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0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97D3"/>
    <a:srgbClr val="002864"/>
    <a:srgbClr val="0064C8"/>
    <a:srgbClr val="99D6EC"/>
    <a:srgbClr val="FF5A00"/>
    <a:srgbClr val="0098D0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9" autoAdjust="0"/>
    <p:restoredTop sz="96391" autoAdjust="0"/>
  </p:normalViewPr>
  <p:slideViewPr>
    <p:cSldViewPr>
      <p:cViewPr varScale="1">
        <p:scale>
          <a:sx n="86" d="100"/>
          <a:sy n="86" d="100"/>
        </p:scale>
        <p:origin x="216" y="72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 smtClean="0">
                <a:latin typeface="ＭＳ Ｐゴシック" pitchFamily="50" charset="-128"/>
                <a:ea typeface="ＭＳ Ｐゴシック" pitchFamily="50" charset="-128"/>
              </a:rPr>
              <a:t>機密性○</a:t>
            </a:r>
            <a:endParaRPr kumimoji="1" lang="ja-JP" altLang="en-US" sz="14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 smtClean="0"/>
              <a:t>機密性○</a:t>
            </a:r>
            <a:endParaRPr lang="en-US" altLang="ja-JP" dirty="0" smtClean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 smtClean="0"/>
              <a:t>１．見出しの記入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2022/5/10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正方形/長方形 62"/>
          <p:cNvSpPr>
            <a:spLocks noChangeAspect="1"/>
          </p:cNvSpPr>
          <p:nvPr/>
        </p:nvSpPr>
        <p:spPr bwMode="auto">
          <a:xfrm>
            <a:off x="4973675" y="4135778"/>
            <a:ext cx="4629149" cy="2622888"/>
          </a:xfrm>
          <a:prstGeom prst="rect">
            <a:avLst/>
          </a:prstGeom>
          <a:solidFill>
            <a:srgbClr val="0098D0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1" name="テキスト ボックス 7"/>
          <p:cNvSpPr txBox="1">
            <a:spLocks noChangeArrowheads="1"/>
          </p:cNvSpPr>
          <p:nvPr/>
        </p:nvSpPr>
        <p:spPr bwMode="auto">
          <a:xfrm>
            <a:off x="100441" y="346031"/>
            <a:ext cx="7606890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9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・・・・・・・・・・・・・・・・・（事業名記載して下さい。）・・・・・・・・・・</a:t>
            </a:r>
            <a:r>
              <a:rPr lang="ja-JP" altLang="en-US" sz="19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</a:t>
            </a:r>
            <a:r>
              <a:rPr lang="ja-JP" altLang="en-US" sz="19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</a:t>
            </a:r>
            <a:endParaRPr lang="ja-JP" altLang="en-US" sz="19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2" name="テキスト ボックス 60"/>
          <p:cNvSpPr txBox="1">
            <a:spLocks noChangeArrowheads="1"/>
          </p:cNvSpPr>
          <p:nvPr/>
        </p:nvSpPr>
        <p:spPr bwMode="auto">
          <a:xfrm>
            <a:off x="8455859" y="68701"/>
            <a:ext cx="128434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様式２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【</a:t>
            </a:r>
            <a:r>
              <a:rPr lang="ja-JP" altLang="en-US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別添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1】</a:t>
            </a:r>
            <a:endParaRPr lang="ja-JP" altLang="en-US" sz="14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grpSp>
        <p:nvGrpSpPr>
          <p:cNvPr id="43" name="グループ化 1"/>
          <p:cNvGrpSpPr>
            <a:grpSpLocks/>
          </p:cNvGrpSpPr>
          <p:nvPr/>
        </p:nvGrpSpPr>
        <p:grpSpPr bwMode="auto">
          <a:xfrm>
            <a:off x="100440" y="913837"/>
            <a:ext cx="4633217" cy="5844828"/>
            <a:chOff x="179388" y="1015999"/>
            <a:chExt cx="4316412" cy="6012001"/>
          </a:xfrm>
        </p:grpSpPr>
        <p:sp>
          <p:nvSpPr>
            <p:cNvPr id="51" name="正方形/長方形 50"/>
            <p:cNvSpPr/>
            <p:nvPr/>
          </p:nvSpPr>
          <p:spPr bwMode="auto">
            <a:xfrm>
              <a:off x="179388" y="1015999"/>
              <a:ext cx="4316412" cy="6012001"/>
            </a:xfrm>
            <a:prstGeom prst="rect">
              <a:avLst/>
            </a:prstGeom>
            <a:solidFill>
              <a:srgbClr val="0098D0">
                <a:alpha val="2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45" name="テキスト ボックス 24"/>
            <p:cNvSpPr txBox="1">
              <a:spLocks noChangeArrowheads="1"/>
            </p:cNvSpPr>
            <p:nvPr/>
          </p:nvSpPr>
          <p:spPr bwMode="auto">
            <a:xfrm>
              <a:off x="179388" y="1016000"/>
              <a:ext cx="4316412" cy="271463"/>
            </a:xfrm>
            <a:prstGeom prst="rect">
              <a:avLst/>
            </a:prstGeom>
            <a:solidFill>
              <a:srgbClr val="0098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39600" rIns="0" bIns="39600">
              <a:spAutoFit/>
            </a:bodyPr>
            <a:lstStyle>
              <a:lvl1pPr marL="2286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1pPr>
              <a:lvl2pPr marL="37931725" indent="-37474525" eaLnBrk="0" hangingPunct="0">
                <a:spcBef>
                  <a:spcPct val="20000"/>
                </a:spcBef>
                <a:buFont typeface="Arial" pitchFamily="34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200" b="1" dirty="0" smtClean="0">
                  <a:solidFill>
                    <a:schemeClr val="bg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事業</a:t>
              </a:r>
              <a:r>
                <a:rPr lang="ja-JP" altLang="en-US" sz="1200" b="1" dirty="0">
                  <a:solidFill>
                    <a:schemeClr val="bg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の内容</a:t>
              </a:r>
              <a:endParaRPr lang="en-US" altLang="ja-JP" sz="12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</p:grpSp>
      <p:sp>
        <p:nvSpPr>
          <p:cNvPr id="53" name="正方形/長方形 52"/>
          <p:cNvSpPr>
            <a:spLocks noChangeAspect="1"/>
          </p:cNvSpPr>
          <p:nvPr/>
        </p:nvSpPr>
        <p:spPr bwMode="auto">
          <a:xfrm>
            <a:off x="4956867" y="1000898"/>
            <a:ext cx="4633217" cy="2921927"/>
          </a:xfrm>
          <a:prstGeom prst="rect">
            <a:avLst/>
          </a:prstGeom>
          <a:solidFill>
            <a:srgbClr val="0098D0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4" name="テキスト ボックス 24"/>
          <p:cNvSpPr txBox="1">
            <a:spLocks noChangeArrowheads="1"/>
          </p:cNvSpPr>
          <p:nvPr/>
        </p:nvSpPr>
        <p:spPr bwMode="auto">
          <a:xfrm>
            <a:off x="4951991" y="908720"/>
            <a:ext cx="4629149" cy="264639"/>
          </a:xfrm>
          <a:prstGeom prst="rect">
            <a:avLst/>
          </a:prstGeom>
          <a:solidFill>
            <a:srgbClr val="0098D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39600" rIns="0" bIns="39600">
            <a:spAutoFit/>
          </a:bodyPr>
          <a:lstStyle>
            <a:lvl1pPr marL="2286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事業の実施体制図</a:t>
            </a:r>
            <a:endParaRPr lang="en-US" altLang="ja-JP" sz="12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0" name="テキスト ボックス 8"/>
          <p:cNvSpPr txBox="1">
            <a:spLocks noChangeArrowheads="1"/>
          </p:cNvSpPr>
          <p:nvPr/>
        </p:nvSpPr>
        <p:spPr bwMode="auto">
          <a:xfrm>
            <a:off x="199676" y="1209400"/>
            <a:ext cx="4311580" cy="4950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None/>
            </a:pP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＜背景＞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＜事業概要・目的＞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１　写真や図などを含む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7675" indent="-447675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２　募集要領の審査基準に沿っている内容など、アピールできるポイントがあれば記載すること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7675" indent="-447675">
              <a:buNone/>
            </a:pP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３　なるべく簡潔に記載すること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＜受注や事業化までのスケジュール＞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２０２２年〇月：・・・・・・・・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２０２３年〇月：・・・・・・・・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〇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年〇月：・・・・・・・・</a:t>
            </a:r>
            <a:endParaRPr lang="ja-JP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r>
              <a:rPr lang="ja-JP" altLang="en-US" sz="8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endParaRPr lang="en-US" altLang="ja-JP" sz="8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endParaRPr lang="en-US" altLang="ja-JP" sz="8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097016" y="1238103"/>
            <a:ext cx="1792586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申請者</a:t>
            </a:r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〇〇〇〇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ja-JP" altLang="en-US" sz="12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097016" y="2605062"/>
            <a:ext cx="1328926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〇〇〇〇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ja-JP" altLang="en-US" sz="12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6546263" y="2607160"/>
            <a:ext cx="1471773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〇〇〇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〇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ja-JP" altLang="en-US" sz="12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8138357" y="2605062"/>
            <a:ext cx="1339467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〇〇〇〇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ja-JP" altLang="en-US" sz="12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6" name="直線矢印コネクタ 5"/>
          <p:cNvCxnSpPr/>
          <p:nvPr/>
        </p:nvCxnSpPr>
        <p:spPr>
          <a:xfrm>
            <a:off x="5569764" y="2069100"/>
            <a:ext cx="0" cy="5359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>
            <a:off x="6793900" y="2069100"/>
            <a:ext cx="216024" cy="5359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>
            <a:endCxn id="59" idx="0"/>
          </p:cNvCxnSpPr>
          <p:nvPr/>
        </p:nvCxnSpPr>
        <p:spPr>
          <a:xfrm>
            <a:off x="6793900" y="2069100"/>
            <a:ext cx="2014191" cy="5359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テキスト ボックス 24"/>
          <p:cNvSpPr txBox="1">
            <a:spLocks noChangeArrowheads="1"/>
          </p:cNvSpPr>
          <p:nvPr/>
        </p:nvSpPr>
        <p:spPr bwMode="auto">
          <a:xfrm>
            <a:off x="4967574" y="4022360"/>
            <a:ext cx="4629149" cy="264639"/>
          </a:xfrm>
          <a:prstGeom prst="rect">
            <a:avLst/>
          </a:prstGeom>
          <a:solidFill>
            <a:srgbClr val="0098D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39600" rIns="0" bIns="39600">
            <a:spAutoFit/>
          </a:bodyPr>
          <a:lstStyle>
            <a:lvl1pPr marL="2286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将来の受注や事業化時のイメージ</a:t>
            </a:r>
            <a:endParaRPr lang="en-US" altLang="ja-JP" sz="12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075472" y="3368831"/>
            <a:ext cx="14174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業務内容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・・・・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・</a:t>
            </a:r>
            <a:endParaRPr kumimoji="1" lang="ja-JP" altLang="en-US" sz="11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4977442" y="2262937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再委託</a:t>
            </a:r>
            <a:endParaRPr kumimoji="1" lang="ja-JP" altLang="en-US" sz="11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6264284" y="2271366"/>
            <a:ext cx="7485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外注</a:t>
            </a:r>
            <a:endParaRPr kumimoji="1" lang="ja-JP" altLang="en-US" sz="11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538253" y="3376932"/>
            <a:ext cx="14174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業務内容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・・・・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・</a:t>
            </a:r>
            <a:endParaRPr kumimoji="1" lang="ja-JP" altLang="en-US" sz="11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8064168" y="3363192"/>
            <a:ext cx="14174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業務内容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・・・・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・</a:t>
            </a:r>
            <a:endParaRPr kumimoji="1" lang="ja-JP" altLang="en-US" sz="11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050723" y="4367301"/>
            <a:ext cx="22565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・写真や図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・事業スキーム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・事業実施体制図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など</a:t>
            </a:r>
            <a:endParaRPr kumimoji="1" lang="ja-JP" altLang="en-US" sz="14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401272" y="1229288"/>
            <a:ext cx="21991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その他関係機関や協力企業等があれば適宜追記して下さい。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707331" y="2086835"/>
            <a:ext cx="7485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協力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先</a:t>
            </a:r>
            <a:endParaRPr kumimoji="1" lang="ja-JP" altLang="en-US" sz="11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 bwMode="auto">
          <a:xfrm>
            <a:off x="7157991" y="305169"/>
            <a:ext cx="2423149" cy="5572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algn="l"/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申請</a:t>
            </a:r>
            <a:r>
              <a:rPr kumimoji="0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企業・団体名：○○株式会社</a:t>
            </a:r>
            <a:endParaRPr kumimoji="0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kumimoji="0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補助対象経費：○○</a:t>
            </a:r>
            <a:r>
              <a:rPr kumimoji="0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,</a:t>
            </a:r>
            <a:r>
              <a:rPr kumimoji="0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○○</a:t>
            </a:r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kumimoji="0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千円</a:t>
            </a:r>
            <a:endParaRPr kumimoji="0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065569" y="492225"/>
            <a:ext cx="3485094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「補助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経費」は、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「様式２別添２積算内訳書の</a:t>
            </a:r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補助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</a:t>
            </a:r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経費の合計額」と</a:t>
            </a:r>
            <a:endParaRPr kumimoji="1"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一致する金額を</a:t>
            </a:r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記載して下さい。</a:t>
            </a:r>
            <a:endParaRPr kumimoji="1" lang="ja-JP" altLang="en-US" sz="10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2749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Calibri"/>
        <a:ea typeface="メイリオ"/>
        <a:cs typeface=""/>
      </a:majorFont>
      <a:minorFont>
        <a:latin typeface="Calibr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none" rtlCol="0">
        <a:spAutoFit/>
      </a:bodyPr>
      <a:lstStyle>
        <a:defPPr>
          <a:defRPr kumimoji="1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156</Words>
  <Application>Microsoft Office PowerPoint</Application>
  <PresentationFormat>A4 210 x 297 mm</PresentationFormat>
  <Paragraphs>50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メイリオ</vt:lpstr>
      <vt:lpstr>Arial</vt:lpstr>
      <vt:lpstr>Calibri</vt:lpstr>
      <vt:lpstr>Wingdings</vt:lpstr>
      <vt:lpstr>blank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2017-08-09T00:43:20Z</dcterms:created>
  <dcterms:modified xsi:type="dcterms:W3CDTF">2022-05-10T10:51:02Z</dcterms:modified>
</cp:coreProperties>
</file>