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removePersonalInfoOnSave="1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360" r:id="rId2"/>
  </p:sldIdLst>
  <p:sldSz cx="9906000" cy="6858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14">
          <p15:clr>
            <a:srgbClr val="A4A3A4"/>
          </p15:clr>
        </p15:guide>
        <p15:guide id="2" pos="12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8">
          <p15:clr>
            <a:srgbClr val="A4A3A4"/>
          </p15:clr>
        </p15:guide>
        <p15:guide id="2" pos="21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197D3"/>
    <a:srgbClr val="002864"/>
    <a:srgbClr val="0064C8"/>
    <a:srgbClr val="99D6EC"/>
    <a:srgbClr val="FF5A00"/>
    <a:srgbClr val="0098D0"/>
    <a:srgbClr val="FFBE3C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249" autoAdjust="0"/>
    <p:restoredTop sz="96391" autoAdjust="0"/>
  </p:normalViewPr>
  <p:slideViewPr>
    <p:cSldViewPr>
      <p:cViewPr varScale="1">
        <p:scale>
          <a:sx n="86" d="100"/>
          <a:sy n="86" d="100"/>
        </p:scale>
        <p:origin x="216" y="72"/>
      </p:cViewPr>
      <p:guideLst>
        <p:guide orient="horz" pos="414"/>
        <p:guide pos="126"/>
      </p:guideLst>
    </p:cSldViewPr>
  </p:slideViewPr>
  <p:outlineViewPr>
    <p:cViewPr>
      <p:scale>
        <a:sx n="33" d="100"/>
        <a:sy n="33" d="100"/>
      </p:scale>
      <p:origin x="0" y="766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90" d="100"/>
          <a:sy n="90" d="100"/>
        </p:scale>
        <p:origin x="-2070" y="-72"/>
      </p:cViewPr>
      <p:guideLst>
        <p:guide orient="horz" pos="3108"/>
        <p:guide pos="21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kumimoji="1" lang="ja-JP" altLang="en-US" sz="1400" dirty="0" smtClean="0">
                <a:latin typeface="ＭＳ Ｐゴシック" pitchFamily="50" charset="-128"/>
                <a:ea typeface="ＭＳ Ｐゴシック" pitchFamily="50" charset="-128"/>
              </a:rPr>
              <a:t>機密性○</a:t>
            </a:r>
            <a:endParaRPr kumimoji="1" lang="ja-JP" altLang="en-US" sz="1400" dirty="0">
              <a:latin typeface="ＭＳ Ｐゴシック" pitchFamily="50" charset="-128"/>
              <a:ea typeface="ＭＳ Ｐゴシック" pitchFamily="50" charset="-128"/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0C1D9C-4153-45A3-ABA8-5AC906D324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6108798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400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r>
              <a:rPr lang="ja-JP" altLang="en-US" dirty="0" smtClean="0"/>
              <a:t>機密性○</a:t>
            </a:r>
            <a:endParaRPr lang="en-US" altLang="ja-JP" dirty="0" smtClean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95325" y="739775"/>
            <a:ext cx="534511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35E722-DCEB-4B9B-850A-0990A504E4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926932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3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588439"/>
            <a:ext cx="8420100" cy="55399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algn="ctr">
              <a:defRPr lang="ja-JP" altLang="en-US" sz="3600" b="1" dirty="0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4653136"/>
            <a:ext cx="6934200" cy="125572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marL="0" indent="0" algn="ctr">
              <a:buNone/>
              <a:defRPr lang="ja-JP" altLang="en-US" sz="2400" b="1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 algn="ctr"/>
            <a:r>
              <a:rPr kumimoji="1" lang="ja-JP" altLang="en-US" smtClean="0"/>
              <a:t>マスター サブタイトルの書式設定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38EED-0542-4C86-A18B-4CD095A08138}" type="datetime1">
              <a:rPr kumimoji="1" lang="ja-JP" altLang="en-US" smtClean="0"/>
              <a:t>2022/5/10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06662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1393439" y="1520788"/>
            <a:ext cx="7423989" cy="646331"/>
          </a:xfrm>
        </p:spPr>
        <p:txBody>
          <a:bodyPr wrap="square" anchor="t" anchorCtr="0">
            <a:spAutoFit/>
          </a:bodyPr>
          <a:lstStyle>
            <a:lvl1pPr algn="l">
              <a:defRPr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dirty="0" smtClean="0"/>
              <a:t>１．見出しの記入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7FD6B-AACB-4FB5-A82B-515F0D3C0BFC}" type="datetime1">
              <a:rPr kumimoji="1" lang="ja-JP" altLang="en-US" smtClean="0"/>
              <a:t>2022/5/10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59921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準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D6CFB-7E9F-4517-9C6C-7920C3455632}" type="datetime1">
              <a:rPr kumimoji="1" lang="ja-JP" altLang="en-US" smtClean="0"/>
              <a:t>2022/5/10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200471" y="188640"/>
            <a:ext cx="9505503" cy="461665"/>
          </a:xfrm>
        </p:spPr>
        <p:txBody>
          <a:bodyPr wrap="square">
            <a:spAutoFit/>
          </a:bodyPr>
          <a:lstStyle>
            <a:lvl1pPr algn="l">
              <a:defRPr lang="ja-JP" altLang="en-US" sz="2400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8" name="テキスト プレースホルダー 9"/>
          <p:cNvSpPr>
            <a:spLocks noGrp="1"/>
          </p:cNvSpPr>
          <p:nvPr>
            <p:ph type="body" sz="quarter" idx="13" hasCustomPrompt="1"/>
          </p:nvPr>
        </p:nvSpPr>
        <p:spPr>
          <a:xfrm>
            <a:off x="200794" y="6309320"/>
            <a:ext cx="9396722" cy="161583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（資料）●●</a:t>
            </a:r>
            <a:endParaRPr kumimoji="1" lang="ja-JP" altLang="en-US" dirty="0"/>
          </a:p>
        </p:txBody>
      </p:sp>
      <p:sp>
        <p:nvSpPr>
          <p:cNvPr id="9" name="テキスト プレースホルダー 9"/>
          <p:cNvSpPr>
            <a:spLocks noGrp="1"/>
          </p:cNvSpPr>
          <p:nvPr>
            <p:ph type="body" sz="quarter" idx="14" hasCustomPrompt="1"/>
          </p:nvPr>
        </p:nvSpPr>
        <p:spPr>
          <a:xfrm>
            <a:off x="200794" y="3104964"/>
            <a:ext cx="1853071" cy="307777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20pt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5" hasCustomPrompt="1"/>
          </p:nvPr>
        </p:nvSpPr>
        <p:spPr>
          <a:xfrm>
            <a:off x="200472" y="3769295"/>
            <a:ext cx="1298432" cy="215444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14pt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1" name="テキスト プレースホルダー 9"/>
          <p:cNvSpPr>
            <a:spLocks noGrp="1"/>
          </p:cNvSpPr>
          <p:nvPr>
            <p:ph type="body" sz="quarter" idx="16" hasCustomPrompt="1"/>
          </p:nvPr>
        </p:nvSpPr>
        <p:spPr>
          <a:xfrm>
            <a:off x="200472" y="4365104"/>
            <a:ext cx="1102866" cy="161583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10.5pt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7"/>
          </p:nvPr>
        </p:nvSpPr>
        <p:spPr>
          <a:xfrm>
            <a:off x="200025" y="764704"/>
            <a:ext cx="9505950" cy="525886"/>
          </a:xfrm>
          <a:solidFill>
            <a:srgbClr val="99D6EC"/>
          </a:solidFill>
          <a:ln>
            <a:noFill/>
          </a:ln>
        </p:spPr>
        <p:txBody>
          <a:bodyPr vert="horz" wrap="square" lIns="216000" tIns="108000" rIns="216000" bIns="108000" rtlCol="0" anchor="t" anchorCtr="0">
            <a:spAutoFit/>
          </a:bodyPr>
          <a:lstStyle>
            <a:lvl1pPr>
              <a:def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257175" lvl="0" indent="-257175"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Wingdings" panose="05000000000000000000" pitchFamily="2" charset="2"/>
              <a:buChar char="l"/>
            </a:pPr>
            <a:r>
              <a:rPr kumimoji="1"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9895277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200025" y="274638"/>
            <a:ext cx="9469499" cy="3825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200024" y="800708"/>
            <a:ext cx="9469499" cy="1210689"/>
          </a:xfrm>
          <a:prstGeom prst="rect">
            <a:avLst/>
          </a:prstGeom>
          <a:noFill/>
        </p:spPr>
        <p:txBody>
          <a:bodyPr vert="horz" wrap="square" lIns="216000" tIns="108000" rIns="216000" bIns="108000" rtlCol="0">
            <a:spAutoFit/>
          </a:bodyPr>
          <a:lstStyle/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-10695" y="652026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57702473-496F-4EA5-8617-C076904D98E0}" type="datetime1">
              <a:rPr lang="ja-JP" altLang="en-US" smtClean="0"/>
              <a:t>2022/5/10</a:t>
            </a:fld>
            <a:endParaRPr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92827" y="6525345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605295" y="6525345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12574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1" r:id="rId2"/>
    <p:sldLayoutId id="2147483654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spcBef>
          <a:spcPct val="0"/>
        </a:spcBef>
        <a:buNone/>
        <a:defRPr kumimoji="1" sz="2400" b="1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</p:titleStyle>
    <p:bodyStyle>
      <a:lvl1pPr marL="342900" indent="-342900" algn="l" defTabSz="914400" rtl="0" eaLnBrk="1" latinLnBrk="0" hangingPunct="1">
        <a:spcBef>
          <a:spcPts val="600"/>
        </a:spcBef>
        <a:spcAft>
          <a:spcPts val="600"/>
        </a:spcAft>
        <a:buClr>
          <a:srgbClr val="002060"/>
        </a:buClr>
        <a:buFont typeface="Wingdings" panose="05000000000000000000" pitchFamily="2" charset="2"/>
        <a:buChar char="l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  <a:lvl2pPr marL="742950" indent="-28575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–"/>
        <a:defRPr kumimoji="1" sz="14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2pPr>
      <a:lvl3pPr marL="1143000" indent="-22860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•"/>
        <a:defRPr kumimoji="1" sz="105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正方形/長方形 62"/>
          <p:cNvSpPr>
            <a:spLocks noChangeAspect="1"/>
          </p:cNvSpPr>
          <p:nvPr/>
        </p:nvSpPr>
        <p:spPr bwMode="auto">
          <a:xfrm>
            <a:off x="4973675" y="4135778"/>
            <a:ext cx="4629149" cy="2622888"/>
          </a:xfrm>
          <a:prstGeom prst="rect">
            <a:avLst/>
          </a:prstGeom>
          <a:solidFill>
            <a:srgbClr val="0098D0">
              <a:alpha val="20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1" name="テキスト ボックス 7"/>
          <p:cNvSpPr txBox="1">
            <a:spLocks noChangeArrowheads="1"/>
          </p:cNvSpPr>
          <p:nvPr/>
        </p:nvSpPr>
        <p:spPr bwMode="auto">
          <a:xfrm>
            <a:off x="100441" y="346031"/>
            <a:ext cx="7606890" cy="292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1pPr>
            <a:lvl2pPr marL="37931725" indent="-37474525" eaLnBrk="0" hangingPunct="0">
              <a:spcBef>
                <a:spcPct val="20000"/>
              </a:spcBef>
              <a:buFont typeface="Arial" pitchFamily="34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900" b="1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・・・・・・・・・・・・・・・・・（事業名記載して下さい。）・・・・・・・・・・</a:t>
            </a:r>
            <a:r>
              <a:rPr lang="ja-JP" altLang="en-US" sz="1900" b="1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・</a:t>
            </a:r>
            <a:r>
              <a:rPr lang="ja-JP" altLang="en-US" sz="1900" b="1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事業</a:t>
            </a:r>
            <a:endParaRPr lang="ja-JP" altLang="en-US" sz="1900" b="1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42" name="テキスト ボックス 60"/>
          <p:cNvSpPr txBox="1">
            <a:spLocks noChangeArrowheads="1"/>
          </p:cNvSpPr>
          <p:nvPr/>
        </p:nvSpPr>
        <p:spPr bwMode="auto">
          <a:xfrm>
            <a:off x="8455859" y="68701"/>
            <a:ext cx="1284349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1pPr>
            <a:lvl2pPr marL="37931725" indent="-37474525" eaLnBrk="0" hangingPunct="0">
              <a:spcBef>
                <a:spcPct val="20000"/>
              </a:spcBef>
              <a:buFont typeface="Arial" pitchFamily="34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4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様式２</a:t>
            </a:r>
            <a:r>
              <a:rPr lang="en-US" altLang="ja-JP" sz="14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【</a:t>
            </a:r>
            <a:r>
              <a:rPr lang="ja-JP" altLang="en-US" sz="14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別添</a:t>
            </a:r>
            <a:r>
              <a:rPr lang="en-US" altLang="ja-JP" sz="14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1】</a:t>
            </a:r>
            <a:endParaRPr lang="ja-JP" altLang="en-US" sz="1400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grpSp>
        <p:nvGrpSpPr>
          <p:cNvPr id="43" name="グループ化 1"/>
          <p:cNvGrpSpPr>
            <a:grpSpLocks/>
          </p:cNvGrpSpPr>
          <p:nvPr/>
        </p:nvGrpSpPr>
        <p:grpSpPr bwMode="auto">
          <a:xfrm>
            <a:off x="100440" y="913837"/>
            <a:ext cx="4633217" cy="5844828"/>
            <a:chOff x="179388" y="1015999"/>
            <a:chExt cx="4316412" cy="6012001"/>
          </a:xfrm>
        </p:grpSpPr>
        <p:sp>
          <p:nvSpPr>
            <p:cNvPr id="51" name="正方形/長方形 50"/>
            <p:cNvSpPr/>
            <p:nvPr/>
          </p:nvSpPr>
          <p:spPr bwMode="auto">
            <a:xfrm>
              <a:off x="179388" y="1015999"/>
              <a:ext cx="4316412" cy="6012001"/>
            </a:xfrm>
            <a:prstGeom prst="rect">
              <a:avLst/>
            </a:prstGeom>
            <a:solidFill>
              <a:srgbClr val="0098D0">
                <a:alpha val="20000"/>
              </a:srgb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45" name="テキスト ボックス 24"/>
            <p:cNvSpPr txBox="1">
              <a:spLocks noChangeArrowheads="1"/>
            </p:cNvSpPr>
            <p:nvPr/>
          </p:nvSpPr>
          <p:spPr bwMode="auto">
            <a:xfrm>
              <a:off x="179388" y="1016000"/>
              <a:ext cx="4316412" cy="271463"/>
            </a:xfrm>
            <a:prstGeom prst="rect">
              <a:avLst/>
            </a:prstGeom>
            <a:solidFill>
              <a:srgbClr val="0098D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39600" rIns="0" bIns="39600">
              <a:spAutoFit/>
            </a:bodyPr>
            <a:lstStyle>
              <a:lvl1pPr marL="228600" indent="-228600" eaLnBrk="0" hangingPunct="0">
                <a:spcBef>
                  <a:spcPct val="20000"/>
                </a:spcBef>
                <a:buFont typeface="Arial" pitchFamily="34" charset="0"/>
                <a:buChar char="•"/>
                <a:defRPr kumimoji="1" sz="32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1pPr>
              <a:lvl2pPr marL="37931725" indent="-37474525" eaLnBrk="0" hangingPunct="0">
                <a:spcBef>
                  <a:spcPct val="20000"/>
                </a:spcBef>
                <a:buFont typeface="Arial" pitchFamily="34" charset="0"/>
                <a:buChar char="–"/>
                <a:defRPr kumimoji="1" sz="28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itchFamily="34" charset="0"/>
                <a:buChar char="•"/>
                <a:defRPr kumimoji="1" sz="24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itchFamily="34" charset="0"/>
                <a:buChar char="–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itchFamily="34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1200" b="1" dirty="0" smtClean="0">
                  <a:solidFill>
                    <a:schemeClr val="bg1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事業</a:t>
              </a:r>
              <a:r>
                <a:rPr lang="ja-JP" altLang="en-US" sz="1200" b="1" dirty="0">
                  <a:solidFill>
                    <a:schemeClr val="bg1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の内容</a:t>
              </a:r>
              <a:endParaRPr lang="en-US" altLang="ja-JP" sz="1200" b="1" dirty="0">
                <a:solidFill>
                  <a:schemeClr val="bg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endParaRPr>
            </a:p>
          </p:txBody>
        </p:sp>
      </p:grpSp>
      <p:sp>
        <p:nvSpPr>
          <p:cNvPr id="53" name="正方形/長方形 52"/>
          <p:cNvSpPr>
            <a:spLocks noChangeAspect="1"/>
          </p:cNvSpPr>
          <p:nvPr/>
        </p:nvSpPr>
        <p:spPr bwMode="auto">
          <a:xfrm>
            <a:off x="4956867" y="1000898"/>
            <a:ext cx="4633217" cy="2921927"/>
          </a:xfrm>
          <a:prstGeom prst="rect">
            <a:avLst/>
          </a:prstGeom>
          <a:solidFill>
            <a:srgbClr val="0098D0">
              <a:alpha val="20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4" name="テキスト ボックス 24"/>
          <p:cNvSpPr txBox="1">
            <a:spLocks noChangeArrowheads="1"/>
          </p:cNvSpPr>
          <p:nvPr/>
        </p:nvSpPr>
        <p:spPr bwMode="auto">
          <a:xfrm>
            <a:off x="4951991" y="908720"/>
            <a:ext cx="4629149" cy="264639"/>
          </a:xfrm>
          <a:prstGeom prst="rect">
            <a:avLst/>
          </a:prstGeom>
          <a:solidFill>
            <a:srgbClr val="0098D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9600" rIns="0" bIns="39600">
            <a:spAutoFit/>
          </a:bodyPr>
          <a:lstStyle>
            <a:lvl1pPr marL="228600" indent="-228600" eaLnBrk="0" hangingPunct="0">
              <a:spcBef>
                <a:spcPct val="20000"/>
              </a:spcBef>
              <a:buFont typeface="Arial" pitchFamily="34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1pPr>
            <a:lvl2pPr marL="37931725" indent="-37474525" eaLnBrk="0" hangingPunct="0">
              <a:spcBef>
                <a:spcPct val="20000"/>
              </a:spcBef>
              <a:buFont typeface="Arial" pitchFamily="34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200" b="1" dirty="0" smtClean="0">
                <a:solidFill>
                  <a:schemeClr val="bg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事業の実施体制図</a:t>
            </a:r>
            <a:endParaRPr lang="en-US" altLang="ja-JP" sz="1200" b="1" dirty="0">
              <a:solidFill>
                <a:schemeClr val="bg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60" name="テキスト ボックス 8"/>
          <p:cNvSpPr txBox="1">
            <a:spLocks noChangeArrowheads="1"/>
          </p:cNvSpPr>
          <p:nvPr/>
        </p:nvSpPr>
        <p:spPr bwMode="auto">
          <a:xfrm>
            <a:off x="199676" y="1209400"/>
            <a:ext cx="4311580" cy="49500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marL="179388" indent="-179388" eaLnBrk="0" hangingPunct="0">
              <a:spcBef>
                <a:spcPct val="20000"/>
              </a:spcBef>
              <a:buFont typeface="Arial" pitchFamily="34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1pPr>
            <a:lvl2pPr marL="37931725" indent="-37474525" eaLnBrk="0" hangingPunct="0">
              <a:spcBef>
                <a:spcPct val="20000"/>
              </a:spcBef>
              <a:buFont typeface="Arial" pitchFamily="34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pPr algn="just" eaLnBrk="1" hangingPunct="1">
              <a:spcBef>
                <a:spcPct val="0"/>
              </a:spcBef>
              <a:spcAft>
                <a:spcPts val="300"/>
              </a:spcAft>
              <a:buClr>
                <a:srgbClr val="00286E"/>
              </a:buClr>
              <a:buSzPct val="120000"/>
              <a:buNone/>
            </a:pP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＜背景＞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〇</a:t>
            </a:r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〇</a:t>
            </a:r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>
              <a:buNone/>
            </a:pP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>
              <a:buNone/>
            </a:pPr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>
              <a:buNone/>
            </a:pPr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＜事業概要・目的＞</a:t>
            </a:r>
            <a:endParaRPr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〇</a:t>
            </a:r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〇</a:t>
            </a:r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〇</a:t>
            </a:r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１　写真や図などを含む</a:t>
            </a:r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447675" indent="-447675">
              <a:buNone/>
            </a:pP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２　募集要領の審査基準に沿っている内容など、アピールできるポイントがあれば記載すること</a:t>
            </a:r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447675" indent="-447675">
              <a:buNone/>
            </a:pP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３　なるべく簡潔に記載すること</a:t>
            </a:r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>
              <a:buNone/>
            </a:pPr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>
              <a:buNone/>
            </a:pP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＜受注や事業化までのスケジュール＞</a:t>
            </a:r>
            <a:endParaRPr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２０２２年〇月：・・・・・・・・</a:t>
            </a:r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２０２３年〇月：・・・・・・・・</a:t>
            </a:r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〇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年〇月：・・・・・・・・</a:t>
            </a:r>
            <a:endParaRPr lang="ja-JP" altLang="ja-JP" sz="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just" eaLnBrk="1" hangingPunct="1">
              <a:lnSpc>
                <a:spcPts val="1638"/>
              </a:lnSpc>
              <a:spcBef>
                <a:spcPct val="0"/>
              </a:spcBef>
              <a:spcAft>
                <a:spcPts val="300"/>
              </a:spcAft>
              <a:buClr>
                <a:srgbClr val="00286E"/>
              </a:buClr>
              <a:buSzPct val="120000"/>
              <a:buFontTx/>
              <a:buNone/>
            </a:pPr>
            <a:r>
              <a:rPr lang="ja-JP" altLang="en-US" sz="8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</a:t>
            </a:r>
            <a:endParaRPr lang="en-US" altLang="ja-JP" sz="800" dirty="0" smtClean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algn="just" eaLnBrk="1" hangingPunct="1">
              <a:lnSpc>
                <a:spcPts val="1638"/>
              </a:lnSpc>
              <a:spcBef>
                <a:spcPct val="0"/>
              </a:spcBef>
              <a:spcAft>
                <a:spcPts val="300"/>
              </a:spcAft>
              <a:buClr>
                <a:srgbClr val="00286E"/>
              </a:buClr>
              <a:buSzPct val="120000"/>
              <a:buFontTx/>
              <a:buNone/>
            </a:pPr>
            <a:endParaRPr lang="en-US" altLang="ja-JP" sz="800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5097016" y="1238103"/>
            <a:ext cx="1792586" cy="83099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kumimoji="1"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  <a:p>
            <a:r>
              <a:rPr kumimoji="1"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【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申請者</a:t>
            </a:r>
            <a:r>
              <a:rPr kumimoji="1"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】</a:t>
            </a:r>
          </a:p>
          <a:p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〇〇〇〇</a:t>
            </a:r>
            <a:endParaRPr kumimoji="1"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  <a:p>
            <a:endParaRPr kumimoji="1" lang="ja-JP" altLang="en-US" sz="1200" dirty="0" smtClean="0"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57" name="テキスト ボックス 56"/>
          <p:cNvSpPr txBox="1"/>
          <p:nvPr/>
        </p:nvSpPr>
        <p:spPr>
          <a:xfrm>
            <a:off x="5097016" y="2605062"/>
            <a:ext cx="1328926" cy="64633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〇〇〇〇</a:t>
            </a:r>
            <a:endParaRPr kumimoji="1"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  <a:p>
            <a:endParaRPr kumimoji="1"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  <a:p>
            <a:endParaRPr kumimoji="1" lang="ja-JP" altLang="en-US" sz="1200" dirty="0" smtClean="0"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58" name="テキスト ボックス 57"/>
          <p:cNvSpPr txBox="1"/>
          <p:nvPr/>
        </p:nvSpPr>
        <p:spPr>
          <a:xfrm>
            <a:off x="6546263" y="2607160"/>
            <a:ext cx="1471773" cy="64633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〇〇〇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〇</a:t>
            </a:r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  <a:p>
            <a:endParaRPr kumimoji="1"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  <a:p>
            <a:endParaRPr kumimoji="1" lang="ja-JP" altLang="en-US" sz="1200" dirty="0" smtClean="0"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59" name="テキスト ボックス 58"/>
          <p:cNvSpPr txBox="1"/>
          <p:nvPr/>
        </p:nvSpPr>
        <p:spPr>
          <a:xfrm>
            <a:off x="8138357" y="2605062"/>
            <a:ext cx="1339467" cy="64633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〇〇〇〇</a:t>
            </a:r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  <a:p>
            <a:endParaRPr kumimoji="1" lang="en-US" altLang="ja-JP" sz="1200" dirty="0"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  <a:p>
            <a:endParaRPr kumimoji="1" lang="ja-JP" altLang="en-US" sz="1200" dirty="0" smtClean="0"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</p:txBody>
      </p:sp>
      <p:cxnSp>
        <p:nvCxnSpPr>
          <p:cNvPr id="6" name="直線矢印コネクタ 5"/>
          <p:cNvCxnSpPr/>
          <p:nvPr/>
        </p:nvCxnSpPr>
        <p:spPr>
          <a:xfrm>
            <a:off x="5569764" y="2069100"/>
            <a:ext cx="0" cy="53596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直線矢印コネクタ 7"/>
          <p:cNvCxnSpPr/>
          <p:nvPr/>
        </p:nvCxnSpPr>
        <p:spPr>
          <a:xfrm>
            <a:off x="6793900" y="2069100"/>
            <a:ext cx="216024" cy="53596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直線矢印コネクタ 9"/>
          <p:cNvCxnSpPr>
            <a:endCxn id="59" idx="0"/>
          </p:cNvCxnSpPr>
          <p:nvPr/>
        </p:nvCxnSpPr>
        <p:spPr>
          <a:xfrm>
            <a:off x="6793900" y="2069100"/>
            <a:ext cx="2014191" cy="53596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2" name="テキスト ボックス 24"/>
          <p:cNvSpPr txBox="1">
            <a:spLocks noChangeArrowheads="1"/>
          </p:cNvSpPr>
          <p:nvPr/>
        </p:nvSpPr>
        <p:spPr bwMode="auto">
          <a:xfrm>
            <a:off x="4967574" y="4022360"/>
            <a:ext cx="4629149" cy="264639"/>
          </a:xfrm>
          <a:prstGeom prst="rect">
            <a:avLst/>
          </a:prstGeom>
          <a:solidFill>
            <a:srgbClr val="0098D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9600" rIns="0" bIns="39600">
            <a:spAutoFit/>
          </a:bodyPr>
          <a:lstStyle>
            <a:lvl1pPr marL="228600" indent="-228600" eaLnBrk="0" hangingPunct="0">
              <a:spcBef>
                <a:spcPct val="20000"/>
              </a:spcBef>
              <a:buFont typeface="Arial" pitchFamily="34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1pPr>
            <a:lvl2pPr marL="37931725" indent="-37474525" eaLnBrk="0" hangingPunct="0">
              <a:spcBef>
                <a:spcPct val="20000"/>
              </a:spcBef>
              <a:buFont typeface="Arial" pitchFamily="34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200" b="1" dirty="0" smtClean="0">
                <a:solidFill>
                  <a:schemeClr val="bg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将来の受注や事業化時のイメージ</a:t>
            </a:r>
            <a:endParaRPr lang="en-US" altLang="ja-JP" sz="1200" b="1" dirty="0">
              <a:solidFill>
                <a:schemeClr val="bg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5075472" y="3368831"/>
            <a:ext cx="141743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業務内容</a:t>
            </a:r>
            <a:endParaRPr lang="en-US" altLang="ja-JP" sz="1100" dirty="0" smtClean="0"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  <a:p>
            <a:r>
              <a:rPr kumimoji="1"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・・・・</a:t>
            </a:r>
            <a:r>
              <a: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・</a:t>
            </a:r>
            <a:endParaRPr kumimoji="1" lang="ja-JP" altLang="en-US" sz="1100" dirty="0" smtClean="0"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66" name="テキスト ボックス 65"/>
          <p:cNvSpPr txBox="1"/>
          <p:nvPr/>
        </p:nvSpPr>
        <p:spPr>
          <a:xfrm>
            <a:off x="4977442" y="2262937"/>
            <a:ext cx="79208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再委託</a:t>
            </a:r>
            <a:endParaRPr kumimoji="1" lang="ja-JP" altLang="en-US" sz="1100" dirty="0" smtClean="0"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68" name="テキスト ボックス 67"/>
          <p:cNvSpPr txBox="1"/>
          <p:nvPr/>
        </p:nvSpPr>
        <p:spPr>
          <a:xfrm>
            <a:off x="6264284" y="2271366"/>
            <a:ext cx="74852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外注</a:t>
            </a:r>
            <a:endParaRPr kumimoji="1" lang="ja-JP" altLang="en-US" sz="1100" dirty="0" smtClean="0"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6538253" y="3376932"/>
            <a:ext cx="141743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業務内容</a:t>
            </a:r>
            <a:endParaRPr lang="en-US" altLang="ja-JP" sz="1100" dirty="0" smtClean="0"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  <a:p>
            <a:r>
              <a:rPr kumimoji="1"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・・・・</a:t>
            </a:r>
            <a:r>
              <a: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・</a:t>
            </a:r>
            <a:endParaRPr kumimoji="1" lang="ja-JP" altLang="en-US" sz="1100" dirty="0" smtClean="0"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8064168" y="3363192"/>
            <a:ext cx="141743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業務内容</a:t>
            </a:r>
            <a:endParaRPr lang="en-US" altLang="ja-JP" sz="1100" dirty="0" smtClean="0"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  <a:p>
            <a:r>
              <a:rPr kumimoji="1"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・・・・</a:t>
            </a:r>
            <a:r>
              <a: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・</a:t>
            </a:r>
            <a:endParaRPr kumimoji="1" lang="ja-JP" altLang="en-US" sz="1100" dirty="0" smtClean="0"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5050723" y="4367301"/>
            <a:ext cx="225655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・写真や図</a:t>
            </a:r>
            <a:endParaRPr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・事業スキーム</a:t>
            </a:r>
            <a:endParaRPr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・事業実施体制図</a:t>
            </a:r>
            <a:endParaRPr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など</a:t>
            </a:r>
            <a:endParaRPr kumimoji="1" lang="ja-JP" altLang="en-US" sz="1400" dirty="0" smtClean="0"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7401272" y="1229288"/>
            <a:ext cx="219910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※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その他関係機関や協力企業等があれば適宜追記して下さい。</a:t>
            </a:r>
            <a:endParaRPr lang="en-US" altLang="ja-JP" sz="1100" dirty="0" smtClean="0"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7707331" y="2086835"/>
            <a:ext cx="74852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協力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先</a:t>
            </a:r>
            <a:endParaRPr kumimoji="1" lang="ja-JP" altLang="en-US" sz="1100" dirty="0" smtClean="0"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" name="正方形/長方形 1"/>
          <p:cNvSpPr/>
          <p:nvPr/>
        </p:nvSpPr>
        <p:spPr bwMode="auto">
          <a:xfrm>
            <a:off x="7157991" y="305169"/>
            <a:ext cx="2423149" cy="55728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l"/>
            <a:r>
              <a:rPr kumimoji="0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申請</a:t>
            </a:r>
            <a:r>
              <a:rPr kumimoji="0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企業・団体名：○○株式会社</a:t>
            </a:r>
            <a:endParaRPr kumimoji="0"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/>
            <a:r>
              <a:rPr kumimoji="0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補助対象経費：○○</a:t>
            </a:r>
            <a:r>
              <a:rPr kumimoji="0"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,</a:t>
            </a:r>
            <a:r>
              <a:rPr kumimoji="0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○○</a:t>
            </a:r>
            <a:r>
              <a:rPr kumimoji="0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○</a:t>
            </a:r>
            <a:r>
              <a:rPr kumimoji="0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千円</a:t>
            </a:r>
            <a:endParaRPr kumimoji="0" lang="ja-JP" altLang="en-US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0065569" y="492225"/>
            <a:ext cx="3485094" cy="55399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sz="1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※</a:t>
            </a:r>
            <a:r>
              <a:rPr lang="ja-JP" altLang="en-US" sz="1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「補助</a:t>
            </a:r>
            <a:r>
              <a:rPr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対象</a:t>
            </a:r>
            <a:r>
              <a:rPr lang="ja-JP" altLang="en-US" sz="1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経費」は、</a:t>
            </a:r>
            <a:endParaRPr lang="en-US" altLang="ja-JP" sz="10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「様式２別添２積算内訳書の</a:t>
            </a:r>
            <a:r>
              <a:rPr kumimoji="1" lang="ja-JP" altLang="en-US" sz="1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補助</a:t>
            </a:r>
            <a:r>
              <a:rPr kumimoji="1"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対象</a:t>
            </a:r>
            <a:r>
              <a:rPr kumimoji="1" lang="ja-JP" altLang="en-US" sz="1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経費の合計額」と</a:t>
            </a:r>
            <a:endParaRPr kumimoji="1" lang="en-US" altLang="ja-JP" sz="10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一致する金額を</a:t>
            </a:r>
            <a:r>
              <a:rPr kumimoji="1" lang="ja-JP" altLang="en-US" sz="1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記載して下さい。</a:t>
            </a:r>
            <a:endParaRPr kumimoji="1" lang="ja-JP" altLang="en-US" sz="10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27491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ユーザー定義 1">
      <a:majorFont>
        <a:latin typeface="Calibri"/>
        <a:ea typeface="メイリオ"/>
        <a:cs typeface=""/>
      </a:majorFont>
      <a:minorFont>
        <a:latin typeface="Calibri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DDDDDD"/>
        </a:solidFill>
        <a:ln w="9525">
          <a:solidFill>
            <a:srgbClr val="B2B2B2"/>
          </a:solidFill>
          <a:miter lim="800000"/>
          <a:headEnd/>
          <a:tailEnd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wrap="none" anchor="ctr"/>
      <a:lstStyle>
        <a:defPPr algn="l">
          <a:defRPr kumimoji="0" sz="1800" dirty="0"/>
        </a:defPPr>
      </a:lstStyle>
    </a:spDef>
    <a:txDef>
      <a:spPr>
        <a:noFill/>
      </a:spPr>
      <a:bodyPr wrap="none" rtlCol="0">
        <a:spAutoFit/>
      </a:bodyPr>
      <a:lstStyle>
        <a:defPPr>
          <a:defRPr kumimoji="1" dirty="0" smtClean="0">
            <a:latin typeface="メイリオ" panose="020B0604030504040204" pitchFamily="50" charset="-128"/>
            <a:ea typeface="メイリオ" panose="020B0604030504040204" pitchFamily="50" charset="-128"/>
            <a:cs typeface="メイリオ" panose="020B0604030504040204" pitchFamily="50" charset="-128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156</Words>
  <Application>Microsoft Office PowerPoint</Application>
  <PresentationFormat>A4 210 x 297 mm</PresentationFormat>
  <Paragraphs>50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Meiryo UI</vt:lpstr>
      <vt:lpstr>ＭＳ Ｐゴシック</vt:lpstr>
      <vt:lpstr>メイリオ</vt:lpstr>
      <vt:lpstr>Arial</vt:lpstr>
      <vt:lpstr>Calibri</vt:lpstr>
      <vt:lpstr>Wingdings</vt:lpstr>
      <vt:lpstr>blank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2017-08-09T00:43:20Z</dcterms:created>
  <dcterms:modified xsi:type="dcterms:W3CDTF">2022-05-10T10:51:02Z</dcterms:modified>
</cp:coreProperties>
</file>