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7"/>
  </p:notesMasterIdLst>
  <p:handoutMasterIdLst>
    <p:handoutMasterId r:id="rId18"/>
  </p:handoutMasterIdLst>
  <p:sldIdLst>
    <p:sldId id="358" r:id="rId2"/>
    <p:sldId id="302" r:id="rId3"/>
    <p:sldId id="366" r:id="rId4"/>
    <p:sldId id="374" r:id="rId5"/>
    <p:sldId id="376" r:id="rId6"/>
    <p:sldId id="377" r:id="rId7"/>
    <p:sldId id="371" r:id="rId8"/>
    <p:sldId id="378" r:id="rId9"/>
    <p:sldId id="383" r:id="rId10"/>
    <p:sldId id="373" r:id="rId11"/>
    <p:sldId id="372" r:id="rId12"/>
    <p:sldId id="380" r:id="rId13"/>
    <p:sldId id="382" r:id="rId14"/>
    <p:sldId id="381" r:id="rId15"/>
    <p:sldId id="379" r:id="rId1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C8"/>
    <a:srgbClr val="8EB4E3"/>
    <a:srgbClr val="99D6EC"/>
    <a:srgbClr val="FFFFFF"/>
    <a:srgbClr val="FF5A00"/>
    <a:srgbClr val="0098D0"/>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47" autoAdjust="0"/>
  </p:normalViewPr>
  <p:slideViewPr>
    <p:cSldViewPr>
      <p:cViewPr varScale="1">
        <p:scale>
          <a:sx n="82" d="100"/>
          <a:sy n="82" d="100"/>
        </p:scale>
        <p:origin x="1229" y="53"/>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０１</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０１</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a:extLst>
              <a:ext uri="{FF2B5EF4-FFF2-40B4-BE49-F238E27FC236}">
                <a16:creationId xmlns:a16="http://schemas.microsoft.com/office/drawing/2014/main" id="{A43AE17C-5683-4804-8259-4FE63F5F2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 2">
            <a:extLst>
              <a:ext uri="{FF2B5EF4-FFF2-40B4-BE49-F238E27FC236}">
                <a16:creationId xmlns:a16="http://schemas.microsoft.com/office/drawing/2014/main" id="{F813C3C0-C547-421E-B28C-21BF58730E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8676" name="スライド番号プレースホルダ 3">
            <a:extLst>
              <a:ext uri="{FF2B5EF4-FFF2-40B4-BE49-F238E27FC236}">
                <a16:creationId xmlns:a16="http://schemas.microsoft.com/office/drawing/2014/main" id="{C5DD3C21-E53F-47A1-B8FC-8073573B62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40532D9B-3E03-458C-8AE1-4FC5C6A4B0BE}" type="slidenum">
              <a:rPr lang="ja-JP" altLang="en-US"/>
              <a:pPr eaLnBrk="1" hangingPunct="1">
                <a:spcBef>
                  <a:spcPct val="0"/>
                </a:spcBef>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9273480"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a:xfrm>
            <a:off x="9345488"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9273480" y="-1177"/>
            <a:ext cx="2311400" cy="365125"/>
          </a:xfrm>
        </p:spPr>
        <p:txBody>
          <a:bodyPr/>
          <a:lstStyle/>
          <a:p>
            <a:r>
              <a:rPr kumimoji="1" lang="ja-JP" altLang="en-US"/>
              <a:t>０１</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25D80F9D-9B63-46EA-BECE-55309342309A}"/>
              </a:ext>
            </a:extLst>
          </p:cNvPr>
          <p:cNvSpPr>
            <a:spLocks noGrp="1"/>
          </p:cNvSpPr>
          <p:nvPr>
            <p:ph type="dt" sz="half" idx="10"/>
          </p:nvPr>
        </p:nvSpPr>
        <p:spPr/>
        <p:txBody>
          <a:bodyPr/>
          <a:lstStyle>
            <a:lvl1pPr>
              <a:defRPr/>
            </a:lvl1pPr>
          </a:lstStyle>
          <a:p>
            <a:pPr>
              <a:defRPr/>
            </a:pPr>
            <a:fld id="{81BEEB38-8FD7-4332-9E6E-301530F1D714}" type="datetime1">
              <a:rPr lang="ja-JP" altLang="en-US"/>
              <a:pPr>
                <a:defRPr/>
              </a:pPr>
              <a:t>2023/1/25</a:t>
            </a:fld>
            <a:endParaRPr lang="ja-JP" altLang="en-US"/>
          </a:p>
        </p:txBody>
      </p:sp>
      <p:sp>
        <p:nvSpPr>
          <p:cNvPr id="3" name="フッター プレースホルダ 4">
            <a:extLst>
              <a:ext uri="{FF2B5EF4-FFF2-40B4-BE49-F238E27FC236}">
                <a16:creationId xmlns:a16="http://schemas.microsoft.com/office/drawing/2014/main" id="{90D71AE4-7C30-48DB-8863-22934BE6BF4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EFEACCFB-03AD-41A1-8D23-1A6A872AB567}"/>
              </a:ext>
            </a:extLst>
          </p:cNvPr>
          <p:cNvSpPr>
            <a:spLocks noGrp="1"/>
          </p:cNvSpPr>
          <p:nvPr>
            <p:ph type="sldNum" sz="quarter" idx="12"/>
          </p:nvPr>
        </p:nvSpPr>
        <p:spPr/>
        <p:txBody>
          <a:bodyPr/>
          <a:lstStyle>
            <a:lvl1pPr>
              <a:defRPr/>
            </a:lvl1pPr>
          </a:lstStyle>
          <a:p>
            <a:fld id="{F448D37C-6053-4713-855E-EF3D64683D35}" type="slidenum">
              <a:rPr lang="ja-JP" altLang="en-US"/>
              <a:pPr/>
              <a:t>‹#›</a:t>
            </a:fld>
            <a:endParaRPr lang="ja-JP" altLang="en-US"/>
          </a:p>
        </p:txBody>
      </p:sp>
    </p:spTree>
    <p:extLst>
      <p:ext uri="{BB962C8B-B14F-4D97-AF65-F5344CB8AC3E}">
        <p14:creationId xmlns:p14="http://schemas.microsoft.com/office/powerpoint/2010/main" val="24962837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０１</a:t>
            </a:r>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Lst>
  <p:hf hdr="0" ftr="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0" y="774476"/>
            <a:ext cx="9906000" cy="2508540"/>
          </a:xfrm>
          <a:prstGeom prst="rect">
            <a:avLst/>
          </a:prstGeom>
          <a:solidFill>
            <a:srgbClr val="0064C8"/>
          </a:solidFill>
          <a:ln w="9525">
            <a:no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425599" y="1091068"/>
            <a:ext cx="9054802" cy="2215991"/>
          </a:xfrm>
        </p:spPr>
        <p:txBody>
          <a:bodyPr/>
          <a:lstStyle/>
          <a:p>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年度「地域の中核大学等のインキュベーション・産学融合拠点の整備（大学</a:t>
            </a:r>
            <a:r>
              <a:rPr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等向け）</a:t>
            </a: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」に係る補助事業</a:t>
            </a:r>
            <a:b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br>
              <a:rPr kumimoji="1" lang="en-US" altLang="ja-JP"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提案書</a:t>
            </a:r>
          </a:p>
        </p:txBody>
      </p:sp>
      <p:sp>
        <p:nvSpPr>
          <p:cNvPr id="5" name="サブタイトル 2">
            <a:extLst>
              <a:ext uri="{FF2B5EF4-FFF2-40B4-BE49-F238E27FC236}">
                <a16:creationId xmlns:a16="http://schemas.microsoft.com/office/drawing/2014/main" id="{3B360348-E056-4366-9737-D4ADCA73BA06}"/>
              </a:ext>
            </a:extLst>
          </p:cNvPr>
          <p:cNvSpPr txBox="1">
            <a:spLocks/>
          </p:cNvSpPr>
          <p:nvPr/>
        </p:nvSpPr>
        <p:spPr>
          <a:xfrm>
            <a:off x="8985448" y="340964"/>
            <a:ext cx="910060"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ctr" defTabSz="914400" rtl="0" eaLnBrk="1" latinLnBrk="0" hangingPunct="1">
              <a:spcBef>
                <a:spcPts val="600"/>
              </a:spcBef>
              <a:spcAft>
                <a:spcPts val="600"/>
              </a:spcAft>
              <a:buClr>
                <a:srgbClr val="002060"/>
              </a:buClr>
              <a:buFont typeface="Wingdings" panose="05000000000000000000" pitchFamily="2" charset="2"/>
              <a:buNone/>
              <a:defRPr kumimoji="1" lang="ja-JP" altLang="en-US" sz="2400" b="1"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gn="l"/>
            <a:r>
              <a:rPr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（様式２）</a:t>
            </a:r>
          </a:p>
        </p:txBody>
      </p:sp>
      <p:sp>
        <p:nvSpPr>
          <p:cNvPr id="4" name="テキスト ボックス 3">
            <a:extLst>
              <a:ext uri="{FF2B5EF4-FFF2-40B4-BE49-F238E27FC236}">
                <a16:creationId xmlns:a16="http://schemas.microsoft.com/office/drawing/2014/main" id="{F731B294-F387-4357-8BAC-994743B744D0}"/>
              </a:ext>
            </a:extLst>
          </p:cNvPr>
          <p:cNvSpPr txBox="1"/>
          <p:nvPr/>
        </p:nvSpPr>
        <p:spPr>
          <a:xfrm>
            <a:off x="8519926" y="44624"/>
            <a:ext cx="920552" cy="553998"/>
          </a:xfrm>
          <a:prstGeom prst="rect">
            <a:avLst/>
          </a:prstGeom>
          <a:noFill/>
          <a:ln>
            <a:noFill/>
          </a:ln>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管理番号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10">
            <a:extLst>
              <a:ext uri="{FF2B5EF4-FFF2-40B4-BE49-F238E27FC236}">
                <a16:creationId xmlns:a16="http://schemas.microsoft.com/office/drawing/2014/main" id="{D4100052-E3A3-4C45-8BDD-8E7AE9D51D6F}"/>
              </a:ext>
            </a:extLst>
          </p:cNvPr>
          <p:cNvGraphicFramePr>
            <a:graphicFrameLocks noGrp="1"/>
          </p:cNvGraphicFramePr>
          <p:nvPr>
            <p:extLst>
              <p:ext uri="{D42A27DB-BD31-4B8C-83A1-F6EECF244321}">
                <p14:modId xmlns:p14="http://schemas.microsoft.com/office/powerpoint/2010/main" val="1671710285"/>
              </p:ext>
            </p:extLst>
          </p:nvPr>
        </p:nvGraphicFramePr>
        <p:xfrm>
          <a:off x="1121837" y="3482913"/>
          <a:ext cx="7639158" cy="3312160"/>
        </p:xfrm>
        <a:graphic>
          <a:graphicData uri="http://schemas.openxmlformats.org/drawingml/2006/table">
            <a:tbl>
              <a:tblPr>
                <a:tableStyleId>{5C22544A-7EE6-4342-B048-85BDC9FD1C3A}</a:tableStyleId>
              </a:tblPr>
              <a:tblGrid>
                <a:gridCol w="1878518">
                  <a:extLst>
                    <a:ext uri="{9D8B030D-6E8A-4147-A177-3AD203B41FA5}">
                      <a16:colId xmlns:a16="http://schemas.microsoft.com/office/drawing/2014/main" val="3518306296"/>
                    </a:ext>
                  </a:extLst>
                </a:gridCol>
                <a:gridCol w="408677">
                  <a:extLst>
                    <a:ext uri="{9D8B030D-6E8A-4147-A177-3AD203B41FA5}">
                      <a16:colId xmlns:a16="http://schemas.microsoft.com/office/drawing/2014/main" val="1833225504"/>
                    </a:ext>
                  </a:extLst>
                </a:gridCol>
                <a:gridCol w="5351963">
                  <a:extLst>
                    <a:ext uri="{9D8B030D-6E8A-4147-A177-3AD203B41FA5}">
                      <a16:colId xmlns:a16="http://schemas.microsoft.com/office/drawing/2014/main" val="2240805223"/>
                    </a:ext>
                  </a:extLst>
                </a:gridCol>
              </a:tblGrid>
              <a:tr h="370840">
                <a:tc>
                  <a:txBody>
                    <a:bodyPr/>
                    <a:lstStyle/>
                    <a:p>
                      <a:pPr algn="ctr"/>
                      <a:r>
                        <a:rPr kumimoji="1" lang="ja-JP" altLang="en-US"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r>
                        <a:rPr kumimoji="1" lang="ja-JP" altLang="en-US" dirty="0"/>
                        <a:t>名称等記入欄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extLst>
                  <a:ext uri="{0D108BD9-81ED-4DB2-BD59-A6C34878D82A}">
                    <a16:rowId xmlns:a16="http://schemas.microsoft.com/office/drawing/2014/main" val="247056428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大学等機関</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名称</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366032835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施　設　</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a:t>
                      </a:r>
                      <a:endParaRPr kumimoji="1" lang="ja-JP" altLang="en-US"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仮称でも可</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665570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共同提案をする大学等名称</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89494586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spc="0" dirty="0">
                          <a:latin typeface="メイリオ" panose="020B0604030504040204" pitchFamily="50" charset="-128"/>
                          <a:ea typeface="メイリオ" panose="020B0604030504040204" pitchFamily="50" charset="-128"/>
                          <a:cs typeface="メイリオ" panose="020B0604030504040204" pitchFamily="50" charset="-128"/>
                        </a:rPr>
                        <a:t>参画協力機関</a:t>
                      </a:r>
                      <a:endParaRPr kumimoji="1" lang="ja-JP" altLang="en-US" spc="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自治</a:t>
                      </a:r>
                      <a:r>
                        <a:rPr kumimoji="1"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体</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名（任意）・企業名（任意）</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1924389446"/>
                  </a:ext>
                </a:extLst>
              </a:tr>
              <a:tr h="182880">
                <a:tc rowSpan="3">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テーマ分類</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800" dirty="0">
                          <a:solidFill>
                            <a:srgbClr val="8EB4E3"/>
                          </a:solidFill>
                          <a:latin typeface="メイリオ" panose="020B0604030504040204" pitchFamily="50" charset="-128"/>
                          <a:ea typeface="メイリオ" panose="020B0604030504040204" pitchFamily="50" charset="-128"/>
                        </a:rPr>
                        <a:t>(</a:t>
                      </a:r>
                      <a:r>
                        <a:rPr kumimoji="1" lang="ja-JP" altLang="en-US" sz="1800" dirty="0">
                          <a:solidFill>
                            <a:srgbClr val="8EB4E3"/>
                          </a:solidFill>
                          <a:latin typeface="メイリオ" panose="020B0604030504040204" pitchFamily="50" charset="-128"/>
                          <a:ea typeface="メイリオ" panose="020B0604030504040204" pitchFamily="50" charset="-128"/>
                        </a:rPr>
                        <a:t>該当するものに○。</a:t>
                      </a:r>
                      <a:r>
                        <a:rPr kumimoji="1" lang="ja-JP" altLang="en-US" sz="1800" u="sng" dirty="0">
                          <a:solidFill>
                            <a:srgbClr val="8EB4E3"/>
                          </a:solidFill>
                          <a:latin typeface="メイリオ" panose="020B0604030504040204" pitchFamily="50" charset="-128"/>
                          <a:ea typeface="メイリオ" panose="020B0604030504040204" pitchFamily="50" charset="-128"/>
                        </a:rPr>
                        <a:t>③の選択は必須。</a:t>
                      </a:r>
                      <a:r>
                        <a:rPr kumimoji="1" lang="en-US" altLang="ja-JP" sz="1800" dirty="0">
                          <a:solidFill>
                            <a:srgbClr val="8EB4E3"/>
                          </a:solidFill>
                          <a:latin typeface="メイリオ" panose="020B0604030504040204" pitchFamily="50" charset="-128"/>
                          <a:ea typeface="メイリオ" panose="020B0604030504040204" pitchFamily="50" charset="-128"/>
                        </a:rPr>
                        <a:t>)</a:t>
                      </a:r>
                      <a:endParaRPr kumimoji="1" lang="ja-JP" altLang="en-US" dirty="0">
                        <a:solidFill>
                          <a:srgbClr val="8EB4E3"/>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①インキュベーション施設・設備の整備</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7540153"/>
                  </a:ext>
                </a:extLst>
              </a:tr>
              <a:tr h="18288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②企業との共同実験施設・設備の整備</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5088734"/>
                  </a:ext>
                </a:extLst>
              </a:tr>
              <a:tr h="18542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③オープンイノベーション推進施設・設備の整備</a:t>
                      </a:r>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585908"/>
                  </a:ext>
                </a:extLst>
              </a:tr>
            </a:tbl>
          </a:graphicData>
        </a:graphic>
      </p:graphicFrame>
      <p:sp>
        <p:nvSpPr>
          <p:cNvPr id="15" name="日付プレースホルダー 14">
            <a:extLst>
              <a:ext uri="{FF2B5EF4-FFF2-40B4-BE49-F238E27FC236}">
                <a16:creationId xmlns:a16="http://schemas.microsoft.com/office/drawing/2014/main" id="{6C408059-349D-40FB-921D-0F741D1D2CA4}"/>
              </a:ext>
            </a:extLst>
          </p:cNvPr>
          <p:cNvSpPr>
            <a:spLocks noGrp="1"/>
          </p:cNvSpPr>
          <p:nvPr>
            <p:ph type="dt" sz="half" idx="10"/>
          </p:nvPr>
        </p:nvSpPr>
        <p:spPr/>
        <p:txBody>
          <a:bodyPr/>
          <a:lstStyle/>
          <a:p>
            <a:r>
              <a:rPr kumimoji="1" lang="ja-JP" altLang="en-US"/>
              <a:t>０１</a:t>
            </a:r>
          </a:p>
        </p:txBody>
      </p:sp>
      <p:sp>
        <p:nvSpPr>
          <p:cNvPr id="16" name="スライド番号プレースホルダー 15">
            <a:extLst>
              <a:ext uri="{FF2B5EF4-FFF2-40B4-BE49-F238E27FC236}">
                <a16:creationId xmlns:a16="http://schemas.microsoft.com/office/drawing/2014/main" id="{088D65F6-C017-4F26-BCD6-809809402A08}"/>
              </a:ext>
            </a:extLst>
          </p:cNvPr>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Tree>
    <p:extLst>
      <p:ext uri="{BB962C8B-B14F-4D97-AF65-F5344CB8AC3E}">
        <p14:creationId xmlns:p14="http://schemas.microsoft.com/office/powerpoint/2010/main" val="2898958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2034068785"/>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7143581">
                  <a:extLst>
                    <a:ext uri="{9D8B030D-6E8A-4147-A177-3AD203B41FA5}">
                      <a16:colId xmlns:a16="http://schemas.microsoft.com/office/drawing/2014/main" val="1833225504"/>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t>R4.3</a:t>
                      </a:r>
                      <a:r>
                        <a:rPr kumimoji="1" lang="ja-JP" altLang="en-US" sz="1400" dirty="0"/>
                        <a:t>　　　　　　　　　　　　　　　　　　　　　　　・・・・・・・　　　　　　　　　　　　　　　　　　　　　　　　</a:t>
                      </a:r>
                      <a:r>
                        <a:rPr kumimoji="1" lang="en-US" altLang="ja-JP" sz="1400" dirty="0"/>
                        <a:t>R5.3</a:t>
                      </a: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3" name="タイトル 2"/>
          <p:cNvSpPr>
            <a:spLocks noGrp="1"/>
          </p:cNvSpPr>
          <p:nvPr>
            <p:ph type="title"/>
          </p:nvPr>
        </p:nvSpPr>
        <p:spPr>
          <a:xfrm>
            <a:off x="205595" y="116632"/>
            <a:ext cx="9505503" cy="461665"/>
          </a:xfrm>
        </p:spPr>
        <p:txBody>
          <a:bodyPr/>
          <a:lstStyle/>
          <a:p>
            <a:r>
              <a:rPr lang="ja-JP" altLang="en-US" dirty="0">
                <a:solidFill>
                  <a:srgbClr val="0064C8"/>
                </a:solidFill>
              </a:rPr>
              <a:t>④工期の妥当性　</a:t>
            </a:r>
            <a:endParaRPr kumimoji="1" lang="ja-JP" altLang="en-US" dirty="0">
              <a:solidFill>
                <a:srgbClr val="0064C8"/>
              </a:solidFill>
            </a:endParaRP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A0A6AF6D-B7C6-42F5-AFBD-165A9234F4D4}"/>
              </a:ext>
            </a:extLst>
          </p:cNvPr>
          <p:cNvSpPr txBox="1"/>
          <p:nvPr/>
        </p:nvSpPr>
        <p:spPr>
          <a:xfrm>
            <a:off x="7055905" y="2790848"/>
            <a:ext cx="2520280" cy="3693319"/>
          </a:xfrm>
          <a:prstGeom prst="rect">
            <a:avLst/>
          </a:prstGeom>
          <a:noFill/>
        </p:spPr>
        <p:txBody>
          <a:bodyPr wrap="square" rtlCol="0">
            <a:spAutoFit/>
          </a:bodyPr>
          <a:lstStyle/>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文章で記載する場合はフ</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ただし、必要事項が記載されていればこのフォーマット使用せず、自由に記載いただいて構いません。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昨今の社会情勢（物価高騰等）の状況を踏まえた上で記載ください。</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E367A34E-56A3-4215-91A0-9A472D96FDE4}"/>
              </a:ext>
            </a:extLst>
          </p:cNvPr>
          <p:cNvSpPr txBox="1"/>
          <p:nvPr/>
        </p:nvSpPr>
        <p:spPr>
          <a:xfrm>
            <a:off x="185190" y="820255"/>
            <a:ext cx="5487890"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施設整備のスケジュール・ロードマップ（補助対象期間）</a:t>
            </a:r>
          </a:p>
        </p:txBody>
      </p:sp>
      <p:sp>
        <p:nvSpPr>
          <p:cNvPr id="14" name="日付プレースホルダー 13">
            <a:extLst>
              <a:ext uri="{FF2B5EF4-FFF2-40B4-BE49-F238E27FC236}">
                <a16:creationId xmlns:a16="http://schemas.microsoft.com/office/drawing/2014/main" id="{75245176-72EF-4F3A-9330-37C018379135}"/>
              </a:ext>
            </a:extLst>
          </p:cNvPr>
          <p:cNvSpPr>
            <a:spLocks noGrp="1"/>
          </p:cNvSpPr>
          <p:nvPr>
            <p:ph type="dt" sz="half" idx="10"/>
          </p:nvPr>
        </p:nvSpPr>
        <p:spPr/>
        <p:txBody>
          <a:bodyPr/>
          <a:lstStyle/>
          <a:p>
            <a:r>
              <a:rPr kumimoji="1" lang="ja-JP" altLang="en-US"/>
              <a:t>０１</a:t>
            </a:r>
          </a:p>
        </p:txBody>
      </p:sp>
      <p:sp>
        <p:nvSpPr>
          <p:cNvPr id="15" name="スライド番号プレースホルダー 14">
            <a:extLst>
              <a:ext uri="{FF2B5EF4-FFF2-40B4-BE49-F238E27FC236}">
                <a16:creationId xmlns:a16="http://schemas.microsoft.com/office/drawing/2014/main" id="{DFD750A8-327F-4FA4-A446-EBD6EBC506FD}"/>
              </a:ext>
            </a:extLst>
          </p:cNvPr>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Tree>
    <p:extLst>
      <p:ext uri="{BB962C8B-B14F-4D97-AF65-F5344CB8AC3E}">
        <p14:creationId xmlns:p14="http://schemas.microsoft.com/office/powerpoint/2010/main" val="252019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F162DD1B-7F94-4F01-ABB8-3DDAF4A4EC27}"/>
              </a:ext>
            </a:extLst>
          </p:cNvPr>
          <p:cNvSpPr txBox="1"/>
          <p:nvPr/>
        </p:nvSpPr>
        <p:spPr>
          <a:xfrm>
            <a:off x="200472" y="4063712"/>
            <a:ext cx="9515213" cy="2677656"/>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事業内容等に関する事項</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3399657"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⑤</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地域経済活性化に向けた波及効果</a:t>
            </a:r>
          </a:p>
        </p:txBody>
      </p:sp>
      <p:sp>
        <p:nvSpPr>
          <p:cNvPr id="15" name="テキスト ボックス 14">
            <a:extLst>
              <a:ext uri="{FF2B5EF4-FFF2-40B4-BE49-F238E27FC236}">
                <a16:creationId xmlns:a16="http://schemas.microsoft.com/office/drawing/2014/main" id="{C21AFF9E-2443-4D14-969F-DC853B23A255}"/>
              </a:ext>
            </a:extLst>
          </p:cNvPr>
          <p:cNvSpPr txBox="1"/>
          <p:nvPr/>
        </p:nvSpPr>
        <p:spPr>
          <a:xfrm>
            <a:off x="128464" y="3770991"/>
            <a:ext cx="6408712"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⑥研究</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開発</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及びその実用化による経済におけるイノベーション創出</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2415" y="1080232"/>
            <a:ext cx="9515213" cy="2677656"/>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9" name="テキスト ボックス 8">
            <a:extLst>
              <a:ext uri="{FF2B5EF4-FFF2-40B4-BE49-F238E27FC236}">
                <a16:creationId xmlns:a16="http://schemas.microsoft.com/office/drawing/2014/main" id="{CB313BB1-1EFA-4419-B347-495F16EC7CF1}"/>
              </a:ext>
            </a:extLst>
          </p:cNvPr>
          <p:cNvSpPr txBox="1"/>
          <p:nvPr/>
        </p:nvSpPr>
        <p:spPr>
          <a:xfrm>
            <a:off x="5253456" y="1272641"/>
            <a:ext cx="3384376" cy="646331"/>
          </a:xfrm>
          <a:prstGeom prst="rect">
            <a:avLst/>
          </a:prstGeom>
          <a:noFill/>
        </p:spPr>
        <p:txBody>
          <a:bodyPr wrap="square">
            <a:spAutoFit/>
          </a:bodyPr>
          <a:lstStyle/>
          <a:p>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審査基準の５つの項目ごとに、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13" name="テキスト ボックス 12">
            <a:extLst>
              <a:ext uri="{FF2B5EF4-FFF2-40B4-BE49-F238E27FC236}">
                <a16:creationId xmlns:a16="http://schemas.microsoft.com/office/drawing/2014/main" id="{1E81C881-0098-40C1-BA68-6232836D1864}"/>
              </a:ext>
            </a:extLst>
          </p:cNvPr>
          <p:cNvSpPr txBox="1"/>
          <p:nvPr/>
        </p:nvSpPr>
        <p:spPr>
          <a:xfrm>
            <a:off x="5301232" y="1955733"/>
            <a:ext cx="4188272"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以上で、⑤～⑨あわせて本スライド</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93E3124E-5D0C-2551-E96D-337867B67CDC}"/>
              </a:ext>
            </a:extLst>
          </p:cNvPr>
          <p:cNvSpPr txBox="1"/>
          <p:nvPr/>
        </p:nvSpPr>
        <p:spPr>
          <a:xfrm>
            <a:off x="5301232" y="3053985"/>
            <a:ext cx="4348055" cy="1200329"/>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なお、複数類型を選択する場合や複数施設を一体的に整備する場合に本様式の枚数では記載内容が超過してしまう場合には、最大２枚まで追加いただいてもかまいません。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3918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77A1654E-B184-4240-A33C-7220A6D70480}"/>
              </a:ext>
            </a:extLst>
          </p:cNvPr>
          <p:cNvSpPr txBox="1"/>
          <p:nvPr/>
        </p:nvSpPr>
        <p:spPr>
          <a:xfrm>
            <a:off x="215754" y="5157192"/>
            <a:ext cx="9515213" cy="1600438"/>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8" name="テキスト ボックス 17">
            <a:extLst>
              <a:ext uri="{FF2B5EF4-FFF2-40B4-BE49-F238E27FC236}">
                <a16:creationId xmlns:a16="http://schemas.microsoft.com/office/drawing/2014/main" id="{F162DD1B-7F94-4F01-ABB8-3DDAF4A4EC27}"/>
              </a:ext>
            </a:extLst>
          </p:cNvPr>
          <p:cNvSpPr txBox="1"/>
          <p:nvPr/>
        </p:nvSpPr>
        <p:spPr>
          <a:xfrm>
            <a:off x="200472" y="3217665"/>
            <a:ext cx="9515213" cy="1600438"/>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事業内容等に関する事項</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92025"/>
            <a:ext cx="7072065" cy="523220"/>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⑦適切な施設・設備の維持・運営体制と持続可能な経営の実現に向けた取組</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C21AFF9E-2443-4D14-969F-DC853B23A255}"/>
              </a:ext>
            </a:extLst>
          </p:cNvPr>
          <p:cNvSpPr txBox="1"/>
          <p:nvPr/>
        </p:nvSpPr>
        <p:spPr>
          <a:xfrm>
            <a:off x="128464" y="2924944"/>
            <a:ext cx="94330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⑧</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企業・スタートアップ、</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VC</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、他の大学・高等専門学校等の教育研究機関、自治体等の巻き込み</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077969"/>
            <a:ext cx="9515213" cy="1815882"/>
          </a:xfrm>
          <a:prstGeom prst="rect">
            <a:avLst/>
          </a:prstGeom>
          <a:noFill/>
          <a:ln>
            <a:solidFill>
              <a:schemeClr val="tx1"/>
            </a:solidFill>
          </a:ln>
        </p:spPr>
        <p:txBody>
          <a:bodyPr wrap="square" rtlCol="0">
            <a:spAutoFit/>
          </a:bodyPr>
          <a:lstStyle/>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3" name="テキスト ボックス 12">
            <a:extLst>
              <a:ext uri="{FF2B5EF4-FFF2-40B4-BE49-F238E27FC236}">
                <a16:creationId xmlns:a16="http://schemas.microsoft.com/office/drawing/2014/main" id="{16D090ED-1A0C-448F-A714-361F5562A2CC}"/>
              </a:ext>
            </a:extLst>
          </p:cNvPr>
          <p:cNvSpPr txBox="1"/>
          <p:nvPr/>
        </p:nvSpPr>
        <p:spPr>
          <a:xfrm>
            <a:off x="175033" y="4869160"/>
            <a:ext cx="7072065" cy="523220"/>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⑨</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研究の先端性</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41636977-E431-4C0E-A0BD-10C5519390FC}"/>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F25D580D-C4F6-41C0-99ED-75DFADF335EA}"/>
              </a:ext>
            </a:extLst>
          </p:cNvPr>
          <p:cNvSpPr>
            <a:spLocks noGrp="1"/>
          </p:cNvSpPr>
          <p:nvPr>
            <p:ph type="sldNum" sz="quarter" idx="12"/>
          </p:nvPr>
        </p:nvSpPr>
        <p:spPr/>
        <p:txBody>
          <a:bodyPr/>
          <a:lstStyle/>
          <a:p>
            <a:fld id="{D9550142-B990-490A-A107-ED7302A7FD52}" type="slidenum">
              <a:rPr kumimoji="1" lang="ja-JP" altLang="en-US" smtClean="0"/>
              <a:t>11</a:t>
            </a:fld>
            <a:endParaRPr kumimoji="1" lang="ja-JP" altLang="en-US"/>
          </a:p>
        </p:txBody>
      </p:sp>
    </p:spTree>
    <p:extLst>
      <p:ext uri="{BB962C8B-B14F-4D97-AF65-F5344CB8AC3E}">
        <p14:creationId xmlns:p14="http://schemas.microsoft.com/office/powerpoint/2010/main" val="80675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⑩</a:t>
            </a:r>
            <a:r>
              <a:rPr kumimoji="1" lang="en-US" altLang="ja-JP" dirty="0">
                <a:solidFill>
                  <a:srgbClr val="0064C8"/>
                </a:solidFill>
              </a:rPr>
              <a:t>KPI</a:t>
            </a:r>
            <a:endParaRPr kumimoji="1" lang="ja-JP" altLang="en-US" dirty="0">
              <a:solidFill>
                <a:srgbClr val="0064C8"/>
              </a:solidFill>
            </a:endParaRP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3997177" y="706428"/>
            <a:ext cx="5908823" cy="646331"/>
          </a:xfrm>
          <a:prstGeom prst="rect">
            <a:avLst/>
          </a:prstGeom>
          <a:noFill/>
        </p:spPr>
        <p:txBody>
          <a:bodyPr wrap="square" rtlCol="0">
            <a:spAutoFit/>
          </a:bodyPr>
          <a:lstStyle/>
          <a:p>
            <a:pPr algn="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ページで収まらない場合はページを追加してください。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513767" y="823204"/>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○標準</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a:extLst>
              <a:ext uri="{FF2B5EF4-FFF2-40B4-BE49-F238E27FC236}">
                <a16:creationId xmlns:a16="http://schemas.microsoft.com/office/drawing/2014/main" id="{2C4C7125-9973-4BD3-AB40-C016A3078F95}"/>
              </a:ext>
            </a:extLst>
          </p:cNvPr>
          <p:cNvGraphicFramePr>
            <a:graphicFrameLocks noGrp="1"/>
          </p:cNvGraphicFramePr>
          <p:nvPr>
            <p:extLst>
              <p:ext uri="{D42A27DB-BD31-4B8C-83A1-F6EECF244321}">
                <p14:modId xmlns:p14="http://schemas.microsoft.com/office/powerpoint/2010/main" val="3642350040"/>
              </p:ext>
            </p:extLst>
          </p:nvPr>
        </p:nvGraphicFramePr>
        <p:xfrm>
          <a:off x="10031092" y="-243396"/>
          <a:ext cx="8496944" cy="3672396"/>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ja-JP" altLang="en-US" sz="1400" b="1" kern="100" dirty="0">
                          <a:solidFill>
                            <a:schemeClr val="tx1"/>
                          </a:solidFill>
                          <a:effectLst/>
                          <a:latin typeface="+mj-ea"/>
                          <a:ea typeface="+mj-ea"/>
                        </a:rPr>
                        <a:t>テーマ別</a:t>
                      </a:r>
                      <a:r>
                        <a:rPr lang="en-US" altLang="ja-JP" sz="1400" b="1" kern="100" dirty="0">
                          <a:solidFill>
                            <a:schemeClr val="tx1"/>
                          </a:solidFill>
                          <a:effectLst/>
                          <a:latin typeface="+mj-ea"/>
                          <a:ea typeface="+mj-ea"/>
                        </a:rPr>
                        <a:t>KP</a:t>
                      </a:r>
                      <a:r>
                        <a:rPr lang="ja-JP" sz="1400" b="1" kern="100" dirty="0">
                          <a:solidFill>
                            <a:schemeClr val="tx1"/>
                          </a:solidFill>
                          <a:effectLst/>
                          <a:latin typeface="+mj-ea"/>
                          <a:ea typeface="+mj-ea"/>
                        </a:rPr>
                        <a:t>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139700" indent="-139700" algn="just">
                        <a:lnSpc>
                          <a:spcPct val="100000"/>
                        </a:lnSpc>
                        <a:spcAft>
                          <a:spcPts val="0"/>
                        </a:spcAft>
                      </a:pPr>
                      <a:r>
                        <a:rPr lang="ja-JP" sz="1400" b="0" kern="100" dirty="0">
                          <a:solidFill>
                            <a:schemeClr val="tx1"/>
                          </a:solidFill>
                          <a:effectLst/>
                          <a:latin typeface="+mj-ea"/>
                          <a:ea typeface="+mj-ea"/>
                        </a:rPr>
                        <a:t>・産学連携プロジェクト創出数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・大型産学連携プロジェクト創出数（※共同研究</a:t>
                      </a:r>
                      <a:r>
                        <a:rPr lang="ja-JP" altLang="en-US" sz="1400" b="0" kern="100" dirty="0">
                          <a:solidFill>
                            <a:schemeClr val="tx1"/>
                          </a:solidFill>
                          <a:effectLst/>
                          <a:latin typeface="+mj-ea"/>
                          <a:ea typeface="+mj-ea"/>
                        </a:rPr>
                        <a:t>等</a:t>
                      </a:r>
                      <a:r>
                        <a:rPr lang="ja-JP" sz="1400" b="0" kern="100" dirty="0">
                          <a:solidFill>
                            <a:schemeClr val="tx1"/>
                          </a:solidFill>
                          <a:effectLst/>
                          <a:latin typeface="+mj-ea"/>
                          <a:ea typeface="+mj-ea"/>
                        </a:rPr>
                        <a:t>による研究費受入額が</a:t>
                      </a:r>
                      <a:r>
                        <a:rPr lang="en-US" sz="1400" b="0" kern="100" dirty="0">
                          <a:solidFill>
                            <a:schemeClr val="tx1"/>
                          </a:solidFill>
                          <a:effectLst/>
                          <a:latin typeface="+mj-ea"/>
                          <a:ea typeface="+mj-ea"/>
                        </a:rPr>
                        <a:t>1,000</a:t>
                      </a:r>
                      <a:r>
                        <a:rPr lang="ja-JP" sz="1400" b="0" kern="100" dirty="0">
                          <a:solidFill>
                            <a:schemeClr val="tx1"/>
                          </a:solidFill>
                          <a:effectLst/>
                          <a:latin typeface="+mj-ea"/>
                          <a:ea typeface="+mj-ea"/>
                        </a:rPr>
                        <a:t>万円以上のプロジェクトを大型プロジェクトとする）</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全プロジェクト数に占める割合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139700" indent="-139700" algn="just">
                        <a:lnSpc>
                          <a:spcPct val="100000"/>
                        </a:lnSpc>
                        <a:spcAft>
                          <a:spcPts val="0"/>
                        </a:spcAft>
                      </a:pPr>
                      <a:r>
                        <a:rPr lang="ja-JP" sz="1400" b="0" kern="100" dirty="0">
                          <a:solidFill>
                            <a:schemeClr val="tx1"/>
                          </a:solidFill>
                          <a:effectLst/>
                          <a:latin typeface="+mj-ea"/>
                          <a:ea typeface="+mj-ea"/>
                        </a:rPr>
                        <a:t>・外部資金調達額</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全体収入に占める割合（※金額の高低だけでなく、その自立化に向けたシナリオを評価）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b="0" kern="100" dirty="0">
                          <a:solidFill>
                            <a:schemeClr val="tx1"/>
                          </a:solidFill>
                          <a:effectLst/>
                          <a:latin typeface="+mj-ea"/>
                          <a:ea typeface="+mn-ea"/>
                          <a:cs typeface="+mn-cs"/>
                        </a:rPr>
                        <a:t>研究の特許化、製品の商品化等</a:t>
                      </a:r>
                      <a:r>
                        <a:rPr kumimoji="1" lang="ja-JP" altLang="en-US" sz="1400" b="0" kern="100" dirty="0">
                          <a:solidFill>
                            <a:schemeClr val="tx1"/>
                          </a:solidFill>
                          <a:effectLst/>
                          <a:latin typeface="+mj-ea"/>
                          <a:ea typeface="+mn-ea"/>
                          <a:cs typeface="+mn-cs"/>
                        </a:rPr>
                        <a:t>の</a:t>
                      </a:r>
                      <a:r>
                        <a:rPr lang="ja-JP" sz="1400" b="0" kern="100" dirty="0">
                          <a:solidFill>
                            <a:schemeClr val="tx1"/>
                          </a:solidFill>
                          <a:effectLst/>
                          <a:latin typeface="+mj-ea"/>
                          <a:ea typeface="+mj-ea"/>
                        </a:rPr>
                        <a:t>社会実装創出数（※創出数だけではなく、それに向けた大学等の産学連携に係るマネジメント力を評価）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1494662"/>
                  </a:ext>
                </a:extLst>
              </a:tr>
              <a:tr h="294189">
                <a:tc>
                  <a:txBody>
                    <a:bodyPr/>
                    <a:lstStyle/>
                    <a:p>
                      <a:pPr marL="139700" indent="-139700" algn="just">
                        <a:lnSpc>
                          <a:spcPct val="100000"/>
                        </a:lnSpc>
                        <a:spcAft>
                          <a:spcPts val="0"/>
                        </a:spcAft>
                      </a:pPr>
                      <a:r>
                        <a:rPr lang="ja-JP" sz="1400" b="0" kern="100" dirty="0">
                          <a:solidFill>
                            <a:schemeClr val="tx1"/>
                          </a:solidFill>
                          <a:effectLst/>
                          <a:latin typeface="+mj-ea"/>
                          <a:ea typeface="+mj-ea"/>
                        </a:rPr>
                        <a:t>・自立化達成率（※運営費交付金等の大学独自財源に依らない収入の割合）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5303769"/>
                  </a:ext>
                </a:extLst>
              </a:tr>
              <a:tr h="213360">
                <a:tc>
                  <a:txBody>
                    <a:bodyPr/>
                    <a:lstStyle/>
                    <a:p>
                      <a:pPr marL="139700" indent="-139700" algn="just">
                        <a:lnSpc>
                          <a:spcPct val="100000"/>
                        </a:lnSpc>
                        <a:spcAft>
                          <a:spcPts val="0"/>
                        </a:spcAft>
                      </a:pPr>
                      <a:r>
                        <a:rPr lang="ja-JP" sz="1400" b="0" kern="100" dirty="0">
                          <a:solidFill>
                            <a:schemeClr val="tx1"/>
                          </a:solidFill>
                          <a:effectLst/>
                          <a:latin typeface="+mj-ea"/>
                          <a:ea typeface="+mj-ea"/>
                        </a:rPr>
                        <a:t>・拠点における事業規模の成長率（※拠点の収入の毎年度の増加割合）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r h="213360">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共同研究の成果を基にスピンアウト、カーブアウトし新たなスタートアップ創出数（期待値）</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0001302"/>
                  </a:ext>
                </a:extLst>
              </a:tr>
            </a:tbl>
          </a:graphicData>
        </a:graphic>
      </p:graphicFrame>
      <p:sp>
        <p:nvSpPr>
          <p:cNvPr id="13" name="テキスト ボックス 12">
            <a:extLst>
              <a:ext uri="{FF2B5EF4-FFF2-40B4-BE49-F238E27FC236}">
                <a16:creationId xmlns:a16="http://schemas.microsoft.com/office/drawing/2014/main" id="{0D80DB48-8442-4627-87FF-D8EA04F3A71E}"/>
              </a:ext>
            </a:extLst>
          </p:cNvPr>
          <p:cNvSpPr txBox="1"/>
          <p:nvPr/>
        </p:nvSpPr>
        <p:spPr>
          <a:xfrm>
            <a:off x="564679" y="5052129"/>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独自</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（任意）</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18C0CA15-A8C6-4C9F-B914-EAB2E46EB568}"/>
              </a:ext>
            </a:extLst>
          </p:cNvPr>
          <p:cNvSpPr txBox="1"/>
          <p:nvPr/>
        </p:nvSpPr>
        <p:spPr>
          <a:xfrm>
            <a:off x="10011323" y="-533401"/>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類型②</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企業との共同実験施設・設備</a:t>
            </a:r>
          </a:p>
        </p:txBody>
      </p:sp>
      <p:graphicFrame>
        <p:nvGraphicFramePr>
          <p:cNvPr id="20" name="表 19">
            <a:extLst>
              <a:ext uri="{FF2B5EF4-FFF2-40B4-BE49-F238E27FC236}">
                <a16:creationId xmlns:a16="http://schemas.microsoft.com/office/drawing/2014/main" id="{7E9DECA6-7977-4D58-9FF7-359C871F8ADC}"/>
              </a:ext>
            </a:extLst>
          </p:cNvPr>
          <p:cNvGraphicFramePr>
            <a:graphicFrameLocks noGrp="1"/>
          </p:cNvGraphicFramePr>
          <p:nvPr>
            <p:extLst>
              <p:ext uri="{D42A27DB-BD31-4B8C-83A1-F6EECF244321}">
                <p14:modId xmlns:p14="http://schemas.microsoft.com/office/powerpoint/2010/main" val="4191157583"/>
              </p:ext>
            </p:extLst>
          </p:nvPr>
        </p:nvGraphicFramePr>
        <p:xfrm>
          <a:off x="564679" y="5401241"/>
          <a:ext cx="8496944" cy="1238181"/>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ja-JP" altLang="en-US" sz="1400" b="1" kern="100" dirty="0">
                          <a:solidFill>
                            <a:schemeClr val="tx1"/>
                          </a:solidFill>
                          <a:effectLst/>
                          <a:latin typeface="+mj-ea"/>
                          <a:ea typeface="+mj-ea"/>
                        </a:rPr>
                        <a:t>独自</a:t>
                      </a:r>
                      <a:r>
                        <a:rPr lang="ja-JP" sz="1400" b="1" kern="100" dirty="0">
                          <a:solidFill>
                            <a:schemeClr val="tx1"/>
                          </a:solidFill>
                          <a:effectLst/>
                          <a:latin typeface="+mj-ea"/>
                          <a:ea typeface="+mj-ea"/>
                        </a:rPr>
                        <a:t>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55580">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bl>
          </a:graphicData>
        </a:graphic>
      </p:graphicFrame>
      <p:graphicFrame>
        <p:nvGraphicFramePr>
          <p:cNvPr id="21" name="表 20">
            <a:extLst>
              <a:ext uri="{FF2B5EF4-FFF2-40B4-BE49-F238E27FC236}">
                <a16:creationId xmlns:a16="http://schemas.microsoft.com/office/drawing/2014/main" id="{F579642F-76C9-42CF-9B95-3812036FED93}"/>
              </a:ext>
            </a:extLst>
          </p:cNvPr>
          <p:cNvGraphicFramePr>
            <a:graphicFrameLocks noGrp="1"/>
          </p:cNvGraphicFramePr>
          <p:nvPr>
            <p:extLst>
              <p:ext uri="{D42A27DB-BD31-4B8C-83A1-F6EECF244321}">
                <p14:modId xmlns:p14="http://schemas.microsoft.com/office/powerpoint/2010/main" val="415735755"/>
              </p:ext>
            </p:extLst>
          </p:nvPr>
        </p:nvGraphicFramePr>
        <p:xfrm>
          <a:off x="568813" y="1403259"/>
          <a:ext cx="8496944" cy="3473600"/>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指標（テーマ別ＫＰＩ）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29318">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tx1"/>
                          </a:solidFill>
                          <a:effectLst/>
                          <a:latin typeface="+mn-lt"/>
                          <a:ea typeface="+mn-ea"/>
                          <a:cs typeface="+mn-cs"/>
                        </a:rPr>
                        <a:t>大学等発スタートアップ創出数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178887">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cs typeface="Times New Roman" panose="02020603050405020304" pitchFamily="18" charset="0"/>
                        </a:rPr>
                        <a:t>・大学等発スタートアップ創出支援に向けたギャップファンド等の支援規模（総額、件数）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5937606"/>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tx1"/>
                          </a:solidFill>
                          <a:effectLst/>
                          <a:latin typeface="+mn-lt"/>
                          <a:ea typeface="+mn-ea"/>
                          <a:cs typeface="+mn-cs"/>
                        </a:rPr>
                        <a:t>大学等発スタートアップの外部資金調達額</a:t>
                      </a:r>
                      <a:r>
                        <a:rPr kumimoji="1" lang="ja-JP" altLang="en-US"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エンジェル投資家、</a:t>
                      </a:r>
                      <a:r>
                        <a:rPr kumimoji="1" lang="en-US" altLang="ja-JP" sz="1400" kern="1200" dirty="0">
                          <a:solidFill>
                            <a:schemeClr val="tx1"/>
                          </a:solidFill>
                          <a:effectLst/>
                          <a:latin typeface="+mn-lt"/>
                          <a:ea typeface="+mn-ea"/>
                          <a:cs typeface="+mn-cs"/>
                        </a:rPr>
                        <a:t>VC</a:t>
                      </a:r>
                      <a:r>
                        <a:rPr kumimoji="1" lang="ja-JP" altLang="ja-JP" sz="1400" kern="1200" dirty="0">
                          <a:solidFill>
                            <a:schemeClr val="tx1"/>
                          </a:solidFill>
                          <a:effectLst/>
                          <a:latin typeface="+mn-lt"/>
                          <a:ea typeface="+mn-ea"/>
                          <a:cs typeface="+mn-cs"/>
                        </a:rPr>
                        <a:t>からの出資等）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441284">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社会実装創出数</a:t>
                      </a:r>
                      <a:r>
                        <a:rPr lang="ja-JP" altLang="en-US" sz="1400" b="0" kern="100" dirty="0">
                          <a:solidFill>
                            <a:schemeClr val="tx1"/>
                          </a:solidFill>
                          <a:effectLst/>
                          <a:latin typeface="+mj-ea"/>
                          <a:ea typeface="+mj-ea"/>
                        </a:rPr>
                        <a:t>（</a:t>
                      </a:r>
                      <a:r>
                        <a:rPr kumimoji="1" lang="ja-JP" altLang="ja-JP" sz="1400" b="0" kern="100" dirty="0">
                          <a:solidFill>
                            <a:schemeClr val="tx1"/>
                          </a:solidFill>
                          <a:effectLst/>
                          <a:latin typeface="+mj-ea"/>
                          <a:ea typeface="+mn-ea"/>
                          <a:cs typeface="+mn-cs"/>
                        </a:rPr>
                        <a:t>研究の特許化、製品の商品化等</a:t>
                      </a:r>
                      <a:r>
                        <a:rPr kumimoji="1" lang="ja-JP" altLang="en-US" sz="1400" b="0" kern="100" dirty="0">
                          <a:solidFill>
                            <a:schemeClr val="tx1"/>
                          </a:solidFill>
                          <a:effectLst/>
                          <a:latin typeface="+mj-ea"/>
                          <a:ea typeface="+mn-ea"/>
                          <a:cs typeface="+mn-cs"/>
                        </a:rPr>
                        <a:t>）</a:t>
                      </a:r>
                      <a:r>
                        <a:rPr lang="ja-JP" sz="1400" b="0" kern="100" dirty="0">
                          <a:solidFill>
                            <a:schemeClr val="tx1"/>
                          </a:solidFill>
                          <a:effectLst/>
                          <a:latin typeface="+mj-ea"/>
                          <a:ea typeface="+mj-ea"/>
                        </a:rPr>
                        <a:t>（※創出数だけではなく、それに向けた大学等の産学</a:t>
                      </a:r>
                      <a:r>
                        <a:rPr lang="ja-JP" altLang="en-US" sz="1400" b="0" kern="100" dirty="0">
                          <a:solidFill>
                            <a:schemeClr val="tx1"/>
                          </a:solidFill>
                          <a:effectLst/>
                          <a:latin typeface="+mj-ea"/>
                          <a:ea typeface="+mj-ea"/>
                        </a:rPr>
                        <a:t>官</a:t>
                      </a:r>
                      <a:r>
                        <a:rPr lang="ja-JP" sz="1400" b="0" kern="100" dirty="0">
                          <a:solidFill>
                            <a:schemeClr val="tx1"/>
                          </a:solidFill>
                          <a:effectLst/>
                          <a:latin typeface="+mj-ea"/>
                          <a:ea typeface="+mj-ea"/>
                        </a:rPr>
                        <a:t>連携に係るマネジメント力を評価）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1494662"/>
                  </a:ext>
                </a:extLst>
              </a:tr>
              <a:tr h="213360">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en-US" sz="1400" b="0" kern="1200" dirty="0">
                          <a:solidFill>
                            <a:schemeClr val="tx1"/>
                          </a:solidFill>
                          <a:effectLst/>
                          <a:latin typeface="+mn-lt"/>
                          <a:ea typeface="+mn-ea"/>
                          <a:cs typeface="+mn-cs"/>
                        </a:rPr>
                        <a:t>大学等発スタートアップ育成</a:t>
                      </a:r>
                      <a:r>
                        <a:rPr kumimoji="1" lang="ja-JP" altLang="ja-JP" sz="1400" kern="1200" dirty="0">
                          <a:solidFill>
                            <a:schemeClr val="tx1"/>
                          </a:solidFill>
                          <a:effectLst/>
                          <a:latin typeface="+mn-lt"/>
                          <a:ea typeface="+mn-ea"/>
                          <a:cs typeface="+mn-cs"/>
                        </a:rPr>
                        <a:t>数（</a:t>
                      </a:r>
                      <a:r>
                        <a:rPr kumimoji="1" lang="ja-JP" altLang="en-US" sz="1400" kern="1200" dirty="0">
                          <a:solidFill>
                            <a:schemeClr val="tx1"/>
                          </a:solidFill>
                          <a:effectLst/>
                          <a:latin typeface="+mn-lt"/>
                          <a:ea typeface="+mn-ea"/>
                          <a:cs typeface="+mn-cs"/>
                        </a:rPr>
                        <a:t>シード・アーリー・レイターステージ、</a:t>
                      </a:r>
                      <a:r>
                        <a:rPr kumimoji="1" lang="en-US" altLang="ja-JP" sz="1400" kern="1200" dirty="0">
                          <a:solidFill>
                            <a:schemeClr val="tx1"/>
                          </a:solidFill>
                          <a:effectLst/>
                          <a:latin typeface="+mn-lt"/>
                          <a:ea typeface="+mn-ea"/>
                          <a:cs typeface="+mn-cs"/>
                        </a:rPr>
                        <a:t>M&amp;A</a:t>
                      </a:r>
                      <a:r>
                        <a:rPr kumimoji="1" lang="ja-JP" altLang="ja-JP" sz="1400" kern="1200" dirty="0">
                          <a:solidFill>
                            <a:schemeClr val="tx1"/>
                          </a:solidFill>
                          <a:effectLst/>
                          <a:latin typeface="+mn-lt"/>
                          <a:ea typeface="+mn-ea"/>
                          <a:cs typeface="+mn-cs"/>
                        </a:rPr>
                        <a:t>、</a:t>
                      </a:r>
                      <a:r>
                        <a:rPr kumimoji="1" lang="en-US" altLang="ja-JP" sz="1400" kern="1200" dirty="0">
                          <a:solidFill>
                            <a:schemeClr val="tx1"/>
                          </a:solidFill>
                          <a:effectLst/>
                          <a:latin typeface="+mn-lt"/>
                          <a:ea typeface="+mn-ea"/>
                          <a:cs typeface="+mn-cs"/>
                        </a:rPr>
                        <a:t>IPO</a:t>
                      </a:r>
                      <a:r>
                        <a:rPr kumimoji="1" lang="ja-JP" altLang="ja-JP" sz="1400" kern="1200" dirty="0">
                          <a:solidFill>
                            <a:schemeClr val="tx1"/>
                          </a:solidFill>
                          <a:effectLst/>
                          <a:latin typeface="+mn-lt"/>
                          <a:ea typeface="+mn-ea"/>
                          <a:cs typeface="+mn-cs"/>
                        </a:rPr>
                        <a:t>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5303769"/>
                  </a:ext>
                </a:extLst>
              </a:tr>
              <a:tr h="213360">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cs typeface="Times New Roman" panose="02020603050405020304" pitchFamily="18" charset="0"/>
                        </a:rPr>
                        <a:t>・大学発スタートアップ創出に向けた支援プログラム内容（マッチング、</a:t>
                      </a:r>
                      <a:r>
                        <a:rPr lang="en-US" altLang="ja-JP" sz="1400" b="0" kern="100" dirty="0">
                          <a:solidFill>
                            <a:schemeClr val="tx1"/>
                          </a:solidFill>
                          <a:effectLst/>
                          <a:latin typeface="+mj-ea"/>
                          <a:ea typeface="+mj-ea"/>
                          <a:cs typeface="Times New Roman" panose="02020603050405020304" pitchFamily="18" charset="0"/>
                        </a:rPr>
                        <a:t>VC</a:t>
                      </a:r>
                      <a:r>
                        <a:rPr lang="ja-JP" altLang="en-US" sz="1400" b="0" kern="100" dirty="0">
                          <a:solidFill>
                            <a:schemeClr val="tx1"/>
                          </a:solidFill>
                          <a:effectLst/>
                          <a:latin typeface="+mj-ea"/>
                          <a:ea typeface="+mj-ea"/>
                          <a:cs typeface="Times New Roman" panose="02020603050405020304" pitchFamily="18" charset="0"/>
                        </a:rPr>
                        <a:t>接続等）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9822745"/>
                  </a:ext>
                </a:extLst>
              </a:tr>
              <a:tr h="416826">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dk1"/>
                          </a:solidFill>
                          <a:effectLst/>
                          <a:latin typeface="+mn-lt"/>
                          <a:ea typeface="+mn-ea"/>
                          <a:cs typeface="+mn-cs"/>
                        </a:rPr>
                        <a:t>施設・設備の継続的な運営を可能にする目指すべき自立的なエコシステム全体の考え方</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bl>
          </a:graphicData>
        </a:graphic>
      </p:graphicFrame>
      <p:graphicFrame>
        <p:nvGraphicFramePr>
          <p:cNvPr id="24" name="表 23">
            <a:extLst>
              <a:ext uri="{FF2B5EF4-FFF2-40B4-BE49-F238E27FC236}">
                <a16:creationId xmlns:a16="http://schemas.microsoft.com/office/drawing/2014/main" id="{91FC09EA-82E3-421F-8C9E-1355618F00D5}"/>
              </a:ext>
            </a:extLst>
          </p:cNvPr>
          <p:cNvGraphicFramePr>
            <a:graphicFrameLocks noGrp="1"/>
          </p:cNvGraphicFramePr>
          <p:nvPr>
            <p:extLst>
              <p:ext uri="{D42A27DB-BD31-4B8C-83A1-F6EECF244321}">
                <p14:modId xmlns:p14="http://schemas.microsoft.com/office/powerpoint/2010/main" val="3293667370"/>
              </p:ext>
            </p:extLst>
          </p:nvPr>
        </p:nvGraphicFramePr>
        <p:xfrm>
          <a:off x="10016004" y="4084355"/>
          <a:ext cx="8496944" cy="3351912"/>
        </p:xfrm>
        <a:graphic>
          <a:graphicData uri="http://schemas.openxmlformats.org/drawingml/2006/table">
            <a:tbl>
              <a:tblPr firstRow="1">
                <a:tableStyleId>{5C22544A-7EE6-4342-B048-85BDC9FD1C3A}</a:tableStyleId>
              </a:tblPr>
              <a:tblGrid>
                <a:gridCol w="1539579">
                  <a:extLst>
                    <a:ext uri="{9D8B030D-6E8A-4147-A177-3AD203B41FA5}">
                      <a16:colId xmlns:a16="http://schemas.microsoft.com/office/drawing/2014/main" val="923392602"/>
                    </a:ext>
                  </a:extLst>
                </a:gridCol>
                <a:gridCol w="3016542">
                  <a:extLst>
                    <a:ext uri="{9D8B030D-6E8A-4147-A177-3AD203B41FA5}">
                      <a16:colId xmlns:a16="http://schemas.microsoft.com/office/drawing/2014/main" val="2336733450"/>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gridSpan="2">
                  <a:txBody>
                    <a:bodyPr/>
                    <a:lstStyle/>
                    <a:p>
                      <a:pPr algn="ctr">
                        <a:lnSpc>
                          <a:spcPct val="100000"/>
                        </a:lnSpc>
                        <a:spcAft>
                          <a:spcPts val="0"/>
                        </a:spcAft>
                      </a:pPr>
                      <a:r>
                        <a:rPr lang="ja-JP" sz="1400" b="1" kern="100" dirty="0">
                          <a:solidFill>
                            <a:schemeClr val="tx1"/>
                          </a:solidFill>
                          <a:effectLst/>
                          <a:latin typeface="+mj-ea"/>
                          <a:ea typeface="+mj-ea"/>
                        </a:rPr>
                        <a:t>指標（テーマ別ＫＰＩ）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29318">
                <a:tc rowSpan="2">
                  <a:txBody>
                    <a:bodyPr/>
                    <a:lstStyle/>
                    <a:p>
                      <a:pPr marL="139700" indent="-139700" algn="just">
                        <a:lnSpc>
                          <a:spcPct val="100000"/>
                        </a:lnSpc>
                        <a:spcAft>
                          <a:spcPts val="0"/>
                        </a:spcAft>
                      </a:pPr>
                      <a:r>
                        <a:rPr lang="ja-JP" altLang="en-US" sz="1400" b="0" kern="100" dirty="0">
                          <a:solidFill>
                            <a:schemeClr val="tx1"/>
                          </a:solidFill>
                          <a:effectLst/>
                          <a:latin typeface="+mj-ea"/>
                          <a:ea typeface="+mj-ea"/>
                        </a:rPr>
                        <a:t>★交流人口</a:t>
                      </a:r>
                      <a:r>
                        <a:rPr lang="ja-JP" sz="1400" b="0" kern="100" dirty="0">
                          <a:solidFill>
                            <a:schemeClr val="tx1"/>
                          </a:solidFill>
                          <a:effectLst/>
                          <a:latin typeface="+mj-ea"/>
                          <a:ea typeface="+mj-ea"/>
                        </a:rPr>
                        <a:t>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1200" u="none" kern="100" dirty="0">
                          <a:solidFill>
                            <a:schemeClr val="tx1"/>
                          </a:solidFill>
                          <a:effectLst/>
                          <a:latin typeface="+mj-ea"/>
                          <a:ea typeface="+mj-ea"/>
                          <a:cs typeface="Arial" panose="020B0604020202020204" pitchFamily="34" charset="0"/>
                        </a:rPr>
                        <a:t>1)</a:t>
                      </a:r>
                      <a:r>
                        <a:rPr lang="ja-JP" altLang="en-US" sz="1200" u="none" kern="100" dirty="0">
                          <a:solidFill>
                            <a:schemeClr val="tx1"/>
                          </a:solidFill>
                          <a:effectLst/>
                          <a:latin typeface="+mj-ea"/>
                          <a:ea typeface="+mj-ea"/>
                          <a:cs typeface="Arial" panose="020B0604020202020204" pitchFamily="34" charset="0"/>
                        </a:rPr>
                        <a:t>交流イベントへの参加や日常的・スポットでの施設利用など、</a:t>
                      </a:r>
                      <a:r>
                        <a:rPr lang="ja-JP" sz="1200" u="none" kern="100" dirty="0">
                          <a:solidFill>
                            <a:schemeClr val="tx1"/>
                          </a:solidFill>
                          <a:effectLst/>
                          <a:latin typeface="+mj-ea"/>
                          <a:ea typeface="+mj-ea"/>
                          <a:cs typeface="Arial" panose="020B0604020202020204" pitchFamily="34" charset="0"/>
                        </a:rPr>
                        <a:t>施設の利用者</a:t>
                      </a:r>
                      <a:endParaRPr lang="ja-JP" sz="1200" u="none" kern="100" dirty="0">
                        <a:solidFill>
                          <a:schemeClr val="tx1"/>
                        </a:solidFill>
                        <a:effectLst/>
                        <a:latin typeface="+mj-ea"/>
                        <a:ea typeface="+mj-ea"/>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129318">
                <a:tc vMerge="1">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139700" indent="-139700" algn="just"/>
                      <a:r>
                        <a:rPr lang="en-US" sz="1200" u="none" kern="100" dirty="0">
                          <a:solidFill>
                            <a:schemeClr val="tx1"/>
                          </a:solidFill>
                          <a:effectLst/>
                          <a:latin typeface="+mj-ea"/>
                          <a:ea typeface="+mj-ea"/>
                          <a:cs typeface="Arial" panose="020B0604020202020204" pitchFamily="34" charset="0"/>
                        </a:rPr>
                        <a:t>2)</a:t>
                      </a:r>
                      <a:r>
                        <a:rPr lang="ja-JP" sz="1200" u="none" kern="100" dirty="0">
                          <a:solidFill>
                            <a:schemeClr val="tx1"/>
                          </a:solidFill>
                          <a:effectLst/>
                          <a:latin typeface="+mj-ea"/>
                          <a:ea typeface="+mj-ea"/>
                          <a:cs typeface="Arial" panose="020B0604020202020204" pitchFamily="34" charset="0"/>
                        </a:rPr>
                        <a:t>施設の運営</a:t>
                      </a:r>
                      <a:r>
                        <a:rPr lang="ja-JP" altLang="en-US" sz="1200" u="none" kern="100" dirty="0">
                          <a:solidFill>
                            <a:schemeClr val="tx1"/>
                          </a:solidFill>
                          <a:effectLst/>
                          <a:latin typeface="+mj-ea"/>
                          <a:ea typeface="+mj-ea"/>
                          <a:cs typeface="Arial" panose="020B0604020202020204" pitchFamily="34" charset="0"/>
                        </a:rPr>
                        <a:t>や自治体・企業・地域団体等とのネットワーク構築など、施設の運営に</a:t>
                      </a:r>
                      <a:r>
                        <a:rPr lang="ja-JP" sz="1200" u="none" kern="100" dirty="0">
                          <a:solidFill>
                            <a:schemeClr val="tx1"/>
                          </a:solidFill>
                          <a:effectLst/>
                          <a:latin typeface="+mj-ea"/>
                          <a:ea typeface="+mj-ea"/>
                          <a:cs typeface="Arial" panose="020B0604020202020204" pitchFamily="34" charset="0"/>
                        </a:rPr>
                        <a:t>関与する事業者・個人</a:t>
                      </a:r>
                      <a:endParaRPr lang="ja-JP" sz="1200" u="none" kern="100" dirty="0">
                        <a:solidFill>
                          <a:schemeClr val="tx1"/>
                        </a:solidFill>
                        <a:effectLst/>
                        <a:latin typeface="+mj-ea"/>
                        <a:ea typeface="+mj-ea"/>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6467208"/>
                  </a:ext>
                </a:extLst>
              </a:tr>
              <a:tr h="129318">
                <a:tc gridSpan="2">
                  <a:txBody>
                    <a:bodyPr/>
                    <a:lstStyle/>
                    <a:p>
                      <a:pPr marL="13970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400" b="0" kern="100" dirty="0">
                          <a:solidFill>
                            <a:schemeClr val="tx1"/>
                          </a:solidFill>
                          <a:effectLst/>
                          <a:latin typeface="+mj-ea"/>
                          <a:ea typeface="+mn-ea"/>
                          <a:cs typeface="+mn-cs"/>
                        </a:rPr>
                        <a:t>・</a:t>
                      </a:r>
                      <a:r>
                        <a:rPr kumimoji="1" lang="ja-JP" altLang="en-US" sz="1400" b="0" kern="100" dirty="0">
                          <a:solidFill>
                            <a:schemeClr val="tx1"/>
                          </a:solidFill>
                          <a:effectLst/>
                          <a:latin typeface="+mj-ea"/>
                          <a:ea typeface="+mn-ea"/>
                          <a:cs typeface="+mn-cs"/>
                        </a:rPr>
                        <a:t>人材育成プログラム創出数</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421828"/>
                  </a:ext>
                </a:extLst>
              </a:tr>
              <a:tr h="129318">
                <a:tc gridSpan="2">
                  <a:txBody>
                    <a:bodyPr/>
                    <a:lstStyle/>
                    <a:p>
                      <a:pPr marL="13970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400" b="0" kern="100" dirty="0">
                          <a:solidFill>
                            <a:schemeClr val="tx1"/>
                          </a:solidFill>
                          <a:effectLst/>
                          <a:latin typeface="+mj-ea"/>
                          <a:ea typeface="+mn-ea"/>
                          <a:cs typeface="+mn-cs"/>
                        </a:rPr>
                        <a:t>・産学連携プロジェクト創出数</a:t>
                      </a:r>
                      <a:endParaRPr kumimoji="1" lang="ja-JP" altLang="ja-JP" sz="1400" b="0" kern="100" dirty="0">
                        <a:solidFill>
                          <a:schemeClr val="tx1"/>
                        </a:solidFill>
                        <a:effectLst/>
                        <a:latin typeface="+mj-ea"/>
                        <a:ea typeface="+mn-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3959118"/>
                  </a:ext>
                </a:extLst>
              </a:tr>
              <a:tr h="441284">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・大型産学連携プロジェクト創出数（※共同研究</a:t>
                      </a:r>
                      <a:r>
                        <a:rPr lang="ja-JP" altLang="en-US" sz="1400" b="0" kern="100" dirty="0">
                          <a:solidFill>
                            <a:schemeClr val="tx1"/>
                          </a:solidFill>
                          <a:effectLst/>
                          <a:latin typeface="+mj-ea"/>
                          <a:ea typeface="+mj-ea"/>
                        </a:rPr>
                        <a:t>等</a:t>
                      </a:r>
                      <a:r>
                        <a:rPr lang="ja-JP" sz="1400" b="0" kern="100" dirty="0">
                          <a:solidFill>
                            <a:schemeClr val="tx1"/>
                          </a:solidFill>
                          <a:effectLst/>
                          <a:latin typeface="+mj-ea"/>
                          <a:ea typeface="+mj-ea"/>
                        </a:rPr>
                        <a:t>による研究費受入額が</a:t>
                      </a:r>
                      <a:r>
                        <a:rPr lang="en-US" sz="1400" b="0" kern="100" dirty="0">
                          <a:solidFill>
                            <a:schemeClr val="tx1"/>
                          </a:solidFill>
                          <a:effectLst/>
                          <a:latin typeface="+mj-ea"/>
                          <a:ea typeface="+mj-ea"/>
                        </a:rPr>
                        <a:t>1,000</a:t>
                      </a:r>
                      <a:r>
                        <a:rPr lang="ja-JP" sz="1400" b="0" kern="100" dirty="0">
                          <a:solidFill>
                            <a:schemeClr val="tx1"/>
                          </a:solidFill>
                          <a:effectLst/>
                          <a:latin typeface="+mj-ea"/>
                          <a:ea typeface="+mj-ea"/>
                        </a:rPr>
                        <a:t>万円以上のプロジェクトを大型プロジェクトとする）</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全プロジェクト数に占める割合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・外部資金調達額</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全体収入に占める割合（※金額の高低だけでなく、その自立化に向けたシナリオを評価）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r h="416826">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dk1"/>
                          </a:solidFill>
                          <a:effectLst/>
                          <a:latin typeface="+mn-lt"/>
                          <a:ea typeface="+mn-ea"/>
                          <a:cs typeface="+mn-cs"/>
                        </a:rPr>
                        <a:t>施設・設備の継続的な運営を可能にする目指すべき自立的なエコシステム全体の考え方</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bl>
          </a:graphicData>
        </a:graphic>
      </p:graphicFrame>
      <p:sp>
        <p:nvSpPr>
          <p:cNvPr id="25" name="テキスト ボックス 24">
            <a:extLst>
              <a:ext uri="{FF2B5EF4-FFF2-40B4-BE49-F238E27FC236}">
                <a16:creationId xmlns:a16="http://schemas.microsoft.com/office/drawing/2014/main" id="{342FC898-BFCB-4863-A5C8-2867AB796F62}"/>
              </a:ext>
            </a:extLst>
          </p:cNvPr>
          <p:cNvSpPr txBox="1"/>
          <p:nvPr/>
        </p:nvSpPr>
        <p:spPr>
          <a:xfrm>
            <a:off x="506151" y="1066090"/>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類型①</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インキュベーション施設・設備</a:t>
            </a:r>
          </a:p>
        </p:txBody>
      </p:sp>
      <p:sp>
        <p:nvSpPr>
          <p:cNvPr id="28" name="テキスト ボックス 27">
            <a:extLst>
              <a:ext uri="{FF2B5EF4-FFF2-40B4-BE49-F238E27FC236}">
                <a16:creationId xmlns:a16="http://schemas.microsoft.com/office/drawing/2014/main" id="{62BEED48-84B3-4D31-92DF-575F7A2A57CB}"/>
              </a:ext>
            </a:extLst>
          </p:cNvPr>
          <p:cNvSpPr txBox="1"/>
          <p:nvPr/>
        </p:nvSpPr>
        <p:spPr>
          <a:xfrm>
            <a:off x="9984382" y="3589297"/>
            <a:ext cx="9226202" cy="523220"/>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オープンイノベーション推進施設・設備</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（類型③のみを選択した場合は下記</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を全て記載。①もしくは②と組み合わせる場合は★のみ記載。）</a:t>
            </a:r>
          </a:p>
        </p:txBody>
      </p:sp>
      <p:sp>
        <p:nvSpPr>
          <p:cNvPr id="9" name="日付プレースホルダー 8">
            <a:extLst>
              <a:ext uri="{FF2B5EF4-FFF2-40B4-BE49-F238E27FC236}">
                <a16:creationId xmlns:a16="http://schemas.microsoft.com/office/drawing/2014/main" id="{A1A08F6E-8530-48EB-821F-EDB1176ADB98}"/>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94CE4BF7-FB2B-4B24-9A8C-50FD33B2666B}"/>
              </a:ext>
            </a:extLst>
          </p:cNvPr>
          <p:cNvSpPr>
            <a:spLocks noGrp="1"/>
          </p:cNvSpPr>
          <p:nvPr>
            <p:ph type="sldNum" sz="quarter" idx="12"/>
          </p:nvPr>
        </p:nvSpPr>
        <p:spPr/>
        <p:txBody>
          <a:bodyPr/>
          <a:lstStyle/>
          <a:p>
            <a:fld id="{D9550142-B990-490A-A107-ED7302A7FD52}" type="slidenum">
              <a:rPr kumimoji="1" lang="ja-JP" altLang="en-US" smtClean="0"/>
              <a:t>12</a:t>
            </a:fld>
            <a:endParaRPr kumimoji="1" lang="ja-JP" altLang="en-US"/>
          </a:p>
        </p:txBody>
      </p:sp>
      <p:sp>
        <p:nvSpPr>
          <p:cNvPr id="17" name="テキスト ボックス 16">
            <a:extLst>
              <a:ext uri="{FF2B5EF4-FFF2-40B4-BE49-F238E27FC236}">
                <a16:creationId xmlns:a16="http://schemas.microsoft.com/office/drawing/2014/main" id="{E0E3BF9B-E176-4499-9F6D-B3041095EF51}"/>
              </a:ext>
            </a:extLst>
          </p:cNvPr>
          <p:cNvSpPr txBox="1"/>
          <p:nvPr/>
        </p:nvSpPr>
        <p:spPr>
          <a:xfrm>
            <a:off x="7061041" y="3260877"/>
            <a:ext cx="2897306"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画面右にある該当するタイプの表を利用してください。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13979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1100358606"/>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1428716">
                  <a:extLst>
                    <a:ext uri="{9D8B030D-6E8A-4147-A177-3AD203B41FA5}">
                      <a16:colId xmlns:a16="http://schemas.microsoft.com/office/drawing/2014/main" val="1833225504"/>
                    </a:ext>
                  </a:extLst>
                </a:gridCol>
                <a:gridCol w="1428716">
                  <a:extLst>
                    <a:ext uri="{9D8B030D-6E8A-4147-A177-3AD203B41FA5}">
                      <a16:colId xmlns:a16="http://schemas.microsoft.com/office/drawing/2014/main" val="3061397081"/>
                    </a:ext>
                  </a:extLst>
                </a:gridCol>
                <a:gridCol w="1428717">
                  <a:extLst>
                    <a:ext uri="{9D8B030D-6E8A-4147-A177-3AD203B41FA5}">
                      <a16:colId xmlns:a16="http://schemas.microsoft.com/office/drawing/2014/main" val="1103863483"/>
                    </a:ext>
                  </a:extLst>
                </a:gridCol>
                <a:gridCol w="1428716">
                  <a:extLst>
                    <a:ext uri="{9D8B030D-6E8A-4147-A177-3AD203B41FA5}">
                      <a16:colId xmlns:a16="http://schemas.microsoft.com/office/drawing/2014/main" val="808983363"/>
                    </a:ext>
                  </a:extLst>
                </a:gridCol>
                <a:gridCol w="1428716">
                  <a:extLst>
                    <a:ext uri="{9D8B030D-6E8A-4147-A177-3AD203B41FA5}">
                      <a16:colId xmlns:a16="http://schemas.microsoft.com/office/drawing/2014/main" val="2085527149"/>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t>Ｒ６</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Ｒ１０</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13" name="日付プレースホルダー 12">
            <a:extLst>
              <a:ext uri="{FF2B5EF4-FFF2-40B4-BE49-F238E27FC236}">
                <a16:creationId xmlns:a16="http://schemas.microsoft.com/office/drawing/2014/main" id="{6E2482E9-361B-4C73-A461-D6617616040D}"/>
              </a:ext>
            </a:extLst>
          </p:cNvPr>
          <p:cNvSpPr>
            <a:spLocks noGrp="1"/>
          </p:cNvSpPr>
          <p:nvPr>
            <p:ph type="dt" sz="half" idx="10"/>
          </p:nvPr>
        </p:nvSpPr>
        <p:spPr/>
        <p:txBody>
          <a:bodyPr/>
          <a:lstStyle/>
          <a:p>
            <a:r>
              <a:rPr kumimoji="1" lang="ja-JP" altLang="en-US"/>
              <a:t>０１</a:t>
            </a:r>
          </a:p>
        </p:txBody>
      </p:sp>
      <p:sp>
        <p:nvSpPr>
          <p:cNvPr id="14" name="スライド番号プレースホルダー 13">
            <a:extLst>
              <a:ext uri="{FF2B5EF4-FFF2-40B4-BE49-F238E27FC236}">
                <a16:creationId xmlns:a16="http://schemas.microsoft.com/office/drawing/2014/main" id="{FE9DEBBE-8BD9-4937-8FD5-AF98037675A7}"/>
              </a:ext>
            </a:extLst>
          </p:cNvPr>
          <p:cNvSpPr>
            <a:spLocks noGrp="1"/>
          </p:cNvSpPr>
          <p:nvPr>
            <p:ph type="sldNum" sz="quarter" idx="12"/>
          </p:nvPr>
        </p:nvSpPr>
        <p:spPr/>
        <p:txBody>
          <a:bodyPr/>
          <a:lstStyle/>
          <a:p>
            <a:fld id="{D9550142-B990-490A-A107-ED7302A7FD52}" type="slidenum">
              <a:rPr kumimoji="1" lang="ja-JP" altLang="en-US" smtClean="0"/>
              <a:t>13</a:t>
            </a:fld>
            <a:endParaRPr kumimoji="1" lang="ja-JP" altLang="en-US"/>
          </a:p>
        </p:txBody>
      </p:sp>
      <p:sp>
        <p:nvSpPr>
          <p:cNvPr id="12" name="テキスト ボックス 11">
            <a:extLst>
              <a:ext uri="{FF2B5EF4-FFF2-40B4-BE49-F238E27FC236}">
                <a16:creationId xmlns:a16="http://schemas.microsoft.com/office/drawing/2014/main" id="{AF38908B-A755-4ADE-9598-9FC462293EDA}"/>
              </a:ext>
            </a:extLst>
          </p:cNvPr>
          <p:cNvSpPr txBox="1"/>
          <p:nvPr/>
        </p:nvSpPr>
        <p:spPr>
          <a:xfrm>
            <a:off x="7055905" y="2790848"/>
            <a:ext cx="2520280" cy="2862322"/>
          </a:xfrm>
          <a:prstGeom prst="rect">
            <a:avLst/>
          </a:prstGeom>
          <a:noFill/>
        </p:spPr>
        <p:txBody>
          <a:bodyPr wrap="square" rtlCol="0">
            <a:spAutoFit/>
          </a:bodyPr>
          <a:lstStyle/>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文章で記載する場合はフ</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ただし、必要事項が記載されていればこのフォーマット使用せず、自由に記載いただいて構いません。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2">
            <a:extLst>
              <a:ext uri="{FF2B5EF4-FFF2-40B4-BE49-F238E27FC236}">
                <a16:creationId xmlns:a16="http://schemas.microsoft.com/office/drawing/2014/main" id="{7128DC16-97D5-40AE-8347-D63EA9C8D412}"/>
              </a:ext>
            </a:extLst>
          </p:cNvPr>
          <p:cNvSpPr txBox="1">
            <a:spLocks/>
          </p:cNvSpPr>
          <p:nvPr/>
        </p:nvSpPr>
        <p:spPr>
          <a:xfrm>
            <a:off x="205595" y="116632"/>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dirty="0">
                <a:solidFill>
                  <a:srgbClr val="0064C8"/>
                </a:solidFill>
              </a:rPr>
              <a:t>⑩</a:t>
            </a:r>
            <a:r>
              <a:rPr lang="en-US" altLang="ja-JP" dirty="0">
                <a:solidFill>
                  <a:srgbClr val="0064C8"/>
                </a:solidFill>
              </a:rPr>
              <a:t>KPI</a:t>
            </a:r>
            <a:r>
              <a:rPr lang="ja-JP" altLang="en-US" dirty="0">
                <a:solidFill>
                  <a:srgbClr val="0064C8"/>
                </a:solidFill>
              </a:rPr>
              <a:t>補足資料　</a:t>
            </a:r>
            <a:r>
              <a:rPr kumimoji="1" lang="ja-JP" altLang="en-US" dirty="0">
                <a:solidFill>
                  <a:srgbClr val="0064C8"/>
                </a:solidFill>
              </a:rPr>
              <a:t>実施スケジュール・ロードマップ　事業フォローアップ期間</a:t>
            </a:r>
            <a:endParaRPr lang="en-US" dirty="0">
              <a:solidFill>
                <a:srgbClr val="0064C8"/>
              </a:solidFill>
            </a:endParaRPr>
          </a:p>
        </p:txBody>
      </p:sp>
    </p:spTree>
    <p:extLst>
      <p:ext uri="{BB962C8B-B14F-4D97-AF65-F5344CB8AC3E}">
        <p14:creationId xmlns:p14="http://schemas.microsoft.com/office/powerpoint/2010/main" val="289584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⑪交付要件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E1D286AD-D312-45FA-A798-CF27114A8C98}"/>
              </a:ext>
            </a:extLst>
          </p:cNvPr>
          <p:cNvGraphicFramePr>
            <a:graphicFrameLocks noGrp="1"/>
          </p:cNvGraphicFramePr>
          <p:nvPr>
            <p:extLst>
              <p:ext uri="{D42A27DB-BD31-4B8C-83A1-F6EECF244321}">
                <p14:modId xmlns:p14="http://schemas.microsoft.com/office/powerpoint/2010/main" val="1532076227"/>
              </p:ext>
            </p:extLst>
          </p:nvPr>
        </p:nvGraphicFramePr>
        <p:xfrm>
          <a:off x="1223866" y="1289707"/>
          <a:ext cx="6177406" cy="1531111"/>
        </p:xfrm>
        <a:graphic>
          <a:graphicData uri="http://schemas.openxmlformats.org/drawingml/2006/table">
            <a:tbl>
              <a:tblPr>
                <a:tableStyleId>{5C22544A-7EE6-4342-B048-85BDC9FD1C3A}</a:tableStyleId>
              </a:tblPr>
              <a:tblGrid>
                <a:gridCol w="4521222">
                  <a:extLst>
                    <a:ext uri="{9D8B030D-6E8A-4147-A177-3AD203B41FA5}">
                      <a16:colId xmlns:a16="http://schemas.microsoft.com/office/drawing/2014/main" val="2150234718"/>
                    </a:ext>
                  </a:extLst>
                </a:gridCol>
                <a:gridCol w="1656184">
                  <a:extLst>
                    <a:ext uri="{9D8B030D-6E8A-4147-A177-3AD203B41FA5}">
                      <a16:colId xmlns:a16="http://schemas.microsoft.com/office/drawing/2014/main" val="4124348408"/>
                    </a:ext>
                  </a:extLst>
                </a:gridCol>
              </a:tblGrid>
              <a:tr h="244896">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05279957"/>
                  </a:ext>
                </a:extLst>
              </a:tr>
              <a:tr h="306631">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・入居予定率または施設利用予定率</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7099736"/>
                  </a:ext>
                </a:extLst>
              </a:tr>
              <a:tr h="979584">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・施設の運営計画</a:t>
                      </a:r>
                      <a:r>
                        <a:rPr lang="ja-JP" altLang="en-US" sz="1400" u="none" kern="100" dirty="0">
                          <a:solidFill>
                            <a:schemeClr val="tx1"/>
                          </a:solidFill>
                          <a:effectLst/>
                          <a:latin typeface="+mj-ea"/>
                          <a:ea typeface="+mj-ea"/>
                          <a:cs typeface="Arial" panose="020B0604020202020204" pitchFamily="34" charset="0"/>
                        </a:rPr>
                        <a:t>（資金調達、運営責任者やスタッフの確保・育成、多様な主体とのネットワークの形成や連携に向けた計画、段階的なイノベーション機能の充実など）の策定・実行状況</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614304"/>
                  </a:ext>
                </a:extLst>
              </a:tr>
            </a:tbl>
          </a:graphicData>
        </a:graphic>
      </p:graphicFrame>
      <p:graphicFrame>
        <p:nvGraphicFramePr>
          <p:cNvPr id="6" name="表 5">
            <a:extLst>
              <a:ext uri="{FF2B5EF4-FFF2-40B4-BE49-F238E27FC236}">
                <a16:creationId xmlns:a16="http://schemas.microsoft.com/office/drawing/2014/main" id="{376BE89E-3E6D-4B31-B28E-19DA07EBFB13}"/>
              </a:ext>
            </a:extLst>
          </p:cNvPr>
          <p:cNvGraphicFramePr>
            <a:graphicFrameLocks noGrp="1"/>
          </p:cNvGraphicFramePr>
          <p:nvPr>
            <p:extLst>
              <p:ext uri="{D42A27DB-BD31-4B8C-83A1-F6EECF244321}">
                <p14:modId xmlns:p14="http://schemas.microsoft.com/office/powerpoint/2010/main" val="3954230734"/>
              </p:ext>
            </p:extLst>
          </p:nvPr>
        </p:nvGraphicFramePr>
        <p:xfrm>
          <a:off x="10080850" y="4509120"/>
          <a:ext cx="6177406" cy="1547305"/>
        </p:xfrm>
        <a:graphic>
          <a:graphicData uri="http://schemas.openxmlformats.org/drawingml/2006/table">
            <a:tbl>
              <a:tblPr>
                <a:tableStyleId>{5C22544A-7EE6-4342-B048-85BDC9FD1C3A}</a:tableStyleId>
              </a:tblPr>
              <a:tblGrid>
                <a:gridCol w="4536504">
                  <a:extLst>
                    <a:ext uri="{9D8B030D-6E8A-4147-A177-3AD203B41FA5}">
                      <a16:colId xmlns:a16="http://schemas.microsoft.com/office/drawing/2014/main" val="2907643014"/>
                    </a:ext>
                  </a:extLst>
                </a:gridCol>
                <a:gridCol w="1640902">
                  <a:extLst>
                    <a:ext uri="{9D8B030D-6E8A-4147-A177-3AD203B41FA5}">
                      <a16:colId xmlns:a16="http://schemas.microsoft.com/office/drawing/2014/main" val="3108720722"/>
                    </a:ext>
                  </a:extLst>
                </a:gridCol>
              </a:tblGrid>
              <a:tr h="0">
                <a:tc>
                  <a:txBody>
                    <a:bodyPr/>
                    <a:lstStyle/>
                    <a:p>
                      <a:pPr algn="ctr"/>
                      <a:r>
                        <a:rPr lang="ja-JP" altLang="en-US" sz="1400" b="1" kern="100" dirty="0">
                          <a:solidFill>
                            <a:schemeClr val="tx1"/>
                          </a:solidFill>
                          <a:effectLst/>
                          <a:latin typeface="+mj-ea"/>
                          <a:ea typeface="+mj-ea"/>
                        </a:rPr>
                        <a:t>指標</a:t>
                      </a:r>
                      <a:endParaRPr lang="ja-JP" sz="1400" b="1" kern="100" dirty="0">
                        <a:solidFill>
                          <a:schemeClr val="tx1"/>
                        </a:solidFill>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79958803"/>
                  </a:ext>
                </a:extLst>
              </a:tr>
              <a:tr h="133573">
                <a:tc>
                  <a:txBody>
                    <a:bodyPr/>
                    <a:lstStyle/>
                    <a:p>
                      <a:pPr marL="139700" indent="-139700" algn="just"/>
                      <a:r>
                        <a:rPr kumimoji="1" lang="ja-JP" altLang="en-US" sz="1400" u="none" kern="100" dirty="0">
                          <a:solidFill>
                            <a:schemeClr val="tx1"/>
                          </a:solidFill>
                          <a:effectLst/>
                          <a:latin typeface="+mj-ea"/>
                          <a:ea typeface="+mn-ea"/>
                          <a:cs typeface="Arial" panose="020B0604020202020204" pitchFamily="34" charset="0"/>
                        </a:rPr>
                        <a:t>★自治体、企業等とのオープンイノベーションを促進するための特徴的な取組状況・イベントなどの先行的な取組の実施、もしくは実施の計画</a:t>
                      </a:r>
                      <a:endParaRPr kumimoji="1" lang="ja-JP" altLang="ja-JP" sz="1400" u="none" kern="100" dirty="0">
                        <a:solidFill>
                          <a:schemeClr val="tx1"/>
                        </a:solidFill>
                        <a:effectLst/>
                        <a:latin typeface="+mj-ea"/>
                        <a:ea typeface="+mn-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9984504"/>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連携企業数・規模</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8055808"/>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施設整備前の先行的な取組の実施（産学共同人材育成プログラムなどの先行的な実施等）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111,111 </a:t>
                      </a:r>
                      <a:endParaRPr kumimoji="1" lang="ja-JP" altLang="ja-JP" sz="1400" kern="100" dirty="0">
                        <a:solidFill>
                          <a:schemeClr val="dk1"/>
                        </a:solidFill>
                        <a:effectLst/>
                        <a:latin typeface="+mj-ea"/>
                        <a:ea typeface="+mn-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315147"/>
                  </a:ext>
                </a:extLst>
              </a:tr>
            </a:tbl>
          </a:graphicData>
        </a:graphic>
      </p:graphicFrame>
      <p:graphicFrame>
        <p:nvGraphicFramePr>
          <p:cNvPr id="16" name="表 15">
            <a:extLst>
              <a:ext uri="{FF2B5EF4-FFF2-40B4-BE49-F238E27FC236}">
                <a16:creationId xmlns:a16="http://schemas.microsoft.com/office/drawing/2014/main" id="{C3798170-DC79-4BF8-826E-827928E13EF0}"/>
              </a:ext>
            </a:extLst>
          </p:cNvPr>
          <p:cNvGraphicFramePr>
            <a:graphicFrameLocks noGrp="1"/>
          </p:cNvGraphicFramePr>
          <p:nvPr>
            <p:extLst>
              <p:ext uri="{D42A27DB-BD31-4B8C-83A1-F6EECF244321}">
                <p14:modId xmlns:p14="http://schemas.microsoft.com/office/powerpoint/2010/main" val="2779176625"/>
              </p:ext>
            </p:extLst>
          </p:nvPr>
        </p:nvGraphicFramePr>
        <p:xfrm>
          <a:off x="10046610" y="1454366"/>
          <a:ext cx="6177406" cy="1974025"/>
        </p:xfrm>
        <a:graphic>
          <a:graphicData uri="http://schemas.openxmlformats.org/drawingml/2006/table">
            <a:tbl>
              <a:tblPr>
                <a:tableStyleId>{5C22544A-7EE6-4342-B048-85BDC9FD1C3A}</a:tableStyleId>
              </a:tblPr>
              <a:tblGrid>
                <a:gridCol w="4512491">
                  <a:extLst>
                    <a:ext uri="{9D8B030D-6E8A-4147-A177-3AD203B41FA5}">
                      <a16:colId xmlns:a16="http://schemas.microsoft.com/office/drawing/2014/main" val="2907643014"/>
                    </a:ext>
                  </a:extLst>
                </a:gridCol>
                <a:gridCol w="1664915">
                  <a:extLst>
                    <a:ext uri="{9D8B030D-6E8A-4147-A177-3AD203B41FA5}">
                      <a16:colId xmlns:a16="http://schemas.microsoft.com/office/drawing/2014/main" val="3108720722"/>
                    </a:ext>
                  </a:extLst>
                </a:gridCol>
              </a:tblGrid>
              <a:tr h="0">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79958803"/>
                  </a:ext>
                </a:extLst>
              </a:tr>
              <a:tr h="216885">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連携企業数・規模</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9984504"/>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施設整備前の先行的な取組の実施（共同研究の先行的な実施等）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315147"/>
                  </a:ext>
                </a:extLst>
              </a:tr>
              <a:tr h="133573">
                <a:tc>
                  <a:txBody>
                    <a:bodyPr/>
                    <a:lstStyle/>
                    <a:p>
                      <a:pPr marL="139700" indent="-139700" algn="just"/>
                      <a:r>
                        <a:rPr lang="ja-JP" altLang="en-US" sz="1400" u="none" kern="100" dirty="0">
                          <a:solidFill>
                            <a:schemeClr val="tx1"/>
                          </a:solidFill>
                          <a:effectLst/>
                          <a:latin typeface="+mj-ea"/>
                          <a:ea typeface="+mj-ea"/>
                          <a:cs typeface="Arial" panose="020B0604020202020204" pitchFamily="34" charset="0"/>
                        </a:rPr>
                        <a:t>・産学官連携による共同研究強化のためのガイドライン等を踏まえ、民間からの投資増に向けた大学等の機関内における関連制度の整備状況（</a:t>
                      </a:r>
                      <a:r>
                        <a:rPr lang="en-US" alt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研究者への産学連携に係るインセンティブ制度、間接経費の設定、知の価値付け等の制度の整備などの具体的な施策）</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kern="100" dirty="0">
                          <a:solidFill>
                            <a:schemeClr val="dk1"/>
                          </a:solidFill>
                          <a:effectLst/>
                          <a:latin typeface="+mj-ea"/>
                          <a:ea typeface="+mn-ea"/>
                          <a:cs typeface="+mn-cs"/>
                        </a:rPr>
                        <a:t>111,111 </a:t>
                      </a:r>
                      <a:endParaRPr kumimoji="1" lang="ja-JP" altLang="ja-JP" sz="1400" kern="100" dirty="0">
                        <a:solidFill>
                          <a:schemeClr val="dk1"/>
                        </a:solidFill>
                        <a:effectLst/>
                        <a:latin typeface="+mj-ea"/>
                        <a:ea typeface="+mn-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2381676"/>
                  </a:ext>
                </a:extLst>
              </a:tr>
            </a:tbl>
          </a:graphicData>
        </a:graphic>
      </p:graphicFrame>
      <p:graphicFrame>
        <p:nvGraphicFramePr>
          <p:cNvPr id="18" name="表 17">
            <a:extLst>
              <a:ext uri="{FF2B5EF4-FFF2-40B4-BE49-F238E27FC236}">
                <a16:creationId xmlns:a16="http://schemas.microsoft.com/office/drawing/2014/main" id="{738A7C87-C6ED-4A7B-9FEE-8BF3D8A33E36}"/>
              </a:ext>
            </a:extLst>
          </p:cNvPr>
          <p:cNvGraphicFramePr>
            <a:graphicFrameLocks noGrp="1"/>
          </p:cNvGraphicFramePr>
          <p:nvPr>
            <p:extLst>
              <p:ext uri="{D42A27DB-BD31-4B8C-83A1-F6EECF244321}">
                <p14:modId xmlns:p14="http://schemas.microsoft.com/office/powerpoint/2010/main" val="1583261999"/>
              </p:ext>
            </p:extLst>
          </p:nvPr>
        </p:nvGraphicFramePr>
        <p:xfrm>
          <a:off x="1270845" y="4037183"/>
          <a:ext cx="6177406" cy="1280160"/>
        </p:xfrm>
        <a:graphic>
          <a:graphicData uri="http://schemas.openxmlformats.org/drawingml/2006/table">
            <a:tbl>
              <a:tblPr>
                <a:tableStyleId>{5C22544A-7EE6-4342-B048-85BDC9FD1C3A}</a:tableStyleId>
              </a:tblPr>
              <a:tblGrid>
                <a:gridCol w="4536504">
                  <a:extLst>
                    <a:ext uri="{9D8B030D-6E8A-4147-A177-3AD203B41FA5}">
                      <a16:colId xmlns:a16="http://schemas.microsoft.com/office/drawing/2014/main" val="2150234718"/>
                    </a:ext>
                  </a:extLst>
                </a:gridCol>
                <a:gridCol w="1640902">
                  <a:extLst>
                    <a:ext uri="{9D8B030D-6E8A-4147-A177-3AD203B41FA5}">
                      <a16:colId xmlns:a16="http://schemas.microsoft.com/office/drawing/2014/main" val="4124348408"/>
                    </a:ext>
                  </a:extLst>
                </a:gridCol>
              </a:tblGrid>
              <a:tr h="0">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05279957"/>
                  </a:ext>
                </a:extLst>
              </a:tr>
              <a:tr h="216885">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施設整備前の先行的な取組の実施（大学等発スタートアップの育成掘り起こし等）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7099736"/>
                  </a:ext>
                </a:extLst>
              </a:tr>
              <a:tr h="97056">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大学等発スタートアップからの資金循環に向けた関連制度の整備状況（</a:t>
                      </a:r>
                      <a:r>
                        <a:rPr lang="en-US" alt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大学等へのストックオプションの付与などの具体的な施策）</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614304"/>
                  </a:ext>
                </a:extLst>
              </a:tr>
            </a:tbl>
          </a:graphicData>
        </a:graphic>
      </p:graphicFrame>
      <p:sp>
        <p:nvSpPr>
          <p:cNvPr id="19" name="テキスト ボックス 18">
            <a:extLst>
              <a:ext uri="{FF2B5EF4-FFF2-40B4-BE49-F238E27FC236}">
                <a16:creationId xmlns:a16="http://schemas.microsoft.com/office/drawing/2014/main" id="{309E17A4-3B3D-42F5-96A3-28E48ECBB9C9}"/>
              </a:ext>
            </a:extLst>
          </p:cNvPr>
          <p:cNvSpPr txBox="1"/>
          <p:nvPr/>
        </p:nvSpPr>
        <p:spPr>
          <a:xfrm>
            <a:off x="1190250" y="1017473"/>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○共通</a:t>
            </a:r>
          </a:p>
        </p:txBody>
      </p:sp>
      <p:sp>
        <p:nvSpPr>
          <p:cNvPr id="20" name="テキスト ボックス 19">
            <a:extLst>
              <a:ext uri="{FF2B5EF4-FFF2-40B4-BE49-F238E27FC236}">
                <a16:creationId xmlns:a16="http://schemas.microsoft.com/office/drawing/2014/main" id="{D93CDE50-7306-45F1-94AE-877A7A6939B6}"/>
              </a:ext>
            </a:extLst>
          </p:cNvPr>
          <p:cNvSpPr txBox="1"/>
          <p:nvPr/>
        </p:nvSpPr>
        <p:spPr>
          <a:xfrm>
            <a:off x="10004263" y="1181325"/>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類型②</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企業との共同実験施設・設備</a:t>
            </a:r>
          </a:p>
        </p:txBody>
      </p:sp>
      <p:sp>
        <p:nvSpPr>
          <p:cNvPr id="21" name="テキスト ボックス 20">
            <a:extLst>
              <a:ext uri="{FF2B5EF4-FFF2-40B4-BE49-F238E27FC236}">
                <a16:creationId xmlns:a16="http://schemas.microsoft.com/office/drawing/2014/main" id="{F4977CB9-7CC9-4D02-A9E3-AF468DFF59A9}"/>
              </a:ext>
            </a:extLst>
          </p:cNvPr>
          <p:cNvSpPr txBox="1"/>
          <p:nvPr/>
        </p:nvSpPr>
        <p:spPr>
          <a:xfrm>
            <a:off x="1227384" y="3760147"/>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類型①</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インキュベーション施設・設備</a:t>
            </a:r>
          </a:p>
        </p:txBody>
      </p:sp>
      <p:sp>
        <p:nvSpPr>
          <p:cNvPr id="23" name="テキスト ボックス 22">
            <a:extLst>
              <a:ext uri="{FF2B5EF4-FFF2-40B4-BE49-F238E27FC236}">
                <a16:creationId xmlns:a16="http://schemas.microsoft.com/office/drawing/2014/main" id="{3404445C-FAA7-431D-8AA9-EBDB3DBA6C40}"/>
              </a:ext>
            </a:extLst>
          </p:cNvPr>
          <p:cNvSpPr txBox="1"/>
          <p:nvPr/>
        </p:nvSpPr>
        <p:spPr>
          <a:xfrm>
            <a:off x="9984382" y="3763477"/>
            <a:ext cx="7065962" cy="95410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オープンイノベーション推進施設・設備</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（類型③のみを選択した場合は下記</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を全て記載。①もしくは②と組み合わせる場合は★のみ記載。）</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日付プレースホルダー 12">
            <a:extLst>
              <a:ext uri="{FF2B5EF4-FFF2-40B4-BE49-F238E27FC236}">
                <a16:creationId xmlns:a16="http://schemas.microsoft.com/office/drawing/2014/main" id="{930629D8-830A-4D73-995B-C1C6A119584A}"/>
              </a:ext>
            </a:extLst>
          </p:cNvPr>
          <p:cNvSpPr>
            <a:spLocks noGrp="1"/>
          </p:cNvSpPr>
          <p:nvPr>
            <p:ph type="dt" sz="half" idx="10"/>
          </p:nvPr>
        </p:nvSpPr>
        <p:spPr/>
        <p:txBody>
          <a:bodyPr/>
          <a:lstStyle/>
          <a:p>
            <a:r>
              <a:rPr kumimoji="1" lang="ja-JP" altLang="en-US"/>
              <a:t>０１</a:t>
            </a:r>
          </a:p>
        </p:txBody>
      </p:sp>
      <p:sp>
        <p:nvSpPr>
          <p:cNvPr id="30" name="スライド番号プレースホルダー 29">
            <a:extLst>
              <a:ext uri="{FF2B5EF4-FFF2-40B4-BE49-F238E27FC236}">
                <a16:creationId xmlns:a16="http://schemas.microsoft.com/office/drawing/2014/main" id="{CF160F23-6144-4C56-9282-CF9CD11C855C}"/>
              </a:ext>
            </a:extLst>
          </p:cNvPr>
          <p:cNvSpPr>
            <a:spLocks noGrp="1"/>
          </p:cNvSpPr>
          <p:nvPr>
            <p:ph type="sldNum" sz="quarter" idx="12"/>
          </p:nvPr>
        </p:nvSpPr>
        <p:spPr/>
        <p:txBody>
          <a:bodyPr/>
          <a:lstStyle/>
          <a:p>
            <a:fld id="{D9550142-B990-490A-A107-ED7302A7FD52}" type="slidenum">
              <a:rPr kumimoji="1" lang="ja-JP" altLang="en-US" smtClean="0"/>
              <a:t>14</a:t>
            </a:fld>
            <a:endParaRPr kumimoji="1" lang="ja-JP" altLang="en-US"/>
          </a:p>
        </p:txBody>
      </p:sp>
      <p:sp>
        <p:nvSpPr>
          <p:cNvPr id="22" name="テキスト ボックス 21">
            <a:extLst>
              <a:ext uri="{FF2B5EF4-FFF2-40B4-BE49-F238E27FC236}">
                <a16:creationId xmlns:a16="http://schemas.microsoft.com/office/drawing/2014/main" id="{9CD0C172-DF34-49A1-A03A-AF6D0436286D}"/>
              </a:ext>
            </a:extLst>
          </p:cNvPr>
          <p:cNvSpPr txBox="1"/>
          <p:nvPr/>
        </p:nvSpPr>
        <p:spPr>
          <a:xfrm>
            <a:off x="7061041" y="3260877"/>
            <a:ext cx="2897306"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画面右にある該当するタイプの表を利用してください。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6623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2">
            <a:extLst>
              <a:ext uri="{FF2B5EF4-FFF2-40B4-BE49-F238E27FC236}">
                <a16:creationId xmlns:a16="http://schemas.microsoft.com/office/drawing/2014/main" id="{7B4CAE45-A19F-4B21-ADD5-46E883190C09}"/>
              </a:ext>
            </a:extLst>
          </p:cNvPr>
          <p:cNvSpPr>
            <a:spLocks noChangeArrowheads="1"/>
          </p:cNvSpPr>
          <p:nvPr/>
        </p:nvSpPr>
        <p:spPr bwMode="auto">
          <a:xfrm>
            <a:off x="200472" y="70842"/>
            <a:ext cx="9478976" cy="477838"/>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08" tIns="45705" rIns="91408" bIns="45705" anchor="ctr"/>
          <a:lstStyle>
            <a:lvl1pPr defTabSz="912813"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200" b="1" dirty="0">
                <a:latin typeface="Meiryo UI" panose="020B0604030504040204" pitchFamily="50" charset="-128"/>
                <a:ea typeface="Meiryo UI" panose="020B0604030504040204" pitchFamily="50" charset="-128"/>
              </a:rPr>
              <a:t>申請内容まとめ　○○大学</a:t>
            </a:r>
            <a:r>
              <a:rPr lang="en-US" altLang="ja-JP" sz="2200" b="1" dirty="0">
                <a:latin typeface="Meiryo UI" panose="020B0604030504040204" pitchFamily="50" charset="-128"/>
                <a:ea typeface="Meiryo UI" panose="020B0604030504040204" pitchFamily="50" charset="-128"/>
              </a:rPr>
              <a:t>/</a:t>
            </a:r>
            <a:r>
              <a:rPr lang="ja-JP" altLang="en-US" sz="2200" b="1" dirty="0">
                <a:latin typeface="Meiryo UI" panose="020B0604030504040204" pitchFamily="50" charset="-128"/>
                <a:ea typeface="Meiryo UI" panose="020B0604030504040204" pitchFamily="50" charset="-128"/>
              </a:rPr>
              <a:t>専門学校：拠点名</a:t>
            </a:r>
            <a:endParaRPr lang="en-US" altLang="ja-JP" sz="2000" b="1" dirty="0">
              <a:latin typeface="Meiryo UI" panose="020B0604030504040204" pitchFamily="50" charset="-128"/>
              <a:ea typeface="Meiryo UI" panose="020B0604030504040204" pitchFamily="50" charset="-128"/>
            </a:endParaRPr>
          </a:p>
        </p:txBody>
      </p:sp>
      <p:sp>
        <p:nvSpPr>
          <p:cNvPr id="16390" name="Text Box 4">
            <a:extLst>
              <a:ext uri="{FF2B5EF4-FFF2-40B4-BE49-F238E27FC236}">
                <a16:creationId xmlns:a16="http://schemas.microsoft.com/office/drawing/2014/main" id="{DAAE5D14-F34B-49D7-8B14-90D11DEFAF60}"/>
              </a:ext>
            </a:extLst>
          </p:cNvPr>
          <p:cNvSpPr txBox="1">
            <a:spLocks noChangeArrowheads="1"/>
          </p:cNvSpPr>
          <p:nvPr/>
        </p:nvSpPr>
        <p:spPr bwMode="auto">
          <a:xfrm>
            <a:off x="154935" y="5814342"/>
            <a:ext cx="4195530" cy="738633"/>
          </a:xfrm>
          <a:prstGeom prst="rect">
            <a:avLst/>
          </a:prstGeom>
          <a:ln w="25400" cmpd="dbl">
            <a:solidFill>
              <a:schemeClr val="tx1"/>
            </a:solidFill>
            <a:prstDash val="solid"/>
            <a:headEnd/>
            <a:tailEnd/>
          </a:ln>
        </p:spPr>
        <p:style>
          <a:lnRef idx="2">
            <a:schemeClr val="accent1"/>
          </a:lnRef>
          <a:fillRef idx="1">
            <a:schemeClr val="lt1"/>
          </a:fillRef>
          <a:effectRef idx="0">
            <a:schemeClr val="accent1"/>
          </a:effectRef>
          <a:fontRef idx="minor">
            <a:schemeClr val="dk1"/>
          </a:fontRef>
        </p:style>
        <p:txBody>
          <a:bodyPr wrap="square" lIns="91408" tIns="45705" rIns="91408" bIns="45705">
            <a:spAutoFit/>
          </a:bodyPr>
          <a:lstStyle>
            <a:lvl1pPr marL="180975" indent="-180975">
              <a:defRPr kumimoji="1" sz="2400">
                <a:solidFill>
                  <a:schemeClr val="tx1"/>
                </a:solidFill>
                <a:latin typeface="Arial" charset="0"/>
                <a:ea typeface="ＭＳ Ｐゴシック" charset="-128"/>
              </a:defRPr>
            </a:lvl1pPr>
            <a:lvl2pPr marL="37931725" indent="-37474525">
              <a:defRPr kumimoji="1" sz="24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400">
                <a:solidFill>
                  <a:schemeClr val="tx1"/>
                </a:solidFill>
                <a:latin typeface="Arial" charset="0"/>
                <a:ea typeface="ＭＳ Ｐゴシック" charset="-128"/>
              </a:defRPr>
            </a:lvl4pPr>
            <a:lvl5pPr>
              <a:defRPr kumimoji="1" sz="2400">
                <a:solidFill>
                  <a:schemeClr val="tx1"/>
                </a:solidFill>
                <a:latin typeface="Arial" charset="0"/>
                <a:ea typeface="ＭＳ Ｐゴシック" charset="-128"/>
              </a:defRPr>
            </a:lvl5pPr>
            <a:lvl6pPr marL="457200" fontAlgn="base">
              <a:spcBef>
                <a:spcPct val="0"/>
              </a:spcBef>
              <a:spcAft>
                <a:spcPct val="0"/>
              </a:spcAft>
              <a:defRPr kumimoji="1" sz="2400">
                <a:solidFill>
                  <a:schemeClr val="tx1"/>
                </a:solidFill>
                <a:latin typeface="Arial" charset="0"/>
                <a:ea typeface="ＭＳ Ｐゴシック" charset="-128"/>
              </a:defRPr>
            </a:lvl6pPr>
            <a:lvl7pPr marL="914400" fontAlgn="base">
              <a:spcBef>
                <a:spcPct val="0"/>
              </a:spcBef>
              <a:spcAft>
                <a:spcPct val="0"/>
              </a:spcAft>
              <a:defRPr kumimoji="1" sz="2400">
                <a:solidFill>
                  <a:schemeClr val="tx1"/>
                </a:solidFill>
                <a:latin typeface="Arial" charset="0"/>
                <a:ea typeface="ＭＳ Ｐゴシック" charset="-128"/>
              </a:defRPr>
            </a:lvl7pPr>
            <a:lvl8pPr marL="1371600" fontAlgn="base">
              <a:spcBef>
                <a:spcPct val="0"/>
              </a:spcBef>
              <a:spcAft>
                <a:spcPct val="0"/>
              </a:spcAft>
              <a:defRPr kumimoji="1" sz="2400">
                <a:solidFill>
                  <a:schemeClr val="tx1"/>
                </a:solidFill>
                <a:latin typeface="Arial" charset="0"/>
                <a:ea typeface="ＭＳ Ｐゴシック" charset="-128"/>
              </a:defRPr>
            </a:lvl8pPr>
            <a:lvl9pPr marL="1828800" fontAlgn="base">
              <a:spcBef>
                <a:spcPct val="0"/>
              </a:spcBef>
              <a:spcAft>
                <a:spcPct val="0"/>
              </a:spcAft>
              <a:defRPr kumimoji="1" sz="2400">
                <a:solidFill>
                  <a:schemeClr val="tx1"/>
                </a:solidFill>
                <a:latin typeface="Arial" charset="0"/>
                <a:ea typeface="ＭＳ Ｐゴシック" charset="-128"/>
              </a:defRPr>
            </a:lvl9pPr>
          </a:lstStyle>
          <a:p>
            <a:pPr>
              <a:defRPr/>
            </a:pPr>
            <a:r>
              <a:rPr lang="ja-JP" altLang="en-US" sz="1400" dirty="0">
                <a:solidFill>
                  <a:srgbClr val="000000"/>
                </a:solidFill>
                <a:latin typeface="Meiryo UI" panose="020B0604030504040204" pitchFamily="50" charset="-128"/>
                <a:ea typeface="Meiryo UI" panose="020B0604030504040204" pitchFamily="50" charset="-128"/>
              </a:rPr>
              <a:t>場所：</a:t>
            </a:r>
            <a:r>
              <a:rPr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キャンパス（新築</a:t>
            </a:r>
            <a:r>
              <a:rPr lang="en-US" altLang="ja-JP" sz="1400" dirty="0">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改築）</a:t>
            </a:r>
            <a:endParaRPr lang="en-US" altLang="ja-JP" sz="1400" dirty="0">
              <a:solidFill>
                <a:srgbClr val="000000"/>
              </a:solidFill>
              <a:latin typeface="Meiryo UI" panose="020B0604030504040204" pitchFamily="50" charset="-128"/>
              <a:ea typeface="Meiryo UI" panose="020B0604030504040204" pitchFamily="50" charset="-128"/>
            </a:endParaRPr>
          </a:p>
          <a:p>
            <a:pPr>
              <a:defRPr/>
            </a:pPr>
            <a:r>
              <a:rPr lang="ja-JP" altLang="en-US" sz="1400" dirty="0">
                <a:solidFill>
                  <a:srgbClr val="000000"/>
                </a:solidFill>
                <a:latin typeface="Meiryo UI" panose="020B0604030504040204" pitchFamily="50" charset="-128"/>
                <a:ea typeface="Meiryo UI" panose="020B0604030504040204" pitchFamily="50" charset="-128"/>
              </a:rPr>
              <a:t>交付額：</a:t>
            </a:r>
            <a:r>
              <a:rPr lang="ja-JP" altLang="en-US" sz="1400" dirty="0">
                <a:solidFill>
                  <a:srgbClr val="FF0000"/>
                </a:solidFill>
                <a:latin typeface="Meiryo UI" panose="020B0604030504040204" pitchFamily="50" charset="-128"/>
                <a:ea typeface="Meiryo UI" panose="020B0604030504040204" pitchFamily="50" charset="-128"/>
              </a:rPr>
              <a:t>〇</a:t>
            </a:r>
            <a:r>
              <a:rPr lang="ja-JP" altLang="en-US" sz="1400" dirty="0">
                <a:solidFill>
                  <a:srgbClr val="000000"/>
                </a:solidFill>
                <a:latin typeface="Meiryo UI" panose="020B0604030504040204" pitchFamily="50" charset="-128"/>
                <a:ea typeface="Meiryo UI" panose="020B0604030504040204" pitchFamily="50" charset="-128"/>
              </a:rPr>
              <a:t>億円（補助対象額：</a:t>
            </a:r>
            <a:r>
              <a:rPr lang="ja-JP" altLang="en-US" sz="1400" dirty="0">
                <a:solidFill>
                  <a:srgbClr val="FF0000"/>
                </a:solidFill>
                <a:latin typeface="Meiryo UI" panose="020B0604030504040204" pitchFamily="50" charset="-128"/>
                <a:ea typeface="Meiryo UI" panose="020B0604030504040204" pitchFamily="50" charset="-128"/>
              </a:rPr>
              <a:t>〇</a:t>
            </a:r>
            <a:r>
              <a:rPr lang="ja-JP" altLang="en-US" sz="1400" dirty="0">
                <a:solidFill>
                  <a:srgbClr val="000000"/>
                </a:solidFill>
                <a:latin typeface="Meiryo UI" panose="020B0604030504040204" pitchFamily="50" charset="-128"/>
                <a:ea typeface="Meiryo UI" panose="020B0604030504040204" pitchFamily="50" charset="-128"/>
              </a:rPr>
              <a:t>億円）</a:t>
            </a:r>
            <a:endParaRPr lang="en-US" altLang="ja-JP" sz="1400" dirty="0">
              <a:solidFill>
                <a:srgbClr val="000000"/>
              </a:solidFill>
              <a:latin typeface="Meiryo UI" panose="020B0604030504040204" pitchFamily="50" charset="-128"/>
              <a:ea typeface="Meiryo UI" panose="020B0604030504040204" pitchFamily="50" charset="-128"/>
            </a:endParaRPr>
          </a:p>
          <a:p>
            <a:pPr>
              <a:defRPr/>
            </a:pPr>
            <a:r>
              <a:rPr lang="ja-JP" altLang="en-US" sz="1400" dirty="0">
                <a:solidFill>
                  <a:srgbClr val="000000"/>
                </a:solidFill>
                <a:latin typeface="Meiryo UI" panose="020B0604030504040204" pitchFamily="50" charset="-128"/>
                <a:ea typeface="Meiryo UI" panose="020B0604030504040204" pitchFamily="50" charset="-128"/>
              </a:rPr>
              <a:t>参画協力機関：</a:t>
            </a:r>
            <a:r>
              <a:rPr lang="ja-JP" altLang="en-US" sz="1400" dirty="0">
                <a:solidFill>
                  <a:srgbClr val="FF0000"/>
                </a:solidFill>
                <a:latin typeface="Meiryo UI" panose="020B0604030504040204" pitchFamily="50" charset="-128"/>
                <a:ea typeface="Meiryo UI" panose="020B0604030504040204" pitchFamily="50" charset="-128"/>
              </a:rPr>
              <a:t>〇〇、〇〇、〇〇</a:t>
            </a:r>
            <a:r>
              <a:rPr lang="en-US" altLang="ja-JP" sz="1400" dirty="0">
                <a:solidFill>
                  <a:srgbClr val="FF0000"/>
                </a:solidFill>
                <a:latin typeface="Meiryo UI" panose="020B0604030504040204" pitchFamily="50" charset="-128"/>
                <a:ea typeface="Meiryo UI" panose="020B0604030504040204" pitchFamily="50" charset="-128"/>
              </a:rPr>
              <a:t>…</a:t>
            </a:r>
          </a:p>
        </p:txBody>
      </p:sp>
      <p:sp>
        <p:nvSpPr>
          <p:cNvPr id="54" name="テキスト プレースホルダー 7">
            <a:extLst>
              <a:ext uri="{FF2B5EF4-FFF2-40B4-BE49-F238E27FC236}">
                <a16:creationId xmlns:a16="http://schemas.microsoft.com/office/drawing/2014/main" id="{A3432803-D129-4E95-ADE1-A5ABD970A46A}"/>
              </a:ext>
            </a:extLst>
          </p:cNvPr>
          <p:cNvSpPr txBox="1">
            <a:spLocks/>
          </p:cNvSpPr>
          <p:nvPr/>
        </p:nvSpPr>
        <p:spPr>
          <a:xfrm>
            <a:off x="200472" y="980727"/>
            <a:ext cx="9478975" cy="1302356"/>
          </a:xfrm>
          <a:prstGeom prst="rect">
            <a:avLst/>
          </a:prstGeom>
          <a:solidFill>
            <a:srgbClr val="99D6EC"/>
          </a:solidFill>
        </p:spPr>
        <p:txBody>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spcAft>
                <a:spcPts val="0"/>
              </a:spcAft>
              <a:buClr>
                <a:schemeClr val="tx1"/>
              </a:buClr>
            </a:pPr>
            <a:r>
              <a:rPr lang="ja-JP" altLang="en-US" sz="1400" dirty="0">
                <a:solidFill>
                  <a:srgbClr val="FF0000"/>
                </a:solidFill>
              </a:rPr>
              <a:t>○○を活用し、○○を行うための○○を整備する。</a:t>
            </a:r>
            <a:endParaRPr lang="en-US" altLang="ja-JP" sz="1400" dirty="0">
              <a:solidFill>
                <a:srgbClr val="FF0000"/>
              </a:solidFill>
            </a:endParaRPr>
          </a:p>
        </p:txBody>
      </p:sp>
      <p:graphicFrame>
        <p:nvGraphicFramePr>
          <p:cNvPr id="4" name="表 4">
            <a:extLst>
              <a:ext uri="{FF2B5EF4-FFF2-40B4-BE49-F238E27FC236}">
                <a16:creationId xmlns:a16="http://schemas.microsoft.com/office/drawing/2014/main" id="{2275582D-12B8-4C1E-954F-6197D7B092B8}"/>
              </a:ext>
            </a:extLst>
          </p:cNvPr>
          <p:cNvGraphicFramePr>
            <a:graphicFrameLocks noGrp="1"/>
          </p:cNvGraphicFramePr>
          <p:nvPr>
            <p:extLst>
              <p:ext uri="{D42A27DB-BD31-4B8C-83A1-F6EECF244321}">
                <p14:modId xmlns:p14="http://schemas.microsoft.com/office/powerpoint/2010/main" val="4116917716"/>
              </p:ext>
            </p:extLst>
          </p:nvPr>
        </p:nvGraphicFramePr>
        <p:xfrm>
          <a:off x="200472" y="3936478"/>
          <a:ext cx="4104456" cy="788666"/>
        </p:xfrm>
        <a:graphic>
          <a:graphicData uri="http://schemas.openxmlformats.org/drawingml/2006/table">
            <a:tbl>
              <a:tblPr firstRow="1" bandRow="1">
                <a:tableStyleId>{FABFCF23-3B69-468F-B69F-88F6DE6A72F2}</a:tableStyleId>
              </a:tblPr>
              <a:tblGrid>
                <a:gridCol w="2664296">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r>
                        <a:rPr kumimoji="1" lang="ja-JP" altLang="en-US" sz="1100" dirty="0">
                          <a:latin typeface="Meiryo UI" panose="020B0604030504040204" pitchFamily="50" charset="-128"/>
                          <a:ea typeface="Meiryo UI" panose="020B0604030504040204" pitchFamily="50" charset="-128"/>
                        </a:rPr>
                        <a:t>企業との共同研究実験施設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graphicFrame>
        <p:nvGraphicFramePr>
          <p:cNvPr id="17" name="表 4">
            <a:extLst>
              <a:ext uri="{FF2B5EF4-FFF2-40B4-BE49-F238E27FC236}">
                <a16:creationId xmlns:a16="http://schemas.microsoft.com/office/drawing/2014/main" id="{95C1215F-AA7C-4095-B0D7-828F6E8CC54D}"/>
              </a:ext>
            </a:extLst>
          </p:cNvPr>
          <p:cNvGraphicFramePr>
            <a:graphicFrameLocks noGrp="1"/>
          </p:cNvGraphicFramePr>
          <p:nvPr>
            <p:extLst>
              <p:ext uri="{D42A27DB-BD31-4B8C-83A1-F6EECF244321}">
                <p14:modId xmlns:p14="http://schemas.microsoft.com/office/powerpoint/2010/main" val="1066868099"/>
              </p:ext>
            </p:extLst>
          </p:nvPr>
        </p:nvGraphicFramePr>
        <p:xfrm>
          <a:off x="200471" y="3058033"/>
          <a:ext cx="4104457" cy="788666"/>
        </p:xfrm>
        <a:graphic>
          <a:graphicData uri="http://schemas.openxmlformats.org/drawingml/2006/table">
            <a:tbl>
              <a:tblPr firstRow="1" bandRow="1">
                <a:tableStyleId>{FABFCF23-3B69-468F-B69F-88F6DE6A72F2}</a:tableStyleId>
              </a:tblPr>
              <a:tblGrid>
                <a:gridCol w="2664297">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インキュベーション施設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graphicFrame>
        <p:nvGraphicFramePr>
          <p:cNvPr id="19" name="表 4">
            <a:extLst>
              <a:ext uri="{FF2B5EF4-FFF2-40B4-BE49-F238E27FC236}">
                <a16:creationId xmlns:a16="http://schemas.microsoft.com/office/drawing/2014/main" id="{6C559D30-241F-4129-AFE2-9650CEE0F6B3}"/>
              </a:ext>
            </a:extLst>
          </p:cNvPr>
          <p:cNvGraphicFramePr>
            <a:graphicFrameLocks noGrp="1"/>
          </p:cNvGraphicFramePr>
          <p:nvPr/>
        </p:nvGraphicFramePr>
        <p:xfrm>
          <a:off x="4587022" y="2913580"/>
          <a:ext cx="5112568" cy="788666"/>
        </p:xfrm>
        <a:graphic>
          <a:graphicData uri="http://schemas.openxmlformats.org/drawingml/2006/table">
            <a:tbl>
              <a:tblPr firstRow="1" bandRow="1">
                <a:tableStyleId>{8799B23B-EC83-4686-B30A-512413B5E67A}</a:tableStyleId>
              </a:tblPr>
              <a:tblGrid>
                <a:gridCol w="2736304">
                  <a:extLst>
                    <a:ext uri="{9D8B030D-6E8A-4147-A177-3AD203B41FA5}">
                      <a16:colId xmlns:a16="http://schemas.microsoft.com/office/drawing/2014/main" val="3168556818"/>
                    </a:ext>
                  </a:extLst>
                </a:gridCol>
                <a:gridCol w="2376264">
                  <a:extLst>
                    <a:ext uri="{9D8B030D-6E8A-4147-A177-3AD203B41FA5}">
                      <a16:colId xmlns:a16="http://schemas.microsoft.com/office/drawing/2014/main" val="717549076"/>
                    </a:ext>
                  </a:extLst>
                </a:gridCol>
              </a:tblGrid>
              <a:tr h="243082">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○○○予定率</a:t>
                      </a:r>
                    </a:p>
                  </a:txBody>
                  <a:tcPr/>
                </a:tc>
                <a:tc>
                  <a:txBody>
                    <a:bodyPr/>
                    <a:lstStyle/>
                    <a:p>
                      <a:pPr algn="r"/>
                      <a:r>
                        <a:rPr kumimoji="1" lang="ja-JP" altLang="en-US" sz="1100" b="0" dirty="0">
                          <a:solidFill>
                            <a:srgbClr val="FF0000"/>
                          </a:solidFill>
                          <a:latin typeface="Meiryo UI" panose="020B0604030504040204" pitchFamily="50" charset="-128"/>
                          <a:ea typeface="Meiryo UI" panose="020B0604030504040204" pitchFamily="50" charset="-128"/>
                        </a:rPr>
                        <a:t>〇</a:t>
                      </a:r>
                      <a:r>
                        <a:rPr kumimoji="1" lang="en-US" altLang="ja-JP" sz="1100" b="0" dirty="0">
                          <a:solidFill>
                            <a:srgbClr val="FF0000"/>
                          </a:solidFill>
                          <a:latin typeface="Meiryo UI" panose="020B0604030504040204" pitchFamily="50" charset="-128"/>
                          <a:ea typeface="Meiryo UI" panose="020B0604030504040204" pitchFamily="50" charset="-128"/>
                        </a:rPr>
                        <a:t>%</a:t>
                      </a:r>
                      <a:endParaRPr kumimoji="1" lang="ja-JP" altLang="en-US" sz="1100" b="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39323331"/>
                  </a:ext>
                </a:extLst>
              </a:tr>
              <a:tr h="184786">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○○○企業数（社）</a:t>
                      </a:r>
                    </a:p>
                  </a:txBody>
                  <a:tcPr/>
                </a:tc>
                <a:tc>
                  <a:txBody>
                    <a:bodyPr/>
                    <a:lstStyle/>
                    <a:p>
                      <a:pPr algn="r"/>
                      <a:r>
                        <a:rPr kumimoji="1" lang="en-US" altLang="ja-JP" sz="1100" dirty="0">
                          <a:solidFill>
                            <a:srgbClr val="FF0000"/>
                          </a:solidFill>
                          <a:latin typeface="Meiryo UI" panose="020B0604030504040204" pitchFamily="50" charset="-128"/>
                          <a:ea typeface="Meiryo UI" panose="020B0604030504040204" pitchFamily="50" charset="-128"/>
                        </a:rPr>
                        <a:t>130</a:t>
                      </a:r>
                      <a:endParaRPr kumimoji="1" lang="ja-JP" altLang="en-US"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70149655"/>
                  </a:ext>
                </a:extLst>
              </a:tr>
              <a:tr h="270506">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a:t>
                      </a:r>
                    </a:p>
                  </a:txBody>
                  <a:tcPr/>
                </a:tc>
                <a:tc>
                  <a:txBody>
                    <a:bodyPr/>
                    <a:lstStyle/>
                    <a:p>
                      <a:pPr algn="l"/>
                      <a:r>
                        <a:rPr kumimoji="1" lang="ja-JP" altLang="en-US" sz="1100" dirty="0">
                          <a:solidFill>
                            <a:srgbClr val="FF0000"/>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910173432"/>
                  </a:ext>
                </a:extLst>
              </a:tr>
            </a:tbl>
          </a:graphicData>
        </a:graphic>
      </p:graphicFrame>
      <p:sp>
        <p:nvSpPr>
          <p:cNvPr id="2" name="正方形/長方形 1">
            <a:extLst>
              <a:ext uri="{FF2B5EF4-FFF2-40B4-BE49-F238E27FC236}">
                <a16:creationId xmlns:a16="http://schemas.microsoft.com/office/drawing/2014/main" id="{F79F3EEB-EFDC-44E3-9F2A-2D2B3DC2081C}"/>
              </a:ext>
            </a:extLst>
          </p:cNvPr>
          <p:cNvSpPr/>
          <p:nvPr/>
        </p:nvSpPr>
        <p:spPr bwMode="auto">
          <a:xfrm>
            <a:off x="4592959" y="4509120"/>
            <a:ext cx="5184577" cy="2278038"/>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r>
              <a:rPr kumimoji="0" lang="ja-JP" altLang="en-US" sz="1800" dirty="0">
                <a:solidFill>
                  <a:srgbClr val="FF0000"/>
                </a:solidFill>
                <a:latin typeface="Meiryo UI" panose="020B0604030504040204" pitchFamily="50" charset="-128"/>
                <a:ea typeface="Meiryo UI" panose="020B0604030504040204" pitchFamily="50" charset="-128"/>
              </a:rPr>
              <a:t>整備する施設に関連するポンチ絵</a:t>
            </a:r>
            <a:endParaRPr kumimoji="0" lang="en-US" altLang="ja-JP" sz="1800" dirty="0">
              <a:solidFill>
                <a:srgbClr val="FF0000"/>
              </a:solidFill>
              <a:latin typeface="Meiryo UI" panose="020B0604030504040204" pitchFamily="50" charset="-128"/>
              <a:ea typeface="Meiryo UI" panose="020B0604030504040204" pitchFamily="50" charset="-128"/>
            </a:endParaRPr>
          </a:p>
          <a:p>
            <a:pPr algn="l"/>
            <a:r>
              <a:rPr kumimoji="0" lang="en-US" altLang="ja-JP" dirty="0">
                <a:solidFill>
                  <a:srgbClr val="FF0000"/>
                </a:solidFill>
                <a:latin typeface="Meiryo UI" panose="020B0604030504040204" pitchFamily="50" charset="-128"/>
                <a:ea typeface="Meiryo UI" panose="020B0604030504040204" pitchFamily="50" charset="-128"/>
              </a:rPr>
              <a:t>※</a:t>
            </a:r>
            <a:r>
              <a:rPr kumimoji="0" lang="ja-JP" altLang="en-US" dirty="0">
                <a:solidFill>
                  <a:srgbClr val="FF0000"/>
                </a:solidFill>
                <a:latin typeface="Meiryo UI" panose="020B0604030504040204" pitchFamily="50" charset="-128"/>
                <a:ea typeface="Meiryo UI" panose="020B0604030504040204" pitchFamily="50" charset="-128"/>
              </a:rPr>
              <a:t>その他スペースが余る場合にはポンチ絵の追加は自由。</a:t>
            </a:r>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1F34314-0B24-4D05-9D04-27E554855138}"/>
              </a:ext>
            </a:extLst>
          </p:cNvPr>
          <p:cNvSpPr txBox="1"/>
          <p:nvPr/>
        </p:nvSpPr>
        <p:spPr>
          <a:xfrm>
            <a:off x="4304928" y="1138048"/>
            <a:ext cx="533968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赤字の説明文や記載例は提出時には削除ください。</a:t>
            </a:r>
          </a:p>
        </p:txBody>
      </p:sp>
      <p:graphicFrame>
        <p:nvGraphicFramePr>
          <p:cNvPr id="20" name="表 4">
            <a:extLst>
              <a:ext uri="{FF2B5EF4-FFF2-40B4-BE49-F238E27FC236}">
                <a16:creationId xmlns:a16="http://schemas.microsoft.com/office/drawing/2014/main" id="{7109B8C9-638D-4F4B-9349-19FFE4AE9273}"/>
              </a:ext>
            </a:extLst>
          </p:cNvPr>
          <p:cNvGraphicFramePr>
            <a:graphicFrameLocks noGrp="1"/>
          </p:cNvGraphicFramePr>
          <p:nvPr>
            <p:extLst>
              <p:ext uri="{D42A27DB-BD31-4B8C-83A1-F6EECF244321}">
                <p14:modId xmlns:p14="http://schemas.microsoft.com/office/powerpoint/2010/main" val="974441379"/>
              </p:ext>
            </p:extLst>
          </p:nvPr>
        </p:nvGraphicFramePr>
        <p:xfrm>
          <a:off x="200472" y="4816669"/>
          <a:ext cx="4104457" cy="788666"/>
        </p:xfrm>
        <a:graphic>
          <a:graphicData uri="http://schemas.openxmlformats.org/drawingml/2006/table">
            <a:tbl>
              <a:tblPr firstRow="1" bandRow="1">
                <a:tableStyleId>{FABFCF23-3B69-468F-B69F-88F6DE6A72F2}</a:tableStyleId>
              </a:tblPr>
              <a:tblGrid>
                <a:gridCol w="2664297">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オープンイノベーション推進施設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sp>
        <p:nvSpPr>
          <p:cNvPr id="6" name="テキスト ボックス 5">
            <a:extLst>
              <a:ext uri="{FF2B5EF4-FFF2-40B4-BE49-F238E27FC236}">
                <a16:creationId xmlns:a16="http://schemas.microsoft.com/office/drawing/2014/main" id="{04C86705-00E7-40D6-B58C-4084363E5ABB}"/>
              </a:ext>
            </a:extLst>
          </p:cNvPr>
          <p:cNvSpPr txBox="1"/>
          <p:nvPr/>
        </p:nvSpPr>
        <p:spPr>
          <a:xfrm>
            <a:off x="4563543" y="2401724"/>
            <a:ext cx="5235729" cy="523220"/>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主な交付要件</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：設定した交付要件のうち主要なものを記載ください。</a:t>
            </a: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行は適宜追加ください。</a:t>
            </a:r>
          </a:p>
        </p:txBody>
      </p:sp>
      <p:sp>
        <p:nvSpPr>
          <p:cNvPr id="7" name="テキスト ボックス 6">
            <a:extLst>
              <a:ext uri="{FF2B5EF4-FFF2-40B4-BE49-F238E27FC236}">
                <a16:creationId xmlns:a16="http://schemas.microsoft.com/office/drawing/2014/main" id="{D8FA44F7-C8CF-4F29-BF1C-70B3BD472FD9}"/>
              </a:ext>
            </a:extLst>
          </p:cNvPr>
          <p:cNvSpPr txBox="1"/>
          <p:nvPr/>
        </p:nvSpPr>
        <p:spPr>
          <a:xfrm>
            <a:off x="94317" y="2276872"/>
            <a:ext cx="4492705" cy="738664"/>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主な</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：設定した</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のうち主要なものを記載ください。</a:t>
            </a:r>
            <a:endPar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選択した類型ごとに記載ください。</a:t>
            </a:r>
            <a:endPar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表</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は適宜削除ください。</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行は適宜追加ください。</a:t>
            </a:r>
          </a:p>
        </p:txBody>
      </p:sp>
      <p:sp>
        <p:nvSpPr>
          <p:cNvPr id="8" name="テキスト ボックス 7">
            <a:extLst>
              <a:ext uri="{FF2B5EF4-FFF2-40B4-BE49-F238E27FC236}">
                <a16:creationId xmlns:a16="http://schemas.microsoft.com/office/drawing/2014/main" id="{75B1C069-D38F-431A-92BD-C6133255B76E}"/>
              </a:ext>
            </a:extLst>
          </p:cNvPr>
          <p:cNvSpPr txBox="1"/>
          <p:nvPr/>
        </p:nvSpPr>
        <p:spPr>
          <a:xfrm>
            <a:off x="94317" y="692696"/>
            <a:ext cx="364074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事業の概要</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行で事業内容を簡潔に記載</a:t>
            </a:r>
          </a:p>
        </p:txBody>
      </p:sp>
      <p:sp>
        <p:nvSpPr>
          <p:cNvPr id="3" name="テキスト ボックス 2">
            <a:extLst>
              <a:ext uri="{FF2B5EF4-FFF2-40B4-BE49-F238E27FC236}">
                <a16:creationId xmlns:a16="http://schemas.microsoft.com/office/drawing/2014/main" id="{7A5E4B43-B3C8-7E58-0597-368D2556918C}"/>
              </a:ext>
            </a:extLst>
          </p:cNvPr>
          <p:cNvSpPr txBox="1"/>
          <p:nvPr/>
        </p:nvSpPr>
        <p:spPr>
          <a:xfrm>
            <a:off x="7617296" y="3812961"/>
            <a:ext cx="2549161"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全体の概要について、</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１枚でまとめてください。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本事業の目的等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7356839" y="3319198"/>
            <a:ext cx="2549161" cy="1477328"/>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185191" y="692696"/>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6552F36-929A-4B51-9334-386FD163FB0B}"/>
              </a:ext>
            </a:extLst>
          </p:cNvPr>
          <p:cNvSpPr txBox="1"/>
          <p:nvPr/>
        </p:nvSpPr>
        <p:spPr>
          <a:xfrm>
            <a:off x="185191" y="1917398"/>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21" name="テキスト ボックス 20">
            <a:extLst>
              <a:ext uri="{FF2B5EF4-FFF2-40B4-BE49-F238E27FC236}">
                <a16:creationId xmlns:a16="http://schemas.microsoft.com/office/drawing/2014/main" id="{74A9094C-9054-4BEB-B90D-107D20805B12}"/>
              </a:ext>
            </a:extLst>
          </p:cNvPr>
          <p:cNvSpPr txBox="1"/>
          <p:nvPr/>
        </p:nvSpPr>
        <p:spPr>
          <a:xfrm>
            <a:off x="128464" y="3626975"/>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a:t>
            </a:r>
          </a:p>
        </p:txBody>
      </p:sp>
      <p:sp>
        <p:nvSpPr>
          <p:cNvPr id="4" name="テキスト ボックス 3">
            <a:extLst>
              <a:ext uri="{FF2B5EF4-FFF2-40B4-BE49-F238E27FC236}">
                <a16:creationId xmlns:a16="http://schemas.microsoft.com/office/drawing/2014/main" id="{32E44B69-76AE-43AD-9D6F-D44388E1C56A}"/>
              </a:ext>
            </a:extLst>
          </p:cNvPr>
          <p:cNvSpPr txBox="1"/>
          <p:nvPr/>
        </p:nvSpPr>
        <p:spPr>
          <a:xfrm>
            <a:off x="200472" y="967747"/>
            <a:ext cx="9515213" cy="954107"/>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5017010C-4ECD-411F-9C67-C9F48BB0A50D}"/>
              </a:ext>
            </a:extLst>
          </p:cNvPr>
          <p:cNvSpPr txBox="1"/>
          <p:nvPr/>
        </p:nvSpPr>
        <p:spPr>
          <a:xfrm>
            <a:off x="200472" y="2203342"/>
            <a:ext cx="9515213" cy="1384995"/>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859666B2-BB6F-4A91-A00B-043CA6A0D375}"/>
              </a:ext>
            </a:extLst>
          </p:cNvPr>
          <p:cNvSpPr txBox="1"/>
          <p:nvPr/>
        </p:nvSpPr>
        <p:spPr>
          <a:xfrm>
            <a:off x="200472" y="3919696"/>
            <a:ext cx="9515213" cy="2677656"/>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21BB896-95F9-4A6B-A154-8C51ACCC1B56}"/>
              </a:ext>
            </a:extLst>
          </p:cNvPr>
          <p:cNvSpPr>
            <a:spLocks noGrp="1"/>
          </p:cNvSpPr>
          <p:nvPr>
            <p:ph type="dt" sz="half" idx="10"/>
          </p:nvPr>
        </p:nvSpPr>
        <p:spPr/>
        <p:txBody>
          <a:bodyPr/>
          <a:lstStyle/>
          <a:p>
            <a:r>
              <a:rPr kumimoji="1" lang="ja-JP" altLang="en-US" dirty="0"/>
              <a:t>０１</a:t>
            </a:r>
          </a:p>
        </p:txBody>
      </p:sp>
      <p:sp>
        <p:nvSpPr>
          <p:cNvPr id="12" name="スライド番号プレースホルダー 11">
            <a:extLst>
              <a:ext uri="{FF2B5EF4-FFF2-40B4-BE49-F238E27FC236}">
                <a16:creationId xmlns:a16="http://schemas.microsoft.com/office/drawing/2014/main" id="{D5C0DFE7-CF18-4D7C-A5E6-12D3A6E4E93B}"/>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8ECCF691-84AB-49C2-9D66-B6CBF2459DEF}"/>
              </a:ext>
            </a:extLst>
          </p:cNvPr>
          <p:cNvSpPr txBox="1"/>
          <p:nvPr/>
        </p:nvSpPr>
        <p:spPr>
          <a:xfrm>
            <a:off x="776536" y="1298061"/>
            <a:ext cx="8488515" cy="369332"/>
          </a:xfrm>
          <a:prstGeom prst="rect">
            <a:avLst/>
          </a:prstGeom>
          <a:noFill/>
        </p:spPr>
        <p:txBody>
          <a:bodyPr wrap="square" rtlCol="0">
            <a:spAutoFit/>
          </a:bodyPr>
          <a:lstStyle/>
          <a:p>
            <a:r>
              <a:rPr kumimoji="1" lang="en-US" altLang="ja-JP">
                <a:solidFill>
                  <a:srgbClr val="8EB4E3"/>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a:solidFill>
                  <a:srgbClr val="8EB4E3"/>
                </a:solidFill>
                <a:latin typeface="Meiryo UI" panose="020B0604030504040204" pitchFamily="50" charset="-128"/>
                <a:ea typeface="Meiryo UI" panose="020B0604030504040204" pitchFamily="50" charset="-128"/>
                <a:cs typeface="Meiryo UI" panose="020B0604030504040204" pitchFamily="50" charset="-128"/>
              </a:rPr>
              <a:t>本事業の目的、概要を記載いただくとともに、申請段階での重点取組を特定してください。</a:t>
            </a:r>
            <a:endParaRPr kumimoji="1" lang="ja-JP" altLang="en-US" dirty="0">
              <a:solidFill>
                <a:srgbClr val="8EB4E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50968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大学等のこれまでの取組・強み</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86685E19-1433-4886-9DA6-E59C4C103960}"/>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7B68EAA-F231-43D0-B3C0-6AEF29E16054}"/>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F91D6025-C085-4190-AD64-63B603CA068F}"/>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21AED662-60E8-46D3-8DF1-223615225D18}"/>
              </a:ext>
            </a:extLst>
          </p:cNvPr>
          <p:cNvSpPr txBox="1"/>
          <p:nvPr/>
        </p:nvSpPr>
        <p:spPr>
          <a:xfrm>
            <a:off x="560512" y="1052736"/>
            <a:ext cx="9001000" cy="1477328"/>
          </a:xfrm>
          <a:prstGeom prst="rect">
            <a:avLst/>
          </a:prstGeom>
          <a:noFill/>
        </p:spPr>
        <p:txBody>
          <a:bodyPr wrap="square">
            <a:spAutoFit/>
          </a:bodyPr>
          <a:lstStyle/>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大学等で実施してきた産学連携に関連する取組を記載願います。</a:t>
            </a:r>
          </a:p>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既存の取組と本プログラムで取り組む事項の関係性がわかるように記載願います。</a:t>
            </a:r>
            <a:endParaRPr lang="en-US" altLang="ja-JP" dirty="0">
              <a:solidFill>
                <a:srgbClr val="8EB4E3"/>
              </a:solidFill>
              <a:latin typeface="メイリオ" panose="020B0604030504040204" pitchFamily="50" charset="-128"/>
              <a:ea typeface="メイリオ" panose="020B0604030504040204" pitchFamily="50" charset="-128"/>
            </a:endParaRPr>
          </a:p>
          <a:p>
            <a:pPr marL="182563" indent="-182563"/>
            <a:r>
              <a:rPr lang="en-US" altLang="ja-JP" dirty="0">
                <a:solidFill>
                  <a:srgbClr val="8EB4E3"/>
                </a:solidFill>
                <a:latin typeface="メイリオ" panose="020B0604030504040204" pitchFamily="50" charset="-128"/>
                <a:ea typeface="メイリオ" panose="020B0604030504040204" pitchFamily="50" charset="-128"/>
              </a:rPr>
              <a:t>※J</a:t>
            </a:r>
            <a:r>
              <a:rPr lang="ja-JP" altLang="en-US" dirty="0">
                <a:solidFill>
                  <a:srgbClr val="8EB4E3"/>
                </a:solidFill>
                <a:latin typeface="メイリオ" panose="020B0604030504040204" pitchFamily="50" charset="-128"/>
                <a:ea typeface="メイリオ" panose="020B0604030504040204" pitchFamily="50" charset="-128"/>
              </a:rPr>
              <a:t>イノベ拠点、</a:t>
            </a:r>
            <a:r>
              <a:rPr lang="en-US" altLang="ja-JP" dirty="0">
                <a:solidFill>
                  <a:srgbClr val="8EB4E3"/>
                </a:solidFill>
                <a:latin typeface="メイリオ" panose="020B0604030504040204" pitchFamily="50" charset="-128"/>
                <a:ea typeface="メイリオ" panose="020B0604030504040204" pitchFamily="50" charset="-128"/>
              </a:rPr>
              <a:t>J-NEXUS</a:t>
            </a:r>
            <a:r>
              <a:rPr lang="ja-JP" altLang="en-US" dirty="0">
                <a:solidFill>
                  <a:srgbClr val="8EB4E3"/>
                </a:solidFill>
                <a:latin typeface="メイリオ" panose="020B0604030504040204" pitchFamily="50" charset="-128"/>
                <a:ea typeface="メイリオ" panose="020B0604030504040204" pitchFamily="50" charset="-128"/>
              </a:rPr>
              <a:t>に参画している大学等や、文部科学省・科学技術振興機構（</a:t>
            </a:r>
            <a:r>
              <a:rPr lang="en-US" altLang="ja-JP" dirty="0">
                <a:solidFill>
                  <a:srgbClr val="8EB4E3"/>
                </a:solidFill>
                <a:latin typeface="メイリオ" panose="020B0604030504040204" pitchFamily="50" charset="-128"/>
                <a:ea typeface="メイリオ" panose="020B0604030504040204" pitchFamily="50" charset="-128"/>
              </a:rPr>
              <a:t>JST</a:t>
            </a:r>
            <a:r>
              <a:rPr lang="ja-JP" altLang="en-US" dirty="0">
                <a:solidFill>
                  <a:srgbClr val="8EB4E3"/>
                </a:solidFill>
                <a:latin typeface="メイリオ" panose="020B0604030504040204" pitchFamily="50" charset="-128"/>
                <a:ea typeface="メイリオ" panose="020B0604030504040204" pitchFamily="50" charset="-128"/>
              </a:rPr>
              <a:t>）の共創の場形成支援（</a:t>
            </a:r>
            <a:r>
              <a:rPr lang="en-US" altLang="ja-JP" dirty="0">
                <a:solidFill>
                  <a:srgbClr val="8EB4E3"/>
                </a:solidFill>
                <a:latin typeface="メイリオ" panose="020B0604030504040204" pitchFamily="50" charset="-128"/>
                <a:ea typeface="メイリオ" panose="020B0604030504040204" pitchFamily="50" charset="-128"/>
              </a:rPr>
              <a:t>COI</a:t>
            </a:r>
            <a:r>
              <a:rPr lang="ja-JP" altLang="en-US" dirty="0">
                <a:solidFill>
                  <a:srgbClr val="8EB4E3"/>
                </a:solidFill>
                <a:latin typeface="メイリオ" panose="020B0604030504040204" pitchFamily="50" charset="-128"/>
                <a:ea typeface="メイリオ" panose="020B0604030504040204" pitchFamily="50" charset="-128"/>
              </a:rPr>
              <a:t>、</a:t>
            </a:r>
            <a:r>
              <a:rPr lang="en-US" altLang="ja-JP" dirty="0">
                <a:solidFill>
                  <a:srgbClr val="8EB4E3"/>
                </a:solidFill>
                <a:latin typeface="メイリオ" panose="020B0604030504040204" pitchFamily="50" charset="-128"/>
                <a:ea typeface="メイリオ" panose="020B0604030504040204" pitchFamily="50" charset="-128"/>
              </a:rPr>
              <a:t>OPERA</a:t>
            </a:r>
            <a:r>
              <a:rPr lang="ja-JP" altLang="en-US" dirty="0">
                <a:solidFill>
                  <a:srgbClr val="8EB4E3"/>
                </a:solidFill>
                <a:latin typeface="メイリオ" panose="020B0604030504040204" pitchFamily="50" charset="-128"/>
                <a:ea typeface="メイリオ" panose="020B0604030504040204" pitchFamily="50" charset="-128"/>
              </a:rPr>
              <a:t>を含む</a:t>
            </a:r>
            <a:r>
              <a:rPr lang="ja-JP" altLang="en-US" dirty="0">
                <a:solidFill>
                  <a:schemeClr val="accent1">
                    <a:lumMod val="60000"/>
                    <a:lumOff val="40000"/>
                  </a:schemeClr>
                </a:solidFill>
                <a:latin typeface="メイリオ" panose="020B0604030504040204" pitchFamily="50" charset="-128"/>
                <a:ea typeface="メイリオ" panose="020B0604030504040204" pitchFamily="50" charset="-128"/>
              </a:rPr>
              <a:t>。）、</a:t>
            </a:r>
            <a:r>
              <a:rPr kumimoji="1" lang="ja-JP" altLang="en-US" sz="1800" b="0" dirty="0">
                <a:solidFill>
                  <a:schemeClr val="accent1">
                    <a:lumMod val="60000"/>
                    <a:lumOff val="40000"/>
                  </a:schemeClr>
                </a:solidFill>
                <a:latin typeface="Meiryo UI" panose="020B0604030504040204" pitchFamily="50" charset="-128"/>
                <a:ea typeface="Meiryo UI" panose="020B0604030504040204" pitchFamily="50" charset="-128"/>
              </a:rPr>
              <a:t>地方大学・地域産業創生交付金</a:t>
            </a:r>
            <a:r>
              <a:rPr lang="ja-JP" altLang="en-US" dirty="0">
                <a:solidFill>
                  <a:schemeClr val="accent1">
                    <a:lumMod val="60000"/>
                    <a:lumOff val="40000"/>
                  </a:schemeClr>
                </a:solidFill>
                <a:latin typeface="メイリオ" panose="020B0604030504040204" pitchFamily="50" charset="-128"/>
                <a:ea typeface="メイリオ" panose="020B0604030504040204" pitchFamily="50" charset="-128"/>
              </a:rPr>
              <a:t>で採択されている大学等は審査の際に加味します</a:t>
            </a:r>
            <a:r>
              <a:rPr lang="ja-JP" altLang="en-US" dirty="0">
                <a:solidFill>
                  <a:srgbClr val="8EB4E3"/>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86458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06DBF93-83F7-4599-AA93-21D72FED59B4}"/>
              </a:ext>
            </a:extLst>
          </p:cNvPr>
          <p:cNvSpPr txBox="1"/>
          <p:nvPr/>
        </p:nvSpPr>
        <p:spPr>
          <a:xfrm>
            <a:off x="56456" y="915277"/>
            <a:ext cx="5112568" cy="3139321"/>
          </a:xfrm>
          <a:prstGeom prst="rect">
            <a:avLst/>
          </a:prstGeom>
          <a:noFill/>
        </p:spPr>
        <p:txBody>
          <a:bodyPr wrap="square">
            <a:spAutoFit/>
          </a:bodyPr>
          <a:lstStyle/>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（実施場所）</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所在地、大学等の敷地における位置・形状・地形のわかる地図　（付近見取図、配置図）　</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（敷地の所有関係）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大学等の所有か、借地の場合には所有者名と契約内容</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（延床面積）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既存施設の改修の場合、施設の全体か一部かの別、一部の場合には全体の所有者と対象とする部分の権利関係について記載</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4B910E97-F2C5-40A0-B5B1-A6A31F5E17A2}"/>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日付プレースホルダー 11">
            <a:extLst>
              <a:ext uri="{FF2B5EF4-FFF2-40B4-BE49-F238E27FC236}">
                <a16:creationId xmlns:a16="http://schemas.microsoft.com/office/drawing/2014/main" id="{4636ED28-272E-4169-BC84-E629D6092378}"/>
              </a:ext>
            </a:extLst>
          </p:cNvPr>
          <p:cNvSpPr>
            <a:spLocks noGrp="1"/>
          </p:cNvSpPr>
          <p:nvPr>
            <p:ph type="dt" sz="half" idx="10"/>
          </p:nvPr>
        </p:nvSpPr>
        <p:spPr/>
        <p:txBody>
          <a:bodyPr/>
          <a:lstStyle/>
          <a:p>
            <a:r>
              <a:rPr kumimoji="1" lang="ja-JP" altLang="en-US"/>
              <a:t>０１</a:t>
            </a:r>
          </a:p>
        </p:txBody>
      </p:sp>
      <p:sp>
        <p:nvSpPr>
          <p:cNvPr id="13" name="スライド番号プレースホルダー 12">
            <a:extLst>
              <a:ext uri="{FF2B5EF4-FFF2-40B4-BE49-F238E27FC236}">
                <a16:creationId xmlns:a16="http://schemas.microsoft.com/office/drawing/2014/main" id="{A8914913-A248-4090-88C9-ED79F94212F3}"/>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Tree>
    <p:extLst>
      <p:ext uri="{BB962C8B-B14F-4D97-AF65-F5344CB8AC3E}">
        <p14:creationId xmlns:p14="http://schemas.microsoft.com/office/powerpoint/2010/main" val="295006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以上で、本スライド５枚内に収まるように記載してください。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206DBF93-83F7-4599-AA93-21D72FED59B4}"/>
              </a:ext>
            </a:extLst>
          </p:cNvPr>
          <p:cNvSpPr txBox="1"/>
          <p:nvPr/>
        </p:nvSpPr>
        <p:spPr>
          <a:xfrm>
            <a:off x="11090" y="915277"/>
            <a:ext cx="9766446" cy="2031325"/>
          </a:xfrm>
          <a:prstGeom prst="rect">
            <a:avLst/>
          </a:prstGeom>
          <a:noFill/>
        </p:spPr>
        <p:txBody>
          <a:bodyPr wrap="square">
            <a:spAutoFit/>
          </a:bodyPr>
          <a:lstStyle/>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（平面図・立面図）</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縮尺</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程度で、事業内容が分かる実施図面として、機能や配置など、面積や事業費の算定の根拠となる図面を添付</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全体像が分かるように縮尺は自由に設定し、縮尺の記入もお願いします。</a:t>
            </a:r>
            <a:endParaRPr lang="en-US" altLang="ja-JP" dirty="0">
              <a:solidFill>
                <a:srgbClr val="8EB4E3"/>
              </a:solidFill>
              <a:latin typeface="メイリオ" panose="020B0604030504040204" pitchFamily="50" charset="-128"/>
              <a:ea typeface="メイリオ" panose="020B0604030504040204" pitchFamily="50" charset="-128"/>
            </a:endParaRPr>
          </a:p>
          <a:p>
            <a:pPr marL="630238" indent="-630238">
              <a:buNone/>
            </a:pPr>
            <a:endParaRPr lang="en-US" altLang="ja-JP" sz="1800" dirty="0">
              <a:solidFill>
                <a:srgbClr val="8EB4E3"/>
              </a:solidFill>
              <a:latin typeface="メイリオ" panose="020B0604030504040204" pitchFamily="50" charset="-128"/>
              <a:ea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オープンイノベーションに資する工夫を行う区画については　　　　　と記載ください。</a:t>
            </a:r>
            <a:endParaRPr lang="en-US" altLang="ja-JP" dirty="0">
              <a:solidFill>
                <a:srgbClr val="8EB4E3"/>
              </a:solidFill>
              <a:latin typeface="メイリオ" panose="020B0604030504040204" pitchFamily="50" charset="-128"/>
              <a:ea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またどのように工夫するか分かるように記載ください。</a:t>
            </a:r>
            <a:endParaRPr lang="en-US" altLang="ja-JP" dirty="0">
              <a:solidFill>
                <a:srgbClr val="8EB4E3"/>
              </a:solidFill>
              <a:latin typeface="メイリオ" panose="020B0604030504040204" pitchFamily="50" charset="-128"/>
              <a:ea typeface="メイリオ" panose="020B0604030504040204" pitchFamily="50" charset="-128"/>
            </a:endParaRPr>
          </a:p>
        </p:txBody>
      </p:sp>
      <p:sp>
        <p:nvSpPr>
          <p:cNvPr id="11" name="日付プレースホルダー 10">
            <a:extLst>
              <a:ext uri="{FF2B5EF4-FFF2-40B4-BE49-F238E27FC236}">
                <a16:creationId xmlns:a16="http://schemas.microsoft.com/office/drawing/2014/main" id="{A4ECCFDC-CE2C-4C43-A6A5-FCF2219E2308}"/>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BA0C9EA0-EEDD-46A6-A0C2-52A5B3F63E49}"/>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2" name="テキスト ボックス 1">
            <a:extLst>
              <a:ext uri="{FF2B5EF4-FFF2-40B4-BE49-F238E27FC236}">
                <a16:creationId xmlns:a16="http://schemas.microsoft.com/office/drawing/2014/main" id="{716FD6AD-9A40-4542-BAEF-28DEC98EDFA1}"/>
              </a:ext>
            </a:extLst>
          </p:cNvPr>
          <p:cNvSpPr txBox="1"/>
          <p:nvPr/>
        </p:nvSpPr>
        <p:spPr>
          <a:xfrm>
            <a:off x="6825208" y="2267580"/>
            <a:ext cx="93610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OI</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区画</a:t>
            </a:r>
          </a:p>
        </p:txBody>
      </p:sp>
    </p:spTree>
    <p:extLst>
      <p:ext uri="{BB962C8B-B14F-4D97-AF65-F5344CB8AC3E}">
        <p14:creationId xmlns:p14="http://schemas.microsoft.com/office/powerpoint/2010/main" val="104930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①補助事業者としての実施体制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日付プレースホルダー 8">
            <a:extLst>
              <a:ext uri="{FF2B5EF4-FFF2-40B4-BE49-F238E27FC236}">
                <a16:creationId xmlns:a16="http://schemas.microsoft.com/office/drawing/2014/main" id="{81A5EA76-329A-4DA0-BC4C-862CF6800E70}"/>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C6EC4BCF-15FD-406C-8DC8-65FA091EC87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8" name="テキスト ボックス 7">
            <a:extLst>
              <a:ext uri="{FF2B5EF4-FFF2-40B4-BE49-F238E27FC236}">
                <a16:creationId xmlns:a16="http://schemas.microsoft.com/office/drawing/2014/main" id="{095641EE-6F1A-4A03-B34C-1F78BEF3A2BB}"/>
              </a:ext>
            </a:extLst>
          </p:cNvPr>
          <p:cNvSpPr txBox="1"/>
          <p:nvPr/>
        </p:nvSpPr>
        <p:spPr>
          <a:xfrm>
            <a:off x="205594" y="1058374"/>
            <a:ext cx="9571941" cy="646331"/>
          </a:xfrm>
          <a:prstGeom prst="rect">
            <a:avLst/>
          </a:prstGeom>
          <a:noFill/>
        </p:spPr>
        <p:txBody>
          <a:bodyPr wrap="square">
            <a:spAutoFit/>
          </a:bodyPr>
          <a:lstStyle/>
          <a:p>
            <a:pPr marL="139700" indent="-139700" algn="just"/>
            <a:r>
              <a:rPr lang="ja-JP" altLang="ja-JP" sz="1800" kern="100" dirty="0">
                <a:solidFill>
                  <a:srgbClr val="8EB4E3"/>
                </a:solidFill>
                <a:effectLst/>
                <a:latin typeface="メイリオ" panose="020B0604030504040204" pitchFamily="50" charset="-128"/>
                <a:ea typeface="メイリオ" panose="020B0604030504040204" pitchFamily="50" charset="-128"/>
                <a:cs typeface="ＭＳ ゴシック" panose="020B0609070205080204" pitchFamily="49" charset="-128"/>
              </a:rPr>
              <a:t>※</a:t>
            </a:r>
            <a:r>
              <a:rPr lang="ja-JP" altLang="ja-JP" sz="1800" kern="100" dirty="0">
                <a:solidFill>
                  <a:srgbClr val="8EB4E3"/>
                </a:solidFill>
                <a:effectLst/>
                <a:latin typeface="メイリオ" panose="020B0604030504040204" pitchFamily="50" charset="-128"/>
                <a:ea typeface="メイリオ" panose="020B0604030504040204" pitchFamily="50" charset="-128"/>
                <a:cs typeface="Arial" panose="020B0604020202020204" pitchFamily="34" charset="0"/>
              </a:rPr>
              <a:t>事業のガバナンス体制、参画協力機関との連携体制、施設の管理者や運営マネージャー等の役割分担、連携体制等について、図や表も用いて記載してください。</a:t>
            </a:r>
            <a:endParaRPr lang="ja-JP" altLang="ja-JP" sz="1600" kern="100" dirty="0">
              <a:solidFill>
                <a:srgbClr val="8EB4E3"/>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5705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②補助事業者としての財政的健全性　事業経費（収入）</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73A24162-3E4D-48A4-AEA7-84749D1592E9}"/>
              </a:ext>
            </a:extLst>
          </p:cNvPr>
          <p:cNvGraphicFramePr>
            <a:graphicFrameLocks noGrp="1"/>
          </p:cNvGraphicFramePr>
          <p:nvPr>
            <p:extLst>
              <p:ext uri="{D42A27DB-BD31-4B8C-83A1-F6EECF244321}">
                <p14:modId xmlns:p14="http://schemas.microsoft.com/office/powerpoint/2010/main" val="1040126659"/>
              </p:ext>
            </p:extLst>
          </p:nvPr>
        </p:nvGraphicFramePr>
        <p:xfrm>
          <a:off x="215754" y="1124744"/>
          <a:ext cx="9438619" cy="2840068"/>
        </p:xfrm>
        <a:graphic>
          <a:graphicData uri="http://schemas.openxmlformats.org/drawingml/2006/table">
            <a:tbl>
              <a:tblPr firstRow="1" firstCol="1" bandRow="1">
                <a:tableStyleId>{5C22544A-7EE6-4342-B048-85BDC9FD1C3A}</a:tableStyleId>
              </a:tblPr>
              <a:tblGrid>
                <a:gridCol w="920822">
                  <a:extLst>
                    <a:ext uri="{9D8B030D-6E8A-4147-A177-3AD203B41FA5}">
                      <a16:colId xmlns:a16="http://schemas.microsoft.com/office/drawing/2014/main" val="2297054199"/>
                    </a:ext>
                  </a:extLst>
                </a:gridCol>
                <a:gridCol w="648072">
                  <a:extLst>
                    <a:ext uri="{9D8B030D-6E8A-4147-A177-3AD203B41FA5}">
                      <a16:colId xmlns:a16="http://schemas.microsoft.com/office/drawing/2014/main" val="111168674"/>
                    </a:ext>
                  </a:extLst>
                </a:gridCol>
                <a:gridCol w="2016224">
                  <a:extLst>
                    <a:ext uri="{9D8B030D-6E8A-4147-A177-3AD203B41FA5}">
                      <a16:colId xmlns:a16="http://schemas.microsoft.com/office/drawing/2014/main" val="2259764429"/>
                    </a:ext>
                  </a:extLst>
                </a:gridCol>
                <a:gridCol w="1296144">
                  <a:extLst>
                    <a:ext uri="{9D8B030D-6E8A-4147-A177-3AD203B41FA5}">
                      <a16:colId xmlns:a16="http://schemas.microsoft.com/office/drawing/2014/main" val="2451922830"/>
                    </a:ext>
                  </a:extLst>
                </a:gridCol>
                <a:gridCol w="4557357">
                  <a:extLst>
                    <a:ext uri="{9D8B030D-6E8A-4147-A177-3AD203B41FA5}">
                      <a16:colId xmlns:a16="http://schemas.microsoft.com/office/drawing/2014/main" val="939653666"/>
                    </a:ext>
                  </a:extLst>
                </a:gridCol>
              </a:tblGrid>
              <a:tr h="222530">
                <a:tc gridSpan="3">
                  <a:txBody>
                    <a:bodyPr/>
                    <a:lstStyle/>
                    <a:p>
                      <a:pPr marL="0" indent="0" algn="ctr">
                        <a:lnSpc>
                          <a:spcPts val="2000"/>
                        </a:lnSpc>
                        <a:tabLst>
                          <a:tab pos="2955925" algn="l"/>
                        </a:tabLst>
                      </a:pPr>
                      <a:r>
                        <a:rPr lang="ja-JP" sz="1400" kern="100" dirty="0">
                          <a:solidFill>
                            <a:sysClr val="windowText" lastClr="000000"/>
                          </a:solidFill>
                          <a:effectLst/>
                          <a:latin typeface="+mj-ea"/>
                          <a:ea typeface="+mj-ea"/>
                        </a:rPr>
                        <a:t>拠出主体・方法</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2000"/>
                        </a:lnSpc>
                      </a:pPr>
                      <a:r>
                        <a:rPr lang="ja-JP" sz="1400" kern="100" dirty="0">
                          <a:solidFill>
                            <a:sysClr val="windowText" lastClr="000000"/>
                          </a:solidFill>
                          <a:effectLst/>
                          <a:latin typeface="+mj-ea"/>
                          <a:ea typeface="+mj-ea"/>
                        </a:rPr>
                        <a:t>予算額</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sz="1400" kern="100" dirty="0">
                          <a:solidFill>
                            <a:sysClr val="windowText" lastClr="000000"/>
                          </a:solidFill>
                          <a:effectLst/>
                          <a:latin typeface="+mj-ea"/>
                          <a:ea typeface="+mj-ea"/>
                        </a:rPr>
                        <a:t>使途の拘束要件</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5856527"/>
                  </a:ext>
                </a:extLst>
              </a:tr>
              <a:tr h="121126">
                <a:tc gridSpan="3">
                  <a:txBody>
                    <a:bodyPr/>
                    <a:lstStyle/>
                    <a:p>
                      <a:pPr algn="ctr">
                        <a:lnSpc>
                          <a:spcPts val="2000"/>
                        </a:lnSpc>
                      </a:pPr>
                      <a:r>
                        <a:rPr lang="ja-JP" sz="1400" kern="100" dirty="0">
                          <a:solidFill>
                            <a:sysClr val="windowText" lastClr="000000"/>
                          </a:solidFill>
                          <a:effectLst/>
                          <a:latin typeface="+mj-ea"/>
                          <a:ea typeface="+mj-ea"/>
                        </a:rPr>
                        <a:t>大学予算</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3667995"/>
                  </a:ext>
                </a:extLst>
              </a:tr>
              <a:tr h="121126">
                <a:tc gridSpan="3">
                  <a:txBody>
                    <a:bodyPr/>
                    <a:lstStyle/>
                    <a:p>
                      <a:pPr algn="ctr">
                        <a:lnSpc>
                          <a:spcPts val="2000"/>
                        </a:lnSpc>
                      </a:pPr>
                      <a:r>
                        <a:rPr lang="ja-JP" sz="1400" kern="100" dirty="0">
                          <a:solidFill>
                            <a:sysClr val="windowText" lastClr="000000"/>
                          </a:solidFill>
                          <a:effectLst/>
                          <a:latin typeface="+mj-ea"/>
                          <a:ea typeface="+mj-ea"/>
                        </a:rPr>
                        <a:t>融資</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9918531"/>
                  </a:ext>
                </a:extLst>
              </a:tr>
              <a:tr h="121126">
                <a:tc rowSpan="6">
                  <a:txBody>
                    <a:bodyPr/>
                    <a:lstStyle/>
                    <a:p>
                      <a:pPr algn="dist">
                        <a:lnSpc>
                          <a:spcPts val="2400"/>
                        </a:lnSpc>
                      </a:pPr>
                      <a:r>
                        <a:rPr lang="ja-JP" sz="1400" b="1" kern="100" dirty="0">
                          <a:solidFill>
                            <a:sysClr val="windowText" lastClr="000000"/>
                          </a:solidFill>
                          <a:effectLst/>
                          <a:latin typeface="+mj-ea"/>
                          <a:ea typeface="+mj-ea"/>
                        </a:rPr>
                        <a:t>外部資金</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algn="dist">
                        <a:lnSpc>
                          <a:spcPts val="2400"/>
                        </a:lnSpc>
                      </a:pPr>
                      <a:r>
                        <a:rPr lang="ja-JP" sz="1400" b="1" kern="100" dirty="0">
                          <a:solidFill>
                            <a:sysClr val="windowText" lastClr="000000"/>
                          </a:solidFill>
                          <a:effectLst/>
                          <a:latin typeface="+mj-ea"/>
                          <a:ea typeface="+mj-ea"/>
                        </a:rPr>
                        <a:t>寄付</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24078"/>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12329"/>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出資</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2649959"/>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5890477"/>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他</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3142462"/>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600886"/>
                  </a:ext>
                </a:extLst>
              </a:tr>
              <a:tr h="121126">
                <a:tc gridSpan="3">
                  <a:txBody>
                    <a:bodyPr/>
                    <a:lstStyle/>
                    <a:p>
                      <a:pPr algn="ctr">
                        <a:lnSpc>
                          <a:spcPts val="2000"/>
                        </a:lnSpc>
                      </a:pPr>
                      <a:r>
                        <a:rPr lang="ja-JP" sz="1400" b="1" kern="100" dirty="0">
                          <a:solidFill>
                            <a:sysClr val="windowText" lastClr="000000"/>
                          </a:solidFill>
                          <a:effectLst/>
                          <a:latin typeface="+mj-ea"/>
                          <a:ea typeface="+mj-ea"/>
                        </a:rPr>
                        <a:t>自己資金総額</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798036"/>
                  </a:ext>
                </a:extLst>
              </a:tr>
            </a:tbl>
          </a:graphicData>
        </a:graphic>
      </p:graphicFrame>
      <p:sp>
        <p:nvSpPr>
          <p:cNvPr id="9" name="テキスト ボックス 8">
            <a:extLst>
              <a:ext uri="{FF2B5EF4-FFF2-40B4-BE49-F238E27FC236}">
                <a16:creationId xmlns:a16="http://schemas.microsoft.com/office/drawing/2014/main" id="{ECB67D3D-CEBB-4280-91B0-E8E658D7EF2C}"/>
              </a:ext>
            </a:extLst>
          </p:cNvPr>
          <p:cNvSpPr txBox="1"/>
          <p:nvPr/>
        </p:nvSpPr>
        <p:spPr>
          <a:xfrm>
            <a:off x="128464" y="820255"/>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収入：</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自己資金</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資金調達計画</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8A64B27-E5BF-49E4-8514-7936F02C6D0B}"/>
              </a:ext>
            </a:extLst>
          </p:cNvPr>
          <p:cNvSpPr txBox="1"/>
          <p:nvPr/>
        </p:nvSpPr>
        <p:spPr>
          <a:xfrm>
            <a:off x="8769424" y="803207"/>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dirty="0"/>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592960" y="4387579"/>
            <a:ext cx="3888432" cy="646331"/>
          </a:xfrm>
          <a:prstGeom prst="rect">
            <a:avLst/>
          </a:prstGeom>
          <a:noFill/>
        </p:spPr>
        <p:txBody>
          <a:bodyPr wrap="square">
            <a:spAutoFit/>
          </a:bodyPr>
          <a:lstStyle/>
          <a:p>
            <a:r>
              <a:rPr lang="ja-JP" altLang="en-US" dirty="0">
                <a:solidFill>
                  <a:srgbClr val="FF0000"/>
                </a:solidFill>
                <a:latin typeface="メイリオ" panose="020B0604030504040204" pitchFamily="50" charset="-128"/>
                <a:ea typeface="メイリオ" panose="020B0604030504040204" pitchFamily="50" charset="-128"/>
              </a:rPr>
              <a:t>※外部資金については、拠出主体と方法等について記載してください。</a:t>
            </a:r>
          </a:p>
        </p:txBody>
      </p:sp>
    </p:spTree>
    <p:extLst>
      <p:ext uri="{BB962C8B-B14F-4D97-AF65-F5344CB8AC3E}">
        <p14:creationId xmlns:p14="http://schemas.microsoft.com/office/powerpoint/2010/main" val="1480228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517FBA34-4CB7-4166-9F7F-7C6D04C983A0}"/>
              </a:ext>
            </a:extLst>
          </p:cNvPr>
          <p:cNvSpPr txBox="1"/>
          <p:nvPr/>
        </p:nvSpPr>
        <p:spPr>
          <a:xfrm>
            <a:off x="138175" y="936092"/>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支出：本事業積算内訳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a:extLst>
              <a:ext uri="{FF2B5EF4-FFF2-40B4-BE49-F238E27FC236}">
                <a16:creationId xmlns:a16="http://schemas.microsoft.com/office/drawing/2014/main" id="{5BB39519-8011-4556-B1DB-FC4E598D5926}"/>
              </a:ext>
            </a:extLst>
          </p:cNvPr>
          <p:cNvGraphicFramePr>
            <a:graphicFrameLocks noGrp="1"/>
          </p:cNvGraphicFramePr>
          <p:nvPr>
            <p:extLst>
              <p:ext uri="{D42A27DB-BD31-4B8C-83A1-F6EECF244321}">
                <p14:modId xmlns:p14="http://schemas.microsoft.com/office/powerpoint/2010/main" val="3887820641"/>
              </p:ext>
            </p:extLst>
          </p:nvPr>
        </p:nvGraphicFramePr>
        <p:xfrm>
          <a:off x="215754" y="1235233"/>
          <a:ext cx="9438619" cy="3831445"/>
        </p:xfrm>
        <a:graphic>
          <a:graphicData uri="http://schemas.openxmlformats.org/drawingml/2006/table">
            <a:tbl>
              <a:tblPr>
                <a:tableStyleId>{5C22544A-7EE6-4342-B048-85BDC9FD1C3A}</a:tableStyleId>
              </a:tblPr>
              <a:tblGrid>
                <a:gridCol w="4375031">
                  <a:extLst>
                    <a:ext uri="{9D8B030D-6E8A-4147-A177-3AD203B41FA5}">
                      <a16:colId xmlns:a16="http://schemas.microsoft.com/office/drawing/2014/main" val="3069885360"/>
                    </a:ext>
                  </a:extLst>
                </a:gridCol>
                <a:gridCol w="1802375">
                  <a:extLst>
                    <a:ext uri="{9D8B030D-6E8A-4147-A177-3AD203B41FA5}">
                      <a16:colId xmlns:a16="http://schemas.microsoft.com/office/drawing/2014/main" val="3752397081"/>
                    </a:ext>
                  </a:extLst>
                </a:gridCol>
                <a:gridCol w="1512168">
                  <a:extLst>
                    <a:ext uri="{9D8B030D-6E8A-4147-A177-3AD203B41FA5}">
                      <a16:colId xmlns:a16="http://schemas.microsoft.com/office/drawing/2014/main" val="2698995258"/>
                    </a:ext>
                  </a:extLst>
                </a:gridCol>
                <a:gridCol w="1749045">
                  <a:extLst>
                    <a:ext uri="{9D8B030D-6E8A-4147-A177-3AD203B41FA5}">
                      <a16:colId xmlns:a16="http://schemas.microsoft.com/office/drawing/2014/main" val="2170161190"/>
                    </a:ext>
                  </a:extLst>
                </a:gridCol>
              </a:tblGrid>
              <a:tr h="504551">
                <a:tc>
                  <a:txBody>
                    <a:bodyPr/>
                    <a:lstStyle/>
                    <a:p>
                      <a:pPr algn="ctr"/>
                      <a:r>
                        <a:rPr lang="ja-JP" sz="1400" b="1" kern="100" dirty="0">
                          <a:effectLst/>
                          <a:latin typeface="+mj-ea"/>
                          <a:ea typeface="+mj-ea"/>
                        </a:rPr>
                        <a:t>経費区分及び内訳</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本事業に要する経費</a:t>
                      </a:r>
                      <a:endParaRPr lang="en-US" altLang="ja-JP" sz="1400" b="1" kern="100" dirty="0">
                        <a:effectLst/>
                        <a:latin typeface="+mj-ea"/>
                        <a:ea typeface="+mj-ea"/>
                      </a:endParaRPr>
                    </a:p>
                    <a:p>
                      <a:pPr algn="ctr"/>
                      <a:r>
                        <a:rPr lang="ja-JP" altLang="en-US" sz="1400" b="1" kern="100" dirty="0">
                          <a:effectLst/>
                          <a:latin typeface="+mj-ea"/>
                          <a:ea typeface="+mj-ea"/>
                          <a:cs typeface="Times New Roman" panose="02020603050405020304" pitchFamily="18" charset="0"/>
                        </a:rPr>
                        <a:t>（総事業費）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補助対象経費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補助金申請額</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01801301"/>
                  </a:ext>
                </a:extLst>
              </a:tr>
              <a:tr h="216885">
                <a:tc>
                  <a:txBody>
                    <a:bodyPr/>
                    <a:lstStyle/>
                    <a:p>
                      <a:pPr algn="just">
                        <a:lnSpc>
                          <a:spcPts val="2000"/>
                        </a:lnSpc>
                      </a:pPr>
                      <a:r>
                        <a:rPr lang="ja-JP" sz="1400" b="1" kern="100" dirty="0">
                          <a:effectLst/>
                          <a:latin typeface="+mj-ea"/>
                          <a:ea typeface="+mj-ea"/>
                        </a:rPr>
                        <a:t>Ⅰ．調査設計費</a:t>
                      </a:r>
                    </a:p>
                    <a:p>
                      <a:pPr marL="201930" indent="-252730" algn="just">
                        <a:lnSpc>
                          <a:spcPts val="2000"/>
                        </a:lnSpc>
                      </a:pPr>
                      <a:r>
                        <a:rPr lang="ja-JP" sz="1400" b="1" kern="100" dirty="0">
                          <a:effectLst/>
                          <a:latin typeface="+mj-ea"/>
                          <a:ea typeface="+mj-ea"/>
                        </a:rPr>
                        <a:t>　</a:t>
                      </a:r>
                      <a:r>
                        <a:rPr lang="ja-JP" sz="1400" b="0" kern="100" dirty="0">
                          <a:effectLst/>
                          <a:latin typeface="+mj-ea"/>
                          <a:ea typeface="+mj-ea"/>
                        </a:rPr>
                        <a:t>（委託費、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報償費、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旅費、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会議費、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通信費、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補助人件費）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b="0" kern="10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876304"/>
                  </a:ext>
                </a:extLst>
              </a:tr>
              <a:tr h="97056">
                <a:tc>
                  <a:txBody>
                    <a:bodyPr/>
                    <a:lstStyle/>
                    <a:p>
                      <a:pPr algn="just">
                        <a:lnSpc>
                          <a:spcPts val="2000"/>
                        </a:lnSpc>
                        <a:tabLst>
                          <a:tab pos="1259840" algn="ctr"/>
                        </a:tabLst>
                      </a:pPr>
                      <a:r>
                        <a:rPr lang="ja-JP" sz="1400" b="1" kern="100" dirty="0">
                          <a:effectLst/>
                          <a:latin typeface="+mj-ea"/>
                          <a:ea typeface="+mj-ea"/>
                        </a:rPr>
                        <a:t>Ⅱ．工事費</a:t>
                      </a:r>
                    </a:p>
                    <a:p>
                      <a:pPr algn="just">
                        <a:lnSpc>
                          <a:spcPts val="2000"/>
                        </a:lnSpc>
                      </a:pPr>
                      <a:r>
                        <a:rPr lang="ja-JP" sz="1400" b="0" kern="100" dirty="0">
                          <a:effectLst/>
                          <a:latin typeface="+mj-ea"/>
                          <a:ea typeface="+mj-ea"/>
                        </a:rPr>
                        <a:t>　（外注費）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9788966"/>
                  </a:ext>
                </a:extLst>
              </a:tr>
              <a:tr h="121243">
                <a:tc>
                  <a:txBody>
                    <a:bodyPr/>
                    <a:lstStyle/>
                    <a:p>
                      <a:pPr algn="just">
                        <a:lnSpc>
                          <a:spcPts val="2000"/>
                        </a:lnSpc>
                      </a:pPr>
                      <a:r>
                        <a:rPr lang="ja-JP" sz="1400" b="1" kern="100" dirty="0">
                          <a:effectLst/>
                          <a:latin typeface="+mj-ea"/>
                          <a:ea typeface="+mj-ea"/>
                        </a:rPr>
                        <a:t>Ⅲ．研究開発設備費</a:t>
                      </a:r>
                    </a:p>
                    <a:p>
                      <a:pPr algn="just">
                        <a:lnSpc>
                          <a:spcPts val="2000"/>
                        </a:lnSpc>
                      </a:pPr>
                      <a:r>
                        <a:rPr lang="ja-JP" sz="1400" b="0" kern="100" dirty="0">
                          <a:effectLst/>
                          <a:latin typeface="+mj-ea"/>
                          <a:ea typeface="+mj-ea"/>
                        </a:rPr>
                        <a:t>　（外注費、</a:t>
                      </a:r>
                      <a:endParaRPr lang="en-US" altLang="ja-JP" sz="1400" b="0" kern="100" dirty="0">
                        <a:effectLst/>
                        <a:latin typeface="+mj-ea"/>
                        <a:ea typeface="+mj-ea"/>
                      </a:endParaRPr>
                    </a:p>
                    <a:p>
                      <a:pPr algn="just">
                        <a:lnSpc>
                          <a:spcPts val="2000"/>
                        </a:lnSpc>
                      </a:pPr>
                      <a:r>
                        <a:rPr lang="ja-JP" altLang="en-US" sz="1400" b="0" kern="100" dirty="0">
                          <a:effectLst/>
                          <a:latin typeface="+mj-ea"/>
                          <a:ea typeface="+mj-ea"/>
                        </a:rPr>
                        <a:t>　　</a:t>
                      </a:r>
                      <a:r>
                        <a:rPr lang="ja-JP" sz="1400" b="0" kern="100" dirty="0">
                          <a:effectLst/>
                          <a:latin typeface="+mj-ea"/>
                          <a:ea typeface="+mj-ea"/>
                        </a:rPr>
                        <a:t>備品費）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1315688"/>
                  </a:ext>
                </a:extLst>
              </a:tr>
              <a:tr h="369514">
                <a:tc>
                  <a:txBody>
                    <a:bodyPr/>
                    <a:lstStyle/>
                    <a:p>
                      <a:pPr algn="ctr">
                        <a:lnSpc>
                          <a:spcPts val="600"/>
                        </a:lnSpc>
                      </a:pPr>
                      <a:endParaRPr lang="en-US" altLang="ja-JP" sz="1400" b="1" u="sng" kern="100" dirty="0">
                        <a:effectLst/>
                        <a:latin typeface="+mj-ea"/>
                        <a:ea typeface="+mj-ea"/>
                      </a:endParaRPr>
                    </a:p>
                    <a:p>
                      <a:pPr algn="ctr">
                        <a:lnSpc>
                          <a:spcPts val="1700"/>
                        </a:lnSpc>
                      </a:pPr>
                      <a:r>
                        <a:rPr lang="ja-JP" sz="1400" b="1" u="none" kern="100" dirty="0">
                          <a:effectLst/>
                          <a:latin typeface="+mj-ea"/>
                          <a:ea typeface="+mj-ea"/>
                        </a:rPr>
                        <a:t>合計（補助金見込額）</a:t>
                      </a:r>
                      <a:endParaRPr lang="en-US" altLang="ja-JP" sz="1400" b="1" u="none" kern="100" dirty="0">
                        <a:effectLst/>
                        <a:latin typeface="+mj-ea"/>
                        <a:ea typeface="+mj-ea"/>
                      </a:endParaRPr>
                    </a:p>
                    <a:p>
                      <a:pPr algn="ctr">
                        <a:lnSpc>
                          <a:spcPts val="600"/>
                        </a:lnSpc>
                      </a:pP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u="none" strike="noStrike"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u="none" strike="noStrike"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u="none" strike="noStrike"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043703"/>
                  </a:ext>
                </a:extLst>
              </a:tr>
            </a:tbl>
          </a:graphicData>
        </a:graphic>
      </p:graphicFrame>
      <p:sp>
        <p:nvSpPr>
          <p:cNvPr id="13" name="テキスト ボックス 12">
            <a:extLst>
              <a:ext uri="{FF2B5EF4-FFF2-40B4-BE49-F238E27FC236}">
                <a16:creationId xmlns:a16="http://schemas.microsoft.com/office/drawing/2014/main" id="{A02DC252-4B22-455E-8BDC-03282A4B2352}"/>
              </a:ext>
            </a:extLst>
          </p:cNvPr>
          <p:cNvSpPr txBox="1"/>
          <p:nvPr/>
        </p:nvSpPr>
        <p:spPr>
          <a:xfrm>
            <a:off x="8841432" y="908720"/>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664968" y="5401380"/>
            <a:ext cx="4884543" cy="1200329"/>
          </a:xfrm>
          <a:prstGeom prst="rect">
            <a:avLst/>
          </a:prstGeom>
          <a:noFill/>
        </p:spPr>
        <p:txBody>
          <a:bodyPr wrap="square">
            <a:spAutoFit/>
          </a:bodyPr>
          <a:lstStyle/>
          <a:p>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内訳も記載してください。</a:t>
            </a:r>
          </a:p>
          <a:p>
            <a:pPr marL="182563" indent="-182563"/>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公募申請時点での見込みを記載ください。（採択後、事務局、経済産業省と調整した上で決定することとなります。）</a:t>
            </a:r>
          </a:p>
        </p:txBody>
      </p:sp>
      <p:sp>
        <p:nvSpPr>
          <p:cNvPr id="12" name="タイトル 2">
            <a:extLst>
              <a:ext uri="{FF2B5EF4-FFF2-40B4-BE49-F238E27FC236}">
                <a16:creationId xmlns:a16="http://schemas.microsoft.com/office/drawing/2014/main" id="{647E996B-12CE-498D-8F28-5B78D5AC364C}"/>
              </a:ext>
            </a:extLst>
          </p:cNvPr>
          <p:cNvSpPr txBox="1">
            <a:spLocks/>
          </p:cNvSpPr>
          <p:nvPr/>
        </p:nvSpPr>
        <p:spPr>
          <a:xfrm>
            <a:off x="205595" y="116632"/>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solidFill>
                  <a:srgbClr val="0064C8"/>
                </a:solidFill>
              </a:rPr>
              <a:t>③補助事業経費等の妥当性　事業経費（支出）</a:t>
            </a:r>
          </a:p>
        </p:txBody>
      </p:sp>
    </p:spTree>
    <p:extLst>
      <p:ext uri="{BB962C8B-B14F-4D97-AF65-F5344CB8AC3E}">
        <p14:creationId xmlns:p14="http://schemas.microsoft.com/office/powerpoint/2010/main" val="3034769663"/>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2406</Words>
  <Application>Microsoft Office PowerPoint</Application>
  <PresentationFormat>A4 210 x 297 mm</PresentationFormat>
  <Paragraphs>442</Paragraphs>
  <Slides>15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ＭＳ Ｐゴシック</vt:lpstr>
      <vt:lpstr>メイリオ</vt:lpstr>
      <vt:lpstr>Arial</vt:lpstr>
      <vt:lpstr>Calibri</vt:lpstr>
      <vt:lpstr>Wingdings</vt:lpstr>
      <vt:lpstr>【機○・記載例なし】</vt:lpstr>
      <vt:lpstr>令和４年度「地域の中核大学等のインキュベーション・産学融合拠点の整備（大学等向け）」に係る補助事業  提案書</vt:lpstr>
      <vt:lpstr>PowerPoint プレゼンテーション</vt:lpstr>
      <vt:lpstr>本事業の目的等</vt:lpstr>
      <vt:lpstr>大学等のこれまでの取組・強み</vt:lpstr>
      <vt:lpstr>施設概要</vt:lpstr>
      <vt:lpstr>施設概要</vt:lpstr>
      <vt:lpstr>①補助事業者としての実施体制</vt:lpstr>
      <vt:lpstr>②補助事業者としての財政的健全性　事業経費（収入）</vt:lpstr>
      <vt:lpstr>PowerPoint プレゼンテーション</vt:lpstr>
      <vt:lpstr>④工期の妥当性　</vt:lpstr>
      <vt:lpstr>事業内容等に関する事項</vt:lpstr>
      <vt:lpstr>事業内容等に関する事項</vt:lpstr>
      <vt:lpstr>⑩KPI</vt:lpstr>
      <vt:lpstr>PowerPoint プレゼンテーション</vt:lpstr>
      <vt:lpstr>⑪交付要件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2020-03-12T04:48:06Z</dcterms:created>
  <dcterms:modified xsi:type="dcterms:W3CDTF">2023-01-25T09:07:18Z</dcterms:modified>
</cp:coreProperties>
</file>