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6"/>
  </p:notesMasterIdLst>
  <p:handoutMasterIdLst>
    <p:handoutMasterId r:id="rId17"/>
  </p:handoutMasterIdLst>
  <p:sldIdLst>
    <p:sldId id="358" r:id="rId2"/>
    <p:sldId id="366" r:id="rId3"/>
    <p:sldId id="382" r:id="rId4"/>
    <p:sldId id="371" r:id="rId5"/>
    <p:sldId id="372" r:id="rId6"/>
    <p:sldId id="386" r:id="rId7"/>
    <p:sldId id="387" r:id="rId8"/>
    <p:sldId id="388" r:id="rId9"/>
    <p:sldId id="373" r:id="rId10"/>
    <p:sldId id="374" r:id="rId11"/>
    <p:sldId id="376" r:id="rId12"/>
    <p:sldId id="377" r:id="rId13"/>
    <p:sldId id="378" r:id="rId14"/>
    <p:sldId id="383" r:id="rId1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a:srgbClr val="99D6EC"/>
    <a:srgbClr val="FFFFFF"/>
    <a:srgbClr val="0064C8"/>
    <a:srgbClr val="FF5A00"/>
    <a:srgbClr val="0098D0"/>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578954-EA2D-464F-A323-A52081D066FD}" v="169" dt="2023-01-18T05:35:37.8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47" autoAdjust="0"/>
  </p:normalViewPr>
  <p:slideViewPr>
    <p:cSldViewPr>
      <p:cViewPr varScale="1">
        <p:scale>
          <a:sx n="110" d="100"/>
          <a:sy n="110" d="100"/>
        </p:scale>
        <p:origin x="1092" y="9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０１</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０１</a:t>
            </a:r>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０１</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9273480"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a:xfrm>
            <a:off x="9345488" y="0"/>
            <a:ext cx="2311400" cy="365125"/>
          </a:xfrm>
        </p:spPr>
        <p:txBody>
          <a:bodyPr/>
          <a:lstStyle/>
          <a:p>
            <a:r>
              <a:rPr kumimoji="1" lang="ja-JP" altLang="en-US"/>
              <a:t>０１</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9273480" y="-1177"/>
            <a:ext cx="2311400" cy="365125"/>
          </a:xfrm>
        </p:spPr>
        <p:txBody>
          <a:bodyPr/>
          <a:lstStyle/>
          <a:p>
            <a:r>
              <a:rPr kumimoji="1" lang="ja-JP" altLang="en-US"/>
              <a:t>０１</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０１</a:t>
            </a:r>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0" y="569761"/>
            <a:ext cx="9906000" cy="2859239"/>
          </a:xfrm>
          <a:prstGeom prst="rect">
            <a:avLst/>
          </a:prstGeom>
          <a:solidFill>
            <a:srgbClr val="0064C8"/>
          </a:solidFill>
          <a:ln w="9525">
            <a:no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731153" y="847289"/>
            <a:ext cx="8438306" cy="2414645"/>
          </a:xfrm>
        </p:spPr>
        <p:txBody>
          <a:bodyPr/>
          <a:lstStyle/>
          <a:p>
            <a:pPr>
              <a:spcBef>
                <a:spcPts val="600"/>
              </a:spcBef>
            </a:pP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令和４年度補正予算</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「地域の中核大学等のインキュベーション・産学融合拠点の整備」（民間企業向け）</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に係る補助事業</a:t>
            </a:r>
            <a:br>
              <a:rPr kumimoji="1" lang="en-US" altLang="ja-JP" sz="3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提案書</a:t>
            </a:r>
          </a:p>
        </p:txBody>
      </p:sp>
      <p:sp>
        <p:nvSpPr>
          <p:cNvPr id="5" name="サブタイトル 2">
            <a:extLst>
              <a:ext uri="{FF2B5EF4-FFF2-40B4-BE49-F238E27FC236}">
                <a16:creationId xmlns:a16="http://schemas.microsoft.com/office/drawing/2014/main" id="{3B360348-E056-4366-9737-D4ADCA73BA06}"/>
              </a:ext>
            </a:extLst>
          </p:cNvPr>
          <p:cNvSpPr txBox="1">
            <a:spLocks/>
          </p:cNvSpPr>
          <p:nvPr/>
        </p:nvSpPr>
        <p:spPr>
          <a:xfrm>
            <a:off x="8985448" y="340964"/>
            <a:ext cx="910060"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ctr" defTabSz="914400" rtl="0" eaLnBrk="1" latinLnBrk="0" hangingPunct="1">
              <a:spcBef>
                <a:spcPts val="600"/>
              </a:spcBef>
              <a:spcAft>
                <a:spcPts val="600"/>
              </a:spcAft>
              <a:buClr>
                <a:srgbClr val="002060"/>
              </a:buClr>
              <a:buFont typeface="Wingdings" panose="05000000000000000000" pitchFamily="2" charset="2"/>
              <a:buNone/>
              <a:defRPr kumimoji="1" lang="ja-JP" altLang="en-US" sz="2400" b="1"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gn="l"/>
            <a:r>
              <a:rPr lang="ja-JP" altLang="en-US" sz="1200" b="0" dirty="0">
                <a:latin typeface="メイリオ" panose="020B0604030504040204" pitchFamily="50" charset="-128"/>
                <a:ea typeface="メイリオ" panose="020B0604030504040204" pitchFamily="50" charset="-128"/>
                <a:cs typeface="メイリオ" panose="020B0604030504040204" pitchFamily="50" charset="-128"/>
              </a:rPr>
              <a:t>（様式２）</a:t>
            </a:r>
          </a:p>
        </p:txBody>
      </p:sp>
      <p:sp>
        <p:nvSpPr>
          <p:cNvPr id="4" name="テキスト ボックス 3">
            <a:extLst>
              <a:ext uri="{FF2B5EF4-FFF2-40B4-BE49-F238E27FC236}">
                <a16:creationId xmlns:a16="http://schemas.microsoft.com/office/drawing/2014/main" id="{F731B294-F387-4357-8BAC-994743B744D0}"/>
              </a:ext>
            </a:extLst>
          </p:cNvPr>
          <p:cNvSpPr txBox="1"/>
          <p:nvPr/>
        </p:nvSpPr>
        <p:spPr>
          <a:xfrm>
            <a:off x="8519926" y="44624"/>
            <a:ext cx="920552" cy="553998"/>
          </a:xfrm>
          <a:prstGeom prst="rect">
            <a:avLst/>
          </a:prstGeom>
          <a:noFill/>
          <a:ln>
            <a:noFill/>
          </a:ln>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管理番号</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10">
            <a:extLst>
              <a:ext uri="{FF2B5EF4-FFF2-40B4-BE49-F238E27FC236}">
                <a16:creationId xmlns:a16="http://schemas.microsoft.com/office/drawing/2014/main" id="{D4100052-E3A3-4C45-8BDD-8E7AE9D51D6F}"/>
              </a:ext>
            </a:extLst>
          </p:cNvPr>
          <p:cNvGraphicFramePr>
            <a:graphicFrameLocks noGrp="1"/>
          </p:cNvGraphicFramePr>
          <p:nvPr>
            <p:extLst>
              <p:ext uri="{D42A27DB-BD31-4B8C-83A1-F6EECF244321}">
                <p14:modId xmlns:p14="http://schemas.microsoft.com/office/powerpoint/2010/main" val="3464928747"/>
              </p:ext>
            </p:extLst>
          </p:nvPr>
        </p:nvGraphicFramePr>
        <p:xfrm>
          <a:off x="1121837" y="3501008"/>
          <a:ext cx="7639158" cy="1752600"/>
        </p:xfrm>
        <a:graphic>
          <a:graphicData uri="http://schemas.openxmlformats.org/drawingml/2006/table">
            <a:tbl>
              <a:tblPr>
                <a:tableStyleId>{5C22544A-7EE6-4342-B048-85BDC9FD1C3A}</a:tableStyleId>
              </a:tblPr>
              <a:tblGrid>
                <a:gridCol w="1878518">
                  <a:extLst>
                    <a:ext uri="{9D8B030D-6E8A-4147-A177-3AD203B41FA5}">
                      <a16:colId xmlns:a16="http://schemas.microsoft.com/office/drawing/2014/main" val="3518306296"/>
                    </a:ext>
                  </a:extLst>
                </a:gridCol>
                <a:gridCol w="5760640">
                  <a:extLst>
                    <a:ext uri="{9D8B030D-6E8A-4147-A177-3AD203B41FA5}">
                      <a16:colId xmlns:a16="http://schemas.microsoft.com/office/drawing/2014/main" val="1833225504"/>
                    </a:ext>
                  </a:extLst>
                </a:gridCol>
              </a:tblGrid>
              <a:tr h="370840">
                <a:tc>
                  <a:txBody>
                    <a:bodyPr/>
                    <a:lstStyle/>
                    <a:p>
                      <a:pPr algn="ctr"/>
                      <a:r>
                        <a:rPr kumimoji="1" lang="ja-JP" altLang="en-US"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dirty="0"/>
                        <a:t>名称等記入欄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提案者名称</a:t>
                      </a:r>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ct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施設</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名</a:t>
                      </a:r>
                      <a:endParaRPr kumimoji="1" lang="ja-JP" altLang="en-US"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仮称でも可。</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共同提案をする事業者名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ある場合</a:t>
                      </a:r>
                      <a:endParaRPr kumimoji="1" lang="en-US" altLang="ja-JP" sz="18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4945863"/>
                  </a:ext>
                </a:extLst>
              </a:tr>
            </a:tbl>
          </a:graphicData>
        </a:graphic>
      </p:graphicFrame>
      <p:sp>
        <p:nvSpPr>
          <p:cNvPr id="15" name="日付プレースホルダー 14">
            <a:extLst>
              <a:ext uri="{FF2B5EF4-FFF2-40B4-BE49-F238E27FC236}">
                <a16:creationId xmlns:a16="http://schemas.microsoft.com/office/drawing/2014/main" id="{6C408059-349D-40FB-921D-0F741D1D2CA4}"/>
              </a:ext>
            </a:extLst>
          </p:cNvPr>
          <p:cNvSpPr>
            <a:spLocks noGrp="1"/>
          </p:cNvSpPr>
          <p:nvPr>
            <p:ph type="dt" sz="half" idx="10"/>
          </p:nvPr>
        </p:nvSpPr>
        <p:spPr/>
        <p:txBody>
          <a:bodyPr/>
          <a:lstStyle/>
          <a:p>
            <a:r>
              <a:rPr kumimoji="1" lang="ja-JP" altLang="en-US"/>
              <a:t>０１</a:t>
            </a:r>
          </a:p>
        </p:txBody>
      </p:sp>
      <p:sp>
        <p:nvSpPr>
          <p:cNvPr id="16" name="スライド番号プレースホルダー 15">
            <a:extLst>
              <a:ext uri="{FF2B5EF4-FFF2-40B4-BE49-F238E27FC236}">
                <a16:creationId xmlns:a16="http://schemas.microsoft.com/office/drawing/2014/main" id="{088D65F6-C017-4F26-BCD6-809809402A08}"/>
              </a:ext>
            </a:extLst>
          </p:cNvPr>
          <p:cNvSpPr>
            <a:spLocks noGrp="1"/>
          </p:cNvSpPr>
          <p:nvPr>
            <p:ph type="sldNum" sz="quarter" idx="12"/>
          </p:nvPr>
        </p:nvSpPr>
        <p:spPr/>
        <p:txBody>
          <a:bodyPr/>
          <a:lstStyle/>
          <a:p>
            <a:fld id="{D9550142-B990-490A-A107-ED7302A7FD52}" type="slidenum">
              <a:rPr kumimoji="1" lang="ja-JP" altLang="en-US" smtClean="0"/>
              <a:t>0</a:t>
            </a:fld>
            <a:endParaRPr kumimoji="1" lang="ja-JP" altLang="en-US"/>
          </a:p>
        </p:txBody>
      </p:sp>
      <p:sp>
        <p:nvSpPr>
          <p:cNvPr id="11" name="テキスト ボックス 10">
            <a:extLst>
              <a:ext uri="{FF2B5EF4-FFF2-40B4-BE49-F238E27FC236}">
                <a16:creationId xmlns:a16="http://schemas.microsoft.com/office/drawing/2014/main" id="{DF4B7BA3-5EAF-4833-B35F-A6222B575B2C}"/>
              </a:ext>
            </a:extLst>
          </p:cNvPr>
          <p:cNvSpPr txBox="1"/>
          <p:nvPr/>
        </p:nvSpPr>
        <p:spPr>
          <a:xfrm>
            <a:off x="10695" y="5259263"/>
            <a:ext cx="9906000" cy="877163"/>
          </a:xfrm>
          <a:prstGeom prst="rect">
            <a:avLst/>
          </a:prstGeom>
          <a:noFill/>
        </p:spPr>
        <p:txBody>
          <a:bodyPr wrap="square">
            <a:spAutoFit/>
          </a:bodyPr>
          <a:lstStyle/>
          <a:p>
            <a:pPr algn="ctr"/>
            <a:r>
              <a:rPr kumimoji="1" lang="en-US" altLang="ja-JP"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作成上の注意</a:t>
            </a:r>
            <a:r>
              <a:rPr kumimoji="1" lang="en-US" altLang="ja-JP" sz="17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pPr marL="285750" indent="-285750">
              <a:buFont typeface="Wingdings" panose="05000000000000000000" pitchFamily="2" charset="2"/>
              <a:buChar char="ü"/>
            </a:pP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フォントサイズ</a:t>
            </a:r>
            <a:r>
              <a:rPr kumimoji="1"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以上で記載してください。</a:t>
            </a:r>
            <a:endParaRPr kumimoji="1"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特段の注記がない限り、各ページについて、</a:t>
            </a:r>
            <a:r>
              <a:rPr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ページで収まらない場合はページを追加してください。</a:t>
            </a:r>
            <a:endParaRPr lang="en-US" altLang="ja-JP" sz="1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8958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41387" y="-68034"/>
            <a:ext cx="10292021" cy="830997"/>
          </a:xfrm>
        </p:spPr>
        <p:txBody>
          <a:bodyPr/>
          <a:lstStyle/>
          <a:p>
            <a:r>
              <a:rPr kumimoji="1" lang="ja-JP" altLang="en-US" dirty="0">
                <a:solidFill>
                  <a:srgbClr val="0064C8"/>
                </a:solidFill>
              </a:rPr>
              <a:t>２．自社のこれまでの運営実績・インキュベーション施設運営事業者としての強み</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日付プレースホルダー 10">
            <a:extLst>
              <a:ext uri="{FF2B5EF4-FFF2-40B4-BE49-F238E27FC236}">
                <a16:creationId xmlns:a16="http://schemas.microsoft.com/office/drawing/2014/main" id="{E7B68EAA-F231-43D0-B3C0-6AEF29E16054}"/>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F91D6025-C085-4190-AD64-63B603CA068F}"/>
              </a:ext>
            </a:extLst>
          </p:cNvPr>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8" name="テキスト ボックス 7">
            <a:extLst>
              <a:ext uri="{FF2B5EF4-FFF2-40B4-BE49-F238E27FC236}">
                <a16:creationId xmlns:a16="http://schemas.microsoft.com/office/drawing/2014/main" id="{21AED662-60E8-46D3-8DF1-223615225D18}"/>
              </a:ext>
            </a:extLst>
          </p:cNvPr>
          <p:cNvSpPr txBox="1"/>
          <p:nvPr/>
        </p:nvSpPr>
        <p:spPr>
          <a:xfrm>
            <a:off x="560512" y="1052736"/>
            <a:ext cx="9073008" cy="1200329"/>
          </a:xfrm>
          <a:prstGeom prst="rect">
            <a:avLst/>
          </a:prstGeom>
          <a:noFill/>
        </p:spPr>
        <p:txBody>
          <a:bodyPr wrap="square">
            <a:spAutoFit/>
          </a:bodyPr>
          <a:lstStyle/>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インキュベーション施設に係る御社のこれまでの運営実績の概要や、インキュベーション　施設運営事業者として特に強調したい強みを記載ください。</a:t>
            </a:r>
          </a:p>
          <a:p>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既存の事業がある場合は、当該事業と本事業で取り組む事項の関係性や違いを簡潔に記載ください。</a:t>
            </a:r>
          </a:p>
        </p:txBody>
      </p:sp>
      <p:sp>
        <p:nvSpPr>
          <p:cNvPr id="2" name="テキスト ボックス 1">
            <a:extLst>
              <a:ext uri="{FF2B5EF4-FFF2-40B4-BE49-F238E27FC236}">
                <a16:creationId xmlns:a16="http://schemas.microsoft.com/office/drawing/2014/main" id="{F83DE8E9-4203-AF19-6A9D-C29A08487EEE}"/>
              </a:ext>
            </a:extLst>
          </p:cNvPr>
          <p:cNvSpPr txBox="1"/>
          <p:nvPr/>
        </p:nvSpPr>
        <p:spPr>
          <a:xfrm>
            <a:off x="6450365" y="3907503"/>
            <a:ext cx="2751107"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186458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３．施設概要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206DBF93-83F7-4599-AA93-21D72FED59B4}"/>
              </a:ext>
            </a:extLst>
          </p:cNvPr>
          <p:cNvSpPr txBox="1"/>
          <p:nvPr/>
        </p:nvSpPr>
        <p:spPr>
          <a:xfrm>
            <a:off x="56456" y="915277"/>
            <a:ext cx="5109882" cy="5078313"/>
          </a:xfrm>
          <a:prstGeom prst="rect">
            <a:avLst/>
          </a:prstGeom>
          <a:noFill/>
        </p:spPr>
        <p:txBody>
          <a:bodyPr wrap="square">
            <a:spAutoFit/>
          </a:bodyPr>
          <a:lstStyle/>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（実施場所）</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所在地の敷地における位置・形状・地形のわかる地図　（付近見取図、配置図）　</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tabLst>
                <a:tab pos="7715250" algn="l"/>
                <a:tab pos="8248650" algn="l"/>
              </a:tabLst>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（敷地の所有関係）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自社</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の所有か、借地の場合には所有者名と契約内容</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（延床面積）　</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既存施設の改修の場合、施設の全体か一部かの別、一部の場合には全体の所有者と対象とする部分の権利関係について記載</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latin typeface="メイリオ" panose="020B0604030504040204" pitchFamily="50" charset="-128"/>
                <a:ea typeface="メイリオ" panose="020B0604030504040204" pitchFamily="50" charset="-128"/>
                <a:cs typeface="メイリオ" panose="020B0604030504040204" pitchFamily="50" charset="-128"/>
              </a:rPr>
              <a:t>（入居キャパシティ）　</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室（部屋数）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社（社数）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　名（人数）</a:t>
            </a:r>
            <a:endParaRPr lang="en-US" altLang="ja-JP"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申請日時点での、施設として有するラボ等の部屋数、入居可能な者数、入居可能な総人数を記載ください。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日付プレースホルダー 11">
            <a:extLst>
              <a:ext uri="{FF2B5EF4-FFF2-40B4-BE49-F238E27FC236}">
                <a16:creationId xmlns:a16="http://schemas.microsoft.com/office/drawing/2014/main" id="{4636ED28-272E-4169-BC84-E629D6092378}"/>
              </a:ext>
            </a:extLst>
          </p:cNvPr>
          <p:cNvSpPr>
            <a:spLocks noGrp="1"/>
          </p:cNvSpPr>
          <p:nvPr>
            <p:ph type="dt" sz="half" idx="10"/>
          </p:nvPr>
        </p:nvSpPr>
        <p:spPr/>
        <p:txBody>
          <a:bodyPr/>
          <a:lstStyle/>
          <a:p>
            <a:r>
              <a:rPr kumimoji="1" lang="ja-JP" altLang="en-US"/>
              <a:t>０１</a:t>
            </a:r>
          </a:p>
        </p:txBody>
      </p:sp>
      <p:sp>
        <p:nvSpPr>
          <p:cNvPr id="13" name="スライド番号プレースホルダー 12">
            <a:extLst>
              <a:ext uri="{FF2B5EF4-FFF2-40B4-BE49-F238E27FC236}">
                <a16:creationId xmlns:a16="http://schemas.microsoft.com/office/drawing/2014/main" id="{A8914913-A248-4090-88C9-ED79F94212F3}"/>
              </a:ext>
            </a:extLst>
          </p:cNvPr>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Tree>
    <p:extLst>
      <p:ext uri="{BB962C8B-B14F-4D97-AF65-F5344CB8AC3E}">
        <p14:creationId xmlns:p14="http://schemas.microsoft.com/office/powerpoint/2010/main" val="2950068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３．施設概要</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4166318"/>
            <a:ext cx="2520280" cy="646331"/>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５枚に収まるように記載してください。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206DBF93-83F7-4599-AA93-21D72FED59B4}"/>
              </a:ext>
            </a:extLst>
          </p:cNvPr>
          <p:cNvSpPr txBox="1"/>
          <p:nvPr/>
        </p:nvSpPr>
        <p:spPr>
          <a:xfrm>
            <a:off x="11090" y="915277"/>
            <a:ext cx="8254278" cy="1200329"/>
          </a:xfrm>
          <a:prstGeom prst="rect">
            <a:avLst/>
          </a:prstGeom>
          <a:noFill/>
        </p:spPr>
        <p:txBody>
          <a:bodyPr wrap="square">
            <a:spAutoFit/>
          </a:bodyPr>
          <a:lstStyle/>
          <a:p>
            <a:pPr marL="1346200" indent="-134620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（平面図・立面図）</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縮尺</a:t>
            </a:r>
            <a:r>
              <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rPr>
              <a:t>程度で、事業内容が分かる実施図面として、機能や配置など、面積や事業費の算定の根拠となる図面を添付</a:t>
            </a: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1346200" indent="-1346200">
              <a:buNone/>
            </a:pPr>
            <a:endParaRPr lang="en-US" altLang="ja-JP" sz="1800" dirty="0">
              <a:solidFill>
                <a:srgbClr val="8EB4E3"/>
              </a:solidFill>
              <a:latin typeface="メイリオ" panose="020B0604030504040204" pitchFamily="50" charset="-128"/>
              <a:ea typeface="メイリオ" panose="020B0604030504040204" pitchFamily="50" charset="-128"/>
              <a:cs typeface="メイリオ" panose="020B0604030504040204" pitchFamily="50" charset="-128"/>
            </a:endParaRPr>
          </a:p>
          <a:p>
            <a:pPr marL="630238" indent="-630238">
              <a:buNone/>
            </a:pPr>
            <a:r>
              <a:rPr lang="ja-JP" altLang="en-US" dirty="0">
                <a:solidFill>
                  <a:srgbClr val="8EB4E3"/>
                </a:solidFill>
                <a:latin typeface="メイリオ" panose="020B0604030504040204" pitchFamily="50" charset="-128"/>
                <a:ea typeface="メイリオ" panose="020B0604030504040204" pitchFamily="50" charset="-128"/>
              </a:rPr>
              <a:t>　</a:t>
            </a:r>
            <a:r>
              <a:rPr lang="en-US" altLang="ja-JP" dirty="0">
                <a:solidFill>
                  <a:srgbClr val="8EB4E3"/>
                </a:solidFill>
                <a:latin typeface="メイリオ" panose="020B0604030504040204" pitchFamily="50" charset="-128"/>
                <a:ea typeface="メイリオ" panose="020B0604030504040204" pitchFamily="50" charset="-128"/>
              </a:rPr>
              <a:t>※</a:t>
            </a:r>
            <a:r>
              <a:rPr lang="ja-JP" altLang="en-US" dirty="0">
                <a:solidFill>
                  <a:srgbClr val="8EB4E3"/>
                </a:solidFill>
                <a:latin typeface="メイリオ" panose="020B0604030504040204" pitchFamily="50" charset="-128"/>
                <a:ea typeface="メイリオ" panose="020B0604030504040204" pitchFamily="50" charset="-128"/>
              </a:rPr>
              <a:t>全体像が分かるように縮尺は自由に設定し、縮尺の記入もお願いします。</a:t>
            </a:r>
            <a:endParaRPr lang="ja-JP" altLang="en-US" sz="1800" dirty="0">
              <a:solidFill>
                <a:srgbClr val="8EB4E3"/>
              </a:solidFill>
            </a:endParaRPr>
          </a:p>
        </p:txBody>
      </p:sp>
      <p:sp>
        <p:nvSpPr>
          <p:cNvPr id="11" name="日付プレースホルダー 10">
            <a:extLst>
              <a:ext uri="{FF2B5EF4-FFF2-40B4-BE49-F238E27FC236}">
                <a16:creationId xmlns:a16="http://schemas.microsoft.com/office/drawing/2014/main" id="{A4ECCFDC-CE2C-4C43-A6A5-FCF2219E2308}"/>
              </a:ext>
            </a:extLst>
          </p:cNvPr>
          <p:cNvSpPr>
            <a:spLocks noGrp="1"/>
          </p:cNvSpPr>
          <p:nvPr>
            <p:ph type="dt" sz="half" idx="10"/>
          </p:nvPr>
        </p:nvSpPr>
        <p:spPr/>
        <p:txBody>
          <a:bodyPr/>
          <a:lstStyle/>
          <a:p>
            <a:r>
              <a:rPr kumimoji="1" lang="ja-JP" altLang="en-US"/>
              <a:t>０１</a:t>
            </a:r>
          </a:p>
        </p:txBody>
      </p:sp>
      <p:sp>
        <p:nvSpPr>
          <p:cNvPr id="12" name="スライド番号プレースホルダー 11">
            <a:extLst>
              <a:ext uri="{FF2B5EF4-FFF2-40B4-BE49-F238E27FC236}">
                <a16:creationId xmlns:a16="http://schemas.microsoft.com/office/drawing/2014/main" id="{BA0C9EA0-EEDD-46A6-A0C2-52A5B3F63E49}"/>
              </a:ext>
            </a:extLst>
          </p:cNvPr>
          <p:cNvSpPr>
            <a:spLocks noGrp="1"/>
          </p:cNvSpPr>
          <p:nvPr>
            <p:ph type="sldNum" sz="quarter" idx="12"/>
          </p:nvPr>
        </p:nvSpPr>
        <p:spPr/>
        <p:txBody>
          <a:bodyPr/>
          <a:lstStyle/>
          <a:p>
            <a:fld id="{D9550142-B990-490A-A107-ED7302A7FD52}" type="slidenum">
              <a:rPr kumimoji="1" lang="ja-JP" altLang="en-US" smtClean="0"/>
              <a:t>11</a:t>
            </a:fld>
            <a:endParaRPr kumimoji="1" lang="ja-JP" altLang="en-US"/>
          </a:p>
        </p:txBody>
      </p:sp>
    </p:spTree>
    <p:extLst>
      <p:ext uri="{BB962C8B-B14F-4D97-AF65-F5344CB8AC3E}">
        <p14:creationId xmlns:p14="http://schemas.microsoft.com/office/powerpoint/2010/main" val="1049302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４．事業経費</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3">
            <a:extLst>
              <a:ext uri="{FF2B5EF4-FFF2-40B4-BE49-F238E27FC236}">
                <a16:creationId xmlns:a16="http://schemas.microsoft.com/office/drawing/2014/main" id="{73A24162-3E4D-48A4-AEA7-84749D1592E9}"/>
              </a:ext>
            </a:extLst>
          </p:cNvPr>
          <p:cNvGraphicFramePr>
            <a:graphicFrameLocks noGrp="1"/>
          </p:cNvGraphicFramePr>
          <p:nvPr>
            <p:extLst>
              <p:ext uri="{D42A27DB-BD31-4B8C-83A1-F6EECF244321}">
                <p14:modId xmlns:p14="http://schemas.microsoft.com/office/powerpoint/2010/main" val="2868290600"/>
              </p:ext>
            </p:extLst>
          </p:nvPr>
        </p:nvGraphicFramePr>
        <p:xfrm>
          <a:off x="215754" y="1124744"/>
          <a:ext cx="9438619" cy="2840068"/>
        </p:xfrm>
        <a:graphic>
          <a:graphicData uri="http://schemas.openxmlformats.org/drawingml/2006/table">
            <a:tbl>
              <a:tblPr firstRow="1" firstCol="1" bandRow="1">
                <a:tableStyleId>{5C22544A-7EE6-4342-B048-85BDC9FD1C3A}</a:tableStyleId>
              </a:tblPr>
              <a:tblGrid>
                <a:gridCol w="920822">
                  <a:extLst>
                    <a:ext uri="{9D8B030D-6E8A-4147-A177-3AD203B41FA5}">
                      <a16:colId xmlns:a16="http://schemas.microsoft.com/office/drawing/2014/main" val="2297054199"/>
                    </a:ext>
                  </a:extLst>
                </a:gridCol>
                <a:gridCol w="648072">
                  <a:extLst>
                    <a:ext uri="{9D8B030D-6E8A-4147-A177-3AD203B41FA5}">
                      <a16:colId xmlns:a16="http://schemas.microsoft.com/office/drawing/2014/main" val="111168674"/>
                    </a:ext>
                  </a:extLst>
                </a:gridCol>
                <a:gridCol w="2016224">
                  <a:extLst>
                    <a:ext uri="{9D8B030D-6E8A-4147-A177-3AD203B41FA5}">
                      <a16:colId xmlns:a16="http://schemas.microsoft.com/office/drawing/2014/main" val="2259764429"/>
                    </a:ext>
                  </a:extLst>
                </a:gridCol>
                <a:gridCol w="1296144">
                  <a:extLst>
                    <a:ext uri="{9D8B030D-6E8A-4147-A177-3AD203B41FA5}">
                      <a16:colId xmlns:a16="http://schemas.microsoft.com/office/drawing/2014/main" val="2451922830"/>
                    </a:ext>
                  </a:extLst>
                </a:gridCol>
                <a:gridCol w="4557357">
                  <a:extLst>
                    <a:ext uri="{9D8B030D-6E8A-4147-A177-3AD203B41FA5}">
                      <a16:colId xmlns:a16="http://schemas.microsoft.com/office/drawing/2014/main" val="939653666"/>
                    </a:ext>
                  </a:extLst>
                </a:gridCol>
              </a:tblGrid>
              <a:tr h="222530">
                <a:tc gridSpan="3">
                  <a:txBody>
                    <a:bodyPr/>
                    <a:lstStyle/>
                    <a:p>
                      <a:pPr marL="0" indent="0" algn="ctr">
                        <a:lnSpc>
                          <a:spcPts val="2000"/>
                        </a:lnSpc>
                        <a:tabLst>
                          <a:tab pos="2955925" algn="l"/>
                        </a:tabLst>
                      </a:pPr>
                      <a:r>
                        <a:rPr lang="ja-JP" sz="1400" kern="100" dirty="0">
                          <a:solidFill>
                            <a:sysClr val="windowText" lastClr="000000"/>
                          </a:solidFill>
                          <a:effectLst/>
                          <a:latin typeface="+mj-ea"/>
                          <a:ea typeface="+mj-ea"/>
                        </a:rPr>
                        <a:t>拠出主体・方法</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2000"/>
                        </a:lnSpc>
                      </a:pPr>
                      <a:r>
                        <a:rPr lang="ja-JP" sz="1400" kern="100" dirty="0">
                          <a:solidFill>
                            <a:sysClr val="windowText" lastClr="000000"/>
                          </a:solidFill>
                          <a:effectLst/>
                          <a:latin typeface="+mj-ea"/>
                          <a:ea typeface="+mj-ea"/>
                        </a:rPr>
                        <a:t>予算額</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2000"/>
                        </a:lnSpc>
                      </a:pPr>
                      <a:r>
                        <a:rPr lang="ja-JP" sz="1400" kern="100" dirty="0">
                          <a:solidFill>
                            <a:sysClr val="windowText" lastClr="000000"/>
                          </a:solidFill>
                          <a:effectLst/>
                          <a:latin typeface="+mj-ea"/>
                          <a:ea typeface="+mj-ea"/>
                        </a:rPr>
                        <a:t>使途の拘束要件</a:t>
                      </a:r>
                      <a:r>
                        <a:rPr lang="ja-JP" altLang="en-US" sz="1400" kern="100" dirty="0">
                          <a:solidFill>
                            <a:sysClr val="windowText" lastClr="000000"/>
                          </a:solidFill>
                          <a:effectLst/>
                          <a:latin typeface="+mj-ea"/>
                          <a:ea typeface="+mj-ea"/>
                        </a:rPr>
                        <a:t>等</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5856527"/>
                  </a:ext>
                </a:extLst>
              </a:tr>
              <a:tr h="121126">
                <a:tc gridSpan="3">
                  <a:txBody>
                    <a:bodyPr/>
                    <a:lstStyle/>
                    <a:p>
                      <a:pPr algn="ctr">
                        <a:lnSpc>
                          <a:spcPts val="2000"/>
                        </a:lnSpc>
                      </a:pPr>
                      <a:r>
                        <a:rPr lang="ja-JP" altLang="en-US" sz="1400" kern="100" dirty="0">
                          <a:solidFill>
                            <a:sysClr val="windowText" lastClr="000000"/>
                          </a:solidFill>
                          <a:effectLst/>
                          <a:latin typeface="+mj-ea"/>
                          <a:ea typeface="+mj-ea"/>
                        </a:rPr>
                        <a:t>自社予算</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3667995"/>
                  </a:ext>
                </a:extLst>
              </a:tr>
              <a:tr h="121126">
                <a:tc gridSpan="3">
                  <a:txBody>
                    <a:bodyPr/>
                    <a:lstStyle/>
                    <a:p>
                      <a:pPr algn="ctr">
                        <a:lnSpc>
                          <a:spcPts val="2000"/>
                        </a:lnSpc>
                      </a:pPr>
                      <a:r>
                        <a:rPr lang="ja-JP" sz="1400" kern="100" dirty="0">
                          <a:solidFill>
                            <a:sysClr val="windowText" lastClr="000000"/>
                          </a:solidFill>
                          <a:effectLst/>
                          <a:latin typeface="+mj-ea"/>
                          <a:ea typeface="+mj-ea"/>
                        </a:rPr>
                        <a:t>融資</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r>
                        <a:rPr kumimoji="1" lang="en-US" altLang="ja-JP" sz="1400" kern="100" dirty="0">
                          <a:solidFill>
                            <a:schemeClr val="dk1"/>
                          </a:solidFill>
                          <a:effectLst/>
                          <a:latin typeface="+mj-ea"/>
                          <a:ea typeface="+mn-ea"/>
                          <a:cs typeface="+mn-cs"/>
                        </a:rPr>
                        <a:t>111,111</a:t>
                      </a: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just">
                        <a:lnSpc>
                          <a:spcPts val="1700"/>
                        </a:lnSpc>
                      </a:pPr>
                      <a:endParaRPr lang="en-US" altLang="ja-JP" sz="1200" kern="100" dirty="0">
                        <a:solidFill>
                          <a:sysClr val="windowText" lastClr="000000"/>
                        </a:solidFill>
                        <a:effectLst/>
                        <a:latin typeface="+mj-ea"/>
                        <a:ea typeface="+mj-ea"/>
                        <a:cs typeface="Times New Roman" panose="02020603050405020304" pitchFamily="18" charset="0"/>
                      </a:endParaRPr>
                    </a:p>
                    <a:p>
                      <a:pPr algn="just">
                        <a:lnSpc>
                          <a:spcPts val="1700"/>
                        </a:lnSpc>
                      </a:pPr>
                      <a:endParaRPr lang="ja-JP" sz="12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9918531"/>
                  </a:ext>
                </a:extLst>
              </a:tr>
              <a:tr h="121126">
                <a:tc rowSpan="6">
                  <a:txBody>
                    <a:bodyPr/>
                    <a:lstStyle/>
                    <a:p>
                      <a:pPr algn="dist">
                        <a:lnSpc>
                          <a:spcPts val="2400"/>
                        </a:lnSpc>
                      </a:pPr>
                      <a:r>
                        <a:rPr lang="ja-JP" sz="1400" b="1" kern="100" dirty="0">
                          <a:solidFill>
                            <a:sysClr val="windowText" lastClr="000000"/>
                          </a:solidFill>
                          <a:effectLst/>
                          <a:latin typeface="+mj-ea"/>
                          <a:ea typeface="+mj-ea"/>
                        </a:rPr>
                        <a:t>外部資金</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rowSpan="2">
                  <a:txBody>
                    <a:bodyPr/>
                    <a:lstStyle/>
                    <a:p>
                      <a:pPr marL="0" marR="0" lvl="0" indent="0" algn="dist" defTabSz="914400" rtl="0" eaLnBrk="1" fontAlgn="auto" latinLnBrk="0" hangingPunct="1">
                        <a:lnSpc>
                          <a:spcPts val="2400"/>
                        </a:lnSpc>
                        <a:spcBef>
                          <a:spcPts val="0"/>
                        </a:spcBef>
                        <a:spcAft>
                          <a:spcPts val="0"/>
                        </a:spcAft>
                        <a:buClrTx/>
                        <a:buSzTx/>
                        <a:buFontTx/>
                        <a:buNone/>
                        <a:tabLst/>
                        <a:defRPr/>
                      </a:pPr>
                      <a:r>
                        <a:rPr kumimoji="1" lang="ja-JP" altLang="ja-JP" sz="1400" b="1" kern="100" dirty="0">
                          <a:solidFill>
                            <a:sysClr val="windowText" lastClr="000000"/>
                          </a:solidFill>
                          <a:effectLst/>
                          <a:latin typeface="+mj-ea"/>
                          <a:ea typeface="+mn-ea"/>
                          <a:cs typeface="+mn-cs"/>
                        </a:rPr>
                        <a:t>出資</a:t>
                      </a:r>
                      <a:endParaRPr kumimoji="1" lang="ja-JP" altLang="ja-JP" sz="1400" b="1"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624078"/>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12329"/>
                  </a:ext>
                </a:extLst>
              </a:tr>
              <a:tr h="121126">
                <a:tc vMerge="1">
                  <a:txBody>
                    <a:bodyPr/>
                    <a:lstStyle/>
                    <a:p>
                      <a:endParaRPr kumimoji="1" lang="ja-JP" altLang="en-US"/>
                    </a:p>
                  </a:txBody>
                  <a:tcPr/>
                </a:tc>
                <a:tc rowSpan="2">
                  <a:txBody>
                    <a:bodyPr/>
                    <a:lstStyle/>
                    <a:p>
                      <a:pPr marL="0" marR="0" lvl="0" indent="0" algn="dist" defTabSz="914400" rtl="0" eaLnBrk="1" fontAlgn="auto" latinLnBrk="0" hangingPunct="1">
                        <a:lnSpc>
                          <a:spcPts val="2400"/>
                        </a:lnSpc>
                        <a:spcBef>
                          <a:spcPts val="0"/>
                        </a:spcBef>
                        <a:spcAft>
                          <a:spcPts val="0"/>
                        </a:spcAft>
                        <a:buClrTx/>
                        <a:buSzTx/>
                        <a:buFontTx/>
                        <a:buNone/>
                        <a:tabLst/>
                        <a:defRPr/>
                      </a:pPr>
                      <a:r>
                        <a:rPr kumimoji="1" lang="ja-JP" altLang="ja-JP" sz="1400" b="1" kern="100" dirty="0">
                          <a:solidFill>
                            <a:sysClr val="windowText" lastClr="000000"/>
                          </a:solidFill>
                          <a:effectLst/>
                          <a:latin typeface="+mj-ea"/>
                          <a:ea typeface="+mn-ea"/>
                          <a:cs typeface="+mn-cs"/>
                        </a:rPr>
                        <a:t>寄付</a:t>
                      </a:r>
                      <a:endParaRPr kumimoji="1" lang="ja-JP" altLang="ja-JP" sz="1400" b="1" kern="100" dirty="0">
                        <a:solidFill>
                          <a:sysClr val="windowText" lastClr="000000"/>
                        </a:solidFill>
                        <a:effectLst/>
                        <a:latin typeface="+mj-ea"/>
                        <a:ea typeface="+mn-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2649959"/>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5890477"/>
                  </a:ext>
                </a:extLst>
              </a:tr>
              <a:tr h="121126">
                <a:tc vMerge="1">
                  <a:txBody>
                    <a:bodyPr/>
                    <a:lstStyle/>
                    <a:p>
                      <a:endParaRPr kumimoji="1" lang="ja-JP" altLang="en-US"/>
                    </a:p>
                  </a:txBody>
                  <a:tcPr/>
                </a:tc>
                <a:tc rowSpan="2">
                  <a:txBody>
                    <a:bodyPr/>
                    <a:lstStyle/>
                    <a:p>
                      <a:pPr algn="dist">
                        <a:lnSpc>
                          <a:spcPts val="2400"/>
                        </a:lnSpc>
                      </a:pPr>
                      <a:r>
                        <a:rPr lang="ja-JP" sz="1400" b="1" kern="100" dirty="0">
                          <a:solidFill>
                            <a:sysClr val="windowText" lastClr="000000"/>
                          </a:solidFill>
                          <a:effectLst/>
                          <a:latin typeface="+mj-ea"/>
                          <a:ea typeface="+mj-ea"/>
                        </a:rPr>
                        <a:t>他</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3142462"/>
                  </a:ext>
                </a:extLst>
              </a:tr>
              <a:tr h="12112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600886"/>
                  </a:ext>
                </a:extLst>
              </a:tr>
              <a:tr h="121126">
                <a:tc gridSpan="3">
                  <a:txBody>
                    <a:bodyPr/>
                    <a:lstStyle/>
                    <a:p>
                      <a:pPr algn="ctr">
                        <a:lnSpc>
                          <a:spcPts val="2000"/>
                        </a:lnSpc>
                      </a:pPr>
                      <a:r>
                        <a:rPr lang="ja-JP" sz="1400" b="1" kern="100" dirty="0">
                          <a:solidFill>
                            <a:sysClr val="windowText" lastClr="000000"/>
                          </a:solidFill>
                          <a:effectLst/>
                          <a:latin typeface="+mj-ea"/>
                          <a:ea typeface="+mj-ea"/>
                        </a:rPr>
                        <a:t>自己資金総額</a:t>
                      </a:r>
                      <a:endParaRPr lang="ja-JP" sz="1400" b="1"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a:lnSpc>
                          <a:spcPts val="2400"/>
                        </a:lnSpc>
                      </a:pPr>
                      <a:endParaRPr lang="ja-JP" sz="1400" kern="100" dirty="0">
                        <a:solidFill>
                          <a:sysClr val="windowText" lastClr="000000"/>
                        </a:solidFill>
                        <a:effectLst/>
                        <a:latin typeface="+mj-ea"/>
                        <a:ea typeface="+mj-ea"/>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ts val="17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49552" marR="49552"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798036"/>
                  </a:ext>
                </a:extLst>
              </a:tr>
            </a:tbl>
          </a:graphicData>
        </a:graphic>
      </p:graphicFrame>
      <p:sp>
        <p:nvSpPr>
          <p:cNvPr id="9" name="テキスト ボックス 8">
            <a:extLst>
              <a:ext uri="{FF2B5EF4-FFF2-40B4-BE49-F238E27FC236}">
                <a16:creationId xmlns:a16="http://schemas.microsoft.com/office/drawing/2014/main" id="{ECB67D3D-CEBB-4280-91B0-E8E658D7EF2C}"/>
              </a:ext>
            </a:extLst>
          </p:cNvPr>
          <p:cNvSpPr txBox="1"/>
          <p:nvPr/>
        </p:nvSpPr>
        <p:spPr>
          <a:xfrm>
            <a:off x="128464" y="820255"/>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収入：</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自己資金</a:t>
            </a:r>
            <a:r>
              <a:rPr kumimoji="1" lang="en-US" altLang="zh-TW" sz="1400" b="1" dirty="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資金調達計画</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48A64B27-E5BF-49E4-8514-7936F02C6D0B}"/>
              </a:ext>
            </a:extLst>
          </p:cNvPr>
          <p:cNvSpPr txBox="1"/>
          <p:nvPr/>
        </p:nvSpPr>
        <p:spPr>
          <a:xfrm>
            <a:off x="8769424" y="803207"/>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12</a:t>
            </a:fld>
            <a:endParaRPr kumimoji="1" lang="ja-JP" altLang="en-US" dirty="0"/>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592960" y="4387579"/>
            <a:ext cx="4392488" cy="2031325"/>
          </a:xfrm>
          <a:prstGeom prst="rect">
            <a:avLst/>
          </a:prstGeom>
          <a:noFill/>
        </p:spPr>
        <p:txBody>
          <a:bodyPr wrap="square">
            <a:spAutoFit/>
          </a:bodyPr>
          <a:lstStyle/>
          <a:p>
            <a:pPr marL="285750" indent="-285750">
              <a:buFont typeface="Wingdings" panose="05000000000000000000" pitchFamily="2" charset="2"/>
              <a:buChar char="ü"/>
            </a:pPr>
            <a:r>
              <a:rPr lang="ja-JP" altLang="en-US" dirty="0">
                <a:solidFill>
                  <a:srgbClr val="FF0000"/>
                </a:solidFill>
                <a:latin typeface="メイリオ" panose="020B0604030504040204" pitchFamily="50" charset="-128"/>
                <a:ea typeface="メイリオ" panose="020B0604030504040204" pitchFamily="50" charset="-128"/>
              </a:rPr>
              <a:t>外部資金については、拠出主体と方法等について記載してください。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メイリオ" panose="020B0604030504040204" pitchFamily="50" charset="-128"/>
                <a:ea typeface="メイリオ" panose="020B0604030504040204" pitchFamily="50" charset="-128"/>
              </a:rPr>
              <a:t>他の補助金については外部資金の「他」の欄に補助金名称と支給元行政機関の名称を記載してください。また、当該補助金の補助対象を「使途の拘束要件等」の欄に記載してください。</a:t>
            </a:r>
          </a:p>
        </p:txBody>
      </p:sp>
    </p:spTree>
    <p:extLst>
      <p:ext uri="{BB962C8B-B14F-4D97-AF65-F5344CB8AC3E}">
        <p14:creationId xmlns:p14="http://schemas.microsoft.com/office/powerpoint/2010/main" val="1480228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116632"/>
            <a:ext cx="9505503" cy="461665"/>
          </a:xfrm>
        </p:spPr>
        <p:txBody>
          <a:bodyPr/>
          <a:lstStyle/>
          <a:p>
            <a:r>
              <a:rPr kumimoji="1" lang="ja-JP" altLang="en-US" dirty="0">
                <a:solidFill>
                  <a:srgbClr val="0064C8"/>
                </a:solidFill>
              </a:rPr>
              <a:t>４．事業経費</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517FBA34-4CB7-4166-9F7F-7C6D04C983A0}"/>
              </a:ext>
            </a:extLst>
          </p:cNvPr>
          <p:cNvSpPr txBox="1"/>
          <p:nvPr/>
        </p:nvSpPr>
        <p:spPr>
          <a:xfrm>
            <a:off x="138175" y="936092"/>
            <a:ext cx="3399657" cy="307777"/>
          </a:xfrm>
          <a:prstGeom prst="rect">
            <a:avLst/>
          </a:prstGeom>
          <a:noFill/>
        </p:spPr>
        <p:txBody>
          <a:bodyPr wrap="square">
            <a:spAutoFit/>
          </a:bodyPr>
          <a:lstStyle/>
          <a:p>
            <a:r>
              <a:rPr kumimoji="1" lang="zh-TW" altLang="en-US" sz="1400" b="1" dirty="0">
                <a:latin typeface="Meiryo UI" panose="020B0604030504040204" pitchFamily="50" charset="-128"/>
                <a:ea typeface="Meiryo UI" panose="020B0604030504040204" pitchFamily="50" charset="-128"/>
                <a:cs typeface="Meiryo UI" panose="020B0604030504040204" pitchFamily="50" charset="-128"/>
              </a:rPr>
              <a:t>支出：本事業積算内訳</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a:extLst>
              <a:ext uri="{FF2B5EF4-FFF2-40B4-BE49-F238E27FC236}">
                <a16:creationId xmlns:a16="http://schemas.microsoft.com/office/drawing/2014/main" id="{5BB39519-8011-4556-B1DB-FC4E598D5926}"/>
              </a:ext>
            </a:extLst>
          </p:cNvPr>
          <p:cNvGraphicFramePr>
            <a:graphicFrameLocks noGrp="1"/>
          </p:cNvGraphicFramePr>
          <p:nvPr>
            <p:extLst>
              <p:ext uri="{D42A27DB-BD31-4B8C-83A1-F6EECF244321}">
                <p14:modId xmlns:p14="http://schemas.microsoft.com/office/powerpoint/2010/main" val="2687318794"/>
              </p:ext>
            </p:extLst>
          </p:nvPr>
        </p:nvGraphicFramePr>
        <p:xfrm>
          <a:off x="215754" y="1235233"/>
          <a:ext cx="9438619" cy="2120373"/>
        </p:xfrm>
        <a:graphic>
          <a:graphicData uri="http://schemas.openxmlformats.org/drawingml/2006/table">
            <a:tbl>
              <a:tblPr>
                <a:tableStyleId>{5C22544A-7EE6-4342-B048-85BDC9FD1C3A}</a:tableStyleId>
              </a:tblPr>
              <a:tblGrid>
                <a:gridCol w="4375031">
                  <a:extLst>
                    <a:ext uri="{9D8B030D-6E8A-4147-A177-3AD203B41FA5}">
                      <a16:colId xmlns:a16="http://schemas.microsoft.com/office/drawing/2014/main" val="3069885360"/>
                    </a:ext>
                  </a:extLst>
                </a:gridCol>
                <a:gridCol w="1802375">
                  <a:extLst>
                    <a:ext uri="{9D8B030D-6E8A-4147-A177-3AD203B41FA5}">
                      <a16:colId xmlns:a16="http://schemas.microsoft.com/office/drawing/2014/main" val="3752397081"/>
                    </a:ext>
                  </a:extLst>
                </a:gridCol>
                <a:gridCol w="1512168">
                  <a:extLst>
                    <a:ext uri="{9D8B030D-6E8A-4147-A177-3AD203B41FA5}">
                      <a16:colId xmlns:a16="http://schemas.microsoft.com/office/drawing/2014/main" val="2698995258"/>
                    </a:ext>
                  </a:extLst>
                </a:gridCol>
                <a:gridCol w="1749045">
                  <a:extLst>
                    <a:ext uri="{9D8B030D-6E8A-4147-A177-3AD203B41FA5}">
                      <a16:colId xmlns:a16="http://schemas.microsoft.com/office/drawing/2014/main" val="2170161190"/>
                    </a:ext>
                  </a:extLst>
                </a:gridCol>
              </a:tblGrid>
              <a:tr h="504551">
                <a:tc>
                  <a:txBody>
                    <a:bodyPr/>
                    <a:lstStyle/>
                    <a:p>
                      <a:pPr algn="ctr"/>
                      <a:r>
                        <a:rPr lang="ja-JP" sz="1400" b="1" kern="100" dirty="0">
                          <a:effectLst/>
                          <a:latin typeface="+mj-ea"/>
                          <a:ea typeface="+mj-ea"/>
                        </a:rPr>
                        <a:t>経費区分及び内訳</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本事業に要する経費</a:t>
                      </a:r>
                      <a:endParaRPr lang="en-US" altLang="ja-JP" sz="1400" b="1" kern="100" dirty="0">
                        <a:effectLst/>
                        <a:latin typeface="+mj-ea"/>
                        <a:ea typeface="+mj-ea"/>
                      </a:endParaRPr>
                    </a:p>
                    <a:p>
                      <a:pPr algn="ctr"/>
                      <a:r>
                        <a:rPr lang="ja-JP" altLang="en-US" sz="1400" b="1" kern="100" dirty="0">
                          <a:effectLst/>
                          <a:latin typeface="+mj-ea"/>
                          <a:ea typeface="+mj-ea"/>
                          <a:cs typeface="Times New Roman" panose="02020603050405020304" pitchFamily="18" charset="0"/>
                        </a:rPr>
                        <a:t>（総事業費）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補助対象経費</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ja-JP" sz="1400" b="1" kern="100" dirty="0">
                          <a:effectLst/>
                          <a:latin typeface="+mj-ea"/>
                          <a:ea typeface="+mj-ea"/>
                        </a:rPr>
                        <a:t>補助金申請額</a:t>
                      </a: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01801301"/>
                  </a:ext>
                </a:extLst>
              </a:tr>
              <a:tr h="216885">
                <a:tc>
                  <a:txBody>
                    <a:bodyPr/>
                    <a:lstStyle/>
                    <a:p>
                      <a:pPr algn="just">
                        <a:lnSpc>
                          <a:spcPts val="2000"/>
                        </a:lnSpc>
                      </a:pPr>
                      <a:r>
                        <a:rPr lang="ja-JP" altLang="en-US" sz="1400" b="1" kern="100" dirty="0">
                          <a:effectLst/>
                          <a:latin typeface="+mj-ea"/>
                          <a:ea typeface="+mj-ea"/>
                        </a:rPr>
                        <a:t>● 研究開発設備等費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（設備の）導入費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（設備の）運用費</a:t>
                      </a:r>
                      <a:endParaRPr lang="en-US" altLang="ja-JP" sz="1400" b="1" kern="100" dirty="0">
                        <a:effectLst/>
                        <a:latin typeface="+mj-ea"/>
                        <a:ea typeface="+mj-ea"/>
                      </a:endParaRPr>
                    </a:p>
                    <a:p>
                      <a:pPr marL="285750" indent="-285750" algn="just">
                        <a:lnSpc>
                          <a:spcPts val="2000"/>
                        </a:lnSpc>
                        <a:buFont typeface="Arial" panose="020B0604020202020204" pitchFamily="34" charset="0"/>
                        <a:buChar char="•"/>
                      </a:pPr>
                      <a:r>
                        <a:rPr lang="ja-JP" altLang="en-US" sz="1400" b="1" kern="100" dirty="0">
                          <a:effectLst/>
                          <a:latin typeface="+mj-ea"/>
                          <a:ea typeface="+mj-ea"/>
                        </a:rPr>
                        <a:t>その他の費用（</a:t>
                      </a:r>
                      <a:r>
                        <a:rPr lang="en-US" altLang="ja-JP" sz="1400" b="1" kern="100" dirty="0">
                          <a:effectLst/>
                          <a:latin typeface="+mj-ea"/>
                          <a:ea typeface="+mj-ea"/>
                        </a:rPr>
                        <a:t>※</a:t>
                      </a:r>
                      <a:r>
                        <a:rPr lang="ja-JP" altLang="en-US" sz="1400" b="1" kern="100" dirty="0">
                          <a:effectLst/>
                          <a:latin typeface="+mj-ea"/>
                          <a:ea typeface="+mj-ea"/>
                        </a:rPr>
                        <a:t>費目を明記してください。）</a:t>
                      </a:r>
                      <a:endParaRPr lang="en-US" altLang="ja-JP" sz="1400" b="1" kern="100" dirty="0">
                        <a:effectLst/>
                        <a:latin typeface="+mj-ea"/>
                        <a:ea typeface="+mj-ea"/>
                      </a:endParaRPr>
                    </a:p>
                  </a:txBody>
                  <a:tcPr marL="41208" marR="4120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endParaRPr lang="ja-JP" sz="1400" b="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876304"/>
                  </a:ext>
                </a:extLst>
              </a:tr>
              <a:tr h="369514">
                <a:tc>
                  <a:txBody>
                    <a:bodyPr/>
                    <a:lstStyle/>
                    <a:p>
                      <a:pPr algn="ctr">
                        <a:lnSpc>
                          <a:spcPts val="600"/>
                        </a:lnSpc>
                      </a:pPr>
                      <a:endParaRPr lang="en-US" altLang="ja-JP" sz="1400" b="1" u="sng" kern="100" dirty="0">
                        <a:effectLst/>
                        <a:latin typeface="+mj-ea"/>
                        <a:ea typeface="+mj-ea"/>
                      </a:endParaRPr>
                    </a:p>
                    <a:p>
                      <a:pPr algn="ctr">
                        <a:lnSpc>
                          <a:spcPts val="1700"/>
                        </a:lnSpc>
                      </a:pPr>
                      <a:r>
                        <a:rPr lang="ja-JP" sz="1400" b="1" u="none" kern="100" dirty="0">
                          <a:effectLst/>
                          <a:latin typeface="+mj-ea"/>
                          <a:ea typeface="+mj-ea"/>
                        </a:rPr>
                        <a:t>合計（補助金見込額）</a:t>
                      </a:r>
                      <a:endParaRPr lang="en-US" altLang="ja-JP" sz="1400" b="1" u="none" kern="100" dirty="0">
                        <a:effectLst/>
                        <a:latin typeface="+mj-ea"/>
                        <a:ea typeface="+mj-ea"/>
                      </a:endParaRPr>
                    </a:p>
                    <a:p>
                      <a:pPr algn="ctr">
                        <a:lnSpc>
                          <a:spcPts val="600"/>
                        </a:lnSpc>
                      </a:pPr>
                      <a:endParaRPr lang="ja-JP" sz="1400" b="1"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r">
                        <a:lnSpc>
                          <a:spcPts val="2400"/>
                        </a:lnSpc>
                      </a:pPr>
                      <a:endParaRPr lang="ja-JP" sz="1400" kern="100" dirty="0">
                        <a:effectLst/>
                        <a:latin typeface="+mj-ea"/>
                        <a:ea typeface="+mj-ea"/>
                        <a:cs typeface="Times New Roman" panose="02020603050405020304" pitchFamily="18" charset="0"/>
                      </a:endParaRPr>
                    </a:p>
                  </a:txBody>
                  <a:tcPr marL="41208" marR="41208"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043703"/>
                  </a:ext>
                </a:extLst>
              </a:tr>
            </a:tbl>
          </a:graphicData>
        </a:graphic>
      </p:graphicFrame>
      <p:sp>
        <p:nvSpPr>
          <p:cNvPr id="13" name="テキスト ボックス 12">
            <a:extLst>
              <a:ext uri="{FF2B5EF4-FFF2-40B4-BE49-F238E27FC236}">
                <a16:creationId xmlns:a16="http://schemas.microsoft.com/office/drawing/2014/main" id="{A02DC252-4B22-455E-8BDC-03282A4B2352}"/>
              </a:ext>
            </a:extLst>
          </p:cNvPr>
          <p:cNvSpPr txBox="1"/>
          <p:nvPr/>
        </p:nvSpPr>
        <p:spPr>
          <a:xfrm>
            <a:off x="8841432" y="908720"/>
            <a:ext cx="1035974" cy="307777"/>
          </a:xfrm>
          <a:prstGeom prst="rect">
            <a:avLst/>
          </a:prstGeom>
          <a:noFill/>
        </p:spPr>
        <p:txBody>
          <a:bodyPr wrap="square">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7" name="日付プレースホルダー 16">
            <a:extLst>
              <a:ext uri="{FF2B5EF4-FFF2-40B4-BE49-F238E27FC236}">
                <a16:creationId xmlns:a16="http://schemas.microsoft.com/office/drawing/2014/main" id="{6B795DC3-8C2E-42BB-A17D-C2909C313947}"/>
              </a:ext>
            </a:extLst>
          </p:cNvPr>
          <p:cNvSpPr>
            <a:spLocks noGrp="1"/>
          </p:cNvSpPr>
          <p:nvPr>
            <p:ph type="dt" sz="half" idx="10"/>
          </p:nvPr>
        </p:nvSpPr>
        <p:spPr/>
        <p:txBody>
          <a:bodyPr/>
          <a:lstStyle/>
          <a:p>
            <a:r>
              <a:rPr kumimoji="1" lang="ja-JP" altLang="en-US"/>
              <a:t>０１</a:t>
            </a:r>
          </a:p>
        </p:txBody>
      </p:sp>
      <p:sp>
        <p:nvSpPr>
          <p:cNvPr id="18" name="スライド番号プレースホルダー 17">
            <a:extLst>
              <a:ext uri="{FF2B5EF4-FFF2-40B4-BE49-F238E27FC236}">
                <a16:creationId xmlns:a16="http://schemas.microsoft.com/office/drawing/2014/main" id="{CE7C156A-4066-4F52-9EFE-81F9AE24E498}"/>
              </a:ext>
            </a:extLst>
          </p:cNvPr>
          <p:cNvSpPr>
            <a:spLocks noGrp="1"/>
          </p:cNvSpPr>
          <p:nvPr>
            <p:ph type="sldNum" sz="quarter" idx="12"/>
          </p:nvPr>
        </p:nvSpPr>
        <p:spPr/>
        <p:txBody>
          <a:bodyPr/>
          <a:lstStyle/>
          <a:p>
            <a:fld id="{D9550142-B990-490A-A107-ED7302A7FD52}" type="slidenum">
              <a:rPr kumimoji="1" lang="ja-JP" altLang="en-US" smtClean="0"/>
              <a:t>13</a:t>
            </a:fld>
            <a:endParaRPr kumimoji="1" lang="ja-JP" altLang="en-US"/>
          </a:p>
        </p:txBody>
      </p:sp>
      <p:sp>
        <p:nvSpPr>
          <p:cNvPr id="14" name="テキスト ボックス 13">
            <a:extLst>
              <a:ext uri="{FF2B5EF4-FFF2-40B4-BE49-F238E27FC236}">
                <a16:creationId xmlns:a16="http://schemas.microsoft.com/office/drawing/2014/main" id="{27390E1D-AD75-4DDE-A3C1-1E61CAE0E0F1}"/>
              </a:ext>
            </a:extLst>
          </p:cNvPr>
          <p:cNvSpPr txBox="1"/>
          <p:nvPr/>
        </p:nvSpPr>
        <p:spPr>
          <a:xfrm>
            <a:off x="416496" y="4521338"/>
            <a:ext cx="5400600" cy="1754326"/>
          </a:xfrm>
          <a:prstGeom prst="rect">
            <a:avLst/>
          </a:prstGeom>
          <a:noFill/>
        </p:spPr>
        <p:txBody>
          <a:bodyPr wrap="square">
            <a:spAutoFit/>
          </a:bodyPr>
          <a:lstStyle/>
          <a:p>
            <a:pPr marL="285750" indent="-285750">
              <a:buFont typeface="Wingdings" panose="05000000000000000000" pitchFamily="2" charset="2"/>
              <a:buChar char="ü"/>
            </a:pPr>
            <a:r>
              <a:rPr lang="ja-JP" altLang="en-US" dirty="0">
                <a:solidFill>
                  <a:srgbClr val="FF0000"/>
                </a:solidFill>
                <a:latin typeface="メイリオ" panose="020B0604030504040204" pitchFamily="50" charset="-128"/>
                <a:ea typeface="メイリオ" panose="020B0604030504040204" pitchFamily="50" charset="-128"/>
              </a:rPr>
              <a:t>内訳も記載してください。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メイリオ" panose="020B0604030504040204" pitchFamily="50" charset="-128"/>
                <a:ea typeface="メイリオ" panose="020B0604030504040204" pitchFamily="50" charset="-128"/>
              </a:rPr>
              <a:t>公募申請時点での見込みを記載ください。（採択後、見積もり金額等を鑑み、経済産業省と調整した上で決定することとなります。）</a:t>
            </a:r>
            <a:endParaRPr lang="en-US" altLang="ja-JP" dirty="0">
              <a:solidFill>
                <a:srgbClr val="FF0000"/>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メイリオ" panose="020B0604030504040204" pitchFamily="50" charset="-128"/>
                <a:ea typeface="メイリオ" panose="020B0604030504040204" pitchFamily="50" charset="-128"/>
              </a:rPr>
              <a:t>導入費及び運用費に含まれる費用については、別途</a:t>
            </a:r>
            <a:r>
              <a:rPr lang="en-US" altLang="ja-JP" dirty="0">
                <a:solidFill>
                  <a:srgbClr val="FF0000"/>
                </a:solidFill>
                <a:latin typeface="メイリオ" panose="020B0604030504040204" pitchFamily="50" charset="-128"/>
                <a:ea typeface="メイリオ" panose="020B0604030504040204" pitchFamily="50" charset="-128"/>
              </a:rPr>
              <a:t>Q&amp;A</a:t>
            </a:r>
            <a:r>
              <a:rPr lang="ja-JP" altLang="en-US" dirty="0">
                <a:solidFill>
                  <a:srgbClr val="FF0000"/>
                </a:solidFill>
                <a:latin typeface="メイリオ" panose="020B0604030504040204" pitchFamily="50" charset="-128"/>
                <a:ea typeface="メイリオ" panose="020B0604030504040204" pitchFamily="50" charset="-128"/>
              </a:rPr>
              <a:t>集を御覧ください。</a:t>
            </a:r>
          </a:p>
        </p:txBody>
      </p:sp>
    </p:spTree>
    <p:extLst>
      <p:ext uri="{BB962C8B-B14F-4D97-AF65-F5344CB8AC3E}">
        <p14:creationId xmlns:p14="http://schemas.microsoft.com/office/powerpoint/2010/main" val="303476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１－（１）本事業の目的・概要・重点取組・指標（</a:t>
            </a:r>
            <a:r>
              <a:rPr kumimoji="1" lang="en-US" altLang="ja-JP" dirty="0">
                <a:solidFill>
                  <a:srgbClr val="0064C8"/>
                </a:solidFill>
              </a:rPr>
              <a:t>KPI</a:t>
            </a:r>
            <a:r>
              <a:rPr kumimoji="1" lang="ja-JP" altLang="en-US" dirty="0">
                <a:solidFill>
                  <a:srgbClr val="0064C8"/>
                </a:solidFill>
              </a:rPr>
              <a:t>）</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47855F-1C6C-4320-889A-922BA8D68695}"/>
              </a:ext>
            </a:extLst>
          </p:cNvPr>
          <p:cNvSpPr txBox="1"/>
          <p:nvPr/>
        </p:nvSpPr>
        <p:spPr>
          <a:xfrm>
            <a:off x="6465168" y="2969187"/>
            <a:ext cx="3168352" cy="1754326"/>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２～３枚に収まるように記載してください。</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枠のサイズは変更いただいて問題ありません。</a:t>
            </a:r>
            <a:endParaRPr kumimoji="1"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5AE2D3F8-DCEA-4A79-B746-81B1519B2457}"/>
              </a:ext>
            </a:extLst>
          </p:cNvPr>
          <p:cNvSpPr txBox="1"/>
          <p:nvPr/>
        </p:nvSpPr>
        <p:spPr>
          <a:xfrm>
            <a:off x="185191" y="692696"/>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6552F36-929A-4B51-9334-386FD163FB0B}"/>
              </a:ext>
            </a:extLst>
          </p:cNvPr>
          <p:cNvSpPr txBox="1"/>
          <p:nvPr/>
        </p:nvSpPr>
        <p:spPr>
          <a:xfrm>
            <a:off x="185191" y="1917398"/>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21" name="テキスト ボックス 20">
            <a:extLst>
              <a:ext uri="{FF2B5EF4-FFF2-40B4-BE49-F238E27FC236}">
                <a16:creationId xmlns:a16="http://schemas.microsoft.com/office/drawing/2014/main" id="{74A9094C-9054-4BEB-B90D-107D20805B12}"/>
              </a:ext>
            </a:extLst>
          </p:cNvPr>
          <p:cNvSpPr txBox="1"/>
          <p:nvPr/>
        </p:nvSpPr>
        <p:spPr>
          <a:xfrm>
            <a:off x="128464" y="3626975"/>
            <a:ext cx="223224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a:t>
            </a:r>
          </a:p>
        </p:txBody>
      </p:sp>
      <p:sp>
        <p:nvSpPr>
          <p:cNvPr id="4" name="テキスト ボックス 3">
            <a:extLst>
              <a:ext uri="{FF2B5EF4-FFF2-40B4-BE49-F238E27FC236}">
                <a16:creationId xmlns:a16="http://schemas.microsoft.com/office/drawing/2014/main" id="{32E44B69-76AE-43AD-9D6F-D44388E1C56A}"/>
              </a:ext>
            </a:extLst>
          </p:cNvPr>
          <p:cNvSpPr txBox="1"/>
          <p:nvPr/>
        </p:nvSpPr>
        <p:spPr>
          <a:xfrm>
            <a:off x="200472" y="967747"/>
            <a:ext cx="9515213" cy="954107"/>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5017010C-4ECD-411F-9C67-C9F48BB0A50D}"/>
              </a:ext>
            </a:extLst>
          </p:cNvPr>
          <p:cNvSpPr txBox="1"/>
          <p:nvPr/>
        </p:nvSpPr>
        <p:spPr>
          <a:xfrm>
            <a:off x="200472" y="2203342"/>
            <a:ext cx="9515213" cy="1384995"/>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859666B2-BB6F-4A91-A00B-043CA6A0D375}"/>
              </a:ext>
            </a:extLst>
          </p:cNvPr>
          <p:cNvSpPr txBox="1"/>
          <p:nvPr/>
        </p:nvSpPr>
        <p:spPr>
          <a:xfrm>
            <a:off x="200472" y="3919696"/>
            <a:ext cx="9515213" cy="2677656"/>
          </a:xfrm>
          <a:prstGeom prst="rect">
            <a:avLst/>
          </a:prstGeom>
          <a:noFill/>
          <a:ln>
            <a:solidFill>
              <a:schemeClr val="tx1"/>
            </a:solid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日付プレースホルダー 10">
            <a:extLst>
              <a:ext uri="{FF2B5EF4-FFF2-40B4-BE49-F238E27FC236}">
                <a16:creationId xmlns:a16="http://schemas.microsoft.com/office/drawing/2014/main" id="{E21BB896-95F9-4A6B-A154-8C51ACCC1B56}"/>
              </a:ext>
            </a:extLst>
          </p:cNvPr>
          <p:cNvSpPr>
            <a:spLocks noGrp="1"/>
          </p:cNvSpPr>
          <p:nvPr>
            <p:ph type="dt" sz="half" idx="10"/>
          </p:nvPr>
        </p:nvSpPr>
        <p:spPr/>
        <p:txBody>
          <a:bodyPr/>
          <a:lstStyle/>
          <a:p>
            <a:r>
              <a:rPr kumimoji="1" lang="ja-JP" altLang="en-US" dirty="0"/>
              <a:t>０１</a:t>
            </a:r>
          </a:p>
        </p:txBody>
      </p:sp>
      <p:sp>
        <p:nvSpPr>
          <p:cNvPr id="12" name="スライド番号プレースホルダー 11">
            <a:extLst>
              <a:ext uri="{FF2B5EF4-FFF2-40B4-BE49-F238E27FC236}">
                <a16:creationId xmlns:a16="http://schemas.microsoft.com/office/drawing/2014/main" id="{D5C0DFE7-CF18-4D7C-A5E6-12D3A6E4E93B}"/>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7" name="テキスト ボックス 6">
            <a:extLst>
              <a:ext uri="{FF2B5EF4-FFF2-40B4-BE49-F238E27FC236}">
                <a16:creationId xmlns:a16="http://schemas.microsoft.com/office/drawing/2014/main" id="{8ECCF691-84AB-49C2-9D66-B6CBF2459DEF}"/>
              </a:ext>
            </a:extLst>
          </p:cNvPr>
          <p:cNvSpPr txBox="1"/>
          <p:nvPr/>
        </p:nvSpPr>
        <p:spPr>
          <a:xfrm>
            <a:off x="784965" y="1130261"/>
            <a:ext cx="8488515" cy="923330"/>
          </a:xfrm>
          <a:prstGeom prst="rect">
            <a:avLst/>
          </a:prstGeom>
          <a:noFill/>
        </p:spPr>
        <p:txBody>
          <a:bodyPr wrap="square" rtlCol="0">
            <a:spAutoFit/>
          </a:bodyPr>
          <a:lstStyle/>
          <a:p>
            <a:r>
              <a:rPr kumimoji="1" lang="en-US" altLang="ja-JP" dirty="0">
                <a:solidFill>
                  <a:srgbClr val="8EB4E3"/>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solidFill>
                  <a:srgbClr val="8EB4E3"/>
                </a:solidFill>
                <a:latin typeface="Meiryo UI" panose="020B0604030504040204" pitchFamily="50" charset="-128"/>
                <a:ea typeface="Meiryo UI" panose="020B0604030504040204" pitchFamily="50" charset="-128"/>
                <a:cs typeface="Meiryo UI" panose="020B0604030504040204" pitchFamily="50" charset="-128"/>
              </a:rPr>
              <a:t>本スライドでは、本事業の目的や概要（施設を整備しようとする背景、利用を想定するスタートアップの事業領域・研究分野、施設の利用期間が終了した時点でのスタートアップの成長イメージ等）を記載いただくとともに、申請段階での重点取組を特定してください。</a:t>
            </a:r>
          </a:p>
        </p:txBody>
      </p:sp>
      <p:sp>
        <p:nvSpPr>
          <p:cNvPr id="19" name="テキスト ボックス 18">
            <a:extLst>
              <a:ext uri="{FF2B5EF4-FFF2-40B4-BE49-F238E27FC236}">
                <a16:creationId xmlns:a16="http://schemas.microsoft.com/office/drawing/2014/main" id="{A30E8ADF-5E17-4AB0-A738-5308D42E973F}"/>
              </a:ext>
            </a:extLst>
          </p:cNvPr>
          <p:cNvSpPr txBox="1"/>
          <p:nvPr/>
        </p:nvSpPr>
        <p:spPr>
          <a:xfrm>
            <a:off x="713820" y="4889192"/>
            <a:ext cx="8488515" cy="1200329"/>
          </a:xfrm>
          <a:prstGeom prst="rect">
            <a:avLst/>
          </a:prstGeom>
          <a:noFill/>
        </p:spPr>
        <p:txBody>
          <a:bodyPr wrap="square" lIns="91440" tIns="45720" rIns="91440" bIns="45720" rtlCol="0" anchor="t">
            <a:spAutoFit/>
          </a:bodyPr>
          <a:lstStyle/>
          <a:p>
            <a:r>
              <a:rPr kumimoji="1" lang="en-US" altLang="ja-JP" dirty="0">
                <a:solidFill>
                  <a:srgbClr val="8EB4E3"/>
                </a:solidFill>
                <a:latin typeface="Meiryo UI"/>
                <a:ea typeface="Meiryo UI"/>
                <a:cs typeface="Meiryo UI" panose="020B0604030504040204" pitchFamily="50" charset="-128"/>
              </a:rPr>
              <a:t>※</a:t>
            </a:r>
            <a:r>
              <a:rPr kumimoji="1" lang="ja-JP" altLang="en-US">
                <a:solidFill>
                  <a:srgbClr val="8EB4E3"/>
                </a:solidFill>
                <a:latin typeface="Meiryo UI"/>
                <a:ea typeface="Meiryo UI"/>
                <a:cs typeface="Meiryo UI" panose="020B0604030504040204" pitchFamily="50" charset="-128"/>
              </a:rPr>
              <a:t>利⽤を想定しているディープテック・スタートアップの事業領域（バイオサイエンス・ヘルスケア、半導体、化学・素材等）や導入を予定している設備等、入居・利用するディープテック・スタートアップに対して提供する予定のサービスなど</a:t>
            </a:r>
            <a:r>
              <a:rPr lang="ja-JP" altLang="en-US">
                <a:solidFill>
                  <a:srgbClr val="8EB4E3"/>
                </a:solidFill>
                <a:latin typeface="Meiryo UI"/>
                <a:ea typeface="Meiryo UI"/>
                <a:cs typeface="Meiryo UI" panose="020B0604030504040204" pitchFamily="50" charset="-128"/>
              </a:rPr>
              <a:t>、対象のインキュベーション施設の特徴</a:t>
            </a:r>
            <a:r>
              <a:rPr kumimoji="1" lang="ja-JP" altLang="en-US">
                <a:solidFill>
                  <a:srgbClr val="8EB4E3"/>
                </a:solidFill>
                <a:latin typeface="Meiryo UI"/>
                <a:ea typeface="Meiryo UI"/>
                <a:cs typeface="Meiryo UI" panose="020B0604030504040204" pitchFamily="50" charset="-128"/>
              </a:rPr>
              <a:t>を記載してください。</a:t>
            </a:r>
            <a:endParaRPr lang="ja-JP" altLang="en-US">
              <a:solidFill>
                <a:srgbClr val="8EB4E3"/>
              </a:solidFill>
              <a:latin typeface="Meiryo UI"/>
              <a:ea typeface="Meiryo UI"/>
            </a:endParaRPr>
          </a:p>
        </p:txBody>
      </p:sp>
      <p:sp>
        <p:nvSpPr>
          <p:cNvPr id="2" name="テキスト ボックス 1">
            <a:extLst>
              <a:ext uri="{FF2B5EF4-FFF2-40B4-BE49-F238E27FC236}">
                <a16:creationId xmlns:a16="http://schemas.microsoft.com/office/drawing/2014/main" id="{6F9EBEA9-EF14-4D57-B5D8-0BA8A617971E}"/>
              </a:ext>
            </a:extLst>
          </p:cNvPr>
          <p:cNvSpPr txBox="1"/>
          <p:nvPr/>
        </p:nvSpPr>
        <p:spPr>
          <a:xfrm>
            <a:off x="702688" y="2328157"/>
            <a:ext cx="8488515" cy="369332"/>
          </a:xfrm>
          <a:prstGeom prst="rect">
            <a:avLst/>
          </a:prstGeom>
          <a:noFill/>
        </p:spPr>
        <p:txBody>
          <a:bodyPr wrap="square" lIns="91440" tIns="45720" rIns="91440" bIns="45720" rtlCol="0" anchor="t">
            <a:spAutoFit/>
          </a:bodyPr>
          <a:lstStyle/>
          <a:p>
            <a:r>
              <a:rPr lang="en-US" altLang="ja-JP" dirty="0">
                <a:solidFill>
                  <a:srgbClr val="8EB4E3"/>
                </a:solidFill>
                <a:latin typeface="Meiryo UI"/>
                <a:ea typeface="Meiryo UI"/>
                <a:cs typeface="Meiryo UI" panose="020B0604030504040204" pitchFamily="50" charset="-128"/>
              </a:rPr>
              <a:t>※様式１．事業概要と同じで構いません。</a:t>
            </a:r>
            <a:endParaRPr lang="ja-JP" dirty="0"/>
          </a:p>
        </p:txBody>
      </p:sp>
    </p:spTree>
    <p:extLst>
      <p:ext uri="{BB962C8B-B14F-4D97-AF65-F5344CB8AC3E}">
        <p14:creationId xmlns:p14="http://schemas.microsoft.com/office/powerpoint/2010/main" val="325096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１－（１）本事業の目的・概要・重点取組・指標（</a:t>
            </a:r>
            <a:r>
              <a:rPr kumimoji="1" lang="en-US" altLang="ja-JP" dirty="0">
                <a:solidFill>
                  <a:srgbClr val="0064C8"/>
                </a:solidFill>
              </a:rPr>
              <a:t>KPI</a:t>
            </a:r>
            <a:r>
              <a:rPr kumimoji="1" lang="ja-JP" altLang="en-US" dirty="0">
                <a:solidFill>
                  <a:srgbClr val="0064C8"/>
                </a:solidFill>
              </a:rPr>
              <a:t>）</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5AE2D3F8-DCEA-4A79-B746-81B1519B2457}"/>
              </a:ext>
            </a:extLst>
          </p:cNvPr>
          <p:cNvSpPr txBox="1"/>
          <p:nvPr/>
        </p:nvSpPr>
        <p:spPr>
          <a:xfrm>
            <a:off x="513767" y="732178"/>
            <a:ext cx="223224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a:extLst>
              <a:ext uri="{FF2B5EF4-FFF2-40B4-BE49-F238E27FC236}">
                <a16:creationId xmlns:a16="http://schemas.microsoft.com/office/drawing/2014/main" id="{2C4C7125-9973-4BD3-AB40-C016A3078F95}"/>
              </a:ext>
            </a:extLst>
          </p:cNvPr>
          <p:cNvGraphicFramePr>
            <a:graphicFrameLocks noGrp="1"/>
          </p:cNvGraphicFramePr>
          <p:nvPr>
            <p:extLst>
              <p:ext uri="{D42A27DB-BD31-4B8C-83A1-F6EECF244321}">
                <p14:modId xmlns:p14="http://schemas.microsoft.com/office/powerpoint/2010/main" val="3221124474"/>
              </p:ext>
            </p:extLst>
          </p:nvPr>
        </p:nvGraphicFramePr>
        <p:xfrm>
          <a:off x="564679" y="1282401"/>
          <a:ext cx="8996831" cy="1980080"/>
        </p:xfrm>
        <a:graphic>
          <a:graphicData uri="http://schemas.openxmlformats.org/drawingml/2006/table">
            <a:tbl>
              <a:tblPr firstRow="1">
                <a:tableStyleId>{5C22544A-7EE6-4342-B048-85BDC9FD1C3A}</a:tableStyleId>
              </a:tblPr>
              <a:tblGrid>
                <a:gridCol w="5396433">
                  <a:extLst>
                    <a:ext uri="{9D8B030D-6E8A-4147-A177-3AD203B41FA5}">
                      <a16:colId xmlns:a16="http://schemas.microsoft.com/office/drawing/2014/main" val="923392602"/>
                    </a:ext>
                  </a:extLst>
                </a:gridCol>
                <a:gridCol w="1080120">
                  <a:extLst>
                    <a:ext uri="{9D8B030D-6E8A-4147-A177-3AD203B41FA5}">
                      <a16:colId xmlns:a16="http://schemas.microsoft.com/office/drawing/2014/main" val="2632815512"/>
                    </a:ext>
                  </a:extLst>
                </a:gridCol>
                <a:gridCol w="1296144">
                  <a:extLst>
                    <a:ext uri="{9D8B030D-6E8A-4147-A177-3AD203B41FA5}">
                      <a16:colId xmlns:a16="http://schemas.microsoft.com/office/drawing/2014/main" val="3227904587"/>
                    </a:ext>
                  </a:extLst>
                </a:gridCol>
                <a:gridCol w="1224134">
                  <a:extLst>
                    <a:ext uri="{9D8B030D-6E8A-4147-A177-3AD203B41FA5}">
                      <a16:colId xmlns:a16="http://schemas.microsoft.com/office/drawing/2014/main" val="2570890658"/>
                    </a:ext>
                  </a:extLst>
                </a:gridCol>
              </a:tblGrid>
              <a:tr h="147095">
                <a:tc rowSpan="2">
                  <a:txBody>
                    <a:bodyPr/>
                    <a:lstStyle/>
                    <a:p>
                      <a:pPr algn="ctr">
                        <a:lnSpc>
                          <a:spcPct val="100000"/>
                        </a:lnSpc>
                        <a:spcAft>
                          <a:spcPts val="0"/>
                        </a:spcAft>
                      </a:pPr>
                      <a:r>
                        <a:rPr lang="ja-JP" sz="1400" b="1" kern="100" dirty="0">
                          <a:solidFill>
                            <a:schemeClr val="tx1"/>
                          </a:solidFill>
                          <a:effectLst/>
                          <a:latin typeface="+mj-ea"/>
                          <a:ea typeface="+mj-ea"/>
                        </a:rPr>
                        <a:t>指標（</a:t>
                      </a:r>
                      <a:r>
                        <a:rPr lang="en-US" altLang="ja-JP" sz="1400" b="1" kern="100" dirty="0">
                          <a:solidFill>
                            <a:schemeClr val="tx1"/>
                          </a:solidFill>
                          <a:effectLst/>
                          <a:latin typeface="+mj-ea"/>
                          <a:ea typeface="+mj-ea"/>
                        </a:rPr>
                        <a:t>KPI</a:t>
                      </a:r>
                      <a:r>
                        <a:rPr lang="ja-JP" sz="1400" b="1" kern="100" dirty="0">
                          <a:solidFill>
                            <a:schemeClr val="tx1"/>
                          </a:solidFill>
                          <a:effectLst/>
                          <a:latin typeface="+mj-ea"/>
                          <a:ea typeface="+mj-ea"/>
                        </a:rPr>
                        <a:t>）</a:t>
                      </a:r>
                      <a:r>
                        <a:rPr lang="ja-JP" altLang="en-US" sz="1400" b="1" kern="100" dirty="0">
                          <a:solidFill>
                            <a:schemeClr val="tx1"/>
                          </a:solidFill>
                          <a:effectLst/>
                          <a:latin typeface="+mj-ea"/>
                          <a:ea typeface="+mj-ea"/>
                        </a:rPr>
                        <a:t>　</a:t>
                      </a:r>
                      <a:r>
                        <a:rPr lang="en-US" altLang="ja-JP" sz="1400" b="1" kern="100" dirty="0">
                          <a:solidFill>
                            <a:schemeClr val="tx1"/>
                          </a:solidFill>
                          <a:effectLst/>
                          <a:latin typeface="+mj-ea"/>
                          <a:ea typeface="+mj-ea"/>
                        </a:rPr>
                        <a:t>※</a:t>
                      </a:r>
                      <a:r>
                        <a:rPr lang="ja-JP" altLang="en-US" sz="1400" b="1" kern="100" dirty="0">
                          <a:solidFill>
                            <a:schemeClr val="tx1"/>
                          </a:solidFill>
                          <a:effectLst/>
                          <a:latin typeface="+mj-ea"/>
                          <a:ea typeface="+mj-ea"/>
                        </a:rPr>
                        <a:t>計３つ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altLang="en-US" sz="1400" b="1" kern="100" dirty="0">
                          <a:solidFill>
                            <a:schemeClr val="tx1"/>
                          </a:solidFill>
                          <a:effectLst/>
                          <a:latin typeface="+mj-ea"/>
                          <a:ea typeface="+mj-ea"/>
                        </a:rPr>
                        <a:t>あ</a:t>
                      </a:r>
                      <a:r>
                        <a:rPr lang="ja-JP" sz="1400" b="1" kern="100" dirty="0">
                          <a:solidFill>
                            <a:schemeClr val="tx1"/>
                          </a:solidFill>
                          <a:effectLst/>
                          <a:latin typeface="+mj-ea"/>
                          <a:ea typeface="+mj-ea"/>
                        </a:rPr>
                        <a:t>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altLang="ja-JP" sz="1400" b="1" kern="100" dirty="0">
                          <a:solidFill>
                            <a:schemeClr val="tx1"/>
                          </a:solidFill>
                          <a:effectLst/>
                          <a:latin typeface="+mj-ea"/>
                          <a:ea typeface="+mj-ea"/>
                          <a:cs typeface="Times New Roman" panose="02020603050405020304" pitchFamily="18" charset="0"/>
                        </a:rPr>
                        <a:t>2024</a:t>
                      </a:r>
                      <a:r>
                        <a:rPr lang="ja-JP" altLang="en-US" sz="1400" b="1" kern="100" dirty="0">
                          <a:solidFill>
                            <a:schemeClr val="tx1"/>
                          </a:solidFill>
                          <a:effectLst/>
                          <a:latin typeface="+mj-ea"/>
                          <a:ea typeface="+mj-ea"/>
                          <a:cs typeface="Times New Roman" panose="02020603050405020304" pitchFamily="18" charset="0"/>
                        </a:rPr>
                        <a:t>年度末</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kumimoji="1" lang="en-US" altLang="ja-JP" sz="1400" b="1" kern="100" dirty="0">
                          <a:solidFill>
                            <a:schemeClr val="tx1"/>
                          </a:solidFill>
                          <a:effectLst/>
                          <a:latin typeface="+mj-ea"/>
                          <a:ea typeface="+mn-ea"/>
                          <a:cs typeface="Times New Roman" panose="02020603050405020304" pitchFamily="18" charset="0"/>
                        </a:rPr>
                        <a:t>2027</a:t>
                      </a:r>
                      <a:r>
                        <a:rPr kumimoji="1" lang="ja-JP" altLang="en-US" sz="1400" b="1" kern="100" dirty="0">
                          <a:solidFill>
                            <a:schemeClr val="tx1"/>
                          </a:solidFill>
                          <a:effectLst/>
                          <a:latin typeface="+mj-ea"/>
                          <a:ea typeface="+mn-ea"/>
                          <a:cs typeface="Times New Roman" panose="02020603050405020304" pitchFamily="18" charset="0"/>
                        </a:rPr>
                        <a:t>年度末</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施設の入居率（％）</a:t>
                      </a:r>
                      <a:r>
                        <a:rPr lang="en-US" alt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必須</a:t>
                      </a:r>
                      <a:r>
                        <a:rPr lang="en-US" altLang="ja-JP" sz="1400" b="0" kern="100" dirty="0">
                          <a:solidFill>
                            <a:schemeClr val="tx1"/>
                          </a:solidFill>
                          <a:effectLst/>
                          <a:latin typeface="+mj-ea"/>
                          <a:ea typeface="+mj-ea"/>
                        </a:rPr>
                        <a:t>】</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441284">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施設の入居者のうちスタートアップ又は創業予定の個人の割合</a:t>
                      </a:r>
                      <a:r>
                        <a:rPr kumimoji="1" lang="ja-JP" altLang="en-US" sz="1400" b="0" kern="100" dirty="0">
                          <a:solidFill>
                            <a:schemeClr val="tx1"/>
                          </a:solidFill>
                          <a:effectLst/>
                          <a:latin typeface="+mj-ea"/>
                          <a:ea typeface="+mn-ea"/>
                          <a:cs typeface="+mn-cs"/>
                        </a:rPr>
                        <a:t>（％）</a:t>
                      </a:r>
                      <a:r>
                        <a:rPr kumimoji="1" lang="en-US" altLang="ja-JP" sz="1400" b="0" kern="100" dirty="0">
                          <a:solidFill>
                            <a:schemeClr val="tx1"/>
                          </a:solidFill>
                          <a:effectLst/>
                          <a:latin typeface="+mj-ea"/>
                          <a:ea typeface="+mn-ea"/>
                          <a:cs typeface="+mn-cs"/>
                        </a:rPr>
                        <a:t>【</a:t>
                      </a:r>
                      <a:r>
                        <a:rPr kumimoji="1" lang="ja-JP" altLang="en-US" sz="1400" b="0" kern="100" dirty="0">
                          <a:solidFill>
                            <a:schemeClr val="tx1"/>
                          </a:solidFill>
                          <a:effectLst/>
                          <a:latin typeface="+mj-ea"/>
                          <a:ea typeface="+mn-ea"/>
                          <a:cs typeface="+mn-cs"/>
                        </a:rPr>
                        <a:t>必須</a:t>
                      </a:r>
                      <a:r>
                        <a:rPr kumimoji="1" lang="en-US" altLang="ja-JP" sz="1400" b="0" kern="100" dirty="0">
                          <a:solidFill>
                            <a:schemeClr val="tx1"/>
                          </a:solidFill>
                          <a:effectLst/>
                          <a:latin typeface="+mj-ea"/>
                          <a:ea typeface="+mn-ea"/>
                          <a:cs typeface="+mn-cs"/>
                        </a:rPr>
                        <a:t>】</a:t>
                      </a:r>
                      <a:endParaRPr lang="ja-JP" sz="1400" b="0"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r h="294189">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rPr>
                        <a:t>任意で設定する</a:t>
                      </a:r>
                      <a:r>
                        <a:rPr lang="en-US" altLang="ja-JP" sz="1400" b="0" kern="100" dirty="0">
                          <a:solidFill>
                            <a:schemeClr val="tx1"/>
                          </a:solidFill>
                          <a:effectLst/>
                          <a:latin typeface="+mj-ea"/>
                          <a:ea typeface="+mj-ea"/>
                        </a:rPr>
                        <a:t>KPI</a:t>
                      </a:r>
                      <a:r>
                        <a:rPr lang="ja-JP" altLang="en-US" sz="1400" b="0" kern="100" dirty="0">
                          <a:solidFill>
                            <a:schemeClr val="tx1"/>
                          </a:solidFill>
                          <a:effectLst/>
                          <a:latin typeface="+mj-ea"/>
                          <a:ea typeface="+mj-ea"/>
                        </a:rPr>
                        <a:t>　</a:t>
                      </a:r>
                      <a:r>
                        <a:rPr lang="en-US" altLang="ja-JP" sz="1400" b="0" kern="100" dirty="0">
                          <a:solidFill>
                            <a:schemeClr val="tx1"/>
                          </a:solidFill>
                          <a:effectLst/>
                          <a:latin typeface="+mj-ea"/>
                          <a:ea typeface="+mj-ea"/>
                        </a:rPr>
                        <a:t>※</a:t>
                      </a:r>
                      <a:r>
                        <a:rPr lang="ja-JP" altLang="en-US" sz="1400" b="0" kern="100" dirty="0">
                          <a:solidFill>
                            <a:schemeClr val="tx1"/>
                          </a:solidFill>
                          <a:effectLst/>
                          <a:latin typeface="+mj-ea"/>
                          <a:ea typeface="+mj-ea"/>
                        </a:rPr>
                        <a:t>以下のうちから１つ</a:t>
                      </a:r>
                      <a:endParaRPr lang="en-US" altLang="ja-JP" sz="1400" b="0" kern="100" dirty="0">
                        <a:solidFill>
                          <a:schemeClr val="tx1"/>
                        </a:solidFill>
                        <a:effectLst/>
                        <a:latin typeface="+mj-ea"/>
                        <a:ea typeface="+mj-ea"/>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施設に係る事業の成長率（施設に係る収入の毎年度の増加割合）</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補助対象設備の利用率</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その他独自の</a:t>
                      </a:r>
                      <a:r>
                        <a:rPr lang="en-US" altLang="ja-JP" sz="1400" b="0" kern="100" dirty="0">
                          <a:solidFill>
                            <a:schemeClr val="tx1"/>
                          </a:solidFill>
                          <a:effectLst/>
                          <a:latin typeface="+mj-ea"/>
                          <a:ea typeface="+mj-ea"/>
                          <a:cs typeface="Times New Roman" panose="02020603050405020304" pitchFamily="18" charset="0"/>
                        </a:rPr>
                        <a:t>KPI</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899266"/>
                  </a:ext>
                </a:extLst>
              </a:tr>
            </a:tbl>
          </a:graphicData>
        </a:graphic>
      </p:graphicFrame>
      <p:sp>
        <p:nvSpPr>
          <p:cNvPr id="13" name="テキスト ボックス 12">
            <a:extLst>
              <a:ext uri="{FF2B5EF4-FFF2-40B4-BE49-F238E27FC236}">
                <a16:creationId xmlns:a16="http://schemas.microsoft.com/office/drawing/2014/main" id="{0D80DB48-8442-4627-87FF-D8EA04F3A71E}"/>
              </a:ext>
            </a:extLst>
          </p:cNvPr>
          <p:cNvSpPr txBox="1"/>
          <p:nvPr/>
        </p:nvSpPr>
        <p:spPr>
          <a:xfrm>
            <a:off x="564679" y="3429000"/>
            <a:ext cx="3740249"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②入居・利用スタートアップに関して</a:t>
            </a:r>
          </a:p>
        </p:txBody>
      </p:sp>
      <p:sp>
        <p:nvSpPr>
          <p:cNvPr id="19" name="テキスト ボックス 18">
            <a:extLst>
              <a:ext uri="{FF2B5EF4-FFF2-40B4-BE49-F238E27FC236}">
                <a16:creationId xmlns:a16="http://schemas.microsoft.com/office/drawing/2014/main" id="{18C0CA15-A8C6-4C9F-B914-EAB2E46EB568}"/>
              </a:ext>
            </a:extLst>
          </p:cNvPr>
          <p:cNvSpPr txBox="1"/>
          <p:nvPr/>
        </p:nvSpPr>
        <p:spPr>
          <a:xfrm>
            <a:off x="544910" y="992396"/>
            <a:ext cx="3119266"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①補助対象施設に関して</a:t>
            </a:r>
          </a:p>
        </p:txBody>
      </p:sp>
      <p:graphicFrame>
        <p:nvGraphicFramePr>
          <p:cNvPr id="20" name="表 19">
            <a:extLst>
              <a:ext uri="{FF2B5EF4-FFF2-40B4-BE49-F238E27FC236}">
                <a16:creationId xmlns:a16="http://schemas.microsoft.com/office/drawing/2014/main" id="{7E9DECA6-7977-4D58-9FF7-359C871F8ADC}"/>
              </a:ext>
            </a:extLst>
          </p:cNvPr>
          <p:cNvGraphicFramePr>
            <a:graphicFrameLocks noGrp="1"/>
          </p:cNvGraphicFramePr>
          <p:nvPr>
            <p:extLst>
              <p:ext uri="{D42A27DB-BD31-4B8C-83A1-F6EECF244321}">
                <p14:modId xmlns:p14="http://schemas.microsoft.com/office/powerpoint/2010/main" val="521521530"/>
              </p:ext>
            </p:extLst>
          </p:nvPr>
        </p:nvGraphicFramePr>
        <p:xfrm>
          <a:off x="564680" y="3778112"/>
          <a:ext cx="8996831" cy="2773680"/>
        </p:xfrm>
        <a:graphic>
          <a:graphicData uri="http://schemas.openxmlformats.org/drawingml/2006/table">
            <a:tbl>
              <a:tblPr firstRow="1">
                <a:tableStyleId>{5C22544A-7EE6-4342-B048-85BDC9FD1C3A}</a:tableStyleId>
              </a:tblPr>
              <a:tblGrid>
                <a:gridCol w="5396432">
                  <a:extLst>
                    <a:ext uri="{9D8B030D-6E8A-4147-A177-3AD203B41FA5}">
                      <a16:colId xmlns:a16="http://schemas.microsoft.com/office/drawing/2014/main" val="923392602"/>
                    </a:ext>
                  </a:extLst>
                </a:gridCol>
                <a:gridCol w="1080120">
                  <a:extLst>
                    <a:ext uri="{9D8B030D-6E8A-4147-A177-3AD203B41FA5}">
                      <a16:colId xmlns:a16="http://schemas.microsoft.com/office/drawing/2014/main" val="2632815512"/>
                    </a:ext>
                  </a:extLst>
                </a:gridCol>
                <a:gridCol w="1296144">
                  <a:extLst>
                    <a:ext uri="{9D8B030D-6E8A-4147-A177-3AD203B41FA5}">
                      <a16:colId xmlns:a16="http://schemas.microsoft.com/office/drawing/2014/main" val="3227904587"/>
                    </a:ext>
                  </a:extLst>
                </a:gridCol>
                <a:gridCol w="1224135">
                  <a:extLst>
                    <a:ext uri="{9D8B030D-6E8A-4147-A177-3AD203B41FA5}">
                      <a16:colId xmlns:a16="http://schemas.microsoft.com/office/drawing/2014/main" val="2687830883"/>
                    </a:ext>
                  </a:extLst>
                </a:gridCol>
              </a:tblGrid>
              <a:tr h="147095">
                <a:tc rowSpan="2">
                  <a:txBody>
                    <a:bodyPr/>
                    <a:lstStyle/>
                    <a:p>
                      <a:pPr algn="ctr">
                        <a:lnSpc>
                          <a:spcPct val="100000"/>
                        </a:lnSpc>
                        <a:spcAft>
                          <a:spcPts val="0"/>
                        </a:spcAft>
                      </a:pPr>
                      <a:r>
                        <a:rPr kumimoji="1" lang="ja-JP" altLang="ja-JP" sz="1400" b="1" kern="100" dirty="0">
                          <a:solidFill>
                            <a:schemeClr val="tx1"/>
                          </a:solidFill>
                          <a:effectLst/>
                          <a:latin typeface="+mj-ea"/>
                          <a:ea typeface="+mn-ea"/>
                          <a:cs typeface="+mn-cs"/>
                        </a:rPr>
                        <a:t>指標（</a:t>
                      </a:r>
                      <a:r>
                        <a:rPr kumimoji="1" lang="en-US" altLang="ja-JP" sz="1400" b="1" kern="100" dirty="0">
                          <a:solidFill>
                            <a:schemeClr val="tx1"/>
                          </a:solidFill>
                          <a:effectLst/>
                          <a:latin typeface="+mj-ea"/>
                          <a:ea typeface="+mn-ea"/>
                          <a:cs typeface="+mn-cs"/>
                        </a:rPr>
                        <a:t>KPI</a:t>
                      </a:r>
                      <a:r>
                        <a:rPr kumimoji="1" lang="ja-JP" altLang="ja-JP" sz="1400" b="1" kern="100" dirty="0">
                          <a:solidFill>
                            <a:schemeClr val="tx1"/>
                          </a:solidFill>
                          <a:effectLst/>
                          <a:latin typeface="+mj-ea"/>
                          <a:ea typeface="+mn-ea"/>
                          <a:cs typeface="+mn-cs"/>
                        </a:rPr>
                        <a:t>）</a:t>
                      </a:r>
                      <a:r>
                        <a:rPr kumimoji="1" lang="ja-JP" altLang="en-US" sz="1400" b="1" kern="100" dirty="0">
                          <a:solidFill>
                            <a:schemeClr val="tx1"/>
                          </a:solidFill>
                          <a:effectLst/>
                          <a:latin typeface="+mj-ea"/>
                          <a:ea typeface="+mn-ea"/>
                          <a:cs typeface="+mn-cs"/>
                        </a:rPr>
                        <a:t>　</a:t>
                      </a:r>
                      <a:r>
                        <a:rPr kumimoji="1" lang="en-US" altLang="ja-JP" sz="1400" b="1" kern="100" dirty="0">
                          <a:solidFill>
                            <a:schemeClr val="tx1"/>
                          </a:solidFill>
                          <a:effectLst/>
                          <a:latin typeface="+mj-ea"/>
                          <a:ea typeface="+mn-ea"/>
                          <a:cs typeface="+mn-cs"/>
                        </a:rPr>
                        <a:t>※</a:t>
                      </a:r>
                      <a:r>
                        <a:rPr kumimoji="1" lang="ja-JP" altLang="en-US" sz="1400" b="1" kern="100" dirty="0">
                          <a:solidFill>
                            <a:schemeClr val="tx1"/>
                          </a:solidFill>
                          <a:effectLst/>
                          <a:latin typeface="+mj-ea"/>
                          <a:ea typeface="+mn-ea"/>
                          <a:cs typeface="+mn-cs"/>
                        </a:rPr>
                        <a:t>計２つ</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lnSpc>
                          <a:spcPct val="100000"/>
                        </a:lnSpc>
                        <a:spcAft>
                          <a:spcPts val="0"/>
                        </a:spcAft>
                      </a:pPr>
                      <a:r>
                        <a:rPr lang="ja-JP" sz="1400" b="1" kern="100" dirty="0">
                          <a:solidFill>
                            <a:schemeClr val="tx1"/>
                          </a:solidFill>
                          <a:effectLst/>
                          <a:latin typeface="+mj-ea"/>
                          <a:ea typeface="+mj-ea"/>
                        </a:rPr>
                        <a:t>現状値</a:t>
                      </a:r>
                    </a:p>
                    <a:p>
                      <a:pPr algn="ctr">
                        <a:lnSpc>
                          <a:spcPct val="100000"/>
                        </a:lnSpc>
                        <a:spcAft>
                          <a:spcPts val="0"/>
                        </a:spcAft>
                      </a:pPr>
                      <a:r>
                        <a:rPr lang="en-US" sz="1400" b="1" kern="100" dirty="0">
                          <a:solidFill>
                            <a:schemeClr val="tx1"/>
                          </a:solidFill>
                          <a:effectLst/>
                          <a:latin typeface="+mj-ea"/>
                          <a:ea typeface="+mj-ea"/>
                        </a:rPr>
                        <a:t>(</a:t>
                      </a:r>
                      <a:r>
                        <a:rPr lang="ja-JP" altLang="en-US" sz="1400" b="1" kern="100" dirty="0">
                          <a:solidFill>
                            <a:schemeClr val="tx1"/>
                          </a:solidFill>
                          <a:effectLst/>
                          <a:latin typeface="+mj-ea"/>
                          <a:ea typeface="+mj-ea"/>
                        </a:rPr>
                        <a:t>あ</a:t>
                      </a:r>
                      <a:r>
                        <a:rPr lang="ja-JP" sz="1400" b="1" kern="100" dirty="0">
                          <a:solidFill>
                            <a:schemeClr val="tx1"/>
                          </a:solidFill>
                          <a:effectLst/>
                          <a:latin typeface="+mj-ea"/>
                          <a:ea typeface="+mj-ea"/>
                        </a:rPr>
                        <a:t>れば</a:t>
                      </a:r>
                      <a:r>
                        <a:rPr lang="en-US" sz="1400" b="1" kern="100" dirty="0">
                          <a:solidFill>
                            <a:schemeClr val="tx1"/>
                          </a:solidFill>
                          <a:effectLst/>
                          <a:latin typeface="+mj-ea"/>
                          <a:ea typeface="+mj-ea"/>
                        </a:rPr>
                        <a:t>)</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a:lnSpc>
                          <a:spcPct val="100000"/>
                        </a:lnSpc>
                        <a:spcAft>
                          <a:spcPts val="0"/>
                        </a:spcAft>
                      </a:pPr>
                      <a:r>
                        <a:rPr lang="ja-JP" sz="1400" b="1" kern="100" dirty="0">
                          <a:solidFill>
                            <a:schemeClr val="tx1"/>
                          </a:solidFill>
                          <a:effectLst/>
                          <a:latin typeface="+mj-ea"/>
                          <a:ea typeface="+mj-ea"/>
                        </a:rPr>
                        <a:t>目標値</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0868445"/>
                  </a:ext>
                </a:extLst>
              </a:tr>
              <a:tr h="14709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altLang="ja-JP" sz="1400" b="1" kern="100" dirty="0">
                          <a:solidFill>
                            <a:schemeClr val="tx1"/>
                          </a:solidFill>
                          <a:effectLst/>
                          <a:latin typeface="+mj-ea"/>
                          <a:ea typeface="+mj-ea"/>
                          <a:cs typeface="Times New Roman" panose="02020603050405020304" pitchFamily="18" charset="0"/>
                        </a:rPr>
                        <a:t>2024</a:t>
                      </a:r>
                      <a:r>
                        <a:rPr lang="ja-JP" altLang="en-US" sz="1400" b="1" kern="100" dirty="0">
                          <a:solidFill>
                            <a:schemeClr val="tx1"/>
                          </a:solidFill>
                          <a:effectLst/>
                          <a:latin typeface="+mj-ea"/>
                          <a:ea typeface="+mj-ea"/>
                          <a:cs typeface="Times New Roman" panose="02020603050405020304" pitchFamily="18" charset="0"/>
                        </a:rPr>
                        <a:t>年度末</a:t>
                      </a:r>
                      <a:endParaRPr lang="ja-JP" sz="1400" b="1" kern="100" dirty="0">
                        <a:solidFill>
                          <a:schemeClr val="tx1"/>
                        </a:solidFill>
                        <a:effectLst/>
                        <a:latin typeface="+mj-ea"/>
                        <a:ea typeface="+mj-ea"/>
                        <a:cs typeface="Times New Roman" panose="02020603050405020304" pitchFamily="18" charset="0"/>
                      </a:endParaRPr>
                    </a:p>
                  </a:txBody>
                  <a:tcPr marL="23596" marR="23596"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0"/>
                        </a:spcAft>
                      </a:pPr>
                      <a:r>
                        <a:rPr kumimoji="1" lang="en-US" altLang="ja-JP" sz="1400" b="1" kern="100" dirty="0">
                          <a:solidFill>
                            <a:schemeClr val="tx1"/>
                          </a:solidFill>
                          <a:effectLst/>
                          <a:latin typeface="+mj-ea"/>
                          <a:ea typeface="+mn-ea"/>
                          <a:cs typeface="Times New Roman" panose="02020603050405020304" pitchFamily="18" charset="0"/>
                        </a:rPr>
                        <a:t>2027</a:t>
                      </a:r>
                      <a:r>
                        <a:rPr kumimoji="1" lang="ja-JP" altLang="en-US" sz="1400" b="1" kern="100" dirty="0">
                          <a:solidFill>
                            <a:schemeClr val="tx1"/>
                          </a:solidFill>
                          <a:effectLst/>
                          <a:latin typeface="+mj-ea"/>
                          <a:ea typeface="+mn-ea"/>
                          <a:cs typeface="Times New Roman" panose="02020603050405020304" pitchFamily="18" charset="0"/>
                        </a:rPr>
                        <a:t>年度末</a:t>
                      </a:r>
                      <a:endParaRPr kumimoji="1" lang="ja-JP" altLang="ja-JP" sz="1400" b="1" kern="100" dirty="0">
                        <a:solidFill>
                          <a:schemeClr val="tx1"/>
                        </a:solidFill>
                        <a:effectLst/>
                        <a:latin typeface="+mj-ea"/>
                        <a:ea typeface="+mn-ea"/>
                        <a:cs typeface="Times New Roman" panose="02020603050405020304" pitchFamily="18" charset="0"/>
                      </a:endParaRPr>
                    </a:p>
                  </a:txBody>
                  <a:tcPr marL="23596" marR="23596"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42452440"/>
                  </a:ext>
                </a:extLst>
              </a:tr>
              <a:tr h="147095">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cs typeface="Times New Roman" panose="02020603050405020304" pitchFamily="18" charset="0"/>
                        </a:rPr>
                        <a:t>施設を利用するスタートアップが利用期間に資金調達をする率（％）</a:t>
                      </a:r>
                      <a:r>
                        <a:rPr lang="en-US" altLang="ja-JP" sz="1400" b="0" kern="100" dirty="0">
                          <a:solidFill>
                            <a:schemeClr val="tx1"/>
                          </a:solidFill>
                          <a:effectLst/>
                          <a:latin typeface="+mj-ea"/>
                          <a:ea typeface="+mj-ea"/>
                          <a:cs typeface="Times New Roman" panose="02020603050405020304" pitchFamily="18" charset="0"/>
                        </a:rPr>
                        <a:t>【</a:t>
                      </a:r>
                      <a:r>
                        <a:rPr lang="ja-JP" altLang="en-US" sz="1400" b="0" kern="100" dirty="0">
                          <a:solidFill>
                            <a:schemeClr val="tx1"/>
                          </a:solidFill>
                          <a:effectLst/>
                          <a:latin typeface="+mj-ea"/>
                          <a:ea typeface="+mj-ea"/>
                          <a:cs typeface="Times New Roman" panose="02020603050405020304" pitchFamily="18" charset="0"/>
                        </a:rPr>
                        <a:t>必須</a:t>
                      </a:r>
                      <a:r>
                        <a:rPr lang="en-US" altLang="ja-JP" sz="1400" b="0" kern="100" dirty="0">
                          <a:solidFill>
                            <a:schemeClr val="tx1"/>
                          </a:solidFill>
                          <a:effectLst/>
                          <a:latin typeface="+mj-ea"/>
                          <a:ea typeface="+mj-ea"/>
                          <a:cs typeface="Times New Roman" panose="02020603050405020304" pitchFamily="18" charset="0"/>
                        </a:rPr>
                        <a:t>】</a:t>
                      </a:r>
                    </a:p>
                    <a:p>
                      <a:pPr marL="0" indent="0" algn="just">
                        <a:lnSpc>
                          <a:spcPct val="100000"/>
                        </a:lnSpc>
                        <a:spcAft>
                          <a:spcPts val="0"/>
                        </a:spcAft>
                        <a:buFont typeface="Arial" panose="020B0604020202020204" pitchFamily="34" charset="0"/>
                        <a:buNone/>
                      </a:pPr>
                      <a:r>
                        <a:rPr lang="en-US" altLang="ja-JP" sz="1400" b="0" kern="100" dirty="0">
                          <a:solidFill>
                            <a:schemeClr val="tx1"/>
                          </a:solidFill>
                          <a:effectLst/>
                          <a:latin typeface="+mj-ea"/>
                          <a:ea typeface="+mj-ea"/>
                          <a:cs typeface="Times New Roman"/>
                        </a:rPr>
                        <a:t>※</a:t>
                      </a:r>
                      <a:r>
                        <a:rPr lang="ja-JP" altLang="en-US" sz="1400" b="0" kern="100" dirty="0">
                          <a:solidFill>
                            <a:schemeClr val="tx1"/>
                          </a:solidFill>
                          <a:effectLst/>
                          <a:latin typeface="+mj-ea"/>
                          <a:ea typeface="+mj-ea"/>
                          <a:cs typeface="Times New Roman"/>
                        </a:rPr>
                        <a:t>主として未起業の個人を想定する場合は、施設の利用者の利用期間における起業率</a:t>
                      </a:r>
                      <a:endParaRPr lang="ja-JP" sz="1400" b="0" kern="100" dirty="0">
                        <a:solidFill>
                          <a:schemeClr val="tx1"/>
                        </a:solidFill>
                        <a:effectLst/>
                        <a:latin typeface="+mj-ea"/>
                        <a:ea typeface="+mj-ea"/>
                        <a:cs typeface="Times New Roman"/>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effectLst/>
                        <a:uLnTx/>
                        <a:uFillTx/>
                        <a:latin typeface="ＭＳ Ｐゴシック"/>
                        <a:ea typeface="ＭＳ Ｐゴシック"/>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effectLst/>
                        <a:uLnTx/>
                        <a:uFillTx/>
                        <a:latin typeface="ＭＳ Ｐゴシック"/>
                        <a:ea typeface="ＭＳ Ｐゴシック"/>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7469372"/>
                  </a:ext>
                </a:extLst>
              </a:tr>
              <a:tr h="55580">
                <a:tc>
                  <a:txBody>
                    <a:bodyPr/>
                    <a:lstStyle/>
                    <a:p>
                      <a:pPr marL="285750" indent="-285750" algn="just">
                        <a:lnSpc>
                          <a:spcPct val="100000"/>
                        </a:lnSpc>
                        <a:spcAft>
                          <a:spcPts val="0"/>
                        </a:spcAft>
                        <a:buFont typeface="Arial" panose="020B0604020202020204" pitchFamily="34" charset="0"/>
                        <a:buChar char="•"/>
                      </a:pPr>
                      <a:r>
                        <a:rPr lang="ja-JP" altLang="en-US" sz="1400" b="0" kern="100" dirty="0">
                          <a:solidFill>
                            <a:schemeClr val="tx1"/>
                          </a:solidFill>
                          <a:effectLst/>
                          <a:latin typeface="+mj-ea"/>
                          <a:ea typeface="+mj-ea"/>
                          <a:cs typeface="Times New Roman" panose="02020603050405020304" pitchFamily="18" charset="0"/>
                        </a:rPr>
                        <a:t>任意で設定する</a:t>
                      </a:r>
                      <a:r>
                        <a:rPr lang="en-US" altLang="ja-JP" sz="1400" b="0" kern="100" dirty="0">
                          <a:solidFill>
                            <a:schemeClr val="tx1"/>
                          </a:solidFill>
                          <a:effectLst/>
                          <a:latin typeface="+mj-ea"/>
                          <a:ea typeface="+mj-ea"/>
                          <a:cs typeface="Times New Roman" panose="02020603050405020304" pitchFamily="18" charset="0"/>
                        </a:rPr>
                        <a:t>KPI</a:t>
                      </a: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施設の利用者の利用期間における平均資金調達額（利用者が起業済み（法人）である場合）</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施設の利用者が成長して施設を出るまでの期間</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補助事業会社との共同研究、資本・業務提携等の連携事業数（利用者が起業済み（法人）である場合）　</a:t>
                      </a:r>
                      <a:endParaRPr lang="en-US" altLang="ja-JP" sz="1400" b="0" kern="100" dirty="0">
                        <a:solidFill>
                          <a:schemeClr val="tx1"/>
                        </a:solidFill>
                        <a:effectLst/>
                        <a:latin typeface="+mj-ea"/>
                        <a:ea typeface="+mj-ea"/>
                        <a:cs typeface="Times New Roman" panose="02020603050405020304" pitchFamily="18" charset="0"/>
                      </a:endParaRPr>
                    </a:p>
                    <a:p>
                      <a:pPr marL="285750" indent="-285750" algn="just">
                        <a:lnSpc>
                          <a:spcPct val="100000"/>
                        </a:lnSpc>
                        <a:spcAft>
                          <a:spcPts val="0"/>
                        </a:spcAft>
                        <a:buFont typeface="Wingdings" panose="05000000000000000000" pitchFamily="2" charset="2"/>
                        <a:buChar char="ü"/>
                      </a:pPr>
                      <a:r>
                        <a:rPr lang="ja-JP" altLang="en-US" sz="1400" b="0" kern="100" dirty="0">
                          <a:solidFill>
                            <a:schemeClr val="tx1"/>
                          </a:solidFill>
                          <a:effectLst/>
                          <a:latin typeface="+mj-ea"/>
                          <a:ea typeface="+mj-ea"/>
                          <a:cs typeface="Times New Roman" panose="02020603050405020304" pitchFamily="18" charset="0"/>
                        </a:rPr>
                        <a:t>その他独自の</a:t>
                      </a:r>
                      <a:r>
                        <a:rPr lang="en-US" altLang="ja-JP" sz="1400" b="0" kern="100" dirty="0">
                          <a:solidFill>
                            <a:schemeClr val="tx1"/>
                          </a:solidFill>
                          <a:effectLst/>
                          <a:latin typeface="+mj-ea"/>
                          <a:ea typeface="+mj-ea"/>
                          <a:cs typeface="Times New Roman" panose="02020603050405020304" pitchFamily="18" charset="0"/>
                        </a:rPr>
                        <a:t>KPI </a:t>
                      </a: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ts val="2400"/>
                        </a:lnSpc>
                        <a:spcBef>
                          <a:spcPts val="0"/>
                        </a:spcBef>
                        <a:spcAft>
                          <a:spcPts val="0"/>
                        </a:spcAft>
                        <a:buClrTx/>
                        <a:buSzTx/>
                        <a:buFontTx/>
                        <a:buNone/>
                        <a:tabLst/>
                        <a:defRPr/>
                      </a:pPr>
                      <a:endParaRPr kumimoji="1" lang="ja-JP" altLang="ja-JP"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3596" marR="23596"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411705"/>
                  </a:ext>
                </a:extLst>
              </a:tr>
            </a:tbl>
          </a:graphicData>
        </a:graphic>
      </p:graphicFrame>
      <p:sp>
        <p:nvSpPr>
          <p:cNvPr id="9" name="日付プレースホルダー 8">
            <a:extLst>
              <a:ext uri="{FF2B5EF4-FFF2-40B4-BE49-F238E27FC236}">
                <a16:creationId xmlns:a16="http://schemas.microsoft.com/office/drawing/2014/main" id="{A1A08F6E-8530-48EB-821F-EDB1176ADB98}"/>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94CE4BF7-FB2B-4B24-9A8C-50FD33B2666B}"/>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Tree>
    <p:extLst>
      <p:ext uri="{BB962C8B-B14F-4D97-AF65-F5344CB8AC3E}">
        <p14:creationId xmlns:p14="http://schemas.microsoft.com/office/powerpoint/2010/main" val="26139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１－（２）実施体制</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9" name="日付プレースホルダー 8">
            <a:extLst>
              <a:ext uri="{FF2B5EF4-FFF2-40B4-BE49-F238E27FC236}">
                <a16:creationId xmlns:a16="http://schemas.microsoft.com/office/drawing/2014/main" id="{81A5EA76-329A-4DA0-BC4C-862CF6800E70}"/>
              </a:ext>
            </a:extLst>
          </p:cNvPr>
          <p:cNvSpPr>
            <a:spLocks noGrp="1"/>
          </p:cNvSpPr>
          <p:nvPr>
            <p:ph type="dt" sz="half" idx="10"/>
          </p:nvPr>
        </p:nvSpPr>
        <p:spPr/>
        <p:txBody>
          <a:bodyPr/>
          <a:lstStyle/>
          <a:p>
            <a:r>
              <a:rPr kumimoji="1" lang="ja-JP" altLang="en-US"/>
              <a:t>０１</a:t>
            </a:r>
          </a:p>
        </p:txBody>
      </p:sp>
      <p:sp>
        <p:nvSpPr>
          <p:cNvPr id="11" name="スライド番号プレースホルダー 10">
            <a:extLst>
              <a:ext uri="{FF2B5EF4-FFF2-40B4-BE49-F238E27FC236}">
                <a16:creationId xmlns:a16="http://schemas.microsoft.com/office/drawing/2014/main" id="{C6EC4BCF-15FD-406C-8DC8-65FA091EC87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a:p>
        </p:txBody>
      </p:sp>
      <p:sp>
        <p:nvSpPr>
          <p:cNvPr id="8" name="テキスト ボックス 7">
            <a:extLst>
              <a:ext uri="{FF2B5EF4-FFF2-40B4-BE49-F238E27FC236}">
                <a16:creationId xmlns:a16="http://schemas.microsoft.com/office/drawing/2014/main" id="{095641EE-6F1A-4A03-B34C-1F78BEF3A2BB}"/>
              </a:ext>
            </a:extLst>
          </p:cNvPr>
          <p:cNvSpPr txBox="1"/>
          <p:nvPr/>
        </p:nvSpPr>
        <p:spPr>
          <a:xfrm>
            <a:off x="205595" y="1058374"/>
            <a:ext cx="9438618" cy="1200329"/>
          </a:xfrm>
          <a:prstGeom prst="rect">
            <a:avLst/>
          </a:prstGeom>
          <a:noFill/>
        </p:spPr>
        <p:txBody>
          <a:bodyPr wrap="square" lIns="91440" tIns="45720" rIns="91440" bIns="45720" anchor="t">
            <a:spAutoFit/>
          </a:bodyPr>
          <a:lstStyle/>
          <a:p>
            <a:pPr marL="139700" indent="-139700" algn="just"/>
            <a:r>
              <a:rPr lang="ja-JP" altLang="ja-JP" sz="1800" kern="100" dirty="0">
                <a:solidFill>
                  <a:srgbClr val="8EB4E3"/>
                </a:solidFill>
                <a:effectLst/>
                <a:latin typeface="メイリオ"/>
                <a:ea typeface="メイリオ"/>
                <a:cs typeface="ＭＳ ゴシック" panose="020B0609070205080204" pitchFamily="49" charset="-128"/>
              </a:rPr>
              <a:t>※</a:t>
            </a:r>
            <a:r>
              <a:rPr lang="ja-JP" altLang="ja-JP" sz="1800" kern="100" dirty="0">
                <a:solidFill>
                  <a:srgbClr val="8EB4E3"/>
                </a:solidFill>
                <a:effectLst/>
                <a:latin typeface="メイリオ"/>
                <a:ea typeface="メイリオ"/>
                <a:cs typeface="Arial"/>
              </a:rPr>
              <a:t>事業の</a:t>
            </a:r>
            <a:r>
              <a:rPr lang="ja-JP" altLang="en-US" kern="100" dirty="0">
                <a:solidFill>
                  <a:srgbClr val="8EB4E3"/>
                </a:solidFill>
                <a:latin typeface="メイリオ"/>
                <a:ea typeface="メイリオ"/>
                <a:cs typeface="Arial"/>
              </a:rPr>
              <a:t>運営</a:t>
            </a:r>
            <a:r>
              <a:rPr lang="ja-JP" altLang="ja-JP" sz="1800" kern="100" dirty="0">
                <a:solidFill>
                  <a:srgbClr val="8EB4E3"/>
                </a:solidFill>
                <a:effectLst/>
                <a:latin typeface="メイリオ"/>
                <a:ea typeface="メイリオ"/>
                <a:cs typeface="Arial"/>
              </a:rPr>
              <a:t>体制</a:t>
            </a:r>
            <a:r>
              <a:rPr lang="ja-JP" altLang="en-US" sz="1800" kern="100" dirty="0">
                <a:solidFill>
                  <a:srgbClr val="8EB4E3"/>
                </a:solidFill>
                <a:effectLst/>
                <a:latin typeface="メイリオ"/>
                <a:ea typeface="メイリオ"/>
                <a:cs typeface="Arial"/>
              </a:rPr>
              <a:t>（</a:t>
            </a:r>
            <a:r>
              <a:rPr lang="ja-JP" altLang="en-US" kern="100" dirty="0">
                <a:solidFill>
                  <a:srgbClr val="8EB4E3"/>
                </a:solidFill>
                <a:latin typeface="メイリオ"/>
                <a:ea typeface="メイリオ"/>
                <a:cs typeface="Arial"/>
              </a:rPr>
              <a:t>事業者内のインキュベーション施設事業の担当部局・責任者、</a:t>
            </a:r>
            <a:r>
              <a:rPr lang="ja-JP" altLang="ja-JP" sz="1800" kern="100" dirty="0">
                <a:solidFill>
                  <a:srgbClr val="8EB4E3"/>
                </a:solidFill>
                <a:effectLst/>
                <a:latin typeface="メイリオ"/>
                <a:ea typeface="メイリオ"/>
                <a:cs typeface="Arial"/>
              </a:rPr>
              <a:t>施設の管理者や運営マネージャー等の役割分担</a:t>
            </a:r>
            <a:r>
              <a:rPr lang="ja-JP" altLang="en-US" sz="1800" kern="100" dirty="0">
                <a:solidFill>
                  <a:srgbClr val="8EB4E3"/>
                </a:solidFill>
                <a:effectLst/>
                <a:latin typeface="メイリオ"/>
                <a:ea typeface="メイリオ"/>
                <a:cs typeface="Arial"/>
              </a:rPr>
              <a:t>、運営に携わる人員数、他の事業者との</a:t>
            </a:r>
            <a:r>
              <a:rPr lang="ja-JP" altLang="ja-JP" sz="1800" kern="100" dirty="0">
                <a:solidFill>
                  <a:srgbClr val="8EB4E3"/>
                </a:solidFill>
                <a:effectLst/>
                <a:latin typeface="メイリオ"/>
                <a:ea typeface="メイリオ"/>
                <a:cs typeface="Arial"/>
              </a:rPr>
              <a:t>連携体制等</a:t>
            </a:r>
            <a:r>
              <a:rPr lang="ja-JP" altLang="en-US" sz="1800" kern="100" dirty="0">
                <a:solidFill>
                  <a:srgbClr val="8EB4E3"/>
                </a:solidFill>
                <a:effectLst/>
                <a:latin typeface="メイリオ"/>
                <a:ea typeface="メイリオ"/>
                <a:cs typeface="Arial"/>
              </a:rPr>
              <a:t>）</a:t>
            </a:r>
            <a:r>
              <a:rPr lang="ja-JP" altLang="ja-JP" sz="1800" kern="100" dirty="0">
                <a:solidFill>
                  <a:srgbClr val="8EB4E3"/>
                </a:solidFill>
                <a:effectLst/>
                <a:latin typeface="メイリオ"/>
                <a:ea typeface="メイリオ"/>
                <a:cs typeface="Arial"/>
              </a:rPr>
              <a:t>、</a:t>
            </a:r>
            <a:r>
              <a:rPr lang="ja-JP" altLang="en-US" sz="1800" kern="100" dirty="0">
                <a:solidFill>
                  <a:srgbClr val="8EB4E3"/>
                </a:solidFill>
                <a:effectLst/>
                <a:latin typeface="メイリオ"/>
                <a:ea typeface="メイリオ"/>
                <a:cs typeface="Arial"/>
              </a:rPr>
              <a:t>共同提案事業者（ある場合）</a:t>
            </a:r>
            <a:r>
              <a:rPr lang="ja-JP" altLang="ja-JP" sz="1800" kern="100" dirty="0">
                <a:solidFill>
                  <a:srgbClr val="8EB4E3"/>
                </a:solidFill>
                <a:effectLst/>
                <a:latin typeface="メイリオ"/>
                <a:ea typeface="メイリオ"/>
                <a:cs typeface="Arial"/>
              </a:rPr>
              <a:t>との連携体制</a:t>
            </a:r>
            <a:r>
              <a:rPr lang="ja-JP" altLang="en-US" sz="1800" kern="100" dirty="0">
                <a:solidFill>
                  <a:srgbClr val="8EB4E3"/>
                </a:solidFill>
                <a:effectLst/>
                <a:latin typeface="メイリオ"/>
                <a:ea typeface="メイリオ"/>
                <a:cs typeface="Arial"/>
              </a:rPr>
              <a:t>、事業者としての財務的健全性</a:t>
            </a:r>
            <a:r>
              <a:rPr lang="ja-JP" altLang="en-US" kern="100" dirty="0">
                <a:solidFill>
                  <a:srgbClr val="8EB4E3"/>
                </a:solidFill>
                <a:latin typeface="メイリオ"/>
                <a:ea typeface="メイリオ"/>
                <a:cs typeface="Arial"/>
              </a:rPr>
              <a:t>等</a:t>
            </a:r>
            <a:r>
              <a:rPr lang="ja-JP" altLang="ja-JP" sz="1800" kern="100" dirty="0">
                <a:solidFill>
                  <a:srgbClr val="8EB4E3"/>
                </a:solidFill>
                <a:effectLst/>
                <a:latin typeface="メイリオ"/>
                <a:ea typeface="メイリオ"/>
                <a:cs typeface="Arial"/>
              </a:rPr>
              <a:t>について、図や表も用いて記載してください。</a:t>
            </a:r>
            <a:endParaRPr lang="ja-JP" altLang="ja-JP" sz="1600" kern="100" dirty="0">
              <a:solidFill>
                <a:srgbClr val="8EB4E3"/>
              </a:solidFill>
              <a:effectLst/>
              <a:latin typeface="メイリオ"/>
              <a:ea typeface="メイリオ"/>
              <a:cs typeface="Arial"/>
            </a:endParaRPr>
          </a:p>
        </p:txBody>
      </p:sp>
      <p:sp>
        <p:nvSpPr>
          <p:cNvPr id="2" name="テキスト ボックス 1">
            <a:extLst>
              <a:ext uri="{FF2B5EF4-FFF2-40B4-BE49-F238E27FC236}">
                <a16:creationId xmlns:a16="http://schemas.microsoft.com/office/drawing/2014/main" id="{0D87D2CB-46F7-0AC7-515C-FC55A82C089A}"/>
              </a:ext>
            </a:extLst>
          </p:cNvPr>
          <p:cNvSpPr txBox="1"/>
          <p:nvPr/>
        </p:nvSpPr>
        <p:spPr>
          <a:xfrm>
            <a:off x="6450365" y="3907503"/>
            <a:ext cx="2751107"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235705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①ディープテック・スタートアップによる技術シーズの事業化を促進させる取組に係る事項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4744"/>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9" name="テキスト ボックス 8">
            <a:extLst>
              <a:ext uri="{FF2B5EF4-FFF2-40B4-BE49-F238E27FC236}">
                <a16:creationId xmlns:a16="http://schemas.microsoft.com/office/drawing/2014/main" id="{CB313BB1-1EFA-4419-B347-495F16EC7CF1}"/>
              </a:ext>
            </a:extLst>
          </p:cNvPr>
          <p:cNvSpPr txBox="1"/>
          <p:nvPr/>
        </p:nvSpPr>
        <p:spPr>
          <a:xfrm>
            <a:off x="1938821" y="1177478"/>
            <a:ext cx="7776864" cy="1477328"/>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ü"/>
            </a:pPr>
            <a:r>
              <a:rPr lang="ja-JP" altLang="en-US" sz="1800" dirty="0">
                <a:solidFill>
                  <a:srgbClr val="00B0F0"/>
                </a:solidFill>
                <a:latin typeface="メイリオ"/>
                <a:ea typeface="メイリオ"/>
                <a:cs typeface="メイリオ" panose="020B0604030504040204" pitchFamily="50" charset="-128"/>
              </a:rPr>
              <a:t>各項目について「必須項目」に係る記載をそれぞれ必ず盛り込んでください。</a:t>
            </a:r>
          </a:p>
          <a:p>
            <a:pPr marL="285750" indent="-285750">
              <a:buFont typeface="Wingdings" panose="05000000000000000000" pitchFamily="2" charset="2"/>
              <a:buChar char="ü"/>
            </a:pPr>
            <a:r>
              <a:rPr lang="ja-JP">
                <a:solidFill>
                  <a:srgbClr val="00B0F0"/>
                </a:solidFill>
                <a:latin typeface="Meiryo"/>
                <a:ea typeface="Meiryo"/>
                <a:cs typeface="メイリオ" panose="020B0604030504040204" pitchFamily="50" charset="-128"/>
              </a:rPr>
              <a:t>「必須項目」、「加点項目」ともに、詳細やエビデンスその他の等は補足資料で記載又は添付下さい。</a:t>
            </a: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11" name="テキスト ボックス 10">
            <a:extLst>
              <a:ext uri="{FF2B5EF4-FFF2-40B4-BE49-F238E27FC236}">
                <a16:creationId xmlns:a16="http://schemas.microsoft.com/office/drawing/2014/main" id="{F217F56F-68FD-493D-A368-76E20D182DE1}"/>
              </a:ext>
            </a:extLst>
          </p:cNvPr>
          <p:cNvSpPr txBox="1"/>
          <p:nvPr/>
        </p:nvSpPr>
        <p:spPr>
          <a:xfrm>
            <a:off x="6450365" y="3907503"/>
            <a:ext cx="2751107"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3273918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補助対象施設に係る施設・設備の適切な維持・管理体制と持続可能な経営の実現に向けた取組に係る事項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4744"/>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11" name="テキスト ボックス 10">
            <a:extLst>
              <a:ext uri="{FF2B5EF4-FFF2-40B4-BE49-F238E27FC236}">
                <a16:creationId xmlns:a16="http://schemas.microsoft.com/office/drawing/2014/main" id="{01E48494-3B40-4B71-8B5E-7012109B1DD4}"/>
              </a:ext>
            </a:extLst>
          </p:cNvPr>
          <p:cNvSpPr txBox="1"/>
          <p:nvPr/>
        </p:nvSpPr>
        <p:spPr>
          <a:xfrm>
            <a:off x="1938821" y="1177478"/>
            <a:ext cx="7776864" cy="1477328"/>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Sans-Serif" panose="05000000000000000000" pitchFamily="2" charset="2"/>
              <a:buChar char="ü"/>
            </a:pPr>
            <a:r>
              <a:rPr lang="ja-JP" sz="1800">
                <a:solidFill>
                  <a:srgbClr val="00B0F0"/>
                </a:solidFill>
                <a:latin typeface="Meiryo"/>
                <a:ea typeface="Meiryo"/>
                <a:cs typeface="メイリオ" panose="020B0604030504040204" pitchFamily="50" charset="-128"/>
              </a:rPr>
              <a:t>各項目について「必須項目」に係る記載を</a:t>
            </a:r>
            <a:r>
              <a:rPr lang="ja-JP">
                <a:solidFill>
                  <a:srgbClr val="00B0F0"/>
                </a:solidFill>
                <a:latin typeface="Meiryo"/>
                <a:ea typeface="Meiryo"/>
                <a:cs typeface="メイリオ" panose="020B0604030504040204" pitchFamily="50" charset="-128"/>
              </a:rPr>
              <a:t>それぞれ</a:t>
            </a:r>
            <a:r>
              <a:rPr lang="ja-JP" sz="1800">
                <a:solidFill>
                  <a:srgbClr val="00B0F0"/>
                </a:solidFill>
                <a:latin typeface="Meiryo"/>
                <a:ea typeface="Meiryo"/>
                <a:cs typeface="メイリオ" panose="020B0604030504040204" pitchFamily="50" charset="-128"/>
              </a:rPr>
              <a:t>必ず盛り込んでくだ</a:t>
            </a:r>
            <a:r>
              <a:rPr lang="ja-JP">
                <a:solidFill>
                  <a:srgbClr val="00B0F0"/>
                </a:solidFill>
                <a:latin typeface="Meiryo"/>
                <a:ea typeface="Meiryo"/>
                <a:cs typeface="メイリオ" panose="020B0604030504040204" pitchFamily="50" charset="-128"/>
              </a:rPr>
              <a:t>さい。</a:t>
            </a:r>
            <a:endParaRPr lang="en-US" altLang="ja-JP">
              <a:ea typeface="+mn-lt"/>
              <a:cs typeface="+mn-lt"/>
            </a:endParaRPr>
          </a:p>
          <a:p>
            <a:pPr marL="285750" indent="-285750">
              <a:buFont typeface="Wingdings,Sans-Serif" panose="05000000000000000000" pitchFamily="2" charset="2"/>
              <a:buChar char="ü"/>
            </a:pP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必須項目</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加点項目</a:t>
            </a:r>
            <a:r>
              <a:rPr lang="ja-JP" altLang="en-US">
                <a:solidFill>
                  <a:srgbClr val="00B0F0"/>
                </a:solidFill>
                <a:latin typeface="Meiryo"/>
                <a:ea typeface="Meiryo"/>
                <a:cs typeface="メイリオ" panose="020B0604030504040204" pitchFamily="50" charset="-128"/>
              </a:rPr>
              <a:t>」</a:t>
            </a:r>
            <a:r>
              <a:rPr lang="ja-JP">
                <a:solidFill>
                  <a:srgbClr val="00B0F0"/>
                </a:solidFill>
                <a:latin typeface="Meiryo"/>
                <a:ea typeface="Meiryo"/>
                <a:cs typeface="メイリオ" panose="020B0604030504040204" pitchFamily="50" charset="-128"/>
              </a:rPr>
              <a:t>ともに、詳細やエビデンスその他の等は補足資料で記載又は添付下</a:t>
            </a:r>
            <a:r>
              <a:rPr lang="ja-JP" sz="1800">
                <a:solidFill>
                  <a:srgbClr val="00B0F0"/>
                </a:solidFill>
                <a:latin typeface="Meiryo"/>
                <a:ea typeface="Meiryo"/>
                <a:cs typeface="メイリオ" panose="020B0604030504040204" pitchFamily="50" charset="-128"/>
              </a:rPr>
              <a:t>さい。</a:t>
            </a:r>
            <a:endParaRPr lang="ja-JP">
              <a:solidFill>
                <a:srgbClr val="00B0F0"/>
              </a:solidFill>
              <a:latin typeface="Meiryo"/>
              <a:ea typeface="Meiryo"/>
            </a:endParaRPr>
          </a:p>
        </p:txBody>
      </p:sp>
      <p:sp>
        <p:nvSpPr>
          <p:cNvPr id="13" name="テキスト ボックス 12">
            <a:extLst>
              <a:ext uri="{FF2B5EF4-FFF2-40B4-BE49-F238E27FC236}">
                <a16:creationId xmlns:a16="http://schemas.microsoft.com/office/drawing/2014/main" id="{E84E3750-545F-4F4D-B2D1-73BDB036B841}"/>
              </a:ext>
            </a:extLst>
          </p:cNvPr>
          <p:cNvSpPr txBox="1"/>
          <p:nvPr/>
        </p:nvSpPr>
        <p:spPr>
          <a:xfrm>
            <a:off x="6450365" y="3907503"/>
            <a:ext cx="2751107"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122232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インキュベーション施設を整備する必要性・妥当性に係る事項</a:t>
            </a: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6738"/>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11" name="テキスト ボックス 10">
            <a:extLst>
              <a:ext uri="{FF2B5EF4-FFF2-40B4-BE49-F238E27FC236}">
                <a16:creationId xmlns:a16="http://schemas.microsoft.com/office/drawing/2014/main" id="{B409B908-17B1-4C2C-B0AA-AFB129E84502}"/>
              </a:ext>
            </a:extLst>
          </p:cNvPr>
          <p:cNvSpPr txBox="1"/>
          <p:nvPr/>
        </p:nvSpPr>
        <p:spPr>
          <a:xfrm>
            <a:off x="1938821" y="1177478"/>
            <a:ext cx="7776864" cy="1754326"/>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３つの</a:t>
            </a:r>
            <a:r>
              <a:rPr lang="ja-JP" altLang="en-US" sz="1800"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審査項目ごとに、</a:t>
            </a: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要点を記入してください。</a:t>
            </a:r>
            <a:endParaRPr lang="en-US" altLang="ja-JP"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Sans-Serif" panose="05000000000000000000" pitchFamily="2" charset="2"/>
              <a:buChar char="ü"/>
            </a:pPr>
            <a:r>
              <a:rPr lang="ja-JP" sz="1800">
                <a:solidFill>
                  <a:srgbClr val="00B0F0"/>
                </a:solidFill>
                <a:latin typeface="Meiryo"/>
                <a:ea typeface="Meiryo"/>
                <a:cs typeface="メイリオ" panose="020B0604030504040204" pitchFamily="50" charset="-128"/>
              </a:rPr>
              <a:t>各項目について「必須項目」に係る記載を</a:t>
            </a:r>
            <a:r>
              <a:rPr lang="ja-JP">
                <a:solidFill>
                  <a:srgbClr val="00B0F0"/>
                </a:solidFill>
                <a:latin typeface="Meiryo"/>
                <a:ea typeface="Meiryo"/>
                <a:cs typeface="メイリオ" panose="020B0604030504040204" pitchFamily="50" charset="-128"/>
              </a:rPr>
              <a:t>それぞれ</a:t>
            </a:r>
            <a:r>
              <a:rPr lang="ja-JP" sz="1800">
                <a:solidFill>
                  <a:srgbClr val="00B0F0"/>
                </a:solidFill>
                <a:latin typeface="Meiryo"/>
                <a:ea typeface="Meiryo"/>
                <a:cs typeface="メイリオ" panose="020B0604030504040204" pitchFamily="50" charset="-128"/>
              </a:rPr>
              <a:t>必ず盛り込んでください。</a:t>
            </a:r>
            <a:endParaRPr lang="en-US">
              <a:latin typeface="Meiryo"/>
              <a:ea typeface="Meiryo"/>
              <a:cs typeface="+mn-lt"/>
            </a:endParaRPr>
          </a:p>
          <a:p>
            <a:pPr marL="285750" indent="-285750">
              <a:buFont typeface="Wingdings,Sans-Serif" panose="05000000000000000000" pitchFamily="2" charset="2"/>
              <a:buChar char="ü"/>
            </a:pPr>
            <a:r>
              <a:rPr lang="ja-JP">
                <a:solidFill>
                  <a:srgbClr val="00B0F0"/>
                </a:solidFill>
                <a:latin typeface="Meiryo"/>
                <a:ea typeface="Meiryo"/>
                <a:cs typeface="メイリオ" panose="020B0604030504040204" pitchFamily="50" charset="-128"/>
              </a:rPr>
              <a:t>「必須項目」、「加点項目」ともに、詳細やエビデンスその他の等は補足資料で記載又は添付下さい。</a:t>
            </a:r>
            <a:endParaRPr lang="ja-JP">
              <a:ea typeface="+mn-lt"/>
              <a:cs typeface="+mn-lt"/>
            </a:endParaRPr>
          </a:p>
          <a:p>
            <a:pPr marL="285750" indent="-285750">
              <a:buFont typeface="Wingdings" panose="05000000000000000000" pitchFamily="2" charset="2"/>
              <a:buChar char="ü"/>
            </a:pPr>
            <a:endPar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3F520560-A7E1-4A8E-806C-84A66F393737}"/>
              </a:ext>
            </a:extLst>
          </p:cNvPr>
          <p:cNvSpPr txBox="1"/>
          <p:nvPr/>
        </p:nvSpPr>
        <p:spPr>
          <a:xfrm>
            <a:off x="6450365" y="3907503"/>
            <a:ext cx="2751107"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4281465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１－（３）実施方法等</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F0E4E11-799A-4C26-9A35-C1C39C19161E}"/>
              </a:ext>
            </a:extLst>
          </p:cNvPr>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B12FE11-A734-45DB-AFBE-1DB2EA045652}"/>
              </a:ext>
            </a:extLst>
          </p:cNvPr>
          <p:cNvSpPr txBox="1"/>
          <p:nvPr/>
        </p:nvSpPr>
        <p:spPr>
          <a:xfrm>
            <a:off x="185190" y="764704"/>
            <a:ext cx="9525908"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④その他</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4CA74FAA-2F64-4888-9925-15D8D2A78162}"/>
              </a:ext>
            </a:extLst>
          </p:cNvPr>
          <p:cNvSpPr txBox="1"/>
          <p:nvPr/>
        </p:nvSpPr>
        <p:spPr>
          <a:xfrm>
            <a:off x="200472" y="1126738"/>
            <a:ext cx="9515213" cy="5262979"/>
          </a:xfrm>
          <a:prstGeom prst="rect">
            <a:avLst/>
          </a:prstGeom>
          <a:noFill/>
          <a:ln>
            <a:solidFill>
              <a:schemeClr val="tx1"/>
            </a:solidFill>
          </a:ln>
        </p:spPr>
        <p:txBody>
          <a:bodyPr wrap="square" rtlCol="0">
            <a:spAutoFit/>
          </a:bodyPr>
          <a:lstStyle/>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en-US" altLang="ja-JP" sz="1400" dirty="0">
              <a:latin typeface="+mj-ea"/>
              <a:ea typeface="+mj-ea"/>
              <a:cs typeface="Meiryo UI" panose="020B0604030504040204" pitchFamily="50" charset="-128"/>
            </a:endParaRPr>
          </a:p>
          <a:p>
            <a:endParaRPr lang="en-US" altLang="ja-JP" sz="1400" dirty="0">
              <a:latin typeface="+mj-ea"/>
              <a:ea typeface="+mj-ea"/>
              <a:cs typeface="Meiryo UI" panose="020B0604030504040204" pitchFamily="50" charset="-128"/>
            </a:endParaRPr>
          </a:p>
          <a:p>
            <a:endParaRPr kumimoji="1" lang="ja-JP" altLang="en-US" sz="1400" dirty="0">
              <a:latin typeface="+mj-ea"/>
              <a:ea typeface="+mj-ea"/>
              <a:cs typeface="Meiryo UI" panose="020B0604030504040204" pitchFamily="50" charset="-128"/>
            </a:endParaRPr>
          </a:p>
        </p:txBody>
      </p:sp>
      <p:sp>
        <p:nvSpPr>
          <p:cNvPr id="19" name="日付プレースホルダー 18">
            <a:extLst>
              <a:ext uri="{FF2B5EF4-FFF2-40B4-BE49-F238E27FC236}">
                <a16:creationId xmlns:a16="http://schemas.microsoft.com/office/drawing/2014/main" id="{E5A95B37-6C43-4A0D-8AE6-41374AA5D72B}"/>
              </a:ext>
            </a:extLst>
          </p:cNvPr>
          <p:cNvSpPr>
            <a:spLocks noGrp="1"/>
          </p:cNvSpPr>
          <p:nvPr>
            <p:ph type="dt" sz="half" idx="10"/>
          </p:nvPr>
        </p:nvSpPr>
        <p:spPr/>
        <p:txBody>
          <a:bodyPr/>
          <a:lstStyle/>
          <a:p>
            <a:r>
              <a:rPr kumimoji="1" lang="ja-JP" altLang="en-US"/>
              <a:t>０１</a:t>
            </a:r>
          </a:p>
        </p:txBody>
      </p:sp>
      <p:sp>
        <p:nvSpPr>
          <p:cNvPr id="20" name="スライド番号プレースホルダー 19">
            <a:extLst>
              <a:ext uri="{FF2B5EF4-FFF2-40B4-BE49-F238E27FC236}">
                <a16:creationId xmlns:a16="http://schemas.microsoft.com/office/drawing/2014/main" id="{6110A27B-D9A6-4A27-90C8-B85096AEF87A}"/>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11" name="テキスト ボックス 10">
            <a:extLst>
              <a:ext uri="{FF2B5EF4-FFF2-40B4-BE49-F238E27FC236}">
                <a16:creationId xmlns:a16="http://schemas.microsoft.com/office/drawing/2014/main" id="{B409B908-17B1-4C2C-B0AA-AFB129E84502}"/>
              </a:ext>
            </a:extLst>
          </p:cNvPr>
          <p:cNvSpPr txBox="1"/>
          <p:nvPr/>
        </p:nvSpPr>
        <p:spPr>
          <a:xfrm>
            <a:off x="1938821" y="1177478"/>
            <a:ext cx="7776864" cy="1200329"/>
          </a:xfrm>
          <a:prstGeom prst="rect">
            <a:avLst/>
          </a:prstGeom>
          <a:noFill/>
        </p:spPr>
        <p:txBody>
          <a:bodyPr wrap="square" lIns="91440" tIns="45720" rIns="91440" bIns="45720" anchor="t">
            <a:spAutoFit/>
          </a:bodyPr>
          <a:lstStyle/>
          <a:p>
            <a:pPr marL="285750" indent="-285750">
              <a:buFont typeface="Wingdings" panose="05000000000000000000" pitchFamily="2" charset="2"/>
              <a:buChar char="ü"/>
            </a:pPr>
            <a:r>
              <a:rPr lang="ja-JP" altLang="en-US"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提案者がスタートアップ（定義については公募要領７ページ目をご覧ください。）に該当する場合、このスライドを作成してください。</a:t>
            </a:r>
            <a:endParaRPr lang="en-US" altLang="ja-JP" u="sng"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ü"/>
            </a:pPr>
            <a:r>
              <a:rPr lang="ja-JP" altLang="en-US" sz="1800"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自社のスタートアップとしての経験・観点を踏まえ、どのように施設を運営していくお考えか簡潔に記載してください。</a:t>
            </a:r>
          </a:p>
        </p:txBody>
      </p:sp>
      <p:sp>
        <p:nvSpPr>
          <p:cNvPr id="13" name="テキスト ボックス 12">
            <a:extLst>
              <a:ext uri="{FF2B5EF4-FFF2-40B4-BE49-F238E27FC236}">
                <a16:creationId xmlns:a16="http://schemas.microsoft.com/office/drawing/2014/main" id="{3F520560-A7E1-4A8E-806C-84A66F393737}"/>
              </a:ext>
            </a:extLst>
          </p:cNvPr>
          <p:cNvSpPr txBox="1"/>
          <p:nvPr/>
        </p:nvSpPr>
        <p:spPr>
          <a:xfrm>
            <a:off x="6450365" y="3907503"/>
            <a:ext cx="2751107" cy="1754326"/>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１～２枚に収まるよう記載してください。</a:t>
            </a:r>
            <a:endParaRPr kumimoji="1" lang="en-US" altLang="ja-JP" dirty="0">
              <a:solidFill>
                <a:srgbClr val="FF0000"/>
              </a:solidFill>
              <a:latin typeface="Meiryo UI"/>
              <a:ea typeface="Meiryo UI"/>
              <a:cs typeface="Meiryo UI" panose="020B0604030504040204" pitchFamily="50" charset="-128"/>
            </a:endParaRPr>
          </a:p>
          <a:p>
            <a:pPr marL="285750" indent="-285750">
              <a:buFont typeface="Wingdings" panose="05000000000000000000" pitchFamily="2" charset="2"/>
              <a:buChar char="ü"/>
            </a:pPr>
            <a:r>
              <a:rPr kumimoji="1" lang="ja-JP" altLang="en-US" dirty="0">
                <a:solidFill>
                  <a:srgbClr val="FF0000"/>
                </a:solidFill>
                <a:latin typeface="Meiryo UI"/>
                <a:ea typeface="Meiryo UI"/>
                <a:cs typeface="Meiryo UI" panose="020B0604030504040204" pitchFamily="50" charset="-128"/>
              </a:rPr>
              <a:t>フォントサイズ</a:t>
            </a:r>
            <a:r>
              <a:rPr kumimoji="1" lang="en-US" altLang="ja-JP" dirty="0">
                <a:solidFill>
                  <a:srgbClr val="FF0000"/>
                </a:solidFill>
                <a:latin typeface="Meiryo UI"/>
                <a:ea typeface="Meiryo UI"/>
                <a:cs typeface="Meiryo UI" panose="020B0604030504040204" pitchFamily="50" charset="-128"/>
              </a:rPr>
              <a:t>14</a:t>
            </a:r>
            <a:r>
              <a:rPr kumimoji="1" lang="ja-JP" altLang="en-US" dirty="0">
                <a:solidFill>
                  <a:srgbClr val="FF0000"/>
                </a:solidFill>
                <a:latin typeface="Meiryo UI"/>
                <a:ea typeface="Meiryo UI"/>
                <a:cs typeface="Meiryo UI" panose="020B0604030504040204" pitchFamily="50" charset="-128"/>
              </a:rPr>
              <a:t>以上で記載してください。</a:t>
            </a:r>
          </a:p>
          <a:p>
            <a:pPr marL="285750" indent="-285750">
              <a:buFont typeface="Wingdings" panose="05000000000000000000" pitchFamily="2" charset="2"/>
              <a:buChar char="ü"/>
            </a:pPr>
            <a:r>
              <a:rPr lang="ja-JP" altLang="en-US" dirty="0">
                <a:solidFill>
                  <a:srgbClr val="FF0000"/>
                </a:solidFill>
                <a:latin typeface="Meiryo UI"/>
                <a:ea typeface="Meiryo UI"/>
                <a:cs typeface="Meiryo UI" panose="020B0604030504040204" pitchFamily="50" charset="-128"/>
              </a:rPr>
              <a:t>参考資料がある場合は別資料として添付下さい。</a:t>
            </a:r>
          </a:p>
        </p:txBody>
      </p:sp>
    </p:spTree>
    <p:extLst>
      <p:ext uri="{BB962C8B-B14F-4D97-AF65-F5344CB8AC3E}">
        <p14:creationId xmlns:p14="http://schemas.microsoft.com/office/powerpoint/2010/main" val="3412195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10">
            <a:extLst>
              <a:ext uri="{FF2B5EF4-FFF2-40B4-BE49-F238E27FC236}">
                <a16:creationId xmlns:a16="http://schemas.microsoft.com/office/drawing/2014/main" id="{D8679D1C-F531-4221-8A10-CC8A14A69827}"/>
              </a:ext>
            </a:extLst>
          </p:cNvPr>
          <p:cNvGraphicFramePr>
            <a:graphicFrameLocks noGrp="1"/>
          </p:cNvGraphicFramePr>
          <p:nvPr>
            <p:extLst>
              <p:ext uri="{D42A27DB-BD31-4B8C-83A1-F6EECF244321}">
                <p14:modId xmlns:p14="http://schemas.microsoft.com/office/powerpoint/2010/main" val="2630347333"/>
              </p:ext>
            </p:extLst>
          </p:nvPr>
        </p:nvGraphicFramePr>
        <p:xfrm>
          <a:off x="344488" y="1131490"/>
          <a:ext cx="9366610" cy="5547360"/>
        </p:xfrm>
        <a:graphic>
          <a:graphicData uri="http://schemas.openxmlformats.org/drawingml/2006/table">
            <a:tbl>
              <a:tblPr>
                <a:tableStyleId>{5C22544A-7EE6-4342-B048-85BDC9FD1C3A}</a:tableStyleId>
              </a:tblPr>
              <a:tblGrid>
                <a:gridCol w="2223029">
                  <a:extLst>
                    <a:ext uri="{9D8B030D-6E8A-4147-A177-3AD203B41FA5}">
                      <a16:colId xmlns:a16="http://schemas.microsoft.com/office/drawing/2014/main" val="3518306296"/>
                    </a:ext>
                  </a:extLst>
                </a:gridCol>
                <a:gridCol w="7143581">
                  <a:extLst>
                    <a:ext uri="{9D8B030D-6E8A-4147-A177-3AD203B41FA5}">
                      <a16:colId xmlns:a16="http://schemas.microsoft.com/office/drawing/2014/main" val="1833225504"/>
                    </a:ext>
                  </a:extLst>
                </a:gridCol>
              </a:tblGrid>
              <a:tr h="137270">
                <a:tc>
                  <a:txBody>
                    <a:bodyPr/>
                    <a:lstStyle/>
                    <a:p>
                      <a:pPr algn="ctr"/>
                      <a:r>
                        <a:rPr kumimoji="1" lang="ja-JP" altLang="en-US" sz="1400" dirty="0"/>
                        <a:t>項目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400" dirty="0"/>
                        <a:t>R5.3</a:t>
                      </a:r>
                      <a:r>
                        <a:rPr kumimoji="1" lang="ja-JP" altLang="en-US" sz="1400" dirty="0"/>
                        <a:t>　　　　　　　　　　　　　　　　　　　　　　　・・・・・・・　　　　　　　　　　　　　　　　　　　　　　　　</a:t>
                      </a:r>
                      <a:r>
                        <a:rPr kumimoji="1" lang="en-US" altLang="ja-JP" sz="1400" dirty="0"/>
                        <a:t>R6.3</a:t>
                      </a: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7056428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28358"/>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557065"/>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95371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761393"/>
                  </a:ext>
                </a:extLst>
              </a:tr>
              <a:tr h="370840">
                <a:tc>
                  <a:txBody>
                    <a:bodyPr/>
                    <a:lstStyle/>
                    <a:p>
                      <a:pPr algn="l"/>
                      <a:endParaRPr kumimoji="1" lang="en-US" altLang="ja-JP" sz="1400" dirty="0"/>
                    </a:p>
                    <a:p>
                      <a:pPr algn="l"/>
                      <a:endParaRPr kumimoji="1" lang="en-US" altLang="ja-JP" sz="1400" dirty="0"/>
                    </a:p>
                    <a:p>
                      <a:pPr algn="l"/>
                      <a:endParaRPr kumimoji="1" lang="en-US" altLang="ja-JP" sz="1400" dirty="0"/>
                    </a:p>
                    <a:p>
                      <a:pPr algn="l"/>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805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4389446"/>
                  </a:ext>
                </a:extLst>
              </a:tr>
            </a:tbl>
          </a:graphicData>
        </a:graphic>
      </p:graphicFrame>
      <p:sp>
        <p:nvSpPr>
          <p:cNvPr id="3" name="タイトル 2"/>
          <p:cNvSpPr>
            <a:spLocks noGrp="1"/>
          </p:cNvSpPr>
          <p:nvPr>
            <p:ph type="title"/>
          </p:nvPr>
        </p:nvSpPr>
        <p:spPr>
          <a:xfrm>
            <a:off x="205595" y="-68034"/>
            <a:ext cx="9505503" cy="830997"/>
          </a:xfrm>
        </p:spPr>
        <p:txBody>
          <a:bodyPr/>
          <a:lstStyle/>
          <a:p>
            <a:r>
              <a:rPr kumimoji="1" lang="ja-JP" altLang="en-US" dirty="0">
                <a:solidFill>
                  <a:srgbClr val="0064C8"/>
                </a:solidFill>
              </a:rPr>
              <a:t>１．本事業の目的等</a:t>
            </a:r>
            <a:br>
              <a:rPr kumimoji="1" lang="en-US" altLang="ja-JP" dirty="0">
                <a:solidFill>
                  <a:srgbClr val="0064C8"/>
                </a:solidFill>
              </a:rPr>
            </a:br>
            <a:r>
              <a:rPr kumimoji="1" lang="ja-JP" altLang="en-US" dirty="0">
                <a:solidFill>
                  <a:srgbClr val="0064C8"/>
                </a:solidFill>
              </a:rPr>
              <a:t>１－（４）実施スケジュール・ロードマップ　</a:t>
            </a:r>
          </a:p>
        </p:txBody>
      </p:sp>
      <p:cxnSp>
        <p:nvCxnSpPr>
          <p:cNvPr id="10" name="直線コネクタ 9"/>
          <p:cNvCxnSpPr/>
          <p:nvPr/>
        </p:nvCxnSpPr>
        <p:spPr>
          <a:xfrm>
            <a:off x="-10695" y="692696"/>
            <a:ext cx="9916695" cy="0"/>
          </a:xfrm>
          <a:prstGeom prst="line">
            <a:avLst/>
          </a:prstGeom>
          <a:ln w="28575">
            <a:solidFill>
              <a:srgbClr val="00B0F0">
                <a:alpha val="99000"/>
              </a:srgb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367A34E-56A3-4215-91A0-9A472D96FDE4}"/>
              </a:ext>
            </a:extLst>
          </p:cNvPr>
          <p:cNvSpPr txBox="1"/>
          <p:nvPr/>
        </p:nvSpPr>
        <p:spPr>
          <a:xfrm>
            <a:off x="185190" y="820255"/>
            <a:ext cx="5487890" cy="307777"/>
          </a:xfrm>
          <a:prstGeom prst="rect">
            <a:avLst/>
          </a:prstGeom>
          <a:noFill/>
        </p:spPr>
        <p:txBody>
          <a:bodyPr wrap="square">
            <a:spAutoFit/>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①補助対象期間（施設整備のスケジュール・ロードマップ）</a:t>
            </a:r>
          </a:p>
        </p:txBody>
      </p:sp>
      <p:sp>
        <p:nvSpPr>
          <p:cNvPr id="14" name="日付プレースホルダー 13">
            <a:extLst>
              <a:ext uri="{FF2B5EF4-FFF2-40B4-BE49-F238E27FC236}">
                <a16:creationId xmlns:a16="http://schemas.microsoft.com/office/drawing/2014/main" id="{75245176-72EF-4F3A-9330-37C018379135}"/>
              </a:ext>
            </a:extLst>
          </p:cNvPr>
          <p:cNvSpPr>
            <a:spLocks noGrp="1"/>
          </p:cNvSpPr>
          <p:nvPr>
            <p:ph type="dt" sz="half" idx="10"/>
          </p:nvPr>
        </p:nvSpPr>
        <p:spPr/>
        <p:txBody>
          <a:bodyPr/>
          <a:lstStyle/>
          <a:p>
            <a:r>
              <a:rPr kumimoji="1" lang="ja-JP" altLang="en-US"/>
              <a:t>０１</a:t>
            </a:r>
          </a:p>
        </p:txBody>
      </p:sp>
      <p:sp>
        <p:nvSpPr>
          <p:cNvPr id="15" name="スライド番号プレースホルダー 14">
            <a:extLst>
              <a:ext uri="{FF2B5EF4-FFF2-40B4-BE49-F238E27FC236}">
                <a16:creationId xmlns:a16="http://schemas.microsoft.com/office/drawing/2014/main" id="{DFD750A8-327F-4FA4-A446-EBD6EBC506F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12" name="テキスト ボックス 11">
            <a:extLst>
              <a:ext uri="{FF2B5EF4-FFF2-40B4-BE49-F238E27FC236}">
                <a16:creationId xmlns:a16="http://schemas.microsoft.com/office/drawing/2014/main" id="{B12AD5FF-FBE9-4ABE-A1DD-73BAD0124AE1}"/>
              </a:ext>
            </a:extLst>
          </p:cNvPr>
          <p:cNvSpPr txBox="1"/>
          <p:nvPr/>
        </p:nvSpPr>
        <p:spPr>
          <a:xfrm>
            <a:off x="5097016" y="2895481"/>
            <a:ext cx="4326049" cy="2862322"/>
          </a:xfrm>
          <a:prstGeom prst="rect">
            <a:avLst/>
          </a:prstGeom>
          <a:noFill/>
        </p:spPr>
        <p:txBody>
          <a:bodyPr wrap="square" rtlCol="0">
            <a:spAutoFit/>
          </a:bodyPr>
          <a:lstStyle/>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必要事項が記載されていればこのフォーマット使用せず、自由に記載いただいて構いません。</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項目」の欄には、施設の整備、設備等の導入、各種ビジネスサポートの提供、施設の運営体制その他の本事業による補助を想定しているインキュベーション施設に係る各種の活動内容を項目として記入し、それぞれに紐づくスケジュール・ロードマップを右の列に記載ください。</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20199465"/>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1785</Words>
  <Application>Microsoft Office PowerPoint</Application>
  <PresentationFormat>A4 210 x 297 mm</PresentationFormat>
  <Paragraphs>287</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Meiryo UI</vt:lpstr>
      <vt:lpstr>ＭＳ Ｐゴシック</vt:lpstr>
      <vt:lpstr>Wingdings,Sans-Serif</vt:lpstr>
      <vt:lpstr>Meiryo</vt:lpstr>
      <vt:lpstr>Meiryo</vt:lpstr>
      <vt:lpstr>Arial</vt:lpstr>
      <vt:lpstr>Calibri</vt:lpstr>
      <vt:lpstr>Wingdings</vt:lpstr>
      <vt:lpstr>【機○・記載例なし】</vt:lpstr>
      <vt:lpstr>令和４年度補正予算 「地域の中核大学等のインキュベーション・産学融合拠点の整備」（民間企業向け） に係る補助事業 提案書</vt:lpstr>
      <vt:lpstr>１．本事業の目的等 １－（１）本事業の目的・概要・重点取組・指標（KPI）</vt:lpstr>
      <vt:lpstr>１．本事業の目的等 １－（１）本事業の目的・概要・重点取組・指標（KPI）</vt:lpstr>
      <vt:lpstr>１．本事業の目的等 １－（２）実施体制</vt:lpstr>
      <vt:lpstr>１．本事業の目的等 １－（３）実施方法等</vt:lpstr>
      <vt:lpstr>１．本事業の目的等 １－（３）実施方法等</vt:lpstr>
      <vt:lpstr>１．本事業の目的等 １－（３）実施方法等</vt:lpstr>
      <vt:lpstr>１．本事業の目的等 １－（３）実施方法等</vt:lpstr>
      <vt:lpstr>１．本事業の目的等 １－（４）実施スケジュール・ロードマップ　</vt:lpstr>
      <vt:lpstr>２．自社のこれまでの運営実績・インキュベーション施設運営事業者としての強み</vt:lpstr>
      <vt:lpstr>３．施設概要</vt:lpstr>
      <vt:lpstr>３．施設概要</vt:lpstr>
      <vt:lpstr>４．事業経費</vt:lpstr>
      <vt:lpstr>４．事業経費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令和４年度補正予算 「地域の中核大学等のインキュベーション・産学融合拠点の整備」（民間企業向け） に係る補助事業  提案書</dc:title>
  <dc:creator/>
  <cp:lastModifiedBy/>
  <cp:revision>1</cp:revision>
  <dcterms:created xsi:type="dcterms:W3CDTF">2020-03-12T04:48:06Z</dcterms:created>
  <dcterms:modified xsi:type="dcterms:W3CDTF">2023-07-20T06:01:11Z</dcterms:modified>
</cp:coreProperties>
</file>