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28.xml" ContentType="application/vnd.openxmlformats-officedocument.presentationml.tags+xml"/>
  <Override PartName="/ppt/notesSlides/notesSlide1.xml" ContentType="application/vnd.openxmlformats-officedocument.presentationml.notesSlide+xml"/>
  <Override PartName="/ppt/tags/tag29.xml" ContentType="application/vnd.openxmlformats-officedocument.presentationml.tags+xml"/>
  <Override PartName="/ppt/notesSlides/notesSlide2.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3.xml" ContentType="application/vnd.openxmlformats-officedocument.presentationml.notesSlide+xml"/>
  <Override PartName="/ppt/tags/tag3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3.xml" ContentType="application/vnd.openxmlformats-officedocument.presentationml.tags+xml"/>
  <Override PartName="/ppt/notesSlides/notesSlide6.xml" ContentType="application/vnd.openxmlformats-officedocument.presentationml.notesSlide+xml"/>
  <Override PartName="/ppt/tags/tag34.xml" ContentType="application/vnd.openxmlformats-officedocument.presentationml.tags+xml"/>
  <Override PartName="/ppt/notesSlides/notesSlide7.xml" ContentType="application/vnd.openxmlformats-officedocument.presentationml.notesSlide+xml"/>
  <Override PartName="/ppt/tags/tag35.xml" ContentType="application/vnd.openxmlformats-officedocument.presentationml.tags+xml"/>
  <Override PartName="/ppt/notesSlides/notesSlide8.xml" ContentType="application/vnd.openxmlformats-officedocument.presentationml.notesSlide+xml"/>
  <Override PartName="/ppt/tags/tag36.xml" ContentType="application/vnd.openxmlformats-officedocument.presentationml.tags+xml"/>
  <Override PartName="/ppt/notesSlides/notesSlide9.xml" ContentType="application/vnd.openxmlformats-officedocument.presentationml.notesSlide+xml"/>
  <Override PartName="/ppt/tags/tag37.xml" ContentType="application/vnd.openxmlformats-officedocument.presentationml.tags+xml"/>
  <Override PartName="/ppt/notesSlides/notesSlide10.xml" ContentType="application/vnd.openxmlformats-officedocument.presentationml.notesSlide+xml"/>
  <Override PartName="/ppt/tags/tag38.xml" ContentType="application/vnd.openxmlformats-officedocument.presentationml.tags+xml"/>
  <Override PartName="/ppt/notesSlides/notesSlide11.xml" ContentType="application/vnd.openxmlformats-officedocument.presentationml.notesSlide+xml"/>
  <Override PartName="/ppt/tags/tag39.xml" ContentType="application/vnd.openxmlformats-officedocument.presentationml.tags+xml"/>
  <Override PartName="/ppt/notesSlides/notesSlide12.xml" ContentType="application/vnd.openxmlformats-officedocument.presentationml.notesSlide+xml"/>
  <Override PartName="/ppt/tags/tag40.xml" ContentType="application/vnd.openxmlformats-officedocument.presentationml.tags+xml"/>
  <Override PartName="/ppt/notesSlides/notesSlide13.xml" ContentType="application/vnd.openxmlformats-officedocument.presentationml.notesSlide+xml"/>
  <Override PartName="/ppt/tags/tag41.xml" ContentType="application/vnd.openxmlformats-officedocument.presentationml.tags+xml"/>
  <Override PartName="/ppt/notesSlides/notesSlide14.xml" ContentType="application/vnd.openxmlformats-officedocument.presentationml.notesSlide+xml"/>
  <Override PartName="/ppt/tags/tag42.xml" ContentType="application/vnd.openxmlformats-officedocument.presentationml.tags+xml"/>
  <Override PartName="/ppt/notesSlides/notesSlide15.xml" ContentType="application/vnd.openxmlformats-officedocument.presentationml.notesSlide+xml"/>
  <Override PartName="/ppt/tags/tag43.xml" ContentType="application/vnd.openxmlformats-officedocument.presentationml.tags+xml"/>
  <Override PartName="/ppt/notesSlides/notesSlide16.xml" ContentType="application/vnd.openxmlformats-officedocument.presentationml.notesSlide+xml"/>
  <Override PartName="/ppt/tags/tag44.xml" ContentType="application/vnd.openxmlformats-officedocument.presentationml.tags+xml"/>
  <Override PartName="/ppt/notesSlides/notesSlide17.xml" ContentType="application/vnd.openxmlformats-officedocument.presentationml.notesSlide+xml"/>
  <Override PartName="/ppt/tags/tag45.xml" ContentType="application/vnd.openxmlformats-officedocument.presentationml.tags+xml"/>
  <Override PartName="/ppt/notesSlides/notesSlide18.xml" ContentType="application/vnd.openxmlformats-officedocument.presentationml.notesSlide+xml"/>
  <Override PartName="/ppt/tags/tag46.xml" ContentType="application/vnd.openxmlformats-officedocument.presentationml.tags+xml"/>
  <Override PartName="/ppt/notesSlides/notesSlide19.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notesSlides/notesSlide20.xml" ContentType="application/vnd.openxmlformats-officedocument.presentationml.notesSlide+xml"/>
  <Override PartName="/ppt/tags/tag49.xml" ContentType="application/vnd.openxmlformats-officedocument.presentationml.tags+xml"/>
  <Override PartName="/ppt/notesSlides/notesSlide21.xml" ContentType="application/vnd.openxmlformats-officedocument.presentationml.notesSlide+xml"/>
  <Override PartName="/ppt/tags/tag50.xml" ContentType="application/vnd.openxmlformats-officedocument.presentationml.tags+xml"/>
  <Override PartName="/ppt/notesSlides/notesSlide22.xml" ContentType="application/vnd.openxmlformats-officedocument.presentationml.notesSlide+xml"/>
  <Override PartName="/ppt/tags/tag51.xml" ContentType="application/vnd.openxmlformats-officedocument.presentationml.tags+xml"/>
  <Override PartName="/ppt/notesSlides/notesSlide2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0" r:id="rId1"/>
    <p:sldMasterId id="2147483673" r:id="rId2"/>
  </p:sldMasterIdLst>
  <p:notesMasterIdLst>
    <p:notesMasterId r:id="rId26"/>
  </p:notesMasterIdLst>
  <p:handoutMasterIdLst>
    <p:handoutMasterId r:id="rId27"/>
  </p:handoutMasterIdLst>
  <p:sldIdLst>
    <p:sldId id="586" r:id="rId3"/>
    <p:sldId id="587" r:id="rId4"/>
    <p:sldId id="588" r:id="rId5"/>
    <p:sldId id="589" r:id="rId6"/>
    <p:sldId id="590" r:id="rId7"/>
    <p:sldId id="591" r:id="rId8"/>
    <p:sldId id="592" r:id="rId9"/>
    <p:sldId id="560" r:id="rId10"/>
    <p:sldId id="584" r:id="rId11"/>
    <p:sldId id="581" r:id="rId12"/>
    <p:sldId id="583" r:id="rId13"/>
    <p:sldId id="573" r:id="rId14"/>
    <p:sldId id="561" r:id="rId15"/>
    <p:sldId id="578" r:id="rId16"/>
    <p:sldId id="571" r:id="rId17"/>
    <p:sldId id="572" r:id="rId18"/>
    <p:sldId id="568" r:id="rId19"/>
    <p:sldId id="576" r:id="rId20"/>
    <p:sldId id="579" r:id="rId21"/>
    <p:sldId id="585" r:id="rId22"/>
    <p:sldId id="565" r:id="rId23"/>
    <p:sldId id="566" r:id="rId24"/>
    <p:sldId id="563" r:id="rId25"/>
  </p:sldIdLst>
  <p:sldSz cx="9906000" cy="6858000" type="A4"/>
  <p:notesSz cx="6735763" cy="9866313"/>
  <p:custDataLst>
    <p:tags r:id="rId28"/>
  </p:custDataLst>
  <p:defaultTex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931">
          <p15:clr>
            <a:srgbClr val="A4A3A4"/>
          </p15:clr>
        </p15:guide>
        <p15:guide id="2" orient="horz" pos="1071" userDrawn="1">
          <p15:clr>
            <a:srgbClr val="A4A3A4"/>
          </p15:clr>
        </p15:guide>
        <p15:guide id="3" orient="horz" pos="2591" userDrawn="1">
          <p15:clr>
            <a:srgbClr val="A4A3A4"/>
          </p15:clr>
        </p15:guide>
        <p15:guide id="4" orient="horz" pos="2387" userDrawn="1">
          <p15:clr>
            <a:srgbClr val="A4A3A4"/>
          </p15:clr>
        </p15:guide>
        <p15:guide id="5" orient="horz" pos="4042" userDrawn="1">
          <p15:clr>
            <a:srgbClr val="A4A3A4"/>
          </p15:clr>
        </p15:guide>
        <p15:guide id="6" orient="horz" pos="867" userDrawn="1">
          <p15:clr>
            <a:srgbClr val="A4A3A4"/>
          </p15:clr>
        </p15:guide>
        <p15:guide id="7" orient="horz" pos="345">
          <p15:clr>
            <a:srgbClr val="A4A3A4"/>
          </p15:clr>
        </p15:guide>
        <p15:guide id="8" orient="horz" pos="686" userDrawn="1">
          <p15:clr>
            <a:srgbClr val="A4A3A4"/>
          </p15:clr>
        </p15:guide>
        <p15:guide id="9" orient="horz" pos="300" userDrawn="1">
          <p15:clr>
            <a:srgbClr val="A4A3A4"/>
          </p15:clr>
        </p15:guide>
        <p15:guide id="10" pos="3165" userDrawn="1">
          <p15:clr>
            <a:srgbClr val="A4A3A4"/>
          </p15:clr>
        </p15:guide>
        <p15:guide id="11" pos="1623">
          <p15:clr>
            <a:srgbClr val="A4A3A4"/>
          </p15:clr>
        </p15:guide>
        <p15:guide id="13" pos="4526">
          <p15:clr>
            <a:srgbClr val="A4A3A4"/>
          </p15:clr>
        </p15:guide>
        <p15:guide id="14" pos="4617">
          <p15:clr>
            <a:srgbClr val="A4A3A4"/>
          </p15:clr>
        </p15:guide>
        <p15:guide id="15" pos="5978">
          <p15:clr>
            <a:srgbClr val="A4A3A4"/>
          </p15:clr>
        </p15:guide>
        <p15:guide id="16" pos="1714">
          <p15:clr>
            <a:srgbClr val="A4A3A4"/>
          </p15:clr>
        </p15:guide>
        <p15:guide id="17" pos="3075">
          <p15:clr>
            <a:srgbClr val="A4A3A4"/>
          </p15:clr>
        </p15:guide>
        <p15:guide id="18" pos="262" userDrawn="1">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000"/>
    <a:srgbClr val="FFCCCC"/>
    <a:srgbClr val="0070C0"/>
    <a:srgbClr val="A2BBDC"/>
    <a:srgbClr val="66A02C"/>
    <a:srgbClr val="26A287"/>
    <a:srgbClr val="0F99BC"/>
    <a:srgbClr val="5F8AC3"/>
    <a:srgbClr val="558525"/>
    <a:srgbClr val="CCDA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77" autoAdjust="0"/>
    <p:restoredTop sz="95701" autoAdjust="0"/>
  </p:normalViewPr>
  <p:slideViewPr>
    <p:cSldViewPr snapToGrid="0" snapToObjects="1" showGuides="1">
      <p:cViewPr varScale="1">
        <p:scale>
          <a:sx n="115" d="100"/>
          <a:sy n="115" d="100"/>
        </p:scale>
        <p:origin x="1314" y="114"/>
      </p:cViewPr>
      <p:guideLst>
        <p:guide orient="horz" pos="3931"/>
        <p:guide orient="horz" pos="1071"/>
        <p:guide orient="horz" pos="2591"/>
        <p:guide orient="horz" pos="2387"/>
        <p:guide orient="horz" pos="4042"/>
        <p:guide orient="horz" pos="867"/>
        <p:guide orient="horz" pos="345"/>
        <p:guide orient="horz" pos="686"/>
        <p:guide orient="horz" pos="300"/>
        <p:guide pos="3165"/>
        <p:guide pos="1623"/>
        <p:guide pos="4526"/>
        <p:guide pos="4617"/>
        <p:guide pos="5978"/>
        <p:guide pos="1714"/>
        <p:guide pos="3075"/>
        <p:guide pos="2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1016"/>
    </p:cViewPr>
  </p:sorterViewPr>
  <p:notesViewPr>
    <p:cSldViewPr snapToGrid="0" snapToObjects="1" showGuides="1">
      <p:cViewPr varScale="1">
        <p:scale>
          <a:sx n="74" d="100"/>
          <a:sy n="74" d="100"/>
        </p:scale>
        <p:origin x="-2190"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8/10/relationships/authors" Targe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1"/>
            <a:ext cx="2919413" cy="493713"/>
          </a:xfrm>
          <a:prstGeom prst="rect">
            <a:avLst/>
          </a:prstGeom>
          <a:noFill/>
          <a:ln w="9525">
            <a:noFill/>
            <a:miter lim="800000"/>
            <a:headEnd/>
            <a:tailEnd/>
          </a:ln>
        </p:spPr>
        <p:txBody>
          <a:bodyPr vert="horz" wrap="square" lIns="94833" tIns="47417" rIns="94833" bIns="47417" numCol="1" anchor="t" anchorCtr="0" compatLnSpc="1">
            <a:prstTxWarp prst="textNoShape">
              <a:avLst/>
            </a:prstTxWarp>
          </a:bodyPr>
          <a:lstStyle>
            <a:lvl1pPr algn="l" defTabSz="949253">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1" name="Rectangle 3"/>
          <p:cNvSpPr>
            <a:spLocks noGrp="1" noChangeArrowheads="1"/>
          </p:cNvSpPr>
          <p:nvPr>
            <p:ph type="dt" sz="quarter" idx="1"/>
          </p:nvPr>
        </p:nvSpPr>
        <p:spPr bwMode="auto">
          <a:xfrm>
            <a:off x="3816351" y="1"/>
            <a:ext cx="2919413" cy="493713"/>
          </a:xfrm>
          <a:prstGeom prst="rect">
            <a:avLst/>
          </a:prstGeom>
          <a:noFill/>
          <a:ln w="9525">
            <a:noFill/>
            <a:miter lim="800000"/>
            <a:headEnd/>
            <a:tailEnd/>
          </a:ln>
        </p:spPr>
        <p:txBody>
          <a:bodyPr vert="horz" wrap="square" lIns="94833" tIns="47417" rIns="94833" bIns="47417" numCol="1" anchor="t" anchorCtr="0" compatLnSpc="1">
            <a:prstTxWarp prst="textNoShape">
              <a:avLst/>
            </a:prstTxWarp>
          </a:bodyPr>
          <a:lstStyle>
            <a:lvl1pPr algn="r" defTabSz="949253">
              <a:lnSpc>
                <a:spcPct val="100000"/>
              </a:lnSpc>
              <a:buClrTx/>
              <a:buFontTx/>
              <a:buNone/>
              <a:defRPr sz="1300" smtClean="0">
                <a:solidFill>
                  <a:schemeClr val="tx1"/>
                </a:solidFill>
                <a:latin typeface="Times New Roman" pitchFamily="18" charset="0"/>
              </a:defRPr>
            </a:lvl1pPr>
          </a:lstStyle>
          <a:p>
            <a:pPr>
              <a:defRPr/>
            </a:pPr>
            <a:fld id="{F70B82FE-5075-4CE8-B77B-2FF6A92D721A}" type="datetime8">
              <a:rPr lang="en-US"/>
              <a:pPr>
                <a:defRPr/>
              </a:pPr>
              <a:t>7/14/2023 12:18 PM</a:t>
            </a:fld>
            <a:endParaRPr lang="en-US" altLang="ja-JP"/>
          </a:p>
        </p:txBody>
      </p:sp>
      <p:sp>
        <p:nvSpPr>
          <p:cNvPr id="2052" name="Rectangle 4"/>
          <p:cNvSpPr>
            <a:spLocks noGrp="1" noChangeArrowheads="1"/>
          </p:cNvSpPr>
          <p:nvPr>
            <p:ph type="ftr" sz="quarter" idx="2"/>
          </p:nvPr>
        </p:nvSpPr>
        <p:spPr bwMode="auto">
          <a:xfrm>
            <a:off x="1" y="9372601"/>
            <a:ext cx="2919413" cy="493713"/>
          </a:xfrm>
          <a:prstGeom prst="rect">
            <a:avLst/>
          </a:prstGeom>
          <a:noFill/>
          <a:ln w="9525">
            <a:noFill/>
            <a:miter lim="800000"/>
            <a:headEnd/>
            <a:tailEnd/>
          </a:ln>
        </p:spPr>
        <p:txBody>
          <a:bodyPr vert="horz" wrap="square" lIns="94833" tIns="47417" rIns="94833" bIns="47417" numCol="1" anchor="b" anchorCtr="0" compatLnSpc="1">
            <a:prstTxWarp prst="textNoShape">
              <a:avLst/>
            </a:prstTxWarp>
          </a:bodyPr>
          <a:lstStyle>
            <a:lvl1pPr algn="l" defTabSz="949253">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3" name="Rectangle 5"/>
          <p:cNvSpPr>
            <a:spLocks noGrp="1" noChangeArrowheads="1"/>
          </p:cNvSpPr>
          <p:nvPr>
            <p:ph type="sldNum" sz="quarter" idx="3"/>
          </p:nvPr>
        </p:nvSpPr>
        <p:spPr bwMode="auto">
          <a:xfrm>
            <a:off x="3816351" y="9372601"/>
            <a:ext cx="2919413" cy="493713"/>
          </a:xfrm>
          <a:prstGeom prst="rect">
            <a:avLst/>
          </a:prstGeom>
          <a:noFill/>
          <a:ln w="9525">
            <a:noFill/>
            <a:miter lim="800000"/>
            <a:headEnd/>
            <a:tailEnd/>
          </a:ln>
        </p:spPr>
        <p:txBody>
          <a:bodyPr vert="horz" wrap="square" lIns="94833" tIns="47417" rIns="94833" bIns="47417" numCol="1" anchor="b" anchorCtr="0" compatLnSpc="1">
            <a:prstTxWarp prst="textNoShape">
              <a:avLst/>
            </a:prstTxWarp>
          </a:bodyPr>
          <a:lstStyle>
            <a:lvl1pPr algn="r" defTabSz="949253">
              <a:lnSpc>
                <a:spcPct val="100000"/>
              </a:lnSpc>
              <a:buClrTx/>
              <a:buFontTx/>
              <a:buNone/>
              <a:defRPr sz="1300" smtClean="0">
                <a:solidFill>
                  <a:schemeClr val="tx1"/>
                </a:solidFill>
                <a:latin typeface="Times New Roman" pitchFamily="18" charset="0"/>
              </a:defRPr>
            </a:lvl1pPr>
          </a:lstStyle>
          <a:p>
            <a:pPr>
              <a:defRPr/>
            </a:pPr>
            <a:fld id="{31F3DE14-D951-4F7E-86C9-727CE98764F2}" type="slidenum">
              <a:rPr lang="en-US" altLang="ja-JP"/>
              <a:pPr>
                <a:defRPr/>
              </a:pPr>
              <a:t>‹#›</a:t>
            </a:fld>
            <a:endParaRPr lang="en-US" altLang="ja-JP"/>
          </a:p>
        </p:txBody>
      </p:sp>
    </p:spTree>
    <p:extLst>
      <p:ext uri="{BB962C8B-B14F-4D97-AF65-F5344CB8AC3E}">
        <p14:creationId xmlns:p14="http://schemas.microsoft.com/office/powerpoint/2010/main" val="3431547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19413" cy="493713"/>
          </a:xfrm>
          <a:prstGeom prst="rect">
            <a:avLst/>
          </a:prstGeom>
          <a:noFill/>
          <a:ln w="9525">
            <a:noFill/>
            <a:miter lim="800000"/>
            <a:headEnd/>
            <a:tailEnd/>
          </a:ln>
        </p:spPr>
        <p:txBody>
          <a:bodyPr vert="horz" wrap="square" lIns="94833" tIns="47417" rIns="94833" bIns="47417" numCol="1" anchor="t" anchorCtr="0" compatLnSpc="1">
            <a:prstTxWarp prst="textNoShape">
              <a:avLst/>
            </a:prstTxWarp>
          </a:bodyPr>
          <a:lstStyle>
            <a:lvl1pPr algn="l" defTabSz="949253">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099" name="Rectangle 3"/>
          <p:cNvSpPr>
            <a:spLocks noGrp="1" noChangeArrowheads="1"/>
          </p:cNvSpPr>
          <p:nvPr>
            <p:ph type="dt" idx="1"/>
          </p:nvPr>
        </p:nvSpPr>
        <p:spPr bwMode="auto">
          <a:xfrm>
            <a:off x="3816351" y="1"/>
            <a:ext cx="2919413" cy="493713"/>
          </a:xfrm>
          <a:prstGeom prst="rect">
            <a:avLst/>
          </a:prstGeom>
          <a:noFill/>
          <a:ln w="9525">
            <a:noFill/>
            <a:miter lim="800000"/>
            <a:headEnd/>
            <a:tailEnd/>
          </a:ln>
        </p:spPr>
        <p:txBody>
          <a:bodyPr vert="horz" wrap="square" lIns="94833" tIns="47417" rIns="94833" bIns="47417" numCol="1" anchor="t" anchorCtr="0" compatLnSpc="1">
            <a:prstTxWarp prst="textNoShape">
              <a:avLst/>
            </a:prstTxWarp>
          </a:bodyPr>
          <a:lstStyle>
            <a:lvl1pPr algn="r" defTabSz="949253">
              <a:lnSpc>
                <a:spcPct val="100000"/>
              </a:lnSpc>
              <a:buClrTx/>
              <a:buFontTx/>
              <a:buNone/>
              <a:defRPr sz="1300" smtClean="0">
                <a:solidFill>
                  <a:schemeClr val="tx1"/>
                </a:solidFill>
                <a:latin typeface="Times New Roman" pitchFamily="18" charset="0"/>
              </a:defRPr>
            </a:lvl1pPr>
          </a:lstStyle>
          <a:p>
            <a:pPr>
              <a:defRPr/>
            </a:pPr>
            <a:fld id="{09CB1168-961D-456A-AC38-60B30D647958}" type="datetime8">
              <a:rPr lang="en-US"/>
              <a:pPr>
                <a:defRPr/>
              </a:pPr>
              <a:t>7/14/2023 12:18 PM</a:t>
            </a:fld>
            <a:endParaRPr lang="en-US" altLang="ja-JP"/>
          </a:p>
        </p:txBody>
      </p:sp>
      <p:sp>
        <p:nvSpPr>
          <p:cNvPr id="32772" name="Rectangle 4"/>
          <p:cNvSpPr>
            <a:spLocks noGrp="1" noRot="1" noChangeAspect="1" noChangeArrowheads="1"/>
          </p:cNvSpPr>
          <p:nvPr>
            <p:ph type="sldImg" idx="2"/>
          </p:nvPr>
        </p:nvSpPr>
        <p:spPr bwMode="auto">
          <a:xfrm>
            <a:off x="700088" y="741363"/>
            <a:ext cx="5340350" cy="3698875"/>
          </a:xfrm>
          <a:prstGeom prst="rect">
            <a:avLst/>
          </a:prstGeom>
          <a:noFill/>
          <a:ln w="9525">
            <a:solidFill>
              <a:schemeClr val="tx1"/>
            </a:solidFill>
            <a:miter lim="800000"/>
            <a:headEnd/>
            <a:tailEnd/>
          </a:ln>
        </p:spPr>
      </p:sp>
      <p:sp>
        <p:nvSpPr>
          <p:cNvPr id="4101" name="Rectangle 5"/>
          <p:cNvSpPr>
            <a:spLocks noGrp="1" noChangeArrowheads="1"/>
          </p:cNvSpPr>
          <p:nvPr>
            <p:ph type="body" sz="quarter" idx="3"/>
          </p:nvPr>
        </p:nvSpPr>
        <p:spPr bwMode="auto">
          <a:xfrm>
            <a:off x="898526" y="4686300"/>
            <a:ext cx="4938713" cy="4438650"/>
          </a:xfrm>
          <a:prstGeom prst="rect">
            <a:avLst/>
          </a:prstGeom>
          <a:noFill/>
          <a:ln w="9525">
            <a:noFill/>
            <a:miter lim="800000"/>
            <a:headEnd/>
            <a:tailEnd/>
          </a:ln>
        </p:spPr>
        <p:txBody>
          <a:bodyPr vert="horz" wrap="square" lIns="94833" tIns="47417" rIns="94833" bIns="47417" numCol="1" anchor="t" anchorCtr="0" compatLnSpc="1">
            <a:prstTxWarp prst="textNoShape">
              <a:avLst/>
            </a:prstTxWarp>
          </a:bodyPr>
          <a:lstStyle/>
          <a:p>
            <a:pPr lvl="0"/>
            <a:r>
              <a:rPr lang="ja-JP" altLang="en-US" noProof="0"/>
              <a:t>マスターテキストの書式設定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1" y="9372601"/>
            <a:ext cx="2919413" cy="493713"/>
          </a:xfrm>
          <a:prstGeom prst="rect">
            <a:avLst/>
          </a:prstGeom>
          <a:noFill/>
          <a:ln w="9525">
            <a:noFill/>
            <a:miter lim="800000"/>
            <a:headEnd/>
            <a:tailEnd/>
          </a:ln>
        </p:spPr>
        <p:txBody>
          <a:bodyPr vert="horz" wrap="square" lIns="94833" tIns="47417" rIns="94833" bIns="47417" numCol="1" anchor="b" anchorCtr="0" compatLnSpc="1">
            <a:prstTxWarp prst="textNoShape">
              <a:avLst/>
            </a:prstTxWarp>
          </a:bodyPr>
          <a:lstStyle>
            <a:lvl1pPr algn="l" defTabSz="949253">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103" name="Rectangle 7"/>
          <p:cNvSpPr>
            <a:spLocks noGrp="1" noChangeArrowheads="1"/>
          </p:cNvSpPr>
          <p:nvPr>
            <p:ph type="sldNum" sz="quarter" idx="5"/>
          </p:nvPr>
        </p:nvSpPr>
        <p:spPr bwMode="auto">
          <a:xfrm>
            <a:off x="3816351" y="9372601"/>
            <a:ext cx="2919413" cy="493713"/>
          </a:xfrm>
          <a:prstGeom prst="rect">
            <a:avLst/>
          </a:prstGeom>
          <a:noFill/>
          <a:ln w="9525">
            <a:noFill/>
            <a:miter lim="800000"/>
            <a:headEnd/>
            <a:tailEnd/>
          </a:ln>
        </p:spPr>
        <p:txBody>
          <a:bodyPr vert="horz" wrap="square" lIns="94833" tIns="47417" rIns="94833" bIns="47417" numCol="1" anchor="b" anchorCtr="0" compatLnSpc="1">
            <a:prstTxWarp prst="textNoShape">
              <a:avLst/>
            </a:prstTxWarp>
          </a:bodyPr>
          <a:lstStyle>
            <a:lvl1pPr algn="r" defTabSz="949253">
              <a:lnSpc>
                <a:spcPct val="100000"/>
              </a:lnSpc>
              <a:buClrTx/>
              <a:buFontTx/>
              <a:buNone/>
              <a:defRPr sz="1300" smtClean="0">
                <a:solidFill>
                  <a:schemeClr val="tx1"/>
                </a:solidFill>
                <a:latin typeface="Times New Roman" pitchFamily="18" charset="0"/>
              </a:defRPr>
            </a:lvl1pPr>
          </a:lstStyle>
          <a:p>
            <a:pPr>
              <a:defRPr/>
            </a:pPr>
            <a:fld id="{56DB1398-0BD8-4795-A1F2-1363C218C2BD}" type="slidenum">
              <a:rPr lang="en-US" altLang="ja-JP"/>
              <a:pPr>
                <a:defRPr/>
              </a:pPr>
              <a:t>‹#›</a:t>
            </a:fld>
            <a:endParaRPr lang="en-US" altLang="ja-JP"/>
          </a:p>
        </p:txBody>
      </p:sp>
    </p:spTree>
    <p:extLst>
      <p:ext uri="{BB962C8B-B14F-4D97-AF65-F5344CB8AC3E}">
        <p14:creationId xmlns:p14="http://schemas.microsoft.com/office/powerpoint/2010/main" val="162139317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68CF2B48-1AAF-4240-8692-0C5ACB15EECC}" type="datetime8">
              <a:rPr lang="en-US" altLang="ja-JP"/>
              <a:pPr/>
              <a:t>7/14/2023 12:18 PM</a:t>
            </a:fld>
            <a:endParaRPr lang="en-US" altLang="ja-JP"/>
          </a:p>
        </p:txBody>
      </p:sp>
      <p:sp>
        <p:nvSpPr>
          <p:cNvPr id="33795" name="Rectangle 7"/>
          <p:cNvSpPr>
            <a:spLocks noGrp="1" noChangeArrowheads="1"/>
          </p:cNvSpPr>
          <p:nvPr>
            <p:ph type="sldNum" sz="quarter" idx="5"/>
          </p:nvPr>
        </p:nvSpPr>
        <p:spPr>
          <a:noFill/>
        </p:spPr>
        <p:txBody>
          <a:bodyPr/>
          <a:lstStyle/>
          <a:p>
            <a:fld id="{3F075CE8-DE8B-4A0E-875B-71368BF1EB13}" type="slidenum">
              <a:rPr lang="en-US" altLang="ja-JP"/>
              <a:pPr/>
              <a:t>0</a:t>
            </a:fld>
            <a:endParaRPr lang="en-US" altLang="ja-JP"/>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2536147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12:18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9</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424975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12:18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10</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3182726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12:18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11</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4103913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12:18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12</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199713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12:18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13</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7495990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12:18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14</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5410828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12:18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15</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8142428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12:18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16</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3252956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12:18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17</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0678614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12:18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18</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288018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12:18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7794390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12:18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19</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4709984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12:18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20</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5474431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12:18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21</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2193099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12:18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22</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150699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12:18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2</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331377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12:18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3</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908382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12:18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4</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109180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12:18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5</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635145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12:18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6</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968322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12:18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7</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751820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7/14/2023 12:18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8</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420126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2.emf"/><Relationship Id="rId5" Type="http://schemas.openxmlformats.org/officeDocument/2006/relationships/slideMaster" Target="../slideMasters/slideMaster2.xml"/><Relationship Id="rId4"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2.emf"/><Relationship Id="rId5" Type="http://schemas.openxmlformats.org/officeDocument/2006/relationships/slideMaster" Target="../slideMasters/slideMaster2.xml"/><Relationship Id="rId4" Type="http://schemas.openxmlformats.org/officeDocument/2006/relationships/tags" Target="../tags/tag15.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2.emf"/><Relationship Id="rId5" Type="http://schemas.openxmlformats.org/officeDocument/2006/relationships/slideMaster" Target="../slideMasters/slideMaster2.xml"/><Relationship Id="rId4" Type="http://schemas.openxmlformats.org/officeDocument/2006/relationships/tags" Target="../tags/tag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image" Target="../media/image2.emf"/></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image" Target="../media/image2.emf"/></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2.emf"/><Relationship Id="rId5" Type="http://schemas.openxmlformats.org/officeDocument/2006/relationships/slideMaster" Target="../slideMasters/slideMaster2.xml"/><Relationship Id="rId4" Type="http://schemas.openxmlformats.org/officeDocument/2006/relationships/tags" Target="../tags/tag2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5.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ja-JP" altLang="en-US" dirty="0"/>
              <a:t>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3" name="テキスト プレースホルダ 41"/>
          <p:cNvSpPr>
            <a:spLocks noGrp="1"/>
          </p:cNvSpPr>
          <p:nvPr>
            <p:ph type="body" sz="quarter" idx="10" hasCustomPrompt="1"/>
          </p:nvPr>
        </p:nvSpPr>
        <p:spPr>
          <a:xfrm>
            <a:off x="2574925" y="2458885"/>
            <a:ext cx="2846933" cy="301778"/>
          </a:xfrm>
          <a:noFill/>
          <a:ln w="9525" algn="ctr">
            <a:noFill/>
            <a:miter lim="800000"/>
            <a:headEnd/>
            <a:tailEnd/>
          </a:ln>
        </p:spPr>
        <p:txBody>
          <a:bodyPr wrap="none" lIns="0" tIns="35988" rIns="0" bIns="49511" anchor="b">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予備タイトル（使用しない場合は削除）</a:t>
            </a:r>
          </a:p>
        </p:txBody>
      </p:sp>
      <p:sp>
        <p:nvSpPr>
          <p:cNvPr id="46" name="テキスト プレースホルダ 44"/>
          <p:cNvSpPr>
            <a:spLocks noGrp="1"/>
          </p:cNvSpPr>
          <p:nvPr>
            <p:ph type="body" sz="quarter" idx="11" hasCustomPrompt="1"/>
          </p:nvPr>
        </p:nvSpPr>
        <p:spPr>
          <a:xfrm>
            <a:off x="2714625" y="4419600"/>
            <a:ext cx="1615827" cy="30177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○○○○年○月○日</a:t>
            </a:r>
          </a:p>
        </p:txBody>
      </p:sp>
      <p:sp>
        <p:nvSpPr>
          <p:cNvPr id="50" name="テキスト プレースホルダ 48"/>
          <p:cNvSpPr>
            <a:spLocks noGrp="1"/>
          </p:cNvSpPr>
          <p:nvPr>
            <p:ph type="body" sz="quarter" idx="12" hasCustomPrompt="1"/>
          </p:nvPr>
        </p:nvSpPr>
        <p:spPr>
          <a:xfrm>
            <a:off x="2727129" y="784506"/>
            <a:ext cx="2348400" cy="42488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zh-CN" altLang="en-US" sz="2200" b="1" kern="1200" dirty="0" smtClean="0">
                <a:solidFill>
                  <a:schemeClr val="tx1"/>
                </a:solidFill>
                <a:latin typeface="Arial" charset="0"/>
                <a:ea typeface="ＭＳ Ｐゴシック" charset="-128"/>
                <a:cs typeface="+mn-cs"/>
              </a:defRPr>
            </a:lvl1pPr>
          </a:lstStyle>
          <a:p>
            <a:pPr lvl="0"/>
            <a:r>
              <a:rPr kumimoji="1" lang="zh-CN" altLang="en-US" dirty="0"/>
              <a:t>○○株式会社 御中</a:t>
            </a: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4" name="グループ化 43"/>
          <p:cNvGrpSpPr/>
          <p:nvPr userDrawn="1"/>
        </p:nvGrpSpPr>
        <p:grpSpPr>
          <a:xfrm>
            <a:off x="9483725" y="-261938"/>
            <a:ext cx="1587"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52"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3"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ar 本文スライド">
    <p:spTree>
      <p:nvGrpSpPr>
        <p:cNvPr id="1" name=""/>
        <p:cNvGrpSpPr/>
        <p:nvPr/>
      </p:nvGrpSpPr>
      <p:grpSpPr>
        <a:xfrm>
          <a:off x="0" y="0"/>
          <a:ext cx="0" cy="0"/>
          <a:chOff x="0" y="0"/>
          <a:chExt cx="0" cy="0"/>
        </a:xfrm>
      </p:grpSpPr>
      <p:sp>
        <p:nvSpPr>
          <p:cNvPr id="7"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323850"/>
            <a:ext cx="9075600" cy="379413"/>
          </a:xfrm>
        </p:spPr>
        <p:txBody>
          <a:bodyPr lIns="54000"/>
          <a:lstStyle>
            <a:lvl1pPr>
              <a:defRPr>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タイトルの書式設定</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BAR</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293670"/>
          </a:xfrm>
        </p:spPr>
        <p:txBody>
          <a:bodyPr lIns="53975" tIns="53975" rIns="53975" bIns="53975">
            <a:spAutoFit/>
          </a:bodyPr>
          <a:lstStyle>
            <a:lvl1pPr>
              <a:spcBef>
                <a:spcPts val="400"/>
              </a:spcBef>
              <a:spcAft>
                <a:spcPts val="0"/>
              </a:spcAft>
              <a:defRPr sz="12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8" name="縦書きテキスト プレースホルダー 7"/>
          <p:cNvSpPr>
            <a:spLocks noGrp="1"/>
          </p:cNvSpPr>
          <p:nvPr>
            <p:ph type="body" orient="vert" sz="quarter" idx="14"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FFFFFF"/>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サブタイトルの書式設定</a:t>
            </a:r>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2" name="Group 83"/>
          <p:cNvGrpSpPr/>
          <p:nvPr>
            <p:custDataLst>
              <p:tags r:id="rId1"/>
            </p:custDataLst>
          </p:nvPr>
        </p:nvGrpSpPr>
        <p:grpSpPr>
          <a:xfrm>
            <a:off x="413544" y="6879384"/>
            <a:ext cx="9076531" cy="85104"/>
            <a:chOff x="413544" y="-261938"/>
            <a:chExt cx="9076531" cy="247650"/>
          </a:xfrm>
        </p:grpSpPr>
        <p:sp>
          <p:nvSpPr>
            <p:cNvPr id="13"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4"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5" name="Group 83"/>
          <p:cNvGrpSpPr/>
          <p:nvPr>
            <p:custDataLst>
              <p:tags r:id="rId2"/>
            </p:custDataLst>
          </p:nvPr>
        </p:nvGrpSpPr>
        <p:grpSpPr>
          <a:xfrm>
            <a:off x="413544" y="-105585"/>
            <a:ext cx="9074150" cy="85104"/>
            <a:chOff x="413544" y="-261938"/>
            <a:chExt cx="9074150" cy="247650"/>
          </a:xfrm>
        </p:grpSpPr>
        <p:sp>
          <p:nvSpPr>
            <p:cNvPr id="26"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7"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8" name="Group 136"/>
          <p:cNvGrpSpPr/>
          <p:nvPr>
            <p:custDataLst>
              <p:tags r:id="rId3"/>
            </p:custDataLst>
          </p:nvPr>
        </p:nvGrpSpPr>
        <p:grpSpPr>
          <a:xfrm>
            <a:off x="-102316" y="321469"/>
            <a:ext cx="80962" cy="6326462"/>
            <a:chOff x="9926638" y="321469"/>
            <a:chExt cx="282575" cy="6326462"/>
          </a:xfrm>
        </p:grpSpPr>
        <p:sp>
          <p:nvSpPr>
            <p:cNvPr id="39"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6"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7" name="Group 136"/>
          <p:cNvGrpSpPr/>
          <p:nvPr>
            <p:custDataLst>
              <p:tags r:id="rId4"/>
            </p:custDataLst>
          </p:nvPr>
        </p:nvGrpSpPr>
        <p:grpSpPr>
          <a:xfrm>
            <a:off x="9926639" y="321469"/>
            <a:ext cx="80962" cy="6326462"/>
            <a:chOff x="9926638" y="321469"/>
            <a:chExt cx="282575" cy="6326462"/>
          </a:xfrm>
        </p:grpSpPr>
        <p:sp>
          <p:nvSpPr>
            <p:cNvPr id="5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16380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Line/Bar セクション">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anchor="t"/>
          <a:lstStyle>
            <a:lvl1pPr>
              <a:lnSpc>
                <a:spcPts val="3034"/>
              </a:lnSpc>
              <a:defRPr sz="2400" baseline="0"/>
            </a:lvl1pPr>
          </a:lstStyle>
          <a:p>
            <a:r>
              <a:rPr lang="ja-JP" altLang="en-US" dirty="0"/>
              <a:t>セクションタイトル </a:t>
            </a:r>
            <a:r>
              <a:rPr lang="en-US" altLang="ja-JP" dirty="0"/>
              <a:t>MSP</a:t>
            </a:r>
            <a:r>
              <a:rPr lang="ja-JP" altLang="en-US" dirty="0"/>
              <a:t>ゴシック </a:t>
            </a:r>
            <a:r>
              <a:rPr lang="en-US" altLang="ja-JP" dirty="0"/>
              <a:t>24pt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a:noAutofit/>
          </a:bodyPr>
          <a:lstStyle>
            <a:lvl1pPr marL="0" indent="0">
              <a:lnSpc>
                <a:spcPts val="1733"/>
              </a:lnSpc>
              <a:spcBef>
                <a:spcPts val="0"/>
              </a:spcBef>
              <a:buFontTx/>
              <a:buNone/>
              <a:defRPr sz="1100" b="1" i="0" cap="none" baseline="0">
                <a:solidFill>
                  <a:schemeClr val="tx1"/>
                </a:solidFill>
              </a:defRPr>
            </a:lvl1pPr>
            <a:lvl2pPr marL="0" indent="0">
              <a:lnSpc>
                <a:spcPts val="1733"/>
              </a:lnSpc>
              <a:spcBef>
                <a:spcPts val="0"/>
              </a:spcBef>
              <a:buFontTx/>
              <a:buNone/>
              <a:defRPr sz="1100" b="1" i="0" cap="none" baseline="0">
                <a:solidFill>
                  <a:schemeClr val="tx1"/>
                </a:solidFill>
              </a:defRPr>
            </a:lvl2pPr>
            <a:lvl3pPr marL="0" indent="0">
              <a:lnSpc>
                <a:spcPts val="1733"/>
              </a:lnSpc>
              <a:spcBef>
                <a:spcPts val="0"/>
              </a:spcBef>
              <a:buFontTx/>
              <a:buNone/>
              <a:defRPr sz="1100" b="1" i="0" cap="none" baseline="0">
                <a:solidFill>
                  <a:schemeClr val="tx1"/>
                </a:solidFill>
              </a:defRPr>
            </a:lvl3pPr>
            <a:lvl4pPr marL="0" indent="0">
              <a:lnSpc>
                <a:spcPts val="1733"/>
              </a:lnSpc>
              <a:spcBef>
                <a:spcPts val="0"/>
              </a:spcBef>
              <a:buFontTx/>
              <a:buNone/>
              <a:defRPr sz="1100" b="1" i="0" cap="none" baseline="0">
                <a:solidFill>
                  <a:schemeClr val="tx1"/>
                </a:solidFill>
              </a:defRPr>
            </a:lvl4pPr>
            <a:lvl5pPr marL="0" indent="0">
              <a:lnSpc>
                <a:spcPts val="1733"/>
              </a:lnSpc>
              <a:spcBef>
                <a:spcPts val="0"/>
              </a:spcBef>
              <a:buFontTx/>
              <a:buNone/>
              <a:defRPr sz="11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52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ja-JP" altLang="en-US" sz="600" baseline="0" dirty="0"/>
              <a:t>セクション</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3" name="グループ化 2"/>
          <p:cNvGrpSpPr/>
          <p:nvPr/>
        </p:nvGrpSpPr>
        <p:grpSpPr>
          <a:xfrm>
            <a:off x="-105884" y="2044640"/>
            <a:ext cx="80962" cy="2457511"/>
            <a:chOff x="-105884" y="2044640"/>
            <a:chExt cx="80962" cy="2457511"/>
          </a:xfrm>
        </p:grpSpPr>
        <p:sp>
          <p:nvSpPr>
            <p:cNvPr id="13"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5"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8"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398450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Line/Bar サブセクション">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anchor="t"/>
          <a:lstStyle>
            <a:lvl1pPr>
              <a:lnSpc>
                <a:spcPts val="3034"/>
              </a:lnSpc>
              <a:defRPr sz="2400" baseline="0"/>
            </a:lvl1pPr>
          </a:lstStyle>
          <a:p>
            <a:r>
              <a:rPr lang="ja-JP" altLang="en-US" dirty="0"/>
              <a:t>サブセクションタイトル </a:t>
            </a:r>
            <a:r>
              <a:rPr lang="en-US" altLang="ja-JP" dirty="0"/>
              <a:t>MSP</a:t>
            </a:r>
            <a:r>
              <a:rPr lang="ja-JP" altLang="en-US" dirty="0"/>
              <a:t>ゴシック </a:t>
            </a:r>
            <a:r>
              <a:rPr lang="en-US" altLang="ja-JP" dirty="0"/>
              <a:t>24pt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a:noAutofit/>
          </a:bodyPr>
          <a:lstStyle>
            <a:lvl1pPr marL="0" indent="0">
              <a:lnSpc>
                <a:spcPts val="1733"/>
              </a:lnSpc>
              <a:spcBef>
                <a:spcPts val="0"/>
              </a:spcBef>
              <a:buFontTx/>
              <a:buNone/>
              <a:defRPr sz="1100" b="1" i="0" cap="none" baseline="0">
                <a:solidFill>
                  <a:schemeClr val="tx1"/>
                </a:solidFill>
              </a:defRPr>
            </a:lvl1pPr>
            <a:lvl2pPr marL="0" indent="0">
              <a:lnSpc>
                <a:spcPts val="1733"/>
              </a:lnSpc>
              <a:spcBef>
                <a:spcPts val="0"/>
              </a:spcBef>
              <a:buFontTx/>
              <a:buNone/>
              <a:defRPr sz="1100" b="1" i="0" cap="none" baseline="0">
                <a:solidFill>
                  <a:schemeClr val="tx1"/>
                </a:solidFill>
              </a:defRPr>
            </a:lvl2pPr>
            <a:lvl3pPr marL="0" indent="0">
              <a:lnSpc>
                <a:spcPts val="1733"/>
              </a:lnSpc>
              <a:spcBef>
                <a:spcPts val="0"/>
              </a:spcBef>
              <a:buFontTx/>
              <a:buNone/>
              <a:defRPr sz="1100" b="1" i="0" cap="none" baseline="0">
                <a:solidFill>
                  <a:schemeClr val="tx1"/>
                </a:solidFill>
              </a:defRPr>
            </a:lvl3pPr>
            <a:lvl4pPr marL="0" indent="0">
              <a:lnSpc>
                <a:spcPts val="1733"/>
              </a:lnSpc>
              <a:spcBef>
                <a:spcPts val="0"/>
              </a:spcBef>
              <a:buFontTx/>
              <a:buNone/>
              <a:defRPr sz="1100" b="1" i="0" cap="none" baseline="0">
                <a:solidFill>
                  <a:schemeClr val="tx1"/>
                </a:solidFill>
              </a:defRPr>
            </a:lvl4pPr>
            <a:lvl5pPr marL="0" indent="0">
              <a:lnSpc>
                <a:spcPts val="1733"/>
              </a:lnSpc>
              <a:spcBef>
                <a:spcPts val="0"/>
              </a:spcBef>
              <a:buFontTx/>
              <a:buNone/>
              <a:defRPr sz="11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52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ja-JP" altLang="en-US" sz="600" baseline="0" dirty="0"/>
              <a:t>サブセクション</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3" name="グループ化 2"/>
          <p:cNvGrpSpPr/>
          <p:nvPr/>
        </p:nvGrpSpPr>
        <p:grpSpPr>
          <a:xfrm>
            <a:off x="-105884" y="2044640"/>
            <a:ext cx="80962" cy="2457511"/>
            <a:chOff x="-105884" y="2044640"/>
            <a:chExt cx="80962" cy="2457511"/>
          </a:xfrm>
        </p:grpSpPr>
        <p:sp>
          <p:nvSpPr>
            <p:cNvPr id="13"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5"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8"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421552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Line/Bar Appendix">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anchor="t"/>
          <a:lstStyle>
            <a:lvl1pPr>
              <a:lnSpc>
                <a:spcPts val="3034"/>
              </a:lnSpc>
              <a:defRPr sz="2400" baseline="0"/>
            </a:lvl1pPr>
          </a:lstStyle>
          <a:p>
            <a:r>
              <a:rPr lang="en-US" altLang="ja-JP" dirty="0"/>
              <a:t>Appendix</a:t>
            </a:r>
            <a:r>
              <a:rPr lang="ja-JP" altLang="en-US" dirty="0"/>
              <a:t> </a:t>
            </a:r>
            <a:r>
              <a:rPr lang="en-US" altLang="ja-JP" dirty="0"/>
              <a:t>MSP</a:t>
            </a:r>
            <a:r>
              <a:rPr lang="ja-JP" altLang="en-US" dirty="0"/>
              <a:t>ゴシック </a:t>
            </a:r>
            <a:r>
              <a:rPr lang="en-US" altLang="ja-JP" dirty="0"/>
              <a:t>24pt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a:noAutofit/>
          </a:bodyPr>
          <a:lstStyle>
            <a:lvl1pPr marL="0" indent="0">
              <a:lnSpc>
                <a:spcPts val="1733"/>
              </a:lnSpc>
              <a:spcBef>
                <a:spcPts val="0"/>
              </a:spcBef>
              <a:buFontTx/>
              <a:buNone/>
              <a:defRPr sz="1100" b="1" i="0" cap="none" baseline="0">
                <a:solidFill>
                  <a:schemeClr val="tx1"/>
                </a:solidFill>
              </a:defRPr>
            </a:lvl1pPr>
            <a:lvl2pPr marL="0" indent="0">
              <a:lnSpc>
                <a:spcPts val="1733"/>
              </a:lnSpc>
              <a:spcBef>
                <a:spcPts val="0"/>
              </a:spcBef>
              <a:buFontTx/>
              <a:buNone/>
              <a:defRPr sz="1100" b="1" i="0" cap="none" baseline="0">
                <a:solidFill>
                  <a:schemeClr val="tx1"/>
                </a:solidFill>
              </a:defRPr>
            </a:lvl2pPr>
            <a:lvl3pPr marL="0" indent="0">
              <a:lnSpc>
                <a:spcPts val="1733"/>
              </a:lnSpc>
              <a:spcBef>
                <a:spcPts val="0"/>
              </a:spcBef>
              <a:buFontTx/>
              <a:buNone/>
              <a:defRPr sz="1100" b="1" i="0" cap="none" baseline="0">
                <a:solidFill>
                  <a:schemeClr val="tx1"/>
                </a:solidFill>
              </a:defRPr>
            </a:lvl3pPr>
            <a:lvl4pPr marL="0" indent="0">
              <a:lnSpc>
                <a:spcPts val="1733"/>
              </a:lnSpc>
              <a:spcBef>
                <a:spcPts val="0"/>
              </a:spcBef>
              <a:buFontTx/>
              <a:buNone/>
              <a:defRPr sz="1100" b="1" i="0" cap="none" baseline="0">
                <a:solidFill>
                  <a:schemeClr val="tx1"/>
                </a:solidFill>
              </a:defRPr>
            </a:lvl4pPr>
            <a:lvl5pPr marL="0" indent="0">
              <a:lnSpc>
                <a:spcPts val="1733"/>
              </a:lnSpc>
              <a:spcBef>
                <a:spcPts val="0"/>
              </a:spcBef>
              <a:buFontTx/>
              <a:buNone/>
              <a:defRPr sz="11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40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Appendix</a:t>
            </a:r>
            <a:endParaRPr kumimoji="1" lang="ja-JP" altLang="en-US" sz="600" baseline="0" dirty="0"/>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a:t>
            </a:r>
            <a:r>
              <a:rPr kumimoji="1" lang="en-US" altLang="ja-JP" sz="700" baseline="0">
                <a:solidFill>
                  <a:schemeClr val="tx1"/>
                </a:solidFill>
              </a:rPr>
              <a:t>Research and Consulting </a:t>
            </a:r>
            <a:endParaRPr kumimoji="1" lang="ja-JP" altLang="en-US" sz="700" baseline="0" dirty="0">
              <a:solidFill>
                <a:schemeClr val="tx1"/>
              </a:solidFill>
            </a:endParaRPr>
          </a:p>
        </p:txBody>
      </p:sp>
      <p:grpSp>
        <p:nvGrpSpPr>
          <p:cNvPr id="3" name="グループ化 2"/>
          <p:cNvGrpSpPr/>
          <p:nvPr/>
        </p:nvGrpSpPr>
        <p:grpSpPr>
          <a:xfrm>
            <a:off x="-105884" y="2044640"/>
            <a:ext cx="80962" cy="2457511"/>
            <a:chOff x="-105884" y="2044640"/>
            <a:chExt cx="80962" cy="2457511"/>
          </a:xfrm>
        </p:grpSpPr>
        <p:sp>
          <p:nvSpPr>
            <p:cNvPr id="13"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5"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8"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094524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Line 目次スライド">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323850"/>
            <a:ext cx="9075600" cy="379413"/>
          </a:xfrm>
        </p:spPr>
        <p:txBody>
          <a:bodyPr lIns="54000"/>
          <a:lstStyle>
            <a:lvl1pPr>
              <a:defRPr baseline="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目次</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LINE</a:t>
            </a:r>
            <a:r>
              <a:rPr kumimoji="1" lang="ja-JP" altLang="en-US" sz="600" baseline="0" dirty="0"/>
              <a:t> 目次ページ</a:t>
            </a:r>
          </a:p>
        </p:txBody>
      </p:sp>
      <p:sp>
        <p:nvSpPr>
          <p:cNvPr id="6" name="テキスト プレースホルダー 5"/>
          <p:cNvSpPr>
            <a:spLocks noGrp="1"/>
          </p:cNvSpPr>
          <p:nvPr>
            <p:ph type="body" sz="quarter" idx="13"/>
          </p:nvPr>
        </p:nvSpPr>
        <p:spPr>
          <a:xfrm>
            <a:off x="414000" y="1235075"/>
            <a:ext cx="6913562" cy="293670"/>
          </a:xfrm>
        </p:spPr>
        <p:txBody>
          <a:bodyPr wrap="square" lIns="53975" tIns="53975" rIns="53975" bIns="53975">
            <a:spAutoFit/>
          </a:bodyPr>
          <a:lstStyle>
            <a:lvl1pPr>
              <a:spcBef>
                <a:spcPts val="400"/>
              </a:spcBef>
              <a:spcAft>
                <a:spcPts val="0"/>
              </a:spcAft>
              <a:defRPr sz="1200" b="0"/>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10" name="縦書きテキスト プレースホルダー 9"/>
          <p:cNvSpPr>
            <a:spLocks noGrp="1"/>
          </p:cNvSpPr>
          <p:nvPr>
            <p:ph type="body" orient="vert" sz="quarter" idx="15"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000000"/>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サブタイトル（使用しない場合は削除可）</a:t>
            </a:r>
          </a:p>
        </p:txBody>
      </p:sp>
    </p:spTree>
    <p:extLst>
      <p:ext uri="{BB962C8B-B14F-4D97-AF65-F5344CB8AC3E}">
        <p14:creationId xmlns:p14="http://schemas.microsoft.com/office/powerpoint/2010/main" val="3440148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Bar 目次スライド">
    <p:spTree>
      <p:nvGrpSpPr>
        <p:cNvPr id="1" name=""/>
        <p:cNvGrpSpPr/>
        <p:nvPr/>
      </p:nvGrpSpPr>
      <p:grpSpPr>
        <a:xfrm>
          <a:off x="0" y="0"/>
          <a:ext cx="0" cy="0"/>
          <a:chOff x="0" y="0"/>
          <a:chExt cx="0" cy="0"/>
        </a:xfrm>
      </p:grpSpPr>
      <p:sp>
        <p:nvSpPr>
          <p:cNvPr id="7"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323850"/>
            <a:ext cx="9075600" cy="379413"/>
          </a:xfrm>
        </p:spPr>
        <p:txBody>
          <a:bodyPr lIns="54000"/>
          <a:lstStyle>
            <a:lvl1pPr>
              <a:defRPr>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目次</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BAR</a:t>
            </a:r>
            <a:r>
              <a:rPr kumimoji="1" lang="ja-JP" altLang="en-US" sz="600" baseline="0" dirty="0"/>
              <a:t> 目次ページ</a:t>
            </a:r>
          </a:p>
        </p:txBody>
      </p:sp>
      <p:sp>
        <p:nvSpPr>
          <p:cNvPr id="6" name="テキスト プレースホルダー 5"/>
          <p:cNvSpPr>
            <a:spLocks noGrp="1"/>
          </p:cNvSpPr>
          <p:nvPr>
            <p:ph type="body" sz="quarter" idx="13"/>
          </p:nvPr>
        </p:nvSpPr>
        <p:spPr>
          <a:xfrm>
            <a:off x="414000" y="1235075"/>
            <a:ext cx="6911973" cy="293670"/>
          </a:xfrm>
        </p:spPr>
        <p:txBody>
          <a:bodyPr wrap="square" lIns="53975" tIns="53975" rIns="53975" bIns="53975">
            <a:spAutoFit/>
          </a:bodyPr>
          <a:lstStyle>
            <a:lvl1pPr>
              <a:spcBef>
                <a:spcPts val="400"/>
              </a:spcBef>
              <a:spcAft>
                <a:spcPts val="0"/>
              </a:spcAft>
              <a:defRPr sz="1200" b="0"/>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8" name="縦書きテキスト プレースホルダー 7"/>
          <p:cNvSpPr>
            <a:spLocks noGrp="1"/>
          </p:cNvSpPr>
          <p:nvPr>
            <p:ph type="body" orient="vert" sz="quarter" idx="14"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FFFFFF"/>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サブタイトルの書式設定</a:t>
            </a:r>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2" name="Group 83"/>
          <p:cNvGrpSpPr/>
          <p:nvPr>
            <p:custDataLst>
              <p:tags r:id="rId1"/>
            </p:custDataLst>
          </p:nvPr>
        </p:nvGrpSpPr>
        <p:grpSpPr>
          <a:xfrm>
            <a:off x="413544" y="6879384"/>
            <a:ext cx="9076531" cy="85104"/>
            <a:chOff x="413544" y="-261938"/>
            <a:chExt cx="9076531" cy="247650"/>
          </a:xfrm>
        </p:grpSpPr>
        <p:sp>
          <p:nvSpPr>
            <p:cNvPr id="13"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4"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5" name="Group 83"/>
          <p:cNvGrpSpPr/>
          <p:nvPr>
            <p:custDataLst>
              <p:tags r:id="rId2"/>
            </p:custDataLst>
          </p:nvPr>
        </p:nvGrpSpPr>
        <p:grpSpPr>
          <a:xfrm>
            <a:off x="413544" y="-105585"/>
            <a:ext cx="9074150" cy="85104"/>
            <a:chOff x="413544" y="-261938"/>
            <a:chExt cx="9074150" cy="247650"/>
          </a:xfrm>
        </p:grpSpPr>
        <p:sp>
          <p:nvSpPr>
            <p:cNvPr id="26"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7"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8" name="Group 136"/>
          <p:cNvGrpSpPr/>
          <p:nvPr>
            <p:custDataLst>
              <p:tags r:id="rId3"/>
            </p:custDataLst>
          </p:nvPr>
        </p:nvGrpSpPr>
        <p:grpSpPr>
          <a:xfrm>
            <a:off x="-102316" y="321469"/>
            <a:ext cx="80962" cy="6326462"/>
            <a:chOff x="9926638" y="321469"/>
            <a:chExt cx="282575" cy="6326462"/>
          </a:xfrm>
        </p:grpSpPr>
        <p:sp>
          <p:nvSpPr>
            <p:cNvPr id="39"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6"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7" name="Group 136"/>
          <p:cNvGrpSpPr/>
          <p:nvPr>
            <p:custDataLst>
              <p:tags r:id="rId4"/>
            </p:custDataLst>
          </p:nvPr>
        </p:nvGrpSpPr>
        <p:grpSpPr>
          <a:xfrm>
            <a:off x="9926639" y="321469"/>
            <a:ext cx="80962" cy="6326462"/>
            <a:chOff x="9926638" y="321469"/>
            <a:chExt cx="282575" cy="6326462"/>
          </a:xfrm>
        </p:grpSpPr>
        <p:sp>
          <p:nvSpPr>
            <p:cNvPr id="5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1954228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裏表紙 1行">
    <p:spTree>
      <p:nvGrpSpPr>
        <p:cNvPr id="1" name=""/>
        <p:cNvGrpSpPr/>
        <p:nvPr/>
      </p:nvGrpSpPr>
      <p:grpSpPr>
        <a:xfrm>
          <a:off x="0" y="0"/>
          <a:ext cx="0" cy="0"/>
          <a:chOff x="0" y="0"/>
          <a:chExt cx="0" cy="0"/>
        </a:xfrm>
      </p:grpSpPr>
      <p:sp>
        <p:nvSpPr>
          <p:cNvPr id="2" name="Title 1"/>
          <p:cNvSpPr>
            <a:spLocks noGrp="1"/>
          </p:cNvSpPr>
          <p:nvPr>
            <p:ph type="title"/>
          </p:nvPr>
        </p:nvSpPr>
        <p:spPr>
          <a:xfrm>
            <a:off x="414000" y="2846131"/>
            <a:ext cx="4441297" cy="2398891"/>
          </a:xfrm>
        </p:spPr>
        <p:txBody>
          <a:bodyPr lIns="0" rIns="0" anchor="t"/>
          <a:lstStyle>
            <a:lvl1pPr>
              <a:lnSpc>
                <a:spcPts val="1192"/>
              </a:lnSpc>
              <a:defRPr sz="900"/>
            </a:lvl1pPr>
          </a:lstStyle>
          <a:p>
            <a:r>
              <a:rPr lang="ja-JP" altLang="en-US"/>
              <a:t>マスター タイトルの書式設定</a:t>
            </a:r>
            <a:endParaRPr lang="en-US" dirty="0"/>
          </a:p>
        </p:txBody>
      </p:sp>
      <p:sp>
        <p:nvSpPr>
          <p:cNvPr id="5" name="Rectangle 4"/>
          <p:cNvSpPr/>
          <p:nvPr/>
        </p:nvSpPr>
        <p:spPr>
          <a:xfrm>
            <a:off x="1" y="1817687"/>
            <a:ext cx="9498012" cy="630936"/>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8" name="テキスト ボックス 7"/>
          <p:cNvSpPr txBox="1"/>
          <p:nvPr/>
        </p:nvSpPr>
        <p:spPr>
          <a:xfrm>
            <a:off x="9346191" y="-133708"/>
            <a:ext cx="559809" cy="99682"/>
          </a:xfrm>
          <a:prstGeom prst="rect">
            <a:avLst/>
          </a:prstGeom>
          <a:noFill/>
        </p:spPr>
        <p:txBody>
          <a:bodyPr wrap="square" lIns="0" tIns="0" rIns="0" bIns="0" rtlCol="0" anchor="ctr">
            <a:normAutofit/>
          </a:bodyPr>
          <a:lstStyle/>
          <a:p>
            <a:pPr algn="r"/>
            <a:r>
              <a:rPr kumimoji="1" lang="en-US" altLang="ja-JP" sz="600" baseline="0"/>
              <a:t>Back Cover 1</a:t>
            </a:r>
            <a:endParaRPr kumimoji="1" lang="ja-JP" altLang="en-US" sz="600" baseline="0" dirty="0"/>
          </a:p>
        </p:txBody>
      </p:sp>
      <p:sp>
        <p:nvSpPr>
          <p:cNvPr id="3" name="正方形/長方形 2"/>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11" name="Line 112"/>
          <p:cNvSpPr>
            <a:spLocks noChangeShapeType="1"/>
          </p:cNvSpPr>
          <p:nvPr/>
        </p:nvSpPr>
        <p:spPr bwMode="auto">
          <a:xfrm>
            <a:off x="-105884" y="5245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Line 112"/>
          <p:cNvSpPr>
            <a:spLocks noChangeShapeType="1"/>
          </p:cNvSpPr>
          <p:nvPr/>
        </p:nvSpPr>
        <p:spPr bwMode="auto">
          <a:xfrm>
            <a:off x="-105884" y="28461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Tree>
    <p:extLst>
      <p:ext uri="{BB962C8B-B14F-4D97-AF65-F5344CB8AC3E}">
        <p14:creationId xmlns:p14="http://schemas.microsoft.com/office/powerpoint/2010/main" val="3984577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裏表紙 2～3行">
    <p:spTree>
      <p:nvGrpSpPr>
        <p:cNvPr id="1" name=""/>
        <p:cNvGrpSpPr/>
        <p:nvPr/>
      </p:nvGrpSpPr>
      <p:grpSpPr>
        <a:xfrm>
          <a:off x="0" y="0"/>
          <a:ext cx="0" cy="0"/>
          <a:chOff x="0" y="0"/>
          <a:chExt cx="0" cy="0"/>
        </a:xfrm>
      </p:grpSpPr>
      <p:sp>
        <p:nvSpPr>
          <p:cNvPr id="7" name="Rectangle 4"/>
          <p:cNvSpPr/>
          <p:nvPr/>
        </p:nvSpPr>
        <p:spPr>
          <a:xfrm>
            <a:off x="1" y="1817687"/>
            <a:ext cx="9498012" cy="1213515"/>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p:nvPr>
        </p:nvSpPr>
        <p:spPr bwMode="white">
          <a:xfrm>
            <a:off x="414000" y="2054831"/>
            <a:ext cx="6769099" cy="910800"/>
          </a:xfrm>
        </p:spPr>
        <p:txBody>
          <a:bodyPr lIns="0" rIns="0" anchor="t"/>
          <a:lstStyle>
            <a:lvl1pPr>
              <a:lnSpc>
                <a:spcPts val="1192"/>
              </a:lnSpc>
              <a:defRPr sz="900" baseline="0">
                <a:solidFill>
                  <a:schemeClr val="bg1"/>
                </a:solidFill>
              </a:defRPr>
            </a:lvl1pPr>
          </a:lstStyle>
          <a:p>
            <a:r>
              <a:rPr lang="ja-JP" altLang="en-US"/>
              <a:t>マスター タイトルの書式設定</a:t>
            </a:r>
            <a:endParaRPr lang="en-US" dirty="0"/>
          </a:p>
        </p:txBody>
      </p:sp>
      <p:sp>
        <p:nvSpPr>
          <p:cNvPr id="8" name="テキスト ボックス 7"/>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Back Cover 2</a:t>
            </a:r>
            <a:endParaRPr kumimoji="1" lang="ja-JP" altLang="en-US" sz="600" baseline="0" dirty="0"/>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a:t>
            </a:r>
            <a:r>
              <a:rPr kumimoji="1" lang="en-US" altLang="ja-JP" sz="700" baseline="0">
                <a:solidFill>
                  <a:schemeClr val="tx1"/>
                </a:solidFill>
              </a:rPr>
              <a:t>Research and Consulting </a:t>
            </a:r>
            <a:endParaRPr kumimoji="1" lang="ja-JP" altLang="en-US" sz="700" baseline="0" dirty="0">
              <a:solidFill>
                <a:schemeClr val="tx1"/>
              </a:solidFill>
            </a:endParaRPr>
          </a:p>
        </p:txBody>
      </p:sp>
      <p:sp>
        <p:nvSpPr>
          <p:cNvPr id="15" name="Line 112"/>
          <p:cNvSpPr>
            <a:spLocks noChangeShapeType="1"/>
          </p:cNvSpPr>
          <p:nvPr/>
        </p:nvSpPr>
        <p:spPr bwMode="auto">
          <a:xfrm>
            <a:off x="-105884" y="29656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p:nvSpPr>
        <p:spPr bwMode="auto">
          <a:xfrm>
            <a:off x="-105884" y="20548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正方形/長方形 11"/>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spTree>
    <p:extLst>
      <p:ext uri="{BB962C8B-B14F-4D97-AF65-F5344CB8AC3E}">
        <p14:creationId xmlns:p14="http://schemas.microsoft.com/office/powerpoint/2010/main" val="30657956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裏表紙 3行以上">
    <p:spTree>
      <p:nvGrpSpPr>
        <p:cNvPr id="1" name=""/>
        <p:cNvGrpSpPr/>
        <p:nvPr/>
      </p:nvGrpSpPr>
      <p:grpSpPr>
        <a:xfrm>
          <a:off x="0" y="0"/>
          <a:ext cx="0" cy="0"/>
          <a:chOff x="0" y="0"/>
          <a:chExt cx="0" cy="0"/>
        </a:xfrm>
      </p:grpSpPr>
      <p:sp>
        <p:nvSpPr>
          <p:cNvPr id="5" name="Rectangle 4"/>
          <p:cNvSpPr/>
          <p:nvPr/>
        </p:nvSpPr>
        <p:spPr>
          <a:xfrm>
            <a:off x="1" y="1817687"/>
            <a:ext cx="9498012" cy="2344005"/>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p:nvPr>
        </p:nvSpPr>
        <p:spPr bwMode="white">
          <a:xfrm>
            <a:off x="414000" y="2054830"/>
            <a:ext cx="6769099" cy="1931021"/>
          </a:xfrm>
        </p:spPr>
        <p:txBody>
          <a:bodyPr lIns="0" rIns="0" anchor="t"/>
          <a:lstStyle>
            <a:lvl1pPr>
              <a:lnSpc>
                <a:spcPts val="1192"/>
              </a:lnSpc>
              <a:defRPr sz="900" baseline="0">
                <a:solidFill>
                  <a:schemeClr val="bg1"/>
                </a:solidFill>
              </a:defRPr>
            </a:lvl1pPr>
          </a:lstStyle>
          <a:p>
            <a:r>
              <a:rPr lang="ja-JP" altLang="en-US"/>
              <a:t>マスター タイトルの書式設定</a:t>
            </a:r>
            <a:endParaRPr lang="en-US" dirty="0"/>
          </a:p>
        </p:txBody>
      </p:sp>
      <p:sp>
        <p:nvSpPr>
          <p:cNvPr id="8" name="テキスト ボックス 7"/>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a:t>Back Cover 3</a:t>
            </a:r>
            <a:endParaRPr kumimoji="1" lang="ja-JP" altLang="en-US" sz="600" baseline="0" dirty="0"/>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11" name="Line 112"/>
          <p:cNvSpPr>
            <a:spLocks noChangeShapeType="1"/>
          </p:cNvSpPr>
          <p:nvPr/>
        </p:nvSpPr>
        <p:spPr bwMode="auto">
          <a:xfrm>
            <a:off x="-105884" y="39858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Line 112"/>
          <p:cNvSpPr>
            <a:spLocks noChangeShapeType="1"/>
          </p:cNvSpPr>
          <p:nvPr/>
        </p:nvSpPr>
        <p:spPr bwMode="auto">
          <a:xfrm>
            <a:off x="-105884" y="20548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3" name="正方形/長方形 12"/>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spTree>
    <p:extLst>
      <p:ext uri="{BB962C8B-B14F-4D97-AF65-F5344CB8AC3E}">
        <p14:creationId xmlns:p14="http://schemas.microsoft.com/office/powerpoint/2010/main" val="18258642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白紙">
    <p:spTree>
      <p:nvGrpSpPr>
        <p:cNvPr id="1" name=""/>
        <p:cNvGrpSpPr/>
        <p:nvPr/>
      </p:nvGrpSpPr>
      <p:grpSpPr>
        <a:xfrm>
          <a:off x="0" y="0"/>
          <a:ext cx="0" cy="0"/>
          <a:chOff x="0" y="0"/>
          <a:chExt cx="0" cy="0"/>
        </a:xfrm>
      </p:grpSpPr>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ja-JP" altLang="en-US" sz="600" baseline="0" dirty="0"/>
              <a:t>白紙ページ</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1" name="Group 83"/>
          <p:cNvGrpSpPr/>
          <p:nvPr>
            <p:custDataLst>
              <p:tags r:id="rId1"/>
            </p:custDataLst>
          </p:nvPr>
        </p:nvGrpSpPr>
        <p:grpSpPr>
          <a:xfrm>
            <a:off x="413544" y="6879384"/>
            <a:ext cx="9076531" cy="85104"/>
            <a:chOff x="413544" y="-261938"/>
            <a:chExt cx="9076531" cy="247650"/>
          </a:xfrm>
        </p:grpSpPr>
        <p:sp>
          <p:nvSpPr>
            <p:cNvPr id="12"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4" name="Group 83"/>
          <p:cNvGrpSpPr/>
          <p:nvPr>
            <p:custDataLst>
              <p:tags r:id="rId2"/>
            </p:custDataLst>
          </p:nvPr>
        </p:nvGrpSpPr>
        <p:grpSpPr>
          <a:xfrm>
            <a:off x="413544" y="-105585"/>
            <a:ext cx="9074150" cy="85104"/>
            <a:chOff x="413544" y="-261938"/>
            <a:chExt cx="9074150" cy="247650"/>
          </a:xfrm>
        </p:grpSpPr>
        <p:sp>
          <p:nvSpPr>
            <p:cNvPr id="25"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6"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7" name="Group 136"/>
          <p:cNvGrpSpPr/>
          <p:nvPr>
            <p:custDataLst>
              <p:tags r:id="rId3"/>
            </p:custDataLst>
          </p:nvPr>
        </p:nvGrpSpPr>
        <p:grpSpPr>
          <a:xfrm>
            <a:off x="-102316" y="321469"/>
            <a:ext cx="80962" cy="6326462"/>
            <a:chOff x="9926638" y="321469"/>
            <a:chExt cx="282575" cy="6326462"/>
          </a:xfrm>
        </p:grpSpPr>
        <p:sp>
          <p:nvSpPr>
            <p:cNvPr id="3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6" name="Group 136"/>
          <p:cNvGrpSpPr/>
          <p:nvPr>
            <p:custDataLst>
              <p:tags r:id="rId4"/>
            </p:custDataLst>
          </p:nvPr>
        </p:nvGrpSpPr>
        <p:grpSpPr>
          <a:xfrm>
            <a:off x="9926639" y="321469"/>
            <a:ext cx="80962" cy="6326462"/>
            <a:chOff x="9926638" y="321469"/>
            <a:chExt cx="282575" cy="6326462"/>
          </a:xfrm>
        </p:grpSpPr>
        <p:sp>
          <p:nvSpPr>
            <p:cNvPr id="57"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8"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1334833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1743075"/>
            <a:ext cx="6769100"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 name="Line 60"/>
          <p:cNvSpPr>
            <a:spLocks noChangeShapeType="1"/>
          </p:cNvSpPr>
          <p:nvPr userDrawn="1"/>
        </p:nvSpPr>
        <p:spPr bwMode="auto">
          <a:xfrm flipV="1">
            <a:off x="2720975" y="2341563"/>
            <a:ext cx="6767513" cy="0"/>
          </a:xfrm>
          <a:prstGeom prst="line">
            <a:avLst/>
          </a:prstGeom>
          <a:noFill/>
          <a:ln w="12700">
            <a:solidFill>
              <a:srgbClr val="5A5A5A"/>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241667" name="Rectangle 3"/>
          <p:cNvSpPr>
            <a:spLocks noGrp="1" noChangeArrowheads="1"/>
          </p:cNvSpPr>
          <p:nvPr>
            <p:ph type="ctrTitle" hasCustomPrompt="1"/>
          </p:nvPr>
        </p:nvSpPr>
        <p:spPr>
          <a:xfrm>
            <a:off x="2720975" y="1785937"/>
            <a:ext cx="6769100" cy="512762"/>
          </a:xfrm>
        </p:spPr>
        <p:txBody>
          <a:bodyPr anchor="ctr"/>
          <a:lstStyle>
            <a:lvl1pPr hangingPunct="0">
              <a:defRPr sz="2800">
                <a:latin typeface="Arial" panose="020B0604020202020204" pitchFamily="34" charset="0"/>
                <a:ea typeface="ＭＳ Ｐゴシック" panose="020B0600070205080204" pitchFamily="50" charset="-128"/>
              </a:defRPr>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0"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7"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8"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表紙 大規模会場講演用">
    <p:spTree>
      <p:nvGrpSpPr>
        <p:cNvPr id="1" name=""/>
        <p:cNvGrpSpPr/>
        <p:nvPr/>
      </p:nvGrpSpPr>
      <p:grpSpPr>
        <a:xfrm>
          <a:off x="0" y="0"/>
          <a:ext cx="0" cy="0"/>
          <a:chOff x="0" y="0"/>
          <a:chExt cx="0" cy="0"/>
        </a:xfrm>
      </p:grpSpPr>
      <p:sp>
        <p:nvSpPr>
          <p:cNvPr id="27" name="Rectangle 4"/>
          <p:cNvSpPr/>
          <p:nvPr/>
        </p:nvSpPr>
        <p:spPr>
          <a:xfrm rot="10800000">
            <a:off x="409351" y="-5"/>
            <a:ext cx="9496647" cy="5622929"/>
          </a:xfrm>
          <a:prstGeom prst="rect">
            <a:avLst/>
          </a:prstGeom>
          <a:gradFill flip="none" rotWithShape="1">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hasCustomPrompt="1"/>
          </p:nvPr>
        </p:nvSpPr>
        <p:spPr>
          <a:xfrm>
            <a:off x="1424511" y="1390087"/>
            <a:ext cx="8065563" cy="2869175"/>
          </a:xfrm>
          <a:prstGeom prst="rect">
            <a:avLst/>
          </a:prstGeom>
        </p:spPr>
        <p:txBody>
          <a:bodyPr lIns="0" tIns="0" rIns="0" bIns="0" anchor="t"/>
          <a:lstStyle>
            <a:lvl1pPr>
              <a:lnSpc>
                <a:spcPct val="100000"/>
              </a:lnSpc>
              <a:spcBef>
                <a:spcPct val="0"/>
              </a:spcBef>
              <a:spcAft>
                <a:spcPct val="0"/>
              </a:spcAft>
              <a:defRPr sz="4400">
                <a:solidFill>
                  <a:schemeClr val="bg1"/>
                </a:solidFill>
              </a:defRPr>
            </a:lvl1pPr>
          </a:lstStyle>
          <a:p>
            <a:r>
              <a:rPr lang="ja-JP" altLang="en-US" dirty="0"/>
              <a:t>タイトル </a:t>
            </a:r>
            <a:br>
              <a:rPr lang="en-US" altLang="ja-JP" dirty="0"/>
            </a:br>
            <a:r>
              <a:rPr lang="en-US" altLang="ja-JP" dirty="0"/>
              <a:t>MSP</a:t>
            </a:r>
            <a:r>
              <a:rPr lang="ja-JP" altLang="en-US" dirty="0"/>
              <a:t>ゴシック </a:t>
            </a:r>
            <a:r>
              <a:rPr lang="en-US" altLang="ja-JP" dirty="0"/>
              <a:t>44pt</a:t>
            </a:r>
            <a:br>
              <a:rPr lang="en-US" altLang="ja-JP" dirty="0"/>
            </a:br>
            <a:r>
              <a:rPr lang="en-US" altLang="ja-JP" dirty="0"/>
              <a:t>Title Arial Regular 44pt</a:t>
            </a:r>
            <a:br>
              <a:rPr lang="en-US" altLang="ja-JP" dirty="0"/>
            </a:br>
            <a:r>
              <a:rPr lang="en-US" altLang="ja-JP" dirty="0"/>
              <a:t>4</a:t>
            </a:r>
            <a:r>
              <a:rPr lang="ja-JP" altLang="en-US" dirty="0"/>
              <a:t>行まで可能</a:t>
            </a:r>
            <a:endParaRPr lang="en-US" dirty="0"/>
          </a:p>
        </p:txBody>
      </p:sp>
      <p:sp>
        <p:nvSpPr>
          <p:cNvPr id="10" name="テキスト プレースホルダー 3"/>
          <p:cNvSpPr>
            <a:spLocks noGrp="1"/>
          </p:cNvSpPr>
          <p:nvPr>
            <p:ph type="body" sz="quarter" idx="13" hasCustomPrompt="1"/>
          </p:nvPr>
        </p:nvSpPr>
        <p:spPr>
          <a:xfrm>
            <a:off x="1424513" y="4259263"/>
            <a:ext cx="8065563" cy="996678"/>
          </a:xfrm>
          <a:prstGeom prst="rect">
            <a:avLst/>
          </a:prstGeom>
        </p:spPr>
        <p:txBody>
          <a:bodyPr vert="horz" wrap="square" lIns="0" tIns="0" rIns="0" bIns="0" rtlCol="0" anchor="t">
            <a:noAutofit/>
          </a:bodyPr>
          <a:lstStyle>
            <a:lvl1pPr>
              <a:lnSpc>
                <a:spcPct val="110000"/>
              </a:lnSpc>
              <a:spcAft>
                <a:spcPts val="0"/>
              </a:spcAft>
              <a:defRPr lang="ja-JP" altLang="en-US" sz="2000" b="0" i="0" cap="none" baseline="0" dirty="0" smtClean="0">
                <a:solidFill>
                  <a:schemeClr val="bg1"/>
                </a:solidFill>
                <a:latin typeface="+mn-lt"/>
                <a:ea typeface="+mn-ea"/>
                <a:cs typeface="+mn-cs"/>
              </a:defRPr>
            </a:lvl1pPr>
          </a:lstStyle>
          <a:p>
            <a:r>
              <a:rPr lang="ja-JP" altLang="en-US" dirty="0"/>
              <a:t>□□□□年□□月□□日</a:t>
            </a:r>
            <a:br>
              <a:rPr lang="en-US" altLang="ja-JP" dirty="0"/>
            </a:br>
            <a:r>
              <a:rPr lang="ja-JP" altLang="en-US" dirty="0"/>
              <a:t>部署名</a:t>
            </a:r>
            <a:br>
              <a:rPr lang="en-US" altLang="ja-JP" dirty="0"/>
            </a:br>
            <a:r>
              <a:rPr lang="ja-JP" altLang="en-US" dirty="0"/>
              <a:t>氏名</a:t>
            </a:r>
            <a:endParaRPr kumimoji="1" lang="ja-JP" altLang="en-US" dirty="0"/>
          </a:p>
        </p:txBody>
      </p:sp>
      <p:sp>
        <p:nvSpPr>
          <p:cNvPr id="7" name="テキスト プレースホルダー 10"/>
          <p:cNvSpPr>
            <a:spLocks noGrp="1"/>
          </p:cNvSpPr>
          <p:nvPr>
            <p:ph type="body" sz="quarter" idx="12" hasCustomPrompt="1"/>
          </p:nvPr>
        </p:nvSpPr>
        <p:spPr>
          <a:xfrm>
            <a:off x="1424511" y="369887"/>
            <a:ext cx="8065563" cy="865188"/>
          </a:xfrm>
          <a:prstGeom prst="rect">
            <a:avLst/>
          </a:prstGeom>
          <a:noFill/>
        </p:spPr>
        <p:txBody>
          <a:bodyPr wrap="square" lIns="0" tIns="0" rIns="0" bIns="0" rtlCol="0" anchor="b">
            <a:noAutofit/>
          </a:bodyPr>
          <a:lstStyle>
            <a:lvl1pPr>
              <a:lnSpc>
                <a:spcPct val="100000"/>
              </a:lnSpc>
              <a:defRPr lang="ja-JP" altLang="en-US" sz="2400" b="0" smtClean="0">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イベント名 </a:t>
            </a:r>
            <a:r>
              <a:rPr lang="en-US" altLang="ja-JP" dirty="0"/>
              <a:t>MSP</a:t>
            </a:r>
            <a:r>
              <a:rPr lang="ja-JP" altLang="en-US" dirty="0"/>
              <a:t>ゴシック </a:t>
            </a:r>
            <a:r>
              <a:rPr lang="en-US" altLang="ja-JP" dirty="0"/>
              <a:t>24pt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Cover L</a:t>
            </a:r>
            <a:endParaRPr kumimoji="1" lang="ja-JP" altLang="en-US" sz="600" baseline="0" dirty="0"/>
          </a:p>
        </p:txBody>
      </p:sp>
      <p:grpSp>
        <p:nvGrpSpPr>
          <p:cNvPr id="12" name="グループ化 11"/>
          <p:cNvGrpSpPr/>
          <p:nvPr/>
        </p:nvGrpSpPr>
        <p:grpSpPr>
          <a:xfrm>
            <a:off x="1427495" y="-113318"/>
            <a:ext cx="4747260" cy="92724"/>
            <a:chOff x="1427495" y="-138636"/>
            <a:chExt cx="4747260" cy="92724"/>
          </a:xfrm>
        </p:grpSpPr>
        <p:sp>
          <p:nvSpPr>
            <p:cNvPr id="13"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54504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8498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400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8"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図 28">
            <a:extLst>
              <a:ext uri="{FF2B5EF4-FFF2-40B4-BE49-F238E27FC236}">
                <a16:creationId xmlns:a16="http://schemas.microsoft.com/office/drawing/2014/main" id="{AF29843C-5D5E-47E4-8DBD-49D12623B79B}"/>
              </a:ext>
            </a:extLst>
          </p:cNvPr>
          <p:cNvPicPr>
            <a:picLocks noChangeAspect="1"/>
          </p:cNvPicPr>
          <p:nvPr/>
        </p:nvPicPr>
        <p:blipFill>
          <a:blip r:embed="rId3"/>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9040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大規模会場講演用　目次スライド">
    <p:spTree>
      <p:nvGrpSpPr>
        <p:cNvPr id="1" name=""/>
        <p:cNvGrpSpPr/>
        <p:nvPr/>
      </p:nvGrpSpPr>
      <p:grpSpPr>
        <a:xfrm>
          <a:off x="0" y="0"/>
          <a:ext cx="0" cy="0"/>
          <a:chOff x="0" y="0"/>
          <a:chExt cx="0" cy="0"/>
        </a:xfrm>
      </p:grpSpPr>
      <p:sp>
        <p:nvSpPr>
          <p:cNvPr id="6"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260647"/>
            <a:ext cx="9075600" cy="468000"/>
          </a:xfrm>
        </p:spPr>
        <p:txBody>
          <a:bodyPr vert="horz" lIns="54000" tIns="0" rIns="54000" bIns="0" rtlCol="0" anchor="b" anchorCtr="0">
            <a:noAutofit/>
          </a:bodyPr>
          <a:lstStyle>
            <a:lvl1pPr>
              <a:defRPr lang="en-US" sz="3000" b="1" dirty="0">
                <a:solidFill>
                  <a:schemeClr val="bg1"/>
                </a:solidFill>
                <a:latin typeface="+mj-lt"/>
                <a:ea typeface="+mj-ea"/>
                <a:cs typeface="+mj-cs"/>
              </a:defRPr>
            </a:lvl1pPr>
          </a:lstStyle>
          <a:p>
            <a:pPr lvl="0" defTabSz="457200">
              <a:lnSpc>
                <a:spcPct val="100000"/>
              </a:lnSpc>
            </a:pPr>
            <a:r>
              <a:rPr lang="ja-JP" altLang="en-US" dirty="0"/>
              <a:t>目次</a:t>
            </a:r>
            <a:endParaRPr lang="en-US" dirty="0"/>
          </a:p>
        </p:txBody>
      </p:sp>
      <p:sp>
        <p:nvSpPr>
          <p:cNvPr id="5" name="テキスト ボックス 4"/>
          <p:cNvSpPr txBox="1"/>
          <p:nvPr/>
        </p:nvSpPr>
        <p:spPr>
          <a:xfrm>
            <a:off x="9058275" y="-133708"/>
            <a:ext cx="847727" cy="99682"/>
          </a:xfrm>
          <a:prstGeom prst="rect">
            <a:avLst/>
          </a:prstGeom>
          <a:noFill/>
        </p:spPr>
        <p:txBody>
          <a:bodyPr wrap="square" lIns="0" tIns="0" rIns="0" bIns="0" rtlCol="0" anchor="ctr">
            <a:noAutofit/>
          </a:bodyPr>
          <a:lstStyle/>
          <a:p>
            <a:pPr algn="r"/>
            <a:r>
              <a:rPr kumimoji="1" lang="ja-JP" altLang="en-US" sz="600" baseline="0" dirty="0"/>
              <a:t>大規模講演用目次ページ</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4" name="テキスト プレースホルダー 3"/>
          <p:cNvSpPr>
            <a:spLocks noGrp="1"/>
          </p:cNvSpPr>
          <p:nvPr>
            <p:ph type="body" sz="quarter" idx="10"/>
          </p:nvPr>
        </p:nvSpPr>
        <p:spPr>
          <a:xfrm>
            <a:off x="414000" y="1235075"/>
            <a:ext cx="9075600" cy="1853071"/>
          </a:xfrm>
        </p:spPr>
        <p:txBody>
          <a:bodyPr vert="horz" lIns="53975" tIns="53975" rIns="53975" bIns="53975" rtlCol="0">
            <a:spAutoFit/>
          </a:bodyPr>
          <a:lstStyle>
            <a:lvl1pPr>
              <a:lnSpc>
                <a:spcPct val="100000"/>
              </a:lnSpc>
              <a:spcBef>
                <a:spcPts val="0"/>
              </a:spcBef>
              <a:spcAft>
                <a:spcPts val="0"/>
              </a:spcAft>
              <a:defRPr lang="ja-JP" altLang="en-US" sz="2000" b="0" dirty="0" smtClean="0"/>
            </a:lvl1pPr>
            <a:lvl2pPr marL="586800" indent="-284400">
              <a:lnSpc>
                <a:spcPct val="100000"/>
              </a:lnSpc>
              <a:spcBef>
                <a:spcPts val="0"/>
              </a:spcBef>
              <a:spcAft>
                <a:spcPts val="0"/>
              </a:spcAft>
              <a:buClr>
                <a:srgbClr val="969696"/>
              </a:buClr>
              <a:defRPr lang="ja-JP" altLang="en-US" sz="2000" b="0" dirty="0" smtClean="0"/>
            </a:lvl2pPr>
            <a:lvl3pPr marL="903600" indent="-313200">
              <a:lnSpc>
                <a:spcPct val="100000"/>
              </a:lnSpc>
              <a:spcBef>
                <a:spcPts val="0"/>
              </a:spcBef>
              <a:spcAft>
                <a:spcPts val="0"/>
              </a:spcAft>
              <a:defRPr lang="ja-JP" altLang="en-US" sz="2000" b="0" dirty="0" smtClean="0"/>
            </a:lvl3pPr>
            <a:lvl4pPr marL="1195200" indent="-288000">
              <a:lnSpc>
                <a:spcPct val="100000"/>
              </a:lnSpc>
              <a:spcBef>
                <a:spcPts val="0"/>
              </a:spcBef>
              <a:spcAft>
                <a:spcPts val="0"/>
              </a:spcAft>
              <a:defRPr lang="ja-JP" altLang="en-US" sz="2000" b="0" dirty="0" smtClean="0"/>
            </a:lvl4pPr>
            <a:lvl5pPr marL="1483200" indent="-288000">
              <a:lnSpc>
                <a:spcPct val="100000"/>
              </a:lnSpc>
              <a:spcBef>
                <a:spcPts val="0"/>
              </a:spcBef>
              <a:spcAft>
                <a:spcPts val="0"/>
              </a:spcAft>
              <a:defRPr lang="ja-JP" altLang="en-US" sz="2000" b="0" dirty="0"/>
            </a:lvl5pPr>
          </a:lstStyle>
          <a:p>
            <a:pPr lvl="0">
              <a:spcBef>
                <a:spcPts val="400"/>
              </a:spcBef>
              <a:spcAft>
                <a:spcPts val="0"/>
              </a:spcAft>
            </a:pPr>
            <a:r>
              <a:rPr kumimoji="1" lang="ja-JP" altLang="en-US"/>
              <a:t>マスター テキストの書式設定</a:t>
            </a:r>
          </a:p>
          <a:p>
            <a:pPr lvl="1">
              <a:spcBef>
                <a:spcPts val="400"/>
              </a:spcBef>
              <a:spcAft>
                <a:spcPts val="0"/>
              </a:spcAft>
            </a:pPr>
            <a:r>
              <a:rPr kumimoji="1" lang="ja-JP" altLang="en-US"/>
              <a:t>第 </a:t>
            </a:r>
            <a:r>
              <a:rPr kumimoji="1" lang="en-US" altLang="ja-JP"/>
              <a:t>2 </a:t>
            </a:r>
            <a:r>
              <a:rPr kumimoji="1" lang="ja-JP" altLang="en-US"/>
              <a:t>レベル</a:t>
            </a:r>
          </a:p>
          <a:p>
            <a:pPr lvl="2">
              <a:spcBef>
                <a:spcPts val="400"/>
              </a:spcBef>
              <a:spcAft>
                <a:spcPts val="0"/>
              </a:spcAft>
            </a:pPr>
            <a:r>
              <a:rPr kumimoji="1" lang="ja-JP" altLang="en-US"/>
              <a:t>第 </a:t>
            </a:r>
            <a:r>
              <a:rPr kumimoji="1" lang="en-US" altLang="ja-JP"/>
              <a:t>3 </a:t>
            </a:r>
            <a:r>
              <a:rPr kumimoji="1" lang="ja-JP" altLang="en-US"/>
              <a:t>レベル</a:t>
            </a:r>
          </a:p>
          <a:p>
            <a:pPr lvl="3">
              <a:spcBef>
                <a:spcPts val="400"/>
              </a:spcBef>
              <a:spcAft>
                <a:spcPts val="0"/>
              </a:spcAft>
            </a:pPr>
            <a:r>
              <a:rPr kumimoji="1" lang="ja-JP" altLang="en-US"/>
              <a:t>第 </a:t>
            </a:r>
            <a:r>
              <a:rPr kumimoji="1" lang="en-US" altLang="ja-JP"/>
              <a:t>4 </a:t>
            </a:r>
            <a:r>
              <a:rPr kumimoji="1" lang="ja-JP" altLang="en-US"/>
              <a:t>レベル</a:t>
            </a:r>
          </a:p>
          <a:p>
            <a:pPr lvl="4">
              <a:spcBef>
                <a:spcPts val="400"/>
              </a:spcBef>
              <a:spcAft>
                <a:spcPts val="0"/>
              </a:spcAft>
            </a:pPr>
            <a:r>
              <a:rPr kumimoji="1" lang="ja-JP" altLang="en-US"/>
              <a:t>第 </a:t>
            </a:r>
            <a:r>
              <a:rPr kumimoji="1" lang="en-US" altLang="ja-JP"/>
              <a:t>5 </a:t>
            </a:r>
            <a:r>
              <a:rPr kumimoji="1" lang="ja-JP" altLang="en-US"/>
              <a:t>レベル</a:t>
            </a:r>
            <a:endParaRPr kumimoji="1" lang="ja-JP" altLang="en-US" dirty="0"/>
          </a:p>
        </p:txBody>
      </p:sp>
      <p:grpSp>
        <p:nvGrpSpPr>
          <p:cNvPr id="10" name="Group 83"/>
          <p:cNvGrpSpPr/>
          <p:nvPr>
            <p:custDataLst>
              <p:tags r:id="rId1"/>
            </p:custDataLst>
          </p:nvPr>
        </p:nvGrpSpPr>
        <p:grpSpPr>
          <a:xfrm>
            <a:off x="413544" y="6879384"/>
            <a:ext cx="9076531" cy="85104"/>
            <a:chOff x="413544" y="-261938"/>
            <a:chExt cx="9076531" cy="247650"/>
          </a:xfrm>
        </p:grpSpPr>
        <p:sp>
          <p:nvSpPr>
            <p:cNvPr id="11"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3" name="Group 83"/>
          <p:cNvGrpSpPr/>
          <p:nvPr>
            <p:custDataLst>
              <p:tags r:id="rId2"/>
            </p:custDataLst>
          </p:nvPr>
        </p:nvGrpSpPr>
        <p:grpSpPr>
          <a:xfrm>
            <a:off x="413544" y="-105585"/>
            <a:ext cx="9074150" cy="85104"/>
            <a:chOff x="413544" y="-261938"/>
            <a:chExt cx="9074150" cy="247650"/>
          </a:xfrm>
        </p:grpSpPr>
        <p:sp>
          <p:nvSpPr>
            <p:cNvPr id="24"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5"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6"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2316" y="261144"/>
            <a:ext cx="80962" cy="6386787"/>
            <a:chOff x="-102316" y="261144"/>
            <a:chExt cx="80962" cy="6386787"/>
          </a:xfrm>
        </p:grpSpPr>
        <p:sp>
          <p:nvSpPr>
            <p:cNvPr id="37"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8"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9"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74" name="グループ化 73"/>
          <p:cNvGrpSpPr/>
          <p:nvPr/>
        </p:nvGrpSpPr>
        <p:grpSpPr>
          <a:xfrm>
            <a:off x="9926639" y="261144"/>
            <a:ext cx="80962" cy="6386787"/>
            <a:chOff x="-102316" y="261144"/>
            <a:chExt cx="80962" cy="6386787"/>
          </a:xfrm>
        </p:grpSpPr>
        <p:sp>
          <p:nvSpPr>
            <p:cNvPr id="75"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6"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7"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8"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9"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0"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1"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2"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3"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4"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5"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6"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7"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8"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9"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0"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1"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40694379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大規模会場講演用 章区切り">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vert="horz" lIns="54000" tIns="0" rIns="54000" bIns="0" rtlCol="0" anchor="t" anchorCtr="0">
            <a:noAutofit/>
          </a:bodyPr>
          <a:lstStyle>
            <a:lvl1pPr>
              <a:lnSpc>
                <a:spcPct val="100000"/>
              </a:lnSpc>
              <a:spcBef>
                <a:spcPct val="0"/>
              </a:spcBef>
              <a:spcAft>
                <a:spcPct val="0"/>
              </a:spcAft>
              <a:defRPr lang="en-US" sz="3400" b="0" dirty="0">
                <a:latin typeface="+mj-lt"/>
                <a:ea typeface="+mj-ea"/>
                <a:cs typeface="+mj-cs"/>
              </a:defRPr>
            </a:lvl1pPr>
          </a:lstStyle>
          <a:p>
            <a:pPr lvl="0" defTabSz="457200">
              <a:lnSpc>
                <a:spcPct val="100000"/>
              </a:lnSpc>
            </a:pPr>
            <a:r>
              <a:rPr lang="ja-JP" altLang="en-US" dirty="0"/>
              <a:t>セクションタイトル </a:t>
            </a:r>
            <a:r>
              <a:rPr lang="en-US" altLang="ja-JP" dirty="0"/>
              <a:t>MSP</a:t>
            </a:r>
            <a:r>
              <a:rPr lang="ja-JP" altLang="en-US" dirty="0"/>
              <a:t>ゴシック </a:t>
            </a:r>
            <a:r>
              <a:rPr lang="en-US" altLang="ja-JP" dirty="0"/>
              <a:t>34pt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lIns="54000" rIns="54000">
            <a:noAutofit/>
          </a:bodyPr>
          <a:lstStyle>
            <a:lvl1pPr marL="0" indent="0">
              <a:lnSpc>
                <a:spcPts val="1733"/>
              </a:lnSpc>
              <a:spcBef>
                <a:spcPts val="0"/>
              </a:spcBef>
              <a:buFontTx/>
              <a:buNone/>
              <a:defRPr sz="1600" b="1" i="0" cap="none" baseline="0">
                <a:solidFill>
                  <a:schemeClr val="tx1"/>
                </a:solidFill>
              </a:defRPr>
            </a:lvl1pPr>
            <a:lvl2pPr marL="0" indent="0">
              <a:lnSpc>
                <a:spcPts val="1733"/>
              </a:lnSpc>
              <a:spcBef>
                <a:spcPts val="0"/>
              </a:spcBef>
              <a:buFontTx/>
              <a:buNone/>
              <a:defRPr sz="1600" b="1" i="0" cap="none" baseline="0">
                <a:solidFill>
                  <a:schemeClr val="tx1"/>
                </a:solidFill>
              </a:defRPr>
            </a:lvl2pPr>
            <a:lvl3pPr marL="0" indent="0">
              <a:lnSpc>
                <a:spcPts val="1733"/>
              </a:lnSpc>
              <a:spcBef>
                <a:spcPts val="0"/>
              </a:spcBef>
              <a:buFontTx/>
              <a:buNone/>
              <a:defRPr sz="1600" b="1" i="0" cap="none" baseline="0">
                <a:solidFill>
                  <a:schemeClr val="tx1"/>
                </a:solidFill>
              </a:defRPr>
            </a:lvl3pPr>
            <a:lvl4pPr marL="0" indent="0">
              <a:lnSpc>
                <a:spcPts val="1733"/>
              </a:lnSpc>
              <a:spcBef>
                <a:spcPts val="0"/>
              </a:spcBef>
              <a:buFontTx/>
              <a:buNone/>
              <a:defRPr sz="1600" b="1" i="0" cap="none" baseline="0">
                <a:solidFill>
                  <a:schemeClr val="tx1"/>
                </a:solidFill>
              </a:defRPr>
            </a:lvl4pPr>
            <a:lvl5pPr marL="0" indent="0">
              <a:lnSpc>
                <a:spcPts val="1733"/>
              </a:lnSpc>
              <a:spcBef>
                <a:spcPts val="0"/>
              </a:spcBef>
              <a:buFontTx/>
              <a:buNone/>
              <a:defRPr sz="16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40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117806" y="-133708"/>
            <a:ext cx="788195" cy="99682"/>
          </a:xfrm>
          <a:prstGeom prst="rect">
            <a:avLst/>
          </a:prstGeom>
          <a:noFill/>
        </p:spPr>
        <p:txBody>
          <a:bodyPr wrap="square" lIns="0" tIns="0" rIns="0" bIns="0" rtlCol="0" anchor="ctr">
            <a:noAutofit/>
          </a:bodyPr>
          <a:lstStyle/>
          <a:p>
            <a:pPr algn="r"/>
            <a:r>
              <a:rPr kumimoji="1" lang="ja-JP" altLang="en-US" sz="600" baseline="0" dirty="0"/>
              <a:t>大規模講演用 章区切り</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a:t>
            </a:r>
            <a:r>
              <a:rPr kumimoji="1" lang="en-US" altLang="ja-JP" sz="700" baseline="0">
                <a:solidFill>
                  <a:schemeClr val="tx1"/>
                </a:solidFill>
              </a:rPr>
              <a:t>Research and Consulting </a:t>
            </a:r>
            <a:endParaRPr kumimoji="1" lang="ja-JP" altLang="en-US" sz="700" baseline="0" dirty="0">
              <a:solidFill>
                <a:schemeClr val="tx1"/>
              </a:solidFill>
            </a:endParaRPr>
          </a:p>
        </p:txBody>
      </p:sp>
      <p:grpSp>
        <p:nvGrpSpPr>
          <p:cNvPr id="19" name="グループ化 18"/>
          <p:cNvGrpSpPr/>
          <p:nvPr/>
        </p:nvGrpSpPr>
        <p:grpSpPr>
          <a:xfrm>
            <a:off x="-105884" y="2044640"/>
            <a:ext cx="80962" cy="2457511"/>
            <a:chOff x="-105884" y="2044640"/>
            <a:chExt cx="80962" cy="2457511"/>
          </a:xfrm>
        </p:grpSpPr>
        <p:sp>
          <p:nvSpPr>
            <p:cNvPr id="20"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1"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4767152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大規模会場講演用　本文スライド">
    <p:spTree>
      <p:nvGrpSpPr>
        <p:cNvPr id="1" name=""/>
        <p:cNvGrpSpPr/>
        <p:nvPr/>
      </p:nvGrpSpPr>
      <p:grpSpPr>
        <a:xfrm>
          <a:off x="0" y="0"/>
          <a:ext cx="0" cy="0"/>
          <a:chOff x="0" y="0"/>
          <a:chExt cx="0" cy="0"/>
        </a:xfrm>
      </p:grpSpPr>
      <p:sp>
        <p:nvSpPr>
          <p:cNvPr id="6"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260647"/>
            <a:ext cx="9075600" cy="468000"/>
          </a:xfrm>
        </p:spPr>
        <p:txBody>
          <a:bodyPr vert="horz" lIns="54000" tIns="0" rIns="54000" bIns="0" rtlCol="0" anchor="b" anchorCtr="0">
            <a:noAutofit/>
          </a:bodyPr>
          <a:lstStyle>
            <a:lvl1pPr>
              <a:defRPr lang="en-US" sz="3000" b="1" dirty="0">
                <a:solidFill>
                  <a:schemeClr val="bg1"/>
                </a:solidFill>
                <a:latin typeface="+mj-lt"/>
                <a:ea typeface="+mj-ea"/>
                <a:cs typeface="+mj-cs"/>
              </a:defRPr>
            </a:lvl1pPr>
          </a:lstStyle>
          <a:p>
            <a:pPr lvl="0" defTabSz="457200">
              <a:lnSpc>
                <a:spcPct val="100000"/>
              </a:lnSpc>
            </a:pPr>
            <a:r>
              <a:rPr lang="ja-JP" altLang="en-US" dirty="0"/>
              <a:t>タイトルの書式設定</a:t>
            </a:r>
            <a:endParaRPr lang="en-US" dirty="0"/>
          </a:p>
        </p:txBody>
      </p:sp>
      <p:sp>
        <p:nvSpPr>
          <p:cNvPr id="5" name="テキスト ボックス 4"/>
          <p:cNvSpPr txBox="1"/>
          <p:nvPr/>
        </p:nvSpPr>
        <p:spPr>
          <a:xfrm>
            <a:off x="9058275" y="-133708"/>
            <a:ext cx="847727" cy="99682"/>
          </a:xfrm>
          <a:prstGeom prst="rect">
            <a:avLst/>
          </a:prstGeom>
          <a:noFill/>
        </p:spPr>
        <p:txBody>
          <a:bodyPr wrap="square" lIns="0" tIns="0" rIns="0" bIns="0" rtlCol="0" anchor="ctr">
            <a:noAutofit/>
          </a:bodyPr>
          <a:lstStyle/>
          <a:p>
            <a:pPr algn="r"/>
            <a:r>
              <a:rPr kumimoji="1" lang="ja-JP" altLang="en-US" sz="600" baseline="0" dirty="0"/>
              <a:t>大規模講演用本文ページ</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4" name="テキスト プレースホルダー 3"/>
          <p:cNvSpPr>
            <a:spLocks noGrp="1"/>
          </p:cNvSpPr>
          <p:nvPr>
            <p:ph type="body" sz="quarter" idx="10"/>
          </p:nvPr>
        </p:nvSpPr>
        <p:spPr>
          <a:xfrm>
            <a:off x="414000" y="1028700"/>
            <a:ext cx="9075600" cy="1853071"/>
          </a:xfrm>
        </p:spPr>
        <p:txBody>
          <a:bodyPr vert="horz" lIns="53975" tIns="53975" rIns="53975" bIns="53975" rtlCol="0">
            <a:spAutoFit/>
          </a:bodyPr>
          <a:lstStyle>
            <a:lvl1pPr>
              <a:lnSpc>
                <a:spcPct val="100000"/>
              </a:lnSpc>
              <a:spcBef>
                <a:spcPts val="0"/>
              </a:spcBef>
              <a:spcAft>
                <a:spcPts val="0"/>
              </a:spcAft>
              <a:defRPr lang="ja-JP" altLang="en-US" sz="2000" b="1" dirty="0" smtClean="0"/>
            </a:lvl1pPr>
            <a:lvl2pPr marL="586800" indent="-284400">
              <a:lnSpc>
                <a:spcPct val="100000"/>
              </a:lnSpc>
              <a:spcBef>
                <a:spcPts val="0"/>
              </a:spcBef>
              <a:spcAft>
                <a:spcPts val="0"/>
              </a:spcAft>
              <a:buClr>
                <a:srgbClr val="969696"/>
              </a:buClr>
              <a:defRPr lang="ja-JP" altLang="en-US" sz="2000" b="1" dirty="0" smtClean="0"/>
            </a:lvl2pPr>
            <a:lvl3pPr marL="903600" indent="-313200">
              <a:lnSpc>
                <a:spcPct val="100000"/>
              </a:lnSpc>
              <a:spcBef>
                <a:spcPts val="0"/>
              </a:spcBef>
              <a:spcAft>
                <a:spcPts val="0"/>
              </a:spcAft>
              <a:defRPr lang="ja-JP" altLang="en-US" sz="2000" b="1" dirty="0" smtClean="0"/>
            </a:lvl3pPr>
            <a:lvl4pPr marL="1195200" indent="-288000">
              <a:lnSpc>
                <a:spcPct val="100000"/>
              </a:lnSpc>
              <a:spcBef>
                <a:spcPts val="0"/>
              </a:spcBef>
              <a:spcAft>
                <a:spcPts val="0"/>
              </a:spcAft>
              <a:defRPr lang="ja-JP" altLang="en-US" sz="2000" b="1" dirty="0" smtClean="0"/>
            </a:lvl4pPr>
            <a:lvl5pPr marL="1483200" indent="-288000">
              <a:lnSpc>
                <a:spcPct val="100000"/>
              </a:lnSpc>
              <a:spcBef>
                <a:spcPts val="0"/>
              </a:spcBef>
              <a:spcAft>
                <a:spcPts val="0"/>
              </a:spcAft>
              <a:defRPr lang="ja-JP" altLang="en-US" sz="2000" b="1" dirty="0"/>
            </a:lvl5pPr>
          </a:lstStyle>
          <a:p>
            <a:pPr lvl="0">
              <a:spcBef>
                <a:spcPts val="400"/>
              </a:spcBef>
              <a:spcAft>
                <a:spcPts val="0"/>
              </a:spcAft>
            </a:pPr>
            <a:r>
              <a:rPr kumimoji="1" lang="ja-JP" altLang="en-US"/>
              <a:t>マスター テキストの書式設定</a:t>
            </a:r>
          </a:p>
          <a:p>
            <a:pPr lvl="1">
              <a:spcBef>
                <a:spcPts val="400"/>
              </a:spcBef>
              <a:spcAft>
                <a:spcPts val="0"/>
              </a:spcAft>
            </a:pPr>
            <a:r>
              <a:rPr kumimoji="1" lang="ja-JP" altLang="en-US"/>
              <a:t>第 </a:t>
            </a:r>
            <a:r>
              <a:rPr kumimoji="1" lang="en-US" altLang="ja-JP"/>
              <a:t>2 </a:t>
            </a:r>
            <a:r>
              <a:rPr kumimoji="1" lang="ja-JP" altLang="en-US"/>
              <a:t>レベル</a:t>
            </a:r>
          </a:p>
          <a:p>
            <a:pPr lvl="2">
              <a:spcBef>
                <a:spcPts val="400"/>
              </a:spcBef>
              <a:spcAft>
                <a:spcPts val="0"/>
              </a:spcAft>
            </a:pPr>
            <a:r>
              <a:rPr kumimoji="1" lang="ja-JP" altLang="en-US"/>
              <a:t>第 </a:t>
            </a:r>
            <a:r>
              <a:rPr kumimoji="1" lang="en-US" altLang="ja-JP"/>
              <a:t>3 </a:t>
            </a:r>
            <a:r>
              <a:rPr kumimoji="1" lang="ja-JP" altLang="en-US"/>
              <a:t>レベル</a:t>
            </a:r>
          </a:p>
          <a:p>
            <a:pPr lvl="3">
              <a:spcBef>
                <a:spcPts val="400"/>
              </a:spcBef>
              <a:spcAft>
                <a:spcPts val="0"/>
              </a:spcAft>
            </a:pPr>
            <a:r>
              <a:rPr kumimoji="1" lang="ja-JP" altLang="en-US"/>
              <a:t>第 </a:t>
            </a:r>
            <a:r>
              <a:rPr kumimoji="1" lang="en-US" altLang="ja-JP"/>
              <a:t>4 </a:t>
            </a:r>
            <a:r>
              <a:rPr kumimoji="1" lang="ja-JP" altLang="en-US"/>
              <a:t>レベル</a:t>
            </a:r>
          </a:p>
          <a:p>
            <a:pPr lvl="4">
              <a:spcBef>
                <a:spcPts val="400"/>
              </a:spcBef>
              <a:spcAft>
                <a:spcPts val="0"/>
              </a:spcAft>
            </a:pPr>
            <a:r>
              <a:rPr kumimoji="1" lang="ja-JP" altLang="en-US"/>
              <a:t>第 </a:t>
            </a:r>
            <a:r>
              <a:rPr kumimoji="1" lang="en-US" altLang="ja-JP"/>
              <a:t>5 </a:t>
            </a:r>
            <a:r>
              <a:rPr kumimoji="1" lang="ja-JP" altLang="en-US"/>
              <a:t>レベル</a:t>
            </a:r>
            <a:endParaRPr kumimoji="1" lang="ja-JP" altLang="en-US" dirty="0"/>
          </a:p>
        </p:txBody>
      </p:sp>
      <p:grpSp>
        <p:nvGrpSpPr>
          <p:cNvPr id="10" name="Group 83"/>
          <p:cNvGrpSpPr/>
          <p:nvPr>
            <p:custDataLst>
              <p:tags r:id="rId1"/>
            </p:custDataLst>
          </p:nvPr>
        </p:nvGrpSpPr>
        <p:grpSpPr>
          <a:xfrm>
            <a:off x="413544" y="6879384"/>
            <a:ext cx="9076531" cy="85104"/>
            <a:chOff x="413544" y="-261938"/>
            <a:chExt cx="9076531" cy="247650"/>
          </a:xfrm>
        </p:grpSpPr>
        <p:sp>
          <p:nvSpPr>
            <p:cNvPr id="11"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3" name="Group 83"/>
          <p:cNvGrpSpPr/>
          <p:nvPr>
            <p:custDataLst>
              <p:tags r:id="rId2"/>
            </p:custDataLst>
          </p:nvPr>
        </p:nvGrpSpPr>
        <p:grpSpPr>
          <a:xfrm>
            <a:off x="413544" y="-105585"/>
            <a:ext cx="9074150" cy="85104"/>
            <a:chOff x="413544" y="-261938"/>
            <a:chExt cx="9074150" cy="247650"/>
          </a:xfrm>
        </p:grpSpPr>
        <p:sp>
          <p:nvSpPr>
            <p:cNvPr id="24"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5"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6"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2316" y="261144"/>
            <a:ext cx="80962" cy="6386787"/>
            <a:chOff x="-102316" y="261144"/>
            <a:chExt cx="80962" cy="6386787"/>
          </a:xfrm>
        </p:grpSpPr>
        <p:sp>
          <p:nvSpPr>
            <p:cNvPr id="37"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8"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9"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74" name="グループ化 73"/>
          <p:cNvGrpSpPr/>
          <p:nvPr/>
        </p:nvGrpSpPr>
        <p:grpSpPr>
          <a:xfrm>
            <a:off x="9926639" y="261144"/>
            <a:ext cx="80962" cy="6386787"/>
            <a:chOff x="-102316" y="261144"/>
            <a:chExt cx="80962" cy="6386787"/>
          </a:xfrm>
        </p:grpSpPr>
        <p:sp>
          <p:nvSpPr>
            <p:cNvPr id="75"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6"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7"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8"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9"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0"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1"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2"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3"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4"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5"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6"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7"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8"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9"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0"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1"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7175043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裏表紙 大規模会場講演用">
    <p:spTree>
      <p:nvGrpSpPr>
        <p:cNvPr id="1" name=""/>
        <p:cNvGrpSpPr/>
        <p:nvPr/>
      </p:nvGrpSpPr>
      <p:grpSpPr>
        <a:xfrm>
          <a:off x="0" y="0"/>
          <a:ext cx="0" cy="0"/>
          <a:chOff x="0" y="0"/>
          <a:chExt cx="0" cy="0"/>
        </a:xfrm>
      </p:grpSpPr>
      <p:sp>
        <p:nvSpPr>
          <p:cNvPr id="5" name="Rectangle 4"/>
          <p:cNvSpPr/>
          <p:nvPr/>
        </p:nvSpPr>
        <p:spPr>
          <a:xfrm>
            <a:off x="1" y="1"/>
            <a:ext cx="9498012" cy="5622924"/>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p:nvPr>
        </p:nvSpPr>
        <p:spPr bwMode="white">
          <a:xfrm>
            <a:off x="414000" y="2054830"/>
            <a:ext cx="6769099" cy="1931021"/>
          </a:xfrm>
        </p:spPr>
        <p:txBody>
          <a:bodyPr lIns="0" rIns="0" anchor="t"/>
          <a:lstStyle>
            <a:lvl1pPr>
              <a:lnSpc>
                <a:spcPct val="100000"/>
              </a:lnSpc>
              <a:spcBef>
                <a:spcPct val="0"/>
              </a:spcBef>
              <a:spcAft>
                <a:spcPct val="0"/>
              </a:spcAft>
              <a:defRPr sz="2000" baseline="0">
                <a:solidFill>
                  <a:schemeClr val="bg1"/>
                </a:solidFill>
              </a:defRPr>
            </a:lvl1pPr>
          </a:lstStyle>
          <a:p>
            <a:r>
              <a:rPr lang="ja-JP" altLang="en-US"/>
              <a:t>マスター タイトルの書式設定</a:t>
            </a:r>
            <a:endParaRPr lang="en-US" dirty="0"/>
          </a:p>
        </p:txBody>
      </p:sp>
      <p:sp>
        <p:nvSpPr>
          <p:cNvPr id="8" name="テキスト ボックス 7"/>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Back Cover L</a:t>
            </a:r>
            <a:endParaRPr kumimoji="1" lang="ja-JP" altLang="en-US" sz="600" baseline="0" dirty="0"/>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11" name="Line 112"/>
          <p:cNvSpPr>
            <a:spLocks noChangeShapeType="1"/>
          </p:cNvSpPr>
          <p:nvPr/>
        </p:nvSpPr>
        <p:spPr bwMode="auto">
          <a:xfrm>
            <a:off x="-105884" y="39858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Line 112"/>
          <p:cNvSpPr>
            <a:spLocks noChangeShapeType="1"/>
          </p:cNvSpPr>
          <p:nvPr/>
        </p:nvSpPr>
        <p:spPr bwMode="auto">
          <a:xfrm>
            <a:off x="-105884" y="20548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3" name="正方形/長方形 12"/>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spTree>
    <p:extLst>
      <p:ext uri="{BB962C8B-B14F-4D97-AF65-F5344CB8AC3E}">
        <p14:creationId xmlns:p14="http://schemas.microsoft.com/office/powerpoint/2010/main" val="2762339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arge_Line 本文スライド">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323850"/>
            <a:ext cx="9075600" cy="379413"/>
          </a:xfrm>
        </p:spPr>
        <p:txBody>
          <a:bodyPr lIns="54000" anchor="ctr"/>
          <a:lstStyle>
            <a:lvl1pPr>
              <a:defRPr sz="2600" baseline="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タイトルの書式設定</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LINE</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355225"/>
          </a:xfrm>
        </p:spPr>
        <p:txBody>
          <a:bodyPr lIns="53975" tIns="53975" rIns="53975" bIns="53975">
            <a:spAutoFit/>
          </a:bodyPr>
          <a:lstStyle>
            <a:lvl1pPr>
              <a:spcBef>
                <a:spcPts val="400"/>
              </a:spcBef>
              <a:spcAft>
                <a:spcPts val="0"/>
              </a:spcAft>
              <a:defRPr sz="16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10" name="縦書きテキスト プレースホルダー 9"/>
          <p:cNvSpPr>
            <a:spLocks noGrp="1"/>
          </p:cNvSpPr>
          <p:nvPr>
            <p:ph type="body" orient="vert" sz="quarter" idx="15"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000000"/>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サブタイトル（使用しない場合は削除可）</a:t>
            </a:r>
          </a:p>
        </p:txBody>
      </p:sp>
    </p:spTree>
    <p:extLst>
      <p:ext uri="{BB962C8B-B14F-4D97-AF65-F5344CB8AC3E}">
        <p14:creationId xmlns:p14="http://schemas.microsoft.com/office/powerpoint/2010/main" val="10756569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Large_Bar 本文スライド">
    <p:spTree>
      <p:nvGrpSpPr>
        <p:cNvPr id="1" name=""/>
        <p:cNvGrpSpPr/>
        <p:nvPr/>
      </p:nvGrpSpPr>
      <p:grpSpPr>
        <a:xfrm>
          <a:off x="0" y="0"/>
          <a:ext cx="0" cy="0"/>
          <a:chOff x="0" y="0"/>
          <a:chExt cx="0" cy="0"/>
        </a:xfrm>
      </p:grpSpPr>
      <p:sp>
        <p:nvSpPr>
          <p:cNvPr id="7"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323850"/>
            <a:ext cx="9075600" cy="379413"/>
          </a:xfrm>
        </p:spPr>
        <p:txBody>
          <a:bodyPr lIns="54000" anchor="ctr"/>
          <a:lstStyle>
            <a:lvl1pPr>
              <a:defRPr sz="2600">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タイトルの書式設定</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BAR</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355225"/>
          </a:xfrm>
        </p:spPr>
        <p:txBody>
          <a:bodyPr lIns="53975" tIns="53975" rIns="53975" bIns="53975">
            <a:spAutoFit/>
          </a:bodyPr>
          <a:lstStyle>
            <a:lvl1pPr>
              <a:spcBef>
                <a:spcPts val="400"/>
              </a:spcBef>
              <a:spcAft>
                <a:spcPts val="0"/>
              </a:spcAft>
              <a:defRPr sz="16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8" name="縦書きテキスト プレースホルダー 7"/>
          <p:cNvSpPr>
            <a:spLocks noGrp="1"/>
          </p:cNvSpPr>
          <p:nvPr>
            <p:ph type="body" orient="vert" sz="quarter" idx="14"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FFFFFF"/>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サブタイトルの書式設定</a:t>
            </a:r>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2" name="Group 83"/>
          <p:cNvGrpSpPr/>
          <p:nvPr>
            <p:custDataLst>
              <p:tags r:id="rId1"/>
            </p:custDataLst>
          </p:nvPr>
        </p:nvGrpSpPr>
        <p:grpSpPr>
          <a:xfrm>
            <a:off x="413544" y="6879384"/>
            <a:ext cx="9076531" cy="85104"/>
            <a:chOff x="413544" y="-261938"/>
            <a:chExt cx="9076531" cy="247650"/>
          </a:xfrm>
        </p:grpSpPr>
        <p:sp>
          <p:nvSpPr>
            <p:cNvPr id="13"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4"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5" name="Group 83"/>
          <p:cNvGrpSpPr/>
          <p:nvPr>
            <p:custDataLst>
              <p:tags r:id="rId2"/>
            </p:custDataLst>
          </p:nvPr>
        </p:nvGrpSpPr>
        <p:grpSpPr>
          <a:xfrm>
            <a:off x="413544" y="-105585"/>
            <a:ext cx="9074150" cy="85104"/>
            <a:chOff x="413544" y="-261938"/>
            <a:chExt cx="9074150" cy="247650"/>
          </a:xfrm>
        </p:grpSpPr>
        <p:sp>
          <p:nvSpPr>
            <p:cNvPr id="26"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7"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8" name="Group 136"/>
          <p:cNvGrpSpPr/>
          <p:nvPr>
            <p:custDataLst>
              <p:tags r:id="rId3"/>
            </p:custDataLst>
          </p:nvPr>
        </p:nvGrpSpPr>
        <p:grpSpPr>
          <a:xfrm>
            <a:off x="-102316" y="321469"/>
            <a:ext cx="80962" cy="6326462"/>
            <a:chOff x="9926638" y="321469"/>
            <a:chExt cx="282575" cy="6326462"/>
          </a:xfrm>
        </p:grpSpPr>
        <p:sp>
          <p:nvSpPr>
            <p:cNvPr id="39"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6"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7" name="Group 136"/>
          <p:cNvGrpSpPr/>
          <p:nvPr>
            <p:custDataLst>
              <p:tags r:id="rId4"/>
            </p:custDataLst>
          </p:nvPr>
        </p:nvGrpSpPr>
        <p:grpSpPr>
          <a:xfrm>
            <a:off x="9926639" y="321469"/>
            <a:ext cx="80962" cy="6326462"/>
            <a:chOff x="9926638" y="321469"/>
            <a:chExt cx="282575" cy="6326462"/>
          </a:xfrm>
        </p:grpSpPr>
        <p:sp>
          <p:nvSpPr>
            <p:cNvPr id="5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726716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defRPr/>
            </a:pPr>
            <a:endParaRPr lang="ja-JP" altLang="en-US"/>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pPr algn="r">
                <a:defRPr/>
              </a:pPr>
              <a:t>‹#›</a:t>
            </a:fld>
            <a:endParaRPr lang="ja-JP" altLang="en-US" dirty="0"/>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4" name="Rectangle 18"/>
          <p:cNvSpPr>
            <a:spLocks noChangeArrowheads="1"/>
          </p:cNvSpPr>
          <p:nvPr userDrawn="1"/>
        </p:nvSpPr>
        <p:spPr bwMode="auto">
          <a:xfrm>
            <a:off x="2730500" y="2757335"/>
            <a:ext cx="746999" cy="301778"/>
          </a:xfrm>
          <a:prstGeom prst="rect">
            <a:avLst/>
          </a:prstGeom>
          <a:noFill/>
          <a:ln w="9525" algn="ctr">
            <a:noFill/>
            <a:miter lim="800000"/>
            <a:headEnd/>
            <a:tailEnd/>
          </a:ln>
        </p:spPr>
        <p:txBody>
          <a:bodyPr wrap="none" lIns="0" tIns="35988" rIns="0" bIns="49511" anchor="b">
            <a:spAutoFit/>
          </a:bodyPr>
          <a:lstStyle/>
          <a:p>
            <a:pPr algn="l" eaLnBrk="0" hangingPunct="0">
              <a:lnSpc>
                <a:spcPct val="100000"/>
              </a:lnSpc>
              <a:spcBef>
                <a:spcPct val="0"/>
              </a:spcBef>
              <a:buClrTx/>
              <a:buFontTx/>
              <a:buNone/>
            </a:pPr>
            <a:r>
              <a:rPr lang="en-US" altLang="ja-JP" sz="1400" dirty="0">
                <a:solidFill>
                  <a:schemeClr val="tx1"/>
                </a:solidFill>
              </a:rPr>
              <a:t>Appendix</a:t>
            </a:r>
            <a:endParaRPr lang="ja-JP" altLang="en-US" sz="1400" dirty="0">
              <a:solidFill>
                <a:schemeClr val="tx1"/>
              </a:solidFill>
            </a:endParaRPr>
          </a:p>
        </p:txBody>
      </p:sp>
      <p:sp>
        <p:nvSpPr>
          <p:cNvPr id="43"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9"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0"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2000" b="1" dirty="0">
                <a:solidFill>
                  <a:schemeClr val="tx2"/>
                </a:solidFill>
                <a:latin typeface="+mj-lt"/>
                <a:ea typeface="+mj-ea"/>
                <a:cs typeface="+mj-cs"/>
              </a:defRPr>
            </a:lvl1pPr>
          </a:lstStyle>
          <a:p>
            <a:pPr lvl="0" algn="l" defTabSz="990600" rtl="0" eaLnBrk="0" fontAlgn="base" hangingPunct="0">
              <a:spcBef>
                <a:spcPct val="0"/>
              </a:spcBef>
              <a:spcAft>
                <a:spcPct val="0"/>
              </a:spcAft>
            </a:pPr>
            <a:r>
              <a:rPr lang="ja-JP" altLang="en-US" dirty="0"/>
              <a:t>タイトル</a:t>
            </a:r>
            <a:r>
              <a:rPr lang="en-US" altLang="ja-JP" dirty="0"/>
              <a:t>MSP</a:t>
            </a:r>
            <a:r>
              <a:rPr lang="ja-JP" altLang="en-US" dirty="0"/>
              <a:t>ゴシック</a:t>
            </a:r>
            <a:r>
              <a:rPr lang="en-US" altLang="ja-JP" dirty="0"/>
              <a:t>20pt□□□□</a:t>
            </a:r>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表紙 1行">
    <p:spTree>
      <p:nvGrpSpPr>
        <p:cNvPr id="1" name=""/>
        <p:cNvGrpSpPr/>
        <p:nvPr/>
      </p:nvGrpSpPr>
      <p:grpSpPr>
        <a:xfrm>
          <a:off x="0" y="0"/>
          <a:ext cx="0" cy="0"/>
          <a:chOff x="0" y="0"/>
          <a:chExt cx="0" cy="0"/>
        </a:xfrm>
      </p:grpSpPr>
      <p:pic>
        <p:nvPicPr>
          <p:cNvPr id="5" name="Picture 4" descr="Cover1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01" y="1817688"/>
            <a:ext cx="9993701" cy="640080"/>
          </a:xfrm>
          <a:prstGeom prst="rect">
            <a:avLst/>
          </a:prstGeom>
        </p:spPr>
      </p:pic>
      <p:sp>
        <p:nvSpPr>
          <p:cNvPr id="2" name="Title 1"/>
          <p:cNvSpPr>
            <a:spLocks noGrp="1"/>
          </p:cNvSpPr>
          <p:nvPr>
            <p:ph type="title" hasCustomPrompt="1"/>
          </p:nvPr>
        </p:nvSpPr>
        <p:spPr>
          <a:xfrm>
            <a:off x="1424512" y="1817688"/>
            <a:ext cx="4607988" cy="640080"/>
          </a:xfrm>
          <a:prstGeom prst="rect">
            <a:avLst/>
          </a:prstGeom>
        </p:spPr>
        <p:txBody>
          <a:bodyPr anchor="ctr" anchorCtr="0"/>
          <a:lstStyle>
            <a:lvl1pPr>
              <a:lnSpc>
                <a:spcPct val="110000"/>
              </a:lnSpc>
              <a:defRPr sz="2600" baseline="0">
                <a:solidFill>
                  <a:schemeClr val="tx1"/>
                </a:solidFill>
              </a:defRPr>
            </a:lvl1pPr>
          </a:lstStyle>
          <a:p>
            <a:r>
              <a:rPr lang="ja-JP" altLang="en-US" dirty="0"/>
              <a:t>タイトル</a:t>
            </a:r>
            <a:r>
              <a:rPr lang="en-US" altLang="ja-JP" dirty="0"/>
              <a:t>1</a:t>
            </a:r>
            <a:r>
              <a:rPr lang="ja-JP" altLang="en-US" dirty="0"/>
              <a:t>行 </a:t>
            </a:r>
            <a:r>
              <a:rPr lang="en-US" altLang="ja-JP" dirty="0"/>
              <a:t>MSP</a:t>
            </a:r>
            <a:r>
              <a:rPr lang="ja-JP" altLang="en-US" dirty="0"/>
              <a:t>ゴシック </a:t>
            </a:r>
            <a:r>
              <a:rPr lang="en-US" altLang="ja-JP" dirty="0"/>
              <a:t>26pt</a:t>
            </a:r>
            <a:endParaRPr lang="en-US" dirty="0"/>
          </a:p>
        </p:txBody>
      </p:sp>
      <p:sp>
        <p:nvSpPr>
          <p:cNvPr id="4" name="テキスト プレースホルダー 3"/>
          <p:cNvSpPr>
            <a:spLocks noGrp="1"/>
          </p:cNvSpPr>
          <p:nvPr>
            <p:ph type="body" sz="quarter" idx="13" hasCustomPrompt="1"/>
          </p:nvPr>
        </p:nvSpPr>
        <p:spPr>
          <a:xfrm>
            <a:off x="1424513" y="3282358"/>
            <a:ext cx="4607991" cy="877664"/>
          </a:xfrm>
          <a:prstGeom prst="rect">
            <a:avLst/>
          </a:prstGeom>
        </p:spPr>
        <p:txBody>
          <a:bodyPr vert="horz" lIns="53975" tIns="0" rIns="53975" bIns="0" rtlCol="0">
            <a:noAutofit/>
          </a:bodyPr>
          <a:lstStyle>
            <a:lvl1pPr>
              <a:spcAft>
                <a:spcPts val="0"/>
              </a:spcAft>
              <a:defRPr lang="ja-JP" altLang="en-US" sz="1200" b="1" i="0" cap="none" baseline="0" dirty="0" smtClean="0">
                <a:latin typeface="+mn-lt"/>
                <a:ea typeface="+mn-ea"/>
                <a:cs typeface="+mn-cs"/>
              </a:defRPr>
            </a:lvl1pPr>
          </a:lstStyle>
          <a:p>
            <a:r>
              <a:rPr lang="ja-JP" altLang="en-US" dirty="0"/>
              <a:t>サブタイトル </a:t>
            </a:r>
            <a:r>
              <a:rPr lang="en-US" altLang="ja-JP" dirty="0"/>
              <a:t>MSP</a:t>
            </a:r>
            <a:r>
              <a:rPr lang="ja-JP" altLang="en-US" dirty="0"/>
              <a:t>ゴシック＋</a:t>
            </a:r>
            <a:r>
              <a:rPr lang="en-US" altLang="ja-JP" dirty="0"/>
              <a:t>Arial Bold 12pt</a:t>
            </a:r>
          </a:p>
          <a:p>
            <a:r>
              <a:rPr lang="ja-JP" altLang="en-US" dirty="0"/>
              <a:t>□□□□年□□月□□日</a:t>
            </a:r>
            <a:endParaRPr lang="en-US" altLang="ja-JP" dirty="0"/>
          </a:p>
          <a:p>
            <a:r>
              <a:rPr lang="ja-JP" altLang="en-US" dirty="0"/>
              <a:t>部署名</a:t>
            </a:r>
            <a:endParaRPr kumimoji="1" lang="ja-JP" altLang="en-US" dirty="0"/>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クライアント名 </a:t>
            </a:r>
            <a:r>
              <a:rPr lang="en-US" altLang="ja-JP" dirty="0"/>
              <a:t>MSP</a:t>
            </a:r>
            <a:r>
              <a:rPr lang="ja-JP" altLang="en-US" dirty="0"/>
              <a:t>ゴシック </a:t>
            </a:r>
            <a:r>
              <a:rPr lang="en-US" altLang="ja-JP" dirty="0"/>
              <a:t>20pt</a:t>
            </a:r>
          </a:p>
        </p:txBody>
      </p:sp>
      <p:sp>
        <p:nvSpPr>
          <p:cNvPr id="3" name="テキスト ボックス 2"/>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a:t>Cover 1</a:t>
            </a:r>
            <a:endParaRPr kumimoji="1" lang="ja-JP" altLang="en-US" sz="600" baseline="0" dirty="0"/>
          </a:p>
        </p:txBody>
      </p:sp>
      <p:grpSp>
        <p:nvGrpSpPr>
          <p:cNvPr id="10" name="グループ化 9"/>
          <p:cNvGrpSpPr/>
          <p:nvPr/>
        </p:nvGrpSpPr>
        <p:grpSpPr>
          <a:xfrm>
            <a:off x="1427495" y="-113318"/>
            <a:ext cx="4747260" cy="92724"/>
            <a:chOff x="1427495" y="-138636"/>
            <a:chExt cx="4747260" cy="92724"/>
          </a:xfrm>
        </p:grpSpPr>
        <p:sp>
          <p:nvSpPr>
            <p:cNvPr id="11"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2"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3"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4" name="グループ化 13"/>
          <p:cNvGrpSpPr/>
          <p:nvPr/>
        </p:nvGrpSpPr>
        <p:grpSpPr>
          <a:xfrm>
            <a:off x="1427495" y="6878749"/>
            <a:ext cx="4747260" cy="92724"/>
            <a:chOff x="1427495" y="6879384"/>
            <a:chExt cx="4747260" cy="92724"/>
          </a:xfrm>
        </p:grpSpPr>
        <p:sp>
          <p:nvSpPr>
            <p:cNvPr id="15"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6"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8" name="グループ化 17"/>
          <p:cNvGrpSpPr/>
          <p:nvPr/>
        </p:nvGrpSpPr>
        <p:grpSpPr>
          <a:xfrm>
            <a:off x="-105884" y="350838"/>
            <a:ext cx="80962" cy="3809184"/>
            <a:chOff x="9926638" y="350838"/>
            <a:chExt cx="282575" cy="3809184"/>
          </a:xfrm>
        </p:grpSpPr>
        <p:sp>
          <p:nvSpPr>
            <p:cNvPr id="19" name="Line 247"/>
            <p:cNvSpPr>
              <a:spLocks noChangeShapeType="1"/>
            </p:cNvSpPr>
            <p:nvPr userDrawn="1"/>
          </p:nvSpPr>
          <p:spPr bwMode="auto">
            <a:xfrm>
              <a:off x="9926638" y="4160022"/>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0" name="Line 110"/>
            <p:cNvSpPr>
              <a:spLocks noChangeShapeType="1"/>
            </p:cNvSpPr>
            <p:nvPr userDrawn="1"/>
          </p:nvSpPr>
          <p:spPr bwMode="auto">
            <a:xfrm>
              <a:off x="9926638" y="1038003"/>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1" name="Line 112"/>
            <p:cNvSpPr>
              <a:spLocks noChangeShapeType="1"/>
            </p:cNvSpPr>
            <p:nvPr userDrawn="1"/>
          </p:nvSpPr>
          <p:spPr bwMode="auto">
            <a:xfrm>
              <a:off x="9926638" y="3282358"/>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2"/>
            <p:cNvSpPr>
              <a:spLocks noChangeShapeType="1"/>
            </p:cNvSpPr>
            <p:nvPr userDrawn="1"/>
          </p:nvSpPr>
          <p:spPr bwMode="auto">
            <a:xfrm>
              <a:off x="9926638" y="2457768"/>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0"/>
            <p:cNvSpPr>
              <a:spLocks noChangeShapeType="1"/>
            </p:cNvSpPr>
            <p:nvPr userDrawn="1"/>
          </p:nvSpPr>
          <p:spPr bwMode="auto">
            <a:xfrm>
              <a:off x="9926638" y="350838"/>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9926638" y="1812301"/>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5"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図 25">
            <a:extLst>
              <a:ext uri="{FF2B5EF4-FFF2-40B4-BE49-F238E27FC236}">
                <a16:creationId xmlns:a16="http://schemas.microsoft.com/office/drawing/2014/main" id="{7768D562-3A2C-4E17-AFD5-69FBD0C50350}"/>
              </a:ext>
            </a:extLst>
          </p:cNvPr>
          <p:cNvPicPr>
            <a:picLocks noChangeAspect="1"/>
          </p:cNvPicPr>
          <p:nvPr/>
        </p:nvPicPr>
        <p:blipFill>
          <a:blip r:embed="rId4"/>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2657895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表紙 2～3行">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24512" y="1763062"/>
            <a:ext cx="4968688" cy="1449914"/>
          </a:xfrm>
          <a:prstGeom prst="rect">
            <a:avLst/>
          </a:prstGeom>
        </p:spPr>
        <p:txBody>
          <a:bodyPr anchor="t"/>
          <a:lstStyle>
            <a:lvl1pPr>
              <a:lnSpc>
                <a:spcPct val="110000"/>
              </a:lnSpc>
              <a:defRPr sz="2600" baseline="0">
                <a:solidFill>
                  <a:schemeClr val="tx1"/>
                </a:solidFill>
              </a:defRPr>
            </a:lvl1pPr>
          </a:lstStyle>
          <a:p>
            <a:r>
              <a:rPr lang="ja-JP" altLang="en-US" dirty="0"/>
              <a:t>タイトル </a:t>
            </a:r>
            <a:r>
              <a:rPr lang="en-US" altLang="ja-JP" dirty="0"/>
              <a:t>MSP</a:t>
            </a:r>
            <a:r>
              <a:rPr lang="ja-JP" altLang="en-US" dirty="0"/>
              <a:t>ゴシック </a:t>
            </a:r>
            <a:r>
              <a:rPr lang="en-US" altLang="ja-JP" dirty="0"/>
              <a:t>26pt</a:t>
            </a:r>
            <a:br>
              <a:rPr lang="en-US" altLang="ja-JP" dirty="0"/>
            </a:br>
            <a:r>
              <a:rPr lang="en-US" altLang="ja-JP" dirty="0"/>
              <a:t>Title Arial Regular 26pt</a:t>
            </a:r>
            <a:br>
              <a:rPr lang="en-US" altLang="ja-JP" dirty="0"/>
            </a:br>
            <a:r>
              <a:rPr lang="en-US" altLang="ja-JP" dirty="0"/>
              <a:t>2</a:t>
            </a:r>
            <a:r>
              <a:rPr lang="ja-JP" altLang="en-US" dirty="0"/>
              <a:t>～</a:t>
            </a:r>
            <a:r>
              <a:rPr lang="en-US" altLang="ja-JP" dirty="0"/>
              <a:t>3</a:t>
            </a:r>
            <a:r>
              <a:rPr lang="ja-JP" altLang="en-US" dirty="0"/>
              <a:t>行まで</a:t>
            </a:r>
            <a:endParaRPr lang="en-US" dirty="0"/>
          </a:p>
        </p:txBody>
      </p:sp>
      <p:sp>
        <p:nvSpPr>
          <p:cNvPr id="13" name="正方形/長方形 7"/>
          <p:cNvSpPr/>
          <p:nvPr/>
        </p:nvSpPr>
        <p:spPr>
          <a:xfrm>
            <a:off x="415925" y="1818003"/>
            <a:ext cx="9490076" cy="1213200"/>
          </a:xfrm>
          <a:custGeom>
            <a:avLst/>
            <a:gdLst/>
            <a:ahLst/>
            <a:cxnLst/>
            <a:rect l="l" t="t" r="r" b="b"/>
            <a:pathLst>
              <a:path w="8688360" h="1213200">
                <a:moveTo>
                  <a:pt x="5639998" y="0"/>
                </a:moveTo>
                <a:lnTo>
                  <a:pt x="8688360" y="0"/>
                </a:lnTo>
                <a:lnTo>
                  <a:pt x="8688360" y="1213200"/>
                </a:lnTo>
                <a:lnTo>
                  <a:pt x="5639998" y="1213200"/>
                </a:lnTo>
                <a:cubicBezTo>
                  <a:pt x="5691031" y="1019406"/>
                  <a:pt x="5716561" y="815984"/>
                  <a:pt x="5716561" y="606600"/>
                </a:cubicBezTo>
                <a:cubicBezTo>
                  <a:pt x="5716561" y="397216"/>
                  <a:pt x="5691031" y="193794"/>
                  <a:pt x="5639998" y="0"/>
                </a:cubicBezTo>
                <a:close/>
                <a:moveTo>
                  <a:pt x="0" y="0"/>
                </a:moveTo>
                <a:lnTo>
                  <a:pt x="751780" y="0"/>
                </a:lnTo>
                <a:cubicBezTo>
                  <a:pt x="700747" y="193794"/>
                  <a:pt x="675217" y="397216"/>
                  <a:pt x="675217" y="606600"/>
                </a:cubicBezTo>
                <a:cubicBezTo>
                  <a:pt x="675217" y="815984"/>
                  <a:pt x="700747" y="1019406"/>
                  <a:pt x="751780" y="1213200"/>
                </a:cubicBezTo>
                <a:lnTo>
                  <a:pt x="0" y="1213200"/>
                </a:lnTo>
                <a:close/>
              </a:path>
            </a:pathLst>
          </a:custGeom>
          <a:gradFill flip="none" rotWithShape="1">
            <a:gsLst>
              <a:gs pos="62000">
                <a:schemeClr val="bg2"/>
              </a:gs>
              <a:gs pos="0">
                <a:srgbClr val="820000"/>
              </a:gs>
              <a:gs pos="100000">
                <a:srgbClr val="E60000"/>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265"/>
            <a:endParaRPr kumimoji="1" lang="ja-JP" altLang="en-US" sz="2000">
              <a:solidFill>
                <a:srgbClr val="FFFFFF"/>
              </a:solidFill>
            </a:endParaRPr>
          </a:p>
        </p:txBody>
      </p:sp>
      <p:sp>
        <p:nvSpPr>
          <p:cNvPr id="8" name="テキスト プレースホルダー 3"/>
          <p:cNvSpPr>
            <a:spLocks noGrp="1"/>
          </p:cNvSpPr>
          <p:nvPr>
            <p:ph type="body" sz="quarter" idx="13" hasCustomPrompt="1"/>
          </p:nvPr>
        </p:nvSpPr>
        <p:spPr>
          <a:xfrm>
            <a:off x="1424513" y="3282358"/>
            <a:ext cx="4607991" cy="877664"/>
          </a:xfrm>
          <a:prstGeom prst="rect">
            <a:avLst/>
          </a:prstGeom>
        </p:spPr>
        <p:txBody>
          <a:bodyPr vert="horz" lIns="54000" tIns="0" rIns="54000" bIns="0" rtlCol="0">
            <a:noAutofit/>
          </a:bodyPr>
          <a:lstStyle>
            <a:lvl1pPr>
              <a:spcAft>
                <a:spcPts val="0"/>
              </a:spcAft>
              <a:defRPr lang="ja-JP" altLang="en-US" sz="1200" b="1" i="0" cap="none" baseline="0" dirty="0" smtClean="0">
                <a:latin typeface="+mn-lt"/>
                <a:ea typeface="+mn-ea"/>
                <a:cs typeface="+mn-cs"/>
              </a:defRPr>
            </a:lvl1pPr>
          </a:lstStyle>
          <a:p>
            <a:r>
              <a:rPr lang="ja-JP" altLang="en-US" dirty="0"/>
              <a:t>サブタイトル </a:t>
            </a:r>
            <a:r>
              <a:rPr lang="en-US" altLang="ja-JP" dirty="0"/>
              <a:t>MSP</a:t>
            </a:r>
            <a:r>
              <a:rPr lang="ja-JP" altLang="en-US" dirty="0"/>
              <a:t>ゴシック＋</a:t>
            </a:r>
            <a:r>
              <a:rPr lang="en-US" altLang="ja-JP" dirty="0"/>
              <a:t>Arial Bold 12pt</a:t>
            </a:r>
          </a:p>
          <a:p>
            <a:r>
              <a:rPr lang="ja-JP" altLang="en-US" dirty="0"/>
              <a:t>□□□□年□□月□□日</a:t>
            </a:r>
            <a:endParaRPr lang="en-US" altLang="ja-JP" dirty="0"/>
          </a:p>
          <a:p>
            <a:r>
              <a:rPr lang="ja-JP" altLang="en-US" dirty="0"/>
              <a:t>部署名</a:t>
            </a:r>
            <a:endParaRPr kumimoji="1" lang="ja-JP" altLang="en-US" dirty="0"/>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クライアント名 </a:t>
            </a:r>
            <a:r>
              <a:rPr lang="en-US" altLang="ja-JP" dirty="0"/>
              <a:t>MSP</a:t>
            </a:r>
            <a:r>
              <a:rPr lang="ja-JP" altLang="en-US" dirty="0"/>
              <a:t>ゴシック </a:t>
            </a:r>
            <a:r>
              <a:rPr lang="en-US" altLang="ja-JP" dirty="0"/>
              <a:t>20pt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a:t>Cover 2</a:t>
            </a:r>
            <a:endParaRPr kumimoji="1" lang="ja-JP" altLang="en-US" sz="600" baseline="0" dirty="0"/>
          </a:p>
        </p:txBody>
      </p:sp>
      <p:grpSp>
        <p:nvGrpSpPr>
          <p:cNvPr id="11" name="グループ化 10"/>
          <p:cNvGrpSpPr/>
          <p:nvPr/>
        </p:nvGrpSpPr>
        <p:grpSpPr>
          <a:xfrm>
            <a:off x="1427495" y="-113318"/>
            <a:ext cx="4747260" cy="92724"/>
            <a:chOff x="1427495" y="-138636"/>
            <a:chExt cx="4747260" cy="92724"/>
          </a:xfrm>
        </p:grpSpPr>
        <p:sp>
          <p:nvSpPr>
            <p:cNvPr id="12"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4" name="グループ化 3"/>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28235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1297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306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7"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図 27">
            <a:extLst>
              <a:ext uri="{FF2B5EF4-FFF2-40B4-BE49-F238E27FC236}">
                <a16:creationId xmlns:a16="http://schemas.microsoft.com/office/drawing/2014/main" id="{319BA965-E0D8-48CB-A7E2-13AA2BEE8A37}"/>
              </a:ext>
            </a:extLst>
          </p:cNvPr>
          <p:cNvPicPr>
            <a:picLocks noChangeAspect="1"/>
          </p:cNvPicPr>
          <p:nvPr/>
        </p:nvPicPr>
        <p:blipFill>
          <a:blip r:embed="rId3"/>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1314595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表紙 3行以上">
    <p:spTree>
      <p:nvGrpSpPr>
        <p:cNvPr id="1" name=""/>
        <p:cNvGrpSpPr/>
        <p:nvPr/>
      </p:nvGrpSpPr>
      <p:grpSpPr>
        <a:xfrm>
          <a:off x="0" y="0"/>
          <a:ext cx="0" cy="0"/>
          <a:chOff x="0" y="0"/>
          <a:chExt cx="0" cy="0"/>
        </a:xfrm>
      </p:grpSpPr>
      <p:pic>
        <p:nvPicPr>
          <p:cNvPr id="8" name="Picture 7" descr="Cover2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01" y="1817688"/>
            <a:ext cx="9993701" cy="2340864"/>
          </a:xfrm>
          <a:prstGeom prst="rect">
            <a:avLst/>
          </a:prstGeom>
        </p:spPr>
      </p:pic>
      <p:sp>
        <p:nvSpPr>
          <p:cNvPr id="2" name="Title 1"/>
          <p:cNvSpPr>
            <a:spLocks noGrp="1"/>
          </p:cNvSpPr>
          <p:nvPr>
            <p:ph type="title" hasCustomPrompt="1"/>
          </p:nvPr>
        </p:nvSpPr>
        <p:spPr>
          <a:xfrm>
            <a:off x="1424512" y="1764002"/>
            <a:ext cx="5328738" cy="1520984"/>
          </a:xfrm>
          <a:prstGeom prst="rect">
            <a:avLst/>
          </a:prstGeom>
        </p:spPr>
        <p:txBody>
          <a:bodyPr anchor="t"/>
          <a:lstStyle>
            <a:lvl1pPr>
              <a:lnSpc>
                <a:spcPct val="110000"/>
              </a:lnSpc>
              <a:defRPr sz="2600"/>
            </a:lvl1pPr>
          </a:lstStyle>
          <a:p>
            <a:r>
              <a:rPr lang="ja-JP" altLang="en-US" dirty="0"/>
              <a:t>タイトル </a:t>
            </a:r>
            <a:r>
              <a:rPr lang="en-US" altLang="ja-JP" dirty="0"/>
              <a:t>MSP</a:t>
            </a:r>
            <a:r>
              <a:rPr lang="ja-JP" altLang="en-US" dirty="0"/>
              <a:t>ゴシック </a:t>
            </a:r>
            <a:r>
              <a:rPr lang="en-US" altLang="ja-JP" dirty="0"/>
              <a:t>26pt</a:t>
            </a:r>
            <a:br>
              <a:rPr lang="en-US" altLang="ja-JP" dirty="0"/>
            </a:br>
            <a:r>
              <a:rPr lang="en-US" altLang="ja-JP" dirty="0"/>
              <a:t>Title Arial Regular 26pt</a:t>
            </a:r>
            <a:br>
              <a:rPr lang="en-US" altLang="ja-JP" dirty="0"/>
            </a:br>
            <a:r>
              <a:rPr lang="en-US" altLang="ja-JP" dirty="0"/>
              <a:t>3</a:t>
            </a:r>
            <a:r>
              <a:rPr lang="ja-JP" altLang="en-US" dirty="0"/>
              <a:t>行以上</a:t>
            </a:r>
            <a:endParaRPr lang="en-US" dirty="0"/>
          </a:p>
        </p:txBody>
      </p:sp>
      <p:sp>
        <p:nvSpPr>
          <p:cNvPr id="10" name="テキスト プレースホルダー 3"/>
          <p:cNvSpPr>
            <a:spLocks noGrp="1"/>
          </p:cNvSpPr>
          <p:nvPr>
            <p:ph type="body" sz="quarter" idx="13" hasCustomPrompt="1"/>
          </p:nvPr>
        </p:nvSpPr>
        <p:spPr>
          <a:xfrm>
            <a:off x="1424513" y="3545042"/>
            <a:ext cx="5328741" cy="658114"/>
          </a:xfrm>
          <a:prstGeom prst="rect">
            <a:avLst/>
          </a:prstGeom>
        </p:spPr>
        <p:txBody>
          <a:bodyPr vert="horz" lIns="54000" tIns="0" rIns="54000" bIns="0" rtlCol="0" anchor="t">
            <a:noAutofit/>
          </a:bodyPr>
          <a:lstStyle>
            <a:lvl1pPr>
              <a:spcAft>
                <a:spcPts val="0"/>
              </a:spcAft>
              <a:defRPr lang="ja-JP" altLang="en-US" sz="1200" b="1" i="0" cap="none" baseline="0" dirty="0" smtClean="0">
                <a:latin typeface="+mn-lt"/>
                <a:ea typeface="+mn-ea"/>
                <a:cs typeface="+mn-cs"/>
              </a:defRPr>
            </a:lvl1pPr>
          </a:lstStyle>
          <a:p>
            <a:r>
              <a:rPr lang="ja-JP" altLang="en-US" dirty="0"/>
              <a:t>サブタイトル </a:t>
            </a:r>
            <a:r>
              <a:rPr lang="en-US" altLang="ja-JP" dirty="0"/>
              <a:t>MSP</a:t>
            </a:r>
            <a:r>
              <a:rPr lang="ja-JP" altLang="en-US" dirty="0"/>
              <a:t>ゴシック＋</a:t>
            </a:r>
            <a:r>
              <a:rPr lang="en-US" altLang="ja-JP" dirty="0"/>
              <a:t>Arial Bold 12pt</a:t>
            </a:r>
          </a:p>
          <a:p>
            <a:r>
              <a:rPr lang="ja-JP" altLang="en-US" dirty="0"/>
              <a:t>□□□□年□□月□□日</a:t>
            </a:r>
            <a:endParaRPr lang="en-US" altLang="ja-JP" dirty="0"/>
          </a:p>
          <a:p>
            <a:r>
              <a:rPr lang="ja-JP" altLang="en-US" dirty="0"/>
              <a:t>部署名</a:t>
            </a:r>
            <a:endParaRPr kumimoji="1" lang="ja-JP" altLang="en-US" dirty="0"/>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クライアント名 </a:t>
            </a:r>
            <a:r>
              <a:rPr lang="en-US" altLang="ja-JP" dirty="0"/>
              <a:t>MSP</a:t>
            </a:r>
            <a:r>
              <a:rPr lang="ja-JP" altLang="en-US" dirty="0"/>
              <a:t>ゴシック </a:t>
            </a:r>
            <a:r>
              <a:rPr lang="en-US" altLang="ja-JP" dirty="0"/>
              <a:t>20pt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a:t>Cover 3</a:t>
            </a:r>
            <a:endParaRPr kumimoji="1" lang="ja-JP" altLang="en-US" sz="600" baseline="0" dirty="0"/>
          </a:p>
        </p:txBody>
      </p:sp>
      <p:grpSp>
        <p:nvGrpSpPr>
          <p:cNvPr id="12" name="グループ化 11"/>
          <p:cNvGrpSpPr/>
          <p:nvPr/>
        </p:nvGrpSpPr>
        <p:grpSpPr>
          <a:xfrm>
            <a:off x="1427495" y="-113318"/>
            <a:ext cx="4747260" cy="92724"/>
            <a:chOff x="1427495" y="-138636"/>
            <a:chExt cx="4747260" cy="92724"/>
          </a:xfrm>
        </p:grpSpPr>
        <p:sp>
          <p:nvSpPr>
            <p:cNvPr id="13"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54504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8498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400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7"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図 27">
            <a:extLst>
              <a:ext uri="{FF2B5EF4-FFF2-40B4-BE49-F238E27FC236}">
                <a16:creationId xmlns:a16="http://schemas.microsoft.com/office/drawing/2014/main" id="{654122F1-B46B-476F-99B5-4A624550BB5A}"/>
              </a:ext>
            </a:extLst>
          </p:cNvPr>
          <p:cNvPicPr>
            <a:picLocks noChangeAspect="1"/>
          </p:cNvPicPr>
          <p:nvPr/>
        </p:nvPicPr>
        <p:blipFill>
          <a:blip r:embed="rId4"/>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3496140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英文 表紙 3行以上">
    <p:spTree>
      <p:nvGrpSpPr>
        <p:cNvPr id="1" name=""/>
        <p:cNvGrpSpPr/>
        <p:nvPr/>
      </p:nvGrpSpPr>
      <p:grpSpPr>
        <a:xfrm>
          <a:off x="0" y="0"/>
          <a:ext cx="0" cy="0"/>
          <a:chOff x="0" y="0"/>
          <a:chExt cx="0" cy="0"/>
        </a:xfrm>
      </p:grpSpPr>
      <p:pic>
        <p:nvPicPr>
          <p:cNvPr id="8" name="Picture 7" descr="Cover2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01" y="1817688"/>
            <a:ext cx="9993701" cy="2340864"/>
          </a:xfrm>
          <a:prstGeom prst="rect">
            <a:avLst/>
          </a:prstGeom>
        </p:spPr>
      </p:pic>
      <p:sp>
        <p:nvSpPr>
          <p:cNvPr id="2" name="Title 1"/>
          <p:cNvSpPr>
            <a:spLocks noGrp="1"/>
          </p:cNvSpPr>
          <p:nvPr>
            <p:ph type="title" hasCustomPrompt="1"/>
          </p:nvPr>
        </p:nvSpPr>
        <p:spPr>
          <a:xfrm>
            <a:off x="1424512" y="1764002"/>
            <a:ext cx="5328738" cy="1520984"/>
          </a:xfrm>
          <a:prstGeom prst="rect">
            <a:avLst/>
          </a:prstGeom>
        </p:spPr>
        <p:txBody>
          <a:bodyPr anchor="t"/>
          <a:lstStyle>
            <a:lvl1pPr>
              <a:lnSpc>
                <a:spcPct val="110000"/>
              </a:lnSpc>
              <a:defRPr sz="2600"/>
            </a:lvl1pPr>
          </a:lstStyle>
          <a:p>
            <a:r>
              <a:rPr lang="en-US" altLang="ja-JP" dirty="0"/>
              <a:t>Document title</a:t>
            </a:r>
            <a:br>
              <a:rPr lang="en-US" altLang="ja-JP" dirty="0"/>
            </a:br>
            <a:r>
              <a:rPr lang="en-US" altLang="ja-JP" dirty="0"/>
              <a:t>Arial Regular 26 pt.</a:t>
            </a:r>
            <a:br>
              <a:rPr lang="en-US" altLang="ja-JP" dirty="0"/>
            </a:br>
            <a:r>
              <a:rPr lang="en-US" altLang="ja-JP" dirty="0"/>
              <a:t>Third line</a:t>
            </a:r>
            <a:endParaRPr lang="en-US" dirty="0"/>
          </a:p>
        </p:txBody>
      </p:sp>
      <p:sp>
        <p:nvSpPr>
          <p:cNvPr id="10" name="テキスト プレースホルダー 3"/>
          <p:cNvSpPr>
            <a:spLocks noGrp="1"/>
          </p:cNvSpPr>
          <p:nvPr>
            <p:ph type="body" sz="quarter" idx="13" hasCustomPrompt="1"/>
          </p:nvPr>
        </p:nvSpPr>
        <p:spPr>
          <a:xfrm>
            <a:off x="1424513" y="3545042"/>
            <a:ext cx="5328741" cy="658114"/>
          </a:xfrm>
          <a:prstGeom prst="rect">
            <a:avLst/>
          </a:prstGeom>
        </p:spPr>
        <p:txBody>
          <a:bodyPr vert="horz" lIns="54000" tIns="0" rIns="54000" bIns="0" rtlCol="0" anchor="t">
            <a:noAutofit/>
          </a:bodyPr>
          <a:lstStyle>
            <a:lvl1pPr>
              <a:spcAft>
                <a:spcPts val="0"/>
              </a:spcAft>
              <a:defRPr lang="ja-JP" altLang="en-US" sz="1200" b="1" i="0" cap="none" baseline="0" dirty="0" smtClean="0">
                <a:latin typeface="+mn-lt"/>
                <a:ea typeface="+mn-ea"/>
                <a:cs typeface="+mn-cs"/>
              </a:defRPr>
            </a:lvl1pPr>
          </a:lstStyle>
          <a:p>
            <a:r>
              <a:rPr lang="en-US" altLang="ja-JP" dirty="0"/>
              <a:t>Document Subhead Arial Bold 12 pt.</a:t>
            </a:r>
          </a:p>
          <a:p>
            <a:r>
              <a:rPr lang="en-US" altLang="ja-JP" dirty="0"/>
              <a:t>Department</a:t>
            </a:r>
            <a:r>
              <a:rPr lang="ja-JP" altLang="en-US" dirty="0"/>
              <a:t> </a:t>
            </a:r>
            <a:r>
              <a:rPr lang="en-US" altLang="ja-JP" dirty="0"/>
              <a:t>Name</a:t>
            </a:r>
          </a:p>
          <a:p>
            <a:r>
              <a:rPr lang="en-US" altLang="ja-JP" dirty="0"/>
              <a:t>Day month year</a:t>
            </a:r>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en-US" altLang="ja-JP" dirty="0"/>
              <a:t>Client name Arial Regular 20pt.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ENG Cover 3</a:t>
            </a:r>
            <a:endParaRPr kumimoji="1" lang="ja-JP" altLang="en-US" sz="600" baseline="0" dirty="0"/>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5908" y="6134100"/>
            <a:ext cx="1448465" cy="336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2" name="グループ化 11"/>
          <p:cNvGrpSpPr/>
          <p:nvPr/>
        </p:nvGrpSpPr>
        <p:grpSpPr>
          <a:xfrm>
            <a:off x="1427495" y="-113318"/>
            <a:ext cx="4747260" cy="92724"/>
            <a:chOff x="1427495" y="-138636"/>
            <a:chExt cx="4747260" cy="92724"/>
          </a:xfrm>
        </p:grpSpPr>
        <p:sp>
          <p:nvSpPr>
            <p:cNvPr id="13"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54504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8498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400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
        <p:nvSpPr>
          <p:cNvPr id="27" name="テキスト ボックス 26"/>
          <p:cNvSpPr txBox="1"/>
          <p:nvPr/>
        </p:nvSpPr>
        <p:spPr bwMode="auto">
          <a:xfrm>
            <a:off x="414000" y="6202936"/>
            <a:ext cx="2520563" cy="230832"/>
          </a:xfrm>
          <a:prstGeom prst="rect">
            <a:avLst/>
          </a:prstGeom>
          <a:noFill/>
        </p:spPr>
        <p:txBody>
          <a:bodyPr wrap="square" lIns="0" tIns="0" rIns="0" bIns="0" rtlCol="0" anchor="b">
            <a:spAutoFit/>
          </a:bodyPr>
          <a:lstStyle/>
          <a:p>
            <a:r>
              <a:rPr kumimoji="1" lang="en-US" altLang="ja-JP" sz="800" b="1" baseline="0" dirty="0">
                <a:solidFill>
                  <a:schemeClr val="tx1"/>
                </a:solidFill>
              </a:rPr>
              <a:t>Mitsubishi UFJ Research and Consulting</a:t>
            </a:r>
          </a:p>
          <a:p>
            <a:r>
              <a:rPr kumimoji="1" lang="en-US" altLang="ja-JP" sz="700" baseline="0" dirty="0">
                <a:solidFill>
                  <a:schemeClr val="tx1"/>
                </a:solidFill>
              </a:rPr>
              <a:t>A</a:t>
            </a:r>
            <a:r>
              <a:rPr kumimoji="1" lang="ja-JP" altLang="en-US" sz="700" baseline="0" dirty="0">
                <a:solidFill>
                  <a:schemeClr val="tx1"/>
                </a:solidFill>
              </a:rPr>
              <a:t> </a:t>
            </a:r>
            <a:r>
              <a:rPr kumimoji="1" lang="en-US" altLang="ja-JP" sz="700" baseline="0" dirty="0">
                <a:solidFill>
                  <a:schemeClr val="tx1"/>
                </a:solidFill>
              </a:rPr>
              <a:t>member</a:t>
            </a:r>
            <a:r>
              <a:rPr kumimoji="1" lang="ja-JP" altLang="en-US" sz="700" baseline="0" dirty="0">
                <a:solidFill>
                  <a:schemeClr val="tx1"/>
                </a:solidFill>
              </a:rPr>
              <a:t> </a:t>
            </a:r>
            <a:r>
              <a:rPr kumimoji="1" lang="en-US" altLang="ja-JP" sz="700" baseline="0" dirty="0">
                <a:solidFill>
                  <a:schemeClr val="tx1"/>
                </a:solidFill>
              </a:rPr>
              <a:t>of</a:t>
            </a:r>
            <a:r>
              <a:rPr kumimoji="1" lang="ja-JP" altLang="en-US" sz="700" baseline="0" dirty="0">
                <a:solidFill>
                  <a:schemeClr val="tx1"/>
                </a:solidFill>
              </a:rPr>
              <a:t> </a:t>
            </a:r>
            <a:r>
              <a:rPr kumimoji="1" lang="en-US" altLang="ja-JP" sz="700" baseline="0" dirty="0">
                <a:solidFill>
                  <a:schemeClr val="tx1"/>
                </a:solidFill>
              </a:rPr>
              <a:t>MUFG,</a:t>
            </a:r>
            <a:r>
              <a:rPr kumimoji="1" lang="ja-JP" altLang="en-US" sz="700" baseline="0" dirty="0">
                <a:solidFill>
                  <a:schemeClr val="tx1"/>
                </a:solidFill>
              </a:rPr>
              <a:t> </a:t>
            </a:r>
            <a:r>
              <a:rPr kumimoji="1" lang="en-US" altLang="ja-JP" sz="700" baseline="0" dirty="0">
                <a:solidFill>
                  <a:schemeClr val="tx1"/>
                </a:solidFill>
              </a:rPr>
              <a:t>a global financial group </a:t>
            </a:r>
          </a:p>
        </p:txBody>
      </p:sp>
    </p:spTree>
    <p:extLst>
      <p:ext uri="{BB962C8B-B14F-4D97-AF65-F5344CB8AC3E}">
        <p14:creationId xmlns:p14="http://schemas.microsoft.com/office/powerpoint/2010/main" val="1825190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Line 本文スライド">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323850"/>
            <a:ext cx="9075600" cy="379413"/>
          </a:xfrm>
        </p:spPr>
        <p:txBody>
          <a:bodyPr lIns="54000"/>
          <a:lstStyle>
            <a:lvl1pPr>
              <a:defRPr baseline="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LINE</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293670"/>
          </a:xfrm>
        </p:spPr>
        <p:txBody>
          <a:bodyPr lIns="53975" tIns="53975" rIns="53975" bIns="53975">
            <a:spAutoFit/>
          </a:bodyPr>
          <a:lstStyle>
            <a:lvl1pPr>
              <a:spcBef>
                <a:spcPts val="400"/>
              </a:spcBef>
              <a:spcAft>
                <a:spcPts val="0"/>
              </a:spcAft>
              <a:defRPr sz="12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10" name="縦書きテキスト プレースホルダー 9"/>
          <p:cNvSpPr>
            <a:spLocks noGrp="1"/>
          </p:cNvSpPr>
          <p:nvPr>
            <p:ph type="body" orient="vert" sz="quarter" idx="15"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000000"/>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サブタイトル（使用しない場合は削除可）</a:t>
            </a:r>
          </a:p>
        </p:txBody>
      </p:sp>
    </p:spTree>
    <p:extLst>
      <p:ext uri="{BB962C8B-B14F-4D97-AF65-F5344CB8AC3E}">
        <p14:creationId xmlns:p14="http://schemas.microsoft.com/office/powerpoint/2010/main" val="188485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slideLayout" Target="../slideLayouts/slideLayout22.xml"/><Relationship Id="rId26" Type="http://schemas.openxmlformats.org/officeDocument/2006/relationships/tags" Target="../tags/tag5.xml"/><Relationship Id="rId3" Type="http://schemas.openxmlformats.org/officeDocument/2006/relationships/slideLayout" Target="../slideLayouts/slideLayout7.xml"/><Relationship Id="rId21" Type="http://schemas.openxmlformats.org/officeDocument/2006/relationships/slideLayout" Target="../slideLayouts/slideLayout25.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5" Type="http://schemas.openxmlformats.org/officeDocument/2006/relationships/tags" Target="../tags/tag4.xml"/><Relationship Id="rId2" Type="http://schemas.openxmlformats.org/officeDocument/2006/relationships/slideLayout" Target="../slideLayouts/slideLayout6.xml"/><Relationship Id="rId16" Type="http://schemas.openxmlformats.org/officeDocument/2006/relationships/slideLayout" Target="../slideLayouts/slideLayout20.xml"/><Relationship Id="rId20" Type="http://schemas.openxmlformats.org/officeDocument/2006/relationships/slideLayout" Target="../slideLayouts/slideLayout24.xml"/><Relationship Id="rId29" Type="http://schemas.openxmlformats.org/officeDocument/2006/relationships/oleObject" Target="../embeddings/oleObject2.bin"/><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24" Type="http://schemas.openxmlformats.org/officeDocument/2006/relationships/tags" Target="../tags/tag3.xml"/><Relationship Id="rId5" Type="http://schemas.openxmlformats.org/officeDocument/2006/relationships/slideLayout" Target="../slideLayouts/slideLayout9.xml"/><Relationship Id="rId15" Type="http://schemas.openxmlformats.org/officeDocument/2006/relationships/slideLayout" Target="../slideLayouts/slideLayout19.xml"/><Relationship Id="rId23" Type="http://schemas.openxmlformats.org/officeDocument/2006/relationships/theme" Target="../theme/theme2.xml"/><Relationship Id="rId28" Type="http://schemas.openxmlformats.org/officeDocument/2006/relationships/tags" Target="../tags/tag7.xml"/><Relationship Id="rId10" Type="http://schemas.openxmlformats.org/officeDocument/2006/relationships/slideLayout" Target="../slideLayouts/slideLayout14.xml"/><Relationship Id="rId19" Type="http://schemas.openxmlformats.org/officeDocument/2006/relationships/slideLayout" Target="../slideLayouts/slideLayout23.xml"/><Relationship Id="rId31" Type="http://schemas.openxmlformats.org/officeDocument/2006/relationships/image" Target="../media/image2.emf"/><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 Id="rId22" Type="http://schemas.openxmlformats.org/officeDocument/2006/relationships/slideLayout" Target="../slideLayouts/slideLayout26.xml"/><Relationship Id="rId27" Type="http://schemas.openxmlformats.org/officeDocument/2006/relationships/tags" Target="../tags/tag6.xml"/><Relationship Id="rId30"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218B87A5-378B-38A2-4371-E04FB38A4CE7}"/>
              </a:ext>
            </a:extLst>
          </p:cNvPr>
          <p:cNvGraphicFramePr>
            <a:graphicFrameLocks noChangeAspect="1"/>
          </p:cNvGraphicFramePr>
          <p:nvPr userDrawn="1">
            <p:custDataLst>
              <p:tags r:id="rId6"/>
            </p:custDataLst>
            <p:extLst>
              <p:ext uri="{D42A27DB-BD31-4B8C-83A1-F6EECF244321}">
                <p14:modId xmlns:p14="http://schemas.microsoft.com/office/powerpoint/2010/main" val="21941242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353" imgH="353" progId="TCLayout.ActiveDocument.1">
                  <p:embed/>
                </p:oleObj>
              </mc:Choice>
              <mc:Fallback>
                <p:oleObj name="think-cell スライド" r:id="rId7" imgW="353" imgH="353" progId="TCLayout.ActiveDocument.1">
                  <p:embed/>
                  <p:pic>
                    <p:nvPicPr>
                      <p:cNvPr id="2" name="think-cell data - do not delete" hidden="1">
                        <a:extLst>
                          <a:ext uri="{FF2B5EF4-FFF2-40B4-BE49-F238E27FC236}">
                            <a16:creationId xmlns:a16="http://schemas.microsoft.com/office/drawing/2014/main" id="{218B87A5-378B-38A2-4371-E04FB38A4CE7}"/>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38" name="テキスト ボックス 37"/>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9" name="テキスト ボックス 38"/>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1029" name="Rectangle 35"/>
          <p:cNvSpPr>
            <a:spLocks noGrp="1" noChangeArrowheads="1"/>
          </p:cNvSpPr>
          <p:nvPr userDrawn="1">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a:t>マスタータイトルの書式設定</a:t>
            </a:r>
          </a:p>
        </p:txBody>
      </p:sp>
      <p:sp>
        <p:nvSpPr>
          <p:cNvPr id="1030" name="Rectangle 37"/>
          <p:cNvSpPr>
            <a:spLocks noGrp="1" noChangeArrowheads="1"/>
          </p:cNvSpPr>
          <p:nvPr userDrawn="1">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a:t>第 </a:t>
            </a:r>
            <a:r>
              <a:rPr lang="en-US" altLang="ja-JP"/>
              <a:t>1 </a:t>
            </a:r>
            <a:r>
              <a:rPr lang="ja-JP" altLang="en-US"/>
              <a:t>レベル</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240676" name="Line 36"/>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681" name="Line 41"/>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29" name="Line 89"/>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0" name="Line 90"/>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1" name="Line 91"/>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2" name="Line 92"/>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3" name="Line 93"/>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4" name="Line 94"/>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5" name="Line 95"/>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6" name="Line 96"/>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7" name="Line 97"/>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8" name="Line 98"/>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9" name="Line 99"/>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0" name="Line 100"/>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1" name="Line 101"/>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2" name="Line 102"/>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3" name="Line 103"/>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4" name="Line 104"/>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5" name="Line 105"/>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6" name="Line 106"/>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7" name="Line 107"/>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8" name="Line 108"/>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0" name="Line 110"/>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1" name="Line 111"/>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2" name="Line 112"/>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3" name="Line 113"/>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4" name="Line 114"/>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5" name="Line 115"/>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6" name="Line 116"/>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3" name="グループ化 42"/>
          <p:cNvGrpSpPr/>
          <p:nvPr userDrawn="1"/>
        </p:nvGrpSpPr>
        <p:grpSpPr>
          <a:xfrm>
            <a:off x="9483725" y="-261938"/>
            <a:ext cx="1587"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4"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5"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68" r:id="rId4"/>
  </p:sldLayoutIdLst>
  <p:hf hdr="0" ftr="0" dt="0"/>
  <p:txStyles>
    <p:titleStyle>
      <a:lvl1pPr algn="l" defTabSz="990600" rtl="0" eaLnBrk="0" fontAlgn="base" hangingPunct="0">
        <a:spcBef>
          <a:spcPct val="0"/>
        </a:spcBef>
        <a:spcAft>
          <a:spcPct val="0"/>
        </a:spcAft>
        <a:defRPr kumimoji="1" sz="2000" b="1">
          <a:solidFill>
            <a:schemeClr val="tx2"/>
          </a:solidFill>
          <a:latin typeface="Arial" panose="020B0604020202020204" pitchFamily="34" charset="0"/>
          <a:ea typeface="ＭＳ Ｐゴシック" panose="020B0600070205080204" pitchFamily="50" charset="-128"/>
          <a:cs typeface="+mj-cs"/>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p:titleStyle>
    <p:body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20A5F09A-351B-1384-BCFA-983A6C8A17F8}"/>
              </a:ext>
            </a:extLst>
          </p:cNvPr>
          <p:cNvGraphicFramePr>
            <a:graphicFrameLocks noChangeAspect="1"/>
          </p:cNvGraphicFramePr>
          <p:nvPr userDrawn="1">
            <p:custDataLst>
              <p:tags r:id="rId24"/>
            </p:custDataLst>
            <p:extLst>
              <p:ext uri="{D42A27DB-BD31-4B8C-83A1-F6EECF244321}">
                <p14:modId xmlns:p14="http://schemas.microsoft.com/office/powerpoint/2010/main" val="35615055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29" imgW="353" imgH="353" progId="TCLayout.ActiveDocument.1">
                  <p:embed/>
                </p:oleObj>
              </mc:Choice>
              <mc:Fallback>
                <p:oleObj name="think-cell スライド" r:id="rId29" imgW="353" imgH="353" progId="TCLayout.ActiveDocument.1">
                  <p:embed/>
                  <p:pic>
                    <p:nvPicPr>
                      <p:cNvPr id="3" name="think-cell data - do not delete" hidden="1">
                        <a:extLst>
                          <a:ext uri="{FF2B5EF4-FFF2-40B4-BE49-F238E27FC236}">
                            <a16:creationId xmlns:a16="http://schemas.microsoft.com/office/drawing/2014/main" id="{20A5F09A-351B-1384-BCFA-983A6C8A17F8}"/>
                          </a:ext>
                        </a:extLst>
                      </p:cNvPr>
                      <p:cNvPicPr/>
                      <p:nvPr/>
                    </p:nvPicPr>
                    <p:blipFill>
                      <a:blip r:embed="rId30"/>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a:xfrm>
            <a:off x="415200" y="323849"/>
            <a:ext cx="9075600" cy="379414"/>
          </a:xfrm>
          <a:prstGeom prst="rect">
            <a:avLst/>
          </a:prstGeom>
        </p:spPr>
        <p:txBody>
          <a:bodyPr vert="horz" lIns="54000" tIns="0" rIns="54000" bIns="0" rtlCol="0" anchor="b" anchorCtr="0">
            <a:noAutofit/>
          </a:bodyPr>
          <a:lstStyle/>
          <a:p>
            <a:r>
              <a:rPr lang="ja-JP" altLang="en-US" dirty="0"/>
              <a:t>タイトルの書式設定</a:t>
            </a:r>
            <a:endParaRPr lang="en-US" dirty="0"/>
          </a:p>
        </p:txBody>
      </p:sp>
      <p:sp>
        <p:nvSpPr>
          <p:cNvPr id="5" name="テキスト プレースホルダー 4"/>
          <p:cNvSpPr>
            <a:spLocks noGrp="1"/>
          </p:cNvSpPr>
          <p:nvPr>
            <p:ph type="body" idx="1"/>
          </p:nvPr>
        </p:nvSpPr>
        <p:spPr bwMode="gray">
          <a:xfrm>
            <a:off x="415200" y="1028700"/>
            <a:ext cx="9075600" cy="1154162"/>
          </a:xfrm>
          <a:prstGeom prst="rect">
            <a:avLst/>
          </a:prstGeom>
        </p:spPr>
        <p:txBody>
          <a:bodyPr vert="horz" lIns="54000" tIns="0" rIns="54000" bIns="0" rtlCol="0">
            <a:spAutoFit/>
          </a:bodyPr>
          <a:lstStyle/>
          <a:p>
            <a:pPr lvl="0"/>
            <a:r>
              <a:rPr kumimoji="1" lang="ja-JP" altLang="en-US" dirty="0"/>
              <a:t>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p:txBody>
      </p:sp>
      <p:sp>
        <p:nvSpPr>
          <p:cNvPr id="8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9" name="Picture 2"/>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31171"/>
            <a:ext cx="1963322" cy="117404"/>
          </a:xfrm>
          <a:prstGeom prst="rect">
            <a:avLst/>
          </a:prstGeom>
          <a:noFill/>
        </p:spPr>
        <p:txBody>
          <a:bodyPr wrap="square" lIns="0" tIns="0" rIns="0" bIns="0" rtlCol="0" anchor="b">
            <a:spAutoFit/>
          </a:bodyPr>
          <a:lstStyle/>
          <a:p>
            <a:r>
              <a:rPr kumimoji="1" lang="en-US" altLang="ja-JP" sz="700" baseline="0">
                <a:solidFill>
                  <a:schemeClr val="tx1"/>
                </a:solidFill>
              </a:rPr>
              <a:t>Mitsubishi UFJ Research and Consulting</a:t>
            </a:r>
            <a:endParaRPr kumimoji="1" lang="ja-JP" altLang="en-US" sz="700" baseline="0" dirty="0">
              <a:solidFill>
                <a:schemeClr val="tx1"/>
              </a:solidFill>
            </a:endParaRPr>
          </a:p>
        </p:txBody>
      </p:sp>
      <p:cxnSp>
        <p:nvCxnSpPr>
          <p:cNvPr id="11" name="Straight Connector 7"/>
          <p:cNvCxnSpPr/>
          <p:nvPr/>
        </p:nvCxnSpPr>
        <p:spPr>
          <a:xfrm>
            <a:off x="415200" y="908558"/>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grpSp>
        <p:nvGrpSpPr>
          <p:cNvPr id="111" name="Group 83"/>
          <p:cNvGrpSpPr/>
          <p:nvPr>
            <p:custDataLst>
              <p:tags r:id="rId25"/>
            </p:custDataLst>
          </p:nvPr>
        </p:nvGrpSpPr>
        <p:grpSpPr>
          <a:xfrm>
            <a:off x="413544" y="6879384"/>
            <a:ext cx="9076531" cy="85104"/>
            <a:chOff x="413544" y="-261938"/>
            <a:chExt cx="9076531" cy="247650"/>
          </a:xfrm>
        </p:grpSpPr>
        <p:sp>
          <p:nvSpPr>
            <p:cNvPr id="112"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3"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4"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5"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6"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7"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8"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9"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0"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1"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2"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3"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124" name="Group 83"/>
          <p:cNvGrpSpPr/>
          <p:nvPr>
            <p:custDataLst>
              <p:tags r:id="rId26"/>
            </p:custDataLst>
          </p:nvPr>
        </p:nvGrpSpPr>
        <p:grpSpPr>
          <a:xfrm>
            <a:off x="413544" y="-105585"/>
            <a:ext cx="9074150" cy="85104"/>
            <a:chOff x="413544" y="-261938"/>
            <a:chExt cx="9074150" cy="247650"/>
          </a:xfrm>
        </p:grpSpPr>
        <p:sp>
          <p:nvSpPr>
            <p:cNvPr id="125"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6"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7"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8"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9"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0"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1"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2"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3"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4"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5"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6"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90" name="Group 136"/>
          <p:cNvGrpSpPr/>
          <p:nvPr>
            <p:custDataLst>
              <p:tags r:id="rId27"/>
            </p:custDataLst>
          </p:nvPr>
        </p:nvGrpSpPr>
        <p:grpSpPr>
          <a:xfrm>
            <a:off x="-102316" y="321469"/>
            <a:ext cx="80962" cy="6326462"/>
            <a:chOff x="9926638" y="321469"/>
            <a:chExt cx="282575" cy="6326462"/>
          </a:xfrm>
        </p:grpSpPr>
        <p:sp>
          <p:nvSpPr>
            <p:cNvPr id="91"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2"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3"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4"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5"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6"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7"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8"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9"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0"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1"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2"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3"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4"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5"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6"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7"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8"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109" name="Group 136"/>
          <p:cNvGrpSpPr/>
          <p:nvPr>
            <p:custDataLst>
              <p:tags r:id="rId28"/>
            </p:custDataLst>
          </p:nvPr>
        </p:nvGrpSpPr>
        <p:grpSpPr>
          <a:xfrm>
            <a:off x="9926639" y="321469"/>
            <a:ext cx="80962" cy="6326462"/>
            <a:chOff x="9926638" y="321469"/>
            <a:chExt cx="282575" cy="6326462"/>
          </a:xfrm>
        </p:grpSpPr>
        <p:sp>
          <p:nvSpPr>
            <p:cNvPr id="110"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5"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6"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7"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8"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9"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0"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1"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2"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3"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4"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5"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6"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7"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8"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9"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70"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71"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
        <p:nvSpPr>
          <p:cNvPr id="72" name="テキスト ボックス 71">
            <a:extLst>
              <a:ext uri="{FF2B5EF4-FFF2-40B4-BE49-F238E27FC236}">
                <a16:creationId xmlns:a16="http://schemas.microsoft.com/office/drawing/2014/main" id="{F99F7B62-E287-45FF-8E99-28EED02D6BDA}"/>
              </a:ext>
            </a:extLst>
          </p:cNvPr>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73" name="テキスト ボックス 72">
            <a:extLst>
              <a:ext uri="{FF2B5EF4-FFF2-40B4-BE49-F238E27FC236}">
                <a16:creationId xmlns:a16="http://schemas.microsoft.com/office/drawing/2014/main" id="{B15D10EB-086A-4687-8FDA-FA9B4848623F}"/>
              </a:ext>
            </a:extLst>
          </p:cNvPr>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74" name="Rectangle 35">
            <a:extLst>
              <a:ext uri="{FF2B5EF4-FFF2-40B4-BE49-F238E27FC236}">
                <a16:creationId xmlns:a16="http://schemas.microsoft.com/office/drawing/2014/main" id="{CFB65EE7-5D20-4963-986C-FC2A770B81BE}"/>
              </a:ext>
            </a:extLst>
          </p:cNvPr>
          <p:cNvSpPr>
            <a:spLocks noGrp="1" noChangeArrowheads="1"/>
          </p:cNvSpPr>
          <p:nvPr>
            <p:ph type="title"/>
          </p:nvPr>
        </p:nvSpPr>
        <p:spPr bwMode="auto">
          <a:xfrm>
            <a:off x="406400" y="653495"/>
            <a:ext cx="9061450" cy="324961"/>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a:t>マスタータイトルの書式設定</a:t>
            </a:r>
          </a:p>
        </p:txBody>
      </p:sp>
      <p:sp>
        <p:nvSpPr>
          <p:cNvPr id="75" name="Rectangle 37">
            <a:extLst>
              <a:ext uri="{FF2B5EF4-FFF2-40B4-BE49-F238E27FC236}">
                <a16:creationId xmlns:a16="http://schemas.microsoft.com/office/drawing/2014/main" id="{ED45F2C4-CC99-4997-9799-C65FF60FBDFF}"/>
              </a:ext>
            </a:extLst>
          </p:cNvPr>
          <p:cNvSpPr>
            <a:spLocks noGrp="1" noChangeArrowheads="1"/>
          </p:cNvSpPr>
          <p:nvPr>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a:t>第 </a:t>
            </a:r>
            <a:r>
              <a:rPr lang="en-US" altLang="ja-JP"/>
              <a:t>1 </a:t>
            </a:r>
            <a:r>
              <a:rPr lang="ja-JP" altLang="en-US"/>
              <a:t>レベル</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76" name="Line 36">
            <a:extLst>
              <a:ext uri="{FF2B5EF4-FFF2-40B4-BE49-F238E27FC236}">
                <a16:creationId xmlns:a16="http://schemas.microsoft.com/office/drawing/2014/main" id="{E689C1A1-5F90-43EA-9C6A-DB707BC301C7}"/>
              </a:ext>
            </a:extLst>
          </p:cNvPr>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7" name="Line 41">
            <a:extLst>
              <a:ext uri="{FF2B5EF4-FFF2-40B4-BE49-F238E27FC236}">
                <a16:creationId xmlns:a16="http://schemas.microsoft.com/office/drawing/2014/main" id="{62A9EBFD-C5D9-4943-920C-85431CAC880F}"/>
              </a:ext>
            </a:extLst>
          </p:cNvPr>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8" name="Line 89">
            <a:extLst>
              <a:ext uri="{FF2B5EF4-FFF2-40B4-BE49-F238E27FC236}">
                <a16:creationId xmlns:a16="http://schemas.microsoft.com/office/drawing/2014/main" id="{C8096E1E-58B4-4336-A7EC-1B0C062DA6DE}"/>
              </a:ext>
            </a:extLst>
          </p:cNvPr>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9" name="Line 90">
            <a:extLst>
              <a:ext uri="{FF2B5EF4-FFF2-40B4-BE49-F238E27FC236}">
                <a16:creationId xmlns:a16="http://schemas.microsoft.com/office/drawing/2014/main" id="{6B1D6794-9C0D-4E94-88C8-DF18F174CE7C}"/>
              </a:ext>
            </a:extLst>
          </p:cNvPr>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0" name="Line 91">
            <a:extLst>
              <a:ext uri="{FF2B5EF4-FFF2-40B4-BE49-F238E27FC236}">
                <a16:creationId xmlns:a16="http://schemas.microsoft.com/office/drawing/2014/main" id="{05CC259C-90AF-43DC-A80B-CA39061A1EBC}"/>
              </a:ext>
            </a:extLst>
          </p:cNvPr>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1" name="Line 92">
            <a:extLst>
              <a:ext uri="{FF2B5EF4-FFF2-40B4-BE49-F238E27FC236}">
                <a16:creationId xmlns:a16="http://schemas.microsoft.com/office/drawing/2014/main" id="{4C6B2082-A32F-41B1-8BFD-3E1DC58CF464}"/>
              </a:ext>
            </a:extLst>
          </p:cNvPr>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2" name="Line 93">
            <a:extLst>
              <a:ext uri="{FF2B5EF4-FFF2-40B4-BE49-F238E27FC236}">
                <a16:creationId xmlns:a16="http://schemas.microsoft.com/office/drawing/2014/main" id="{E89F4DF3-01C2-4EDE-AB66-14AE1A679680}"/>
              </a:ext>
            </a:extLst>
          </p:cNvPr>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3" name="Line 94">
            <a:extLst>
              <a:ext uri="{FF2B5EF4-FFF2-40B4-BE49-F238E27FC236}">
                <a16:creationId xmlns:a16="http://schemas.microsoft.com/office/drawing/2014/main" id="{2A85183A-EF34-4E5E-9A59-CEBD7FCD4EDE}"/>
              </a:ext>
            </a:extLst>
          </p:cNvPr>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4" name="Line 95">
            <a:extLst>
              <a:ext uri="{FF2B5EF4-FFF2-40B4-BE49-F238E27FC236}">
                <a16:creationId xmlns:a16="http://schemas.microsoft.com/office/drawing/2014/main" id="{A380E435-9E4F-4141-BF58-1DB9E710DD6A}"/>
              </a:ext>
            </a:extLst>
          </p:cNvPr>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5" name="Line 96">
            <a:extLst>
              <a:ext uri="{FF2B5EF4-FFF2-40B4-BE49-F238E27FC236}">
                <a16:creationId xmlns:a16="http://schemas.microsoft.com/office/drawing/2014/main" id="{A23D4F28-81F8-4F5E-8F75-415F40B571F5}"/>
              </a:ext>
            </a:extLst>
          </p:cNvPr>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6" name="Line 97">
            <a:extLst>
              <a:ext uri="{FF2B5EF4-FFF2-40B4-BE49-F238E27FC236}">
                <a16:creationId xmlns:a16="http://schemas.microsoft.com/office/drawing/2014/main" id="{381DAFA8-A1F4-4E02-B56F-CD659DCF1429}"/>
              </a:ext>
            </a:extLst>
          </p:cNvPr>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8" name="Line 98">
            <a:extLst>
              <a:ext uri="{FF2B5EF4-FFF2-40B4-BE49-F238E27FC236}">
                <a16:creationId xmlns:a16="http://schemas.microsoft.com/office/drawing/2014/main" id="{8F7B5CB8-93FF-46E8-B95F-0F147E3E7957}"/>
              </a:ext>
            </a:extLst>
          </p:cNvPr>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9" name="Line 99">
            <a:extLst>
              <a:ext uri="{FF2B5EF4-FFF2-40B4-BE49-F238E27FC236}">
                <a16:creationId xmlns:a16="http://schemas.microsoft.com/office/drawing/2014/main" id="{C2A8AA67-4D61-4C55-A5DD-5F6EDD02FB65}"/>
              </a:ext>
            </a:extLst>
          </p:cNvPr>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7" name="Line 100">
            <a:extLst>
              <a:ext uri="{FF2B5EF4-FFF2-40B4-BE49-F238E27FC236}">
                <a16:creationId xmlns:a16="http://schemas.microsoft.com/office/drawing/2014/main" id="{C48A1AA6-E7DA-41DA-9F1D-F0AAD50C4473}"/>
              </a:ext>
            </a:extLst>
          </p:cNvPr>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8" name="Line 101">
            <a:extLst>
              <a:ext uri="{FF2B5EF4-FFF2-40B4-BE49-F238E27FC236}">
                <a16:creationId xmlns:a16="http://schemas.microsoft.com/office/drawing/2014/main" id="{BD12E378-4BBC-4F13-8BE7-95EDA5000756}"/>
              </a:ext>
            </a:extLst>
          </p:cNvPr>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9" name="Line 102">
            <a:extLst>
              <a:ext uri="{FF2B5EF4-FFF2-40B4-BE49-F238E27FC236}">
                <a16:creationId xmlns:a16="http://schemas.microsoft.com/office/drawing/2014/main" id="{C93BBBC1-208B-421C-856B-84D49017D551}"/>
              </a:ext>
            </a:extLst>
          </p:cNvPr>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0" name="Line 103">
            <a:extLst>
              <a:ext uri="{FF2B5EF4-FFF2-40B4-BE49-F238E27FC236}">
                <a16:creationId xmlns:a16="http://schemas.microsoft.com/office/drawing/2014/main" id="{3A651348-8162-4A5B-BE6E-997F669D1F45}"/>
              </a:ext>
            </a:extLst>
          </p:cNvPr>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1" name="Line 104">
            <a:extLst>
              <a:ext uri="{FF2B5EF4-FFF2-40B4-BE49-F238E27FC236}">
                <a16:creationId xmlns:a16="http://schemas.microsoft.com/office/drawing/2014/main" id="{E20EE8ED-DDFA-4E58-91C2-7FA9525D114D}"/>
              </a:ext>
            </a:extLst>
          </p:cNvPr>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2" name="Line 105">
            <a:extLst>
              <a:ext uri="{FF2B5EF4-FFF2-40B4-BE49-F238E27FC236}">
                <a16:creationId xmlns:a16="http://schemas.microsoft.com/office/drawing/2014/main" id="{C98721FF-4017-4045-AE1E-5859CC840C86}"/>
              </a:ext>
            </a:extLst>
          </p:cNvPr>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3" name="Line 106">
            <a:extLst>
              <a:ext uri="{FF2B5EF4-FFF2-40B4-BE49-F238E27FC236}">
                <a16:creationId xmlns:a16="http://schemas.microsoft.com/office/drawing/2014/main" id="{F6FC4875-49BC-42D6-85D9-C7739146078E}"/>
              </a:ext>
            </a:extLst>
          </p:cNvPr>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4" name="Line 107">
            <a:extLst>
              <a:ext uri="{FF2B5EF4-FFF2-40B4-BE49-F238E27FC236}">
                <a16:creationId xmlns:a16="http://schemas.microsoft.com/office/drawing/2014/main" id="{331A83F6-56CF-439F-8C06-532E78EC51D2}"/>
              </a:ext>
            </a:extLst>
          </p:cNvPr>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5" name="Line 108">
            <a:extLst>
              <a:ext uri="{FF2B5EF4-FFF2-40B4-BE49-F238E27FC236}">
                <a16:creationId xmlns:a16="http://schemas.microsoft.com/office/drawing/2014/main" id="{CDB21A6E-4B45-4599-A747-CE25004ADF55}"/>
              </a:ext>
            </a:extLst>
          </p:cNvPr>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6" name="Line 110">
            <a:extLst>
              <a:ext uri="{FF2B5EF4-FFF2-40B4-BE49-F238E27FC236}">
                <a16:creationId xmlns:a16="http://schemas.microsoft.com/office/drawing/2014/main" id="{83BFD3B0-2049-4886-9886-2336664BC684}"/>
              </a:ext>
            </a:extLst>
          </p:cNvPr>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7" name="Line 111">
            <a:extLst>
              <a:ext uri="{FF2B5EF4-FFF2-40B4-BE49-F238E27FC236}">
                <a16:creationId xmlns:a16="http://schemas.microsoft.com/office/drawing/2014/main" id="{6F06D25C-A646-4B9F-A703-96092C0664B3}"/>
              </a:ext>
            </a:extLst>
          </p:cNvPr>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8" name="Line 112">
            <a:extLst>
              <a:ext uri="{FF2B5EF4-FFF2-40B4-BE49-F238E27FC236}">
                <a16:creationId xmlns:a16="http://schemas.microsoft.com/office/drawing/2014/main" id="{C2E9A383-8E3D-4A5C-A69C-ED6DC8BDF26B}"/>
              </a:ext>
            </a:extLst>
          </p:cNvPr>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9" name="Line 113">
            <a:extLst>
              <a:ext uri="{FF2B5EF4-FFF2-40B4-BE49-F238E27FC236}">
                <a16:creationId xmlns:a16="http://schemas.microsoft.com/office/drawing/2014/main" id="{059A712B-4C2C-4DBF-8852-F1E07AC75D23}"/>
              </a:ext>
            </a:extLst>
          </p:cNvPr>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0" name="Line 114">
            <a:extLst>
              <a:ext uri="{FF2B5EF4-FFF2-40B4-BE49-F238E27FC236}">
                <a16:creationId xmlns:a16="http://schemas.microsoft.com/office/drawing/2014/main" id="{F4320F98-B53E-4E1B-8090-087626B312B7}"/>
              </a:ext>
            </a:extLst>
          </p:cNvPr>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1" name="Line 115">
            <a:extLst>
              <a:ext uri="{FF2B5EF4-FFF2-40B4-BE49-F238E27FC236}">
                <a16:creationId xmlns:a16="http://schemas.microsoft.com/office/drawing/2014/main" id="{767D8C98-12CD-454B-B083-5BBB7F4114E3}"/>
              </a:ext>
            </a:extLst>
          </p:cNvPr>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2" name="Line 116">
            <a:extLst>
              <a:ext uri="{FF2B5EF4-FFF2-40B4-BE49-F238E27FC236}">
                <a16:creationId xmlns:a16="http://schemas.microsoft.com/office/drawing/2014/main" id="{802190FC-3B2F-4BAE-9E3E-ABA83CAE691D}"/>
              </a:ext>
            </a:extLst>
          </p:cNvPr>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3" name="Line 110">
            <a:extLst>
              <a:ext uri="{FF2B5EF4-FFF2-40B4-BE49-F238E27FC236}">
                <a16:creationId xmlns:a16="http://schemas.microsoft.com/office/drawing/2014/main" id="{E075D15C-590B-4F95-A516-5849EDD27019}"/>
              </a:ext>
            </a:extLst>
          </p:cNvPr>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154" name="グループ化 153">
            <a:extLst>
              <a:ext uri="{FF2B5EF4-FFF2-40B4-BE49-F238E27FC236}">
                <a16:creationId xmlns:a16="http://schemas.microsoft.com/office/drawing/2014/main" id="{FF90E82E-D8F7-40B3-972D-D018D4259F98}"/>
              </a:ext>
            </a:extLst>
          </p:cNvPr>
          <p:cNvGrpSpPr/>
          <p:nvPr userDrawn="1"/>
        </p:nvGrpSpPr>
        <p:grpSpPr>
          <a:xfrm>
            <a:off x="9483725" y="-261938"/>
            <a:ext cx="1587" cy="247650"/>
            <a:chOff x="9483725" y="-510339"/>
            <a:chExt cx="1587" cy="496050"/>
          </a:xfrm>
        </p:grpSpPr>
        <p:sp>
          <p:nvSpPr>
            <p:cNvPr id="172" name="Line 110">
              <a:extLst>
                <a:ext uri="{FF2B5EF4-FFF2-40B4-BE49-F238E27FC236}">
                  <a16:creationId xmlns:a16="http://schemas.microsoft.com/office/drawing/2014/main" id="{2CDB7DE8-3A30-4DCD-B0A8-E602ACB21A10}"/>
                </a:ext>
              </a:extLst>
            </p:cNvPr>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173" name="Line 110">
              <a:extLst>
                <a:ext uri="{FF2B5EF4-FFF2-40B4-BE49-F238E27FC236}">
                  <a16:creationId xmlns:a16="http://schemas.microsoft.com/office/drawing/2014/main" id="{387EDBAA-AA44-4B8F-AF85-BE4E00836B4F}"/>
                </a:ext>
              </a:extLst>
            </p:cNvPr>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174" name="Line 110">
            <a:extLst>
              <a:ext uri="{FF2B5EF4-FFF2-40B4-BE49-F238E27FC236}">
                <a16:creationId xmlns:a16="http://schemas.microsoft.com/office/drawing/2014/main" id="{0BCA5BC1-4272-4A97-80D2-DA28DE519313}"/>
              </a:ext>
            </a:extLst>
          </p:cNvPr>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75" name="Line 95">
            <a:extLst>
              <a:ext uri="{FF2B5EF4-FFF2-40B4-BE49-F238E27FC236}">
                <a16:creationId xmlns:a16="http://schemas.microsoft.com/office/drawing/2014/main" id="{0813B829-A44D-4942-8638-9184C1C97826}"/>
              </a:ext>
            </a:extLst>
          </p:cNvPr>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493968613"/>
      </p:ext>
    </p:extLst>
  </p:cSld>
  <p:clrMap bg1="lt1" tx1="dk1" bg2="lt2" tx2="dk2" accent1="accent1" accent2="accent2" accent3="accent3" accent4="accent4" accent5="accent5" accent6="accent6" hlink="hlink" folHlink="folHlink"/>
  <p:sldLayoutIdLst>
    <p:sldLayoutId id="2147483675"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 id="2147483693" r:id="rId18"/>
    <p:sldLayoutId id="2147483694" r:id="rId19"/>
    <p:sldLayoutId id="2147483695" r:id="rId20"/>
    <p:sldLayoutId id="2147483696" r:id="rId21"/>
    <p:sldLayoutId id="2147483697" r:id="rId22"/>
  </p:sldLayoutIdLst>
  <p:hf hdr="0" ftr="0" dt="0"/>
  <p:txStyles>
    <p:titleStyle>
      <a:lvl1pPr algn="l" defTabSz="495330" rtl="0" eaLnBrk="1" latinLnBrk="0" hangingPunct="1">
        <a:lnSpc>
          <a:spcPts val="2817"/>
        </a:lnSpc>
        <a:spcBef>
          <a:spcPct val="0"/>
        </a:spcBef>
        <a:buNone/>
        <a:defRPr kumimoji="1" sz="2000" kern="1200" baseline="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p:titleStyle>
    <p:bodyStyle>
      <a:lvl1pPr marL="0" indent="0" algn="l" defTabSz="495330" rtl="0" eaLnBrk="1" latinLnBrk="0" hangingPunct="1">
        <a:lnSpc>
          <a:spcPct val="100000"/>
        </a:lnSpc>
        <a:spcBef>
          <a:spcPts val="300"/>
        </a:spcBef>
        <a:spcAft>
          <a:spcPts val="300"/>
        </a:spcAft>
        <a:buClr>
          <a:srgbClr val="5A5A5A"/>
        </a:buClr>
        <a:buFont typeface="Wingdings" panose="05000000000000000000" pitchFamily="2" charset="2"/>
        <a:buNone/>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360000" indent="-180000" algn="l" defTabSz="495330" rtl="0" eaLnBrk="1" latinLnBrk="0" hangingPunct="1">
        <a:lnSpc>
          <a:spcPct val="100000"/>
        </a:lnSpc>
        <a:spcBef>
          <a:spcPts val="300"/>
        </a:spcBef>
        <a:spcAft>
          <a:spcPts val="300"/>
        </a:spcAft>
        <a:buClr>
          <a:srgbClr val="838383"/>
        </a:buClr>
        <a:buSzPct val="70000"/>
        <a:buFont typeface="Wingdings" panose="05000000000000000000" pitchFamily="2" charset="2"/>
        <a:buChar char="l"/>
        <a:tabLst>
          <a:tab pos="9000000" algn="r"/>
        </a:tabLst>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540000" indent="-180000" algn="l" defTabSz="495330" rtl="0" eaLnBrk="1" latinLnBrk="0" hangingPunct="1">
        <a:lnSpc>
          <a:spcPct val="100000"/>
        </a:lnSpc>
        <a:spcBef>
          <a:spcPts val="300"/>
        </a:spcBef>
        <a:spcAft>
          <a:spcPts val="300"/>
        </a:spcAft>
        <a:buClr>
          <a:schemeClr val="tx1"/>
        </a:buClr>
        <a:buSzPct val="100000"/>
        <a:buFont typeface="ＭＳ Ｐゴシック" panose="020B0600070205080204" pitchFamily="50" charset="-128"/>
        <a:buChar char="-"/>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712800" indent="-176400" algn="l" defTabSz="495330" rtl="0" eaLnBrk="1" latinLnBrk="0" hangingPunct="1">
        <a:lnSpc>
          <a:spcPct val="100000"/>
        </a:lnSpc>
        <a:spcBef>
          <a:spcPts val="300"/>
        </a:spcBef>
        <a:spcAft>
          <a:spcPts val="300"/>
        </a:spcAft>
        <a:buClr>
          <a:schemeClr val="tx1"/>
        </a:buClr>
        <a:buFont typeface="Wingdings" panose="05000000000000000000" pitchFamily="2" charset="2"/>
        <a:buChar char=""/>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900000" indent="-174625" algn="l" defTabSz="495330" rtl="0" eaLnBrk="1" latinLnBrk="0" hangingPunct="1">
        <a:lnSpc>
          <a:spcPct val="100000"/>
        </a:lnSpc>
        <a:spcBef>
          <a:spcPts val="300"/>
        </a:spcBef>
        <a:spcAft>
          <a:spcPts val="300"/>
        </a:spcAft>
        <a:buClr>
          <a:schemeClr val="tx1"/>
        </a:buClr>
        <a:buFont typeface="ＭＳ Ｐゴシック" panose="020B0600070205080204" pitchFamily="50" charset="-128"/>
        <a:buChar char="-"/>
        <a:tabLst/>
        <a:defRPr kumimoji="1" lang="ja-JP" altLang="en-US" sz="1100" b="0" i="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1080000" indent="-176400" algn="l" defTabSz="-429974" rtl="0" eaLnBrk="1" latinLnBrk="0" hangingPunct="1">
        <a:lnSpc>
          <a:spcPts val="1083"/>
        </a:lnSpc>
        <a:spcBef>
          <a:spcPts val="650"/>
        </a:spcBef>
        <a:buClr>
          <a:schemeClr val="tx1"/>
        </a:buClr>
        <a:buFont typeface="Wingdings" panose="05000000000000000000" pitchFamily="2" charset="2"/>
        <a:buChar char=""/>
        <a:defRPr kumimoji="1" sz="1100" kern="1200">
          <a:solidFill>
            <a:schemeClr val="tx1"/>
          </a:solidFill>
          <a:latin typeface="+mn-lt"/>
          <a:ea typeface="+mn-ea"/>
          <a:cs typeface="+mn-cs"/>
        </a:defRPr>
      </a:lvl6pPr>
      <a:lvl7pPr marL="1260000" indent="-176400" algn="l" defTabSz="495330" rtl="0" eaLnBrk="1" latinLnBrk="0" hangingPunct="1">
        <a:lnSpc>
          <a:spcPts val="1517"/>
        </a:lnSpc>
        <a:spcBef>
          <a:spcPts val="650"/>
        </a:spcBef>
        <a:buFont typeface="ＭＳ Ｐゴシック" panose="020B0600070205080204" pitchFamily="50" charset="-128"/>
        <a:buChar char="-"/>
        <a:defRPr kumimoji="1" sz="1100" b="0" i="0" kern="1200">
          <a:solidFill>
            <a:schemeClr val="tx1"/>
          </a:solidFill>
          <a:latin typeface="+mn-lt"/>
          <a:ea typeface="+mn-ea"/>
          <a:cs typeface="+mn-cs"/>
        </a:defRPr>
      </a:lvl7pPr>
      <a:lvl8pPr marL="3714979" indent="-247665" algn="l" defTabSz="495330" rtl="0" eaLnBrk="1" latinLnBrk="0" hangingPunct="1">
        <a:spcBef>
          <a:spcPct val="20000"/>
        </a:spcBef>
        <a:buFont typeface="Arial"/>
        <a:buChar char="•"/>
        <a:defRPr kumimoji="1" sz="2200" kern="1200">
          <a:solidFill>
            <a:schemeClr val="tx1"/>
          </a:solidFill>
          <a:latin typeface="+mn-lt"/>
          <a:ea typeface="+mn-ea"/>
          <a:cs typeface="+mn-cs"/>
        </a:defRPr>
      </a:lvl8pPr>
      <a:lvl9pPr marL="4210309" indent="-247665" algn="l" defTabSz="495330" rtl="0" eaLnBrk="1" latinLnBrk="0" hangingPunct="1">
        <a:spcBef>
          <a:spcPct val="20000"/>
        </a:spcBef>
        <a:buFont typeface="Arial"/>
        <a:buChar char="•"/>
        <a:defRPr kumimoji="1" sz="2200" kern="1200">
          <a:solidFill>
            <a:schemeClr val="tx1"/>
          </a:solidFill>
          <a:latin typeface="+mn-lt"/>
          <a:ea typeface="+mn-ea"/>
          <a:cs typeface="+mn-cs"/>
        </a:defRPr>
      </a:lvl9pPr>
    </p:bodyStyle>
    <p:otherStyle>
      <a:defPPr>
        <a:defRPr lang="en-US"/>
      </a:defPPr>
      <a:lvl1pPr marL="0" algn="l" defTabSz="495330" rtl="0" eaLnBrk="1" latinLnBrk="0" hangingPunct="1">
        <a:defRPr kumimoji="1" sz="2000" kern="1200">
          <a:solidFill>
            <a:schemeClr val="tx1"/>
          </a:solidFill>
          <a:latin typeface="+mn-lt"/>
          <a:ea typeface="+mn-ea"/>
          <a:cs typeface="+mn-cs"/>
        </a:defRPr>
      </a:lvl1pPr>
      <a:lvl2pPr marL="495330" algn="l" defTabSz="495330" rtl="0" eaLnBrk="1" latinLnBrk="0" hangingPunct="1">
        <a:defRPr kumimoji="1" sz="2000" kern="1200">
          <a:solidFill>
            <a:schemeClr val="tx1"/>
          </a:solidFill>
          <a:latin typeface="+mn-lt"/>
          <a:ea typeface="+mn-ea"/>
          <a:cs typeface="+mn-cs"/>
        </a:defRPr>
      </a:lvl2pPr>
      <a:lvl3pPr marL="990661" algn="l" defTabSz="495330" rtl="0" eaLnBrk="1" latinLnBrk="0" hangingPunct="1">
        <a:defRPr kumimoji="1" sz="2000" kern="1200">
          <a:solidFill>
            <a:schemeClr val="tx1"/>
          </a:solidFill>
          <a:latin typeface="+mn-lt"/>
          <a:ea typeface="+mn-ea"/>
          <a:cs typeface="+mn-cs"/>
        </a:defRPr>
      </a:lvl3pPr>
      <a:lvl4pPr marL="1485991" algn="l" defTabSz="495330" rtl="0" eaLnBrk="1" latinLnBrk="0" hangingPunct="1">
        <a:defRPr kumimoji="1" sz="2000" kern="1200">
          <a:solidFill>
            <a:schemeClr val="tx1"/>
          </a:solidFill>
          <a:latin typeface="+mn-lt"/>
          <a:ea typeface="+mn-ea"/>
          <a:cs typeface="+mn-cs"/>
        </a:defRPr>
      </a:lvl4pPr>
      <a:lvl5pPr marL="1981322" algn="l" defTabSz="495330" rtl="0" eaLnBrk="1" latinLnBrk="0" hangingPunct="1">
        <a:defRPr kumimoji="1" sz="2000" kern="1200">
          <a:solidFill>
            <a:schemeClr val="tx1"/>
          </a:solidFill>
          <a:latin typeface="+mn-lt"/>
          <a:ea typeface="+mn-ea"/>
          <a:cs typeface="+mn-cs"/>
        </a:defRPr>
      </a:lvl5pPr>
      <a:lvl6pPr marL="2476652" algn="l" defTabSz="495330" rtl="0" eaLnBrk="1" latinLnBrk="0" hangingPunct="1">
        <a:defRPr kumimoji="1" sz="2000" kern="1200">
          <a:solidFill>
            <a:schemeClr val="tx1"/>
          </a:solidFill>
          <a:latin typeface="+mn-lt"/>
          <a:ea typeface="+mn-ea"/>
          <a:cs typeface="+mn-cs"/>
        </a:defRPr>
      </a:lvl6pPr>
      <a:lvl7pPr marL="2971983" algn="l" defTabSz="495330" rtl="0" eaLnBrk="1" latinLnBrk="0" hangingPunct="1">
        <a:defRPr kumimoji="1" sz="2000" kern="1200">
          <a:solidFill>
            <a:schemeClr val="tx1"/>
          </a:solidFill>
          <a:latin typeface="+mn-lt"/>
          <a:ea typeface="+mn-ea"/>
          <a:cs typeface="+mn-cs"/>
        </a:defRPr>
      </a:lvl7pPr>
      <a:lvl8pPr marL="3467313" algn="l" defTabSz="495330" rtl="0" eaLnBrk="1" latinLnBrk="0" hangingPunct="1">
        <a:defRPr kumimoji="1" sz="2000" kern="1200">
          <a:solidFill>
            <a:schemeClr val="tx1"/>
          </a:solidFill>
          <a:latin typeface="+mn-lt"/>
          <a:ea typeface="+mn-ea"/>
          <a:cs typeface="+mn-cs"/>
        </a:defRPr>
      </a:lvl8pPr>
      <a:lvl9pPr marL="3962644" algn="l" defTabSz="49533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8.xml"/><Relationship Id="rId5" Type="http://schemas.openxmlformats.org/officeDocument/2006/relationships/image" Target="../media/image1.emf"/><Relationship Id="rId4" Type="http://schemas.openxmlformats.org/officeDocument/2006/relationships/oleObject" Target="../embeddings/oleObject3.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37.xml"/><Relationship Id="rId5" Type="http://schemas.openxmlformats.org/officeDocument/2006/relationships/image" Target="../media/image1.emf"/><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38.xml"/><Relationship Id="rId5" Type="http://schemas.openxmlformats.org/officeDocument/2006/relationships/image" Target="../media/image1.emf"/><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ags" Target="../tags/tag39.xml"/><Relationship Id="rId5" Type="http://schemas.openxmlformats.org/officeDocument/2006/relationships/image" Target="../media/image1.emf"/><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40.xml"/><Relationship Id="rId5" Type="http://schemas.openxmlformats.org/officeDocument/2006/relationships/image" Target="../media/image1.emf"/><Relationship Id="rId4"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tags" Target="../tags/tag41.xml"/><Relationship Id="rId5" Type="http://schemas.openxmlformats.org/officeDocument/2006/relationships/image" Target="../media/image1.emf"/><Relationship Id="rId4" Type="http://schemas.openxmlformats.org/officeDocument/2006/relationships/oleObject" Target="../embeddings/oleObject14.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tags" Target="../tags/tag42.xml"/><Relationship Id="rId5" Type="http://schemas.openxmlformats.org/officeDocument/2006/relationships/image" Target="../media/image1.emf"/><Relationship Id="rId4" Type="http://schemas.openxmlformats.org/officeDocument/2006/relationships/oleObject" Target="../embeddings/oleObject15.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ags" Target="../tags/tag43.xml"/><Relationship Id="rId5" Type="http://schemas.openxmlformats.org/officeDocument/2006/relationships/image" Target="../media/image1.emf"/><Relationship Id="rId4" Type="http://schemas.openxmlformats.org/officeDocument/2006/relationships/oleObject" Target="../embeddings/oleObject16.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ags" Target="../tags/tag44.xml"/><Relationship Id="rId5" Type="http://schemas.openxmlformats.org/officeDocument/2006/relationships/image" Target="../media/image1.emf"/><Relationship Id="rId4" Type="http://schemas.openxmlformats.org/officeDocument/2006/relationships/oleObject" Target="../embeddings/oleObject17.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45.xml"/><Relationship Id="rId5" Type="http://schemas.openxmlformats.org/officeDocument/2006/relationships/image" Target="../media/image1.emf"/><Relationship Id="rId4" Type="http://schemas.openxmlformats.org/officeDocument/2006/relationships/oleObject" Target="../embeddings/oleObject18.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tags" Target="../tags/tag46.xml"/><Relationship Id="rId5" Type="http://schemas.openxmlformats.org/officeDocument/2006/relationships/image" Target="../media/image1.emf"/><Relationship Id="rId4" Type="http://schemas.openxmlformats.org/officeDocument/2006/relationships/oleObject" Target="../embeddings/oleObject19.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29.xml"/><Relationship Id="rId5" Type="http://schemas.openxmlformats.org/officeDocument/2006/relationships/image" Target="../media/image1.emf"/><Relationship Id="rId4" Type="http://schemas.openxmlformats.org/officeDocument/2006/relationships/oleObject" Target="../embeddings/oleObject4.bin"/></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1.emf"/><Relationship Id="rId5" Type="http://schemas.openxmlformats.org/officeDocument/2006/relationships/oleObject" Target="../embeddings/oleObject20.bin"/><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4.xml"/><Relationship Id="rId1" Type="http://schemas.openxmlformats.org/officeDocument/2006/relationships/tags" Target="../tags/tag49.xml"/><Relationship Id="rId5" Type="http://schemas.openxmlformats.org/officeDocument/2006/relationships/image" Target="../media/image1.emf"/><Relationship Id="rId4" Type="http://schemas.openxmlformats.org/officeDocument/2006/relationships/oleObject" Target="../embeddings/oleObject21.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4.xml"/><Relationship Id="rId1" Type="http://schemas.openxmlformats.org/officeDocument/2006/relationships/tags" Target="../tags/tag50.xml"/><Relationship Id="rId5" Type="http://schemas.openxmlformats.org/officeDocument/2006/relationships/image" Target="../media/image1.emf"/><Relationship Id="rId4" Type="http://schemas.openxmlformats.org/officeDocument/2006/relationships/oleObject" Target="../embeddings/oleObject22.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4.xml"/><Relationship Id="rId1" Type="http://schemas.openxmlformats.org/officeDocument/2006/relationships/tags" Target="../tags/tag51.xml"/><Relationship Id="rId5" Type="http://schemas.openxmlformats.org/officeDocument/2006/relationships/image" Target="../media/image1.emf"/><Relationship Id="rId4" Type="http://schemas.openxmlformats.org/officeDocument/2006/relationships/oleObject" Target="../embeddings/oleObject23.bin"/></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32.xml"/><Relationship Id="rId5" Type="http://schemas.openxmlformats.org/officeDocument/2006/relationships/image" Target="../media/image7.emf"/><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33.xml"/><Relationship Id="rId5" Type="http://schemas.openxmlformats.org/officeDocument/2006/relationships/image" Target="../media/image7.e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34.xml"/><Relationship Id="rId5" Type="http://schemas.openxmlformats.org/officeDocument/2006/relationships/image" Target="../media/image7.e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35.xml"/><Relationship Id="rId5" Type="http://schemas.openxmlformats.org/officeDocument/2006/relationships/image" Target="../media/image1.emf"/><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36.xml"/><Relationship Id="rId5" Type="http://schemas.openxmlformats.org/officeDocument/2006/relationships/image" Target="../media/image1.emf"/><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D99F0E4F-ACE2-533C-85FB-13FDE1D0A96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3" name="think-cell data - do not delete" hidden="1">
                        <a:extLst>
                          <a:ext uri="{FF2B5EF4-FFF2-40B4-BE49-F238E27FC236}">
                            <a16:creationId xmlns:a16="http://schemas.microsoft.com/office/drawing/2014/main" id="{D99F0E4F-ACE2-533C-85FB-13FDE1D0A96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テキスト プレースホルダ 21">
            <a:extLst>
              <a:ext uri="{FF2B5EF4-FFF2-40B4-BE49-F238E27FC236}">
                <a16:creationId xmlns:a16="http://schemas.microsoft.com/office/drawing/2014/main" id="{12306E2B-769A-438D-BD32-581CA298B23D}"/>
              </a:ext>
            </a:extLst>
          </p:cNvPr>
          <p:cNvSpPr txBox="1">
            <a:spLocks/>
          </p:cNvSpPr>
          <p:nvPr/>
        </p:nvSpPr>
        <p:spPr bwMode="auto">
          <a:xfrm>
            <a:off x="586104" y="2790774"/>
            <a:ext cx="9009856" cy="640332"/>
          </a:xfrm>
          <a:prstGeom prst="rect">
            <a:avLst/>
          </a:prstGeom>
          <a:noFill/>
          <a:ln w="9525">
            <a:noFill/>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r>
              <a:rPr lang="ja-JP" altLang="en-US" sz="1800" dirty="0">
                <a:latin typeface="Arial" panose="020B0604020202020204" pitchFamily="34" charset="0"/>
                <a:ea typeface="ＭＳ Ｐゴシック" panose="020B0600070205080204" pitchFamily="50" charset="-128"/>
              </a:rPr>
              <a:t>提出日：令和○年○月○日</a:t>
            </a:r>
          </a:p>
          <a:p>
            <a:r>
              <a:rPr lang="ja-JP" altLang="en-US" sz="1800" dirty="0">
                <a:latin typeface="Arial" panose="020B0604020202020204" pitchFamily="34" charset="0"/>
                <a:ea typeface="ＭＳ Ｐゴシック" panose="020B0600070205080204" pitchFamily="50" charset="-128"/>
              </a:rPr>
              <a:t>提案者：○○株式会社、△△株式会社</a:t>
            </a:r>
            <a:r>
              <a:rPr lang="ja-JP" altLang="en-US" dirty="0">
                <a:latin typeface="Arial" panose="020B0604020202020204" pitchFamily="34" charset="0"/>
                <a:ea typeface="ＭＳ Ｐゴシック" panose="020B0600070205080204" pitchFamily="50" charset="-128"/>
              </a:rPr>
              <a:t>（</a:t>
            </a:r>
            <a:r>
              <a:rPr lang="en-US" altLang="ja-JP" dirty="0">
                <a:latin typeface="Arial" panose="020B0604020202020204" pitchFamily="34" charset="0"/>
                <a:ea typeface="ＭＳ Ｐゴシック" panose="020B0600070205080204" pitchFamily="50" charset="-128"/>
              </a:rPr>
              <a:t>※</a:t>
            </a:r>
            <a:r>
              <a:rPr lang="ja-JP" altLang="en-US" dirty="0">
                <a:latin typeface="Arial" panose="020B0604020202020204" pitchFamily="34" charset="0"/>
                <a:ea typeface="ＭＳ Ｐゴシック" panose="020B0600070205080204" pitchFamily="50" charset="-128"/>
              </a:rPr>
              <a:t>代表スタートアップ及び共同提案者の名称を記載）</a:t>
            </a:r>
            <a:endParaRPr lang="en-US" altLang="ja-JP" dirty="0">
              <a:latin typeface="Arial" panose="020B0604020202020204" pitchFamily="34" charset="0"/>
              <a:ea typeface="ＭＳ Ｐゴシック" panose="020B0600070205080204" pitchFamily="50" charset="-128"/>
            </a:endParaRPr>
          </a:p>
        </p:txBody>
      </p:sp>
      <p:sp>
        <p:nvSpPr>
          <p:cNvPr id="11" name="Rectangle 1">
            <a:extLst>
              <a:ext uri="{FF2B5EF4-FFF2-40B4-BE49-F238E27FC236}">
                <a16:creationId xmlns:a16="http://schemas.microsoft.com/office/drawing/2014/main" id="{B20D0775-F497-4D1C-B934-6A28DAA87420}"/>
              </a:ext>
            </a:extLst>
          </p:cNvPr>
          <p:cNvSpPr>
            <a:spLocks noChangeArrowheads="1"/>
          </p:cNvSpPr>
          <p:nvPr/>
        </p:nvSpPr>
        <p:spPr bwMode="auto">
          <a:xfrm>
            <a:off x="415923" y="3732011"/>
            <a:ext cx="9074149" cy="2732289"/>
          </a:xfrm>
          <a:prstGeom prst="rect">
            <a:avLst/>
          </a:prstGeom>
          <a:noFill/>
          <a:ln w="9525">
            <a:solidFill>
              <a:schemeClr val="bg2">
                <a:lumMod val="75000"/>
              </a:schemeClr>
            </a:solidFill>
            <a:prstDash val="dash"/>
            <a:miter lim="800000"/>
            <a:headEnd/>
            <a:tailEnd/>
          </a:ln>
          <a:effectLst/>
        </p:spPr>
        <p:txBody>
          <a:bodyPr vert="horz" wrap="square" lIns="36000" tIns="36000" rIns="36000" bIns="36000" numCol="1" anchor="ctr" anchorCtr="0" compatLnSpc="1">
            <a:prstTxWarp prst="textNoShape">
              <a:avLst/>
            </a:prstTxWarp>
            <a:normAutofit/>
          </a:bodyPr>
          <a:lstStyle/>
          <a:p>
            <a:pPr algn="l">
              <a:lnSpc>
                <a:spcPct val="150000"/>
              </a:lnSpc>
              <a:spcBef>
                <a:spcPct val="0"/>
              </a:spcBef>
              <a:buClr>
                <a:srgbClr val="5A5A5A"/>
              </a:buClr>
              <a:buSzPct val="100000"/>
            </a:pPr>
            <a:r>
              <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r>
              <a:rPr lang="ja-JP" altLang="en-US" sz="1400" b="1" dirty="0">
                <a:solidFill>
                  <a:schemeClr val="tx1"/>
                </a:solidFill>
                <a:latin typeface="Arial" panose="020B0604020202020204" pitchFamily="34" charset="0"/>
                <a:ea typeface="ＭＳ Ｐゴシック" panose="020B0600070205080204" pitchFamily="50" charset="-128"/>
                <a:cs typeface="ＭＳ ゴシック" pitchFamily="49" charset="-128"/>
              </a:rPr>
              <a:t>作成時のルール</a:t>
            </a:r>
            <a:r>
              <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endPar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Ｐゴシック" pitchFamily="50" charset="-128"/>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【1</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rPr>
              <a:t>プロジェクトサマリー</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5</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：コンソーシアム概要</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は代表スタートアップが作成をしてください。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70000"/>
              </a:lnSpc>
              <a:spcBef>
                <a:spcPct val="0"/>
              </a:spcBef>
              <a:buClr>
                <a:srgbClr val="969696"/>
              </a:buClr>
              <a:buSzPct val="70000"/>
              <a:buFont typeface="Wingdings" panose="05000000000000000000" pitchFamily="2" charset="2"/>
              <a:buChar char="l"/>
            </a:pPr>
            <a:r>
              <a:rPr lang="ja-JP" altLang="en-US" sz="1200" u="sng" dirty="0">
                <a:solidFill>
                  <a:srgbClr val="FF0000"/>
                </a:solidFill>
                <a:latin typeface="Arial" panose="020B0604020202020204" pitchFamily="34" charset="0"/>
                <a:ea typeface="ＭＳ Ｐゴシック" panose="020B0600070205080204" pitchFamily="50" charset="-128"/>
                <a:cs typeface="Times New Roman" pitchFamily="18" charset="0"/>
              </a:rPr>
              <a:t>必要に応じてグラフ、図、写真等を挿入して作成をしてください</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【3-2</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：実施体制・実施拠点</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について、コンソーシアムによる申請の場合は、コンソーシアムの実施体制を記載してください。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【5</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：コンソーシアムの概要</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はコンソーシアムによる申請の場合のみ記載してください。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200" u="sng" dirty="0">
                <a:solidFill>
                  <a:srgbClr val="FF0000"/>
                </a:solidFill>
                <a:latin typeface="Arial" panose="020B0604020202020204" pitchFamily="34" charset="0"/>
                <a:ea typeface="ＭＳ Ｐゴシック" panose="020B0600070205080204" pitchFamily="50" charset="-128"/>
                <a:cs typeface="Times New Roman" pitchFamily="18" charset="0"/>
              </a:rPr>
              <a:t>記載事項が</a:t>
            </a:r>
            <a:r>
              <a:rPr lang="en-US" altLang="ja-JP" sz="1200" u="sng" dirty="0">
                <a:solidFill>
                  <a:srgbClr val="FF0000"/>
                </a:solidFill>
                <a:latin typeface="Arial" panose="020B0604020202020204" pitchFamily="34" charset="0"/>
                <a:ea typeface="ＭＳ Ｐゴシック" panose="020B0600070205080204" pitchFamily="50" charset="-128"/>
                <a:cs typeface="Times New Roman" pitchFamily="18" charset="0"/>
              </a:rPr>
              <a:t>1</a:t>
            </a:r>
            <a:r>
              <a:rPr lang="ja-JP" altLang="en-US" sz="1200" u="sng" dirty="0">
                <a:solidFill>
                  <a:srgbClr val="FF0000"/>
                </a:solidFill>
                <a:latin typeface="Arial" panose="020B0604020202020204" pitchFamily="34" charset="0"/>
                <a:ea typeface="ＭＳ Ｐゴシック" panose="020B0600070205080204" pitchFamily="50" charset="-128"/>
                <a:cs typeface="Times New Roman" pitchFamily="18" charset="0"/>
              </a:rPr>
              <a:t>枚に収まりきらない場合、ページを追加してください</a:t>
            </a:r>
            <a:r>
              <a:rPr lang="ja-JP" altLang="en-US" sz="1200" dirty="0">
                <a:solidFill>
                  <a:srgbClr val="FF0000"/>
                </a:solidFill>
                <a:latin typeface="Arial" panose="020B0604020202020204" pitchFamily="34" charset="0"/>
                <a:ea typeface="ＭＳ Ｐゴシック" panose="020B0600070205080204" pitchFamily="50" charset="-128"/>
                <a:cs typeface="Times New Roman" pitchFamily="18" charset="0"/>
              </a:rPr>
              <a:t>。</a:t>
            </a:r>
            <a:endParaRPr lang="en-US" altLang="ja-JP" sz="1200" dirty="0">
              <a:solidFill>
                <a:srgbClr val="FF0000"/>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200" dirty="0">
                <a:solidFill>
                  <a:srgbClr val="FF0000"/>
                </a:solidFill>
                <a:latin typeface="Arial" panose="020B0604020202020204" pitchFamily="34" charset="0"/>
                <a:ea typeface="ＭＳ Ｐゴシック" panose="020B0600070205080204" pitchFamily="50" charset="-128"/>
                <a:cs typeface="Times New Roman" pitchFamily="18" charset="0"/>
              </a:rPr>
              <a:t>ページによっては記載例を掲載しておりますが、</a:t>
            </a:r>
            <a:r>
              <a:rPr lang="en-US" altLang="ja-JP" sz="1200" u="sng" dirty="0">
                <a:solidFill>
                  <a:srgbClr val="FF0000"/>
                </a:solidFill>
                <a:latin typeface="Arial" panose="020B0604020202020204" pitchFamily="34" charset="0"/>
                <a:ea typeface="ＭＳ Ｐゴシック" panose="020B0600070205080204" pitchFamily="50" charset="-128"/>
                <a:cs typeface="Times New Roman" pitchFamily="18" charset="0"/>
              </a:rPr>
              <a:t>【</a:t>
            </a:r>
            <a:r>
              <a:rPr lang="ja-JP" altLang="en-US" sz="1200" u="sng" dirty="0">
                <a:solidFill>
                  <a:srgbClr val="FF0000"/>
                </a:solidFill>
                <a:latin typeface="Arial" panose="020B0604020202020204" pitchFamily="34" charset="0"/>
                <a:ea typeface="ＭＳ Ｐゴシック" panose="020B0600070205080204" pitchFamily="50" charset="-128"/>
                <a:cs typeface="Times New Roman" pitchFamily="18" charset="0"/>
              </a:rPr>
              <a:t>提案を求める内容</a:t>
            </a:r>
            <a:r>
              <a:rPr lang="en-US" altLang="ja-JP" sz="1200" u="sng" dirty="0">
                <a:solidFill>
                  <a:srgbClr val="FF0000"/>
                </a:solidFill>
                <a:latin typeface="Arial" panose="020B0604020202020204" pitchFamily="34" charset="0"/>
                <a:ea typeface="ＭＳ Ｐゴシック" panose="020B0600070205080204" pitchFamily="50" charset="-128"/>
                <a:cs typeface="Times New Roman" pitchFamily="18" charset="0"/>
              </a:rPr>
              <a:t>】</a:t>
            </a:r>
            <a:r>
              <a:rPr lang="ja-JP" altLang="en-US" sz="1200" u="sng" dirty="0">
                <a:solidFill>
                  <a:srgbClr val="FF0000"/>
                </a:solidFill>
                <a:latin typeface="Arial" panose="020B0604020202020204" pitchFamily="34" charset="0"/>
                <a:ea typeface="ＭＳ Ｐゴシック" panose="020B0600070205080204" pitchFamily="50" charset="-128"/>
                <a:cs typeface="Times New Roman" pitchFamily="18" charset="0"/>
              </a:rPr>
              <a:t>を満たしていれば、書き方やその様式は問いません</a:t>
            </a:r>
            <a:r>
              <a:rPr lang="ja-JP" altLang="en-US" sz="1200" dirty="0">
                <a:solidFill>
                  <a:srgbClr val="FF0000"/>
                </a:solidFill>
                <a:latin typeface="Arial" panose="020B0604020202020204" pitchFamily="34" charset="0"/>
                <a:ea typeface="ＭＳ Ｐゴシック" panose="020B0600070205080204" pitchFamily="50" charset="-128"/>
                <a:cs typeface="Times New Roman" pitchFamily="18" charset="0"/>
              </a:rPr>
              <a:t>。</a:t>
            </a:r>
            <a:endParaRPr lang="en-US" altLang="ja-JP" sz="1200" dirty="0">
              <a:solidFill>
                <a:srgbClr val="FF0000"/>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全体を通じて、</a:t>
            </a:r>
            <a:r>
              <a:rPr lang="en-US" altLang="ja-JP" sz="1200" u="sng" dirty="0">
                <a:solidFill>
                  <a:srgbClr val="FF0000"/>
                </a:solidFill>
                <a:latin typeface="Arial" panose="020B0604020202020204" pitchFamily="34" charset="0"/>
                <a:ea typeface="ＭＳ Ｐゴシック" panose="020B0600070205080204" pitchFamily="50" charset="-128"/>
                <a:cs typeface="Times New Roman" pitchFamily="18" charset="0"/>
              </a:rPr>
              <a:t>30~40</a:t>
            </a:r>
            <a:r>
              <a:rPr lang="ja-JP" altLang="en-US" sz="1200" u="sng" dirty="0">
                <a:solidFill>
                  <a:srgbClr val="FF0000"/>
                </a:solidFill>
                <a:latin typeface="Arial" panose="020B0604020202020204" pitchFamily="34" charset="0"/>
                <a:ea typeface="ＭＳ Ｐゴシック" panose="020B0600070205080204" pitchFamily="50" charset="-128"/>
                <a:cs typeface="Times New Roman" pitchFamily="18" charset="0"/>
              </a:rPr>
              <a:t>ページ程度で作成をしてください</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。根拠となるデータ等を本資料の別添としてつけていただくことは可能です。</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p:txBody>
      </p:sp>
      <p:sp>
        <p:nvSpPr>
          <p:cNvPr id="12" name="Rectangle 2">
            <a:extLst>
              <a:ext uri="{FF2B5EF4-FFF2-40B4-BE49-F238E27FC236}">
                <a16:creationId xmlns:a16="http://schemas.microsoft.com/office/drawing/2014/main" id="{05CEF05F-B2AE-4A92-878B-F565BA6C5311}"/>
              </a:ext>
            </a:extLst>
          </p:cNvPr>
          <p:cNvSpPr>
            <a:spLocks noGrp="1" noChangeArrowheads="1"/>
          </p:cNvSpPr>
          <p:nvPr>
            <p:ph type="ctrTitle"/>
          </p:nvPr>
        </p:nvSpPr>
        <p:spPr>
          <a:xfrm>
            <a:off x="173671" y="1849007"/>
            <a:ext cx="9558655" cy="738664"/>
          </a:xfrm>
          <a:solidFill>
            <a:srgbClr val="C6D2DE"/>
          </a:solidFill>
          <a:ln>
            <a:solidFill>
              <a:srgbClr val="C6D2DE"/>
            </a:solidFill>
          </a:ln>
        </p:spPr>
        <p:txBody>
          <a:bodyPr vert="horz"/>
          <a:lstStyle/>
          <a:p>
            <a:pPr algn="ctr" eaLnBrk="1">
              <a:spcAft>
                <a:spcPts val="600"/>
              </a:spcAft>
            </a:pPr>
            <a:r>
              <a:rPr lang="ja-JP" altLang="en-US" sz="2400" b="0" dirty="0">
                <a:solidFill>
                  <a:schemeClr val="tx1"/>
                </a:solidFill>
                <a:cs typeface="Arial" panose="020B0604020202020204" pitchFamily="34" charset="0"/>
              </a:rPr>
              <a:t>経済産業省　</a:t>
            </a:r>
            <a:r>
              <a:rPr lang="ja-JP" altLang="en-US" sz="24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t>中小企業イノベーション創出推進事業計画書</a:t>
            </a:r>
            <a:br>
              <a:rPr lang="en-US" altLang="ja-JP" sz="24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rPr>
            </a:br>
            <a:r>
              <a:rPr lang="ja-JP" altLang="en-US" sz="2400" b="0" dirty="0">
                <a:solidFill>
                  <a:schemeClr val="tx1"/>
                </a:solidFill>
                <a:cs typeface="Arial" panose="020B0604020202020204" pitchFamily="34" charset="0"/>
              </a:rPr>
              <a:t>応募テーマ名：●●（公募要領別紙</a:t>
            </a:r>
            <a:r>
              <a:rPr lang="en-US" altLang="ja-JP" sz="2400" b="0" dirty="0">
                <a:solidFill>
                  <a:schemeClr val="tx1"/>
                </a:solidFill>
                <a:cs typeface="Arial" panose="020B0604020202020204" pitchFamily="34" charset="0"/>
              </a:rPr>
              <a:t>2</a:t>
            </a:r>
            <a:r>
              <a:rPr lang="ja-JP" altLang="en-US" sz="2400" b="0" dirty="0">
                <a:solidFill>
                  <a:schemeClr val="tx1"/>
                </a:solidFill>
                <a:cs typeface="Arial" panose="020B0604020202020204" pitchFamily="34" charset="0"/>
              </a:rPr>
              <a:t>に記載のテーマ名を記入）</a:t>
            </a:r>
            <a:endParaRPr lang="ja-JP" altLang="en-US" sz="24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p:txBody>
      </p:sp>
      <p:sp>
        <p:nvSpPr>
          <p:cNvPr id="13" name="テキスト ボックス 12">
            <a:extLst>
              <a:ext uri="{FF2B5EF4-FFF2-40B4-BE49-F238E27FC236}">
                <a16:creationId xmlns:a16="http://schemas.microsoft.com/office/drawing/2014/main" id="{8CA838DE-D356-4DF2-93E3-286E0C20724A}"/>
              </a:ext>
            </a:extLst>
          </p:cNvPr>
          <p:cNvSpPr txBox="1"/>
          <p:nvPr/>
        </p:nvSpPr>
        <p:spPr>
          <a:xfrm>
            <a:off x="415924" y="549275"/>
            <a:ext cx="4465639" cy="491481"/>
          </a:xfrm>
          <a:prstGeom prst="rect">
            <a:avLst/>
          </a:prstGeom>
          <a:noFill/>
          <a:ln>
            <a:solidFill>
              <a:schemeClr val="tx1">
                <a:lumMod val="95000"/>
                <a:lumOff val="5000"/>
              </a:schemeClr>
            </a:solidFill>
          </a:ln>
        </p:spPr>
        <p:txBody>
          <a:bodyPr wrap="square" rtlCol="0">
            <a:spAutoFit/>
          </a:bodyPr>
          <a:lstStyle/>
          <a:p>
            <a:r>
              <a:rPr lang="ja-JP" altLang="en-US" sz="2400" b="0" dirty="0">
                <a:solidFill>
                  <a:srgbClr val="000000"/>
                </a:solidFill>
                <a:cs typeface="Arial" panose="020B0604020202020204" pitchFamily="34" charset="0"/>
              </a:rPr>
              <a:t>様式</a:t>
            </a:r>
            <a:r>
              <a:rPr lang="en-US" altLang="ja-JP" sz="2400" b="0" dirty="0">
                <a:solidFill>
                  <a:srgbClr val="000000"/>
                </a:solidFill>
                <a:cs typeface="Arial" panose="020B0604020202020204" pitchFamily="34" charset="0"/>
              </a:rPr>
              <a:t>1-2</a:t>
            </a:r>
            <a:r>
              <a:rPr lang="ja-JP" altLang="en-US" sz="2400" b="0" dirty="0">
                <a:solidFill>
                  <a:srgbClr val="000000"/>
                </a:solidFill>
                <a:cs typeface="Arial" panose="020B0604020202020204" pitchFamily="34" charset="0"/>
              </a:rPr>
              <a:t>（</a:t>
            </a:r>
            <a:r>
              <a:rPr lang="ja-JP" altLang="en-US" sz="2400" dirty="0">
                <a:cs typeface="Arial" panose="020B0604020202020204" pitchFamily="34" charset="0"/>
              </a:rPr>
              <a:t>事業</a:t>
            </a:r>
            <a:r>
              <a:rPr lang="ja-JP" altLang="en-US" sz="2400" b="0" dirty="0">
                <a:solidFill>
                  <a:srgbClr val="000000"/>
                </a:solidFill>
                <a:cs typeface="Arial" panose="020B0604020202020204" pitchFamily="34" charset="0"/>
              </a:rPr>
              <a:t>計画書）</a:t>
            </a:r>
            <a:endParaRPr kumimoji="1" lang="ja-JP" altLang="en-US" sz="2400" dirty="0">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993360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4B7C5D51-3E80-5F82-BB5A-8B29EA30B82D}"/>
              </a:ext>
            </a:extLst>
          </p:cNvPr>
          <p:cNvGraphicFramePr>
            <a:graphicFrameLocks noChangeAspect="1"/>
          </p:cNvGraphicFramePr>
          <p:nvPr>
            <p:custDataLst>
              <p:tags r:id="rId1"/>
            </p:custDataLst>
            <p:extLst>
              <p:ext uri="{D42A27DB-BD31-4B8C-83A1-F6EECF244321}">
                <p14:modId xmlns:p14="http://schemas.microsoft.com/office/powerpoint/2010/main" val="14390261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2" name="think-cell data - do not delete" hidden="1">
                        <a:extLst>
                          <a:ext uri="{FF2B5EF4-FFF2-40B4-BE49-F238E27FC236}">
                            <a16:creationId xmlns:a16="http://schemas.microsoft.com/office/drawing/2014/main" id="{4B7C5D51-3E80-5F82-BB5A-8B29EA30B82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3-1-3</a:t>
            </a:r>
            <a:r>
              <a:rPr lang="ja-JP" altLang="en-US" dirty="0">
                <a:solidFill>
                  <a:schemeClr val="tx1"/>
                </a:solidFill>
                <a:latin typeface="Arial" panose="020B0604020202020204" pitchFamily="34" charset="0"/>
                <a:ea typeface="ＭＳ Ｐゴシック" panose="020B0600070205080204" pitchFamily="50" charset="-128"/>
              </a:rPr>
              <a:t>：目標達成に向けて想定される課題・リスク</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6428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目標達成に向けて想定される課題・リスクを具体的に記載してください。</a:t>
            </a:r>
            <a:r>
              <a:rPr lang="ja-JP" altLang="en-US" sz="1200" u="sng" kern="0" dirty="0">
                <a:solidFill>
                  <a:schemeClr val="tx1"/>
                </a:solidFill>
              </a:rPr>
              <a:t>技術的な課題・リスクに留まらず、技術面以外の実証後の事業化・社会実装に向けた課題・リスクも記載してください。</a:t>
            </a:r>
            <a:endParaRPr lang="ja-JP" altLang="en-US" sz="1200" kern="0" dirty="0">
              <a:solidFill>
                <a:schemeClr val="tx1"/>
              </a:solidFill>
            </a:endParaRPr>
          </a:p>
        </p:txBody>
      </p:sp>
      <p:sp>
        <p:nvSpPr>
          <p:cNvPr id="12" name="正方形/長方形 11">
            <a:extLst>
              <a:ext uri="{FF2B5EF4-FFF2-40B4-BE49-F238E27FC236}">
                <a16:creationId xmlns:a16="http://schemas.microsoft.com/office/drawing/2014/main" id="{B787FB5B-380E-401C-B060-BFFA84CA1084}"/>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
        <p:nvSpPr>
          <p:cNvPr id="6" name="テキスト ボックス 5">
            <a:extLst>
              <a:ext uri="{FF2B5EF4-FFF2-40B4-BE49-F238E27FC236}">
                <a16:creationId xmlns:a16="http://schemas.microsoft.com/office/drawing/2014/main" id="{A1468A97-69B3-4B60-8090-E390E8E0BF2A}"/>
              </a:ext>
            </a:extLst>
          </p:cNvPr>
          <p:cNvSpPr txBox="1"/>
          <p:nvPr/>
        </p:nvSpPr>
        <p:spPr>
          <a:xfrm>
            <a:off x="5652896" y="148885"/>
            <a:ext cx="4164922" cy="258661"/>
          </a:xfrm>
          <a:prstGeom prst="rect">
            <a:avLst/>
          </a:prstGeom>
          <a:noFill/>
        </p:spPr>
        <p:txBody>
          <a:bodyPr wrap="none" rtlCol="0">
            <a:spAutoFit/>
          </a:bodyPr>
          <a:lstStyle/>
          <a:p>
            <a:r>
              <a:rPr kumimoji="1" lang="ja-JP" altLang="en-US" dirty="0"/>
              <a:t>評価項目：「実現可能性」－プロジェクトの目標と計画内容の妥当性に該当</a:t>
            </a:r>
          </a:p>
        </p:txBody>
      </p:sp>
      <p:sp>
        <p:nvSpPr>
          <p:cNvPr id="3" name="Rectangle 1">
            <a:extLst>
              <a:ext uri="{FF2B5EF4-FFF2-40B4-BE49-F238E27FC236}">
                <a16:creationId xmlns:a16="http://schemas.microsoft.com/office/drawing/2014/main" id="{09501F84-1827-DA9A-F0ED-EBC5A3050A59}"/>
              </a:ext>
            </a:extLst>
          </p:cNvPr>
          <p:cNvSpPr>
            <a:spLocks noChangeArrowheads="1"/>
          </p:cNvSpPr>
          <p:nvPr/>
        </p:nvSpPr>
        <p:spPr bwMode="auto">
          <a:xfrm>
            <a:off x="419100" y="2460541"/>
            <a:ext cx="9077325" cy="2292152"/>
          </a:xfrm>
          <a:prstGeom prst="rect">
            <a:avLst/>
          </a:prstGeom>
          <a:noFill/>
          <a:ln w="9525">
            <a:solidFill>
              <a:schemeClr val="bg2">
                <a:lumMod val="75000"/>
              </a:schemeClr>
            </a:solidFill>
            <a:prstDash val="dash"/>
            <a:miter lim="800000"/>
            <a:headEnd/>
            <a:tailEnd/>
          </a:ln>
          <a:effectLst/>
        </p:spPr>
        <p:txBody>
          <a:bodyPr vert="horz" wrap="square" lIns="91440" tIns="36000" rIns="91440" bIns="36000" numCol="1" anchor="ctr" anchorCtr="0" compatLnSpc="1">
            <a:prstTxWarp prst="textNoShape">
              <a:avLst/>
            </a:prstTxWarp>
            <a:normAutofit/>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211138" indent="-211138" algn="l" eaLnBrk="0" hangingPunct="0">
              <a:lnSpc>
                <a:spcPct val="100000"/>
              </a:lnSpc>
              <a:spcBef>
                <a:spcPct val="0"/>
              </a:spcBef>
              <a:buClr>
                <a:srgbClr val="5A5A5A"/>
              </a:buClr>
              <a:buSzPct val="100000"/>
              <a:buFont typeface="Wingdings" panose="05000000000000000000" pitchFamily="2" charset="2"/>
              <a:buChar char="n"/>
            </a:pPr>
            <a:r>
              <a:rPr lang="ja-JP" altLang="en-US" sz="1050" i="1" dirty="0">
                <a:solidFill>
                  <a:srgbClr val="0070C0"/>
                </a:solidFill>
                <a:latin typeface="Arial" panose="020B0604020202020204" pitchFamily="34" charset="0"/>
                <a:ea typeface="ＭＳ Ｐゴシック" panose="020B0600070205080204" pitchFamily="50" charset="-128"/>
                <a:cs typeface="Times New Roman" pitchFamily="18" charset="0"/>
              </a:rPr>
              <a:t>想定されるリスクと対応</a:t>
            </a:r>
            <a:endPar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00000"/>
              </a:lnSpc>
              <a:spcBef>
                <a:spcPct val="0"/>
              </a:spcBef>
              <a:buClr>
                <a:srgbClr val="969696"/>
              </a:buClr>
              <a:buSzPct val="70000"/>
              <a:buFont typeface="Wingdings" panose="05000000000000000000" pitchFamily="2" charset="2"/>
              <a:buChar char="l"/>
            </a:pPr>
            <a:r>
              <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rPr>
              <a:t>TRL5</a:t>
            </a:r>
          </a:p>
          <a:p>
            <a:pPr marL="631560" lvl="2" indent="-218548" algn="l" eaLnBrk="0" hangingPunct="0">
              <a:lnSpc>
                <a:spcPct val="100000"/>
              </a:lnSpc>
              <a:spcBef>
                <a:spcPct val="0"/>
              </a:spcBef>
              <a:buClr>
                <a:srgbClr val="000000"/>
              </a:buClr>
              <a:buSzPct val="100000"/>
              <a:buFont typeface="ＭＳ Ｐゴシック" panose="020B0600070205080204" pitchFamily="50" charset="-128"/>
              <a:buChar char="-"/>
            </a:pPr>
            <a:r>
              <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rPr>
              <a:t>【</a:t>
            </a:r>
            <a:r>
              <a:rPr lang="ja-JP" altLang="en-US" sz="1050" i="1" dirty="0">
                <a:solidFill>
                  <a:srgbClr val="0070C0"/>
                </a:solidFill>
                <a:latin typeface="Arial" panose="020B0604020202020204" pitchFamily="34" charset="0"/>
                <a:ea typeface="ＭＳ Ｐゴシック" panose="020B0600070205080204" pitchFamily="50" charset="-128"/>
                <a:cs typeface="Times New Roman" pitchFamily="18" charset="0"/>
              </a:rPr>
              <a:t>リスク</a:t>
            </a:r>
            <a:r>
              <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rPr>
              <a:t>】</a:t>
            </a:r>
            <a:r>
              <a:rPr lang="ja-JP" altLang="en-US" sz="1050" i="1" dirty="0">
                <a:solidFill>
                  <a:srgbClr val="0070C0"/>
                </a:solidFill>
                <a:latin typeface="Arial" panose="020B0604020202020204" pitchFamily="34" charset="0"/>
                <a:ea typeface="ＭＳ Ｐゴシック" panose="020B0600070205080204" pitchFamily="50" charset="-128"/>
                <a:cs typeface="Times New Roman" pitchFamily="18" charset="0"/>
              </a:rPr>
              <a:t>安全センサシステムに関する許認可がおりなかった場合、安全を担保する方法を見直す必要があり、最大</a:t>
            </a:r>
            <a:r>
              <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rPr>
              <a:t>6</a:t>
            </a:r>
            <a:r>
              <a:rPr lang="ja-JP" altLang="en-US" sz="1050" i="1" dirty="0">
                <a:solidFill>
                  <a:srgbClr val="0070C0"/>
                </a:solidFill>
                <a:latin typeface="Arial" panose="020B0604020202020204" pitchFamily="34" charset="0"/>
                <a:ea typeface="ＭＳ Ｐゴシック" panose="020B0600070205080204" pitchFamily="50" charset="-128"/>
                <a:cs typeface="Times New Roman" pitchFamily="18" charset="0"/>
              </a:rPr>
              <a:t>ヶ月程度遅れる可能性がある。</a:t>
            </a:r>
            <a:endPar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endParaRPr>
          </a:p>
          <a:p>
            <a:pPr marL="413012" lvl="2" algn="l" eaLnBrk="0" hangingPunct="0">
              <a:lnSpc>
                <a:spcPct val="100000"/>
              </a:lnSpc>
              <a:spcBef>
                <a:spcPct val="0"/>
              </a:spcBef>
              <a:buClr>
                <a:srgbClr val="000000"/>
              </a:buClr>
              <a:buSzPct val="100000"/>
            </a:pPr>
            <a:endPar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00000"/>
              </a:lnSpc>
              <a:spcBef>
                <a:spcPct val="0"/>
              </a:spcBef>
              <a:buClr>
                <a:srgbClr val="969696"/>
              </a:buClr>
              <a:buSzPct val="70000"/>
              <a:buFont typeface="Wingdings" panose="05000000000000000000" pitchFamily="2" charset="2"/>
              <a:buChar char="l"/>
            </a:pPr>
            <a:r>
              <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rPr>
              <a:t>TRL6</a:t>
            </a:r>
            <a:r>
              <a:rPr lang="ja-JP" altLang="en-US" sz="1050" i="1" dirty="0">
                <a:solidFill>
                  <a:srgbClr val="0070C0"/>
                </a:solidFill>
                <a:latin typeface="Arial" panose="020B0604020202020204" pitchFamily="34" charset="0"/>
                <a:ea typeface="ＭＳ Ｐゴシック" panose="020B0600070205080204" pitchFamily="50" charset="-128"/>
                <a:cs typeface="Times New Roman" pitchFamily="18" charset="0"/>
              </a:rPr>
              <a:t>・</a:t>
            </a:r>
            <a:r>
              <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rPr>
              <a:t>7</a:t>
            </a:r>
          </a:p>
          <a:p>
            <a:pPr marL="631560" lvl="2" indent="-218548" algn="l" eaLnBrk="0" hangingPunct="0">
              <a:spcBef>
                <a:spcPct val="0"/>
              </a:spcBef>
              <a:buClr>
                <a:srgbClr val="000000"/>
              </a:buClr>
              <a:buSzPct val="100000"/>
              <a:buFont typeface="ＭＳ Ｐゴシック" panose="020B0600070205080204" pitchFamily="50" charset="-128"/>
              <a:buChar char="-"/>
            </a:pPr>
            <a:r>
              <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rPr>
              <a:t>【</a:t>
            </a:r>
            <a:r>
              <a:rPr lang="ja-JP" altLang="en-US" sz="1050" i="1" dirty="0">
                <a:solidFill>
                  <a:srgbClr val="0070C0"/>
                </a:solidFill>
                <a:latin typeface="Arial" panose="020B0604020202020204" pitchFamily="34" charset="0"/>
                <a:ea typeface="ＭＳ Ｐゴシック" panose="020B0600070205080204" pitchFamily="50" charset="-128"/>
                <a:cs typeface="Times New Roman" pitchFamily="18" charset="0"/>
              </a:rPr>
              <a:t>リスク</a:t>
            </a:r>
            <a:r>
              <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rPr>
              <a:t>】</a:t>
            </a:r>
            <a:r>
              <a:rPr lang="ja-JP" altLang="en-US" sz="1050" i="1" dirty="0">
                <a:solidFill>
                  <a:srgbClr val="0070C0"/>
                </a:solidFill>
                <a:latin typeface="Arial" panose="020B0604020202020204" pitchFamily="34" charset="0"/>
                <a:ea typeface="ＭＳ Ｐゴシック" panose="020B0600070205080204" pitchFamily="50" charset="-128"/>
                <a:cs typeface="Times New Roman" pitchFamily="18" charset="0"/>
              </a:rPr>
              <a:t>試作品、及び実機製造に必要な物品の納期が遅れることにより、物品購入以降の実施時期が最大</a:t>
            </a:r>
            <a:r>
              <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rPr>
              <a:t>6</a:t>
            </a:r>
            <a:r>
              <a:rPr lang="ja-JP" altLang="en-US" sz="1050" i="1" dirty="0">
                <a:solidFill>
                  <a:srgbClr val="0070C0"/>
                </a:solidFill>
                <a:latin typeface="Arial" panose="020B0604020202020204" pitchFamily="34" charset="0"/>
                <a:ea typeface="ＭＳ Ｐゴシック" panose="020B0600070205080204" pitchFamily="50" charset="-128"/>
                <a:cs typeface="Times New Roman" pitchFamily="18" charset="0"/>
              </a:rPr>
              <a:t>ヶ月程遅れる可能性がある。</a:t>
            </a:r>
            <a:endPar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endParaRPr>
          </a:p>
          <a:p>
            <a:pPr marL="413012" lvl="2" algn="l" eaLnBrk="0" hangingPunct="0">
              <a:spcBef>
                <a:spcPct val="0"/>
              </a:spcBef>
              <a:buClr>
                <a:srgbClr val="000000"/>
              </a:buClr>
              <a:buSzPct val="100000"/>
            </a:pPr>
            <a:endParaRPr lang="en-US" altLang="ja-JP" sz="1400" i="1" dirty="0">
              <a:solidFill>
                <a:srgbClr val="0070C0"/>
              </a:solidFill>
              <a:latin typeface="Arial" panose="020B0604020202020204" pitchFamily="34" charset="0"/>
              <a:ea typeface="ＭＳ Ｐゴシック" panose="020B0600070205080204" pitchFamily="50" charset="-128"/>
              <a:cs typeface="Times New Roman" pitchFamily="18" charset="0"/>
            </a:endParaRPr>
          </a:p>
        </p:txBody>
      </p:sp>
      <p:sp>
        <p:nvSpPr>
          <p:cNvPr id="4" name="テキスト ボックス 3">
            <a:extLst>
              <a:ext uri="{FF2B5EF4-FFF2-40B4-BE49-F238E27FC236}">
                <a16:creationId xmlns:a16="http://schemas.microsoft.com/office/drawing/2014/main" id="{F20EC127-CD5C-6DAD-E477-22FDE915E5C9}"/>
              </a:ext>
            </a:extLst>
          </p:cNvPr>
          <p:cNvSpPr txBox="1"/>
          <p:nvPr/>
        </p:nvSpPr>
        <p:spPr>
          <a:xfrm>
            <a:off x="320676" y="4832677"/>
            <a:ext cx="5429692" cy="258661"/>
          </a:xfrm>
          <a:prstGeom prst="rect">
            <a:avLst/>
          </a:prstGeom>
          <a:noFill/>
        </p:spPr>
        <p:txBody>
          <a:bodyPr wrap="none" rtlCol="0">
            <a:spAutoFit/>
          </a:bodyPr>
          <a:lstStyle/>
          <a:p>
            <a:r>
              <a:rPr kumimoji="1" lang="en-US" altLang="ja-JP" dirty="0"/>
              <a:t>※</a:t>
            </a:r>
            <a:r>
              <a:rPr kumimoji="1" lang="ja-JP" altLang="en-US" dirty="0"/>
              <a:t>こちらはあくまで記載例であり、</a:t>
            </a:r>
            <a:r>
              <a:rPr kumimoji="1" lang="en-US" altLang="ja-JP" dirty="0"/>
              <a:t>【</a:t>
            </a:r>
            <a:r>
              <a:rPr kumimoji="1" lang="ja-JP" altLang="en-US" dirty="0"/>
              <a:t>提案を求める事項</a:t>
            </a:r>
            <a:r>
              <a:rPr kumimoji="1" lang="en-US" altLang="ja-JP" dirty="0"/>
              <a:t>】</a:t>
            </a:r>
            <a:r>
              <a:rPr kumimoji="1" lang="ja-JP" altLang="en-US" dirty="0"/>
              <a:t>の内容を満たしていれば様式は問いません</a:t>
            </a:r>
          </a:p>
        </p:txBody>
      </p:sp>
      <p:sp>
        <p:nvSpPr>
          <p:cNvPr id="5" name="テキスト ボックス 4">
            <a:extLst>
              <a:ext uri="{FF2B5EF4-FFF2-40B4-BE49-F238E27FC236}">
                <a16:creationId xmlns:a16="http://schemas.microsoft.com/office/drawing/2014/main" id="{E6A6AB14-E3DC-9977-A149-D76131FFBDC0}"/>
              </a:ext>
            </a:extLst>
          </p:cNvPr>
          <p:cNvSpPr txBox="1"/>
          <p:nvPr/>
        </p:nvSpPr>
        <p:spPr>
          <a:xfrm>
            <a:off x="212727" y="2055403"/>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Tree>
    <p:extLst>
      <p:ext uri="{BB962C8B-B14F-4D97-AF65-F5344CB8AC3E}">
        <p14:creationId xmlns:p14="http://schemas.microsoft.com/office/powerpoint/2010/main" val="2058791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4B7C5D51-3E80-5F82-BB5A-8B29EA30B82D}"/>
              </a:ext>
            </a:extLst>
          </p:cNvPr>
          <p:cNvGraphicFramePr>
            <a:graphicFrameLocks noChangeAspect="1"/>
          </p:cNvGraphicFramePr>
          <p:nvPr>
            <p:custDataLst>
              <p:tags r:id="rId1"/>
            </p:custDataLst>
            <p:extLst>
              <p:ext uri="{D42A27DB-BD31-4B8C-83A1-F6EECF244321}">
                <p14:modId xmlns:p14="http://schemas.microsoft.com/office/powerpoint/2010/main" val="25876557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2" name="think-cell data - do not delete" hidden="1">
                        <a:extLst>
                          <a:ext uri="{FF2B5EF4-FFF2-40B4-BE49-F238E27FC236}">
                            <a16:creationId xmlns:a16="http://schemas.microsoft.com/office/drawing/2014/main" id="{4B7C5D51-3E80-5F82-BB5A-8B29EA30B82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3-1-4</a:t>
            </a:r>
            <a:r>
              <a:rPr lang="ja-JP" altLang="en-US" dirty="0">
                <a:solidFill>
                  <a:schemeClr val="tx1"/>
                </a:solidFill>
                <a:latin typeface="Arial" panose="020B0604020202020204" pitchFamily="34" charset="0"/>
                <a:ea typeface="ＭＳ Ｐゴシック" panose="020B0600070205080204" pitchFamily="50" charset="-128"/>
              </a:rPr>
              <a:t>：目標達成に向けて想定される課題・リスクへの対応策</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4212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目標達成に向けて想定される課題・リスクへの対策を具体的に記載してください。</a:t>
            </a:r>
          </a:p>
        </p:txBody>
      </p:sp>
      <p:sp>
        <p:nvSpPr>
          <p:cNvPr id="12" name="正方形/長方形 11">
            <a:extLst>
              <a:ext uri="{FF2B5EF4-FFF2-40B4-BE49-F238E27FC236}">
                <a16:creationId xmlns:a16="http://schemas.microsoft.com/office/drawing/2014/main" id="{B787FB5B-380E-401C-B060-BFFA84CA1084}"/>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
        <p:nvSpPr>
          <p:cNvPr id="6" name="テキスト ボックス 5">
            <a:extLst>
              <a:ext uri="{FF2B5EF4-FFF2-40B4-BE49-F238E27FC236}">
                <a16:creationId xmlns:a16="http://schemas.microsoft.com/office/drawing/2014/main" id="{0FF15A0C-56DE-4D56-88D9-615810B94715}"/>
              </a:ext>
            </a:extLst>
          </p:cNvPr>
          <p:cNvSpPr txBox="1"/>
          <p:nvPr/>
        </p:nvSpPr>
        <p:spPr>
          <a:xfrm>
            <a:off x="5652896" y="148885"/>
            <a:ext cx="4164922" cy="258661"/>
          </a:xfrm>
          <a:prstGeom prst="rect">
            <a:avLst/>
          </a:prstGeom>
          <a:noFill/>
        </p:spPr>
        <p:txBody>
          <a:bodyPr wrap="none" rtlCol="0">
            <a:spAutoFit/>
          </a:bodyPr>
          <a:lstStyle/>
          <a:p>
            <a:r>
              <a:rPr kumimoji="1" lang="ja-JP" altLang="en-US" dirty="0"/>
              <a:t>評価項目：「実現可能性」－プロジェクトの目標と計画内容の妥当性に該当</a:t>
            </a:r>
          </a:p>
        </p:txBody>
      </p:sp>
    </p:spTree>
    <p:extLst>
      <p:ext uri="{BB962C8B-B14F-4D97-AF65-F5344CB8AC3E}">
        <p14:creationId xmlns:p14="http://schemas.microsoft.com/office/powerpoint/2010/main" val="3164713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18298A34-68AC-0555-957D-441FC69FB559}"/>
              </a:ext>
            </a:extLst>
          </p:cNvPr>
          <p:cNvGraphicFramePr>
            <a:graphicFrameLocks noChangeAspect="1"/>
          </p:cNvGraphicFramePr>
          <p:nvPr>
            <p:custDataLst>
              <p:tags r:id="rId1"/>
            </p:custDataLst>
            <p:extLst>
              <p:ext uri="{D42A27DB-BD31-4B8C-83A1-F6EECF244321}">
                <p14:modId xmlns:p14="http://schemas.microsoft.com/office/powerpoint/2010/main" val="33010481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3" name="think-cell data - do not delete" hidden="1">
                        <a:extLst>
                          <a:ext uri="{FF2B5EF4-FFF2-40B4-BE49-F238E27FC236}">
                            <a16:creationId xmlns:a16="http://schemas.microsoft.com/office/drawing/2014/main" id="{18298A34-68AC-0555-957D-441FC69FB55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3-1-5</a:t>
            </a:r>
            <a:r>
              <a:rPr lang="ja-JP" altLang="en-US" dirty="0">
                <a:solidFill>
                  <a:schemeClr val="tx1"/>
                </a:solidFill>
                <a:latin typeface="Arial" panose="020B0604020202020204" pitchFamily="34" charset="0"/>
                <a:ea typeface="ＭＳ Ｐゴシック" panose="020B0600070205080204" pitchFamily="50" charset="-128"/>
              </a:rPr>
              <a:t>：プロジェクトに必要な経費、資金計画</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4212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プロジェクトに必要な経費についてご記載ください。</a:t>
            </a:r>
            <a:r>
              <a:rPr lang="en-US" altLang="ja-JP" sz="1200" kern="0" dirty="0">
                <a:solidFill>
                  <a:schemeClr val="tx1"/>
                </a:solidFill>
              </a:rPr>
              <a:t>※</a:t>
            </a:r>
            <a:r>
              <a:rPr lang="ja-JP" altLang="en-US" sz="1200" kern="0" dirty="0">
                <a:solidFill>
                  <a:schemeClr val="tx1"/>
                </a:solidFill>
              </a:rPr>
              <a:t>様式</a:t>
            </a:r>
            <a:r>
              <a:rPr lang="en-US" altLang="ja-JP" sz="1200" kern="0" dirty="0">
                <a:solidFill>
                  <a:schemeClr val="tx1"/>
                </a:solidFill>
              </a:rPr>
              <a:t>1-4</a:t>
            </a:r>
            <a:r>
              <a:rPr lang="ja-JP" altLang="en-US" sz="1200" kern="0" dirty="0">
                <a:solidFill>
                  <a:schemeClr val="tx1"/>
                </a:solidFill>
              </a:rPr>
              <a:t>の記載内容に即してご記載ください。</a:t>
            </a:r>
            <a:endParaRPr lang="en-US" altLang="ja-JP" sz="1200" kern="0" dirty="0">
              <a:solidFill>
                <a:schemeClr val="tx1"/>
              </a:solidFill>
            </a:endParaRPr>
          </a:p>
        </p:txBody>
      </p:sp>
      <p:sp>
        <p:nvSpPr>
          <p:cNvPr id="15" name="正方形/長方形 14">
            <a:extLst>
              <a:ext uri="{FF2B5EF4-FFF2-40B4-BE49-F238E27FC236}">
                <a16:creationId xmlns:a16="http://schemas.microsoft.com/office/drawing/2014/main" id="{640B237B-454A-4459-A4E7-5CB3DE3251BA}"/>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
        <p:nvSpPr>
          <p:cNvPr id="17" name="テキスト ボックス 16">
            <a:extLst>
              <a:ext uri="{FF2B5EF4-FFF2-40B4-BE49-F238E27FC236}">
                <a16:creationId xmlns:a16="http://schemas.microsoft.com/office/drawing/2014/main" id="{57CA470B-408D-450C-A22F-1AE31C4A2467}"/>
              </a:ext>
            </a:extLst>
          </p:cNvPr>
          <p:cNvSpPr txBox="1"/>
          <p:nvPr/>
        </p:nvSpPr>
        <p:spPr>
          <a:xfrm>
            <a:off x="5652896" y="148885"/>
            <a:ext cx="4164922" cy="258661"/>
          </a:xfrm>
          <a:prstGeom prst="rect">
            <a:avLst/>
          </a:prstGeom>
          <a:noFill/>
        </p:spPr>
        <p:txBody>
          <a:bodyPr wrap="none" rtlCol="0">
            <a:spAutoFit/>
          </a:bodyPr>
          <a:lstStyle/>
          <a:p>
            <a:r>
              <a:rPr kumimoji="1" lang="ja-JP" altLang="en-US" dirty="0"/>
              <a:t>評価項目：「実現可能性」－プロジェクトの目標と計画内容の妥当性に該当</a:t>
            </a:r>
          </a:p>
        </p:txBody>
      </p:sp>
    </p:spTree>
    <p:extLst>
      <p:ext uri="{BB962C8B-B14F-4D97-AF65-F5344CB8AC3E}">
        <p14:creationId xmlns:p14="http://schemas.microsoft.com/office/powerpoint/2010/main" val="729007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6DAE555E-7490-6CED-A0FE-282C2C818668}"/>
              </a:ext>
            </a:extLst>
          </p:cNvPr>
          <p:cNvGraphicFramePr>
            <a:graphicFrameLocks noChangeAspect="1"/>
          </p:cNvGraphicFramePr>
          <p:nvPr>
            <p:custDataLst>
              <p:tags r:id="rId1"/>
            </p:custDataLst>
            <p:extLst>
              <p:ext uri="{D42A27DB-BD31-4B8C-83A1-F6EECF244321}">
                <p14:modId xmlns:p14="http://schemas.microsoft.com/office/powerpoint/2010/main" val="231421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2" name="think-cell data - do not delete" hidden="1">
                        <a:extLst>
                          <a:ext uri="{FF2B5EF4-FFF2-40B4-BE49-F238E27FC236}">
                            <a16:creationId xmlns:a16="http://schemas.microsoft.com/office/drawing/2014/main" id="{6DAE555E-7490-6CED-A0FE-282C2C8186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3-1-6</a:t>
            </a:r>
            <a:r>
              <a:rPr lang="ja-JP" altLang="en-US" dirty="0">
                <a:solidFill>
                  <a:schemeClr val="tx1"/>
                </a:solidFill>
                <a:latin typeface="Arial" panose="020B0604020202020204" pitchFamily="34" charset="0"/>
                <a:ea typeface="ＭＳ Ｐゴシック" panose="020B0600070205080204" pitchFamily="50" charset="-128"/>
              </a:rPr>
              <a:t>：スケジュール（</a:t>
            </a:r>
            <a:r>
              <a:rPr lang="en-US" altLang="ja-JP" dirty="0">
                <a:solidFill>
                  <a:schemeClr val="tx1"/>
                </a:solidFill>
                <a:latin typeface="Arial" panose="020B0604020202020204" pitchFamily="34" charset="0"/>
                <a:ea typeface="ＭＳ Ｐゴシック" panose="020B0600070205080204" pitchFamily="50" charset="-128"/>
              </a:rPr>
              <a:t>※</a:t>
            </a:r>
            <a:r>
              <a:rPr lang="ja-JP" altLang="en-US" dirty="0">
                <a:solidFill>
                  <a:schemeClr val="tx1"/>
                </a:solidFill>
                <a:latin typeface="Arial" panose="020B0604020202020204" pitchFamily="34" charset="0"/>
                <a:ea typeface="ＭＳ Ｐゴシック" panose="020B0600070205080204" pitchFamily="50" charset="-128"/>
              </a:rPr>
              <a:t>最長</a:t>
            </a:r>
            <a:r>
              <a:rPr lang="en-US" altLang="ja-JP" dirty="0">
                <a:solidFill>
                  <a:schemeClr val="tx1"/>
                </a:solidFill>
                <a:latin typeface="Arial" panose="020B0604020202020204" pitchFamily="34" charset="0"/>
                <a:ea typeface="ＭＳ Ｐゴシック" panose="020B0600070205080204" pitchFamily="50" charset="-128"/>
              </a:rPr>
              <a:t>5</a:t>
            </a:r>
            <a:r>
              <a:rPr lang="ja-JP" altLang="en-US" dirty="0">
                <a:solidFill>
                  <a:schemeClr val="tx1"/>
                </a:solidFill>
                <a:latin typeface="Arial" panose="020B0604020202020204" pitchFamily="34" charset="0"/>
                <a:ea typeface="ＭＳ Ｐゴシック" panose="020B0600070205080204" pitchFamily="50" charset="-128"/>
              </a:rPr>
              <a:t>年）</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36113"/>
            <a:ext cx="9064625" cy="130760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実施スケジュール（準備</a:t>
            </a:r>
            <a:r>
              <a:rPr lang="en-US" altLang="ja-JP" sz="1200" kern="0" dirty="0">
                <a:solidFill>
                  <a:schemeClr val="tx1"/>
                </a:solidFill>
              </a:rPr>
              <a:t>-</a:t>
            </a:r>
            <a:r>
              <a:rPr lang="ja-JP" altLang="en-US" sz="1200" kern="0" dirty="0">
                <a:solidFill>
                  <a:schemeClr val="tx1"/>
                </a:solidFill>
              </a:rPr>
              <a:t>実施</a:t>
            </a:r>
            <a:r>
              <a:rPr lang="en-US" altLang="ja-JP" sz="1200" kern="0" dirty="0">
                <a:solidFill>
                  <a:schemeClr val="tx1"/>
                </a:solidFill>
              </a:rPr>
              <a:t>-</a:t>
            </a:r>
            <a:r>
              <a:rPr lang="ja-JP" altLang="en-US" sz="1200" kern="0" dirty="0">
                <a:solidFill>
                  <a:schemeClr val="tx1"/>
                </a:solidFill>
              </a:rPr>
              <a:t>効果検証における実施事項</a:t>
            </a:r>
            <a:r>
              <a:rPr lang="en-US" altLang="ja-JP" sz="1200" kern="0" dirty="0">
                <a:solidFill>
                  <a:schemeClr val="tx1"/>
                </a:solidFill>
              </a:rPr>
              <a:t>/</a:t>
            </a:r>
            <a:r>
              <a:rPr lang="ja-JP" altLang="en-US" sz="1200" kern="0" dirty="0">
                <a:solidFill>
                  <a:schemeClr val="tx1"/>
                </a:solidFill>
              </a:rPr>
              <a:t>実施期間）について、以下を参照し、記載してください。</a:t>
            </a:r>
            <a:endParaRPr lang="en-US" altLang="ja-JP" sz="1200" kern="0" dirty="0">
              <a:solidFill>
                <a:schemeClr val="tx1"/>
              </a:solidFill>
            </a:endParaRPr>
          </a:p>
          <a:p>
            <a:pPr lvl="1" eaLnBrk="1" hangingPunct="1">
              <a:spcBef>
                <a:spcPct val="0"/>
              </a:spcBef>
              <a:buClr>
                <a:srgbClr val="5A5A5A"/>
              </a:buClr>
              <a:buSzPct val="100000"/>
              <a:buFont typeface="Arial" panose="020B0604020202020204" pitchFamily="34" charset="0"/>
              <a:buChar char="•"/>
            </a:pPr>
            <a:r>
              <a:rPr lang="ja-JP" altLang="en-US" kern="0" dirty="0">
                <a:solidFill>
                  <a:schemeClr val="tx1"/>
                </a:solidFill>
              </a:rPr>
              <a:t>本事業では、申請時に</a:t>
            </a:r>
            <a:r>
              <a:rPr lang="en-US" altLang="ja-JP" kern="0" dirty="0">
                <a:solidFill>
                  <a:schemeClr val="tx1"/>
                </a:solidFill>
              </a:rPr>
              <a:t>TRL</a:t>
            </a:r>
            <a:r>
              <a:rPr lang="ja-JP" altLang="en-US" kern="0" dirty="0">
                <a:solidFill>
                  <a:schemeClr val="tx1"/>
                </a:solidFill>
              </a:rPr>
              <a:t>を</a:t>
            </a:r>
            <a:r>
              <a:rPr lang="en-US" altLang="ja-JP" kern="0" dirty="0">
                <a:solidFill>
                  <a:schemeClr val="tx1"/>
                </a:solidFill>
              </a:rPr>
              <a:t>5</a:t>
            </a:r>
            <a:r>
              <a:rPr lang="ja-JP" altLang="en-US" kern="0" dirty="0">
                <a:solidFill>
                  <a:schemeClr val="tx1"/>
                </a:solidFill>
              </a:rPr>
              <a:t>以上から</a:t>
            </a:r>
            <a:r>
              <a:rPr lang="en-US" altLang="ja-JP" kern="0" dirty="0">
                <a:solidFill>
                  <a:schemeClr val="tx1"/>
                </a:solidFill>
              </a:rPr>
              <a:t>7</a:t>
            </a:r>
            <a:r>
              <a:rPr lang="ja-JP" altLang="en-US" kern="0" dirty="0">
                <a:solidFill>
                  <a:schemeClr val="tx1"/>
                </a:solidFill>
              </a:rPr>
              <a:t>に引き上げる計画であること、事業期間中にステージゲート審査を実施することが求められております。</a:t>
            </a:r>
            <a:r>
              <a:rPr lang="en-US" altLang="ja-JP" kern="0" dirty="0">
                <a:solidFill>
                  <a:schemeClr val="tx1"/>
                </a:solidFill>
              </a:rPr>
              <a:t>TRL</a:t>
            </a:r>
            <a:r>
              <a:rPr lang="ja-JP" altLang="en-US" kern="0" dirty="0">
                <a:solidFill>
                  <a:schemeClr val="tx1"/>
                </a:solidFill>
              </a:rPr>
              <a:t>が上がる段階等、貴社が考えるステージゲート審査に相応しい時期を設定し、ステージゲート審査までに解決している課題や、達成している技術レベルの見通しを具体的に記載してください。</a:t>
            </a:r>
            <a:endParaRPr lang="en-US" altLang="ja-JP" kern="0" dirty="0">
              <a:solidFill>
                <a:schemeClr val="tx1"/>
              </a:solidFill>
            </a:endParaRPr>
          </a:p>
          <a:p>
            <a:pPr lvl="1" eaLnBrk="1" hangingPunct="1">
              <a:spcBef>
                <a:spcPct val="0"/>
              </a:spcBef>
              <a:buClr>
                <a:srgbClr val="5A5A5A"/>
              </a:buClr>
              <a:buSzPct val="100000"/>
              <a:buFont typeface="Arial" panose="020B0604020202020204" pitchFamily="34" charset="0"/>
              <a:buChar char="•"/>
            </a:pPr>
            <a:r>
              <a:rPr lang="ja-JP" altLang="en-US" kern="0" dirty="0">
                <a:solidFill>
                  <a:schemeClr val="tx1"/>
                </a:solidFill>
              </a:rPr>
              <a:t>なお、</a:t>
            </a:r>
            <a:r>
              <a:rPr lang="ja-JP" altLang="en-US" u="sng" kern="0" dirty="0">
                <a:solidFill>
                  <a:schemeClr val="tx1"/>
                </a:solidFill>
              </a:rPr>
              <a:t>ここでいう「効果検証」とは、本事業で開発した機器やシステムの効果の検証</a:t>
            </a:r>
            <a:r>
              <a:rPr lang="ja-JP" altLang="en-US" kern="0" dirty="0">
                <a:solidFill>
                  <a:schemeClr val="tx1"/>
                </a:solidFill>
              </a:rPr>
              <a:t>を指します</a:t>
            </a:r>
            <a:r>
              <a:rPr lang="ja-JP" altLang="en-US" kern="0" dirty="0">
                <a:solidFill>
                  <a:srgbClr val="FF0000"/>
                </a:solidFill>
              </a:rPr>
              <a:t>。</a:t>
            </a:r>
            <a:endParaRPr lang="en-US" altLang="ja-JP" kern="0" dirty="0">
              <a:solidFill>
                <a:srgbClr val="FF0000"/>
              </a:solidFill>
            </a:endParaRPr>
          </a:p>
        </p:txBody>
      </p:sp>
      <p:sp>
        <p:nvSpPr>
          <p:cNvPr id="6" name="正方形/長方形 5">
            <a:extLst>
              <a:ext uri="{FF2B5EF4-FFF2-40B4-BE49-F238E27FC236}">
                <a16:creationId xmlns:a16="http://schemas.microsoft.com/office/drawing/2014/main" id="{44F0711D-B5FB-46B0-8AC6-82765FC07A1B}"/>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
        <p:nvSpPr>
          <p:cNvPr id="8" name="テキスト ボックス 7">
            <a:extLst>
              <a:ext uri="{FF2B5EF4-FFF2-40B4-BE49-F238E27FC236}">
                <a16:creationId xmlns:a16="http://schemas.microsoft.com/office/drawing/2014/main" id="{2D3BD40A-5A55-4D38-AB62-18E9AAE7CF77}"/>
              </a:ext>
            </a:extLst>
          </p:cNvPr>
          <p:cNvSpPr txBox="1"/>
          <p:nvPr/>
        </p:nvSpPr>
        <p:spPr>
          <a:xfrm>
            <a:off x="5652896" y="148885"/>
            <a:ext cx="4164922" cy="258661"/>
          </a:xfrm>
          <a:prstGeom prst="rect">
            <a:avLst/>
          </a:prstGeom>
          <a:noFill/>
        </p:spPr>
        <p:txBody>
          <a:bodyPr wrap="none" rtlCol="0">
            <a:spAutoFit/>
          </a:bodyPr>
          <a:lstStyle/>
          <a:p>
            <a:r>
              <a:rPr kumimoji="1" lang="ja-JP" altLang="en-US" dirty="0"/>
              <a:t>評価項目：「実現可能性」－プロジェクトの目標と計画内容の妥当性に該当</a:t>
            </a:r>
          </a:p>
        </p:txBody>
      </p:sp>
      <p:graphicFrame>
        <p:nvGraphicFramePr>
          <p:cNvPr id="5" name="表 4">
            <a:extLst>
              <a:ext uri="{FF2B5EF4-FFF2-40B4-BE49-F238E27FC236}">
                <a16:creationId xmlns:a16="http://schemas.microsoft.com/office/drawing/2014/main" id="{E3F00F99-AA66-47E2-9BA6-97CB30849BCB}"/>
              </a:ext>
            </a:extLst>
          </p:cNvPr>
          <p:cNvGraphicFramePr>
            <a:graphicFrameLocks noGrp="1"/>
          </p:cNvGraphicFramePr>
          <p:nvPr>
            <p:extLst>
              <p:ext uri="{D42A27DB-BD31-4B8C-83A1-F6EECF244321}">
                <p14:modId xmlns:p14="http://schemas.microsoft.com/office/powerpoint/2010/main" val="2674115354"/>
              </p:ext>
            </p:extLst>
          </p:nvPr>
        </p:nvGraphicFramePr>
        <p:xfrm>
          <a:off x="573087" y="2797478"/>
          <a:ext cx="8759825" cy="2131998"/>
        </p:xfrm>
        <a:graphic>
          <a:graphicData uri="http://schemas.openxmlformats.org/drawingml/2006/table">
            <a:tbl>
              <a:tblPr firstRow="1" bandRow="1">
                <a:tableStyleId>{5C22544A-7EE6-4342-B048-85BDC9FD1C3A}</a:tableStyleId>
              </a:tblPr>
              <a:tblGrid>
                <a:gridCol w="1308100">
                  <a:extLst>
                    <a:ext uri="{9D8B030D-6E8A-4147-A177-3AD203B41FA5}">
                      <a16:colId xmlns:a16="http://schemas.microsoft.com/office/drawing/2014/main" val="3660142821"/>
                    </a:ext>
                  </a:extLst>
                </a:gridCol>
                <a:gridCol w="1470025">
                  <a:extLst>
                    <a:ext uri="{9D8B030D-6E8A-4147-A177-3AD203B41FA5}">
                      <a16:colId xmlns:a16="http://schemas.microsoft.com/office/drawing/2014/main" val="822855710"/>
                    </a:ext>
                  </a:extLst>
                </a:gridCol>
                <a:gridCol w="1495425">
                  <a:extLst>
                    <a:ext uri="{9D8B030D-6E8A-4147-A177-3AD203B41FA5}">
                      <a16:colId xmlns:a16="http://schemas.microsoft.com/office/drawing/2014/main" val="3313161155"/>
                    </a:ext>
                  </a:extLst>
                </a:gridCol>
                <a:gridCol w="1495425">
                  <a:extLst>
                    <a:ext uri="{9D8B030D-6E8A-4147-A177-3AD203B41FA5}">
                      <a16:colId xmlns:a16="http://schemas.microsoft.com/office/drawing/2014/main" val="1011667015"/>
                    </a:ext>
                  </a:extLst>
                </a:gridCol>
                <a:gridCol w="1495425">
                  <a:extLst>
                    <a:ext uri="{9D8B030D-6E8A-4147-A177-3AD203B41FA5}">
                      <a16:colId xmlns:a16="http://schemas.microsoft.com/office/drawing/2014/main" val="1086753800"/>
                    </a:ext>
                  </a:extLst>
                </a:gridCol>
                <a:gridCol w="1495425">
                  <a:extLst>
                    <a:ext uri="{9D8B030D-6E8A-4147-A177-3AD203B41FA5}">
                      <a16:colId xmlns:a16="http://schemas.microsoft.com/office/drawing/2014/main" val="1112500150"/>
                    </a:ext>
                  </a:extLst>
                </a:gridCol>
              </a:tblGrid>
              <a:tr h="355333">
                <a:tc>
                  <a:txBody>
                    <a:bodyPr/>
                    <a:lstStyle/>
                    <a:p>
                      <a:pPr marL="0" indent="0" algn="ctr" rtl="0" eaLnBrk="0" fontAlgn="base" hangingPunct="0">
                        <a:spcBef>
                          <a:spcPct val="0"/>
                        </a:spcBef>
                        <a:spcAft>
                          <a:spcPct val="0"/>
                        </a:spcAft>
                        <a:buFontTx/>
                        <a:buNone/>
                      </a:pP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1</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2</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3</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4</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5</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552627615"/>
                  </a:ext>
                </a:extLst>
              </a:tr>
              <a:tr h="355333">
                <a:tc>
                  <a:txBody>
                    <a:bodyPr/>
                    <a:lstStyle/>
                    <a:p>
                      <a:pPr marL="0" indent="0" algn="ctr" rtl="0" eaLnBrk="0" fontAlgn="base" hangingPunct="0">
                        <a:spcBef>
                          <a:spcPct val="0"/>
                        </a:spcBef>
                        <a:spcAft>
                          <a:spcPct val="0"/>
                        </a:spcAft>
                        <a:buFontTx/>
                        <a:buNone/>
                      </a:pPr>
                      <a:r>
                        <a:rPr kumimoji="1" lang="en-US" altLang="ja-JP" sz="1200" b="1" kern="1200" dirty="0">
                          <a:solidFill>
                            <a:schemeClr val="tx1"/>
                          </a:solidFill>
                          <a:latin typeface="Arial" panose="020B0604020202020204" pitchFamily="34" charset="0"/>
                          <a:ea typeface="ＭＳ Ｐゴシック" panose="020B0600070205080204" pitchFamily="50" charset="-128"/>
                          <a:cs typeface="+mn-cs"/>
                        </a:rPr>
                        <a:t>TRL</a:t>
                      </a:r>
                      <a:endParaRPr kumimoji="1" lang="ja-JP" altLang="en-US" sz="1200" b="1"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1" kern="1200" dirty="0">
                          <a:solidFill>
                            <a:schemeClr val="tx1"/>
                          </a:solidFill>
                          <a:latin typeface="Arial" panose="020B0604020202020204" pitchFamily="34" charset="0"/>
                          <a:ea typeface="ＭＳ Ｐゴシック" panose="020B0600070205080204" pitchFamily="50" charset="-128"/>
                          <a:cs typeface="+mn-cs"/>
                        </a:rPr>
                        <a:t>5</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zh-TW" sz="1200" b="1" kern="1200" dirty="0">
                          <a:solidFill>
                            <a:schemeClr val="tx1"/>
                          </a:solidFill>
                          <a:latin typeface="Arial" panose="020B0604020202020204" pitchFamily="34" charset="0"/>
                          <a:ea typeface="ＭＳ Ｐゴシック" panose="020B0600070205080204" pitchFamily="50" charset="-128"/>
                          <a:cs typeface="+mn-cs"/>
                        </a:rPr>
                        <a:t>6</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zh-TW" sz="1200" b="1" kern="1200" dirty="0">
                          <a:solidFill>
                            <a:schemeClr val="tx1"/>
                          </a:solidFill>
                          <a:latin typeface="Arial" panose="020B0604020202020204" pitchFamily="34" charset="0"/>
                          <a:ea typeface="ＭＳ Ｐゴシック" panose="020B0600070205080204" pitchFamily="50" charset="-128"/>
                          <a:cs typeface="+mn-cs"/>
                        </a:rPr>
                        <a:t>6</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zh-TW" sz="1200" b="1" kern="1200" dirty="0">
                          <a:solidFill>
                            <a:schemeClr val="tx1"/>
                          </a:solidFill>
                          <a:latin typeface="Arial" panose="020B0604020202020204" pitchFamily="34" charset="0"/>
                          <a:ea typeface="ＭＳ Ｐゴシック" panose="020B0600070205080204" pitchFamily="50" charset="-128"/>
                          <a:cs typeface="+mn-cs"/>
                        </a:rPr>
                        <a:t>6-7</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zh-TW" sz="1200" b="1" kern="1200" dirty="0">
                          <a:solidFill>
                            <a:schemeClr val="tx1"/>
                          </a:solidFill>
                          <a:latin typeface="Arial" panose="020B0604020202020204" pitchFamily="34" charset="0"/>
                          <a:ea typeface="ＭＳ Ｐゴシック" panose="020B0600070205080204" pitchFamily="50" charset="-128"/>
                          <a:cs typeface="+mn-cs"/>
                        </a:rPr>
                        <a:t>7</a:t>
                      </a:r>
                    </a:p>
                  </a:txBody>
                  <a:tcPr marL="36000" marR="36000" marT="36000" marB="36000" anchor="ctr">
                    <a:lnL w="3175"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541441394"/>
                  </a:ext>
                </a:extLst>
              </a:tr>
              <a:tr h="355333">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ステージゲート</a:t>
                      </a:r>
                    </a:p>
                  </a:txBody>
                  <a:tcPr marL="36000" marR="36000" marT="36000" marB="36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1200" b="1"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zh-TW" sz="1200" b="1"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zh-TW" sz="1200" b="1"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zh-TW" sz="1200" b="1"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zh-TW" sz="1200" b="1"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nchor="ctr">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34635480"/>
                  </a:ext>
                </a:extLst>
              </a:tr>
              <a:tr h="355333">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実施事項</a:t>
                      </a: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a:t>
                      </a: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08522524"/>
                  </a:ext>
                </a:extLst>
              </a:tr>
              <a:tr h="355333">
                <a:tc>
                  <a:txBody>
                    <a:bodyPr/>
                    <a:lstStyle/>
                    <a:p>
                      <a:pPr marL="0" indent="0" algn="ctr" rtl="0" eaLnBrk="0" fontAlgn="base" hangingPunct="0">
                        <a:spcBef>
                          <a:spcPct val="0"/>
                        </a:spcBef>
                        <a:spcAft>
                          <a:spcPct val="0"/>
                        </a:spcAft>
                        <a:buFontTx/>
                        <a:buNone/>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実施事項</a:t>
                      </a: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B</a:t>
                      </a: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64098887"/>
                  </a:ext>
                </a:extLst>
              </a:tr>
              <a:tr h="355333">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実施事項</a:t>
                      </a: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C</a:t>
                      </a: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2116108"/>
                  </a:ext>
                </a:extLst>
              </a:tr>
            </a:tbl>
          </a:graphicData>
        </a:graphic>
      </p:graphicFrame>
      <p:sp>
        <p:nvSpPr>
          <p:cNvPr id="7" name="矢印: 右 6">
            <a:extLst>
              <a:ext uri="{FF2B5EF4-FFF2-40B4-BE49-F238E27FC236}">
                <a16:creationId xmlns:a16="http://schemas.microsoft.com/office/drawing/2014/main" id="{B3B87F3A-4175-C731-9881-9DF7F9886E72}"/>
              </a:ext>
            </a:extLst>
          </p:cNvPr>
          <p:cNvSpPr/>
          <p:nvPr/>
        </p:nvSpPr>
        <p:spPr bwMode="auto">
          <a:xfrm>
            <a:off x="2120730" y="4004900"/>
            <a:ext cx="1950720" cy="145508"/>
          </a:xfrm>
          <a:prstGeom prst="rightArrow">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a:ln>
                <a:noFill/>
              </a:ln>
              <a:solidFill>
                <a:srgbClr val="000000"/>
              </a:solidFill>
              <a:effectLst/>
              <a:latin typeface="Arial" charset="0"/>
              <a:ea typeface="ＭＳ Ｐゴシック" charset="-128"/>
            </a:endParaRPr>
          </a:p>
        </p:txBody>
      </p:sp>
      <p:sp>
        <p:nvSpPr>
          <p:cNvPr id="11" name="テキスト ボックス 10">
            <a:extLst>
              <a:ext uri="{FF2B5EF4-FFF2-40B4-BE49-F238E27FC236}">
                <a16:creationId xmlns:a16="http://schemas.microsoft.com/office/drawing/2014/main" id="{B68C1ED4-054B-9D0A-B06B-5BB21E467BC5}"/>
              </a:ext>
            </a:extLst>
          </p:cNvPr>
          <p:cNvSpPr txBox="1"/>
          <p:nvPr/>
        </p:nvSpPr>
        <p:spPr>
          <a:xfrm>
            <a:off x="2429080" y="3795168"/>
            <a:ext cx="1334020" cy="258661"/>
          </a:xfrm>
          <a:prstGeom prst="rect">
            <a:avLst/>
          </a:prstGeom>
          <a:noFill/>
        </p:spPr>
        <p:txBody>
          <a:bodyPr wrap="none" rtlCol="0">
            <a:spAutoFit/>
          </a:bodyPr>
          <a:lstStyle/>
          <a:p>
            <a:r>
              <a:rPr kumimoji="1" lang="ja-JP" altLang="en-US" dirty="0"/>
              <a:t>～に向けて～を実施</a:t>
            </a:r>
          </a:p>
        </p:txBody>
      </p:sp>
      <p:sp>
        <p:nvSpPr>
          <p:cNvPr id="12" name="矢印: 右 11">
            <a:extLst>
              <a:ext uri="{FF2B5EF4-FFF2-40B4-BE49-F238E27FC236}">
                <a16:creationId xmlns:a16="http://schemas.microsoft.com/office/drawing/2014/main" id="{E83C128D-56E9-0870-07A5-A6EA6BCB0DE4}"/>
              </a:ext>
            </a:extLst>
          </p:cNvPr>
          <p:cNvSpPr/>
          <p:nvPr/>
        </p:nvSpPr>
        <p:spPr bwMode="auto">
          <a:xfrm>
            <a:off x="2120730" y="4308790"/>
            <a:ext cx="3673476" cy="136685"/>
          </a:xfrm>
          <a:prstGeom prst="rightArrow">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a:ln>
                <a:noFill/>
              </a:ln>
              <a:solidFill>
                <a:srgbClr val="000000"/>
              </a:solidFill>
              <a:effectLst/>
              <a:latin typeface="Arial" charset="0"/>
              <a:ea typeface="ＭＳ Ｐゴシック" charset="-128"/>
            </a:endParaRPr>
          </a:p>
        </p:txBody>
      </p:sp>
      <p:sp>
        <p:nvSpPr>
          <p:cNvPr id="13" name="テキスト ボックス 12">
            <a:extLst>
              <a:ext uri="{FF2B5EF4-FFF2-40B4-BE49-F238E27FC236}">
                <a16:creationId xmlns:a16="http://schemas.microsoft.com/office/drawing/2014/main" id="{E50B6CD8-B76B-78AD-52AF-54A64936307F}"/>
              </a:ext>
            </a:extLst>
          </p:cNvPr>
          <p:cNvSpPr txBox="1"/>
          <p:nvPr/>
        </p:nvSpPr>
        <p:spPr>
          <a:xfrm>
            <a:off x="2429080" y="4090236"/>
            <a:ext cx="1334020" cy="258661"/>
          </a:xfrm>
          <a:prstGeom prst="rect">
            <a:avLst/>
          </a:prstGeom>
          <a:noFill/>
        </p:spPr>
        <p:txBody>
          <a:bodyPr wrap="none" rtlCol="0">
            <a:spAutoFit/>
          </a:bodyPr>
          <a:lstStyle/>
          <a:p>
            <a:r>
              <a:rPr kumimoji="1" lang="ja-JP" altLang="en-US" dirty="0"/>
              <a:t>～に向けて～を実施</a:t>
            </a:r>
          </a:p>
        </p:txBody>
      </p:sp>
      <p:sp>
        <p:nvSpPr>
          <p:cNvPr id="14" name="矢印: 右 13">
            <a:extLst>
              <a:ext uri="{FF2B5EF4-FFF2-40B4-BE49-F238E27FC236}">
                <a16:creationId xmlns:a16="http://schemas.microsoft.com/office/drawing/2014/main" id="{AE1394F3-D216-D36B-27E6-F8722BC69329}"/>
              </a:ext>
            </a:extLst>
          </p:cNvPr>
          <p:cNvSpPr/>
          <p:nvPr/>
        </p:nvSpPr>
        <p:spPr bwMode="auto">
          <a:xfrm>
            <a:off x="4189044" y="4679482"/>
            <a:ext cx="2952000" cy="136685"/>
          </a:xfrm>
          <a:prstGeom prst="rightArrow">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a:ln>
                <a:noFill/>
              </a:ln>
              <a:solidFill>
                <a:srgbClr val="000000"/>
              </a:solidFill>
              <a:effectLst/>
              <a:latin typeface="Arial" charset="0"/>
              <a:ea typeface="ＭＳ Ｐゴシック" charset="-128"/>
            </a:endParaRPr>
          </a:p>
        </p:txBody>
      </p:sp>
      <p:sp>
        <p:nvSpPr>
          <p:cNvPr id="15" name="テキスト ボックス 14">
            <a:extLst>
              <a:ext uri="{FF2B5EF4-FFF2-40B4-BE49-F238E27FC236}">
                <a16:creationId xmlns:a16="http://schemas.microsoft.com/office/drawing/2014/main" id="{A23608D0-7F65-C879-E787-D9D96C7C6C04}"/>
              </a:ext>
            </a:extLst>
          </p:cNvPr>
          <p:cNvSpPr txBox="1"/>
          <p:nvPr/>
        </p:nvSpPr>
        <p:spPr>
          <a:xfrm>
            <a:off x="4189044" y="4460928"/>
            <a:ext cx="1334020" cy="258661"/>
          </a:xfrm>
          <a:prstGeom prst="rect">
            <a:avLst/>
          </a:prstGeom>
          <a:noFill/>
        </p:spPr>
        <p:txBody>
          <a:bodyPr wrap="none" rtlCol="0">
            <a:spAutoFit/>
          </a:bodyPr>
          <a:lstStyle/>
          <a:p>
            <a:r>
              <a:rPr kumimoji="1" lang="ja-JP" altLang="en-US" dirty="0"/>
              <a:t>～に向けて～を実施</a:t>
            </a:r>
          </a:p>
        </p:txBody>
      </p:sp>
      <p:sp>
        <p:nvSpPr>
          <p:cNvPr id="16" name="テキスト ボックス 15">
            <a:extLst>
              <a:ext uri="{FF2B5EF4-FFF2-40B4-BE49-F238E27FC236}">
                <a16:creationId xmlns:a16="http://schemas.microsoft.com/office/drawing/2014/main" id="{4FA66E51-E2FB-5BBE-C7A8-3BA06BD2AF29}"/>
              </a:ext>
            </a:extLst>
          </p:cNvPr>
          <p:cNvSpPr txBox="1"/>
          <p:nvPr/>
        </p:nvSpPr>
        <p:spPr>
          <a:xfrm>
            <a:off x="467315" y="6408759"/>
            <a:ext cx="5429692" cy="258661"/>
          </a:xfrm>
          <a:prstGeom prst="rect">
            <a:avLst/>
          </a:prstGeom>
          <a:noFill/>
        </p:spPr>
        <p:txBody>
          <a:bodyPr wrap="none" rtlCol="0">
            <a:spAutoFit/>
          </a:bodyPr>
          <a:lstStyle/>
          <a:p>
            <a:r>
              <a:rPr kumimoji="1" lang="en-US" altLang="ja-JP" dirty="0"/>
              <a:t>※</a:t>
            </a:r>
            <a:r>
              <a:rPr kumimoji="1" lang="ja-JP" altLang="en-US" dirty="0"/>
              <a:t>こちらはあくまで記載例であり、</a:t>
            </a:r>
            <a:r>
              <a:rPr kumimoji="1" lang="en-US" altLang="ja-JP" dirty="0"/>
              <a:t>【</a:t>
            </a:r>
            <a:r>
              <a:rPr kumimoji="1" lang="ja-JP" altLang="en-US" dirty="0"/>
              <a:t>提案を求める事項</a:t>
            </a:r>
            <a:r>
              <a:rPr kumimoji="1" lang="en-US" altLang="ja-JP" dirty="0"/>
              <a:t>】</a:t>
            </a:r>
            <a:r>
              <a:rPr kumimoji="1" lang="ja-JP" altLang="en-US" dirty="0"/>
              <a:t>の内容を満たしていれば様式は問いません</a:t>
            </a:r>
            <a:endParaRPr lang="en-US" altLang="ja-JP" dirty="0"/>
          </a:p>
        </p:txBody>
      </p:sp>
      <p:sp>
        <p:nvSpPr>
          <p:cNvPr id="17" name="テキスト ボックス 16">
            <a:extLst>
              <a:ext uri="{FF2B5EF4-FFF2-40B4-BE49-F238E27FC236}">
                <a16:creationId xmlns:a16="http://schemas.microsoft.com/office/drawing/2014/main" id="{5778FD32-6CA2-ADB3-39A4-017F3D3FC5F2}"/>
              </a:ext>
            </a:extLst>
          </p:cNvPr>
          <p:cNvSpPr txBox="1"/>
          <p:nvPr/>
        </p:nvSpPr>
        <p:spPr>
          <a:xfrm>
            <a:off x="381000" y="2505136"/>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
        <p:nvSpPr>
          <p:cNvPr id="18" name="テキスト ボックス 17">
            <a:extLst>
              <a:ext uri="{FF2B5EF4-FFF2-40B4-BE49-F238E27FC236}">
                <a16:creationId xmlns:a16="http://schemas.microsoft.com/office/drawing/2014/main" id="{AC9D79B4-7B85-50D4-D3A3-D8C9853F0F30}"/>
              </a:ext>
            </a:extLst>
          </p:cNvPr>
          <p:cNvSpPr txBox="1"/>
          <p:nvPr/>
        </p:nvSpPr>
        <p:spPr>
          <a:xfrm>
            <a:off x="480015" y="6587398"/>
            <a:ext cx="2299027" cy="258661"/>
          </a:xfrm>
          <a:prstGeom prst="rect">
            <a:avLst/>
          </a:prstGeom>
          <a:noFill/>
        </p:spPr>
        <p:txBody>
          <a:bodyPr wrap="none" rtlCol="0">
            <a:spAutoFit/>
          </a:bodyPr>
          <a:lstStyle/>
          <a:p>
            <a:r>
              <a:rPr kumimoji="1" lang="en-US" altLang="ja-JP" dirty="0"/>
              <a:t>※</a:t>
            </a:r>
            <a:r>
              <a:rPr lang="ja-JP" altLang="en-US" dirty="0"/>
              <a:t>行が足りない場合は追記してください</a:t>
            </a:r>
            <a:endParaRPr lang="en-US" altLang="ja-JP" dirty="0"/>
          </a:p>
        </p:txBody>
      </p:sp>
      <p:graphicFrame>
        <p:nvGraphicFramePr>
          <p:cNvPr id="3" name="表 2">
            <a:extLst>
              <a:ext uri="{FF2B5EF4-FFF2-40B4-BE49-F238E27FC236}">
                <a16:creationId xmlns:a16="http://schemas.microsoft.com/office/drawing/2014/main" id="{221D12FC-4E3D-BC22-D95F-8630A2FCAE31}"/>
              </a:ext>
            </a:extLst>
          </p:cNvPr>
          <p:cNvGraphicFramePr>
            <a:graphicFrameLocks noGrp="1"/>
          </p:cNvGraphicFramePr>
          <p:nvPr>
            <p:extLst>
              <p:ext uri="{D42A27DB-BD31-4B8C-83A1-F6EECF244321}">
                <p14:modId xmlns:p14="http://schemas.microsoft.com/office/powerpoint/2010/main" val="3213391266"/>
              </p:ext>
            </p:extLst>
          </p:nvPr>
        </p:nvGraphicFramePr>
        <p:xfrm>
          <a:off x="573086" y="5047689"/>
          <a:ext cx="8759825" cy="1271831"/>
        </p:xfrm>
        <a:graphic>
          <a:graphicData uri="http://schemas.openxmlformats.org/drawingml/2006/table">
            <a:tbl>
              <a:tblPr firstRow="1" bandRow="1">
                <a:tableStyleId>{5C22544A-7EE6-4342-B048-85BDC9FD1C3A}</a:tableStyleId>
              </a:tblPr>
              <a:tblGrid>
                <a:gridCol w="1758623">
                  <a:extLst>
                    <a:ext uri="{9D8B030D-6E8A-4147-A177-3AD203B41FA5}">
                      <a16:colId xmlns:a16="http://schemas.microsoft.com/office/drawing/2014/main" val="589161911"/>
                    </a:ext>
                  </a:extLst>
                </a:gridCol>
                <a:gridCol w="7001202">
                  <a:extLst>
                    <a:ext uri="{9D8B030D-6E8A-4147-A177-3AD203B41FA5}">
                      <a16:colId xmlns:a16="http://schemas.microsoft.com/office/drawing/2014/main" val="1121140357"/>
                    </a:ext>
                  </a:extLst>
                </a:gridCol>
              </a:tblGrid>
              <a:tr h="281840">
                <a:tc>
                  <a:txBody>
                    <a:bodyPr/>
                    <a:lstStyle/>
                    <a:p>
                      <a:pPr marL="0" indent="0" algn="ctr" rtl="0" eaLnBrk="0" fontAlgn="base" hangingPunct="0">
                        <a:spcBef>
                          <a:spcPct val="0"/>
                        </a:spcBef>
                        <a:spcAft>
                          <a:spcPct val="0"/>
                        </a:spcAft>
                        <a:buFontTx/>
                        <a:buNone/>
                      </a:pP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838383"/>
                    </a:solidFill>
                  </a:tcPr>
                </a:tc>
                <a:tc>
                  <a:txBody>
                    <a:bodyPr/>
                    <a:lstStyle/>
                    <a:p>
                      <a:pPr marL="0" lvl="0" indent="0" algn="ctr" defTabSz="914400" rtl="0" eaLnBrk="1" latinLnBrk="0" hangingPunct="1">
                        <a:buClr>
                          <a:srgbClr val="0070C0"/>
                        </a:buClr>
                        <a:buSzPct val="100000"/>
                        <a:buFont typeface="Wingdings" panose="05000000000000000000" pitchFamily="2" charset="2"/>
                        <a:buNone/>
                      </a:pPr>
                      <a:r>
                        <a:rPr kumimoji="1" lang="ja-JP" altLang="en-US" sz="1200" b="1" i="0"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ステージゲート審査までに解決している課題・達成している技術レベル</a:t>
                      </a:r>
                      <a:endParaRPr kumimoji="1" lang="en-US" altLang="ja-JP" sz="1200" b="1" i="0"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b">
                    <a:lnL w="9525" cap="flat" cmpd="sng" algn="ctr">
                      <a:solidFill>
                        <a:schemeClr val="tx1">
                          <a:lumMod val="50000"/>
                          <a:lumOff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838383"/>
                    </a:solidFill>
                  </a:tcPr>
                </a:tc>
                <a:extLst>
                  <a:ext uri="{0D108BD9-81ED-4DB2-BD59-A6C34878D82A}">
                    <a16:rowId xmlns:a16="http://schemas.microsoft.com/office/drawing/2014/main" val="3141820237"/>
                  </a:ext>
                </a:extLst>
              </a:tr>
              <a:tr h="281840">
                <a:tc rowSpan="2">
                  <a:txBody>
                    <a:bodyPr/>
                    <a:lstStyle/>
                    <a:p>
                      <a:pPr marL="0" indent="0" algn="l" rtl="0" eaLnBrk="0" fontAlgn="base" hangingPunct="0">
                        <a:spcBef>
                          <a:spcPct val="0"/>
                        </a:spcBef>
                        <a:spcAft>
                          <a:spcPct val="0"/>
                        </a:spcAft>
                        <a:buFontTx/>
                        <a:buNone/>
                      </a:pPr>
                      <a:r>
                        <a:rPr kumimoji="1" lang="ja-JP" altLang="en-US" sz="1200" b="1" kern="1200" dirty="0">
                          <a:solidFill>
                            <a:schemeClr val="tx1"/>
                          </a:solidFill>
                          <a:latin typeface="Arial" panose="020B0604020202020204" pitchFamily="34" charset="0"/>
                          <a:ea typeface="ＭＳ Ｐゴシック" panose="020B0600070205080204" pitchFamily="50" charset="-128"/>
                          <a:cs typeface="+mn-cs"/>
                        </a:rPr>
                        <a:t>ステージゲート</a:t>
                      </a:r>
                      <a:r>
                        <a:rPr kumimoji="1" lang="en-US" altLang="ja-JP" sz="1200" b="1" kern="1200" dirty="0">
                          <a:solidFill>
                            <a:schemeClr val="tx1"/>
                          </a:solidFill>
                          <a:latin typeface="Arial" panose="020B0604020202020204" pitchFamily="34" charset="0"/>
                          <a:ea typeface="ＭＳ Ｐゴシック" panose="020B0600070205080204" pitchFamily="50" charset="-128"/>
                          <a:cs typeface="+mn-cs"/>
                        </a:rPr>
                        <a:t>1</a:t>
                      </a:r>
                      <a:r>
                        <a:rPr kumimoji="1" lang="ja-JP" altLang="en-US" sz="1200" b="1" kern="1200" dirty="0">
                          <a:solidFill>
                            <a:schemeClr val="tx1"/>
                          </a:solidFill>
                          <a:latin typeface="Arial" panose="020B0604020202020204" pitchFamily="34" charset="0"/>
                          <a:ea typeface="ＭＳ Ｐゴシック" panose="020B0600070205080204" pitchFamily="50" charset="-128"/>
                          <a:cs typeface="+mn-cs"/>
                        </a:rPr>
                        <a:t>回目</a:t>
                      </a:r>
                    </a:p>
                  </a:txBody>
                  <a:tcPr marL="36000" marR="36000" marT="36000" marB="36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211138" lvl="0" indent="-211138" algn="l" defTabSz="914400" rtl="0" eaLnBrk="1" latinLnBrk="0" hangingPunct="1">
                        <a:buClr>
                          <a:srgbClr val="0070C0"/>
                        </a:buClr>
                        <a:buSzPct val="100000"/>
                        <a:buFont typeface="Wingdings" panose="05000000000000000000" pitchFamily="2" charset="2"/>
                        <a:buChar char="l"/>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p>
                  </a:txBody>
                  <a:tcPr marL="72000" marR="72000" marT="72000" marB="72000" anchor="ctr">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954631806"/>
                  </a:ext>
                </a:extLst>
              </a:tr>
              <a:tr h="281840">
                <a:tc vMerge="1">
                  <a:txBody>
                    <a:bodyPr/>
                    <a:lstStyle/>
                    <a:p>
                      <a:pPr marL="0" indent="0" algn="ctr" rtl="0" eaLnBrk="0" fontAlgn="base" hangingPunct="0">
                        <a:spcBef>
                          <a:spcPct val="0"/>
                        </a:spcBef>
                        <a:spcAft>
                          <a:spcPct val="0"/>
                        </a:spcAft>
                        <a:buFontTx/>
                        <a:buNone/>
                      </a:pP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211138" marR="0" lvl="0" indent="-211138" algn="l" defTabSz="914400" rtl="0" eaLnBrk="1" latinLnBrk="0" hangingPunct="1">
                        <a:buClr>
                          <a:srgbClr val="0070C0"/>
                        </a:buClr>
                        <a:buSzPct val="100000"/>
                        <a:buFont typeface="Wingdings" panose="05000000000000000000" pitchFamily="2" charset="2"/>
                        <a:buChar char="l"/>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p>
                  </a:txBody>
                  <a:tcPr marL="72000" marR="72000" marT="72000" marB="72000" anchor="ctr">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206186859"/>
                  </a:ext>
                </a:extLst>
              </a:tr>
              <a:tr h="3369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0000"/>
                          </a:solidFill>
                          <a:latin typeface="Arial" panose="020B0604020202020204" pitchFamily="34" charset="0"/>
                          <a:ea typeface="ＭＳ Ｐゴシック" panose="020B0600070205080204" pitchFamily="50" charset="-128"/>
                          <a:sym typeface="Arial" panose="020B0604020202020204" pitchFamily="34" charset="0"/>
                        </a:rPr>
                        <a:t>ステージゲート</a:t>
                      </a:r>
                      <a:r>
                        <a:rPr kumimoji="1" lang="en-US" altLang="ja-JP" sz="1200" b="1" dirty="0">
                          <a:solidFill>
                            <a:srgbClr val="000000"/>
                          </a:solidFill>
                          <a:latin typeface="Arial" panose="020B0604020202020204" pitchFamily="34" charset="0"/>
                          <a:ea typeface="ＭＳ Ｐゴシック" panose="020B0600070205080204" pitchFamily="50" charset="-128"/>
                          <a:sym typeface="Arial" panose="020B0604020202020204" pitchFamily="34" charset="0"/>
                        </a:rPr>
                        <a:t>2</a:t>
                      </a:r>
                      <a:r>
                        <a:rPr kumimoji="1" lang="ja-JP" altLang="en-US" sz="1200" b="1" dirty="0">
                          <a:solidFill>
                            <a:srgbClr val="000000"/>
                          </a:solidFill>
                          <a:latin typeface="Arial" panose="020B0604020202020204" pitchFamily="34" charset="0"/>
                          <a:ea typeface="ＭＳ Ｐゴシック" panose="020B0600070205080204" pitchFamily="50" charset="-128"/>
                          <a:sym typeface="Arial" panose="020B0604020202020204" pitchFamily="34" charset="0"/>
                        </a:rPr>
                        <a:t>回目</a:t>
                      </a:r>
                    </a:p>
                  </a:txBody>
                  <a:tcPr marL="72000" marR="72000" marT="72000" marB="72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6D6"/>
                    </a:solidFill>
                  </a:tcPr>
                </a:tc>
                <a:tc>
                  <a:txBody>
                    <a:bodyPr/>
                    <a:lstStyle/>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p>
                  </a:txBody>
                  <a:tcPr marL="72000" marR="72000" marT="72000" marB="72000" anchor="ctr">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5060802"/>
                  </a:ext>
                </a:extLst>
              </a:tr>
            </a:tbl>
          </a:graphicData>
        </a:graphic>
      </p:graphicFrame>
    </p:spTree>
    <p:extLst>
      <p:ext uri="{BB962C8B-B14F-4D97-AF65-F5344CB8AC3E}">
        <p14:creationId xmlns:p14="http://schemas.microsoft.com/office/powerpoint/2010/main" val="3370722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E2DFCB05-97FA-3130-E1BD-412A830D6543}"/>
              </a:ext>
            </a:extLst>
          </p:cNvPr>
          <p:cNvGraphicFramePr>
            <a:graphicFrameLocks noChangeAspect="1"/>
          </p:cNvGraphicFramePr>
          <p:nvPr>
            <p:custDataLst>
              <p:tags r:id="rId1"/>
            </p:custDataLst>
            <p:extLst>
              <p:ext uri="{D42A27DB-BD31-4B8C-83A1-F6EECF244321}">
                <p14:modId xmlns:p14="http://schemas.microsoft.com/office/powerpoint/2010/main" val="17516482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3" name="think-cell data - do not delete" hidden="1">
                        <a:extLst>
                          <a:ext uri="{FF2B5EF4-FFF2-40B4-BE49-F238E27FC236}">
                            <a16:creationId xmlns:a16="http://schemas.microsoft.com/office/drawing/2014/main" id="{E2DFCB05-97FA-3130-E1BD-412A830D654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3-2</a:t>
            </a:r>
            <a:r>
              <a:rPr lang="ja-JP" altLang="en-US" dirty="0">
                <a:solidFill>
                  <a:schemeClr val="tx1"/>
                </a:solidFill>
                <a:latin typeface="Arial" panose="020B0604020202020204" pitchFamily="34" charset="0"/>
                <a:ea typeface="ＭＳ Ｐゴシック" panose="020B0600070205080204" pitchFamily="50" charset="-128"/>
              </a:rPr>
              <a:t>：実施体制・実施拠点（</a:t>
            </a:r>
            <a:r>
              <a:rPr lang="en-US" altLang="ja-JP" dirty="0">
                <a:solidFill>
                  <a:schemeClr val="tx1"/>
                </a:solidFill>
                <a:latin typeface="Arial" panose="020B0604020202020204" pitchFamily="34" charset="0"/>
                <a:ea typeface="ＭＳ Ｐゴシック" panose="020B0600070205080204" pitchFamily="50" charset="-128"/>
              </a:rPr>
              <a:t>1/3</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89761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実施体制として法人単位でプロジェクトに参画する法人名とその具体的な役割（役割に応じて経営力、事業開発力、対外折衝力、資金管理体制が備わっていることを含む）を記載してください。</a:t>
            </a:r>
            <a:r>
              <a:rPr lang="en-US" altLang="ja-JP" sz="1200" kern="0" baseline="30000" dirty="0">
                <a:solidFill>
                  <a:schemeClr val="tx1"/>
                </a:solidFill>
              </a:rPr>
              <a:t>1</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コンソーシアム等、社外の連携先が存在する場合、連携先も含めた実施体制を記載してください。</a:t>
            </a:r>
            <a:endParaRPr lang="en-US" altLang="ja-JP" sz="1200" kern="0" dirty="0">
              <a:solidFill>
                <a:schemeClr val="tx1"/>
              </a:solidFill>
            </a:endParaRPr>
          </a:p>
        </p:txBody>
      </p:sp>
      <p:graphicFrame>
        <p:nvGraphicFramePr>
          <p:cNvPr id="2" name="表 1">
            <a:extLst>
              <a:ext uri="{FF2B5EF4-FFF2-40B4-BE49-F238E27FC236}">
                <a16:creationId xmlns:a16="http://schemas.microsoft.com/office/drawing/2014/main" id="{A1DD64E3-381E-4D08-8A7A-0331040F480F}"/>
              </a:ext>
            </a:extLst>
          </p:cNvPr>
          <p:cNvGraphicFramePr>
            <a:graphicFrameLocks noGrp="1"/>
          </p:cNvGraphicFramePr>
          <p:nvPr>
            <p:extLst>
              <p:ext uri="{D42A27DB-BD31-4B8C-83A1-F6EECF244321}">
                <p14:modId xmlns:p14="http://schemas.microsoft.com/office/powerpoint/2010/main" val="1020586016"/>
              </p:ext>
            </p:extLst>
          </p:nvPr>
        </p:nvGraphicFramePr>
        <p:xfrm>
          <a:off x="422275" y="2403566"/>
          <a:ext cx="9067801" cy="3836897"/>
        </p:xfrm>
        <a:graphic>
          <a:graphicData uri="http://schemas.openxmlformats.org/drawingml/2006/table">
            <a:tbl>
              <a:tblPr firstRow="1" bandRow="1">
                <a:tableStyleId>{5C22544A-7EE6-4342-B048-85BDC9FD1C3A}</a:tableStyleId>
              </a:tblPr>
              <a:tblGrid>
                <a:gridCol w="620419">
                  <a:extLst>
                    <a:ext uri="{9D8B030D-6E8A-4147-A177-3AD203B41FA5}">
                      <a16:colId xmlns:a16="http://schemas.microsoft.com/office/drawing/2014/main" val="3869676710"/>
                    </a:ext>
                  </a:extLst>
                </a:gridCol>
                <a:gridCol w="1850642">
                  <a:extLst>
                    <a:ext uri="{9D8B030D-6E8A-4147-A177-3AD203B41FA5}">
                      <a16:colId xmlns:a16="http://schemas.microsoft.com/office/drawing/2014/main" val="1597186657"/>
                    </a:ext>
                  </a:extLst>
                </a:gridCol>
                <a:gridCol w="1850642">
                  <a:extLst>
                    <a:ext uri="{9D8B030D-6E8A-4147-A177-3AD203B41FA5}">
                      <a16:colId xmlns:a16="http://schemas.microsoft.com/office/drawing/2014/main" val="528101348"/>
                    </a:ext>
                  </a:extLst>
                </a:gridCol>
                <a:gridCol w="4746098">
                  <a:extLst>
                    <a:ext uri="{9D8B030D-6E8A-4147-A177-3AD203B41FA5}">
                      <a16:colId xmlns:a16="http://schemas.microsoft.com/office/drawing/2014/main" val="1572781711"/>
                    </a:ext>
                  </a:extLst>
                </a:gridCol>
              </a:tblGrid>
              <a:tr h="415439">
                <a:tc>
                  <a:txBody>
                    <a:bodyPr/>
                    <a:lstStyle/>
                    <a:p>
                      <a:pPr algn="ctr"/>
                      <a:r>
                        <a:rPr kumimoji="1" lang="en-US" altLang="ja-JP"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a:t>
                      </a:r>
                      <a:endPar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baseline="0"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法人名</a:t>
                      </a:r>
                      <a:r>
                        <a:rPr lang="en-US" altLang="ja-JP" sz="1400" kern="0" baseline="30000" dirty="0">
                          <a:solidFill>
                            <a:schemeClr val="bg1"/>
                          </a:solidFill>
                        </a:rPr>
                        <a:t>2</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baseline="0"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連携方法等</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当事業での具体的な役割</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283755209"/>
                  </a:ext>
                </a:extLst>
              </a:tr>
              <a:tr h="11404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1</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●●株式会社</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代表スタートアップ（当社）</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955831769"/>
                  </a:ext>
                </a:extLst>
              </a:tr>
              <a:tr h="11404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●●株式会社</a:t>
                      </a:r>
                    </a:p>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補助事業総額の</a:t>
                      </a:r>
                      <a:r>
                        <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10%</a:t>
                      </a: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以上の委託費用を見込む委託先</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取引先の紹介等を通した販路開拓</a:t>
                      </a:r>
                      <a:endPar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r>
                        <a:rPr lang="ja-JP" altLang="en-US" sz="1050" i="1" dirty="0">
                          <a:solidFill>
                            <a:srgbClr val="0070C0"/>
                          </a:solidFill>
                          <a:latin typeface="Arial" panose="020B0604020202020204" pitchFamily="34" charset="0"/>
                          <a:ea typeface="ＭＳ Ｐゴシック" panose="020B0600070205080204" pitchFamily="50" charset="-128"/>
                          <a:sym typeface="ＭＳ Ｐゴシック"/>
                        </a:rPr>
                        <a:t>定期ミーティングにおける各種</a:t>
                      </a:r>
                      <a:r>
                        <a:rPr lang="en-US" altLang="ja-JP" sz="1050" i="1" dirty="0">
                          <a:solidFill>
                            <a:srgbClr val="0070C0"/>
                          </a:solidFill>
                          <a:latin typeface="Arial" panose="020B0604020202020204" pitchFamily="34" charset="0"/>
                          <a:ea typeface="ＭＳ Ｐゴシック" panose="020B0600070205080204" pitchFamily="50" charset="-128"/>
                          <a:sym typeface="ＭＳ Ｐゴシック"/>
                        </a:rPr>
                        <a:t>KPI</a:t>
                      </a:r>
                      <a:r>
                        <a:rPr lang="ja-JP" altLang="en-US" sz="1050" i="1" dirty="0">
                          <a:solidFill>
                            <a:srgbClr val="0070C0"/>
                          </a:solidFill>
                          <a:latin typeface="Arial" panose="020B0604020202020204" pitchFamily="34" charset="0"/>
                          <a:ea typeface="ＭＳ Ｐゴシック" panose="020B0600070205080204" pitchFamily="50" charset="-128"/>
                          <a:sym typeface="ＭＳ Ｐゴシック"/>
                        </a:rPr>
                        <a:t>に対する進捗フォロー</a:t>
                      </a:r>
                      <a:endPar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●●の改良に対するアドバイザリー支援</a:t>
                      </a:r>
                      <a:endPar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114413364"/>
                  </a:ext>
                </a:extLst>
              </a:tr>
              <a:tr h="11404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3</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共同提案者</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91631355"/>
                  </a:ext>
                </a:extLst>
              </a:tr>
            </a:tbl>
          </a:graphicData>
        </a:graphic>
      </p:graphicFrame>
      <p:sp>
        <p:nvSpPr>
          <p:cNvPr id="11" name="FootNote1">
            <a:extLst>
              <a:ext uri="{FF2B5EF4-FFF2-40B4-BE49-F238E27FC236}">
                <a16:creationId xmlns:a16="http://schemas.microsoft.com/office/drawing/2014/main" id="{3F94053D-FA93-42BF-991C-65063B574C4B}"/>
              </a:ext>
            </a:extLst>
          </p:cNvPr>
          <p:cNvSpPr txBox="1">
            <a:spLocks noChangeArrowheads="1"/>
          </p:cNvSpPr>
          <p:nvPr/>
        </p:nvSpPr>
        <p:spPr bwMode="auto">
          <a:xfrm>
            <a:off x="422276" y="6372416"/>
            <a:ext cx="6150695" cy="149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	</a:t>
            </a:r>
            <a:r>
              <a:rPr lang="ja-JP" altLang="en-US" sz="900" dirty="0"/>
              <a:t>行が不足する場合は追加してください</a:t>
            </a:r>
            <a:endParaRPr lang="en-US" altLang="ja-JP" sz="900" dirty="0"/>
          </a:p>
        </p:txBody>
      </p:sp>
      <p:sp>
        <p:nvSpPr>
          <p:cNvPr id="8" name="正方形/長方形 7">
            <a:extLst>
              <a:ext uri="{FF2B5EF4-FFF2-40B4-BE49-F238E27FC236}">
                <a16:creationId xmlns:a16="http://schemas.microsoft.com/office/drawing/2014/main" id="{A2FF461A-DE99-46A7-A728-3A946F28DF2E}"/>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
        <p:nvSpPr>
          <p:cNvPr id="10" name="テキスト ボックス 9">
            <a:extLst>
              <a:ext uri="{FF2B5EF4-FFF2-40B4-BE49-F238E27FC236}">
                <a16:creationId xmlns:a16="http://schemas.microsoft.com/office/drawing/2014/main" id="{497BC8A4-96F2-466A-B812-8E120ED7F842}"/>
              </a:ext>
            </a:extLst>
          </p:cNvPr>
          <p:cNvSpPr txBox="1"/>
          <p:nvPr/>
        </p:nvSpPr>
        <p:spPr>
          <a:xfrm>
            <a:off x="4792539" y="148885"/>
            <a:ext cx="4971234" cy="258661"/>
          </a:xfrm>
          <a:prstGeom prst="rect">
            <a:avLst/>
          </a:prstGeom>
          <a:noFill/>
        </p:spPr>
        <p:txBody>
          <a:bodyPr wrap="none" rtlCol="0">
            <a:spAutoFit/>
          </a:bodyPr>
          <a:lstStyle/>
          <a:p>
            <a:r>
              <a:rPr kumimoji="1" lang="ja-JP" altLang="en-US" dirty="0"/>
              <a:t>評価項目：「実現可能性」－プロジェクトの実施体制、プロジェクトメンバーの専門性に該当</a:t>
            </a:r>
          </a:p>
        </p:txBody>
      </p:sp>
      <p:sp>
        <p:nvSpPr>
          <p:cNvPr id="5" name="テキスト ボックス 4">
            <a:extLst>
              <a:ext uri="{FF2B5EF4-FFF2-40B4-BE49-F238E27FC236}">
                <a16:creationId xmlns:a16="http://schemas.microsoft.com/office/drawing/2014/main" id="{93745F8C-0843-229F-378F-C84D905C6C87}"/>
              </a:ext>
            </a:extLst>
          </p:cNvPr>
          <p:cNvSpPr txBox="1"/>
          <p:nvPr/>
        </p:nvSpPr>
        <p:spPr>
          <a:xfrm>
            <a:off x="171994" y="2095833"/>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Tree>
    <p:extLst>
      <p:ext uri="{BB962C8B-B14F-4D97-AF65-F5344CB8AC3E}">
        <p14:creationId xmlns:p14="http://schemas.microsoft.com/office/powerpoint/2010/main" val="246669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46E7585D-B820-D9B2-1F78-119994496D96}"/>
              </a:ext>
            </a:extLst>
          </p:cNvPr>
          <p:cNvGraphicFramePr>
            <a:graphicFrameLocks noChangeAspect="1"/>
          </p:cNvGraphicFramePr>
          <p:nvPr>
            <p:custDataLst>
              <p:tags r:id="rId1"/>
            </p:custDataLst>
            <p:extLst>
              <p:ext uri="{D42A27DB-BD31-4B8C-83A1-F6EECF244321}">
                <p14:modId xmlns:p14="http://schemas.microsoft.com/office/powerpoint/2010/main" val="233165241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3" name="think-cell data - do not delete" hidden="1">
                        <a:extLst>
                          <a:ext uri="{FF2B5EF4-FFF2-40B4-BE49-F238E27FC236}">
                            <a16:creationId xmlns:a16="http://schemas.microsoft.com/office/drawing/2014/main" id="{46E7585D-B820-D9B2-1F78-119994496D9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3-2</a:t>
            </a:r>
            <a:r>
              <a:rPr lang="ja-JP" altLang="en-US" dirty="0">
                <a:solidFill>
                  <a:schemeClr val="tx1"/>
                </a:solidFill>
                <a:latin typeface="Arial" panose="020B0604020202020204" pitchFamily="34" charset="0"/>
                <a:ea typeface="ＭＳ Ｐゴシック" panose="020B0600070205080204" pitchFamily="50" charset="-128"/>
              </a:rPr>
              <a:t>：実施体制・実施拠点（</a:t>
            </a:r>
            <a:r>
              <a:rPr lang="en-US" altLang="ja-JP" dirty="0">
                <a:solidFill>
                  <a:schemeClr val="tx1"/>
                </a:solidFill>
                <a:latin typeface="Arial" panose="020B0604020202020204" pitchFamily="34" charset="0"/>
                <a:ea typeface="ＭＳ Ｐゴシック" panose="020B0600070205080204" pitchFamily="50" charset="-128"/>
              </a:rPr>
              <a:t>2/3</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6428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実施体制としてメンバー単位でプロジェクトに参画するメンバー名とその具体的な役割や専門性を記載してください。</a:t>
            </a:r>
            <a:r>
              <a:rPr lang="en-US" altLang="ja-JP" sz="1200" kern="0" baseline="30000" dirty="0">
                <a:solidFill>
                  <a:schemeClr val="tx1"/>
                </a:solidFill>
              </a:rPr>
              <a:t>1</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コンソーシアム等、社外の連携先が存在する場合、連携先も含めた実施体制を記載してください。</a:t>
            </a:r>
            <a:endParaRPr lang="en-US" altLang="ja-JP" sz="1200" kern="0" dirty="0">
              <a:solidFill>
                <a:schemeClr val="tx1"/>
              </a:solidFill>
            </a:endParaRPr>
          </a:p>
        </p:txBody>
      </p:sp>
      <p:graphicFrame>
        <p:nvGraphicFramePr>
          <p:cNvPr id="2" name="表 1">
            <a:extLst>
              <a:ext uri="{FF2B5EF4-FFF2-40B4-BE49-F238E27FC236}">
                <a16:creationId xmlns:a16="http://schemas.microsoft.com/office/drawing/2014/main" id="{A1DD64E3-381E-4D08-8A7A-0331040F480F}"/>
              </a:ext>
            </a:extLst>
          </p:cNvPr>
          <p:cNvGraphicFramePr>
            <a:graphicFrameLocks noGrp="1"/>
          </p:cNvGraphicFramePr>
          <p:nvPr>
            <p:extLst>
              <p:ext uri="{D42A27DB-BD31-4B8C-83A1-F6EECF244321}">
                <p14:modId xmlns:p14="http://schemas.microsoft.com/office/powerpoint/2010/main" val="771946050"/>
              </p:ext>
            </p:extLst>
          </p:nvPr>
        </p:nvGraphicFramePr>
        <p:xfrm>
          <a:off x="403527" y="2338016"/>
          <a:ext cx="9080198" cy="3866625"/>
        </p:xfrm>
        <a:graphic>
          <a:graphicData uri="http://schemas.openxmlformats.org/drawingml/2006/table">
            <a:tbl>
              <a:tblPr firstRow="1" bandRow="1">
                <a:tableStyleId>{5C22544A-7EE6-4342-B048-85BDC9FD1C3A}</a:tableStyleId>
              </a:tblPr>
              <a:tblGrid>
                <a:gridCol w="304410">
                  <a:extLst>
                    <a:ext uri="{9D8B030D-6E8A-4147-A177-3AD203B41FA5}">
                      <a16:colId xmlns:a16="http://schemas.microsoft.com/office/drawing/2014/main" val="3869676710"/>
                    </a:ext>
                  </a:extLst>
                </a:gridCol>
                <a:gridCol w="591127">
                  <a:extLst>
                    <a:ext uri="{9D8B030D-6E8A-4147-A177-3AD203B41FA5}">
                      <a16:colId xmlns:a16="http://schemas.microsoft.com/office/drawing/2014/main" val="1597186657"/>
                    </a:ext>
                  </a:extLst>
                </a:gridCol>
                <a:gridCol w="1384493">
                  <a:extLst>
                    <a:ext uri="{9D8B030D-6E8A-4147-A177-3AD203B41FA5}">
                      <a16:colId xmlns:a16="http://schemas.microsoft.com/office/drawing/2014/main" val="3475050913"/>
                    </a:ext>
                  </a:extLst>
                </a:gridCol>
                <a:gridCol w="987810">
                  <a:extLst>
                    <a:ext uri="{9D8B030D-6E8A-4147-A177-3AD203B41FA5}">
                      <a16:colId xmlns:a16="http://schemas.microsoft.com/office/drawing/2014/main" val="600985326"/>
                    </a:ext>
                  </a:extLst>
                </a:gridCol>
                <a:gridCol w="987810">
                  <a:extLst>
                    <a:ext uri="{9D8B030D-6E8A-4147-A177-3AD203B41FA5}">
                      <a16:colId xmlns:a16="http://schemas.microsoft.com/office/drawing/2014/main" val="1966921460"/>
                    </a:ext>
                  </a:extLst>
                </a:gridCol>
                <a:gridCol w="2412274">
                  <a:extLst>
                    <a:ext uri="{9D8B030D-6E8A-4147-A177-3AD203B41FA5}">
                      <a16:colId xmlns:a16="http://schemas.microsoft.com/office/drawing/2014/main" val="1572781711"/>
                    </a:ext>
                  </a:extLst>
                </a:gridCol>
                <a:gridCol w="2412274">
                  <a:extLst>
                    <a:ext uri="{9D8B030D-6E8A-4147-A177-3AD203B41FA5}">
                      <a16:colId xmlns:a16="http://schemas.microsoft.com/office/drawing/2014/main" val="920714911"/>
                    </a:ext>
                  </a:extLst>
                </a:gridCol>
              </a:tblGrid>
              <a:tr h="454577">
                <a:tc>
                  <a:txBody>
                    <a:bodyPr/>
                    <a:lstStyle/>
                    <a:p>
                      <a:pPr algn="ctr"/>
                      <a:r>
                        <a:rPr kumimoji="1" lang="en-US" altLang="ja-JP"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a:t>
                      </a:r>
                      <a:endPar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専属</a:t>
                      </a:r>
                      <a:r>
                        <a:rPr kumimoji="1" lang="en-US" altLang="ja-JP" sz="1400" b="1" baseline="30000"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b="1" baseline="30000"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法人名</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氏名</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役職</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当事業での具体的な役割</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専門性</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28375520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1</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●●株式会社</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　●●</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設計本部長</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lvl="0" indent="-165894"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本事業の責任者</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lvl="0" indent="-165894"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●●の設計全般</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23056" lvl="1" indent="-155707" algn="l" defTabSz="914400" rtl="0" eaLnBrk="1" latinLnBrk="0" hangingPunct="1">
                        <a:buClr>
                          <a:srgbClr val="0070C0"/>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特にソフト設計に</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15</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年携わる</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95583176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114413364"/>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3</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56438315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4</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47236890"/>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5</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802610077"/>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6</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05598923"/>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7</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247437723"/>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8</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699850099"/>
                  </a:ext>
                </a:extLst>
              </a:tr>
            </a:tbl>
          </a:graphicData>
        </a:graphic>
      </p:graphicFrame>
      <p:sp>
        <p:nvSpPr>
          <p:cNvPr id="11" name="FootNote1">
            <a:extLst>
              <a:ext uri="{FF2B5EF4-FFF2-40B4-BE49-F238E27FC236}">
                <a16:creationId xmlns:a16="http://schemas.microsoft.com/office/drawing/2014/main" id="{3F94053D-FA93-42BF-991C-65063B574C4B}"/>
              </a:ext>
            </a:extLst>
          </p:cNvPr>
          <p:cNvSpPr txBox="1">
            <a:spLocks noChangeArrowheads="1"/>
          </p:cNvSpPr>
          <p:nvPr/>
        </p:nvSpPr>
        <p:spPr bwMode="auto">
          <a:xfrm>
            <a:off x="422276" y="6388621"/>
            <a:ext cx="6150695" cy="385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	</a:t>
            </a:r>
            <a:r>
              <a:rPr lang="ja-JP" altLang="en-US" sz="900" dirty="0"/>
              <a:t>行が不足する場合は追加してください</a:t>
            </a:r>
            <a:endParaRPr lang="en-US" altLang="ja-JP" sz="900" dirty="0"/>
          </a:p>
          <a:p>
            <a:pPr algn="l"/>
            <a:r>
              <a:rPr lang="ja-JP" altLang="en-US" sz="900" dirty="0"/>
              <a:t>　　　</a:t>
            </a:r>
            <a:r>
              <a:rPr lang="en-US" altLang="ja-JP" sz="900" dirty="0"/>
              <a:t>2.</a:t>
            </a:r>
            <a:r>
              <a:rPr lang="ja-JP" altLang="en-US" sz="900" dirty="0"/>
              <a:t>当事業以外に従事しない従業員がいる場合は、「専属」に「◯」を記入してください</a:t>
            </a:r>
          </a:p>
        </p:txBody>
      </p:sp>
      <p:sp>
        <p:nvSpPr>
          <p:cNvPr id="8" name="正方形/長方形 7">
            <a:extLst>
              <a:ext uri="{FF2B5EF4-FFF2-40B4-BE49-F238E27FC236}">
                <a16:creationId xmlns:a16="http://schemas.microsoft.com/office/drawing/2014/main" id="{A2FF461A-DE99-46A7-A728-3A946F28DF2E}"/>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
        <p:nvSpPr>
          <p:cNvPr id="10" name="テキスト ボックス 9">
            <a:extLst>
              <a:ext uri="{FF2B5EF4-FFF2-40B4-BE49-F238E27FC236}">
                <a16:creationId xmlns:a16="http://schemas.microsoft.com/office/drawing/2014/main" id="{25ED46CD-E3D0-4F3F-AF92-CF6469B75B91}"/>
              </a:ext>
            </a:extLst>
          </p:cNvPr>
          <p:cNvSpPr txBox="1"/>
          <p:nvPr/>
        </p:nvSpPr>
        <p:spPr>
          <a:xfrm>
            <a:off x="4792539" y="148885"/>
            <a:ext cx="4971234" cy="258661"/>
          </a:xfrm>
          <a:prstGeom prst="rect">
            <a:avLst/>
          </a:prstGeom>
          <a:noFill/>
        </p:spPr>
        <p:txBody>
          <a:bodyPr wrap="none" rtlCol="0">
            <a:spAutoFit/>
          </a:bodyPr>
          <a:lstStyle/>
          <a:p>
            <a:r>
              <a:rPr kumimoji="1" lang="ja-JP" altLang="en-US" dirty="0"/>
              <a:t>評価項目：「実現可能性」－プロジェクトの実施体制、プロジェクトメンバーの専門性に該当</a:t>
            </a:r>
          </a:p>
        </p:txBody>
      </p:sp>
      <p:sp>
        <p:nvSpPr>
          <p:cNvPr id="7" name="テキスト ボックス 6">
            <a:extLst>
              <a:ext uri="{FF2B5EF4-FFF2-40B4-BE49-F238E27FC236}">
                <a16:creationId xmlns:a16="http://schemas.microsoft.com/office/drawing/2014/main" id="{3926C653-0527-541E-8517-88303EE93E29}"/>
              </a:ext>
            </a:extLst>
          </p:cNvPr>
          <p:cNvSpPr txBox="1"/>
          <p:nvPr/>
        </p:nvSpPr>
        <p:spPr>
          <a:xfrm>
            <a:off x="285206" y="2012862"/>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Tree>
    <p:extLst>
      <p:ext uri="{BB962C8B-B14F-4D97-AF65-F5344CB8AC3E}">
        <p14:creationId xmlns:p14="http://schemas.microsoft.com/office/powerpoint/2010/main" val="323311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2E6FD5A8-75A7-1DE2-A6D4-B597060B8B4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2" name="think-cell data - do not delete" hidden="1">
                        <a:extLst>
                          <a:ext uri="{FF2B5EF4-FFF2-40B4-BE49-F238E27FC236}">
                            <a16:creationId xmlns:a16="http://schemas.microsoft.com/office/drawing/2014/main" id="{2E6FD5A8-75A7-1DE2-A6D4-B597060B8B4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3-2</a:t>
            </a:r>
            <a:r>
              <a:rPr lang="ja-JP" altLang="en-US" dirty="0">
                <a:solidFill>
                  <a:schemeClr val="tx1"/>
                </a:solidFill>
                <a:latin typeface="Arial" panose="020B0604020202020204" pitchFamily="34" charset="0"/>
                <a:ea typeface="ＭＳ Ｐゴシック" panose="020B0600070205080204" pitchFamily="50" charset="-128"/>
              </a:rPr>
              <a:t>：実施体制・実施拠点（</a:t>
            </a:r>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実施体制・役割が分かるように関係図を記載してください。</a:t>
            </a:r>
            <a:endParaRPr lang="en-US" altLang="ja-JP" kern="0" baseline="3000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u="sng" kern="0" dirty="0">
                <a:solidFill>
                  <a:schemeClr val="tx1"/>
                </a:solidFill>
              </a:rPr>
              <a:t>コンソーシアム等、社外の連携先が存在する場合、連携先も含めた実施体制を記載</a:t>
            </a:r>
            <a:r>
              <a:rPr lang="ja-JP" altLang="en-US" kern="0" dirty="0">
                <a:solidFill>
                  <a:schemeClr val="tx1"/>
                </a:solidFill>
              </a:rPr>
              <a:t>してください。</a:t>
            </a:r>
            <a:endParaRPr lang="en-US" altLang="ja-JP" kern="0" dirty="0">
              <a:solidFill>
                <a:schemeClr val="tx1"/>
              </a:solidFill>
            </a:endParaRPr>
          </a:p>
        </p:txBody>
      </p:sp>
      <p:sp>
        <p:nvSpPr>
          <p:cNvPr id="11" name="正方形/長方形 10">
            <a:extLst>
              <a:ext uri="{FF2B5EF4-FFF2-40B4-BE49-F238E27FC236}">
                <a16:creationId xmlns:a16="http://schemas.microsoft.com/office/drawing/2014/main" id="{F0C631BF-36FC-4C9F-9DA5-33169379AEF1}"/>
              </a:ext>
            </a:extLst>
          </p:cNvPr>
          <p:cNvSpPr/>
          <p:nvPr/>
        </p:nvSpPr>
        <p:spPr bwMode="auto">
          <a:xfrm>
            <a:off x="2626088" y="3156230"/>
            <a:ext cx="2426912" cy="1095374"/>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PM</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a:t>
            </a:r>
            <a:r>
              <a:rPr lang="en-US" altLang="ja-JP" sz="1100" i="1" dirty="0">
                <a:solidFill>
                  <a:srgbClr val="0070C0"/>
                </a:solidFill>
                <a:latin typeface="Arial" panose="020B0604020202020204" pitchFamily="34" charset="0"/>
                <a:ea typeface="ＭＳ Ｐゴシック" panose="020B0600070205080204" pitchFamily="50" charset="-128"/>
              </a:rPr>
              <a:t>CTO</a:t>
            </a: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株式会社にて○○の事業に携わり、△△を歴任。</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sp>
        <p:nvSpPr>
          <p:cNvPr id="12" name="正方形/長方形 11">
            <a:extLst>
              <a:ext uri="{FF2B5EF4-FFF2-40B4-BE49-F238E27FC236}">
                <a16:creationId xmlns:a16="http://schemas.microsoft.com/office/drawing/2014/main" id="{1DFCB64F-E62B-4F5C-BB1E-03783A6EE415}"/>
              </a:ext>
            </a:extLst>
          </p:cNvPr>
          <p:cNvSpPr/>
          <p:nvPr/>
        </p:nvSpPr>
        <p:spPr bwMode="auto">
          <a:xfrm>
            <a:off x="3619172" y="4917825"/>
            <a:ext cx="2426912" cy="119962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△△設計担当</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株式会社にて○○の事業に従事。○○大会では△△を受賞した経験あり。</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sp>
        <p:nvSpPr>
          <p:cNvPr id="13" name="正方形/長方形 12">
            <a:extLst>
              <a:ext uri="{FF2B5EF4-FFF2-40B4-BE49-F238E27FC236}">
                <a16:creationId xmlns:a16="http://schemas.microsoft.com/office/drawing/2014/main" id="{A5BC8B4A-1021-4C17-9030-D3FD9A5C1335}"/>
              </a:ext>
            </a:extLst>
          </p:cNvPr>
          <p:cNvSpPr/>
          <p:nvPr/>
        </p:nvSpPr>
        <p:spPr bwMode="auto">
          <a:xfrm>
            <a:off x="736294" y="4917825"/>
            <a:ext cx="2426912" cy="119962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i="1" dirty="0">
                <a:solidFill>
                  <a:srgbClr val="0070C0"/>
                </a:solidFill>
                <a:latin typeface="Arial" panose="020B0604020202020204" pitchFamily="34" charset="0"/>
                <a:ea typeface="ＭＳ Ｐゴシック" panose="020B0600070205080204" pitchFamily="50" charset="-128"/>
              </a:rPr>
              <a:t>○○設計担当</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株式会社にて○○の事業に従事。○○大会では△△を受賞した経験あり。</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cxnSp>
        <p:nvCxnSpPr>
          <p:cNvPr id="14" name="カギ線コネクタ 38">
            <a:extLst>
              <a:ext uri="{FF2B5EF4-FFF2-40B4-BE49-F238E27FC236}">
                <a16:creationId xmlns:a16="http://schemas.microsoft.com/office/drawing/2014/main" id="{4E03232A-EE8B-4068-B828-3EE32EFF3796}"/>
              </a:ext>
            </a:extLst>
          </p:cNvPr>
          <p:cNvCxnSpPr>
            <a:cxnSpLocks/>
            <a:stCxn id="11" idx="2"/>
            <a:endCxn id="13" idx="0"/>
          </p:cNvCxnSpPr>
          <p:nvPr/>
        </p:nvCxnSpPr>
        <p:spPr bwMode="auto">
          <a:xfrm rot="5400000">
            <a:off x="2561537" y="3639817"/>
            <a:ext cx="666221" cy="1889794"/>
          </a:xfrm>
          <a:prstGeom prst="bentConnector3">
            <a:avLst/>
          </a:prstGeom>
          <a:solidFill>
            <a:schemeClr val="accent1"/>
          </a:solidFill>
          <a:ln w="12700" cap="flat" cmpd="sng" algn="ctr">
            <a:solidFill>
              <a:schemeClr val="tx1">
                <a:lumMod val="50000"/>
                <a:lumOff val="50000"/>
              </a:schemeClr>
            </a:solidFill>
            <a:prstDash val="solid"/>
            <a:round/>
            <a:headEnd type="none" w="med" len="med"/>
            <a:tailEnd type="none" w="med" len="med"/>
          </a:ln>
          <a:effectLst/>
        </p:spPr>
      </p:cxnSp>
      <p:sp>
        <p:nvSpPr>
          <p:cNvPr id="15" name="正方形/長方形 14">
            <a:extLst>
              <a:ext uri="{FF2B5EF4-FFF2-40B4-BE49-F238E27FC236}">
                <a16:creationId xmlns:a16="http://schemas.microsoft.com/office/drawing/2014/main" id="{E762E6B8-6DA1-4116-98D3-D61140241135}"/>
              </a:ext>
            </a:extLst>
          </p:cNvPr>
          <p:cNvSpPr/>
          <p:nvPr/>
        </p:nvSpPr>
        <p:spPr bwMode="auto">
          <a:xfrm>
            <a:off x="6736444" y="3156230"/>
            <a:ext cx="2426912" cy="1095374"/>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PM</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本部長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株式会社にて○○の事業に携わる。専門領域は○○。</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cxnSp>
        <p:nvCxnSpPr>
          <p:cNvPr id="16" name="直線コネクタ 15">
            <a:extLst>
              <a:ext uri="{FF2B5EF4-FFF2-40B4-BE49-F238E27FC236}">
                <a16:creationId xmlns:a16="http://schemas.microsoft.com/office/drawing/2014/main" id="{A02127A8-4A5F-4C38-B5EB-42169AF36C30}"/>
              </a:ext>
            </a:extLst>
          </p:cNvPr>
          <p:cNvCxnSpPr>
            <a:cxnSpLocks/>
          </p:cNvCxnSpPr>
          <p:nvPr/>
        </p:nvCxnSpPr>
        <p:spPr bwMode="auto">
          <a:xfrm>
            <a:off x="7956250" y="4251604"/>
            <a:ext cx="0" cy="666221"/>
          </a:xfrm>
          <a:prstGeom prst="line">
            <a:avLst/>
          </a:prstGeom>
          <a:solidFill>
            <a:schemeClr val="accent1"/>
          </a:solidFill>
          <a:ln w="12700" cap="flat" cmpd="sng" algn="ctr">
            <a:solidFill>
              <a:schemeClr val="tx1">
                <a:lumMod val="50000"/>
                <a:lumOff val="50000"/>
              </a:schemeClr>
            </a:solidFill>
            <a:prstDash val="solid"/>
            <a:round/>
            <a:headEnd type="none" w="med" len="med"/>
            <a:tailEnd type="none" w="med" len="med"/>
          </a:ln>
          <a:effectLst/>
        </p:spPr>
      </p:cxnSp>
      <p:sp>
        <p:nvSpPr>
          <p:cNvPr id="17" name="正方形/長方形 16">
            <a:extLst>
              <a:ext uri="{FF2B5EF4-FFF2-40B4-BE49-F238E27FC236}">
                <a16:creationId xmlns:a16="http://schemas.microsoft.com/office/drawing/2014/main" id="{12842775-5F68-4DA9-B56D-223842709F08}"/>
              </a:ext>
            </a:extLst>
          </p:cNvPr>
          <p:cNvSpPr/>
          <p:nvPr/>
        </p:nvSpPr>
        <p:spPr bwMode="auto">
          <a:xfrm>
            <a:off x="6742794" y="4917825"/>
            <a:ext cx="2426912" cy="119962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△△設計担当</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株式会社にて○○の事業に携わる。専門領域は○○。</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sp>
        <p:nvSpPr>
          <p:cNvPr id="18" name="フローチャート: 結合子 17">
            <a:extLst>
              <a:ext uri="{FF2B5EF4-FFF2-40B4-BE49-F238E27FC236}">
                <a16:creationId xmlns:a16="http://schemas.microsoft.com/office/drawing/2014/main" id="{851C9A57-E0D2-4C1D-B603-FFA977E7D062}"/>
              </a:ext>
            </a:extLst>
          </p:cNvPr>
          <p:cNvSpPr/>
          <p:nvPr/>
        </p:nvSpPr>
        <p:spPr bwMode="auto">
          <a:xfrm>
            <a:off x="2227208" y="2752082"/>
            <a:ext cx="776964" cy="776964"/>
          </a:xfrm>
          <a:prstGeom prst="flowChartConnector">
            <a:avLst/>
          </a:prstGeom>
          <a:solidFill>
            <a:srgbClr val="1B4B7D"/>
          </a:solidFill>
          <a:ln w="12700" cap="flat" cmpd="sng" algn="ctr">
            <a:solidFill>
              <a:srgbClr val="1B4B7D"/>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400" b="0" i="0" u="none" strike="noStrike" cap="none" normalizeH="0" baseline="0" dirty="0">
                <a:ln>
                  <a:noFill/>
                </a:ln>
                <a:solidFill>
                  <a:srgbClr val="FFFFFF"/>
                </a:solidFill>
                <a:effectLst/>
                <a:latin typeface="Arial" charset="0"/>
                <a:ea typeface="ＭＳ Ｐゴシック" charset="-128"/>
              </a:rPr>
              <a:t>当社</a:t>
            </a:r>
          </a:p>
        </p:txBody>
      </p:sp>
      <p:sp>
        <p:nvSpPr>
          <p:cNvPr id="19" name="フローチャート: 結合子 18">
            <a:extLst>
              <a:ext uri="{FF2B5EF4-FFF2-40B4-BE49-F238E27FC236}">
                <a16:creationId xmlns:a16="http://schemas.microsoft.com/office/drawing/2014/main" id="{5D8A0934-D709-4A73-861F-799179FB0114}"/>
              </a:ext>
            </a:extLst>
          </p:cNvPr>
          <p:cNvSpPr/>
          <p:nvPr/>
        </p:nvSpPr>
        <p:spPr bwMode="auto">
          <a:xfrm>
            <a:off x="6275494" y="2752082"/>
            <a:ext cx="776964" cy="776964"/>
          </a:xfrm>
          <a:prstGeom prst="flowChartConnector">
            <a:avLst/>
          </a:prstGeom>
          <a:solidFill>
            <a:srgbClr val="1B4B7D"/>
          </a:solidFill>
          <a:ln w="12700" cap="flat" cmpd="sng" algn="ctr">
            <a:solidFill>
              <a:srgbClr val="1B4B7D"/>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400" b="0" i="0" u="none" strike="noStrike" cap="none" normalizeH="0" baseline="0" dirty="0">
                <a:ln>
                  <a:noFill/>
                </a:ln>
                <a:solidFill>
                  <a:srgbClr val="FFFFFF"/>
                </a:solidFill>
                <a:effectLst/>
                <a:latin typeface="Arial" charset="0"/>
                <a:ea typeface="ＭＳ Ｐゴシック" charset="-128"/>
              </a:rPr>
              <a:t>連携先</a:t>
            </a:r>
          </a:p>
        </p:txBody>
      </p:sp>
      <p:cxnSp>
        <p:nvCxnSpPr>
          <p:cNvPr id="20" name="カギ線コネクタ 38">
            <a:extLst>
              <a:ext uri="{FF2B5EF4-FFF2-40B4-BE49-F238E27FC236}">
                <a16:creationId xmlns:a16="http://schemas.microsoft.com/office/drawing/2014/main" id="{3E8ABE01-7B69-47AA-B8E5-4700FFEBEA74}"/>
              </a:ext>
            </a:extLst>
          </p:cNvPr>
          <p:cNvCxnSpPr>
            <a:cxnSpLocks/>
            <a:stCxn id="11" idx="2"/>
            <a:endCxn id="12" idx="0"/>
          </p:cNvCxnSpPr>
          <p:nvPr/>
        </p:nvCxnSpPr>
        <p:spPr bwMode="auto">
          <a:xfrm rot="16200000" flipH="1">
            <a:off x="4002976" y="4088172"/>
            <a:ext cx="666221" cy="993084"/>
          </a:xfrm>
          <a:prstGeom prst="bentConnector3">
            <a:avLst>
              <a:gd name="adj1" fmla="val 50000"/>
            </a:avLst>
          </a:prstGeom>
          <a:solidFill>
            <a:schemeClr val="accent1"/>
          </a:solidFill>
          <a:ln w="12700" cap="flat" cmpd="sng" algn="ctr">
            <a:solidFill>
              <a:schemeClr val="tx1">
                <a:lumMod val="50000"/>
                <a:lumOff val="50000"/>
              </a:schemeClr>
            </a:solidFill>
            <a:prstDash val="solid"/>
            <a:round/>
            <a:headEnd type="none" w="med" len="med"/>
            <a:tailEnd type="none" w="med" len="med"/>
          </a:ln>
          <a:effectLst/>
        </p:spPr>
      </p:cxnSp>
      <p:cxnSp>
        <p:nvCxnSpPr>
          <p:cNvPr id="21" name="コネクタ: カギ線 20">
            <a:extLst>
              <a:ext uri="{FF2B5EF4-FFF2-40B4-BE49-F238E27FC236}">
                <a16:creationId xmlns:a16="http://schemas.microsoft.com/office/drawing/2014/main" id="{B07A832B-0932-4FA4-B0E6-DC550C8C5997}"/>
              </a:ext>
            </a:extLst>
          </p:cNvPr>
          <p:cNvCxnSpPr>
            <a:cxnSpLocks/>
          </p:cNvCxnSpPr>
          <p:nvPr/>
        </p:nvCxnSpPr>
        <p:spPr bwMode="auto">
          <a:xfrm rot="5400000" flipH="1" flipV="1">
            <a:off x="5786719" y="1101052"/>
            <a:ext cx="12700" cy="4110356"/>
          </a:xfrm>
          <a:prstGeom prst="bentConnector3">
            <a:avLst>
              <a:gd name="adj1" fmla="val 3501819"/>
            </a:avLst>
          </a:prstGeom>
          <a:solidFill>
            <a:schemeClr val="accent1"/>
          </a:solidFill>
          <a:ln w="12700" cap="flat" cmpd="sng" algn="ctr">
            <a:solidFill>
              <a:schemeClr val="bg2"/>
            </a:solidFill>
            <a:prstDash val="solid"/>
            <a:round/>
            <a:headEnd type="none" w="med" len="med"/>
            <a:tailEnd type="none" w="med" len="med"/>
          </a:ln>
          <a:effectLst/>
        </p:spPr>
      </p:cxnSp>
      <p:sp>
        <p:nvSpPr>
          <p:cNvPr id="24" name="正方形/長方形 23">
            <a:extLst>
              <a:ext uri="{FF2B5EF4-FFF2-40B4-BE49-F238E27FC236}">
                <a16:creationId xmlns:a16="http://schemas.microsoft.com/office/drawing/2014/main" id="{846760C9-A4D9-47A5-8F78-0F3736EB1384}"/>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
        <p:nvSpPr>
          <p:cNvPr id="22" name="テキスト ボックス 21">
            <a:extLst>
              <a:ext uri="{FF2B5EF4-FFF2-40B4-BE49-F238E27FC236}">
                <a16:creationId xmlns:a16="http://schemas.microsoft.com/office/drawing/2014/main" id="{7A9A51A8-810A-4A07-8E6C-0F75F454FACF}"/>
              </a:ext>
            </a:extLst>
          </p:cNvPr>
          <p:cNvSpPr txBox="1"/>
          <p:nvPr/>
        </p:nvSpPr>
        <p:spPr>
          <a:xfrm>
            <a:off x="4792539" y="148885"/>
            <a:ext cx="4971234" cy="258661"/>
          </a:xfrm>
          <a:prstGeom prst="rect">
            <a:avLst/>
          </a:prstGeom>
          <a:noFill/>
        </p:spPr>
        <p:txBody>
          <a:bodyPr wrap="none" rtlCol="0">
            <a:spAutoFit/>
          </a:bodyPr>
          <a:lstStyle/>
          <a:p>
            <a:r>
              <a:rPr kumimoji="1" lang="ja-JP" altLang="en-US" dirty="0"/>
              <a:t>評価項目：「実現可能性」－プロジェクトの実施体制、プロジェクトメンバーの専門性に該当</a:t>
            </a:r>
          </a:p>
        </p:txBody>
      </p:sp>
      <p:sp>
        <p:nvSpPr>
          <p:cNvPr id="3" name="テキスト ボックス 2">
            <a:extLst>
              <a:ext uri="{FF2B5EF4-FFF2-40B4-BE49-F238E27FC236}">
                <a16:creationId xmlns:a16="http://schemas.microsoft.com/office/drawing/2014/main" id="{8580C41D-00D3-64E2-E955-0483E1EB66DD}"/>
              </a:ext>
            </a:extLst>
          </p:cNvPr>
          <p:cNvSpPr txBox="1"/>
          <p:nvPr/>
        </p:nvSpPr>
        <p:spPr>
          <a:xfrm>
            <a:off x="368731" y="6318465"/>
            <a:ext cx="5429692" cy="258661"/>
          </a:xfrm>
          <a:prstGeom prst="rect">
            <a:avLst/>
          </a:prstGeom>
          <a:noFill/>
        </p:spPr>
        <p:txBody>
          <a:bodyPr wrap="none" rtlCol="0">
            <a:spAutoFit/>
          </a:bodyPr>
          <a:lstStyle/>
          <a:p>
            <a:r>
              <a:rPr kumimoji="1" lang="en-US" altLang="ja-JP" dirty="0"/>
              <a:t>※</a:t>
            </a:r>
            <a:r>
              <a:rPr kumimoji="1" lang="ja-JP" altLang="en-US" dirty="0"/>
              <a:t>こちらはあくまで記載例であり、</a:t>
            </a:r>
            <a:r>
              <a:rPr kumimoji="1" lang="en-US" altLang="ja-JP" dirty="0"/>
              <a:t>【</a:t>
            </a:r>
            <a:r>
              <a:rPr kumimoji="1" lang="ja-JP" altLang="en-US" dirty="0"/>
              <a:t>提案を求める事項</a:t>
            </a:r>
            <a:r>
              <a:rPr kumimoji="1" lang="en-US" altLang="ja-JP" dirty="0"/>
              <a:t>】</a:t>
            </a:r>
            <a:r>
              <a:rPr kumimoji="1" lang="ja-JP" altLang="en-US" dirty="0"/>
              <a:t>の内容を満たしていれば様式は問いません</a:t>
            </a:r>
            <a:endParaRPr lang="en-US" altLang="ja-JP" dirty="0"/>
          </a:p>
        </p:txBody>
      </p:sp>
      <p:sp>
        <p:nvSpPr>
          <p:cNvPr id="4" name="テキスト ボックス 3">
            <a:extLst>
              <a:ext uri="{FF2B5EF4-FFF2-40B4-BE49-F238E27FC236}">
                <a16:creationId xmlns:a16="http://schemas.microsoft.com/office/drawing/2014/main" id="{00FB7C38-6B8C-3A4E-1614-01582C3571C0}"/>
              </a:ext>
            </a:extLst>
          </p:cNvPr>
          <p:cNvSpPr txBox="1"/>
          <p:nvPr/>
        </p:nvSpPr>
        <p:spPr>
          <a:xfrm>
            <a:off x="467315" y="2262061"/>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Tree>
    <p:extLst>
      <p:ext uri="{BB962C8B-B14F-4D97-AF65-F5344CB8AC3E}">
        <p14:creationId xmlns:p14="http://schemas.microsoft.com/office/powerpoint/2010/main" val="1844440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3D60C3FF-B1FF-8560-F52A-D3C43FE2262A}"/>
              </a:ext>
            </a:extLst>
          </p:cNvPr>
          <p:cNvGraphicFramePr>
            <a:graphicFrameLocks noChangeAspect="1"/>
          </p:cNvGraphicFramePr>
          <p:nvPr>
            <p:custDataLst>
              <p:tags r:id="rId1"/>
            </p:custDataLst>
            <p:extLst>
              <p:ext uri="{D42A27DB-BD31-4B8C-83A1-F6EECF244321}">
                <p14:modId xmlns:p14="http://schemas.microsoft.com/office/powerpoint/2010/main" val="2748543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3" name="think-cell data - do not delete" hidden="1">
                        <a:extLst>
                          <a:ext uri="{FF2B5EF4-FFF2-40B4-BE49-F238E27FC236}">
                            <a16:creationId xmlns:a16="http://schemas.microsoft.com/office/drawing/2014/main" id="{3D60C3FF-B1FF-8560-F52A-D3C43FE2262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4-1</a:t>
            </a:r>
            <a:r>
              <a:rPr lang="ja-JP" altLang="en-US" dirty="0">
                <a:solidFill>
                  <a:schemeClr val="tx1"/>
                </a:solidFill>
                <a:latin typeface="Arial" panose="020B0604020202020204" pitchFamily="34" charset="0"/>
                <a:ea typeface="ＭＳ Ｐゴシック" panose="020B0600070205080204" pitchFamily="50" charset="-128"/>
              </a:rPr>
              <a:t>：プロジェクト成果（自社ビジネスへの効果）の詳細</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89954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補助事業者としてのプロジェクト成果の詳細（プロジェクト終了後に得られる自社への成果（収益貢献）のインパクトの見通し及びその考え方</a:t>
            </a:r>
            <a:r>
              <a:rPr lang="en-US" altLang="ja-JP" sz="1200" kern="0" baseline="30000" dirty="0">
                <a:solidFill>
                  <a:schemeClr val="tx1"/>
                </a:solidFill>
              </a:rPr>
              <a:t>1</a:t>
            </a:r>
            <a:r>
              <a:rPr lang="ja-JP" altLang="en-US" sz="1200" kern="0" dirty="0">
                <a:solidFill>
                  <a:schemeClr val="tx1"/>
                </a:solidFill>
              </a:rPr>
              <a:t>）を記載してください。</a:t>
            </a:r>
          </a:p>
          <a:p>
            <a:pPr marL="0" indent="0" eaLnBrk="1" hangingPunct="1">
              <a:spcBef>
                <a:spcPct val="0"/>
              </a:spcBef>
              <a:buClr>
                <a:srgbClr val="5A5A5A"/>
              </a:buClr>
              <a:buSzPct val="100000"/>
              <a:buFont typeface="Wingdings" pitchFamily="2" charset="2"/>
              <a:buNone/>
            </a:pPr>
            <a:endParaRPr lang="en-US" altLang="ja-JP" sz="1200" kern="0" dirty="0">
              <a:solidFill>
                <a:schemeClr val="tx1"/>
              </a:solidFill>
            </a:endParaRPr>
          </a:p>
        </p:txBody>
      </p:sp>
      <p:sp>
        <p:nvSpPr>
          <p:cNvPr id="2" name="テキスト ボックス 1">
            <a:extLst>
              <a:ext uri="{FF2B5EF4-FFF2-40B4-BE49-F238E27FC236}">
                <a16:creationId xmlns:a16="http://schemas.microsoft.com/office/drawing/2014/main" id="{7B534E37-9761-45F9-9532-381F440062DB}"/>
              </a:ext>
            </a:extLst>
          </p:cNvPr>
          <p:cNvSpPr txBox="1"/>
          <p:nvPr/>
        </p:nvSpPr>
        <p:spPr>
          <a:xfrm>
            <a:off x="8438245" y="1788071"/>
            <a:ext cx="1045479" cy="521618"/>
          </a:xfrm>
          <a:prstGeom prst="rect">
            <a:avLst/>
          </a:prstGeom>
          <a:noFill/>
        </p:spPr>
        <p:txBody>
          <a:bodyPr wrap="none" rtlCol="0">
            <a:spAutoFit/>
          </a:bodyPr>
          <a:lstStyle/>
          <a:p>
            <a:r>
              <a:rPr kumimoji="1" lang="ja-JP" altLang="en-US" sz="1000" dirty="0"/>
              <a:t>　</a:t>
            </a:r>
            <a:r>
              <a:rPr kumimoji="1" lang="en-US" altLang="ja-JP" sz="1000" dirty="0"/>
              <a:t>[</a:t>
            </a:r>
            <a:r>
              <a:rPr kumimoji="1" lang="ja-JP" altLang="en-US" sz="1000" dirty="0"/>
              <a:t>単位：百万円</a:t>
            </a:r>
            <a:r>
              <a:rPr kumimoji="1" lang="en-US" altLang="ja-JP" sz="1000" dirty="0"/>
              <a:t>]</a:t>
            </a:r>
            <a:endParaRPr kumimoji="1" lang="ja-JP" altLang="en-US" sz="1000" dirty="0"/>
          </a:p>
          <a:p>
            <a:endParaRPr kumimoji="1" lang="ja-JP" altLang="en-US" dirty="0"/>
          </a:p>
        </p:txBody>
      </p:sp>
      <p:sp>
        <p:nvSpPr>
          <p:cNvPr id="7" name="正方形/長方形 6">
            <a:extLst>
              <a:ext uri="{FF2B5EF4-FFF2-40B4-BE49-F238E27FC236}">
                <a16:creationId xmlns:a16="http://schemas.microsoft.com/office/drawing/2014/main" id="{51BF8892-27A1-442A-A73A-2E7CF4AC4EFC}"/>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sp>
        <p:nvSpPr>
          <p:cNvPr id="8" name="FootNote1">
            <a:extLst>
              <a:ext uri="{FF2B5EF4-FFF2-40B4-BE49-F238E27FC236}">
                <a16:creationId xmlns:a16="http://schemas.microsoft.com/office/drawing/2014/main" id="{98B06C71-2981-4B30-AB8B-AB37A4CBBD62}"/>
              </a:ext>
            </a:extLst>
          </p:cNvPr>
          <p:cNvSpPr txBox="1">
            <a:spLocks noChangeArrowheads="1"/>
          </p:cNvSpPr>
          <p:nvPr/>
        </p:nvSpPr>
        <p:spPr bwMode="auto">
          <a:xfrm>
            <a:off x="423001" y="6338901"/>
            <a:ext cx="8951952" cy="386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a:t>
            </a:r>
            <a:r>
              <a:rPr lang="ja-JP" altLang="en-US" sz="900" dirty="0"/>
              <a:t>採択金額の●倍以上の売上増加額を、事業終了後</a:t>
            </a:r>
            <a:r>
              <a:rPr lang="en-US" altLang="ja-JP" sz="900" dirty="0"/>
              <a:t>5</a:t>
            </a:r>
            <a:r>
              <a:rPr lang="ja-JP" altLang="en-US" sz="900" dirty="0"/>
              <a:t>年以内に計上」のように、</a:t>
            </a:r>
            <a:r>
              <a:rPr lang="ja-JP" altLang="en-US" sz="900" dirty="0">
                <a:solidFill>
                  <a:schemeClr val="tx1"/>
                </a:solidFill>
              </a:rPr>
              <a:t>具体的な数値でご記載ください</a:t>
            </a:r>
            <a:r>
              <a:rPr lang="ja-JP" altLang="en-US" sz="900" dirty="0"/>
              <a:t>。</a:t>
            </a:r>
            <a:endParaRPr lang="en-US" altLang="ja-JP" sz="900" dirty="0"/>
          </a:p>
          <a:p>
            <a:pPr algn="l"/>
            <a:r>
              <a:rPr lang="ja-JP" altLang="en-US" sz="900" dirty="0"/>
              <a:t>なお、●の数字には貴社の目標値を記載してください。より大きい売上を目指すことが求められますが、数値の妥当性については評価対象となるため、ご留意ください。</a:t>
            </a:r>
          </a:p>
        </p:txBody>
      </p:sp>
      <p:graphicFrame>
        <p:nvGraphicFramePr>
          <p:cNvPr id="11" name="表 5">
            <a:extLst>
              <a:ext uri="{FF2B5EF4-FFF2-40B4-BE49-F238E27FC236}">
                <a16:creationId xmlns:a16="http://schemas.microsoft.com/office/drawing/2014/main" id="{877FE7DA-6253-4F17-B323-D350542EC2A0}"/>
              </a:ext>
            </a:extLst>
          </p:cNvPr>
          <p:cNvGraphicFramePr>
            <a:graphicFrameLocks noGrp="1"/>
          </p:cNvGraphicFramePr>
          <p:nvPr>
            <p:extLst>
              <p:ext uri="{D42A27DB-BD31-4B8C-83A1-F6EECF244321}">
                <p14:modId xmlns:p14="http://schemas.microsoft.com/office/powerpoint/2010/main" val="641601261"/>
              </p:ext>
            </p:extLst>
          </p:nvPr>
        </p:nvGraphicFramePr>
        <p:xfrm>
          <a:off x="428453" y="2198708"/>
          <a:ext cx="9055272" cy="3864420"/>
        </p:xfrm>
        <a:graphic>
          <a:graphicData uri="http://schemas.openxmlformats.org/drawingml/2006/table">
            <a:tbl>
              <a:tblPr firstRow="1" bandRow="1">
                <a:tableStyleId>{5C22544A-7EE6-4342-B048-85BDC9FD1C3A}</a:tableStyleId>
              </a:tblPr>
              <a:tblGrid>
                <a:gridCol w="1295616">
                  <a:extLst>
                    <a:ext uri="{9D8B030D-6E8A-4147-A177-3AD203B41FA5}">
                      <a16:colId xmlns:a16="http://schemas.microsoft.com/office/drawing/2014/main" val="3428763244"/>
                    </a:ext>
                  </a:extLst>
                </a:gridCol>
                <a:gridCol w="1272706">
                  <a:extLst>
                    <a:ext uri="{9D8B030D-6E8A-4147-A177-3AD203B41FA5}">
                      <a16:colId xmlns:a16="http://schemas.microsoft.com/office/drawing/2014/main" val="1817939334"/>
                    </a:ext>
                  </a:extLst>
                </a:gridCol>
                <a:gridCol w="1297390">
                  <a:extLst>
                    <a:ext uri="{9D8B030D-6E8A-4147-A177-3AD203B41FA5}">
                      <a16:colId xmlns:a16="http://schemas.microsoft.com/office/drawing/2014/main" val="3965697307"/>
                    </a:ext>
                  </a:extLst>
                </a:gridCol>
                <a:gridCol w="1297390">
                  <a:extLst>
                    <a:ext uri="{9D8B030D-6E8A-4147-A177-3AD203B41FA5}">
                      <a16:colId xmlns:a16="http://schemas.microsoft.com/office/drawing/2014/main" val="4094096247"/>
                    </a:ext>
                  </a:extLst>
                </a:gridCol>
                <a:gridCol w="1297390">
                  <a:extLst>
                    <a:ext uri="{9D8B030D-6E8A-4147-A177-3AD203B41FA5}">
                      <a16:colId xmlns:a16="http://schemas.microsoft.com/office/drawing/2014/main" val="2810599656"/>
                    </a:ext>
                  </a:extLst>
                </a:gridCol>
                <a:gridCol w="1297390">
                  <a:extLst>
                    <a:ext uri="{9D8B030D-6E8A-4147-A177-3AD203B41FA5}">
                      <a16:colId xmlns:a16="http://schemas.microsoft.com/office/drawing/2014/main" val="3937835942"/>
                    </a:ext>
                  </a:extLst>
                </a:gridCol>
                <a:gridCol w="1297390">
                  <a:extLst>
                    <a:ext uri="{9D8B030D-6E8A-4147-A177-3AD203B41FA5}">
                      <a16:colId xmlns:a16="http://schemas.microsoft.com/office/drawing/2014/main" val="346738070"/>
                    </a:ext>
                  </a:extLst>
                </a:gridCol>
              </a:tblGrid>
              <a:tr h="185686">
                <a:tc>
                  <a:txBody>
                    <a:bodyPr/>
                    <a:lstStyle/>
                    <a:p>
                      <a:pPr marL="0" indent="0" algn="ctr" rtl="0" eaLnBrk="0" fontAlgn="base" hangingPunct="0">
                        <a:spcBef>
                          <a:spcPct val="0"/>
                        </a:spcBef>
                        <a:spcAft>
                          <a:spcPct val="0"/>
                        </a:spcAft>
                        <a:buFontTx/>
                        <a:buNone/>
                      </a:pP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基準年度</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1" kern="1200" dirty="0">
                          <a:solidFill>
                            <a:srgbClr val="FFFFFF"/>
                          </a:solidFill>
                          <a:latin typeface="Arial" panose="020B0604020202020204" pitchFamily="34" charset="0"/>
                          <a:ea typeface="ＭＳ Ｐゴシック" panose="020B0600070205080204" pitchFamily="50" charset="-128"/>
                          <a:cs typeface="+mn-cs"/>
                        </a:rPr>
                        <a:t>※</a:t>
                      </a:r>
                      <a:r>
                        <a:rPr kumimoji="1" lang="ja-JP" altLang="en-US" sz="1050" b="1" kern="1200" dirty="0">
                          <a:solidFill>
                            <a:srgbClr val="FFFFFF"/>
                          </a:solidFill>
                          <a:latin typeface="Arial" panose="020B0604020202020204" pitchFamily="34" charset="0"/>
                          <a:ea typeface="ＭＳ Ｐゴシック" panose="020B0600070205080204" pitchFamily="50" charset="-128"/>
                          <a:cs typeface="+mn-cs"/>
                        </a:rPr>
                        <a:t>補助事業が</a:t>
                      </a:r>
                      <a:endParaRPr kumimoji="1" lang="en-US" altLang="ja-JP" sz="1050" b="1" kern="1200" dirty="0">
                        <a:solidFill>
                          <a:srgbClr val="FFFFFF"/>
                        </a:solidFill>
                        <a:latin typeface="Arial" panose="020B0604020202020204" pitchFamily="34" charset="0"/>
                        <a:ea typeface="ＭＳ Ｐゴシック" panose="020B060007020508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50" b="1" kern="1200" dirty="0">
                          <a:solidFill>
                            <a:srgbClr val="FFFFFF"/>
                          </a:solidFill>
                          <a:latin typeface="Arial" panose="020B0604020202020204" pitchFamily="34" charset="0"/>
                          <a:ea typeface="ＭＳ Ｐゴシック" panose="020B0600070205080204" pitchFamily="50" charset="-128"/>
                          <a:cs typeface="+mn-cs"/>
                        </a:rPr>
                        <a:t>完了する年度</a:t>
                      </a:r>
                      <a:endParaRPr kumimoji="1" lang="en-US" altLang="ja-JP" sz="105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1</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2</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3</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4</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5</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0292228"/>
                  </a:ext>
                </a:extLst>
              </a:tr>
              <a:tr h="163946">
                <a:tc>
                  <a:txBody>
                    <a:bodyPr/>
                    <a:lstStyle/>
                    <a:p>
                      <a:pPr marL="0" indent="0" algn="l" rtl="0" eaLnBrk="0" fontAlgn="base" hangingPunct="0">
                        <a:spcBef>
                          <a:spcPct val="0"/>
                        </a:spcBef>
                        <a:spcAft>
                          <a:spcPct val="0"/>
                        </a:spcAft>
                        <a:buFontTx/>
                        <a:buNone/>
                      </a:pP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採択金額</a:t>
                      </a:r>
                      <a:endParaRPr kumimoji="1" lang="ja-JP" altLang="en-US" sz="1200" b="0" kern="1200" baseline="300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5,000</a:t>
                      </a:r>
                      <a:endPar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1330499"/>
                  </a:ext>
                </a:extLst>
              </a:tr>
              <a:tr h="243217">
                <a:tc>
                  <a:txBody>
                    <a:bodyPr/>
                    <a:lstStyle/>
                    <a:p>
                      <a:pPr marL="0" indent="0" algn="l" rtl="0" eaLnBrk="0" fontAlgn="base" hangingPunct="0">
                        <a:spcBef>
                          <a:spcPct val="0"/>
                        </a:spcBef>
                        <a:spcAft>
                          <a:spcPct val="0"/>
                        </a:spcAft>
                        <a:buFontTx/>
                        <a:buNone/>
                      </a:pP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b)</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採択金額</a:t>
                      </a: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●倍</a:t>
                      </a:r>
                      <a:b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b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（売上目標値）</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gridSpan="5">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40,000</a:t>
                      </a:r>
                      <a:endPar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615255793"/>
                  </a:ext>
                </a:extLst>
              </a:tr>
              <a:tr h="243217">
                <a:tc>
                  <a:txBody>
                    <a:bodyPr/>
                    <a:lstStyle/>
                    <a:p>
                      <a:pPr marL="0" indent="0" algn="l" rtl="0" eaLnBrk="0" fontAlgn="base" hangingPunct="0">
                        <a:spcBef>
                          <a:spcPct val="0"/>
                        </a:spcBef>
                        <a:spcAft>
                          <a:spcPct val="0"/>
                        </a:spcAft>
                        <a:buFontTx/>
                        <a:buNone/>
                      </a:pP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c)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売上増加額</a:t>
                      </a:r>
                      <a:b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b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（単価</a:t>
                      </a: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数量）</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20,000</a:t>
                      </a:r>
                      <a:br>
                        <a:rPr kumimoji="1" lang="en-US" altLang="ja-JP" sz="1050" b="0" kern="1200" dirty="0">
                          <a:solidFill>
                            <a:schemeClr val="tx1"/>
                          </a:solidFill>
                          <a:latin typeface="Arial" panose="020B0604020202020204" pitchFamily="34" charset="0"/>
                          <a:ea typeface="ＭＳ Ｐゴシック" panose="020B0600070205080204" pitchFamily="50" charset="-128"/>
                          <a:cs typeface="+mn-cs"/>
                        </a:rPr>
                      </a:b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4,000×5</a:t>
                      </a: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24,000</a:t>
                      </a:r>
                      <a:br>
                        <a:rPr kumimoji="1" lang="en-US" altLang="ja-JP"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br>
                      <a:r>
                        <a:rPr kumimoji="1" lang="ja-JP" altLang="en-US"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4,000×6</a:t>
                      </a:r>
                      <a:r>
                        <a:rPr kumimoji="1" lang="ja-JP" altLang="en-US"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32,000</a:t>
                      </a:r>
                      <a:br>
                        <a:rPr kumimoji="1" lang="en-US" altLang="ja-JP"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br>
                      <a:r>
                        <a:rPr kumimoji="1" lang="ja-JP" altLang="en-US"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4,000×8</a:t>
                      </a:r>
                      <a:r>
                        <a:rPr kumimoji="1" lang="ja-JP" altLang="en-US"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36,000</a:t>
                      </a:r>
                      <a:br>
                        <a:rPr kumimoji="1" lang="en-US" altLang="ja-JP"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br>
                      <a:r>
                        <a:rPr kumimoji="1" lang="ja-JP" altLang="en-US"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4,000×9</a:t>
                      </a:r>
                      <a:r>
                        <a:rPr kumimoji="1" lang="ja-JP" altLang="en-US"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41,600</a:t>
                      </a:r>
                      <a:br>
                        <a:rPr kumimoji="1" lang="en-US" altLang="ja-JP"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br>
                      <a:r>
                        <a:rPr kumimoji="1" lang="ja-JP" altLang="en-US"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4,000×10+α</a:t>
                      </a:r>
                      <a:r>
                        <a:rPr kumimoji="1" lang="ja-JP" altLang="en-US"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780116872"/>
                  </a:ext>
                </a:extLst>
              </a:tr>
              <a:tr h="243217">
                <a:tc>
                  <a:txBody>
                    <a:bodyPr/>
                    <a:lstStyle/>
                    <a:p>
                      <a:pPr marL="0" indent="0" algn="l" rtl="0" eaLnBrk="0" fontAlgn="base" hangingPunct="0">
                        <a:spcBef>
                          <a:spcPct val="0"/>
                        </a:spcBef>
                        <a:spcAft>
                          <a:spcPct val="0"/>
                        </a:spcAft>
                        <a:buFontTx/>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d) </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達成率（</a:t>
                      </a: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c/b</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ctr" rtl="0" eaLnBrk="0" fontAlgn="base" hangingPunct="0">
                        <a:spcBef>
                          <a:spcPct val="0"/>
                        </a:spcBef>
                        <a:spcAft>
                          <a:spcPct val="0"/>
                        </a:spcAft>
                        <a:buFontTx/>
                        <a:buNone/>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endParaRPr kumimoji="1" lang="ja-JP" altLang="en-US" sz="105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050" b="1" i="1" kern="1200" dirty="0">
                          <a:solidFill>
                            <a:srgbClr val="0070C0"/>
                          </a:solidFill>
                          <a:latin typeface="Arial" panose="020B0604020202020204" pitchFamily="34" charset="0"/>
                          <a:ea typeface="ＭＳ Ｐゴシック" panose="020B0600070205080204" pitchFamily="50" charset="-128"/>
                          <a:cs typeface="+mn-cs"/>
                        </a:rPr>
                        <a:t>50</a:t>
                      </a:r>
                      <a:r>
                        <a:rPr kumimoji="1" lang="en-US" altLang="ja-JP" sz="105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05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050" b="1" i="1" kern="1200" dirty="0">
                          <a:solidFill>
                            <a:srgbClr val="0070C0"/>
                          </a:solidFill>
                          <a:latin typeface="Arial" panose="020B0604020202020204" pitchFamily="34" charset="0"/>
                          <a:ea typeface="ＭＳ Ｐゴシック" panose="020B0600070205080204" pitchFamily="50" charset="-128"/>
                          <a:cs typeface="+mn-cs"/>
                        </a:rPr>
                        <a:t>60</a:t>
                      </a:r>
                      <a:r>
                        <a:rPr kumimoji="1" lang="en-US" altLang="ja-JP" sz="105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05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050" b="1" i="1" kern="1200" dirty="0">
                          <a:solidFill>
                            <a:srgbClr val="0070C0"/>
                          </a:solidFill>
                          <a:latin typeface="Arial" panose="020B0604020202020204" pitchFamily="34" charset="0"/>
                          <a:ea typeface="ＭＳ Ｐゴシック" panose="020B0600070205080204" pitchFamily="50" charset="-128"/>
                          <a:cs typeface="+mn-cs"/>
                        </a:rPr>
                        <a:t>80</a:t>
                      </a:r>
                      <a:r>
                        <a:rPr kumimoji="1" lang="en-US" altLang="ja-JP" sz="105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05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050" b="1" i="1" kern="1200" dirty="0">
                          <a:solidFill>
                            <a:srgbClr val="0070C0"/>
                          </a:solidFill>
                          <a:latin typeface="Arial" panose="020B0604020202020204" pitchFamily="34" charset="0"/>
                          <a:ea typeface="ＭＳ Ｐゴシック" panose="020B0600070205080204" pitchFamily="50" charset="-128"/>
                          <a:cs typeface="+mn-cs"/>
                        </a:rPr>
                        <a:t>90</a:t>
                      </a:r>
                      <a:r>
                        <a:rPr kumimoji="1" lang="en-US" altLang="ja-JP" sz="105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05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050" b="1" i="1" kern="1200" dirty="0">
                          <a:solidFill>
                            <a:srgbClr val="0070C0"/>
                          </a:solidFill>
                          <a:latin typeface="Arial" panose="020B0604020202020204" pitchFamily="34" charset="0"/>
                          <a:ea typeface="ＭＳ Ｐゴシック" panose="020B0600070205080204" pitchFamily="50" charset="-128"/>
                          <a:cs typeface="+mn-cs"/>
                        </a:rPr>
                        <a:t>104</a:t>
                      </a:r>
                      <a:r>
                        <a:rPr kumimoji="1" lang="en-US" altLang="ja-JP" sz="105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05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extLst>
                  <a:ext uri="{0D108BD9-81ED-4DB2-BD59-A6C34878D82A}">
                    <a16:rowId xmlns:a16="http://schemas.microsoft.com/office/drawing/2014/main" val="3358976354"/>
                  </a:ext>
                </a:extLst>
              </a:tr>
              <a:tr h="446414">
                <a:tc>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販売チャネル</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 typeface="+mj-lt"/>
                        <a:buNone/>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lvl="0" indent="-228600" algn="l" defTabSz="914400" rtl="0" eaLnBrk="0" fontAlgn="base" latinLnBrk="0" hangingPunct="0">
                        <a:spcBef>
                          <a:spcPct val="0"/>
                        </a:spcBef>
                        <a:spcAft>
                          <a:spcPct val="0"/>
                        </a:spcAft>
                        <a:buClr>
                          <a:srgbClr val="0070C0"/>
                        </a:buClr>
                        <a:buSzPct val="100000"/>
                        <a:buFont typeface="+mj-lt"/>
                        <a:buAutoNum type="arabicPeriod"/>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A</a:t>
                      </a: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商事</a:t>
                      </a:r>
                      <a:b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b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→●●大学</a:t>
                      </a:r>
                      <a:b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b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　 ●●通信</a:t>
                      </a:r>
                      <a:endPar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endParaRPr>
                    </a:p>
                    <a:p>
                      <a:pPr marL="228600" lvl="0" indent="-228600" algn="l" defTabSz="914400" rtl="0" eaLnBrk="0" fontAlgn="base" latinLnBrk="0" hangingPunct="0">
                        <a:spcBef>
                          <a:spcPct val="0"/>
                        </a:spcBef>
                        <a:spcAft>
                          <a:spcPct val="0"/>
                        </a:spcAft>
                        <a:buClr>
                          <a:srgbClr val="0070C0"/>
                        </a:buClr>
                        <a:buSzPct val="100000"/>
                        <a:buFont typeface="+mj-lt"/>
                        <a:buAutoNum type="arabicPeriod"/>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B</a:t>
                      </a: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商事</a:t>
                      </a:r>
                      <a:b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b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→●●旅行</a:t>
                      </a:r>
                      <a:b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b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　 ●●旅行</a:t>
                      </a:r>
                      <a:endPar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endParaRPr>
                    </a:p>
                    <a:p>
                      <a:pPr marL="228600" lvl="0" indent="-228600" algn="l" defTabSz="914400" rtl="0" eaLnBrk="0" fontAlgn="base" latinLnBrk="0" hangingPunct="0">
                        <a:spcBef>
                          <a:spcPct val="0"/>
                        </a:spcBef>
                        <a:spcAft>
                          <a:spcPct val="0"/>
                        </a:spcAft>
                        <a:buClr>
                          <a:srgbClr val="0070C0"/>
                        </a:buClr>
                        <a:buSzPct val="100000"/>
                        <a:buFont typeface="+mj-lt"/>
                        <a:buAutoNum type="arabicPeriod"/>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C</a:t>
                      </a: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株式会社</a:t>
                      </a:r>
                      <a:b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b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→●●通信</a:t>
                      </a:r>
                      <a:endPar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a:t>
                      </a:r>
                      <a:endPar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a:t>
                      </a:r>
                      <a:endPar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a:t>
                      </a:r>
                      <a:endPar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a:t>
                      </a:r>
                      <a:endPar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48801141"/>
                  </a:ext>
                </a:extLst>
              </a:tr>
              <a:tr h="446414">
                <a:tc>
                  <a:txBody>
                    <a:bodyPr/>
                    <a:lstStyle/>
                    <a:p>
                      <a:pPr marL="0" indent="0" algn="l" rtl="0" eaLnBrk="0" fontAlgn="base" hangingPunct="0">
                        <a:spcBef>
                          <a:spcPct val="0"/>
                        </a:spcBef>
                        <a:spcAft>
                          <a:spcPct val="0"/>
                        </a:spcAft>
                        <a:buFontTx/>
                        <a:buNone/>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購買に至る根拠</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mj-lt"/>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評価が良好であれば購入する旨確認済み</a:t>
                      </a:r>
                      <a:endPar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a:t>
                      </a:r>
                      <a:endPar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a:t>
                      </a:r>
                      <a:endPar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a:t>
                      </a:r>
                      <a:endPar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a:t>
                      </a:r>
                      <a:endPar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69257495"/>
                  </a:ext>
                </a:extLst>
              </a:tr>
            </a:tbl>
          </a:graphicData>
        </a:graphic>
      </p:graphicFrame>
      <p:sp>
        <p:nvSpPr>
          <p:cNvPr id="10" name="テキスト ボックス 9">
            <a:extLst>
              <a:ext uri="{FF2B5EF4-FFF2-40B4-BE49-F238E27FC236}">
                <a16:creationId xmlns:a16="http://schemas.microsoft.com/office/drawing/2014/main" id="{45989102-B907-46FA-83E6-98B4D418298C}"/>
              </a:ext>
            </a:extLst>
          </p:cNvPr>
          <p:cNvSpPr txBox="1"/>
          <p:nvPr/>
        </p:nvSpPr>
        <p:spPr>
          <a:xfrm>
            <a:off x="2999647" y="165334"/>
            <a:ext cx="6462025" cy="258661"/>
          </a:xfrm>
          <a:prstGeom prst="rect">
            <a:avLst/>
          </a:prstGeom>
          <a:noFill/>
        </p:spPr>
        <p:txBody>
          <a:bodyPr wrap="none" rtlCol="0">
            <a:spAutoFit/>
          </a:bodyPr>
          <a:lstStyle/>
          <a:p>
            <a:r>
              <a:rPr kumimoji="1" lang="ja-JP" altLang="en-US" dirty="0"/>
              <a:t>評価項目：「プロジェクト成果及び波及効果への期待（アウトカム）」－プロジェクト成果の自社ビジネスへの効果に該当</a:t>
            </a:r>
          </a:p>
        </p:txBody>
      </p:sp>
    </p:spTree>
    <p:extLst>
      <p:ext uri="{BB962C8B-B14F-4D97-AF65-F5344CB8AC3E}">
        <p14:creationId xmlns:p14="http://schemas.microsoft.com/office/powerpoint/2010/main" val="1557708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2BB2688B-F9DE-3379-9E02-92AFA8C08FFE}"/>
              </a:ext>
            </a:extLst>
          </p:cNvPr>
          <p:cNvGraphicFramePr>
            <a:graphicFrameLocks noChangeAspect="1"/>
          </p:cNvGraphicFramePr>
          <p:nvPr>
            <p:custDataLst>
              <p:tags r:id="rId1"/>
            </p:custDataLst>
            <p:extLst>
              <p:ext uri="{D42A27DB-BD31-4B8C-83A1-F6EECF244321}">
                <p14:modId xmlns:p14="http://schemas.microsoft.com/office/powerpoint/2010/main" val="43374907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4" name="think-cell data - do not delete" hidden="1">
                        <a:extLst>
                          <a:ext uri="{FF2B5EF4-FFF2-40B4-BE49-F238E27FC236}">
                            <a16:creationId xmlns:a16="http://schemas.microsoft.com/office/drawing/2014/main" id="{2BB2688B-F9DE-3379-9E02-92AFA8C08FF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4-2</a:t>
            </a:r>
            <a:r>
              <a:rPr lang="ja-JP" altLang="en-US" dirty="0">
                <a:solidFill>
                  <a:schemeClr val="tx1"/>
                </a:solidFill>
                <a:latin typeface="Arial" panose="020B0604020202020204" pitchFamily="34" charset="0"/>
                <a:ea typeface="ＭＳ Ｐゴシック" panose="020B0600070205080204" pitchFamily="50" charset="-128"/>
              </a:rPr>
              <a:t>：波及効果（プロジェクト成果による市場の創出）の詳細</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6428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プロジェクト全体としての波及効果の詳細（プロジェクト成果の社会実装による市場創出のインパクトの見通しやその考え方</a:t>
            </a:r>
            <a:r>
              <a:rPr lang="en-US" altLang="ja-JP" sz="1200" kern="0" baseline="30000" dirty="0">
                <a:solidFill>
                  <a:schemeClr val="tx1"/>
                </a:solidFill>
              </a:rPr>
              <a:t>1</a:t>
            </a:r>
            <a:r>
              <a:rPr lang="ja-JP" altLang="en-US" sz="1200" kern="0" dirty="0">
                <a:solidFill>
                  <a:schemeClr val="tx1"/>
                </a:solidFill>
              </a:rPr>
              <a:t>）を記載してください</a:t>
            </a:r>
            <a:endParaRPr lang="en-US" altLang="ja-JP" sz="1200" kern="0" dirty="0">
              <a:solidFill>
                <a:schemeClr val="tx1"/>
              </a:solidFill>
            </a:endParaRPr>
          </a:p>
        </p:txBody>
      </p:sp>
      <p:sp>
        <p:nvSpPr>
          <p:cNvPr id="2" name="テキスト ボックス 1">
            <a:extLst>
              <a:ext uri="{FF2B5EF4-FFF2-40B4-BE49-F238E27FC236}">
                <a16:creationId xmlns:a16="http://schemas.microsoft.com/office/drawing/2014/main" id="{7B534E37-9761-45F9-9532-381F440062DB}"/>
              </a:ext>
            </a:extLst>
          </p:cNvPr>
          <p:cNvSpPr txBox="1"/>
          <p:nvPr/>
        </p:nvSpPr>
        <p:spPr>
          <a:xfrm>
            <a:off x="8438245" y="1788427"/>
            <a:ext cx="1045479" cy="521618"/>
          </a:xfrm>
          <a:prstGeom prst="rect">
            <a:avLst/>
          </a:prstGeom>
          <a:noFill/>
        </p:spPr>
        <p:txBody>
          <a:bodyPr wrap="none" rtlCol="0">
            <a:spAutoFit/>
          </a:bodyPr>
          <a:lstStyle/>
          <a:p>
            <a:r>
              <a:rPr kumimoji="1" lang="ja-JP" altLang="en-US" sz="1000" dirty="0"/>
              <a:t>　</a:t>
            </a:r>
            <a:r>
              <a:rPr kumimoji="1" lang="en-US" altLang="ja-JP" sz="1000" dirty="0"/>
              <a:t>[</a:t>
            </a:r>
            <a:r>
              <a:rPr kumimoji="1" lang="ja-JP" altLang="en-US" sz="1000" dirty="0"/>
              <a:t>単位：百万円</a:t>
            </a:r>
            <a:r>
              <a:rPr kumimoji="1" lang="en-US" altLang="ja-JP" sz="1000" dirty="0"/>
              <a:t>]</a:t>
            </a:r>
            <a:endParaRPr kumimoji="1" lang="ja-JP" altLang="en-US" sz="1000" dirty="0"/>
          </a:p>
          <a:p>
            <a:endParaRPr kumimoji="1" lang="ja-JP" altLang="en-US" dirty="0"/>
          </a:p>
        </p:txBody>
      </p:sp>
      <p:sp>
        <p:nvSpPr>
          <p:cNvPr id="7" name="正方形/長方形 6">
            <a:extLst>
              <a:ext uri="{FF2B5EF4-FFF2-40B4-BE49-F238E27FC236}">
                <a16:creationId xmlns:a16="http://schemas.microsoft.com/office/drawing/2014/main" id="{51BF8892-27A1-442A-A73A-2E7CF4AC4EFC}"/>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graphicFrame>
        <p:nvGraphicFramePr>
          <p:cNvPr id="11" name="表 5">
            <a:extLst>
              <a:ext uri="{FF2B5EF4-FFF2-40B4-BE49-F238E27FC236}">
                <a16:creationId xmlns:a16="http://schemas.microsoft.com/office/drawing/2014/main" id="{E3692FF6-D484-4DCC-AB3A-927D50F815EE}"/>
              </a:ext>
            </a:extLst>
          </p:cNvPr>
          <p:cNvGraphicFramePr>
            <a:graphicFrameLocks noGrp="1"/>
          </p:cNvGraphicFramePr>
          <p:nvPr>
            <p:extLst>
              <p:ext uri="{D42A27DB-BD31-4B8C-83A1-F6EECF244321}">
                <p14:modId xmlns:p14="http://schemas.microsoft.com/office/powerpoint/2010/main" val="872189998"/>
              </p:ext>
            </p:extLst>
          </p:nvPr>
        </p:nvGraphicFramePr>
        <p:xfrm>
          <a:off x="406400" y="2447123"/>
          <a:ext cx="9055274" cy="3315845"/>
        </p:xfrm>
        <a:graphic>
          <a:graphicData uri="http://schemas.openxmlformats.org/drawingml/2006/table">
            <a:tbl>
              <a:tblPr firstRow="1" bandRow="1">
                <a:tableStyleId>{5C22544A-7EE6-4342-B048-85BDC9FD1C3A}</a:tableStyleId>
              </a:tblPr>
              <a:tblGrid>
                <a:gridCol w="295449">
                  <a:extLst>
                    <a:ext uri="{9D8B030D-6E8A-4147-A177-3AD203B41FA5}">
                      <a16:colId xmlns:a16="http://schemas.microsoft.com/office/drawing/2014/main" val="456203385"/>
                    </a:ext>
                  </a:extLst>
                </a:gridCol>
                <a:gridCol w="1308100">
                  <a:extLst>
                    <a:ext uri="{9D8B030D-6E8A-4147-A177-3AD203B41FA5}">
                      <a16:colId xmlns:a16="http://schemas.microsoft.com/office/drawing/2014/main" val="3428763244"/>
                    </a:ext>
                  </a:extLst>
                </a:gridCol>
                <a:gridCol w="1470025">
                  <a:extLst>
                    <a:ext uri="{9D8B030D-6E8A-4147-A177-3AD203B41FA5}">
                      <a16:colId xmlns:a16="http://schemas.microsoft.com/office/drawing/2014/main" val="1817939334"/>
                    </a:ext>
                  </a:extLst>
                </a:gridCol>
                <a:gridCol w="1495425">
                  <a:extLst>
                    <a:ext uri="{9D8B030D-6E8A-4147-A177-3AD203B41FA5}">
                      <a16:colId xmlns:a16="http://schemas.microsoft.com/office/drawing/2014/main" val="4094096247"/>
                    </a:ext>
                  </a:extLst>
                </a:gridCol>
                <a:gridCol w="1495425">
                  <a:extLst>
                    <a:ext uri="{9D8B030D-6E8A-4147-A177-3AD203B41FA5}">
                      <a16:colId xmlns:a16="http://schemas.microsoft.com/office/drawing/2014/main" val="2810599656"/>
                    </a:ext>
                  </a:extLst>
                </a:gridCol>
                <a:gridCol w="1495425">
                  <a:extLst>
                    <a:ext uri="{9D8B030D-6E8A-4147-A177-3AD203B41FA5}">
                      <a16:colId xmlns:a16="http://schemas.microsoft.com/office/drawing/2014/main" val="3937835942"/>
                    </a:ext>
                  </a:extLst>
                </a:gridCol>
                <a:gridCol w="1495425">
                  <a:extLst>
                    <a:ext uri="{9D8B030D-6E8A-4147-A177-3AD203B41FA5}">
                      <a16:colId xmlns:a16="http://schemas.microsoft.com/office/drawing/2014/main" val="346738070"/>
                    </a:ext>
                  </a:extLst>
                </a:gridCol>
              </a:tblGrid>
              <a:tr h="185686">
                <a:tc>
                  <a:txBody>
                    <a:bodyPr/>
                    <a:lstStyle/>
                    <a:p>
                      <a:pPr marL="0" indent="0" algn="ctr" rtl="0" eaLnBrk="0" fontAlgn="base" hangingPunct="0">
                        <a:spcBef>
                          <a:spcPct val="0"/>
                        </a:spcBef>
                        <a:spcAft>
                          <a:spcPct val="0"/>
                        </a:spcAft>
                        <a:buFontTx/>
                        <a:buNone/>
                      </a:pP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indent="0" algn="ctr" rtl="0" eaLnBrk="0" fontAlgn="base" hangingPunct="0">
                        <a:spcBef>
                          <a:spcPct val="0"/>
                        </a:spcBef>
                        <a:spcAft>
                          <a:spcPct val="0"/>
                        </a:spcAft>
                        <a:buFontTx/>
                        <a:buNone/>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実施項目</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事業化後●年目</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0292228"/>
                  </a:ext>
                </a:extLst>
              </a:tr>
              <a:tr h="163946">
                <a:tc rowSpan="5">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ＭＳ Ｐゴシック" panose="020B0600070205080204" pitchFamily="50" charset="-128"/>
                          <a:ea typeface="ＭＳ Ｐゴシック" panose="020B0600070205080204" pitchFamily="50" charset="-128"/>
                          <a:cs typeface="+mn-cs"/>
                        </a:rPr>
                        <a:t>投資金額</a:t>
                      </a:r>
                      <a:r>
                        <a:rPr kumimoji="1" lang="en-US" altLang="ja-JP" sz="1200" b="0" kern="1200" dirty="0">
                          <a:solidFill>
                            <a:schemeClr val="tx1"/>
                          </a:solidFill>
                          <a:latin typeface="ＭＳ Ｐゴシック" panose="020B0600070205080204" pitchFamily="50" charset="-128"/>
                          <a:ea typeface="ＭＳ Ｐゴシック" panose="020B0600070205080204" pitchFamily="50" charset="-128"/>
                          <a:cs typeface="+mn-cs"/>
                        </a:rPr>
                        <a:t>2</a:t>
                      </a:r>
                      <a:endParaRPr kumimoji="1" lang="ja-JP" altLang="en-US" sz="1200" b="0" kern="1200" baseline="30000" dirty="0">
                        <a:solidFill>
                          <a:schemeClr val="tx1"/>
                        </a:solidFill>
                        <a:latin typeface="ＭＳ Ｐゴシック" panose="020B0600070205080204" pitchFamily="50" charset="-128"/>
                        <a:ea typeface="ＭＳ Ｐゴシック" panose="020B0600070205080204" pitchFamily="50" charset="-128"/>
                        <a:cs typeface="+mn-cs"/>
                      </a:endParaRPr>
                    </a:p>
                  </a:txBody>
                  <a:tcPr marL="36000" marR="36000" marT="36000" marB="36000" vert="eaVert"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endParaRPr kumimoji="1" lang="ja-JP" altLang="en-US" sz="1200" b="0" kern="1200" baseline="300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1330499"/>
                  </a:ext>
                </a:extLst>
              </a:tr>
              <a:tr h="243217">
                <a:tc vMerge="1">
                  <a:txBody>
                    <a:bodyPr/>
                    <a:lstStyle/>
                    <a:p>
                      <a:pPr marL="0" indent="0" algn="l"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3662161"/>
                  </a:ext>
                </a:extLst>
              </a:tr>
              <a:tr h="243217">
                <a:tc vMerge="1">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358976354"/>
                  </a:ext>
                </a:extLst>
              </a:tr>
              <a:tr h="167200">
                <a:tc v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05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05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05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05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05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96354597"/>
                  </a:ext>
                </a:extLst>
              </a:tr>
              <a:tr h="187688">
                <a:tc vMerge="1">
                  <a:txBody>
                    <a:bodyPr/>
                    <a:lstStyle/>
                    <a:p>
                      <a:pPr marL="0" indent="0" algn="l"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投資金額総額</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 typeface="+mj-lt"/>
                        <a:buNone/>
                      </a:pP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74181949"/>
                  </a:ext>
                </a:extLst>
              </a:tr>
              <a:tr h="446414">
                <a:tc rowSpan="4">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ＭＳ Ｐゴシック" panose="020B0600070205080204" pitchFamily="50" charset="-128"/>
                          <a:ea typeface="ＭＳ Ｐゴシック" panose="020B0600070205080204" pitchFamily="50" charset="-128"/>
                          <a:cs typeface="+mn-cs"/>
                        </a:rPr>
                        <a:t>事業化後の目標</a:t>
                      </a:r>
                    </a:p>
                  </a:txBody>
                  <a:tcPr marL="36000" marR="36000" marT="36000" marB="36000" vert="wordArtVertRtl" anchor="b">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a)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世界市場規模</a:t>
                      </a:r>
                      <a:b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b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（推計）</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7846712"/>
                  </a:ext>
                </a:extLst>
              </a:tr>
              <a:tr h="446414">
                <a:tc vMerge="1">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ＭＳ Ｐゴシック" panose="020B0600070205080204" pitchFamily="50" charset="-128"/>
                          <a:ea typeface="ＭＳ Ｐゴシック" panose="020B0600070205080204" pitchFamily="50" charset="-128"/>
                          <a:cs typeface="+mn-cs"/>
                        </a:rPr>
                        <a:t>事業化後の目標</a:t>
                      </a:r>
                    </a:p>
                  </a:txBody>
                  <a:tcPr marL="36000" marR="36000" marT="36000" marB="36000" vert="wordArtVertRtl" anchor="b">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b)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売上高</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48801141"/>
                  </a:ext>
                </a:extLst>
              </a:tr>
              <a:tr h="470183">
                <a:tc vMerge="1">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c) </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市場シェア（</a:t>
                      </a: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b/a</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 typeface="+mj-lt"/>
                        <a:buNone/>
                      </a:pPr>
                      <a:r>
                        <a:rPr kumimoji="1" lang="en-US" altLang="ja-JP" sz="105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05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en-US" altLang="ja-JP"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05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extLst>
                  <a:ext uri="{0D108BD9-81ED-4DB2-BD59-A6C34878D82A}">
                    <a16:rowId xmlns:a16="http://schemas.microsoft.com/office/drawing/2014/main" val="3508424857"/>
                  </a:ext>
                </a:extLst>
              </a:tr>
              <a:tr h="446414">
                <a:tc vMerge="1">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本事業に関連する</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p>
                      <a:pPr marL="0" indent="0" algn="l"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新規雇用者数（人）</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05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05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69257495"/>
                  </a:ext>
                </a:extLst>
              </a:tr>
            </a:tbl>
          </a:graphicData>
        </a:graphic>
      </p:graphicFrame>
      <p:sp>
        <p:nvSpPr>
          <p:cNvPr id="10" name="FootNote1">
            <a:extLst>
              <a:ext uri="{FF2B5EF4-FFF2-40B4-BE49-F238E27FC236}">
                <a16:creationId xmlns:a16="http://schemas.microsoft.com/office/drawing/2014/main" id="{F517B29D-E6E1-4136-95CB-5688B6F1757C}"/>
              </a:ext>
            </a:extLst>
          </p:cNvPr>
          <p:cNvSpPr txBox="1">
            <a:spLocks noChangeArrowheads="1"/>
          </p:cNvSpPr>
          <p:nvPr/>
        </p:nvSpPr>
        <p:spPr bwMode="auto">
          <a:xfrm>
            <a:off x="552069" y="5909016"/>
            <a:ext cx="8798686" cy="551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a:t>
            </a:r>
            <a:r>
              <a:rPr lang="ja-JP" altLang="en-US" sz="900" dirty="0"/>
              <a:t>●●年時点で推計される市場規模、同市場内で自社が獲得するシェア。なお、売上高や新規雇用者数については貴社の目標値を掲載してください。インパクトの大きさだけでなく、その妥当性についても評価対象となりますのでご留意ください。</a:t>
            </a:r>
            <a:endParaRPr lang="en-US" altLang="ja-JP" sz="900" dirty="0"/>
          </a:p>
          <a:p>
            <a:pPr algn="l"/>
            <a:r>
              <a:rPr lang="ja-JP" altLang="en-US" sz="900" dirty="0">
                <a:solidFill>
                  <a:schemeClr val="tx1"/>
                </a:solidFill>
              </a:rPr>
              <a:t>（注）</a:t>
            </a:r>
            <a:r>
              <a:rPr lang="en-US" altLang="ja-JP" sz="900" dirty="0">
                <a:solidFill>
                  <a:schemeClr val="tx1"/>
                </a:solidFill>
              </a:rPr>
              <a:t>2.</a:t>
            </a:r>
            <a:r>
              <a:rPr lang="ja-JP" altLang="en-US" sz="900" dirty="0">
                <a:solidFill>
                  <a:schemeClr val="tx1"/>
                </a:solidFill>
              </a:rPr>
              <a:t>投資金額には、補助事業の費用だけでなく、自己資金も含む。</a:t>
            </a:r>
          </a:p>
        </p:txBody>
      </p:sp>
      <p:sp>
        <p:nvSpPr>
          <p:cNvPr id="12" name="テキスト ボックス 11">
            <a:extLst>
              <a:ext uri="{FF2B5EF4-FFF2-40B4-BE49-F238E27FC236}">
                <a16:creationId xmlns:a16="http://schemas.microsoft.com/office/drawing/2014/main" id="{B81C218B-3845-4CAC-A640-B14EDCDC2C1C}"/>
              </a:ext>
            </a:extLst>
          </p:cNvPr>
          <p:cNvSpPr txBox="1"/>
          <p:nvPr/>
        </p:nvSpPr>
        <p:spPr>
          <a:xfrm>
            <a:off x="3187198" y="165334"/>
            <a:ext cx="6086924" cy="258661"/>
          </a:xfrm>
          <a:prstGeom prst="rect">
            <a:avLst/>
          </a:prstGeom>
          <a:noFill/>
        </p:spPr>
        <p:txBody>
          <a:bodyPr wrap="none" rtlCol="0">
            <a:spAutoFit/>
          </a:bodyPr>
          <a:lstStyle/>
          <a:p>
            <a:r>
              <a:rPr kumimoji="1" lang="ja-JP" altLang="en-US" dirty="0"/>
              <a:t>評価項目：「プロジェクト成果及び波及効果への期待（アウトカム）」－プロジェクト成果による市場の創出に該当</a:t>
            </a:r>
          </a:p>
        </p:txBody>
      </p:sp>
    </p:spTree>
    <p:extLst>
      <p:ext uri="{BB962C8B-B14F-4D97-AF65-F5344CB8AC3E}">
        <p14:creationId xmlns:p14="http://schemas.microsoft.com/office/powerpoint/2010/main" val="454517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hink-cell data - do not delete" hidden="1">
            <a:extLst>
              <a:ext uri="{FF2B5EF4-FFF2-40B4-BE49-F238E27FC236}">
                <a16:creationId xmlns:a16="http://schemas.microsoft.com/office/drawing/2014/main" id="{ABD80901-CFE5-962C-9CEB-D9C0E5FD0888}"/>
              </a:ext>
            </a:extLst>
          </p:cNvPr>
          <p:cNvGraphicFramePr>
            <a:graphicFrameLocks noChangeAspect="1"/>
          </p:cNvGraphicFramePr>
          <p:nvPr>
            <p:custDataLst>
              <p:tags r:id="rId1"/>
            </p:custDataLst>
            <p:extLst>
              <p:ext uri="{D42A27DB-BD31-4B8C-83A1-F6EECF244321}">
                <p14:modId xmlns:p14="http://schemas.microsoft.com/office/powerpoint/2010/main" val="33757084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22" name="think-cell data - do not delete" hidden="1">
                        <a:extLst>
                          <a:ext uri="{FF2B5EF4-FFF2-40B4-BE49-F238E27FC236}">
                            <a16:creationId xmlns:a16="http://schemas.microsoft.com/office/drawing/2014/main" id="{ABD80901-CFE5-962C-9CEB-D9C0E5FD088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4-3</a:t>
            </a:r>
            <a:r>
              <a:rPr lang="ja-JP" altLang="en-US" dirty="0">
                <a:solidFill>
                  <a:schemeClr val="tx1"/>
                </a:solidFill>
                <a:latin typeface="Arial" panose="020B0604020202020204" pitchFamily="34" charset="0"/>
                <a:ea typeface="ＭＳ Ｐゴシック" panose="020B0600070205080204" pitchFamily="50" charset="-128"/>
              </a:rPr>
              <a:t>：プロジェクト成果の社会実装に向けた絵姿（</a:t>
            </a:r>
            <a:r>
              <a:rPr lang="en-US" altLang="ja-JP" dirty="0">
                <a:solidFill>
                  <a:schemeClr val="tx1"/>
                </a:solidFill>
                <a:latin typeface="Arial" panose="020B0604020202020204" pitchFamily="34" charset="0"/>
                <a:ea typeface="ＭＳ Ｐゴシック" panose="020B0600070205080204" pitchFamily="50" charset="-128"/>
              </a:rPr>
              <a:t>1/2</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6428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プロジェクト終了後にプロジェクト成果を社会実装していく絵姿（社会実装に向けて解決すべき課題及び課題解決に向けてプロジェクト期間中及び終了後に実施する事項、及びプロジェクト終了後の成果の社会実装に向けたスケジュールの見通し）を記載してください。</a:t>
            </a:r>
          </a:p>
        </p:txBody>
      </p:sp>
      <p:sp>
        <p:nvSpPr>
          <p:cNvPr id="5" name="正方形/長方形 4">
            <a:extLst>
              <a:ext uri="{FF2B5EF4-FFF2-40B4-BE49-F238E27FC236}">
                <a16:creationId xmlns:a16="http://schemas.microsoft.com/office/drawing/2014/main" id="{C9C1DF6C-071F-46C2-9339-1458E696E1FD}"/>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sp>
        <p:nvSpPr>
          <p:cNvPr id="6" name="テキスト ボックス 5">
            <a:extLst>
              <a:ext uri="{FF2B5EF4-FFF2-40B4-BE49-F238E27FC236}">
                <a16:creationId xmlns:a16="http://schemas.microsoft.com/office/drawing/2014/main" id="{B93F1E82-C052-4E4A-9615-C74B37D406E1}"/>
              </a:ext>
            </a:extLst>
          </p:cNvPr>
          <p:cNvSpPr txBox="1"/>
          <p:nvPr/>
        </p:nvSpPr>
        <p:spPr>
          <a:xfrm>
            <a:off x="6562677" y="164844"/>
            <a:ext cx="3062057" cy="258661"/>
          </a:xfrm>
          <a:prstGeom prst="rect">
            <a:avLst/>
          </a:prstGeom>
          <a:noFill/>
        </p:spPr>
        <p:txBody>
          <a:bodyPr wrap="none" rtlCol="0">
            <a:spAutoFit/>
          </a:bodyPr>
          <a:lstStyle/>
          <a:p>
            <a:r>
              <a:rPr kumimoji="1" lang="ja-JP" altLang="en-US" dirty="0"/>
              <a:t>評価項目：「実現可能性」－社会実装の実現性に該当</a:t>
            </a:r>
          </a:p>
        </p:txBody>
      </p:sp>
      <p:graphicFrame>
        <p:nvGraphicFramePr>
          <p:cNvPr id="23" name="表 22">
            <a:extLst>
              <a:ext uri="{FF2B5EF4-FFF2-40B4-BE49-F238E27FC236}">
                <a16:creationId xmlns:a16="http://schemas.microsoft.com/office/drawing/2014/main" id="{001FD754-755F-60F0-AD10-792556FF11C4}"/>
              </a:ext>
            </a:extLst>
          </p:cNvPr>
          <p:cNvGraphicFramePr>
            <a:graphicFrameLocks noGrp="1"/>
          </p:cNvGraphicFramePr>
          <p:nvPr>
            <p:extLst>
              <p:ext uri="{D42A27DB-BD31-4B8C-83A1-F6EECF244321}">
                <p14:modId xmlns:p14="http://schemas.microsoft.com/office/powerpoint/2010/main" val="2239185864"/>
              </p:ext>
            </p:extLst>
          </p:nvPr>
        </p:nvGraphicFramePr>
        <p:xfrm>
          <a:off x="1766026" y="2561615"/>
          <a:ext cx="6646682" cy="3050624"/>
        </p:xfrm>
        <a:graphic>
          <a:graphicData uri="http://schemas.openxmlformats.org/drawingml/2006/table">
            <a:tbl>
              <a:tblPr firstRow="1" bandRow="1">
                <a:tableStyleId>{5C22544A-7EE6-4342-B048-85BDC9FD1C3A}</a:tableStyleId>
              </a:tblPr>
              <a:tblGrid>
                <a:gridCol w="3060700">
                  <a:extLst>
                    <a:ext uri="{9D8B030D-6E8A-4147-A177-3AD203B41FA5}">
                      <a16:colId xmlns:a16="http://schemas.microsoft.com/office/drawing/2014/main" val="1864380359"/>
                    </a:ext>
                  </a:extLst>
                </a:gridCol>
                <a:gridCol w="3585982">
                  <a:extLst>
                    <a:ext uri="{9D8B030D-6E8A-4147-A177-3AD203B41FA5}">
                      <a16:colId xmlns:a16="http://schemas.microsoft.com/office/drawing/2014/main" val="1121140357"/>
                    </a:ext>
                  </a:extLst>
                </a:gridCol>
              </a:tblGrid>
              <a:tr h="281840">
                <a:tc>
                  <a:txBody>
                    <a:bodyPr/>
                    <a:lstStyle/>
                    <a:p>
                      <a:pPr marL="0" lvl="0" indent="0" algn="ctr" defTabSz="914400" rtl="0" eaLnBrk="1" latinLnBrk="0" hangingPunct="1">
                        <a:buClr>
                          <a:srgbClr val="0070C0"/>
                        </a:buClr>
                        <a:buSzPct val="100000"/>
                        <a:buFont typeface="Wingdings" panose="05000000000000000000" pitchFamily="2" charset="2"/>
                        <a:buNone/>
                      </a:pPr>
                      <a:r>
                        <a:rPr kumimoji="1" lang="ja-JP" altLang="en-US" sz="1200" b="1" i="0"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社会実装に向けて解決すべき課題</a:t>
                      </a:r>
                      <a:endParaRPr kumimoji="1" lang="en-US" altLang="ja-JP" sz="1200" b="1" i="0"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chemeClr val="tx1"/>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838383"/>
                    </a:solidFill>
                  </a:tcPr>
                </a:tc>
                <a:tc>
                  <a:txBody>
                    <a:bodyPr/>
                    <a:lstStyle/>
                    <a:p>
                      <a:pPr marL="0" lvl="0" indent="0" algn="ctr" defTabSz="914400" rtl="0" eaLnBrk="1" latinLnBrk="0" hangingPunct="1">
                        <a:buClr>
                          <a:srgbClr val="0070C0"/>
                        </a:buClr>
                        <a:buSzPct val="100000"/>
                        <a:buFont typeface="Wingdings" panose="05000000000000000000" pitchFamily="2" charset="2"/>
                        <a:buNone/>
                      </a:pPr>
                      <a:r>
                        <a:rPr kumimoji="1" lang="ja-JP" altLang="en-US" sz="1200" b="1" i="0"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解決に向けた実施事項</a:t>
                      </a:r>
                      <a:endParaRPr kumimoji="1" lang="en-US" altLang="ja-JP" sz="1200" b="1" i="0"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838383"/>
                    </a:solidFill>
                  </a:tcPr>
                </a:tc>
                <a:extLst>
                  <a:ext uri="{0D108BD9-81ED-4DB2-BD59-A6C34878D82A}">
                    <a16:rowId xmlns:a16="http://schemas.microsoft.com/office/drawing/2014/main" val="3141820237"/>
                  </a:ext>
                </a:extLst>
              </a:tr>
              <a:tr h="281840">
                <a:tc>
                  <a:txBody>
                    <a:bodyPr/>
                    <a:lstStyle/>
                    <a:p>
                      <a:pPr marL="211138" lvl="0" indent="-211138" algn="l" defTabSz="914400" rtl="0" eaLnBrk="1" latinLnBrk="0" hangingPunct="1">
                        <a:buClr>
                          <a:srgbClr val="0070C0"/>
                        </a:buClr>
                        <a:buSzPct val="100000"/>
                        <a:buFont typeface="Wingdings" panose="05000000000000000000" pitchFamily="2" charset="2"/>
                        <a:buChar char="l"/>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例）●●の市場投入に向けた規制・・・</a:t>
                      </a:r>
                    </a:p>
                  </a:txBody>
                  <a:tcPr marL="72000" marR="72000" marT="72000" marB="72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11138" lvl="0" indent="-211138" algn="l" defTabSz="914400" rtl="0" eaLnBrk="1" latinLnBrk="0" hangingPunct="1">
                        <a:buClr>
                          <a:srgbClr val="0070C0"/>
                        </a:buClr>
                        <a:buSzPct val="100000"/>
                        <a:buFont typeface="Wingdings" panose="05000000000000000000" pitchFamily="2" charset="2"/>
                        <a:buChar char="l"/>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例）規制官庁である●●省との調整・・・具体的には・・・のデータを提示し・・・</a:t>
                      </a:r>
                    </a:p>
                  </a:txBody>
                  <a:tcPr marL="72000" marR="72000" marT="72000" marB="72000" anchor="ctr">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954631806"/>
                  </a:ext>
                </a:extLst>
              </a:tr>
              <a:tr h="281840">
                <a:tc>
                  <a:txBody>
                    <a:bodyPr/>
                    <a:lstStyle/>
                    <a:p>
                      <a:pPr marL="211138" marR="0" lvl="0" indent="-211138" algn="l" defTabSz="914400" rtl="0" eaLnBrk="1" latinLnBrk="0" hangingPunct="1">
                        <a:buClr>
                          <a:srgbClr val="0070C0"/>
                        </a:buClr>
                        <a:buSzPct val="100000"/>
                        <a:buFont typeface="Wingdings" panose="05000000000000000000" pitchFamily="2" charset="2"/>
                        <a:buChar char="l"/>
                      </a:pPr>
                      <a:endPar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11138" marR="0" lvl="0" indent="-211138" algn="l" defTabSz="914400" rtl="0" eaLnBrk="1" latinLnBrk="0" hangingPunct="1">
                        <a:buClr>
                          <a:srgbClr val="0070C0"/>
                        </a:buClr>
                        <a:buSzPct val="100000"/>
                        <a:buFont typeface="Wingdings" panose="05000000000000000000" pitchFamily="2" charset="2"/>
                        <a:buChar char="l"/>
                      </a:pPr>
                      <a:endPar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206186859"/>
                  </a:ext>
                </a:extLst>
              </a:tr>
              <a:tr h="281840">
                <a:tc>
                  <a:txBody>
                    <a:bodyPr/>
                    <a:lstStyle/>
                    <a:p>
                      <a:pPr marL="211138" marR="0" lvl="0" indent="-211138" algn="l" defTabSz="914400" rtl="0" eaLnBrk="1" latinLnBrk="0" hangingPunct="1">
                        <a:buClr>
                          <a:srgbClr val="0070C0"/>
                        </a:buClr>
                        <a:buSzPct val="100000"/>
                        <a:buFont typeface="Wingdings" panose="05000000000000000000" pitchFamily="2" charset="2"/>
                        <a:buChar char="l"/>
                      </a:pPr>
                      <a:endPar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11138" marR="0" lvl="0" indent="-211138" algn="l" defTabSz="914400" rtl="0" eaLnBrk="1" latinLnBrk="0" hangingPunct="1">
                        <a:buClr>
                          <a:srgbClr val="0070C0"/>
                        </a:buClr>
                        <a:buSzPct val="100000"/>
                        <a:buFont typeface="Wingdings" panose="05000000000000000000" pitchFamily="2" charset="2"/>
                        <a:buChar char="l"/>
                      </a:pPr>
                      <a:endPar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978717051"/>
                  </a:ext>
                </a:extLst>
              </a:tr>
              <a:tr h="281840">
                <a:tc>
                  <a:txBody>
                    <a:bodyPr/>
                    <a:lstStyle/>
                    <a:p>
                      <a:pPr marL="211138" marR="0" lvl="0" indent="-211138" algn="l" defTabSz="914400" rtl="0" eaLnBrk="1" latinLnBrk="0" hangingPunct="1">
                        <a:buClr>
                          <a:srgbClr val="0070C0"/>
                        </a:buClr>
                        <a:buSzPct val="100000"/>
                        <a:buFont typeface="Wingdings" panose="05000000000000000000" pitchFamily="2" charset="2"/>
                        <a:buChar char="l"/>
                      </a:pPr>
                      <a:endPar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11138" marR="0" lvl="0" indent="-211138" algn="l" defTabSz="914400" rtl="0" eaLnBrk="1" latinLnBrk="0" hangingPunct="1">
                        <a:buClr>
                          <a:srgbClr val="0070C0"/>
                        </a:buClr>
                        <a:buSzPct val="100000"/>
                        <a:buFont typeface="Wingdings" panose="05000000000000000000" pitchFamily="2" charset="2"/>
                        <a:buChar char="l"/>
                      </a:pPr>
                      <a:endPar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856694301"/>
                  </a:ext>
                </a:extLst>
              </a:tr>
              <a:tr h="336911">
                <a:tc>
                  <a:txBody>
                    <a:bodyPr/>
                    <a:lstStyle/>
                    <a:p>
                      <a:pPr marL="211138" marR="0" lvl="0" indent="-211138" algn="l" defTabSz="914400" rtl="0" eaLnBrk="1" latinLnBrk="0" hangingPunct="1">
                        <a:buClr>
                          <a:srgbClr val="0070C0"/>
                        </a:buClr>
                        <a:buSzPct val="100000"/>
                        <a:buFont typeface="Wingdings" panose="05000000000000000000" pitchFamily="2" charset="2"/>
                        <a:buChar char="l"/>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例）試作品の量産に向けた体制構築・・・</a:t>
                      </a:r>
                    </a:p>
                  </a:txBody>
                  <a:tcPr marL="72000" marR="72000" marT="72000" marB="72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11138" marR="0" lvl="0" indent="-211138" algn="l" defTabSz="914400" rtl="0" eaLnBrk="1" latinLnBrk="0" hangingPunct="1">
                        <a:buClr>
                          <a:srgbClr val="0070C0"/>
                        </a:buClr>
                        <a:buSzPct val="100000"/>
                        <a:buFont typeface="Wingdings" panose="05000000000000000000" pitchFamily="2" charset="2"/>
                        <a:buChar char="l"/>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例）量産に向けた設備の整備・・・</a:t>
                      </a:r>
                    </a:p>
                  </a:txBody>
                  <a:tcPr marL="72000" marR="72000" marT="72000" marB="72000" anchor="ctr">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65060802"/>
                  </a:ext>
                </a:extLst>
              </a:tr>
              <a:tr h="336911">
                <a:tc>
                  <a:txBody>
                    <a:bodyPr/>
                    <a:lstStyle/>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endPar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endPar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104617809"/>
                  </a:ext>
                </a:extLst>
              </a:tr>
              <a:tr h="336911">
                <a:tc>
                  <a:txBody>
                    <a:bodyPr/>
                    <a:lstStyle/>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endPar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endPar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90863420"/>
                  </a:ext>
                </a:extLst>
              </a:tr>
              <a:tr h="336911">
                <a:tc>
                  <a:txBody>
                    <a:bodyPr/>
                    <a:lstStyle/>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endPar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endPar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66656203"/>
                  </a:ext>
                </a:extLst>
              </a:tr>
            </a:tbl>
          </a:graphicData>
        </a:graphic>
      </p:graphicFrame>
      <p:sp>
        <p:nvSpPr>
          <p:cNvPr id="24" name="テキスト ボックス 23">
            <a:extLst>
              <a:ext uri="{FF2B5EF4-FFF2-40B4-BE49-F238E27FC236}">
                <a16:creationId xmlns:a16="http://schemas.microsoft.com/office/drawing/2014/main" id="{51DBE5DF-1948-E41E-D2D1-96D8B0C7C549}"/>
              </a:ext>
            </a:extLst>
          </p:cNvPr>
          <p:cNvSpPr txBox="1"/>
          <p:nvPr/>
        </p:nvSpPr>
        <p:spPr>
          <a:xfrm>
            <a:off x="1573976" y="5813667"/>
            <a:ext cx="5429692" cy="258661"/>
          </a:xfrm>
          <a:prstGeom prst="rect">
            <a:avLst/>
          </a:prstGeom>
          <a:noFill/>
        </p:spPr>
        <p:txBody>
          <a:bodyPr wrap="none" rtlCol="0">
            <a:spAutoFit/>
          </a:bodyPr>
          <a:lstStyle/>
          <a:p>
            <a:r>
              <a:rPr kumimoji="1" lang="en-US" altLang="ja-JP" dirty="0"/>
              <a:t>※</a:t>
            </a:r>
            <a:r>
              <a:rPr kumimoji="1" lang="ja-JP" altLang="en-US" dirty="0"/>
              <a:t>こちらはあくまで記載例であり、</a:t>
            </a:r>
            <a:r>
              <a:rPr kumimoji="1" lang="en-US" altLang="ja-JP" dirty="0"/>
              <a:t>【</a:t>
            </a:r>
            <a:r>
              <a:rPr kumimoji="1" lang="ja-JP" altLang="en-US" dirty="0"/>
              <a:t>提案を求める事項</a:t>
            </a:r>
            <a:r>
              <a:rPr kumimoji="1" lang="en-US" altLang="ja-JP" dirty="0"/>
              <a:t>】</a:t>
            </a:r>
            <a:r>
              <a:rPr kumimoji="1" lang="ja-JP" altLang="en-US" dirty="0"/>
              <a:t>の内容を満たしていれば様式は問いません</a:t>
            </a:r>
            <a:endParaRPr lang="en-US" altLang="ja-JP" dirty="0"/>
          </a:p>
        </p:txBody>
      </p:sp>
      <p:sp>
        <p:nvSpPr>
          <p:cNvPr id="25" name="テキスト ボックス 24">
            <a:extLst>
              <a:ext uri="{FF2B5EF4-FFF2-40B4-BE49-F238E27FC236}">
                <a16:creationId xmlns:a16="http://schemas.microsoft.com/office/drawing/2014/main" id="{F97122A3-B85B-152C-C616-B52B11402DC7}"/>
              </a:ext>
            </a:extLst>
          </p:cNvPr>
          <p:cNvSpPr txBox="1"/>
          <p:nvPr/>
        </p:nvSpPr>
        <p:spPr>
          <a:xfrm>
            <a:off x="467315" y="2262061"/>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
        <p:nvSpPr>
          <p:cNvPr id="26" name="テキスト ボックス 25">
            <a:extLst>
              <a:ext uri="{FF2B5EF4-FFF2-40B4-BE49-F238E27FC236}">
                <a16:creationId xmlns:a16="http://schemas.microsoft.com/office/drawing/2014/main" id="{F3CC99E0-7DF3-1A2E-BE32-A6C2428A9D29}"/>
              </a:ext>
            </a:extLst>
          </p:cNvPr>
          <p:cNvSpPr txBox="1"/>
          <p:nvPr/>
        </p:nvSpPr>
        <p:spPr>
          <a:xfrm>
            <a:off x="1584091" y="6029839"/>
            <a:ext cx="2299027" cy="258661"/>
          </a:xfrm>
          <a:prstGeom prst="rect">
            <a:avLst/>
          </a:prstGeom>
          <a:noFill/>
        </p:spPr>
        <p:txBody>
          <a:bodyPr wrap="none" rtlCol="0">
            <a:spAutoFit/>
          </a:bodyPr>
          <a:lstStyle/>
          <a:p>
            <a:r>
              <a:rPr kumimoji="1" lang="en-US" altLang="ja-JP" dirty="0"/>
              <a:t>※</a:t>
            </a:r>
            <a:r>
              <a:rPr lang="ja-JP" altLang="en-US" dirty="0"/>
              <a:t>行が足りない場合は追記してください</a:t>
            </a:r>
            <a:endParaRPr lang="en-US" altLang="ja-JP" dirty="0"/>
          </a:p>
        </p:txBody>
      </p:sp>
    </p:spTree>
    <p:extLst>
      <p:ext uri="{BB962C8B-B14F-4D97-AF65-F5344CB8AC3E}">
        <p14:creationId xmlns:p14="http://schemas.microsoft.com/office/powerpoint/2010/main" val="4013666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5DB4F0A8-2196-43DC-A5F2-1DD7FC3FD47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4" name="think-cell data - do not delete" hidden="1">
                        <a:extLst>
                          <a:ext uri="{FF2B5EF4-FFF2-40B4-BE49-F238E27FC236}">
                            <a16:creationId xmlns:a16="http://schemas.microsoft.com/office/drawing/2014/main" id="{5DB4F0A8-2196-43DC-A5F2-1DD7FC3FD47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latin typeface="Arial" panose="020B0604020202020204" pitchFamily="34" charset="0"/>
                <a:ea typeface="ＭＳ Ｐゴシック" panose="020B0600070205080204" pitchFamily="50" charset="-128"/>
              </a:rPr>
              <a:t>1</a:t>
            </a:r>
            <a:r>
              <a:rPr lang="ja-JP" altLang="en-US" dirty="0">
                <a:latin typeface="Arial" panose="020B0604020202020204" pitchFamily="34" charset="0"/>
                <a:ea typeface="ＭＳ Ｐゴシック" panose="020B0600070205080204" pitchFamily="50" charset="-128"/>
              </a:rPr>
              <a:t>：</a:t>
            </a:r>
            <a:r>
              <a:rPr lang="ja-JP" altLang="en-US" dirty="0">
                <a:solidFill>
                  <a:schemeClr val="tx1"/>
                </a:solidFill>
                <a:latin typeface="Arial" panose="020B0604020202020204" pitchFamily="34" charset="0"/>
                <a:ea typeface="ＭＳ Ｐゴシック" panose="020B0600070205080204" pitchFamily="50" charset="-128"/>
              </a:rPr>
              <a:t>プロジェクトサマリー　　</a:t>
            </a:r>
            <a:r>
              <a:rPr lang="en-US" altLang="ja-JP" dirty="0">
                <a:solidFill>
                  <a:schemeClr val="tx1"/>
                </a:solidFill>
                <a:latin typeface="Arial" panose="020B0604020202020204" pitchFamily="34" charset="0"/>
                <a:ea typeface="ＭＳ Ｐゴシック" panose="020B0600070205080204" pitchFamily="50" charset="-128"/>
              </a:rPr>
              <a:t>※1</a:t>
            </a:r>
            <a:r>
              <a:rPr lang="ja-JP" altLang="en-US" dirty="0">
                <a:solidFill>
                  <a:schemeClr val="tx1"/>
                </a:solidFill>
                <a:latin typeface="Arial" panose="020B0604020202020204" pitchFamily="34" charset="0"/>
                <a:ea typeface="ＭＳ Ｐゴシック" panose="020B0600070205080204" pitchFamily="50" charset="-128"/>
              </a:rPr>
              <a:t>ページ以内、青字は記入例</a:t>
            </a:r>
            <a:endParaRPr lang="en-US" altLang="ja-JP" dirty="0">
              <a:solidFill>
                <a:schemeClr val="tx1"/>
              </a:solidFill>
              <a:latin typeface="Arial" panose="020B0604020202020204" pitchFamily="34" charset="0"/>
              <a:ea typeface="ＭＳ Ｐゴシック" panose="020B0600070205080204" pitchFamily="50" charset="-128"/>
            </a:endParaRPr>
          </a:p>
        </p:txBody>
      </p:sp>
      <p:graphicFrame>
        <p:nvGraphicFramePr>
          <p:cNvPr id="2" name="表 1">
            <a:extLst>
              <a:ext uri="{FF2B5EF4-FFF2-40B4-BE49-F238E27FC236}">
                <a16:creationId xmlns:a16="http://schemas.microsoft.com/office/drawing/2014/main" id="{49C4D4A2-9CF6-4062-9FAF-4181756B5245}"/>
              </a:ext>
            </a:extLst>
          </p:cNvPr>
          <p:cNvGraphicFramePr>
            <a:graphicFrameLocks noGrp="1"/>
          </p:cNvGraphicFramePr>
          <p:nvPr>
            <p:extLst>
              <p:ext uri="{D42A27DB-BD31-4B8C-83A1-F6EECF244321}">
                <p14:modId xmlns:p14="http://schemas.microsoft.com/office/powerpoint/2010/main" val="1308538017"/>
              </p:ext>
            </p:extLst>
          </p:nvPr>
        </p:nvGraphicFramePr>
        <p:xfrm>
          <a:off x="406400" y="992511"/>
          <a:ext cx="9067800" cy="5461651"/>
        </p:xfrm>
        <a:graphic>
          <a:graphicData uri="http://schemas.openxmlformats.org/drawingml/2006/table">
            <a:tbl>
              <a:tblPr firstRow="1" bandRow="1">
                <a:tableStyleId>{5C22544A-7EE6-4342-B048-85BDC9FD1C3A}</a:tableStyleId>
              </a:tblPr>
              <a:tblGrid>
                <a:gridCol w="3221083">
                  <a:extLst>
                    <a:ext uri="{9D8B030D-6E8A-4147-A177-3AD203B41FA5}">
                      <a16:colId xmlns:a16="http://schemas.microsoft.com/office/drawing/2014/main" val="2942136435"/>
                    </a:ext>
                  </a:extLst>
                </a:gridCol>
                <a:gridCol w="5846717">
                  <a:extLst>
                    <a:ext uri="{9D8B030D-6E8A-4147-A177-3AD203B41FA5}">
                      <a16:colId xmlns:a16="http://schemas.microsoft.com/office/drawing/2014/main" val="3516959153"/>
                    </a:ext>
                  </a:extLst>
                </a:gridCol>
              </a:tblGrid>
              <a:tr h="301198">
                <a:tc>
                  <a:txBody>
                    <a:bodyPr/>
                    <a:lstStyle/>
                    <a:p>
                      <a:pPr algn="ctr"/>
                      <a:r>
                        <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提案を求める事項</a:t>
                      </a:r>
                    </a:p>
                  </a:txBody>
                  <a:tcPr marL="72000" marR="72000" marT="72000" marB="7200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内容</a:t>
                      </a:r>
                    </a:p>
                  </a:txBody>
                  <a:tcPr marL="72000" marR="72000" marT="72000" marB="7200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1302460052"/>
                  </a:ext>
                </a:extLst>
              </a:tr>
              <a:tr h="1486488">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プロジェクトの背景・目的</a:t>
                      </a:r>
                      <a:endParaRPr lang="en-US" altLang="ja-JP" sz="1200" dirty="0">
                        <a:solidFill>
                          <a:schemeClr val="tx1"/>
                        </a:solidFill>
                        <a:latin typeface="Arial" panose="020B0604020202020204" pitchFamily="34" charset="0"/>
                        <a:ea typeface="ＭＳ Ｐゴシック" panose="020B0600070205080204" pitchFamily="50" charset="-128"/>
                      </a:endParaRPr>
                    </a:p>
                    <a:p>
                      <a:pPr marL="323056" lvl="1" indent="-155707" algn="l" defTabSz="914400" rtl="0" eaLnBrk="1" latinLnBrk="0" hangingPunct="1">
                        <a:buClr>
                          <a:srgbClr val="969696"/>
                        </a:buClr>
                        <a:buSzPct val="70000"/>
                        <a:buFont typeface="Wingdings" panose="05000000000000000000" pitchFamily="2" charset="2"/>
                        <a:buChar char="l"/>
                      </a:pPr>
                      <a:r>
                        <a:rPr lang="ja-JP" altLang="en-US" sz="1000" i="1" kern="0" dirty="0">
                          <a:solidFill>
                            <a:schemeClr val="tx1"/>
                          </a:solidFill>
                        </a:rPr>
                        <a:t>本プロジェクトの実施が必要な理由や経緯（背景）、及びプロジェクトによって得たい成果（目的）のサマリーを記載してください</a:t>
                      </a:r>
                      <a:endPar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1" latinLnBrk="0" hangingPunct="1">
                        <a:buClr>
                          <a:srgbClr val="5A5A5A"/>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背景</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52425" lvl="1" indent="-169862" algn="l" defTabSz="914400" rtl="0" eaLnBrk="1" latinLnBrk="0" hangingPunct="1">
                        <a:buClr>
                          <a:srgbClr val="969696"/>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安全保障や経済社会における●●●の役割が拡大する中、●●といった社会的な課題が発生し、これに対応する必要がある。</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52425" lvl="1" indent="-169862" algn="l" defTabSz="914400" rtl="0" eaLnBrk="1" latinLnBrk="0" hangingPunct="1">
                        <a:buClr>
                          <a:srgbClr val="969696"/>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●●といいった課題の解決に向けては、●●●といった革新的な技術の社会実装が求められており、これには技術的に優れた低コストな●●●システムを開発・事業化することが不可欠である。</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52425" lvl="1" indent="-169862" algn="l" defTabSz="914400" rtl="0" eaLnBrk="1" latinLnBrk="0" hangingPunct="1">
                        <a:buClr>
                          <a:srgbClr val="969696"/>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これは、●●●ビジネスが国際的にも競争力を確保することにもつながる。</a:t>
                      </a:r>
                    </a:p>
                    <a:p>
                      <a:pPr marL="180975" lvl="0" indent="-180975" algn="l" defTabSz="914400" rtl="0" eaLnBrk="1" latinLnBrk="0" hangingPunct="1">
                        <a:buClr>
                          <a:srgbClr val="5A5A5A"/>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目的</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52425" lvl="1" indent="-169862" algn="l" defTabSz="914400" rtl="0" eaLnBrk="1" latinLnBrk="0" hangingPunct="1">
                        <a:buClr>
                          <a:srgbClr val="969696"/>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●●●市場において競争力を持ちつつ●●●という社会課題の解決に向けて、●●●システムを開発する。</a:t>
                      </a: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507932170"/>
                  </a:ext>
                </a:extLst>
              </a:tr>
              <a:tr h="1173931">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プロジェクトの概要</a:t>
                      </a:r>
                      <a:endParaRPr lang="en-US" altLang="ja-JP" sz="1200" dirty="0">
                        <a:solidFill>
                          <a:schemeClr val="tx1"/>
                        </a:solidFill>
                        <a:latin typeface="Arial" panose="020B0604020202020204" pitchFamily="34" charset="0"/>
                        <a:ea typeface="ＭＳ Ｐゴシック" panose="020B0600070205080204" pitchFamily="50" charset="-128"/>
                      </a:endParaRPr>
                    </a:p>
                    <a:p>
                      <a:pPr marL="323056" lvl="1" indent="-155707" algn="l" defTabSz="914400" rtl="0" eaLnBrk="1" latinLnBrk="0" hangingPunct="1">
                        <a:buClr>
                          <a:srgbClr val="969696"/>
                        </a:buClr>
                        <a:buSzPct val="70000"/>
                        <a:buFont typeface="Wingdings" panose="05000000000000000000" pitchFamily="2" charset="2"/>
                        <a:buChar char="l"/>
                      </a:pPr>
                      <a:r>
                        <a:rPr lang="ja-JP" altLang="en-US" sz="1000" i="1" kern="0" dirty="0">
                          <a:solidFill>
                            <a:schemeClr val="tx1"/>
                          </a:solidFill>
                        </a:rPr>
                        <a:t>プロジェクトの目標、内容のサマリーを記載してください</a:t>
                      </a:r>
                      <a:endPar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1" latinLnBrk="0" hangingPunct="1">
                        <a:buClr>
                          <a:srgbClr val="5A5A5A"/>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当社が保有する●●●技術を用いて低コストかつ高精度な●●●システムを開発する。</a:t>
                      </a:r>
                    </a:p>
                    <a:p>
                      <a:pPr marL="180975" lvl="0" indent="-180975" algn="l" defTabSz="914400" rtl="0" eaLnBrk="1" latinLnBrk="0" hangingPunct="1">
                        <a:buClr>
                          <a:srgbClr val="5A5A5A"/>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当社の低コスト●●●システムの開発において●●●がボトルネックとなっている。コンソーシアムを組成することで●●●が可能になり、事業の加速化が期待される。</a:t>
                      </a:r>
                    </a:p>
                    <a:p>
                      <a:pPr marL="0" lvl="0" indent="0" algn="l" defTabSz="914400" rtl="0" eaLnBrk="1" latinLnBrk="0" hangingPunct="1">
                        <a:buClr>
                          <a:srgbClr val="5A5A5A"/>
                        </a:buClr>
                        <a:buSzPct val="100000"/>
                        <a:buFont typeface="Wingdings" panose="05000000000000000000" pitchFamily="2" charset="2"/>
                        <a:buNone/>
                      </a:pPr>
                      <a:endParaRPr kumimoji="1" lang="ja-JP" altLang="en-US" sz="105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653216485"/>
                  </a:ext>
                </a:extLst>
              </a:tr>
              <a:tr h="1705463">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プロジェクト成果（自社ビジネスへの効果）及び波及効果（プロジェクト成果による市場の創出）</a:t>
                      </a:r>
                      <a:endParaRPr lang="en-US" altLang="ja-JP" sz="1200" dirty="0">
                        <a:solidFill>
                          <a:schemeClr val="tx1"/>
                        </a:solidFill>
                        <a:latin typeface="Arial" panose="020B0604020202020204" pitchFamily="34" charset="0"/>
                        <a:ea typeface="ＭＳ Ｐゴシック" panose="020B0600070205080204" pitchFamily="50" charset="-128"/>
                      </a:endParaRPr>
                    </a:p>
                    <a:p>
                      <a:pPr marL="323056" lvl="1" indent="-155707" algn="l" defTabSz="914400" rtl="0" eaLnBrk="1" latinLnBrk="0" hangingPunct="1">
                        <a:buClr>
                          <a:srgbClr val="969696"/>
                        </a:buClr>
                        <a:buSzPct val="70000"/>
                        <a:buFont typeface="Wingdings" panose="05000000000000000000" pitchFamily="2" charset="2"/>
                        <a:buChar char="l"/>
                      </a:pP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プロジェクト成果のサマリー（プロジェクト終了後に得られる自社への成果（収益貢献）のインパクトの見通し及びその考え方</a:t>
                      </a: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a:t>
                      </a:r>
                      <a:r>
                        <a:rPr lang="ja-JP" altLang="en-US" sz="1000" i="1" kern="0" dirty="0">
                          <a:solidFill>
                            <a:schemeClr val="tx1"/>
                          </a:solidFill>
                        </a:rPr>
                        <a:t>を記載してください</a:t>
                      </a:r>
                      <a:br>
                        <a:rPr lang="en-US" altLang="ja-JP" sz="1000" i="1" kern="0" dirty="0">
                          <a:solidFill>
                            <a:schemeClr val="tx1"/>
                          </a:solidFill>
                        </a:rPr>
                      </a:b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採択金額の●倍以上の売上増加額を、事業終了後</a:t>
                      </a: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5</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年以内に計上</a:t>
                      </a:r>
                    </a:p>
                    <a:p>
                      <a:pPr marL="323056" lvl="1" indent="-155707" algn="l" defTabSz="914400" rtl="0" eaLnBrk="1" latinLnBrk="0" hangingPunct="1">
                        <a:buClr>
                          <a:srgbClr val="969696"/>
                        </a:buClr>
                        <a:buSzPct val="70000"/>
                        <a:buFont typeface="Wingdings" panose="05000000000000000000" pitchFamily="2" charset="2"/>
                        <a:buChar char="l"/>
                      </a:pP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波及効果のサマリー（プロジェクト成果の社会実装による市場創出のインパクトの見通しやその考え方</a:t>
                      </a: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a:t>
                      </a:r>
                      <a:r>
                        <a:rPr lang="ja-JP" altLang="en-US" sz="1000" i="1" kern="0" dirty="0">
                          <a:solidFill>
                            <a:schemeClr val="tx1"/>
                          </a:solidFill>
                        </a:rPr>
                        <a:t>を記載してください</a:t>
                      </a:r>
                      <a:b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b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●●年時点で推計される市場規模、同市場内で自社が獲得するシェア</a:t>
                      </a: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1" latinLnBrk="0" hangingPunct="1">
                        <a:buClr>
                          <a:srgbClr val="5A5A5A"/>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プロジェクト成果のサマリー</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52425" lvl="1" indent="-169862" algn="l" defTabSz="914400" rtl="0" eaLnBrk="1" latinLnBrk="0" hangingPunct="1">
                        <a:buClr>
                          <a:srgbClr val="969696"/>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補助事業を通して、低コスト●●●システムを開発し、打ち上げ実証まで完了させる。</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52425" lvl="1" indent="-169862" algn="l" defTabSz="914400" rtl="0" eaLnBrk="1" latinLnBrk="0" hangingPunct="1">
                        <a:buClr>
                          <a:srgbClr val="969696"/>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事業終了</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5</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年後以降は、連携先の関与と協力、事業の拡大、社会実装の進捗状況評価、システムの改良、資金援助を通して、社会実装を加速させる。</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180975" lvl="0" indent="-180975" algn="l" defTabSz="914400" rtl="0" eaLnBrk="1" latinLnBrk="0" hangingPunct="1">
                        <a:buClr>
                          <a:srgbClr val="5A5A5A"/>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波及効果のサマリー</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52425" lvl="1" indent="-169862" algn="l" defTabSz="914400" rtl="0" eaLnBrk="1" latinLnBrk="0" hangingPunct="1">
                        <a:buClr>
                          <a:srgbClr val="969696"/>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●●●市場は年間</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8.3%</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の成長を維持しながら、</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2040</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年には</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16</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兆円</a:t>
                      </a:r>
                      <a:r>
                        <a:rPr kumimoji="1" lang="ja-JP" altLang="en-US" sz="1050" i="1" baseline="0"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まで拡大すると</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予想されている。なお、事業終了後</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5</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年の市場規模は</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10.4</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兆と予想されている。</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52425" lvl="1" indent="-169862" algn="l" defTabSz="914400" rtl="0" eaLnBrk="1" latinLnBrk="0" hangingPunct="1">
                        <a:buClr>
                          <a:srgbClr val="969696"/>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当社がターゲットとしている低コスト●●●システムは、市場全体の</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20%</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（市場規模</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2,080</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億円）を見込んでいる。</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52425" lvl="1" indent="-169862" algn="l" defTabSz="914400" rtl="0" eaLnBrk="1" latinLnBrk="0" hangingPunct="1">
                        <a:buClr>
                          <a:srgbClr val="969696"/>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当社は市場シェア</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20%</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を獲得することで、目標アウトカムの</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104%</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416</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億円）を実現する。</a:t>
                      </a: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38317701"/>
                  </a:ext>
                </a:extLst>
              </a:tr>
            </a:tbl>
          </a:graphicData>
        </a:graphic>
      </p:graphicFrame>
      <p:sp>
        <p:nvSpPr>
          <p:cNvPr id="6" name="正方形/長方形 5">
            <a:extLst>
              <a:ext uri="{FF2B5EF4-FFF2-40B4-BE49-F238E27FC236}">
                <a16:creationId xmlns:a16="http://schemas.microsoft.com/office/drawing/2014/main" id="{D3D471B3-A507-4A8C-82D5-0B3C7B346C98}"/>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28600" marR="0" indent="-228600" defTabSz="914400" rtl="0" eaLnBrk="1" fontAlgn="base" latinLnBrk="0" hangingPunct="1">
              <a:lnSpc>
                <a:spcPct val="120000"/>
              </a:lnSpc>
              <a:spcBef>
                <a:spcPct val="50000"/>
              </a:spcBef>
              <a:spcAft>
                <a:spcPct val="0"/>
              </a:spcAft>
              <a:buClr>
                <a:schemeClr val="bg1"/>
              </a:buClr>
              <a:buSzTx/>
              <a:buFont typeface="+mj-lt"/>
              <a:buAutoNum type="arabicPeriod"/>
              <a:tabLst/>
            </a:pPr>
            <a:r>
              <a:rPr lang="ja-JP" altLang="en-US" sz="1400" dirty="0">
                <a:solidFill>
                  <a:srgbClr val="FFFFFF"/>
                </a:solidFill>
              </a:rPr>
              <a:t>プロジェクトサマリー</a:t>
            </a:r>
            <a:endParaRPr kumimoji="1" lang="ja-JP" altLang="en-US" sz="1400" b="0" i="0" u="none" strike="noStrike" cap="none" normalizeH="0" baseline="0" dirty="0">
              <a:ln>
                <a:noFill/>
              </a:ln>
              <a:solidFill>
                <a:srgbClr val="FFFFFF"/>
              </a:solidFill>
              <a:effectLst/>
              <a:latin typeface="Arial" charset="0"/>
              <a:ea typeface="ＭＳ Ｐゴシック" charset="-128"/>
            </a:endParaRPr>
          </a:p>
        </p:txBody>
      </p:sp>
    </p:spTree>
    <p:extLst>
      <p:ext uri="{BB962C8B-B14F-4D97-AF65-F5344CB8AC3E}">
        <p14:creationId xmlns:p14="http://schemas.microsoft.com/office/powerpoint/2010/main" val="606996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hink-cell data - do not delete" hidden="1">
            <a:extLst>
              <a:ext uri="{FF2B5EF4-FFF2-40B4-BE49-F238E27FC236}">
                <a16:creationId xmlns:a16="http://schemas.microsoft.com/office/drawing/2014/main" id="{ABD80901-CFE5-962C-9CEB-D9C0E5FD0888}"/>
              </a:ext>
            </a:extLst>
          </p:cNvPr>
          <p:cNvGraphicFramePr>
            <a:graphicFrameLocks noChangeAspect="1"/>
          </p:cNvGraphicFramePr>
          <p:nvPr>
            <p:custDataLst>
              <p:tags r:id="rId1"/>
            </p:custDataLst>
            <p:extLst>
              <p:ext uri="{D42A27DB-BD31-4B8C-83A1-F6EECF244321}">
                <p14:modId xmlns:p14="http://schemas.microsoft.com/office/powerpoint/2010/main" val="5494274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53" imgH="353" progId="TCLayout.ActiveDocument.1">
                  <p:embed/>
                </p:oleObj>
              </mc:Choice>
              <mc:Fallback>
                <p:oleObj name="think-cell スライド" r:id="rId5" imgW="353" imgH="353" progId="TCLayout.ActiveDocument.1">
                  <p:embed/>
                  <p:pic>
                    <p:nvPicPr>
                      <p:cNvPr id="22" name="think-cell data - do not delete" hidden="1">
                        <a:extLst>
                          <a:ext uri="{FF2B5EF4-FFF2-40B4-BE49-F238E27FC236}">
                            <a16:creationId xmlns:a16="http://schemas.microsoft.com/office/drawing/2014/main" id="{ABD80901-CFE5-962C-9CEB-D9C0E5FD088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4-3</a:t>
            </a:r>
            <a:r>
              <a:rPr lang="ja-JP" altLang="en-US" dirty="0">
                <a:solidFill>
                  <a:schemeClr val="tx1"/>
                </a:solidFill>
                <a:latin typeface="Arial" panose="020B0604020202020204" pitchFamily="34" charset="0"/>
                <a:ea typeface="ＭＳ Ｐゴシック" panose="020B0600070205080204" pitchFamily="50" charset="-128"/>
              </a:rPr>
              <a:t>：プロジェクト成果の社会実装に向けた絵姿（</a:t>
            </a:r>
            <a:r>
              <a:rPr lang="en-US" altLang="ja-JP" dirty="0">
                <a:solidFill>
                  <a:schemeClr val="tx1"/>
                </a:solidFill>
                <a:latin typeface="Arial" panose="020B0604020202020204" pitchFamily="34" charset="0"/>
                <a:ea typeface="ＭＳ Ｐゴシック" panose="020B0600070205080204" pitchFamily="50" charset="-128"/>
              </a:rPr>
              <a:t>2/2</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6428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プロジェクト終了後にプロジェクト成果を社会実装していく絵姿（社会実装に向けて解決すべき課題及び課題解決に向けてプロジェクト期間中及び終了後にとるべきアクション、及びプロジェクト終了後の成果の社会実装に向けたスケジュールの見通し）を記載してください。</a:t>
            </a:r>
          </a:p>
        </p:txBody>
      </p:sp>
      <p:sp>
        <p:nvSpPr>
          <p:cNvPr id="5" name="正方形/長方形 4">
            <a:extLst>
              <a:ext uri="{FF2B5EF4-FFF2-40B4-BE49-F238E27FC236}">
                <a16:creationId xmlns:a16="http://schemas.microsoft.com/office/drawing/2014/main" id="{C9C1DF6C-071F-46C2-9339-1458E696E1FD}"/>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sp>
        <p:nvSpPr>
          <p:cNvPr id="6" name="テキスト ボックス 5">
            <a:extLst>
              <a:ext uri="{FF2B5EF4-FFF2-40B4-BE49-F238E27FC236}">
                <a16:creationId xmlns:a16="http://schemas.microsoft.com/office/drawing/2014/main" id="{B93F1E82-C052-4E4A-9615-C74B37D406E1}"/>
              </a:ext>
            </a:extLst>
          </p:cNvPr>
          <p:cNvSpPr txBox="1"/>
          <p:nvPr/>
        </p:nvSpPr>
        <p:spPr>
          <a:xfrm>
            <a:off x="6562677" y="164844"/>
            <a:ext cx="3062057" cy="258661"/>
          </a:xfrm>
          <a:prstGeom prst="rect">
            <a:avLst/>
          </a:prstGeom>
          <a:noFill/>
        </p:spPr>
        <p:txBody>
          <a:bodyPr wrap="none" rtlCol="0">
            <a:spAutoFit/>
          </a:bodyPr>
          <a:lstStyle/>
          <a:p>
            <a:r>
              <a:rPr kumimoji="1" lang="ja-JP" altLang="en-US" dirty="0"/>
              <a:t>評価項目：「実現可能性」－社会実装の実現性に該当</a:t>
            </a:r>
          </a:p>
        </p:txBody>
      </p:sp>
      <p:sp>
        <p:nvSpPr>
          <p:cNvPr id="25" name="テキスト ボックス 24">
            <a:extLst>
              <a:ext uri="{FF2B5EF4-FFF2-40B4-BE49-F238E27FC236}">
                <a16:creationId xmlns:a16="http://schemas.microsoft.com/office/drawing/2014/main" id="{F97122A3-B85B-152C-C616-B52B11402DC7}"/>
              </a:ext>
            </a:extLst>
          </p:cNvPr>
          <p:cNvSpPr txBox="1"/>
          <p:nvPr/>
        </p:nvSpPr>
        <p:spPr>
          <a:xfrm>
            <a:off x="264115" y="2402763"/>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
        <p:nvSpPr>
          <p:cNvPr id="3" name="Rectangle 3">
            <a:extLst>
              <a:ext uri="{FF2B5EF4-FFF2-40B4-BE49-F238E27FC236}">
                <a16:creationId xmlns:a16="http://schemas.microsoft.com/office/drawing/2014/main" id="{28369A9A-73F4-3D3D-878E-7B0C1668F018}"/>
              </a:ext>
            </a:extLst>
          </p:cNvPr>
          <p:cNvSpPr txBox="1">
            <a:spLocks noChangeArrowheads="1"/>
          </p:cNvSpPr>
          <p:nvPr>
            <p:custDataLst>
              <p:tags r:id="rId2"/>
            </p:custDataLst>
          </p:nvPr>
        </p:nvSpPr>
        <p:spPr bwMode="auto">
          <a:xfrm>
            <a:off x="394518" y="2748272"/>
            <a:ext cx="9067799" cy="252000"/>
          </a:xfrm>
          <a:prstGeom prst="rect">
            <a:avLst/>
          </a:prstGeom>
          <a:noFill/>
          <a:ln w="9525">
            <a:noFill/>
            <a:miter lim="800000"/>
            <a:headEnd/>
            <a:tailEnd/>
          </a:ln>
          <a:extLst>
            <a:ext uri="{909E8E84-426E-40DD-AFC4-6F175D3DCCD1}">
              <a14:hiddenFill xmlns:a14="http://schemas.microsoft.com/office/drawing/2010/main">
                <a:solidFill>
                  <a:schemeClr val="bg1"/>
                </a:solidFill>
              </a14:hiddenFill>
            </a:ext>
          </a:extLst>
        </p:spPr>
        <p:txBody>
          <a:bodyPr vert="horz" wrap="square" lIns="54000" tIns="54000" rIns="54000" bIns="54000" numCol="1" anchor="b" anchorCtr="0" compatLnSpc="1">
            <a:prstTxWarp prst="textNoShape">
              <a:avLst/>
            </a:prstTxWarp>
            <a:no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lnSpc>
                <a:spcPct val="100000"/>
              </a:lnSpc>
              <a:spcBef>
                <a:spcPct val="0"/>
              </a:spcBef>
              <a:buClr>
                <a:srgbClr val="5A5A5A"/>
              </a:buClr>
              <a:buSzPct val="100000"/>
              <a:buNone/>
            </a:pPr>
            <a:r>
              <a:rPr lang="ja-JP" altLang="en-US" sz="1100" b="1" kern="0" dirty="0">
                <a:latin typeface="Arial" panose="020B0604020202020204" pitchFamily="34" charset="0"/>
                <a:ea typeface="ＭＳ Ｐゴシック" panose="020B0600070205080204" pitchFamily="50" charset="-128"/>
              </a:rPr>
              <a:t>社会実装のタイムライン（ロードマップ）</a:t>
            </a:r>
          </a:p>
        </p:txBody>
      </p:sp>
      <p:cxnSp>
        <p:nvCxnSpPr>
          <p:cNvPr id="4" name="Title_line_Rectangle 3">
            <a:extLst>
              <a:ext uri="{FF2B5EF4-FFF2-40B4-BE49-F238E27FC236}">
                <a16:creationId xmlns:a16="http://schemas.microsoft.com/office/drawing/2014/main" id="{F0410549-2E26-2328-C999-3AEDC360DEBA}"/>
              </a:ext>
            </a:extLst>
          </p:cNvPr>
          <p:cNvCxnSpPr/>
          <p:nvPr/>
        </p:nvCxnSpPr>
        <p:spPr bwMode="auto">
          <a:xfrm>
            <a:off x="400051" y="3040982"/>
            <a:ext cx="9067799" cy="0"/>
          </a:xfrm>
          <a:prstGeom prst="line">
            <a:avLst/>
          </a:prstGeom>
          <a:solidFill>
            <a:schemeClr val="accent1"/>
          </a:solidFill>
          <a:ln w="12700" cap="flat" cmpd="sng" algn="ctr">
            <a:solidFill>
              <a:srgbClr val="5A5A5A"/>
            </a:solidFill>
            <a:prstDash val="solid"/>
            <a:round/>
            <a:headEnd type="none" w="med" len="med"/>
            <a:tailEnd type="none" w="med" len="med"/>
          </a:ln>
          <a:effectLst/>
        </p:spPr>
      </p:cxnSp>
      <p:graphicFrame>
        <p:nvGraphicFramePr>
          <p:cNvPr id="20" name="表 19">
            <a:extLst>
              <a:ext uri="{FF2B5EF4-FFF2-40B4-BE49-F238E27FC236}">
                <a16:creationId xmlns:a16="http://schemas.microsoft.com/office/drawing/2014/main" id="{840DAC16-AB24-68AC-DA41-6509B758242D}"/>
              </a:ext>
            </a:extLst>
          </p:cNvPr>
          <p:cNvGraphicFramePr>
            <a:graphicFrameLocks noGrp="1"/>
          </p:cNvGraphicFramePr>
          <p:nvPr>
            <p:extLst>
              <p:ext uri="{D42A27DB-BD31-4B8C-83A1-F6EECF244321}">
                <p14:modId xmlns:p14="http://schemas.microsoft.com/office/powerpoint/2010/main" val="2063440268"/>
              </p:ext>
            </p:extLst>
          </p:nvPr>
        </p:nvGraphicFramePr>
        <p:xfrm>
          <a:off x="573087" y="3379476"/>
          <a:ext cx="8759822" cy="2191565"/>
        </p:xfrm>
        <a:graphic>
          <a:graphicData uri="http://schemas.openxmlformats.org/drawingml/2006/table">
            <a:tbl>
              <a:tblPr firstRow="1" bandRow="1">
                <a:tableStyleId>{5C22544A-7EE6-4342-B048-85BDC9FD1C3A}</a:tableStyleId>
              </a:tblPr>
              <a:tblGrid>
                <a:gridCol w="1117352">
                  <a:extLst>
                    <a:ext uri="{9D8B030D-6E8A-4147-A177-3AD203B41FA5}">
                      <a16:colId xmlns:a16="http://schemas.microsoft.com/office/drawing/2014/main" val="3660142821"/>
                    </a:ext>
                  </a:extLst>
                </a:gridCol>
                <a:gridCol w="1255665">
                  <a:extLst>
                    <a:ext uri="{9D8B030D-6E8A-4147-A177-3AD203B41FA5}">
                      <a16:colId xmlns:a16="http://schemas.microsoft.com/office/drawing/2014/main" val="822855710"/>
                    </a:ext>
                  </a:extLst>
                </a:gridCol>
                <a:gridCol w="1277361">
                  <a:extLst>
                    <a:ext uri="{9D8B030D-6E8A-4147-A177-3AD203B41FA5}">
                      <a16:colId xmlns:a16="http://schemas.microsoft.com/office/drawing/2014/main" val="3313161155"/>
                    </a:ext>
                  </a:extLst>
                </a:gridCol>
                <a:gridCol w="1277361">
                  <a:extLst>
                    <a:ext uri="{9D8B030D-6E8A-4147-A177-3AD203B41FA5}">
                      <a16:colId xmlns:a16="http://schemas.microsoft.com/office/drawing/2014/main" val="1011667015"/>
                    </a:ext>
                  </a:extLst>
                </a:gridCol>
                <a:gridCol w="1277361">
                  <a:extLst>
                    <a:ext uri="{9D8B030D-6E8A-4147-A177-3AD203B41FA5}">
                      <a16:colId xmlns:a16="http://schemas.microsoft.com/office/drawing/2014/main" val="1086753800"/>
                    </a:ext>
                  </a:extLst>
                </a:gridCol>
                <a:gridCol w="1277361">
                  <a:extLst>
                    <a:ext uri="{9D8B030D-6E8A-4147-A177-3AD203B41FA5}">
                      <a16:colId xmlns:a16="http://schemas.microsoft.com/office/drawing/2014/main" val="1157918906"/>
                    </a:ext>
                  </a:extLst>
                </a:gridCol>
                <a:gridCol w="1277361">
                  <a:extLst>
                    <a:ext uri="{9D8B030D-6E8A-4147-A177-3AD203B41FA5}">
                      <a16:colId xmlns:a16="http://schemas.microsoft.com/office/drawing/2014/main" val="1112500150"/>
                    </a:ext>
                  </a:extLst>
                </a:gridCol>
              </a:tblGrid>
              <a:tr h="355333">
                <a:tc>
                  <a:txBody>
                    <a:bodyPr/>
                    <a:lstStyle/>
                    <a:p>
                      <a:pPr marL="0" indent="0" algn="ctr" rtl="0" eaLnBrk="0" fontAlgn="base" hangingPunct="0">
                        <a:spcBef>
                          <a:spcPct val="0"/>
                        </a:spcBef>
                        <a:spcAft>
                          <a:spcPct val="0"/>
                        </a:spcAft>
                        <a:buFontTx/>
                        <a:buNone/>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実施事項</a:t>
                      </a:r>
                    </a:p>
                  </a:txBody>
                  <a:tcPr marL="36000" marR="36000" marT="36000" marB="36000" anchor="ctr">
                    <a:lnL w="12700" cap="flat" cmpd="sng" algn="ctr">
                      <a:solidFill>
                        <a:schemeClr val="tx1"/>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20</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20</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1" kern="1200" dirty="0">
                          <a:solidFill>
                            <a:srgbClr val="FFFFFF"/>
                          </a:solidFill>
                          <a:latin typeface="Arial" panose="020B0604020202020204" pitchFamily="34" charset="0"/>
                          <a:ea typeface="ＭＳ Ｐゴシック" panose="020B0600070205080204" pitchFamily="50" charset="-128"/>
                          <a:cs typeface="+mn-cs"/>
                        </a:rPr>
                        <a:t>※</a:t>
                      </a:r>
                      <a:r>
                        <a:rPr kumimoji="1" lang="ja-JP" altLang="en-US" sz="1050" b="1" kern="1200" dirty="0">
                          <a:solidFill>
                            <a:srgbClr val="FFFFFF"/>
                          </a:solidFill>
                          <a:latin typeface="Arial" panose="020B0604020202020204" pitchFamily="34" charset="0"/>
                          <a:ea typeface="ＭＳ Ｐゴシック" panose="020B0600070205080204" pitchFamily="50" charset="-128"/>
                          <a:cs typeface="+mn-cs"/>
                        </a:rPr>
                        <a:t>プロジェクト期間中</a:t>
                      </a:r>
                      <a:endParaRPr kumimoji="1" lang="en-US" altLang="ja-JP" sz="105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20</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1" kern="1200" dirty="0">
                          <a:solidFill>
                            <a:srgbClr val="FFFFFF"/>
                          </a:solidFill>
                          <a:latin typeface="Arial" panose="020B0604020202020204" pitchFamily="34" charset="0"/>
                          <a:ea typeface="ＭＳ Ｐゴシック" panose="020B0600070205080204" pitchFamily="50" charset="-128"/>
                          <a:cs typeface="+mn-cs"/>
                        </a:rPr>
                        <a:t>※</a:t>
                      </a:r>
                      <a:r>
                        <a:rPr kumimoji="1" lang="ja-JP" altLang="en-US" sz="1050" b="1" kern="1200" dirty="0">
                          <a:solidFill>
                            <a:srgbClr val="FFFFFF"/>
                          </a:solidFill>
                          <a:latin typeface="Arial" panose="020B0604020202020204" pitchFamily="34" charset="0"/>
                          <a:ea typeface="ＭＳ Ｐゴシック" panose="020B0600070205080204" pitchFamily="50" charset="-128"/>
                          <a:cs typeface="+mn-cs"/>
                        </a:rPr>
                        <a:t>プロジェクト期間後</a:t>
                      </a:r>
                      <a:endParaRPr kumimoji="1" lang="en-US" altLang="ja-JP" sz="105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20</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20</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20</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20</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552627615"/>
                  </a:ext>
                </a:extLst>
              </a:tr>
              <a:tr h="355333">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08522524"/>
                  </a:ext>
                </a:extLst>
              </a:tr>
              <a:tr h="355333">
                <a:tc>
                  <a:txBody>
                    <a:bodyPr/>
                    <a:lstStyle/>
                    <a:p>
                      <a:pPr marL="0" indent="0" algn="ctr" rtl="0" eaLnBrk="0" fontAlgn="base" hangingPunct="0">
                        <a:spcBef>
                          <a:spcPct val="0"/>
                        </a:spcBef>
                        <a:spcAft>
                          <a:spcPct val="0"/>
                        </a:spcAft>
                        <a:buFontTx/>
                        <a:buNone/>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64098887"/>
                  </a:ext>
                </a:extLst>
              </a:tr>
              <a:tr h="355333">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082116108"/>
                  </a:ext>
                </a:extLst>
              </a:tr>
              <a:tr h="355333">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202372900"/>
                  </a:ext>
                </a:extLst>
              </a:tr>
              <a:tr h="355333">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nchor="ctr">
                    <a:lnL w="12700" cap="flat" cmpd="sng" algn="ctr">
                      <a:solidFill>
                        <a:schemeClr val="tx1"/>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5628449"/>
                  </a:ext>
                </a:extLst>
              </a:tr>
            </a:tbl>
          </a:graphicData>
        </a:graphic>
      </p:graphicFrame>
      <p:sp>
        <p:nvSpPr>
          <p:cNvPr id="21" name="矢印: 右 20">
            <a:extLst>
              <a:ext uri="{FF2B5EF4-FFF2-40B4-BE49-F238E27FC236}">
                <a16:creationId xmlns:a16="http://schemas.microsoft.com/office/drawing/2014/main" id="{F8DF1D5D-2856-B98F-76F0-6DC3E073BD09}"/>
              </a:ext>
            </a:extLst>
          </p:cNvPr>
          <p:cNvSpPr/>
          <p:nvPr/>
        </p:nvSpPr>
        <p:spPr bwMode="auto">
          <a:xfrm>
            <a:off x="1816918" y="3904969"/>
            <a:ext cx="904057" cy="145508"/>
          </a:xfrm>
          <a:prstGeom prst="rightArrow">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a:ln>
                <a:noFill/>
              </a:ln>
              <a:solidFill>
                <a:srgbClr val="000000"/>
              </a:solidFill>
              <a:effectLst/>
              <a:latin typeface="Arial" charset="0"/>
              <a:ea typeface="ＭＳ Ｐゴシック" charset="-128"/>
            </a:endParaRPr>
          </a:p>
        </p:txBody>
      </p:sp>
      <p:sp>
        <p:nvSpPr>
          <p:cNvPr id="27" name="テキスト ボックス 26">
            <a:extLst>
              <a:ext uri="{FF2B5EF4-FFF2-40B4-BE49-F238E27FC236}">
                <a16:creationId xmlns:a16="http://schemas.microsoft.com/office/drawing/2014/main" id="{23126734-DEEA-FC08-9DD0-3A1E85D04FE9}"/>
              </a:ext>
            </a:extLst>
          </p:cNvPr>
          <p:cNvSpPr txBox="1"/>
          <p:nvPr/>
        </p:nvSpPr>
        <p:spPr>
          <a:xfrm>
            <a:off x="4270115" y="4074561"/>
            <a:ext cx="1334020" cy="258661"/>
          </a:xfrm>
          <a:prstGeom prst="rect">
            <a:avLst/>
          </a:prstGeom>
          <a:noFill/>
        </p:spPr>
        <p:txBody>
          <a:bodyPr wrap="none" rtlCol="0">
            <a:spAutoFit/>
          </a:bodyPr>
          <a:lstStyle/>
          <a:p>
            <a:r>
              <a:rPr kumimoji="1" lang="ja-JP" altLang="en-US" dirty="0"/>
              <a:t>～に向けて～を実施</a:t>
            </a:r>
          </a:p>
        </p:txBody>
      </p:sp>
      <p:sp>
        <p:nvSpPr>
          <p:cNvPr id="28" name="矢印: 右 27">
            <a:extLst>
              <a:ext uri="{FF2B5EF4-FFF2-40B4-BE49-F238E27FC236}">
                <a16:creationId xmlns:a16="http://schemas.microsoft.com/office/drawing/2014/main" id="{77AA2AF2-8FBE-59D9-1DE5-5A42CB07DE19}"/>
              </a:ext>
            </a:extLst>
          </p:cNvPr>
          <p:cNvSpPr/>
          <p:nvPr/>
        </p:nvSpPr>
        <p:spPr bwMode="auto">
          <a:xfrm>
            <a:off x="3289130" y="4304757"/>
            <a:ext cx="3673476" cy="136685"/>
          </a:xfrm>
          <a:prstGeom prst="rightArrow">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a:ln>
                <a:noFill/>
              </a:ln>
              <a:solidFill>
                <a:srgbClr val="000000"/>
              </a:solidFill>
              <a:effectLst/>
              <a:latin typeface="Arial" charset="0"/>
              <a:ea typeface="ＭＳ Ｐゴシック" charset="-128"/>
            </a:endParaRPr>
          </a:p>
        </p:txBody>
      </p:sp>
      <p:sp>
        <p:nvSpPr>
          <p:cNvPr id="29" name="テキスト ボックス 28">
            <a:extLst>
              <a:ext uri="{FF2B5EF4-FFF2-40B4-BE49-F238E27FC236}">
                <a16:creationId xmlns:a16="http://schemas.microsoft.com/office/drawing/2014/main" id="{E4CC02EE-DB5D-4F0C-F6B7-E16E1C8B0A2B}"/>
              </a:ext>
            </a:extLst>
          </p:cNvPr>
          <p:cNvSpPr txBox="1"/>
          <p:nvPr/>
        </p:nvSpPr>
        <p:spPr>
          <a:xfrm>
            <a:off x="5125868" y="4449041"/>
            <a:ext cx="1334020" cy="258661"/>
          </a:xfrm>
          <a:prstGeom prst="rect">
            <a:avLst/>
          </a:prstGeom>
          <a:noFill/>
        </p:spPr>
        <p:txBody>
          <a:bodyPr wrap="none" rtlCol="0">
            <a:spAutoFit/>
          </a:bodyPr>
          <a:lstStyle/>
          <a:p>
            <a:r>
              <a:rPr kumimoji="1" lang="ja-JP" altLang="en-US" dirty="0"/>
              <a:t>～に向けて～を実施</a:t>
            </a:r>
          </a:p>
        </p:txBody>
      </p:sp>
      <p:sp>
        <p:nvSpPr>
          <p:cNvPr id="30" name="矢印: 右 29">
            <a:extLst>
              <a:ext uri="{FF2B5EF4-FFF2-40B4-BE49-F238E27FC236}">
                <a16:creationId xmlns:a16="http://schemas.microsoft.com/office/drawing/2014/main" id="{3FC8C18E-F35D-442D-EDB4-2D3683118A7B}"/>
              </a:ext>
            </a:extLst>
          </p:cNvPr>
          <p:cNvSpPr/>
          <p:nvPr/>
        </p:nvSpPr>
        <p:spPr bwMode="auto">
          <a:xfrm>
            <a:off x="4544644" y="4643174"/>
            <a:ext cx="2952000" cy="136685"/>
          </a:xfrm>
          <a:prstGeom prst="rightArrow">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a:ln>
                <a:noFill/>
              </a:ln>
              <a:solidFill>
                <a:srgbClr val="000000"/>
              </a:solidFill>
              <a:effectLst/>
              <a:latin typeface="Arial" charset="0"/>
              <a:ea typeface="ＭＳ Ｐゴシック" charset="-128"/>
            </a:endParaRPr>
          </a:p>
        </p:txBody>
      </p:sp>
      <p:sp>
        <p:nvSpPr>
          <p:cNvPr id="31" name="テキスト ボックス 30">
            <a:extLst>
              <a:ext uri="{FF2B5EF4-FFF2-40B4-BE49-F238E27FC236}">
                <a16:creationId xmlns:a16="http://schemas.microsoft.com/office/drawing/2014/main" id="{78B3341C-1F52-A754-A856-3D857D666E29}"/>
              </a:ext>
            </a:extLst>
          </p:cNvPr>
          <p:cNvSpPr txBox="1"/>
          <p:nvPr/>
        </p:nvSpPr>
        <p:spPr>
          <a:xfrm>
            <a:off x="4290644" y="6776951"/>
            <a:ext cx="1334020" cy="258661"/>
          </a:xfrm>
          <a:prstGeom prst="rect">
            <a:avLst/>
          </a:prstGeom>
          <a:noFill/>
        </p:spPr>
        <p:txBody>
          <a:bodyPr wrap="none" rtlCol="0">
            <a:spAutoFit/>
          </a:bodyPr>
          <a:lstStyle/>
          <a:p>
            <a:r>
              <a:rPr kumimoji="1" lang="ja-JP" altLang="en-US" dirty="0"/>
              <a:t>～に向けて～を実施</a:t>
            </a:r>
          </a:p>
        </p:txBody>
      </p:sp>
      <p:sp>
        <p:nvSpPr>
          <p:cNvPr id="9217" name="矢印: 右 9216">
            <a:extLst>
              <a:ext uri="{FF2B5EF4-FFF2-40B4-BE49-F238E27FC236}">
                <a16:creationId xmlns:a16="http://schemas.microsoft.com/office/drawing/2014/main" id="{CDC0F7C5-6835-DCEB-6C57-1F244D86BA72}"/>
              </a:ext>
            </a:extLst>
          </p:cNvPr>
          <p:cNvSpPr/>
          <p:nvPr/>
        </p:nvSpPr>
        <p:spPr bwMode="auto">
          <a:xfrm>
            <a:off x="4544644" y="4959964"/>
            <a:ext cx="2952000" cy="136685"/>
          </a:xfrm>
          <a:prstGeom prst="rightArrow">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a:ln>
                <a:noFill/>
              </a:ln>
              <a:solidFill>
                <a:srgbClr val="000000"/>
              </a:solidFill>
              <a:effectLst/>
              <a:latin typeface="Arial" charset="0"/>
              <a:ea typeface="ＭＳ Ｐゴシック" charset="-128"/>
            </a:endParaRPr>
          </a:p>
        </p:txBody>
      </p:sp>
      <p:sp>
        <p:nvSpPr>
          <p:cNvPr id="9218" name="テキスト ボックス 9217">
            <a:extLst>
              <a:ext uri="{FF2B5EF4-FFF2-40B4-BE49-F238E27FC236}">
                <a16:creationId xmlns:a16="http://schemas.microsoft.com/office/drawing/2014/main" id="{CAD1E5E5-2BA4-524D-BB11-11C030EAA9A3}"/>
              </a:ext>
            </a:extLst>
          </p:cNvPr>
          <p:cNvSpPr txBox="1"/>
          <p:nvPr/>
        </p:nvSpPr>
        <p:spPr>
          <a:xfrm>
            <a:off x="5125868" y="4740581"/>
            <a:ext cx="1334020" cy="258661"/>
          </a:xfrm>
          <a:prstGeom prst="rect">
            <a:avLst/>
          </a:prstGeom>
          <a:noFill/>
        </p:spPr>
        <p:txBody>
          <a:bodyPr wrap="none" rtlCol="0">
            <a:spAutoFit/>
          </a:bodyPr>
          <a:lstStyle/>
          <a:p>
            <a:r>
              <a:rPr kumimoji="1" lang="ja-JP" altLang="en-US" dirty="0"/>
              <a:t>～に向けて～を実施</a:t>
            </a:r>
          </a:p>
        </p:txBody>
      </p:sp>
      <p:sp>
        <p:nvSpPr>
          <p:cNvPr id="9220" name="矢印: 右 9219">
            <a:extLst>
              <a:ext uri="{FF2B5EF4-FFF2-40B4-BE49-F238E27FC236}">
                <a16:creationId xmlns:a16="http://schemas.microsoft.com/office/drawing/2014/main" id="{49D64B6E-9782-9293-8A15-7EE3BADCD458}"/>
              </a:ext>
            </a:extLst>
          </p:cNvPr>
          <p:cNvSpPr/>
          <p:nvPr/>
        </p:nvSpPr>
        <p:spPr bwMode="auto">
          <a:xfrm>
            <a:off x="5624664" y="5355820"/>
            <a:ext cx="2952000" cy="136685"/>
          </a:xfrm>
          <a:prstGeom prst="rightArrow">
            <a:avLst/>
          </a:prstGeom>
          <a:solidFill>
            <a:schemeClr val="accent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a:ln>
                <a:noFill/>
              </a:ln>
              <a:solidFill>
                <a:srgbClr val="000000"/>
              </a:solidFill>
              <a:effectLst/>
              <a:latin typeface="Arial" charset="0"/>
              <a:ea typeface="ＭＳ Ｐゴシック" charset="-128"/>
            </a:endParaRPr>
          </a:p>
        </p:txBody>
      </p:sp>
      <p:sp>
        <p:nvSpPr>
          <p:cNvPr id="9221" name="テキスト ボックス 9220">
            <a:extLst>
              <a:ext uri="{FF2B5EF4-FFF2-40B4-BE49-F238E27FC236}">
                <a16:creationId xmlns:a16="http://schemas.microsoft.com/office/drawing/2014/main" id="{D37BCC21-C265-94DF-13DB-26DAFB66BB2E}"/>
              </a:ext>
            </a:extLst>
          </p:cNvPr>
          <p:cNvSpPr txBox="1"/>
          <p:nvPr/>
        </p:nvSpPr>
        <p:spPr>
          <a:xfrm>
            <a:off x="6205888" y="5136437"/>
            <a:ext cx="1334020" cy="258661"/>
          </a:xfrm>
          <a:prstGeom prst="rect">
            <a:avLst/>
          </a:prstGeom>
          <a:noFill/>
        </p:spPr>
        <p:txBody>
          <a:bodyPr wrap="none" rtlCol="0">
            <a:spAutoFit/>
          </a:bodyPr>
          <a:lstStyle/>
          <a:p>
            <a:r>
              <a:rPr kumimoji="1" lang="ja-JP" altLang="en-US" dirty="0"/>
              <a:t>～に向けて～を実施</a:t>
            </a:r>
          </a:p>
        </p:txBody>
      </p:sp>
      <p:sp>
        <p:nvSpPr>
          <p:cNvPr id="7" name="テキスト ボックス 6">
            <a:extLst>
              <a:ext uri="{FF2B5EF4-FFF2-40B4-BE49-F238E27FC236}">
                <a16:creationId xmlns:a16="http://schemas.microsoft.com/office/drawing/2014/main" id="{15F1E672-6F5C-55CA-970F-6EEEB348F91A}"/>
              </a:ext>
            </a:extLst>
          </p:cNvPr>
          <p:cNvSpPr txBox="1"/>
          <p:nvPr/>
        </p:nvSpPr>
        <p:spPr>
          <a:xfrm>
            <a:off x="6761468" y="3997138"/>
            <a:ext cx="678391" cy="258661"/>
          </a:xfrm>
          <a:prstGeom prst="rect">
            <a:avLst/>
          </a:prstGeom>
          <a:noFill/>
        </p:spPr>
        <p:txBody>
          <a:bodyPr wrap="none" rtlCol="0">
            <a:spAutoFit/>
          </a:bodyPr>
          <a:lstStyle/>
          <a:p>
            <a:r>
              <a:rPr kumimoji="1" lang="ja-JP" altLang="en-US" dirty="0"/>
              <a:t>～を達成</a:t>
            </a:r>
          </a:p>
        </p:txBody>
      </p:sp>
      <p:sp>
        <p:nvSpPr>
          <p:cNvPr id="8" name="テキスト ボックス 7">
            <a:extLst>
              <a:ext uri="{FF2B5EF4-FFF2-40B4-BE49-F238E27FC236}">
                <a16:creationId xmlns:a16="http://schemas.microsoft.com/office/drawing/2014/main" id="{681B9353-023C-87C2-8B2C-317D73FA8649}"/>
              </a:ext>
            </a:extLst>
          </p:cNvPr>
          <p:cNvSpPr txBox="1"/>
          <p:nvPr/>
        </p:nvSpPr>
        <p:spPr>
          <a:xfrm>
            <a:off x="6965973" y="4215266"/>
            <a:ext cx="312906" cy="258661"/>
          </a:xfrm>
          <a:prstGeom prst="rect">
            <a:avLst/>
          </a:prstGeom>
          <a:noFill/>
        </p:spPr>
        <p:txBody>
          <a:bodyPr wrap="none" rtlCol="0">
            <a:spAutoFit/>
          </a:bodyPr>
          <a:lstStyle/>
          <a:p>
            <a:r>
              <a:rPr kumimoji="1" lang="ja-JP" altLang="en-US" dirty="0"/>
              <a:t>★</a:t>
            </a:r>
          </a:p>
        </p:txBody>
      </p:sp>
      <p:sp>
        <p:nvSpPr>
          <p:cNvPr id="10" name="テキスト ボックス 9">
            <a:extLst>
              <a:ext uri="{FF2B5EF4-FFF2-40B4-BE49-F238E27FC236}">
                <a16:creationId xmlns:a16="http://schemas.microsoft.com/office/drawing/2014/main" id="{865C164B-4E5D-B362-B9AA-5DC7C2D38123}"/>
              </a:ext>
            </a:extLst>
          </p:cNvPr>
          <p:cNvSpPr txBox="1"/>
          <p:nvPr/>
        </p:nvSpPr>
        <p:spPr>
          <a:xfrm>
            <a:off x="7336630" y="4344596"/>
            <a:ext cx="678391" cy="258661"/>
          </a:xfrm>
          <a:prstGeom prst="rect">
            <a:avLst/>
          </a:prstGeom>
          <a:noFill/>
        </p:spPr>
        <p:txBody>
          <a:bodyPr wrap="none" rtlCol="0">
            <a:spAutoFit/>
          </a:bodyPr>
          <a:lstStyle/>
          <a:p>
            <a:r>
              <a:rPr kumimoji="1" lang="ja-JP" altLang="en-US" dirty="0"/>
              <a:t>～を達成</a:t>
            </a:r>
          </a:p>
        </p:txBody>
      </p:sp>
      <p:sp>
        <p:nvSpPr>
          <p:cNvPr id="11" name="テキスト ボックス 10">
            <a:extLst>
              <a:ext uri="{FF2B5EF4-FFF2-40B4-BE49-F238E27FC236}">
                <a16:creationId xmlns:a16="http://schemas.microsoft.com/office/drawing/2014/main" id="{B3F7A340-CB45-9C37-71D2-0B7EF780AE34}"/>
              </a:ext>
            </a:extLst>
          </p:cNvPr>
          <p:cNvSpPr txBox="1"/>
          <p:nvPr/>
        </p:nvSpPr>
        <p:spPr>
          <a:xfrm>
            <a:off x="7541135" y="4562724"/>
            <a:ext cx="312906" cy="258661"/>
          </a:xfrm>
          <a:prstGeom prst="rect">
            <a:avLst/>
          </a:prstGeom>
          <a:noFill/>
        </p:spPr>
        <p:txBody>
          <a:bodyPr wrap="none" rtlCol="0">
            <a:spAutoFit/>
          </a:bodyPr>
          <a:lstStyle/>
          <a:p>
            <a:r>
              <a:rPr kumimoji="1" lang="ja-JP" altLang="en-US" dirty="0"/>
              <a:t>★</a:t>
            </a:r>
          </a:p>
        </p:txBody>
      </p:sp>
      <p:sp>
        <p:nvSpPr>
          <p:cNvPr id="12" name="テキスト ボックス 11">
            <a:extLst>
              <a:ext uri="{FF2B5EF4-FFF2-40B4-BE49-F238E27FC236}">
                <a16:creationId xmlns:a16="http://schemas.microsoft.com/office/drawing/2014/main" id="{9AA96573-E1BD-8FAB-6475-6A3AFEBE5CDF}"/>
              </a:ext>
            </a:extLst>
          </p:cNvPr>
          <p:cNvSpPr txBox="1"/>
          <p:nvPr/>
        </p:nvSpPr>
        <p:spPr>
          <a:xfrm>
            <a:off x="7336630" y="4812419"/>
            <a:ext cx="678391" cy="258661"/>
          </a:xfrm>
          <a:prstGeom prst="rect">
            <a:avLst/>
          </a:prstGeom>
          <a:noFill/>
        </p:spPr>
        <p:txBody>
          <a:bodyPr wrap="none" rtlCol="0">
            <a:spAutoFit/>
          </a:bodyPr>
          <a:lstStyle/>
          <a:p>
            <a:r>
              <a:rPr kumimoji="1" lang="ja-JP" altLang="en-US" dirty="0"/>
              <a:t>～を達成</a:t>
            </a:r>
          </a:p>
        </p:txBody>
      </p:sp>
      <p:sp>
        <p:nvSpPr>
          <p:cNvPr id="13" name="テキスト ボックス 12">
            <a:extLst>
              <a:ext uri="{FF2B5EF4-FFF2-40B4-BE49-F238E27FC236}">
                <a16:creationId xmlns:a16="http://schemas.microsoft.com/office/drawing/2014/main" id="{6D928D5B-56BF-35C1-1C2C-9AB143695965}"/>
              </a:ext>
            </a:extLst>
          </p:cNvPr>
          <p:cNvSpPr txBox="1"/>
          <p:nvPr/>
        </p:nvSpPr>
        <p:spPr>
          <a:xfrm>
            <a:off x="7541135" y="5030547"/>
            <a:ext cx="312906" cy="258661"/>
          </a:xfrm>
          <a:prstGeom prst="rect">
            <a:avLst/>
          </a:prstGeom>
          <a:noFill/>
        </p:spPr>
        <p:txBody>
          <a:bodyPr wrap="none" rtlCol="0">
            <a:spAutoFit/>
          </a:bodyPr>
          <a:lstStyle/>
          <a:p>
            <a:r>
              <a:rPr kumimoji="1" lang="ja-JP" altLang="en-US" dirty="0"/>
              <a:t>★</a:t>
            </a:r>
          </a:p>
        </p:txBody>
      </p:sp>
      <p:sp>
        <p:nvSpPr>
          <p:cNvPr id="14" name="テキスト ボックス 13">
            <a:extLst>
              <a:ext uri="{FF2B5EF4-FFF2-40B4-BE49-F238E27FC236}">
                <a16:creationId xmlns:a16="http://schemas.microsoft.com/office/drawing/2014/main" id="{5D36598B-E481-023F-E7C2-80CC4FB1E8EA}"/>
              </a:ext>
            </a:extLst>
          </p:cNvPr>
          <p:cNvSpPr txBox="1"/>
          <p:nvPr/>
        </p:nvSpPr>
        <p:spPr>
          <a:xfrm>
            <a:off x="8395813" y="5094252"/>
            <a:ext cx="678391" cy="258661"/>
          </a:xfrm>
          <a:prstGeom prst="rect">
            <a:avLst/>
          </a:prstGeom>
          <a:noFill/>
        </p:spPr>
        <p:txBody>
          <a:bodyPr wrap="none" rtlCol="0">
            <a:spAutoFit/>
          </a:bodyPr>
          <a:lstStyle/>
          <a:p>
            <a:r>
              <a:rPr kumimoji="1" lang="ja-JP" altLang="en-US" dirty="0"/>
              <a:t>～を達成</a:t>
            </a:r>
          </a:p>
        </p:txBody>
      </p:sp>
      <p:sp>
        <p:nvSpPr>
          <p:cNvPr id="15" name="テキスト ボックス 14">
            <a:extLst>
              <a:ext uri="{FF2B5EF4-FFF2-40B4-BE49-F238E27FC236}">
                <a16:creationId xmlns:a16="http://schemas.microsoft.com/office/drawing/2014/main" id="{0872CD1A-645B-1F24-EFAD-004FEA0358ED}"/>
              </a:ext>
            </a:extLst>
          </p:cNvPr>
          <p:cNvSpPr txBox="1"/>
          <p:nvPr/>
        </p:nvSpPr>
        <p:spPr>
          <a:xfrm>
            <a:off x="8600318" y="5312380"/>
            <a:ext cx="312906" cy="258661"/>
          </a:xfrm>
          <a:prstGeom prst="rect">
            <a:avLst/>
          </a:prstGeom>
          <a:noFill/>
        </p:spPr>
        <p:txBody>
          <a:bodyPr wrap="none" rtlCol="0">
            <a:spAutoFit/>
          </a:bodyPr>
          <a:lstStyle/>
          <a:p>
            <a:r>
              <a:rPr kumimoji="1" lang="ja-JP" altLang="en-US" dirty="0"/>
              <a:t>★</a:t>
            </a:r>
          </a:p>
        </p:txBody>
      </p:sp>
      <p:sp>
        <p:nvSpPr>
          <p:cNvPr id="16" name="テキスト ボックス 15">
            <a:extLst>
              <a:ext uri="{FF2B5EF4-FFF2-40B4-BE49-F238E27FC236}">
                <a16:creationId xmlns:a16="http://schemas.microsoft.com/office/drawing/2014/main" id="{28264D44-9B9F-7E98-7A85-5A97CB5798DB}"/>
              </a:ext>
            </a:extLst>
          </p:cNvPr>
          <p:cNvSpPr txBox="1"/>
          <p:nvPr/>
        </p:nvSpPr>
        <p:spPr>
          <a:xfrm>
            <a:off x="2595371" y="3730058"/>
            <a:ext cx="678391" cy="258661"/>
          </a:xfrm>
          <a:prstGeom prst="rect">
            <a:avLst/>
          </a:prstGeom>
          <a:noFill/>
        </p:spPr>
        <p:txBody>
          <a:bodyPr wrap="none" rtlCol="0">
            <a:spAutoFit/>
          </a:bodyPr>
          <a:lstStyle/>
          <a:p>
            <a:r>
              <a:rPr kumimoji="1" lang="ja-JP" altLang="en-US" dirty="0"/>
              <a:t>～を達成</a:t>
            </a:r>
          </a:p>
        </p:txBody>
      </p:sp>
      <p:sp>
        <p:nvSpPr>
          <p:cNvPr id="17" name="テキスト ボックス 16">
            <a:extLst>
              <a:ext uri="{FF2B5EF4-FFF2-40B4-BE49-F238E27FC236}">
                <a16:creationId xmlns:a16="http://schemas.microsoft.com/office/drawing/2014/main" id="{333D92BD-8AD6-FFE0-CB37-F9E55EFDDA0A}"/>
              </a:ext>
            </a:extLst>
          </p:cNvPr>
          <p:cNvSpPr txBox="1"/>
          <p:nvPr/>
        </p:nvSpPr>
        <p:spPr>
          <a:xfrm>
            <a:off x="2799876" y="3948186"/>
            <a:ext cx="312906" cy="258661"/>
          </a:xfrm>
          <a:prstGeom prst="rect">
            <a:avLst/>
          </a:prstGeom>
          <a:noFill/>
        </p:spPr>
        <p:txBody>
          <a:bodyPr wrap="none" rtlCol="0">
            <a:spAutoFit/>
          </a:bodyPr>
          <a:lstStyle/>
          <a:p>
            <a:r>
              <a:rPr kumimoji="1" lang="ja-JP" altLang="en-US" dirty="0"/>
              <a:t>★</a:t>
            </a:r>
          </a:p>
        </p:txBody>
      </p:sp>
    </p:spTree>
    <p:extLst>
      <p:ext uri="{BB962C8B-B14F-4D97-AF65-F5344CB8AC3E}">
        <p14:creationId xmlns:p14="http://schemas.microsoft.com/office/powerpoint/2010/main" val="35733987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D1266C8A-5E6C-5C81-3A9E-8DE2560328FF}"/>
              </a:ext>
            </a:extLst>
          </p:cNvPr>
          <p:cNvGraphicFramePr>
            <a:graphicFrameLocks noChangeAspect="1"/>
          </p:cNvGraphicFramePr>
          <p:nvPr>
            <p:custDataLst>
              <p:tags r:id="rId1"/>
            </p:custDataLst>
            <p:extLst>
              <p:ext uri="{D42A27DB-BD31-4B8C-83A1-F6EECF244321}">
                <p14:modId xmlns:p14="http://schemas.microsoft.com/office/powerpoint/2010/main" val="6999314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8" name="think-cell data - do not delete" hidden="1">
                        <a:extLst>
                          <a:ext uri="{FF2B5EF4-FFF2-40B4-BE49-F238E27FC236}">
                            <a16:creationId xmlns:a16="http://schemas.microsoft.com/office/drawing/2014/main" id="{D1266C8A-5E6C-5C81-3A9E-8DE2560328F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5-1</a:t>
            </a:r>
            <a:r>
              <a:rPr lang="ja-JP" altLang="en-US" dirty="0">
                <a:solidFill>
                  <a:schemeClr val="tx1"/>
                </a:solidFill>
                <a:latin typeface="Arial" panose="020B0604020202020204" pitchFamily="34" charset="0"/>
                <a:ea typeface="ＭＳ Ｐゴシック" panose="020B0600070205080204" pitchFamily="50" charset="-128"/>
              </a:rPr>
              <a:t>：スタートアップに対する支援・関与事項</a:t>
            </a:r>
            <a:endParaRPr lang="en-US" altLang="ja-JP" dirty="0">
              <a:solidFill>
                <a:srgbClr val="FF0000"/>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4212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r>
              <a:rPr lang="ja-JP" altLang="en-US" sz="1200"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sz="1200" b="1" kern="0" dirty="0">
                <a:solidFill>
                  <a:srgbClr val="FF0000"/>
                </a:solidFill>
              </a:rPr>
              <a:t>、記載必須</a:t>
            </a:r>
            <a:r>
              <a:rPr lang="ja-JP" altLang="en-US" sz="1200" dirty="0">
                <a:solidFill>
                  <a:srgbClr val="FF0000"/>
                </a:solidFill>
                <a:latin typeface="Arial" panose="020B0604020202020204" pitchFamily="34" charset="0"/>
                <a:ea typeface="ＭＳ Ｐゴシック" panose="020B0600070205080204" pitchFamily="50" charset="-128"/>
              </a:rPr>
              <a:t>）</a:t>
            </a:r>
            <a:endParaRPr lang="en-US" altLang="ja-JP" sz="1200" b="1"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コンソーシアム構成員がスタートアップに対して提供する支援の内容を記載してください。</a:t>
            </a:r>
            <a:endParaRPr lang="en-US" altLang="ja-JP" sz="1200" kern="0" dirty="0">
              <a:solidFill>
                <a:schemeClr val="tx1"/>
              </a:solidFill>
            </a:endParaRPr>
          </a:p>
        </p:txBody>
      </p:sp>
      <p:sp>
        <p:nvSpPr>
          <p:cNvPr id="5" name="正方形/長方形 4">
            <a:extLst>
              <a:ext uri="{FF2B5EF4-FFF2-40B4-BE49-F238E27FC236}">
                <a16:creationId xmlns:a16="http://schemas.microsoft.com/office/drawing/2014/main" id="{BE450A8A-F21A-436E-B5A3-32CD1C1E9DD8}"/>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
        <p:nvSpPr>
          <p:cNvPr id="6" name="テキスト ボックス 5">
            <a:extLst>
              <a:ext uri="{FF2B5EF4-FFF2-40B4-BE49-F238E27FC236}">
                <a16:creationId xmlns:a16="http://schemas.microsoft.com/office/drawing/2014/main" id="{DEA622D9-9098-4668-A19F-6AAD1F2556F1}"/>
              </a:ext>
            </a:extLst>
          </p:cNvPr>
          <p:cNvSpPr txBox="1"/>
          <p:nvPr/>
        </p:nvSpPr>
        <p:spPr>
          <a:xfrm>
            <a:off x="4792539" y="148885"/>
            <a:ext cx="4971234" cy="258661"/>
          </a:xfrm>
          <a:prstGeom prst="rect">
            <a:avLst/>
          </a:prstGeom>
          <a:noFill/>
        </p:spPr>
        <p:txBody>
          <a:bodyPr wrap="none" rtlCol="0">
            <a:spAutoFit/>
          </a:bodyPr>
          <a:lstStyle/>
          <a:p>
            <a:r>
              <a:rPr kumimoji="1" lang="ja-JP" altLang="en-US" dirty="0"/>
              <a:t>評価項目：「実現可能性」－プロジェクトの実施体制、プロジェクトメンバーの専門性に該当</a:t>
            </a:r>
          </a:p>
        </p:txBody>
      </p:sp>
      <p:graphicFrame>
        <p:nvGraphicFramePr>
          <p:cNvPr id="2" name="表 1">
            <a:extLst>
              <a:ext uri="{FF2B5EF4-FFF2-40B4-BE49-F238E27FC236}">
                <a16:creationId xmlns:a16="http://schemas.microsoft.com/office/drawing/2014/main" id="{CDD7906A-D21A-1DB6-B4DF-2D43CF412640}"/>
              </a:ext>
            </a:extLst>
          </p:cNvPr>
          <p:cNvGraphicFramePr>
            <a:graphicFrameLocks noGrp="1"/>
          </p:cNvGraphicFramePr>
          <p:nvPr>
            <p:extLst>
              <p:ext uri="{D42A27DB-BD31-4B8C-83A1-F6EECF244321}">
                <p14:modId xmlns:p14="http://schemas.microsoft.com/office/powerpoint/2010/main" val="1137290630"/>
              </p:ext>
            </p:extLst>
          </p:nvPr>
        </p:nvGraphicFramePr>
        <p:xfrm>
          <a:off x="428451" y="2282620"/>
          <a:ext cx="9058450" cy="3315637"/>
        </p:xfrm>
        <a:graphic>
          <a:graphicData uri="http://schemas.openxmlformats.org/drawingml/2006/table">
            <a:tbl>
              <a:tblPr firstRow="1" bandRow="1">
                <a:tableStyleId>{5C22544A-7EE6-4342-B048-85BDC9FD1C3A}</a:tableStyleId>
              </a:tblPr>
              <a:tblGrid>
                <a:gridCol w="320793">
                  <a:extLst>
                    <a:ext uri="{9D8B030D-6E8A-4147-A177-3AD203B41FA5}">
                      <a16:colId xmlns:a16="http://schemas.microsoft.com/office/drawing/2014/main" val="2335591515"/>
                    </a:ext>
                  </a:extLst>
                </a:gridCol>
                <a:gridCol w="2047026">
                  <a:extLst>
                    <a:ext uri="{9D8B030D-6E8A-4147-A177-3AD203B41FA5}">
                      <a16:colId xmlns:a16="http://schemas.microsoft.com/office/drawing/2014/main" val="3428763244"/>
                    </a:ext>
                  </a:extLst>
                </a:gridCol>
                <a:gridCol w="1727945">
                  <a:extLst>
                    <a:ext uri="{9D8B030D-6E8A-4147-A177-3AD203B41FA5}">
                      <a16:colId xmlns:a16="http://schemas.microsoft.com/office/drawing/2014/main" val="1817939334"/>
                    </a:ext>
                  </a:extLst>
                </a:gridCol>
                <a:gridCol w="4962686">
                  <a:extLst>
                    <a:ext uri="{9D8B030D-6E8A-4147-A177-3AD203B41FA5}">
                      <a16:colId xmlns:a16="http://schemas.microsoft.com/office/drawing/2014/main" val="4094096247"/>
                    </a:ext>
                  </a:extLst>
                </a:gridCol>
              </a:tblGrid>
              <a:tr h="185686">
                <a:tc>
                  <a:txBody>
                    <a:bodyPr/>
                    <a:lstStyle/>
                    <a:p>
                      <a:pPr marL="0" indent="0" algn="ctr" rtl="0" eaLnBrk="0" fontAlgn="base" hangingPunct="0">
                        <a:spcBef>
                          <a:spcPct val="0"/>
                        </a:spcBef>
                        <a:spcAft>
                          <a:spcPct val="0"/>
                        </a:spcAft>
                        <a:buFontTx/>
                        <a:buNone/>
                      </a:pP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indent="0" algn="ctr" rtl="0" eaLnBrk="0" fontAlgn="base" hangingPunct="0">
                        <a:spcBef>
                          <a:spcPct val="0"/>
                        </a:spcBef>
                        <a:spcAft>
                          <a:spcPct val="0"/>
                        </a:spcAft>
                        <a:buFontTx/>
                        <a:buNone/>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支援事項</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支援元</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支援内容</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0292228"/>
                  </a:ext>
                </a:extLst>
              </a:tr>
              <a:tr h="0">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1</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機構の開発</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●●株式会社</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機構開発全般の指導</a:t>
                      </a:r>
                      <a:endPar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1330499"/>
                  </a:ext>
                </a:extLst>
              </a:tr>
              <a:tr h="0">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●●系の開発</a:t>
                      </a:r>
                    </a:p>
                    <a:p>
                      <a:pPr marL="0" indent="0" algn="l" rtl="0" eaLnBrk="0" fontAlgn="base" hangingPunct="0">
                        <a:spcBef>
                          <a:spcPct val="0"/>
                        </a:spcBef>
                        <a:spcAft>
                          <a:spcPct val="0"/>
                        </a:spcAft>
                        <a:buFontTx/>
                        <a:buNone/>
                      </a:pPr>
                      <a:endParaRPr kumimoji="1" lang="ja-JP" altLang="en-US" sz="1050" b="0" i="1" kern="1200" baseline="300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同上</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動作精度向上のための●●系開発の支援</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744743140"/>
                  </a:ext>
                </a:extLst>
              </a:tr>
              <a:tr h="243217">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3</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安全システムの開発</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同上</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実証実験完了後の●●●の安全システム構築に関する支援</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3662161"/>
                  </a:ext>
                </a:extLst>
              </a:tr>
              <a:tr h="243217">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4</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実証実験</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同上</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実証実験の実施場所提供</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358976354"/>
                  </a:ext>
                </a:extLst>
              </a:tr>
              <a:tr h="0">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5</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XXX</a:t>
                      </a:r>
                      <a:endPar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96354597"/>
                  </a:ext>
                </a:extLst>
              </a:tr>
              <a:tr h="0">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6</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XXX</a:t>
                      </a:r>
                      <a:endPar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74181949"/>
                  </a:ext>
                </a:extLst>
              </a:tr>
              <a:tr h="44641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7</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0" fontAlgn="base" latinLnBrk="0" hangingPunct="0">
                        <a:spcBef>
                          <a:spcPct val="0"/>
                        </a:spcBef>
                        <a:spcAft>
                          <a:spcPct val="0"/>
                        </a:spcAft>
                        <a:buClr>
                          <a:srgbClr val="5A5A5A"/>
                        </a:buClr>
                        <a:buSzPct val="100000"/>
                        <a:buFont typeface="Wingdings" panose="05000000000000000000" pitchFamily="2" charset="2"/>
                        <a:buChar char="n"/>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XXX</a:t>
                      </a:r>
                      <a:endPar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48801141"/>
                  </a:ext>
                </a:extLst>
              </a:tr>
              <a:tr h="470183">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8</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0" fontAlgn="base" latinLnBrk="0" hangingPunct="0">
                        <a:spcBef>
                          <a:spcPct val="0"/>
                        </a:spcBef>
                        <a:spcAft>
                          <a:spcPct val="0"/>
                        </a:spcAft>
                        <a:buClr>
                          <a:srgbClr val="5A5A5A"/>
                        </a:buClr>
                        <a:buSzPct val="100000"/>
                        <a:buFont typeface="Wingdings" panose="05000000000000000000" pitchFamily="2" charset="2"/>
                        <a:buChar char="n"/>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XXX</a:t>
                      </a:r>
                      <a:endPar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508424857"/>
                  </a:ext>
                </a:extLst>
              </a:tr>
            </a:tbl>
          </a:graphicData>
        </a:graphic>
      </p:graphicFrame>
      <p:sp>
        <p:nvSpPr>
          <p:cNvPr id="3" name="テキスト ボックス 2">
            <a:extLst>
              <a:ext uri="{FF2B5EF4-FFF2-40B4-BE49-F238E27FC236}">
                <a16:creationId xmlns:a16="http://schemas.microsoft.com/office/drawing/2014/main" id="{3902A7CA-C263-7AB8-5361-FB285F6BC148}"/>
              </a:ext>
            </a:extLst>
          </p:cNvPr>
          <p:cNvSpPr txBox="1"/>
          <p:nvPr/>
        </p:nvSpPr>
        <p:spPr>
          <a:xfrm>
            <a:off x="290520" y="1889401"/>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
        <p:nvSpPr>
          <p:cNvPr id="4" name="テキスト ボックス 3">
            <a:extLst>
              <a:ext uri="{FF2B5EF4-FFF2-40B4-BE49-F238E27FC236}">
                <a16:creationId xmlns:a16="http://schemas.microsoft.com/office/drawing/2014/main" id="{CBD17325-CCE5-BB43-37D0-2EED17893B8D}"/>
              </a:ext>
            </a:extLst>
          </p:cNvPr>
          <p:cNvSpPr txBox="1"/>
          <p:nvPr/>
        </p:nvSpPr>
        <p:spPr>
          <a:xfrm>
            <a:off x="325466" y="5859166"/>
            <a:ext cx="5429692" cy="258661"/>
          </a:xfrm>
          <a:prstGeom prst="rect">
            <a:avLst/>
          </a:prstGeom>
          <a:noFill/>
        </p:spPr>
        <p:txBody>
          <a:bodyPr wrap="none" rtlCol="0">
            <a:spAutoFit/>
          </a:bodyPr>
          <a:lstStyle/>
          <a:p>
            <a:r>
              <a:rPr kumimoji="1" lang="en-US" altLang="ja-JP" dirty="0"/>
              <a:t>※</a:t>
            </a:r>
            <a:r>
              <a:rPr kumimoji="1" lang="ja-JP" altLang="en-US" dirty="0"/>
              <a:t>こちらはあくまで記載例であり、</a:t>
            </a:r>
            <a:r>
              <a:rPr kumimoji="1" lang="en-US" altLang="ja-JP" dirty="0"/>
              <a:t>【</a:t>
            </a:r>
            <a:r>
              <a:rPr kumimoji="1" lang="ja-JP" altLang="en-US" dirty="0"/>
              <a:t>提案を求める事項</a:t>
            </a:r>
            <a:r>
              <a:rPr kumimoji="1" lang="en-US" altLang="ja-JP" dirty="0"/>
              <a:t>】</a:t>
            </a:r>
            <a:r>
              <a:rPr kumimoji="1" lang="ja-JP" altLang="en-US" dirty="0"/>
              <a:t>の内容を満たしていれば様式は問いません</a:t>
            </a:r>
            <a:endParaRPr lang="en-US" altLang="ja-JP" dirty="0"/>
          </a:p>
        </p:txBody>
      </p:sp>
    </p:spTree>
    <p:extLst>
      <p:ext uri="{BB962C8B-B14F-4D97-AF65-F5344CB8AC3E}">
        <p14:creationId xmlns:p14="http://schemas.microsoft.com/office/powerpoint/2010/main" val="3958909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520EB0B8-2153-9728-F361-5B67CBA79DEF}"/>
              </a:ext>
            </a:extLst>
          </p:cNvPr>
          <p:cNvGraphicFramePr>
            <a:graphicFrameLocks noChangeAspect="1"/>
          </p:cNvGraphicFramePr>
          <p:nvPr>
            <p:custDataLst>
              <p:tags r:id="rId1"/>
            </p:custDataLst>
            <p:extLst>
              <p:ext uri="{D42A27DB-BD31-4B8C-83A1-F6EECF244321}">
                <p14:modId xmlns:p14="http://schemas.microsoft.com/office/powerpoint/2010/main" val="10839675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7" name="think-cell data - do not delete" hidden="1">
                        <a:extLst>
                          <a:ext uri="{FF2B5EF4-FFF2-40B4-BE49-F238E27FC236}">
                            <a16:creationId xmlns:a16="http://schemas.microsoft.com/office/drawing/2014/main" id="{520EB0B8-2153-9728-F361-5B67CBA79DE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77475"/>
            <a:ext cx="9061450" cy="276999"/>
          </a:xfrm>
        </p:spPr>
        <p:txBody>
          <a:bodyPr vert="horz" wrap="square">
            <a:spAutoFit/>
          </a:bodyPr>
          <a:lstStyle/>
          <a:p>
            <a:pPr eaLnBrk="1" hangingPunct="1"/>
            <a:r>
              <a:rPr lang="en-US" altLang="ja-JP" sz="1800" dirty="0">
                <a:solidFill>
                  <a:schemeClr val="tx1"/>
                </a:solidFill>
                <a:latin typeface="Arial" panose="020B0604020202020204" pitchFamily="34" charset="0"/>
                <a:ea typeface="ＭＳ Ｐゴシック" panose="020B0600070205080204" pitchFamily="50" charset="-128"/>
              </a:rPr>
              <a:t>5-2</a:t>
            </a:r>
            <a:r>
              <a:rPr lang="ja-JP" altLang="en-US" sz="1800" dirty="0">
                <a:solidFill>
                  <a:schemeClr val="tx1"/>
                </a:solidFill>
                <a:latin typeface="Arial" panose="020B0604020202020204" pitchFamily="34" charset="0"/>
                <a:ea typeface="ＭＳ Ｐゴシック" panose="020B0600070205080204" pitchFamily="50" charset="-128"/>
              </a:rPr>
              <a:t>：（プロジェクト実証期間中の）プロジェクトが加速化、プロジェクト成果が最大化される理由</a:t>
            </a:r>
            <a:endParaRPr lang="en-US" altLang="ja-JP" sz="1800"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33059"/>
            <a:ext cx="9064625" cy="6428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r>
              <a:rPr lang="ja-JP" altLang="en-US" sz="1200"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sz="1200" b="1" kern="0" dirty="0">
                <a:solidFill>
                  <a:srgbClr val="FF0000"/>
                </a:solidFill>
              </a:rPr>
              <a:t>、記載必須</a:t>
            </a:r>
            <a:r>
              <a:rPr lang="ja-JP" altLang="en-US" sz="1200" dirty="0">
                <a:solidFill>
                  <a:srgbClr val="FF0000"/>
                </a:solidFill>
                <a:latin typeface="Arial" panose="020B0604020202020204" pitchFamily="34" charset="0"/>
                <a:ea typeface="ＭＳ Ｐゴシック" panose="020B0600070205080204" pitchFamily="50" charset="-128"/>
              </a:rPr>
              <a:t>）</a:t>
            </a:r>
            <a:endParaRPr lang="en-US" altLang="ja-JP" sz="1200" b="1"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a:t>
            </a:r>
            <a:r>
              <a:rPr lang="en-US" altLang="ja-JP" sz="1200" kern="0" dirty="0">
                <a:solidFill>
                  <a:schemeClr val="tx1"/>
                </a:solidFill>
              </a:rPr>
              <a:t>5-2</a:t>
            </a:r>
            <a:r>
              <a:rPr lang="ja-JP" altLang="en-US" sz="1200" kern="0" dirty="0">
                <a:solidFill>
                  <a:schemeClr val="tx1"/>
                </a:solidFill>
              </a:rPr>
              <a:t>：スタートアップに対する支援・関与事項」によって、</a:t>
            </a:r>
            <a:r>
              <a:rPr lang="ja-JP" altLang="en-US" sz="1200" u="sng" kern="0" dirty="0">
                <a:solidFill>
                  <a:schemeClr val="tx1"/>
                </a:solidFill>
              </a:rPr>
              <a:t>プロジェクト期間中</a:t>
            </a:r>
            <a:r>
              <a:rPr lang="ja-JP" altLang="en-US" sz="1200" kern="0" dirty="0">
                <a:solidFill>
                  <a:schemeClr val="tx1"/>
                </a:solidFill>
              </a:rPr>
              <a:t>に、プロジェクトが加速化、プロジェクト成果が最大化される理由を記載してください。</a:t>
            </a:r>
            <a:endParaRPr lang="en-US" altLang="ja-JP" sz="1200" kern="0" dirty="0">
              <a:solidFill>
                <a:schemeClr val="tx1"/>
              </a:solidFill>
            </a:endParaRPr>
          </a:p>
        </p:txBody>
      </p:sp>
      <p:sp>
        <p:nvSpPr>
          <p:cNvPr id="5" name="正方形/長方形 4">
            <a:extLst>
              <a:ext uri="{FF2B5EF4-FFF2-40B4-BE49-F238E27FC236}">
                <a16:creationId xmlns:a16="http://schemas.microsoft.com/office/drawing/2014/main" id="{140C642B-1204-4B40-9EBC-967335441AF9}"/>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
        <p:nvSpPr>
          <p:cNvPr id="6" name="テキスト ボックス 5">
            <a:extLst>
              <a:ext uri="{FF2B5EF4-FFF2-40B4-BE49-F238E27FC236}">
                <a16:creationId xmlns:a16="http://schemas.microsoft.com/office/drawing/2014/main" id="{3A78C402-C594-48FE-832A-9250990628F4}"/>
              </a:ext>
            </a:extLst>
          </p:cNvPr>
          <p:cNvSpPr txBox="1"/>
          <p:nvPr/>
        </p:nvSpPr>
        <p:spPr>
          <a:xfrm>
            <a:off x="4792539" y="148885"/>
            <a:ext cx="4971234" cy="258661"/>
          </a:xfrm>
          <a:prstGeom prst="rect">
            <a:avLst/>
          </a:prstGeom>
          <a:noFill/>
        </p:spPr>
        <p:txBody>
          <a:bodyPr wrap="none" rtlCol="0">
            <a:spAutoFit/>
          </a:bodyPr>
          <a:lstStyle/>
          <a:p>
            <a:r>
              <a:rPr kumimoji="1" lang="ja-JP" altLang="en-US" dirty="0"/>
              <a:t>評価項目：「実現可能性」－プロジェクトの実施体制、プロジェクトメンバーの専門性に該当</a:t>
            </a:r>
          </a:p>
        </p:txBody>
      </p:sp>
      <p:graphicFrame>
        <p:nvGraphicFramePr>
          <p:cNvPr id="2" name="表 1">
            <a:extLst>
              <a:ext uri="{FF2B5EF4-FFF2-40B4-BE49-F238E27FC236}">
                <a16:creationId xmlns:a16="http://schemas.microsoft.com/office/drawing/2014/main" id="{0F514530-D6E7-790B-C95F-B91E50A8C957}"/>
              </a:ext>
            </a:extLst>
          </p:cNvPr>
          <p:cNvGraphicFramePr>
            <a:graphicFrameLocks noGrp="1"/>
          </p:cNvGraphicFramePr>
          <p:nvPr>
            <p:extLst>
              <p:ext uri="{D42A27DB-BD31-4B8C-83A1-F6EECF244321}">
                <p14:modId xmlns:p14="http://schemas.microsoft.com/office/powerpoint/2010/main" val="3683800234"/>
              </p:ext>
            </p:extLst>
          </p:nvPr>
        </p:nvGraphicFramePr>
        <p:xfrm>
          <a:off x="406400" y="2255664"/>
          <a:ext cx="9064624" cy="4004355"/>
        </p:xfrm>
        <a:graphic>
          <a:graphicData uri="http://schemas.openxmlformats.org/drawingml/2006/table">
            <a:tbl>
              <a:tblPr firstRow="1" bandRow="1">
                <a:tableStyleId>{5C22544A-7EE6-4342-B048-85BDC9FD1C3A}</a:tableStyleId>
              </a:tblPr>
              <a:tblGrid>
                <a:gridCol w="340934">
                  <a:extLst>
                    <a:ext uri="{9D8B030D-6E8A-4147-A177-3AD203B41FA5}">
                      <a16:colId xmlns:a16="http://schemas.microsoft.com/office/drawing/2014/main" val="2369257468"/>
                    </a:ext>
                  </a:extLst>
                </a:gridCol>
                <a:gridCol w="998992">
                  <a:extLst>
                    <a:ext uri="{9D8B030D-6E8A-4147-A177-3AD203B41FA5}">
                      <a16:colId xmlns:a16="http://schemas.microsoft.com/office/drawing/2014/main" val="3803279469"/>
                    </a:ext>
                  </a:extLst>
                </a:gridCol>
                <a:gridCol w="3548839">
                  <a:extLst>
                    <a:ext uri="{9D8B030D-6E8A-4147-A177-3AD203B41FA5}">
                      <a16:colId xmlns:a16="http://schemas.microsoft.com/office/drawing/2014/main" val="3767861335"/>
                    </a:ext>
                  </a:extLst>
                </a:gridCol>
                <a:gridCol w="4175859">
                  <a:extLst>
                    <a:ext uri="{9D8B030D-6E8A-4147-A177-3AD203B41FA5}">
                      <a16:colId xmlns:a16="http://schemas.microsoft.com/office/drawing/2014/main" val="3306359469"/>
                    </a:ext>
                  </a:extLst>
                </a:gridCol>
              </a:tblGrid>
              <a:tr h="262145">
                <a:tc>
                  <a:txBody>
                    <a:bodyPr/>
                    <a:lstStyle/>
                    <a:p>
                      <a:pPr marL="0" indent="0" algn="ctr" rtl="0" eaLnBrk="0" fontAlgn="base" hangingPunct="0">
                        <a:spcBef>
                          <a:spcPct val="0"/>
                        </a:spcBef>
                        <a:spcAft>
                          <a:spcPct val="0"/>
                        </a:spcAft>
                        <a:buFontTx/>
                        <a:buNone/>
                      </a:pP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No.</a:t>
                      </a: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indent="0" algn="ctr" rtl="0" eaLnBrk="0" fontAlgn="base" hangingPunct="0">
                        <a:spcBef>
                          <a:spcPct val="0"/>
                        </a:spcBef>
                        <a:spcAft>
                          <a:spcPct val="0"/>
                        </a:spcAft>
                        <a:buFontTx/>
                        <a:buNone/>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支援事項</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indent="0" algn="ctr" rtl="0" eaLnBrk="0" fontAlgn="base" hangingPunct="0">
                        <a:spcBef>
                          <a:spcPct val="0"/>
                        </a:spcBef>
                        <a:spcAft>
                          <a:spcPct val="0"/>
                        </a:spcAft>
                        <a:buFontTx/>
                        <a:buNone/>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期待される効果</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indent="0" algn="ctr" rtl="0" eaLnBrk="0" fontAlgn="base" hangingPunct="0">
                        <a:spcBef>
                          <a:spcPct val="0"/>
                        </a:spcBef>
                        <a:spcAft>
                          <a:spcPct val="0"/>
                        </a:spcAft>
                        <a:buFontTx/>
                        <a:buNone/>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プロジェクトが加速化、成果が最大化される理由</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1014584046"/>
                  </a:ext>
                </a:extLst>
              </a:tr>
              <a:tr h="51003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1</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機構の開発</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●●株式会社との協議を通して、最適なプロジェクト推進体制やスケジュールを協議するとともに、発生が懸念されるリスクを予測し未然に対処する。</a:t>
                      </a:r>
                      <a:endPar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●●●のサービス提供実績が●●件と国内トップの実績を保有する●●株式会社からの指導を受けることで、プロジェクトが加速化すると思慮。</a:t>
                      </a:r>
                      <a:endPar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011441707"/>
                  </a:ext>
                </a:extLst>
              </a:tr>
              <a:tr h="51003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●●系の開発</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目標の精度が未達な現状として●●系の●●に課題があると想定しており、同社から適宜助言を頂戴する。</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精度向上には●●系の●●に関する改良が必須だが、当社では●●に関する技術ノウハウが不足しているため、同社のノウハウを吸収することで成果が最大化されると思慮。</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387570191"/>
                  </a:ext>
                </a:extLst>
              </a:tr>
              <a:tr h="51003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3</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安全システムの開発</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●●●と●●●の安全システムのインターフェイスについて協議する。</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●●●単体での安全システム構築は自社で完結するが、●●●との安全システムに関するインターフェイス構築には同社の支援が必要。</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772568813"/>
                  </a:ext>
                </a:extLst>
              </a:tr>
              <a:tr h="450238">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4</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実証実験</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実証実験の実施場所を提供頂くとともに、実証実験のプロセスに関するノウハウを取得する。</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当社は実証実験の実施場所を保有していないため、プロジェクト内で実施する実証実験において同社の支援が必要。</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521153790"/>
                  </a:ext>
                </a:extLst>
              </a:tr>
              <a:tr h="367547">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5</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XXX</a:t>
                      </a:r>
                      <a:endPar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971659490"/>
                  </a:ext>
                </a:extLst>
              </a:tr>
              <a:tr h="367547">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6</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XXX</a:t>
                      </a:r>
                      <a:endPar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a:t>
                      </a:r>
                      <a:endPar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66040429"/>
                  </a:ext>
                </a:extLst>
              </a:tr>
              <a:tr h="459138">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7</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0" fontAlgn="base" latinLnBrk="0" hangingPunct="0">
                        <a:spcBef>
                          <a:spcPct val="0"/>
                        </a:spcBef>
                        <a:spcAft>
                          <a:spcPct val="0"/>
                        </a:spcAft>
                        <a:buClr>
                          <a:srgbClr val="5A5A5A"/>
                        </a:buClr>
                        <a:buSzPct val="100000"/>
                        <a:buFont typeface="Wingdings" panose="05000000000000000000" pitchFamily="2" charset="2"/>
                        <a:buChar char="n"/>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XXX</a:t>
                      </a:r>
                      <a:endPar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a:t>
                      </a:r>
                      <a:endPar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273062801"/>
                  </a:ext>
                </a:extLst>
              </a:tr>
              <a:tr h="4835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8</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0" fontAlgn="base" latinLnBrk="0" hangingPunct="0">
                        <a:spcBef>
                          <a:spcPct val="0"/>
                        </a:spcBef>
                        <a:spcAft>
                          <a:spcPct val="0"/>
                        </a:spcAft>
                        <a:buClr>
                          <a:srgbClr val="5A5A5A"/>
                        </a:buClr>
                        <a:buSzPct val="100000"/>
                        <a:buFont typeface="Wingdings" panose="05000000000000000000" pitchFamily="2" charset="2"/>
                        <a:buChar char="n"/>
                      </a:pPr>
                      <a:r>
                        <a:rPr kumimoji="1" lang="en-US" altLang="ja-JP" sz="1050" b="0" i="1" kern="1200" dirty="0">
                          <a:solidFill>
                            <a:srgbClr val="0070C0"/>
                          </a:solidFill>
                          <a:latin typeface="Arial" panose="020B0604020202020204" pitchFamily="34" charset="0"/>
                          <a:ea typeface="ＭＳ Ｐゴシック" panose="020B0600070205080204" pitchFamily="50" charset="-128"/>
                          <a:cs typeface="+mn-cs"/>
                        </a:rPr>
                        <a:t>XXX</a:t>
                      </a:r>
                      <a:endPar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772101042"/>
                  </a:ext>
                </a:extLst>
              </a:tr>
            </a:tbl>
          </a:graphicData>
        </a:graphic>
      </p:graphicFrame>
      <p:sp>
        <p:nvSpPr>
          <p:cNvPr id="3" name="テキスト ボックス 2">
            <a:extLst>
              <a:ext uri="{FF2B5EF4-FFF2-40B4-BE49-F238E27FC236}">
                <a16:creationId xmlns:a16="http://schemas.microsoft.com/office/drawing/2014/main" id="{EE4AE5B4-5D09-83D5-33C8-0C67E90C05FD}"/>
              </a:ext>
            </a:extLst>
          </p:cNvPr>
          <p:cNvSpPr txBox="1"/>
          <p:nvPr/>
        </p:nvSpPr>
        <p:spPr>
          <a:xfrm>
            <a:off x="293694" y="1930510"/>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
        <p:nvSpPr>
          <p:cNvPr id="4" name="テキスト ボックス 3">
            <a:extLst>
              <a:ext uri="{FF2B5EF4-FFF2-40B4-BE49-F238E27FC236}">
                <a16:creationId xmlns:a16="http://schemas.microsoft.com/office/drawing/2014/main" id="{D7413AA5-8A07-795C-D5D9-10B4ED8281C6}"/>
              </a:ext>
            </a:extLst>
          </p:cNvPr>
          <p:cNvSpPr txBox="1"/>
          <p:nvPr/>
        </p:nvSpPr>
        <p:spPr>
          <a:xfrm>
            <a:off x="134195" y="6494548"/>
            <a:ext cx="5429692" cy="258661"/>
          </a:xfrm>
          <a:prstGeom prst="rect">
            <a:avLst/>
          </a:prstGeom>
          <a:noFill/>
        </p:spPr>
        <p:txBody>
          <a:bodyPr wrap="none" rtlCol="0">
            <a:spAutoFit/>
          </a:bodyPr>
          <a:lstStyle/>
          <a:p>
            <a:r>
              <a:rPr kumimoji="1" lang="en-US" altLang="ja-JP" dirty="0"/>
              <a:t>※</a:t>
            </a:r>
            <a:r>
              <a:rPr kumimoji="1" lang="ja-JP" altLang="en-US" dirty="0"/>
              <a:t>こちらはあくまで記載例であり、</a:t>
            </a:r>
            <a:r>
              <a:rPr kumimoji="1" lang="en-US" altLang="ja-JP" dirty="0"/>
              <a:t>【</a:t>
            </a:r>
            <a:r>
              <a:rPr kumimoji="1" lang="ja-JP" altLang="en-US" dirty="0"/>
              <a:t>提案を求める事項</a:t>
            </a:r>
            <a:r>
              <a:rPr kumimoji="1" lang="en-US" altLang="ja-JP" dirty="0"/>
              <a:t>】</a:t>
            </a:r>
            <a:r>
              <a:rPr kumimoji="1" lang="ja-JP" altLang="en-US" dirty="0"/>
              <a:t>の内容を満たしていれば様式は問いません</a:t>
            </a:r>
            <a:endParaRPr lang="en-US" altLang="ja-JP" dirty="0"/>
          </a:p>
        </p:txBody>
      </p:sp>
    </p:spTree>
    <p:extLst>
      <p:ext uri="{BB962C8B-B14F-4D97-AF65-F5344CB8AC3E}">
        <p14:creationId xmlns:p14="http://schemas.microsoft.com/office/powerpoint/2010/main" val="622591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54D95737-18F9-0F93-EE36-D12E9453636C}"/>
              </a:ext>
            </a:extLst>
          </p:cNvPr>
          <p:cNvGraphicFramePr>
            <a:graphicFrameLocks noChangeAspect="1"/>
          </p:cNvGraphicFramePr>
          <p:nvPr>
            <p:custDataLst>
              <p:tags r:id="rId1"/>
            </p:custDataLst>
            <p:extLst>
              <p:ext uri="{D42A27DB-BD31-4B8C-83A1-F6EECF244321}">
                <p14:modId xmlns:p14="http://schemas.microsoft.com/office/powerpoint/2010/main" val="7148190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8" name="think-cell data - do not delete" hidden="1">
                        <a:extLst>
                          <a:ext uri="{FF2B5EF4-FFF2-40B4-BE49-F238E27FC236}">
                            <a16:creationId xmlns:a16="http://schemas.microsoft.com/office/drawing/2014/main" id="{54D95737-18F9-0F93-EE36-D12E9453636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538976"/>
            <a:ext cx="9061450" cy="553998"/>
          </a:xfrm>
        </p:spPr>
        <p:txBody>
          <a:bodyPr vert="horz">
            <a:spAutoFit/>
          </a:bodyPr>
          <a:lstStyle/>
          <a:p>
            <a:pPr eaLnBrk="1" hangingPunct="1"/>
            <a:r>
              <a:rPr lang="en-US" altLang="ja-JP" sz="1800" dirty="0">
                <a:solidFill>
                  <a:schemeClr val="tx1"/>
                </a:solidFill>
                <a:latin typeface="Arial" panose="020B0604020202020204" pitchFamily="34" charset="0"/>
                <a:ea typeface="ＭＳ Ｐゴシック" panose="020B0600070205080204" pitchFamily="50" charset="-128"/>
              </a:rPr>
              <a:t>5-3</a:t>
            </a:r>
            <a:r>
              <a:rPr lang="ja-JP" altLang="en-US" sz="1800" dirty="0">
                <a:solidFill>
                  <a:schemeClr val="tx1"/>
                </a:solidFill>
                <a:latin typeface="Arial" panose="020B0604020202020204" pitchFamily="34" charset="0"/>
                <a:ea typeface="ＭＳ Ｐゴシック" panose="020B0600070205080204" pitchFamily="50" charset="-128"/>
              </a:rPr>
              <a:t>：（プロジェクト終了後の）プロジェクト成果を社会実装することが加速化、社会実装による</a:t>
            </a:r>
            <a:br>
              <a:rPr lang="en-US" altLang="ja-JP" sz="1800" dirty="0">
                <a:solidFill>
                  <a:schemeClr val="tx1"/>
                </a:solidFill>
                <a:latin typeface="Arial" panose="020B0604020202020204" pitchFamily="34" charset="0"/>
                <a:ea typeface="ＭＳ Ｐゴシック" panose="020B0600070205080204" pitchFamily="50" charset="-128"/>
              </a:rPr>
            </a:br>
            <a:r>
              <a:rPr lang="ja-JP" altLang="en-US" sz="1800" dirty="0">
                <a:solidFill>
                  <a:schemeClr val="tx1"/>
                </a:solidFill>
                <a:latin typeface="Arial" panose="020B0604020202020204" pitchFamily="34" charset="0"/>
                <a:ea typeface="ＭＳ Ｐゴシック" panose="020B0600070205080204" pitchFamily="50" charset="-128"/>
              </a:rPr>
              <a:t>市場創出のインパクトが最大化される理由</a:t>
            </a:r>
            <a:endParaRPr lang="en-US" altLang="ja-JP" sz="1800"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6428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r>
              <a:rPr lang="ja-JP" altLang="en-US" sz="1200"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sz="1200" b="1" kern="0" dirty="0">
                <a:solidFill>
                  <a:srgbClr val="FF0000"/>
                </a:solidFill>
              </a:rPr>
              <a:t>、記載必須</a:t>
            </a:r>
            <a:r>
              <a:rPr lang="ja-JP" altLang="en-US" sz="1200" b="1" dirty="0">
                <a:solidFill>
                  <a:srgbClr val="FF0000"/>
                </a:solidFill>
                <a:latin typeface="Arial" panose="020B0604020202020204" pitchFamily="34" charset="0"/>
                <a:ea typeface="ＭＳ Ｐゴシック" panose="020B0600070205080204" pitchFamily="50" charset="-128"/>
              </a:rPr>
              <a:t>）</a:t>
            </a:r>
            <a:endParaRPr lang="en-US" altLang="ja-JP" sz="1200" b="1" kern="0" dirty="0">
              <a:solidFill>
                <a:srgbClr val="FF0000"/>
              </a:solidFill>
            </a:endParaRP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a:t>
            </a:r>
            <a:r>
              <a:rPr lang="en-US" altLang="ja-JP" sz="1200" kern="0" dirty="0">
                <a:solidFill>
                  <a:schemeClr val="tx1"/>
                </a:solidFill>
              </a:rPr>
              <a:t>5-2</a:t>
            </a:r>
            <a:r>
              <a:rPr lang="ja-JP" altLang="en-US" sz="1200" kern="0" dirty="0">
                <a:solidFill>
                  <a:schemeClr val="tx1"/>
                </a:solidFill>
              </a:rPr>
              <a:t>：スタートアップに対する支援・関与事項」によって、</a:t>
            </a:r>
            <a:r>
              <a:rPr lang="ja-JP" altLang="en-US" sz="1200" u="sng" kern="0" dirty="0">
                <a:solidFill>
                  <a:schemeClr val="tx1"/>
                </a:solidFill>
              </a:rPr>
              <a:t>プロジェクト終了後</a:t>
            </a:r>
            <a:r>
              <a:rPr lang="ja-JP" altLang="en-US" sz="1200" kern="0" dirty="0">
                <a:solidFill>
                  <a:schemeClr val="tx1"/>
                </a:solidFill>
              </a:rPr>
              <a:t>に、プロジェクト成果を社会実装することが加速化、社会実装による市場創出のインパクト</a:t>
            </a:r>
            <a:r>
              <a:rPr lang="en-US" altLang="ja-JP" sz="1200" kern="0" baseline="30000" dirty="0">
                <a:solidFill>
                  <a:schemeClr val="tx1"/>
                </a:solidFill>
              </a:rPr>
              <a:t>1</a:t>
            </a:r>
            <a:r>
              <a:rPr lang="ja-JP" altLang="en-US" sz="1200" kern="0" dirty="0">
                <a:solidFill>
                  <a:schemeClr val="tx1"/>
                </a:solidFill>
              </a:rPr>
              <a:t>が最大化される理由を記載してください。</a:t>
            </a:r>
            <a:endParaRPr lang="en-US" altLang="ja-JP" sz="1200" kern="0" dirty="0">
              <a:solidFill>
                <a:schemeClr val="tx1"/>
              </a:solidFill>
            </a:endParaRPr>
          </a:p>
        </p:txBody>
      </p:sp>
      <p:sp>
        <p:nvSpPr>
          <p:cNvPr id="5" name="正方形/長方形 4">
            <a:extLst>
              <a:ext uri="{FF2B5EF4-FFF2-40B4-BE49-F238E27FC236}">
                <a16:creationId xmlns:a16="http://schemas.microsoft.com/office/drawing/2014/main" id="{6D5B33BC-0D79-46DA-B48D-23CE89FD9CB6}"/>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
        <p:nvSpPr>
          <p:cNvPr id="7" name="FootNote1">
            <a:extLst>
              <a:ext uri="{FF2B5EF4-FFF2-40B4-BE49-F238E27FC236}">
                <a16:creationId xmlns:a16="http://schemas.microsoft.com/office/drawing/2014/main" id="{844CC02B-FBC0-4724-A9C2-1B6811A2AEF7}"/>
              </a:ext>
            </a:extLst>
          </p:cNvPr>
          <p:cNvSpPr txBox="1">
            <a:spLocks noChangeArrowheads="1"/>
          </p:cNvSpPr>
          <p:nvPr/>
        </p:nvSpPr>
        <p:spPr bwMode="auto">
          <a:xfrm>
            <a:off x="419100" y="1906272"/>
            <a:ext cx="8951952" cy="13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dirty="0"/>
              <a:t>（注）	</a:t>
            </a:r>
            <a:r>
              <a:rPr lang="en-US" altLang="ja-JP" dirty="0"/>
              <a:t>1.	</a:t>
            </a:r>
            <a:r>
              <a:rPr lang="ja-JP" altLang="en-US" dirty="0"/>
              <a:t>採択金額の●倍以上の売上増加額を、事業終了後</a:t>
            </a:r>
            <a:r>
              <a:rPr lang="en-US" altLang="ja-JP" dirty="0"/>
              <a:t>5</a:t>
            </a:r>
            <a:r>
              <a:rPr lang="ja-JP" altLang="en-US" dirty="0"/>
              <a:t>年以内に計上した上で、●●年時点で推計される市場規模、同市場内で自社が獲得するシェア。●には貴社の目標値が入る。</a:t>
            </a:r>
          </a:p>
        </p:txBody>
      </p:sp>
      <p:sp>
        <p:nvSpPr>
          <p:cNvPr id="6" name="テキスト ボックス 5">
            <a:extLst>
              <a:ext uri="{FF2B5EF4-FFF2-40B4-BE49-F238E27FC236}">
                <a16:creationId xmlns:a16="http://schemas.microsoft.com/office/drawing/2014/main" id="{F8A194EC-83B8-4D4E-8C30-FFD2588A6038}"/>
              </a:ext>
            </a:extLst>
          </p:cNvPr>
          <p:cNvSpPr txBox="1"/>
          <p:nvPr/>
        </p:nvSpPr>
        <p:spPr>
          <a:xfrm>
            <a:off x="4792539" y="205032"/>
            <a:ext cx="4971234" cy="258661"/>
          </a:xfrm>
          <a:prstGeom prst="rect">
            <a:avLst/>
          </a:prstGeom>
          <a:noFill/>
        </p:spPr>
        <p:txBody>
          <a:bodyPr wrap="none" rtlCol="0">
            <a:spAutoFit/>
          </a:bodyPr>
          <a:lstStyle/>
          <a:p>
            <a:r>
              <a:rPr kumimoji="1" lang="ja-JP" altLang="en-US" dirty="0"/>
              <a:t>評価項目：「実現可能性」－プロジェクトの実施体制、プロジェクトメンバーの専門性に該当</a:t>
            </a:r>
          </a:p>
        </p:txBody>
      </p:sp>
      <p:graphicFrame>
        <p:nvGraphicFramePr>
          <p:cNvPr id="2" name="表 1">
            <a:extLst>
              <a:ext uri="{FF2B5EF4-FFF2-40B4-BE49-F238E27FC236}">
                <a16:creationId xmlns:a16="http://schemas.microsoft.com/office/drawing/2014/main" id="{E0AB3739-72E2-A075-C9C9-42A56CAF0EAD}"/>
              </a:ext>
            </a:extLst>
          </p:cNvPr>
          <p:cNvGraphicFramePr>
            <a:graphicFrameLocks noGrp="1"/>
          </p:cNvGraphicFramePr>
          <p:nvPr>
            <p:extLst>
              <p:ext uri="{D42A27DB-BD31-4B8C-83A1-F6EECF244321}">
                <p14:modId xmlns:p14="http://schemas.microsoft.com/office/powerpoint/2010/main" val="1647296192"/>
              </p:ext>
            </p:extLst>
          </p:nvPr>
        </p:nvGraphicFramePr>
        <p:xfrm>
          <a:off x="403226" y="2451591"/>
          <a:ext cx="9064624" cy="3263220"/>
        </p:xfrm>
        <a:graphic>
          <a:graphicData uri="http://schemas.openxmlformats.org/drawingml/2006/table">
            <a:tbl>
              <a:tblPr firstRow="1" bandRow="1">
                <a:tableStyleId>{5C22544A-7EE6-4342-B048-85BDC9FD1C3A}</a:tableStyleId>
              </a:tblPr>
              <a:tblGrid>
                <a:gridCol w="340934">
                  <a:extLst>
                    <a:ext uri="{9D8B030D-6E8A-4147-A177-3AD203B41FA5}">
                      <a16:colId xmlns:a16="http://schemas.microsoft.com/office/drawing/2014/main" val="2369257468"/>
                    </a:ext>
                  </a:extLst>
                </a:gridCol>
                <a:gridCol w="998992">
                  <a:extLst>
                    <a:ext uri="{9D8B030D-6E8A-4147-A177-3AD203B41FA5}">
                      <a16:colId xmlns:a16="http://schemas.microsoft.com/office/drawing/2014/main" val="3803279469"/>
                    </a:ext>
                  </a:extLst>
                </a:gridCol>
                <a:gridCol w="3548839">
                  <a:extLst>
                    <a:ext uri="{9D8B030D-6E8A-4147-A177-3AD203B41FA5}">
                      <a16:colId xmlns:a16="http://schemas.microsoft.com/office/drawing/2014/main" val="3767861335"/>
                    </a:ext>
                  </a:extLst>
                </a:gridCol>
                <a:gridCol w="4175859">
                  <a:extLst>
                    <a:ext uri="{9D8B030D-6E8A-4147-A177-3AD203B41FA5}">
                      <a16:colId xmlns:a16="http://schemas.microsoft.com/office/drawing/2014/main" val="3306359469"/>
                    </a:ext>
                  </a:extLst>
                </a:gridCol>
              </a:tblGrid>
              <a:tr h="212826">
                <a:tc>
                  <a:txBody>
                    <a:bodyPr/>
                    <a:lstStyle/>
                    <a:p>
                      <a:pPr marL="0" indent="0" algn="ctr" rtl="0" eaLnBrk="0" fontAlgn="base" hangingPunct="0">
                        <a:spcBef>
                          <a:spcPct val="0"/>
                        </a:spcBef>
                        <a:spcAft>
                          <a:spcPct val="0"/>
                        </a:spcAft>
                        <a:buFontTx/>
                        <a:buNone/>
                      </a:pP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No.</a:t>
                      </a: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indent="0" algn="ctr" rtl="0" eaLnBrk="0" fontAlgn="base" hangingPunct="0">
                        <a:spcBef>
                          <a:spcPct val="0"/>
                        </a:spcBef>
                        <a:spcAft>
                          <a:spcPct val="0"/>
                        </a:spcAft>
                        <a:buFontTx/>
                        <a:buNone/>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支援事項</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indent="0" algn="ctr" rtl="0" eaLnBrk="0" fontAlgn="base" hangingPunct="0">
                        <a:spcBef>
                          <a:spcPct val="0"/>
                        </a:spcBef>
                        <a:spcAft>
                          <a:spcPct val="0"/>
                        </a:spcAft>
                        <a:buFontTx/>
                        <a:buNone/>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期待される効果</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indent="0" algn="ctr" rtl="0" eaLnBrk="0" fontAlgn="base" hangingPunct="0">
                        <a:spcBef>
                          <a:spcPct val="0"/>
                        </a:spcBef>
                        <a:spcAft>
                          <a:spcPct val="0"/>
                        </a:spcAft>
                        <a:buFontTx/>
                        <a:buNone/>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プロジェクトが加速化、成果が最大化される理由</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1014584046"/>
                  </a:ext>
                </a:extLst>
              </a:tr>
              <a:tr h="50387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1</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●●●システムの改良</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補助期間終了後、適宜顧客ごとにカスタマイズの要望に合わせたシステムの改良が必要。●●株式会社は左記のような経験も豊富なため、主に方針の検討に際して助言</a:t>
                      </a:r>
                      <a:endPar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補助期間終了後、適宜顧客ごとにカスタマイズの要望に合わせたシステムの改良が必要。●●株式会社は左記のような経験も豊富なため、方針策定や個別の技術改良に対する助言をもらうことで成果が最大化されると思慮</a:t>
                      </a:r>
                      <a:endPar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011441707"/>
                  </a:ext>
                </a:extLst>
              </a:tr>
              <a:tr h="50387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プロモーション</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コンソーシアムとしての取り組みを訴求することで、社会的インパクトの大きいプロモーションを実施</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コンソーシアムとして取り組む大規模実証には話題性があるため、定期的に本事業の取り組みを同社の媒体等で発信することで、プロジェクトの加速に繋がる</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387570191"/>
                  </a:ext>
                </a:extLst>
              </a:tr>
              <a:tr h="50387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3</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個別案件のアドバイザリー</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引き合い獲得から受注までのプロセスにおいて、重要な点やリスク等を指摘する</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の個別商談には、多くのプレーヤーが参加すると同時に、法律等の様々な制約条件が発生する。そのため同事業で長い経験を保有する同社からの指導を受けることで、リスクが最小化し成果は最大化される</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772568813"/>
                  </a:ext>
                </a:extLst>
              </a:tr>
              <a:tr h="800823">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4</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kern="1200" dirty="0">
                          <a:solidFill>
                            <a:srgbClr val="0070C0"/>
                          </a:solidFill>
                          <a:latin typeface="Arial" panose="020B0604020202020204" pitchFamily="34" charset="0"/>
                          <a:ea typeface="ＭＳ Ｐゴシック" panose="020B0600070205080204" pitchFamily="50" charset="-128"/>
                          <a:cs typeface="+mn-cs"/>
                        </a:rPr>
                        <a:t>販路開拓</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低コスト●●●システムにニーズがある同社顧客の紹介や協業による販路開拓</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同社は既に●●●に●●年間携わっておりその中で獲得した顧客が存在するが、中には予算が合わず頓挫したプロジェクトもある。低コストな●●●システムの開発により、それらのニーズを満たす提案が可能となるため、事業展開が加速することが見込まれる</a:t>
                      </a:r>
                      <a:endParaRPr kumimoji="1" lang="en-US" altLang="ja-JP"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a:p>
                      <a:pPr marL="180975" marR="0" lvl="0" indent="-180975" algn="l" defTabSz="914400" rtl="0" eaLnBrk="0" fontAlgn="base" latinLnBrk="0" hangingPunct="0">
                        <a:lnSpc>
                          <a:spcPct val="100000"/>
                        </a:lnSpc>
                        <a:spcBef>
                          <a:spcPct val="0"/>
                        </a:spcBef>
                        <a:spcAft>
                          <a:spcPct val="0"/>
                        </a:spcAft>
                        <a:buClr>
                          <a:srgbClr val="5A5A5A"/>
                        </a:buClr>
                        <a:buSzPct val="100000"/>
                        <a:buFont typeface="Wingdings" panose="05000000000000000000" pitchFamily="2" charset="2"/>
                        <a:buChar char="n"/>
                        <a:tabLst/>
                        <a:defRPr/>
                      </a:pPr>
                      <a:r>
                        <a:rPr kumimoji="1" lang="ja-JP" altLang="en-US" sz="105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●●●で日本トップのネームバリューを持つ同社と一緒に販路開拓を行うことで、比較的容易に引き合いを受領することが可能になると思慮</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521153790"/>
                  </a:ext>
                </a:extLst>
              </a:tr>
            </a:tbl>
          </a:graphicData>
        </a:graphic>
      </p:graphicFrame>
      <p:sp>
        <p:nvSpPr>
          <p:cNvPr id="3" name="テキスト ボックス 2">
            <a:extLst>
              <a:ext uri="{FF2B5EF4-FFF2-40B4-BE49-F238E27FC236}">
                <a16:creationId xmlns:a16="http://schemas.microsoft.com/office/drawing/2014/main" id="{84E5CB31-D8A9-856A-B973-DE3F23D4E19F}"/>
              </a:ext>
            </a:extLst>
          </p:cNvPr>
          <p:cNvSpPr txBox="1"/>
          <p:nvPr/>
        </p:nvSpPr>
        <p:spPr>
          <a:xfrm>
            <a:off x="290520" y="2124433"/>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
        <p:nvSpPr>
          <p:cNvPr id="4" name="テキスト ボックス 3">
            <a:extLst>
              <a:ext uri="{FF2B5EF4-FFF2-40B4-BE49-F238E27FC236}">
                <a16:creationId xmlns:a16="http://schemas.microsoft.com/office/drawing/2014/main" id="{2931F039-9625-40BE-2C63-3CE1B8D4CCFB}"/>
              </a:ext>
            </a:extLst>
          </p:cNvPr>
          <p:cNvSpPr txBox="1"/>
          <p:nvPr/>
        </p:nvSpPr>
        <p:spPr>
          <a:xfrm>
            <a:off x="131021" y="6470068"/>
            <a:ext cx="5429692" cy="258661"/>
          </a:xfrm>
          <a:prstGeom prst="rect">
            <a:avLst/>
          </a:prstGeom>
          <a:noFill/>
        </p:spPr>
        <p:txBody>
          <a:bodyPr wrap="none" rtlCol="0">
            <a:spAutoFit/>
          </a:bodyPr>
          <a:lstStyle/>
          <a:p>
            <a:r>
              <a:rPr kumimoji="1" lang="en-US" altLang="ja-JP" dirty="0"/>
              <a:t>※</a:t>
            </a:r>
            <a:r>
              <a:rPr kumimoji="1" lang="ja-JP" altLang="en-US" dirty="0"/>
              <a:t>こちらはあくまで記載例であり、</a:t>
            </a:r>
            <a:r>
              <a:rPr kumimoji="1" lang="en-US" altLang="ja-JP" dirty="0"/>
              <a:t>【</a:t>
            </a:r>
            <a:r>
              <a:rPr kumimoji="1" lang="ja-JP" altLang="en-US" dirty="0"/>
              <a:t>提案を求める事項</a:t>
            </a:r>
            <a:r>
              <a:rPr kumimoji="1" lang="en-US" altLang="ja-JP" dirty="0"/>
              <a:t>】</a:t>
            </a:r>
            <a:r>
              <a:rPr kumimoji="1" lang="ja-JP" altLang="en-US" dirty="0"/>
              <a:t>の内容を満たしていれば様式は問いません</a:t>
            </a:r>
            <a:endParaRPr lang="en-US" altLang="ja-JP" dirty="0"/>
          </a:p>
        </p:txBody>
      </p:sp>
    </p:spTree>
    <p:extLst>
      <p:ext uri="{BB962C8B-B14F-4D97-AF65-F5344CB8AC3E}">
        <p14:creationId xmlns:p14="http://schemas.microsoft.com/office/powerpoint/2010/main" val="2896871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2-1</a:t>
            </a:r>
            <a:r>
              <a:rPr lang="ja-JP" altLang="en-US" dirty="0">
                <a:solidFill>
                  <a:schemeClr val="tx1"/>
                </a:solidFill>
                <a:latin typeface="Arial" panose="020B0604020202020204" pitchFamily="34" charset="0"/>
                <a:ea typeface="ＭＳ Ｐゴシック" panose="020B0600070205080204" pitchFamily="50" charset="-128"/>
              </a:rPr>
              <a:t>：市場規模・市場の成長性</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6428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本プロジェクトがターゲットとする特定の市場の規模の考え方（例：</a:t>
            </a:r>
            <a:r>
              <a:rPr lang="en-US" altLang="ja-JP" sz="1200" kern="0" dirty="0">
                <a:solidFill>
                  <a:schemeClr val="tx1"/>
                </a:solidFill>
              </a:rPr>
              <a:t>TAM/SAM/SOM</a:t>
            </a:r>
            <a:r>
              <a:rPr lang="ja-JP" altLang="en-US" sz="1200" kern="0" dirty="0">
                <a:solidFill>
                  <a:schemeClr val="tx1"/>
                </a:solidFill>
              </a:rPr>
              <a:t>等）と算出方法を記載してください。</a:t>
            </a:r>
            <a:endParaRPr lang="en-US" altLang="ja-JP" sz="1200"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また、市場のトレンド・推移（成長の見込み含む）の考え方、考え方が妥当であると考える根拠について記載してください。</a:t>
            </a:r>
          </a:p>
        </p:txBody>
      </p:sp>
      <p:sp>
        <p:nvSpPr>
          <p:cNvPr id="6" name="正方形/長方形 5">
            <a:extLst>
              <a:ext uri="{FF2B5EF4-FFF2-40B4-BE49-F238E27FC236}">
                <a16:creationId xmlns:a16="http://schemas.microsoft.com/office/drawing/2014/main" id="{073CD4C3-1F0A-4E62-9310-9EE96BCFA7E7}"/>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
        <p:nvSpPr>
          <p:cNvPr id="2" name="テキスト ボックス 1">
            <a:extLst>
              <a:ext uri="{FF2B5EF4-FFF2-40B4-BE49-F238E27FC236}">
                <a16:creationId xmlns:a16="http://schemas.microsoft.com/office/drawing/2014/main" id="{91208079-531C-4D0D-B8A9-379501048439}"/>
              </a:ext>
            </a:extLst>
          </p:cNvPr>
          <p:cNvSpPr txBox="1"/>
          <p:nvPr/>
        </p:nvSpPr>
        <p:spPr>
          <a:xfrm>
            <a:off x="6567669" y="143073"/>
            <a:ext cx="3126176" cy="258661"/>
          </a:xfrm>
          <a:prstGeom prst="rect">
            <a:avLst/>
          </a:prstGeom>
          <a:noFill/>
        </p:spPr>
        <p:txBody>
          <a:bodyPr wrap="none" rtlCol="0">
            <a:spAutoFit/>
          </a:bodyPr>
          <a:lstStyle/>
          <a:p>
            <a:r>
              <a:rPr kumimoji="1" lang="ja-JP" altLang="en-US" dirty="0"/>
              <a:t>評価項目：「市場性」－市場規模・市場の成長性に該当</a:t>
            </a:r>
          </a:p>
        </p:txBody>
      </p:sp>
      <p:sp>
        <p:nvSpPr>
          <p:cNvPr id="3" name="フローチャート: 結合子 2">
            <a:extLst>
              <a:ext uri="{FF2B5EF4-FFF2-40B4-BE49-F238E27FC236}">
                <a16:creationId xmlns:a16="http://schemas.microsoft.com/office/drawing/2014/main" id="{83615706-E550-0DB1-B723-E8CF4943CC40}"/>
              </a:ext>
            </a:extLst>
          </p:cNvPr>
          <p:cNvSpPr/>
          <p:nvPr/>
        </p:nvSpPr>
        <p:spPr bwMode="auto">
          <a:xfrm>
            <a:off x="406400" y="2643032"/>
            <a:ext cx="2265074" cy="2265074"/>
          </a:xfrm>
          <a:prstGeom prst="flowChartConnector">
            <a:avLst/>
          </a:prstGeom>
          <a:solidFill>
            <a:srgbClr val="1B4B7D"/>
          </a:solidFill>
          <a:ln w="12700" cap="flat" cmpd="sng" algn="ctr">
            <a:solidFill>
              <a:srgbClr val="1B4B7D"/>
            </a:solidFill>
            <a:prstDash val="solid"/>
            <a:round/>
            <a:headEnd type="none" w="med" len="med"/>
            <a:tailEnd type="none" w="med" len="med"/>
          </a:ln>
          <a:effectLst/>
        </p:spPr>
        <p:txBody>
          <a:bodyPr vert="horz" wrap="none" lIns="18000" tIns="18000" rIns="18000" bIns="18000" numCol="1" rtlCol="0" anchor="t"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400" dirty="0">
                <a:solidFill>
                  <a:srgbClr val="FFFFFF"/>
                </a:solidFill>
                <a:latin typeface="Arial" panose="020B0604020202020204" pitchFamily="34" charset="0"/>
                <a:ea typeface="ＭＳ Ｐゴシック" panose="020B0600070205080204" pitchFamily="50" charset="-128"/>
              </a:rPr>
              <a:t>TAM</a:t>
            </a:r>
            <a:endParaRPr kumimoji="1" lang="ja-JP" altLang="en-US" sz="1400" b="0" i="0" u="none" strike="noStrike" cap="none" normalizeH="0" baseline="0" dirty="0">
              <a:ln>
                <a:noFill/>
              </a:ln>
              <a:solidFill>
                <a:srgbClr val="FFFFFF"/>
              </a:solidFill>
              <a:effectLst/>
              <a:latin typeface="Arial" panose="020B0604020202020204" pitchFamily="34" charset="0"/>
              <a:ea typeface="ＭＳ Ｐゴシック" panose="020B0600070205080204" pitchFamily="50" charset="-128"/>
            </a:endParaRPr>
          </a:p>
        </p:txBody>
      </p:sp>
      <p:grpSp>
        <p:nvGrpSpPr>
          <p:cNvPr id="4" name="グループ化 3">
            <a:extLst>
              <a:ext uri="{FF2B5EF4-FFF2-40B4-BE49-F238E27FC236}">
                <a16:creationId xmlns:a16="http://schemas.microsoft.com/office/drawing/2014/main" id="{1BA135CE-8CDD-B7A9-2236-219AD7D81208}"/>
              </a:ext>
            </a:extLst>
          </p:cNvPr>
          <p:cNvGrpSpPr/>
          <p:nvPr/>
        </p:nvGrpSpPr>
        <p:grpSpPr>
          <a:xfrm>
            <a:off x="372130" y="2351704"/>
            <a:ext cx="4469774" cy="252000"/>
            <a:chOff x="542855" y="3062161"/>
            <a:chExt cx="4217636" cy="252000"/>
          </a:xfrm>
        </p:grpSpPr>
        <p:sp>
          <p:nvSpPr>
            <p:cNvPr id="5" name="Rectangle 3">
              <a:extLst>
                <a:ext uri="{FF2B5EF4-FFF2-40B4-BE49-F238E27FC236}">
                  <a16:creationId xmlns:a16="http://schemas.microsoft.com/office/drawing/2014/main" id="{14422644-6D12-CA85-2525-896CFB9C1BEA}"/>
                </a:ext>
              </a:extLst>
            </p:cNvPr>
            <p:cNvSpPr txBox="1">
              <a:spLocks noChangeArrowheads="1"/>
            </p:cNvSpPr>
            <p:nvPr>
              <p:custDataLst>
                <p:tags r:id="rId2"/>
              </p:custDataLst>
            </p:nvPr>
          </p:nvSpPr>
          <p:spPr bwMode="auto">
            <a:xfrm>
              <a:off x="542855" y="3062161"/>
              <a:ext cx="4217636" cy="252000"/>
            </a:xfrm>
            <a:prstGeom prst="rect">
              <a:avLst/>
            </a:prstGeom>
            <a:noFill/>
            <a:ln w="9525">
              <a:noFill/>
              <a:miter lim="800000"/>
              <a:headEnd/>
              <a:tailEnd/>
            </a:ln>
            <a:extLst>
              <a:ext uri="{909E8E84-426E-40DD-AFC4-6F175D3DCCD1}">
                <a14:hiddenFill xmlns:a14="http://schemas.microsoft.com/office/drawing/2010/main">
                  <a:solidFill>
                    <a:schemeClr val="bg1"/>
                  </a:solidFill>
                </a14:hiddenFill>
              </a:ext>
            </a:extLst>
          </p:spPr>
          <p:txBody>
            <a:bodyPr vert="horz" wrap="square" lIns="54000" tIns="54000" rIns="54000" bIns="54000" numCol="1" anchor="b" anchorCtr="0" compatLnSpc="1">
              <a:prstTxWarp prst="textNoShape">
                <a:avLst/>
              </a:prstTxWarp>
              <a:no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lnSpc>
                  <a:spcPct val="100000"/>
                </a:lnSpc>
                <a:spcBef>
                  <a:spcPct val="0"/>
                </a:spcBef>
                <a:buClr>
                  <a:srgbClr val="5A5A5A"/>
                </a:buClr>
                <a:buSzPct val="100000"/>
                <a:buNone/>
              </a:pPr>
              <a:r>
                <a:rPr lang="en-US" altLang="ja-JP" sz="1100" b="1" kern="0" dirty="0">
                  <a:latin typeface="Arial" panose="020B0604020202020204" pitchFamily="34" charset="0"/>
                  <a:ea typeface="ＭＳ Ｐゴシック" panose="020B0600070205080204" pitchFamily="50" charset="-128"/>
                </a:rPr>
                <a:t>TAM/SAM/SOM</a:t>
              </a:r>
              <a:r>
                <a:rPr lang="ja-JP" altLang="en-US" sz="1100" b="1" kern="0" dirty="0">
                  <a:latin typeface="Arial" panose="020B0604020202020204" pitchFamily="34" charset="0"/>
                  <a:ea typeface="ＭＳ Ｐゴシック" panose="020B0600070205080204" pitchFamily="50" charset="-128"/>
                </a:rPr>
                <a:t>（事業化終了</a:t>
              </a:r>
              <a:r>
                <a:rPr lang="en-US" altLang="ja-JP" sz="1100" b="1" kern="0" dirty="0">
                  <a:latin typeface="Arial" panose="020B0604020202020204" pitchFamily="34" charset="0"/>
                  <a:ea typeface="ＭＳ Ｐゴシック" panose="020B0600070205080204" pitchFamily="50" charset="-128"/>
                </a:rPr>
                <a:t>5</a:t>
              </a:r>
              <a:r>
                <a:rPr lang="ja-JP" altLang="en-US" sz="1100" b="1" kern="0" dirty="0">
                  <a:latin typeface="Arial" panose="020B0604020202020204" pitchFamily="34" charset="0"/>
                  <a:ea typeface="ＭＳ Ｐゴシック" panose="020B0600070205080204" pitchFamily="50" charset="-128"/>
                </a:rPr>
                <a:t>年後時点）</a:t>
              </a:r>
            </a:p>
          </p:txBody>
        </p:sp>
        <p:cxnSp>
          <p:nvCxnSpPr>
            <p:cNvPr id="7" name="Title_line_Rectangle 3">
              <a:extLst>
                <a:ext uri="{FF2B5EF4-FFF2-40B4-BE49-F238E27FC236}">
                  <a16:creationId xmlns:a16="http://schemas.microsoft.com/office/drawing/2014/main" id="{40A057C2-16C2-0338-ABC7-1B4BDBCF04CA}"/>
                </a:ext>
              </a:extLst>
            </p:cNvPr>
            <p:cNvCxnSpPr/>
            <p:nvPr/>
          </p:nvCxnSpPr>
          <p:spPr bwMode="auto">
            <a:xfrm>
              <a:off x="542855" y="3314161"/>
              <a:ext cx="4217636" cy="0"/>
            </a:xfrm>
            <a:prstGeom prst="line">
              <a:avLst/>
            </a:prstGeom>
            <a:solidFill>
              <a:schemeClr val="accent1"/>
            </a:solidFill>
            <a:ln w="12700" cap="flat" cmpd="sng" algn="ctr">
              <a:solidFill>
                <a:srgbClr val="5A5A5A"/>
              </a:solidFill>
              <a:prstDash val="solid"/>
              <a:round/>
              <a:headEnd type="none" w="med" len="med"/>
              <a:tailEnd type="none" w="med" len="med"/>
            </a:ln>
            <a:effectLst/>
          </p:spPr>
        </p:cxnSp>
      </p:grpSp>
      <p:sp>
        <p:nvSpPr>
          <p:cNvPr id="8" name="正方形/長方形 7">
            <a:extLst>
              <a:ext uri="{FF2B5EF4-FFF2-40B4-BE49-F238E27FC236}">
                <a16:creationId xmlns:a16="http://schemas.microsoft.com/office/drawing/2014/main" id="{568A2645-D374-9DFB-0398-61572D7D8455}"/>
              </a:ext>
            </a:extLst>
          </p:cNvPr>
          <p:cNvSpPr/>
          <p:nvPr/>
        </p:nvSpPr>
        <p:spPr bwMode="auto">
          <a:xfrm>
            <a:off x="372130" y="4980305"/>
            <a:ext cx="4432926" cy="693112"/>
          </a:xfrm>
          <a:prstGeom prst="rect">
            <a:avLst/>
          </a:prstGeom>
          <a:noFill/>
          <a:ln w="12700" cap="flat"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rgbClr val="FFFFFF"/>
                </a:solidFill>
                <a:prstDash val="solid"/>
                <a:round/>
                <a:headEnd type="none" w="med" len="med"/>
                <a:tailEnd type="none" w="med" len="med"/>
              </a14:hiddenLine>
            </a:ext>
          </a:ex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000" b="0" i="0"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SOM</a:t>
            </a:r>
            <a:r>
              <a:rPr kumimoji="1" lang="ja-JP" altLang="en-US" sz="1000" b="0" i="0"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売上高（事業化終了</a:t>
            </a:r>
            <a:r>
              <a:rPr kumimoji="1" lang="en-US" altLang="ja-JP" sz="1000" b="0" i="0"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5</a:t>
            </a:r>
            <a:r>
              <a:rPr kumimoji="1" lang="ja-JP" altLang="en-US" sz="1000" b="0" i="0"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年後）</a:t>
            </a:r>
            <a:r>
              <a:rPr kumimoji="1" lang="en-US" altLang="ja-JP" sz="1000" b="0" i="0"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=416</a:t>
            </a:r>
            <a:r>
              <a:rPr kumimoji="1" lang="ja-JP" altLang="en-US" sz="1000" b="0" i="0"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億円</a:t>
            </a:r>
            <a:endParaRPr kumimoji="1" lang="en-US" altLang="ja-JP" sz="1000" b="0" i="0"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solidFill>
                  <a:srgbClr val="0070C0"/>
                </a:solidFill>
                <a:latin typeface="Arial" panose="020B0604020202020204" pitchFamily="34" charset="0"/>
                <a:ea typeface="ＭＳ Ｐゴシック" panose="020B0600070205080204" pitchFamily="50" charset="-128"/>
              </a:rPr>
              <a:t>※</a:t>
            </a:r>
            <a:r>
              <a:rPr lang="ja-JP" altLang="en-US" dirty="0">
                <a:solidFill>
                  <a:srgbClr val="0070C0"/>
                </a:solidFill>
                <a:latin typeface="Arial" panose="020B0604020202020204" pitchFamily="34" charset="0"/>
                <a:ea typeface="ＭＳ Ｐゴシック" panose="020B0600070205080204" pitchFamily="50" charset="-128"/>
              </a:rPr>
              <a:t>目標波及効果（</a:t>
            </a:r>
            <a:r>
              <a:rPr lang="en-US" altLang="ja-JP" dirty="0">
                <a:solidFill>
                  <a:srgbClr val="0070C0"/>
                </a:solidFill>
                <a:latin typeface="Arial" panose="020B0604020202020204" pitchFamily="34" charset="0"/>
                <a:ea typeface="ＭＳ Ｐゴシック" panose="020B0600070205080204" pitchFamily="50" charset="-128"/>
              </a:rPr>
              <a:t>50</a:t>
            </a:r>
            <a:r>
              <a:rPr lang="ja-JP" altLang="en-US" dirty="0">
                <a:solidFill>
                  <a:srgbClr val="0070C0"/>
                </a:solidFill>
                <a:latin typeface="Arial" panose="020B0604020202020204" pitchFamily="34" charset="0"/>
                <a:ea typeface="ＭＳ Ｐゴシック" panose="020B0600070205080204" pitchFamily="50" charset="-128"/>
              </a:rPr>
              <a:t>億円（補助金額）</a:t>
            </a:r>
            <a:r>
              <a:rPr lang="en-US" altLang="ja-JP" dirty="0">
                <a:solidFill>
                  <a:srgbClr val="0070C0"/>
                </a:solidFill>
                <a:latin typeface="Arial" panose="020B0604020202020204" pitchFamily="34" charset="0"/>
                <a:ea typeface="ＭＳ Ｐゴシック" panose="020B0600070205080204" pitchFamily="50" charset="-128"/>
              </a:rPr>
              <a:t>×8=400</a:t>
            </a:r>
            <a:r>
              <a:rPr lang="ja-JP" altLang="en-US" dirty="0">
                <a:solidFill>
                  <a:srgbClr val="0070C0"/>
                </a:solidFill>
                <a:latin typeface="Arial" panose="020B0604020202020204" pitchFamily="34" charset="0"/>
                <a:ea typeface="ＭＳ Ｐゴシック" panose="020B0600070205080204" pitchFamily="50" charset="-128"/>
              </a:rPr>
              <a:t>億円）達成見込み</a:t>
            </a:r>
            <a:endParaRPr kumimoji="1" lang="ja-JP" altLang="en-US" sz="1000" b="0" i="0"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endParaRPr>
          </a:p>
        </p:txBody>
      </p:sp>
      <p:sp>
        <p:nvSpPr>
          <p:cNvPr id="10" name="フローチャート: 結合子 9">
            <a:extLst>
              <a:ext uri="{FF2B5EF4-FFF2-40B4-BE49-F238E27FC236}">
                <a16:creationId xmlns:a16="http://schemas.microsoft.com/office/drawing/2014/main" id="{0E00A830-E0BA-FC46-1410-3B5649AC2DF1}"/>
              </a:ext>
            </a:extLst>
          </p:cNvPr>
          <p:cNvSpPr/>
          <p:nvPr/>
        </p:nvSpPr>
        <p:spPr bwMode="auto">
          <a:xfrm>
            <a:off x="705222" y="3232209"/>
            <a:ext cx="1667431" cy="1667431"/>
          </a:xfrm>
          <a:prstGeom prst="flowChartConnector">
            <a:avLst/>
          </a:prstGeom>
          <a:solidFill>
            <a:srgbClr val="8DA5BE"/>
          </a:solidFill>
          <a:ln w="12700" cap="flat" cmpd="sng" algn="ctr">
            <a:solidFill>
              <a:srgbClr val="8DA5BE"/>
            </a:solidFill>
            <a:prstDash val="solid"/>
            <a:round/>
            <a:headEnd type="none" w="med" len="med"/>
            <a:tailEnd type="none" w="med" len="med"/>
          </a:ln>
          <a:effectLst/>
        </p:spPr>
        <p:txBody>
          <a:bodyPr vert="horz" wrap="none" lIns="18000" tIns="18000" rIns="18000" bIns="18000" numCol="1" rtlCol="0" anchor="t"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400" b="0" i="0" u="none" strike="noStrike" cap="none" normalizeH="0" baseline="0" dirty="0">
                <a:ln>
                  <a:noFill/>
                </a:ln>
                <a:effectLst/>
                <a:latin typeface="Arial" panose="020B0604020202020204" pitchFamily="34" charset="0"/>
                <a:ea typeface="ＭＳ Ｐゴシック" panose="020B0600070205080204" pitchFamily="50" charset="-128"/>
              </a:rPr>
              <a:t>SAM</a:t>
            </a:r>
            <a:endParaRPr kumimoji="1" lang="ja-JP" altLang="en-US" sz="1050" b="0" i="0" u="none" strike="noStrike" cap="none" normalizeH="0" baseline="0" dirty="0">
              <a:ln>
                <a:noFill/>
              </a:ln>
              <a:effectLst/>
              <a:latin typeface="Arial" panose="020B0604020202020204" pitchFamily="34" charset="0"/>
              <a:ea typeface="ＭＳ Ｐゴシック" panose="020B0600070205080204" pitchFamily="50" charset="-128"/>
            </a:endParaRPr>
          </a:p>
        </p:txBody>
      </p:sp>
      <p:sp>
        <p:nvSpPr>
          <p:cNvPr id="11" name="フローチャート: 結合子 10">
            <a:extLst>
              <a:ext uri="{FF2B5EF4-FFF2-40B4-BE49-F238E27FC236}">
                <a16:creationId xmlns:a16="http://schemas.microsoft.com/office/drawing/2014/main" id="{EA2FB7AE-7A71-7FA7-E66D-EB60C73867EC}"/>
              </a:ext>
            </a:extLst>
          </p:cNvPr>
          <p:cNvSpPr/>
          <p:nvPr/>
        </p:nvSpPr>
        <p:spPr bwMode="auto">
          <a:xfrm>
            <a:off x="1030570" y="3878672"/>
            <a:ext cx="1016735" cy="1016735"/>
          </a:xfrm>
          <a:prstGeom prst="flowChartConnector">
            <a:avLst/>
          </a:prstGeom>
          <a:solidFill>
            <a:srgbClr val="C6D2DE"/>
          </a:solidFill>
          <a:ln w="12700" cap="flat" cmpd="sng" algn="ctr">
            <a:solidFill>
              <a:srgbClr val="C6D2DE"/>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400" dirty="0">
                <a:latin typeface="Arial" panose="020B0604020202020204" pitchFamily="34" charset="0"/>
                <a:ea typeface="ＭＳ Ｐゴシック" panose="020B0600070205080204" pitchFamily="50" charset="-128"/>
              </a:rPr>
              <a:t>SOM</a:t>
            </a:r>
            <a:endParaRPr kumimoji="1" lang="ja-JP" altLang="en-US" sz="1400" b="0" i="0" u="none" strike="noStrike" cap="none" normalizeH="0" baseline="0" dirty="0">
              <a:ln>
                <a:noFill/>
              </a:ln>
              <a:effectLst/>
              <a:latin typeface="Arial" panose="020B0604020202020204" pitchFamily="34" charset="0"/>
              <a:ea typeface="ＭＳ Ｐゴシック" panose="020B0600070205080204" pitchFamily="50" charset="-128"/>
            </a:endParaRPr>
          </a:p>
        </p:txBody>
      </p:sp>
      <p:sp>
        <p:nvSpPr>
          <p:cNvPr id="12" name="テキスト ボックス 11">
            <a:extLst>
              <a:ext uri="{FF2B5EF4-FFF2-40B4-BE49-F238E27FC236}">
                <a16:creationId xmlns:a16="http://schemas.microsoft.com/office/drawing/2014/main" id="{4EAE01C2-2F75-5FF3-0F60-8765EAC4ED99}"/>
              </a:ext>
            </a:extLst>
          </p:cNvPr>
          <p:cNvSpPr txBox="1"/>
          <p:nvPr/>
        </p:nvSpPr>
        <p:spPr>
          <a:xfrm>
            <a:off x="2856506" y="2928283"/>
            <a:ext cx="1963173" cy="1568058"/>
          </a:xfrm>
          <a:prstGeom prst="rect">
            <a:avLst/>
          </a:prstGeom>
          <a:noFill/>
        </p:spPr>
        <p:txBody>
          <a:bodyPr wrap="square" rtlCol="0">
            <a:spAutoFit/>
          </a:bodyPr>
          <a:lstStyle/>
          <a:p>
            <a:pPr marL="150813" indent="-150813" algn="l">
              <a:buClr>
                <a:srgbClr val="5A5A5A"/>
              </a:buClr>
              <a:buSzPct val="100000"/>
              <a:buFont typeface="Wingdings" panose="05000000000000000000" pitchFamily="2" charset="2"/>
              <a:buChar char="n"/>
            </a:pPr>
            <a:r>
              <a:rPr kumimoji="1" lang="en-US" altLang="ja-JP" i="1" dirty="0">
                <a:solidFill>
                  <a:srgbClr val="0070C0"/>
                </a:solidFill>
                <a:latin typeface="Arial" panose="020B0604020202020204" pitchFamily="34" charset="0"/>
                <a:ea typeface="ＭＳ Ｐゴシック" panose="020B0600070205080204" pitchFamily="50" charset="-128"/>
              </a:rPr>
              <a:t>TAM</a:t>
            </a:r>
            <a:r>
              <a:rPr kumimoji="1" lang="ja-JP" altLang="en-US" i="1" dirty="0">
                <a:solidFill>
                  <a:srgbClr val="0070C0"/>
                </a:solidFill>
                <a:latin typeface="Arial" panose="020B0604020202020204" pitchFamily="34" charset="0"/>
                <a:ea typeface="ＭＳ Ｐゴシック" panose="020B0600070205080204" pitchFamily="50" charset="-128"/>
              </a:rPr>
              <a:t>：●●●市場全体</a:t>
            </a:r>
            <a:endParaRPr kumimoji="1" lang="en-US" altLang="ja-JP" i="1" dirty="0">
              <a:solidFill>
                <a:srgbClr val="0070C0"/>
              </a:solidFill>
              <a:latin typeface="Arial" panose="020B0604020202020204" pitchFamily="34" charset="0"/>
              <a:ea typeface="ＭＳ Ｐゴシック" panose="020B0600070205080204" pitchFamily="50" charset="-128"/>
            </a:endParaRPr>
          </a:p>
          <a:p>
            <a:pPr marL="293688" lvl="1" indent="-141552" algn="l">
              <a:buClr>
                <a:srgbClr val="969696"/>
              </a:buClr>
              <a:buSzPct val="70000"/>
              <a:buFont typeface="Wingdings" panose="05000000000000000000" pitchFamily="2" charset="2"/>
              <a:buChar char="l"/>
            </a:pPr>
            <a:r>
              <a:rPr lang="en-US" altLang="ja-JP" i="1" dirty="0">
                <a:solidFill>
                  <a:srgbClr val="0070C0"/>
                </a:solidFill>
                <a:latin typeface="Arial" panose="020B0604020202020204" pitchFamily="34" charset="0"/>
                <a:ea typeface="ＭＳ Ｐゴシック" panose="020B0600070205080204" pitchFamily="50" charset="-128"/>
              </a:rPr>
              <a:t>10.4</a:t>
            </a:r>
            <a:r>
              <a:rPr lang="ja-JP" altLang="en-US" i="1" dirty="0">
                <a:solidFill>
                  <a:srgbClr val="0070C0"/>
                </a:solidFill>
                <a:latin typeface="Arial" panose="020B0604020202020204" pitchFamily="34" charset="0"/>
                <a:ea typeface="ＭＳ Ｐゴシック" panose="020B0600070205080204" pitchFamily="50" charset="-128"/>
              </a:rPr>
              <a:t>兆円</a:t>
            </a:r>
            <a:r>
              <a:rPr lang="en-US" altLang="ja-JP" i="1" dirty="0">
                <a:solidFill>
                  <a:srgbClr val="0070C0"/>
                </a:solidFill>
                <a:latin typeface="Arial" panose="020B0604020202020204" pitchFamily="34" charset="0"/>
                <a:ea typeface="ＭＳ Ｐゴシック" panose="020B0600070205080204" pitchFamily="50" charset="-128"/>
              </a:rPr>
              <a:t> </a:t>
            </a:r>
          </a:p>
          <a:p>
            <a:pPr marL="150813" indent="-150813" algn="l">
              <a:buClr>
                <a:srgbClr val="5A5A5A"/>
              </a:buClr>
              <a:buSzPct val="100000"/>
              <a:buFont typeface="Wingdings" panose="05000000000000000000" pitchFamily="2" charset="2"/>
              <a:buChar char="n"/>
            </a:pPr>
            <a:r>
              <a:rPr kumimoji="1" lang="en-US" altLang="ja-JP" i="1" dirty="0">
                <a:solidFill>
                  <a:srgbClr val="0070C0"/>
                </a:solidFill>
                <a:latin typeface="Arial" panose="020B0604020202020204" pitchFamily="34" charset="0"/>
                <a:ea typeface="ＭＳ Ｐゴシック" panose="020B0600070205080204" pitchFamily="50" charset="-128"/>
              </a:rPr>
              <a:t>SAM</a:t>
            </a:r>
            <a:r>
              <a:rPr kumimoji="1" lang="ja-JP" altLang="en-US" i="1" dirty="0">
                <a:solidFill>
                  <a:srgbClr val="0070C0"/>
                </a:solidFill>
                <a:latin typeface="Arial" panose="020B0604020202020204" pitchFamily="34" charset="0"/>
                <a:ea typeface="ＭＳ Ｐゴシック" panose="020B0600070205080204" pitchFamily="50" charset="-128"/>
              </a:rPr>
              <a:t>：低コスト●●●市場</a:t>
            </a:r>
            <a:endParaRPr kumimoji="1" lang="en-US" altLang="ja-JP" i="1" dirty="0">
              <a:solidFill>
                <a:srgbClr val="0070C0"/>
              </a:solidFill>
              <a:latin typeface="Arial" panose="020B0604020202020204" pitchFamily="34" charset="0"/>
              <a:ea typeface="ＭＳ Ｐゴシック" panose="020B0600070205080204" pitchFamily="50" charset="-128"/>
            </a:endParaRPr>
          </a:p>
          <a:p>
            <a:pPr marL="293688" lvl="1" indent="-141552" algn="l">
              <a:buClr>
                <a:srgbClr val="969696"/>
              </a:buClr>
              <a:buSzPct val="70000"/>
              <a:buFont typeface="Wingdings" panose="05000000000000000000" pitchFamily="2" charset="2"/>
              <a:buChar char="l"/>
            </a:pPr>
            <a:r>
              <a:rPr kumimoji="1" lang="en-US" altLang="ja-JP" i="1" dirty="0">
                <a:solidFill>
                  <a:srgbClr val="0070C0"/>
                </a:solidFill>
                <a:latin typeface="Arial" panose="020B0604020202020204" pitchFamily="34" charset="0"/>
                <a:ea typeface="ＭＳ Ｐゴシック" panose="020B0600070205080204" pitchFamily="50" charset="-128"/>
              </a:rPr>
              <a:t>2.08</a:t>
            </a:r>
            <a:r>
              <a:rPr kumimoji="1" lang="ja-JP" altLang="en-US" i="1" dirty="0">
                <a:solidFill>
                  <a:srgbClr val="0070C0"/>
                </a:solidFill>
                <a:latin typeface="Arial" panose="020B0604020202020204" pitchFamily="34" charset="0"/>
                <a:ea typeface="ＭＳ Ｐゴシック" panose="020B0600070205080204" pitchFamily="50" charset="-128"/>
              </a:rPr>
              <a:t>兆円</a:t>
            </a:r>
            <a:r>
              <a:rPr kumimoji="1" lang="en-US" altLang="ja-JP" i="1" dirty="0">
                <a:solidFill>
                  <a:srgbClr val="0070C0"/>
                </a:solidFill>
                <a:latin typeface="Arial" panose="020B0604020202020204" pitchFamily="34" charset="0"/>
                <a:ea typeface="ＭＳ Ｐゴシック" panose="020B0600070205080204" pitchFamily="50" charset="-128"/>
              </a:rPr>
              <a:t>(TAM</a:t>
            </a:r>
            <a:r>
              <a:rPr lang="en-US" altLang="ja-JP" i="1" dirty="0">
                <a:solidFill>
                  <a:srgbClr val="0070C0"/>
                </a:solidFill>
                <a:latin typeface="Arial" panose="020B0604020202020204" pitchFamily="34" charset="0"/>
                <a:ea typeface="ＭＳ Ｐゴシック" panose="020B0600070205080204" pitchFamily="50" charset="-128"/>
              </a:rPr>
              <a:t>×</a:t>
            </a:r>
            <a:r>
              <a:rPr kumimoji="1" lang="en-US" altLang="ja-JP" i="1" dirty="0">
                <a:solidFill>
                  <a:srgbClr val="0070C0"/>
                </a:solidFill>
                <a:latin typeface="Arial" panose="020B0604020202020204" pitchFamily="34" charset="0"/>
                <a:ea typeface="ＭＳ Ｐゴシック" panose="020B0600070205080204" pitchFamily="50" charset="-128"/>
              </a:rPr>
              <a:t>20%)</a:t>
            </a:r>
          </a:p>
          <a:p>
            <a:pPr marL="150813" indent="-150813" algn="l">
              <a:buClr>
                <a:srgbClr val="5A5A5A"/>
              </a:buClr>
              <a:buSzPct val="100000"/>
              <a:buFont typeface="Wingdings" panose="05000000000000000000" pitchFamily="2" charset="2"/>
              <a:buChar char="n"/>
            </a:pPr>
            <a:r>
              <a:rPr lang="en-US" altLang="ja-JP" i="1" dirty="0">
                <a:solidFill>
                  <a:srgbClr val="0070C0"/>
                </a:solidFill>
                <a:latin typeface="Arial" panose="020B0604020202020204" pitchFamily="34" charset="0"/>
                <a:ea typeface="ＭＳ Ｐゴシック" panose="020B0600070205080204" pitchFamily="50" charset="-128"/>
              </a:rPr>
              <a:t>SOM</a:t>
            </a:r>
            <a:r>
              <a:rPr lang="ja-JP" altLang="en-US" i="1" dirty="0">
                <a:solidFill>
                  <a:srgbClr val="0070C0"/>
                </a:solidFill>
                <a:latin typeface="Arial" panose="020B0604020202020204" pitchFamily="34" charset="0"/>
                <a:ea typeface="ＭＳ Ｐゴシック" panose="020B0600070205080204" pitchFamily="50" charset="-128"/>
              </a:rPr>
              <a:t>：当社売上</a:t>
            </a:r>
            <a:endParaRPr lang="en-US" altLang="ja-JP" i="1" dirty="0">
              <a:solidFill>
                <a:srgbClr val="0070C0"/>
              </a:solidFill>
              <a:latin typeface="Arial" panose="020B0604020202020204" pitchFamily="34" charset="0"/>
              <a:ea typeface="ＭＳ Ｐゴシック" panose="020B0600070205080204" pitchFamily="50" charset="-128"/>
            </a:endParaRPr>
          </a:p>
          <a:p>
            <a:pPr marL="293688" lvl="1" indent="-141552" algn="l">
              <a:buClr>
                <a:srgbClr val="969696"/>
              </a:buClr>
              <a:buSzPct val="70000"/>
              <a:buFont typeface="Wingdings" panose="05000000000000000000" pitchFamily="2" charset="2"/>
              <a:buChar char="l"/>
            </a:pPr>
            <a:r>
              <a:rPr kumimoji="1" lang="en-US" altLang="ja-JP" i="1" dirty="0">
                <a:solidFill>
                  <a:srgbClr val="0070C0"/>
                </a:solidFill>
                <a:latin typeface="Arial" panose="020B0604020202020204" pitchFamily="34" charset="0"/>
                <a:ea typeface="ＭＳ Ｐゴシック" panose="020B0600070205080204" pitchFamily="50" charset="-128"/>
              </a:rPr>
              <a:t>416</a:t>
            </a:r>
            <a:r>
              <a:rPr kumimoji="1" lang="ja-JP" altLang="en-US" i="1" dirty="0">
                <a:solidFill>
                  <a:srgbClr val="0070C0"/>
                </a:solidFill>
                <a:latin typeface="Arial" panose="020B0604020202020204" pitchFamily="34" charset="0"/>
                <a:ea typeface="ＭＳ Ｐゴシック" panose="020B0600070205080204" pitchFamily="50" charset="-128"/>
              </a:rPr>
              <a:t>億円（</a:t>
            </a:r>
            <a:r>
              <a:rPr kumimoji="1" lang="en-US" altLang="ja-JP" i="1" dirty="0">
                <a:solidFill>
                  <a:srgbClr val="0070C0"/>
                </a:solidFill>
                <a:latin typeface="Arial" panose="020B0604020202020204" pitchFamily="34" charset="0"/>
                <a:ea typeface="ＭＳ Ｐゴシック" panose="020B0600070205080204" pitchFamily="50" charset="-128"/>
              </a:rPr>
              <a:t>SAM</a:t>
            </a:r>
            <a:r>
              <a:rPr lang="en-US" altLang="ja-JP" i="1" dirty="0">
                <a:solidFill>
                  <a:srgbClr val="0070C0"/>
                </a:solidFill>
                <a:latin typeface="Arial" panose="020B0604020202020204" pitchFamily="34" charset="0"/>
                <a:ea typeface="ＭＳ Ｐゴシック" panose="020B0600070205080204" pitchFamily="50" charset="-128"/>
              </a:rPr>
              <a:t>×2</a:t>
            </a:r>
            <a:r>
              <a:rPr kumimoji="1" lang="en-US" altLang="ja-JP" i="1" dirty="0">
                <a:solidFill>
                  <a:srgbClr val="0070C0"/>
                </a:solidFill>
                <a:latin typeface="Arial" panose="020B0604020202020204" pitchFamily="34" charset="0"/>
                <a:ea typeface="ＭＳ Ｐゴシック" panose="020B0600070205080204" pitchFamily="50" charset="-128"/>
              </a:rPr>
              <a:t>%</a:t>
            </a:r>
            <a:r>
              <a:rPr kumimoji="1" lang="ja-JP" altLang="en-US" i="1" dirty="0">
                <a:solidFill>
                  <a:srgbClr val="0070C0"/>
                </a:solidFill>
                <a:latin typeface="Arial" panose="020B0604020202020204" pitchFamily="34" charset="0"/>
                <a:ea typeface="ＭＳ Ｐゴシック" panose="020B0600070205080204" pitchFamily="50" charset="-128"/>
              </a:rPr>
              <a:t>）</a:t>
            </a:r>
          </a:p>
        </p:txBody>
      </p:sp>
      <p:sp>
        <p:nvSpPr>
          <p:cNvPr id="13" name="Rectangle 1">
            <a:extLst>
              <a:ext uri="{FF2B5EF4-FFF2-40B4-BE49-F238E27FC236}">
                <a16:creationId xmlns:a16="http://schemas.microsoft.com/office/drawing/2014/main" id="{05DC3BF0-9E14-7710-033F-8587782674A0}"/>
              </a:ext>
            </a:extLst>
          </p:cNvPr>
          <p:cNvSpPr>
            <a:spLocks noChangeArrowheads="1"/>
          </p:cNvSpPr>
          <p:nvPr/>
        </p:nvSpPr>
        <p:spPr bwMode="auto">
          <a:xfrm>
            <a:off x="5243170" y="2855704"/>
            <a:ext cx="4114800" cy="2386054"/>
          </a:xfrm>
          <a:prstGeom prst="rect">
            <a:avLst/>
          </a:prstGeom>
          <a:noFill/>
          <a:ln w="9525">
            <a:solidFill>
              <a:schemeClr val="bg2">
                <a:lumMod val="75000"/>
              </a:schemeClr>
            </a:solidFill>
            <a:prstDash val="dash"/>
            <a:miter lim="800000"/>
            <a:headEnd/>
            <a:tailEnd/>
          </a:ln>
          <a:effectLst/>
        </p:spPr>
        <p:txBody>
          <a:bodyPr vert="horz" wrap="square" lIns="91440" tIns="36000" rIns="91440" bIns="36000" numCol="1" anchor="ctr" anchorCtr="0" compatLnSpc="1">
            <a:prstTxWarp prst="textNoShape">
              <a:avLst/>
            </a:prstTxWarp>
            <a:normAutofit/>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211138" indent="-211138" algn="l" eaLnBrk="0" hangingPunct="0">
              <a:lnSpc>
                <a:spcPct val="100000"/>
              </a:lnSpc>
              <a:spcBef>
                <a:spcPct val="0"/>
              </a:spcBef>
              <a:buClr>
                <a:srgbClr val="5A5A5A"/>
              </a:buClr>
              <a:buSzPct val="100000"/>
              <a:buFont typeface="Wingdings" panose="05000000000000000000" pitchFamily="2" charset="2"/>
              <a:buChar char="n"/>
            </a:pPr>
            <a:r>
              <a:rPr lang="ja-JP" altLang="en-US" sz="1050" i="1" dirty="0">
                <a:solidFill>
                  <a:srgbClr val="0070C0"/>
                </a:solidFill>
                <a:latin typeface="Arial" panose="020B0604020202020204" pitchFamily="34" charset="0"/>
                <a:ea typeface="ＭＳ Ｐゴシック" panose="020B0600070205080204" pitchFamily="50" charset="-128"/>
                <a:cs typeface="Times New Roman" pitchFamily="18" charset="0"/>
              </a:rPr>
              <a:t>（市場規模算出の考え方の詳細・エビデンスについてご記載ください）</a:t>
            </a:r>
            <a:endPar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00000"/>
              </a:lnSpc>
              <a:spcBef>
                <a:spcPct val="0"/>
              </a:spcBef>
              <a:buClr>
                <a:srgbClr val="969696"/>
              </a:buClr>
              <a:buSzPct val="70000"/>
              <a:buFont typeface="Wingdings" panose="05000000000000000000" pitchFamily="2" charset="2"/>
              <a:buChar char="l"/>
            </a:pPr>
            <a:r>
              <a:rPr lang="ja-JP" altLang="en-US" sz="1050" i="1" dirty="0">
                <a:solidFill>
                  <a:srgbClr val="0070C0"/>
                </a:solidFill>
                <a:latin typeface="Arial" panose="020B0604020202020204" pitchFamily="34" charset="0"/>
                <a:ea typeface="ＭＳ Ｐゴシック" panose="020B0600070205080204" pitchFamily="50" charset="-128"/>
                <a:cs typeface="Times New Roman" pitchFamily="18" charset="0"/>
              </a:rPr>
              <a:t>・・・・</a:t>
            </a:r>
            <a:endPar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00000"/>
              </a:lnSpc>
              <a:spcBef>
                <a:spcPct val="0"/>
              </a:spcBef>
              <a:buClr>
                <a:srgbClr val="969696"/>
              </a:buClr>
              <a:buSzPct val="70000"/>
              <a:buFont typeface="Wingdings" panose="05000000000000000000" pitchFamily="2" charset="2"/>
              <a:buChar char="l"/>
            </a:pPr>
            <a:r>
              <a:rPr lang="ja-JP" altLang="en-US" sz="1050" i="1" dirty="0">
                <a:solidFill>
                  <a:srgbClr val="0070C0"/>
                </a:solidFill>
                <a:latin typeface="Arial" panose="020B0604020202020204" pitchFamily="34" charset="0"/>
                <a:ea typeface="ＭＳ Ｐゴシック" panose="020B0600070205080204" pitchFamily="50" charset="-128"/>
                <a:cs typeface="Times New Roman" pitchFamily="18" charset="0"/>
              </a:rPr>
              <a:t>・・・・</a:t>
            </a:r>
            <a:endParaRPr lang="en-US" altLang="ja-JP" sz="1050" i="1" dirty="0">
              <a:solidFill>
                <a:srgbClr val="0070C0"/>
              </a:solidFill>
              <a:latin typeface="Arial" panose="020B0604020202020204" pitchFamily="34" charset="0"/>
              <a:ea typeface="ＭＳ Ｐゴシック" panose="020B0600070205080204" pitchFamily="50" charset="-128"/>
              <a:cs typeface="Times New Roman" pitchFamily="18" charset="0"/>
            </a:endParaRPr>
          </a:p>
        </p:txBody>
      </p:sp>
      <p:grpSp>
        <p:nvGrpSpPr>
          <p:cNvPr id="14" name="グループ化 13">
            <a:extLst>
              <a:ext uri="{FF2B5EF4-FFF2-40B4-BE49-F238E27FC236}">
                <a16:creationId xmlns:a16="http://schemas.microsoft.com/office/drawing/2014/main" id="{39C4B1BB-B2AD-A312-9789-58C3F108EB62}"/>
              </a:ext>
            </a:extLst>
          </p:cNvPr>
          <p:cNvGrpSpPr/>
          <p:nvPr/>
        </p:nvGrpSpPr>
        <p:grpSpPr>
          <a:xfrm>
            <a:off x="5067270" y="2351704"/>
            <a:ext cx="4466600" cy="252000"/>
            <a:chOff x="5778500" y="3062161"/>
            <a:chExt cx="4217636" cy="252000"/>
          </a:xfrm>
        </p:grpSpPr>
        <p:sp>
          <p:nvSpPr>
            <p:cNvPr id="15" name="Rectangle 3">
              <a:extLst>
                <a:ext uri="{FF2B5EF4-FFF2-40B4-BE49-F238E27FC236}">
                  <a16:creationId xmlns:a16="http://schemas.microsoft.com/office/drawing/2014/main" id="{F06087A6-3FB1-0858-0557-67D48FD1D9A7}"/>
                </a:ext>
              </a:extLst>
            </p:cNvPr>
            <p:cNvSpPr txBox="1">
              <a:spLocks noChangeArrowheads="1"/>
            </p:cNvSpPr>
            <p:nvPr>
              <p:custDataLst>
                <p:tags r:id="rId1"/>
              </p:custDataLst>
            </p:nvPr>
          </p:nvSpPr>
          <p:spPr bwMode="auto">
            <a:xfrm>
              <a:off x="5778500" y="3062161"/>
              <a:ext cx="4217636" cy="252000"/>
            </a:xfrm>
            <a:prstGeom prst="rect">
              <a:avLst/>
            </a:prstGeom>
            <a:noFill/>
            <a:ln w="9525">
              <a:noFill/>
              <a:miter lim="800000"/>
              <a:headEnd/>
              <a:tailEnd/>
            </a:ln>
            <a:extLst>
              <a:ext uri="{909E8E84-426E-40DD-AFC4-6F175D3DCCD1}">
                <a14:hiddenFill xmlns:a14="http://schemas.microsoft.com/office/drawing/2010/main">
                  <a:solidFill>
                    <a:schemeClr val="bg1"/>
                  </a:solidFill>
                </a14:hiddenFill>
              </a:ext>
            </a:extLst>
          </p:spPr>
          <p:txBody>
            <a:bodyPr vert="horz" wrap="square" lIns="54000" tIns="54000" rIns="54000" bIns="54000" numCol="1" anchor="b" anchorCtr="0" compatLnSpc="1">
              <a:prstTxWarp prst="textNoShape">
                <a:avLst/>
              </a:prstTxWarp>
              <a:no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lnSpc>
                  <a:spcPct val="100000"/>
                </a:lnSpc>
                <a:spcBef>
                  <a:spcPct val="0"/>
                </a:spcBef>
                <a:buClr>
                  <a:srgbClr val="5A5A5A"/>
                </a:buClr>
                <a:buSzPct val="100000"/>
                <a:buNone/>
              </a:pPr>
              <a:r>
                <a:rPr lang="ja-JP" altLang="en-US" sz="1100" b="1" kern="0" dirty="0">
                  <a:latin typeface="Arial" panose="020B0604020202020204" pitchFamily="34" charset="0"/>
                  <a:ea typeface="ＭＳ Ｐゴシック" panose="020B0600070205080204" pitchFamily="50" charset="-128"/>
                </a:rPr>
                <a:t>市場規模算出の考え方</a:t>
              </a:r>
            </a:p>
          </p:txBody>
        </p:sp>
        <p:cxnSp>
          <p:nvCxnSpPr>
            <p:cNvPr id="16" name="Title_line_Rectangle 3">
              <a:extLst>
                <a:ext uri="{FF2B5EF4-FFF2-40B4-BE49-F238E27FC236}">
                  <a16:creationId xmlns:a16="http://schemas.microsoft.com/office/drawing/2014/main" id="{47052893-25F8-D5AA-E5F7-F559326A2F04}"/>
                </a:ext>
              </a:extLst>
            </p:cNvPr>
            <p:cNvCxnSpPr/>
            <p:nvPr/>
          </p:nvCxnSpPr>
          <p:spPr bwMode="auto">
            <a:xfrm>
              <a:off x="5778500" y="3314161"/>
              <a:ext cx="4217636" cy="0"/>
            </a:xfrm>
            <a:prstGeom prst="line">
              <a:avLst/>
            </a:prstGeom>
            <a:solidFill>
              <a:schemeClr val="accent1"/>
            </a:solidFill>
            <a:ln w="12700" cap="flat" cmpd="sng" algn="ctr">
              <a:solidFill>
                <a:srgbClr val="5A5A5A"/>
              </a:solidFill>
              <a:prstDash val="solid"/>
              <a:round/>
              <a:headEnd type="none" w="med" len="med"/>
              <a:tailEnd type="none" w="med" len="med"/>
            </a:ln>
            <a:effectLst/>
          </p:spPr>
        </p:cxnSp>
      </p:grpSp>
      <p:sp>
        <p:nvSpPr>
          <p:cNvPr id="17" name="テキスト ボックス 16">
            <a:extLst>
              <a:ext uri="{FF2B5EF4-FFF2-40B4-BE49-F238E27FC236}">
                <a16:creationId xmlns:a16="http://schemas.microsoft.com/office/drawing/2014/main" id="{4BA80FDD-82A0-8FB4-2F9A-02528803DCFC}"/>
              </a:ext>
            </a:extLst>
          </p:cNvPr>
          <p:cNvSpPr txBox="1"/>
          <p:nvPr/>
        </p:nvSpPr>
        <p:spPr>
          <a:xfrm>
            <a:off x="278160" y="5652115"/>
            <a:ext cx="3778908" cy="443326"/>
          </a:xfrm>
          <a:prstGeom prst="rect">
            <a:avLst/>
          </a:prstGeom>
          <a:noFill/>
        </p:spPr>
        <p:txBody>
          <a:bodyPr wrap="square">
            <a:spAutoFit/>
          </a:bodyPr>
          <a:lstStyle/>
          <a:p>
            <a:pPr algn="l"/>
            <a:r>
              <a:rPr lang="ja-JP" altLang="en-US" sz="1000" b="0" dirty="0">
                <a:solidFill>
                  <a:prstClr val="black"/>
                </a:solidFill>
                <a:latin typeface="Arial" panose="020B0604020202020204" pitchFamily="34" charset="0"/>
                <a:ea typeface="ＭＳ Ｐゴシック" panose="020B0600070205080204" pitchFamily="50" charset="-128"/>
              </a:rPr>
              <a:t>（出所）</a:t>
            </a:r>
            <a:r>
              <a:rPr lang="en-US" altLang="ja-JP" sz="1000" b="0" dirty="0">
                <a:solidFill>
                  <a:prstClr val="black"/>
                </a:solidFill>
                <a:latin typeface="Arial" panose="020B0604020202020204" pitchFamily="34" charset="0"/>
                <a:ea typeface="ＭＳ Ｐゴシック" panose="020B0600070205080204" pitchFamily="50" charset="-128"/>
              </a:rPr>
              <a:t>1.</a:t>
            </a:r>
            <a:r>
              <a:rPr lang="ja-JP" altLang="en-US" sz="1000" dirty="0">
                <a:latin typeface="Arial" panose="020B0604020202020204" pitchFamily="34" charset="0"/>
                <a:ea typeface="ＭＳ Ｐゴシック" panose="020B0600070205080204" pitchFamily="50" charset="-128"/>
              </a:rPr>
              <a:t> ●●●●●●（</a:t>
            </a:r>
            <a:r>
              <a:rPr lang="en-US" altLang="ja-JP" sz="1000" dirty="0">
                <a:latin typeface="Arial" panose="020B0604020202020204" pitchFamily="34" charset="0"/>
                <a:ea typeface="ＭＳ Ｐゴシック" panose="020B0600070205080204" pitchFamily="50" charset="-128"/>
              </a:rPr>
              <a:t>2020</a:t>
            </a:r>
            <a:r>
              <a:rPr lang="ja-JP" altLang="en-US" sz="1000" dirty="0">
                <a:latin typeface="Arial" panose="020B0604020202020204" pitchFamily="34" charset="0"/>
                <a:ea typeface="ＭＳ Ｐゴシック" panose="020B0600070205080204" pitchFamily="50" charset="-128"/>
              </a:rPr>
              <a:t>）</a:t>
            </a:r>
            <a:br>
              <a:rPr lang="en-US" altLang="ja-JP" dirty="0">
                <a:latin typeface="Arial" panose="020B0604020202020204" pitchFamily="34" charset="0"/>
                <a:ea typeface="ＭＳ Ｐゴシック" panose="020B0600070205080204" pitchFamily="50" charset="-128"/>
              </a:rPr>
            </a:br>
            <a:r>
              <a:rPr lang="ja-JP" altLang="en-US" sz="1000" b="0" dirty="0">
                <a:solidFill>
                  <a:prstClr val="black"/>
                </a:solidFill>
                <a:latin typeface="Arial" panose="020B0604020202020204" pitchFamily="34" charset="0"/>
                <a:ea typeface="ＭＳ Ｐゴシック" panose="020B0600070205080204" pitchFamily="50" charset="-128"/>
              </a:rPr>
              <a:t>（出所）</a:t>
            </a:r>
            <a:r>
              <a:rPr lang="en-US" altLang="ja-JP" sz="1000" b="0" dirty="0">
                <a:solidFill>
                  <a:prstClr val="black"/>
                </a:solidFill>
                <a:latin typeface="Arial" panose="020B0604020202020204" pitchFamily="34" charset="0"/>
                <a:ea typeface="ＭＳ Ｐゴシック" panose="020B0600070205080204" pitchFamily="50" charset="-128"/>
              </a:rPr>
              <a:t>2.</a:t>
            </a:r>
            <a:r>
              <a:rPr lang="ja-JP" altLang="en-US" sz="1000" dirty="0">
                <a:latin typeface="Arial" panose="020B0604020202020204" pitchFamily="34" charset="0"/>
                <a:ea typeface="ＭＳ Ｐゴシック" panose="020B0600070205080204" pitchFamily="50" charset="-128"/>
              </a:rPr>
              <a:t> ●●●●●●（</a:t>
            </a:r>
            <a:r>
              <a:rPr lang="en-US" altLang="ja-JP" sz="1000" dirty="0">
                <a:latin typeface="Arial" panose="020B0604020202020204" pitchFamily="34" charset="0"/>
                <a:ea typeface="ＭＳ Ｐゴシック" panose="020B0600070205080204" pitchFamily="50" charset="-128"/>
              </a:rPr>
              <a:t>2021</a:t>
            </a:r>
            <a:r>
              <a:rPr lang="ja-JP" altLang="en-US" sz="1000" dirty="0">
                <a:latin typeface="Arial" panose="020B0604020202020204" pitchFamily="34" charset="0"/>
                <a:ea typeface="ＭＳ Ｐゴシック" panose="020B0600070205080204" pitchFamily="50" charset="-128"/>
              </a:rPr>
              <a:t>）</a:t>
            </a:r>
            <a:endParaRPr lang="en-US" altLang="ja-JP" sz="1000" dirty="0">
              <a:latin typeface="Arial" panose="020B0604020202020204" pitchFamily="34" charset="0"/>
              <a:ea typeface="ＭＳ Ｐゴシック" panose="020B0600070205080204" pitchFamily="50" charset="-128"/>
            </a:endParaRPr>
          </a:p>
        </p:txBody>
      </p:sp>
      <p:sp>
        <p:nvSpPr>
          <p:cNvPr id="18" name="テキスト ボックス 17">
            <a:extLst>
              <a:ext uri="{FF2B5EF4-FFF2-40B4-BE49-F238E27FC236}">
                <a16:creationId xmlns:a16="http://schemas.microsoft.com/office/drawing/2014/main" id="{DD183921-9519-FB03-B0E3-5E007C17F2FF}"/>
              </a:ext>
            </a:extLst>
          </p:cNvPr>
          <p:cNvSpPr txBox="1"/>
          <p:nvPr/>
        </p:nvSpPr>
        <p:spPr>
          <a:xfrm>
            <a:off x="179576" y="6077086"/>
            <a:ext cx="5429692" cy="258661"/>
          </a:xfrm>
          <a:prstGeom prst="rect">
            <a:avLst/>
          </a:prstGeom>
          <a:noFill/>
        </p:spPr>
        <p:txBody>
          <a:bodyPr wrap="none" rtlCol="0">
            <a:spAutoFit/>
          </a:bodyPr>
          <a:lstStyle/>
          <a:p>
            <a:r>
              <a:rPr kumimoji="1" lang="en-US" altLang="ja-JP" dirty="0"/>
              <a:t>※</a:t>
            </a:r>
            <a:r>
              <a:rPr kumimoji="1" lang="ja-JP" altLang="en-US" dirty="0"/>
              <a:t>こちらはあくまで記載例であり、</a:t>
            </a:r>
            <a:r>
              <a:rPr kumimoji="1" lang="en-US" altLang="ja-JP" dirty="0"/>
              <a:t>【</a:t>
            </a:r>
            <a:r>
              <a:rPr kumimoji="1" lang="ja-JP" altLang="en-US" dirty="0"/>
              <a:t>提案を求める事項</a:t>
            </a:r>
            <a:r>
              <a:rPr kumimoji="1" lang="en-US" altLang="ja-JP" dirty="0"/>
              <a:t>】</a:t>
            </a:r>
            <a:r>
              <a:rPr kumimoji="1" lang="ja-JP" altLang="en-US" dirty="0"/>
              <a:t>の内容を満たしていれば様式は問いません</a:t>
            </a:r>
          </a:p>
        </p:txBody>
      </p:sp>
      <p:sp>
        <p:nvSpPr>
          <p:cNvPr id="19" name="テキスト ボックス 18">
            <a:extLst>
              <a:ext uri="{FF2B5EF4-FFF2-40B4-BE49-F238E27FC236}">
                <a16:creationId xmlns:a16="http://schemas.microsoft.com/office/drawing/2014/main" id="{6A87BE04-861E-A8E6-6C5A-D8B9329C56C3}"/>
              </a:ext>
            </a:extLst>
          </p:cNvPr>
          <p:cNvSpPr txBox="1"/>
          <p:nvPr/>
        </p:nvSpPr>
        <p:spPr>
          <a:xfrm>
            <a:off x="278160" y="1994178"/>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
        <p:nvSpPr>
          <p:cNvPr id="20" name="テキスト ボックス 19">
            <a:extLst>
              <a:ext uri="{FF2B5EF4-FFF2-40B4-BE49-F238E27FC236}">
                <a16:creationId xmlns:a16="http://schemas.microsoft.com/office/drawing/2014/main" id="{76060649-1EAE-2360-311B-28D972A80535}"/>
              </a:ext>
            </a:extLst>
          </p:cNvPr>
          <p:cNvSpPr txBox="1"/>
          <p:nvPr/>
        </p:nvSpPr>
        <p:spPr>
          <a:xfrm>
            <a:off x="214411" y="6304343"/>
            <a:ext cx="8933856" cy="520271"/>
          </a:xfrm>
          <a:prstGeom prst="rect">
            <a:avLst/>
          </a:prstGeom>
          <a:noFill/>
        </p:spPr>
        <p:txBody>
          <a:bodyPr wrap="none" rtlCol="0">
            <a:spAutoFit/>
          </a:bodyPr>
          <a:lstStyle/>
          <a:p>
            <a:pPr algn="just"/>
            <a:r>
              <a:rPr kumimoji="1" lang="en-US" altLang="ja-JP" dirty="0"/>
              <a:t>※</a:t>
            </a:r>
            <a:r>
              <a:rPr kumimoji="1" lang="ja-JP" altLang="en-US" dirty="0"/>
              <a:t>一般的に</a:t>
            </a:r>
            <a:r>
              <a:rPr lang="en-US" altLang="ja-JP" dirty="0"/>
              <a:t>TAM</a:t>
            </a:r>
            <a:r>
              <a:rPr lang="ja-JP" altLang="en-US" dirty="0"/>
              <a:t>とは、ある事業が関連する市場全体の規模を、</a:t>
            </a:r>
            <a:r>
              <a:rPr lang="en-US" altLang="ja-JP" dirty="0"/>
              <a:t>SAM</a:t>
            </a:r>
            <a:r>
              <a:rPr lang="ja-JP" altLang="en-US" dirty="0"/>
              <a:t>はある事業が実際に獲得しうる最大の市場規模、 </a:t>
            </a:r>
            <a:r>
              <a:rPr lang="en-US" altLang="ja-JP" dirty="0"/>
              <a:t>SOM</a:t>
            </a:r>
            <a:r>
              <a:rPr lang="ja-JP" altLang="en-US" dirty="0"/>
              <a:t>はある事業が実際にアプローチ可能な</a:t>
            </a:r>
            <a:endParaRPr lang="en-US" altLang="ja-JP" dirty="0"/>
          </a:p>
          <a:p>
            <a:pPr algn="just"/>
            <a:r>
              <a:rPr lang="ja-JP" altLang="en-US" dirty="0"/>
              <a:t>    市場の規模を指します。</a:t>
            </a:r>
            <a:r>
              <a:rPr lang="ja-JP" altLang="en-US" u="sng" dirty="0"/>
              <a:t>あくまで市場規模算出の考え方の一例であり、これらを必ずしも利用する必要はございません。</a:t>
            </a:r>
            <a:endParaRPr kumimoji="1" lang="ja-JP" altLang="en-US" u="sng" dirty="0"/>
          </a:p>
        </p:txBody>
      </p:sp>
    </p:spTree>
    <p:extLst>
      <p:ext uri="{BB962C8B-B14F-4D97-AF65-F5344CB8AC3E}">
        <p14:creationId xmlns:p14="http://schemas.microsoft.com/office/powerpoint/2010/main" val="1149198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BBD654EA-D431-17FA-5220-0A9922D88275}"/>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60" imgH="360" progId="TCLayout.ActiveDocument.1">
                  <p:embed/>
                </p:oleObj>
              </mc:Choice>
              <mc:Fallback>
                <p:oleObj name="think-cell スライド" r:id="rId4" imgW="360" imgH="360" progId="TCLayout.ActiveDocument.1">
                  <p:embed/>
                  <p:pic>
                    <p:nvPicPr>
                      <p:cNvPr id="2" name="think-cell data - do not delete" hidden="1">
                        <a:extLst>
                          <a:ext uri="{FF2B5EF4-FFF2-40B4-BE49-F238E27FC236}">
                            <a16:creationId xmlns:a16="http://schemas.microsoft.com/office/drawing/2014/main" id="{BBD654EA-D431-17FA-5220-0A9922D8827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523588"/>
            <a:ext cx="9061450" cy="584775"/>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2-2</a:t>
            </a:r>
            <a:r>
              <a:rPr lang="ja-JP" altLang="en-US" dirty="0">
                <a:solidFill>
                  <a:schemeClr val="tx1"/>
                </a:solidFill>
                <a:latin typeface="Arial" panose="020B0604020202020204" pitchFamily="34" charset="0"/>
                <a:ea typeface="ＭＳ Ｐゴシック" panose="020B0600070205080204" pitchFamily="50" charset="-128"/>
              </a:rPr>
              <a:t>：</a:t>
            </a:r>
            <a:r>
              <a:rPr lang="ja-JP" altLang="en-US" sz="1800" dirty="0">
                <a:solidFill>
                  <a:schemeClr val="tx1"/>
                </a:solidFill>
                <a:latin typeface="Arial" panose="020B0604020202020204" pitchFamily="34" charset="0"/>
                <a:ea typeface="ＭＳ Ｐゴシック" panose="020B0600070205080204" pitchFamily="50" charset="-128"/>
              </a:rPr>
              <a:t>実証成果のプロダクト（モノ</a:t>
            </a:r>
            <a:r>
              <a:rPr lang="en-US" altLang="ja-JP" sz="1800" dirty="0">
                <a:solidFill>
                  <a:schemeClr val="tx1"/>
                </a:solidFill>
                <a:latin typeface="Arial" panose="020B0604020202020204" pitchFamily="34" charset="0"/>
                <a:ea typeface="ＭＳ Ｐゴシック" panose="020B0600070205080204" pitchFamily="50" charset="-128"/>
              </a:rPr>
              <a:t>/</a:t>
            </a:r>
            <a:r>
              <a:rPr lang="ja-JP" altLang="en-US" sz="1800" dirty="0">
                <a:solidFill>
                  <a:schemeClr val="tx1"/>
                </a:solidFill>
                <a:latin typeface="Arial" panose="020B0604020202020204" pitchFamily="34" charset="0"/>
                <a:ea typeface="ＭＳ Ｐゴシック" panose="020B0600070205080204" pitchFamily="50" charset="-128"/>
              </a:rPr>
              <a:t>サービス）のユーザーの想定と、想定ユーザーが抱えている課題</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86440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本プロジェクトの実証成果のユーザーや顧客（例：業界、規模感、保有アセット等。社会課題の解決に向けた事業を実際に実施する者や、社会課題を抱えている者。 ）の想定について具体的にご記載ください。さらに想定ユーザーが抱えている課題・ニーズについて具体的にご記載ください。</a:t>
            </a:r>
          </a:p>
        </p:txBody>
      </p:sp>
      <p:sp>
        <p:nvSpPr>
          <p:cNvPr id="6" name="正方形/長方形 5">
            <a:extLst>
              <a:ext uri="{FF2B5EF4-FFF2-40B4-BE49-F238E27FC236}">
                <a16:creationId xmlns:a16="http://schemas.microsoft.com/office/drawing/2014/main" id="{81F6CA10-7049-40C5-9BD9-D3C9D6261A4C}"/>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
        <p:nvSpPr>
          <p:cNvPr id="7" name="テキスト ボックス 6">
            <a:extLst>
              <a:ext uri="{FF2B5EF4-FFF2-40B4-BE49-F238E27FC236}">
                <a16:creationId xmlns:a16="http://schemas.microsoft.com/office/drawing/2014/main" id="{4C60C7CB-1FA3-4C45-B5DE-1BD88BF655DE}"/>
              </a:ext>
            </a:extLst>
          </p:cNvPr>
          <p:cNvSpPr txBox="1"/>
          <p:nvPr/>
        </p:nvSpPr>
        <p:spPr>
          <a:xfrm>
            <a:off x="6753618" y="148885"/>
            <a:ext cx="2754279" cy="258661"/>
          </a:xfrm>
          <a:prstGeom prst="rect">
            <a:avLst/>
          </a:prstGeom>
          <a:noFill/>
        </p:spPr>
        <p:txBody>
          <a:bodyPr wrap="none" rtlCol="0">
            <a:spAutoFit/>
          </a:bodyPr>
          <a:lstStyle/>
          <a:p>
            <a:r>
              <a:rPr kumimoji="1" lang="ja-JP" altLang="en-US" dirty="0"/>
              <a:t>評価項目：「市場性」－ニーズとの適合性に該当</a:t>
            </a:r>
          </a:p>
        </p:txBody>
      </p:sp>
      <p:graphicFrame>
        <p:nvGraphicFramePr>
          <p:cNvPr id="3" name="表 2">
            <a:extLst>
              <a:ext uri="{FF2B5EF4-FFF2-40B4-BE49-F238E27FC236}">
                <a16:creationId xmlns:a16="http://schemas.microsoft.com/office/drawing/2014/main" id="{3D9AB5DA-8C16-AFB2-709F-AEA992DB54B7}"/>
              </a:ext>
            </a:extLst>
          </p:cNvPr>
          <p:cNvGraphicFramePr>
            <a:graphicFrameLocks noGrp="1"/>
          </p:cNvGraphicFramePr>
          <p:nvPr>
            <p:extLst>
              <p:ext uri="{D42A27DB-BD31-4B8C-83A1-F6EECF244321}">
                <p14:modId xmlns:p14="http://schemas.microsoft.com/office/powerpoint/2010/main" val="1843804365"/>
              </p:ext>
            </p:extLst>
          </p:nvPr>
        </p:nvGraphicFramePr>
        <p:xfrm>
          <a:off x="443079" y="2943624"/>
          <a:ext cx="9067799" cy="2877761"/>
        </p:xfrm>
        <a:graphic>
          <a:graphicData uri="http://schemas.openxmlformats.org/drawingml/2006/table">
            <a:tbl>
              <a:tblPr firstRow="1" bandRow="1">
                <a:tableStyleId>{5C22544A-7EE6-4342-B048-85BDC9FD1C3A}</a:tableStyleId>
              </a:tblPr>
              <a:tblGrid>
                <a:gridCol w="1071033">
                  <a:extLst>
                    <a:ext uri="{9D8B030D-6E8A-4147-A177-3AD203B41FA5}">
                      <a16:colId xmlns:a16="http://schemas.microsoft.com/office/drawing/2014/main" val="2321016428"/>
                    </a:ext>
                  </a:extLst>
                </a:gridCol>
                <a:gridCol w="1333500">
                  <a:extLst>
                    <a:ext uri="{9D8B030D-6E8A-4147-A177-3AD203B41FA5}">
                      <a16:colId xmlns:a16="http://schemas.microsoft.com/office/drawing/2014/main" val="2942136435"/>
                    </a:ext>
                  </a:extLst>
                </a:gridCol>
                <a:gridCol w="6663266">
                  <a:extLst>
                    <a:ext uri="{9D8B030D-6E8A-4147-A177-3AD203B41FA5}">
                      <a16:colId xmlns:a16="http://schemas.microsoft.com/office/drawing/2014/main" val="3516959153"/>
                    </a:ext>
                  </a:extLst>
                </a:gridCol>
              </a:tblGrid>
              <a:tr h="33894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項目</a:t>
                      </a:r>
                    </a:p>
                  </a:txBody>
                  <a:tcPr marL="72000" marR="72000" marT="72000" marB="7200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D6D6D6"/>
                      </a:solidFill>
                      <a:prstDash val="solid"/>
                      <a:round/>
                      <a:headEnd type="none" w="med" len="med"/>
                      <a:tailEnd type="none" w="med" len="med"/>
                    </a:lnB>
                    <a:solidFill>
                      <a:srgbClr val="838383"/>
                    </a:solidFill>
                  </a:tcPr>
                </a:tc>
                <a:tc hMerge="1">
                  <a:txBody>
                    <a:bodyPr/>
                    <a:lstStyle/>
                    <a:p>
                      <a:pPr algn="ctr"/>
                      <a:endPar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内容</a:t>
                      </a:r>
                    </a:p>
                  </a:txBody>
                  <a:tcPr marL="72000" marR="72000" marT="72000" marB="7200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1302460052"/>
                  </a:ext>
                </a:extLst>
              </a:tr>
              <a:tr h="672502">
                <a:tc rowSpan="3">
                  <a:txBody>
                    <a:bodyPr/>
                    <a:lstStyle/>
                    <a:p>
                      <a:pPr marL="180975" lvl="0" indent="-180975" algn="l" defTabSz="914400" rtl="0" eaLnBrk="1" latinLnBrk="0" hangingPunct="1">
                        <a:buClr>
                          <a:srgbClr val="5A5A5A"/>
                        </a:buClr>
                        <a:buSzPct val="100000"/>
                        <a:buFont typeface="Wingdings" panose="05000000000000000000" pitchFamily="2" charset="2"/>
                        <a:buChar char="n"/>
                      </a:pPr>
                      <a:r>
                        <a:rPr kumimoji="1" lang="ja-JP" altLang="en-US" sz="1200" b="1" dirty="0">
                          <a:solidFill>
                            <a:srgbClr val="000000"/>
                          </a:solidFill>
                          <a:latin typeface="Arial" panose="020B0604020202020204" pitchFamily="34" charset="0"/>
                          <a:ea typeface="ＭＳ Ｐゴシック" panose="020B0600070205080204" pitchFamily="50" charset="-128"/>
                          <a:sym typeface="Arial" panose="020B0604020202020204" pitchFamily="34" charset="0"/>
                        </a:rPr>
                        <a:t>想定ユーザー</a:t>
                      </a:r>
                    </a:p>
                  </a:txBody>
                  <a:tcPr marL="72000" marR="72000" marT="72000" marB="72000">
                    <a:lnL w="0" cap="flat" cmpd="sng" algn="ctr">
                      <a:solidFill>
                        <a:srgbClr val="D6D6D6"/>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D6D6D6"/>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180975" lvl="0" indent="-180975" algn="l" defTabSz="914400" rtl="0" eaLnBrk="1" latinLnBrk="0" hangingPunct="1">
                        <a:buClr>
                          <a:srgbClr val="5A5A5A"/>
                        </a:buClr>
                        <a:buSzPct val="100000"/>
                        <a:buFont typeface="Wingdings" panose="05000000000000000000" pitchFamily="2" charset="2"/>
                        <a:buChar char="n"/>
                      </a:pPr>
                      <a:r>
                        <a:rPr lang="ja-JP" altLang="en-US" sz="1200" b="1" kern="0" dirty="0">
                          <a:solidFill>
                            <a:srgbClr val="000000"/>
                          </a:solidFill>
                          <a:latin typeface="Arial" panose="020B0604020202020204" pitchFamily="34" charset="0"/>
                          <a:ea typeface="ＭＳ Ｐゴシック" panose="020B0600070205080204" pitchFamily="50" charset="-128"/>
                        </a:rPr>
                        <a:t>業界</a:t>
                      </a:r>
                      <a:endParaRPr kumimoji="1" lang="ja-JP" altLang="en-US" sz="1200" b="1" dirty="0">
                        <a:solidFill>
                          <a:srgbClr val="00000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3188" cap="flat" cmpd="sng" algn="ctr">
                      <a:solidFill>
                        <a:srgbClr val="D6D6D6"/>
                      </a:solidFill>
                      <a:prstDash val="solid"/>
                      <a:round/>
                      <a:headEnd type="none" w="med" len="med"/>
                      <a:tailEnd type="none" w="med" len="med"/>
                    </a:lnR>
                    <a:lnT w="12700" cap="flat" cmpd="sng" algn="ctr">
                      <a:solidFill>
                        <a:srgbClr val="D6D6D6"/>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国際競争力のある革新的●●●システムが開発されることで、●●●市場の拡大が期待される業界。</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52425" lvl="1" indent="-169862" algn="l" defTabSz="914400" rtl="0" eaLnBrk="1" latinLnBrk="0" hangingPunct="1">
                        <a:buClr>
                          <a:srgbClr val="0070C0"/>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例えば、「通信市場」、「観光市場」、「教育市場」等。</a:t>
                      </a:r>
                    </a:p>
                  </a:txBody>
                  <a:tcPr marL="72000" marR="72000" marT="72000" marB="72000">
                    <a:lnL w="3188" cap="flat" cmpd="sng" algn="ctr">
                      <a:solidFill>
                        <a:srgbClr val="D6D6D6"/>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507932170"/>
                  </a:ext>
                </a:extLst>
              </a:tr>
              <a:tr h="718199">
                <a:tc vMerge="1">
                  <a:txBody>
                    <a:bodyPr/>
                    <a:lstStyle/>
                    <a:p>
                      <a:pPr marL="165894" lvl="0" indent="-165894" algn="l" defTabSz="914400" rtl="0" eaLnBrk="1" latinLnBrk="0" hangingPunct="1">
                        <a:buClr>
                          <a:srgbClr val="5A5A5A"/>
                        </a:buClr>
                        <a:buSzPct val="100000"/>
                        <a:buFont typeface="Wingdings" panose="05000000000000000000" pitchFamily="2" charset="2"/>
                        <a:buChar char="n"/>
                      </a:pPr>
                      <a:endParaRPr lang="en-US" altLang="ja-JP" sz="1200" dirty="0">
                        <a:solidFill>
                          <a:schemeClr val="tx1"/>
                        </a:solidFill>
                        <a:latin typeface="Arial" panose="020B0604020202020204" pitchFamily="34" charset="0"/>
                        <a:ea typeface="ＭＳ Ｐゴシック" panose="020B0600070205080204" pitchFamily="50" charset="-128"/>
                      </a:endParaRP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b="1" dirty="0">
                          <a:solidFill>
                            <a:srgbClr val="000000"/>
                          </a:solidFill>
                          <a:latin typeface="Arial" panose="020B0604020202020204" pitchFamily="34" charset="0"/>
                          <a:ea typeface="ＭＳ Ｐゴシック" panose="020B0600070205080204" pitchFamily="50" charset="-128"/>
                        </a:rPr>
                        <a:t>規模感</a:t>
                      </a:r>
                      <a:endParaRPr lang="en-US" altLang="ja-JP" sz="1200" b="1" dirty="0">
                        <a:solidFill>
                          <a:srgbClr val="000000"/>
                        </a:solidFill>
                        <a:latin typeface="Arial" panose="020B0604020202020204" pitchFamily="34" charset="0"/>
                        <a:ea typeface="ＭＳ Ｐゴシック" panose="020B0600070205080204" pitchFamily="50" charset="-128"/>
                      </a:endParaRPr>
                    </a:p>
                  </a:txBody>
                  <a:tcPr marL="72000" marR="72000" marT="72000" marB="72000">
                    <a:lnL w="3188" cap="flat" cmpd="sng" algn="ctr">
                      <a:solidFill>
                        <a:srgbClr val="5A5A5A"/>
                      </a:solidFill>
                      <a:prstDash val="solid"/>
                      <a:round/>
                      <a:headEnd type="none" w="med" len="med"/>
                      <a:tailEnd type="none" w="med" len="med"/>
                    </a:lnL>
                    <a:lnR w="3188" cap="flat" cmpd="sng" algn="ctr">
                      <a:solidFill>
                        <a:srgbClr val="D6D6D6"/>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上記の業界に該当する売上規模</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1000</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億円以上の大手企業。</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52425" lvl="1" indent="-169862" algn="l" defTabSz="914400" rtl="0" eaLnBrk="1" latinLnBrk="0" hangingPunct="1">
                        <a:buClr>
                          <a:srgbClr val="0070C0"/>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●●●市場を拡大し一般ユーザーの利用を実現するには、大規模な事業を展開し話題性や事業規模を確保することが重要なため、対象は大手企業になる。</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D6D6D6"/>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63590693"/>
                  </a:ext>
                </a:extLst>
              </a:tr>
              <a:tr h="574059">
                <a:tc vMerge="1">
                  <a:txBody>
                    <a:bodyPr/>
                    <a:lstStyle/>
                    <a:p>
                      <a:pPr marL="165894" lvl="0" indent="-165894" algn="l" defTabSz="914400" rtl="0" eaLnBrk="1" latinLnBrk="0" hangingPunct="1">
                        <a:buClr>
                          <a:srgbClr val="5A5A5A"/>
                        </a:buClr>
                        <a:buSzPct val="100000"/>
                        <a:buFont typeface="Wingdings" panose="05000000000000000000" pitchFamily="2" charset="2"/>
                        <a:buChar char="n"/>
                      </a:pPr>
                      <a:endParaRPr lang="en-US" altLang="ja-JP" sz="1200" dirty="0">
                        <a:solidFill>
                          <a:schemeClr val="tx1"/>
                        </a:solidFill>
                        <a:latin typeface="Arial" panose="020B0604020202020204" pitchFamily="34" charset="0"/>
                        <a:ea typeface="ＭＳ Ｐゴシック" panose="020B0600070205080204" pitchFamily="50" charset="-128"/>
                      </a:endParaRP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b="1" dirty="0">
                          <a:solidFill>
                            <a:srgbClr val="000000"/>
                          </a:solidFill>
                          <a:latin typeface="Arial" panose="020B0604020202020204" pitchFamily="34" charset="0"/>
                          <a:ea typeface="ＭＳ Ｐゴシック" panose="020B0600070205080204" pitchFamily="50" charset="-128"/>
                        </a:rPr>
                        <a:t>保有アセット</a:t>
                      </a:r>
                      <a:endParaRPr lang="en-US" altLang="ja-JP" sz="1200" b="1" dirty="0">
                        <a:solidFill>
                          <a:srgbClr val="000000"/>
                        </a:solidFill>
                        <a:latin typeface="Arial" panose="020B0604020202020204" pitchFamily="34" charset="0"/>
                        <a:ea typeface="ＭＳ Ｐゴシック" panose="020B0600070205080204" pitchFamily="50" charset="-128"/>
                      </a:endParaRPr>
                    </a:p>
                  </a:txBody>
                  <a:tcPr marL="72000" marR="72000" marT="72000" marB="72000">
                    <a:lnL w="3188" cap="flat" cmpd="sng" algn="ctr">
                      <a:solidFill>
                        <a:srgbClr val="5A5A5A"/>
                      </a:solidFill>
                      <a:prstDash val="solid"/>
                      <a:round/>
                      <a:headEnd type="none" w="med" len="med"/>
                      <a:tailEnd type="none" w="med" len="med"/>
                    </a:lnL>
                    <a:lnR w="3188" cap="flat" cmpd="sng" algn="ctr">
                      <a:solidFill>
                        <a:srgbClr val="D6D6D6"/>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●●●市場として拡大が期待される事業。</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●●●に関する一定の知識を有する人材。</a:t>
                      </a:r>
                    </a:p>
                  </a:txBody>
                  <a:tcPr marL="72000" marR="72000" marT="72000" marB="72000">
                    <a:lnL w="3188" cap="flat" cmpd="sng" algn="ctr">
                      <a:solidFill>
                        <a:srgbClr val="D6D6D6"/>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774560676"/>
                  </a:ext>
                </a:extLst>
              </a:tr>
              <a:tr h="574059">
                <a:tc gridSpan="2">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b="1" dirty="0">
                          <a:solidFill>
                            <a:srgbClr val="000000"/>
                          </a:solidFill>
                          <a:latin typeface="Arial" panose="020B0604020202020204" pitchFamily="34" charset="0"/>
                          <a:ea typeface="ＭＳ Ｐゴシック" panose="020B0600070205080204" pitchFamily="50" charset="-128"/>
                        </a:rPr>
                        <a:t>想定ユーザーのニーズ</a:t>
                      </a:r>
                      <a:endParaRPr lang="en-US" altLang="ja-JP" sz="1200" b="1" dirty="0">
                        <a:solidFill>
                          <a:srgbClr val="000000"/>
                        </a:solidFill>
                        <a:latin typeface="Arial" panose="020B0604020202020204" pitchFamily="34" charset="0"/>
                        <a:ea typeface="ＭＳ Ｐゴシック" panose="020B0600070205080204" pitchFamily="50" charset="-128"/>
                      </a:endParaRPr>
                    </a:p>
                  </a:txBody>
                  <a:tcPr marL="72000" marR="72000" marT="72000" marB="72000">
                    <a:lnL w="0" cap="flat" cmpd="sng" algn="ctr">
                      <a:solidFill>
                        <a:srgbClr val="D6D6D6"/>
                      </a:solidFill>
                      <a:prstDash val="solid"/>
                      <a:round/>
                      <a:headEnd type="none" w="med" len="med"/>
                      <a:tailEnd type="none" w="med" len="med"/>
                    </a:lnL>
                    <a:lnR w="3188" cap="flat" cmpd="sng" algn="ctr">
                      <a:solidFill>
                        <a:srgbClr val="D6D6D6"/>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hMerge="1">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ターゲットのニーズ</a:t>
                      </a:r>
                      <a:r>
                        <a:rPr lang="en-US" altLang="ja-JP" sz="1200" dirty="0">
                          <a:solidFill>
                            <a:schemeClr val="tx1"/>
                          </a:solidFill>
                          <a:latin typeface="Arial" panose="020B0604020202020204" pitchFamily="34" charset="0"/>
                          <a:ea typeface="ＭＳ Ｐゴシック" panose="020B0600070205080204" pitchFamily="50" charset="-128"/>
                        </a:rPr>
                        <a:t>/</a:t>
                      </a:r>
                      <a:r>
                        <a:rPr lang="ja-JP" altLang="en-US" sz="1200" dirty="0">
                          <a:solidFill>
                            <a:schemeClr val="tx1"/>
                          </a:solidFill>
                          <a:latin typeface="Arial" panose="020B0604020202020204" pitchFamily="34" charset="0"/>
                          <a:ea typeface="ＭＳ Ｐゴシック" panose="020B0600070205080204" pitchFamily="50" charset="-128"/>
                        </a:rPr>
                        <a:t>ペイン</a:t>
                      </a:r>
                      <a:endParaRPr lang="en-US" altLang="ja-JP" sz="1200" dirty="0">
                        <a:solidFill>
                          <a:schemeClr val="tx1"/>
                        </a:solidFill>
                        <a:latin typeface="Arial" panose="020B0604020202020204" pitchFamily="34" charset="0"/>
                        <a:ea typeface="ＭＳ Ｐゴシック" panose="020B0600070205080204" pitchFamily="50" charset="-128"/>
                      </a:endParaRPr>
                    </a:p>
                  </a:txBody>
                  <a:tcPr marL="72000" marR="72000" marT="72000" marB="72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サービス提供コストが高価なため投資対効果が期待しにくい。</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希望する時期や投入起動のサービス提供機会が限定的。</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D6D6D6"/>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38317701"/>
                  </a:ext>
                </a:extLst>
              </a:tr>
            </a:tbl>
          </a:graphicData>
        </a:graphic>
      </p:graphicFrame>
      <p:sp>
        <p:nvSpPr>
          <p:cNvPr id="4" name="テキスト ボックス 3">
            <a:extLst>
              <a:ext uri="{FF2B5EF4-FFF2-40B4-BE49-F238E27FC236}">
                <a16:creationId xmlns:a16="http://schemas.microsoft.com/office/drawing/2014/main" id="{2F260CD0-747B-ABA7-A50A-0AA0D4FC8CB2}"/>
              </a:ext>
            </a:extLst>
          </p:cNvPr>
          <p:cNvSpPr txBox="1"/>
          <p:nvPr/>
        </p:nvSpPr>
        <p:spPr>
          <a:xfrm>
            <a:off x="281141" y="5957716"/>
            <a:ext cx="5429692" cy="258661"/>
          </a:xfrm>
          <a:prstGeom prst="rect">
            <a:avLst/>
          </a:prstGeom>
          <a:noFill/>
        </p:spPr>
        <p:txBody>
          <a:bodyPr wrap="none" rtlCol="0">
            <a:spAutoFit/>
          </a:bodyPr>
          <a:lstStyle/>
          <a:p>
            <a:r>
              <a:rPr kumimoji="1" lang="en-US" altLang="ja-JP" dirty="0"/>
              <a:t>※</a:t>
            </a:r>
            <a:r>
              <a:rPr kumimoji="1" lang="ja-JP" altLang="en-US" dirty="0"/>
              <a:t>こちらはあくまで記載例であり、</a:t>
            </a:r>
            <a:r>
              <a:rPr kumimoji="1" lang="en-US" altLang="ja-JP" dirty="0"/>
              <a:t>【</a:t>
            </a:r>
            <a:r>
              <a:rPr kumimoji="1" lang="ja-JP" altLang="en-US" dirty="0"/>
              <a:t>提案を求める事項</a:t>
            </a:r>
            <a:r>
              <a:rPr kumimoji="1" lang="en-US" altLang="ja-JP" dirty="0"/>
              <a:t>】</a:t>
            </a:r>
            <a:r>
              <a:rPr kumimoji="1" lang="ja-JP" altLang="en-US" dirty="0"/>
              <a:t>の内容を満たしていれば様式は問いません</a:t>
            </a:r>
          </a:p>
        </p:txBody>
      </p:sp>
      <p:sp>
        <p:nvSpPr>
          <p:cNvPr id="5" name="テキスト ボックス 4">
            <a:extLst>
              <a:ext uri="{FF2B5EF4-FFF2-40B4-BE49-F238E27FC236}">
                <a16:creationId xmlns:a16="http://schemas.microsoft.com/office/drawing/2014/main" id="{B8292AC7-CB15-4A60-F409-EC04A2503344}"/>
              </a:ext>
            </a:extLst>
          </p:cNvPr>
          <p:cNvSpPr txBox="1"/>
          <p:nvPr/>
        </p:nvSpPr>
        <p:spPr>
          <a:xfrm>
            <a:off x="278160" y="2393279"/>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
        <p:nvSpPr>
          <p:cNvPr id="8" name="テキスト ボックス 7">
            <a:extLst>
              <a:ext uri="{FF2B5EF4-FFF2-40B4-BE49-F238E27FC236}">
                <a16:creationId xmlns:a16="http://schemas.microsoft.com/office/drawing/2014/main" id="{ABD51B10-7A09-7A27-12E2-215DF4C88BA5}"/>
              </a:ext>
            </a:extLst>
          </p:cNvPr>
          <p:cNvSpPr txBox="1"/>
          <p:nvPr/>
        </p:nvSpPr>
        <p:spPr>
          <a:xfrm>
            <a:off x="284122" y="6158839"/>
            <a:ext cx="3908442" cy="258661"/>
          </a:xfrm>
          <a:prstGeom prst="rect">
            <a:avLst/>
          </a:prstGeom>
          <a:noFill/>
        </p:spPr>
        <p:txBody>
          <a:bodyPr wrap="none" rtlCol="0">
            <a:spAutoFit/>
          </a:bodyPr>
          <a:lstStyle/>
          <a:p>
            <a:r>
              <a:rPr kumimoji="1" lang="en-US" altLang="ja-JP" dirty="0"/>
              <a:t>※</a:t>
            </a:r>
            <a:r>
              <a:rPr lang="ja-JP" altLang="en-US" dirty="0"/>
              <a:t>想定ユーザーが複数見込まれる場合は、表を追加しご記載ください</a:t>
            </a:r>
            <a:endParaRPr kumimoji="1" lang="ja-JP" altLang="en-US" dirty="0"/>
          </a:p>
        </p:txBody>
      </p:sp>
    </p:spTree>
    <p:extLst>
      <p:ext uri="{BB962C8B-B14F-4D97-AF65-F5344CB8AC3E}">
        <p14:creationId xmlns:p14="http://schemas.microsoft.com/office/powerpoint/2010/main" val="374334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2-3</a:t>
            </a:r>
            <a:r>
              <a:rPr lang="ja-JP" altLang="en-US" dirty="0">
                <a:solidFill>
                  <a:schemeClr val="tx1"/>
                </a:solidFill>
                <a:latin typeface="Arial" panose="020B0604020202020204" pitchFamily="34" charset="0"/>
                <a:ea typeface="ＭＳ Ｐゴシック" panose="020B0600070205080204" pitchFamily="50" charset="-128"/>
              </a:rPr>
              <a:t>：ターゲットのニーズに対する解決手段</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6428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プロジェクトのターゲットの課題・ニーズに対するプロダクトの内容と、プロダクトがターゲットの課題の解決・ニーズの充足や結果として社会課題の解決にどのようにつながるか具体的にご記載ください。</a:t>
            </a:r>
          </a:p>
        </p:txBody>
      </p:sp>
      <p:sp>
        <p:nvSpPr>
          <p:cNvPr id="6" name="正方形/長方形 5">
            <a:extLst>
              <a:ext uri="{FF2B5EF4-FFF2-40B4-BE49-F238E27FC236}">
                <a16:creationId xmlns:a16="http://schemas.microsoft.com/office/drawing/2014/main" id="{D946F3CF-5073-4E0C-9D45-FA472D1B6A49}"/>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graphicFrame>
        <p:nvGraphicFramePr>
          <p:cNvPr id="2" name="表 1">
            <a:extLst>
              <a:ext uri="{FF2B5EF4-FFF2-40B4-BE49-F238E27FC236}">
                <a16:creationId xmlns:a16="http://schemas.microsoft.com/office/drawing/2014/main" id="{76AE732B-8DDD-ACF9-3F5D-D7520CB834F9}"/>
              </a:ext>
            </a:extLst>
          </p:cNvPr>
          <p:cNvGraphicFramePr>
            <a:graphicFrameLocks noGrp="1"/>
          </p:cNvGraphicFramePr>
          <p:nvPr>
            <p:extLst>
              <p:ext uri="{D42A27DB-BD31-4B8C-83A1-F6EECF244321}">
                <p14:modId xmlns:p14="http://schemas.microsoft.com/office/powerpoint/2010/main" val="1828803430"/>
              </p:ext>
            </p:extLst>
          </p:nvPr>
        </p:nvGraphicFramePr>
        <p:xfrm>
          <a:off x="419100" y="2205868"/>
          <a:ext cx="9067799" cy="3935021"/>
        </p:xfrm>
        <a:graphic>
          <a:graphicData uri="http://schemas.openxmlformats.org/drawingml/2006/table">
            <a:tbl>
              <a:tblPr firstRow="1" bandRow="1">
                <a:tableStyleId>{5C22544A-7EE6-4342-B048-85BDC9FD1C3A}</a:tableStyleId>
              </a:tblPr>
              <a:tblGrid>
                <a:gridCol w="1071033">
                  <a:extLst>
                    <a:ext uri="{9D8B030D-6E8A-4147-A177-3AD203B41FA5}">
                      <a16:colId xmlns:a16="http://schemas.microsoft.com/office/drawing/2014/main" val="2321016428"/>
                    </a:ext>
                  </a:extLst>
                </a:gridCol>
                <a:gridCol w="1333500">
                  <a:extLst>
                    <a:ext uri="{9D8B030D-6E8A-4147-A177-3AD203B41FA5}">
                      <a16:colId xmlns:a16="http://schemas.microsoft.com/office/drawing/2014/main" val="2942136435"/>
                    </a:ext>
                  </a:extLst>
                </a:gridCol>
                <a:gridCol w="6663266">
                  <a:extLst>
                    <a:ext uri="{9D8B030D-6E8A-4147-A177-3AD203B41FA5}">
                      <a16:colId xmlns:a16="http://schemas.microsoft.com/office/drawing/2014/main" val="3516959153"/>
                    </a:ext>
                  </a:extLst>
                </a:gridCol>
              </a:tblGrid>
              <a:tr h="33894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項目</a:t>
                      </a:r>
                    </a:p>
                  </a:txBody>
                  <a:tcPr marL="72000" marR="72000" marT="72000" marB="7200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hMerge="1">
                  <a:txBody>
                    <a:bodyPr/>
                    <a:lstStyle/>
                    <a:p>
                      <a:pPr algn="ctr"/>
                      <a:endPar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内容</a:t>
                      </a:r>
                    </a:p>
                  </a:txBody>
                  <a:tcPr marL="72000" marR="72000" marT="72000" marB="7200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1302460052"/>
                  </a:ext>
                </a:extLst>
              </a:tr>
              <a:tr h="453914">
                <a:tc gridSpan="2">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b="1" dirty="0">
                          <a:solidFill>
                            <a:srgbClr val="000000"/>
                          </a:solidFill>
                          <a:latin typeface="Arial" panose="020B0604020202020204" pitchFamily="34" charset="0"/>
                          <a:ea typeface="ＭＳ Ｐゴシック" panose="020B0600070205080204" pitchFamily="50" charset="-128"/>
                        </a:rPr>
                        <a:t>プロダクトの内容</a:t>
                      </a:r>
                      <a:endParaRPr lang="en-US" altLang="ja-JP" sz="1200" b="1" dirty="0">
                        <a:solidFill>
                          <a:srgbClr val="000000"/>
                        </a:solidFill>
                        <a:latin typeface="Arial" panose="020B0604020202020204" pitchFamily="34" charset="0"/>
                        <a:ea typeface="ＭＳ Ｐゴシック" panose="020B0600070205080204" pitchFamily="50" charset="-128"/>
                      </a:endParaRPr>
                    </a:p>
                  </a:txBody>
                  <a:tcPr marL="72000" marR="72000" marT="72000" marB="72000">
                    <a:lnL w="0" cap="flat" cmpd="sng" algn="ctr">
                      <a:solidFill>
                        <a:srgbClr val="D6D6D6">
                          <a:alpha val="0"/>
                        </a:srgb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hMerge="1">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ターゲットのニーズ</a:t>
                      </a:r>
                      <a:r>
                        <a:rPr lang="en-US" altLang="ja-JP" sz="1200" dirty="0">
                          <a:solidFill>
                            <a:schemeClr val="tx1"/>
                          </a:solidFill>
                          <a:latin typeface="Arial" panose="020B0604020202020204" pitchFamily="34" charset="0"/>
                          <a:ea typeface="ＭＳ Ｐゴシック" panose="020B0600070205080204" pitchFamily="50" charset="-128"/>
                        </a:rPr>
                        <a:t>/</a:t>
                      </a:r>
                      <a:r>
                        <a:rPr lang="ja-JP" altLang="en-US" sz="1200" dirty="0">
                          <a:solidFill>
                            <a:schemeClr val="tx1"/>
                          </a:solidFill>
                          <a:latin typeface="Arial" panose="020B0604020202020204" pitchFamily="34" charset="0"/>
                          <a:ea typeface="ＭＳ Ｐゴシック" panose="020B0600070205080204" pitchFamily="50" charset="-128"/>
                        </a:rPr>
                        <a:t>ペイン</a:t>
                      </a:r>
                      <a:endParaRPr lang="en-US" altLang="ja-JP" sz="1200" dirty="0">
                        <a:solidFill>
                          <a:schemeClr val="tx1"/>
                        </a:solidFill>
                        <a:latin typeface="Arial" panose="020B0604020202020204" pitchFamily="34" charset="0"/>
                        <a:ea typeface="ＭＳ Ｐゴシック" panose="020B0600070205080204" pitchFamily="50" charset="-128"/>
                      </a:endParaRPr>
                    </a:p>
                  </a:txBody>
                  <a:tcPr marL="72000" marR="72000" marT="72000" marB="72000">
                    <a:lnL w="3188" cap="flat" cmpd="sng" algn="ctr">
                      <a:solidFill>
                        <a:srgbClr val="5A5A5A"/>
                      </a:solidFill>
                      <a:prstDash val="solid"/>
                      <a:round/>
                      <a:headEnd type="none" w="med" len="med"/>
                      <a:tailEnd type="none" w="med" len="med"/>
                    </a:lnL>
                    <a:lnR w="3188" cap="flat" cmpd="sng" algn="ctr">
                      <a:solidFill>
                        <a:srgbClr val="D6D6D6"/>
                      </a:solidFill>
                      <a:prstDash val="solid"/>
                      <a:round/>
                      <a:headEnd type="none" w="med" len="med"/>
                      <a:tailEnd type="none" w="med" len="med"/>
                    </a:lnR>
                    <a:lnT w="12700" cap="flat" cmpd="sng" algn="ctr">
                      <a:solidFill>
                        <a:srgbClr val="D6D6D6"/>
                      </a:solidFill>
                      <a:prstDash val="solid"/>
                      <a:round/>
                      <a:headEnd type="none" w="med" len="med"/>
                      <a:tailEnd type="none" w="med" len="med"/>
                    </a:lnT>
                    <a:lnB w="12700" cap="flat" cmpd="sng" algn="ctr">
                      <a:solidFill>
                        <a:srgbClr val="D6D6D6"/>
                      </a:solidFill>
                      <a:prstDash val="solid"/>
                      <a:round/>
                      <a:headEnd type="none" w="med" len="med"/>
                      <a:tailEnd type="none" w="med" len="med"/>
                    </a:lnB>
                    <a:solidFill>
                      <a:srgbClr val="D6D6D6"/>
                    </a:solidFill>
                  </a:tcPr>
                </a:tc>
                <a:tc>
                  <a:txBody>
                    <a:bodyPr/>
                    <a:lstStyle/>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当社は●●●の一部を構成するサブシステムの開発を手掛けている。具体的にはシステム構築、構造・機構系開発がある。</a:t>
                      </a:r>
                    </a:p>
                    <a:p>
                      <a:pPr marL="180975" lvl="0" indent="-180975" algn="l" defTabSz="914400" rtl="0" eaLnBrk="1" latinLnBrk="0" hangingPunct="1">
                        <a:buClr>
                          <a:srgbClr val="0070C0"/>
                        </a:buClr>
                        <a:buSzPct val="100000"/>
                        <a:buFont typeface="Wingdings" panose="05000000000000000000" pitchFamily="2" charset="2"/>
                        <a:buChar char="n"/>
                      </a:pP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695296249"/>
                  </a:ext>
                </a:extLst>
              </a:tr>
              <a:tr h="453914">
                <a:tc gridSpan="2">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b="1" dirty="0">
                          <a:solidFill>
                            <a:srgbClr val="000000"/>
                          </a:solidFill>
                          <a:latin typeface="Arial" panose="020B0604020202020204" pitchFamily="34" charset="0"/>
                          <a:ea typeface="ＭＳ Ｐゴシック" panose="020B0600070205080204" pitchFamily="50" charset="-128"/>
                        </a:rPr>
                        <a:t>プロダクトが社会課題の解決にどのようにつながるか</a:t>
                      </a:r>
                      <a:endParaRPr lang="en-US" altLang="ja-JP" sz="1200" b="1" dirty="0">
                        <a:solidFill>
                          <a:srgbClr val="000000"/>
                        </a:solidFill>
                        <a:latin typeface="Arial" panose="020B0604020202020204" pitchFamily="34" charset="0"/>
                        <a:ea typeface="ＭＳ Ｐゴシック" panose="020B0600070205080204" pitchFamily="50" charset="-128"/>
                      </a:endParaRPr>
                    </a:p>
                  </a:txBody>
                  <a:tcPr marL="72000" marR="72000" marT="72000" marB="72000">
                    <a:lnL w="0" cap="flat" cmpd="sng" algn="ctr">
                      <a:solidFill>
                        <a:srgbClr val="D6D6D6">
                          <a:alpha val="0"/>
                        </a:srgb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hMerge="1">
                  <a:txBody>
                    <a:bodyPr/>
                    <a:lstStyle/>
                    <a:p>
                      <a:endParaRPr kumimoji="1" lang="ja-JP" altLang="en-US"/>
                    </a:p>
                  </a:txBody>
                  <a:tcPr/>
                </a:tc>
                <a:tc>
                  <a:txBody>
                    <a:bodyPr/>
                    <a:lstStyle/>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484159583"/>
                  </a:ext>
                </a:extLst>
              </a:tr>
              <a:tr h="907828">
                <a:tc rowSpan="3">
                  <a:txBody>
                    <a:bodyPr/>
                    <a:lstStyle/>
                    <a:p>
                      <a:pPr marL="180975" lvl="0" indent="-180975" algn="l" defTabSz="914400" rtl="0" eaLnBrk="1" latinLnBrk="0" hangingPunct="1">
                        <a:buClr>
                          <a:srgbClr val="5A5A5A"/>
                        </a:buClr>
                        <a:buSzPct val="100000"/>
                        <a:buFont typeface="Wingdings" panose="05000000000000000000" pitchFamily="2" charset="2"/>
                        <a:buChar char="n"/>
                      </a:pPr>
                      <a:r>
                        <a:rPr kumimoji="1" lang="ja-JP" altLang="en-US" sz="1200" b="1" dirty="0">
                          <a:solidFill>
                            <a:srgbClr val="000000"/>
                          </a:solidFill>
                          <a:latin typeface="Arial" panose="020B0604020202020204" pitchFamily="34" charset="0"/>
                          <a:ea typeface="ＭＳ Ｐゴシック" panose="020B0600070205080204" pitchFamily="50" charset="-128"/>
                          <a:sym typeface="Arial" panose="020B0604020202020204" pitchFamily="34" charset="0"/>
                        </a:rPr>
                        <a:t>課題の解決・ニーズの充足にどのようにつながるか</a:t>
                      </a:r>
                    </a:p>
                  </a:txBody>
                  <a:tcPr marL="72000" marR="72000" marT="72000" marB="72000">
                    <a:lnL w="0" cap="flat" cmpd="sng" algn="ctr">
                      <a:solidFill>
                        <a:srgbClr val="D6D6D6">
                          <a:alpha val="0"/>
                        </a:srgb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D6D6D6"/>
                    </a:solidFill>
                  </a:tcPr>
                </a:tc>
                <a:tc>
                  <a:txBody>
                    <a:bodyPr/>
                    <a:lstStyle/>
                    <a:p>
                      <a:pPr marL="180975" lvl="0" indent="-180975" algn="l" defTabSz="914400" rtl="0" eaLnBrk="1" latinLnBrk="0" hangingPunct="1">
                        <a:buClr>
                          <a:srgbClr val="5A5A5A"/>
                        </a:buClr>
                        <a:buSzPct val="100000"/>
                        <a:buFont typeface="Wingdings" panose="05000000000000000000" pitchFamily="2" charset="2"/>
                        <a:buChar char="n"/>
                      </a:pPr>
                      <a:r>
                        <a:rPr kumimoji="1" lang="ja-JP" altLang="en-US" sz="1200" b="1" kern="0" dirty="0">
                          <a:solidFill>
                            <a:srgbClr val="000000"/>
                          </a:solidFill>
                          <a:latin typeface="Arial" panose="020B0604020202020204" pitchFamily="34" charset="0"/>
                          <a:ea typeface="ＭＳ Ｐゴシック" panose="020B0600070205080204" pitchFamily="50" charset="-128"/>
                          <a:sym typeface="Arial" panose="020B0604020202020204" pitchFamily="34" charset="0"/>
                        </a:rPr>
                        <a:t>●●●のコスト削減</a:t>
                      </a:r>
                      <a:endParaRPr kumimoji="1" lang="ja-JP" altLang="en-US" sz="1200" b="1" dirty="0">
                        <a:solidFill>
                          <a:srgbClr val="00000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当社が開発するシステムを用いると、●●が●●になるので、コンポーネントや部品のコストを従来の</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1/5</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に抑えることが可能になる。なお、性能は従来と変わらない。</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●●●の抑制の機構に、当社が開発している●●を用いることで、従来の●●●に搭載されていた●●が不要になり、●●●のコストを約</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1</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割削減出来ると見込んでいる。</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その他の技術として、●●を実現するための●●や、●●を実現するための●●等を●●●に用いることで、●●●のコストを従来の</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1/5</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にになると予測している。</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507932170"/>
                  </a:ext>
                </a:extLst>
              </a:tr>
              <a:tr h="574059">
                <a:tc vMerge="1">
                  <a:txBody>
                    <a:bodyPr/>
                    <a:lstStyle/>
                    <a:p>
                      <a:pPr marL="165894" lvl="0" indent="-165894" algn="l" defTabSz="914400" rtl="0" eaLnBrk="1" latinLnBrk="0" hangingPunct="1">
                        <a:buClr>
                          <a:srgbClr val="5A5A5A"/>
                        </a:buClr>
                        <a:buSzPct val="100000"/>
                        <a:buFont typeface="Wingdings" panose="05000000000000000000" pitchFamily="2" charset="2"/>
                        <a:buChar char="n"/>
                      </a:pPr>
                      <a:endParaRPr lang="en-US" altLang="ja-JP" sz="1200" dirty="0">
                        <a:solidFill>
                          <a:schemeClr val="tx1"/>
                        </a:solidFill>
                        <a:latin typeface="Arial" panose="020B0604020202020204" pitchFamily="34" charset="0"/>
                        <a:ea typeface="ＭＳ Ｐゴシック" panose="020B0600070205080204" pitchFamily="50" charset="-128"/>
                      </a:endParaRP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b="1">
                          <a:solidFill>
                            <a:srgbClr val="000000"/>
                          </a:solidFill>
                          <a:latin typeface="Arial" panose="020B0604020202020204" pitchFamily="34" charset="0"/>
                          <a:ea typeface="ＭＳ Ｐゴシック" panose="020B0600070205080204" pitchFamily="50" charset="-128"/>
                        </a:rPr>
                        <a:t>信頼性の担保</a:t>
                      </a:r>
                      <a:endParaRPr lang="en-US" altLang="ja-JP" sz="1200" b="1" dirty="0">
                        <a:solidFill>
                          <a:srgbClr val="000000"/>
                        </a:solidFill>
                        <a:latin typeface="Arial" panose="020B0604020202020204" pitchFamily="34" charset="0"/>
                        <a:ea typeface="ＭＳ Ｐゴシック" panose="020B0600070205080204" pitchFamily="50" charset="-128"/>
                      </a:endParaRPr>
                    </a:p>
                  </a:txBody>
                  <a:tcPr marL="72000" marR="72000" marT="72000" marB="72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信頼性を担保するためのシステムとして、安全センサの搭載を実施する予定。</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352425" lvl="1" indent="-169862" algn="l" defTabSz="914400" rtl="0" eaLnBrk="1" latinLnBrk="0" hangingPunct="1">
                        <a:buClr>
                          <a:srgbClr val="0070C0"/>
                        </a:buClr>
                        <a:buSzPct val="70000"/>
                        <a:buFont typeface="Wingdings" panose="05000000000000000000" pitchFamily="2" charset="2"/>
                        <a:buChar char="l"/>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●●●の速度を、単体で検知し、異常があれば運行を中断する。従来のようにセンターでの認知、判断を待つ必要がないため、安全性の向上が期待される。</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異常発生時の安全が担保出来れば、●●●の再利用が加速し、さらなるコストダウンも実現できる見込み。</a:t>
                      </a:r>
                      <a:endPar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039980532"/>
                  </a:ext>
                </a:extLst>
              </a:tr>
              <a:tr h="574059">
                <a:tc vMerge="1">
                  <a:txBody>
                    <a:bodyPr/>
                    <a:lstStyle/>
                    <a:p>
                      <a:pPr marL="165894" lvl="0" indent="-165894" algn="l" defTabSz="914400" rtl="0" eaLnBrk="1" latinLnBrk="0" hangingPunct="1">
                        <a:buClr>
                          <a:srgbClr val="5A5A5A"/>
                        </a:buClr>
                        <a:buSzPct val="100000"/>
                        <a:buFont typeface="Wingdings" panose="05000000000000000000" pitchFamily="2" charset="2"/>
                        <a:buChar char="n"/>
                      </a:pPr>
                      <a:endParaRPr lang="en-US" altLang="ja-JP" sz="1200" dirty="0">
                        <a:solidFill>
                          <a:schemeClr val="tx1"/>
                        </a:solidFill>
                        <a:latin typeface="Arial" panose="020B0604020202020204" pitchFamily="34" charset="0"/>
                        <a:ea typeface="ＭＳ Ｐゴシック" panose="020B0600070205080204" pitchFamily="50" charset="-128"/>
                      </a:endParaRP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b="1" dirty="0">
                          <a:solidFill>
                            <a:srgbClr val="000000"/>
                          </a:solidFill>
                          <a:latin typeface="Arial" panose="020B0604020202020204" pitchFamily="34" charset="0"/>
                          <a:ea typeface="ＭＳ Ｐゴシック" panose="020B0600070205080204" pitchFamily="50" charset="-128"/>
                        </a:rPr>
                        <a:t>サービス提供の高頻度化</a:t>
                      </a:r>
                      <a:endParaRPr lang="en-US" altLang="ja-JP" sz="1200" b="1" dirty="0">
                        <a:solidFill>
                          <a:srgbClr val="000000"/>
                        </a:solidFill>
                        <a:latin typeface="Arial" panose="020B0604020202020204" pitchFamily="34" charset="0"/>
                        <a:ea typeface="ＭＳ Ｐゴシック" panose="020B0600070205080204" pitchFamily="50" charset="-128"/>
                      </a:endParaRPr>
                    </a:p>
                  </a:txBody>
                  <a:tcPr marL="72000" marR="72000" marT="72000" marB="72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D6D6D6"/>
                    </a:solidFill>
                  </a:tcPr>
                </a:tc>
                <a:tc>
                  <a:txBody>
                    <a:bodyPr/>
                    <a:lstStyle/>
                    <a:p>
                      <a:pPr marL="180975" lvl="0" indent="-180975" algn="l" defTabSz="914400" rtl="0" eaLnBrk="1" latinLnBrk="0" hangingPunct="1">
                        <a:buClr>
                          <a:srgbClr val="0070C0"/>
                        </a:buClr>
                        <a:buSzPct val="100000"/>
                        <a:buFont typeface="Wingdings" panose="05000000000000000000" pitchFamily="2" charset="2"/>
                        <a:buChar char="n"/>
                      </a:pP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●●●の小型化によりサービス提供の高頻度化が求められている。大型部品である●●の構造を●●にすることで、●●●のサイズを従来の</a:t>
                      </a:r>
                      <a:r>
                        <a:rPr kumimoji="1" lang="en-US" altLang="ja-JP"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4/5</a:t>
                      </a:r>
                      <a:r>
                        <a:rPr kumimoji="1" lang="ja-JP" altLang="en-US" sz="105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にすることを見込んでおり、サービス提供頻度が増加すると思料。</a:t>
                      </a: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774560676"/>
                  </a:ext>
                </a:extLst>
              </a:tr>
            </a:tbl>
          </a:graphicData>
        </a:graphic>
      </p:graphicFrame>
      <p:sp>
        <p:nvSpPr>
          <p:cNvPr id="3" name="テキスト ボックス 2">
            <a:extLst>
              <a:ext uri="{FF2B5EF4-FFF2-40B4-BE49-F238E27FC236}">
                <a16:creationId xmlns:a16="http://schemas.microsoft.com/office/drawing/2014/main" id="{AF236592-3429-50AC-F3F1-866FB8325220}"/>
              </a:ext>
            </a:extLst>
          </p:cNvPr>
          <p:cNvSpPr txBox="1"/>
          <p:nvPr/>
        </p:nvSpPr>
        <p:spPr>
          <a:xfrm>
            <a:off x="179576" y="6463764"/>
            <a:ext cx="5429692" cy="258661"/>
          </a:xfrm>
          <a:prstGeom prst="rect">
            <a:avLst/>
          </a:prstGeom>
          <a:noFill/>
        </p:spPr>
        <p:txBody>
          <a:bodyPr wrap="none" rtlCol="0">
            <a:spAutoFit/>
          </a:bodyPr>
          <a:lstStyle/>
          <a:p>
            <a:r>
              <a:rPr kumimoji="1" lang="en-US" altLang="ja-JP" dirty="0"/>
              <a:t>※</a:t>
            </a:r>
            <a:r>
              <a:rPr kumimoji="1" lang="ja-JP" altLang="en-US" dirty="0"/>
              <a:t>こちらはあくまで記載例であり、</a:t>
            </a:r>
            <a:r>
              <a:rPr kumimoji="1" lang="en-US" altLang="ja-JP" dirty="0"/>
              <a:t>【</a:t>
            </a:r>
            <a:r>
              <a:rPr kumimoji="1" lang="ja-JP" altLang="en-US" dirty="0"/>
              <a:t>提案を求める事項</a:t>
            </a:r>
            <a:r>
              <a:rPr kumimoji="1" lang="en-US" altLang="ja-JP" dirty="0"/>
              <a:t>】</a:t>
            </a:r>
            <a:r>
              <a:rPr kumimoji="1" lang="ja-JP" altLang="en-US" dirty="0"/>
              <a:t>の内容を満たしていれば様式は問いません</a:t>
            </a:r>
          </a:p>
        </p:txBody>
      </p:sp>
      <p:sp>
        <p:nvSpPr>
          <p:cNvPr id="4" name="テキスト ボックス 3">
            <a:extLst>
              <a:ext uri="{FF2B5EF4-FFF2-40B4-BE49-F238E27FC236}">
                <a16:creationId xmlns:a16="http://schemas.microsoft.com/office/drawing/2014/main" id="{526F0E79-5752-9388-EEE0-9476C06F67B0}"/>
              </a:ext>
            </a:extLst>
          </p:cNvPr>
          <p:cNvSpPr txBox="1"/>
          <p:nvPr/>
        </p:nvSpPr>
        <p:spPr>
          <a:xfrm>
            <a:off x="278160" y="1909483"/>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sp>
        <p:nvSpPr>
          <p:cNvPr id="5" name="テキスト ボックス 4">
            <a:extLst>
              <a:ext uri="{FF2B5EF4-FFF2-40B4-BE49-F238E27FC236}">
                <a16:creationId xmlns:a16="http://schemas.microsoft.com/office/drawing/2014/main" id="{2DA524F4-5572-370F-7CA1-472C7C1D1C4E}"/>
              </a:ext>
            </a:extLst>
          </p:cNvPr>
          <p:cNvSpPr txBox="1"/>
          <p:nvPr/>
        </p:nvSpPr>
        <p:spPr>
          <a:xfrm>
            <a:off x="6753618" y="148885"/>
            <a:ext cx="2754279" cy="258661"/>
          </a:xfrm>
          <a:prstGeom prst="rect">
            <a:avLst/>
          </a:prstGeom>
          <a:noFill/>
        </p:spPr>
        <p:txBody>
          <a:bodyPr wrap="none" rtlCol="0">
            <a:spAutoFit/>
          </a:bodyPr>
          <a:lstStyle/>
          <a:p>
            <a:r>
              <a:rPr kumimoji="1" lang="ja-JP" altLang="en-US" dirty="0"/>
              <a:t>評価項目：「市場性」－ニーズとの適合性に該当</a:t>
            </a:r>
          </a:p>
        </p:txBody>
      </p:sp>
    </p:spTree>
    <p:extLst>
      <p:ext uri="{BB962C8B-B14F-4D97-AF65-F5344CB8AC3E}">
        <p14:creationId xmlns:p14="http://schemas.microsoft.com/office/powerpoint/2010/main" val="34153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DD24638D-6C7C-104E-FBF8-37BC6EDA2E74}"/>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60" imgH="360" progId="TCLayout.ActiveDocument.1">
                  <p:embed/>
                </p:oleObj>
              </mc:Choice>
              <mc:Fallback>
                <p:oleObj name="think-cell スライド" r:id="rId4" imgW="360" imgH="360" progId="TCLayout.ActiveDocument.1">
                  <p:embed/>
                  <p:pic>
                    <p:nvPicPr>
                      <p:cNvPr id="2" name="think-cell data - do not delete" hidden="1">
                        <a:extLst>
                          <a:ext uri="{FF2B5EF4-FFF2-40B4-BE49-F238E27FC236}">
                            <a16:creationId xmlns:a16="http://schemas.microsoft.com/office/drawing/2014/main" id="{DD24638D-6C7C-104E-FBF8-37BC6EDA2E7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2-4-1</a:t>
            </a:r>
            <a:r>
              <a:rPr lang="ja-JP" altLang="en-US" dirty="0">
                <a:solidFill>
                  <a:schemeClr val="tx1"/>
                </a:solidFill>
                <a:latin typeface="Arial" panose="020B0604020202020204" pitchFamily="34" charset="0"/>
                <a:ea typeface="ＭＳ Ｐゴシック" panose="020B0600070205080204" pitchFamily="50" charset="-128"/>
              </a:rPr>
              <a:t>：競争優位性（技術的優位性）</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30760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以下の観点から、技術的な優位性について詳細にご記載ください</a:t>
            </a:r>
            <a:endParaRPr lang="en-US" altLang="ja-JP" sz="1200" kern="0" dirty="0">
              <a:solidFill>
                <a:schemeClr val="tx1"/>
              </a:solidFill>
            </a:endParaRPr>
          </a:p>
          <a:p>
            <a:pPr lvl="1" eaLnBrk="1" hangingPunct="1">
              <a:spcBef>
                <a:spcPct val="0"/>
              </a:spcBef>
              <a:buClr>
                <a:srgbClr val="5A5A5A"/>
              </a:buClr>
              <a:buSzPct val="100000"/>
              <a:buFont typeface="Arial" panose="020B0604020202020204" pitchFamily="34" charset="0"/>
              <a:buChar char="•"/>
            </a:pPr>
            <a:r>
              <a:rPr lang="ja-JP" altLang="en-US" kern="0" dirty="0">
                <a:solidFill>
                  <a:schemeClr val="tx1"/>
                </a:solidFill>
              </a:rPr>
              <a:t>保有技術の他社と比較した競争力について、</a:t>
            </a:r>
            <a:r>
              <a:rPr lang="zh-TW" altLang="en-US" kern="0" dirty="0">
                <a:solidFill>
                  <a:schemeClr val="tx1"/>
                </a:solidFill>
              </a:rPr>
              <a:t>新規性</a:t>
            </a:r>
            <a:r>
              <a:rPr lang="en-US" altLang="zh-TW" kern="0" dirty="0">
                <a:solidFill>
                  <a:schemeClr val="tx1"/>
                </a:solidFill>
              </a:rPr>
              <a:t>/</a:t>
            </a:r>
            <a:r>
              <a:rPr lang="zh-TW" altLang="en-US" kern="0" dirty="0">
                <a:solidFill>
                  <a:schemeClr val="tx1"/>
                </a:solidFill>
              </a:rPr>
              <a:t>先進性</a:t>
            </a:r>
            <a:r>
              <a:rPr lang="en-US" altLang="zh-TW" kern="0" dirty="0">
                <a:solidFill>
                  <a:schemeClr val="tx1"/>
                </a:solidFill>
              </a:rPr>
              <a:t>/</a:t>
            </a:r>
            <a:r>
              <a:rPr lang="zh-TW" altLang="en-US" kern="0" dirty="0">
                <a:solidFill>
                  <a:schemeClr val="tx1"/>
                </a:solidFill>
              </a:rPr>
              <a:t>独自性</a:t>
            </a:r>
            <a:r>
              <a:rPr lang="en-US" altLang="zh-TW" kern="0" dirty="0">
                <a:solidFill>
                  <a:schemeClr val="tx1"/>
                </a:solidFill>
              </a:rPr>
              <a:t>/</a:t>
            </a:r>
            <a:r>
              <a:rPr lang="zh-TW" altLang="en-US" kern="0" dirty="0">
                <a:solidFill>
                  <a:schemeClr val="tx1"/>
                </a:solidFill>
              </a:rPr>
              <a:t>優位性</a:t>
            </a:r>
            <a:r>
              <a:rPr lang="ja-JP" altLang="en-US" kern="0" dirty="0">
                <a:solidFill>
                  <a:schemeClr val="tx1"/>
                </a:solidFill>
              </a:rPr>
              <a:t>といった観点からご記載ください。</a:t>
            </a:r>
            <a:endParaRPr lang="en-US" altLang="ja-JP" kern="0" dirty="0">
              <a:solidFill>
                <a:schemeClr val="tx1"/>
              </a:solidFill>
            </a:endParaRPr>
          </a:p>
          <a:p>
            <a:pPr lvl="1" eaLnBrk="1" hangingPunct="1">
              <a:spcBef>
                <a:spcPct val="0"/>
              </a:spcBef>
              <a:buClr>
                <a:srgbClr val="5A5A5A"/>
              </a:buClr>
              <a:buSzPct val="100000"/>
              <a:buFont typeface="Arial" panose="020B0604020202020204" pitchFamily="34" charset="0"/>
              <a:buChar char="•"/>
            </a:pPr>
            <a:r>
              <a:rPr lang="ja-JP" altLang="en-US" kern="0" dirty="0">
                <a:solidFill>
                  <a:schemeClr val="tx1"/>
                </a:solidFill>
              </a:rPr>
              <a:t>実証成果を活用したプロダクト</a:t>
            </a:r>
            <a:r>
              <a:rPr lang="en-US" altLang="ja-JP" kern="0" dirty="0">
                <a:solidFill>
                  <a:schemeClr val="tx1"/>
                </a:solidFill>
              </a:rPr>
              <a:t>/</a:t>
            </a:r>
            <a:r>
              <a:rPr lang="ja-JP" altLang="en-US" kern="0" dirty="0">
                <a:solidFill>
                  <a:schemeClr val="tx1"/>
                </a:solidFill>
              </a:rPr>
              <a:t>サービスへの模倣障壁を築くための戦略（知財戦略など）についてご記載ください。</a:t>
            </a:r>
            <a:endParaRPr lang="en-US" altLang="ja-JP" kern="0" dirty="0">
              <a:solidFill>
                <a:schemeClr val="tx1"/>
              </a:solidFill>
            </a:endParaRPr>
          </a:p>
          <a:p>
            <a:pPr lvl="1" eaLnBrk="1" hangingPunct="1">
              <a:spcBef>
                <a:spcPct val="0"/>
              </a:spcBef>
              <a:buClr>
                <a:srgbClr val="5A5A5A"/>
              </a:buClr>
              <a:buSzPct val="100000"/>
              <a:buFont typeface="Arial" panose="020B0604020202020204" pitchFamily="34" charset="0"/>
              <a:buChar char="•"/>
            </a:pPr>
            <a:r>
              <a:rPr lang="ja-JP" altLang="en-US" kern="0" dirty="0">
                <a:solidFill>
                  <a:schemeClr val="tx1"/>
                </a:solidFill>
              </a:rPr>
              <a:t>技術的な模倣障壁を構築することができているか、もしくは実証を通して構築できる見込みがあるかという観点で記載してください。</a:t>
            </a:r>
            <a:endParaRPr lang="en-US" altLang="ja-JP" kern="0" dirty="0">
              <a:solidFill>
                <a:schemeClr val="tx1"/>
              </a:solidFill>
            </a:endParaRPr>
          </a:p>
          <a:p>
            <a:pPr lvl="1" eaLnBrk="1" hangingPunct="1">
              <a:spcBef>
                <a:spcPct val="0"/>
              </a:spcBef>
              <a:buClr>
                <a:srgbClr val="5A5A5A"/>
              </a:buClr>
              <a:buSzPct val="100000"/>
              <a:buFont typeface="Arial" panose="020B0604020202020204" pitchFamily="34" charset="0"/>
              <a:buChar char="•"/>
            </a:pPr>
            <a:r>
              <a:rPr lang="ja-JP" altLang="en-US" kern="0" dirty="0">
                <a:solidFill>
                  <a:schemeClr val="tx1"/>
                </a:solidFill>
              </a:rPr>
              <a:t>技術力・競争力の観点から、関係する論文や特許がある場合にはその旨の記載をお願いいたします。</a:t>
            </a:r>
            <a:endParaRPr lang="en-US" altLang="ja-JP" kern="0" dirty="0">
              <a:solidFill>
                <a:schemeClr val="tx1"/>
              </a:solidFill>
            </a:endParaRPr>
          </a:p>
        </p:txBody>
      </p:sp>
      <p:sp>
        <p:nvSpPr>
          <p:cNvPr id="11" name="正方形/長方形 10">
            <a:extLst>
              <a:ext uri="{FF2B5EF4-FFF2-40B4-BE49-F238E27FC236}">
                <a16:creationId xmlns:a16="http://schemas.microsoft.com/office/drawing/2014/main" id="{C24803BA-24A2-42B6-8DF1-1EA091016011}"/>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
        <p:nvSpPr>
          <p:cNvPr id="7" name="テキスト ボックス 6">
            <a:extLst>
              <a:ext uri="{FF2B5EF4-FFF2-40B4-BE49-F238E27FC236}">
                <a16:creationId xmlns:a16="http://schemas.microsoft.com/office/drawing/2014/main" id="{F8D63606-F1CC-4D22-85F1-148F9A213ABE}"/>
              </a:ext>
            </a:extLst>
          </p:cNvPr>
          <p:cNvSpPr txBox="1"/>
          <p:nvPr/>
        </p:nvSpPr>
        <p:spPr>
          <a:xfrm>
            <a:off x="6727975" y="148885"/>
            <a:ext cx="2805576" cy="258661"/>
          </a:xfrm>
          <a:prstGeom prst="rect">
            <a:avLst/>
          </a:prstGeom>
          <a:noFill/>
        </p:spPr>
        <p:txBody>
          <a:bodyPr wrap="none" rtlCol="0">
            <a:spAutoFit/>
          </a:bodyPr>
          <a:lstStyle/>
          <a:p>
            <a:r>
              <a:rPr kumimoji="1" lang="ja-JP" altLang="en-US" dirty="0"/>
              <a:t>評価項目：「競争優位性」－技術的優位性に該当</a:t>
            </a:r>
          </a:p>
        </p:txBody>
      </p:sp>
    </p:spTree>
    <p:extLst>
      <p:ext uri="{BB962C8B-B14F-4D97-AF65-F5344CB8AC3E}">
        <p14:creationId xmlns:p14="http://schemas.microsoft.com/office/powerpoint/2010/main" val="1451580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DD24638D-6C7C-104E-FBF8-37BC6EDA2E74}"/>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60" imgH="360" progId="TCLayout.ActiveDocument.1">
                  <p:embed/>
                </p:oleObj>
              </mc:Choice>
              <mc:Fallback>
                <p:oleObj name="think-cell スライド" r:id="rId4" imgW="360" imgH="360" progId="TCLayout.ActiveDocument.1">
                  <p:embed/>
                  <p:pic>
                    <p:nvPicPr>
                      <p:cNvPr id="2" name="think-cell data - do not delete" hidden="1">
                        <a:extLst>
                          <a:ext uri="{FF2B5EF4-FFF2-40B4-BE49-F238E27FC236}">
                            <a16:creationId xmlns:a16="http://schemas.microsoft.com/office/drawing/2014/main" id="{DD24638D-6C7C-104E-FBF8-37BC6EDA2E7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2-4-2</a:t>
            </a:r>
            <a:r>
              <a:rPr lang="ja-JP" altLang="en-US" dirty="0">
                <a:solidFill>
                  <a:schemeClr val="tx1"/>
                </a:solidFill>
                <a:latin typeface="Arial" panose="020B0604020202020204" pitchFamily="34" charset="0"/>
                <a:ea typeface="ＭＳ Ｐゴシック" panose="020B0600070205080204" pitchFamily="50" charset="-128"/>
              </a:rPr>
              <a:t>：競争優位性（ビジネスモデルの優位性）</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20687" y="1188367"/>
            <a:ext cx="9064625" cy="14166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以下の観点から、ビジネスモデルの優位性について詳細にご記載ください。</a:t>
            </a:r>
            <a:endParaRPr lang="en-US" altLang="ja-JP" kern="0" dirty="0">
              <a:solidFill>
                <a:schemeClr val="tx1"/>
              </a:solidFill>
            </a:endParaRPr>
          </a:p>
          <a:p>
            <a:pPr marL="323056" lvl="1" indent="-155707" algn="l">
              <a:spcBef>
                <a:spcPct val="0"/>
              </a:spcBef>
              <a:buClr>
                <a:srgbClr val="969696"/>
              </a:buClr>
              <a:buSzPct val="70000"/>
              <a:buFont typeface="Wingdings" panose="05000000000000000000" pitchFamily="2" charset="2"/>
              <a:buChar char="l"/>
            </a:pPr>
            <a:r>
              <a:rPr kumimoji="1" lang="ja-JP" altLang="en-US" strike="noStrike" cap="none" normalizeH="0" baseline="0" dirty="0">
                <a:ln>
                  <a:noFill/>
                </a:ln>
                <a:solidFill>
                  <a:schemeClr val="tx1"/>
                </a:solidFill>
                <a:effectLst/>
                <a:latin typeface="Arial" charset="0"/>
                <a:ea typeface="ＭＳ Ｐゴシック" charset="-128"/>
              </a:rPr>
              <a:t>ビジネスモデルに新規性</a:t>
            </a:r>
            <a:r>
              <a:rPr kumimoji="1" lang="en-US" altLang="ja-JP" strike="noStrike" cap="none" normalizeH="0" baseline="0" dirty="0">
                <a:ln>
                  <a:noFill/>
                </a:ln>
                <a:solidFill>
                  <a:schemeClr val="tx1"/>
                </a:solidFill>
                <a:effectLst/>
                <a:latin typeface="Arial" charset="0"/>
                <a:ea typeface="ＭＳ Ｐゴシック" charset="-128"/>
              </a:rPr>
              <a:t>/</a:t>
            </a:r>
            <a:r>
              <a:rPr kumimoji="1" lang="ja-JP" altLang="en-US" strike="noStrike" cap="none" normalizeH="0" baseline="0" dirty="0">
                <a:ln>
                  <a:noFill/>
                </a:ln>
                <a:solidFill>
                  <a:schemeClr val="tx1"/>
                </a:solidFill>
                <a:effectLst/>
                <a:latin typeface="Arial" charset="0"/>
                <a:ea typeface="ＭＳ Ｐゴシック" charset="-128"/>
              </a:rPr>
              <a:t>独自性</a:t>
            </a:r>
            <a:r>
              <a:rPr kumimoji="1" lang="en-US" altLang="ja-JP" strike="noStrike" cap="none" normalizeH="0" baseline="0" dirty="0">
                <a:ln>
                  <a:noFill/>
                </a:ln>
                <a:solidFill>
                  <a:schemeClr val="tx1"/>
                </a:solidFill>
                <a:effectLst/>
                <a:latin typeface="Arial" charset="0"/>
                <a:ea typeface="ＭＳ Ｐゴシック" charset="-128"/>
              </a:rPr>
              <a:t>/</a:t>
            </a:r>
            <a:r>
              <a:rPr kumimoji="1" lang="ja-JP" altLang="en-US" strike="noStrike" cap="none" normalizeH="0" baseline="0" dirty="0">
                <a:ln>
                  <a:noFill/>
                </a:ln>
                <a:solidFill>
                  <a:schemeClr val="tx1"/>
                </a:solidFill>
                <a:effectLst/>
                <a:latin typeface="Arial" charset="0"/>
                <a:ea typeface="ＭＳ Ｐゴシック" charset="-128"/>
              </a:rPr>
              <a:t>優位性があり、</a:t>
            </a:r>
            <a:r>
              <a:rPr lang="ja-JP" altLang="en-US" dirty="0">
                <a:solidFill>
                  <a:schemeClr val="tx1"/>
                </a:solidFill>
              </a:rPr>
              <a:t>他社と比較して</a:t>
            </a:r>
            <a:r>
              <a:rPr kumimoji="1" lang="ja-JP" altLang="en-US" strike="noStrike" cap="none" normalizeH="0" baseline="0" dirty="0">
                <a:ln>
                  <a:noFill/>
                </a:ln>
                <a:solidFill>
                  <a:schemeClr val="tx1"/>
                </a:solidFill>
                <a:effectLst/>
                <a:latin typeface="Arial" charset="0"/>
                <a:ea typeface="ＭＳ Ｐゴシック" charset="-128"/>
              </a:rPr>
              <a:t>競争力確保が期待できるかという観点で記載してください。</a:t>
            </a:r>
            <a:endParaRPr kumimoji="1" lang="en-US" altLang="ja-JP" strike="noStrike" cap="none" normalizeH="0" baseline="0" dirty="0">
              <a:ln>
                <a:noFill/>
              </a:ln>
              <a:solidFill>
                <a:schemeClr val="tx1"/>
              </a:solidFill>
              <a:effectLst/>
              <a:latin typeface="Arial" charset="0"/>
              <a:ea typeface="ＭＳ Ｐゴシック" charset="-128"/>
            </a:endParaRPr>
          </a:p>
          <a:p>
            <a:pPr marL="323056" lvl="1" indent="-155707" algn="l">
              <a:spcBef>
                <a:spcPct val="0"/>
              </a:spcBef>
              <a:buClr>
                <a:srgbClr val="969696"/>
              </a:buClr>
              <a:buSzPct val="70000"/>
              <a:buFont typeface="Wingdings" panose="05000000000000000000" pitchFamily="2" charset="2"/>
              <a:buChar char="l"/>
            </a:pPr>
            <a:r>
              <a:rPr kumimoji="1" lang="ja-JP" altLang="en-US" strike="noStrike" cap="none" normalizeH="0" baseline="0" dirty="0">
                <a:ln>
                  <a:noFill/>
                </a:ln>
                <a:solidFill>
                  <a:schemeClr val="tx1"/>
                </a:solidFill>
                <a:effectLst/>
                <a:latin typeface="Arial" charset="0"/>
                <a:ea typeface="ＭＳ Ｐゴシック" charset="-128"/>
              </a:rPr>
              <a:t>ターゲットとする市場において、売上の拡大や収益性の確保、シェアを獲得するための戦略が適切に講じられているかという観点で記載してください。</a:t>
            </a:r>
            <a:endParaRPr kumimoji="1" lang="ja-JP" altLang="en-US" b="0" u="none" strike="noStrike" cap="none" normalizeH="0" baseline="0" dirty="0">
              <a:ln>
                <a:noFill/>
              </a:ln>
              <a:solidFill>
                <a:schemeClr val="tx1"/>
              </a:solidFill>
              <a:effectLst/>
              <a:latin typeface="Arial" charset="0"/>
              <a:ea typeface="ＭＳ Ｐゴシック" charset="-128"/>
            </a:endParaRPr>
          </a:p>
          <a:p>
            <a:pPr marL="0" indent="0" eaLnBrk="1" hangingPunct="1">
              <a:spcBef>
                <a:spcPct val="0"/>
              </a:spcBef>
              <a:buClr>
                <a:srgbClr val="5A5A5A"/>
              </a:buClr>
              <a:buSzPct val="100000"/>
              <a:buFont typeface="Wingdings" pitchFamily="2" charset="2"/>
              <a:buNone/>
            </a:pPr>
            <a:endParaRPr lang="ja-JP" altLang="en-US" kern="0" dirty="0">
              <a:solidFill>
                <a:schemeClr val="tx1"/>
              </a:solidFill>
            </a:endParaRPr>
          </a:p>
        </p:txBody>
      </p:sp>
      <p:sp>
        <p:nvSpPr>
          <p:cNvPr id="11" name="正方形/長方形 10">
            <a:extLst>
              <a:ext uri="{FF2B5EF4-FFF2-40B4-BE49-F238E27FC236}">
                <a16:creationId xmlns:a16="http://schemas.microsoft.com/office/drawing/2014/main" id="{C24803BA-24A2-42B6-8DF1-1EA091016011}"/>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
        <p:nvSpPr>
          <p:cNvPr id="6" name="テキスト ボックス 5">
            <a:extLst>
              <a:ext uri="{FF2B5EF4-FFF2-40B4-BE49-F238E27FC236}">
                <a16:creationId xmlns:a16="http://schemas.microsoft.com/office/drawing/2014/main" id="{3D6B37D3-56F9-41FC-A5F6-9987516B8528}"/>
              </a:ext>
            </a:extLst>
          </p:cNvPr>
          <p:cNvSpPr txBox="1"/>
          <p:nvPr/>
        </p:nvSpPr>
        <p:spPr>
          <a:xfrm>
            <a:off x="6442643" y="148885"/>
            <a:ext cx="3376245" cy="258661"/>
          </a:xfrm>
          <a:prstGeom prst="rect">
            <a:avLst/>
          </a:prstGeom>
          <a:noFill/>
        </p:spPr>
        <p:txBody>
          <a:bodyPr wrap="none" rtlCol="0">
            <a:spAutoFit/>
          </a:bodyPr>
          <a:lstStyle/>
          <a:p>
            <a:r>
              <a:rPr kumimoji="1" lang="ja-JP" altLang="en-US" dirty="0"/>
              <a:t>評価項目：「競争優位性」－ビジネスモデルの優位性に該当</a:t>
            </a:r>
          </a:p>
        </p:txBody>
      </p:sp>
    </p:spTree>
    <p:extLst>
      <p:ext uri="{BB962C8B-B14F-4D97-AF65-F5344CB8AC3E}">
        <p14:creationId xmlns:p14="http://schemas.microsoft.com/office/powerpoint/2010/main" val="2204206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0D00FFD4-0F6F-FEAC-6F85-114DAB25224E}"/>
              </a:ext>
            </a:extLst>
          </p:cNvPr>
          <p:cNvGraphicFramePr>
            <a:graphicFrameLocks noChangeAspect="1"/>
          </p:cNvGraphicFramePr>
          <p:nvPr>
            <p:custDataLst>
              <p:tags r:id="rId1"/>
            </p:custDataLst>
            <p:extLst>
              <p:ext uri="{D42A27DB-BD31-4B8C-83A1-F6EECF244321}">
                <p14:modId xmlns:p14="http://schemas.microsoft.com/office/powerpoint/2010/main" val="217575274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2" name="think-cell data - do not delete" hidden="1">
                        <a:extLst>
                          <a:ext uri="{FF2B5EF4-FFF2-40B4-BE49-F238E27FC236}">
                            <a16:creationId xmlns:a16="http://schemas.microsoft.com/office/drawing/2014/main" id="{0D00FFD4-0F6F-FEAC-6F85-114DAB25224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3-1-1</a:t>
            </a:r>
            <a:r>
              <a:rPr lang="ja-JP" altLang="en-US" dirty="0">
                <a:solidFill>
                  <a:schemeClr val="tx1"/>
                </a:solidFill>
                <a:latin typeface="Arial" panose="020B0604020202020204" pitchFamily="34" charset="0"/>
                <a:ea typeface="ＭＳ Ｐゴシック" panose="020B0600070205080204" pitchFamily="50" charset="-128"/>
              </a:rPr>
              <a:t>：プロジェクトの目標と目標設定の根拠</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08600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プロジェクトの目標（開発・実証の成果の目標）及び、設定した目標が妥当であると考える根拠を明確に記載してください。テーマ</a:t>
            </a:r>
            <a:r>
              <a:rPr lang="en-US" altLang="ja-JP" sz="1200" kern="0" dirty="0">
                <a:solidFill>
                  <a:schemeClr val="tx1"/>
                </a:solidFill>
              </a:rPr>
              <a:t>C</a:t>
            </a:r>
            <a:r>
              <a:rPr lang="ja-JP" altLang="en-US" sz="1200" kern="0" dirty="0">
                <a:solidFill>
                  <a:schemeClr val="tx1"/>
                </a:solidFill>
              </a:rPr>
              <a:t>・</a:t>
            </a:r>
            <a:r>
              <a:rPr lang="en-US" altLang="ja-JP" sz="1200" kern="0" dirty="0">
                <a:solidFill>
                  <a:schemeClr val="tx1"/>
                </a:solidFill>
              </a:rPr>
              <a:t>D</a:t>
            </a:r>
            <a:r>
              <a:rPr lang="ja-JP" altLang="en-US" sz="1200" kern="0" dirty="0">
                <a:solidFill>
                  <a:schemeClr val="tx1"/>
                </a:solidFill>
              </a:rPr>
              <a:t>を選択された応募者は、開発・実証成果として得られる機体のスペックについてもご記載ください。</a:t>
            </a:r>
            <a:endParaRPr lang="en-US" altLang="ja-JP" sz="1200"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なお、技術成熟度（</a:t>
            </a:r>
            <a:r>
              <a:rPr lang="en-US" altLang="ja-JP" sz="1200" kern="0" dirty="0">
                <a:solidFill>
                  <a:schemeClr val="tx1"/>
                </a:solidFill>
              </a:rPr>
              <a:t>TRL </a:t>
            </a:r>
            <a:r>
              <a:rPr lang="ja-JP" altLang="en-US" sz="1200" kern="0" dirty="0">
                <a:solidFill>
                  <a:schemeClr val="tx1"/>
                </a:solidFill>
              </a:rPr>
              <a:t>）を原則としてレベル</a:t>
            </a:r>
            <a:r>
              <a:rPr lang="en-US" altLang="ja-JP" sz="1200" kern="0" dirty="0">
                <a:solidFill>
                  <a:schemeClr val="tx1"/>
                </a:solidFill>
              </a:rPr>
              <a:t>5</a:t>
            </a:r>
            <a:r>
              <a:rPr lang="ja-JP" altLang="en-US" sz="1200" kern="0" dirty="0">
                <a:solidFill>
                  <a:schemeClr val="tx1"/>
                </a:solidFill>
              </a:rPr>
              <a:t>以上から、社会実装が可能となるレベル</a:t>
            </a:r>
            <a:r>
              <a:rPr lang="en-US" altLang="ja-JP" sz="1200" kern="0" dirty="0">
                <a:solidFill>
                  <a:schemeClr val="tx1"/>
                </a:solidFill>
              </a:rPr>
              <a:t>7</a:t>
            </a:r>
            <a:r>
              <a:rPr lang="ja-JP" altLang="en-US" sz="1200" kern="0" dirty="0">
                <a:solidFill>
                  <a:schemeClr val="tx1"/>
                </a:solidFill>
              </a:rPr>
              <a:t>まで引き上げる計画であることが申請において必要となるのでご留意ください。</a:t>
            </a:r>
          </a:p>
        </p:txBody>
      </p:sp>
      <p:sp>
        <p:nvSpPr>
          <p:cNvPr id="12" name="正方形/長方形 11">
            <a:extLst>
              <a:ext uri="{FF2B5EF4-FFF2-40B4-BE49-F238E27FC236}">
                <a16:creationId xmlns:a16="http://schemas.microsoft.com/office/drawing/2014/main" id="{B787FB5B-380E-401C-B060-BFFA84CA1084}"/>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
        <p:nvSpPr>
          <p:cNvPr id="7" name="テキスト ボックス 6">
            <a:extLst>
              <a:ext uri="{FF2B5EF4-FFF2-40B4-BE49-F238E27FC236}">
                <a16:creationId xmlns:a16="http://schemas.microsoft.com/office/drawing/2014/main" id="{BD62ACFA-B50F-4646-A7E2-11E7E97216AD}"/>
              </a:ext>
            </a:extLst>
          </p:cNvPr>
          <p:cNvSpPr txBox="1"/>
          <p:nvPr/>
        </p:nvSpPr>
        <p:spPr>
          <a:xfrm>
            <a:off x="5652896" y="25317"/>
            <a:ext cx="4164922" cy="258661"/>
          </a:xfrm>
          <a:prstGeom prst="rect">
            <a:avLst/>
          </a:prstGeom>
          <a:noFill/>
        </p:spPr>
        <p:txBody>
          <a:bodyPr wrap="none" rtlCol="0">
            <a:spAutoFit/>
          </a:bodyPr>
          <a:lstStyle/>
          <a:p>
            <a:r>
              <a:rPr kumimoji="1" lang="ja-JP" altLang="en-US" dirty="0"/>
              <a:t>評価項目：「実現可能性」－プロジェクトの目標と計画内容の妥当性に該当</a:t>
            </a:r>
          </a:p>
        </p:txBody>
      </p:sp>
      <p:sp>
        <p:nvSpPr>
          <p:cNvPr id="8" name="テキスト ボックス 7">
            <a:extLst>
              <a:ext uri="{FF2B5EF4-FFF2-40B4-BE49-F238E27FC236}">
                <a16:creationId xmlns:a16="http://schemas.microsoft.com/office/drawing/2014/main" id="{4E6C771E-2841-4289-B788-A70D842EB904}"/>
              </a:ext>
            </a:extLst>
          </p:cNvPr>
          <p:cNvSpPr txBox="1"/>
          <p:nvPr/>
        </p:nvSpPr>
        <p:spPr>
          <a:xfrm>
            <a:off x="5652896" y="278216"/>
            <a:ext cx="3940501" cy="258661"/>
          </a:xfrm>
          <a:prstGeom prst="rect">
            <a:avLst/>
          </a:prstGeom>
          <a:noFill/>
        </p:spPr>
        <p:txBody>
          <a:bodyPr wrap="none" rtlCol="0">
            <a:spAutoFit/>
          </a:bodyPr>
          <a:lstStyle/>
          <a:p>
            <a:r>
              <a:rPr kumimoji="1" lang="ja-JP" altLang="en-US" dirty="0"/>
              <a:t>評価項目：「</a:t>
            </a:r>
            <a:r>
              <a:rPr kumimoji="1" lang="en-US" altLang="ja-JP" dirty="0"/>
              <a:t>SBIR</a:t>
            </a:r>
            <a:r>
              <a:rPr kumimoji="1" lang="ja-JP" altLang="en-US" dirty="0"/>
              <a:t>制度との適合性」－制度要件に対する適合性に該当</a:t>
            </a:r>
          </a:p>
        </p:txBody>
      </p:sp>
      <p:graphicFrame>
        <p:nvGraphicFramePr>
          <p:cNvPr id="4" name="表 3">
            <a:extLst>
              <a:ext uri="{FF2B5EF4-FFF2-40B4-BE49-F238E27FC236}">
                <a16:creationId xmlns:a16="http://schemas.microsoft.com/office/drawing/2014/main" id="{C4B781CB-4E27-CEA4-7D27-F24FDAF4D8C6}"/>
              </a:ext>
            </a:extLst>
          </p:cNvPr>
          <p:cNvGraphicFramePr>
            <a:graphicFrameLocks noGrp="1"/>
          </p:cNvGraphicFramePr>
          <p:nvPr>
            <p:extLst>
              <p:ext uri="{D42A27DB-BD31-4B8C-83A1-F6EECF244321}">
                <p14:modId xmlns:p14="http://schemas.microsoft.com/office/powerpoint/2010/main" val="2194177942"/>
              </p:ext>
            </p:extLst>
          </p:nvPr>
        </p:nvGraphicFramePr>
        <p:xfrm>
          <a:off x="530689" y="4276050"/>
          <a:ext cx="8844617" cy="1368004"/>
        </p:xfrm>
        <a:graphic>
          <a:graphicData uri="http://schemas.openxmlformats.org/drawingml/2006/table">
            <a:tbl>
              <a:tblPr firstRow="1" bandRow="1">
                <a:tableStyleId>{5C22544A-7EE6-4342-B048-85BDC9FD1C3A}</a:tableStyleId>
              </a:tblPr>
              <a:tblGrid>
                <a:gridCol w="1611680">
                  <a:extLst>
                    <a:ext uri="{9D8B030D-6E8A-4147-A177-3AD203B41FA5}">
                      <a16:colId xmlns:a16="http://schemas.microsoft.com/office/drawing/2014/main" val="589161911"/>
                    </a:ext>
                  </a:extLst>
                </a:gridCol>
                <a:gridCol w="2410979">
                  <a:extLst>
                    <a:ext uri="{9D8B030D-6E8A-4147-A177-3AD203B41FA5}">
                      <a16:colId xmlns:a16="http://schemas.microsoft.com/office/drawing/2014/main" val="1121140357"/>
                    </a:ext>
                  </a:extLst>
                </a:gridCol>
                <a:gridCol w="2410979">
                  <a:extLst>
                    <a:ext uri="{9D8B030D-6E8A-4147-A177-3AD203B41FA5}">
                      <a16:colId xmlns:a16="http://schemas.microsoft.com/office/drawing/2014/main" val="2161596637"/>
                    </a:ext>
                  </a:extLst>
                </a:gridCol>
                <a:gridCol w="2410979">
                  <a:extLst>
                    <a:ext uri="{9D8B030D-6E8A-4147-A177-3AD203B41FA5}">
                      <a16:colId xmlns:a16="http://schemas.microsoft.com/office/drawing/2014/main" val="1575107307"/>
                    </a:ext>
                  </a:extLst>
                </a:gridCol>
              </a:tblGrid>
              <a:tr h="560024">
                <a:tc>
                  <a:txBody>
                    <a:bodyPr/>
                    <a:lstStyle/>
                    <a:p>
                      <a:pPr algn="l"/>
                      <a:r>
                        <a:rPr kumimoji="1" lang="en-US" altLang="ja-JP" sz="1100" b="1" dirty="0">
                          <a:solidFill>
                            <a:srgbClr val="000000"/>
                          </a:solidFill>
                          <a:latin typeface="Arial" panose="020B0604020202020204" pitchFamily="34" charset="0"/>
                          <a:ea typeface="ＭＳ Ｐゴシック" panose="020B0600070205080204" pitchFamily="50" charset="-128"/>
                          <a:sym typeface="Arial" panose="020B0604020202020204" pitchFamily="34" charset="0"/>
                        </a:rPr>
                        <a:t>TRL</a:t>
                      </a:r>
                      <a:r>
                        <a:rPr kumimoji="1" lang="ja-JP" altLang="en-US" sz="1100" b="1" dirty="0">
                          <a:solidFill>
                            <a:srgbClr val="000000"/>
                          </a:solidFill>
                          <a:latin typeface="Arial" panose="020B0604020202020204" pitchFamily="34" charset="0"/>
                          <a:ea typeface="ＭＳ Ｐゴシック" panose="020B0600070205080204" pitchFamily="50" charset="-128"/>
                          <a:sym typeface="Arial" panose="020B0604020202020204" pitchFamily="34" charset="0"/>
                        </a:rPr>
                        <a:t>の各段階における目標</a:t>
                      </a:r>
                    </a:p>
                  </a:txBody>
                  <a:tcPr marL="72000" marR="72000" marT="72000" marB="7200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D6D6D6"/>
                    </a:solidFill>
                  </a:tcPr>
                </a:tc>
                <a:tc>
                  <a:txBody>
                    <a:bodyPr/>
                    <a:lstStyle/>
                    <a:p>
                      <a:pPr marL="171450" marR="0" lvl="0" indent="-171450" algn="l" defTabSz="914400" rtl="0" eaLnBrk="1" latinLnBrk="0" hangingPunct="1">
                        <a:buClr>
                          <a:srgbClr val="0070C0"/>
                        </a:buClr>
                        <a:buSzPct val="100000"/>
                        <a:buFont typeface="Wingdings" panose="05000000000000000000" pitchFamily="2" charset="2"/>
                        <a:buChar char="l"/>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r>
                        <a:rPr kumimoji="1" lang="en-US" altLang="ja-JP"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TRL</a:t>
                      </a: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が上がる時期の見込みを明記すること）</a:t>
                      </a:r>
                      <a:endParaRPr kumimoji="1" lang="en-US" altLang="ja-JP"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171450" marR="0" lvl="0" indent="-171450" algn="l" defTabSz="914400" rtl="0" eaLnBrk="1" latinLnBrk="0" hangingPunct="1">
                        <a:buClr>
                          <a:srgbClr val="0070C0"/>
                        </a:buClr>
                        <a:buSzPct val="100000"/>
                        <a:buFont typeface="Wingdings" panose="05000000000000000000" pitchFamily="2" charset="2"/>
                        <a:buChar char="l"/>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システム開発、構造・機構系開発を完了</a:t>
                      </a:r>
                      <a:endParaRPr kumimoji="1" lang="en-US" altLang="ja-JP"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171450" marR="0" lvl="0" indent="-171450" algn="l" defTabSz="914400" rtl="0" eaLnBrk="1" latinLnBrk="0" hangingPunct="1">
                        <a:buClr>
                          <a:srgbClr val="0070C0"/>
                        </a:buClr>
                        <a:buSzPct val="100000"/>
                        <a:buFont typeface="Wingdings" panose="05000000000000000000" pitchFamily="2" charset="2"/>
                        <a:buChar char="l"/>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r>
                        <a:rPr kumimoji="1" lang="en-US" altLang="ja-JP"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TRL</a:t>
                      </a: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が上がる時期の見込みを明記すること）</a:t>
                      </a:r>
                      <a:endParaRPr kumimoji="1" lang="en-US" altLang="ja-JP"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サブシステムの実機サイズを従来の</a:t>
                      </a:r>
                      <a:r>
                        <a:rPr kumimoji="1" lang="en-US" altLang="ja-JP"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1/5</a:t>
                      </a: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のコストで製作し、試験を完了</a:t>
                      </a:r>
                      <a:endParaRPr kumimoji="1" lang="en-US" altLang="ja-JP"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r>
                        <a:rPr kumimoji="1" lang="en-US" altLang="ja-JP"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TRL</a:t>
                      </a: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が上がる時期の見込みを明記すること）</a:t>
                      </a:r>
                      <a:endParaRPr kumimoji="1" lang="en-US" altLang="ja-JP"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従来の</a:t>
                      </a:r>
                      <a:r>
                        <a:rPr kumimoji="1" lang="en-US" altLang="ja-JP"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1/5</a:t>
                      </a: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のコストで、●●●の実証実験を成功させる</a:t>
                      </a:r>
                      <a:endParaRPr kumimoji="1" lang="en-US" altLang="ja-JP"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endParaRPr>
                    </a:p>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p>
                  </a:txBody>
                  <a:tcPr marL="72000" marR="72000" marT="72000" marB="7200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524096679"/>
                  </a:ext>
                </a:extLst>
              </a:tr>
              <a:tr h="423904">
                <a:tc>
                  <a:txBody>
                    <a:bodyPr/>
                    <a:lstStyle/>
                    <a:p>
                      <a:pPr algn="l"/>
                      <a:r>
                        <a:rPr kumimoji="1" lang="ja-JP" altLang="en-US" sz="1100" b="1" dirty="0">
                          <a:solidFill>
                            <a:srgbClr val="000000"/>
                          </a:solidFill>
                          <a:latin typeface="Arial" panose="020B0604020202020204" pitchFamily="34" charset="0"/>
                          <a:ea typeface="ＭＳ Ｐゴシック" panose="020B0600070205080204" pitchFamily="50" charset="-128"/>
                          <a:sym typeface="Arial" panose="020B0604020202020204" pitchFamily="34" charset="0"/>
                        </a:rPr>
                        <a:t>目標設定の根拠</a:t>
                      </a:r>
                    </a:p>
                  </a:txBody>
                  <a:tcPr marL="72000" marR="72000" marT="72000" marB="7200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171450" marR="0" lvl="0" indent="-171450"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11138" marR="0" lvl="0" indent="-211138" algn="l" defTabSz="914400" rtl="0" eaLnBrk="1" fontAlgn="auto" latinLnBrk="0" hangingPunct="1">
                        <a:lnSpc>
                          <a:spcPct val="100000"/>
                        </a:lnSpc>
                        <a:spcBef>
                          <a:spcPts val="0"/>
                        </a:spcBef>
                        <a:spcAft>
                          <a:spcPts val="0"/>
                        </a:spcAft>
                        <a:buClr>
                          <a:srgbClr val="0070C0"/>
                        </a:buClr>
                        <a:buSzPct val="100000"/>
                        <a:buFont typeface="Wingdings" panose="05000000000000000000" pitchFamily="2" charset="2"/>
                        <a:buChar char="l"/>
                        <a:tabLst/>
                        <a:defRPr/>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a:t>
                      </a:r>
                    </a:p>
                  </a:txBody>
                  <a:tcPr marL="72000" marR="72000" marT="72000" marB="7200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716150697"/>
                  </a:ext>
                </a:extLst>
              </a:tr>
            </a:tbl>
          </a:graphicData>
        </a:graphic>
      </p:graphicFrame>
      <p:sp>
        <p:nvSpPr>
          <p:cNvPr id="5" name="ホームベース 2">
            <a:extLst>
              <a:ext uri="{FF2B5EF4-FFF2-40B4-BE49-F238E27FC236}">
                <a16:creationId xmlns:a16="http://schemas.microsoft.com/office/drawing/2014/main" id="{F8423676-023D-6C6A-AC4C-F28892685CED}"/>
              </a:ext>
            </a:extLst>
          </p:cNvPr>
          <p:cNvSpPr/>
          <p:nvPr/>
        </p:nvSpPr>
        <p:spPr bwMode="auto">
          <a:xfrm>
            <a:off x="2176942" y="3851453"/>
            <a:ext cx="2332734" cy="341567"/>
          </a:xfrm>
          <a:prstGeom prst="homePlate">
            <a:avLst/>
          </a:prstGeom>
          <a:solidFill>
            <a:srgbClr val="54789E"/>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100" i="1" dirty="0">
                <a:solidFill>
                  <a:srgbClr val="FFFFFF"/>
                </a:solidFill>
                <a:latin typeface="Arial" panose="020B0604020202020204" pitchFamily="34" charset="0"/>
                <a:ea typeface="ＭＳ Ｐゴシック" panose="020B0600070205080204" pitchFamily="50" charset="-128"/>
              </a:rPr>
              <a:t>TRL5</a:t>
            </a:r>
            <a:br>
              <a:rPr lang="en-US" altLang="ja-JP" sz="1100" i="1" dirty="0">
                <a:solidFill>
                  <a:srgbClr val="FFFFFF"/>
                </a:solidFill>
                <a:latin typeface="Arial" panose="020B0604020202020204" pitchFamily="34" charset="0"/>
                <a:ea typeface="ＭＳ Ｐゴシック" panose="020B0600070205080204" pitchFamily="50" charset="-128"/>
              </a:rPr>
            </a:br>
            <a:r>
              <a:rPr lang="ja-JP" altLang="en-US" sz="1100" i="1" dirty="0">
                <a:solidFill>
                  <a:srgbClr val="FFFFFF"/>
                </a:solidFill>
                <a:latin typeface="Arial" panose="020B0604020202020204" pitchFamily="34" charset="0"/>
                <a:ea typeface="ＭＳ Ｐゴシック" panose="020B0600070205080204" pitchFamily="50" charset="-128"/>
              </a:rPr>
              <a:t>（</a:t>
            </a:r>
            <a:r>
              <a:rPr lang="en-US" altLang="ja-JP" sz="1100" i="1" dirty="0">
                <a:solidFill>
                  <a:srgbClr val="FFFFFF"/>
                </a:solidFill>
                <a:latin typeface="Arial" panose="020B0604020202020204" pitchFamily="34" charset="0"/>
                <a:ea typeface="ＭＳ Ｐゴシック" panose="020B0600070205080204" pitchFamily="50" charset="-128"/>
              </a:rPr>
              <a:t>2023</a:t>
            </a:r>
            <a:r>
              <a:rPr lang="ja-JP" altLang="en-US" sz="1100" i="1" dirty="0">
                <a:solidFill>
                  <a:srgbClr val="FFFFFF"/>
                </a:solidFill>
                <a:latin typeface="Arial" panose="020B0604020202020204" pitchFamily="34" charset="0"/>
                <a:ea typeface="ＭＳ Ｐゴシック" panose="020B0600070205080204" pitchFamily="50" charset="-128"/>
              </a:rPr>
              <a:t>年</a:t>
            </a:r>
            <a:r>
              <a:rPr lang="en-US" altLang="ja-JP" sz="1100" i="1" dirty="0">
                <a:solidFill>
                  <a:srgbClr val="FFFFFF"/>
                </a:solidFill>
                <a:latin typeface="Arial" panose="020B0604020202020204" pitchFamily="34" charset="0"/>
                <a:ea typeface="ＭＳ Ｐゴシック" panose="020B0600070205080204" pitchFamily="50" charset="-128"/>
              </a:rPr>
              <a:t>~2025</a:t>
            </a:r>
            <a:r>
              <a:rPr lang="ja-JP" altLang="en-US" sz="1100" i="1" dirty="0">
                <a:solidFill>
                  <a:srgbClr val="FFFFFF"/>
                </a:solidFill>
                <a:latin typeface="Arial" panose="020B0604020202020204" pitchFamily="34" charset="0"/>
                <a:ea typeface="ＭＳ Ｐゴシック" panose="020B0600070205080204" pitchFamily="50" charset="-128"/>
              </a:rPr>
              <a:t>年上期）</a:t>
            </a:r>
            <a:endParaRPr kumimoji="1" lang="ja-JP" altLang="en-US" sz="1100" b="0" i="1" u="none" strike="noStrike" cap="none" normalizeH="0" baseline="0" dirty="0">
              <a:ln>
                <a:noFill/>
              </a:ln>
              <a:solidFill>
                <a:srgbClr val="FFFFFF"/>
              </a:solidFill>
              <a:effectLst/>
              <a:latin typeface="Arial" panose="020B0604020202020204" pitchFamily="34" charset="0"/>
              <a:ea typeface="ＭＳ Ｐゴシック" panose="020B0600070205080204" pitchFamily="50" charset="-128"/>
            </a:endParaRPr>
          </a:p>
        </p:txBody>
      </p:sp>
      <p:sp>
        <p:nvSpPr>
          <p:cNvPr id="6" name="ホームベース 2">
            <a:extLst>
              <a:ext uri="{FF2B5EF4-FFF2-40B4-BE49-F238E27FC236}">
                <a16:creationId xmlns:a16="http://schemas.microsoft.com/office/drawing/2014/main" id="{EA06ABAF-8F78-9329-5918-4D4E40696611}"/>
              </a:ext>
            </a:extLst>
          </p:cNvPr>
          <p:cNvSpPr/>
          <p:nvPr/>
        </p:nvSpPr>
        <p:spPr bwMode="auto">
          <a:xfrm>
            <a:off x="4576397" y="3851453"/>
            <a:ext cx="2332734" cy="341567"/>
          </a:xfrm>
          <a:prstGeom prst="homePlate">
            <a:avLst/>
          </a:prstGeom>
          <a:solidFill>
            <a:srgbClr val="54789E"/>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en-US" altLang="ja-JP" sz="1100" i="1" dirty="0">
                <a:solidFill>
                  <a:srgbClr val="FFFFFF"/>
                </a:solidFill>
                <a:latin typeface="Arial" panose="020B0604020202020204" pitchFamily="34" charset="0"/>
                <a:ea typeface="ＭＳ Ｐゴシック" panose="020B0600070205080204" pitchFamily="50" charset="-128"/>
              </a:rPr>
              <a:t>TRL6</a:t>
            </a:r>
            <a:br>
              <a:rPr lang="en-US" altLang="ja-JP" sz="1100" i="1" dirty="0">
                <a:solidFill>
                  <a:srgbClr val="FFFFFF"/>
                </a:solidFill>
                <a:latin typeface="Arial" panose="020B0604020202020204" pitchFamily="34" charset="0"/>
                <a:ea typeface="ＭＳ Ｐゴシック" panose="020B0600070205080204" pitchFamily="50" charset="-128"/>
              </a:rPr>
            </a:br>
            <a:r>
              <a:rPr lang="ja-JP" altLang="en-US" sz="1100" i="1" dirty="0">
                <a:solidFill>
                  <a:srgbClr val="FFFFFF"/>
                </a:solidFill>
                <a:latin typeface="Arial" panose="020B0604020202020204" pitchFamily="34" charset="0"/>
                <a:ea typeface="ＭＳ Ｐゴシック" panose="020B0600070205080204" pitchFamily="50" charset="-128"/>
              </a:rPr>
              <a:t>（</a:t>
            </a:r>
            <a:r>
              <a:rPr lang="en-US" altLang="ja-JP" sz="1100" i="1" dirty="0">
                <a:solidFill>
                  <a:srgbClr val="FFFFFF"/>
                </a:solidFill>
                <a:latin typeface="Arial" panose="020B0604020202020204" pitchFamily="34" charset="0"/>
                <a:ea typeface="ＭＳ Ｐゴシック" panose="020B0600070205080204" pitchFamily="50" charset="-128"/>
              </a:rPr>
              <a:t>2025</a:t>
            </a:r>
            <a:r>
              <a:rPr lang="ja-JP" altLang="en-US" sz="1100" i="1" dirty="0">
                <a:solidFill>
                  <a:srgbClr val="FFFFFF"/>
                </a:solidFill>
                <a:latin typeface="Arial" panose="020B0604020202020204" pitchFamily="34" charset="0"/>
                <a:ea typeface="ＭＳ Ｐゴシック" panose="020B0600070205080204" pitchFamily="50" charset="-128"/>
              </a:rPr>
              <a:t>年下期</a:t>
            </a:r>
            <a:r>
              <a:rPr lang="en-US" altLang="ja-JP" sz="1100" i="1" dirty="0">
                <a:solidFill>
                  <a:srgbClr val="FFFFFF"/>
                </a:solidFill>
                <a:latin typeface="Arial" panose="020B0604020202020204" pitchFamily="34" charset="0"/>
                <a:ea typeface="ＭＳ Ｐゴシック" panose="020B0600070205080204" pitchFamily="50" charset="-128"/>
              </a:rPr>
              <a:t>~2026</a:t>
            </a:r>
            <a:r>
              <a:rPr lang="ja-JP" altLang="en-US" sz="1100" i="1" dirty="0">
                <a:solidFill>
                  <a:srgbClr val="FFFFFF"/>
                </a:solidFill>
                <a:latin typeface="Arial" panose="020B0604020202020204" pitchFamily="34" charset="0"/>
                <a:ea typeface="ＭＳ Ｐゴシック" panose="020B0600070205080204" pitchFamily="50" charset="-128"/>
              </a:rPr>
              <a:t>年）</a:t>
            </a:r>
            <a:endParaRPr kumimoji="1" lang="ja-JP" altLang="en-US" sz="1100" b="0" i="1" u="none" strike="noStrike" cap="none" normalizeH="0" baseline="0" dirty="0">
              <a:ln>
                <a:noFill/>
              </a:ln>
              <a:solidFill>
                <a:srgbClr val="FFFFFF"/>
              </a:solidFill>
              <a:effectLst/>
              <a:latin typeface="Arial" panose="020B0604020202020204" pitchFamily="34" charset="0"/>
              <a:ea typeface="ＭＳ Ｐゴシック" panose="020B0600070205080204" pitchFamily="50" charset="-128"/>
            </a:endParaRPr>
          </a:p>
        </p:txBody>
      </p:sp>
      <p:sp>
        <p:nvSpPr>
          <p:cNvPr id="10" name="ホームベース 2">
            <a:extLst>
              <a:ext uri="{FF2B5EF4-FFF2-40B4-BE49-F238E27FC236}">
                <a16:creationId xmlns:a16="http://schemas.microsoft.com/office/drawing/2014/main" id="{5C00211C-1225-913F-C97D-1293804D39E0}"/>
              </a:ext>
            </a:extLst>
          </p:cNvPr>
          <p:cNvSpPr/>
          <p:nvPr/>
        </p:nvSpPr>
        <p:spPr bwMode="auto">
          <a:xfrm>
            <a:off x="7042573" y="3847255"/>
            <a:ext cx="2332734" cy="341567"/>
          </a:xfrm>
          <a:prstGeom prst="homePlate">
            <a:avLst/>
          </a:prstGeom>
          <a:solidFill>
            <a:srgbClr val="54789E"/>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en-US" altLang="ja-JP" sz="1100" i="1" dirty="0">
                <a:solidFill>
                  <a:srgbClr val="FFFFFF"/>
                </a:solidFill>
                <a:latin typeface="Arial" panose="020B0604020202020204" pitchFamily="34" charset="0"/>
                <a:ea typeface="ＭＳ Ｐゴシック" panose="020B0600070205080204" pitchFamily="50" charset="-128"/>
              </a:rPr>
              <a:t>TRL7</a:t>
            </a:r>
            <a:br>
              <a:rPr lang="en-US" altLang="ja-JP" sz="1100" i="1" dirty="0">
                <a:solidFill>
                  <a:srgbClr val="FFFFFF"/>
                </a:solidFill>
                <a:latin typeface="Arial" panose="020B0604020202020204" pitchFamily="34" charset="0"/>
                <a:ea typeface="ＭＳ Ｐゴシック" panose="020B0600070205080204" pitchFamily="50" charset="-128"/>
              </a:rPr>
            </a:br>
            <a:r>
              <a:rPr lang="ja-JP" altLang="en-US" sz="1100" i="1" dirty="0">
                <a:solidFill>
                  <a:srgbClr val="FFFFFF"/>
                </a:solidFill>
                <a:latin typeface="Arial" panose="020B0604020202020204" pitchFamily="34" charset="0"/>
                <a:ea typeface="ＭＳ Ｐゴシック" panose="020B0600070205080204" pitchFamily="50" charset="-128"/>
              </a:rPr>
              <a:t>（</a:t>
            </a:r>
            <a:r>
              <a:rPr lang="en-US" altLang="ja-JP" sz="1100" i="1" dirty="0">
                <a:solidFill>
                  <a:srgbClr val="FFFFFF"/>
                </a:solidFill>
                <a:latin typeface="Arial" panose="020B0604020202020204" pitchFamily="34" charset="0"/>
                <a:ea typeface="ＭＳ Ｐゴシック" panose="020B0600070205080204" pitchFamily="50" charset="-128"/>
              </a:rPr>
              <a:t>2026</a:t>
            </a:r>
            <a:r>
              <a:rPr lang="ja-JP" altLang="en-US" sz="1100" i="1" dirty="0">
                <a:solidFill>
                  <a:srgbClr val="FFFFFF"/>
                </a:solidFill>
                <a:latin typeface="Arial" panose="020B0604020202020204" pitchFamily="34" charset="0"/>
                <a:ea typeface="ＭＳ Ｐゴシック" panose="020B0600070205080204" pitchFamily="50" charset="-128"/>
              </a:rPr>
              <a:t>年下期</a:t>
            </a:r>
            <a:r>
              <a:rPr lang="en-US" altLang="ja-JP" sz="1100" i="1" dirty="0">
                <a:solidFill>
                  <a:srgbClr val="FFFFFF"/>
                </a:solidFill>
                <a:latin typeface="Arial" panose="020B0604020202020204" pitchFamily="34" charset="0"/>
                <a:ea typeface="ＭＳ Ｐゴシック" panose="020B0600070205080204" pitchFamily="50" charset="-128"/>
              </a:rPr>
              <a:t>~2027</a:t>
            </a:r>
            <a:r>
              <a:rPr lang="ja-JP" altLang="en-US" sz="1100" i="1" dirty="0">
                <a:solidFill>
                  <a:srgbClr val="FFFFFF"/>
                </a:solidFill>
                <a:latin typeface="Arial" panose="020B0604020202020204" pitchFamily="34" charset="0"/>
                <a:ea typeface="ＭＳ Ｐゴシック" panose="020B0600070205080204" pitchFamily="50" charset="-128"/>
              </a:rPr>
              <a:t>年）</a:t>
            </a:r>
            <a:endParaRPr kumimoji="1" lang="ja-JP" altLang="en-US" sz="1100" b="0" i="1" u="none" strike="noStrike" cap="none" normalizeH="0" baseline="0" dirty="0">
              <a:ln>
                <a:noFill/>
              </a:ln>
              <a:solidFill>
                <a:srgbClr val="FFFFFF"/>
              </a:solidFill>
              <a:effectLst/>
              <a:latin typeface="Arial" panose="020B0604020202020204" pitchFamily="34" charset="0"/>
              <a:ea typeface="ＭＳ Ｐゴシック" panose="020B0600070205080204" pitchFamily="50" charset="-128"/>
            </a:endParaRPr>
          </a:p>
        </p:txBody>
      </p:sp>
      <p:sp>
        <p:nvSpPr>
          <p:cNvPr id="11" name="テキスト ボックス 10">
            <a:extLst>
              <a:ext uri="{FF2B5EF4-FFF2-40B4-BE49-F238E27FC236}">
                <a16:creationId xmlns:a16="http://schemas.microsoft.com/office/drawing/2014/main" id="{9161E2BB-36FE-F441-C0DD-A225A36EA0BA}"/>
              </a:ext>
            </a:extLst>
          </p:cNvPr>
          <p:cNvSpPr txBox="1"/>
          <p:nvPr/>
        </p:nvSpPr>
        <p:spPr>
          <a:xfrm>
            <a:off x="419100" y="5880188"/>
            <a:ext cx="5429692" cy="258661"/>
          </a:xfrm>
          <a:prstGeom prst="rect">
            <a:avLst/>
          </a:prstGeom>
          <a:noFill/>
        </p:spPr>
        <p:txBody>
          <a:bodyPr wrap="none" rtlCol="0">
            <a:spAutoFit/>
          </a:bodyPr>
          <a:lstStyle/>
          <a:p>
            <a:r>
              <a:rPr kumimoji="1" lang="en-US" altLang="ja-JP" dirty="0"/>
              <a:t>※</a:t>
            </a:r>
            <a:r>
              <a:rPr kumimoji="1" lang="ja-JP" altLang="en-US" dirty="0"/>
              <a:t>こちらはあくまで記載例であり、</a:t>
            </a:r>
            <a:r>
              <a:rPr kumimoji="1" lang="en-US" altLang="ja-JP" dirty="0"/>
              <a:t>【</a:t>
            </a:r>
            <a:r>
              <a:rPr kumimoji="1" lang="ja-JP" altLang="en-US" dirty="0"/>
              <a:t>提案を求める事項</a:t>
            </a:r>
            <a:r>
              <a:rPr kumimoji="1" lang="en-US" altLang="ja-JP" dirty="0"/>
              <a:t>】</a:t>
            </a:r>
            <a:r>
              <a:rPr kumimoji="1" lang="ja-JP" altLang="en-US" dirty="0"/>
              <a:t>の内容を満たしていれば様式は問いません</a:t>
            </a:r>
          </a:p>
        </p:txBody>
      </p:sp>
      <p:sp>
        <p:nvSpPr>
          <p:cNvPr id="13" name="テキスト ボックス 12">
            <a:extLst>
              <a:ext uri="{FF2B5EF4-FFF2-40B4-BE49-F238E27FC236}">
                <a16:creationId xmlns:a16="http://schemas.microsoft.com/office/drawing/2014/main" id="{EB17560F-9866-919F-C254-022B782350F5}"/>
              </a:ext>
            </a:extLst>
          </p:cNvPr>
          <p:cNvSpPr txBox="1"/>
          <p:nvPr/>
        </p:nvSpPr>
        <p:spPr>
          <a:xfrm>
            <a:off x="406400" y="2463160"/>
            <a:ext cx="1082349" cy="325154"/>
          </a:xfrm>
          <a:prstGeom prst="rect">
            <a:avLst/>
          </a:prstGeom>
          <a:noFill/>
        </p:spPr>
        <p:txBody>
          <a:bodyPr wrap="none" rtlCol="0">
            <a:spAutoFit/>
          </a:bodyPr>
          <a:lstStyle/>
          <a:p>
            <a:r>
              <a:rPr lang="ja-JP" altLang="en-US" sz="1400" dirty="0">
                <a:latin typeface="+mn-lt"/>
              </a:rPr>
              <a:t>＜記載例＞</a:t>
            </a:r>
            <a:endParaRPr kumimoji="1" lang="ja-JP" altLang="en-US" sz="1400" dirty="0">
              <a:latin typeface="+mn-lt"/>
            </a:endParaRPr>
          </a:p>
        </p:txBody>
      </p:sp>
      <p:graphicFrame>
        <p:nvGraphicFramePr>
          <p:cNvPr id="14" name="表 13">
            <a:extLst>
              <a:ext uri="{FF2B5EF4-FFF2-40B4-BE49-F238E27FC236}">
                <a16:creationId xmlns:a16="http://schemas.microsoft.com/office/drawing/2014/main" id="{15BFE9D0-DC95-4434-95EC-4EF4AB4B8DD6}"/>
              </a:ext>
            </a:extLst>
          </p:cNvPr>
          <p:cNvGraphicFramePr>
            <a:graphicFrameLocks noGrp="1"/>
          </p:cNvGraphicFramePr>
          <p:nvPr>
            <p:extLst>
              <p:ext uri="{D42A27DB-BD31-4B8C-83A1-F6EECF244321}">
                <p14:modId xmlns:p14="http://schemas.microsoft.com/office/powerpoint/2010/main" val="1455249920"/>
              </p:ext>
            </p:extLst>
          </p:nvPr>
        </p:nvGraphicFramePr>
        <p:xfrm>
          <a:off x="514816" y="2894508"/>
          <a:ext cx="8844617" cy="560024"/>
        </p:xfrm>
        <a:graphic>
          <a:graphicData uri="http://schemas.openxmlformats.org/drawingml/2006/table">
            <a:tbl>
              <a:tblPr firstRow="1" bandRow="1">
                <a:tableStyleId>{5C22544A-7EE6-4342-B048-85BDC9FD1C3A}</a:tableStyleId>
              </a:tblPr>
              <a:tblGrid>
                <a:gridCol w="1611680">
                  <a:extLst>
                    <a:ext uri="{9D8B030D-6E8A-4147-A177-3AD203B41FA5}">
                      <a16:colId xmlns:a16="http://schemas.microsoft.com/office/drawing/2014/main" val="589161911"/>
                    </a:ext>
                  </a:extLst>
                </a:gridCol>
                <a:gridCol w="7232937">
                  <a:extLst>
                    <a:ext uri="{9D8B030D-6E8A-4147-A177-3AD203B41FA5}">
                      <a16:colId xmlns:a16="http://schemas.microsoft.com/office/drawing/2014/main" val="1121140357"/>
                    </a:ext>
                  </a:extLst>
                </a:gridCol>
              </a:tblGrid>
              <a:tr h="560024">
                <a:tc>
                  <a:txBody>
                    <a:bodyPr/>
                    <a:lstStyle/>
                    <a:p>
                      <a:pPr algn="l"/>
                      <a:r>
                        <a:rPr kumimoji="1" lang="ja-JP" altLang="en-US" sz="1100" b="1" dirty="0">
                          <a:solidFill>
                            <a:srgbClr val="000000"/>
                          </a:solidFill>
                          <a:latin typeface="Arial" panose="020B0604020202020204" pitchFamily="34" charset="0"/>
                          <a:ea typeface="ＭＳ Ｐゴシック" panose="020B0600070205080204" pitchFamily="50" charset="-128"/>
                          <a:sym typeface="Arial" panose="020B0604020202020204" pitchFamily="34" charset="0"/>
                        </a:rPr>
                        <a:t>プロジェクトの全体目標</a:t>
                      </a:r>
                    </a:p>
                  </a:txBody>
                  <a:tcPr marL="72000" marR="72000" marT="72000" marB="7200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D6D6D6"/>
                    </a:solidFill>
                  </a:tcPr>
                </a:tc>
                <a:tc>
                  <a:txBody>
                    <a:bodyPr/>
                    <a:lstStyle/>
                    <a:p>
                      <a:pPr marL="171450" marR="0" lvl="0" indent="-171450" algn="l" defTabSz="914400" rtl="0" eaLnBrk="1" latinLnBrk="0" hangingPunct="1">
                        <a:buClr>
                          <a:srgbClr val="0070C0"/>
                        </a:buClr>
                        <a:buSzPct val="100000"/>
                        <a:buFont typeface="Wingdings" panose="05000000000000000000" pitchFamily="2" charset="2"/>
                        <a:buChar char="l"/>
                      </a:pPr>
                      <a:r>
                        <a:rPr kumimoji="1" lang="ja-JP" altLang="en-US" sz="1050" b="0" i="1" dirty="0">
                          <a:solidFill>
                            <a:srgbClr val="0070C0"/>
                          </a:solidFill>
                          <a:latin typeface="Arial" panose="020B0604020202020204" pitchFamily="34" charset="0"/>
                          <a:ea typeface="ＭＳ Ｐゴシック" panose="020B0600070205080204" pitchFamily="50" charset="-128"/>
                          <a:sym typeface="Arial" panose="020B0604020202020204" pitchFamily="34" charset="0"/>
                        </a:rPr>
                        <a:t>（プロジェクト終了後の事業化・社会実装も見据えつつ、プロジェクト期間内に実現すべき目標について具体的に記載）</a:t>
                      </a:r>
                    </a:p>
                  </a:txBody>
                  <a:tcPr marL="72000" marR="72000" marT="72000" marB="7200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524096679"/>
                  </a:ext>
                </a:extLst>
              </a:tr>
            </a:tbl>
          </a:graphicData>
        </a:graphic>
      </p:graphicFrame>
    </p:spTree>
    <p:extLst>
      <p:ext uri="{BB962C8B-B14F-4D97-AF65-F5344CB8AC3E}">
        <p14:creationId xmlns:p14="http://schemas.microsoft.com/office/powerpoint/2010/main" val="1489945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0D00FFD4-0F6F-FEAC-6F85-114DAB25224E}"/>
              </a:ext>
            </a:extLst>
          </p:cNvPr>
          <p:cNvGraphicFramePr>
            <a:graphicFrameLocks noChangeAspect="1"/>
          </p:cNvGraphicFramePr>
          <p:nvPr>
            <p:custDataLst>
              <p:tags r:id="rId1"/>
            </p:custDataLst>
            <p:extLst>
              <p:ext uri="{D42A27DB-BD31-4B8C-83A1-F6EECF244321}">
                <p14:modId xmlns:p14="http://schemas.microsoft.com/office/powerpoint/2010/main" val="40518756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53" progId="TCLayout.ActiveDocument.1">
                  <p:embed/>
                </p:oleObj>
              </mc:Choice>
              <mc:Fallback>
                <p:oleObj name="think-cell スライド" r:id="rId4" imgW="353" imgH="353" progId="TCLayout.ActiveDocument.1">
                  <p:embed/>
                  <p:pic>
                    <p:nvPicPr>
                      <p:cNvPr id="2" name="think-cell data - do not delete" hidden="1">
                        <a:extLst>
                          <a:ext uri="{FF2B5EF4-FFF2-40B4-BE49-F238E27FC236}">
                            <a16:creationId xmlns:a16="http://schemas.microsoft.com/office/drawing/2014/main" id="{0D00FFD4-0F6F-FEAC-6F85-114DAB25224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p:spPr>
        <p:txBody>
          <a:bodyPr vert="horz">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3-1-2</a:t>
            </a:r>
            <a:r>
              <a:rPr lang="ja-JP" altLang="en-US" dirty="0">
                <a:solidFill>
                  <a:schemeClr val="tx1"/>
                </a:solidFill>
                <a:latin typeface="Arial" panose="020B0604020202020204" pitchFamily="34" charset="0"/>
                <a:ea typeface="ＭＳ Ｐゴシック" panose="020B0600070205080204" pitchFamily="50" charset="-128"/>
              </a:rPr>
              <a:t>：プロジェクトの目標達成に向けた実施内容</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86440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sz="1200" b="1" kern="0" dirty="0">
                <a:solidFill>
                  <a:schemeClr val="tx1"/>
                </a:solidFill>
              </a:rPr>
              <a:t>【</a:t>
            </a:r>
            <a:r>
              <a:rPr lang="ja-JP" altLang="en-US" sz="1200" b="1" kern="0" dirty="0">
                <a:solidFill>
                  <a:schemeClr val="tx1"/>
                </a:solidFill>
              </a:rPr>
              <a:t>提案を求める事項</a:t>
            </a:r>
            <a:r>
              <a:rPr lang="en-US" altLang="ja-JP" sz="1200"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プロジェクトの目標達成に向けた実施事項について具体的な内容をご記載ください。</a:t>
            </a:r>
            <a:endParaRPr lang="en-US" altLang="ja-JP" sz="1200" kern="0" dirty="0">
              <a:solidFill>
                <a:schemeClr val="tx1"/>
              </a:solidFill>
            </a:endParaRPr>
          </a:p>
          <a:p>
            <a:pPr marL="0" indent="0" eaLnBrk="1" hangingPunct="1">
              <a:spcBef>
                <a:spcPct val="0"/>
              </a:spcBef>
              <a:buClr>
                <a:srgbClr val="5A5A5A"/>
              </a:buClr>
              <a:buSzPct val="100000"/>
              <a:buNone/>
            </a:pPr>
            <a:r>
              <a:rPr lang="ja-JP" altLang="en-US" sz="1200" kern="0" dirty="0">
                <a:solidFill>
                  <a:schemeClr val="tx1"/>
                </a:solidFill>
              </a:rPr>
              <a:t>なお、技術成熟度（</a:t>
            </a:r>
            <a:r>
              <a:rPr lang="en-US" altLang="ja-JP" sz="1200" kern="0" dirty="0">
                <a:solidFill>
                  <a:schemeClr val="tx1"/>
                </a:solidFill>
              </a:rPr>
              <a:t>TRL </a:t>
            </a:r>
            <a:r>
              <a:rPr lang="ja-JP" altLang="en-US" sz="1200" kern="0" dirty="0">
                <a:solidFill>
                  <a:schemeClr val="tx1"/>
                </a:solidFill>
              </a:rPr>
              <a:t>）を原則としてレベル</a:t>
            </a:r>
            <a:r>
              <a:rPr lang="en-US" altLang="ja-JP" sz="1200" kern="0" dirty="0">
                <a:solidFill>
                  <a:schemeClr val="tx1"/>
                </a:solidFill>
              </a:rPr>
              <a:t>5</a:t>
            </a:r>
            <a:r>
              <a:rPr lang="ja-JP" altLang="en-US" sz="1200" kern="0" dirty="0">
                <a:solidFill>
                  <a:schemeClr val="tx1"/>
                </a:solidFill>
              </a:rPr>
              <a:t>以上から、社会実装が可能となるレベル</a:t>
            </a:r>
            <a:r>
              <a:rPr lang="en-US" altLang="ja-JP" sz="1200" kern="0" dirty="0">
                <a:solidFill>
                  <a:schemeClr val="tx1"/>
                </a:solidFill>
              </a:rPr>
              <a:t>7</a:t>
            </a:r>
            <a:r>
              <a:rPr lang="ja-JP" altLang="en-US" sz="1200" kern="0" dirty="0">
                <a:solidFill>
                  <a:schemeClr val="tx1"/>
                </a:solidFill>
              </a:rPr>
              <a:t>まで引き上げる計画であることが申請において必要となるのでご留意ください。また、</a:t>
            </a:r>
            <a:r>
              <a:rPr lang="ja-JP" altLang="en-US" sz="1200" u="sng" kern="0" dirty="0">
                <a:solidFill>
                  <a:schemeClr val="tx1"/>
                </a:solidFill>
              </a:rPr>
              <a:t>技術的な課題の解決に留まらず、実証後の事業化・社会実装に向けて必要な事項も記載してください。</a:t>
            </a:r>
          </a:p>
        </p:txBody>
      </p:sp>
      <p:sp>
        <p:nvSpPr>
          <p:cNvPr id="12" name="正方形/長方形 11">
            <a:extLst>
              <a:ext uri="{FF2B5EF4-FFF2-40B4-BE49-F238E27FC236}">
                <a16:creationId xmlns:a16="http://schemas.microsoft.com/office/drawing/2014/main" id="{B787FB5B-380E-401C-B060-BFFA84CA1084}"/>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
        <p:nvSpPr>
          <p:cNvPr id="7" name="テキスト ボックス 6">
            <a:extLst>
              <a:ext uri="{FF2B5EF4-FFF2-40B4-BE49-F238E27FC236}">
                <a16:creationId xmlns:a16="http://schemas.microsoft.com/office/drawing/2014/main" id="{CE6C35F0-7C1B-4E78-B448-DE411E6792E9}"/>
              </a:ext>
            </a:extLst>
          </p:cNvPr>
          <p:cNvSpPr txBox="1"/>
          <p:nvPr/>
        </p:nvSpPr>
        <p:spPr>
          <a:xfrm>
            <a:off x="5652896" y="0"/>
            <a:ext cx="4164922" cy="258661"/>
          </a:xfrm>
          <a:prstGeom prst="rect">
            <a:avLst/>
          </a:prstGeom>
          <a:noFill/>
        </p:spPr>
        <p:txBody>
          <a:bodyPr wrap="none" rtlCol="0">
            <a:spAutoFit/>
          </a:bodyPr>
          <a:lstStyle/>
          <a:p>
            <a:r>
              <a:rPr kumimoji="1" lang="ja-JP" altLang="en-US" dirty="0"/>
              <a:t>評価項目：「実現可能性」－プロジェクトの目標と計画内容の妥当性に該当</a:t>
            </a:r>
          </a:p>
        </p:txBody>
      </p:sp>
      <p:sp>
        <p:nvSpPr>
          <p:cNvPr id="8" name="テキスト ボックス 7">
            <a:extLst>
              <a:ext uri="{FF2B5EF4-FFF2-40B4-BE49-F238E27FC236}">
                <a16:creationId xmlns:a16="http://schemas.microsoft.com/office/drawing/2014/main" id="{9418018D-907E-4C9A-88B9-DE387695869C}"/>
              </a:ext>
            </a:extLst>
          </p:cNvPr>
          <p:cNvSpPr txBox="1"/>
          <p:nvPr/>
        </p:nvSpPr>
        <p:spPr>
          <a:xfrm>
            <a:off x="5652896" y="278216"/>
            <a:ext cx="3940501" cy="258661"/>
          </a:xfrm>
          <a:prstGeom prst="rect">
            <a:avLst/>
          </a:prstGeom>
          <a:noFill/>
        </p:spPr>
        <p:txBody>
          <a:bodyPr wrap="none" rtlCol="0">
            <a:spAutoFit/>
          </a:bodyPr>
          <a:lstStyle/>
          <a:p>
            <a:r>
              <a:rPr kumimoji="1" lang="ja-JP" altLang="en-US" dirty="0"/>
              <a:t>評価項目：「</a:t>
            </a:r>
            <a:r>
              <a:rPr kumimoji="1" lang="en-US" altLang="ja-JP" dirty="0"/>
              <a:t>SBIR</a:t>
            </a:r>
            <a:r>
              <a:rPr kumimoji="1" lang="ja-JP" altLang="en-US" dirty="0"/>
              <a:t>制度との適合性」－制度要件に対する適合性に該当</a:t>
            </a:r>
          </a:p>
        </p:txBody>
      </p:sp>
    </p:spTree>
    <p:extLst>
      <p:ext uri="{BB962C8B-B14F-4D97-AF65-F5344CB8AC3E}">
        <p14:creationId xmlns:p14="http://schemas.microsoft.com/office/powerpoint/2010/main" val="5268654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1.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2.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3.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4.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5.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6.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7.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8.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9.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1.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2.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3.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4.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5.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6.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7.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XOXOFORTEXTSTYLESELECTIONXOXO" val="XOXOFORTEXTSTYLESELECTIONXOXO0"/>
  <p:tag name="XOXOTEXTFONTNAMEXOXO" val="Arial"/>
  <p:tag name="XOXOTEXTFONTNAMEFAREASTXOXO" val="ＭＳ Ｐゴシック"/>
</p:tagLst>
</file>

<file path=ppt/tags/tag31.xml><?xml version="1.0" encoding="utf-8"?>
<p:tagLst xmlns:a="http://schemas.openxmlformats.org/drawingml/2006/main" xmlns:r="http://schemas.openxmlformats.org/officeDocument/2006/relationships" xmlns:p="http://schemas.openxmlformats.org/presentationml/2006/main">
  <p:tag name="XOXOTEXTFONTNAMEXOXO" val="Arial"/>
  <p:tag name="XOXOTEXTFONTNAMEFAREASTXOXO" val="ＭＳ Ｐゴシック"/>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XOXOFORTEXTSTYLESELECTIONXOXO" val="XOXOFORTEXTSTYLESELECTIONXOXO0"/>
  <p:tag name="XOXOTEXTFONTNAMEXOXO" val="Arial"/>
  <p:tag name="XOXOTEXTFONTNAMEFAREASTXOXO" val="ＭＳ Ｐゴシック"/>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7.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8.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9.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heme/theme1.xml><?xml version="1.0" encoding="utf-8"?>
<a:theme xmlns:a="http://schemas.openxmlformats.org/drawingml/2006/main" name="1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URC2016">
  <a:themeElements>
    <a:clrScheme name="海外テンプレート">
      <a:dk1>
        <a:sysClr val="windowText" lastClr="000000"/>
      </a:dk1>
      <a:lt1>
        <a:sysClr val="window" lastClr="FFFFFF"/>
      </a:lt1>
      <a:dk2>
        <a:srgbClr val="5A5A5A"/>
      </a:dk2>
      <a:lt2>
        <a:srgbClr val="E60000"/>
      </a:lt2>
      <a:accent1>
        <a:srgbClr val="6367B4"/>
      </a:accent1>
      <a:accent2>
        <a:srgbClr val="D29B00"/>
      </a:accent2>
      <a:accent3>
        <a:srgbClr val="739A89"/>
      </a:accent3>
      <a:accent4>
        <a:srgbClr val="742B56"/>
      </a:accent4>
      <a:accent5>
        <a:srgbClr val="CB5A19"/>
      </a:accent5>
      <a:accent6>
        <a:srgbClr val="1B4B7D"/>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6D2DE"/>
        </a:solidFill>
        <a:ln w="12700" cap="flat" cmpd="sng" algn="ctr">
          <a:solidFill>
            <a:srgbClr val="C6D2DE"/>
          </a:solidFill>
          <a:prstDash val="solid"/>
          <a:round/>
          <a:headEnd type="none" w="med" len="med"/>
          <a:tailEnd type="none" w="med" len="med"/>
        </a:ln>
        <a:effectLst/>
      </a:spPr>
      <a:bodyPr rot="0" spcFirstLastPara="0" vertOverflow="overflow" horzOverflow="overflow" vert="horz" wrap="square" lIns="53975" tIns="53975" rIns="53975" bIns="53975" numCol="1" spcCol="0" rtlCol="0" fromWordArt="0" anchor="ctr" anchorCtr="0" forceAA="0" compatLnSpc="1">
        <a:prstTxWarp prst="textNoShape">
          <a:avLst/>
        </a:prstTxWarp>
        <a:noAutofit/>
      </a:bodyPr>
      <a:lstStyle>
        <a:defPPr algn="ctr">
          <a:defRPr kumimoji="1" sz="1100" dirty="0" smtClean="0">
            <a:solidFill>
              <a:srgbClr val="000000"/>
            </a:solidFill>
            <a:latin typeface="Arial" panose="020B0604020202020204" pitchFamily="34" charset="0"/>
            <a:ea typeface="ＭＳ Ｐゴシック" panose="020B0600070205080204" pitchFamily="50" charset="-128"/>
          </a:defRPr>
        </a:defPPr>
      </a:lstStyle>
      <a:style>
        <a:lnRef idx="1">
          <a:schemeClr val="accent1"/>
        </a:lnRef>
        <a:fillRef idx="3">
          <a:schemeClr val="accent1"/>
        </a:fillRef>
        <a:effectRef idx="2">
          <a:schemeClr val="accent1"/>
        </a:effectRef>
        <a:fontRef idx="minor">
          <a:schemeClr val="lt1"/>
        </a:fontRef>
      </a:style>
    </a:spDef>
    <a:lnDef>
      <a:spPr>
        <a:ln w="9525">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ln w="12700">
          <a:noFill/>
        </a:ln>
      </a:spPr>
      <a:bodyPr wrap="square" lIns="54000" tIns="54000" rIns="54000" bIns="54000" rtlCol="0" anchor="t" anchorCtr="0">
        <a:noAutofit/>
      </a:bodyPr>
      <a:lstStyle>
        <a:defPPr defTabSz="495330">
          <a:spcBef>
            <a:spcPts val="528"/>
          </a:spcBef>
          <a:spcAft>
            <a:spcPct val="0"/>
          </a:spcAft>
          <a:defRPr kumimoji="1" sz="1100" dirty="0" smtClean="0">
            <a:solidFill>
              <a:prstClr val="black"/>
            </a:solidFill>
            <a:latin typeface="Arial"/>
            <a:ea typeface="ＭＳ Ｐゴシック"/>
          </a:defRPr>
        </a:defPPr>
      </a:lstStyle>
    </a:txDef>
  </a:objectDefaults>
  <a:extraClrSchemeLst/>
  <a:extLst>
    <a:ext uri="{05A4C25C-085E-4340-85A3-A5531E510DB2}">
      <thm15:themeFamily xmlns:thm15="http://schemas.microsoft.com/office/thememl/2012/main" name="15.PPTX" id="{E5466BE2-E1FD-466D-B1D0-18BB32089B11}" vid="{077DD66F-F7A5-4E7F-B83B-9D35896D51D9}"/>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6498</Words>
  <Application>Microsoft Office PowerPoint</Application>
  <PresentationFormat>A4 210 x 297 mm</PresentationFormat>
  <Paragraphs>633</Paragraphs>
  <Slides>23</Slides>
  <Notes>23</Notes>
  <HiddenSlides>0</HiddenSlides>
  <MMClips>0</MMClips>
  <ScaleCrop>false</ScaleCrop>
  <HeadingPairs>
    <vt:vector size="8" baseType="variant">
      <vt:variant>
        <vt:lpstr>使用されているフォント</vt:lpstr>
      </vt:variant>
      <vt:variant>
        <vt:i4>5</vt:i4>
      </vt:variant>
      <vt:variant>
        <vt:lpstr>テーマ</vt:lpstr>
      </vt:variant>
      <vt:variant>
        <vt:i4>2</vt:i4>
      </vt:variant>
      <vt:variant>
        <vt:lpstr>埋め込まれた OLE サーバー</vt:lpstr>
      </vt:variant>
      <vt:variant>
        <vt:i4>1</vt:i4>
      </vt:variant>
      <vt:variant>
        <vt:lpstr>スライド タイトル</vt:lpstr>
      </vt:variant>
      <vt:variant>
        <vt:i4>23</vt:i4>
      </vt:variant>
    </vt:vector>
  </HeadingPairs>
  <TitlesOfParts>
    <vt:vector size="31" baseType="lpstr">
      <vt:lpstr>ＭＳ Ｐゴシック</vt:lpstr>
      <vt:lpstr>ＭＳ Ｐ明朝</vt:lpstr>
      <vt:lpstr>Arial</vt:lpstr>
      <vt:lpstr>Times New Roman</vt:lpstr>
      <vt:lpstr>Wingdings</vt:lpstr>
      <vt:lpstr>1_新しいﾌﾟﾚｾﾞﾝﾃｰｼｮﾝ</vt:lpstr>
      <vt:lpstr>MURC2016</vt:lpstr>
      <vt:lpstr>think-cell スライド</vt:lpstr>
      <vt:lpstr>経済産業省　中小企業イノベーション創出推進事業計画書 応募テーマ名：●●（公募要領別紙2に記載のテーマ名を記入）</vt:lpstr>
      <vt:lpstr>1：プロジェクトサマリー　　※1ページ以内、青字は記入例</vt:lpstr>
      <vt:lpstr>2-1：市場規模・市場の成長性</vt:lpstr>
      <vt:lpstr>2-2：実証成果のプロダクト（モノ/サービス）のユーザーの想定と、想定ユーザーが抱えている課題</vt:lpstr>
      <vt:lpstr>2-3：ターゲットのニーズに対する解決手段</vt:lpstr>
      <vt:lpstr>2-4-1：競争優位性（技術的優位性）</vt:lpstr>
      <vt:lpstr>2-4-2：競争優位性（ビジネスモデルの優位性）</vt:lpstr>
      <vt:lpstr>3-1-1：プロジェクトの目標と目標設定の根拠</vt:lpstr>
      <vt:lpstr>3-1-2：プロジェクトの目標達成に向けた実施内容</vt:lpstr>
      <vt:lpstr>3-1-3：目標達成に向けて想定される課題・リスク</vt:lpstr>
      <vt:lpstr>3-1-4：目標達成に向けて想定される課題・リスクへの対応策</vt:lpstr>
      <vt:lpstr>3-1-5：プロジェクトに必要な経費、資金計画</vt:lpstr>
      <vt:lpstr>3-1-6：スケジュール（※最長5年）</vt:lpstr>
      <vt:lpstr>3-2：実施体制・実施拠点（1/3）</vt:lpstr>
      <vt:lpstr>3-2：実施体制・実施拠点（2/3）</vt:lpstr>
      <vt:lpstr>3-2：実施体制・実施拠点（3/3）</vt:lpstr>
      <vt:lpstr>4-1：プロジェクト成果（自社ビジネスへの効果）の詳細</vt:lpstr>
      <vt:lpstr>4-2：波及効果（プロジェクト成果による市場の創出）の詳細</vt:lpstr>
      <vt:lpstr>4-3：プロジェクト成果の社会実装に向けた絵姿（1/2）</vt:lpstr>
      <vt:lpstr>4-3：プロジェクト成果の社会実装に向けた絵姿（2/2）</vt:lpstr>
      <vt:lpstr>5-1：スタートアップに対する支援・関与事項</vt:lpstr>
      <vt:lpstr>5-2：（プロジェクト実証期間中の）プロジェクトが加速化、プロジェクト成果が最大化される理由</vt:lpstr>
      <vt:lpstr>5-3：（プロジェクト終了後の）プロジェクト成果を社会実装することが加速化、社会実装による 市場創出のインパクトが最大化される理由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2023-07-14T03:18:35Z</dcterms:created>
  <dcterms:modified xsi:type="dcterms:W3CDTF">2023-07-14T03:18:57Z</dcterms:modified>
</cp:coreProperties>
</file>