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30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967B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700" autoAdjust="0"/>
  </p:normalViewPr>
  <p:slideViewPr>
    <p:cSldViewPr>
      <p:cViewPr varScale="1">
        <p:scale>
          <a:sx n="110" d="100"/>
          <a:sy n="110" d="100"/>
        </p:scale>
        <p:origin x="131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420" tIns="45710" rIns="91420" bIns="457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0" y="0"/>
            <a:ext cx="2949786" cy="496967"/>
          </a:xfrm>
          <a:prstGeom prst="rect">
            <a:avLst/>
          </a:prstGeom>
        </p:spPr>
        <p:txBody>
          <a:bodyPr vert="horz" lIns="91420" tIns="45710" rIns="91420" bIns="45710" rtlCol="0"/>
          <a:lstStyle>
            <a:lvl1pPr algn="r">
              <a:defRPr sz="1200"/>
            </a:lvl1pPr>
          </a:lstStyle>
          <a:p>
            <a:fld id="{5B2ED8BB-4543-4A82-9A09-0CEF24DA2ED7}" type="datetimeFigureOut">
              <a:rPr kumimoji="1" lang="ja-JP" altLang="en-US" smtClean="0"/>
              <a:t>2023/9/20</a:t>
            </a:fld>
            <a:endParaRPr kumimoji="1" lang="ja-JP" altLang="en-US"/>
          </a:p>
        </p:txBody>
      </p:sp>
      <p:sp>
        <p:nvSpPr>
          <p:cNvPr id="4" name="フッター プレースホルダー 3"/>
          <p:cNvSpPr>
            <a:spLocks noGrp="1"/>
          </p:cNvSpPr>
          <p:nvPr>
            <p:ph type="ftr" sz="quarter" idx="2"/>
          </p:nvPr>
        </p:nvSpPr>
        <p:spPr>
          <a:xfrm>
            <a:off x="3" y="9440647"/>
            <a:ext cx="2949786" cy="496967"/>
          </a:xfrm>
          <a:prstGeom prst="rect">
            <a:avLst/>
          </a:prstGeom>
        </p:spPr>
        <p:txBody>
          <a:bodyPr vert="horz" lIns="91420" tIns="45710" rIns="91420" bIns="457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0" y="9440647"/>
            <a:ext cx="2949786" cy="496967"/>
          </a:xfrm>
          <a:prstGeom prst="rect">
            <a:avLst/>
          </a:prstGeom>
        </p:spPr>
        <p:txBody>
          <a:bodyPr vert="horz" lIns="91420" tIns="45710" rIns="91420" bIns="45710" rtlCol="0" anchor="b"/>
          <a:lstStyle>
            <a:lvl1pPr algn="r">
              <a:defRPr sz="1200"/>
            </a:lvl1pPr>
          </a:lstStyle>
          <a:p>
            <a:fld id="{B17A58B5-CBF3-4458-8ECC-30E8F997954C}" type="slidenum">
              <a:rPr kumimoji="1" lang="ja-JP" altLang="en-US" smtClean="0"/>
              <a:t>‹#›</a:t>
            </a:fld>
            <a:endParaRPr kumimoji="1" lang="ja-JP" altLang="en-US"/>
          </a:p>
        </p:txBody>
      </p:sp>
    </p:spTree>
    <p:extLst>
      <p:ext uri="{BB962C8B-B14F-4D97-AF65-F5344CB8AC3E}">
        <p14:creationId xmlns:p14="http://schemas.microsoft.com/office/powerpoint/2010/main" val="3063480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420" tIns="45710" rIns="91420" bIns="457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6967"/>
          </a:xfrm>
          <a:prstGeom prst="rect">
            <a:avLst/>
          </a:prstGeom>
        </p:spPr>
        <p:txBody>
          <a:bodyPr vert="horz" lIns="91420" tIns="45710" rIns="91420" bIns="45710" rtlCol="0"/>
          <a:lstStyle>
            <a:lvl1pPr algn="r">
              <a:defRPr sz="1200"/>
            </a:lvl1pPr>
          </a:lstStyle>
          <a:p>
            <a:fld id="{8B9690F1-FF4A-40D3-AF93-0D613513AB82}" type="datetimeFigureOut">
              <a:rPr kumimoji="1" lang="ja-JP" altLang="en-US" smtClean="0"/>
              <a:t>2023/9/20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10" rIns="91420" bIns="45710"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1420" tIns="45710" rIns="91420" bIns="457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7"/>
            <a:ext cx="2949786" cy="496967"/>
          </a:xfrm>
          <a:prstGeom prst="rect">
            <a:avLst/>
          </a:prstGeom>
        </p:spPr>
        <p:txBody>
          <a:bodyPr vert="horz" lIns="91420" tIns="45710" rIns="91420" bIns="457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6967"/>
          </a:xfrm>
          <a:prstGeom prst="rect">
            <a:avLst/>
          </a:prstGeom>
        </p:spPr>
        <p:txBody>
          <a:bodyPr vert="horz" lIns="91420" tIns="45710" rIns="91420" bIns="45710" rtlCol="0" anchor="b"/>
          <a:lstStyle>
            <a:lvl1pPr algn="r">
              <a:defRPr sz="1200"/>
            </a:lvl1pPr>
          </a:lstStyle>
          <a:p>
            <a:fld id="{FFB16707-5E08-48CA-9E79-9E62AB0932A0}" type="slidenum">
              <a:rPr kumimoji="1" lang="ja-JP" altLang="en-US" smtClean="0"/>
              <a:t>‹#›</a:t>
            </a:fld>
            <a:endParaRPr kumimoji="1" lang="ja-JP" altLang="en-US"/>
          </a:p>
        </p:txBody>
      </p:sp>
    </p:spTree>
    <p:extLst>
      <p:ext uri="{BB962C8B-B14F-4D97-AF65-F5344CB8AC3E}">
        <p14:creationId xmlns:p14="http://schemas.microsoft.com/office/powerpoint/2010/main" val="18948367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A1F8DBC-2AD9-4A7B-9147-D56FEDACDF54}" type="datetime1">
              <a:rPr kumimoji="1" lang="ja-JP" altLang="en-US" smtClean="0"/>
              <a:t>2023/9/20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425591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DCD88-8411-4AB3-B7A6-20D2F20F3E42}" type="datetime1">
              <a:rPr kumimoji="1" lang="ja-JP" altLang="en-US" smtClean="0"/>
              <a:t>2023/9/20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659074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007EA3-6593-4A69-857E-5CB8B9C98C26}" type="datetime1">
              <a:rPr kumimoji="1" lang="ja-JP" altLang="en-US" smtClean="0"/>
              <a:t>2023/9/20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255491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0A12C3E-4175-4FDF-B484-F39C282BDC47}" type="datetime1">
              <a:rPr kumimoji="1" lang="ja-JP" altLang="en-US" smtClean="0"/>
              <a:t>2023/9/20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460490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46945C9-1866-4C85-8762-001F623C28D7}" type="datetime1">
              <a:rPr kumimoji="1" lang="ja-JP" altLang="en-US" smtClean="0"/>
              <a:t>2023/9/20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1396516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74D360-52B0-4409-A67A-0443BF271D68}" type="datetime1">
              <a:rPr kumimoji="1" lang="ja-JP" altLang="en-US" smtClean="0"/>
              <a:t>2023/9/20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167720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BB4A1B-5872-4989-AE37-B904BAFC891A}" type="datetime1">
              <a:rPr kumimoji="1" lang="ja-JP" altLang="en-US" smtClean="0"/>
              <a:t>2023/9/20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272333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413094C-8ADF-42B0-A350-F542E9852348}" type="datetime1">
              <a:rPr kumimoji="1" lang="ja-JP" altLang="en-US" smtClean="0"/>
              <a:t>2023/9/20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07622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044BBC-7CF9-4BD8-B3F4-B7BDA468E189}" type="datetime1">
              <a:rPr kumimoji="1" lang="ja-JP" altLang="en-US" smtClean="0"/>
              <a:t>2023/9/20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322784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A26A5D-49ED-4B35-96FA-76EBA796709F}" type="datetime1">
              <a:rPr kumimoji="1" lang="ja-JP" altLang="en-US" smtClean="0"/>
              <a:t>2023/9/20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979988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6B22028-C1C8-4B7E-819B-9200CFDFC51A}" type="datetime1">
              <a:rPr kumimoji="1" lang="ja-JP" altLang="en-US" smtClean="0"/>
              <a:t>2023/9/20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417917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B2D585-34D4-4CD4-AA86-6431B2513D0B}" type="datetime1">
              <a:rPr kumimoji="1" lang="ja-JP" altLang="en-US" smtClean="0"/>
              <a:t>2023/9/20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A4E7A-FE06-467B-BA81-CA1D3334CF5E}" type="slidenum">
              <a:rPr kumimoji="1" lang="ja-JP" altLang="en-US" smtClean="0"/>
              <a:t>‹#›</a:t>
            </a:fld>
            <a:endParaRPr kumimoji="1" lang="ja-JP" altLang="en-US"/>
          </a:p>
        </p:txBody>
      </p:sp>
    </p:spTree>
    <p:extLst>
      <p:ext uri="{BB962C8B-B14F-4D97-AF65-F5344CB8AC3E}">
        <p14:creationId xmlns:p14="http://schemas.microsoft.com/office/powerpoint/2010/main" val="87628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881A43B8-CE08-44A9-BF7A-5A12193099B8}"/>
              </a:ext>
            </a:extLst>
          </p:cNvPr>
          <p:cNvSpPr txBox="1"/>
          <p:nvPr/>
        </p:nvSpPr>
        <p:spPr>
          <a:xfrm>
            <a:off x="357648" y="3467465"/>
            <a:ext cx="4298447" cy="3108543"/>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技術等詳細及び社会的意義</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・・・による測定方法は、・・・することができる。従来の・・・を用いた方法と比較して、・・・のため有用である。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本技術は、・・・できる技術である。昨今、問題が顕在化してきている・・・などでの活用が期待できる。</a:t>
            </a:r>
            <a:endPar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国際標準化（</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ISO</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又は</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IEC</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）又は</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JIS</a:t>
            </a:r>
            <a:r>
              <a:rPr kumimoji="1" lang="ja-JP" altLang="en-US" sz="1200" b="0" i="1" u="none" strike="noStrike" kern="100" cap="none" spc="0" normalizeH="0" baseline="0" noProof="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開発する</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技術、サービスまたは評価・測定方法に関して、どのような技術、方法等が必要なのかについてご記載ください。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もしくは提案する当該標準化活動の取り巻く状況をご記載ください。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182563" marR="0" lvl="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また、そうした技術</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製品</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サービス等の標準化によって、どのような社会</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市場</a:t>
            </a: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産業課題を解決するのかについて記載してください。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2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endPar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69F42071-0C27-4659-8A1D-C290110CA1C8}"/>
              </a:ext>
            </a:extLst>
          </p:cNvPr>
          <p:cNvSpPr txBox="1"/>
          <p:nvPr/>
        </p:nvSpPr>
        <p:spPr>
          <a:xfrm>
            <a:off x="4924173" y="4943798"/>
            <a:ext cx="4147818" cy="1600438"/>
          </a:xfrm>
          <a:prstGeom prst="rect">
            <a:avLst/>
          </a:prstGeom>
          <a:noFill/>
        </p:spPr>
        <p:txBody>
          <a:bodyPr wrap="square">
            <a:spAutoFit/>
          </a:bodyPr>
          <a:lstStyle/>
          <a:p>
            <a:r>
              <a:rPr lang="en-US" alt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標準化する項目又は実行する具体的な標準化活動</a:t>
            </a:r>
            <a:r>
              <a:rPr lang="en-US" altLang="ja-JP" sz="1400" kern="100" dirty="0">
                <a:effectLst/>
                <a:latin typeface="+mn-ea"/>
                <a:cs typeface="Times New Roman" panose="02020603050405020304" pitchFamily="18" charset="0"/>
              </a:rPr>
              <a:t>】</a:t>
            </a:r>
            <a:r>
              <a:rPr lang="ja-JP" altLang="en-US" sz="1400" kern="100" dirty="0">
                <a:effectLst/>
                <a:latin typeface="+mn-ea"/>
                <a:cs typeface="Times New Roman" panose="02020603050405020304" pitchFamily="18" charset="0"/>
              </a:rPr>
              <a:t>（案）</a:t>
            </a:r>
          </a:p>
          <a:p>
            <a:r>
              <a:rPr lang="ja-JP" altLang="en-US" sz="1400" kern="100" dirty="0">
                <a:latin typeface="+mn-ea"/>
                <a:cs typeface="Times New Roman" panose="02020603050405020304" pitchFamily="18" charset="0"/>
              </a:rPr>
              <a:t>（１）</a:t>
            </a:r>
            <a:r>
              <a:rPr lang="ja-JP" altLang="en-US" sz="1400" kern="100" dirty="0">
                <a:effectLst/>
                <a:latin typeface="+mn-ea"/>
                <a:cs typeface="Times New Roman" panose="02020603050405020304" pitchFamily="18" charset="0"/>
              </a:rPr>
              <a:t>・・・・</a:t>
            </a:r>
            <a:r>
              <a:rPr lang="ja-JP" altLang="ja-JP" sz="1400" kern="100" dirty="0">
                <a:effectLst/>
                <a:latin typeface="+mn-ea"/>
                <a:cs typeface="Times New Roman" panose="02020603050405020304" pitchFamily="18" charset="0"/>
              </a:rPr>
              <a:t>の測定</a:t>
            </a:r>
            <a:r>
              <a:rPr lang="ja-JP" altLang="en-US" sz="1400" kern="100" dirty="0">
                <a:effectLst/>
                <a:latin typeface="+mn-ea"/>
                <a:cs typeface="Times New Roman" panose="02020603050405020304" pitchFamily="18" charset="0"/>
              </a:rPr>
              <a:t>方法</a:t>
            </a:r>
            <a:endParaRPr lang="en-US" altLang="ja-JP" sz="1400" kern="100" dirty="0">
              <a:latin typeface="+mn-ea"/>
              <a:cs typeface="Times New Roman" panose="02020603050405020304" pitchFamily="18" charset="0"/>
            </a:endParaRPr>
          </a:p>
          <a:p>
            <a:r>
              <a:rPr lang="ja-JP" altLang="en-US" sz="1400" kern="100" dirty="0">
                <a:effectLst/>
                <a:latin typeface="+mn-ea"/>
                <a:cs typeface="Times New Roman" panose="02020603050405020304" pitchFamily="18" charset="0"/>
              </a:rPr>
              <a:t>（２）・・・・</a:t>
            </a:r>
            <a:endParaRPr lang="en-US" altLang="ja-JP" sz="1400" kern="100" dirty="0">
              <a:effectLst/>
              <a:latin typeface="+mn-ea"/>
              <a:cs typeface="Times New Roman" panose="02020603050405020304" pitchFamily="18" charset="0"/>
            </a:endParaRPr>
          </a:p>
          <a:p>
            <a:r>
              <a:rPr lang="ja-JP" altLang="en-US" sz="1400" kern="100" dirty="0">
                <a:latin typeface="+mn-ea"/>
                <a:cs typeface="Times New Roman" panose="02020603050405020304" pitchFamily="18" charset="0"/>
              </a:rPr>
              <a:t>（３）・・・・</a:t>
            </a:r>
            <a:endParaRPr lang="en-US" altLang="ja-JP" sz="1400" kern="100" dirty="0">
              <a:latin typeface="+mn-ea"/>
              <a:cs typeface="Times New Roman" panose="02020603050405020304" pitchFamily="18" charset="0"/>
            </a:endParaRPr>
          </a:p>
          <a:p>
            <a:r>
              <a:rPr lang="ja-JP" altLang="en-US" sz="1400" kern="100" dirty="0">
                <a:effectLst/>
                <a:latin typeface="+mn-ea"/>
                <a:cs typeface="Times New Roman" panose="02020603050405020304" pitchFamily="18" charset="0"/>
              </a:rPr>
              <a:t>（４）・・・・</a:t>
            </a:r>
            <a:endParaRPr lang="en-US" altLang="ja-JP" sz="1400" kern="100" dirty="0">
              <a:effectLst/>
              <a:latin typeface="+mn-ea"/>
              <a:cs typeface="Times New Roman" panose="02020603050405020304" pitchFamily="18" charset="0"/>
            </a:endParaRPr>
          </a:p>
          <a:p>
            <a:r>
              <a:rPr lang="ja-JP" altLang="en-US" sz="1400" kern="100" dirty="0">
                <a:latin typeface="+mn-ea"/>
                <a:cs typeface="Times New Roman" panose="02020603050405020304" pitchFamily="18" charset="0"/>
              </a:rPr>
              <a:t>（５）・・・・</a:t>
            </a:r>
            <a:endParaRPr lang="en-US" altLang="ja-JP" sz="1400" kern="100" dirty="0">
              <a:effectLst/>
              <a:latin typeface="+mn-ea"/>
              <a:cs typeface="Times New Roman" panose="02020603050405020304" pitchFamily="18" charset="0"/>
            </a:endParaRPr>
          </a:p>
        </p:txBody>
      </p:sp>
      <p:sp>
        <p:nvSpPr>
          <p:cNvPr id="2" name="正方形/長方形 1"/>
          <p:cNvSpPr/>
          <p:nvPr/>
        </p:nvSpPr>
        <p:spPr>
          <a:xfrm>
            <a:off x="371489" y="390868"/>
            <a:ext cx="4270766" cy="13099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tabLst>
                <a:tab pos="3498850" algn="l"/>
              </a:tabLst>
            </a:pPr>
            <a:r>
              <a:rPr lang="ja-JP" altLang="en-US" b="1" dirty="0">
                <a:solidFill>
                  <a:schemeClr val="tx1"/>
                </a:solidFill>
                <a:latin typeface="+mn-ea"/>
              </a:rPr>
              <a:t>○○○○○○の標準化に向けた調査</a:t>
            </a:r>
            <a:endParaRPr lang="en-US" altLang="ja-JP" b="1" dirty="0">
              <a:solidFill>
                <a:schemeClr val="tx1"/>
              </a:solidFill>
              <a:latin typeface="+mn-ea"/>
            </a:endParaRPr>
          </a:p>
          <a:p>
            <a:pPr algn="ctr"/>
            <a:r>
              <a:rPr lang="ja-JP" altLang="en-US" dirty="0">
                <a:solidFill>
                  <a:schemeClr val="tx1"/>
                </a:solidFill>
                <a:latin typeface="+mn-ea"/>
              </a:rPr>
              <a:t>提案者名</a:t>
            </a:r>
            <a:endParaRPr lang="en-US" altLang="ja-JP" dirty="0">
              <a:solidFill>
                <a:schemeClr val="tx1"/>
              </a:solidFill>
              <a:latin typeface="+mn-ea"/>
            </a:endParaRPr>
          </a:p>
          <a:p>
            <a:pPr algn="ctr"/>
            <a:r>
              <a:rPr lang="en-US" altLang="ja-JP" sz="1400" dirty="0">
                <a:solidFill>
                  <a:schemeClr val="tx1"/>
                </a:solidFill>
                <a:latin typeface="+mn-ea"/>
              </a:rPr>
              <a:t>【</a:t>
            </a:r>
            <a:r>
              <a:rPr lang="ja-JP" altLang="en-US" sz="1400" dirty="0">
                <a:solidFill>
                  <a:schemeClr val="tx1"/>
                </a:solidFill>
                <a:latin typeface="+mn-ea"/>
              </a:rPr>
              <a:t>共同提案者がいる場合、共同提案者名</a:t>
            </a:r>
            <a:r>
              <a:rPr lang="en-US" altLang="ja-JP" sz="1400" dirty="0">
                <a:solidFill>
                  <a:schemeClr val="tx1"/>
                </a:solidFill>
                <a:latin typeface="+mn-ea"/>
              </a:rPr>
              <a:t>】</a:t>
            </a:r>
            <a:endParaRPr kumimoji="1" lang="en-US" altLang="ja-JP" dirty="0">
              <a:solidFill>
                <a:schemeClr val="tx1"/>
              </a:solidFill>
              <a:latin typeface="+mn-ea"/>
            </a:endParaRPr>
          </a:p>
        </p:txBody>
      </p:sp>
      <p:sp>
        <p:nvSpPr>
          <p:cNvPr id="25" name="テキスト ボックス 24">
            <a:extLst>
              <a:ext uri="{FF2B5EF4-FFF2-40B4-BE49-F238E27FC236}">
                <a16:creationId xmlns:a16="http://schemas.microsoft.com/office/drawing/2014/main" id="{881A43B8-CE08-44A9-BF7A-5A12193099B8}"/>
              </a:ext>
            </a:extLst>
          </p:cNvPr>
          <p:cNvSpPr txBox="1"/>
          <p:nvPr/>
        </p:nvSpPr>
        <p:spPr>
          <a:xfrm>
            <a:off x="323525" y="1809263"/>
            <a:ext cx="4298447" cy="1569660"/>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概要</a:t>
            </a:r>
            <a:r>
              <a:rPr kumimoji="1" lang="en-US" altLang="ja-JP"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標準化活動の概要</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（どのような技術、評価方法等を標準化するのか、どのような調査を行うのか、どういう連携・継続的な標準化活動を行うのか）について、５行前後でご記載ください。</a:t>
            </a: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i="1" kern="100" dirty="0">
              <a:solidFill>
                <a:srgbClr val="4F81BD"/>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1" u="none" strike="noStrike" kern="100" cap="none" spc="0" normalizeH="0" baseline="0" noProof="0" dirty="0">
              <a:ln>
                <a:noFill/>
              </a:ln>
              <a:solidFill>
                <a:srgbClr val="4F81BD"/>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30" name="テキスト ボックス 29">
            <a:extLst>
              <a:ext uri="{FF2B5EF4-FFF2-40B4-BE49-F238E27FC236}">
                <a16:creationId xmlns:a16="http://schemas.microsoft.com/office/drawing/2014/main" id="{881A43B8-CE08-44A9-BF7A-5A12193099B8}"/>
              </a:ext>
            </a:extLst>
          </p:cNvPr>
          <p:cNvSpPr txBox="1"/>
          <p:nvPr/>
        </p:nvSpPr>
        <p:spPr>
          <a:xfrm>
            <a:off x="5276481" y="911773"/>
            <a:ext cx="3096344" cy="523220"/>
          </a:xfrm>
          <a:prstGeom prst="rect">
            <a:avLst/>
          </a:prstGeom>
          <a:noFill/>
        </p:spPr>
        <p:txBody>
          <a:bodyPr wrap="square" rtlCol="0">
            <a:spAutoFit/>
          </a:bodyPr>
          <a:lstStyle/>
          <a:p>
            <a:pPr marL="182563" indent="-182563"/>
            <a:r>
              <a:rPr lang="en-US" altLang="ja-JP"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400" i="1" kern="100" dirty="0">
                <a:solidFill>
                  <a:schemeClr val="accent1"/>
                </a:solidFill>
                <a:latin typeface="ＭＳ ゴシック" panose="020B0609070205080204" pitchFamily="49" charset="-128"/>
                <a:ea typeface="ＭＳ ゴシック" panose="020B0609070205080204" pitchFamily="49" charset="-128"/>
                <a:cs typeface="Times New Roman" panose="02020603050405020304" pitchFamily="18" charset="0"/>
              </a:rPr>
              <a:t>技術、標準化の内容を表す図、データ等を示してください。</a:t>
            </a:r>
          </a:p>
        </p:txBody>
      </p:sp>
      <p:sp>
        <p:nvSpPr>
          <p:cNvPr id="3" name="正方形/長方形 2"/>
          <p:cNvSpPr/>
          <p:nvPr/>
        </p:nvSpPr>
        <p:spPr>
          <a:xfrm>
            <a:off x="4924173" y="390868"/>
            <a:ext cx="4053774" cy="3261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75F3E7D-C760-479D-8E16-5A663F94B8AF}"/>
              </a:ext>
            </a:extLst>
          </p:cNvPr>
          <p:cNvSpPr txBox="1"/>
          <p:nvPr/>
        </p:nvSpPr>
        <p:spPr>
          <a:xfrm>
            <a:off x="4924172" y="3813159"/>
            <a:ext cx="4053773" cy="969496"/>
          </a:xfrm>
          <a:prstGeom prst="rect">
            <a:avLst/>
          </a:prstGeom>
          <a:noFill/>
          <a:ln w="6350">
            <a:solidFill>
              <a:schemeClr val="tx2">
                <a:lumMod val="40000"/>
                <a:lumOff val="60000"/>
              </a:schemeClr>
            </a:solidFill>
            <a:prstDash val="lgDash"/>
          </a:ln>
        </p:spPr>
        <p:txBody>
          <a:bodyPr wrap="square">
            <a:spAutoFit/>
          </a:bodyPr>
          <a:lstStyle/>
          <a:p>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対象となる規格の分類（該当項目に○をつけてください。分類の詳細は参考をご覧ください。複数可。）</a:t>
            </a:r>
            <a:r>
              <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900" kern="100">
                <a:effectLst/>
                <a:latin typeface="メイリオ" panose="020B0604030504040204" pitchFamily="50" charset="-128"/>
                <a:ea typeface="メイリオ" panose="020B0604030504040204" pitchFamily="50" charset="-128"/>
                <a:cs typeface="Times New Roman" panose="02020603050405020304" pitchFamily="18" charset="0"/>
              </a:rPr>
              <a:t>標準開発、ＪＩＳ開発を行う場合、回答ください。</a:t>
            </a:r>
            <a:endParaRPr lang="en-US" altLang="ja-JP" sz="9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4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１．基本規格　２．用語規格　３．試験方法規格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４．製品規格　５．プロセス規格　</a:t>
            </a:r>
            <a:endParaRPr lang="en-US"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6551381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375</Words>
  <Application>Microsoft Office PowerPoint</Application>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2023-09-20T06:34:12Z</dcterms:created>
  <dcterms:modified xsi:type="dcterms:W3CDTF">2023-09-20T06:44:47Z</dcterms:modified>
</cp:coreProperties>
</file>