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25.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presentation.xml" ContentType="application/vnd.openxmlformats-officedocument.presentationml.presentation.main+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10.xml" ContentType="application/vnd.openxmlformats-officedocument.presentationml.notesSlide+xml"/>
  <Override PartName="/ppt/notesSlides/notesSlide34.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notesSlides/notesSlide33.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authors.xml" ContentType="application/vnd.ms-powerpoint.author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4.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38"/>
  </p:notesMasterIdLst>
  <p:handoutMasterIdLst>
    <p:handoutMasterId r:id="rId39"/>
  </p:handoutMasterIdLst>
  <p:sldIdLst>
    <p:sldId id="465" r:id="rId3"/>
    <p:sldId id="643" r:id="rId4"/>
    <p:sldId id="557" r:id="rId5"/>
    <p:sldId id="301" r:id="rId6"/>
    <p:sldId id="642" r:id="rId7"/>
    <p:sldId id="296" r:id="rId8"/>
    <p:sldId id="300" r:id="rId9"/>
    <p:sldId id="308" r:id="rId10"/>
    <p:sldId id="309" r:id="rId11"/>
    <p:sldId id="306" r:id="rId12"/>
    <p:sldId id="310" r:id="rId13"/>
    <p:sldId id="558" r:id="rId14"/>
    <p:sldId id="495" r:id="rId15"/>
    <p:sldId id="559" r:id="rId16"/>
    <p:sldId id="560" r:id="rId17"/>
    <p:sldId id="579" r:id="rId18"/>
    <p:sldId id="580" r:id="rId19"/>
    <p:sldId id="644" r:id="rId20"/>
    <p:sldId id="646" r:id="rId21"/>
    <p:sldId id="647" r:id="rId22"/>
    <p:sldId id="570" r:id="rId23"/>
    <p:sldId id="504" r:id="rId24"/>
    <p:sldId id="571" r:id="rId25"/>
    <p:sldId id="584" r:id="rId26"/>
    <p:sldId id="572" r:id="rId27"/>
    <p:sldId id="573" r:id="rId28"/>
    <p:sldId id="577" r:id="rId29"/>
    <p:sldId id="581" r:id="rId30"/>
    <p:sldId id="645" r:id="rId31"/>
    <p:sldId id="576" r:id="rId32"/>
    <p:sldId id="507" r:id="rId33"/>
    <p:sldId id="506" r:id="rId34"/>
    <p:sldId id="503" r:id="rId35"/>
    <p:sldId id="508" r:id="rId36"/>
    <p:sldId id="509" r:id="rId37"/>
  </p:sldIdLst>
  <p:sldSz cx="9144000" cy="6858000" type="screen4x3"/>
  <p:notesSz cx="6797675" cy="99266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0000"/>
    <a:srgbClr val="FF6600"/>
    <a:srgbClr val="0000CC"/>
    <a:srgbClr val="FFCDC1"/>
    <a:srgbClr val="F73131"/>
    <a:srgbClr val="006600"/>
    <a:srgbClr val="FFFF00"/>
    <a:srgbClr val="FF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A24FAC-F882-4F3F-AE75-11901E1CEFE1}" v="1" dt="2024-04-02T07:37:47.036"/>
    <p1510:client id="{7016B5BF-5B84-402B-BE3D-DE2DC9CBD11D}" v="112" dt="2024-04-01T10:04:03.85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743" autoAdjust="0"/>
    <p:restoredTop sz="97418" autoAdjust="0"/>
  </p:normalViewPr>
  <p:slideViewPr>
    <p:cSldViewPr>
      <p:cViewPr varScale="1">
        <p:scale>
          <a:sx n="127" d="100"/>
          <a:sy n="127" d="100"/>
        </p:scale>
        <p:origin x="756"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47" Type="http://schemas.openxmlformats.org/officeDocument/2006/relationships/customXml" Target="../customXml/item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commentAuthors" Target="commentAuthors.xml"/><Relationship Id="rId45"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48" Type="http://schemas.openxmlformats.org/officeDocument/2006/relationships/customXml" Target="../customXml/item2.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46" Type="http://schemas.microsoft.com/office/2018/10/relationships/authors" Target="authors.xml"/><Relationship Id="rId20" Type="http://schemas.openxmlformats.org/officeDocument/2006/relationships/slide" Target="slides/slide18.xml"/><Relationship Id="rId4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 name="Rectangle 2"/>
          <p:cNvSpPr>
            <a:spLocks noGrp="1" noChangeArrowheads="1"/>
          </p:cNvSpPr>
          <p:nvPr>
            <p:ph type="hdr" sz="quarter"/>
          </p:nvPr>
        </p:nvSpPr>
        <p:spPr>
          <a:xfrm>
            <a:off x="1" y="1"/>
            <a:ext cx="2922350"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9" name="Rectangle 3"/>
          <p:cNvSpPr>
            <a:spLocks noGrp="1" noChangeArrowheads="1"/>
          </p:cNvSpPr>
          <p:nvPr>
            <p:ph type="dt" sz="quarter" idx="1"/>
          </p:nvPr>
        </p:nvSpPr>
        <p:spPr>
          <a:xfrm>
            <a:off x="3845198" y="1"/>
            <a:ext cx="2922349"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20" name="Rectangle 4"/>
          <p:cNvSpPr>
            <a:spLocks noGrp="1" noChangeArrowheads="1"/>
          </p:cNvSpPr>
          <p:nvPr>
            <p:ph type="ftr" sz="quarter" idx="2"/>
          </p:nvPr>
        </p:nvSpPr>
        <p:spPr>
          <a:xfrm>
            <a:off x="1" y="9430386"/>
            <a:ext cx="2922350"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21" name="Rectangle 5"/>
          <p:cNvSpPr>
            <a:spLocks noGrp="1" noChangeArrowheads="1"/>
          </p:cNvSpPr>
          <p:nvPr>
            <p:ph type="sldNum" sz="quarter" idx="3"/>
          </p:nvPr>
        </p:nvSpPr>
        <p:spPr>
          <a:xfrm>
            <a:off x="3845198" y="9430386"/>
            <a:ext cx="2922349"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4B53F7E7-4D7A-4BA0-8145-D9EED7F0E647}" type="slidenum">
              <a:rPr lang="en-US" altLang="ja-JP"/>
              <a:pPr>
                <a:defRPr/>
              </a:pPr>
              <a:t>‹#›</a:t>
            </a:fld>
            <a:endParaRPr lang="en-US" altLang="ja-JP"/>
          </a:p>
        </p:txBody>
      </p:sp>
    </p:spTree>
    <p:extLst>
      <p:ext uri="{BB962C8B-B14F-4D97-AF65-F5344CB8AC3E}">
        <p14:creationId xmlns:p14="http://schemas.microsoft.com/office/powerpoint/2010/main" val="3364796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1" name="Rectangle 2"/>
          <p:cNvSpPr>
            <a:spLocks noGrp="1" noChangeArrowheads="1"/>
          </p:cNvSpPr>
          <p:nvPr>
            <p:ph type="hdr" sz="quarter"/>
          </p:nvPr>
        </p:nvSpPr>
        <p:spPr>
          <a:xfrm>
            <a:off x="0"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2" name="Rectangle 3"/>
          <p:cNvSpPr>
            <a:spLocks noGrp="1" noChangeArrowheads="1"/>
          </p:cNvSpPr>
          <p:nvPr>
            <p:ph type="dt" idx="1"/>
          </p:nvPr>
        </p:nvSpPr>
        <p:spPr>
          <a:xfrm>
            <a:off x="3849955"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13" name="Rectangle 4"/>
          <p:cNvSpPr>
            <a:spLocks noGrp="1" noRot="1" noChangeAspect="1" noChangeArrowheads="1" noTextEdit="1"/>
          </p:cNvSpPr>
          <p:nvPr>
            <p:ph type="sldImg" idx="2"/>
          </p:nvPr>
        </p:nvSpPr>
        <p:spPr>
          <a:xfrm>
            <a:off x="915988" y="744538"/>
            <a:ext cx="4964112" cy="3722687"/>
          </a:xfrm>
          <a:prstGeom prst="rect">
            <a:avLst/>
          </a:prstGeom>
          <a:noFill/>
          <a:ln w="9525">
            <a:solidFill>
              <a:srgbClr val="000000"/>
            </a:solidFill>
            <a:miter lim="800000"/>
            <a:headEnd/>
            <a:tailEnd/>
          </a:ln>
        </p:spPr>
      </p:sp>
      <p:sp>
        <p:nvSpPr>
          <p:cNvPr id="1214" name="Rectangle 5"/>
          <p:cNvSpPr>
            <a:spLocks noGrp="1" noChangeArrowheads="1"/>
          </p:cNvSpPr>
          <p:nvPr>
            <p:ph type="body" sz="quarter" idx="3"/>
          </p:nvPr>
        </p:nvSpPr>
        <p:spPr>
          <a:xfrm>
            <a:off x="678658" y="4715193"/>
            <a:ext cx="5440360" cy="4467859"/>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215" name="Rectangle 6"/>
          <p:cNvSpPr>
            <a:spLocks noGrp="1" noChangeArrowheads="1"/>
          </p:cNvSpPr>
          <p:nvPr>
            <p:ph type="ftr" sz="quarter" idx="4"/>
          </p:nvPr>
        </p:nvSpPr>
        <p:spPr>
          <a:xfrm>
            <a:off x="0"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6" name="Rectangle 7"/>
          <p:cNvSpPr>
            <a:spLocks noGrp="1" noChangeArrowheads="1"/>
          </p:cNvSpPr>
          <p:nvPr>
            <p:ph type="sldNum" sz="quarter" idx="5"/>
          </p:nvPr>
        </p:nvSpPr>
        <p:spPr>
          <a:xfrm>
            <a:off x="3849955"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pPr>
                <a:defRPr/>
              </a:pPr>
              <a:t>‹#›</a:t>
            </a:fld>
            <a:endParaRPr lang="en-US" altLang="ja-JP"/>
          </a:p>
        </p:txBody>
      </p:sp>
    </p:spTree>
    <p:extLst>
      <p:ext uri="{BB962C8B-B14F-4D97-AF65-F5344CB8AC3E}">
        <p14:creationId xmlns:p14="http://schemas.microsoft.com/office/powerpoint/2010/main" val="2834819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2</a:t>
            </a:fld>
            <a:endParaRPr lang="en-US" altLang="ja-JP">
              <a:ea typeface="ＭＳ Ｐゴシック" panose="020B0600070205080204" pitchFamily="50" charset="-128"/>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164357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11</a:t>
            </a:fld>
            <a:endParaRPr lang="en-US" altLang="ja-JP">
              <a:ea typeface="ＭＳ Ｐゴシック" panose="020B0600070205080204" pitchFamily="50" charset="-128"/>
            </a:endParaRPr>
          </a:p>
        </p:txBody>
      </p:sp>
      <p:sp>
        <p:nvSpPr>
          <p:cNvPr id="1395" name="Rectangle 2"/>
          <p:cNvSpPr>
            <a:spLocks noGrp="1" noRot="1" noChangeAspect="1" noChangeArrowheads="1" noTextEdit="1"/>
          </p:cNvSpPr>
          <p:nvPr>
            <p:ph type="sldImg"/>
          </p:nvPr>
        </p:nvSpPr>
        <p:spPr>
          <a:ln/>
        </p:spPr>
      </p:sp>
      <p:sp>
        <p:nvSpPr>
          <p:cNvPr id="139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965347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12</a:t>
            </a:fld>
            <a:endParaRPr lang="en-US" altLang="ja-JP">
              <a:ea typeface="ＭＳ Ｐゴシック" panose="020B0600070205080204" pitchFamily="50" charset="-128"/>
            </a:endParaRPr>
          </a:p>
        </p:txBody>
      </p:sp>
      <p:sp>
        <p:nvSpPr>
          <p:cNvPr id="1395" name="Rectangle 2"/>
          <p:cNvSpPr>
            <a:spLocks noGrp="1" noRot="1" noChangeAspect="1" noChangeArrowheads="1" noTextEdit="1"/>
          </p:cNvSpPr>
          <p:nvPr>
            <p:ph type="sldImg"/>
          </p:nvPr>
        </p:nvSpPr>
        <p:spPr>
          <a:ln/>
        </p:spPr>
      </p:sp>
      <p:sp>
        <p:nvSpPr>
          <p:cNvPr id="139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374554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7"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13</a:t>
            </a:fld>
            <a:endParaRPr lang="en-US" altLang="ja-JP">
              <a:solidFill>
                <a:srgbClr val="000000"/>
              </a:solidFill>
              <a:ea typeface="ＭＳ Ｐゴシック" panose="020B0600070205080204" pitchFamily="50" charset="-128"/>
            </a:endParaRPr>
          </a:p>
        </p:txBody>
      </p:sp>
      <p:sp>
        <p:nvSpPr>
          <p:cNvPr id="1858" name="Rectangle 2"/>
          <p:cNvSpPr>
            <a:spLocks noGrp="1" noRot="1" noChangeAspect="1" noChangeArrowheads="1" noTextEdit="1"/>
          </p:cNvSpPr>
          <p:nvPr>
            <p:ph type="sldImg"/>
          </p:nvPr>
        </p:nvSpPr>
        <p:spPr>
          <a:ln/>
        </p:spPr>
      </p:sp>
      <p:sp>
        <p:nvSpPr>
          <p:cNvPr id="1859"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13044096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9"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14</a:t>
            </a:fld>
            <a:endParaRPr lang="en-US" altLang="ja-JP">
              <a:solidFill>
                <a:srgbClr val="000000"/>
              </a:solidFill>
              <a:ea typeface="ＭＳ Ｐゴシック" panose="020B0600070205080204" pitchFamily="50" charset="-128"/>
            </a:endParaRPr>
          </a:p>
        </p:txBody>
      </p:sp>
      <p:sp>
        <p:nvSpPr>
          <p:cNvPr id="1890" name="Rectangle 2"/>
          <p:cNvSpPr>
            <a:spLocks noGrp="1" noRot="1" noChangeAspect="1" noChangeArrowheads="1" noTextEdit="1"/>
          </p:cNvSpPr>
          <p:nvPr>
            <p:ph type="sldImg"/>
          </p:nvPr>
        </p:nvSpPr>
        <p:spPr>
          <a:ln/>
        </p:spPr>
      </p:sp>
      <p:sp>
        <p:nvSpPr>
          <p:cNvPr id="1891"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6501775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15</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4981300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16</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4332343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17</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2080214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18</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6147525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19</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5764044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20</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781732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9094"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9094" rtl="0" eaLnBrk="1" fontAlgn="base" latinLnBrk="0" hangingPunct="1">
                <a:lnSpc>
                  <a:spcPct val="100000"/>
                </a:lnSpc>
                <a:spcBef>
                  <a:spcPct val="0"/>
                </a:spcBef>
                <a:spcAft>
                  <a:spcPct val="0"/>
                </a:spcAft>
                <a:buClrTx/>
                <a:buSzTx/>
                <a:buFontTx/>
                <a:buNone/>
                <a:tabLst/>
                <a:defRPr/>
              </a:pPr>
              <a:t>3</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900212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21</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2540769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3"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22</a:t>
            </a:fld>
            <a:endParaRPr lang="en-US" altLang="ja-JP">
              <a:solidFill>
                <a:srgbClr val="000000"/>
              </a:solidFill>
              <a:ea typeface="ＭＳ Ｐゴシック" panose="020B0600070205080204" pitchFamily="50" charset="-128"/>
            </a:endParaRPr>
          </a:p>
        </p:txBody>
      </p:sp>
      <p:sp>
        <p:nvSpPr>
          <p:cNvPr id="1964" name="Rectangle 2"/>
          <p:cNvSpPr>
            <a:spLocks noGrp="1" noRot="1" noChangeAspect="1" noChangeArrowheads="1" noTextEdit="1"/>
          </p:cNvSpPr>
          <p:nvPr>
            <p:ph type="sldImg"/>
          </p:nvPr>
        </p:nvSpPr>
        <p:spPr>
          <a:ln/>
        </p:spPr>
      </p:sp>
      <p:sp>
        <p:nvSpPr>
          <p:cNvPr id="1965"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4716576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23</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1019465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24</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6237563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25</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1903375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26</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6380256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27</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973919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28</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0923263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29</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1793184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6"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30</a:t>
            </a:fld>
            <a:endParaRPr lang="en-US" altLang="ja-JP">
              <a:solidFill>
                <a:srgbClr val="000000"/>
              </a:solidFill>
              <a:ea typeface="ＭＳ Ｐゴシック" panose="020B0600070205080204" pitchFamily="50" charset="-128"/>
            </a:endParaRPr>
          </a:p>
        </p:txBody>
      </p:sp>
      <p:sp>
        <p:nvSpPr>
          <p:cNvPr id="2027" name="Rectangle 2"/>
          <p:cNvSpPr>
            <a:spLocks noGrp="1" noRot="1" noChangeAspect="1" noChangeArrowheads="1" noTextEdit="1"/>
          </p:cNvSpPr>
          <p:nvPr>
            <p:ph type="sldImg"/>
          </p:nvPr>
        </p:nvSpPr>
        <p:spPr>
          <a:ln/>
        </p:spPr>
      </p:sp>
      <p:sp>
        <p:nvSpPr>
          <p:cNvPr id="2028"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914316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2"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4</a:t>
            </a:fld>
            <a:endParaRPr lang="en-US" altLang="ja-JP">
              <a:ea typeface="ＭＳ Ｐゴシック" panose="020B0600070205080204" pitchFamily="50" charset="-128"/>
            </a:endParaRPr>
          </a:p>
        </p:txBody>
      </p:sp>
      <p:sp>
        <p:nvSpPr>
          <p:cNvPr id="1253" name="Rectangle 2"/>
          <p:cNvSpPr>
            <a:spLocks noGrp="1" noRot="1" noChangeAspect="1" noChangeArrowheads="1" noTextEdit="1"/>
          </p:cNvSpPr>
          <p:nvPr>
            <p:ph type="sldImg"/>
          </p:nvPr>
        </p:nvSpPr>
        <p:spPr>
          <a:ln/>
        </p:spPr>
      </p:sp>
      <p:sp>
        <p:nvSpPr>
          <p:cNvPr id="1254"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6481996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1"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31</a:t>
            </a:fld>
            <a:endParaRPr lang="en-US" altLang="ja-JP">
              <a:solidFill>
                <a:srgbClr val="000000"/>
              </a:solidFill>
              <a:ea typeface="ＭＳ Ｐゴシック" panose="020B0600070205080204" pitchFamily="50" charset="-128"/>
            </a:endParaRPr>
          </a:p>
        </p:txBody>
      </p:sp>
      <p:sp>
        <p:nvSpPr>
          <p:cNvPr id="2002" name="Rectangle 2"/>
          <p:cNvSpPr>
            <a:spLocks noGrp="1" noRot="1" noChangeAspect="1" noChangeArrowheads="1" noTextEdit="1"/>
          </p:cNvSpPr>
          <p:nvPr>
            <p:ph type="sldImg"/>
          </p:nvPr>
        </p:nvSpPr>
        <p:spPr>
          <a:ln/>
        </p:spPr>
      </p:sp>
      <p:sp>
        <p:nvSpPr>
          <p:cNvPr id="2003"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7462729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8"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32</a:t>
            </a:fld>
            <a:endParaRPr lang="en-US" altLang="ja-JP">
              <a:solidFill>
                <a:srgbClr val="000000"/>
              </a:solidFill>
              <a:ea typeface="ＭＳ Ｐゴシック" panose="020B0600070205080204" pitchFamily="50" charset="-128"/>
            </a:endParaRPr>
          </a:p>
        </p:txBody>
      </p:sp>
      <p:sp>
        <p:nvSpPr>
          <p:cNvPr id="1989" name="Rectangle 2"/>
          <p:cNvSpPr>
            <a:spLocks noGrp="1" noRot="1" noChangeAspect="1" noChangeArrowheads="1" noTextEdit="1"/>
          </p:cNvSpPr>
          <p:nvPr>
            <p:ph type="sldImg"/>
          </p:nvPr>
        </p:nvSpPr>
        <p:spPr>
          <a:ln/>
        </p:spPr>
      </p:sp>
      <p:sp>
        <p:nvSpPr>
          <p:cNvPr id="199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73840650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4"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33</a:t>
            </a:fld>
            <a:endParaRPr lang="en-US" altLang="ja-JP">
              <a:solidFill>
                <a:srgbClr val="000000"/>
              </a:solidFill>
              <a:ea typeface="ＭＳ Ｐゴシック" panose="020B0600070205080204" pitchFamily="50" charset="-128"/>
            </a:endParaRPr>
          </a:p>
        </p:txBody>
      </p:sp>
      <p:sp>
        <p:nvSpPr>
          <p:cNvPr id="1945" name="Rectangle 2"/>
          <p:cNvSpPr>
            <a:spLocks noGrp="1" noRot="1" noChangeAspect="1" noChangeArrowheads="1" noTextEdit="1"/>
          </p:cNvSpPr>
          <p:nvPr>
            <p:ph type="sldImg"/>
          </p:nvPr>
        </p:nvSpPr>
        <p:spPr>
          <a:ln/>
        </p:spPr>
      </p:sp>
      <p:sp>
        <p:nvSpPr>
          <p:cNvPr id="194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0748711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3"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34</a:t>
            </a:fld>
            <a:endParaRPr lang="en-US" altLang="ja-JP">
              <a:solidFill>
                <a:srgbClr val="000000"/>
              </a:solidFill>
              <a:ea typeface="ＭＳ Ｐゴシック" panose="020B0600070205080204" pitchFamily="50" charset="-128"/>
            </a:endParaRPr>
          </a:p>
        </p:txBody>
      </p:sp>
      <p:sp>
        <p:nvSpPr>
          <p:cNvPr id="2014" name="Rectangle 2"/>
          <p:cNvSpPr>
            <a:spLocks noGrp="1" noRot="1" noChangeAspect="1" noChangeArrowheads="1" noTextEdit="1"/>
          </p:cNvSpPr>
          <p:nvPr>
            <p:ph type="sldImg"/>
          </p:nvPr>
        </p:nvSpPr>
        <p:spPr>
          <a:ln/>
        </p:spPr>
      </p:sp>
      <p:sp>
        <p:nvSpPr>
          <p:cNvPr id="2015"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8900450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6"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35</a:t>
            </a:fld>
            <a:endParaRPr lang="en-US" altLang="ja-JP">
              <a:solidFill>
                <a:srgbClr val="000000"/>
              </a:solidFill>
              <a:ea typeface="ＭＳ Ｐゴシック" panose="020B0600070205080204" pitchFamily="50" charset="-128"/>
            </a:endParaRPr>
          </a:p>
        </p:txBody>
      </p:sp>
      <p:sp>
        <p:nvSpPr>
          <p:cNvPr id="2027" name="Rectangle 2"/>
          <p:cNvSpPr>
            <a:spLocks noGrp="1" noRot="1" noChangeAspect="1" noChangeArrowheads="1" noTextEdit="1"/>
          </p:cNvSpPr>
          <p:nvPr>
            <p:ph type="sldImg"/>
          </p:nvPr>
        </p:nvSpPr>
        <p:spPr>
          <a:ln/>
        </p:spPr>
      </p:sp>
      <p:sp>
        <p:nvSpPr>
          <p:cNvPr id="2028"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099765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5</a:t>
            </a:fld>
            <a:endParaRPr lang="en-US" altLang="ja-JP">
              <a:ea typeface="ＭＳ Ｐゴシック" panose="020B0600070205080204" pitchFamily="50" charset="-128"/>
            </a:endParaRPr>
          </a:p>
        </p:txBody>
      </p:sp>
      <p:sp>
        <p:nvSpPr>
          <p:cNvPr id="1270" name="Rectangle 2"/>
          <p:cNvSpPr>
            <a:spLocks noGrp="1" noRot="1" noChangeAspect="1" noChangeArrowheads="1" noTextEdit="1"/>
          </p:cNvSpPr>
          <p:nvPr>
            <p:ph type="sldImg"/>
          </p:nvPr>
        </p:nvSpPr>
        <p:spPr>
          <a:ln/>
        </p:spPr>
      </p:sp>
      <p:sp>
        <p:nvSpPr>
          <p:cNvPr id="1271"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771275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6</a:t>
            </a:fld>
            <a:endParaRPr lang="en-US" altLang="ja-JP">
              <a:ea typeface="ＭＳ Ｐゴシック" panose="020B0600070205080204" pitchFamily="50" charset="-128"/>
            </a:endParaRPr>
          </a:p>
        </p:txBody>
      </p:sp>
      <p:sp>
        <p:nvSpPr>
          <p:cNvPr id="1285" name="Rectangle 2"/>
          <p:cNvSpPr>
            <a:spLocks noGrp="1" noRot="1" noChangeAspect="1" noChangeArrowheads="1" noTextEdit="1"/>
          </p:cNvSpPr>
          <p:nvPr>
            <p:ph type="sldImg"/>
          </p:nvPr>
        </p:nvSpPr>
        <p:spPr>
          <a:ln/>
        </p:spPr>
      </p:sp>
      <p:sp>
        <p:nvSpPr>
          <p:cNvPr id="128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981895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7"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7</a:t>
            </a:fld>
            <a:endParaRPr lang="en-US" altLang="ja-JP">
              <a:ea typeface="ＭＳ Ｐゴシック" panose="020B0600070205080204" pitchFamily="50" charset="-128"/>
            </a:endParaRPr>
          </a:p>
        </p:txBody>
      </p:sp>
      <p:sp>
        <p:nvSpPr>
          <p:cNvPr id="1298" name="Rectangle 2"/>
          <p:cNvSpPr>
            <a:spLocks noGrp="1" noRot="1" noChangeAspect="1" noChangeArrowheads="1" noTextEdit="1"/>
          </p:cNvSpPr>
          <p:nvPr>
            <p:ph type="sldImg"/>
          </p:nvPr>
        </p:nvSpPr>
        <p:spPr>
          <a:ln/>
        </p:spPr>
      </p:sp>
      <p:sp>
        <p:nvSpPr>
          <p:cNvPr id="129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80269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8</a:t>
            </a:fld>
            <a:endParaRPr lang="en-US" altLang="ja-JP">
              <a:ea typeface="ＭＳ Ｐゴシック" panose="020B0600070205080204" pitchFamily="50" charset="-128"/>
            </a:endParaRPr>
          </a:p>
        </p:txBody>
      </p:sp>
      <p:sp>
        <p:nvSpPr>
          <p:cNvPr id="1315" name="Rectangle 2"/>
          <p:cNvSpPr>
            <a:spLocks noGrp="1" noRot="1" noChangeAspect="1" noChangeArrowheads="1" noTextEdit="1"/>
          </p:cNvSpPr>
          <p:nvPr>
            <p:ph type="sldImg"/>
          </p:nvPr>
        </p:nvSpPr>
        <p:spPr>
          <a:ln/>
        </p:spPr>
      </p:sp>
      <p:sp>
        <p:nvSpPr>
          <p:cNvPr id="131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68691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7"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9</a:t>
            </a:fld>
            <a:endParaRPr lang="en-US" altLang="ja-JP">
              <a:ea typeface="ＭＳ Ｐゴシック" panose="020B0600070205080204" pitchFamily="50" charset="-128"/>
            </a:endParaRPr>
          </a:p>
        </p:txBody>
      </p:sp>
      <p:sp>
        <p:nvSpPr>
          <p:cNvPr id="1328" name="Rectangle 2"/>
          <p:cNvSpPr>
            <a:spLocks noGrp="1" noRot="1" noChangeAspect="1" noChangeArrowheads="1" noTextEdit="1"/>
          </p:cNvSpPr>
          <p:nvPr>
            <p:ph type="sldImg"/>
          </p:nvPr>
        </p:nvSpPr>
        <p:spPr>
          <a:ln/>
        </p:spPr>
      </p:sp>
      <p:sp>
        <p:nvSpPr>
          <p:cNvPr id="132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059960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3"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10</a:t>
            </a:fld>
            <a:endParaRPr lang="en-US" altLang="ja-JP">
              <a:ea typeface="ＭＳ Ｐゴシック" panose="020B0600070205080204" pitchFamily="50" charset="-128"/>
            </a:endParaRPr>
          </a:p>
        </p:txBody>
      </p:sp>
      <p:sp>
        <p:nvSpPr>
          <p:cNvPr id="1344" name="Rectangle 2"/>
          <p:cNvSpPr>
            <a:spLocks noGrp="1" noRot="1" noChangeAspect="1" noChangeArrowheads="1" noTextEdit="1"/>
          </p:cNvSpPr>
          <p:nvPr>
            <p:ph type="sldImg"/>
          </p:nvPr>
        </p:nvSpPr>
        <p:spPr>
          <a:ln/>
        </p:spPr>
      </p:sp>
      <p:sp>
        <p:nvSpPr>
          <p:cNvPr id="1345"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176928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032"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103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3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35" name="Rectangle 6"/>
          <p:cNvSpPr>
            <a:spLocks noGrp="1" noChangeArrowheads="1"/>
          </p:cNvSpPr>
          <p:nvPr>
            <p:ph type="sldNum" sz="quarter" idx="12"/>
          </p:nvPr>
        </p:nvSpPr>
        <p:spPr>
          <a:ln/>
        </p:spPr>
        <p:txBody>
          <a:bodyPr/>
          <a:lstStyle>
            <a:lvl1pPr>
              <a:defRPr/>
            </a:lvl1pPr>
          </a:lstStyle>
          <a:p>
            <a:pPr>
              <a:defRPr/>
            </a:pPr>
            <a:fld id="{367FCEB3-C420-400D-9DF3-AABFEA07EB20}" type="slidenum">
              <a:rPr lang="en-US" altLang="ja-JP"/>
              <a:pPr>
                <a:defRPr/>
              </a:pPr>
              <a:t>‹#›</a:t>
            </a:fld>
            <a:endParaRPr lang="en-US" altLang="ja-JP"/>
          </a:p>
        </p:txBody>
      </p:sp>
    </p:spTree>
    <p:extLst>
      <p:ext uri="{BB962C8B-B14F-4D97-AF65-F5344CB8AC3E}">
        <p14:creationId xmlns:p14="http://schemas.microsoft.com/office/powerpoint/2010/main" val="1958746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2" name="Rectangle 6"/>
          <p:cNvSpPr>
            <a:spLocks noGrp="1" noChangeArrowheads="1"/>
          </p:cNvSpPr>
          <p:nvPr>
            <p:ph type="sldNum" sz="quarter" idx="12"/>
          </p:nvPr>
        </p:nvSpPr>
        <p:spPr>
          <a:ln/>
        </p:spPr>
        <p:txBody>
          <a:bodyPr/>
          <a:lstStyle>
            <a:lvl1pPr>
              <a:defRPr/>
            </a:lvl1pPr>
          </a:lstStyle>
          <a:p>
            <a:pPr>
              <a:defRPr/>
            </a:pPr>
            <a:fld id="{5744B9A6-F962-47BE-A435-95FB34C96498}" type="slidenum">
              <a:rPr lang="en-US" altLang="ja-JP"/>
              <a:pPr>
                <a:defRPr/>
              </a:pPr>
              <a:t>‹#›</a:t>
            </a:fld>
            <a:endParaRPr lang="en-US" altLang="ja-JP"/>
          </a:p>
        </p:txBody>
      </p:sp>
    </p:spTree>
    <p:extLst>
      <p:ext uri="{BB962C8B-B14F-4D97-AF65-F5344CB8AC3E}">
        <p14:creationId xmlns:p14="http://schemas.microsoft.com/office/powerpoint/2010/main" val="260044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1095"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8" name="Rectangle 6"/>
          <p:cNvSpPr>
            <a:spLocks noGrp="1" noChangeArrowheads="1"/>
          </p:cNvSpPr>
          <p:nvPr>
            <p:ph type="sldNum" sz="quarter" idx="12"/>
          </p:nvPr>
        </p:nvSpPr>
        <p:spPr>
          <a:ln/>
        </p:spPr>
        <p:txBody>
          <a:bodyPr/>
          <a:lstStyle>
            <a:lvl1pPr>
              <a:defRPr/>
            </a:lvl1pPr>
          </a:lstStyle>
          <a:p>
            <a:pPr>
              <a:defRPr/>
            </a:pPr>
            <a:fld id="{0271A7B6-14F3-4207-B043-8CD2B4D488D2}" type="slidenum">
              <a:rPr lang="en-US" altLang="ja-JP"/>
              <a:pPr>
                <a:defRPr/>
              </a:pPr>
              <a:t>‹#›</a:t>
            </a:fld>
            <a:endParaRPr lang="en-US" altLang="ja-JP"/>
          </a:p>
        </p:txBody>
      </p:sp>
    </p:spTree>
    <p:extLst>
      <p:ext uri="{BB962C8B-B14F-4D97-AF65-F5344CB8AC3E}">
        <p14:creationId xmlns:p14="http://schemas.microsoft.com/office/powerpoint/2010/main" val="2742316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D15BD-F2C0-2052-4C31-D50B1BF1BD87}"/>
              </a:ext>
            </a:extLst>
          </p:cNvPr>
          <p:cNvSpPr>
            <a:spLocks noGrp="1"/>
          </p:cNvSpPr>
          <p:nvPr>
            <p:ph type="ctrTitle"/>
          </p:nvPr>
        </p:nvSpPr>
        <p:spPr>
          <a:xfrm>
            <a:off x="1143000" y="1122363"/>
            <a:ext cx="6858000" cy="2387600"/>
          </a:xfrm>
        </p:spPr>
        <p:txBody>
          <a:bodyPr anchor="b"/>
          <a:lstStyle>
            <a:lvl1pPr algn="ctr">
              <a:defRPr sz="6000"/>
            </a:lvl1pPr>
          </a:lstStyle>
          <a:p>
            <a:r>
              <a:rPr kumimoji="1" lang="en-US"/>
              <a:t>Click to edit Master title style</a:t>
            </a:r>
          </a:p>
        </p:txBody>
      </p:sp>
      <p:sp>
        <p:nvSpPr>
          <p:cNvPr id="3" name="Subtitle 2">
            <a:extLst>
              <a:ext uri="{FF2B5EF4-FFF2-40B4-BE49-F238E27FC236}">
                <a16:creationId xmlns:a16="http://schemas.microsoft.com/office/drawing/2014/main" id="{9A3AF593-440E-EEAA-6B2A-26FAEFE592A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en-US"/>
              <a:t>Click to edit Master subtitle style</a:t>
            </a:r>
          </a:p>
        </p:txBody>
      </p:sp>
      <p:sp>
        <p:nvSpPr>
          <p:cNvPr id="4" name="Date Placeholder 3">
            <a:extLst>
              <a:ext uri="{FF2B5EF4-FFF2-40B4-BE49-F238E27FC236}">
                <a16:creationId xmlns:a16="http://schemas.microsoft.com/office/drawing/2014/main" id="{CADEE07F-BE87-5301-66B2-BE156D67845A}"/>
              </a:ext>
            </a:extLst>
          </p:cNvPr>
          <p:cNvSpPr>
            <a:spLocks noGrp="1"/>
          </p:cNvSpPr>
          <p:nvPr>
            <p:ph type="dt" sz="half" idx="10"/>
          </p:nvPr>
        </p:nvSpPr>
        <p:spPr/>
        <p:txBody>
          <a:bodyPr/>
          <a:lstStyle/>
          <a:p>
            <a:pPr fontAlgn="base">
              <a:spcBef>
                <a:spcPct val="0"/>
              </a:spcBef>
              <a:spcAft>
                <a:spcPct val="0"/>
              </a:spcAft>
              <a:defRPr/>
            </a:pPr>
            <a:endParaRPr lang="ja-JP" altLang="en-US"/>
          </a:p>
        </p:txBody>
      </p:sp>
      <p:sp>
        <p:nvSpPr>
          <p:cNvPr id="5" name="Footer Placeholder 4">
            <a:extLst>
              <a:ext uri="{FF2B5EF4-FFF2-40B4-BE49-F238E27FC236}">
                <a16:creationId xmlns:a16="http://schemas.microsoft.com/office/drawing/2014/main" id="{65D1DA0C-E0A3-ABB9-4114-2500B241872A}"/>
              </a:ext>
            </a:extLst>
          </p:cNvPr>
          <p:cNvSpPr>
            <a:spLocks noGrp="1"/>
          </p:cNvSpPr>
          <p:nvPr>
            <p:ph type="ftr" sz="quarter" idx="11"/>
          </p:nvPr>
        </p:nvSpPr>
        <p:spPr/>
        <p:txBody>
          <a:bodyPr/>
          <a:lstStyle/>
          <a:p>
            <a:pPr fontAlgn="base">
              <a:spcBef>
                <a:spcPct val="0"/>
              </a:spcBef>
              <a:spcAft>
                <a:spcPct val="0"/>
              </a:spcAft>
              <a:defRPr/>
            </a:pPr>
            <a:endParaRPr lang="ja-JP" altLang="en-US"/>
          </a:p>
        </p:txBody>
      </p:sp>
      <p:sp>
        <p:nvSpPr>
          <p:cNvPr id="6" name="Slide Number Placeholder 5">
            <a:extLst>
              <a:ext uri="{FF2B5EF4-FFF2-40B4-BE49-F238E27FC236}">
                <a16:creationId xmlns:a16="http://schemas.microsoft.com/office/drawing/2014/main" id="{5F309719-5EA0-1686-874A-DE9A4673B0BF}"/>
              </a:ext>
            </a:extLst>
          </p:cNvPr>
          <p:cNvSpPr>
            <a:spLocks noGrp="1"/>
          </p:cNvSpPr>
          <p:nvPr>
            <p:ph type="sldNum" sz="quarter" idx="12"/>
          </p:nvPr>
        </p:nvSpPr>
        <p:spPr/>
        <p:txBody>
          <a:body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3594439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 タイトルの書式設定</a:t>
            </a:r>
          </a:p>
        </p:txBody>
      </p:sp>
      <p:sp>
        <p:nvSpPr>
          <p:cNvPr id="103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9"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0"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1" name="Rectangle 6"/>
          <p:cNvSpPr>
            <a:spLocks noGrp="1" noChangeArrowheads="1"/>
          </p:cNvSpPr>
          <p:nvPr>
            <p:ph type="sldNum" sz="quarter" idx="12"/>
          </p:nvPr>
        </p:nvSpPr>
        <p:spPr>
          <a:ln/>
        </p:spPr>
        <p:txBody>
          <a:bodyPr/>
          <a:lstStyle>
            <a:lvl1pPr>
              <a:defRPr/>
            </a:lvl1pPr>
          </a:lstStyle>
          <a:p>
            <a:pPr>
              <a:defRPr/>
            </a:pPr>
            <a:fld id="{ED70751B-34C4-41F7-9A42-B8AF8614956A}" type="slidenum">
              <a:rPr lang="en-US" altLang="ja-JP"/>
              <a:pPr>
                <a:defRPr/>
              </a:pPr>
              <a:t>‹#›</a:t>
            </a:fld>
            <a:endParaRPr lang="en-US" altLang="ja-JP"/>
          </a:p>
        </p:txBody>
      </p:sp>
    </p:spTree>
    <p:extLst>
      <p:ext uri="{BB962C8B-B14F-4D97-AF65-F5344CB8AC3E}">
        <p14:creationId xmlns:p14="http://schemas.microsoft.com/office/powerpoint/2010/main" val="203378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1044"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104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7" name="Rectangle 6"/>
          <p:cNvSpPr>
            <a:spLocks noGrp="1" noChangeArrowheads="1"/>
          </p:cNvSpPr>
          <p:nvPr>
            <p:ph type="sldNum" sz="quarter" idx="12"/>
          </p:nvPr>
        </p:nvSpPr>
        <p:spPr>
          <a:ln/>
        </p:spPr>
        <p:txBody>
          <a:bodyPr/>
          <a:lstStyle>
            <a:lvl1pPr>
              <a:defRPr/>
            </a:lvl1pPr>
          </a:lstStyle>
          <a:p>
            <a:pPr>
              <a:defRPr/>
            </a:pPr>
            <a:fld id="{DF89F343-E9CF-4B4F-B1F2-5AE56531BE65}" type="slidenum">
              <a:rPr lang="en-US" altLang="ja-JP"/>
              <a:pPr>
                <a:defRPr/>
              </a:pPr>
              <a:t>‹#›</a:t>
            </a:fld>
            <a:endParaRPr lang="en-US" altLang="ja-JP"/>
          </a:p>
        </p:txBody>
      </p:sp>
    </p:spTree>
    <p:extLst>
      <p:ext uri="{BB962C8B-B14F-4D97-AF65-F5344CB8AC3E}">
        <p14:creationId xmlns:p14="http://schemas.microsoft.com/office/powerpoint/2010/main" val="3121066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lang="ja-JP" altLang="en-US"/>
              <a:t>マスタ タイトルの書式設定</a:t>
            </a:r>
          </a:p>
        </p:txBody>
      </p:sp>
      <p:sp>
        <p:nvSpPr>
          <p:cNvPr id="1050"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1"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5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54" name="Rectangle 6"/>
          <p:cNvSpPr>
            <a:spLocks noGrp="1" noChangeArrowheads="1"/>
          </p:cNvSpPr>
          <p:nvPr>
            <p:ph type="sldNum" sz="quarter" idx="12"/>
          </p:nvPr>
        </p:nvSpPr>
        <p:spPr>
          <a:ln/>
        </p:spPr>
        <p:txBody>
          <a:bodyPr/>
          <a:lstStyle>
            <a:lvl1pPr>
              <a:defRPr/>
            </a:lvl1pPr>
          </a:lstStyle>
          <a:p>
            <a:pPr>
              <a:defRPr/>
            </a:pPr>
            <a:fld id="{787189A7-C794-42E5-B514-19BD8B9D7F40}" type="slidenum">
              <a:rPr lang="en-US" altLang="ja-JP"/>
              <a:pPr>
                <a:defRPr/>
              </a:pPr>
              <a:t>‹#›</a:t>
            </a:fld>
            <a:endParaRPr lang="en-US" altLang="ja-JP"/>
          </a:p>
        </p:txBody>
      </p:sp>
    </p:spTree>
    <p:extLst>
      <p:ext uri="{BB962C8B-B14F-4D97-AF65-F5344CB8AC3E}">
        <p14:creationId xmlns:p14="http://schemas.microsoft.com/office/powerpoint/2010/main" val="1200844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lang="ja-JP" altLang="en-US"/>
              <a:t>マスタ タイトルの書式設定</a:t>
            </a:r>
          </a:p>
        </p:txBody>
      </p:sp>
      <p:sp>
        <p:nvSpPr>
          <p:cNvPr id="1057"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58"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60"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3" name="Rectangle 6"/>
          <p:cNvSpPr>
            <a:spLocks noGrp="1" noChangeArrowheads="1"/>
          </p:cNvSpPr>
          <p:nvPr>
            <p:ph type="sldNum" sz="quarter" idx="12"/>
          </p:nvPr>
        </p:nvSpPr>
        <p:spPr>
          <a:ln/>
        </p:spPr>
        <p:txBody>
          <a:bodyPr/>
          <a:lstStyle>
            <a:lvl1pPr>
              <a:defRPr/>
            </a:lvl1pPr>
          </a:lstStyle>
          <a:p>
            <a:pPr>
              <a:defRPr/>
            </a:pPr>
            <a:fld id="{98D135CE-EC53-4CC2-8921-63B1DF7CEFA1}" type="slidenum">
              <a:rPr lang="en-US" altLang="ja-JP"/>
              <a:pPr>
                <a:defRPr/>
              </a:pPr>
              <a:t>‹#›</a:t>
            </a:fld>
            <a:endParaRPr lang="en-US" altLang="ja-JP"/>
          </a:p>
        </p:txBody>
      </p:sp>
    </p:spTree>
    <p:extLst>
      <p:ext uri="{BB962C8B-B14F-4D97-AF65-F5344CB8AC3E}">
        <p14:creationId xmlns:p14="http://schemas.microsoft.com/office/powerpoint/2010/main" val="178000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lang="ja-JP" altLang="en-US"/>
              <a:t>マスタ タイトルの書式設定</a:t>
            </a:r>
          </a:p>
        </p:txBody>
      </p:sp>
      <p:sp>
        <p:nvSpPr>
          <p:cNvPr id="106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8" name="Rectangle 6"/>
          <p:cNvSpPr>
            <a:spLocks noGrp="1" noChangeArrowheads="1"/>
          </p:cNvSpPr>
          <p:nvPr>
            <p:ph type="sldNum" sz="quarter" idx="12"/>
          </p:nvPr>
        </p:nvSpPr>
        <p:spPr>
          <a:ln/>
        </p:spPr>
        <p:txBody>
          <a:bodyPr/>
          <a:lstStyle>
            <a:lvl1pPr>
              <a:defRPr/>
            </a:lvl1pPr>
          </a:lstStyle>
          <a:p>
            <a:pPr>
              <a:defRPr/>
            </a:pPr>
            <a:fld id="{7C38E426-13D8-4731-800B-C6CA3BC2C743}" type="slidenum">
              <a:rPr lang="en-US" altLang="ja-JP"/>
              <a:pPr>
                <a:defRPr/>
              </a:pPr>
              <a:t>‹#›</a:t>
            </a:fld>
            <a:endParaRPr lang="en-US" altLang="ja-JP"/>
          </a:p>
        </p:txBody>
      </p:sp>
    </p:spTree>
    <p:extLst>
      <p:ext uri="{BB962C8B-B14F-4D97-AF65-F5344CB8AC3E}">
        <p14:creationId xmlns:p14="http://schemas.microsoft.com/office/powerpoint/2010/main" val="713940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2" name="Rectangle 6"/>
          <p:cNvSpPr>
            <a:spLocks noGrp="1" noChangeArrowheads="1"/>
          </p:cNvSpPr>
          <p:nvPr>
            <p:ph type="sldNum" sz="quarter" idx="12"/>
          </p:nvPr>
        </p:nvSpPr>
        <p:spPr>
          <a:ln/>
        </p:spPr>
        <p:txBody>
          <a:bodyPr/>
          <a:lstStyle>
            <a:lvl1pPr>
              <a:defRPr/>
            </a:lvl1pPr>
          </a:lstStyle>
          <a:p>
            <a:pPr>
              <a:defRPr/>
            </a:pPr>
            <a:fld id="{3637AC06-2987-4D3C-B767-74FF378237D4}" type="slidenum">
              <a:rPr lang="en-US" altLang="ja-JP"/>
              <a:pPr>
                <a:defRPr/>
              </a:pPr>
              <a:t>‹#›</a:t>
            </a:fld>
            <a:endParaRPr lang="en-US" altLang="ja-JP"/>
          </a:p>
        </p:txBody>
      </p:sp>
    </p:spTree>
    <p:extLst>
      <p:ext uri="{BB962C8B-B14F-4D97-AF65-F5344CB8AC3E}">
        <p14:creationId xmlns:p14="http://schemas.microsoft.com/office/powerpoint/2010/main" val="337645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1075"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6"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7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9" name="Rectangle 6"/>
          <p:cNvSpPr>
            <a:spLocks noGrp="1" noChangeArrowheads="1"/>
          </p:cNvSpPr>
          <p:nvPr>
            <p:ph type="sldNum" sz="quarter" idx="12"/>
          </p:nvPr>
        </p:nvSpPr>
        <p:spPr>
          <a:ln/>
        </p:spPr>
        <p:txBody>
          <a:bodyPr/>
          <a:lstStyle>
            <a:lvl1pPr>
              <a:defRPr/>
            </a:lvl1pPr>
          </a:lstStyle>
          <a:p>
            <a:pPr>
              <a:defRPr/>
            </a:pPr>
            <a:fld id="{148E220E-741E-4C4E-AF44-E2074EF01C6A}" type="slidenum">
              <a:rPr lang="en-US" altLang="ja-JP"/>
              <a:pPr>
                <a:defRPr/>
              </a:pPr>
              <a:t>‹#›</a:t>
            </a:fld>
            <a:endParaRPr lang="en-US" altLang="ja-JP"/>
          </a:p>
        </p:txBody>
      </p:sp>
    </p:spTree>
    <p:extLst>
      <p:ext uri="{BB962C8B-B14F-4D97-AF65-F5344CB8AC3E}">
        <p14:creationId xmlns:p14="http://schemas.microsoft.com/office/powerpoint/2010/main" val="2798948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1082"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083"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8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8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86" name="Rectangle 6"/>
          <p:cNvSpPr>
            <a:spLocks noGrp="1" noChangeArrowheads="1"/>
          </p:cNvSpPr>
          <p:nvPr>
            <p:ph type="sldNum" sz="quarter" idx="12"/>
          </p:nvPr>
        </p:nvSpPr>
        <p:spPr>
          <a:ln/>
        </p:spPr>
        <p:txBody>
          <a:bodyPr/>
          <a:lstStyle>
            <a:lvl1pPr>
              <a:defRPr/>
            </a:lvl1pPr>
          </a:lstStyle>
          <a:p>
            <a:pPr>
              <a:defRPr/>
            </a:pPr>
            <a:fld id="{8E1880E6-BF27-4B64-B1E8-768BD1D51DE5}" type="slidenum">
              <a:rPr lang="en-US" altLang="ja-JP"/>
              <a:pPr>
                <a:defRPr/>
              </a:pPr>
              <a:t>‹#›</a:t>
            </a:fld>
            <a:endParaRPr lang="en-US" altLang="ja-JP"/>
          </a:p>
        </p:txBody>
      </p:sp>
    </p:spTree>
    <p:extLst>
      <p:ext uri="{BB962C8B-B14F-4D97-AF65-F5344CB8AC3E}">
        <p14:creationId xmlns:p14="http://schemas.microsoft.com/office/powerpoint/2010/main" val="1828513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6" name="Rectangle 3"/>
          <p:cNvSpPr>
            <a:spLocks noGrp="1" noChangeArrowheads="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7"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028"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029"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FD9BB62-D0E4-4F2F-9365-A85B5DD33C1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 name="タイトル プレースホルダー 1"/>
          <p:cNvSpPr>
            <a:spLocks noGrp="1"/>
          </p:cNvSpPr>
          <p:nvPr>
            <p:ph type="title"/>
          </p:nvPr>
        </p:nvSpPr>
        <p:spPr>
          <a:xfrm>
            <a:off x="457200" y="274638"/>
            <a:ext cx="8229600" cy="1143000"/>
          </a:xfrm>
          <a:prstGeom prst="rect">
            <a:avLst/>
          </a:prstGeom>
          <a:noFill/>
          <a:ln>
            <a:noFill/>
          </a:ln>
        </p:spPr>
        <p:txBody>
          <a:bodyPr vert="horz" wrap="square" lIns="91346" tIns="45676" rIns="91346" bIns="45676" numCol="1" anchor="ctr" anchorCtr="0" compatLnSpc="1">
            <a:prstTxWarp prst="textNoShape">
              <a:avLst/>
            </a:prstTxWarp>
          </a:bodyPr>
          <a:lstStyle/>
          <a:p>
            <a:pPr lvl="0"/>
            <a:r>
              <a:rPr lang="ja-JP" altLang="en-US"/>
              <a:t>マスター タイトルの書式設定</a:t>
            </a:r>
          </a:p>
        </p:txBody>
      </p:sp>
      <p:sp>
        <p:nvSpPr>
          <p:cNvPr id="1101" name="テキスト プレースホルダー 2"/>
          <p:cNvSpPr>
            <a:spLocks noGrp="1"/>
          </p:cNvSpPr>
          <p:nvPr>
            <p:ph type="body" idx="1"/>
          </p:nvPr>
        </p:nvSpPr>
        <p:spPr>
          <a:xfrm>
            <a:off x="457200" y="1600203"/>
            <a:ext cx="8229600" cy="4525963"/>
          </a:xfrm>
          <a:prstGeom prst="rect">
            <a:avLst/>
          </a:prstGeom>
          <a:noFill/>
          <a:ln>
            <a:noFill/>
          </a:ln>
        </p:spPr>
        <p:txBody>
          <a:bodyPr vert="horz" wrap="square" lIns="91346" tIns="45676" rIns="91346" bIns="45676"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2" name="日付プレースホルダー 3"/>
          <p:cNvSpPr>
            <a:spLocks noGrp="1"/>
          </p:cNvSpPr>
          <p:nvPr>
            <p:ph type="dt" sz="half" idx="2"/>
          </p:nvPr>
        </p:nvSpPr>
        <p:spPr>
          <a:xfrm>
            <a:off x="457200" y="6356353"/>
            <a:ext cx="2133600" cy="365125"/>
          </a:xfrm>
          <a:prstGeom prst="rect">
            <a:avLst/>
          </a:prstGeom>
        </p:spPr>
        <p:txBody>
          <a:bodyPr vert="horz" lIns="91346" tIns="45676" rIns="91346" bIns="45676" rtlCol="0" anchor="ctr"/>
          <a:lstStyle>
            <a:lvl1pPr algn="l"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3" name="フッター プレースホルダー 4"/>
          <p:cNvSpPr>
            <a:spLocks noGrp="1"/>
          </p:cNvSpPr>
          <p:nvPr>
            <p:ph type="ftr" sz="quarter" idx="3"/>
          </p:nvPr>
        </p:nvSpPr>
        <p:spPr>
          <a:xfrm>
            <a:off x="3124200" y="6356353"/>
            <a:ext cx="2895600" cy="365125"/>
          </a:xfrm>
          <a:prstGeom prst="rect">
            <a:avLst/>
          </a:prstGeom>
        </p:spPr>
        <p:txBody>
          <a:bodyPr vert="horz" lIns="91346" tIns="45676" rIns="91346" bIns="45676" rtlCol="0" anchor="ctr"/>
          <a:lstStyle>
            <a:lvl1pPr algn="ctr"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4" name="スライド番号プレースホルダー 5"/>
          <p:cNvSpPr>
            <a:spLocks noGrp="1"/>
          </p:cNvSpPr>
          <p:nvPr>
            <p:ph type="sldNum" sz="quarter" idx="4"/>
          </p:nvPr>
        </p:nvSpPr>
        <p:spPr>
          <a:xfrm>
            <a:off x="6553200" y="6356353"/>
            <a:ext cx="2133600" cy="365125"/>
          </a:xfrm>
          <a:prstGeom prst="rect">
            <a:avLst/>
          </a:prstGeom>
        </p:spPr>
        <p:txBody>
          <a:bodyPr vert="horz" wrap="square" lIns="91346" tIns="45676" rIns="91346" bIns="45676" numCol="1" anchor="ctr" anchorCtr="0" compatLnSpc="1">
            <a:prstTxWarp prst="textNoShape">
              <a:avLst/>
            </a:prstTxWarp>
          </a:bodyPr>
          <a:lstStyle>
            <a:lvl1pPr algn="r" eaLnBrk="1" hangingPunct="1">
              <a:defRPr sz="1108">
                <a:solidFill>
                  <a:srgbClr val="898989"/>
                </a:solidFill>
              </a:defRPr>
            </a:lvl1p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4246866677"/>
      </p:ext>
    </p:extLst>
  </p:cSld>
  <p:clrMap bg1="lt1" tx1="dk1" bg2="lt2" tx2="dk2" accent1="accent1" accent2="accent2" accent3="accent3" accent4="accent4" accent5="accent5" accent6="accent6" hlink="hlink" folHlink="folHlink"/>
  <p:sldLayoutIdLst>
    <p:sldLayoutId id="2147483661"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842613" rtl="0" eaLnBrk="0" fontAlgn="base" hangingPunct="0">
        <a:spcBef>
          <a:spcPct val="0"/>
        </a:spcBef>
        <a:spcAft>
          <a:spcPct val="0"/>
        </a:spcAft>
        <a:defRPr kumimoji="1" sz="4062" kern="1200">
          <a:solidFill>
            <a:schemeClr val="tx1"/>
          </a:solidFill>
          <a:latin typeface="+mj-lt"/>
          <a:ea typeface="+mj-ea"/>
          <a:cs typeface="+mj-cs"/>
        </a:defRPr>
      </a:lvl1pPr>
      <a:lvl2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2pPr>
      <a:lvl3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3pPr>
      <a:lvl4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4pPr>
      <a:lvl5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5pPr>
      <a:lvl6pPr marL="422039"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6pPr>
      <a:lvl7pPr marL="844078"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7pPr>
      <a:lvl8pPr marL="1266117"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8pPr>
      <a:lvl9pPr marL="1688155"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9pPr>
    </p:titleStyle>
    <p:bodyStyle>
      <a:lvl1pPr marL="315064" indent="-315064" algn="l" defTabSz="842613" rtl="0" eaLnBrk="0" fontAlgn="base" hangingPunct="0">
        <a:spcBef>
          <a:spcPct val="20000"/>
        </a:spcBef>
        <a:spcAft>
          <a:spcPct val="0"/>
        </a:spcAft>
        <a:buFont typeface="Arial" panose="020B0604020202020204" pitchFamily="34" charset="0"/>
        <a:buChar char="•"/>
        <a:defRPr kumimoji="1" sz="2954" kern="1200">
          <a:solidFill>
            <a:schemeClr val="tx1"/>
          </a:solidFill>
          <a:latin typeface="+mn-lt"/>
          <a:ea typeface="+mn-ea"/>
          <a:cs typeface="+mn-cs"/>
        </a:defRPr>
      </a:lvl1pPr>
      <a:lvl2pPr marL="684348" indent="-262310" algn="l" defTabSz="842613" rtl="0" eaLnBrk="0" fontAlgn="base" hangingPunct="0">
        <a:spcBef>
          <a:spcPct val="20000"/>
        </a:spcBef>
        <a:spcAft>
          <a:spcPct val="0"/>
        </a:spcAft>
        <a:buFont typeface="Arial" panose="020B0604020202020204" pitchFamily="34" charset="0"/>
        <a:buChar char="–"/>
        <a:defRPr kumimoji="1" sz="2585" kern="1200">
          <a:solidFill>
            <a:schemeClr val="tx1"/>
          </a:solidFill>
          <a:latin typeface="+mn-lt"/>
          <a:ea typeface="+mn-ea"/>
          <a:cs typeface="+mn-cs"/>
        </a:defRPr>
      </a:lvl2pPr>
      <a:lvl3pPr marL="1053632" indent="-209555" algn="l" defTabSz="842613" rtl="0" eaLnBrk="0" fontAlgn="base" hangingPunct="0">
        <a:spcBef>
          <a:spcPct val="20000"/>
        </a:spcBef>
        <a:spcAft>
          <a:spcPct val="0"/>
        </a:spcAft>
        <a:buFont typeface="Arial" panose="020B0604020202020204" pitchFamily="34" charset="0"/>
        <a:buChar char="•"/>
        <a:defRPr kumimoji="1" sz="2215" kern="1200">
          <a:solidFill>
            <a:schemeClr val="tx1"/>
          </a:solidFill>
          <a:latin typeface="+mn-lt"/>
          <a:ea typeface="+mn-ea"/>
          <a:cs typeface="+mn-cs"/>
        </a:defRPr>
      </a:lvl3pPr>
      <a:lvl4pPr marL="1474205"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4pPr>
      <a:lvl5pPr marL="1896244"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5pPr>
      <a:lvl6pPr marL="2318873"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0485"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2097"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3708"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3227" rtl="0" eaLnBrk="1" latinLnBrk="0" hangingPunct="1">
        <a:defRPr kumimoji="1" sz="1662" kern="1200">
          <a:solidFill>
            <a:schemeClr val="tx1"/>
          </a:solidFill>
          <a:latin typeface="+mn-lt"/>
          <a:ea typeface="+mn-ea"/>
          <a:cs typeface="+mn-cs"/>
        </a:defRPr>
      </a:lvl1pPr>
      <a:lvl2pPr marL="421614" algn="l" defTabSz="843227" rtl="0" eaLnBrk="1" latinLnBrk="0" hangingPunct="1">
        <a:defRPr kumimoji="1" sz="1662" kern="1200">
          <a:solidFill>
            <a:schemeClr val="tx1"/>
          </a:solidFill>
          <a:latin typeface="+mn-lt"/>
          <a:ea typeface="+mn-ea"/>
          <a:cs typeface="+mn-cs"/>
        </a:defRPr>
      </a:lvl2pPr>
      <a:lvl3pPr marL="843227" algn="l" defTabSz="843227" rtl="0" eaLnBrk="1" latinLnBrk="0" hangingPunct="1">
        <a:defRPr kumimoji="1" sz="1662" kern="1200">
          <a:solidFill>
            <a:schemeClr val="tx1"/>
          </a:solidFill>
          <a:latin typeface="+mn-lt"/>
          <a:ea typeface="+mn-ea"/>
          <a:cs typeface="+mn-cs"/>
        </a:defRPr>
      </a:lvl3pPr>
      <a:lvl4pPr marL="1264838" algn="l" defTabSz="843227" rtl="0" eaLnBrk="1" latinLnBrk="0" hangingPunct="1">
        <a:defRPr kumimoji="1" sz="1662" kern="1200">
          <a:solidFill>
            <a:schemeClr val="tx1"/>
          </a:solidFill>
          <a:latin typeface="+mn-lt"/>
          <a:ea typeface="+mn-ea"/>
          <a:cs typeface="+mn-cs"/>
        </a:defRPr>
      </a:lvl4pPr>
      <a:lvl5pPr marL="1686453" algn="l" defTabSz="843227" rtl="0" eaLnBrk="1" latinLnBrk="0" hangingPunct="1">
        <a:defRPr kumimoji="1" sz="1662" kern="1200">
          <a:solidFill>
            <a:schemeClr val="tx1"/>
          </a:solidFill>
          <a:latin typeface="+mn-lt"/>
          <a:ea typeface="+mn-ea"/>
          <a:cs typeface="+mn-cs"/>
        </a:defRPr>
      </a:lvl5pPr>
      <a:lvl6pPr marL="2108063" algn="l" defTabSz="843227" rtl="0" eaLnBrk="1" latinLnBrk="0" hangingPunct="1">
        <a:defRPr kumimoji="1" sz="1662" kern="1200">
          <a:solidFill>
            <a:schemeClr val="tx1"/>
          </a:solidFill>
          <a:latin typeface="+mn-lt"/>
          <a:ea typeface="+mn-ea"/>
          <a:cs typeface="+mn-cs"/>
        </a:defRPr>
      </a:lvl6pPr>
      <a:lvl7pPr marL="2529676" algn="l" defTabSz="843227" rtl="0" eaLnBrk="1" latinLnBrk="0" hangingPunct="1">
        <a:defRPr kumimoji="1" sz="1662" kern="1200">
          <a:solidFill>
            <a:schemeClr val="tx1"/>
          </a:solidFill>
          <a:latin typeface="+mn-lt"/>
          <a:ea typeface="+mn-ea"/>
          <a:cs typeface="+mn-cs"/>
        </a:defRPr>
      </a:lvl7pPr>
      <a:lvl8pPr marL="2951289" algn="l" defTabSz="843227" rtl="0" eaLnBrk="1" latinLnBrk="0" hangingPunct="1">
        <a:defRPr kumimoji="1" sz="1662" kern="1200">
          <a:solidFill>
            <a:schemeClr val="tx1"/>
          </a:solidFill>
          <a:latin typeface="+mn-lt"/>
          <a:ea typeface="+mn-ea"/>
          <a:cs typeface="+mn-cs"/>
        </a:defRPr>
      </a:lvl8pPr>
      <a:lvl9pPr marL="3372906" algn="l" defTabSz="843227"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3" name="表 3"/>
          <p:cNvGraphicFramePr>
            <a:graphicFrameLocks noGrp="1"/>
          </p:cNvGraphicFramePr>
          <p:nvPr/>
        </p:nvGraphicFramePr>
        <p:xfrm>
          <a:off x="257521" y="1609804"/>
          <a:ext cx="8349928" cy="3979196"/>
        </p:xfrm>
        <a:graphic>
          <a:graphicData uri="http://schemas.openxmlformats.org/drawingml/2006/table">
            <a:tbl>
              <a:tblPr>
                <a:tableStyleId>{073A0DAA-6AF3-43AB-8588-CEC1D06C72B9}</a:tableStyleId>
              </a:tblPr>
              <a:tblGrid>
                <a:gridCol w="800625">
                  <a:extLst>
                    <a:ext uri="{9D8B030D-6E8A-4147-A177-3AD203B41FA5}">
                      <a16:colId xmlns:a16="http://schemas.microsoft.com/office/drawing/2014/main" val="20000"/>
                    </a:ext>
                  </a:extLst>
                </a:gridCol>
                <a:gridCol w="3985627">
                  <a:extLst>
                    <a:ext uri="{9D8B030D-6E8A-4147-A177-3AD203B41FA5}">
                      <a16:colId xmlns:a16="http://schemas.microsoft.com/office/drawing/2014/main" val="20001"/>
                    </a:ext>
                  </a:extLst>
                </a:gridCol>
                <a:gridCol w="3563676">
                  <a:extLst>
                    <a:ext uri="{9D8B030D-6E8A-4147-A177-3AD203B41FA5}">
                      <a16:colId xmlns:a16="http://schemas.microsoft.com/office/drawing/2014/main" val="20002"/>
                    </a:ext>
                  </a:extLst>
                </a:gridCol>
              </a:tblGrid>
              <a:tr h="399887">
                <a:tc rowSpan="3">
                  <a:txBody>
                    <a:bodyPr/>
                    <a:lstStyle/>
                    <a:p>
                      <a:pPr algn="ctr">
                        <a:spcAft>
                          <a:spcPts val="0"/>
                        </a:spcAft>
                      </a:pPr>
                      <a:r>
                        <a:rPr kumimoji="1" lang="ja-JP" sz="1200" kern="1200" dirty="0">
                          <a:solidFill>
                            <a:schemeClr val="tx1"/>
                          </a:solidFill>
                          <a:latin typeface="+mn-ea"/>
                          <a:ea typeface="+mn-ea"/>
                          <a:cs typeface="+mn-cs"/>
                        </a:rPr>
                        <a:t>申請者</a:t>
                      </a:r>
                    </a:p>
                  </a:txBody>
                  <a:tcPr marL="54002" marR="54002" marT="0" marB="0" vert="eaVert" anchor="ctr"/>
                </a:tc>
                <a:tc>
                  <a:txBody>
                    <a:bodyPr/>
                    <a:lstStyle/>
                    <a:p>
                      <a:pPr algn="just">
                        <a:spcAft>
                          <a:spcPts val="0"/>
                        </a:spcAft>
                      </a:pPr>
                      <a:r>
                        <a:rPr kumimoji="1" lang="ja-JP" sz="1200" kern="1200" dirty="0">
                          <a:solidFill>
                            <a:schemeClr val="tx1"/>
                          </a:solidFill>
                          <a:latin typeface="+mn-ea"/>
                          <a:ea typeface="+mn-ea"/>
                          <a:cs typeface="+mn-cs"/>
                        </a:rPr>
                        <a:t>企業・団体名</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0"/>
                  </a:ext>
                </a:extLst>
              </a:tr>
              <a:tr h="505039">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代表者役職・氏名</a:t>
                      </a:r>
                    </a:p>
                  </a:txBody>
                  <a:tcPr marL="54002" marR="54002" marT="0" marB="0" anchor="ctr"/>
                </a:tc>
                <a:tc>
                  <a:txBody>
                    <a:bodyPr/>
                    <a:lstStyle/>
                    <a:p>
                      <a:pPr algn="just">
                        <a:spcAft>
                          <a:spcPts val="0"/>
                        </a:spcAft>
                      </a:pPr>
                      <a:r>
                        <a:rPr lang="en-US" sz="900" u="none" strike="noStrike"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1"/>
                  </a:ext>
                </a:extLst>
              </a:tr>
              <a:tr h="431065">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所在地</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2"/>
                  </a:ext>
                </a:extLst>
              </a:tr>
              <a:tr h="528641">
                <a:tc rowSpan="5">
                  <a:txBody>
                    <a:bodyPr/>
                    <a:lstStyle/>
                    <a:p>
                      <a:pPr algn="ctr">
                        <a:spcAft>
                          <a:spcPts val="0"/>
                        </a:spcAft>
                      </a:pPr>
                      <a:r>
                        <a:rPr kumimoji="1" lang="ja-JP" sz="1200" kern="1200" dirty="0">
                          <a:solidFill>
                            <a:schemeClr val="tx1"/>
                          </a:solidFill>
                          <a:latin typeface="+mn-ea"/>
                          <a:ea typeface="+mn-ea"/>
                          <a:cs typeface="+mn-cs"/>
                        </a:rPr>
                        <a:t>連絡担当窓口</a:t>
                      </a:r>
                    </a:p>
                  </a:txBody>
                  <a:tcPr marL="54002" marR="54002" marT="0" marB="0" vert="eaVert" anchor="ctr"/>
                </a:tc>
                <a:tc>
                  <a:txBody>
                    <a:bodyPr/>
                    <a:lstStyle/>
                    <a:p>
                      <a:pPr algn="just">
                        <a:spcAft>
                          <a:spcPts val="0"/>
                        </a:spcAft>
                      </a:pPr>
                      <a:r>
                        <a:rPr kumimoji="1" lang="ja-JP" sz="1200" kern="1200" dirty="0">
                          <a:solidFill>
                            <a:schemeClr val="tx1"/>
                          </a:solidFill>
                          <a:latin typeface="+mn-ea"/>
                          <a:ea typeface="+mn-ea"/>
                          <a:cs typeface="+mn-cs"/>
                        </a:rPr>
                        <a:t>氏名（ふりがな）</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3"/>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所属（部署名）</a:t>
                      </a:r>
                    </a:p>
                  </a:txBody>
                  <a:tcPr marL="54002" marR="54002" marT="0" marB="0" anchor="ctr"/>
                </a:tc>
                <a:tc>
                  <a:txBody>
                    <a:bodyPr/>
                    <a:lstStyle/>
                    <a:p>
                      <a:pPr algn="just">
                        <a:spcAft>
                          <a:spcPts val="0"/>
                        </a:spcAft>
                      </a:pPr>
                      <a:r>
                        <a:rPr lang="en-US" sz="900" kern="100" dirty="0">
                          <a:effectLst/>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4"/>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役職</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5"/>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電話番号</a:t>
                      </a:r>
                    </a:p>
                    <a:p>
                      <a:pPr algn="just">
                        <a:spcAft>
                          <a:spcPts val="0"/>
                        </a:spcAft>
                      </a:pPr>
                      <a:r>
                        <a:rPr kumimoji="1" lang="ja-JP" sz="1200" kern="1200" dirty="0">
                          <a:solidFill>
                            <a:schemeClr val="tx1"/>
                          </a:solidFill>
                          <a:latin typeface="+mn-ea"/>
                          <a:ea typeface="+mn-ea"/>
                          <a:cs typeface="+mn-cs"/>
                        </a:rPr>
                        <a:t>（代表・直通）</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6"/>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Ｅ－ｍａｉｌ</a:t>
                      </a:r>
                    </a:p>
                  </a:txBody>
                  <a:tcPr marL="54002" marR="54002" marT="0" marB="0" anchor="ctr"/>
                </a:tc>
                <a:tc>
                  <a:txBody>
                    <a:bodyPr/>
                    <a:lstStyle/>
                    <a:p>
                      <a:pPr algn="just">
                        <a:spcAft>
                          <a:spcPts val="0"/>
                        </a:spcAft>
                      </a:pPr>
                      <a:r>
                        <a:rPr lang="en-US" sz="900" kern="100" dirty="0">
                          <a:effectLst/>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7"/>
                  </a:ext>
                </a:extLst>
              </a:tr>
            </a:tbl>
          </a:graphicData>
        </a:graphic>
      </p:graphicFrame>
      <p:sp>
        <p:nvSpPr>
          <p:cNvPr id="1224" name="Rectangle 67"/>
          <p:cNvSpPr>
            <a:spLocks noChangeArrowheads="1"/>
          </p:cNvSpPr>
          <p:nvPr/>
        </p:nvSpPr>
        <p:spPr>
          <a:xfrm>
            <a:off x="0" y="452899"/>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１．申請者情報　</a:t>
            </a:r>
          </a:p>
        </p:txBody>
      </p:sp>
      <p:sp>
        <p:nvSpPr>
          <p:cNvPr id="1226" name="テキスト 981"/>
          <p:cNvSpPr txBox="1"/>
          <p:nvPr/>
        </p:nvSpPr>
        <p:spPr>
          <a:xfrm>
            <a:off x="0" y="45357"/>
            <a:ext cx="7164000" cy="400110"/>
          </a:xfrm>
          <a:prstGeom prst="rect">
            <a:avLst/>
          </a:prstGeom>
        </p:spPr>
        <p:txBody>
          <a:bodyPr>
            <a:spAutoFit/>
          </a:bodyPr>
          <a:lstStyle/>
          <a:p>
            <a:pPr algn="l"/>
            <a:r>
              <a:rPr lang="ja-JP" altLang="en-US" sz="2000" b="1" dirty="0"/>
              <a:t>別紙３－１　令和６年度スマートシティ関連事業応募様式 </a:t>
            </a:r>
            <a:endParaRPr sz="2000" b="1" dirty="0"/>
          </a:p>
        </p:txBody>
      </p:sp>
      <p:sp>
        <p:nvSpPr>
          <p:cNvPr id="1227" name="正方形/長方形 1001"/>
          <p:cNvSpPr/>
          <p:nvPr/>
        </p:nvSpPr>
        <p:spPr>
          <a:xfrm>
            <a:off x="7452320" y="560723"/>
            <a:ext cx="1057206" cy="348277"/>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共通</a:t>
            </a:r>
            <a:endParaRPr kumimoji="1" lang="ja-JP" altLang="en-US" dirty="0">
              <a:solidFill>
                <a:schemeClr val="tx1"/>
              </a:solidFill>
            </a:endParaRPr>
          </a:p>
        </p:txBody>
      </p:sp>
      <p:sp>
        <p:nvSpPr>
          <p:cNvPr id="2" name="正方形/長方形 1"/>
          <p:cNvSpPr/>
          <p:nvPr/>
        </p:nvSpPr>
        <p:spPr>
          <a:xfrm>
            <a:off x="8646013" y="548680"/>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52392E7D-201D-4775-BD8E-96CC5C3B8B7B}" type="slidenum">
              <a:rPr lang="en-US" altLang="ja-JP" sz="1480" dirty="0">
                <a:solidFill>
                  <a:schemeClr val="tx1"/>
                </a:solidFill>
              </a:rPr>
              <a:t>1</a:t>
            </a:fld>
            <a:endParaRPr kumimoji="1" lang="ja-JP" altLang="en-US" sz="1480" dirty="0">
              <a:solidFill>
                <a:schemeClr val="tx1"/>
              </a:solidFill>
            </a:endParaRPr>
          </a:p>
        </p:txBody>
      </p:sp>
    </p:spTree>
    <p:extLst>
      <p:ext uri="{BB962C8B-B14F-4D97-AF65-F5344CB8AC3E}">
        <p14:creationId xmlns:p14="http://schemas.microsoft.com/office/powerpoint/2010/main" val="106876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 name="Rectangle 66"/>
          <p:cNvSpPr>
            <a:spLocks noChangeArrowheads="1"/>
          </p:cNvSpPr>
          <p:nvPr/>
        </p:nvSpPr>
        <p:spPr>
          <a:xfrm>
            <a:off x="122626" y="929277"/>
            <a:ext cx="8550951" cy="915547"/>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32"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１０．その他</a:t>
            </a:r>
            <a:endParaRPr lang="ja-JP" altLang="en-US" sz="1800" b="1" dirty="0">
              <a:solidFill>
                <a:schemeClr val="bg1"/>
              </a:solidFill>
              <a:latin typeface="ＭＳ Ｐゴシック" panose="020B0600070205080204" pitchFamily="50" charset="-128"/>
            </a:endParaRPr>
          </a:p>
        </p:txBody>
      </p:sp>
      <p:sp>
        <p:nvSpPr>
          <p:cNvPr id="1333" name="Text Box 4"/>
          <p:cNvSpPr txBox="1">
            <a:spLocks noChangeArrowheads="1"/>
          </p:cNvSpPr>
          <p:nvPr/>
        </p:nvSpPr>
        <p:spPr>
          <a:xfrm>
            <a:off x="25926" y="502711"/>
            <a:ext cx="5626193"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mn-ea"/>
                <a:ea typeface="+mn-ea"/>
              </a:rPr>
              <a:t>関連法令、各地域でのルール・ガイドライン</a:t>
            </a:r>
          </a:p>
        </p:txBody>
      </p:sp>
      <p:sp>
        <p:nvSpPr>
          <p:cNvPr id="1334" name="正方形/長方形 18"/>
          <p:cNvSpPr/>
          <p:nvPr/>
        </p:nvSpPr>
        <p:spPr>
          <a:xfrm>
            <a:off x="66892" y="2539428"/>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335" name="正方形/長方形 22"/>
          <p:cNvSpPr/>
          <p:nvPr/>
        </p:nvSpPr>
        <p:spPr>
          <a:xfrm>
            <a:off x="90767" y="908720"/>
            <a:ext cx="8418759" cy="954107"/>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提案内容のうち、スマートシティの関連法令（法令・条例）への対応や各地域でのルール・ガイドラインの策定、施策効果最大化のための制度の活用など、「スマートシティリファレンスアーキテクチャ」において「スマートシティルール」と整理されている事項について、ホワイトペーパー第４章を参照し、記載すること</a:t>
            </a:r>
            <a:endParaRPr lang="en-US" altLang="ja-JP" sz="1400" i="1" dirty="0">
              <a:solidFill>
                <a:srgbClr val="FF0000"/>
              </a:solidFill>
            </a:endParaRPr>
          </a:p>
          <a:p>
            <a:pPr marL="176213" indent="-176213"/>
            <a:r>
              <a:rPr lang="ja-JP" altLang="en-US" sz="1400" i="1" dirty="0">
                <a:solidFill>
                  <a:srgbClr val="FF0000"/>
                </a:solidFill>
              </a:rPr>
              <a:t>　（特筆すべきものがあれば）</a:t>
            </a:r>
            <a:endParaRPr lang="en-US" altLang="ja-JP" sz="1400" i="1" dirty="0">
              <a:solidFill>
                <a:srgbClr val="FF0000"/>
              </a:solidFill>
            </a:endParaRPr>
          </a:p>
        </p:txBody>
      </p:sp>
      <p:sp>
        <p:nvSpPr>
          <p:cNvPr id="1337" name="Rectangle 66"/>
          <p:cNvSpPr>
            <a:spLocks noChangeArrowheads="1"/>
          </p:cNvSpPr>
          <p:nvPr/>
        </p:nvSpPr>
        <p:spPr>
          <a:xfrm>
            <a:off x="122626" y="3722903"/>
            <a:ext cx="8550951" cy="2709502"/>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38" name="Text Box 4"/>
          <p:cNvSpPr txBox="1">
            <a:spLocks noChangeArrowheads="1"/>
          </p:cNvSpPr>
          <p:nvPr/>
        </p:nvSpPr>
        <p:spPr>
          <a:xfrm>
            <a:off x="25926" y="3284984"/>
            <a:ext cx="5626193"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mn-ea"/>
                <a:ea typeface="+mn-ea"/>
              </a:rPr>
              <a:t>ＰＲポイント</a:t>
            </a:r>
          </a:p>
        </p:txBody>
      </p:sp>
      <p:sp>
        <p:nvSpPr>
          <p:cNvPr id="1339" name="正方形/長方形 10"/>
          <p:cNvSpPr/>
          <p:nvPr/>
        </p:nvSpPr>
        <p:spPr>
          <a:xfrm>
            <a:off x="122626" y="3769295"/>
            <a:ext cx="8418759" cy="307777"/>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ここまでの記載内容以外に、事業全体としてのＰＲポイントがあれば、記載すること。</a:t>
            </a:r>
            <a:endParaRPr lang="en-US" altLang="ja-JP" sz="1400" i="1" dirty="0">
              <a:solidFill>
                <a:srgbClr val="FF0000"/>
              </a:solidFill>
            </a:endParaRPr>
          </a:p>
        </p:txBody>
      </p:sp>
      <p:sp>
        <p:nvSpPr>
          <p:cNvPr id="1340" name="正方形/長方形 68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341" name="テキスト 679"/>
          <p:cNvSpPr txBox="1"/>
          <p:nvPr/>
        </p:nvSpPr>
        <p:spPr>
          <a:xfrm>
            <a:off x="2990356" y="6506492"/>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3" name="正方形/長方形 1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D08FF65-CCB3-433B-BD61-39E8B773BB37}" type="slidenum">
              <a:rPr lang="en-US" altLang="ja-JP" sz="1480" smtClean="0">
                <a:solidFill>
                  <a:schemeClr val="tx1"/>
                </a:solidFill>
              </a:rPr>
              <a:t>10</a:t>
            </a:fld>
            <a:endParaRPr kumimoji="1" lang="ja-JP" altLang="en-US" sz="1480" dirty="0">
              <a:solidFill>
                <a:schemeClr val="tx1"/>
              </a:solidFill>
            </a:endParaRPr>
          </a:p>
        </p:txBody>
      </p:sp>
      <p:sp>
        <p:nvSpPr>
          <p:cNvPr id="14" name="Rectangle 66">
            <a:extLst>
              <a:ext uri="{FF2B5EF4-FFF2-40B4-BE49-F238E27FC236}">
                <a16:creationId xmlns:a16="http://schemas.microsoft.com/office/drawing/2014/main" id="{C6F29D5C-CEF6-4E01-8288-66FC7ED52D26}"/>
              </a:ext>
            </a:extLst>
          </p:cNvPr>
          <p:cNvSpPr>
            <a:spLocks noChangeArrowheads="1"/>
          </p:cNvSpPr>
          <p:nvPr/>
        </p:nvSpPr>
        <p:spPr>
          <a:xfrm>
            <a:off x="132196" y="2297429"/>
            <a:ext cx="8550951" cy="915547"/>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5" name="Text Box 4">
            <a:extLst>
              <a:ext uri="{FF2B5EF4-FFF2-40B4-BE49-F238E27FC236}">
                <a16:creationId xmlns:a16="http://schemas.microsoft.com/office/drawing/2014/main" id="{D9D7E4D2-1912-4930-83D3-1287BF36DD7E}"/>
              </a:ext>
            </a:extLst>
          </p:cNvPr>
          <p:cNvSpPr txBox="1">
            <a:spLocks noChangeArrowheads="1"/>
          </p:cNvSpPr>
          <p:nvPr/>
        </p:nvSpPr>
        <p:spPr>
          <a:xfrm>
            <a:off x="35496" y="1870863"/>
            <a:ext cx="5626193"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mn-ea"/>
                <a:ea typeface="+mn-ea"/>
              </a:rPr>
              <a:t>セキュリティ対策</a:t>
            </a:r>
          </a:p>
        </p:txBody>
      </p:sp>
      <p:sp>
        <p:nvSpPr>
          <p:cNvPr id="16" name="正方形/長方形 22">
            <a:extLst>
              <a:ext uri="{FF2B5EF4-FFF2-40B4-BE49-F238E27FC236}">
                <a16:creationId xmlns:a16="http://schemas.microsoft.com/office/drawing/2014/main" id="{1B738386-3AA9-4E3D-A783-61134EB48587}"/>
              </a:ext>
            </a:extLst>
          </p:cNvPr>
          <p:cNvSpPr/>
          <p:nvPr/>
        </p:nvSpPr>
        <p:spPr>
          <a:xfrm>
            <a:off x="100337" y="2276872"/>
            <a:ext cx="8418759" cy="738664"/>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a:t>
            </a:r>
            <a:r>
              <a:rPr lang="ja-JP" altLang="en-US" sz="14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スマートシティセキュリティガイドライン（第</a:t>
            </a:r>
            <a:r>
              <a:rPr lang="en-US" altLang="ja-JP" sz="14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2.0</a:t>
            </a:r>
            <a:r>
              <a:rPr lang="ja-JP" altLang="en-US" sz="14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版）を参考に、</a:t>
            </a:r>
            <a:r>
              <a:rPr lang="ja-JP" altLang="en-US" sz="1400" i="1" dirty="0">
                <a:solidFill>
                  <a:srgbClr val="FF0000"/>
                </a:solidFill>
              </a:rPr>
              <a:t>セキュリティ対策の実施状況について記載。応募事業に関連する範囲で、</a:t>
            </a:r>
            <a:r>
              <a:rPr lang="ja-JP" altLang="en-US" sz="14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後出のスマートシティセキュリティガイドライン導入チェックシートにも記載すること。</a:t>
            </a:r>
            <a:endParaRPr lang="en-US" altLang="ja-JP" sz="1400" i="1" dirty="0">
              <a:solidFill>
                <a:srgbClr val="FF0000"/>
              </a:solidFill>
            </a:endParaRPr>
          </a:p>
        </p:txBody>
      </p:sp>
    </p:spTree>
    <p:extLst>
      <p:ext uri="{BB962C8B-B14F-4D97-AF65-F5344CB8AC3E}">
        <p14:creationId xmlns:p14="http://schemas.microsoft.com/office/powerpoint/2010/main" val="3579344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7"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48"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１１．スケジュール</a:t>
            </a:r>
            <a:endParaRPr lang="ja-JP" altLang="en-US" sz="1800" b="1" dirty="0">
              <a:solidFill>
                <a:schemeClr val="bg1"/>
              </a:solidFill>
              <a:latin typeface="ＭＳ Ｐゴシック" panose="020B0600070205080204" pitchFamily="50" charset="-128"/>
            </a:endParaRPr>
          </a:p>
        </p:txBody>
      </p:sp>
      <p:sp>
        <p:nvSpPr>
          <p:cNvPr id="1349"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中長期スケジュール</a:t>
            </a:r>
          </a:p>
        </p:txBody>
      </p:sp>
      <p:sp>
        <p:nvSpPr>
          <p:cNvPr id="1350" name="正方形/長方形 22"/>
          <p:cNvSpPr/>
          <p:nvPr/>
        </p:nvSpPr>
        <p:spPr>
          <a:xfrm>
            <a:off x="108536" y="1084321"/>
            <a:ext cx="8712285" cy="738664"/>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　提案事業が解決を目指す地域課題に対する取り組み全体の中長期（</a:t>
            </a:r>
            <a:r>
              <a:rPr lang="en-US" altLang="ja-JP" sz="1400" i="1" dirty="0">
                <a:solidFill>
                  <a:srgbClr val="FF0000"/>
                </a:solidFill>
              </a:rPr>
              <a:t>5</a:t>
            </a:r>
            <a:r>
              <a:rPr lang="ja-JP" altLang="en-US" sz="1400" i="1" dirty="0">
                <a:solidFill>
                  <a:srgbClr val="FF0000"/>
                </a:solidFill>
              </a:rPr>
              <a:t>年程度）のスケジュールを整理し、提案事業を明示して記入すること</a:t>
            </a:r>
          </a:p>
          <a:p>
            <a:r>
              <a:rPr lang="ja-JP" altLang="en-US" sz="1400" i="1" dirty="0">
                <a:solidFill>
                  <a:srgbClr val="FF0000"/>
                </a:solidFill>
              </a:rPr>
              <a:t>（例）</a:t>
            </a:r>
          </a:p>
        </p:txBody>
      </p:sp>
      <p:sp>
        <p:nvSpPr>
          <p:cNvPr id="1351" name="正方形/長方形 1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graphicFrame>
        <p:nvGraphicFramePr>
          <p:cNvPr id="1353" name="表 79"/>
          <p:cNvGraphicFramePr>
            <a:graphicFrameLocks noGrp="1"/>
          </p:cNvGraphicFramePr>
          <p:nvPr>
            <p:extLst>
              <p:ext uri="{D42A27DB-BD31-4B8C-83A1-F6EECF244321}">
                <p14:modId xmlns:p14="http://schemas.microsoft.com/office/powerpoint/2010/main" val="1940636907"/>
              </p:ext>
            </p:extLst>
          </p:nvPr>
        </p:nvGraphicFramePr>
        <p:xfrm>
          <a:off x="240811" y="1916832"/>
          <a:ext cx="8676709" cy="4304196"/>
        </p:xfrm>
        <a:graphic>
          <a:graphicData uri="http://schemas.openxmlformats.org/drawingml/2006/table">
            <a:tbl>
              <a:tblPr firstRow="1" bandRow="1"/>
              <a:tblGrid>
                <a:gridCol w="855023">
                  <a:extLst>
                    <a:ext uri="{9D8B030D-6E8A-4147-A177-3AD203B41FA5}">
                      <a16:colId xmlns:a16="http://schemas.microsoft.com/office/drawing/2014/main" val="20000"/>
                    </a:ext>
                  </a:extLst>
                </a:gridCol>
                <a:gridCol w="1404289">
                  <a:extLst>
                    <a:ext uri="{9D8B030D-6E8A-4147-A177-3AD203B41FA5}">
                      <a16:colId xmlns:a16="http://schemas.microsoft.com/office/drawing/2014/main" val="20001"/>
                    </a:ext>
                  </a:extLst>
                </a:gridCol>
                <a:gridCol w="1600477">
                  <a:extLst>
                    <a:ext uri="{9D8B030D-6E8A-4147-A177-3AD203B41FA5}">
                      <a16:colId xmlns:a16="http://schemas.microsoft.com/office/drawing/2014/main" val="20002"/>
                    </a:ext>
                  </a:extLst>
                </a:gridCol>
                <a:gridCol w="1605640">
                  <a:extLst>
                    <a:ext uri="{9D8B030D-6E8A-4147-A177-3AD203B41FA5}">
                      <a16:colId xmlns:a16="http://schemas.microsoft.com/office/drawing/2014/main" val="20003"/>
                    </a:ext>
                  </a:extLst>
                </a:gridCol>
                <a:gridCol w="1605640">
                  <a:extLst>
                    <a:ext uri="{9D8B030D-6E8A-4147-A177-3AD203B41FA5}">
                      <a16:colId xmlns:a16="http://schemas.microsoft.com/office/drawing/2014/main" val="20004"/>
                    </a:ext>
                  </a:extLst>
                </a:gridCol>
                <a:gridCol w="1605640">
                  <a:extLst>
                    <a:ext uri="{9D8B030D-6E8A-4147-A177-3AD203B41FA5}">
                      <a16:colId xmlns:a16="http://schemas.microsoft.com/office/drawing/2014/main" val="20005"/>
                    </a:ext>
                  </a:extLst>
                </a:gridCol>
              </a:tblGrid>
              <a:tr h="267355">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2022</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2023</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2024</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2025</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bg1"/>
                          </a:solidFill>
                          <a:latin typeface="Meiryo UI" panose="020B0604030504040204" pitchFamily="50" charset="-128"/>
                          <a:ea typeface="Meiryo UI" panose="020B0604030504040204" pitchFamily="50" charset="-128"/>
                        </a:rPr>
                        <a:t>2026</a:t>
                      </a:r>
                      <a:r>
                        <a:rPr kumimoji="1" lang="ja-JP" altLang="en-US" sz="1200" b="1"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49293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62382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〇〇〇〇</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62382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〇〇〇〇</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62382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〇〇〇〇</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43237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50704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67728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lang="ja-JP" altLang="en-US" sz="1200" dirty="0">
                          <a:latin typeface="Meiryo UI" panose="020B0604030504040204" pitchFamily="50" charset="-128"/>
                          <a:ea typeface="Meiryo UI" panose="020B0604030504040204" pitchFamily="50" charset="-128"/>
                        </a:rPr>
                        <a:t>データ連携基盤</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1354" name="右矢印 80"/>
          <p:cNvSpPr/>
          <p:nvPr/>
        </p:nvSpPr>
        <p:spPr>
          <a:xfrm>
            <a:off x="1157837" y="3107755"/>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5" name="テキスト ボックス 81"/>
          <p:cNvSpPr txBox="1"/>
          <p:nvPr/>
        </p:nvSpPr>
        <p:spPr>
          <a:xfrm>
            <a:off x="1060979" y="2906599"/>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実証</a:t>
            </a:r>
          </a:p>
        </p:txBody>
      </p:sp>
      <p:sp>
        <p:nvSpPr>
          <p:cNvPr id="1356" name="テキスト ボックス 82"/>
          <p:cNvSpPr txBox="1"/>
          <p:nvPr/>
        </p:nvSpPr>
        <p:spPr>
          <a:xfrm>
            <a:off x="2546104" y="2916844"/>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b="1" dirty="0">
                <a:solidFill>
                  <a:prstClr val="black"/>
                </a:solidFill>
                <a:latin typeface="Meiryo UI" panose="020B0604030504040204" pitchFamily="50" charset="-128"/>
                <a:ea typeface="Meiryo UI" panose="020B0604030504040204" pitchFamily="50" charset="-128"/>
              </a:rPr>
              <a:t>実装</a:t>
            </a:r>
          </a:p>
        </p:txBody>
      </p:sp>
      <p:sp>
        <p:nvSpPr>
          <p:cNvPr id="1357" name="右矢印 83"/>
          <p:cNvSpPr/>
          <p:nvPr/>
        </p:nvSpPr>
        <p:spPr>
          <a:xfrm>
            <a:off x="2714073" y="3112409"/>
            <a:ext cx="6084000" cy="18925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8" name="右矢印 84"/>
          <p:cNvSpPr/>
          <p:nvPr/>
        </p:nvSpPr>
        <p:spPr>
          <a:xfrm>
            <a:off x="2516003" y="3770706"/>
            <a:ext cx="1540723" cy="175917"/>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9" name="テキスト ボックス 85"/>
          <p:cNvSpPr txBox="1"/>
          <p:nvPr/>
        </p:nvSpPr>
        <p:spPr>
          <a:xfrm>
            <a:off x="2392101" y="3523950"/>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実証</a:t>
            </a:r>
          </a:p>
        </p:txBody>
      </p:sp>
      <p:sp>
        <p:nvSpPr>
          <p:cNvPr id="1360" name="テキスト ボックス 86"/>
          <p:cNvSpPr txBox="1"/>
          <p:nvPr/>
        </p:nvSpPr>
        <p:spPr>
          <a:xfrm>
            <a:off x="4220543" y="3596706"/>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b="1" dirty="0">
                <a:solidFill>
                  <a:prstClr val="black"/>
                </a:solidFill>
                <a:latin typeface="Meiryo UI" panose="020B0604030504040204" pitchFamily="50" charset="-128"/>
                <a:ea typeface="Meiryo UI" panose="020B0604030504040204" pitchFamily="50" charset="-128"/>
              </a:rPr>
              <a:t>実装</a:t>
            </a:r>
          </a:p>
        </p:txBody>
      </p:sp>
      <p:sp>
        <p:nvSpPr>
          <p:cNvPr id="1361" name="右矢印 87"/>
          <p:cNvSpPr/>
          <p:nvPr/>
        </p:nvSpPr>
        <p:spPr>
          <a:xfrm>
            <a:off x="4280978" y="3775445"/>
            <a:ext cx="4464000" cy="171178"/>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62" name="テキスト ボックス 88"/>
          <p:cNvSpPr txBox="1"/>
          <p:nvPr/>
        </p:nvSpPr>
        <p:spPr>
          <a:xfrm>
            <a:off x="539552" y="4653136"/>
            <a:ext cx="342909" cy="861774"/>
          </a:xfrm>
          <a:prstGeom prst="rect">
            <a:avLst/>
          </a:prstGeom>
          <a:noFill/>
        </p:spPr>
        <p:txBody>
          <a:bodyPr wrap="square" rtlCol="0">
            <a:spAutoFit/>
          </a:bodyPr>
          <a:lstStyle/>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p:txBody>
      </p:sp>
      <p:grpSp>
        <p:nvGrpSpPr>
          <p:cNvPr id="5" name="グループ化 4">
            <a:extLst>
              <a:ext uri="{FF2B5EF4-FFF2-40B4-BE49-F238E27FC236}">
                <a16:creationId xmlns:a16="http://schemas.microsoft.com/office/drawing/2014/main" id="{C045F559-38E8-3AC3-98E4-68CA692C8C4C}"/>
              </a:ext>
            </a:extLst>
          </p:cNvPr>
          <p:cNvGrpSpPr/>
          <p:nvPr/>
        </p:nvGrpSpPr>
        <p:grpSpPr>
          <a:xfrm>
            <a:off x="1067352" y="5661248"/>
            <a:ext cx="7274001" cy="414943"/>
            <a:chOff x="1067352" y="5949280"/>
            <a:chExt cx="7274001" cy="414943"/>
          </a:xfrm>
        </p:grpSpPr>
        <p:sp>
          <p:nvSpPr>
            <p:cNvPr id="1363" name="山形 89"/>
            <p:cNvSpPr/>
            <p:nvPr/>
          </p:nvSpPr>
          <p:spPr>
            <a:xfrm>
              <a:off x="7960601"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4" name="山形 90"/>
            <p:cNvSpPr/>
            <p:nvPr/>
          </p:nvSpPr>
          <p:spPr>
            <a:xfrm>
              <a:off x="1147992" y="6212472"/>
              <a:ext cx="972000" cy="111872"/>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5" name="山形 91"/>
            <p:cNvSpPr/>
            <p:nvPr/>
          </p:nvSpPr>
          <p:spPr>
            <a:xfrm>
              <a:off x="5850453" y="62152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6" name="山形 92"/>
            <p:cNvSpPr/>
            <p:nvPr/>
          </p:nvSpPr>
          <p:spPr>
            <a:xfrm>
              <a:off x="6278344"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7" name="山形 93"/>
            <p:cNvSpPr/>
            <p:nvPr/>
          </p:nvSpPr>
          <p:spPr>
            <a:xfrm>
              <a:off x="6699580" y="621438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8" name="山形 94"/>
            <p:cNvSpPr/>
            <p:nvPr/>
          </p:nvSpPr>
          <p:spPr>
            <a:xfrm>
              <a:off x="7127472"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9" name="山形 95"/>
            <p:cNvSpPr/>
            <p:nvPr/>
          </p:nvSpPr>
          <p:spPr>
            <a:xfrm>
              <a:off x="7555364"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0" name="テキスト ボックス 96"/>
            <p:cNvSpPr txBox="1"/>
            <p:nvPr/>
          </p:nvSpPr>
          <p:spPr>
            <a:xfrm>
              <a:off x="1067352" y="5949280"/>
              <a:ext cx="138827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システム開発</a:t>
              </a:r>
            </a:p>
          </p:txBody>
        </p:sp>
        <p:sp>
          <p:nvSpPr>
            <p:cNvPr id="1371" name="山形 97"/>
            <p:cNvSpPr/>
            <p:nvPr/>
          </p:nvSpPr>
          <p:spPr>
            <a:xfrm>
              <a:off x="2921823"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2" name="山形 98"/>
            <p:cNvSpPr/>
            <p:nvPr/>
          </p:nvSpPr>
          <p:spPr>
            <a:xfrm>
              <a:off x="3343059" y="6214806"/>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3" name="山形 99"/>
            <p:cNvSpPr/>
            <p:nvPr/>
          </p:nvSpPr>
          <p:spPr>
            <a:xfrm>
              <a:off x="3770951"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4" name="山形 100"/>
            <p:cNvSpPr/>
            <p:nvPr/>
          </p:nvSpPr>
          <p:spPr>
            <a:xfrm>
              <a:off x="4190051" y="6211594"/>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5" name="山形 101"/>
            <p:cNvSpPr/>
            <p:nvPr/>
          </p:nvSpPr>
          <p:spPr>
            <a:xfrm>
              <a:off x="4607015"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6" name="山形 102"/>
            <p:cNvSpPr/>
            <p:nvPr/>
          </p:nvSpPr>
          <p:spPr>
            <a:xfrm>
              <a:off x="5028251" y="621438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7" name="山形 103"/>
            <p:cNvSpPr/>
            <p:nvPr/>
          </p:nvSpPr>
          <p:spPr>
            <a:xfrm>
              <a:off x="5438559"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8" name="山形 104"/>
            <p:cNvSpPr/>
            <p:nvPr/>
          </p:nvSpPr>
          <p:spPr>
            <a:xfrm>
              <a:off x="2510783" y="62085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9" name="テキスト ボックス 105"/>
            <p:cNvSpPr txBox="1"/>
            <p:nvPr/>
          </p:nvSpPr>
          <p:spPr>
            <a:xfrm>
              <a:off x="2014918" y="5953402"/>
              <a:ext cx="828890" cy="276999"/>
            </a:xfrm>
            <a:prstGeom prst="rect">
              <a:avLst/>
            </a:prstGeom>
            <a:noFill/>
          </p:spPr>
          <p:txBody>
            <a:bodyPr wrap="square" rtlCol="0">
              <a:spAutoFit/>
            </a:bodyPr>
            <a:lstStyle/>
            <a:p>
              <a:pPr algn="ct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運用開始</a:t>
              </a:r>
            </a:p>
          </p:txBody>
        </p:sp>
        <p:sp>
          <p:nvSpPr>
            <p:cNvPr id="1380" name="楕円 106"/>
            <p:cNvSpPr/>
            <p:nvPr/>
          </p:nvSpPr>
          <p:spPr>
            <a:xfrm>
              <a:off x="2222801" y="6203481"/>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81" name="右矢印 107"/>
          <p:cNvSpPr/>
          <p:nvPr/>
        </p:nvSpPr>
        <p:spPr>
          <a:xfrm>
            <a:off x="2743632" y="4420196"/>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2" name="右矢印 108"/>
          <p:cNvSpPr/>
          <p:nvPr/>
        </p:nvSpPr>
        <p:spPr>
          <a:xfrm>
            <a:off x="4346363" y="4399382"/>
            <a:ext cx="1390220" cy="185239"/>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3" name="テキスト ボックス 109"/>
          <p:cNvSpPr txBox="1"/>
          <p:nvPr/>
        </p:nvSpPr>
        <p:spPr>
          <a:xfrm>
            <a:off x="2917276" y="4236528"/>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調査</a:t>
            </a:r>
          </a:p>
        </p:txBody>
      </p:sp>
      <p:sp>
        <p:nvSpPr>
          <p:cNvPr id="1384" name="テキスト ボックス 110"/>
          <p:cNvSpPr txBox="1"/>
          <p:nvPr/>
        </p:nvSpPr>
        <p:spPr>
          <a:xfrm>
            <a:off x="4275364" y="4242200"/>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実証</a:t>
            </a:r>
          </a:p>
        </p:txBody>
      </p:sp>
      <p:sp>
        <p:nvSpPr>
          <p:cNvPr id="1385" name="右矢印 111"/>
          <p:cNvSpPr/>
          <p:nvPr/>
        </p:nvSpPr>
        <p:spPr>
          <a:xfrm>
            <a:off x="6250474" y="4411091"/>
            <a:ext cx="2484000" cy="17353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6" name="テキスト ボックス 112"/>
          <p:cNvSpPr txBox="1"/>
          <p:nvPr/>
        </p:nvSpPr>
        <p:spPr>
          <a:xfrm>
            <a:off x="6196282" y="4216536"/>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b="1" dirty="0">
                <a:solidFill>
                  <a:prstClr val="black"/>
                </a:solidFill>
                <a:latin typeface="Meiryo UI" panose="020B0604030504040204" pitchFamily="50" charset="-128"/>
                <a:ea typeface="Meiryo UI" panose="020B0604030504040204" pitchFamily="50" charset="-128"/>
              </a:rPr>
              <a:t>実装</a:t>
            </a:r>
          </a:p>
        </p:txBody>
      </p:sp>
      <p:sp>
        <p:nvSpPr>
          <p:cNvPr id="1387" name="楕円 113"/>
          <p:cNvSpPr/>
          <p:nvPr/>
        </p:nvSpPr>
        <p:spPr>
          <a:xfrm>
            <a:off x="3537922" y="224656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8" name="テキスト ボックス 114"/>
          <p:cNvSpPr txBox="1"/>
          <p:nvPr/>
        </p:nvSpPr>
        <p:spPr>
          <a:xfrm>
            <a:off x="2423136" y="2454118"/>
            <a:ext cx="1855696" cy="276999"/>
          </a:xfrm>
          <a:prstGeom prst="rect">
            <a:avLst/>
          </a:prstGeom>
          <a:noFill/>
        </p:spPr>
        <p:txBody>
          <a:bodyPr wrap="square" rtlCol="0">
            <a:spAutoFit/>
          </a:bodyPr>
          <a:lstStyle/>
          <a:p>
            <a:pPr defTabSz="457200" eaLnBrk="1" fontAlgn="auto" hangingPunct="1">
              <a:spcBef>
                <a:spcPts val="0"/>
              </a:spcBef>
              <a:spcAft>
                <a:spcPts val="0"/>
              </a:spcAft>
            </a:pPr>
            <a:r>
              <a:rPr lang="en-US" altLang="ja-JP" sz="1200" dirty="0">
                <a:solidFill>
                  <a:prstClr val="black"/>
                </a:solidFill>
                <a:latin typeface="Meiryo UI" panose="020B0604030504040204" pitchFamily="50" charset="-128"/>
                <a:ea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rPr>
              <a:t>月：〇〇事業完成</a:t>
            </a:r>
          </a:p>
        </p:txBody>
      </p:sp>
      <p:sp>
        <p:nvSpPr>
          <p:cNvPr id="1389" name="楕円 117"/>
          <p:cNvSpPr/>
          <p:nvPr/>
        </p:nvSpPr>
        <p:spPr>
          <a:xfrm>
            <a:off x="4258002" y="2250317"/>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90" name="テキスト ボックス 118"/>
          <p:cNvSpPr txBox="1"/>
          <p:nvPr/>
        </p:nvSpPr>
        <p:spPr>
          <a:xfrm>
            <a:off x="3920297" y="2457870"/>
            <a:ext cx="2032497"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５月：国際イベント開催</a:t>
            </a:r>
          </a:p>
        </p:txBody>
      </p:sp>
      <p:sp>
        <p:nvSpPr>
          <p:cNvPr id="1391" name="楕円 119"/>
          <p:cNvSpPr/>
          <p:nvPr/>
        </p:nvSpPr>
        <p:spPr>
          <a:xfrm>
            <a:off x="2097762" y="224392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92" name="テキスト ボックス 120"/>
          <p:cNvSpPr txBox="1"/>
          <p:nvPr/>
        </p:nvSpPr>
        <p:spPr>
          <a:xfrm>
            <a:off x="1060979" y="2451285"/>
            <a:ext cx="1855696" cy="276999"/>
          </a:xfrm>
          <a:prstGeom prst="rect">
            <a:avLst/>
          </a:prstGeom>
          <a:noFill/>
        </p:spPr>
        <p:txBody>
          <a:bodyPr wrap="square" rtlCol="0">
            <a:spAutoFit/>
          </a:bodyPr>
          <a:lstStyle/>
          <a:p>
            <a:pPr defTabSz="457200" eaLnBrk="1" fontAlgn="auto" hangingPunct="1">
              <a:spcBef>
                <a:spcPts val="0"/>
              </a:spcBef>
              <a:spcAft>
                <a:spcPts val="0"/>
              </a:spcAft>
            </a:pPr>
            <a:r>
              <a:rPr lang="en-US" altLang="ja-JP" sz="1200" dirty="0">
                <a:solidFill>
                  <a:prstClr val="black"/>
                </a:solidFill>
                <a:latin typeface="Meiryo UI" panose="020B0604030504040204" pitchFamily="50" charset="-128"/>
                <a:ea typeface="Meiryo UI" panose="020B0604030504040204" pitchFamily="50" charset="-128"/>
              </a:rPr>
              <a:t>12</a:t>
            </a:r>
            <a:r>
              <a:rPr lang="ja-JP" altLang="en-US" sz="1200" dirty="0">
                <a:solidFill>
                  <a:prstClr val="black"/>
                </a:solidFill>
                <a:latin typeface="Meiryo UI" panose="020B0604030504040204" pitchFamily="50" charset="-128"/>
                <a:ea typeface="Meiryo UI" panose="020B0604030504040204" pitchFamily="50" charset="-128"/>
              </a:rPr>
              <a:t>月：市庁舎完成</a:t>
            </a:r>
          </a:p>
        </p:txBody>
      </p:sp>
      <p:sp>
        <p:nvSpPr>
          <p:cNvPr id="48" name="正方形/長方形 4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E357BC4E-2BA1-4FDD-9054-7E6C98651431}" type="slidenum">
              <a:rPr lang="en-US" altLang="ja-JP" sz="1480" smtClean="0">
                <a:solidFill>
                  <a:schemeClr val="tx1"/>
                </a:solidFill>
              </a:rPr>
              <a:t>11</a:t>
            </a:fld>
            <a:endParaRPr kumimoji="1" lang="ja-JP" altLang="en-US" sz="1480" dirty="0">
              <a:solidFill>
                <a:schemeClr val="tx1"/>
              </a:solidFill>
            </a:endParaRPr>
          </a:p>
        </p:txBody>
      </p:sp>
      <p:sp>
        <p:nvSpPr>
          <p:cNvPr id="3" name="正方形/長方形 2">
            <a:extLst>
              <a:ext uri="{FF2B5EF4-FFF2-40B4-BE49-F238E27FC236}">
                <a16:creationId xmlns:a16="http://schemas.microsoft.com/office/drawing/2014/main" id="{15370D2F-DBD5-CEA8-A1FB-F5F76C31A572}"/>
              </a:ext>
            </a:extLst>
          </p:cNvPr>
          <p:cNvSpPr/>
          <p:nvPr/>
        </p:nvSpPr>
        <p:spPr>
          <a:xfrm>
            <a:off x="240811" y="2708920"/>
            <a:ext cx="8676709" cy="618879"/>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吹き出し: 角を丸めた四角形 3">
            <a:extLst>
              <a:ext uri="{FF2B5EF4-FFF2-40B4-BE49-F238E27FC236}">
                <a16:creationId xmlns:a16="http://schemas.microsoft.com/office/drawing/2014/main" id="{90665569-4B09-75E6-E47D-B4F8EC632E43}"/>
              </a:ext>
            </a:extLst>
          </p:cNvPr>
          <p:cNvSpPr/>
          <p:nvPr/>
        </p:nvSpPr>
        <p:spPr>
          <a:xfrm>
            <a:off x="8083021" y="2266167"/>
            <a:ext cx="820168" cy="277000"/>
          </a:xfrm>
          <a:prstGeom prst="wedgeRoundRectCallout">
            <a:avLst>
              <a:gd name="adj1" fmla="val -33630"/>
              <a:gd name="adj2" fmla="val 107202"/>
              <a:gd name="adj3" fmla="val 16667"/>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rPr>
              <a:t>提案事業</a:t>
            </a:r>
            <a:endParaRPr kumimoji="1" lang="ja-JP" altLang="en-US" sz="1200" b="1" dirty="0">
              <a:solidFill>
                <a:schemeClr val="tx1"/>
              </a:solidFill>
            </a:endParaRPr>
          </a:p>
        </p:txBody>
      </p:sp>
      <p:sp>
        <p:nvSpPr>
          <p:cNvPr id="2" name="正方形/長方形 22">
            <a:extLst>
              <a:ext uri="{FF2B5EF4-FFF2-40B4-BE49-F238E27FC236}">
                <a16:creationId xmlns:a16="http://schemas.microsoft.com/office/drawing/2014/main" id="{EFE50919-728D-A7C3-5EB3-11EDFD902BFC}"/>
              </a:ext>
            </a:extLst>
          </p:cNvPr>
          <p:cNvSpPr/>
          <p:nvPr/>
        </p:nvSpPr>
        <p:spPr>
          <a:xfrm>
            <a:off x="180195" y="6237312"/>
            <a:ext cx="8712285" cy="523220"/>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latin typeface="+mn-ea"/>
                <a:ea typeface="+mn-ea"/>
              </a:rPr>
              <a:t>　</a:t>
            </a:r>
            <a:r>
              <a:rPr lang="ja-JP" altLang="ja-JP" sz="1400" i="1" dirty="0">
                <a:solidFill>
                  <a:srgbClr val="FF0000"/>
                </a:solidFill>
                <a:effectLst/>
                <a:latin typeface="+mn-ea"/>
                <a:ea typeface="+mn-ea"/>
                <a:cs typeface="ＭＳ Ｐゴシック" panose="020B0600070205080204" pitchFamily="50" charset="-128"/>
              </a:rPr>
              <a:t>未来技術社会実装事業に応募する団体については、今後３年間で実装（一部でも可）を見込み、５年間で本格実装する（事業化され自走する）内容であること</a:t>
            </a:r>
            <a:endParaRPr lang="ja-JP" altLang="en-US" sz="1400" i="1" dirty="0">
              <a:solidFill>
                <a:srgbClr val="FF0000"/>
              </a:solidFill>
              <a:latin typeface="+mn-ea"/>
              <a:ea typeface="+mn-ea"/>
            </a:endParaRPr>
          </a:p>
        </p:txBody>
      </p:sp>
    </p:spTree>
    <p:extLst>
      <p:ext uri="{BB962C8B-B14F-4D97-AF65-F5344CB8AC3E}">
        <p14:creationId xmlns:p14="http://schemas.microsoft.com/office/powerpoint/2010/main" val="3280879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8"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１２．</a:t>
            </a:r>
            <a:r>
              <a:rPr lang="ja-JP" altLang="en-US" sz="2400" b="1" spc="-150" dirty="0">
                <a:solidFill>
                  <a:schemeClr val="bg1"/>
                </a:solidFill>
                <a:latin typeface="ＭＳ Ｐゴシック" panose="020B0600070205080204" pitchFamily="50" charset="-128"/>
              </a:rPr>
              <a:t>スマートシティセキュリティガイドライン導入チェックシート</a:t>
            </a:r>
          </a:p>
        </p:txBody>
      </p:sp>
      <p:sp>
        <p:nvSpPr>
          <p:cNvPr id="1351" name="正方形/長方形 1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48" name="正方形/長方形 4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C5F9EFF0-FBE0-45DB-9E52-70A68EC07DD8}" type="slidenum">
              <a:rPr lang="en-US" altLang="ja-JP" sz="1480" smtClean="0">
                <a:solidFill>
                  <a:schemeClr val="tx1"/>
                </a:solidFill>
              </a:rPr>
              <a:t>12</a:t>
            </a:fld>
            <a:endParaRPr kumimoji="1" lang="ja-JP" altLang="en-US" sz="1480" dirty="0">
              <a:solidFill>
                <a:schemeClr val="tx1"/>
              </a:solidFill>
            </a:endParaRPr>
          </a:p>
        </p:txBody>
      </p:sp>
      <p:sp>
        <p:nvSpPr>
          <p:cNvPr id="49" name="正方形/長方形 25"/>
          <p:cNvSpPr/>
          <p:nvPr/>
        </p:nvSpPr>
        <p:spPr>
          <a:xfrm>
            <a:off x="323528" y="698273"/>
            <a:ext cx="8496944" cy="307777"/>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該当する場合、別紙３－２の</a:t>
            </a:r>
            <a:r>
              <a:rPr lang="en-US" altLang="ja-JP" sz="1400" i="1" dirty="0">
                <a:solidFill>
                  <a:srgbClr val="FF0000"/>
                </a:solidFill>
              </a:rPr>
              <a:t>Excel</a:t>
            </a:r>
            <a:r>
              <a:rPr lang="ja-JP" altLang="en-US" sz="1400" i="1" dirty="0">
                <a:solidFill>
                  <a:srgbClr val="FF0000"/>
                </a:solidFill>
              </a:rPr>
              <a:t>シートに記載</a:t>
            </a:r>
            <a:endParaRPr lang="en-US" altLang="ja-JP" sz="1400" i="1" dirty="0">
              <a:solidFill>
                <a:srgbClr val="FF0000"/>
              </a:solidFill>
            </a:endParaRPr>
          </a:p>
        </p:txBody>
      </p:sp>
    </p:spTree>
    <p:extLst>
      <p:ext uri="{BB962C8B-B14F-4D97-AF65-F5344CB8AC3E}">
        <p14:creationId xmlns:p14="http://schemas.microsoft.com/office/powerpoint/2010/main" val="3251649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6"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p>
        </p:txBody>
      </p:sp>
      <p:sp>
        <p:nvSpPr>
          <p:cNvPr id="1847"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50" name="正方形/長方形 7"/>
          <p:cNvSpPr/>
          <p:nvPr/>
        </p:nvSpPr>
        <p:spPr>
          <a:xfrm>
            <a:off x="179512" y="3253405"/>
            <a:ext cx="6102424" cy="307777"/>
          </a:xfrm>
          <a:prstGeom prst="rect">
            <a:avLst/>
          </a:prstGeom>
        </p:spPr>
        <p:txBody>
          <a:bodyPr wrap="square">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実証フィールド</a:t>
            </a: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endParaRPr kumimoji="1" lang="ja-JP" altLang="en-US"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51</a:t>
            </a:r>
            <a:endParaRPr kumimoji="1" lang="ja-JP" altLang="en-US" sz="1480" dirty="0">
              <a:solidFill>
                <a:schemeClr val="tx1"/>
              </a:solidFill>
            </a:endParaRPr>
          </a:p>
        </p:txBody>
      </p:sp>
      <p:graphicFrame>
        <p:nvGraphicFramePr>
          <p:cNvPr id="13" name="表 2">
            <a:extLst>
              <a:ext uri="{FF2B5EF4-FFF2-40B4-BE49-F238E27FC236}">
                <a16:creationId xmlns:a16="http://schemas.microsoft.com/office/drawing/2014/main" id="{30CF16A3-596D-4E2B-8412-5F9CB1C5A8A2}"/>
              </a:ext>
            </a:extLst>
          </p:cNvPr>
          <p:cNvGraphicFramePr>
            <a:graphicFrameLocks noGrp="1"/>
          </p:cNvGraphicFramePr>
          <p:nvPr/>
        </p:nvGraphicFramePr>
        <p:xfrm>
          <a:off x="249260" y="3575096"/>
          <a:ext cx="8762063" cy="2806232"/>
        </p:xfrm>
        <a:graphic>
          <a:graphicData uri="http://schemas.openxmlformats.org/drawingml/2006/table">
            <a:tbl>
              <a:tblPr firstRow="1" bandRow="1">
                <a:tableStyleId>{5C22544A-7EE6-4342-B048-85BDC9FD1C3A}</a:tableStyleId>
              </a:tblPr>
              <a:tblGrid>
                <a:gridCol w="2162500">
                  <a:extLst>
                    <a:ext uri="{9D8B030D-6E8A-4147-A177-3AD203B41FA5}">
                      <a16:colId xmlns:a16="http://schemas.microsoft.com/office/drawing/2014/main" val="1444640776"/>
                    </a:ext>
                  </a:extLst>
                </a:gridCol>
                <a:gridCol w="6599563">
                  <a:extLst>
                    <a:ext uri="{9D8B030D-6E8A-4147-A177-3AD203B41FA5}">
                      <a16:colId xmlns:a16="http://schemas.microsoft.com/office/drawing/2014/main" val="2548467621"/>
                    </a:ext>
                  </a:extLst>
                </a:gridCol>
              </a:tblGrid>
              <a:tr h="701558">
                <a:tc>
                  <a:txBody>
                    <a:bodyPr/>
                    <a:lstStyle/>
                    <a:p>
                      <a:pPr algn="l"/>
                      <a:r>
                        <a:rPr lang="ja-JP" altLang="en-US" sz="1200" b="1" kern="0" dirty="0">
                          <a:solidFill>
                            <a:schemeClr val="tx1"/>
                          </a:solidFill>
                          <a:effectLst/>
                          <a:latin typeface="+mn-ea"/>
                          <a:ea typeface="+mn-ea"/>
                        </a:rPr>
                        <a:t>１</a:t>
                      </a:r>
                      <a:r>
                        <a:rPr lang="ja-JP" altLang="ja-JP" sz="1200" b="1" kern="0" dirty="0">
                          <a:solidFill>
                            <a:schemeClr val="tx1"/>
                          </a:solidFill>
                          <a:effectLst/>
                          <a:latin typeface="+mn-ea"/>
                          <a:ea typeface="+mn-ea"/>
                        </a:rPr>
                        <a:t>．</a:t>
                      </a:r>
                      <a:r>
                        <a:rPr lang="ja-JP" altLang="en-US" sz="1200" b="1" kern="0" dirty="0">
                          <a:solidFill>
                            <a:schemeClr val="tx1"/>
                          </a:solidFill>
                          <a:effectLst/>
                          <a:latin typeface="+mn-ea"/>
                          <a:ea typeface="+mn-ea"/>
                        </a:rPr>
                        <a:t>エリア名</a:t>
                      </a:r>
                      <a:br>
                        <a:rPr lang="en-US" altLang="ja-JP" sz="1200" b="1" kern="0" dirty="0">
                          <a:solidFill>
                            <a:schemeClr val="tx1"/>
                          </a:solidFill>
                          <a:effectLst/>
                          <a:latin typeface="+mn-ea"/>
                          <a:ea typeface="+mn-ea"/>
                        </a:rPr>
                      </a:br>
                      <a:r>
                        <a:rPr lang="ja-JP" altLang="en-US" sz="1200" b="1" kern="0" dirty="0">
                          <a:solidFill>
                            <a:schemeClr val="tx1"/>
                          </a:solidFill>
                          <a:effectLst/>
                          <a:latin typeface="+mn-ea"/>
                          <a:ea typeface="+mn-ea"/>
                        </a:rPr>
                        <a:t>（基礎自治体名、地域名等）</a:t>
                      </a:r>
                      <a:endParaRPr lang="ja-JP" sz="1200" b="1" kern="100" dirty="0">
                        <a:solidFill>
                          <a:schemeClr val="tx1"/>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algn="l"/>
                      <a:r>
                        <a:rPr lang="ja-JP" altLang="en-US" sz="1200" b="0" kern="100" dirty="0">
                          <a:solidFill>
                            <a:srgbClr val="FF0000"/>
                          </a:solidFill>
                          <a:effectLst/>
                          <a:latin typeface="+mn-ea"/>
                          <a:ea typeface="+mn-ea"/>
                          <a:cs typeface="Times New Roman" panose="02020603050405020304" pitchFamily="18" charset="0"/>
                        </a:rPr>
                        <a:t>例）○○県○○市○○地区</a:t>
                      </a:r>
                      <a:endParaRPr lang="en-US" altLang="ja-JP" sz="1200" b="0" kern="100" dirty="0">
                        <a:solidFill>
                          <a:srgbClr val="FF0000"/>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066421681"/>
                  </a:ext>
                </a:extLst>
              </a:tr>
              <a:tr h="701558">
                <a:tc>
                  <a:txBody>
                    <a:bodyPr/>
                    <a:lstStyle/>
                    <a:p>
                      <a:pPr algn="l"/>
                      <a:r>
                        <a:rPr lang="ja-JP" altLang="en-US" sz="1200" b="1" kern="0" dirty="0">
                          <a:solidFill>
                            <a:schemeClr val="tx1"/>
                          </a:solidFill>
                          <a:effectLst/>
                          <a:latin typeface="+mn-ea"/>
                          <a:ea typeface="+mn-ea"/>
                        </a:rPr>
                        <a:t>２</a:t>
                      </a:r>
                      <a:r>
                        <a:rPr lang="ja-JP" sz="1200" b="1" kern="0" dirty="0">
                          <a:solidFill>
                            <a:schemeClr val="tx1"/>
                          </a:solidFill>
                          <a:effectLst/>
                          <a:latin typeface="+mn-ea"/>
                          <a:ea typeface="+mn-ea"/>
                        </a:rPr>
                        <a:t>．</a:t>
                      </a:r>
                      <a:r>
                        <a:rPr lang="ja-JP" altLang="en-US" sz="1200" b="1" kern="0" dirty="0">
                          <a:solidFill>
                            <a:schemeClr val="tx1"/>
                          </a:solidFill>
                          <a:effectLst/>
                          <a:latin typeface="+mn-ea"/>
                          <a:ea typeface="+mn-ea"/>
                        </a:rPr>
                        <a:t>対象エリアの</a:t>
                      </a:r>
                      <a:r>
                        <a:rPr lang="ja-JP" sz="1200" b="1" kern="0" dirty="0">
                          <a:solidFill>
                            <a:schemeClr val="tx1"/>
                          </a:solidFill>
                          <a:effectLst/>
                          <a:latin typeface="+mn-ea"/>
                          <a:ea typeface="+mn-ea"/>
                        </a:rPr>
                        <a:t>人口規模</a:t>
                      </a:r>
                      <a:endParaRPr lang="ja-JP" sz="1200" b="1" kern="100" dirty="0">
                        <a:solidFill>
                          <a:schemeClr val="tx1"/>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algn="l"/>
                      <a:r>
                        <a:rPr lang="ja-JP" altLang="en-US" sz="1200" b="0" kern="100" dirty="0">
                          <a:solidFill>
                            <a:srgbClr val="FF0000"/>
                          </a:solidFill>
                          <a:effectLst/>
                          <a:latin typeface="+mn-ea"/>
                          <a:ea typeface="+mn-ea"/>
                          <a:cs typeface="Times New Roman" panose="02020603050405020304" pitchFamily="18" charset="0"/>
                        </a:rPr>
                        <a:t>例）○○人（○○年度国勢調査）　</a:t>
                      </a:r>
                      <a:r>
                        <a:rPr lang="en-US" altLang="ja-JP" sz="1200" b="0" kern="100" dirty="0">
                          <a:solidFill>
                            <a:srgbClr val="FF0000"/>
                          </a:solidFill>
                          <a:effectLst/>
                          <a:latin typeface="+mn-ea"/>
                          <a:ea typeface="+mn-ea"/>
                          <a:cs typeface="Times New Roman" panose="02020603050405020304" pitchFamily="18" charset="0"/>
                        </a:rPr>
                        <a:t>※</a:t>
                      </a:r>
                      <a:r>
                        <a:rPr lang="ja-JP" altLang="en-US" sz="1200" b="0" kern="100" dirty="0">
                          <a:solidFill>
                            <a:srgbClr val="FF0000"/>
                          </a:solidFill>
                          <a:effectLst/>
                          <a:latin typeface="+mn-ea"/>
                          <a:ea typeface="+mn-ea"/>
                          <a:cs typeface="Times New Roman" panose="02020603050405020304" pitchFamily="18" charset="0"/>
                        </a:rPr>
                        <a:t>概算の場合は概算方法も含め記載</a:t>
                      </a:r>
                      <a:endParaRPr lang="en-US" altLang="ja-JP" sz="1200" b="0" kern="100" dirty="0">
                        <a:solidFill>
                          <a:srgbClr val="FF0000"/>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108089838"/>
                  </a:ext>
                </a:extLst>
              </a:tr>
              <a:tr h="701558">
                <a:tc>
                  <a:txBody>
                    <a:bodyPr/>
                    <a:lstStyle/>
                    <a:p>
                      <a:pPr algn="l"/>
                      <a:r>
                        <a:rPr lang="ja-JP" altLang="en-US" sz="1200" b="1" kern="1200" dirty="0">
                          <a:solidFill>
                            <a:schemeClr val="tx1"/>
                          </a:solidFill>
                          <a:effectLst/>
                          <a:latin typeface="+mn-ea"/>
                          <a:ea typeface="+mn-ea"/>
                        </a:rPr>
                        <a:t>３</a:t>
                      </a:r>
                      <a:r>
                        <a:rPr lang="ja-JP" sz="1200" b="1" kern="1200" dirty="0">
                          <a:solidFill>
                            <a:schemeClr val="tx1"/>
                          </a:solidFill>
                          <a:effectLst/>
                          <a:latin typeface="+mn-ea"/>
                          <a:ea typeface="+mn-ea"/>
                        </a:rPr>
                        <a:t>．</a:t>
                      </a:r>
                      <a:r>
                        <a:rPr lang="ja-JP" altLang="en-US" sz="1200" b="1" kern="1200" dirty="0">
                          <a:solidFill>
                            <a:schemeClr val="tx1"/>
                          </a:solidFill>
                          <a:effectLst/>
                          <a:latin typeface="+mn-ea"/>
                          <a:ea typeface="+mn-ea"/>
                        </a:rPr>
                        <a:t>対象</a:t>
                      </a:r>
                      <a:r>
                        <a:rPr lang="ja-JP" sz="1200" b="1" kern="1200" dirty="0">
                          <a:solidFill>
                            <a:schemeClr val="tx1"/>
                          </a:solidFill>
                          <a:effectLst/>
                          <a:latin typeface="+mn-ea"/>
                          <a:ea typeface="+mn-ea"/>
                        </a:rPr>
                        <a:t>エリアにおける</a:t>
                      </a:r>
                      <a:br>
                        <a:rPr lang="en-US" altLang="ja-JP" sz="1200" b="1" kern="1200" dirty="0">
                          <a:solidFill>
                            <a:schemeClr val="tx1"/>
                          </a:solidFill>
                          <a:effectLst/>
                          <a:latin typeface="+mn-ea"/>
                          <a:ea typeface="+mn-ea"/>
                        </a:rPr>
                      </a:br>
                      <a:r>
                        <a:rPr lang="ja-JP" sz="1200" b="1" kern="1200" dirty="0">
                          <a:solidFill>
                            <a:schemeClr val="tx1"/>
                          </a:solidFill>
                          <a:effectLst/>
                          <a:latin typeface="+mn-ea"/>
                          <a:ea typeface="+mn-ea"/>
                        </a:rPr>
                        <a:t>自家用車分担率</a:t>
                      </a:r>
                      <a:endParaRPr lang="ja-JP" sz="1200" b="1" kern="100" dirty="0">
                        <a:solidFill>
                          <a:schemeClr val="tx1"/>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marL="0" indent="0">
                        <a:buFont typeface="ＭＳ Ｐゴシック" panose="020B0600070205080204" pitchFamily="50" charset="-128"/>
                        <a:buNone/>
                      </a:pPr>
                      <a:r>
                        <a:rPr kumimoji="1" lang="ja-JP" altLang="en-US" sz="1200" i="0" kern="100" dirty="0">
                          <a:solidFill>
                            <a:srgbClr val="FF0000"/>
                          </a:solidFill>
                          <a:latin typeface="+mn-ea"/>
                          <a:ea typeface="+mn-ea"/>
                          <a:cs typeface="Times New Roman" panose="02020603050405020304" pitchFamily="18" charset="0"/>
                        </a:rPr>
                        <a:t>例）○○</a:t>
                      </a:r>
                      <a:r>
                        <a:rPr kumimoji="1" lang="en-US" altLang="ja-JP" sz="1200" i="0" kern="100" dirty="0">
                          <a:solidFill>
                            <a:srgbClr val="FF0000"/>
                          </a:solidFill>
                          <a:latin typeface="+mn-ea"/>
                          <a:ea typeface="+mn-ea"/>
                          <a:cs typeface="Times New Roman" panose="02020603050405020304" pitchFamily="18" charset="0"/>
                        </a:rPr>
                        <a:t>%</a:t>
                      </a:r>
                      <a:r>
                        <a:rPr kumimoji="1" lang="ja-JP" altLang="en-US" sz="1200" i="0" kern="100" dirty="0">
                          <a:solidFill>
                            <a:srgbClr val="FF0000"/>
                          </a:solidFill>
                          <a:latin typeface="+mn-ea"/>
                          <a:ea typeface="+mn-ea"/>
                          <a:cs typeface="Times New Roman" panose="02020603050405020304" pitchFamily="18" charset="0"/>
                        </a:rPr>
                        <a:t>（○○調査）　</a:t>
                      </a:r>
                      <a:r>
                        <a:rPr kumimoji="1" lang="en-US" altLang="ja-JP" sz="1200" i="0" kern="100" dirty="0">
                          <a:solidFill>
                            <a:srgbClr val="FF0000"/>
                          </a:solidFill>
                          <a:latin typeface="+mn-ea"/>
                          <a:ea typeface="+mn-ea"/>
                          <a:cs typeface="Times New Roman" panose="02020603050405020304" pitchFamily="18" charset="0"/>
                        </a:rPr>
                        <a:t>※</a:t>
                      </a:r>
                      <a:r>
                        <a:rPr kumimoji="1" lang="ja-JP" altLang="en-US" sz="1200" i="0" kern="100" dirty="0">
                          <a:solidFill>
                            <a:srgbClr val="FF0000"/>
                          </a:solidFill>
                          <a:latin typeface="+mn-ea"/>
                          <a:ea typeface="+mn-ea"/>
                          <a:cs typeface="Times New Roman" panose="02020603050405020304" pitchFamily="18" charset="0"/>
                        </a:rPr>
                        <a:t>概算の場合は概算方法も含め記載</a:t>
                      </a:r>
                      <a:endParaRPr kumimoji="1" lang="en-US" altLang="ja-JP" sz="1200" i="0" kern="100" dirty="0">
                        <a:solidFill>
                          <a:srgbClr val="FF0000"/>
                        </a:solidFill>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966501660"/>
                  </a:ext>
                </a:extLst>
              </a:tr>
              <a:tr h="701558">
                <a:tc>
                  <a:txBody>
                    <a:bodyPr/>
                    <a:lstStyle/>
                    <a:p>
                      <a:pPr algn="l"/>
                      <a:r>
                        <a:rPr lang="ja-JP" altLang="en-US" sz="1200" b="1" kern="1200" dirty="0">
                          <a:solidFill>
                            <a:schemeClr val="tx1"/>
                          </a:solidFill>
                          <a:effectLst/>
                          <a:latin typeface="+mn-ea"/>
                          <a:ea typeface="+mn-ea"/>
                        </a:rPr>
                        <a:t>４</a:t>
                      </a:r>
                      <a:r>
                        <a:rPr lang="en-US" sz="1200" b="1" kern="1200" dirty="0">
                          <a:solidFill>
                            <a:schemeClr val="tx1"/>
                          </a:solidFill>
                          <a:effectLst/>
                          <a:latin typeface="+mn-ea"/>
                          <a:ea typeface="+mn-ea"/>
                        </a:rPr>
                        <a:t>. </a:t>
                      </a:r>
                      <a:r>
                        <a:rPr lang="ja-JP" sz="1200" b="1" kern="100" dirty="0">
                          <a:solidFill>
                            <a:schemeClr val="tx1"/>
                          </a:solidFill>
                          <a:effectLst/>
                          <a:latin typeface="+mn-ea"/>
                          <a:ea typeface="+mn-ea"/>
                        </a:rPr>
                        <a:t>地理的・経済的・文化圏的</a:t>
                      </a:r>
                      <a:endParaRPr lang="en-US" altLang="ja-JP" sz="1200" b="1" kern="100" dirty="0">
                        <a:solidFill>
                          <a:schemeClr val="tx1"/>
                        </a:solidFill>
                        <a:effectLst/>
                        <a:latin typeface="+mn-ea"/>
                        <a:ea typeface="+mn-ea"/>
                      </a:endParaRPr>
                    </a:p>
                    <a:p>
                      <a:pPr algn="l"/>
                      <a:r>
                        <a:rPr lang="ja-JP" sz="1200" b="1" kern="100" dirty="0">
                          <a:solidFill>
                            <a:schemeClr val="tx1"/>
                          </a:solidFill>
                          <a:effectLst/>
                          <a:latin typeface="+mn-ea"/>
                          <a:ea typeface="+mn-ea"/>
                        </a:rPr>
                        <a:t>・交通動態的な特徴</a:t>
                      </a:r>
                      <a:endParaRPr lang="ja-JP" sz="1200" b="1" kern="100" dirty="0">
                        <a:solidFill>
                          <a:schemeClr val="tx1"/>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algn="l"/>
                      <a:r>
                        <a:rPr kumimoji="1" lang="ja-JP" altLang="en-US" sz="1200" i="0" kern="100" dirty="0">
                          <a:solidFill>
                            <a:srgbClr val="FF0000"/>
                          </a:solidFill>
                          <a:latin typeface="+mn-ea"/>
                          <a:ea typeface="+mn-ea"/>
                          <a:cs typeface="Times New Roman" panose="02020603050405020304" pitchFamily="18" charset="0"/>
                        </a:rPr>
                        <a:t>例）大都市中心部、地方都市中心市街地、郊外ニュータウン、地方部集落、観光地繁華街など</a:t>
                      </a:r>
                      <a:endParaRPr kumimoji="1" lang="en-US" altLang="ja-JP" sz="1200" i="0" kern="100" dirty="0">
                        <a:solidFill>
                          <a:srgbClr val="FF0000"/>
                        </a:solidFill>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172090629"/>
                  </a:ext>
                </a:extLst>
              </a:tr>
            </a:tbl>
          </a:graphicData>
        </a:graphic>
      </p:graphicFrame>
      <p:sp>
        <p:nvSpPr>
          <p:cNvPr id="14" name="正方形/長方形 3">
            <a:extLst>
              <a:ext uri="{FF2B5EF4-FFF2-40B4-BE49-F238E27FC236}">
                <a16:creationId xmlns:a16="http://schemas.microsoft.com/office/drawing/2014/main" id="{60A30176-B930-422A-8617-0729B2A754B0}"/>
              </a:ext>
            </a:extLst>
          </p:cNvPr>
          <p:cNvSpPr/>
          <p:nvPr/>
        </p:nvSpPr>
        <p:spPr>
          <a:xfrm>
            <a:off x="249260" y="677463"/>
            <a:ext cx="8762062" cy="12807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200" kern="100" dirty="0">
                <a:solidFill>
                  <a:srgbClr val="FF0000"/>
                </a:solidFill>
                <a:latin typeface="ＭＳ Ｐゴシック"/>
                <a:ea typeface="ＭＳ Ｐゴシック"/>
                <a:cs typeface="Times New Roman" panose="02020603050405020304" pitchFamily="18" charset="0"/>
              </a:rPr>
              <a:t>注１）左上タイトルが</a:t>
            </a:r>
            <a:r>
              <a:rPr lang="ja-JP" altLang="en-US" sz="1200" u="sng" kern="100" dirty="0">
                <a:solidFill>
                  <a:srgbClr val="FF0000"/>
                </a:solidFill>
                <a:latin typeface="ＭＳ Ｐゴシック"/>
                <a:ea typeface="ＭＳ Ｐゴシック"/>
                <a:cs typeface="Times New Roman" panose="02020603050405020304" pitchFamily="18" charset="0"/>
              </a:rPr>
              <a:t>「提案内容」</a:t>
            </a:r>
            <a:r>
              <a:rPr lang="ja-JP" altLang="en-US" sz="1200" kern="100" dirty="0">
                <a:solidFill>
                  <a:srgbClr val="FF0000"/>
                </a:solidFill>
                <a:latin typeface="ＭＳ Ｐゴシック"/>
                <a:ea typeface="ＭＳ Ｐゴシック"/>
                <a:cs typeface="Times New Roman" panose="02020603050405020304" pitchFamily="18" charset="0"/>
              </a:rPr>
              <a:t>とあるページについては、</a:t>
            </a:r>
            <a:r>
              <a:rPr lang="ja-JP" altLang="en-US" sz="1200" u="sng" kern="100" dirty="0">
                <a:solidFill>
                  <a:srgbClr val="FF0000"/>
                </a:solidFill>
                <a:latin typeface="ＭＳ Ｐゴシック"/>
                <a:ea typeface="ＭＳ Ｐゴシック"/>
                <a:cs typeface="Times New Roman" panose="02020603050405020304" pitchFamily="18" charset="0"/>
              </a:rPr>
              <a:t>文字サイズ</a:t>
            </a:r>
            <a:r>
              <a:rPr lang="en-US" altLang="ja-JP" sz="1200" u="sng" kern="100" dirty="0">
                <a:solidFill>
                  <a:srgbClr val="FF0000"/>
                </a:solidFill>
                <a:latin typeface="ＭＳ Ｐゴシック"/>
                <a:ea typeface="ＭＳ Ｐゴシック"/>
                <a:cs typeface="Times New Roman" panose="02020603050405020304" pitchFamily="18" charset="0"/>
              </a:rPr>
              <a:t>12</a:t>
            </a:r>
            <a:r>
              <a:rPr lang="ja-JP" altLang="en-US" sz="1200" u="sng" kern="100" dirty="0">
                <a:solidFill>
                  <a:srgbClr val="FF0000"/>
                </a:solidFill>
                <a:latin typeface="ＭＳ Ｐゴシック"/>
                <a:ea typeface="ＭＳ Ｐゴシック"/>
                <a:cs typeface="Times New Roman" panose="02020603050405020304" pitchFamily="18" charset="0"/>
              </a:rPr>
              <a:t>ポイント以上</a:t>
            </a:r>
            <a:r>
              <a:rPr lang="ja-JP" altLang="en-US" sz="1200" kern="100" dirty="0">
                <a:solidFill>
                  <a:srgbClr val="FF0000"/>
                </a:solidFill>
                <a:latin typeface="ＭＳ Ｐゴシック"/>
                <a:ea typeface="ＭＳ Ｐゴシック"/>
                <a:cs typeface="Times New Roman" panose="02020603050405020304" pitchFamily="18" charset="0"/>
              </a:rPr>
              <a:t>で記載すること</a:t>
            </a:r>
            <a:endParaRPr lang="en-US" altLang="ja-JP" sz="1200" kern="100" dirty="0">
              <a:solidFill>
                <a:srgbClr val="FF0000"/>
              </a:solidFill>
              <a:latin typeface="ＭＳ Ｐゴシック"/>
              <a:ea typeface="ＭＳ Ｐゴシック"/>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200" kern="100" dirty="0">
                <a:solidFill>
                  <a:srgbClr val="FF0000"/>
                </a:solidFill>
                <a:latin typeface="ＭＳ Ｐゴシック"/>
                <a:ea typeface="ＭＳ Ｐゴシック"/>
                <a:cs typeface="Times New Roman" panose="02020603050405020304" pitchFamily="18" charset="0"/>
              </a:rPr>
              <a:t>注２）各項目の</a:t>
            </a:r>
            <a:r>
              <a:rPr lang="ja-JP" altLang="en-US" sz="1200" u="sng" kern="100" dirty="0">
                <a:solidFill>
                  <a:srgbClr val="FF0000"/>
                </a:solidFill>
                <a:latin typeface="ＭＳ Ｐゴシック"/>
                <a:ea typeface="ＭＳ Ｐゴシック"/>
                <a:cs typeface="Times New Roman" panose="02020603050405020304" pitchFamily="18" charset="0"/>
              </a:rPr>
              <a:t>記載ボックスの大きさは可変</a:t>
            </a:r>
            <a:r>
              <a:rPr lang="ja-JP" altLang="en-US" sz="1200" kern="100" dirty="0">
                <a:solidFill>
                  <a:srgbClr val="FF0000"/>
                </a:solidFill>
                <a:latin typeface="ＭＳ Ｐゴシック"/>
                <a:ea typeface="ＭＳ Ｐゴシック"/>
                <a:cs typeface="Times New Roman" panose="02020603050405020304" pitchFamily="18" charset="0"/>
              </a:rPr>
              <a:t>とするが、</a:t>
            </a:r>
            <a:r>
              <a:rPr lang="ja-JP" altLang="en-US" sz="1200" u="sng" kern="100" dirty="0">
                <a:solidFill>
                  <a:srgbClr val="FF0000"/>
                </a:solidFill>
                <a:latin typeface="ＭＳ Ｐゴシック"/>
                <a:ea typeface="ＭＳ Ｐゴシック"/>
                <a:cs typeface="Times New Roman" panose="02020603050405020304" pitchFamily="18" charset="0"/>
              </a:rPr>
              <a:t>ページ数は増やさないこと</a:t>
            </a:r>
            <a:endParaRPr lang="en-US" altLang="ja-JP" sz="1200" u="sng" kern="100" dirty="0">
              <a:solidFill>
                <a:srgbClr val="FF0000"/>
              </a:solidFill>
              <a:latin typeface="ＭＳ Ｐゴシック"/>
              <a:ea typeface="ＭＳ Ｐゴシック"/>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200" kern="100" dirty="0">
                <a:solidFill>
                  <a:srgbClr val="FF0000"/>
                </a:solidFill>
                <a:latin typeface="ＭＳ Ｐゴシック"/>
                <a:ea typeface="ＭＳ Ｐゴシック"/>
                <a:cs typeface="Times New Roman" panose="02020603050405020304" pitchFamily="18" charset="0"/>
              </a:rPr>
              <a:t>注３）各項目の記載ボックス内に赤文字で記載している</a:t>
            </a:r>
            <a:r>
              <a:rPr lang="ja-JP" altLang="en-US" sz="1200" u="sng" kern="100" dirty="0">
                <a:solidFill>
                  <a:srgbClr val="FF0000"/>
                </a:solidFill>
                <a:latin typeface="ＭＳ Ｐゴシック"/>
                <a:ea typeface="ＭＳ Ｐゴシック"/>
                <a:cs typeface="Times New Roman" panose="02020603050405020304" pitchFamily="18" charset="0"/>
              </a:rPr>
              <a:t>記入例・注釈は、応募時に削除すること</a:t>
            </a:r>
            <a:endParaRPr lang="en-US" altLang="ja-JP" sz="1200" u="sng" kern="100" dirty="0">
              <a:solidFill>
                <a:srgbClr val="FF0000"/>
              </a:solidFill>
              <a:latin typeface="ＭＳ Ｐゴシック"/>
              <a:ea typeface="ＭＳ Ｐゴシック"/>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200" kern="100" dirty="0">
                <a:solidFill>
                  <a:srgbClr val="FF0000"/>
                </a:solidFill>
                <a:latin typeface="ＭＳ Ｐゴシック"/>
                <a:ea typeface="ＭＳ Ｐゴシック"/>
                <a:cs typeface="Times New Roman" panose="02020603050405020304" pitchFamily="18" charset="0"/>
              </a:rPr>
              <a:t>注４）スマートモビリティチャレンジ推進協議会が公表している「スマートモビリティの創り方～みんなのガイドブック～」の記載も参考に、</a:t>
            </a:r>
            <a:r>
              <a:rPr lang="ja-JP" altLang="en-US" sz="1200" u="sng" kern="100" dirty="0">
                <a:solidFill>
                  <a:srgbClr val="FF0000"/>
                </a:solidFill>
                <a:latin typeface="ＭＳ Ｐゴシック"/>
                <a:ea typeface="ＭＳ Ｐゴシック"/>
                <a:cs typeface="Times New Roman" panose="02020603050405020304" pitchFamily="18" charset="0"/>
              </a:rPr>
              <a:t>適宜図表も用いながら簡潔に記載すること</a:t>
            </a:r>
            <a:r>
              <a:rPr lang="ja-JP" altLang="en-US" sz="1200" kern="100" dirty="0">
                <a:solidFill>
                  <a:srgbClr val="FF0000"/>
                </a:solidFill>
                <a:latin typeface="ＭＳ Ｐゴシック"/>
                <a:ea typeface="ＭＳ Ｐゴシック"/>
                <a:cs typeface="Times New Roman" panose="02020603050405020304" pitchFamily="18" charset="0"/>
              </a:rPr>
              <a:t>（</a:t>
            </a:r>
            <a:r>
              <a:rPr lang="en-US" altLang="ja-JP" sz="1200" kern="100" dirty="0">
                <a:solidFill>
                  <a:srgbClr val="FF0000"/>
                </a:solidFill>
                <a:latin typeface="ＭＳ Ｐゴシック"/>
                <a:ea typeface="ＭＳ Ｐゴシック"/>
                <a:cs typeface="Times New Roman" panose="02020603050405020304" pitchFamily="18" charset="0"/>
              </a:rPr>
              <a:t>https://www.mobilitychallenge.go.jp/knowledge/</a:t>
            </a:r>
            <a:r>
              <a:rPr lang="ja-JP" altLang="en-US" sz="1200" kern="100" dirty="0">
                <a:solidFill>
                  <a:srgbClr val="FF0000"/>
                </a:solidFill>
                <a:latin typeface="ＭＳ Ｐゴシック"/>
                <a:ea typeface="ＭＳ Ｐゴシック"/>
                <a:cs typeface="Times New Roman" panose="02020603050405020304" pitchFamily="18" charset="0"/>
              </a:rPr>
              <a:t>）</a:t>
            </a:r>
            <a:endParaRPr lang="en-US" altLang="ja-JP" sz="1200" kern="100" dirty="0">
              <a:solidFill>
                <a:srgbClr val="FF0000"/>
              </a:solidFill>
              <a:latin typeface="ＭＳ Ｐゴシック"/>
              <a:ea typeface="ＭＳ Ｐゴシック"/>
              <a:cs typeface="Times New Roman" panose="02020603050405020304" pitchFamily="18" charset="0"/>
            </a:endParaRPr>
          </a:p>
          <a:p>
            <a:pPr>
              <a:defRPr/>
            </a:pPr>
            <a:r>
              <a:rPr lang="ja-JP" altLang="en-US" sz="1200" kern="100" dirty="0">
                <a:solidFill>
                  <a:srgbClr val="FF0000"/>
                </a:solidFill>
                <a:latin typeface="ＭＳ Ｐゴシック"/>
                <a:ea typeface="ＭＳ Ｐゴシック"/>
                <a:cs typeface="Times New Roman" panose="02020603050405020304" pitchFamily="18" charset="0"/>
              </a:rPr>
              <a:t>注５）ただし、</a:t>
            </a:r>
            <a:r>
              <a:rPr lang="ja-JP" altLang="en-US" sz="1200" u="sng" kern="100" dirty="0">
                <a:solidFill>
                  <a:srgbClr val="FF0000"/>
                </a:solidFill>
                <a:latin typeface="ＭＳ Ｐゴシック"/>
                <a:ea typeface="ＭＳ Ｐゴシック"/>
                <a:cs typeface="Times New Roman" panose="02020603050405020304" pitchFamily="18" charset="0"/>
              </a:rPr>
              <a:t>意図的に多くの文字を盛り込む目的で図表・画像を使用することは控えること</a:t>
            </a:r>
            <a:endParaRPr lang="en-US" altLang="ja-JP" sz="1200" u="sng" kern="100" dirty="0">
              <a:solidFill>
                <a:srgbClr val="FF0000"/>
              </a:solidFill>
              <a:latin typeface="ＭＳ Ｐゴシック"/>
              <a:ea typeface="ＭＳ Ｐゴシック"/>
              <a:cs typeface="Times New Roman" panose="02020603050405020304" pitchFamily="18" charset="0"/>
            </a:endParaRPr>
          </a:p>
        </p:txBody>
      </p:sp>
      <p:sp>
        <p:nvSpPr>
          <p:cNvPr id="4" name="正方形/長方形 3">
            <a:extLst>
              <a:ext uri="{FF2B5EF4-FFF2-40B4-BE49-F238E27FC236}">
                <a16:creationId xmlns:a16="http://schemas.microsoft.com/office/drawing/2014/main" id="{701DDE7C-A993-6DED-421C-8D6F5D6579AE}"/>
              </a:ext>
            </a:extLst>
          </p:cNvPr>
          <p:cNvSpPr/>
          <p:nvPr/>
        </p:nvSpPr>
        <p:spPr>
          <a:xfrm>
            <a:off x="249260" y="2444003"/>
            <a:ext cx="8762062" cy="46201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500"/>
              </a:lnSpc>
              <a:spcAft>
                <a:spcPts val="0"/>
              </a:spcAft>
            </a:pPr>
            <a:r>
              <a:rPr lang="en-US" altLang="ja-JP" sz="1200" b="0" kern="100" dirty="0">
                <a:solidFill>
                  <a:srgbClr val="FF0000"/>
                </a:solidFill>
                <a:effectLst/>
              </a:rPr>
              <a:t>※</a:t>
            </a:r>
            <a:r>
              <a:rPr lang="ja-JP" altLang="en-US" sz="1200" b="0" kern="100" dirty="0">
                <a:solidFill>
                  <a:srgbClr val="FF0000"/>
                </a:solidFill>
                <a:effectLst/>
              </a:rPr>
              <a:t>事業名・実証名をご記載ください</a:t>
            </a:r>
            <a:endParaRPr lang="en-US" altLang="ja-JP" sz="1200" b="0" kern="100" dirty="0">
              <a:solidFill>
                <a:srgbClr val="FF0000"/>
              </a:solidFill>
              <a:effectLst/>
            </a:endParaRPr>
          </a:p>
        </p:txBody>
      </p:sp>
      <p:sp>
        <p:nvSpPr>
          <p:cNvPr id="5" name="正方形/長方形 7">
            <a:extLst>
              <a:ext uri="{FF2B5EF4-FFF2-40B4-BE49-F238E27FC236}">
                <a16:creationId xmlns:a16="http://schemas.microsoft.com/office/drawing/2014/main" id="{6CA0F06D-7956-A9AE-0769-96FECD5DC2D6}"/>
              </a:ext>
            </a:extLst>
          </p:cNvPr>
          <p:cNvSpPr/>
          <p:nvPr/>
        </p:nvSpPr>
        <p:spPr>
          <a:xfrm>
            <a:off x="179512" y="2114273"/>
            <a:ext cx="6102424" cy="307777"/>
          </a:xfrm>
          <a:prstGeom prst="rect">
            <a:avLst/>
          </a:prstGeom>
        </p:spPr>
        <p:txBody>
          <a:bodyPr wrap="square">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en-US" altLang="ja-JP"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事業名・実証名</a:t>
            </a:r>
            <a:r>
              <a:rPr kumimoji="1" lang="en-US" altLang="ja-JP"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endParaRPr kumimoji="1" lang="ja-JP" altLang="en-US"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026311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（参考資料）募集要領　別添１</a:t>
            </a:r>
          </a:p>
        </p:txBody>
      </p:sp>
      <p:sp>
        <p:nvSpPr>
          <p:cNvPr id="1884"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87" name="Text Box 4"/>
          <p:cNvSpPr txBox="1">
            <a:spLocks noChangeArrowheads="1"/>
          </p:cNvSpPr>
          <p:nvPr/>
        </p:nvSpPr>
        <p:spPr>
          <a:xfrm>
            <a:off x="179512" y="606419"/>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企画提案書に記載すべき項目</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7" name="正方形/長方形 6"/>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52</a:t>
            </a:r>
            <a:endParaRPr kumimoji="1" lang="ja-JP" altLang="en-US" sz="1480" dirty="0">
              <a:solidFill>
                <a:schemeClr val="tx1"/>
              </a:solidFill>
            </a:endParaRPr>
          </a:p>
        </p:txBody>
      </p:sp>
      <p:graphicFrame>
        <p:nvGraphicFramePr>
          <p:cNvPr id="4" name="表 3">
            <a:extLst>
              <a:ext uri="{FF2B5EF4-FFF2-40B4-BE49-F238E27FC236}">
                <a16:creationId xmlns:a16="http://schemas.microsoft.com/office/drawing/2014/main" id="{2E3219B6-7316-EE2B-4DBB-FFF5B45F8673}"/>
              </a:ext>
            </a:extLst>
          </p:cNvPr>
          <p:cNvGraphicFramePr>
            <a:graphicFrameLocks noGrp="1"/>
          </p:cNvGraphicFramePr>
          <p:nvPr/>
        </p:nvGraphicFramePr>
        <p:xfrm>
          <a:off x="251520" y="917685"/>
          <a:ext cx="8800728" cy="5535649"/>
        </p:xfrm>
        <a:graphic>
          <a:graphicData uri="http://schemas.openxmlformats.org/drawingml/2006/table">
            <a:tbl>
              <a:tblPr/>
              <a:tblGrid>
                <a:gridCol w="1296144">
                  <a:extLst>
                    <a:ext uri="{9D8B030D-6E8A-4147-A177-3AD203B41FA5}">
                      <a16:colId xmlns:a16="http://schemas.microsoft.com/office/drawing/2014/main" val="1304121162"/>
                    </a:ext>
                  </a:extLst>
                </a:gridCol>
                <a:gridCol w="2880320">
                  <a:extLst>
                    <a:ext uri="{9D8B030D-6E8A-4147-A177-3AD203B41FA5}">
                      <a16:colId xmlns:a16="http://schemas.microsoft.com/office/drawing/2014/main" val="1745479314"/>
                    </a:ext>
                  </a:extLst>
                </a:gridCol>
                <a:gridCol w="4624264">
                  <a:extLst>
                    <a:ext uri="{9D8B030D-6E8A-4147-A177-3AD203B41FA5}">
                      <a16:colId xmlns:a16="http://schemas.microsoft.com/office/drawing/2014/main" val="1182994437"/>
                    </a:ext>
                  </a:extLst>
                </a:gridCol>
              </a:tblGrid>
              <a:tr h="252033">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ctr" fontAlgn="ctr"/>
                      <a:r>
                        <a:rPr lang="ja-JP" altLang="en-US" sz="1000" b="1" i="0" u="none" strike="noStrike" dirty="0">
                          <a:solidFill>
                            <a:schemeClr val="bg1"/>
                          </a:solidFill>
                          <a:effectLst/>
                          <a:latin typeface="+mn-ea"/>
                          <a:ea typeface="+mn-ea"/>
                        </a:rPr>
                        <a:t>大項目</a:t>
                      </a:r>
                    </a:p>
                  </a:txBody>
                  <a:tcPr marL="36000" marR="36000" marT="3473" marB="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6690AF">
                        <a:lumMod val="75000"/>
                      </a:srgbClr>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ctr" fontAlgn="ctr"/>
                      <a:r>
                        <a:rPr lang="ja-JP" altLang="en-US" sz="1000" b="1" i="0" u="none" strike="noStrike" dirty="0">
                          <a:solidFill>
                            <a:schemeClr val="bg1"/>
                          </a:solidFill>
                          <a:effectLst/>
                          <a:latin typeface="+mn-ea"/>
                          <a:ea typeface="+mn-ea"/>
                        </a:rPr>
                        <a:t>小項目</a:t>
                      </a:r>
                    </a:p>
                  </a:txBody>
                  <a:tcPr marL="36000" marR="36000" marT="3473" marB="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6690AF">
                        <a:lumMod val="75000"/>
                      </a:srgbClr>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ctr" fontAlgn="ctr"/>
                      <a:r>
                        <a:rPr lang="ja-JP" altLang="en-US" sz="1000" b="1" i="0" u="none" strike="noStrike" dirty="0">
                          <a:solidFill>
                            <a:schemeClr val="bg1"/>
                          </a:solidFill>
                          <a:effectLst/>
                          <a:latin typeface="+mn-ea"/>
                          <a:ea typeface="+mn-ea"/>
                        </a:rPr>
                        <a:t>詳細</a:t>
                      </a:r>
                    </a:p>
                  </a:txBody>
                  <a:tcPr marL="36000" marR="36000" marT="3473" marB="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6690AF">
                        <a:lumMod val="75000"/>
                      </a:srgbClr>
                    </a:solidFill>
                  </a:tcPr>
                </a:tc>
                <a:extLst>
                  <a:ext uri="{0D108BD9-81ED-4DB2-BD59-A6C34878D82A}">
                    <a16:rowId xmlns:a16="http://schemas.microsoft.com/office/drawing/2014/main" val="4287556086"/>
                  </a:ext>
                </a:extLst>
              </a:tr>
              <a:tr h="406432">
                <a:tc rowSpan="4">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en-US" altLang="ja-JP" sz="900" b="0" i="0" u="none" strike="noStrike" kern="1200" dirty="0">
                          <a:solidFill>
                            <a:srgbClr val="000000"/>
                          </a:solidFill>
                          <a:effectLst/>
                          <a:latin typeface="+mn-ea"/>
                          <a:ea typeface="+mn-ea"/>
                          <a:cs typeface="+mn-cs"/>
                        </a:rPr>
                        <a:t>A.</a:t>
                      </a:r>
                      <a:r>
                        <a:rPr kumimoji="1" lang="ja-JP" altLang="en-US" sz="900" b="0" i="0" u="none" strike="noStrike" kern="1200" dirty="0">
                          <a:solidFill>
                            <a:srgbClr val="000000"/>
                          </a:solidFill>
                          <a:effectLst/>
                          <a:latin typeface="+mn-ea"/>
                          <a:ea typeface="+mn-ea"/>
                          <a:cs typeface="+mn-cs"/>
                        </a:rPr>
                        <a:t>現状把握・</a:t>
                      </a:r>
                      <a:br>
                        <a:rPr kumimoji="1" lang="ja-JP" altLang="en-US" sz="900" b="0" i="0" u="none" strike="noStrike" kern="1200" dirty="0">
                          <a:solidFill>
                            <a:srgbClr val="000000"/>
                          </a:solidFill>
                          <a:effectLst/>
                          <a:latin typeface="+mn-ea"/>
                          <a:ea typeface="+mn-ea"/>
                          <a:cs typeface="+mn-cs"/>
                        </a:rPr>
                      </a:br>
                      <a:r>
                        <a:rPr kumimoji="1" lang="ja-JP" altLang="en-US" sz="900" b="0" i="0" u="none" strike="noStrike" kern="1200" dirty="0">
                          <a:solidFill>
                            <a:srgbClr val="000000"/>
                          </a:solidFill>
                          <a:effectLst/>
                          <a:latin typeface="+mn-ea"/>
                          <a:ea typeface="+mn-ea"/>
                          <a:cs typeface="+mn-cs"/>
                        </a:rPr>
                        <a:t>将来構想の具体性</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（１）社会課題・地域課題・利用者ニーズの整理</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事業実施の背景にある社会課題や地域課題、利用者（本提案内容の受益者）のニーズを具体的に記載</a:t>
                      </a:r>
                    </a:p>
                  </a:txBody>
                  <a:tcPr marL="72000" marR="36000" marT="36000" marB="3600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849010310"/>
                  </a:ext>
                </a:extLst>
              </a:tr>
              <a:tr h="406432">
                <a:tc vMerge="1">
                  <a:txBody>
                    <a:bodyPr/>
                    <a:lstStyle/>
                    <a:p>
                      <a:endParaRPr kumimoji="1" lang="ja-JP" altLang="en-US"/>
                    </a:p>
                  </a:txBody>
                  <a:tcPr>
                    <a:lnT w="6350" cap="flat" cmpd="sng" algn="ctr">
                      <a:solidFill>
                        <a:srgbClr val="808080"/>
                      </a:solidFill>
                      <a:prstDash val="solid"/>
                      <a:round/>
                      <a:headEnd type="none" w="med" len="med"/>
                      <a:tailEnd type="none" w="med" len="med"/>
                    </a:lnT>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（２）将来構想</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（１）を受けて、将来的に実装を目指すサービス像やビジネスモデル、横展開の構想等を具体的に記載</a:t>
                      </a:r>
                      <a:endParaRPr kumimoji="1" lang="en-US" altLang="ja-JP" sz="900" b="0" i="0" u="none" strike="noStrike" kern="1200" dirty="0">
                        <a:solidFill>
                          <a:srgbClr val="000000"/>
                        </a:solidFill>
                        <a:effectLst/>
                        <a:latin typeface="MSPゴシック"/>
                        <a:ea typeface="+mn-ea"/>
                        <a:cs typeface="+mn-cs"/>
                      </a:endParaRP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943665595"/>
                  </a:ext>
                </a:extLst>
              </a:tr>
              <a:tr h="406432">
                <a:tc vMerge="1">
                  <a:txBody>
                    <a:bodyPr/>
                    <a:lstStyle/>
                    <a:p>
                      <a:endParaRPr kumimoji="1" lang="ja-JP" altLang="en-US"/>
                    </a:p>
                  </a:txBody>
                  <a:tcPr>
                    <a:lnL w="6350" cap="flat" cmpd="sng" algn="ctr">
                      <a:solidFill>
                        <a:srgbClr val="808080"/>
                      </a:solidFill>
                      <a:prstDash val="solid"/>
                      <a:round/>
                      <a:headEnd type="none" w="med" len="med"/>
                      <a:tailEnd type="none" w="med" len="med"/>
                    </a:lnL>
                    <a:lnT w="6350" cap="flat" cmpd="sng" algn="ctr">
                      <a:solidFill>
                        <a:srgbClr val="FFFFFF">
                          <a:lumMod val="50000"/>
                        </a:srgbClr>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（３）実装に向けたロードマップと今年度事業の位置づけ</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実装に向けたロードマップと、今年度事業の位置づけ（今年度は何を目的に進めるのか）、</a:t>
                      </a:r>
                      <a:br>
                        <a:rPr kumimoji="1" lang="en-US" altLang="ja-JP" sz="900" b="0" i="0" u="none" strike="noStrike" kern="1200" dirty="0">
                          <a:solidFill>
                            <a:srgbClr val="000000"/>
                          </a:solidFill>
                          <a:effectLst/>
                          <a:latin typeface="MSPゴシック"/>
                          <a:ea typeface="+mn-ea"/>
                          <a:cs typeface="+mn-cs"/>
                        </a:rPr>
                      </a:br>
                      <a:r>
                        <a:rPr kumimoji="1" lang="ja-JP" altLang="en-US" sz="900" b="0" i="0" u="none" strike="noStrike" kern="1200" dirty="0">
                          <a:solidFill>
                            <a:srgbClr val="000000"/>
                          </a:solidFill>
                          <a:effectLst/>
                          <a:latin typeface="MSPゴシック"/>
                          <a:ea typeface="+mn-ea"/>
                          <a:cs typeface="+mn-cs"/>
                        </a:rPr>
                        <a:t>将来的な予算確保の考え方等を具体的かつ簡潔に記載</a:t>
                      </a:r>
                      <a:r>
                        <a:rPr kumimoji="1" lang="en-US" altLang="ja-JP" sz="900" b="0" i="0" u="none" strike="noStrike" kern="1200" dirty="0">
                          <a:solidFill>
                            <a:srgbClr val="000000"/>
                          </a:solidFill>
                          <a:effectLst/>
                          <a:latin typeface="MSPゴシック"/>
                          <a:ea typeface="+mn-ea"/>
                          <a:cs typeface="+mn-cs"/>
                        </a:rPr>
                        <a:t> </a:t>
                      </a:r>
                      <a:endParaRPr kumimoji="1" lang="ja-JP" altLang="en-US" sz="900" b="0" i="0" u="none" strike="noStrike" kern="1200" dirty="0">
                        <a:solidFill>
                          <a:srgbClr val="000000"/>
                        </a:solidFill>
                        <a:effectLst/>
                        <a:latin typeface="MSPゴシック"/>
                        <a:ea typeface="+mn-ea"/>
                        <a:cs typeface="+mn-cs"/>
                      </a:endParaRP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56506832"/>
                  </a:ext>
                </a:extLst>
              </a:tr>
              <a:tr h="406432">
                <a:tc vMerge="1">
                  <a:txBody>
                    <a:bodyPr/>
                    <a:lstStyle/>
                    <a:p>
                      <a:pPr algn="l" fontAlgn="ctr"/>
                      <a:endParaRPr kumimoji="1" lang="ja-JP" altLang="en-US" sz="1000" b="0" i="0" u="none" strike="noStrike" kern="1200" dirty="0">
                        <a:solidFill>
                          <a:srgbClr val="000000"/>
                        </a:solidFill>
                        <a:effectLst/>
                        <a:latin typeface="+mn-ea"/>
                        <a:ea typeface="+mn-ea"/>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（４）取組の新規性</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当該地域の過去の取組や他地域の類似事例を参照し、提案内容の新規性を記載。また、参照結果を提案内容にどのように反映しているか記載（事例が無い場合はその旨を記載）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654521865"/>
                  </a:ext>
                </a:extLst>
              </a:tr>
              <a:tr h="406432">
                <a:tc rowSpan="6">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en-US" altLang="ja-JP" sz="900" b="0" i="0" u="none" strike="noStrike" kern="1200" dirty="0">
                          <a:solidFill>
                            <a:srgbClr val="000000"/>
                          </a:solidFill>
                          <a:effectLst/>
                          <a:latin typeface="MSPゴシック"/>
                          <a:ea typeface="+mn-ea"/>
                          <a:cs typeface="+mn-cs"/>
                        </a:rPr>
                        <a:t>B. </a:t>
                      </a:r>
                      <a:r>
                        <a:rPr kumimoji="1" lang="ja-JP" altLang="en-US" sz="900" b="0" i="0" u="none" strike="noStrike" kern="1200" dirty="0">
                          <a:solidFill>
                            <a:srgbClr val="000000"/>
                          </a:solidFill>
                          <a:effectLst/>
                          <a:latin typeface="MSPゴシック"/>
                          <a:ea typeface="+mn-ea"/>
                          <a:cs typeface="+mn-cs"/>
                        </a:rPr>
                        <a:t>今年度実証内容</a:t>
                      </a:r>
                      <a:endParaRPr kumimoji="1" lang="en-US" altLang="ja-JP" sz="900" b="0" i="0" u="none" strike="noStrike" kern="1200" dirty="0">
                        <a:solidFill>
                          <a:srgbClr val="000000"/>
                        </a:solidFill>
                        <a:effectLst/>
                        <a:latin typeface="MSPゴシック"/>
                        <a:ea typeface="+mn-ea"/>
                        <a:cs typeface="+mn-cs"/>
                      </a:endParaRPr>
                    </a:p>
                    <a:p>
                      <a:pPr algn="l" fontAlgn="ctr"/>
                      <a:r>
                        <a:rPr kumimoji="1" lang="ja-JP" altLang="en-US" sz="900" b="0" i="0" u="none" strike="noStrike" kern="1200" dirty="0">
                          <a:solidFill>
                            <a:srgbClr val="000000"/>
                          </a:solidFill>
                          <a:effectLst/>
                          <a:latin typeface="MSPゴシック"/>
                          <a:ea typeface="+mn-ea"/>
                          <a:cs typeface="+mn-cs"/>
                        </a:rPr>
                        <a:t>の具体性</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lang="ja-JP" altLang="en-US" sz="900" b="0" kern="100" dirty="0">
                          <a:solidFill>
                            <a:schemeClr val="tx1"/>
                          </a:solidFill>
                        </a:rPr>
                        <a:t>（１）今年度実証内容の概要・検証内容・検証手法</a:t>
                      </a:r>
                      <a:endParaRPr kumimoji="1" lang="ja-JP" altLang="en-US" sz="900" b="0" i="0" u="none" strike="noStrike" kern="1200" dirty="0">
                        <a:solidFill>
                          <a:schemeClr val="tx1"/>
                        </a:solidFill>
                        <a:effectLst/>
                        <a:latin typeface="MSPゴシック"/>
                        <a:ea typeface="+mn-ea"/>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今年度の実証内容と、検証内容（検証項目）、その検証手法を具体的に記載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299845618"/>
                  </a:ext>
                </a:extLst>
              </a:tr>
              <a:tr h="406432">
                <a:tc vMerge="1">
                  <a:txBody>
                    <a:bodyPr/>
                    <a:lstStyle/>
                    <a:p>
                      <a:endParaRPr kumimoji="1" lang="ja-JP" altLang="en-US"/>
                    </a:p>
                  </a:txBody>
                  <a:tcPr>
                    <a:lnT w="6350" cap="flat" cmpd="sng" algn="ctr">
                      <a:solidFill>
                        <a:srgbClr val="FFFFFF">
                          <a:lumMod val="50000"/>
                        </a:srgbClr>
                      </a:solidFill>
                      <a:prstDash val="solid"/>
                      <a:round/>
                      <a:headEnd type="none" w="med" len="med"/>
                      <a:tailEnd type="none" w="med" len="med"/>
                    </a:lnT>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dirty="0">
                          <a:solidFill>
                            <a:srgbClr val="000000"/>
                          </a:solidFill>
                          <a:effectLst/>
                          <a:latin typeface="MSPゴシック"/>
                          <a:ea typeface="+mn-ea"/>
                          <a:cs typeface="+mn-cs"/>
                        </a:rPr>
                        <a:t>（２）達成度の評価方法</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（１）で示した検証内容の達成度を評価する手法（</a:t>
                      </a:r>
                      <a:r>
                        <a:rPr kumimoji="1" lang="en-US" altLang="ja-JP" sz="900" b="0" i="0" u="none" strike="noStrike" kern="1200" dirty="0">
                          <a:solidFill>
                            <a:srgbClr val="000000"/>
                          </a:solidFill>
                          <a:effectLst/>
                          <a:latin typeface="MSPゴシック"/>
                          <a:ea typeface="+mn-ea"/>
                          <a:cs typeface="+mn-cs"/>
                        </a:rPr>
                        <a:t>KPI</a:t>
                      </a:r>
                      <a:r>
                        <a:rPr kumimoji="1" lang="ja-JP" altLang="en-US" sz="900" b="0" i="0" u="none" strike="noStrike" kern="1200" dirty="0">
                          <a:solidFill>
                            <a:srgbClr val="000000"/>
                          </a:solidFill>
                          <a:effectLst/>
                          <a:latin typeface="MSPゴシック"/>
                          <a:ea typeface="+mn-ea"/>
                          <a:cs typeface="+mn-cs"/>
                        </a:rPr>
                        <a:t>等）を具体的に記載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944630272"/>
                  </a:ext>
                </a:extLst>
              </a:tr>
              <a:tr h="406432">
                <a:tc vMerge="1">
                  <a:txBody>
                    <a:bodyPr/>
                    <a:lstStyle/>
                    <a:p>
                      <a:endParaRPr kumimoji="1" lang="ja-JP" altLang="en-US"/>
                    </a:p>
                  </a:txBody>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dirty="0">
                          <a:solidFill>
                            <a:srgbClr val="000000"/>
                          </a:solidFill>
                          <a:effectLst/>
                          <a:latin typeface="MSPゴシック"/>
                          <a:ea typeface="+mn-ea"/>
                          <a:cs typeface="+mn-cs"/>
                        </a:rPr>
                        <a:t>（３）実証スケジュール</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実証スケジュール（実証時期、実証計画の修正余地 等）を具体的に記載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37974469"/>
                  </a:ext>
                </a:extLst>
              </a:tr>
              <a:tr h="406432">
                <a:tc vMerge="1">
                  <a:txBody>
                    <a:bodyPr/>
                    <a:lstStyle/>
                    <a:p>
                      <a:endParaRPr kumimoji="1" lang="ja-JP" altLang="en-US"/>
                    </a:p>
                  </a:txBody>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dirty="0">
                          <a:solidFill>
                            <a:srgbClr val="000000"/>
                          </a:solidFill>
                          <a:effectLst/>
                          <a:latin typeface="MSPゴシック"/>
                          <a:ea typeface="+mn-ea"/>
                          <a:cs typeface="+mn-cs"/>
                        </a:rPr>
                        <a:t>（４）実施体制の整備</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実施体制と各主体の役割を具体的に記載</a:t>
                      </a:r>
                    </a:p>
                  </a:txBody>
                  <a:tcPr marL="72000" marR="36000" marT="36000" marB="3600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60938219"/>
                  </a:ext>
                </a:extLst>
              </a:tr>
              <a:tr h="406432">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dirty="0">
                          <a:solidFill>
                            <a:srgbClr val="000000"/>
                          </a:solidFill>
                          <a:effectLst/>
                          <a:latin typeface="MSPゴシック"/>
                          <a:ea typeface="+mn-ea"/>
                          <a:cs typeface="+mn-cs"/>
                        </a:rPr>
                        <a:t>（５）自治体の協力</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事業実施にあたり、地域（自治体等）との協力状況を具体的に記載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291600129"/>
                  </a:ext>
                </a:extLst>
              </a:tr>
              <a:tr h="406432">
                <a:tc vMerge="1">
                  <a:txBody>
                    <a:bodyPr/>
                    <a:lstStyle/>
                    <a:p>
                      <a:endParaRPr kumimoji="1" lang="ja-JP" altLang="en-US"/>
                    </a:p>
                  </a:txBody>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dirty="0">
                          <a:solidFill>
                            <a:srgbClr val="000000"/>
                          </a:solidFill>
                          <a:effectLst/>
                          <a:latin typeface="MSPゴシック"/>
                          <a:ea typeface="+mn-ea"/>
                          <a:cs typeface="+mn-cs"/>
                        </a:rPr>
                        <a:t>（６）利用者ニーズの反映</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利用者（サービスの受益者）視点での意見・ニーズが実証内容に反映されているかを具体的に記載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664422734"/>
                  </a:ext>
                </a:extLst>
              </a:tr>
              <a:tr h="406432">
                <a:tc rowSpan="2">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en-US" altLang="ja-JP" sz="900" b="0" i="0" u="none" strike="noStrike" kern="1200" dirty="0">
                          <a:solidFill>
                            <a:srgbClr val="000000"/>
                          </a:solidFill>
                          <a:effectLst/>
                          <a:latin typeface="MSPゴシック"/>
                          <a:ea typeface="+mn-ea"/>
                          <a:cs typeface="+mn-cs"/>
                        </a:rPr>
                        <a:t>C.</a:t>
                      </a:r>
                      <a:r>
                        <a:rPr kumimoji="1" lang="ja-JP" altLang="en-US" sz="900" b="0" i="0" u="none" strike="noStrike" kern="1200" dirty="0">
                          <a:solidFill>
                            <a:srgbClr val="000000"/>
                          </a:solidFill>
                          <a:effectLst/>
                          <a:latin typeface="MSPゴシック"/>
                          <a:ea typeface="+mn-ea"/>
                          <a:cs typeface="+mn-cs"/>
                        </a:rPr>
                        <a:t>事業目的や期待する成果との整合性</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a:r>
                        <a:rPr kumimoji="1" lang="ja-JP" altLang="en-US" sz="900" b="0" i="0" u="none" strike="noStrike" kern="1200" dirty="0">
                          <a:solidFill>
                            <a:srgbClr val="000000"/>
                          </a:solidFill>
                          <a:effectLst/>
                          <a:latin typeface="MSPゴシック"/>
                          <a:ea typeface="+mn-ea"/>
                          <a:cs typeface="+mn-cs"/>
                        </a:rPr>
                        <a:t>（１）期待する成果との整合性</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本事業が期待する成果への該当有無を記載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25463225"/>
                  </a:ext>
                </a:extLst>
              </a:tr>
              <a:tr h="406432">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（２）具体的に目指す成果</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本事業の目的や期待する成果を加味し、提案内容がどのような点で成果を生むことが出来るか記載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545526929"/>
                  </a:ext>
                </a:extLst>
              </a:tr>
              <a:tr h="406432">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lang="en-US" altLang="ja-JP" sz="900" b="0" i="0" u="none" strike="noStrike" dirty="0">
                          <a:solidFill>
                            <a:srgbClr val="000000"/>
                          </a:solidFill>
                          <a:effectLst/>
                          <a:latin typeface="+mn-ea"/>
                          <a:ea typeface="+mn-ea"/>
                        </a:rPr>
                        <a:t>D. </a:t>
                      </a:r>
                      <a:r>
                        <a:rPr lang="ja-JP" altLang="en-US" sz="900" b="0" i="0" u="none" strike="noStrike" dirty="0">
                          <a:solidFill>
                            <a:srgbClr val="000000"/>
                          </a:solidFill>
                          <a:effectLst/>
                          <a:latin typeface="+mn-ea"/>
                          <a:ea typeface="+mn-ea"/>
                        </a:rPr>
                        <a:t>その他</a:t>
                      </a:r>
                    </a:p>
                  </a:txBody>
                  <a:tcPr marL="72000" marR="36000" marT="36000" marB="3600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lang="ja-JP" altLang="en-US" sz="900" b="0" kern="100" dirty="0">
                          <a:solidFill>
                            <a:schemeClr val="tx1"/>
                          </a:solidFill>
                        </a:rPr>
                        <a:t>ワーク・ライフ・バランス等推進企業に関する認定等の状況</a:t>
                      </a:r>
                      <a:endParaRPr kumimoji="1" lang="ja-JP" altLang="en-US" sz="900" b="0" i="0" u="none" strike="noStrike" kern="1200" dirty="0">
                        <a:solidFill>
                          <a:schemeClr val="tx1"/>
                        </a:solidFill>
                        <a:effectLst/>
                        <a:latin typeface="MSPゴシック"/>
                        <a:ea typeface="+mn-ea"/>
                        <a:cs typeface="+mn-cs"/>
                      </a:endParaRPr>
                    </a:p>
                  </a:txBody>
                  <a:tcPr marL="36000" marR="36000" marT="36000" marB="3600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algn="l" fontAlgn="ctr"/>
                      <a:r>
                        <a:rPr kumimoji="1" lang="ja-JP" altLang="en-US" sz="900" b="0" i="0" u="none" strike="noStrike" kern="1200" dirty="0">
                          <a:solidFill>
                            <a:srgbClr val="000000"/>
                          </a:solidFill>
                          <a:effectLst/>
                          <a:latin typeface="MSPゴシック"/>
                          <a:ea typeface="+mn-ea"/>
                          <a:cs typeface="+mn-cs"/>
                        </a:rPr>
                        <a:t>ワーク・ライフ・バランス等推進企業に関する資格の取得状況を記載</a:t>
                      </a:r>
                    </a:p>
                  </a:txBody>
                  <a:tcPr marL="72000" marR="72000" marT="7620" marB="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666552907"/>
                  </a:ext>
                </a:extLst>
              </a:tr>
            </a:tbl>
          </a:graphicData>
        </a:graphic>
      </p:graphicFrame>
    </p:spTree>
    <p:extLst>
      <p:ext uri="{BB962C8B-B14F-4D97-AF65-F5344CB8AC3E}">
        <p14:creationId xmlns:p14="http://schemas.microsoft.com/office/powerpoint/2010/main" val="1994524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現状把握・将来構想の具体性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53</a:t>
            </a:r>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（１）</a:t>
            </a:r>
            <a:r>
              <a:rPr lang="ja-JP" altLang="en-US" sz="1200" b="1" kern="100" dirty="0">
                <a:solidFill>
                  <a:schemeClr val="bg1"/>
                </a:solidFill>
                <a:effectLst/>
              </a:rPr>
              <a:t>社会課題・地域課題・利用者ニーズの整理</a:t>
            </a:r>
            <a:endParaRPr lang="en-US" altLang="ja-JP" sz="1200" b="1" kern="100" dirty="0">
              <a:solidFill>
                <a:schemeClr val="bg1"/>
              </a:solidFill>
            </a:endParaRPr>
          </a:p>
        </p:txBody>
      </p:sp>
      <p:sp>
        <p:nvSpPr>
          <p:cNvPr id="12" name="正方形/長方形 11">
            <a:extLst>
              <a:ext uri="{FF2B5EF4-FFF2-40B4-BE49-F238E27FC236}">
                <a16:creationId xmlns:a16="http://schemas.microsoft.com/office/drawing/2014/main" id="{1EE04BF0-0F99-47B4-BAA3-BCD04FA4F45A}"/>
              </a:ext>
            </a:extLst>
          </p:cNvPr>
          <p:cNvSpPr/>
          <p:nvPr/>
        </p:nvSpPr>
        <p:spPr>
          <a:xfrm>
            <a:off x="190939" y="1212958"/>
            <a:ext cx="8762062" cy="5384394"/>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r>
              <a:rPr lang="en-US" altLang="ja-JP" sz="1200" b="0" kern="100" dirty="0">
                <a:solidFill>
                  <a:srgbClr val="FF0000"/>
                </a:solidFill>
                <a:effectLst/>
                <a:latin typeface="+mn-ea"/>
              </a:rPr>
              <a:t>※</a:t>
            </a:r>
            <a:r>
              <a:rPr lang="ja-JP" altLang="en-US" sz="1200" b="0" kern="100" dirty="0">
                <a:solidFill>
                  <a:srgbClr val="FF0000"/>
                </a:solidFill>
                <a:effectLst/>
                <a:latin typeface="+mn-ea"/>
              </a:rPr>
              <a:t>事業実施の背景にある社会課題や地域課題、利用者（本提案内容の受益者）のニーズをご記載ください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cs typeface="Times New Roman" panose="02020603050405020304" pitchFamily="18" charset="0"/>
              </a:rPr>
              <a:t> </a:t>
            </a: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P15</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18</a:t>
            </a:r>
            <a:endParaRPr lang="ja-JP" altLang="ja-JP" sz="1200" b="0" kern="100" dirty="0">
              <a:solidFill>
                <a:schemeClr val="tx1"/>
              </a:solidFill>
              <a:effectLst/>
              <a:latin typeface="+mn-ea"/>
              <a:cs typeface="Times New Roman" panose="02020603050405020304" pitchFamily="18" charset="0"/>
            </a:endParaRPr>
          </a:p>
        </p:txBody>
      </p:sp>
      <p:sp>
        <p:nvSpPr>
          <p:cNvPr id="14" name="正方形/長方形 3">
            <a:extLst>
              <a:ext uri="{FF2B5EF4-FFF2-40B4-BE49-F238E27FC236}">
                <a16:creationId xmlns:a16="http://schemas.microsoft.com/office/drawing/2014/main" id="{0C8F7798-B76C-4C96-8BCB-4C45BD7B33C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451366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（２</a:t>
            </a:r>
            <a:r>
              <a:rPr lang="ja-JP" altLang="en-US" sz="1800" b="1" dirty="0">
                <a:solidFill>
                  <a:srgbClr val="FFFFFF"/>
                </a:solidFill>
                <a:latin typeface="ＭＳ Ｐゴシック" panose="020B0600070205080204" pitchFamily="50" charset="-128"/>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現状把握・将来構想の具体性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54</a:t>
            </a:r>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r>
              <a:rPr kumimoji="1" lang="ja-JP" altLang="en-US" sz="1200" b="1" i="0" u="none" strike="noStrike" kern="1200" dirty="0">
                <a:solidFill>
                  <a:schemeClr val="bg1"/>
                </a:solidFill>
                <a:effectLst/>
                <a:latin typeface="MSPゴシック"/>
                <a:ea typeface="+mn-ea"/>
                <a:cs typeface="+mn-cs"/>
              </a:rPr>
              <a:t>（２）将来構想</a:t>
            </a:r>
          </a:p>
        </p:txBody>
      </p:sp>
      <p:sp>
        <p:nvSpPr>
          <p:cNvPr id="12" name="正方形/長方形 11">
            <a:extLst>
              <a:ext uri="{FF2B5EF4-FFF2-40B4-BE49-F238E27FC236}">
                <a16:creationId xmlns:a16="http://schemas.microsoft.com/office/drawing/2014/main" id="{1EE04BF0-0F99-47B4-BAA3-BCD04FA4F45A}"/>
              </a:ext>
            </a:extLst>
          </p:cNvPr>
          <p:cNvSpPr/>
          <p:nvPr/>
        </p:nvSpPr>
        <p:spPr>
          <a:xfrm>
            <a:off x="190939" y="1212958"/>
            <a:ext cx="8762062" cy="5384394"/>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（１）で記載した背景や課題を受けて、将来的に実装を目指すサービス像の詳細やビジネスモデル、横展開構想等をご記載ください。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cs typeface="Times New Roman" panose="02020603050405020304" pitchFamily="18" charset="0"/>
              </a:rPr>
              <a:t>　 可能であればサービスや金銭の流れを図示したビジネスモデル図をご記載ください。</a:t>
            </a:r>
            <a:endParaRPr lang="en-US" altLang="ja-JP" sz="1200" kern="100" dirty="0">
              <a:solidFill>
                <a:schemeClr val="tx1"/>
              </a:solidFill>
              <a:latin typeface="+mn-ea"/>
              <a:cs typeface="Times New Roman" panose="02020603050405020304" pitchFamily="18" charset="0"/>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将来構想によって、「誰に」「どのような」価値がもたらせるのかが分かるように記載してください。</a:t>
            </a:r>
            <a:endParaRPr lang="en-US" altLang="ja-JP" sz="1200" kern="100" dirty="0">
              <a:solidFill>
                <a:srgbClr val="FF0000"/>
              </a:solidFill>
              <a:latin typeface="+mn-ea"/>
              <a:cs typeface="Times New Roman" panose="02020603050405020304" pitchFamily="18" charset="0"/>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P19</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24</a:t>
            </a:r>
          </a:p>
        </p:txBody>
      </p:sp>
      <p:sp>
        <p:nvSpPr>
          <p:cNvPr id="14" name="正方形/長方形 3">
            <a:extLst>
              <a:ext uri="{FF2B5EF4-FFF2-40B4-BE49-F238E27FC236}">
                <a16:creationId xmlns:a16="http://schemas.microsoft.com/office/drawing/2014/main" id="{0C8F7798-B76C-4C96-8BCB-4C45BD7B33C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623137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（３））</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現状把握・将来構想の具体性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55</a:t>
            </a:r>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（３）</a:t>
            </a:r>
            <a:r>
              <a:rPr lang="ja-JP" altLang="en-US" sz="1200" b="1" kern="100" dirty="0">
                <a:solidFill>
                  <a:schemeClr val="bg1"/>
                </a:solidFill>
                <a:effectLst/>
              </a:rPr>
              <a:t>実装に向けたロードマップと今年度事業の位置づけ</a:t>
            </a:r>
            <a:endParaRPr lang="en-US" altLang="ja-JP" sz="1200" b="1" kern="100" dirty="0">
              <a:solidFill>
                <a:schemeClr val="bg1"/>
              </a:solidFill>
            </a:endParaRPr>
          </a:p>
        </p:txBody>
      </p:sp>
      <p:sp>
        <p:nvSpPr>
          <p:cNvPr id="12" name="正方形/長方形 11">
            <a:extLst>
              <a:ext uri="{FF2B5EF4-FFF2-40B4-BE49-F238E27FC236}">
                <a16:creationId xmlns:a16="http://schemas.microsoft.com/office/drawing/2014/main" id="{1EE04BF0-0F99-47B4-BAA3-BCD04FA4F45A}"/>
              </a:ext>
            </a:extLst>
          </p:cNvPr>
          <p:cNvSpPr/>
          <p:nvPr/>
        </p:nvSpPr>
        <p:spPr>
          <a:xfrm>
            <a:off x="190939" y="1212958"/>
            <a:ext cx="8762062" cy="531238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実装に向けたロードマップを示し、今年度事業の</a:t>
            </a:r>
            <a:r>
              <a:rPr lang="ja-JP" altLang="en-US" sz="1200" kern="100" dirty="0">
                <a:solidFill>
                  <a:srgbClr val="FF0000"/>
                </a:solidFill>
                <a:latin typeface="+mn-ea"/>
              </a:rPr>
              <a:t>位置づけ（今年度は何を目的に進めるのか）を簡潔にご記載ください</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今年度の実証後、実証や実装時の予算をどのように確保するかが分かる記載としてください。</a:t>
            </a:r>
            <a:endParaRPr lang="en-US" altLang="ja-JP" sz="1200" kern="100" dirty="0">
              <a:solidFill>
                <a:srgbClr val="FF0000"/>
              </a:solidFill>
              <a:latin typeface="+mn-ea"/>
            </a:endParaRPr>
          </a:p>
          <a:p>
            <a:pPr>
              <a:lnSpc>
                <a:spcPts val="1500"/>
              </a:lnSpc>
              <a:spcAft>
                <a:spcPts val="0"/>
              </a:spcAft>
            </a:pPr>
            <a:r>
              <a:rPr lang="ja-JP" altLang="en-US" sz="1200" kern="100" dirty="0">
                <a:solidFill>
                  <a:srgbClr val="FF0000"/>
                </a:solidFill>
                <a:latin typeface="+mn-ea"/>
              </a:rPr>
              <a:t>（政府の補助事業・委託事業を何年度まで使うか、自治体で予算を確保する・補助金を活用する、黒字化を達成し支援なしで運営可能とする等）</a:t>
            </a:r>
            <a:endParaRPr lang="en-US" altLang="ja-JP" sz="1200" kern="100" dirty="0">
              <a:solidFill>
                <a:srgbClr val="FF0000"/>
              </a:solidFill>
              <a:latin typeface="+mn-ea"/>
            </a:endParaRPr>
          </a:p>
          <a:p>
            <a:pPr>
              <a:lnSpc>
                <a:spcPts val="1500"/>
              </a:lnSpc>
              <a:spcAft>
                <a:spcPts val="0"/>
              </a:spcAft>
            </a:pPr>
            <a:r>
              <a:rPr lang="en-US" altLang="ja-JP" sz="1200" b="0" kern="100" dirty="0">
                <a:solidFill>
                  <a:srgbClr val="FF0000"/>
                </a:solidFill>
                <a:effectLst/>
                <a:latin typeface="+mn-ea"/>
                <a:cs typeface="Times New Roman" panose="02020603050405020304" pitchFamily="18" charset="0"/>
              </a:rPr>
              <a:t>※</a:t>
            </a:r>
            <a:r>
              <a:rPr lang="ja-JP" altLang="en-US" sz="1200" b="0" kern="100" dirty="0">
                <a:solidFill>
                  <a:srgbClr val="FF0000"/>
                </a:solidFill>
                <a:effectLst/>
                <a:latin typeface="+mn-ea"/>
                <a:cs typeface="Times New Roman" panose="02020603050405020304" pitchFamily="18" charset="0"/>
              </a:rPr>
              <a:t>なお、</a:t>
            </a:r>
            <a:r>
              <a:rPr lang="ja-JP" altLang="en-US" sz="1200" kern="100" dirty="0">
                <a:solidFill>
                  <a:srgbClr val="FF0000"/>
                </a:solidFill>
                <a:latin typeface="+mn-ea"/>
                <a:cs typeface="Times New Roman" panose="02020603050405020304" pitchFamily="18" charset="0"/>
              </a:rPr>
              <a:t>自動運転の実装時期等、将来見通しがつきづらいものも、官民</a:t>
            </a:r>
            <a:r>
              <a:rPr lang="en-US" altLang="ja-JP" sz="1200" kern="100" dirty="0">
                <a:solidFill>
                  <a:srgbClr val="FF0000"/>
                </a:solidFill>
                <a:latin typeface="+mn-ea"/>
                <a:cs typeface="Times New Roman" panose="02020603050405020304" pitchFamily="18" charset="0"/>
              </a:rPr>
              <a:t>ITS</a:t>
            </a:r>
            <a:r>
              <a:rPr lang="ja-JP" altLang="en-US" sz="1200" kern="100" dirty="0">
                <a:solidFill>
                  <a:srgbClr val="FF0000"/>
                </a:solidFill>
                <a:latin typeface="+mn-ea"/>
                <a:cs typeface="Times New Roman" panose="02020603050405020304" pitchFamily="18" charset="0"/>
              </a:rPr>
              <a:t>構想・ロードマップ等、国が策定しているロードマップを参考にしつつ、地域の実情として実現可能な</a:t>
            </a:r>
            <a:r>
              <a:rPr lang="ja-JP" altLang="en-US" sz="1200" b="0" kern="100" dirty="0">
                <a:solidFill>
                  <a:srgbClr val="FF0000"/>
                </a:solidFill>
                <a:effectLst/>
                <a:latin typeface="+mn-ea"/>
                <a:cs typeface="Times New Roman" panose="02020603050405020304" pitchFamily="18" charset="0"/>
              </a:rPr>
              <a:t>実装時期を設定してください。</a:t>
            </a:r>
            <a:endParaRPr lang="en-US" altLang="ja-JP" sz="1200" b="0" kern="100" dirty="0">
              <a:solidFill>
                <a:srgbClr val="FF0000"/>
              </a:solidFill>
              <a:effectLst/>
              <a:latin typeface="+mn-ea"/>
              <a:cs typeface="Times New Roman" panose="02020603050405020304" pitchFamily="18" charset="0"/>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P31</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33</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40</a:t>
            </a:r>
          </a:p>
        </p:txBody>
      </p:sp>
      <p:sp>
        <p:nvSpPr>
          <p:cNvPr id="14" name="正方形/長方形 3">
            <a:extLst>
              <a:ext uri="{FF2B5EF4-FFF2-40B4-BE49-F238E27FC236}">
                <a16:creationId xmlns:a16="http://schemas.microsoft.com/office/drawing/2014/main" id="{0C8F7798-B76C-4C96-8BCB-4C45BD7B33C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623603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（４））</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現状把握・将来構想の具体性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56</a:t>
            </a:r>
            <a:endParaRPr kumimoji="1" lang="ja-JP" altLang="en-US" sz="1480" dirty="0">
              <a:solidFill>
                <a:schemeClr val="tx1"/>
              </a:solidFill>
            </a:endParaRPr>
          </a:p>
        </p:txBody>
      </p:sp>
      <p:sp>
        <p:nvSpPr>
          <p:cNvPr id="14" name="正方形/長方形 3">
            <a:extLst>
              <a:ext uri="{FF2B5EF4-FFF2-40B4-BE49-F238E27FC236}">
                <a16:creationId xmlns:a16="http://schemas.microsoft.com/office/drawing/2014/main" id="{0C8F7798-B76C-4C96-8BCB-4C45BD7B33C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
        <p:nvSpPr>
          <p:cNvPr id="2" name="正方形/長方形 1">
            <a:extLst>
              <a:ext uri="{FF2B5EF4-FFF2-40B4-BE49-F238E27FC236}">
                <a16:creationId xmlns:a16="http://schemas.microsoft.com/office/drawing/2014/main" id="{44C150FD-A2BB-C0AA-83A2-494389F103DA}"/>
              </a:ext>
            </a:extLst>
          </p:cNvPr>
          <p:cNvSpPr/>
          <p:nvPr/>
        </p:nvSpPr>
        <p:spPr>
          <a:xfrm>
            <a:off x="190939" y="982549"/>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（４）</a:t>
            </a:r>
            <a:r>
              <a:rPr lang="ja-JP" altLang="en-US" sz="1200" b="1" kern="100" dirty="0">
                <a:solidFill>
                  <a:schemeClr val="bg1"/>
                </a:solidFill>
                <a:effectLst/>
              </a:rPr>
              <a:t>取組の新規性</a:t>
            </a:r>
            <a:endParaRPr lang="en-US" altLang="ja-JP" sz="1200" b="1" kern="100" dirty="0">
              <a:solidFill>
                <a:schemeClr val="bg1"/>
              </a:solidFill>
            </a:endParaRPr>
          </a:p>
        </p:txBody>
      </p:sp>
      <p:sp>
        <p:nvSpPr>
          <p:cNvPr id="3" name="正方形/長方形 2">
            <a:extLst>
              <a:ext uri="{FF2B5EF4-FFF2-40B4-BE49-F238E27FC236}">
                <a16:creationId xmlns:a16="http://schemas.microsoft.com/office/drawing/2014/main" id="{CE0C45AD-3E76-E4BC-D89D-63EB1DA99073}"/>
              </a:ext>
            </a:extLst>
          </p:cNvPr>
          <p:cNvSpPr/>
          <p:nvPr/>
        </p:nvSpPr>
        <p:spPr>
          <a:xfrm>
            <a:off x="190939" y="1260598"/>
            <a:ext cx="8762062" cy="5336753"/>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kern="100" dirty="0">
                <a:solidFill>
                  <a:srgbClr val="FF0000"/>
                </a:solidFill>
                <a:latin typeface="+mn-ea"/>
              </a:rPr>
              <a:t>当該地域のこれまでの取組や、他地域における類似</a:t>
            </a:r>
            <a:r>
              <a:rPr lang="ja-JP" altLang="en-US" sz="1200" b="0" kern="100" dirty="0">
                <a:solidFill>
                  <a:srgbClr val="FF0000"/>
                </a:solidFill>
                <a:effectLst/>
                <a:latin typeface="+mn-ea"/>
              </a:rPr>
              <a:t>事例を参照し、提案内容の新規性をご記載ください。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rPr>
              <a:t>　また、</a:t>
            </a:r>
            <a:r>
              <a:rPr lang="ja-JP" altLang="en-US" sz="1200" b="0" kern="100" dirty="0">
                <a:solidFill>
                  <a:srgbClr val="FF0000"/>
                </a:solidFill>
                <a:effectLst/>
                <a:latin typeface="+mn-ea"/>
              </a:rPr>
              <a:t>参照結果を提案内容においてどのように反映しているかご記載ください。</a:t>
            </a:r>
            <a:br>
              <a:rPr lang="en-US" altLang="ja-JP" sz="1200" kern="100" dirty="0">
                <a:solidFill>
                  <a:srgbClr val="FF0000"/>
                </a:solidFill>
                <a:latin typeface="+mn-ea"/>
                <a:cs typeface="Times New Roman" panose="02020603050405020304" pitchFamily="18" charset="0"/>
              </a:rPr>
            </a:br>
            <a:r>
              <a:rPr lang="ja-JP" altLang="en-US" sz="1200" kern="100" dirty="0">
                <a:solidFill>
                  <a:srgbClr val="FF0000"/>
                </a:solidFill>
                <a:latin typeface="+mn-ea"/>
                <a:cs typeface="Times New Roman" panose="02020603050405020304" pitchFamily="18" charset="0"/>
              </a:rPr>
              <a:t>　　（過去の取組、類似事例が無い場合はその旨をご記載ください）</a:t>
            </a:r>
            <a:endParaRPr lang="ja-JP" altLang="ja-JP" sz="1200" b="0" kern="100" dirty="0">
              <a:solidFill>
                <a:srgbClr val="FF0000"/>
              </a:solidFill>
              <a:effectLst/>
              <a:latin typeface="+mn-ea"/>
              <a:cs typeface="Times New Roman" panose="02020603050405020304" pitchFamily="18" charset="0"/>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P9</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10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23</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24</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Tree>
    <p:extLst>
      <p:ext uri="{BB962C8B-B14F-4D97-AF65-F5344CB8AC3E}">
        <p14:creationId xmlns:p14="http://schemas.microsoft.com/office/powerpoint/2010/main" val="4009739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80" dirty="0">
                <a:solidFill>
                  <a:schemeClr val="tx1"/>
                </a:solidFill>
              </a:rPr>
              <a:t>57</a:t>
            </a:r>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（１）今年度実証内容の概要・検証内容・検証手法 （</a:t>
            </a:r>
            <a:r>
              <a:rPr lang="en-US" altLang="ja-JP" sz="1200" b="1" kern="100" dirty="0">
                <a:solidFill>
                  <a:schemeClr val="bg1"/>
                </a:solidFill>
              </a:rPr>
              <a:t>2</a:t>
            </a:r>
            <a:r>
              <a:rPr lang="ja-JP" altLang="en-US" sz="1200" b="1" kern="100" dirty="0">
                <a:solidFill>
                  <a:schemeClr val="bg1"/>
                </a:solidFill>
              </a:rPr>
              <a:t>ページ以内）</a:t>
            </a:r>
            <a:endParaRPr lang="en-US" altLang="ja-JP" sz="1200" b="1" kern="100" dirty="0">
              <a:solidFill>
                <a:schemeClr val="bg1"/>
              </a:solidFill>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今年度の実証内容を図や画像も用いて自由にご記載ください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rPr>
              <a:t>　 その際、</a:t>
            </a:r>
            <a:r>
              <a:rPr lang="en-US" altLang="ja-JP" sz="1200" b="0" kern="100" dirty="0">
                <a:solidFill>
                  <a:srgbClr val="FF0000"/>
                </a:solidFill>
                <a:effectLst/>
                <a:latin typeface="+mn-ea"/>
              </a:rPr>
              <a:t> </a:t>
            </a:r>
            <a:r>
              <a:rPr lang="ja-JP" altLang="en-US" sz="1200" b="0" kern="100" dirty="0">
                <a:solidFill>
                  <a:srgbClr val="FF0000"/>
                </a:solidFill>
                <a:effectLst/>
                <a:latin typeface="+mn-ea"/>
              </a:rPr>
              <a:t>検証内容（検証項目）とその検証手法を分かりやすくご記載ください</a:t>
            </a:r>
            <a:endParaRPr lang="en-US" altLang="ja-JP" sz="1200" b="0" kern="100" dirty="0">
              <a:solidFill>
                <a:srgbClr val="FF0000"/>
              </a:solidFill>
              <a:effectLst/>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P41</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en-US" altLang="ja-JP" sz="1200" b="0" kern="100" dirty="0">
              <a:solidFill>
                <a:srgbClr val="FF0000"/>
              </a:solidFill>
              <a:effectLst/>
              <a:latin typeface="+mn-ea"/>
            </a:endParaRPr>
          </a:p>
        </p:txBody>
      </p:sp>
      <p:sp>
        <p:nvSpPr>
          <p:cNvPr id="12" name="正方形/長方形 3">
            <a:extLst>
              <a:ext uri="{FF2B5EF4-FFF2-40B4-BE49-F238E27FC236}">
                <a16:creationId xmlns:a16="http://schemas.microsoft.com/office/drawing/2014/main" id="{60F806F0-99EC-4DFA-AB24-AFB004B3DF1A}"/>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793249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２．スマートシティ関連事業への応募状況　</a:t>
            </a:r>
            <a:r>
              <a:rPr lang="en-US" altLang="ja-JP" sz="2400" b="1" dirty="0">
                <a:solidFill>
                  <a:schemeClr val="bg1"/>
                </a:solidFill>
                <a:latin typeface="ＭＳ Ｐゴシック" panose="020B0600070205080204" pitchFamily="50" charset="-128"/>
              </a:rPr>
              <a:t>【</a:t>
            </a:r>
            <a:r>
              <a:rPr lang="ja-JP" altLang="en-US" sz="2400" b="1" dirty="0">
                <a:solidFill>
                  <a:schemeClr val="bg1"/>
                </a:solidFill>
                <a:latin typeface="ＭＳ Ｐゴシック" panose="020B0600070205080204" pitchFamily="50" charset="-128"/>
              </a:rPr>
              <a:t>申請者名</a:t>
            </a:r>
            <a:r>
              <a:rPr lang="en-US" altLang="ja-JP" sz="2400" b="1" dirty="0">
                <a:solidFill>
                  <a:schemeClr val="bg1"/>
                </a:solidFill>
                <a:latin typeface="ＭＳ Ｐゴシック" panose="020B0600070205080204" pitchFamily="50" charset="-128"/>
              </a:rPr>
              <a:t>】</a:t>
            </a:r>
            <a:endParaRPr lang="ja-JP" altLang="en-US" sz="2400" b="1" dirty="0">
              <a:solidFill>
                <a:schemeClr val="bg1"/>
              </a:solidFill>
              <a:latin typeface="ＭＳ Ｐゴシック" panose="020B0600070205080204" pitchFamily="50" charset="-128"/>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graphicFrame>
        <p:nvGraphicFramePr>
          <p:cNvPr id="1231" name="表 12"/>
          <p:cNvGraphicFramePr>
            <a:graphicFrameLocks noGrp="1"/>
          </p:cNvGraphicFramePr>
          <p:nvPr/>
        </p:nvGraphicFramePr>
        <p:xfrm>
          <a:off x="266314" y="4461088"/>
          <a:ext cx="8554162" cy="1920240"/>
        </p:xfrm>
        <a:graphic>
          <a:graphicData uri="http://schemas.openxmlformats.org/drawingml/2006/table">
            <a:tbl>
              <a:tblPr firstRow="1" bandRow="1">
                <a:tableStyleId>{5940675A-B579-460E-94D1-54222C63F5DA}</a:tableStyleId>
              </a:tblPr>
              <a:tblGrid>
                <a:gridCol w="3799986">
                  <a:extLst>
                    <a:ext uri="{9D8B030D-6E8A-4147-A177-3AD203B41FA5}">
                      <a16:colId xmlns:a16="http://schemas.microsoft.com/office/drawing/2014/main" val="20000"/>
                    </a:ext>
                  </a:extLst>
                </a:gridCol>
                <a:gridCol w="594272">
                  <a:extLst>
                    <a:ext uri="{9D8B030D-6E8A-4147-A177-3AD203B41FA5}">
                      <a16:colId xmlns:a16="http://schemas.microsoft.com/office/drawing/2014/main" val="2326779085"/>
                    </a:ext>
                  </a:extLst>
                </a:gridCol>
                <a:gridCol w="594272">
                  <a:extLst>
                    <a:ext uri="{9D8B030D-6E8A-4147-A177-3AD203B41FA5}">
                      <a16:colId xmlns:a16="http://schemas.microsoft.com/office/drawing/2014/main" val="20001"/>
                    </a:ext>
                  </a:extLst>
                </a:gridCol>
                <a:gridCol w="594272">
                  <a:extLst>
                    <a:ext uri="{9D8B030D-6E8A-4147-A177-3AD203B41FA5}">
                      <a16:colId xmlns:a16="http://schemas.microsoft.com/office/drawing/2014/main" val="509676669"/>
                    </a:ext>
                  </a:extLst>
                </a:gridCol>
                <a:gridCol w="594272">
                  <a:extLst>
                    <a:ext uri="{9D8B030D-6E8A-4147-A177-3AD203B41FA5}">
                      <a16:colId xmlns:a16="http://schemas.microsoft.com/office/drawing/2014/main" val="3044282376"/>
                    </a:ext>
                  </a:extLst>
                </a:gridCol>
                <a:gridCol w="594272">
                  <a:extLst>
                    <a:ext uri="{9D8B030D-6E8A-4147-A177-3AD203B41FA5}">
                      <a16:colId xmlns:a16="http://schemas.microsoft.com/office/drawing/2014/main" val="20002"/>
                    </a:ext>
                  </a:extLst>
                </a:gridCol>
                <a:gridCol w="594272">
                  <a:extLst>
                    <a:ext uri="{9D8B030D-6E8A-4147-A177-3AD203B41FA5}">
                      <a16:colId xmlns:a16="http://schemas.microsoft.com/office/drawing/2014/main" val="20003"/>
                    </a:ext>
                  </a:extLst>
                </a:gridCol>
                <a:gridCol w="594272">
                  <a:extLst>
                    <a:ext uri="{9D8B030D-6E8A-4147-A177-3AD203B41FA5}">
                      <a16:colId xmlns:a16="http://schemas.microsoft.com/office/drawing/2014/main" val="20004"/>
                    </a:ext>
                  </a:extLst>
                </a:gridCol>
                <a:gridCol w="594272">
                  <a:extLst>
                    <a:ext uri="{9D8B030D-6E8A-4147-A177-3AD203B41FA5}">
                      <a16:colId xmlns:a16="http://schemas.microsoft.com/office/drawing/2014/main" val="20005"/>
                    </a:ext>
                  </a:extLst>
                </a:gridCol>
              </a:tblGrid>
              <a:tr h="238929">
                <a:tc gridSpan="2">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今年度応募する事業</a:t>
                      </a:r>
                    </a:p>
                  </a:txBody>
                  <a:tcPr>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endParaRPr kumimoji="1" lang="ja-JP" altLang="en-US"/>
                    </a:p>
                  </a:txBody>
                  <a:tcPr/>
                </a:tc>
                <a:tc gridSpan="7">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過去の採択事業</a:t>
                      </a:r>
                    </a:p>
                  </a:txBody>
                  <a:tcPr>
                    <a:lnL w="12700" cap="flat" cmpd="sng" algn="ctr">
                      <a:solidFill>
                        <a:schemeClr val="tx1"/>
                      </a:solidFill>
                      <a:prstDash val="solid"/>
                      <a:round/>
                      <a:headEnd type="none" w="med" len="med"/>
                      <a:tailEnd type="none" w="med" len="med"/>
                    </a:lnL>
                    <a:solidFill>
                      <a:schemeClr val="bg1">
                        <a:lumMod val="85000"/>
                      </a:schemeClr>
                    </a:solidFill>
                  </a:tcPr>
                </a:tc>
                <a:tc hMerge="1">
                  <a:txBody>
                    <a:bodyPr/>
                    <a:lstStyle/>
                    <a:p>
                      <a:endParaRPr kumimoji="1" lang="ja-JP" altLang="en-US"/>
                    </a:p>
                  </a:txBody>
                  <a:tcPr/>
                </a:tc>
                <a:tc hMerge="1">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238929">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R6</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R5</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R4</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R3</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R2</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R1</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H30</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H29</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1"/>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内閣府 「未来技術社会実装事業」</a:t>
                      </a: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2"/>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総務省 「地域課題解決のためのスマートシティ推進事業」</a:t>
                      </a:r>
                      <a:r>
                        <a:rPr kumimoji="1" lang="en-US" altLang="ja-JP" sz="1100" dirty="0">
                          <a:solidFill>
                            <a:schemeClr val="tx1"/>
                          </a:solidFill>
                          <a:latin typeface="Meiryo UI" panose="020B0604030504040204" pitchFamily="50" charset="-128"/>
                          <a:ea typeface="Meiryo UI" panose="020B0604030504040204" pitchFamily="50" charset="-128"/>
                        </a:rPr>
                        <a:t>※1</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273600">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経済産業省 「</a:t>
                      </a:r>
                      <a:r>
                        <a:rPr kumimoji="1" lang="zh-TW" altLang="en-US" sz="1100" dirty="0">
                          <a:solidFill>
                            <a:schemeClr val="tx1"/>
                          </a:solidFill>
                          <a:latin typeface="Meiryo UI" panose="020B0604030504040204" pitchFamily="50" charset="-128"/>
                          <a:ea typeface="Meiryo UI" panose="020B0604030504040204" pitchFamily="50" charset="-128"/>
                        </a:rPr>
                        <a:t>地域新</a:t>
                      </a:r>
                      <a:r>
                        <a:rPr kumimoji="1" lang="en-US" altLang="zh-TW" sz="1100" dirty="0" err="1">
                          <a:solidFill>
                            <a:schemeClr val="tx1"/>
                          </a:solidFill>
                          <a:latin typeface="Meiryo UI" panose="020B0604030504040204" pitchFamily="50" charset="-128"/>
                          <a:ea typeface="Meiryo UI" panose="020B0604030504040204" pitchFamily="50" charset="-128"/>
                        </a:rPr>
                        <a:t>MaaS</a:t>
                      </a:r>
                      <a:r>
                        <a:rPr kumimoji="1" lang="zh-TW" altLang="en-US" sz="1100" dirty="0">
                          <a:solidFill>
                            <a:schemeClr val="tx1"/>
                          </a:solidFill>
                          <a:latin typeface="Meiryo UI" panose="020B0604030504040204" pitchFamily="50" charset="-128"/>
                          <a:ea typeface="Meiryo UI" panose="020B0604030504040204" pitchFamily="50" charset="-128"/>
                        </a:rPr>
                        <a:t>創出推進事業</a:t>
                      </a:r>
                      <a:r>
                        <a:rPr kumimoji="1" lang="ja-JP" altLang="en-US" sz="1100" dirty="0">
                          <a:solidFill>
                            <a:schemeClr val="tx1"/>
                          </a:solidFill>
                          <a:latin typeface="Meiryo UI" panose="020B0604030504040204" pitchFamily="50" charset="-128"/>
                          <a:ea typeface="Meiryo UI" panose="020B0604030504040204" pitchFamily="50" charset="-128"/>
                        </a:rPr>
                        <a:t>」</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4"/>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国土交通省 「日本版</a:t>
                      </a:r>
                      <a:r>
                        <a:rPr kumimoji="1" lang="en-US" altLang="ja-JP" sz="1100" dirty="0" err="1">
                          <a:solidFill>
                            <a:schemeClr val="tx1"/>
                          </a:solidFill>
                          <a:latin typeface="Meiryo UI" panose="020B0604030504040204" pitchFamily="50" charset="-128"/>
                          <a:ea typeface="Meiryo UI" panose="020B0604030504040204" pitchFamily="50" charset="-128"/>
                        </a:rPr>
                        <a:t>MaaS</a:t>
                      </a:r>
                      <a:r>
                        <a:rPr kumimoji="1" lang="ja-JP" altLang="en-US" sz="1100" dirty="0">
                          <a:solidFill>
                            <a:schemeClr val="tx1"/>
                          </a:solidFill>
                          <a:latin typeface="Meiryo UI" panose="020B0604030504040204" pitchFamily="50" charset="-128"/>
                          <a:ea typeface="Meiryo UI" panose="020B0604030504040204" pitchFamily="50" charset="-128"/>
                        </a:rPr>
                        <a:t>推進・支援事業」※2</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5"/>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国土交通省 「スマートシティ実装化支援事業」</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３</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6"/>
                  </a:ext>
                </a:extLst>
              </a:tr>
            </a:tbl>
          </a:graphicData>
        </a:graphic>
      </p:graphicFrame>
      <p:sp>
        <p:nvSpPr>
          <p:cNvPr id="1232" name="テキスト ボックス 15"/>
          <p:cNvSpPr txBox="1"/>
          <p:nvPr/>
        </p:nvSpPr>
        <p:spPr>
          <a:xfrm>
            <a:off x="57870" y="4129335"/>
            <a:ext cx="5673838" cy="307777"/>
          </a:xfrm>
          <a:prstGeom prst="rect">
            <a:avLst/>
          </a:prstGeom>
          <a:noFill/>
        </p:spPr>
        <p:txBody>
          <a:bodyPr wrap="square" rtlCol="0">
            <a:spAutoFit/>
          </a:bodyPr>
          <a:lstStyle/>
          <a:p>
            <a:r>
              <a:rPr kumimoji="1" lang="en-US" altLang="ja-JP" sz="1400" dirty="0">
                <a:latin typeface="+mn-ea"/>
                <a:ea typeface="+mn-ea"/>
              </a:rPr>
              <a:t>【</a:t>
            </a:r>
            <a:r>
              <a:rPr kumimoji="1" lang="ja-JP" altLang="en-US" sz="1400" dirty="0">
                <a:latin typeface="+mn-ea"/>
                <a:ea typeface="+mn-ea"/>
              </a:rPr>
              <a:t>関連事業応募・採択状況</a:t>
            </a:r>
            <a:r>
              <a:rPr kumimoji="1" lang="en-US" altLang="ja-JP" sz="1400" dirty="0">
                <a:latin typeface="+mn-ea"/>
                <a:ea typeface="+mn-ea"/>
              </a:rPr>
              <a:t>】</a:t>
            </a:r>
            <a:r>
              <a:rPr kumimoji="1" lang="ja-JP" altLang="en-US" sz="1400" dirty="0">
                <a:latin typeface="+mn-ea"/>
                <a:ea typeface="+mn-ea"/>
              </a:rPr>
              <a:t>　</a:t>
            </a:r>
            <a:r>
              <a:rPr kumimoji="1" lang="ja-JP" altLang="en-US" sz="1050" dirty="0">
                <a:solidFill>
                  <a:srgbClr val="FF0000"/>
                </a:solidFill>
                <a:latin typeface="+mn-ea"/>
                <a:ea typeface="+mn-ea"/>
              </a:rPr>
              <a:t>該当する事業に○をつけること</a:t>
            </a:r>
          </a:p>
        </p:txBody>
      </p:sp>
      <p:graphicFrame>
        <p:nvGraphicFramePr>
          <p:cNvPr id="1233" name="表 4"/>
          <p:cNvGraphicFramePr>
            <a:graphicFrameLocks noGrp="1"/>
          </p:cNvGraphicFramePr>
          <p:nvPr/>
        </p:nvGraphicFramePr>
        <p:xfrm>
          <a:off x="266314" y="925459"/>
          <a:ext cx="8554160" cy="3253740"/>
        </p:xfrm>
        <a:graphic>
          <a:graphicData uri="http://schemas.openxmlformats.org/drawingml/2006/table">
            <a:tbl>
              <a:tblPr firstRow="1" bandRow="1">
                <a:tableStyleId>{5940675A-B579-460E-94D1-54222C63F5DA}</a:tableStyleId>
              </a:tblPr>
              <a:tblGrid>
                <a:gridCol w="2073438">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5328594">
                  <a:extLst>
                    <a:ext uri="{9D8B030D-6E8A-4147-A177-3AD203B41FA5}">
                      <a16:colId xmlns:a16="http://schemas.microsoft.com/office/drawing/2014/main" val="20002"/>
                    </a:ext>
                  </a:extLst>
                </a:gridCol>
              </a:tblGrid>
              <a:tr h="225745">
                <a:tc rowSpan="2">
                  <a:txBody>
                    <a:bodyPr/>
                    <a:lstStyle/>
                    <a:p>
                      <a:r>
                        <a:rPr kumimoji="1" lang="ja-JP" altLang="en-US" sz="1200" dirty="0">
                          <a:solidFill>
                            <a:schemeClr val="tx1"/>
                          </a:solidFill>
                          <a:latin typeface="+mn-ea"/>
                          <a:ea typeface="+mn-ea"/>
                        </a:rPr>
                        <a:t>内閣府 「未来技術社会実装事業」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0"/>
                  </a:ext>
                </a:extLst>
              </a:tr>
              <a:tr h="225745">
                <a:tc vMerge="1">
                  <a:txBody>
                    <a:bodyPr/>
                    <a:lstStyle/>
                    <a:p>
                      <a:endParaRPr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1"/>
                  </a:ext>
                </a:extLst>
              </a:tr>
              <a:tr h="225745">
                <a:tc rowSpan="2">
                  <a:txBody>
                    <a:bodyPr/>
                    <a:lstStyle/>
                    <a:p>
                      <a:r>
                        <a:rPr lang="ja-JP" altLang="en-US" sz="1200" dirty="0">
                          <a:solidFill>
                            <a:schemeClr val="tx1"/>
                          </a:solidFill>
                          <a:latin typeface="+mn-ea"/>
                          <a:ea typeface="+mn-ea"/>
                        </a:rPr>
                        <a:t>総務省 「地域課題解決のためのスマートシティ推進事業」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2"/>
                  </a:ext>
                </a:extLst>
              </a:tr>
              <a:tr h="300994">
                <a:tc vMerge="1">
                  <a:txBody>
                    <a:bodyPr/>
                    <a:lstStyle/>
                    <a:p>
                      <a:endParaRPr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r>
                        <a:rPr kumimoji="1" lang="en-US" altLang="ja-JP" sz="1050" i="1" dirty="0">
                          <a:solidFill>
                            <a:schemeClr val="tx1"/>
                          </a:solidFill>
                          <a:latin typeface="+mn-ea"/>
                          <a:ea typeface="+mn-ea"/>
                        </a:rPr>
                        <a:t>※</a:t>
                      </a:r>
                      <a:r>
                        <a:rPr kumimoji="1" lang="ja-JP" altLang="en-US" sz="1050" i="1" dirty="0">
                          <a:solidFill>
                            <a:schemeClr val="tx1"/>
                          </a:solidFill>
                          <a:latin typeface="+mn-ea"/>
                          <a:ea typeface="+mn-ea"/>
                        </a:rPr>
                        <a:t>　実施団体（補助事業者）となる地方公共団体又は民間事業者等の名称を記載</a:t>
                      </a:r>
                    </a:p>
                    <a:p>
                      <a:r>
                        <a:rPr kumimoji="1" lang="ja-JP" altLang="en-US" sz="1050" i="1" dirty="0">
                          <a:solidFill>
                            <a:schemeClr val="tx1"/>
                          </a:solidFill>
                          <a:latin typeface="+mn-ea"/>
                          <a:ea typeface="+mn-ea"/>
                        </a:rPr>
                        <a:t>（一部事務組合又は広域連合をはじめとする連携主体（法人格を有さないコンソーシアムは含まない）が実施団体となる場合は、当該連携主体の名称を記載）</a:t>
                      </a:r>
                    </a:p>
                  </a:txBody>
                  <a:tcPr/>
                </a:tc>
                <a:extLst>
                  <a:ext uri="{0D108BD9-81ED-4DB2-BD59-A6C34878D82A}">
                    <a16:rowId xmlns:a16="http://schemas.microsoft.com/office/drawing/2014/main" val="10003"/>
                  </a:ext>
                </a:extLst>
              </a:tr>
              <a:tr h="22574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n-ea"/>
                          <a:ea typeface="+mn-ea"/>
                        </a:rPr>
                        <a:t>経済産業省 「</a:t>
                      </a:r>
                      <a:r>
                        <a:rPr kumimoji="1" lang="zh-TW" altLang="en-US" sz="1200" dirty="0">
                          <a:solidFill>
                            <a:schemeClr val="tx1"/>
                          </a:solidFill>
                          <a:latin typeface="+mn-ea"/>
                          <a:ea typeface="+mn-ea"/>
                        </a:rPr>
                        <a:t>地域新</a:t>
                      </a:r>
                      <a:r>
                        <a:rPr kumimoji="1" lang="en-US" altLang="zh-TW" sz="1200" dirty="0" err="1">
                          <a:solidFill>
                            <a:schemeClr val="tx1"/>
                          </a:solidFill>
                          <a:latin typeface="+mn-ea"/>
                          <a:ea typeface="+mn-ea"/>
                        </a:rPr>
                        <a:t>MaaS</a:t>
                      </a:r>
                      <a:r>
                        <a:rPr kumimoji="1" lang="zh-TW" altLang="en-US" sz="1200" dirty="0">
                          <a:solidFill>
                            <a:schemeClr val="tx1"/>
                          </a:solidFill>
                          <a:latin typeface="+mn-ea"/>
                          <a:ea typeface="+mn-ea"/>
                        </a:rPr>
                        <a:t>創出推進事業</a:t>
                      </a:r>
                      <a:r>
                        <a:rPr kumimoji="1" lang="ja-JP" altLang="en-US" sz="1200" dirty="0">
                          <a:solidFill>
                            <a:schemeClr val="tx1"/>
                          </a:solidFill>
                          <a:latin typeface="+mn-ea"/>
                          <a:ea typeface="+mn-ea"/>
                        </a:rPr>
                        <a:t>」</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4"/>
                  </a:ext>
                </a:extLst>
              </a:tr>
              <a:tr h="273600">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5"/>
                  </a:ext>
                </a:extLst>
              </a:tr>
              <a:tr h="22574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n-ea"/>
                          <a:ea typeface="+mn-ea"/>
                        </a:rPr>
                        <a:t>国土交通省 「共創・</a:t>
                      </a:r>
                      <a:r>
                        <a:rPr kumimoji="1" lang="en-US" altLang="ja-JP" sz="1100" dirty="0" err="1">
                          <a:solidFill>
                            <a:schemeClr val="tx1"/>
                          </a:solidFill>
                          <a:latin typeface="+mn-ea"/>
                          <a:ea typeface="+mn-ea"/>
                        </a:rPr>
                        <a:t>MaaS</a:t>
                      </a:r>
                      <a:r>
                        <a:rPr kumimoji="1" lang="ja-JP" altLang="en-US" sz="1100" dirty="0">
                          <a:solidFill>
                            <a:schemeClr val="tx1"/>
                          </a:solidFill>
                          <a:latin typeface="+mn-ea"/>
                          <a:ea typeface="+mn-ea"/>
                        </a:rPr>
                        <a:t>実証プロジェクト（日本版</a:t>
                      </a:r>
                      <a:r>
                        <a:rPr kumimoji="1" lang="en-US" altLang="ja-JP" sz="1100" dirty="0" err="1">
                          <a:solidFill>
                            <a:schemeClr val="tx1"/>
                          </a:solidFill>
                          <a:latin typeface="+mn-ea"/>
                          <a:ea typeface="+mn-ea"/>
                        </a:rPr>
                        <a:t>MaaS</a:t>
                      </a:r>
                      <a:r>
                        <a:rPr kumimoji="1" lang="ja-JP" altLang="en-US" sz="1100" dirty="0">
                          <a:solidFill>
                            <a:schemeClr val="tx1"/>
                          </a:solidFill>
                          <a:latin typeface="+mn-ea"/>
                          <a:ea typeface="+mn-ea"/>
                        </a:rPr>
                        <a:t>推進・支援事業）」（以下、「日本版</a:t>
                      </a:r>
                      <a:r>
                        <a:rPr kumimoji="1" lang="en-US" altLang="ja-JP" sz="1100" dirty="0" err="1">
                          <a:solidFill>
                            <a:schemeClr val="tx1"/>
                          </a:solidFill>
                          <a:latin typeface="+mn-ea"/>
                          <a:ea typeface="+mn-ea"/>
                        </a:rPr>
                        <a:t>MaaS</a:t>
                      </a:r>
                      <a:r>
                        <a:rPr kumimoji="1" lang="ja-JP" altLang="en-US" sz="1100" dirty="0">
                          <a:solidFill>
                            <a:schemeClr val="tx1"/>
                          </a:solidFill>
                          <a:latin typeface="+mn-ea"/>
                          <a:ea typeface="+mn-ea"/>
                        </a:rPr>
                        <a:t>推進・支援事業」という。）</a:t>
                      </a:r>
                    </a:p>
                  </a:txBody>
                  <a:tcPr/>
                </a:tc>
                <a:tc>
                  <a:txBody>
                    <a:bodyPr/>
                    <a:lstStyle/>
                    <a:p>
                      <a:r>
                        <a:rPr kumimoji="1" lang="ja-JP" altLang="en-US" sz="1200" dirty="0">
                          <a:solidFill>
                            <a:schemeClr val="tx1"/>
                          </a:solidFill>
                          <a:latin typeface="+mn-ea"/>
                          <a:ea typeface="+mn-ea"/>
                        </a:rPr>
                        <a:t>事業名</a:t>
                      </a:r>
                      <a:endParaRPr kumimoji="1" lang="ja-JP" altLang="en-US" sz="1200" strike="sngStrike" dirty="0">
                        <a:solidFill>
                          <a:srgbClr val="00B050"/>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6"/>
                  </a:ext>
                </a:extLst>
              </a:tr>
              <a:tr h="225745">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申請者</a:t>
                      </a:r>
                    </a:p>
                  </a:txBody>
                  <a:tcPr/>
                </a:tc>
                <a:tc>
                  <a:txBody>
                    <a:bodyPr/>
                    <a:lstStyle/>
                    <a:p>
                      <a:pPr algn="just">
                        <a:spcAft>
                          <a:spcPts val="0"/>
                        </a:spcAft>
                      </a:pPr>
                      <a:r>
                        <a:rPr lang="ja-JP"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（例）○○協議会、</a:t>
                      </a:r>
                      <a:r>
                        <a:rPr lang="en-US"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a:t>
                      </a:r>
                      <a:r>
                        <a:rPr lang="en-US" sz="1050" i="1" kern="100" dirty="0" err="1">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事業</a:t>
                      </a:r>
                      <a:r>
                        <a:rPr lang="ja-JP"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実行委員会（仮称）</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225745">
                <a:tc rowSpan="2">
                  <a:txBody>
                    <a:bodyPr/>
                    <a:lstStyle/>
                    <a:p>
                      <a:r>
                        <a:rPr kumimoji="1" lang="ja-JP" altLang="en-US" sz="1200" dirty="0">
                          <a:solidFill>
                            <a:schemeClr val="tx1"/>
                          </a:solidFill>
                          <a:latin typeface="+mn-ea"/>
                          <a:ea typeface="+mn-ea"/>
                        </a:rPr>
                        <a:t>国土交通省 「スマートシティ実装化支援事業」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8"/>
                  </a:ext>
                </a:extLst>
              </a:tr>
              <a:tr h="225745">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9"/>
                  </a:ext>
                </a:extLst>
              </a:tr>
            </a:tbl>
          </a:graphicData>
        </a:graphic>
      </p:graphicFrame>
      <p:sp>
        <p:nvSpPr>
          <p:cNvPr id="1234" name="テキスト ボックス 18"/>
          <p:cNvSpPr txBox="1"/>
          <p:nvPr/>
        </p:nvSpPr>
        <p:spPr>
          <a:xfrm>
            <a:off x="57870" y="600943"/>
            <a:ext cx="5234210" cy="307777"/>
          </a:xfrm>
          <a:prstGeom prst="rect">
            <a:avLst/>
          </a:prstGeom>
          <a:noFill/>
        </p:spPr>
        <p:txBody>
          <a:bodyPr wrap="square" rtlCol="0">
            <a:spAutoFit/>
          </a:bodyPr>
          <a:lstStyle/>
          <a:p>
            <a:r>
              <a:rPr kumimoji="1" lang="en-US" altLang="ja-JP" sz="1400" dirty="0">
                <a:latin typeface="+mn-ea"/>
                <a:ea typeface="+mn-ea"/>
              </a:rPr>
              <a:t>【</a:t>
            </a:r>
            <a:r>
              <a:rPr kumimoji="1" lang="ja-JP" altLang="en-US" sz="1400" dirty="0">
                <a:latin typeface="+mn-ea"/>
                <a:ea typeface="+mn-ea"/>
              </a:rPr>
              <a:t>応募事業</a:t>
            </a:r>
            <a:r>
              <a:rPr kumimoji="1" lang="en-US" altLang="ja-JP" sz="1400" dirty="0">
                <a:latin typeface="+mn-ea"/>
                <a:ea typeface="+mn-ea"/>
              </a:rPr>
              <a:t>】</a:t>
            </a:r>
            <a:r>
              <a:rPr kumimoji="1" lang="ja-JP" altLang="en-US" sz="1400" dirty="0">
                <a:latin typeface="+mn-ea"/>
                <a:ea typeface="+mn-ea"/>
              </a:rPr>
              <a:t>　　</a:t>
            </a:r>
            <a:r>
              <a:rPr kumimoji="1" lang="en-US" altLang="ja-JP" sz="1400" i="1" dirty="0">
                <a:solidFill>
                  <a:srgbClr val="FF0000"/>
                </a:solidFill>
                <a:latin typeface="+mn-ea"/>
                <a:ea typeface="+mn-ea"/>
              </a:rPr>
              <a:t>※</a:t>
            </a:r>
            <a:r>
              <a:rPr kumimoji="1" lang="ja-JP" altLang="en-US" sz="1400" i="1" dirty="0">
                <a:solidFill>
                  <a:srgbClr val="FF0000"/>
                </a:solidFill>
                <a:latin typeface="+mn-ea"/>
                <a:ea typeface="+mn-ea"/>
              </a:rPr>
              <a:t>応募しない事業の行は削除すること</a:t>
            </a:r>
          </a:p>
        </p:txBody>
      </p:sp>
      <p:sp>
        <p:nvSpPr>
          <p:cNvPr id="1236" name="テキスト ボックス 16"/>
          <p:cNvSpPr txBox="1"/>
          <p:nvPr/>
        </p:nvSpPr>
        <p:spPr>
          <a:xfrm>
            <a:off x="467544" y="6337526"/>
            <a:ext cx="8676456" cy="553998"/>
          </a:xfrm>
          <a:prstGeom prst="rect">
            <a:avLst/>
          </a:prstGeom>
          <a:noFill/>
        </p:spPr>
        <p:txBody>
          <a:bodyPr wrap="square" rtlCol="0">
            <a:spAutoFit/>
          </a:bodyPr>
          <a:lstStyle/>
          <a:p>
            <a:pPr algn="r"/>
            <a:r>
              <a:rPr lang="en-US" altLang="ja-JP" sz="1000" dirty="0">
                <a:latin typeface="Meiryo UI" panose="020B0604030504040204" pitchFamily="50" charset="-128"/>
                <a:ea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rPr>
              <a:t>：施策名は、平成</a:t>
            </a:r>
            <a:r>
              <a:rPr lang="en-US" altLang="ja-JP" sz="1000" dirty="0">
                <a:latin typeface="Meiryo UI" panose="020B0604030504040204" pitchFamily="50" charset="-128"/>
                <a:ea typeface="Meiryo UI" panose="020B0604030504040204" pitchFamily="50" charset="-128"/>
              </a:rPr>
              <a:t>29</a:t>
            </a:r>
            <a:r>
              <a:rPr lang="ja-JP" altLang="en-US" sz="1000" dirty="0">
                <a:latin typeface="Meiryo UI" panose="020B0604030504040204" pitchFamily="50" charset="-128"/>
                <a:ea typeface="Meiryo UI" panose="020B0604030504040204" pitchFamily="50" charset="-128"/>
              </a:rPr>
              <a:t>年度～令和２年度「データ利活用型スマートシティ推進事業」、令和</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年度「データ連携促進型スマートシティ推進事業」</a:t>
            </a:r>
            <a:endParaRPr lang="en-US" altLang="ja-JP" sz="1000" dirty="0">
              <a:latin typeface="Meiryo UI" panose="020B0604030504040204" pitchFamily="50" charset="-128"/>
              <a:ea typeface="Meiryo UI" panose="020B0604030504040204" pitchFamily="50" charset="-128"/>
            </a:endParaRPr>
          </a:p>
          <a:p>
            <a:pPr algn="r"/>
            <a:r>
              <a:rPr lang="ja-JP" altLang="en-US" sz="1000" dirty="0">
                <a:latin typeface="Meiryo UI" panose="020B0604030504040204" pitchFamily="50" charset="-128"/>
                <a:ea typeface="Meiryo UI" panose="020B0604030504040204" pitchFamily="50" charset="-128"/>
              </a:rPr>
              <a:t>※2：令和元年度の施策名は「新モビリティサービス推進事業」</a:t>
            </a:r>
            <a:endParaRPr lang="en-US" altLang="ja-JP" sz="1000" dirty="0">
              <a:latin typeface="Meiryo UI" panose="020B0604030504040204" pitchFamily="50" charset="-128"/>
              <a:ea typeface="Meiryo UI" panose="020B0604030504040204" pitchFamily="50" charset="-128"/>
            </a:endParaRPr>
          </a:p>
          <a:p>
            <a:pPr algn="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３：令和元～３年度「スマートシティモデルプロジェクト」</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66AD1B6A-CF5E-4516-931F-C026AA17EAE4}" type="slidenum">
              <a:rPr kumimoji="1" lang="en-US" altLang="ja-JP" sz="1480" dirty="0">
                <a:solidFill>
                  <a:schemeClr val="tx1"/>
                </a:solidFill>
              </a:rPr>
              <a:t>2</a:t>
            </a:fld>
            <a:endParaRPr kumimoji="1" lang="ja-JP" altLang="en-US" sz="1480" dirty="0">
              <a:solidFill>
                <a:schemeClr val="tx1"/>
              </a:solidFill>
            </a:endParaRPr>
          </a:p>
        </p:txBody>
      </p:sp>
    </p:spTree>
    <p:extLst>
      <p:ext uri="{BB962C8B-B14F-4D97-AF65-F5344CB8AC3E}">
        <p14:creationId xmlns:p14="http://schemas.microsoft.com/office/powerpoint/2010/main" val="25866303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80" dirty="0">
                <a:solidFill>
                  <a:schemeClr val="tx1"/>
                </a:solidFill>
              </a:rPr>
              <a:t>5</a:t>
            </a:r>
            <a:r>
              <a:rPr kumimoji="1" lang="en-US" altLang="ja-JP" sz="1480" dirty="0">
                <a:solidFill>
                  <a:schemeClr val="tx1"/>
                </a:solidFill>
              </a:rPr>
              <a:t>8</a:t>
            </a:r>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（１）今年度実証内容の概要・検証内容・検証手法 （</a:t>
            </a:r>
            <a:r>
              <a:rPr lang="en-US" altLang="ja-JP" sz="1200" b="1" kern="100" dirty="0">
                <a:solidFill>
                  <a:schemeClr val="bg1"/>
                </a:solidFill>
              </a:rPr>
              <a:t>2</a:t>
            </a:r>
            <a:r>
              <a:rPr lang="ja-JP" altLang="en-US" sz="1200" b="1" kern="100" dirty="0">
                <a:solidFill>
                  <a:schemeClr val="bg1"/>
                </a:solidFill>
              </a:rPr>
              <a:t>ページ以内）</a:t>
            </a:r>
            <a:endParaRPr lang="en-US" altLang="ja-JP" sz="1200" b="1" kern="100" dirty="0">
              <a:solidFill>
                <a:schemeClr val="bg1"/>
              </a:solidFill>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今年度の実証内容を図や画像も用いて自由にご記載ください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rPr>
              <a:t>　 その際、</a:t>
            </a:r>
            <a:r>
              <a:rPr lang="en-US" altLang="ja-JP" sz="1200" b="0" kern="100" dirty="0">
                <a:solidFill>
                  <a:srgbClr val="FF0000"/>
                </a:solidFill>
                <a:effectLst/>
                <a:latin typeface="+mn-ea"/>
              </a:rPr>
              <a:t> </a:t>
            </a:r>
            <a:r>
              <a:rPr lang="ja-JP" altLang="en-US" sz="1200" b="0" kern="100" dirty="0">
                <a:solidFill>
                  <a:srgbClr val="FF0000"/>
                </a:solidFill>
                <a:effectLst/>
                <a:latin typeface="+mn-ea"/>
              </a:rPr>
              <a:t>検証内容（検証項目）とその検証手法を分かりやすくご記載ください</a:t>
            </a:r>
            <a:endParaRPr lang="en-US" altLang="ja-JP" sz="1200" b="0" kern="100" dirty="0">
              <a:solidFill>
                <a:srgbClr val="FF0000"/>
              </a:solidFill>
              <a:effectLst/>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P41</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en-US" altLang="ja-JP" sz="1200" b="0" kern="100" dirty="0">
              <a:solidFill>
                <a:srgbClr val="FF0000"/>
              </a:solidFill>
              <a:effectLst/>
              <a:latin typeface="+mn-ea"/>
            </a:endParaRPr>
          </a:p>
        </p:txBody>
      </p:sp>
      <p:sp>
        <p:nvSpPr>
          <p:cNvPr id="12" name="正方形/長方形 3">
            <a:extLst>
              <a:ext uri="{FF2B5EF4-FFF2-40B4-BE49-F238E27FC236}">
                <a16:creationId xmlns:a16="http://schemas.microsoft.com/office/drawing/2014/main" id="{60376FE5-45FC-430A-B8B1-3B548B43E535}"/>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32609273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（２））</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59</a:t>
            </a:r>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9"/>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（２）達成度の評価方法</a:t>
            </a:r>
            <a:endParaRPr lang="ja-JP" altLang="en-US" sz="1200" kern="100" dirty="0">
              <a:solidFill>
                <a:schemeClr val="bg1"/>
              </a:solidFill>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19749"/>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（１）で示した検証項目について、具体的な</a:t>
            </a:r>
            <a:r>
              <a:rPr lang="en-US" altLang="ja-JP" sz="1200" b="0" kern="100" dirty="0">
                <a:solidFill>
                  <a:srgbClr val="FF0000"/>
                </a:solidFill>
                <a:effectLst/>
                <a:latin typeface="+mn-ea"/>
              </a:rPr>
              <a:t>KPI</a:t>
            </a:r>
            <a:r>
              <a:rPr lang="ja-JP" altLang="en-US" sz="1200" b="0" kern="100" dirty="0">
                <a:solidFill>
                  <a:srgbClr val="FF0000"/>
                </a:solidFill>
                <a:effectLst/>
                <a:latin typeface="+mn-ea"/>
              </a:rPr>
              <a:t>を設定するなど、評価方法をご記載ください</a:t>
            </a:r>
            <a:endParaRPr lang="en-US" altLang="ja-JP" sz="1200" b="0" kern="100" dirty="0">
              <a:solidFill>
                <a:srgbClr val="FF0000"/>
              </a:solidFill>
              <a:effectLst/>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P35</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41</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ja-JP" altLang="ja-JP" sz="1200" b="0" kern="100" dirty="0">
              <a:solidFill>
                <a:schemeClr val="tx1"/>
              </a:solidFill>
              <a:effectLst/>
              <a:latin typeface="+mn-ea"/>
              <a:cs typeface="Times New Roman" panose="02020603050405020304" pitchFamily="18" charset="0"/>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
        <p:nvSpPr>
          <p:cNvPr id="11" name="正方形/長方形 3">
            <a:extLst>
              <a:ext uri="{FF2B5EF4-FFF2-40B4-BE49-F238E27FC236}">
                <a16:creationId xmlns:a16="http://schemas.microsoft.com/office/drawing/2014/main" id="{9B839645-7440-4CB8-9265-2F469D3322A1}"/>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138926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8"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ja-JP" altLang="en-US" sz="1800" b="1" dirty="0">
                <a:solidFill>
                  <a:srgbClr val="FFFFFF"/>
                </a:solidFill>
                <a:latin typeface="ＭＳ Ｐゴシック" panose="020B0600070205080204" pitchFamily="50" charset="-128"/>
              </a:rPr>
              <a:t>（</a:t>
            </a:r>
            <a:r>
              <a:rPr lang="en-US" altLang="ja-JP" sz="1800" b="1" dirty="0">
                <a:solidFill>
                  <a:srgbClr val="FFFFFF"/>
                </a:solidFill>
                <a:latin typeface="ＭＳ Ｐゴシック" panose="020B0600070205080204" pitchFamily="50" charset="-128"/>
              </a:rPr>
              <a:t>B-</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（３）</a:t>
            </a:r>
            <a:r>
              <a:rPr lang="ja-JP" altLang="en-US" sz="1800" b="1" dirty="0">
                <a:solidFill>
                  <a:srgbClr val="FFFFFF"/>
                </a:solidFill>
                <a:latin typeface="ＭＳ Ｐゴシック" panose="020B0600070205080204" pitchFamily="50" charset="-128"/>
              </a:rPr>
              <a:t>）</a:t>
            </a:r>
            <a:endPar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950"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58" name="Rectangle 7"/>
          <p:cNvSpPr>
            <a:spLocks noChangeArrowheads="1"/>
          </p:cNvSpPr>
          <p:nvPr/>
        </p:nvSpPr>
        <p:spPr>
          <a:xfrm>
            <a:off x="735065" y="1556524"/>
            <a:ext cx="9144000" cy="457200"/>
          </a:xfrm>
          <a:prstGeom prst="rect">
            <a:avLst/>
          </a:prstGeom>
          <a:no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6" name="正方形/長方形 1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60</a:t>
            </a:r>
            <a:endParaRPr kumimoji="1" lang="ja-JP" altLang="en-US" sz="1480" dirty="0">
              <a:solidFill>
                <a:schemeClr val="tx1"/>
              </a:solidFill>
            </a:endParaRPr>
          </a:p>
        </p:txBody>
      </p:sp>
      <p:sp>
        <p:nvSpPr>
          <p:cNvPr id="17" name="Text Box 4">
            <a:extLst>
              <a:ext uri="{FF2B5EF4-FFF2-40B4-BE49-F238E27FC236}">
                <a16:creationId xmlns:a16="http://schemas.microsoft.com/office/drawing/2014/main" id="{649D9C4D-5FB2-42CC-BB60-DFA0D8B80F70}"/>
              </a:ext>
            </a:extLst>
          </p:cNvPr>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18" name="正方形/長方形 17">
            <a:extLst>
              <a:ext uri="{FF2B5EF4-FFF2-40B4-BE49-F238E27FC236}">
                <a16:creationId xmlns:a16="http://schemas.microsoft.com/office/drawing/2014/main" id="{76FBC24F-E002-482F-B9A5-C137F80A542B}"/>
              </a:ext>
            </a:extLst>
          </p:cNvPr>
          <p:cNvSpPr/>
          <p:nvPr/>
        </p:nvSpPr>
        <p:spPr>
          <a:xfrm>
            <a:off x="190939" y="936000"/>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（３）実証スケジュール</a:t>
            </a:r>
            <a:endParaRPr lang="en-US" altLang="ja-JP" sz="1200" b="1" kern="100" dirty="0">
              <a:solidFill>
                <a:schemeClr val="bg1"/>
              </a:solidFill>
            </a:endParaRPr>
          </a:p>
        </p:txBody>
      </p:sp>
      <p:sp>
        <p:nvSpPr>
          <p:cNvPr id="21" name="正方形/長方形 20">
            <a:extLst>
              <a:ext uri="{FF2B5EF4-FFF2-40B4-BE49-F238E27FC236}">
                <a16:creationId xmlns:a16="http://schemas.microsoft.com/office/drawing/2014/main" id="{4929DCE1-BEC4-4ED5-844B-8B987DC871ED}"/>
              </a:ext>
            </a:extLst>
          </p:cNvPr>
          <p:cNvSpPr/>
          <p:nvPr/>
        </p:nvSpPr>
        <p:spPr>
          <a:xfrm>
            <a:off x="190939" y="1220842"/>
            <a:ext cx="8762062" cy="544478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kern="100" dirty="0">
                <a:solidFill>
                  <a:schemeClr val="tx1"/>
                </a:solidFill>
                <a:latin typeface="+mn-ea"/>
              </a:rPr>
              <a:t>○○○</a:t>
            </a:r>
            <a:endParaRPr lang="en-US" altLang="ja-JP" sz="1200" kern="100" dirty="0">
              <a:solidFill>
                <a:schemeClr val="tx1"/>
              </a:solidFill>
              <a:latin typeface="+mn-ea"/>
            </a:endParaRPr>
          </a:p>
          <a:p>
            <a:pPr>
              <a:lnSpc>
                <a:spcPts val="1500"/>
              </a:lnSpc>
              <a:spcAft>
                <a:spcPts val="0"/>
              </a:spcAft>
            </a:pPr>
            <a:endParaRPr lang="en-US" altLang="ja-JP" sz="1200" kern="100" dirty="0">
              <a:solidFill>
                <a:schemeClr val="tx1"/>
              </a:solidFill>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スケジュールの詳細を表形式（様式自由）でご記載ください</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スケジュールは月単位（もしくは週単位）の粒度でご記載ください</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以下の項目は必ず盛り込んでください</a:t>
            </a:r>
            <a:endParaRPr lang="en-US" altLang="ja-JP" sz="1200" kern="100" dirty="0">
              <a:solidFill>
                <a:srgbClr val="FF0000"/>
              </a:solidFill>
              <a:latin typeface="+mn-ea"/>
            </a:endParaRPr>
          </a:p>
          <a:p>
            <a:pPr marL="628650" lvl="1" indent="-171450">
              <a:lnSpc>
                <a:spcPts val="1500"/>
              </a:lnSpc>
              <a:spcAft>
                <a:spcPts val="0"/>
              </a:spcAft>
              <a:buFont typeface="Arial" panose="020B0604020202020204" pitchFamily="34" charset="0"/>
              <a:buChar char="•"/>
            </a:pPr>
            <a:r>
              <a:rPr lang="ja-JP" altLang="en-US" sz="1200" kern="100" dirty="0">
                <a:solidFill>
                  <a:srgbClr val="FF0000"/>
                </a:solidFill>
                <a:latin typeface="+mn-ea"/>
              </a:rPr>
              <a:t>実証計画を修正する時期（実証開始前にスマートモビリティチャレンジの有識者委員会がアドバイスを行う）</a:t>
            </a:r>
            <a:endParaRPr lang="en-US" altLang="ja-JP" sz="1200" kern="100" dirty="0">
              <a:solidFill>
                <a:srgbClr val="FF0000"/>
              </a:solidFill>
              <a:latin typeface="+mn-ea"/>
            </a:endParaRPr>
          </a:p>
          <a:p>
            <a:pPr marL="628650" lvl="1" indent="-171450">
              <a:lnSpc>
                <a:spcPts val="1500"/>
              </a:lnSpc>
              <a:spcAft>
                <a:spcPts val="0"/>
              </a:spcAft>
              <a:buFont typeface="Arial" panose="020B0604020202020204" pitchFamily="34" charset="0"/>
              <a:buChar char="•"/>
            </a:pPr>
            <a:r>
              <a:rPr lang="ja-JP" altLang="en-US" sz="1200" kern="100" dirty="0">
                <a:solidFill>
                  <a:srgbClr val="FF0000"/>
                </a:solidFill>
                <a:latin typeface="+mn-ea"/>
              </a:rPr>
              <a:t>実証実験の時期</a:t>
            </a:r>
            <a:endParaRPr lang="en-US" altLang="ja-JP" sz="1200" kern="100" dirty="0">
              <a:solidFill>
                <a:srgbClr val="FF0000"/>
              </a:solidFill>
              <a:latin typeface="+mn-ea"/>
            </a:endParaRPr>
          </a:p>
          <a:p>
            <a:pPr marL="628650" lvl="1" indent="-171450">
              <a:lnSpc>
                <a:spcPts val="1500"/>
              </a:lnSpc>
              <a:spcAft>
                <a:spcPts val="0"/>
              </a:spcAft>
              <a:buFont typeface="Arial" panose="020B0604020202020204" pitchFamily="34" charset="0"/>
              <a:buChar char="•"/>
            </a:pPr>
            <a:r>
              <a:rPr lang="ja-JP" altLang="en-US" sz="1200" kern="100" dirty="0">
                <a:solidFill>
                  <a:srgbClr val="FF0000"/>
                </a:solidFill>
                <a:latin typeface="+mn-ea"/>
              </a:rPr>
              <a:t>（本事業に関して会議体が用意されている場合は）会議体の開催時期</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P41</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en-US" altLang="ja-JP" sz="1200" kern="100" dirty="0">
              <a:solidFill>
                <a:srgbClr val="FF0000"/>
              </a:solidFill>
              <a:latin typeface="+mn-ea"/>
            </a:endParaRPr>
          </a:p>
          <a:p>
            <a:pPr marL="628650" lvl="1" indent="-171450">
              <a:lnSpc>
                <a:spcPts val="1500"/>
              </a:lnSpc>
              <a:spcAft>
                <a:spcPts val="0"/>
              </a:spcAft>
              <a:buFont typeface="Arial" panose="020B0604020202020204" pitchFamily="34" charset="0"/>
              <a:buChar char="•"/>
            </a:pPr>
            <a:endParaRPr lang="en-US" altLang="ja-JP" sz="1200" kern="100" dirty="0">
              <a:solidFill>
                <a:srgbClr val="FF0000"/>
              </a:solidFill>
              <a:latin typeface="+mn-ea"/>
            </a:endParaRPr>
          </a:p>
        </p:txBody>
      </p:sp>
      <p:graphicFrame>
        <p:nvGraphicFramePr>
          <p:cNvPr id="10" name="表 1">
            <a:extLst>
              <a:ext uri="{FF2B5EF4-FFF2-40B4-BE49-F238E27FC236}">
                <a16:creationId xmlns:a16="http://schemas.microsoft.com/office/drawing/2014/main" id="{DE0C4340-4AF8-436F-B5C4-5BBF90771AFB}"/>
              </a:ext>
            </a:extLst>
          </p:cNvPr>
          <p:cNvGraphicFramePr>
            <a:graphicFrameLocks noGrp="1"/>
          </p:cNvGraphicFramePr>
          <p:nvPr/>
        </p:nvGraphicFramePr>
        <p:xfrm>
          <a:off x="264312" y="3571629"/>
          <a:ext cx="8615378" cy="2952112"/>
        </p:xfrm>
        <a:graphic>
          <a:graphicData uri="http://schemas.openxmlformats.org/drawingml/2006/table">
            <a:tbl>
              <a:tblPr firstRow="1" firstCol="1" bandRow="1">
                <a:tableStyleId>{5C22544A-7EE6-4342-B048-85BDC9FD1C3A}</a:tableStyleId>
              </a:tblPr>
              <a:tblGrid>
                <a:gridCol w="2951129">
                  <a:extLst>
                    <a:ext uri="{9D8B030D-6E8A-4147-A177-3AD203B41FA5}">
                      <a16:colId xmlns:a16="http://schemas.microsoft.com/office/drawing/2014/main" val="20000"/>
                    </a:ext>
                  </a:extLst>
                </a:gridCol>
                <a:gridCol w="471657">
                  <a:extLst>
                    <a:ext uri="{9D8B030D-6E8A-4147-A177-3AD203B41FA5}">
                      <a16:colId xmlns:a16="http://schemas.microsoft.com/office/drawing/2014/main" val="20001"/>
                    </a:ext>
                  </a:extLst>
                </a:gridCol>
                <a:gridCol w="471657">
                  <a:extLst>
                    <a:ext uri="{9D8B030D-6E8A-4147-A177-3AD203B41FA5}">
                      <a16:colId xmlns:a16="http://schemas.microsoft.com/office/drawing/2014/main" val="20002"/>
                    </a:ext>
                  </a:extLst>
                </a:gridCol>
                <a:gridCol w="471657">
                  <a:extLst>
                    <a:ext uri="{9D8B030D-6E8A-4147-A177-3AD203B41FA5}">
                      <a16:colId xmlns:a16="http://schemas.microsoft.com/office/drawing/2014/main" val="20003"/>
                    </a:ext>
                  </a:extLst>
                </a:gridCol>
                <a:gridCol w="471657">
                  <a:extLst>
                    <a:ext uri="{9D8B030D-6E8A-4147-A177-3AD203B41FA5}">
                      <a16:colId xmlns:a16="http://schemas.microsoft.com/office/drawing/2014/main" val="20004"/>
                    </a:ext>
                  </a:extLst>
                </a:gridCol>
                <a:gridCol w="472530">
                  <a:extLst>
                    <a:ext uri="{9D8B030D-6E8A-4147-A177-3AD203B41FA5}">
                      <a16:colId xmlns:a16="http://schemas.microsoft.com/office/drawing/2014/main" val="20005"/>
                    </a:ext>
                  </a:extLst>
                </a:gridCol>
                <a:gridCol w="472530">
                  <a:extLst>
                    <a:ext uri="{9D8B030D-6E8A-4147-A177-3AD203B41FA5}">
                      <a16:colId xmlns:a16="http://schemas.microsoft.com/office/drawing/2014/main" val="20006"/>
                    </a:ext>
                  </a:extLst>
                </a:gridCol>
                <a:gridCol w="471657">
                  <a:extLst>
                    <a:ext uri="{9D8B030D-6E8A-4147-A177-3AD203B41FA5}">
                      <a16:colId xmlns:a16="http://schemas.microsoft.com/office/drawing/2014/main" val="20007"/>
                    </a:ext>
                  </a:extLst>
                </a:gridCol>
                <a:gridCol w="471657">
                  <a:extLst>
                    <a:ext uri="{9D8B030D-6E8A-4147-A177-3AD203B41FA5}">
                      <a16:colId xmlns:a16="http://schemas.microsoft.com/office/drawing/2014/main" val="20008"/>
                    </a:ext>
                  </a:extLst>
                </a:gridCol>
                <a:gridCol w="471657">
                  <a:extLst>
                    <a:ext uri="{9D8B030D-6E8A-4147-A177-3AD203B41FA5}">
                      <a16:colId xmlns:a16="http://schemas.microsoft.com/office/drawing/2014/main" val="20009"/>
                    </a:ext>
                  </a:extLst>
                </a:gridCol>
                <a:gridCol w="472530">
                  <a:extLst>
                    <a:ext uri="{9D8B030D-6E8A-4147-A177-3AD203B41FA5}">
                      <a16:colId xmlns:a16="http://schemas.microsoft.com/office/drawing/2014/main" val="20010"/>
                    </a:ext>
                  </a:extLst>
                </a:gridCol>
                <a:gridCol w="472530">
                  <a:extLst>
                    <a:ext uri="{9D8B030D-6E8A-4147-A177-3AD203B41FA5}">
                      <a16:colId xmlns:a16="http://schemas.microsoft.com/office/drawing/2014/main" val="20011"/>
                    </a:ext>
                  </a:extLst>
                </a:gridCol>
                <a:gridCol w="472530">
                  <a:extLst>
                    <a:ext uri="{9D8B030D-6E8A-4147-A177-3AD203B41FA5}">
                      <a16:colId xmlns:a16="http://schemas.microsoft.com/office/drawing/2014/main" val="2080965218"/>
                    </a:ext>
                  </a:extLst>
                </a:gridCol>
              </a:tblGrid>
              <a:tr h="228345">
                <a:tc rowSpan="2">
                  <a:txBody>
                    <a:bodyPr/>
                    <a:lstStyle/>
                    <a:p>
                      <a:pPr algn="ctr">
                        <a:lnSpc>
                          <a:spcPts val="1810"/>
                        </a:lnSpc>
                        <a:spcAft>
                          <a:spcPts val="0"/>
                        </a:spcAft>
                      </a:pPr>
                      <a:r>
                        <a:rPr lang="ja-JP" sz="1200" b="1" kern="100" dirty="0">
                          <a:solidFill>
                            <a:schemeClr val="tx1"/>
                          </a:solidFill>
                          <a:effectLst/>
                        </a:rPr>
                        <a:t>実施項目</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gridSpan="12">
                  <a:txBody>
                    <a:bodyPr/>
                    <a:lstStyle/>
                    <a:p>
                      <a:pPr algn="ctr">
                        <a:lnSpc>
                          <a:spcPts val="1810"/>
                        </a:lnSpc>
                        <a:spcAft>
                          <a:spcPts val="0"/>
                        </a:spcAft>
                      </a:pPr>
                      <a:r>
                        <a:rPr lang="ja-JP" sz="1200" b="0" kern="100" dirty="0">
                          <a:solidFill>
                            <a:schemeClr val="tx1"/>
                          </a:solidFill>
                          <a:effectLst/>
                        </a:rPr>
                        <a:t>令和</a:t>
                      </a:r>
                      <a:r>
                        <a:rPr lang="en-US" altLang="ja-JP" sz="1200" b="0" kern="100" dirty="0">
                          <a:solidFill>
                            <a:schemeClr val="tx1"/>
                          </a:solidFill>
                          <a:effectLst/>
                        </a:rPr>
                        <a:t>6</a:t>
                      </a:r>
                      <a:r>
                        <a:rPr lang="ja-JP" sz="1200" b="0" kern="100" dirty="0">
                          <a:solidFill>
                            <a:schemeClr val="tx1"/>
                          </a:solidFill>
                          <a:effectLst/>
                        </a:rPr>
                        <a:t>年度</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lnSpc>
                          <a:spcPts val="1810"/>
                        </a:lnSpc>
                        <a:spcAft>
                          <a:spcPts val="0"/>
                        </a:spcAft>
                      </a:pP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235542">
                <a:tc vMerge="1">
                  <a:txBody>
                    <a:bodyPr/>
                    <a:lstStyle/>
                    <a:p>
                      <a:endParaRPr kumimoji="1" lang="ja-JP" altLang="en-US"/>
                    </a:p>
                  </a:txBody>
                  <a:tcPr/>
                </a:tc>
                <a:tc>
                  <a:txBody>
                    <a:bodyPr/>
                    <a:lstStyle/>
                    <a:p>
                      <a:pPr algn="ctr">
                        <a:lnSpc>
                          <a:spcPts val="1810"/>
                        </a:lnSpc>
                        <a:spcAft>
                          <a:spcPts val="0"/>
                        </a:spcAft>
                      </a:pPr>
                      <a:r>
                        <a:rPr lang="en-US" sz="1200" b="0" kern="100" dirty="0">
                          <a:solidFill>
                            <a:schemeClr val="tx1"/>
                          </a:solidFill>
                          <a:effectLst/>
                        </a:rPr>
                        <a:t>4</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5</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6</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7</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8</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9</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10</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11</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12</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1</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2</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alt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3</a:t>
                      </a:r>
                      <a:r>
                        <a:rPr lang="ja-JP" altLang="en-US"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235542">
                <a:tc>
                  <a:txBody>
                    <a:bodyPr/>
                    <a:lstStyle/>
                    <a:p>
                      <a:pPr algn="just">
                        <a:lnSpc>
                          <a:spcPts val="1810"/>
                        </a:lnSpc>
                        <a:spcAft>
                          <a:spcPts val="0"/>
                        </a:spcAft>
                      </a:pPr>
                      <a:r>
                        <a:rPr lang="ja-JP" sz="1200" b="1" kern="100" dirty="0">
                          <a:solidFill>
                            <a:schemeClr val="tx1"/>
                          </a:solidFill>
                          <a:effectLst/>
                        </a:rPr>
                        <a:t>１．〇〇〇〇〇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228345">
                <a:tc>
                  <a:txBody>
                    <a:bodyPr/>
                    <a:lstStyle/>
                    <a:p>
                      <a:pPr algn="just">
                        <a:lnSpc>
                          <a:spcPts val="1810"/>
                        </a:lnSpc>
                        <a:spcAft>
                          <a:spcPts val="0"/>
                        </a:spcAft>
                      </a:pPr>
                      <a:r>
                        <a:rPr lang="ja-JP" altLang="en-US" sz="1200" b="1" kern="100" dirty="0">
                          <a:solidFill>
                            <a:schemeClr val="tx1"/>
                          </a:solidFill>
                          <a:effectLst/>
                        </a:rPr>
                        <a:t>　（１）〇</a:t>
                      </a:r>
                      <a:r>
                        <a:rPr lang="ja-JP" sz="1200" b="1" kern="100" dirty="0">
                          <a:solidFill>
                            <a:schemeClr val="tx1"/>
                          </a:solidFill>
                          <a:effectLst/>
                        </a:rPr>
                        <a:t>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dirty="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228345">
                <a:tc>
                  <a:txBody>
                    <a:bodyPr/>
                    <a:lstStyle/>
                    <a:p>
                      <a:pPr algn="just">
                        <a:lnSpc>
                          <a:spcPts val="1810"/>
                        </a:lnSpc>
                        <a:spcAft>
                          <a:spcPts val="0"/>
                        </a:spcAft>
                      </a:pPr>
                      <a:r>
                        <a:rPr lang="ja-JP" altLang="en-US" sz="1200" b="1" kern="100" dirty="0">
                          <a:solidFill>
                            <a:schemeClr val="tx1"/>
                          </a:solidFill>
                          <a:effectLst/>
                        </a:rPr>
                        <a:t>　（２）</a:t>
                      </a:r>
                      <a:r>
                        <a:rPr lang="ja-JP" sz="1200" b="1" kern="100" dirty="0">
                          <a:solidFill>
                            <a:schemeClr val="tx1"/>
                          </a:solidFill>
                          <a:effectLst/>
                        </a:rPr>
                        <a:t>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268909">
                <a:tc>
                  <a:txBody>
                    <a:bodyPr/>
                    <a:lstStyle/>
                    <a:p>
                      <a:pPr algn="just">
                        <a:lnSpc>
                          <a:spcPts val="1810"/>
                        </a:lnSpc>
                        <a:spcAft>
                          <a:spcPts val="0"/>
                        </a:spcAft>
                      </a:pPr>
                      <a:r>
                        <a:rPr lang="ja-JP" altLang="en-US" sz="1200" b="1" kern="100" dirty="0">
                          <a:solidFill>
                            <a:schemeClr val="tx1"/>
                          </a:solidFill>
                          <a:effectLst/>
                        </a:rPr>
                        <a:t>　（３）</a:t>
                      </a:r>
                      <a:r>
                        <a:rPr lang="ja-JP" sz="1200" b="1" kern="100" dirty="0">
                          <a:solidFill>
                            <a:schemeClr val="tx1"/>
                          </a:solidFill>
                          <a:effectLst/>
                        </a:rPr>
                        <a:t>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225728">
                <a:tc>
                  <a:txBody>
                    <a:bodyPr/>
                    <a:lstStyle/>
                    <a:p>
                      <a:pPr algn="just">
                        <a:lnSpc>
                          <a:spcPts val="1810"/>
                        </a:lnSpc>
                        <a:spcAft>
                          <a:spcPts val="0"/>
                        </a:spcAft>
                      </a:pPr>
                      <a:r>
                        <a:rPr lang="ja-JP" sz="1200" b="1" kern="100" dirty="0">
                          <a:solidFill>
                            <a:schemeClr val="tx1"/>
                          </a:solidFill>
                          <a:effectLst/>
                        </a:rPr>
                        <a:t>２．〇〇〇〇〇〇〇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238159">
                <a:tc>
                  <a:txBody>
                    <a:bodyPr/>
                    <a:lstStyle/>
                    <a:p>
                      <a:pPr algn="just">
                        <a:lnSpc>
                          <a:spcPts val="1810"/>
                        </a:lnSpc>
                        <a:spcAft>
                          <a:spcPts val="0"/>
                        </a:spcAft>
                      </a:pPr>
                      <a:r>
                        <a:rPr lang="ja-JP" altLang="en-US" sz="1200" b="1" kern="100" dirty="0">
                          <a:solidFill>
                            <a:schemeClr val="tx1"/>
                          </a:solidFill>
                          <a:effectLst/>
                        </a:rPr>
                        <a:t>　（１）</a:t>
                      </a:r>
                      <a:r>
                        <a:rPr lang="ja-JP" sz="1200" b="1" kern="100" dirty="0">
                          <a:solidFill>
                            <a:schemeClr val="tx1"/>
                          </a:solidFill>
                          <a:effectLst/>
                        </a:rPr>
                        <a:t>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r h="250591">
                <a:tc>
                  <a:txBody>
                    <a:bodyPr/>
                    <a:lstStyle/>
                    <a:p>
                      <a:pPr algn="just">
                        <a:lnSpc>
                          <a:spcPts val="1810"/>
                        </a:lnSpc>
                        <a:spcAft>
                          <a:spcPts val="0"/>
                        </a:spcAft>
                      </a:pPr>
                      <a:r>
                        <a:rPr lang="ja-JP" altLang="en-US" sz="1200" b="1" kern="100" dirty="0">
                          <a:solidFill>
                            <a:schemeClr val="tx1"/>
                          </a:solidFill>
                          <a:effectLst/>
                        </a:rPr>
                        <a:t>　（２）</a:t>
                      </a:r>
                      <a:r>
                        <a:rPr lang="ja-JP" sz="1200" b="1" kern="100" dirty="0">
                          <a:solidFill>
                            <a:schemeClr val="tx1"/>
                          </a:solidFill>
                          <a:effectLst/>
                        </a:rPr>
                        <a:t>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8"/>
                  </a:ext>
                </a:extLst>
              </a:tr>
              <a:tr h="221790">
                <a:tc>
                  <a:txBody>
                    <a:bodyPr/>
                    <a:lstStyle/>
                    <a:p>
                      <a:pPr algn="just">
                        <a:lnSpc>
                          <a:spcPts val="1810"/>
                        </a:lnSpc>
                        <a:spcAft>
                          <a:spcPts val="0"/>
                        </a:spcAft>
                      </a:pPr>
                      <a:r>
                        <a:rPr lang="ja-JP" sz="1200" b="1" kern="100" dirty="0">
                          <a:solidFill>
                            <a:schemeClr val="tx1"/>
                          </a:solidFill>
                          <a:effectLst/>
                        </a:rPr>
                        <a:t>３．〇〇〇〇〇〇〇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9"/>
                  </a:ext>
                </a:extLst>
              </a:tr>
              <a:tr h="245355">
                <a:tc>
                  <a:txBody>
                    <a:bodyPr/>
                    <a:lstStyle/>
                    <a:p>
                      <a:pPr algn="just">
                        <a:lnSpc>
                          <a:spcPts val="1810"/>
                        </a:lnSpc>
                        <a:spcAft>
                          <a:spcPts val="0"/>
                        </a:spcAft>
                      </a:pPr>
                      <a:r>
                        <a:rPr lang="ja-JP" altLang="en-US" sz="1200" b="1" kern="100" dirty="0">
                          <a:solidFill>
                            <a:schemeClr val="tx1"/>
                          </a:solidFill>
                          <a:effectLst/>
                        </a:rPr>
                        <a:t>　（１）</a:t>
                      </a:r>
                      <a:r>
                        <a:rPr lang="ja-JP" sz="1200" b="1" kern="100" dirty="0">
                          <a:solidFill>
                            <a:schemeClr val="tx1"/>
                          </a:solidFill>
                          <a:effectLst/>
                        </a:rPr>
                        <a:t>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dirty="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0"/>
                  </a:ext>
                </a:extLst>
              </a:tr>
              <a:tr h="345461">
                <a:tc>
                  <a:txBody>
                    <a:bodyPr/>
                    <a:lstStyle/>
                    <a:p>
                      <a:pPr algn="just">
                        <a:lnSpc>
                          <a:spcPts val="1810"/>
                        </a:lnSpc>
                        <a:spcAft>
                          <a:spcPts val="0"/>
                        </a:spcAft>
                      </a:pPr>
                      <a:r>
                        <a:rPr lang="ja-JP" sz="1200" b="1" kern="100" dirty="0">
                          <a:solidFill>
                            <a:schemeClr val="tx1"/>
                          </a:solidFill>
                          <a:effectLst/>
                        </a:rPr>
                        <a:t>○○会議</a:t>
                      </a:r>
                      <a:r>
                        <a:rPr lang="ja-JP" altLang="en-US" sz="1200" b="1" kern="100" dirty="0">
                          <a:solidFill>
                            <a:schemeClr val="tx1"/>
                          </a:solidFill>
                          <a:effectLst/>
                        </a:rPr>
                        <a:t>開催</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r>
                        <a:rPr lang="ja-JP" altLang="en-US" sz="1200" b="0" kern="100" dirty="0">
                          <a:solidFill>
                            <a:schemeClr val="tx1"/>
                          </a:solidFill>
                          <a:effectLst/>
                        </a:rPr>
                        <a:t>●</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ja-JP" altLang="en-US" sz="1200" b="1" kern="100" dirty="0">
                          <a:solidFill>
                            <a:schemeClr val="tx1"/>
                          </a:solidFill>
                          <a:effectLst/>
                        </a:rPr>
                        <a:t>●</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ja-JP" altLang="en-US" sz="1200" b="1" kern="100" dirty="0">
                          <a:solidFill>
                            <a:schemeClr val="tx1"/>
                          </a:solidFill>
                          <a:effectLst/>
                        </a:rPr>
                        <a:t>●</a:t>
                      </a: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1"/>
                  </a:ext>
                </a:extLst>
              </a:tr>
            </a:tbl>
          </a:graphicData>
        </a:graphic>
      </p:graphicFrame>
      <p:sp>
        <p:nvSpPr>
          <p:cNvPr id="11" name="直線コネクタ 39">
            <a:extLst>
              <a:ext uri="{FF2B5EF4-FFF2-40B4-BE49-F238E27FC236}">
                <a16:creationId xmlns:a16="http://schemas.microsoft.com/office/drawing/2014/main" id="{7999F7AD-B94C-426B-AFC2-94D30CAF1CFE}"/>
              </a:ext>
            </a:extLst>
          </p:cNvPr>
          <p:cNvSpPr>
            <a:spLocks noChangeShapeType="1"/>
          </p:cNvSpPr>
          <p:nvPr/>
        </p:nvSpPr>
        <p:spPr>
          <a:xfrm>
            <a:off x="5087273" y="4617788"/>
            <a:ext cx="924887"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 name="直線コネクタ 38">
            <a:extLst>
              <a:ext uri="{FF2B5EF4-FFF2-40B4-BE49-F238E27FC236}">
                <a16:creationId xmlns:a16="http://schemas.microsoft.com/office/drawing/2014/main" id="{C53B11E3-F36F-4475-A479-F3E9533A523D}"/>
              </a:ext>
            </a:extLst>
          </p:cNvPr>
          <p:cNvSpPr>
            <a:spLocks noChangeShapeType="1"/>
          </p:cNvSpPr>
          <p:nvPr/>
        </p:nvSpPr>
        <p:spPr>
          <a:xfrm>
            <a:off x="7020272" y="5589896"/>
            <a:ext cx="1368152"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 name="直線コネクタ 37">
            <a:extLst>
              <a:ext uri="{FF2B5EF4-FFF2-40B4-BE49-F238E27FC236}">
                <a16:creationId xmlns:a16="http://schemas.microsoft.com/office/drawing/2014/main" id="{D4609440-E1DF-444F-B868-D35754854847}"/>
              </a:ext>
            </a:extLst>
          </p:cNvPr>
          <p:cNvSpPr>
            <a:spLocks noChangeShapeType="1"/>
          </p:cNvSpPr>
          <p:nvPr/>
        </p:nvSpPr>
        <p:spPr>
          <a:xfrm>
            <a:off x="5580112" y="4869816"/>
            <a:ext cx="1696207"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 name="直線コネクタ 36">
            <a:extLst>
              <a:ext uri="{FF2B5EF4-FFF2-40B4-BE49-F238E27FC236}">
                <a16:creationId xmlns:a16="http://schemas.microsoft.com/office/drawing/2014/main" id="{3FA7CD2C-9942-48D2-BECC-4732A97D1B36}"/>
              </a:ext>
            </a:extLst>
          </p:cNvPr>
          <p:cNvSpPr>
            <a:spLocks noChangeShapeType="1"/>
          </p:cNvSpPr>
          <p:nvPr/>
        </p:nvSpPr>
        <p:spPr>
          <a:xfrm>
            <a:off x="4644009" y="4365760"/>
            <a:ext cx="432048"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5" name="直線コネクタ 35">
            <a:extLst>
              <a:ext uri="{FF2B5EF4-FFF2-40B4-BE49-F238E27FC236}">
                <a16:creationId xmlns:a16="http://schemas.microsoft.com/office/drawing/2014/main" id="{036374F4-3073-46C4-BECC-BA7125E9AD7B}"/>
              </a:ext>
            </a:extLst>
          </p:cNvPr>
          <p:cNvSpPr>
            <a:spLocks noChangeShapeType="1"/>
          </p:cNvSpPr>
          <p:nvPr/>
        </p:nvSpPr>
        <p:spPr>
          <a:xfrm>
            <a:off x="5580112" y="6066520"/>
            <a:ext cx="1872207"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0" name="直線コネクタ 34">
            <a:extLst>
              <a:ext uri="{FF2B5EF4-FFF2-40B4-BE49-F238E27FC236}">
                <a16:creationId xmlns:a16="http://schemas.microsoft.com/office/drawing/2014/main" id="{C233BB91-33F3-4B5F-8993-6B74A193547C}"/>
              </a:ext>
            </a:extLst>
          </p:cNvPr>
          <p:cNvSpPr>
            <a:spLocks noChangeShapeType="1"/>
          </p:cNvSpPr>
          <p:nvPr/>
        </p:nvSpPr>
        <p:spPr>
          <a:xfrm>
            <a:off x="6531957" y="5346440"/>
            <a:ext cx="1856467"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2" name="正方形/長方形 3">
            <a:extLst>
              <a:ext uri="{FF2B5EF4-FFF2-40B4-BE49-F238E27FC236}">
                <a16:creationId xmlns:a16="http://schemas.microsoft.com/office/drawing/2014/main" id="{6B27021C-EF6F-41A2-B788-FCB18BC9CD28}"/>
              </a:ext>
            </a:extLst>
          </p:cNvPr>
          <p:cNvSpPr/>
          <p:nvPr/>
        </p:nvSpPr>
        <p:spPr>
          <a:xfrm>
            <a:off x="323528" y="3286579"/>
            <a:ext cx="1584176"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a:t>
            </a:r>
            <a:r>
              <a:rPr lang="ja-JP" altLang="en-US" sz="1200" kern="100" dirty="0">
                <a:solidFill>
                  <a:srgbClr val="FF0000"/>
                </a:solidFill>
                <a:latin typeface="ＭＳ Ｐゴシック"/>
                <a:ea typeface="ＭＳ Ｐゴシック"/>
                <a:cs typeface="Times New Roman" panose="02020603050405020304" pitchFamily="18" charset="0"/>
              </a:rPr>
              <a:t>スケジュールの例</a:t>
            </a:r>
            <a:r>
              <a:rPr lang="en-US" altLang="ja-JP" sz="1200" kern="100" dirty="0">
                <a:solidFill>
                  <a:srgbClr val="FF0000"/>
                </a:solidFill>
                <a:latin typeface="ＭＳ Ｐゴシック"/>
                <a:ea typeface="ＭＳ Ｐゴシック"/>
                <a:cs typeface="Times New Roman" panose="02020603050405020304" pitchFamily="18" charset="0"/>
              </a:rPr>
              <a:t>】</a:t>
            </a:r>
            <a:endParaRPr lang="ja-JP" altLang="en-US" sz="1200" kern="100" dirty="0">
              <a:solidFill>
                <a:srgbClr val="FF0000"/>
              </a:solidFill>
              <a:latin typeface="ＭＳ Ｐゴシック"/>
              <a:ea typeface="ＭＳ Ｐゴシック"/>
              <a:cs typeface="Times New Roman" panose="02020603050405020304" pitchFamily="18" charset="0"/>
            </a:endParaRPr>
          </a:p>
        </p:txBody>
      </p:sp>
      <p:sp>
        <p:nvSpPr>
          <p:cNvPr id="19" name="正方形/長方形 3">
            <a:extLst>
              <a:ext uri="{FF2B5EF4-FFF2-40B4-BE49-F238E27FC236}">
                <a16:creationId xmlns:a16="http://schemas.microsoft.com/office/drawing/2014/main" id="{5893569B-876A-4AE9-8D0B-6776E223F4FD}"/>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737191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（４））</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61</a:t>
            </a:r>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6000"/>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（４）実施体制の整備</a:t>
            </a:r>
            <a:endParaRPr lang="en-US" altLang="ja-JP" sz="1200" b="1" kern="100" dirty="0">
              <a:solidFill>
                <a:schemeClr val="bg1"/>
              </a:solidFill>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20842"/>
            <a:ext cx="8762062" cy="552052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体制図（様式自由）をご記載</a:t>
            </a:r>
            <a:r>
              <a:rPr lang="ja-JP" altLang="en-US" sz="1200" kern="100" dirty="0">
                <a:solidFill>
                  <a:srgbClr val="FF0000"/>
                </a:solidFill>
                <a:latin typeface="+mn-ea"/>
              </a:rPr>
              <a:t>ください。また、</a:t>
            </a:r>
            <a:r>
              <a:rPr lang="ja-JP" altLang="en-US" sz="1200" b="0" kern="100" dirty="0">
                <a:solidFill>
                  <a:srgbClr val="FF0000"/>
                </a:solidFill>
                <a:effectLst/>
                <a:latin typeface="+mn-ea"/>
              </a:rPr>
              <a:t>以下の主体には指定の印・文言を付記してください</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b="0" kern="100" dirty="0">
                <a:solidFill>
                  <a:srgbClr val="FF0000"/>
                </a:solidFill>
                <a:effectLst/>
                <a:latin typeface="+mn-ea"/>
              </a:rPr>
              <a:t>代表してプロジェクト運営を行う（採択後の実証実験内容の調整に関する会議や中間報告等を主導する）主体</a:t>
            </a:r>
            <a:r>
              <a:rPr lang="ja-JP" altLang="en-US" sz="1200" b="0" kern="100" dirty="0">
                <a:solidFill>
                  <a:srgbClr val="FF0000"/>
                </a:solidFill>
                <a:effectLst/>
                <a:latin typeface="+mn-ea"/>
                <a:sym typeface="Wingdings" panose="05000000000000000000" pitchFamily="2" charset="2"/>
              </a:rPr>
              <a:t>：（★）</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b="0" kern="100" dirty="0">
                <a:solidFill>
                  <a:srgbClr val="FF0000"/>
                </a:solidFill>
                <a:effectLst/>
                <a:latin typeface="+mn-ea"/>
              </a:rPr>
              <a:t>経済産業省・経済産業局・事務局コンソーシアムとの会議に参加する主体：（●）</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kern="100" dirty="0">
                <a:solidFill>
                  <a:srgbClr val="FF0000"/>
                </a:solidFill>
                <a:latin typeface="+mn-ea"/>
              </a:rPr>
              <a:t>参画が確定していない（呼びかけ中など未定の）主体：</a:t>
            </a:r>
            <a:r>
              <a:rPr lang="ja-JP" altLang="en-US" sz="1200" kern="100" dirty="0">
                <a:solidFill>
                  <a:srgbClr val="FF0000"/>
                </a:solidFill>
                <a:latin typeface="+mn-ea"/>
                <a:sym typeface="Wingdings" panose="05000000000000000000" pitchFamily="2" charset="2"/>
              </a:rPr>
              <a:t>（調整中</a:t>
            </a:r>
            <a:r>
              <a:rPr lang="ja-JP" altLang="en-US" sz="1200" kern="100" dirty="0">
                <a:solidFill>
                  <a:srgbClr val="FF0000"/>
                </a:solidFill>
                <a:latin typeface="+mn-ea"/>
              </a:rPr>
              <a:t>）</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P25</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30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en-US" altLang="ja-JP" sz="1200" b="0" kern="100" dirty="0">
              <a:solidFill>
                <a:srgbClr val="FF0000"/>
              </a:solidFill>
              <a:effectLst/>
              <a:latin typeface="+mn-ea"/>
            </a:endParaRPr>
          </a:p>
        </p:txBody>
      </p:sp>
      <p:sp>
        <p:nvSpPr>
          <p:cNvPr id="19" name="Rectangle 13">
            <a:extLst>
              <a:ext uri="{FF2B5EF4-FFF2-40B4-BE49-F238E27FC236}">
                <a16:creationId xmlns:a16="http://schemas.microsoft.com/office/drawing/2014/main" id="{05EA2F08-B601-45AF-8E9A-DA297A245613}"/>
              </a:ext>
            </a:extLst>
          </p:cNvPr>
          <p:cNvSpPr>
            <a:spLocks noChangeArrowheads="1"/>
          </p:cNvSpPr>
          <p:nvPr/>
        </p:nvSpPr>
        <p:spPr bwMode="blackWhite">
          <a:xfrm>
            <a:off x="2754255" y="4730598"/>
            <a:ext cx="1112906" cy="570609"/>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a:t>
            </a:r>
            <a:endParaRPr lang="en-US" altLang="ja-JP" dirty="0">
              <a:latin typeface="+mn-ea"/>
              <a:ea typeface="+mn-ea"/>
              <a:cs typeface="Arial" pitchFamily="34" charset="0"/>
            </a:endParaRPr>
          </a:p>
          <a:p>
            <a:pPr algn="ctr" defTabSz="955675">
              <a:buClr>
                <a:schemeClr val="bg2"/>
              </a:buClr>
              <a:buSzPct val="100000"/>
            </a:pPr>
            <a:r>
              <a:rPr lang="ja-JP" altLang="en-US" dirty="0">
                <a:latin typeface="+mn-ea"/>
                <a:ea typeface="+mn-ea"/>
                <a:cs typeface="Arial" pitchFamily="34" charset="0"/>
              </a:rPr>
              <a:t>（●）</a:t>
            </a:r>
          </a:p>
        </p:txBody>
      </p:sp>
      <p:sp>
        <p:nvSpPr>
          <p:cNvPr id="20" name="Rectangle 13">
            <a:extLst>
              <a:ext uri="{FF2B5EF4-FFF2-40B4-BE49-F238E27FC236}">
                <a16:creationId xmlns:a16="http://schemas.microsoft.com/office/drawing/2014/main" id="{0D4772E1-FFD2-4A2C-BC68-8863C039C2C4}"/>
              </a:ext>
            </a:extLst>
          </p:cNvPr>
          <p:cNvSpPr>
            <a:spLocks noChangeArrowheads="1"/>
          </p:cNvSpPr>
          <p:nvPr/>
        </p:nvSpPr>
        <p:spPr bwMode="blackWhite">
          <a:xfrm>
            <a:off x="5276841" y="4730599"/>
            <a:ext cx="1112906" cy="570609"/>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a:t>
            </a:r>
            <a:endParaRPr lang="en-US" altLang="ja-JP" dirty="0">
              <a:latin typeface="+mn-ea"/>
              <a:ea typeface="+mn-ea"/>
              <a:cs typeface="Arial" pitchFamily="34" charset="0"/>
            </a:endParaRPr>
          </a:p>
          <a:p>
            <a:pPr algn="ctr" defTabSz="955675">
              <a:buClr>
                <a:schemeClr val="bg2"/>
              </a:buClr>
              <a:buSzPct val="100000"/>
            </a:pPr>
            <a:r>
              <a:rPr lang="ja-JP" altLang="en-US" dirty="0">
                <a:latin typeface="+mn-ea"/>
                <a:ea typeface="+mn-ea"/>
                <a:cs typeface="Arial" pitchFamily="34" charset="0"/>
              </a:rPr>
              <a:t>（調整中）</a:t>
            </a:r>
          </a:p>
        </p:txBody>
      </p:sp>
      <p:sp>
        <p:nvSpPr>
          <p:cNvPr id="21" name="Rectangle 13">
            <a:extLst>
              <a:ext uri="{FF2B5EF4-FFF2-40B4-BE49-F238E27FC236}">
                <a16:creationId xmlns:a16="http://schemas.microsoft.com/office/drawing/2014/main" id="{AC736210-4CD8-42F3-9EC4-50CBD3F218D5}"/>
              </a:ext>
            </a:extLst>
          </p:cNvPr>
          <p:cNvSpPr>
            <a:spLocks noChangeArrowheads="1"/>
          </p:cNvSpPr>
          <p:nvPr/>
        </p:nvSpPr>
        <p:spPr bwMode="blackWhite">
          <a:xfrm>
            <a:off x="4015548" y="3185171"/>
            <a:ext cx="1112906" cy="612283"/>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○○株式会社</a:t>
            </a:r>
          </a:p>
          <a:p>
            <a:pPr algn="ctr" defTabSz="955675">
              <a:buClr>
                <a:schemeClr val="bg2"/>
              </a:buClr>
              <a:buSzPct val="100000"/>
            </a:pPr>
            <a:r>
              <a:rPr lang="ja-JP" altLang="en-US" dirty="0">
                <a:latin typeface="+mn-ea"/>
                <a:ea typeface="+mn-ea"/>
                <a:cs typeface="Arial" pitchFamily="34" charset="0"/>
              </a:rPr>
              <a:t>（★・●）</a:t>
            </a:r>
          </a:p>
        </p:txBody>
      </p:sp>
      <p:sp>
        <p:nvSpPr>
          <p:cNvPr id="22" name="Rectangle 13">
            <a:extLst>
              <a:ext uri="{FF2B5EF4-FFF2-40B4-BE49-F238E27FC236}">
                <a16:creationId xmlns:a16="http://schemas.microsoft.com/office/drawing/2014/main" id="{27CD2487-3130-4E31-90C5-80ACD209049A}"/>
              </a:ext>
            </a:extLst>
          </p:cNvPr>
          <p:cNvSpPr>
            <a:spLocks noChangeArrowheads="1"/>
          </p:cNvSpPr>
          <p:nvPr/>
        </p:nvSpPr>
        <p:spPr bwMode="blackWhite">
          <a:xfrm>
            <a:off x="4015548" y="4730598"/>
            <a:ext cx="1112906" cy="570609"/>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a:t>
            </a:r>
            <a:br>
              <a:rPr lang="en-US" altLang="ja-JP" dirty="0">
                <a:latin typeface="+mn-ea"/>
                <a:ea typeface="+mn-ea"/>
                <a:cs typeface="Arial" pitchFamily="34" charset="0"/>
              </a:rPr>
            </a:br>
            <a:r>
              <a:rPr lang="ja-JP" altLang="en-US" dirty="0">
                <a:latin typeface="+mn-ea"/>
                <a:ea typeface="+mn-ea"/>
                <a:cs typeface="Arial" pitchFamily="34" charset="0"/>
              </a:rPr>
              <a:t>（●）</a:t>
            </a:r>
          </a:p>
        </p:txBody>
      </p:sp>
      <p:cxnSp>
        <p:nvCxnSpPr>
          <p:cNvPr id="24" name="カギ線コネクタ 28">
            <a:extLst>
              <a:ext uri="{FF2B5EF4-FFF2-40B4-BE49-F238E27FC236}">
                <a16:creationId xmlns:a16="http://schemas.microsoft.com/office/drawing/2014/main" id="{D9EA8DA4-920B-411E-921C-311112055B34}"/>
              </a:ext>
            </a:extLst>
          </p:cNvPr>
          <p:cNvCxnSpPr>
            <a:cxnSpLocks/>
            <a:stCxn id="21" idx="2"/>
            <a:endCxn id="19" idx="0"/>
          </p:cNvCxnSpPr>
          <p:nvPr/>
        </p:nvCxnSpPr>
        <p:spPr>
          <a:xfrm rot="5400000">
            <a:off x="3474784" y="3633379"/>
            <a:ext cx="933144" cy="1261293"/>
          </a:xfrm>
          <a:prstGeom prst="bentConnector3">
            <a:avLst>
              <a:gd name="adj1" fmla="val 50000"/>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カギ線コネクタ 29">
            <a:extLst>
              <a:ext uri="{FF2B5EF4-FFF2-40B4-BE49-F238E27FC236}">
                <a16:creationId xmlns:a16="http://schemas.microsoft.com/office/drawing/2014/main" id="{B24F7C06-A71A-4B92-A799-8075719CFB33}"/>
              </a:ext>
            </a:extLst>
          </p:cNvPr>
          <p:cNvCxnSpPr>
            <a:cxnSpLocks/>
            <a:stCxn id="21" idx="2"/>
            <a:endCxn id="20" idx="0"/>
          </p:cNvCxnSpPr>
          <p:nvPr/>
        </p:nvCxnSpPr>
        <p:spPr>
          <a:xfrm rot="16200000" flipH="1">
            <a:off x="4736075" y="3633381"/>
            <a:ext cx="933146" cy="1261293"/>
          </a:xfrm>
          <a:prstGeom prst="bentConnector3">
            <a:avLst>
              <a:gd name="adj1" fmla="val 50000"/>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8A2DCEB6-5FFE-424A-899F-760E5544B264}"/>
              </a:ext>
            </a:extLst>
          </p:cNvPr>
          <p:cNvCxnSpPr>
            <a:cxnSpLocks/>
            <a:stCxn id="21" idx="2"/>
            <a:endCxn id="22" idx="0"/>
          </p:cNvCxnSpPr>
          <p:nvPr/>
        </p:nvCxnSpPr>
        <p:spPr>
          <a:xfrm>
            <a:off x="4572002" y="3797454"/>
            <a:ext cx="0" cy="933144"/>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0" name="Rectangle 13">
            <a:extLst>
              <a:ext uri="{FF2B5EF4-FFF2-40B4-BE49-F238E27FC236}">
                <a16:creationId xmlns:a16="http://schemas.microsoft.com/office/drawing/2014/main" id="{94E6E645-6FCD-4E93-9E16-F14D9E9D72E7}"/>
              </a:ext>
            </a:extLst>
          </p:cNvPr>
          <p:cNvSpPr>
            <a:spLocks noChangeArrowheads="1"/>
          </p:cNvSpPr>
          <p:nvPr/>
        </p:nvSpPr>
        <p:spPr bwMode="blackWhite">
          <a:xfrm>
            <a:off x="6068712" y="3185171"/>
            <a:ext cx="1112906" cy="612283"/>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a:t>
            </a:r>
          </a:p>
        </p:txBody>
      </p:sp>
      <p:sp>
        <p:nvSpPr>
          <p:cNvPr id="47" name="Rectangle 13">
            <a:extLst>
              <a:ext uri="{FF2B5EF4-FFF2-40B4-BE49-F238E27FC236}">
                <a16:creationId xmlns:a16="http://schemas.microsoft.com/office/drawing/2014/main" id="{DD038D2E-C41A-4F08-A579-C2E1126E6DA8}"/>
              </a:ext>
            </a:extLst>
          </p:cNvPr>
          <p:cNvSpPr>
            <a:spLocks noChangeArrowheads="1"/>
          </p:cNvSpPr>
          <p:nvPr/>
        </p:nvSpPr>
        <p:spPr bwMode="blackWhite">
          <a:xfrm>
            <a:off x="1962383" y="3185171"/>
            <a:ext cx="1112906" cy="612283"/>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○○市</a:t>
            </a:r>
          </a:p>
          <a:p>
            <a:pPr algn="ctr" defTabSz="955675">
              <a:buClr>
                <a:schemeClr val="bg2"/>
              </a:buClr>
              <a:buSzPct val="100000"/>
            </a:pPr>
            <a:r>
              <a:rPr lang="ja-JP" altLang="en-US" dirty="0">
                <a:latin typeface="+mn-ea"/>
                <a:ea typeface="+mn-ea"/>
                <a:cs typeface="Arial" pitchFamily="34" charset="0"/>
              </a:rPr>
              <a:t>（●）</a:t>
            </a:r>
          </a:p>
        </p:txBody>
      </p:sp>
      <p:cxnSp>
        <p:nvCxnSpPr>
          <p:cNvPr id="7" name="直線コネクタ 6">
            <a:extLst>
              <a:ext uri="{FF2B5EF4-FFF2-40B4-BE49-F238E27FC236}">
                <a16:creationId xmlns:a16="http://schemas.microsoft.com/office/drawing/2014/main" id="{89A912DF-6B1B-4B54-AF2E-32F4A19C7FFF}"/>
              </a:ext>
            </a:extLst>
          </p:cNvPr>
          <p:cNvCxnSpPr>
            <a:cxnSpLocks/>
            <a:endCxn id="30" idx="1"/>
          </p:cNvCxnSpPr>
          <p:nvPr/>
        </p:nvCxnSpPr>
        <p:spPr>
          <a:xfrm>
            <a:off x="5128455" y="3491311"/>
            <a:ext cx="940257" cy="2"/>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A0BA5EC0-DDC9-466F-825C-BB033C28FC07}"/>
              </a:ext>
            </a:extLst>
          </p:cNvPr>
          <p:cNvCxnSpPr>
            <a:cxnSpLocks/>
            <a:stCxn id="47" idx="3"/>
            <a:endCxn id="21" idx="1"/>
          </p:cNvCxnSpPr>
          <p:nvPr/>
        </p:nvCxnSpPr>
        <p:spPr>
          <a:xfrm>
            <a:off x="3075289" y="3491313"/>
            <a:ext cx="940259"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4" name="正方形/長方形 3">
            <a:extLst>
              <a:ext uri="{FF2B5EF4-FFF2-40B4-BE49-F238E27FC236}">
                <a16:creationId xmlns:a16="http://schemas.microsoft.com/office/drawing/2014/main" id="{1653DCA9-FD29-4BD6-BAEC-BB71E0A29ABB}"/>
              </a:ext>
            </a:extLst>
          </p:cNvPr>
          <p:cNvSpPr/>
          <p:nvPr/>
        </p:nvSpPr>
        <p:spPr>
          <a:xfrm>
            <a:off x="1962383" y="2622509"/>
            <a:ext cx="1304385"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a:t>
            </a:r>
            <a:r>
              <a:rPr lang="ja-JP" altLang="en-US" sz="1200" kern="100" dirty="0">
                <a:solidFill>
                  <a:srgbClr val="FF0000"/>
                </a:solidFill>
                <a:latin typeface="ＭＳ Ｐゴシック"/>
                <a:ea typeface="ＭＳ Ｐゴシック"/>
                <a:cs typeface="Times New Roman" panose="02020603050405020304" pitchFamily="18" charset="0"/>
              </a:rPr>
              <a:t>体制図の例</a:t>
            </a:r>
            <a:r>
              <a:rPr lang="en-US" altLang="ja-JP" sz="1200" kern="100" dirty="0">
                <a:solidFill>
                  <a:srgbClr val="FF0000"/>
                </a:solidFill>
                <a:latin typeface="ＭＳ Ｐゴシック"/>
                <a:ea typeface="ＭＳ Ｐゴシック"/>
                <a:cs typeface="Times New Roman" panose="02020603050405020304" pitchFamily="18" charset="0"/>
              </a:rPr>
              <a:t>】</a:t>
            </a:r>
            <a:endParaRPr lang="ja-JP" altLang="en-US" sz="1200" kern="100" dirty="0">
              <a:solidFill>
                <a:srgbClr val="FF0000"/>
              </a:solidFill>
              <a:latin typeface="ＭＳ Ｐゴシック"/>
              <a:ea typeface="ＭＳ Ｐゴシック"/>
              <a:cs typeface="Times New Roman" panose="02020603050405020304" pitchFamily="18" charset="0"/>
            </a:endParaRPr>
          </a:p>
        </p:txBody>
      </p:sp>
      <p:sp>
        <p:nvSpPr>
          <p:cNvPr id="27" name="正方形/長方形 3">
            <a:extLst>
              <a:ext uri="{FF2B5EF4-FFF2-40B4-BE49-F238E27FC236}">
                <a16:creationId xmlns:a16="http://schemas.microsoft.com/office/drawing/2014/main" id="{D0F14F95-91BB-4CB5-80F3-D60E1528976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4623179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（４））</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62</a:t>
            </a:r>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6000"/>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（４）実施体制の整備</a:t>
            </a:r>
            <a:endParaRPr lang="en-US" altLang="ja-JP" sz="1200" b="1" kern="100" dirty="0">
              <a:solidFill>
                <a:schemeClr val="bg1"/>
              </a:solidFill>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20842"/>
            <a:ext cx="8762062" cy="552052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参加主体の役割を表形式（様式自由）でご記載ください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rPr>
              <a:t>　前頁と同様に、</a:t>
            </a:r>
            <a:r>
              <a:rPr lang="ja-JP" altLang="en-US" sz="1200" b="0" kern="100" dirty="0">
                <a:solidFill>
                  <a:srgbClr val="FF0000"/>
                </a:solidFill>
                <a:effectLst/>
                <a:latin typeface="+mn-ea"/>
              </a:rPr>
              <a:t>以下の主体には指定の印・文言を付記してください</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b="0" kern="100" dirty="0">
                <a:solidFill>
                  <a:srgbClr val="FF0000"/>
                </a:solidFill>
                <a:effectLst/>
                <a:latin typeface="+mn-ea"/>
              </a:rPr>
              <a:t>代表してプロジェクト運営を行う（採択後の実証実験内容の調整に関する会議や中間報告等を主導する）主体</a:t>
            </a:r>
            <a:r>
              <a:rPr lang="ja-JP" altLang="en-US" sz="1200" b="0" kern="100" dirty="0">
                <a:solidFill>
                  <a:srgbClr val="FF0000"/>
                </a:solidFill>
                <a:effectLst/>
                <a:latin typeface="+mn-ea"/>
                <a:sym typeface="Wingdings" panose="05000000000000000000" pitchFamily="2" charset="2"/>
              </a:rPr>
              <a:t>：（★）</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b="0" kern="100" dirty="0">
                <a:solidFill>
                  <a:srgbClr val="FF0000"/>
                </a:solidFill>
                <a:effectLst/>
                <a:latin typeface="+mn-ea"/>
              </a:rPr>
              <a:t>経済産業省・経済産業局・事務局コンソーシアムとの会議に参加する主体：（●）</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kern="100" dirty="0">
                <a:solidFill>
                  <a:srgbClr val="FF0000"/>
                </a:solidFill>
                <a:latin typeface="+mn-ea"/>
              </a:rPr>
              <a:t>参画が確定していない（呼びかけ中など未定の）主体：</a:t>
            </a:r>
            <a:r>
              <a:rPr lang="ja-JP" altLang="en-US" sz="1200" kern="100" dirty="0">
                <a:solidFill>
                  <a:srgbClr val="FF0000"/>
                </a:solidFill>
                <a:latin typeface="+mn-ea"/>
                <a:sym typeface="Wingdings" panose="05000000000000000000" pitchFamily="2" charset="2"/>
              </a:rPr>
              <a:t>（調整中</a:t>
            </a:r>
            <a:r>
              <a:rPr lang="ja-JP" altLang="en-US" sz="1200" kern="100" dirty="0">
                <a:solidFill>
                  <a:srgbClr val="FF0000"/>
                </a:solidFill>
                <a:latin typeface="+mn-ea"/>
              </a:rPr>
              <a:t>）</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P25</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30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en-US" altLang="ja-JP" sz="1200" b="0" kern="100" dirty="0">
              <a:solidFill>
                <a:srgbClr val="FF0000"/>
              </a:solidFill>
              <a:effectLst/>
              <a:latin typeface="+mn-ea"/>
            </a:endParaRPr>
          </a:p>
          <a:p>
            <a:pPr>
              <a:lnSpc>
                <a:spcPts val="1500"/>
              </a:lnSpc>
              <a:spcAft>
                <a:spcPts val="0"/>
              </a:spcAft>
            </a:pPr>
            <a:endParaRPr lang="en-US" altLang="ja-JP" sz="1200" b="0" kern="100" dirty="0">
              <a:solidFill>
                <a:srgbClr val="FF0000"/>
              </a:solidFill>
              <a:effectLst/>
              <a:latin typeface="+mn-ea"/>
            </a:endParaRPr>
          </a:p>
        </p:txBody>
      </p:sp>
      <p:sp>
        <p:nvSpPr>
          <p:cNvPr id="27" name="正方形/長方形 3">
            <a:extLst>
              <a:ext uri="{FF2B5EF4-FFF2-40B4-BE49-F238E27FC236}">
                <a16:creationId xmlns:a16="http://schemas.microsoft.com/office/drawing/2014/main" id="{D0F14F95-91BB-4CB5-80F3-D60E1528976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graphicFrame>
        <p:nvGraphicFramePr>
          <p:cNvPr id="2" name="表 2">
            <a:extLst>
              <a:ext uri="{FF2B5EF4-FFF2-40B4-BE49-F238E27FC236}">
                <a16:creationId xmlns:a16="http://schemas.microsoft.com/office/drawing/2014/main" id="{AA98417A-CB37-34E2-DA86-4D896358DB43}"/>
              </a:ext>
            </a:extLst>
          </p:cNvPr>
          <p:cNvGraphicFramePr>
            <a:graphicFrameLocks noGrp="1"/>
          </p:cNvGraphicFramePr>
          <p:nvPr/>
        </p:nvGraphicFramePr>
        <p:xfrm>
          <a:off x="434998" y="3140968"/>
          <a:ext cx="8274004" cy="3263577"/>
        </p:xfrm>
        <a:graphic>
          <a:graphicData uri="http://schemas.openxmlformats.org/drawingml/2006/table">
            <a:tbl>
              <a:tblPr firstRow="1" bandRow="1">
                <a:tableStyleId>{5C22544A-7EE6-4342-B048-85BDC9FD1C3A}</a:tableStyleId>
              </a:tblPr>
              <a:tblGrid>
                <a:gridCol w="3018651">
                  <a:extLst>
                    <a:ext uri="{9D8B030D-6E8A-4147-A177-3AD203B41FA5}">
                      <a16:colId xmlns:a16="http://schemas.microsoft.com/office/drawing/2014/main" val="2943966248"/>
                    </a:ext>
                  </a:extLst>
                </a:gridCol>
                <a:gridCol w="5255353">
                  <a:extLst>
                    <a:ext uri="{9D8B030D-6E8A-4147-A177-3AD203B41FA5}">
                      <a16:colId xmlns:a16="http://schemas.microsoft.com/office/drawing/2014/main" val="857641231"/>
                    </a:ext>
                  </a:extLst>
                </a:gridCol>
              </a:tblGrid>
              <a:tr h="281369">
                <a:tc>
                  <a:txBody>
                    <a:bodyPr/>
                    <a:lstStyle/>
                    <a:p>
                      <a:pPr algn="ctr"/>
                      <a:r>
                        <a:rPr kumimoji="1" lang="ja-JP" altLang="en-US" sz="1200" dirty="0">
                          <a:solidFill>
                            <a:schemeClr val="tx1"/>
                          </a:solidFill>
                        </a:rPr>
                        <a:t>参加主体</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rPr>
                        <a:t>役割</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77689933"/>
                  </a:ext>
                </a:extLst>
              </a:tr>
              <a:tr h="422713">
                <a:tc>
                  <a:txBody>
                    <a:bodyPr/>
                    <a:lstStyle/>
                    <a:p>
                      <a:pPr algn="l" defTabSz="955675">
                        <a:buClr>
                          <a:schemeClr val="bg2"/>
                        </a:buClr>
                        <a:buSzPct val="100000"/>
                      </a:pPr>
                      <a:r>
                        <a:rPr lang="ja-JP" altLang="en-US" sz="1200" dirty="0">
                          <a:latin typeface="+mn-ea"/>
                          <a:ea typeface="+mn-ea"/>
                          <a:cs typeface="Arial" pitchFamily="34" charset="0"/>
                        </a:rPr>
                        <a:t>○○株式会社　（★・●）</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dirty="0"/>
                        <a:t>構想や計画作りを主導。取組から得られるデータの分析、○○への適用を担う</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7371665"/>
                  </a:ext>
                </a:extLst>
              </a:tr>
              <a:tr h="422713">
                <a:tc>
                  <a:txBody>
                    <a:bodyPr/>
                    <a:lstStyle/>
                    <a:p>
                      <a:pPr algn="l" defTabSz="955675">
                        <a:buClr>
                          <a:schemeClr val="bg2"/>
                        </a:buClr>
                        <a:buSzPct val="100000"/>
                      </a:pPr>
                      <a:r>
                        <a:rPr lang="ja-JP" altLang="en-US" sz="1200" dirty="0">
                          <a:latin typeface="+mn-ea"/>
                          <a:ea typeface="+mn-ea"/>
                          <a:cs typeface="Arial" pitchFamily="34" charset="0"/>
                        </a:rPr>
                        <a:t>○○市　（●）</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dirty="0"/>
                        <a:t>構想や計画作りに参加。実装時の事業主体となる。</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85769315"/>
                  </a:ext>
                </a:extLst>
              </a:tr>
              <a:tr h="4227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ea typeface="+mn-ea"/>
                          <a:cs typeface="Arial" pitchFamily="34" charset="0"/>
                        </a:rPr>
                        <a:t>✕✕（調整中）</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dirty="0"/>
                        <a:t>車両の提供および運行を担う</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81964431"/>
                  </a:ext>
                </a:extLst>
              </a:tr>
              <a:tr h="422713">
                <a:tc>
                  <a:txBody>
                    <a:bodyPr/>
                    <a:lstStyle/>
                    <a:p>
                      <a:r>
                        <a:rPr lang="ja-JP" altLang="en-US" sz="1200" dirty="0">
                          <a:latin typeface="+mn-ea"/>
                          <a:ea typeface="+mn-ea"/>
                          <a:cs typeface="Arial" pitchFamily="34" charset="0"/>
                        </a:rPr>
                        <a:t>○△✕</a:t>
                      </a:r>
                      <a:endParaRPr kumimoji="1" lang="ja-JP" altLang="en-US" sz="1200" dirty="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dirty="0"/>
                        <a:t>○○システムの提供</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66069205"/>
                  </a:ext>
                </a:extLst>
              </a:tr>
              <a:tr h="422713">
                <a:tc>
                  <a:txBody>
                    <a:bodyPr/>
                    <a:lstStyle/>
                    <a:p>
                      <a:endParaRPr kumimoji="1" lang="ja-JP" altLang="en-US" sz="120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dirty="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85937715"/>
                  </a:ext>
                </a:extLst>
              </a:tr>
              <a:tr h="422713">
                <a:tc>
                  <a:txBody>
                    <a:bodyPr/>
                    <a:lstStyle/>
                    <a:p>
                      <a:endParaRPr kumimoji="1" lang="ja-JP" altLang="en-US" sz="120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dirty="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38782544"/>
                  </a:ext>
                </a:extLst>
              </a:tr>
              <a:tr h="422713">
                <a:tc>
                  <a:txBody>
                    <a:bodyPr/>
                    <a:lstStyle/>
                    <a:p>
                      <a:endParaRPr kumimoji="1" lang="ja-JP" altLang="en-US" sz="120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dirty="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7571630"/>
                  </a:ext>
                </a:extLst>
              </a:tr>
            </a:tbl>
          </a:graphicData>
        </a:graphic>
      </p:graphicFrame>
      <p:sp>
        <p:nvSpPr>
          <p:cNvPr id="3" name="正方形/長方形 3">
            <a:extLst>
              <a:ext uri="{FF2B5EF4-FFF2-40B4-BE49-F238E27FC236}">
                <a16:creationId xmlns:a16="http://schemas.microsoft.com/office/drawing/2014/main" id="{063B3035-151B-D79A-C6E7-3EEB7EACD211}"/>
              </a:ext>
            </a:extLst>
          </p:cNvPr>
          <p:cNvSpPr/>
          <p:nvPr/>
        </p:nvSpPr>
        <p:spPr>
          <a:xfrm>
            <a:off x="434998" y="2780928"/>
            <a:ext cx="2664296"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a:t>
            </a:r>
            <a:r>
              <a:rPr lang="ja-JP" altLang="en-US" sz="1200" kern="100" dirty="0">
                <a:solidFill>
                  <a:srgbClr val="FF0000"/>
                </a:solidFill>
                <a:latin typeface="ＭＳ Ｐゴシック"/>
                <a:ea typeface="ＭＳ Ｐゴシック"/>
                <a:cs typeface="Times New Roman" panose="02020603050405020304" pitchFamily="18" charset="0"/>
              </a:rPr>
              <a:t>参加主体の役割の記載例</a:t>
            </a:r>
            <a:r>
              <a:rPr lang="en-US" altLang="ja-JP" sz="1200" kern="100" dirty="0">
                <a:solidFill>
                  <a:srgbClr val="FF0000"/>
                </a:solidFill>
                <a:latin typeface="ＭＳ Ｐゴシック"/>
                <a:ea typeface="ＭＳ Ｐゴシック"/>
                <a:cs typeface="Times New Roman" panose="02020603050405020304" pitchFamily="18" charset="0"/>
              </a:rPr>
              <a:t>】</a:t>
            </a:r>
            <a:endParaRPr lang="ja-JP" altLang="en-US" sz="1200"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34195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（５）（６））</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63</a:t>
            </a:r>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6000"/>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（５）自治体の協力</a:t>
            </a:r>
            <a:endParaRPr lang="ja-JP" altLang="en-US" sz="1200" kern="100" dirty="0">
              <a:solidFill>
                <a:schemeClr val="bg1"/>
              </a:solidFill>
            </a:endParaRPr>
          </a:p>
        </p:txBody>
      </p:sp>
      <p:sp>
        <p:nvSpPr>
          <p:cNvPr id="13" name="正方形/長方形 12">
            <a:extLst>
              <a:ext uri="{FF2B5EF4-FFF2-40B4-BE49-F238E27FC236}">
                <a16:creationId xmlns:a16="http://schemas.microsoft.com/office/drawing/2014/main" id="{72E94A20-80E1-4619-AB44-53B461009AAA}"/>
              </a:ext>
            </a:extLst>
          </p:cNvPr>
          <p:cNvSpPr/>
          <p:nvPr/>
        </p:nvSpPr>
        <p:spPr>
          <a:xfrm>
            <a:off x="190939" y="3897416"/>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（６）利用者ニーズの反映</a:t>
            </a:r>
            <a:endParaRPr lang="en-US" altLang="ja-JP" sz="1200" b="1" kern="100" dirty="0">
              <a:solidFill>
                <a:schemeClr val="bg1"/>
              </a:solidFill>
            </a:endParaRPr>
          </a:p>
        </p:txBody>
      </p:sp>
      <p:sp>
        <p:nvSpPr>
          <p:cNvPr id="14" name="正方形/長方形 13">
            <a:extLst>
              <a:ext uri="{FF2B5EF4-FFF2-40B4-BE49-F238E27FC236}">
                <a16:creationId xmlns:a16="http://schemas.microsoft.com/office/drawing/2014/main" id="{478254C6-EF80-47A7-AFAC-09D0CEDD5F6E}"/>
              </a:ext>
            </a:extLst>
          </p:cNvPr>
          <p:cNvSpPr/>
          <p:nvPr/>
        </p:nvSpPr>
        <p:spPr>
          <a:xfrm>
            <a:off x="190939" y="4182258"/>
            <a:ext cx="8762062" cy="248400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kern="100" dirty="0">
              <a:solidFill>
                <a:schemeClr val="tx1"/>
              </a:solidFill>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実証の実施にあたり、受益者の意見やニーズを聴取していれば、その聴取手法・内容を記載し、実証内容にどのように反映させているかご記載ください。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rPr>
              <a:t>　 未聴取の場合は、今後どのように聴取していくかをご記載ください。</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P45</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50</a:t>
            </a:r>
            <a:endParaRPr lang="en-US" altLang="ja-JP" sz="1200" b="0" kern="100" dirty="0">
              <a:solidFill>
                <a:srgbClr val="FF0000"/>
              </a:solidFill>
              <a:effectLst/>
              <a:latin typeface="+mn-ea"/>
            </a:endParaRPr>
          </a:p>
          <a:p>
            <a:pPr>
              <a:lnSpc>
                <a:spcPts val="1500"/>
              </a:lnSpc>
              <a:spcAft>
                <a:spcPts val="0"/>
              </a:spcAft>
            </a:pP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28142"/>
            <a:ext cx="8762062" cy="248400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r>
              <a:rPr lang="en-US" altLang="ja-JP" sz="1200" b="0" kern="100" dirty="0">
                <a:solidFill>
                  <a:srgbClr val="FF0000"/>
                </a:solidFill>
                <a:effectLst/>
                <a:latin typeface="+mn-ea"/>
              </a:rPr>
              <a:t>※</a:t>
            </a:r>
            <a:r>
              <a:rPr lang="ja-JP" altLang="en-US" sz="1200" b="0" kern="100" dirty="0">
                <a:solidFill>
                  <a:srgbClr val="FF0000"/>
                </a:solidFill>
                <a:effectLst/>
                <a:latin typeface="+mn-ea"/>
              </a:rPr>
              <a:t>実証を行う、あるいは実装を目指す地域の自治体との協力状況をご記載ください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cs typeface="Times New Roman" panose="02020603050405020304" pitchFamily="18" charset="0"/>
              </a:rPr>
              <a:t>　  また、提案内容と自治体の方針・計画等が整合している場合はその点もご記載ください</a:t>
            </a:r>
            <a:endParaRPr lang="en-US" altLang="ja-JP" sz="1200" kern="100" dirty="0">
              <a:solidFill>
                <a:srgbClr val="FF0000"/>
              </a:solidFill>
              <a:latin typeface="+mn-ea"/>
              <a:cs typeface="Times New Roman" panose="02020603050405020304" pitchFamily="18" charset="0"/>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P25</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30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ja-JP" altLang="ja-JP" sz="1200" b="0" kern="100" dirty="0">
              <a:solidFill>
                <a:schemeClr val="tx1"/>
              </a:solidFill>
              <a:effectLst/>
              <a:latin typeface="+mn-ea"/>
              <a:cs typeface="Times New Roman" panose="02020603050405020304" pitchFamily="18" charset="0"/>
            </a:endParaRPr>
          </a:p>
        </p:txBody>
      </p:sp>
      <p:sp>
        <p:nvSpPr>
          <p:cNvPr id="15" name="正方形/長方形 3">
            <a:extLst>
              <a:ext uri="{FF2B5EF4-FFF2-40B4-BE49-F238E27FC236}">
                <a16:creationId xmlns:a16="http://schemas.microsoft.com/office/drawing/2014/main" id="{623FA921-0EB4-4B7A-8C84-0519F0C630FB}"/>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4364107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C-</a:t>
            </a:r>
            <a:r>
              <a:rPr lang="ja-JP" altLang="en-US" sz="1800" b="1" dirty="0">
                <a:solidFill>
                  <a:srgbClr val="FFFFFF"/>
                </a:solidFill>
                <a:latin typeface="ＭＳ Ｐゴシック" panose="020B0600070205080204" pitchFamily="50" charset="-128"/>
              </a:rPr>
              <a:t>（１）（２）</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4267013"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C.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事業目的や期待する成果との整合性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64</a:t>
            </a:r>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350419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（２）具体的に目指す成果 （２ページ以内）</a:t>
            </a: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3789040"/>
            <a:ext cx="8762062" cy="2772032"/>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本事業の目的や期待する成果を加味したうえで、ど</a:t>
            </a:r>
            <a:r>
              <a:rPr lang="ja-JP" altLang="en-US" sz="1200" b="0" kern="100" dirty="0">
                <a:solidFill>
                  <a:srgbClr val="FF0000"/>
                </a:solidFill>
                <a:effectLst/>
                <a:latin typeface="+mn-ea"/>
              </a:rPr>
              <a:t>のような点で成果を生むことが出来るかご記載ください。</a:t>
            </a:r>
            <a:endParaRPr lang="en-US" altLang="ja-JP" sz="1200" b="0" kern="100" dirty="0">
              <a:solidFill>
                <a:srgbClr val="FF0000"/>
              </a:solidFill>
              <a:effectLst/>
              <a:latin typeface="+mn-ea"/>
            </a:endParaRPr>
          </a:p>
        </p:txBody>
      </p:sp>
      <p:sp>
        <p:nvSpPr>
          <p:cNvPr id="15" name="正方形/長方形 3">
            <a:extLst>
              <a:ext uri="{FF2B5EF4-FFF2-40B4-BE49-F238E27FC236}">
                <a16:creationId xmlns:a16="http://schemas.microsoft.com/office/drawing/2014/main" id="{D07C33D0-C512-4456-AED9-0510DDBB5BD7}"/>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graphicFrame>
        <p:nvGraphicFramePr>
          <p:cNvPr id="2" name="表 2">
            <a:extLst>
              <a:ext uri="{FF2B5EF4-FFF2-40B4-BE49-F238E27FC236}">
                <a16:creationId xmlns:a16="http://schemas.microsoft.com/office/drawing/2014/main" id="{B7F956B1-19A8-683A-2EDD-8422D603ECF8}"/>
              </a:ext>
            </a:extLst>
          </p:cNvPr>
          <p:cNvGraphicFramePr>
            <a:graphicFrameLocks noGrp="1"/>
          </p:cNvGraphicFramePr>
          <p:nvPr/>
        </p:nvGraphicFramePr>
        <p:xfrm>
          <a:off x="187769" y="1288742"/>
          <a:ext cx="8762062" cy="2103120"/>
        </p:xfrm>
        <a:graphic>
          <a:graphicData uri="http://schemas.openxmlformats.org/drawingml/2006/table">
            <a:tbl>
              <a:tblPr firstRow="1" bandRow="1">
                <a:tableStyleId>{5C22544A-7EE6-4342-B048-85BDC9FD1C3A}</a:tableStyleId>
              </a:tblPr>
              <a:tblGrid>
                <a:gridCol w="7912623">
                  <a:extLst>
                    <a:ext uri="{9D8B030D-6E8A-4147-A177-3AD203B41FA5}">
                      <a16:colId xmlns:a16="http://schemas.microsoft.com/office/drawing/2014/main" val="2855529242"/>
                    </a:ext>
                  </a:extLst>
                </a:gridCol>
                <a:gridCol w="849439">
                  <a:extLst>
                    <a:ext uri="{9D8B030D-6E8A-4147-A177-3AD203B41FA5}">
                      <a16:colId xmlns:a16="http://schemas.microsoft.com/office/drawing/2014/main" val="2545219505"/>
                    </a:ext>
                  </a:extLst>
                </a:gridCol>
              </a:tblGrid>
              <a:tr h="248716">
                <a:tc>
                  <a:txBody>
                    <a:bodyPr/>
                    <a:lstStyle/>
                    <a:p>
                      <a:pPr algn="ctr"/>
                      <a:r>
                        <a:rPr kumimoji="1" lang="ja-JP" altLang="en-US" sz="1200" b="1" kern="100" dirty="0">
                          <a:solidFill>
                            <a:schemeClr val="bg1"/>
                          </a:solidFill>
                          <a:effectLst/>
                          <a:latin typeface="+mn-ea"/>
                          <a:ea typeface="+mn-ea"/>
                          <a:cs typeface="+mn-cs"/>
                        </a:rPr>
                        <a:t>（１）期待する成果との整合性</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333399"/>
                    </a:solidFill>
                  </a:tcPr>
                </a:tc>
                <a:tc>
                  <a:txBody>
                    <a:bodyPr/>
                    <a:lstStyle/>
                    <a:p>
                      <a:pPr algn="ctr"/>
                      <a:r>
                        <a:rPr kumimoji="1" lang="ja-JP" altLang="en-US" sz="1200" b="1" kern="100" dirty="0">
                          <a:solidFill>
                            <a:schemeClr val="bg1"/>
                          </a:solidFill>
                          <a:effectLst/>
                          <a:latin typeface="+mn-ea"/>
                          <a:ea typeface="+mn-ea"/>
                          <a:cs typeface="+mn-cs"/>
                        </a:rPr>
                        <a:t>該当有無</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333399"/>
                    </a:solidFill>
                  </a:tcPr>
                </a:tc>
                <a:extLst>
                  <a:ext uri="{0D108BD9-81ED-4DB2-BD59-A6C34878D82A}">
                    <a16:rowId xmlns:a16="http://schemas.microsoft.com/office/drawing/2014/main" val="2477320264"/>
                  </a:ext>
                </a:extLst>
              </a:tr>
              <a:tr h="355574">
                <a:tc>
                  <a:txBody>
                    <a:bodyPr/>
                    <a:lstStyle/>
                    <a:p>
                      <a:r>
                        <a:rPr kumimoji="1" lang="ja-JP" altLang="en-US" sz="1200" b="0" kern="100" dirty="0">
                          <a:solidFill>
                            <a:schemeClr val="tx1"/>
                          </a:solidFill>
                          <a:effectLst/>
                          <a:latin typeface="+mn-ea"/>
                          <a:ea typeface="+mn-ea"/>
                          <a:cs typeface="+mn-cs"/>
                        </a:rPr>
                        <a:t>①将来的な自動運転の普及も見据えた際のサービス・ビジネスモデルを実証し、想定される効果や乗り越えるべき課題を整理すること</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b="0" dirty="0">
                        <a:solidFill>
                          <a:schemeClr val="tx1"/>
                        </a:solidFill>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4583098"/>
                  </a:ext>
                </a:extLst>
              </a:tr>
              <a:tr h="355574">
                <a:tc>
                  <a:txBody>
                    <a:bodyPr/>
                    <a:lstStyle/>
                    <a:p>
                      <a:r>
                        <a:rPr kumimoji="1" lang="ja-JP" altLang="en-US" sz="1200" b="0" kern="100" dirty="0">
                          <a:solidFill>
                            <a:schemeClr val="tx1"/>
                          </a:solidFill>
                          <a:effectLst/>
                          <a:latin typeface="+mn-ea"/>
                          <a:ea typeface="+mn-ea"/>
                          <a:cs typeface="+mn-cs"/>
                        </a:rPr>
                        <a:t>②法規制等の課題によりこれまで具体化が進んでこなかったサービス・ビジネスモデルを実証し、 想定される効果や乗り越えるべき課題を整理すること （モビリティ </a:t>
                      </a:r>
                      <a:r>
                        <a:rPr kumimoji="1" lang="en-US" altLang="ja-JP" sz="1200" b="0" kern="100" dirty="0">
                          <a:solidFill>
                            <a:schemeClr val="tx1"/>
                          </a:solidFill>
                          <a:effectLst/>
                          <a:latin typeface="+mn-ea"/>
                          <a:ea typeface="+mn-ea"/>
                          <a:cs typeface="+mn-cs"/>
                        </a:rPr>
                        <a:t>× </a:t>
                      </a:r>
                      <a:r>
                        <a:rPr kumimoji="1" lang="ja-JP" altLang="en-US" sz="1200" b="0" kern="100" dirty="0">
                          <a:solidFill>
                            <a:schemeClr val="tx1"/>
                          </a:solidFill>
                          <a:effectLst/>
                          <a:latin typeface="+mn-ea"/>
                          <a:ea typeface="+mn-ea"/>
                          <a:cs typeface="+mn-cs"/>
                        </a:rPr>
                        <a:t>医療、観光、小売、物流、エネルギー、データ 等） </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b="0" dirty="0">
                        <a:solidFill>
                          <a:schemeClr val="tx1"/>
                        </a:solidFill>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05468505"/>
                  </a:ext>
                </a:extLst>
              </a:tr>
              <a:tr h="355574">
                <a:tc>
                  <a:txBody>
                    <a:bodyPr/>
                    <a:lstStyle/>
                    <a:p>
                      <a:r>
                        <a:rPr kumimoji="1" lang="ja-JP" altLang="en-US" sz="1200" b="0" kern="100" dirty="0">
                          <a:solidFill>
                            <a:schemeClr val="tx1"/>
                          </a:solidFill>
                          <a:effectLst/>
                          <a:latin typeface="+mn-ea"/>
                          <a:ea typeface="+mn-ea"/>
                          <a:cs typeface="+mn-cs"/>
                        </a:rPr>
                        <a:t>③自動車完成車メーカーや部品メーカー、ディーラーなどの新たなビジネス機会を創出する取組を実証し、 想定される効果や乗り越えるべき課題を整理すること</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b="0" dirty="0">
                        <a:solidFill>
                          <a:schemeClr val="tx1"/>
                        </a:solidFill>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82852718"/>
                  </a:ext>
                </a:extLst>
              </a:tr>
              <a:tr h="355574">
                <a:tc>
                  <a:txBody>
                    <a:bodyPr/>
                    <a:lstStyle/>
                    <a:p>
                      <a:r>
                        <a:rPr kumimoji="1" lang="ja-JP" altLang="en-US" sz="1200" b="0" kern="100" dirty="0">
                          <a:solidFill>
                            <a:schemeClr val="tx1"/>
                          </a:solidFill>
                          <a:effectLst/>
                          <a:latin typeface="+mn-ea"/>
                          <a:ea typeface="+mn-ea"/>
                          <a:cs typeface="+mn-cs"/>
                        </a:rPr>
                        <a:t>④その他、</a:t>
                      </a:r>
                      <a:r>
                        <a:rPr lang="ja-JP" altLang="en-US" sz="1200" dirty="0"/>
                        <a:t>モビリティ関連産業の裾野拡大、競争力強化に繋がる</a:t>
                      </a:r>
                      <a:r>
                        <a:rPr kumimoji="1" lang="ja-JP" altLang="en-US" sz="1200" b="0" kern="100" dirty="0">
                          <a:solidFill>
                            <a:schemeClr val="tx1"/>
                          </a:solidFill>
                          <a:effectLst/>
                          <a:latin typeface="+mn-ea"/>
                          <a:ea typeface="+mn-ea"/>
                          <a:cs typeface="+mn-cs"/>
                        </a:rPr>
                        <a:t>新たなビジネスモデルや、スマートモビリティによる新たな地域課題解決のサービス・ ビジネスモデルを創出すること</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b="0" dirty="0">
                        <a:solidFill>
                          <a:schemeClr val="tx1"/>
                        </a:solidFill>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03756473"/>
                  </a:ext>
                </a:extLst>
              </a:tr>
            </a:tbl>
          </a:graphicData>
        </a:graphic>
      </p:graphicFrame>
      <p:sp>
        <p:nvSpPr>
          <p:cNvPr id="3" name="Text Box 4">
            <a:extLst>
              <a:ext uri="{FF2B5EF4-FFF2-40B4-BE49-F238E27FC236}">
                <a16:creationId xmlns:a16="http://schemas.microsoft.com/office/drawing/2014/main" id="{40668390-2EF9-8239-9239-601BD60D0527}"/>
              </a:ext>
            </a:extLst>
          </p:cNvPr>
          <p:cNvSpPr txBox="1">
            <a:spLocks noChangeArrowheads="1"/>
          </p:cNvSpPr>
          <p:nvPr/>
        </p:nvSpPr>
        <p:spPr>
          <a:xfrm>
            <a:off x="187769" y="946915"/>
            <a:ext cx="8321757" cy="276999"/>
          </a:xfrm>
          <a:prstGeom prst="rect">
            <a:avLst/>
          </a:prstGeom>
          <a:noFill/>
          <a:ln w="9525">
            <a:noFill/>
            <a:miter lim="800000"/>
            <a:headEnd/>
            <a:tailEnd/>
          </a:ln>
          <a:effectLst/>
        </p:spPr>
        <p:txBody>
          <a:bodyPr wrap="square">
            <a:spAutoFit/>
          </a:bodyPr>
          <a:lstStyle/>
          <a:p>
            <a:pPr marL="0" marR="0" lvl="0" indent="0" defTabSz="914400" rtl="0" eaLnBrk="1" fontAlgn="base" latinLnBrk="0" hangingPunct="1">
              <a:lnSpc>
                <a:spcPct val="100000"/>
              </a:lnSpc>
              <a:spcBef>
                <a:spcPct val="5000"/>
              </a:spcBef>
              <a:spcAft>
                <a:spcPct val="0"/>
              </a:spcAft>
              <a:buClrTx/>
              <a:buSzTx/>
              <a:buFontTx/>
              <a:buNone/>
              <a:tabLst/>
              <a:defRPr/>
            </a:pPr>
            <a:r>
              <a:rPr lang="ja-JP" altLang="en-US" sz="1200" b="1" kern="100" dirty="0">
                <a:solidFill>
                  <a:srgbClr val="000000"/>
                </a:solidFill>
                <a:latin typeface="ＭＳ Ｐゴシック"/>
                <a:ea typeface="ＭＳ Ｐゴシック"/>
                <a:cs typeface="Times New Roman" panose="02020603050405020304" pitchFamily="18" charset="0"/>
              </a:rPr>
              <a:t>本事業で期待する成果として、該当する</a:t>
            </a:r>
            <a:r>
              <a:rPr kumimoji="1" lang="ja-JP" altLang="en-US" sz="12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一つもしくは複数の項目を選択すること</a:t>
            </a:r>
            <a:endParaRPr kumimoji="1" lang="ja-JP" altLang="ja-JP" sz="12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9902853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C-</a:t>
            </a:r>
            <a:r>
              <a:rPr lang="ja-JP" altLang="en-US" sz="1800" b="1" dirty="0">
                <a:solidFill>
                  <a:srgbClr val="FFFFFF"/>
                </a:solidFill>
                <a:latin typeface="ＭＳ Ｐゴシック" panose="020B0600070205080204" pitchFamily="50" charset="-128"/>
              </a:rPr>
              <a:t>（２）</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7867413"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C.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事業目的や期待する成果との整合性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65</a:t>
            </a:r>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（２）具体的に目指す成果 （２ページ以内）</a:t>
            </a: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本事業の目的や期待する成果を加味したうえで、ど</a:t>
            </a:r>
            <a:r>
              <a:rPr lang="ja-JP" altLang="en-US" sz="1200" b="0" kern="100" dirty="0">
                <a:solidFill>
                  <a:srgbClr val="FF0000"/>
                </a:solidFill>
                <a:effectLst/>
                <a:latin typeface="+mn-ea"/>
              </a:rPr>
              <a:t>のような点で成果を生むことが出来るかご記載ください。</a:t>
            </a:r>
            <a:endParaRPr lang="en-US" altLang="ja-JP" sz="1200" b="0" kern="100" dirty="0">
              <a:solidFill>
                <a:srgbClr val="FF0000"/>
              </a:solidFill>
              <a:effectLst/>
              <a:latin typeface="+mn-ea"/>
            </a:endParaRPr>
          </a:p>
        </p:txBody>
      </p:sp>
      <p:sp>
        <p:nvSpPr>
          <p:cNvPr id="12" name="正方形/長方形 3">
            <a:extLst>
              <a:ext uri="{FF2B5EF4-FFF2-40B4-BE49-F238E27FC236}">
                <a16:creationId xmlns:a16="http://schemas.microsoft.com/office/drawing/2014/main" id="{E59F3363-9BE5-4324-8935-D20D6D7F616E}"/>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37504389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A</a:t>
            </a:r>
            <a:r>
              <a:rPr lang="ja-JP" altLang="en-US" sz="1800" b="1" dirty="0">
                <a:solidFill>
                  <a:srgbClr val="FFFFFF"/>
                </a:solidFill>
                <a:latin typeface="ＭＳ Ｐゴシック" panose="020B0600070205080204" pitchFamily="50" charset="-128"/>
              </a:rPr>
              <a:t>・</a:t>
            </a:r>
            <a:r>
              <a:rPr lang="en-US" altLang="ja-JP" sz="1800" b="1" dirty="0">
                <a:solidFill>
                  <a:srgbClr val="FFFFFF"/>
                </a:solidFill>
                <a:latin typeface="ＭＳ Ｐゴシック" panose="020B0600070205080204" pitchFamily="50" charset="-128"/>
              </a:rPr>
              <a:t>B</a:t>
            </a:r>
            <a:r>
              <a:rPr lang="ja-JP" altLang="en-US" sz="1800" b="1" dirty="0">
                <a:solidFill>
                  <a:srgbClr val="FFFFFF"/>
                </a:solidFill>
                <a:latin typeface="ＭＳ Ｐゴシック" panose="020B0600070205080204" pitchFamily="50" charset="-128"/>
              </a:rPr>
              <a:t>・</a:t>
            </a:r>
            <a:r>
              <a:rPr lang="en-US" altLang="ja-JP" sz="1800" b="1" dirty="0">
                <a:solidFill>
                  <a:srgbClr val="FFFFFF"/>
                </a:solidFill>
                <a:latin typeface="ＭＳ Ｐゴシック" panose="020B0600070205080204" pitchFamily="50" charset="-128"/>
              </a:rPr>
              <a:t>C</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7867413"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lang="ja-JP" altLang="en-US" sz="1400" b="1" kern="100" dirty="0">
                <a:solidFill>
                  <a:srgbClr val="000000"/>
                </a:solidFill>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C</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その他アピールしたい点・補足すべき内容（任意）</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66</a:t>
            </a:r>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kumimoji="1" lang="ja-JP" altLang="en-US" sz="1200" b="1" i="0" u="none" strike="noStrike" kern="100" cap="none" spc="0" normalizeH="0" baseline="0" noProof="0" dirty="0">
                <a:ln>
                  <a:noFill/>
                </a:ln>
                <a:solidFill>
                  <a:schemeClr val="bg1"/>
                </a:solidFill>
                <a:effectLst/>
                <a:uLnTx/>
                <a:uFillTx/>
                <a:latin typeface="ＭＳ Ｐゴシック"/>
                <a:ea typeface="ＭＳ Ｐゴシック"/>
                <a:cs typeface="Times New Roman" panose="02020603050405020304" pitchFamily="18" charset="0"/>
              </a:rPr>
              <a:t>その他アピールしたい点・補足すべき内容 （任意・２ページまで）</a:t>
            </a:r>
            <a:endParaRPr lang="ja-JP" altLang="en-US" sz="1200" b="1" kern="100" dirty="0">
              <a:solidFill>
                <a:schemeClr val="bg1"/>
              </a:solidFill>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その他アピールしたい点や補足すべき内容があればご記載ください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cs typeface="Times New Roman" panose="02020603050405020304" pitchFamily="18" charset="0"/>
              </a:rPr>
              <a:t>　無記載でも審査への影響はありません</a:t>
            </a:r>
            <a:endParaRPr lang="ja-JP" altLang="ja-JP" sz="1200" b="0" kern="100" dirty="0">
              <a:solidFill>
                <a:schemeClr val="tx1"/>
              </a:solidFill>
              <a:effectLst/>
              <a:latin typeface="+mn-ea"/>
              <a:cs typeface="Times New Roman" panose="02020603050405020304" pitchFamily="18" charset="0"/>
            </a:endParaRPr>
          </a:p>
        </p:txBody>
      </p:sp>
      <p:sp>
        <p:nvSpPr>
          <p:cNvPr id="12" name="正方形/長方形 3">
            <a:extLst>
              <a:ext uri="{FF2B5EF4-FFF2-40B4-BE49-F238E27FC236}">
                <a16:creationId xmlns:a16="http://schemas.microsoft.com/office/drawing/2014/main" id="{E59F3363-9BE5-4324-8935-D20D6D7F616E}"/>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39259240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A</a:t>
            </a:r>
            <a:r>
              <a:rPr lang="ja-JP" altLang="en-US" sz="1800" b="1" dirty="0">
                <a:solidFill>
                  <a:srgbClr val="FFFFFF"/>
                </a:solidFill>
                <a:latin typeface="ＭＳ Ｐゴシック" panose="020B0600070205080204" pitchFamily="50" charset="-128"/>
              </a:rPr>
              <a:t>・</a:t>
            </a:r>
            <a:r>
              <a:rPr lang="en-US" altLang="ja-JP" sz="1800" b="1" dirty="0">
                <a:solidFill>
                  <a:srgbClr val="FFFFFF"/>
                </a:solidFill>
                <a:latin typeface="ＭＳ Ｐゴシック" panose="020B0600070205080204" pitchFamily="50" charset="-128"/>
              </a:rPr>
              <a:t>B</a:t>
            </a:r>
            <a:r>
              <a:rPr lang="ja-JP" altLang="en-US" sz="1800" b="1" dirty="0">
                <a:solidFill>
                  <a:srgbClr val="FFFFFF"/>
                </a:solidFill>
                <a:latin typeface="ＭＳ Ｐゴシック" panose="020B0600070205080204" pitchFamily="50" charset="-128"/>
              </a:rPr>
              <a:t>・</a:t>
            </a:r>
            <a:r>
              <a:rPr lang="en-US" altLang="ja-JP" sz="1800" b="1" dirty="0">
                <a:solidFill>
                  <a:srgbClr val="FFFFFF"/>
                </a:solidFill>
                <a:latin typeface="ＭＳ Ｐゴシック" panose="020B0600070205080204" pitchFamily="50" charset="-128"/>
              </a:rPr>
              <a:t>C</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7867413"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lang="ja-JP" altLang="en-US" sz="1400" b="1" kern="100" dirty="0">
                <a:solidFill>
                  <a:srgbClr val="000000"/>
                </a:solidFill>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C</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その他アピールしたい点・補足すべき内容（任意）</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67</a:t>
            </a:r>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kumimoji="1" lang="ja-JP" altLang="en-US" sz="1200" b="1" i="0" u="none" strike="noStrike" kern="100" cap="none" spc="0" normalizeH="0" baseline="0" noProof="0" dirty="0">
                <a:ln>
                  <a:noFill/>
                </a:ln>
                <a:solidFill>
                  <a:schemeClr val="bg1"/>
                </a:solidFill>
                <a:effectLst/>
                <a:uLnTx/>
                <a:uFillTx/>
                <a:latin typeface="ＭＳ Ｐゴシック"/>
                <a:ea typeface="ＭＳ Ｐゴシック"/>
                <a:cs typeface="Times New Roman" panose="02020603050405020304" pitchFamily="18" charset="0"/>
              </a:rPr>
              <a:t>その他アピールしたい点・補足すべき内容 （任意・２ページまで）</a:t>
            </a:r>
            <a:endParaRPr lang="ja-JP" altLang="en-US" sz="1200" b="1" kern="100" dirty="0">
              <a:solidFill>
                <a:schemeClr val="bg1"/>
              </a:solidFill>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その他アピールしたい点や補足すべき内容があればご記載ください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cs typeface="Times New Roman" panose="02020603050405020304" pitchFamily="18" charset="0"/>
              </a:rPr>
              <a:t>　無記載でも審査への影響はありません</a:t>
            </a:r>
            <a:endParaRPr lang="ja-JP" altLang="ja-JP" sz="1200" b="0" kern="100" dirty="0">
              <a:solidFill>
                <a:schemeClr val="tx1"/>
              </a:solidFill>
              <a:effectLst/>
              <a:latin typeface="+mn-ea"/>
              <a:cs typeface="Times New Roman" panose="02020603050405020304" pitchFamily="18" charset="0"/>
            </a:endParaRPr>
          </a:p>
          <a:p>
            <a:pPr>
              <a:lnSpc>
                <a:spcPts val="1500"/>
              </a:lnSpc>
              <a:spcAft>
                <a:spcPts val="0"/>
              </a:spcAft>
            </a:pPr>
            <a:endParaRPr lang="en-US" altLang="ja-JP" sz="1200" b="0" kern="100" dirty="0">
              <a:solidFill>
                <a:srgbClr val="FF0000"/>
              </a:solidFill>
              <a:effectLst/>
              <a:latin typeface="+mn-ea"/>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
        <p:nvSpPr>
          <p:cNvPr id="12" name="正方形/長方形 3">
            <a:extLst>
              <a:ext uri="{FF2B5EF4-FFF2-40B4-BE49-F238E27FC236}">
                <a16:creationId xmlns:a16="http://schemas.microsoft.com/office/drawing/2014/main" id="{E59F3363-9BE5-4324-8935-D20D6D7F616E}"/>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543089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2400" b="1" dirty="0">
                <a:solidFill>
                  <a:srgbClr val="FFFFFF"/>
                </a:solidFill>
                <a:latin typeface="ＭＳ Ｐゴシック"/>
                <a:ea typeface="ＭＳ Ｐゴシック"/>
              </a:rPr>
              <a:t>３</a:t>
            </a:r>
            <a:r>
              <a:rPr kumimoji="1" lang="ja-JP" altLang="en-US" sz="2400" b="1" i="0" u="none" strike="noStrike" kern="1200" cap="none" spc="0" normalizeH="0" baseline="0" noProof="0" dirty="0" err="1">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合同審査評価ポイントへの反映状況　</a:t>
            </a:r>
            <a:r>
              <a:rPr kumimoji="1" lang="en-US" altLang="ja-JP" sz="2400" b="1" i="0" u="none" strike="noStrike" kern="1200" cap="none" spc="0" normalizeH="0" baseline="0" noProof="0" dirty="0">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申請者名</a:t>
            </a:r>
            <a:r>
              <a:rPr kumimoji="1" lang="en-US" altLang="ja-JP" sz="2400" b="1" i="0" u="none" strike="noStrike" kern="1200" cap="none" spc="0" normalizeH="0" baseline="0" noProof="0" dirty="0">
                <a:ln>
                  <a:noFill/>
                </a:ln>
                <a:solidFill>
                  <a:srgbClr val="FFFFFF"/>
                </a:solidFill>
                <a:effectLst/>
                <a:uLnTx/>
                <a:uFillTx/>
                <a:latin typeface="ＭＳ Ｐゴシック"/>
                <a:ea typeface="ＭＳ Ｐゴシック"/>
                <a:cs typeface="+mn-cs"/>
              </a:rPr>
              <a:t>】</a:t>
            </a:r>
            <a:endPar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共通</a:t>
            </a:r>
          </a:p>
        </p:txBody>
      </p:sp>
      <p:sp>
        <p:nvSpPr>
          <p:cNvPr id="1234" name="テキスト ボックス 18"/>
          <p:cNvSpPr txBox="1"/>
          <p:nvPr/>
        </p:nvSpPr>
        <p:spPr>
          <a:xfrm>
            <a:off x="57870" y="600943"/>
            <a:ext cx="5234210" cy="338554"/>
          </a:xfrm>
          <a:prstGeom prst="rect">
            <a:avLst/>
          </a:prstGeom>
          <a:noFill/>
          <a:ln w="9525">
            <a:noFill/>
            <a:miter lim="800000"/>
            <a:headEnd/>
            <a:tailEnd/>
          </a:ln>
          <a:effectLst/>
        </p:spPr>
        <p:txBody>
          <a:bodyPr wrap="square">
            <a:spAutoFit/>
          </a:bodyPr>
          <a:lstStyle>
            <a:defPPr>
              <a:defRPr lang="ja-JP"/>
            </a:defPPr>
            <a:lvl1pPr marL="342900" lvl="0" indent="-342900" defTabSz="914400">
              <a:spcBef>
                <a:spcPct val="5000"/>
              </a:spcBef>
              <a:buFont typeface="Wingdings" panose="05000000000000000000" pitchFamily="2" charset="2"/>
              <a:buChar char="n"/>
              <a:defRPr sz="1600">
                <a:solidFill>
                  <a:srgbClr val="000000"/>
                </a:solidFill>
                <a:latin typeface="Tahoma" pitchFamily="34" charset="0"/>
              </a:defRPr>
            </a:lvl1pPr>
          </a:lstStyle>
          <a:p>
            <a:pPr marL="342900" marR="0" lvl="0" indent="-342900" algn="l" defTabSz="914400" rtl="0" eaLnBrk="0" fontAlgn="base" latinLnBrk="0" hangingPunct="0">
              <a:lnSpc>
                <a:spcPct val="100000"/>
              </a:lnSpc>
              <a:spcBef>
                <a:spcPct val="5000"/>
              </a:spcBef>
              <a:spcAft>
                <a:spcPct val="0"/>
              </a:spcAft>
              <a:buClrTx/>
              <a:buSzTx/>
              <a:buFont typeface="Wingdings" panose="05000000000000000000" pitchFamily="2" charset="2"/>
              <a:buChar char="n"/>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合同審査評価ポイントへの反映状況　　</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A1264516-8899-442B-8DBF-9D5455FF797E}"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3</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3" name="テキスト ボックス 1"/>
          <p:cNvSpPr txBox="1"/>
          <p:nvPr/>
        </p:nvSpPr>
        <p:spPr>
          <a:xfrm>
            <a:off x="251520" y="1075379"/>
            <a:ext cx="7320117" cy="723275"/>
          </a:xfrm>
          <a:prstGeom prst="rect">
            <a:avLst/>
          </a:prstGeom>
          <a:noFill/>
        </p:spPr>
        <p:txBody>
          <a:bodyPr wrap="square" rtlCol="0">
            <a:spAutoFit/>
          </a:bodyPr>
          <a:lstStyle/>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事業毎の評価基準のほか、合同審査会では、以下のポイントを評価する。</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該当する項目に〇をつけること</a:t>
            </a:r>
          </a:p>
        </p:txBody>
      </p:sp>
      <p:graphicFrame>
        <p:nvGraphicFramePr>
          <p:cNvPr id="14" name="表 12"/>
          <p:cNvGraphicFramePr>
            <a:graphicFrameLocks noGrp="1"/>
          </p:cNvGraphicFramePr>
          <p:nvPr>
            <p:extLst>
              <p:ext uri="{D42A27DB-BD31-4B8C-83A1-F6EECF244321}">
                <p14:modId xmlns:p14="http://schemas.microsoft.com/office/powerpoint/2010/main" val="3499865801"/>
              </p:ext>
            </p:extLst>
          </p:nvPr>
        </p:nvGraphicFramePr>
        <p:xfrm>
          <a:off x="463733" y="1965313"/>
          <a:ext cx="8389024" cy="1828800"/>
        </p:xfrm>
        <a:graphic>
          <a:graphicData uri="http://schemas.openxmlformats.org/drawingml/2006/table">
            <a:tbl>
              <a:tblPr firstRow="1" bandRow="1">
                <a:tableStyleId>{5940675A-B579-460E-94D1-54222C63F5DA}</a:tableStyleId>
              </a:tblPr>
              <a:tblGrid>
                <a:gridCol w="7906093">
                  <a:extLst>
                    <a:ext uri="{9D8B030D-6E8A-4147-A177-3AD203B41FA5}">
                      <a16:colId xmlns:a16="http://schemas.microsoft.com/office/drawing/2014/main" val="20000"/>
                    </a:ext>
                  </a:extLst>
                </a:gridCol>
                <a:gridCol w="482931">
                  <a:extLst>
                    <a:ext uri="{9D8B030D-6E8A-4147-A177-3AD203B41FA5}">
                      <a16:colId xmlns:a16="http://schemas.microsoft.com/office/drawing/2014/main" val="20001"/>
                    </a:ext>
                  </a:extLst>
                </a:gridCol>
              </a:tblGrid>
              <a:tr h="238929">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合同審査評価ポイント</a:t>
                      </a:r>
                    </a:p>
                  </a:txBody>
                  <a:tcPr>
                    <a:solidFill>
                      <a:schemeClr val="bg1">
                        <a:lumMod val="85000"/>
                      </a:schemeClr>
                    </a:solidFill>
                  </a:tcPr>
                </a:tc>
                <a:tc>
                  <a:txBody>
                    <a:bodyPr/>
                    <a:lstStyle/>
                    <a:p>
                      <a:pPr algn="ctr"/>
                      <a:r>
                        <a:rPr kumimoji="1" lang="ja-JP" altLang="en-US" sz="1200" dirty="0">
                          <a:latin typeface="Meiryo UI" panose="020B0604030504040204" pitchFamily="50" charset="-128"/>
                          <a:ea typeface="Meiryo UI" panose="020B0604030504040204" pitchFamily="50" charset="-128"/>
                        </a:rPr>
                        <a:t>〇</a:t>
                      </a:r>
                    </a:p>
                  </a:txBody>
                  <a:tcPr>
                    <a:solidFill>
                      <a:schemeClr val="bg1">
                        <a:lumMod val="85000"/>
                      </a:schemeClr>
                    </a:solidFill>
                  </a:tcPr>
                </a:tc>
                <a:extLst>
                  <a:ext uri="{0D108BD9-81ED-4DB2-BD59-A6C34878D82A}">
                    <a16:rowId xmlns:a16="http://schemas.microsoft.com/office/drawing/2014/main" val="10000"/>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①新規性、先進性があり、かつ、将来の横展開・本格普及にふさわしい案件</a:t>
                      </a: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②効果的な施策間連携がされている、又は連携予定の案件</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③効果的な地域間連携がされている、又は連携予定の案件</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063819935"/>
                  </a:ext>
                </a:extLst>
              </a:tr>
              <a:tr h="273600">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④データ連携基盤（都市</a:t>
                      </a:r>
                      <a:r>
                        <a:rPr kumimoji="1" lang="en-US" altLang="ja-JP" sz="1200" dirty="0">
                          <a:solidFill>
                            <a:schemeClr val="tx1"/>
                          </a:solidFill>
                          <a:latin typeface="Meiryo UI" panose="020B0604030504040204" pitchFamily="50" charset="-128"/>
                          <a:ea typeface="Meiryo UI" panose="020B0604030504040204" pitchFamily="50" charset="-128"/>
                        </a:rPr>
                        <a:t>OS</a:t>
                      </a:r>
                      <a:r>
                        <a:rPr kumimoji="1" lang="ja-JP" altLang="en-US" sz="1200" dirty="0">
                          <a:solidFill>
                            <a:schemeClr val="tx1"/>
                          </a:solidFill>
                          <a:latin typeface="Meiryo UI" panose="020B0604030504040204" pitchFamily="50" charset="-128"/>
                          <a:ea typeface="Meiryo UI" panose="020B0604030504040204" pitchFamily="50" charset="-128"/>
                        </a:rPr>
                        <a:t>等）を構築している案件、又は構築予定の案件</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⑤作成する</a:t>
                      </a:r>
                      <a:r>
                        <a:rPr kumimoji="1" lang="en-US" altLang="ja-JP" sz="1200" dirty="0">
                          <a:solidFill>
                            <a:schemeClr val="tx1"/>
                          </a:solidFill>
                          <a:latin typeface="Meiryo UI" panose="020B0604030504040204" pitchFamily="50" charset="-128"/>
                          <a:ea typeface="Meiryo UI" panose="020B0604030504040204" pitchFamily="50" charset="-128"/>
                        </a:rPr>
                        <a:t>API</a:t>
                      </a:r>
                      <a:r>
                        <a:rPr kumimoji="1" lang="ja-JP" altLang="en-US" sz="1200" dirty="0">
                          <a:solidFill>
                            <a:schemeClr val="tx1"/>
                          </a:solidFill>
                          <a:latin typeface="Meiryo UI" panose="020B0604030504040204" pitchFamily="50" charset="-128"/>
                          <a:ea typeface="Meiryo UI" panose="020B0604030504040204" pitchFamily="50" charset="-128"/>
                        </a:rPr>
                        <a:t>を公開又は公開予定の案件</a:t>
                      </a:r>
                    </a:p>
                    <a:p>
                      <a:r>
                        <a:rPr kumimoji="1" lang="ja-JP" altLang="en-US" sz="1200" dirty="0">
                          <a:solidFill>
                            <a:schemeClr val="tx1"/>
                          </a:solidFill>
                          <a:latin typeface="Meiryo UI" panose="020B0604030504040204" pitchFamily="50" charset="-128"/>
                          <a:ea typeface="Meiryo UI" panose="020B0604030504040204" pitchFamily="50" charset="-128"/>
                        </a:rPr>
                        <a:t>（応募者が</a:t>
                      </a:r>
                      <a:r>
                        <a:rPr kumimoji="1" lang="en-US" altLang="ja-JP" sz="1200" dirty="0">
                          <a:solidFill>
                            <a:schemeClr val="tx1"/>
                          </a:solidFill>
                          <a:latin typeface="Meiryo UI" panose="020B0604030504040204" pitchFamily="50" charset="-128"/>
                          <a:ea typeface="Meiryo UI" panose="020B0604030504040204" pitchFamily="50" charset="-128"/>
                        </a:rPr>
                        <a:t>HP</a:t>
                      </a:r>
                      <a:r>
                        <a:rPr kumimoji="1" lang="ja-JP" altLang="en-US" sz="1200" dirty="0">
                          <a:solidFill>
                            <a:schemeClr val="tx1"/>
                          </a:solidFill>
                          <a:latin typeface="Meiryo UI" panose="020B0604030504040204" pitchFamily="50" charset="-128"/>
                          <a:ea typeface="Meiryo UI" panose="020B0604030504040204" pitchFamily="50" charset="-128"/>
                        </a:rPr>
                        <a:t>に</a:t>
                      </a:r>
                      <a:r>
                        <a:rPr kumimoji="1" lang="en-US" altLang="ja-JP" sz="1200" dirty="0">
                          <a:solidFill>
                            <a:schemeClr val="tx1"/>
                          </a:solidFill>
                          <a:latin typeface="Meiryo UI" panose="020B0604030504040204" pitchFamily="50" charset="-128"/>
                          <a:ea typeface="Meiryo UI" panose="020B0604030504040204" pitchFamily="50" charset="-128"/>
                        </a:rPr>
                        <a:t>API</a:t>
                      </a:r>
                      <a:r>
                        <a:rPr kumimoji="1" lang="ja-JP" altLang="en-US" sz="1200" dirty="0">
                          <a:solidFill>
                            <a:schemeClr val="tx1"/>
                          </a:solidFill>
                          <a:latin typeface="Meiryo UI" panose="020B0604030504040204" pitchFamily="50" charset="-128"/>
                          <a:ea typeface="Meiryo UI" panose="020B0604030504040204" pitchFamily="50" charset="-128"/>
                        </a:rPr>
                        <a:t>公開すると供に、スマートシティ官民連携</a:t>
                      </a:r>
                      <a:r>
                        <a:rPr kumimoji="1" lang="en-US" altLang="ja-JP" sz="1200" dirty="0">
                          <a:solidFill>
                            <a:schemeClr val="tx1"/>
                          </a:solidFill>
                          <a:latin typeface="Meiryo UI" panose="020B0604030504040204" pitchFamily="50" charset="-128"/>
                          <a:ea typeface="Meiryo UI" panose="020B0604030504040204" pitchFamily="50" charset="-128"/>
                        </a:rPr>
                        <a:t>PF</a:t>
                      </a:r>
                      <a:r>
                        <a:rPr kumimoji="1" lang="ja-JP" altLang="en-US" sz="1200" dirty="0">
                          <a:solidFill>
                            <a:schemeClr val="tx1"/>
                          </a:solidFill>
                          <a:latin typeface="Meiryo UI" panose="020B0604030504040204" pitchFamily="50" charset="-128"/>
                          <a:ea typeface="Meiryo UI" panose="020B0604030504040204" pitchFamily="50" charset="-128"/>
                        </a:rPr>
                        <a:t>サイト上にその</a:t>
                      </a:r>
                      <a:r>
                        <a:rPr kumimoji="1" lang="en-US" altLang="ja-JP" sz="1200" dirty="0">
                          <a:solidFill>
                            <a:schemeClr val="tx1"/>
                          </a:solidFill>
                          <a:latin typeface="Meiryo UI" panose="020B0604030504040204" pitchFamily="50" charset="-128"/>
                          <a:ea typeface="Meiryo UI" panose="020B0604030504040204" pitchFamily="50" charset="-128"/>
                        </a:rPr>
                        <a:t>URL</a:t>
                      </a:r>
                      <a:r>
                        <a:rPr kumimoji="1" lang="ja-JP" altLang="en-US" sz="1200" dirty="0">
                          <a:solidFill>
                            <a:schemeClr val="tx1"/>
                          </a:solidFill>
                          <a:latin typeface="Meiryo UI" panose="020B0604030504040204" pitchFamily="50" charset="-128"/>
                          <a:ea typeface="Meiryo UI" panose="020B0604030504040204" pitchFamily="50" charset="-128"/>
                        </a:rPr>
                        <a:t>を公開すること）</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6"/>
                  </a:ext>
                </a:extLst>
              </a:tr>
            </a:tbl>
          </a:graphicData>
        </a:graphic>
      </p:graphicFrame>
      <p:sp>
        <p:nvSpPr>
          <p:cNvPr id="15" name="Rectangle 66"/>
          <p:cNvSpPr>
            <a:spLocks noChangeArrowheads="1"/>
          </p:cNvSpPr>
          <p:nvPr/>
        </p:nvSpPr>
        <p:spPr>
          <a:xfrm>
            <a:off x="96700" y="4149080"/>
            <a:ext cx="8939796" cy="2592287"/>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6" name="正方形/長方形 22"/>
          <p:cNvSpPr/>
          <p:nvPr/>
        </p:nvSpPr>
        <p:spPr>
          <a:xfrm>
            <a:off x="136954" y="4149080"/>
            <a:ext cx="8899542" cy="1600438"/>
          </a:xfrm>
          <a:prstGeom prst="rect">
            <a:avLst/>
          </a:prstGeom>
        </p:spPr>
        <p:txBody>
          <a:bodyPr wrap="square">
            <a:spAutoFit/>
          </a:bodyPr>
          <a:lstStyle/>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合同審査評価ポイントを満たしている理由を簡潔に記載</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①</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②</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③ </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lang="ja-JP" altLang="en-US" sz="1400" i="1" dirty="0">
                <a:solidFill>
                  <a:srgbClr val="FF0000"/>
                </a:solidFill>
              </a:rPr>
              <a:t>④</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（都市</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に該当する場合は、３</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特徴（相互運用性、データ流通、拡張容易性（ビルディングブロック））を満たしていることを示すこと。また、</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p</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９の「都市</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」の様式を必ず埋めること。）</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lang="ja-JP" altLang="en-US" sz="1400" i="1" dirty="0">
                <a:solidFill>
                  <a:srgbClr val="FF0000"/>
                </a:solidFill>
              </a:rPr>
              <a:t>⑤</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173895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D</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18"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2019" name="Text Box 4"/>
          <p:cNvSpPr txBox="1">
            <a:spLocks noChangeArrowheads="1"/>
          </p:cNvSpPr>
          <p:nvPr/>
        </p:nvSpPr>
        <p:spPr>
          <a:xfrm>
            <a:off x="146733" y="751641"/>
            <a:ext cx="2769084"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i="0" u="none" strike="noStrike" dirty="0">
                <a:solidFill>
                  <a:srgbClr val="000000"/>
                </a:solidFill>
                <a:effectLst/>
                <a:latin typeface="+mn-ea"/>
                <a:ea typeface="+mn-ea"/>
              </a:rPr>
              <a:t>D. </a:t>
            </a:r>
            <a:r>
              <a:rPr lang="ja-JP" altLang="en-US" sz="1400" b="1" i="0" u="none" strike="noStrike" dirty="0">
                <a:solidFill>
                  <a:srgbClr val="000000"/>
                </a:solidFill>
                <a:effectLst/>
                <a:latin typeface="+mn-ea"/>
                <a:ea typeface="+mn-ea"/>
              </a:rPr>
              <a:t>その他</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68</a:t>
            </a:r>
            <a:endParaRPr kumimoji="1" lang="ja-JP" altLang="en-US" sz="1480" dirty="0">
              <a:solidFill>
                <a:schemeClr val="tx1"/>
              </a:solidFill>
            </a:endParaRPr>
          </a:p>
        </p:txBody>
      </p:sp>
      <p:sp>
        <p:nvSpPr>
          <p:cNvPr id="11" name="正方形/長方形 10">
            <a:extLst>
              <a:ext uri="{FF2B5EF4-FFF2-40B4-BE49-F238E27FC236}">
                <a16:creationId xmlns:a16="http://schemas.microsoft.com/office/drawing/2014/main" id="{0664133A-7D7C-4979-849C-739D0AF34D8B}"/>
              </a:ext>
            </a:extLst>
          </p:cNvPr>
          <p:cNvSpPr/>
          <p:nvPr/>
        </p:nvSpPr>
        <p:spPr>
          <a:xfrm>
            <a:off x="190939" y="1152642"/>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ワーク・ライフ・バランス等推進企業に関する認定等の状況</a:t>
            </a:r>
            <a:endParaRPr lang="en-US" altLang="ja-JP" sz="1200" b="1" kern="100" dirty="0">
              <a:solidFill>
                <a:schemeClr val="bg1"/>
              </a:solidFill>
            </a:endParaRPr>
          </a:p>
        </p:txBody>
      </p:sp>
      <p:sp>
        <p:nvSpPr>
          <p:cNvPr id="13" name="正方形/長方形 12">
            <a:extLst>
              <a:ext uri="{FF2B5EF4-FFF2-40B4-BE49-F238E27FC236}">
                <a16:creationId xmlns:a16="http://schemas.microsoft.com/office/drawing/2014/main" id="{C8BB7392-E9FF-4DDD-8B89-72DB98243C60}"/>
              </a:ext>
            </a:extLst>
          </p:cNvPr>
          <p:cNvSpPr/>
          <p:nvPr/>
        </p:nvSpPr>
        <p:spPr>
          <a:xfrm>
            <a:off x="190969" y="1437484"/>
            <a:ext cx="8762062" cy="184750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gn="just">
              <a:spcBef>
                <a:spcPct val="20000"/>
              </a:spcBef>
              <a:spcAft>
                <a:spcPts val="0"/>
              </a:spcAft>
              <a:buFont typeface="Arial" panose="020B0604020202020204" pitchFamily="34" charset="0"/>
              <a:buChar char="•"/>
              <a:defRP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marL="0" marR="0" lvl="0" indent="0" algn="just" defTabSz="914400" rtl="0" eaLnBrk="0" fontAlgn="base" latinLnBrk="0" hangingPunct="0">
              <a:lnSpc>
                <a:spcPct val="100000"/>
              </a:lnSpc>
              <a:spcBef>
                <a:spcPct val="20000"/>
              </a:spcBef>
              <a:spcAft>
                <a:spcPts val="0"/>
              </a:spcAft>
              <a:buClrTx/>
              <a:buSzTx/>
              <a:buFontTx/>
              <a:buNone/>
              <a:tabLst/>
              <a:defRPr/>
            </a:pPr>
            <a:endPar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just" defTabSz="914400" rtl="0" eaLnBrk="0" fontAlgn="base" latinLnBrk="0" hangingPunct="0">
              <a:lnSpc>
                <a:spcPct val="100000"/>
              </a:lnSpc>
              <a:spcBef>
                <a:spcPct val="20000"/>
              </a:spcBef>
              <a:spcAft>
                <a:spcPts val="0"/>
              </a:spcAft>
              <a:buClrTx/>
              <a:buSzTx/>
              <a:buFontTx/>
              <a:buNone/>
              <a:tabLst/>
              <a:defRPr/>
            </a:pPr>
            <a:r>
              <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女性活躍推進法に基づく認定（えるぼし認定企業・プラチナえるぼし認定企業。労働時間等の働き方に係る基準は満たすことが必要。）、次世代育成支援対策推進法に基づく認定（くるみん認定企業・プラチナくるみん認定企業）又は青少年の雇用の促進等に関する法律に基づく認定（ユースエール認定企業）の状況</a:t>
            </a:r>
            <a:r>
              <a:rPr kumimoji="1" lang="ja-JP" altLang="en-US"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を記載すること</a:t>
            </a:r>
            <a:endParaRPr kumimoji="1" lang="ja-JP"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just" defTabSz="914400" rtl="0" eaLnBrk="0" fontAlgn="base" latinLnBrk="0" hangingPunct="0">
              <a:lnSpc>
                <a:spcPct val="100000"/>
              </a:lnSpc>
              <a:spcBef>
                <a:spcPct val="20000"/>
              </a:spcBef>
              <a:spcAft>
                <a:spcPts val="0"/>
              </a:spcAft>
              <a:buClrTx/>
              <a:buSzTx/>
              <a:buFontTx/>
              <a:buNone/>
              <a:tabLst/>
              <a:defRPr/>
            </a:pPr>
            <a:r>
              <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女性活躍推進法第８条に基づく一般事業主行動計画（計画期間が満了していないものに限る。）の策定状況（常時雇用する労働者の数が</a:t>
            </a:r>
            <a:r>
              <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300</a:t>
            </a:r>
            <a:r>
              <a:rPr kumimoji="1" lang="ja-JP"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人以下の事業主に限る。）</a:t>
            </a:r>
            <a:r>
              <a:rPr kumimoji="1" lang="ja-JP" altLang="en-US"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を記載すること</a:t>
            </a:r>
            <a:endPar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just" defTabSz="914400" rtl="0" eaLnBrk="0" fontAlgn="base" latinLnBrk="0" hangingPunct="0">
              <a:lnSpc>
                <a:spcPct val="100000"/>
              </a:lnSpc>
              <a:spcBef>
                <a:spcPct val="20000"/>
              </a:spcBef>
              <a:spcAft>
                <a:spcPts val="0"/>
              </a:spcAft>
              <a:buClrTx/>
              <a:buSzTx/>
              <a:buFontTx/>
              <a:buNone/>
              <a:tabLst/>
              <a:defRPr/>
            </a:pPr>
            <a:r>
              <a:rPr lang="en-US" altLang="ja-JP" sz="1200" kern="100" dirty="0">
                <a:solidFill>
                  <a:srgbClr val="FF0000"/>
                </a:solidFill>
                <a:latin typeface="Arial" panose="020B0604020202020204" pitchFamily="34" charset="0"/>
                <a:ea typeface="ＭＳ Ｐゴシック" panose="020B0600070205080204" pitchFamily="50" charset="-128"/>
              </a:rPr>
              <a:t>※</a:t>
            </a:r>
            <a:r>
              <a:rPr lang="ja-JP" altLang="en-US" sz="1200" kern="100" dirty="0">
                <a:solidFill>
                  <a:srgbClr val="FF0000"/>
                </a:solidFill>
                <a:latin typeface="Arial" panose="020B0604020202020204" pitchFamily="34" charset="0"/>
                <a:ea typeface="ＭＳ Ｐゴシック" panose="020B0600070205080204" pitchFamily="50" charset="-128"/>
              </a:rPr>
              <a:t>認定を得ている場合は事業管理機関のワーク・ライフ・バランス等推進に関する認定等の根拠となる資料の写しを添付すること</a:t>
            </a:r>
            <a:endParaRPr lang="en-US" altLang="ja-JP" sz="1200" kern="100" dirty="0">
              <a:solidFill>
                <a:srgbClr val="FF0000"/>
              </a:solidFill>
              <a:latin typeface="Arial" panose="020B0604020202020204" pitchFamily="34" charset="0"/>
              <a:ea typeface="ＭＳ Ｐゴシック" panose="020B0600070205080204" pitchFamily="50" charset="-128"/>
            </a:endParaRPr>
          </a:p>
          <a:p>
            <a:pPr marL="0" marR="0" lvl="0" indent="0" algn="just" defTabSz="914400" rtl="0" eaLnBrk="0" fontAlgn="base" latinLnBrk="0" hangingPunct="0">
              <a:lnSpc>
                <a:spcPct val="100000"/>
              </a:lnSpc>
              <a:spcBef>
                <a:spcPct val="20000"/>
              </a:spcBef>
              <a:spcAft>
                <a:spcPts val="0"/>
              </a:spcAft>
              <a:buClrTx/>
              <a:buSzTx/>
              <a:buFontTx/>
              <a:buNone/>
              <a:tabLst/>
              <a:defRPr/>
            </a:pPr>
            <a:endPar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5" name="正方形/長方形 3">
            <a:extLst>
              <a:ext uri="{FF2B5EF4-FFF2-40B4-BE49-F238E27FC236}">
                <a16:creationId xmlns:a16="http://schemas.microsoft.com/office/drawing/2014/main" id="{99744721-1CDE-4AD7-A6A5-DFACC9C5FCD3}"/>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6445708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2"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（補足資料）実施体制</a:t>
            </a:r>
          </a:p>
        </p:txBody>
      </p:sp>
      <p:sp>
        <p:nvSpPr>
          <p:cNvPr id="1993"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94" name="正方形/長方形 3"/>
          <p:cNvSpPr/>
          <p:nvPr/>
        </p:nvSpPr>
        <p:spPr>
          <a:xfrm>
            <a:off x="176274" y="719424"/>
            <a:ext cx="6342950" cy="307777"/>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業務従事者に関する情報</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graphicFrame>
        <p:nvGraphicFramePr>
          <p:cNvPr id="1995" name="表 2"/>
          <p:cNvGraphicFramePr>
            <a:graphicFrameLocks noGrp="1"/>
          </p:cNvGraphicFramePr>
          <p:nvPr/>
        </p:nvGraphicFramePr>
        <p:xfrm>
          <a:off x="158683" y="1062170"/>
          <a:ext cx="8826633" cy="3017520"/>
        </p:xfrm>
        <a:graphic>
          <a:graphicData uri="http://schemas.openxmlformats.org/drawingml/2006/table">
            <a:tbl>
              <a:tblPr firstRow="1" bandRow="1">
                <a:tableStyleId>{5C22544A-7EE6-4342-B048-85BDC9FD1C3A}</a:tableStyleId>
              </a:tblPr>
              <a:tblGrid>
                <a:gridCol w="1057082">
                  <a:extLst>
                    <a:ext uri="{9D8B030D-6E8A-4147-A177-3AD203B41FA5}">
                      <a16:colId xmlns:a16="http://schemas.microsoft.com/office/drawing/2014/main" val="20000"/>
                    </a:ext>
                  </a:extLst>
                </a:gridCol>
                <a:gridCol w="1585623">
                  <a:extLst>
                    <a:ext uri="{9D8B030D-6E8A-4147-A177-3AD203B41FA5}">
                      <a16:colId xmlns:a16="http://schemas.microsoft.com/office/drawing/2014/main" val="20001"/>
                    </a:ext>
                  </a:extLst>
                </a:gridCol>
                <a:gridCol w="1215644">
                  <a:extLst>
                    <a:ext uri="{9D8B030D-6E8A-4147-A177-3AD203B41FA5}">
                      <a16:colId xmlns:a16="http://schemas.microsoft.com/office/drawing/2014/main" val="20002"/>
                    </a:ext>
                  </a:extLst>
                </a:gridCol>
                <a:gridCol w="2484142">
                  <a:extLst>
                    <a:ext uri="{9D8B030D-6E8A-4147-A177-3AD203B41FA5}">
                      <a16:colId xmlns:a16="http://schemas.microsoft.com/office/drawing/2014/main" val="20003"/>
                    </a:ext>
                  </a:extLst>
                </a:gridCol>
                <a:gridCol w="2484142">
                  <a:extLst>
                    <a:ext uri="{9D8B030D-6E8A-4147-A177-3AD203B41FA5}">
                      <a16:colId xmlns:a16="http://schemas.microsoft.com/office/drawing/2014/main" val="20004"/>
                    </a:ext>
                  </a:extLst>
                </a:gridCol>
              </a:tblGrid>
              <a:tr h="0">
                <a:tc>
                  <a:txBody>
                    <a:bodyPr/>
                    <a:lstStyle/>
                    <a:p>
                      <a:pPr algn="ctr"/>
                      <a:r>
                        <a:rPr kumimoji="1" lang="ja-JP" altLang="en-US" sz="1200" b="1" dirty="0">
                          <a:solidFill>
                            <a:schemeClr val="bg1"/>
                          </a:solidFill>
                        </a:rPr>
                        <a:t>氏名</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所属</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役職</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業務経験</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専門的知識その他の知見など</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426366113"/>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799825794"/>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3641138300"/>
                  </a:ext>
                </a:extLst>
              </a:tr>
            </a:tbl>
          </a:graphicData>
        </a:graphic>
      </p:graphicFrame>
      <p:sp>
        <p:nvSpPr>
          <p:cNvPr id="1998" name="Text Box 4"/>
          <p:cNvSpPr txBox="1">
            <a:spLocks noChangeArrowheads="1"/>
          </p:cNvSpPr>
          <p:nvPr/>
        </p:nvSpPr>
        <p:spPr>
          <a:xfrm>
            <a:off x="182424" y="4308088"/>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情報管理体制</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999" name="Rectangle 66"/>
          <p:cNvSpPr>
            <a:spLocks noChangeArrowheads="1"/>
          </p:cNvSpPr>
          <p:nvPr/>
        </p:nvSpPr>
        <p:spPr>
          <a:xfrm>
            <a:off x="161921" y="4653136"/>
            <a:ext cx="8826633" cy="1046114"/>
          </a:xfrm>
          <a:prstGeom prst="rect">
            <a:avLst/>
          </a:prstGeom>
          <a:noFill/>
          <a:ln w="6350">
            <a:solidFill>
              <a:schemeClr val="bg1">
                <a:lumMod val="50000"/>
              </a:schemeClr>
            </a:solid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R="0" lvl="0" algn="l" defTabSz="914400" rtl="0" eaLnBrk="0" fontAlgn="base" latinLnBrk="0" hangingPunct="0">
              <a:lnSpc>
                <a:spcPct val="100000"/>
              </a:lnSpc>
              <a:spcBef>
                <a:spcPct val="20000"/>
              </a:spcBef>
              <a:spcAft>
                <a:spcPts val="0"/>
              </a:spcAft>
              <a:buClrTx/>
              <a:buSzTx/>
              <a:buFontTx/>
              <a:buNone/>
              <a:tabLst>
                <a:tab pos="92075" algn="l"/>
              </a:tabLst>
              <a:defRPr/>
            </a:pPr>
            <a:r>
              <a:rPr lang="en-US" altLang="ja-JP" sz="1200" kern="100" dirty="0"/>
              <a:t>※</a:t>
            </a:r>
            <a:r>
              <a:rPr kumimoji="1" lang="ja-JP" altLang="ja-JP"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受託者の情報管理体制がわかる「情報管理体制図」、情報を取扱う者の氏名、住所、生年月日、所属部署、役職等がわかる「情報取扱者名簿」を契約時に提出することを確約する</a:t>
            </a:r>
            <a:r>
              <a:rPr kumimoji="1" lang="ja-JP" altLang="en-US"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場合、下記のチェックボックスに✓を入れること。</a:t>
            </a:r>
            <a:r>
              <a:rPr kumimoji="1" lang="ja-JP" altLang="ja-JP"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a:t>
            </a:r>
            <a:r>
              <a:rPr kumimoji="1" lang="ja-JP" altLang="en-US"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募集要領の別添</a:t>
            </a:r>
            <a:r>
              <a:rPr kumimoji="1" lang="en-US" altLang="ja-JP"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5</a:t>
            </a:r>
            <a:r>
              <a:rPr kumimoji="1" lang="ja-JP" altLang="ja-JP"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にて提示）</a:t>
            </a:r>
            <a:endParaRPr kumimoji="1" lang="en-US" altLang="ja-JP"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20000"/>
              </a:spcBef>
              <a:spcAft>
                <a:spcPts val="0"/>
              </a:spcAft>
              <a:buClrTx/>
              <a:buSzTx/>
              <a:buFontTx/>
              <a:buNone/>
              <a:tabLst/>
              <a:defRPr/>
            </a:pPr>
            <a:endParaRPr lang="en-US" altLang="ja-JP" sz="1200" kern="100" dirty="0">
              <a:solidFill>
                <a:srgbClr val="FF0000"/>
              </a:solidFill>
            </a:endParaRPr>
          </a:p>
          <a:p>
            <a:pPr marL="0" marR="0" lvl="0" indent="0" algn="l" defTabSz="914400" rtl="0" eaLnBrk="0" fontAlgn="base" latinLnBrk="0" hangingPunct="0">
              <a:lnSpc>
                <a:spcPct val="100000"/>
              </a:lnSpc>
              <a:spcBef>
                <a:spcPct val="20000"/>
              </a:spcBef>
              <a:spcAft>
                <a:spcPts val="0"/>
              </a:spcAft>
              <a:buClrTx/>
              <a:buSzTx/>
              <a:buFontTx/>
              <a:buNone/>
              <a:tabLst>
                <a:tab pos="4303713" algn="l"/>
              </a:tabLst>
              <a:defRPr/>
            </a:pPr>
            <a:r>
              <a:rPr lang="en-US" altLang="ja-JP" sz="1200" kern="100" dirty="0"/>
              <a:t>	</a:t>
            </a:r>
            <a:r>
              <a:rPr lang="ja-JP" altLang="en-US" sz="1200" kern="100" dirty="0"/>
              <a:t>情報取扱者名簿を契約時に提出することを確約します。</a:t>
            </a:r>
            <a:endParaRPr lang="ja-JP" altLang="ja-JP" sz="1200" kern="100" dirty="0"/>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69</a:t>
            </a:r>
            <a:endParaRPr kumimoji="1" lang="ja-JP" altLang="en-US" sz="1480" dirty="0">
              <a:solidFill>
                <a:schemeClr val="tx1"/>
              </a:solidFill>
            </a:endParaRPr>
          </a:p>
        </p:txBody>
      </p:sp>
      <p:sp>
        <p:nvSpPr>
          <p:cNvPr id="3" name="正方形/長方形 2">
            <a:extLst>
              <a:ext uri="{FF2B5EF4-FFF2-40B4-BE49-F238E27FC236}">
                <a16:creationId xmlns:a16="http://schemas.microsoft.com/office/drawing/2014/main" id="{50BF5269-54E4-41F6-935C-5D6807500BF8}"/>
              </a:ext>
            </a:extLst>
          </p:cNvPr>
          <p:cNvSpPr/>
          <p:nvPr/>
        </p:nvSpPr>
        <p:spPr>
          <a:xfrm>
            <a:off x="8118680" y="5292064"/>
            <a:ext cx="216000" cy="216000"/>
          </a:xfrm>
          <a:prstGeom prst="rect">
            <a:avLst/>
          </a:prstGeom>
          <a:solidFill>
            <a:schemeClr val="bg1"/>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263730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0"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（補足資料）再委託先情報</a:t>
            </a:r>
          </a:p>
        </p:txBody>
      </p:sp>
      <p:sp>
        <p:nvSpPr>
          <p:cNvPr id="1981"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82" name="正方形/長方形 3"/>
          <p:cNvSpPr/>
          <p:nvPr/>
        </p:nvSpPr>
        <p:spPr>
          <a:xfrm>
            <a:off x="277063" y="1889106"/>
            <a:ext cx="6342950" cy="307777"/>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再委託先情報</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983" name="正方形/長方形 34"/>
          <p:cNvSpPr/>
          <p:nvPr/>
        </p:nvSpPr>
        <p:spPr>
          <a:xfrm>
            <a:off x="221346" y="654009"/>
            <a:ext cx="8776762" cy="120032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a:t>
            </a:r>
            <a:r>
              <a:rPr kumimoji="1" lang="ja-JP" altLang="en-US"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再委託を行う場合は、再委託先の名称、業務内容及び業務範囲を明記すること。（事業全体の企画及び立案並びに根幹に関わる執行管理について、再委託をすることはできません）。</a:t>
            </a:r>
            <a:endParaRPr kumimoji="1" lang="en-US" altLang="ja-JP"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a:t>
            </a:r>
            <a:r>
              <a:rPr kumimoji="1" lang="ja-JP" altLang="en-US"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事業費総額に対する再委託費の割合は５０％を超えないこと。超える場合は、相当な理由がわかる内容（</a:t>
            </a:r>
            <a:r>
              <a:rPr kumimoji="1" lang="ja-JP" altLang="en-US" sz="1200" b="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募集要領の別添</a:t>
            </a:r>
            <a:r>
              <a:rPr kumimoji="1" lang="en-US" altLang="ja-JP" sz="1200" b="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4</a:t>
            </a:r>
            <a:r>
              <a:rPr kumimoji="1" lang="ja-JP" altLang="en-US" sz="1200" b="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「再委託費率が５０％を超える理由書」）を作成し提出すること。</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a:t>
            </a:r>
            <a:r>
              <a:rPr kumimoji="1" lang="ja-JP" altLang="en-US"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再委託を行う場合、グループ企業との取引であることのみを選定理由とした調達は、原則、認めない（経済性の観点から、相見積りを取り、相見積りの中で最低価格を提示した者を選定すること）。</a:t>
            </a:r>
          </a:p>
        </p:txBody>
      </p:sp>
      <p:graphicFrame>
        <p:nvGraphicFramePr>
          <p:cNvPr id="1985" name="表 2"/>
          <p:cNvGraphicFramePr>
            <a:graphicFrameLocks noGrp="1"/>
          </p:cNvGraphicFramePr>
          <p:nvPr/>
        </p:nvGraphicFramePr>
        <p:xfrm>
          <a:off x="277063" y="2231651"/>
          <a:ext cx="8640960" cy="3622895"/>
        </p:xfrm>
        <a:graphic>
          <a:graphicData uri="http://schemas.openxmlformats.org/drawingml/2006/table">
            <a:tbl>
              <a:tblPr firstRow="1" bandRow="1">
                <a:tableStyleId>{5C22544A-7EE6-4342-B048-85BDC9FD1C3A}</a:tableStyleId>
              </a:tblPr>
              <a:tblGrid>
                <a:gridCol w="2468846">
                  <a:extLst>
                    <a:ext uri="{9D8B030D-6E8A-4147-A177-3AD203B41FA5}">
                      <a16:colId xmlns:a16="http://schemas.microsoft.com/office/drawing/2014/main" val="20000"/>
                    </a:ext>
                  </a:extLst>
                </a:gridCol>
                <a:gridCol w="6172114">
                  <a:extLst>
                    <a:ext uri="{9D8B030D-6E8A-4147-A177-3AD203B41FA5}">
                      <a16:colId xmlns:a16="http://schemas.microsoft.com/office/drawing/2014/main" val="20001"/>
                    </a:ext>
                  </a:extLst>
                </a:gridCol>
              </a:tblGrid>
              <a:tr h="273872">
                <a:tc>
                  <a:txBody>
                    <a:bodyPr/>
                    <a:lstStyle/>
                    <a:p>
                      <a:pPr algn="ctr"/>
                      <a:r>
                        <a:rPr kumimoji="1" lang="ja-JP" altLang="en-US" sz="1200" b="1" dirty="0">
                          <a:solidFill>
                            <a:schemeClr val="bg1"/>
                          </a:solidFill>
                        </a:rPr>
                        <a:t>再委託先名称</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業務の内容及び範囲</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669715">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669715">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669715">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669715">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669715">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70</a:t>
            </a:r>
            <a:endParaRPr kumimoji="1" lang="ja-JP" altLang="en-US" sz="1480" dirty="0">
              <a:solidFill>
                <a:schemeClr val="tx1"/>
              </a:solidFill>
            </a:endParaRPr>
          </a:p>
        </p:txBody>
      </p:sp>
    </p:spTree>
    <p:extLst>
      <p:ext uri="{BB962C8B-B14F-4D97-AF65-F5344CB8AC3E}">
        <p14:creationId xmlns:p14="http://schemas.microsoft.com/office/powerpoint/2010/main" val="21531275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7"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（補足資料）事業実績</a:t>
            </a:r>
          </a:p>
        </p:txBody>
      </p:sp>
      <p:sp>
        <p:nvSpPr>
          <p:cNvPr id="1938"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39" name="正方形/長方形 6"/>
          <p:cNvSpPr/>
          <p:nvPr/>
        </p:nvSpPr>
        <p:spPr>
          <a:xfrm>
            <a:off x="251520" y="681522"/>
            <a:ext cx="8640960" cy="276999"/>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200" b="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類似事業の実績があれば、記載</a:t>
            </a:r>
            <a:r>
              <a:rPr kumimoji="1" lang="ja-JP" altLang="en-US"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すること</a:t>
            </a:r>
            <a:endParaRPr kumimoji="1" lang="ja-JP" altLang="ja-JP" sz="1200" b="0"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graphicFrame>
        <p:nvGraphicFramePr>
          <p:cNvPr id="1940" name="表 2"/>
          <p:cNvGraphicFramePr>
            <a:graphicFrameLocks noGrp="1"/>
          </p:cNvGraphicFramePr>
          <p:nvPr/>
        </p:nvGraphicFramePr>
        <p:xfrm>
          <a:off x="251520" y="1333377"/>
          <a:ext cx="8640960" cy="4831927"/>
        </p:xfrm>
        <a:graphic>
          <a:graphicData uri="http://schemas.openxmlformats.org/drawingml/2006/table">
            <a:tbl>
              <a:tblPr firstRow="1" bandRow="1">
                <a:tableStyleId>{5C22544A-7EE6-4342-B048-85BDC9FD1C3A}</a:tableStyleId>
              </a:tblPr>
              <a:tblGrid>
                <a:gridCol w="2160240">
                  <a:extLst>
                    <a:ext uri="{9D8B030D-6E8A-4147-A177-3AD203B41FA5}">
                      <a16:colId xmlns:a16="http://schemas.microsoft.com/office/drawing/2014/main" val="20000"/>
                    </a:ext>
                  </a:extLst>
                </a:gridCol>
                <a:gridCol w="3384376">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2160240">
                  <a:extLst>
                    <a:ext uri="{9D8B030D-6E8A-4147-A177-3AD203B41FA5}">
                      <a16:colId xmlns:a16="http://schemas.microsoft.com/office/drawing/2014/main" val="20003"/>
                    </a:ext>
                  </a:extLst>
                </a:gridCol>
              </a:tblGrid>
              <a:tr h="216024">
                <a:tc>
                  <a:txBody>
                    <a:bodyPr/>
                    <a:lstStyle/>
                    <a:p>
                      <a:pPr algn="ctr"/>
                      <a:r>
                        <a:rPr kumimoji="1" lang="ja-JP" altLang="en-US" sz="1200" b="1" dirty="0">
                          <a:solidFill>
                            <a:schemeClr val="bg1"/>
                          </a:solidFill>
                        </a:rPr>
                        <a:t>事業名</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事業概要</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実施年度</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発注者等</a:t>
                      </a:r>
                      <a:endParaRPr kumimoji="1" lang="en-US" altLang="ja-JP" sz="1200" b="1" dirty="0">
                        <a:solidFill>
                          <a:schemeClr val="bg1"/>
                        </a:solidFill>
                      </a:endParaRPr>
                    </a:p>
                    <a:p>
                      <a:pPr algn="ctr"/>
                      <a:r>
                        <a:rPr kumimoji="1" lang="ja-JP" altLang="en-US" sz="1200" b="1" dirty="0">
                          <a:solidFill>
                            <a:schemeClr val="bg1"/>
                          </a:solidFill>
                        </a:rPr>
                        <a:t>（自主事業の場合はその旨）</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624961">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624961">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71</a:t>
            </a:r>
            <a:endParaRPr kumimoji="1" lang="ja-JP" altLang="en-US" sz="1480" dirty="0">
              <a:solidFill>
                <a:schemeClr val="tx1"/>
              </a:solidFill>
            </a:endParaRPr>
          </a:p>
        </p:txBody>
      </p:sp>
      <p:sp>
        <p:nvSpPr>
          <p:cNvPr id="11" name="正方形/長方形 3">
            <a:extLst>
              <a:ext uri="{FF2B5EF4-FFF2-40B4-BE49-F238E27FC236}">
                <a16:creationId xmlns:a16="http://schemas.microsoft.com/office/drawing/2014/main" id="{CD6EA2BF-C32B-4F5C-B710-0ADD5B647386}"/>
              </a:ext>
            </a:extLst>
          </p:cNvPr>
          <p:cNvSpPr/>
          <p:nvPr/>
        </p:nvSpPr>
        <p:spPr>
          <a:xfrm>
            <a:off x="277063" y="977683"/>
            <a:ext cx="6342950" cy="307777"/>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事業実績</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3263167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5"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（補足資料）事業費</a:t>
            </a:r>
          </a:p>
        </p:txBody>
      </p:sp>
      <p:sp>
        <p:nvSpPr>
          <p:cNvPr id="2006" name="Text Box 4"/>
          <p:cNvSpPr txBox="1">
            <a:spLocks noChangeArrowheads="1"/>
          </p:cNvSpPr>
          <p:nvPr/>
        </p:nvSpPr>
        <p:spPr>
          <a:xfrm>
            <a:off x="179512" y="616097"/>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zh-TW"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経費額内訳表</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2007"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graphicFrame>
        <p:nvGraphicFramePr>
          <p:cNvPr id="2008" name="表 1"/>
          <p:cNvGraphicFramePr>
            <a:graphicFrameLocks noGrp="1"/>
          </p:cNvGraphicFramePr>
          <p:nvPr/>
        </p:nvGraphicFramePr>
        <p:xfrm>
          <a:off x="164227" y="1250404"/>
          <a:ext cx="8872269" cy="4914900"/>
        </p:xfrm>
        <a:graphic>
          <a:graphicData uri="http://schemas.openxmlformats.org/drawingml/2006/table">
            <a:tbl>
              <a:tblPr>
                <a:tableStyleId>{5C22544A-7EE6-4342-B048-85BDC9FD1C3A}</a:tableStyleId>
              </a:tblPr>
              <a:tblGrid>
                <a:gridCol w="1311429">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5472608">
                  <a:extLst>
                    <a:ext uri="{9D8B030D-6E8A-4147-A177-3AD203B41FA5}">
                      <a16:colId xmlns:a16="http://schemas.microsoft.com/office/drawing/2014/main" val="20003"/>
                    </a:ext>
                  </a:extLst>
                </a:gridCol>
              </a:tblGrid>
              <a:tr h="152062">
                <a:tc gridSpan="2">
                  <a:txBody>
                    <a:bodyPr/>
                    <a:lstStyle/>
                    <a:p>
                      <a:pPr algn="ctr" fontAlgn="ctr"/>
                      <a:r>
                        <a:rPr lang="ja-JP" altLang="en-US" sz="1100" b="1" i="0" u="none" strike="noStrike" dirty="0">
                          <a:solidFill>
                            <a:schemeClr val="bg1"/>
                          </a:solidFill>
                          <a:effectLst/>
                        </a:rPr>
                        <a:t>経費の項目</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hMerge="1">
                  <a:txBody>
                    <a:bodyPr/>
                    <a:lstStyle/>
                    <a:p>
                      <a:endParaRPr kumimoji="1" lang="ja-JP" altLang="en-US"/>
                    </a:p>
                  </a:txBody>
                  <a:tcPr/>
                </a:tc>
                <a:tc rowSpan="2">
                  <a:txBody>
                    <a:bodyPr/>
                    <a:lstStyle/>
                    <a:p>
                      <a:pPr algn="ctr" fontAlgn="ctr"/>
                      <a:r>
                        <a:rPr lang="ja-JP" altLang="en-US" sz="1100" b="1" i="0" u="none" strike="noStrike" dirty="0">
                          <a:solidFill>
                            <a:schemeClr val="bg1"/>
                          </a:solidFill>
                          <a:effectLst/>
                        </a:rPr>
                        <a:t>金額（円）</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rowSpan="2">
                  <a:txBody>
                    <a:bodyPr/>
                    <a:lstStyle/>
                    <a:p>
                      <a:pPr algn="ctr" fontAlgn="ctr"/>
                      <a:r>
                        <a:rPr lang="ja-JP" altLang="en-US" sz="1100" b="1" i="0" u="none" strike="noStrike" dirty="0">
                          <a:solidFill>
                            <a:schemeClr val="bg1"/>
                          </a:solidFill>
                          <a:effectLst/>
                        </a:rPr>
                        <a:t>積算内訳</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152062">
                <a:tc>
                  <a:txBody>
                    <a:bodyPr/>
                    <a:lstStyle/>
                    <a:p>
                      <a:pPr algn="ctr" fontAlgn="ctr"/>
                      <a:r>
                        <a:rPr lang="ja-JP" altLang="en-US" sz="1100" b="1" i="0" u="none" strike="noStrike" dirty="0">
                          <a:solidFill>
                            <a:schemeClr val="bg1"/>
                          </a:solidFill>
                          <a:effectLst/>
                        </a:rPr>
                        <a:t>大項目</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fontAlgn="ctr"/>
                      <a:r>
                        <a:rPr lang="ja-JP" altLang="en-US" sz="1100" b="1" i="0" u="none" strike="noStrike" dirty="0">
                          <a:solidFill>
                            <a:schemeClr val="bg1"/>
                          </a:solidFill>
                          <a:effectLst/>
                        </a:rPr>
                        <a:t>小項目</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285495">
                <a:tc rowSpan="2">
                  <a:txBody>
                    <a:bodyPr/>
                    <a:lstStyle/>
                    <a:p>
                      <a:pPr algn="l" fontAlgn="ctr"/>
                      <a:r>
                        <a:rPr lang="en-US" altLang="ja-JP" sz="1050" i="0" u="none" strike="noStrike" dirty="0">
                          <a:effectLst/>
                        </a:rPr>
                        <a:t>Ⅰ</a:t>
                      </a:r>
                      <a:r>
                        <a:rPr lang="ja-JP" altLang="en-US" sz="1050" i="0" u="none" strike="noStrike" dirty="0">
                          <a:effectLst/>
                        </a:rPr>
                        <a:t>．人件費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rowSpan="2">
                  <a:txBody>
                    <a:bodyPr/>
                    <a:lstStyle/>
                    <a:p>
                      <a:pPr algn="ctr" fontAlgn="ctr"/>
                      <a:r>
                        <a:rPr lang="ja-JP" altLang="en-US" sz="1100" i="0" u="none" strike="noStrike" dirty="0">
                          <a:effectLst/>
                        </a:rPr>
                        <a:t>　</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row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プロジェクトマネージャー　：○○円</a:t>
                      </a:r>
                      <a:r>
                        <a:rPr lang="en-US" altLang="ja-JP" sz="1050" i="0" u="none" strike="noStrike" dirty="0">
                          <a:solidFill>
                            <a:srgbClr val="FF0000"/>
                          </a:solidFill>
                          <a:effectLst/>
                        </a:rPr>
                        <a:t>×○○</a:t>
                      </a:r>
                      <a:r>
                        <a:rPr lang="ja-JP" altLang="en-US" sz="1050" i="0" u="none" strike="noStrike" dirty="0">
                          <a:solidFill>
                            <a:srgbClr val="FF0000"/>
                          </a:solidFill>
                          <a:effectLst/>
                        </a:rPr>
                        <a:t>日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285495">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コーディネーター　：○○円</a:t>
                      </a:r>
                      <a:r>
                        <a:rPr lang="en-US" altLang="ja-JP" sz="1050" i="0" u="none" strike="noStrike" dirty="0">
                          <a:solidFill>
                            <a:srgbClr val="FF0000"/>
                          </a:solidFill>
                          <a:effectLst/>
                        </a:rPr>
                        <a:t>×○○</a:t>
                      </a:r>
                      <a:r>
                        <a:rPr lang="ja-JP" altLang="en-US" sz="1050" i="0" u="none" strike="noStrike" dirty="0">
                          <a:solidFill>
                            <a:srgbClr val="FF0000"/>
                          </a:solidFill>
                          <a:effectLst/>
                        </a:rPr>
                        <a:t>日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565703">
                <a:tc rowSpan="8">
                  <a:txBody>
                    <a:bodyPr/>
                    <a:lstStyle/>
                    <a:p>
                      <a:pPr algn="l" fontAlgn="ctr"/>
                      <a:r>
                        <a:rPr lang="en-US" altLang="ja-JP" sz="1050" i="0" u="none" strike="noStrike" dirty="0">
                          <a:effectLst/>
                        </a:rPr>
                        <a:t>Ⅱ</a:t>
                      </a:r>
                      <a:r>
                        <a:rPr lang="ja-JP" altLang="en-US" sz="1050" i="0" u="none" strike="noStrike" dirty="0" err="1">
                          <a:effectLst/>
                        </a:rPr>
                        <a:t>．</a:t>
                      </a:r>
                      <a:r>
                        <a:rPr lang="ja-JP" altLang="en-US" sz="1050" i="0" u="none" strike="noStrike" dirty="0">
                          <a:effectLst/>
                        </a:rPr>
                        <a:t>事業費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effectLst/>
                        </a:rPr>
                        <a:t>旅費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プロジェクトマネージャー：</a:t>
                      </a:r>
                      <a:r>
                        <a:rPr lang="zh-CN" altLang="en-US" sz="1050" i="0" u="none" strike="noStrike" dirty="0">
                          <a:solidFill>
                            <a:srgbClr val="FF0000"/>
                          </a:solidFill>
                          <a:effectLst/>
                        </a:rPr>
                        <a:t>（国内）　○○円</a:t>
                      </a:r>
                      <a:r>
                        <a:rPr lang="en-US" altLang="zh-CN" sz="1050" i="0" u="none" strike="noStrike" dirty="0">
                          <a:solidFill>
                            <a:srgbClr val="FF0000"/>
                          </a:solidFill>
                          <a:effectLst/>
                        </a:rPr>
                        <a:t>×○</a:t>
                      </a:r>
                      <a:r>
                        <a:rPr lang="zh-CN" altLang="en-US" sz="1050" i="0" u="none" strike="noStrike" dirty="0">
                          <a:solidFill>
                            <a:srgbClr val="FF0000"/>
                          </a:solidFill>
                          <a:effectLst/>
                        </a:rPr>
                        <a:t>人</a:t>
                      </a:r>
                      <a:r>
                        <a:rPr lang="en-US" altLang="zh-CN" sz="1050" i="0" u="none" strike="noStrike" dirty="0">
                          <a:solidFill>
                            <a:srgbClr val="FF0000"/>
                          </a:solidFill>
                          <a:effectLst/>
                        </a:rPr>
                        <a:t>×○</a:t>
                      </a:r>
                      <a:r>
                        <a:rPr lang="zh-CN" altLang="en-US" sz="1050" i="0" u="none" strike="noStrike" dirty="0">
                          <a:solidFill>
                            <a:srgbClr val="FF0000"/>
                          </a:solidFill>
                          <a:effectLst/>
                        </a:rPr>
                        <a:t>回　　○○円</a:t>
                      </a:r>
                      <a:endParaRPr lang="zh-CN"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コーディネーター：</a:t>
                      </a:r>
                      <a:r>
                        <a:rPr lang="zh-CN" altLang="en-US" sz="1050" i="0" u="none" strike="noStrike" dirty="0">
                          <a:solidFill>
                            <a:srgbClr val="FF0000"/>
                          </a:solidFill>
                          <a:effectLst/>
                        </a:rPr>
                        <a:t>（国内）　○○円</a:t>
                      </a:r>
                      <a:r>
                        <a:rPr lang="en-US" altLang="zh-CN" sz="1050" i="0" u="none" strike="noStrike" dirty="0">
                          <a:solidFill>
                            <a:srgbClr val="FF0000"/>
                          </a:solidFill>
                          <a:effectLst/>
                        </a:rPr>
                        <a:t>×○</a:t>
                      </a:r>
                      <a:r>
                        <a:rPr lang="zh-CN" altLang="en-US" sz="1050" i="0" u="none" strike="noStrike" dirty="0">
                          <a:solidFill>
                            <a:srgbClr val="FF0000"/>
                          </a:solidFill>
                          <a:effectLst/>
                        </a:rPr>
                        <a:t>人</a:t>
                      </a:r>
                      <a:r>
                        <a:rPr lang="en-US" altLang="zh-CN" sz="1050" i="0" u="none" strike="noStrike" dirty="0">
                          <a:solidFill>
                            <a:srgbClr val="FF0000"/>
                          </a:solidFill>
                          <a:effectLst/>
                        </a:rPr>
                        <a:t>×○</a:t>
                      </a:r>
                      <a:r>
                        <a:rPr lang="zh-CN" altLang="en-US" sz="1050" i="0" u="none" strike="noStrike" dirty="0">
                          <a:solidFill>
                            <a:srgbClr val="FF0000"/>
                          </a:solidFill>
                          <a:effectLst/>
                        </a:rPr>
                        <a:t>回　　○○円</a:t>
                      </a:r>
                      <a:endParaRPr lang="en-US" altLang="zh-CN" sz="1050" i="0" u="none" strike="noStrike" dirty="0">
                        <a:solidFill>
                          <a:srgbClr val="FF0000"/>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専門家：</a:t>
                      </a:r>
                      <a:r>
                        <a:rPr lang="zh-CN" altLang="en-US" sz="1050" i="0" u="none" strike="noStrike" dirty="0">
                          <a:solidFill>
                            <a:srgbClr val="FF0000"/>
                          </a:solidFill>
                          <a:effectLst/>
                        </a:rPr>
                        <a:t>（国内）　○○円</a:t>
                      </a:r>
                      <a:r>
                        <a:rPr lang="en-US" altLang="zh-CN" sz="1050" i="0" u="none" strike="noStrike" dirty="0">
                          <a:solidFill>
                            <a:srgbClr val="FF0000"/>
                          </a:solidFill>
                          <a:effectLst/>
                        </a:rPr>
                        <a:t>×○</a:t>
                      </a:r>
                      <a:r>
                        <a:rPr lang="zh-CN" altLang="en-US" sz="1050" i="0" u="none" strike="noStrike" dirty="0">
                          <a:solidFill>
                            <a:srgbClr val="FF0000"/>
                          </a:solidFill>
                          <a:effectLst/>
                        </a:rPr>
                        <a:t>人</a:t>
                      </a:r>
                      <a:r>
                        <a:rPr lang="en-US" altLang="zh-CN" sz="1050" i="0" u="none" strike="noStrike" dirty="0">
                          <a:solidFill>
                            <a:srgbClr val="FF0000"/>
                          </a:solidFill>
                          <a:effectLst/>
                        </a:rPr>
                        <a:t>×○</a:t>
                      </a:r>
                      <a:r>
                        <a:rPr lang="zh-CN" altLang="en-US" sz="1050" i="0" u="none" strike="noStrike" dirty="0">
                          <a:solidFill>
                            <a:srgbClr val="FF0000"/>
                          </a:solidFill>
                          <a:effectLst/>
                        </a:rPr>
                        <a:t>回　　○○円</a:t>
                      </a:r>
                      <a:endParaRPr lang="en-US" altLang="ja-JP" sz="1050" i="0" u="none" strike="noStrike" dirty="0">
                        <a:solidFill>
                          <a:srgbClr val="FF0000"/>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50" i="0" u="none" strike="noStrike" dirty="0">
                          <a:solidFill>
                            <a:srgbClr val="FF0000"/>
                          </a:solidFill>
                          <a:effectLst/>
                        </a:rPr>
                        <a:t>※</a:t>
                      </a:r>
                      <a:r>
                        <a:rPr lang="ja-JP" altLang="en-US" sz="1050" i="0" u="none" strike="noStrike" dirty="0">
                          <a:solidFill>
                            <a:srgbClr val="FF0000"/>
                          </a:solidFill>
                          <a:effectLst/>
                        </a:rPr>
                        <a:t>旅程も具体的（都市名等）に記載すること。</a:t>
                      </a:r>
                      <a:endParaRPr lang="ja-JP"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285495">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algn="l" fontAlgn="ctr"/>
                      <a:r>
                        <a:rPr lang="ja-JP" altLang="en-US" sz="1050" i="0" u="none" strike="noStrike" dirty="0">
                          <a:effectLst/>
                        </a:rPr>
                        <a:t>会場費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○○説明会会場費　　○○円</a:t>
                      </a:r>
                      <a:r>
                        <a:rPr lang="en-US" altLang="ja-JP" sz="1050" i="0" u="none" strike="noStrike" dirty="0">
                          <a:solidFill>
                            <a:srgbClr val="FF0000"/>
                          </a:solidFill>
                          <a:effectLst/>
                        </a:rPr>
                        <a:t>×○</a:t>
                      </a:r>
                      <a:r>
                        <a:rPr lang="ja-JP" altLang="en-US" sz="1050" i="0" u="none" strike="noStrike" dirty="0">
                          <a:solidFill>
                            <a:srgbClr val="FF0000"/>
                          </a:solidFill>
                          <a:effectLst/>
                        </a:rPr>
                        <a:t>回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285495">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algn="l" fontAlgn="ctr"/>
                      <a:r>
                        <a:rPr lang="ja-JP" altLang="en-US" sz="1050" i="0" u="none" strike="noStrike" dirty="0">
                          <a:effectLst/>
                        </a:rPr>
                        <a:t>謝金</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○○円</a:t>
                      </a:r>
                      <a:r>
                        <a:rPr lang="en-US" altLang="ja-JP" sz="1050" i="0" u="none" strike="noStrike" dirty="0">
                          <a:solidFill>
                            <a:srgbClr val="FF0000"/>
                          </a:solidFill>
                          <a:effectLst/>
                        </a:rPr>
                        <a:t>×○</a:t>
                      </a:r>
                      <a:r>
                        <a:rPr lang="ja-JP" altLang="en-US" sz="1050" i="0" u="none" strike="noStrike" dirty="0">
                          <a:solidFill>
                            <a:srgbClr val="FF0000"/>
                          </a:solidFill>
                          <a:effectLst/>
                        </a:rPr>
                        <a:t>回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285495">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rPr>
                        <a:t>備品費</a:t>
                      </a: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n-lt"/>
                          <a:ea typeface="+mn-ea"/>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リース代　○○円</a:t>
                      </a:r>
                      <a:r>
                        <a:rPr lang="en-US" altLang="ja-JP" sz="1050" i="0" u="none" strike="noStrike" dirty="0">
                          <a:solidFill>
                            <a:srgbClr val="FF0000"/>
                          </a:solidFill>
                          <a:effectLst/>
                        </a:rPr>
                        <a:t>×</a:t>
                      </a:r>
                      <a:r>
                        <a:rPr lang="ja-JP" altLang="en-US" sz="1050" i="0" u="none" strike="noStrike" dirty="0">
                          <a:solidFill>
                            <a:srgbClr val="FF0000"/>
                          </a:solidFill>
                          <a:effectLst/>
                        </a:rPr>
                        <a:t>○ヶ月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r h="285495">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rPr>
                        <a:t>消耗品費</a:t>
                      </a: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n-lt"/>
                          <a:ea typeface="+mn-ea"/>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○○円</a:t>
                      </a:r>
                      <a:r>
                        <a:rPr lang="en-US" altLang="ja-JP" sz="1050" i="0" u="none" strike="noStrike" dirty="0">
                          <a:solidFill>
                            <a:srgbClr val="FF0000"/>
                          </a:solidFill>
                          <a:effectLst/>
                        </a:rPr>
                        <a:t>×○○</a:t>
                      </a:r>
                      <a:r>
                        <a:rPr lang="ja-JP" altLang="en-US" sz="1050" i="0" u="none" strike="noStrike" dirty="0">
                          <a:solidFill>
                            <a:srgbClr val="FF0000"/>
                          </a:solidFill>
                          <a:effectLst/>
                        </a:rPr>
                        <a:t>冊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8"/>
                  </a:ext>
                </a:extLst>
              </a:tr>
              <a:tr h="285495">
                <a:tc vMerge="1">
                  <a:txBody>
                    <a:bodyPr/>
                    <a:lstStyle/>
                    <a:p>
                      <a:endParaRPr kumimoji="1" lang="ja-JP" altLang="en-US"/>
                    </a:p>
                  </a:txBody>
                  <a:tcPr/>
                </a:tc>
                <a:tc>
                  <a:txBody>
                    <a:bodyPr/>
                    <a:lstStyle/>
                    <a:p>
                      <a:pPr algn="l" fontAlgn="ctr"/>
                      <a:r>
                        <a:rPr lang="ja-JP" altLang="en-US" sz="1050" i="0" u="none" strike="noStrike" dirty="0">
                          <a:effectLst/>
                        </a:rPr>
                        <a:t>印刷製本費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説明会資料　○○円</a:t>
                      </a:r>
                      <a:r>
                        <a:rPr lang="en-US" altLang="ja-JP" sz="1050" i="0" u="none" strike="noStrike" dirty="0">
                          <a:solidFill>
                            <a:srgbClr val="FF0000"/>
                          </a:solidFill>
                          <a:effectLst/>
                        </a:rPr>
                        <a:t>×○○</a:t>
                      </a:r>
                      <a:r>
                        <a:rPr lang="ja-JP" altLang="en-US" sz="1050" i="0" u="none" strike="noStrike" dirty="0">
                          <a:solidFill>
                            <a:srgbClr val="FF0000"/>
                          </a:solidFill>
                          <a:effectLst/>
                        </a:rPr>
                        <a:t>冊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9"/>
                  </a:ext>
                </a:extLst>
              </a:tr>
              <a:tr h="285495">
                <a:tc vMerge="1">
                  <a:txBody>
                    <a:bodyPr/>
                    <a:lstStyle/>
                    <a:p>
                      <a:endParaRPr kumimoji="1" lang="ja-JP" altLang="en-US"/>
                    </a:p>
                  </a:txBody>
                  <a:tcPr/>
                </a:tc>
                <a:tc>
                  <a:txBody>
                    <a:bodyPr/>
                    <a:lstStyle/>
                    <a:p>
                      <a:pPr algn="l" fontAlgn="ctr"/>
                      <a:r>
                        <a:rPr lang="zh-TW" altLang="en-US" sz="1050" i="0" u="none" strike="noStrike" dirty="0">
                          <a:effectLst/>
                        </a:rPr>
                        <a:t>補助職員人件費</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○○等実施アルバイト：○○円</a:t>
                      </a:r>
                      <a:r>
                        <a:rPr lang="en-US" altLang="ja-JP" sz="1050" i="0" u="none" strike="noStrike" dirty="0">
                          <a:solidFill>
                            <a:srgbClr val="FF0000"/>
                          </a:solidFill>
                          <a:effectLst/>
                        </a:rPr>
                        <a:t>×○</a:t>
                      </a:r>
                      <a:r>
                        <a:rPr lang="ja-JP" altLang="en-US" sz="1050" i="0" u="none" strike="noStrike" dirty="0">
                          <a:solidFill>
                            <a:srgbClr val="FF0000"/>
                          </a:solidFill>
                          <a:effectLst/>
                        </a:rPr>
                        <a:t>人</a:t>
                      </a:r>
                      <a:r>
                        <a:rPr lang="en-US" altLang="ja-JP" sz="1050" i="0" u="none" strike="noStrike" dirty="0">
                          <a:solidFill>
                            <a:srgbClr val="FF0000"/>
                          </a:solidFill>
                          <a:effectLst/>
                        </a:rPr>
                        <a:t>×○○</a:t>
                      </a:r>
                      <a:r>
                        <a:rPr lang="ja-JP" altLang="en-US" sz="1050" i="0" u="none" strike="noStrike" dirty="0">
                          <a:solidFill>
                            <a:srgbClr val="FF0000"/>
                          </a:solidFill>
                          <a:effectLst/>
                        </a:rPr>
                        <a:t>日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0"/>
                  </a:ext>
                </a:extLst>
              </a:tr>
              <a:tr h="425599">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algn="l" fontAlgn="ctr"/>
                      <a:r>
                        <a:rPr lang="ja-JP" altLang="en-US" sz="1050" i="0" u="none" strike="noStrike" dirty="0">
                          <a:effectLst/>
                        </a:rPr>
                        <a:t>その他諸経費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en-US" altLang="ja-JP" sz="1050" i="0" u="none" strike="noStrike" dirty="0">
                          <a:solidFill>
                            <a:srgbClr val="FF0000"/>
                          </a:solidFill>
                          <a:effectLst/>
                        </a:rPr>
                        <a:t>※</a:t>
                      </a:r>
                      <a:r>
                        <a:rPr lang="ja-JP" altLang="en-US" sz="1050" i="0" u="none" strike="noStrike" dirty="0">
                          <a:solidFill>
                            <a:srgbClr val="FF0000"/>
                          </a:solidFill>
                          <a:effectLst/>
                        </a:rPr>
                        <a:t>予定される項目を具体的に記載すること。</a:t>
                      </a:r>
                      <a:endParaRPr lang="en-US" altLang="ja-JP"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p>
                      <a:pPr algn="l" fontAlgn="ct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1"/>
                  </a:ext>
                </a:extLst>
              </a:tr>
              <a:tr h="425599">
                <a:tc>
                  <a:txBody>
                    <a:bodyPr/>
                    <a:lstStyle/>
                    <a:p>
                      <a:pPr algn="l" fontAlgn="ctr"/>
                      <a:r>
                        <a:rPr lang="en-US" altLang="ja-JP" sz="1050" i="0" u="none" strike="noStrike" dirty="0">
                          <a:effectLst/>
                        </a:rPr>
                        <a:t>Ⅲ</a:t>
                      </a:r>
                      <a:r>
                        <a:rPr lang="ja-JP" altLang="en-US" sz="1050" i="0" u="none" strike="noStrike" dirty="0" err="1">
                          <a:effectLst/>
                        </a:rPr>
                        <a:t>．</a:t>
                      </a:r>
                      <a:r>
                        <a:rPr lang="ja-JP" altLang="en-US" sz="1050" i="0" u="none" strike="noStrike" dirty="0">
                          <a:effectLst/>
                        </a:rPr>
                        <a:t>再委託・外注費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en-US" altLang="ja-JP" sz="1050" i="0" u="none" strike="noStrike" dirty="0">
                          <a:solidFill>
                            <a:srgbClr val="FF0000"/>
                          </a:solidFill>
                          <a:effectLst/>
                        </a:rPr>
                        <a:t>※</a:t>
                      </a:r>
                      <a:r>
                        <a:rPr lang="ja-JP" altLang="en-US" sz="1050" i="0" u="none" strike="noStrike" dirty="0">
                          <a:solidFill>
                            <a:srgbClr val="FF0000"/>
                          </a:solidFill>
                          <a:effectLst/>
                        </a:rPr>
                        <a:t>予定される内容及びその積算を具体的に記載すること。</a:t>
                      </a:r>
                      <a:endParaRPr lang="en-US" altLang="ja-JP"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p>
                      <a:pPr algn="l" fontAlgn="ctr"/>
                      <a:endParaRPr lang="ja-JP"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2"/>
                  </a:ext>
                </a:extLst>
              </a:tr>
              <a:tr h="145391">
                <a:tc>
                  <a:txBody>
                    <a:bodyPr/>
                    <a:lstStyle/>
                    <a:p>
                      <a:pPr algn="l" fontAlgn="ctr"/>
                      <a:r>
                        <a:rPr lang="en-US" altLang="zh-TW" sz="1050" i="0" u="none" strike="noStrike">
                          <a:effectLst/>
                        </a:rPr>
                        <a:t>Ⅳ</a:t>
                      </a:r>
                      <a:r>
                        <a:rPr lang="zh-TW" altLang="en-US" sz="1050" i="0" u="none" strike="noStrike">
                          <a:effectLst/>
                        </a:rPr>
                        <a:t>．一般管理費</a:t>
                      </a:r>
                      <a:endParaRPr lang="zh-TW"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en-US" altLang="zh-TW" sz="1050" i="0" u="none" strike="noStrike" dirty="0">
                          <a:solidFill>
                            <a:srgbClr val="FF0000"/>
                          </a:solidFill>
                          <a:effectLst/>
                        </a:rPr>
                        <a:t>※</a:t>
                      </a:r>
                      <a:r>
                        <a:rPr lang="zh-TW" altLang="en-US" sz="1050" i="0" u="none" strike="noStrike" dirty="0">
                          <a:solidFill>
                            <a:srgbClr val="FF0000"/>
                          </a:solidFill>
                          <a:effectLst/>
                        </a:rPr>
                        <a:t>（</a:t>
                      </a:r>
                      <a:r>
                        <a:rPr lang="en-US" altLang="zh-TW" sz="1050" i="0" u="none" strike="noStrike" dirty="0">
                          <a:solidFill>
                            <a:srgbClr val="FF0000"/>
                          </a:solidFill>
                          <a:effectLst/>
                        </a:rPr>
                        <a:t>Ⅰ</a:t>
                      </a:r>
                      <a:r>
                        <a:rPr lang="zh-TW" altLang="en-US" sz="1050" i="0" u="none" strike="noStrike" dirty="0">
                          <a:solidFill>
                            <a:srgbClr val="FF0000"/>
                          </a:solidFill>
                          <a:effectLst/>
                        </a:rPr>
                        <a:t>．人件費＋</a:t>
                      </a:r>
                      <a:r>
                        <a:rPr lang="en-US" altLang="zh-TW" sz="1050" i="0" u="none" strike="noStrike" dirty="0">
                          <a:solidFill>
                            <a:srgbClr val="FF0000"/>
                          </a:solidFill>
                          <a:effectLst/>
                        </a:rPr>
                        <a:t>Ⅱ</a:t>
                      </a:r>
                      <a:r>
                        <a:rPr lang="zh-TW" altLang="en-US" sz="1050" i="0" u="none" strike="noStrike" dirty="0">
                          <a:solidFill>
                            <a:srgbClr val="FF0000"/>
                          </a:solidFill>
                          <a:effectLst/>
                        </a:rPr>
                        <a:t>．事業費）</a:t>
                      </a:r>
                      <a:r>
                        <a:rPr lang="en-US" altLang="zh-TW" sz="1050" i="0" u="none" strike="noStrike" dirty="0">
                          <a:solidFill>
                            <a:srgbClr val="FF0000"/>
                          </a:solidFill>
                          <a:effectLst/>
                        </a:rPr>
                        <a:t>×</a:t>
                      </a:r>
                      <a:r>
                        <a:rPr lang="zh-TW" altLang="en-US" sz="1050" i="0" u="none" strike="noStrike" dirty="0">
                          <a:solidFill>
                            <a:srgbClr val="FF0000"/>
                          </a:solidFill>
                          <a:effectLst/>
                        </a:rPr>
                        <a:t>一般管理費率</a:t>
                      </a:r>
                      <a:endParaRPr lang="zh-TW"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3"/>
                  </a:ext>
                </a:extLst>
              </a:tr>
              <a:tr h="145391">
                <a:tc>
                  <a:txBody>
                    <a:bodyPr/>
                    <a:lstStyle/>
                    <a:p>
                      <a:pPr algn="r" fontAlgn="ctr"/>
                      <a:r>
                        <a:rPr lang="ja-JP" altLang="en-US" sz="1050" i="0" u="none" strike="noStrike">
                          <a:effectLst/>
                        </a:rPr>
                        <a:t>小計</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en-US" altLang="zh-TW" sz="1050" i="0" u="none" strike="noStrike" dirty="0">
                          <a:solidFill>
                            <a:srgbClr val="FF0000"/>
                          </a:solidFill>
                          <a:effectLst/>
                        </a:rPr>
                        <a:t>Ⅰ</a:t>
                      </a:r>
                      <a:r>
                        <a:rPr lang="zh-TW" altLang="en-US" sz="1050" i="0" u="none" strike="noStrike" dirty="0">
                          <a:solidFill>
                            <a:srgbClr val="FF0000"/>
                          </a:solidFill>
                          <a:effectLst/>
                        </a:rPr>
                        <a:t>．人件費＋</a:t>
                      </a:r>
                      <a:r>
                        <a:rPr lang="en-US" altLang="zh-TW" sz="1050" i="0" u="none" strike="noStrike" dirty="0">
                          <a:solidFill>
                            <a:srgbClr val="FF0000"/>
                          </a:solidFill>
                          <a:effectLst/>
                        </a:rPr>
                        <a:t>Ⅱ</a:t>
                      </a:r>
                      <a:r>
                        <a:rPr lang="zh-TW" altLang="en-US" sz="1050" i="0" u="none" strike="noStrike" dirty="0">
                          <a:solidFill>
                            <a:srgbClr val="FF0000"/>
                          </a:solidFill>
                          <a:effectLst/>
                        </a:rPr>
                        <a:t>．事業費＋</a:t>
                      </a:r>
                      <a:r>
                        <a:rPr lang="en-US" altLang="zh-TW" sz="1050" i="0" u="none" strike="noStrike" dirty="0">
                          <a:solidFill>
                            <a:srgbClr val="FF0000"/>
                          </a:solidFill>
                          <a:effectLst/>
                        </a:rPr>
                        <a:t>Ⅲ</a:t>
                      </a:r>
                      <a:r>
                        <a:rPr lang="zh-TW" altLang="en-US" sz="1050" i="0" u="none" strike="noStrike" dirty="0">
                          <a:solidFill>
                            <a:srgbClr val="FF0000"/>
                          </a:solidFill>
                          <a:effectLst/>
                        </a:rPr>
                        <a:t>．再委託費＋</a:t>
                      </a:r>
                      <a:r>
                        <a:rPr lang="en-US" altLang="zh-TW" sz="1050" i="0" u="none" strike="noStrike" dirty="0">
                          <a:solidFill>
                            <a:srgbClr val="FF0000"/>
                          </a:solidFill>
                          <a:effectLst/>
                        </a:rPr>
                        <a:t>Ⅳ</a:t>
                      </a:r>
                      <a:r>
                        <a:rPr lang="zh-TW" altLang="en-US" sz="1050" i="0" u="none" strike="noStrike" dirty="0">
                          <a:solidFill>
                            <a:srgbClr val="FF0000"/>
                          </a:solidFill>
                          <a:effectLst/>
                        </a:rPr>
                        <a:t>．一般管理費</a:t>
                      </a:r>
                      <a:endParaRPr lang="zh-TW"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4"/>
                  </a:ext>
                </a:extLst>
              </a:tr>
              <a:tr h="145391">
                <a:tc>
                  <a:txBody>
                    <a:bodyPr/>
                    <a:lstStyle/>
                    <a:p>
                      <a:pPr algn="l" fontAlgn="ctr"/>
                      <a:r>
                        <a:rPr lang="en-US" altLang="ja-JP" sz="1050" i="0" u="none" strike="noStrike">
                          <a:effectLst/>
                        </a:rPr>
                        <a:t>Ⅴ</a:t>
                      </a:r>
                      <a:r>
                        <a:rPr lang="ja-JP" altLang="en-US" sz="1050" i="0" u="none" strike="noStrike">
                          <a:effectLst/>
                        </a:rPr>
                        <a:t>．消費税額</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小計</a:t>
                      </a:r>
                      <a:r>
                        <a:rPr lang="en-US" altLang="ja-JP" sz="1050" i="0" u="none" strike="noStrike" dirty="0">
                          <a:solidFill>
                            <a:srgbClr val="FF0000"/>
                          </a:solidFill>
                          <a:effectLst/>
                        </a:rPr>
                        <a:t>×10</a:t>
                      </a:r>
                      <a:r>
                        <a:rPr lang="ja-JP" altLang="en-US" sz="1050" i="0" u="none" strike="noStrike" dirty="0">
                          <a:solidFill>
                            <a:srgbClr val="FF0000"/>
                          </a:solidFill>
                          <a:effectLst/>
                        </a:rPr>
                        <a:t>％</a:t>
                      </a:r>
                      <a:endParaRPr lang="ja-JP"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5"/>
                  </a:ext>
                </a:extLst>
              </a:tr>
              <a:tr h="288094">
                <a:tc>
                  <a:txBody>
                    <a:bodyPr/>
                    <a:lstStyle/>
                    <a:p>
                      <a:pPr algn="r" fontAlgn="ctr"/>
                      <a:r>
                        <a:rPr lang="ja-JP" altLang="en-US" sz="1050" b="1" i="0" u="none" strike="noStrike" dirty="0">
                          <a:effectLst/>
                        </a:rPr>
                        <a:t>合計（税込）</a:t>
                      </a:r>
                      <a:endParaRPr lang="ja-JP" altLang="en-US" sz="105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effectLst/>
                        </a:rPr>
                        <a:t>　</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endParaRPr lang="ja-JP"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6"/>
                  </a:ext>
                </a:extLst>
              </a:tr>
            </a:tbl>
          </a:graphicData>
        </a:graphic>
      </p:graphicFrame>
      <p:sp>
        <p:nvSpPr>
          <p:cNvPr id="2009" name="正方形/長方形 34"/>
          <p:cNvSpPr/>
          <p:nvPr/>
        </p:nvSpPr>
        <p:spPr>
          <a:xfrm>
            <a:off x="315220" y="919753"/>
            <a:ext cx="8615376"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記載している費目は例示。募集要領９．（１）経費の区分に応じて必要経費を記載すること</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72</a:t>
            </a:r>
            <a:endParaRPr kumimoji="1" lang="ja-JP" altLang="en-US" sz="1480" dirty="0">
              <a:solidFill>
                <a:schemeClr val="tx1"/>
              </a:solidFill>
            </a:endParaRPr>
          </a:p>
        </p:txBody>
      </p:sp>
    </p:spTree>
    <p:extLst>
      <p:ext uri="{BB962C8B-B14F-4D97-AF65-F5344CB8AC3E}">
        <p14:creationId xmlns:p14="http://schemas.microsoft.com/office/powerpoint/2010/main" val="23556906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（補足資料）今年度のその他申請状況</a:t>
            </a:r>
            <a:endParaRPr kumimoji="1" lang="ja-JP" altLang="en-US" sz="1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18"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2022" name="Rectangle 66"/>
          <p:cNvSpPr>
            <a:spLocks noChangeArrowheads="1"/>
          </p:cNvSpPr>
          <p:nvPr/>
        </p:nvSpPr>
        <p:spPr>
          <a:xfrm>
            <a:off x="171475" y="1169229"/>
            <a:ext cx="8826633" cy="2002639"/>
          </a:xfrm>
          <a:prstGeom prst="rect">
            <a:avLst/>
          </a:prstGeom>
          <a:noFill/>
          <a:ln w="6350">
            <a:solidFill>
              <a:schemeClr val="bg2"/>
            </a:solid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171450" marR="0" lvl="0" indent="-171450" algn="l" defTabSz="914400" rtl="0" eaLnBrk="0" fontAlgn="base"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200" b="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a:t>
            </a:r>
            <a:endParaRPr kumimoji="1" lang="en-US" altLang="ja-JP" sz="1200" b="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20000"/>
              </a:spcBef>
              <a:spcAft>
                <a:spcPts val="0"/>
              </a:spcAft>
              <a:buClrTx/>
              <a:buSzTx/>
              <a:buFontTx/>
              <a:buNone/>
              <a:tabLst/>
              <a:defRPr/>
            </a:pPr>
            <a:endParaRPr lang="en-US" altLang="ja-JP" sz="1200" dirty="0">
              <a:solidFill>
                <a:srgbClr val="FF0000"/>
              </a:solidFill>
            </a:endParaRPr>
          </a:p>
          <a:p>
            <a:pPr marL="0" marR="0" lvl="0" indent="0" algn="l" defTabSz="914400" rtl="0" eaLnBrk="0" fontAlgn="base" latinLnBrk="0" hangingPunct="0">
              <a:lnSpc>
                <a:spcPct val="100000"/>
              </a:lnSpc>
              <a:spcBef>
                <a:spcPct val="20000"/>
              </a:spcBef>
              <a:spcAft>
                <a:spcPts val="0"/>
              </a:spcAft>
              <a:buClrTx/>
              <a:buSzTx/>
              <a:buFontTx/>
              <a:buNone/>
              <a:tabLst/>
              <a:defRPr/>
            </a:pPr>
            <a:r>
              <a:rPr kumimoji="1" lang="en-US" altLang="ja-JP" sz="1200" b="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lang="ja-JP" altLang="en-US" sz="1200" dirty="0">
                <a:solidFill>
                  <a:srgbClr val="FF0000"/>
                </a:solidFill>
              </a:rPr>
              <a:t>今年度、他省庁又は地方自治体における</a:t>
            </a:r>
            <a:r>
              <a:rPr kumimoji="1" lang="ja-JP" altLang="en-US" sz="1200" b="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他の補助事業や委託事業等、重複して申請中又は申請予定のものがあればその内容を記載すること</a:t>
            </a:r>
            <a:endParaRPr kumimoji="1" lang="ja-JP" altLang="ja-JP" sz="1100" b="0" u="none" strike="noStrike" kern="100" cap="none" spc="0" normalizeH="0" baseline="0" noProof="0" dirty="0">
              <a:ln>
                <a:noFill/>
              </a:ln>
              <a:solidFill>
                <a:srgbClr val="FF0000"/>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p:txBody>
      </p:sp>
      <p:sp>
        <p:nvSpPr>
          <p:cNvPr id="2023" name="Text Box 4"/>
          <p:cNvSpPr txBox="1">
            <a:spLocks noChangeArrowheads="1"/>
          </p:cNvSpPr>
          <p:nvPr/>
        </p:nvSpPr>
        <p:spPr>
          <a:xfrm>
            <a:off x="171475" y="717270"/>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その他申請状況</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73</a:t>
            </a:r>
            <a:endParaRPr kumimoji="1" lang="ja-JP" altLang="en-US" sz="1480" dirty="0">
              <a:solidFill>
                <a:schemeClr val="tx1"/>
              </a:solidFill>
            </a:endParaRPr>
          </a:p>
        </p:txBody>
      </p:sp>
    </p:spTree>
    <p:extLst>
      <p:ext uri="{BB962C8B-B14F-4D97-AF65-F5344CB8AC3E}">
        <p14:creationId xmlns:p14="http://schemas.microsoft.com/office/powerpoint/2010/main" val="3287076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2" name="Text Box 4"/>
          <p:cNvSpPr txBox="1">
            <a:spLocks noChangeArrowheads="1"/>
          </p:cNvSpPr>
          <p:nvPr/>
        </p:nvSpPr>
        <p:spPr>
          <a:xfrm>
            <a:off x="119980" y="1760349"/>
            <a:ext cx="2375818" cy="2135969"/>
          </a:xfrm>
          <a:prstGeom prst="rect">
            <a:avLst/>
          </a:prstGeom>
          <a:noFill/>
          <a:ln w="9525">
            <a:noFill/>
            <a:miter lim="800000"/>
            <a:headEnd/>
            <a:tailEnd/>
          </a:ln>
          <a:effectLst/>
        </p:spPr>
        <p:txBody>
          <a:bodyPr wrap="square">
            <a:spAutoFit/>
          </a:bodyPr>
          <a:lstStyle/>
          <a:p>
            <a:r>
              <a:rPr lang="ja-JP" altLang="en-US" sz="1600" dirty="0"/>
              <a:t>■対象区域の概要</a:t>
            </a:r>
            <a:endParaRPr lang="en-US" altLang="ja-JP" sz="1600" dirty="0"/>
          </a:p>
          <a:p>
            <a:r>
              <a:rPr lang="ja-JP" altLang="en-US" sz="1600" i="1" dirty="0">
                <a:solidFill>
                  <a:srgbClr val="FF0000"/>
                </a:solidFill>
              </a:rPr>
              <a:t>（名称、面積、人口等）</a:t>
            </a:r>
            <a:endParaRPr lang="en-US" altLang="ja-JP" sz="1600" i="1" dirty="0">
              <a:solidFill>
                <a:srgbClr val="FF0000"/>
              </a:solidFill>
              <a:latin typeface="Tahoma" pitchFamily="34" charset="0"/>
            </a:endParaRPr>
          </a:p>
          <a:p>
            <a:pPr marL="238125" indent="-238125" eaLnBrk="1" hangingPunct="1">
              <a:spcBef>
                <a:spcPct val="5000"/>
              </a:spcBef>
              <a:buFont typeface="Wingdings" pitchFamily="2" charset="2"/>
              <a:buChar char="n"/>
              <a:defRPr/>
            </a:pPr>
            <a:endParaRPr lang="en-US" altLang="ja-JP" sz="1600" dirty="0">
              <a:latin typeface="Tahoma" pitchFamily="34" charset="0"/>
            </a:endParaRPr>
          </a:p>
          <a:p>
            <a:pPr marL="238125" indent="-238125" eaLnBrk="1" hangingPunct="1">
              <a:spcBef>
                <a:spcPct val="5000"/>
              </a:spcBef>
              <a:buFont typeface="Wingdings" pitchFamily="2" charset="2"/>
              <a:buChar char="n"/>
              <a:defRPr/>
            </a:pPr>
            <a:endParaRPr lang="en-US" altLang="ja-JP" sz="1600" dirty="0">
              <a:latin typeface="Tahoma" pitchFamily="34" charset="0"/>
            </a:endParaRPr>
          </a:p>
          <a:p>
            <a:pPr marL="238125" indent="-238125" eaLnBrk="1" hangingPunct="1">
              <a:spcBef>
                <a:spcPct val="5000"/>
              </a:spcBef>
              <a:buFont typeface="Wingdings" pitchFamily="2" charset="2"/>
              <a:buChar char="n"/>
              <a:defRPr/>
            </a:pPr>
            <a:r>
              <a:rPr lang="ja-JP" altLang="en-US" sz="1600" dirty="0">
                <a:latin typeface="Tahoma" pitchFamily="34" charset="0"/>
              </a:rPr>
              <a:t>対象区域のビジョン</a:t>
            </a:r>
            <a:endParaRPr lang="en-US" altLang="ja-JP" sz="1600" dirty="0">
              <a:latin typeface="Tahoma" pitchFamily="34" charset="0"/>
            </a:endParaRPr>
          </a:p>
          <a:p>
            <a:pPr eaLnBrk="1" hangingPunct="1">
              <a:spcBef>
                <a:spcPct val="5000"/>
              </a:spcBef>
              <a:defRPr/>
            </a:pPr>
            <a:r>
              <a:rPr lang="ja-JP" altLang="en-US" sz="1600" i="1" dirty="0">
                <a:solidFill>
                  <a:srgbClr val="FF0000"/>
                </a:solidFill>
                <a:latin typeface="Tahoma" pitchFamily="34" charset="0"/>
              </a:rPr>
              <a:t>（目指すべき地域の姿）</a:t>
            </a:r>
            <a:endParaRPr lang="en-US" altLang="ja-JP" sz="1600" i="1" dirty="0">
              <a:solidFill>
                <a:srgbClr val="FF0000"/>
              </a:solidFill>
              <a:latin typeface="Tahoma" pitchFamily="34" charset="0"/>
            </a:endParaRPr>
          </a:p>
          <a:p>
            <a:pPr eaLnBrk="1" hangingPunct="1">
              <a:spcBef>
                <a:spcPct val="5000"/>
              </a:spcBef>
              <a:defRPr/>
            </a:pPr>
            <a:endParaRPr lang="en-US" altLang="ja-JP" sz="1600" dirty="0">
              <a:latin typeface="Tahoma" pitchFamily="34" charset="0"/>
            </a:endParaRPr>
          </a:p>
          <a:p>
            <a:pPr eaLnBrk="1" hangingPunct="1">
              <a:spcBef>
                <a:spcPct val="5000"/>
              </a:spcBef>
              <a:defRPr/>
            </a:pPr>
            <a:endParaRPr lang="en-US" altLang="ja-JP" sz="1600" dirty="0">
              <a:latin typeface="Tahoma" pitchFamily="34" charset="0"/>
            </a:endParaRPr>
          </a:p>
        </p:txBody>
      </p:sp>
      <p:sp>
        <p:nvSpPr>
          <p:cNvPr id="1243" name="Rectangle 66"/>
          <p:cNvSpPr>
            <a:spLocks noChangeArrowheads="1"/>
          </p:cNvSpPr>
          <p:nvPr/>
        </p:nvSpPr>
        <p:spPr>
          <a:xfrm>
            <a:off x="107950" y="1700808"/>
            <a:ext cx="2375818" cy="4980809"/>
          </a:xfrm>
          <a:prstGeom prst="rect">
            <a:avLst/>
          </a:prstGeom>
          <a:noFill/>
          <a:ln>
            <a:solidFill>
              <a:schemeClr val="tx1"/>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050" u="sng" dirty="0"/>
          </a:p>
        </p:txBody>
      </p:sp>
      <p:sp>
        <p:nvSpPr>
          <p:cNvPr id="1244"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2400" b="1" dirty="0">
                <a:solidFill>
                  <a:schemeClr val="bg1"/>
                </a:solidFill>
                <a:latin typeface="ＭＳ Ｐゴシック" panose="020B0600070205080204" pitchFamily="50" charset="-128"/>
              </a:rPr>
              <a:t>４．概要　</a:t>
            </a:r>
            <a:r>
              <a:rPr lang="en-US" altLang="ja-JP" sz="2400" b="1" dirty="0">
                <a:solidFill>
                  <a:schemeClr val="bg1"/>
                </a:solidFill>
                <a:latin typeface="ＭＳ Ｐゴシック" panose="020B0600070205080204" pitchFamily="50" charset="-128"/>
              </a:rPr>
              <a:t>【</a:t>
            </a:r>
            <a:r>
              <a:rPr lang="ja-JP" altLang="en-US" sz="2400" b="1" dirty="0">
                <a:solidFill>
                  <a:schemeClr val="bg1"/>
                </a:solidFill>
                <a:latin typeface="ＭＳ Ｐゴシック" panose="020B0600070205080204" pitchFamily="50" charset="-128"/>
              </a:rPr>
              <a:t>申請者名</a:t>
            </a:r>
            <a:r>
              <a:rPr lang="en-US" altLang="ja-JP" sz="2400" b="1" dirty="0">
                <a:solidFill>
                  <a:schemeClr val="bg1"/>
                </a:solidFill>
                <a:latin typeface="ＭＳ Ｐゴシック" panose="020B0600070205080204" pitchFamily="50" charset="-128"/>
              </a:rPr>
              <a:t>】</a:t>
            </a:r>
            <a:endParaRPr lang="ja-JP" altLang="en-US" sz="2400" b="1" dirty="0">
              <a:solidFill>
                <a:schemeClr val="bg1"/>
              </a:solidFill>
              <a:latin typeface="ＭＳ Ｐゴシック" panose="020B0600070205080204" pitchFamily="50" charset="-128"/>
            </a:endParaRPr>
          </a:p>
        </p:txBody>
      </p:sp>
      <p:sp>
        <p:nvSpPr>
          <p:cNvPr id="1245" name="正方形/長方形 2"/>
          <p:cNvSpPr/>
          <p:nvPr/>
        </p:nvSpPr>
        <p:spPr>
          <a:xfrm>
            <a:off x="107950" y="656948"/>
            <a:ext cx="8978900" cy="914400"/>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t" anchorCtr="0"/>
          <a:lstStyle/>
          <a:p>
            <a:r>
              <a:rPr lang="ja-JP" altLang="en-US" sz="1600" dirty="0">
                <a:solidFill>
                  <a:schemeClr val="tx1"/>
                </a:solidFill>
                <a:latin typeface="+mj-ea"/>
                <a:ea typeface="+mj-ea"/>
              </a:rPr>
              <a:t>■ 事業のセールスポイント</a:t>
            </a:r>
            <a:endParaRPr lang="en-US" altLang="ja-JP" sz="1600" dirty="0">
              <a:solidFill>
                <a:schemeClr val="tx1"/>
              </a:solidFill>
              <a:latin typeface="+mj-ea"/>
              <a:ea typeface="+mj-ea"/>
            </a:endParaRPr>
          </a:p>
          <a:p>
            <a:r>
              <a:rPr lang="ja-JP" altLang="en-US" sz="1600" dirty="0">
                <a:solidFill>
                  <a:schemeClr val="tx1"/>
                </a:solidFill>
                <a:latin typeface="+mj-ea"/>
                <a:ea typeface="+mj-ea"/>
              </a:rPr>
              <a:t>　</a:t>
            </a:r>
            <a:r>
              <a:rPr lang="ja-JP" altLang="en-US" sz="1600" i="1" dirty="0">
                <a:solidFill>
                  <a:srgbClr val="FF0000"/>
                </a:solidFill>
                <a:latin typeface="+mj-ea"/>
                <a:ea typeface="+mj-ea"/>
              </a:rPr>
              <a:t>（提案の中で特に優れている点、それにより地域にどのような変化をもたらすかを簡潔に記載）　</a:t>
            </a:r>
            <a:endParaRPr lang="en-US" altLang="ja-JP" i="1" spc="-20" dirty="0">
              <a:solidFill>
                <a:srgbClr val="FF0000"/>
              </a:solidFill>
              <a:latin typeface="+mj-ea"/>
              <a:ea typeface="+mj-ea"/>
            </a:endParaRPr>
          </a:p>
        </p:txBody>
      </p:sp>
      <p:sp>
        <p:nvSpPr>
          <p:cNvPr id="1246" name="テキスト ボックス 11"/>
          <p:cNvSpPr txBox="1"/>
          <p:nvPr/>
        </p:nvSpPr>
        <p:spPr>
          <a:xfrm>
            <a:off x="2516390" y="1700808"/>
            <a:ext cx="6603341" cy="338554"/>
          </a:xfrm>
          <a:prstGeom prst="rect">
            <a:avLst/>
          </a:prstGeom>
          <a:noFill/>
        </p:spPr>
        <p:txBody>
          <a:bodyPr wrap="square" rtlCol="0">
            <a:spAutoFit/>
          </a:bodyPr>
          <a:lstStyle/>
          <a:p>
            <a:r>
              <a:rPr lang="ja-JP" altLang="en-US" sz="1600" dirty="0"/>
              <a:t>■関連</a:t>
            </a:r>
            <a:r>
              <a:rPr kumimoji="1" lang="ja-JP" altLang="en-US" sz="1600" dirty="0"/>
              <a:t>事業全体の概要</a:t>
            </a:r>
            <a:endParaRPr kumimoji="1" lang="en-US" altLang="ja-JP" sz="1600" dirty="0"/>
          </a:p>
        </p:txBody>
      </p:sp>
      <p:sp>
        <p:nvSpPr>
          <p:cNvPr id="1249"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3AA141A-6340-41B9-A997-C61DC5FC9FCF}" type="slidenum">
              <a:rPr kumimoji="1" lang="en-US" altLang="ja-JP" sz="1480" smtClean="0">
                <a:solidFill>
                  <a:schemeClr val="tx1"/>
                </a:solidFill>
              </a:rPr>
              <a:t>4</a:t>
            </a:fld>
            <a:endParaRPr kumimoji="1" lang="ja-JP" altLang="en-US" sz="1480" dirty="0">
              <a:solidFill>
                <a:schemeClr val="tx1"/>
              </a:solidFill>
            </a:endParaRPr>
          </a:p>
        </p:txBody>
      </p:sp>
      <p:sp>
        <p:nvSpPr>
          <p:cNvPr id="3" name="テキスト ボックス 2">
            <a:extLst>
              <a:ext uri="{FF2B5EF4-FFF2-40B4-BE49-F238E27FC236}">
                <a16:creationId xmlns:a16="http://schemas.microsoft.com/office/drawing/2014/main" id="{01C8A092-A0BA-6DB3-9555-2D7AAB60F8C5}"/>
              </a:ext>
            </a:extLst>
          </p:cNvPr>
          <p:cNvSpPr txBox="1"/>
          <p:nvPr/>
        </p:nvSpPr>
        <p:spPr>
          <a:xfrm>
            <a:off x="2447255" y="1984156"/>
            <a:ext cx="6440277" cy="338554"/>
          </a:xfrm>
          <a:prstGeom prst="rect">
            <a:avLst/>
          </a:prstGeom>
          <a:noFill/>
        </p:spPr>
        <p:txBody>
          <a:bodyPr wrap="square">
            <a:spAutoFit/>
          </a:bodyPr>
          <a:lstStyle/>
          <a:p>
            <a:r>
              <a:rPr lang="ja-JP" altLang="en-US" sz="1600" i="1" dirty="0">
                <a:solidFill>
                  <a:srgbClr val="FF0000"/>
                </a:solidFill>
              </a:rPr>
              <a:t>（提案事業とそれに関連する事業を含めた取り組みの全体概要を記載）</a:t>
            </a:r>
            <a:endParaRPr kumimoji="1" lang="ja-JP" altLang="en-US" sz="1600" i="1" dirty="0">
              <a:solidFill>
                <a:srgbClr val="FF0000"/>
              </a:solidFill>
            </a:endParaRPr>
          </a:p>
        </p:txBody>
      </p:sp>
    </p:spTree>
    <p:extLst>
      <p:ext uri="{BB962C8B-B14F-4D97-AF65-F5344CB8AC3E}">
        <p14:creationId xmlns:p14="http://schemas.microsoft.com/office/powerpoint/2010/main" val="936551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6" name="Rectangle 66"/>
          <p:cNvSpPr>
            <a:spLocks noChangeArrowheads="1"/>
          </p:cNvSpPr>
          <p:nvPr/>
        </p:nvSpPr>
        <p:spPr>
          <a:xfrm>
            <a:off x="107504" y="929277"/>
            <a:ext cx="8930607"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257"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５．スマートシティ戦略における位置づけ</a:t>
            </a:r>
            <a:endParaRPr lang="ja-JP" altLang="en-US" sz="1800" b="1" dirty="0">
              <a:solidFill>
                <a:schemeClr val="bg1"/>
              </a:solidFill>
              <a:latin typeface="ＭＳ Ｐゴシック" panose="020B0600070205080204" pitchFamily="50" charset="-128"/>
            </a:endParaRPr>
          </a:p>
        </p:txBody>
      </p:sp>
      <p:sp>
        <p:nvSpPr>
          <p:cNvPr id="1258" name="Text Box 4"/>
          <p:cNvSpPr txBox="1">
            <a:spLocks noChangeArrowheads="1"/>
          </p:cNvSpPr>
          <p:nvPr/>
        </p:nvSpPr>
        <p:spPr>
          <a:xfrm>
            <a:off x="107504" y="502711"/>
            <a:ext cx="8074465"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地域の課題</a:t>
            </a:r>
            <a:endParaRPr lang="ja-JP" altLang="en-US" sz="2000" b="1" dirty="0">
              <a:latin typeface="+mn-ea"/>
              <a:ea typeface="+mn-ea"/>
            </a:endParaRPr>
          </a:p>
        </p:txBody>
      </p:sp>
      <p:sp>
        <p:nvSpPr>
          <p:cNvPr id="1259" name="正方形/長方形 18"/>
          <p:cNvSpPr/>
          <p:nvPr/>
        </p:nvSpPr>
        <p:spPr>
          <a:xfrm>
            <a:off x="66892" y="2513389"/>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260" name="正方形/長方形 22"/>
          <p:cNvSpPr/>
          <p:nvPr/>
        </p:nvSpPr>
        <p:spPr>
          <a:xfrm>
            <a:off x="90767" y="908720"/>
            <a:ext cx="8418759" cy="523220"/>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　提案内容を通じて解決を目指す地域の課題について記載すること</a:t>
            </a:r>
            <a:endParaRPr lang="en-US" altLang="ja-JP" sz="1400" i="1" dirty="0">
              <a:solidFill>
                <a:srgbClr val="FF0000"/>
              </a:solidFill>
            </a:endParaRPr>
          </a:p>
          <a:p>
            <a:endParaRPr lang="en-US" altLang="ja-JP" sz="1400" i="1" dirty="0">
              <a:solidFill>
                <a:srgbClr val="FF0000"/>
              </a:solidFill>
            </a:endParaRPr>
          </a:p>
        </p:txBody>
      </p:sp>
      <p:sp>
        <p:nvSpPr>
          <p:cNvPr id="1261" name="正方形/長方形 12"/>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262" name="Rectangle 66"/>
          <p:cNvSpPr>
            <a:spLocks noChangeArrowheads="1"/>
          </p:cNvSpPr>
          <p:nvPr/>
        </p:nvSpPr>
        <p:spPr>
          <a:xfrm>
            <a:off x="107504" y="3481538"/>
            <a:ext cx="8930607" cy="325983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263" name="Text Box 4"/>
          <p:cNvSpPr txBox="1">
            <a:spLocks noChangeArrowheads="1"/>
          </p:cNvSpPr>
          <p:nvPr/>
        </p:nvSpPr>
        <p:spPr>
          <a:xfrm>
            <a:off x="107504" y="3081427"/>
            <a:ext cx="8627825"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提案事業が達成に寄与するスマートシティの</a:t>
            </a:r>
            <a:r>
              <a:rPr lang="ja-JP" altLang="en-US" sz="2000" b="1" dirty="0">
                <a:latin typeface="+mn-ea"/>
                <a:ea typeface="+mn-ea"/>
              </a:rPr>
              <a:t>目標</a:t>
            </a:r>
            <a:r>
              <a:rPr lang="en-US" altLang="ja-JP" sz="2000" b="1" dirty="0">
                <a:latin typeface="+mn-ea"/>
                <a:ea typeface="+mn-ea"/>
              </a:rPr>
              <a:t>(KPI)</a:t>
            </a:r>
            <a:r>
              <a:rPr lang="ja-JP" altLang="en-US" sz="2000" b="1" dirty="0">
                <a:latin typeface="+mn-ea"/>
                <a:ea typeface="+mn-ea"/>
              </a:rPr>
              <a:t>とロジックモデル</a:t>
            </a:r>
          </a:p>
        </p:txBody>
      </p:sp>
      <p:sp>
        <p:nvSpPr>
          <p:cNvPr id="1264" name="正方形/長方形 16"/>
          <p:cNvSpPr/>
          <p:nvPr/>
        </p:nvSpPr>
        <p:spPr>
          <a:xfrm>
            <a:off x="128224" y="5549225"/>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265" name="正方形/長方形 17"/>
          <p:cNvSpPr/>
          <p:nvPr/>
        </p:nvSpPr>
        <p:spPr>
          <a:xfrm>
            <a:off x="72522" y="3496368"/>
            <a:ext cx="8930606" cy="1046440"/>
          </a:xfrm>
          <a:prstGeom prst="rect">
            <a:avLst/>
          </a:prstGeom>
        </p:spPr>
        <p:txBody>
          <a:bodyPr wrap="square">
            <a:spAutoFit/>
          </a:bodyPr>
          <a:lstStyle/>
          <a:p>
            <a:r>
              <a:rPr lang="en-US" altLang="ja-JP" sz="1200" i="1" dirty="0">
                <a:solidFill>
                  <a:srgbClr val="FF0000"/>
                </a:solidFill>
              </a:rPr>
              <a:t>※</a:t>
            </a:r>
            <a:r>
              <a:rPr lang="ja-JP" altLang="en-US" sz="1200" i="1" dirty="0">
                <a:solidFill>
                  <a:srgbClr val="FF0000"/>
                </a:solidFill>
              </a:rPr>
              <a:t>本事業を通じてどのように前項の「地域の課題」を解決し、それにより地域社会がどのように変化するのかを、ロジックモデルを用いて説明し、事業の成果を評価（確認）するための指標（</a:t>
            </a:r>
            <a:r>
              <a:rPr lang="en-US" altLang="ja-JP" sz="1200" i="1" dirty="0">
                <a:solidFill>
                  <a:srgbClr val="FF0000"/>
                </a:solidFill>
              </a:rPr>
              <a:t>KPI</a:t>
            </a:r>
            <a:r>
              <a:rPr lang="ja-JP" altLang="en-US" sz="1200" i="1" dirty="0">
                <a:solidFill>
                  <a:srgbClr val="FF0000"/>
                </a:solidFill>
              </a:rPr>
              <a:t>）を記載すること</a:t>
            </a:r>
            <a:endParaRPr lang="en-US" altLang="ja-JP" sz="1200" i="1" dirty="0">
              <a:solidFill>
                <a:srgbClr val="FF0000"/>
              </a:solidFill>
            </a:endParaRPr>
          </a:p>
          <a:p>
            <a:r>
              <a:rPr lang="en-US" altLang="ja-JP" sz="1200" i="1" dirty="0">
                <a:solidFill>
                  <a:srgbClr val="FF0000"/>
                </a:solidFill>
              </a:rPr>
              <a:t>※KPI</a:t>
            </a:r>
            <a:r>
              <a:rPr lang="ja-JP" altLang="en-US" sz="1200" i="1" dirty="0">
                <a:solidFill>
                  <a:srgbClr val="FF0000"/>
                </a:solidFill>
              </a:rPr>
              <a:t>の設定及び見直しにあたっては「スマートシティ施策の</a:t>
            </a:r>
            <a:r>
              <a:rPr lang="en-US" altLang="ja-JP" sz="1200" i="1" dirty="0">
                <a:solidFill>
                  <a:srgbClr val="FF0000"/>
                </a:solidFill>
              </a:rPr>
              <a:t>KPI</a:t>
            </a:r>
            <a:r>
              <a:rPr lang="ja-JP" altLang="en-US" sz="1200" i="1" dirty="0">
                <a:solidFill>
                  <a:srgbClr val="FF0000"/>
                </a:solidFill>
              </a:rPr>
              <a:t>設定指針Ｖｅｒ２</a:t>
            </a:r>
            <a:r>
              <a:rPr lang="en-US" altLang="ja-JP" sz="1200" i="1" dirty="0">
                <a:solidFill>
                  <a:srgbClr val="FF0000"/>
                </a:solidFill>
              </a:rPr>
              <a:t>.</a:t>
            </a:r>
            <a:r>
              <a:rPr lang="ja-JP" altLang="en-US" sz="1200" i="1" dirty="0">
                <a:solidFill>
                  <a:srgbClr val="FF0000"/>
                </a:solidFill>
              </a:rPr>
              <a:t>０</a:t>
            </a:r>
            <a:r>
              <a:rPr lang="en-US" altLang="ja-JP" sz="1200" i="1" dirty="0">
                <a:solidFill>
                  <a:srgbClr val="FF0000"/>
                </a:solidFill>
              </a:rPr>
              <a:t>*</a:t>
            </a:r>
            <a:r>
              <a:rPr lang="ja-JP" altLang="en-US" sz="1200" i="1" dirty="0">
                <a:solidFill>
                  <a:srgbClr val="FF0000"/>
                </a:solidFill>
              </a:rPr>
              <a:t>」　を参照すること</a:t>
            </a:r>
            <a:endParaRPr lang="en-US" altLang="ja-JP" sz="1200" i="1" dirty="0">
              <a:solidFill>
                <a:srgbClr val="FF0000"/>
              </a:solidFill>
            </a:endParaRPr>
          </a:p>
          <a:p>
            <a:r>
              <a:rPr lang="ja-JP" altLang="en-US" sz="1200" i="1" dirty="0">
                <a:solidFill>
                  <a:srgbClr val="FF0000"/>
                </a:solidFill>
              </a:rPr>
              <a:t>　</a:t>
            </a:r>
            <a:r>
              <a:rPr lang="en-US" altLang="ja-JP" sz="1200" i="1" dirty="0">
                <a:solidFill>
                  <a:srgbClr val="FF0000"/>
                </a:solidFill>
              </a:rPr>
              <a:t>* </a:t>
            </a:r>
            <a:r>
              <a:rPr lang="en-GB" altLang="ja-JP" sz="1200" i="1" dirty="0">
                <a:solidFill>
                  <a:srgbClr val="FF0000"/>
                </a:solidFill>
              </a:rPr>
              <a:t>https://www8.cao.go.jp/cstp/society5_0/smartcity/kpi.html</a:t>
            </a:r>
          </a:p>
          <a:p>
            <a:r>
              <a:rPr lang="en-US" altLang="ja-JP" sz="200" i="1" dirty="0">
                <a:solidFill>
                  <a:srgbClr val="FF0000"/>
                </a:solidFill>
              </a:rPr>
              <a:t> </a:t>
            </a:r>
            <a:endParaRPr lang="en-US" altLang="ja-JP" sz="1200" i="1" dirty="0">
              <a:solidFill>
                <a:srgbClr val="FF0000"/>
              </a:solidFill>
            </a:endParaRPr>
          </a:p>
          <a:p>
            <a:r>
              <a:rPr lang="ja-JP" altLang="en-US" sz="1100" i="1" dirty="0">
                <a:solidFill>
                  <a:srgbClr val="FF0000"/>
                </a:solidFill>
              </a:rPr>
              <a:t>「顔認証の実用化による公共交通の利便性向上と高齢者の外出促進」施策の例（設定指針 </a:t>
            </a:r>
            <a:r>
              <a:rPr lang="en-US" altLang="ja-JP" sz="1100" i="1" dirty="0">
                <a:solidFill>
                  <a:srgbClr val="FF0000"/>
                </a:solidFill>
              </a:rPr>
              <a:t>P.2</a:t>
            </a:r>
            <a:r>
              <a:rPr lang="ja-JP" altLang="en-US" sz="1100" i="1" dirty="0">
                <a:solidFill>
                  <a:srgbClr val="FF0000"/>
                </a:solidFill>
              </a:rPr>
              <a:t>）</a:t>
            </a:r>
            <a:endParaRPr lang="en-US" altLang="ja-JP" sz="1400" i="1" dirty="0">
              <a:solidFill>
                <a:srgbClr val="FF0000"/>
              </a:solidFill>
            </a:endParaRPr>
          </a:p>
        </p:txBody>
      </p:sp>
      <p:sp>
        <p:nvSpPr>
          <p:cNvPr id="1267" name="テキスト 673"/>
          <p:cNvSpPr txBox="1"/>
          <p:nvPr/>
        </p:nvSpPr>
        <p:spPr>
          <a:xfrm>
            <a:off x="2483768" y="572972"/>
            <a:ext cx="6662429" cy="307777"/>
          </a:xfrm>
          <a:prstGeom prst="rect">
            <a:avLst/>
          </a:prstGeom>
        </p:spPr>
        <p:txBody>
          <a:bodyPr wrap="square">
            <a:spAutoFit/>
          </a:bodyPr>
          <a:lstStyle/>
          <a:p>
            <a:pPr algn="r">
              <a:defRPr lang="ja-JP" altLang="en-US"/>
            </a:pPr>
            <a:r>
              <a:rPr kumimoji="1" lang="ja-JP" altLang="en-US" sz="1400" b="1" u="sng" dirty="0">
                <a:solidFill>
                  <a:srgbClr val="0070C0"/>
                </a:solidFill>
              </a:rPr>
              <a:t>※各事業の応募書類にて必須でない場合も可能な限り作成をお願いします。</a:t>
            </a:r>
            <a:endParaRPr lang="ja-JP" altLang="en-US" dirty="0">
              <a:solidFill>
                <a:srgbClr val="0070C0"/>
              </a:solidFill>
            </a:endParaRPr>
          </a:p>
        </p:txBody>
      </p:sp>
      <p:sp>
        <p:nvSpPr>
          <p:cNvPr id="14" name="正方形/長方形 1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72BEF263-E7F8-482B-8354-8C33DF007FD7}" type="slidenum">
              <a:rPr lang="en-US" altLang="ja-JP" sz="1480">
                <a:solidFill>
                  <a:schemeClr val="tx1"/>
                </a:solidFill>
              </a:rPr>
              <a:t>5</a:t>
            </a:fld>
            <a:endParaRPr kumimoji="1" lang="ja-JP" altLang="en-US" sz="1480" dirty="0">
              <a:solidFill>
                <a:schemeClr val="tx1"/>
              </a:solidFill>
            </a:endParaRPr>
          </a:p>
        </p:txBody>
      </p:sp>
      <p:pic>
        <p:nvPicPr>
          <p:cNvPr id="4" name="図 3">
            <a:extLst>
              <a:ext uri="{FF2B5EF4-FFF2-40B4-BE49-F238E27FC236}">
                <a16:creationId xmlns:a16="http://schemas.microsoft.com/office/drawing/2014/main" id="{937010CF-9493-C77B-8D2E-28759F61499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45861" y="4489153"/>
            <a:ext cx="5652278" cy="2219010"/>
          </a:xfrm>
          <a:prstGeom prst="rect">
            <a:avLst/>
          </a:prstGeom>
          <a:noFill/>
          <a:ln>
            <a:noFill/>
          </a:ln>
        </p:spPr>
      </p:pic>
    </p:spTree>
    <p:extLst>
      <p:ext uri="{BB962C8B-B14F-4D97-AF65-F5344CB8AC3E}">
        <p14:creationId xmlns:p14="http://schemas.microsoft.com/office/powerpoint/2010/main" val="4008326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3"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６．都市マネジメント</a:t>
            </a:r>
            <a:endParaRPr lang="ja-JP" altLang="en-US" sz="1800" b="1" dirty="0">
              <a:solidFill>
                <a:schemeClr val="bg1"/>
              </a:solidFill>
              <a:latin typeface="ＭＳ Ｐゴシック" panose="020B0600070205080204" pitchFamily="50" charset="-128"/>
            </a:endParaRPr>
          </a:p>
        </p:txBody>
      </p:sp>
      <p:sp>
        <p:nvSpPr>
          <p:cNvPr id="1274" name="正方形/長方形 672"/>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275" name="Text Box 4"/>
          <p:cNvSpPr txBox="1">
            <a:spLocks noChangeArrowheads="1"/>
          </p:cNvSpPr>
          <p:nvPr/>
        </p:nvSpPr>
        <p:spPr>
          <a:xfrm>
            <a:off x="107504" y="502711"/>
            <a:ext cx="3884240" cy="621709"/>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運営体制</a:t>
            </a:r>
          </a:p>
          <a:p>
            <a:pPr marL="238125" indent="-238125" eaLnBrk="1" hangingPunct="1">
              <a:lnSpc>
                <a:spcPct val="90000"/>
              </a:lnSpc>
              <a:buFont typeface="Wingdings" pitchFamily="2" charset="2"/>
              <a:buNone/>
              <a:defRPr/>
            </a:pPr>
            <a:endParaRPr lang="ja-JP" altLang="en-US" sz="1600" dirty="0">
              <a:latin typeface="Tahoma" pitchFamily="34" charset="0"/>
            </a:endParaRPr>
          </a:p>
        </p:txBody>
      </p:sp>
      <p:sp>
        <p:nvSpPr>
          <p:cNvPr id="1276" name="Rectangle 66"/>
          <p:cNvSpPr>
            <a:spLocks noChangeArrowheads="1"/>
          </p:cNvSpPr>
          <p:nvPr/>
        </p:nvSpPr>
        <p:spPr>
          <a:xfrm>
            <a:off x="223794" y="929277"/>
            <a:ext cx="8740694" cy="2931771"/>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graphicFrame>
        <p:nvGraphicFramePr>
          <p:cNvPr id="1277" name="表 3"/>
          <p:cNvGraphicFramePr>
            <a:graphicFrameLocks noGrp="1"/>
          </p:cNvGraphicFramePr>
          <p:nvPr>
            <p:extLst>
              <p:ext uri="{D42A27DB-BD31-4B8C-83A1-F6EECF244321}">
                <p14:modId xmlns:p14="http://schemas.microsoft.com/office/powerpoint/2010/main" val="2954404272"/>
              </p:ext>
            </p:extLst>
          </p:nvPr>
        </p:nvGraphicFramePr>
        <p:xfrm>
          <a:off x="221469" y="4359968"/>
          <a:ext cx="4278523" cy="1927276"/>
        </p:xfrm>
        <a:graphic>
          <a:graphicData uri="http://schemas.openxmlformats.org/drawingml/2006/table">
            <a:tbl>
              <a:tblPr/>
              <a:tblGrid>
                <a:gridCol w="246075">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3024336">
                  <a:extLst>
                    <a:ext uri="{9D8B030D-6E8A-4147-A177-3AD203B41FA5}">
                      <a16:colId xmlns:a16="http://schemas.microsoft.com/office/drawing/2014/main" val="20002"/>
                    </a:ext>
                  </a:extLst>
                </a:gridCol>
              </a:tblGrid>
              <a:tr h="365176">
                <a:tc>
                  <a:txBody>
                    <a:bodyPr/>
                    <a:lstStyle/>
                    <a:p>
                      <a:pPr marR="44450" indent="127000" algn="ctr">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名称</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役割及び責任</a:t>
                      </a:r>
                      <a:endParaRPr lang="en-US" altLang="ja-JP" sz="10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spcAft>
                          <a:spcPts val="0"/>
                        </a:spcAft>
                        <a:tabLst>
                          <a:tab pos="2700020" algn="ctr"/>
                          <a:tab pos="5400040" algn="r"/>
                        </a:tabLst>
                      </a:pPr>
                      <a:r>
                        <a:rPr lang="ja-JP" sz="800" i="1" kern="100" dirty="0">
                          <a:solidFill>
                            <a:srgbClr val="FF0000"/>
                          </a:solidFill>
                          <a:effectLst/>
                          <a:latin typeface="Meiryo UI" panose="020B0604030504040204" pitchFamily="50" charset="-128"/>
                          <a:ea typeface="ＭＳ ゴシック" panose="020B0609070205080204" pitchFamily="49" charset="-128"/>
                          <a:cs typeface="Meiryo UI" panose="020B0604030504040204" pitchFamily="50" charset="-128"/>
                        </a:rPr>
                        <a:t>※　体制図に対応した主体別に役割を明確に記入すること</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5760">
                <a:tc>
                  <a:txBody>
                    <a:bodyPr/>
                    <a:lstStyle/>
                    <a:p>
                      <a:pPr marR="44450" indent="127000">
                        <a:spcAft>
                          <a:spcPts val="0"/>
                        </a:spcAft>
                        <a:tabLst>
                          <a:tab pos="2700020" algn="ctr"/>
                          <a:tab pos="5400040" algn="r"/>
                        </a:tabLst>
                      </a:pPr>
                      <a:r>
                        <a:rPr lang="en-US" sz="1000" kern="100" dirty="0">
                          <a:effectLst/>
                          <a:latin typeface="ＭＳ ゴシック" panose="020B0609070205080204" pitchFamily="49" charset="-128"/>
                          <a:ea typeface="Meiryo UI" panose="020B0604030504040204" pitchFamily="50" charset="-128"/>
                          <a:cs typeface="Meiryo UI" panose="020B0604030504040204" pitchFamily="50" charset="-128"/>
                        </a:rPr>
                        <a:t>1</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△△市</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ja-JP" sz="1000" kern="0">
                          <a:effectLst/>
                          <a:latin typeface="Meiryo UI" panose="020B0604030504040204" pitchFamily="50" charset="-128"/>
                          <a:ea typeface="ＭＳ ゴシック" panose="020B0609070205080204" pitchFamily="49" charset="-128"/>
                          <a:cs typeface="ＭＳ明朝-WinCharSetFFFF-H"/>
                        </a:rPr>
                        <a:t>・事業計画の立案</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pPr>
                      <a:r>
                        <a:rPr lang="ja-JP" sz="1000" kern="0">
                          <a:effectLst/>
                          <a:latin typeface="Meiryo UI" panose="020B0604030504040204" pitchFamily="50" charset="-128"/>
                          <a:ea typeface="ＭＳ ゴシック" panose="020B0609070205080204" pitchFamily="49" charset="-128"/>
                          <a:cs typeface="ＭＳ明朝-WinCharSetFFFF-H"/>
                        </a:rPr>
                        <a:t>・報告書の作成をはじめとする事業全般の管理・統括業務</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R="44450" indent="127000">
                        <a:spcAft>
                          <a:spcPts val="0"/>
                        </a:spcAft>
                        <a:tabLst>
                          <a:tab pos="2700020" algn="ctr"/>
                          <a:tab pos="5400040" algn="r"/>
                        </a:tabLst>
                      </a:pPr>
                      <a:r>
                        <a:rPr lang="en-US" sz="1000" kern="100">
                          <a:effectLst/>
                          <a:latin typeface="ＭＳ ゴシック" panose="020B0609070205080204" pitchFamily="49" charset="-128"/>
                          <a:ea typeface="Meiryo UI" panose="020B0604030504040204" pitchFamily="50" charset="-128"/>
                          <a:cs typeface="Meiryo UI" panose="020B0604030504040204" pitchFamily="50" charset="-128"/>
                        </a:rPr>
                        <a:t>2</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××大学</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ja-JP" sz="1000" kern="0" dirty="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pPr>
                      <a:r>
                        <a:rPr lang="ja-JP" sz="1000" kern="0" dirty="0">
                          <a:effectLst/>
                          <a:latin typeface="Meiryo UI" panose="020B0604030504040204" pitchFamily="50" charset="-128"/>
                          <a:ea typeface="ＭＳ ゴシック" panose="020B0609070205080204" pitchFamily="49" charset="-128"/>
                          <a:cs typeface="ＭＳ明朝-WinCharSetFFFF-H"/>
                        </a:rPr>
                        <a:t>・事業実施に係るノウハウの提供</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R="44450" indent="127000">
                        <a:spcAft>
                          <a:spcPts val="0"/>
                        </a:spcAft>
                        <a:tabLst>
                          <a:tab pos="2700020" algn="ctr"/>
                          <a:tab pos="5400040" algn="r"/>
                        </a:tabLst>
                      </a:pPr>
                      <a:r>
                        <a:rPr lang="en-US" sz="1000" kern="100">
                          <a:effectLst/>
                          <a:latin typeface="ＭＳ ゴシック" panose="020B0609070205080204" pitchFamily="49" charset="-128"/>
                          <a:ea typeface="Meiryo UI" panose="020B0604030504040204" pitchFamily="50" charset="-128"/>
                          <a:cs typeface="Meiryo UI" panose="020B0604030504040204" pitchFamily="50" charset="-128"/>
                        </a:rPr>
                        <a:t>3</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××株式会社</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tabLst>
                          <a:tab pos="2700020" algn="ctr"/>
                          <a:tab pos="5400040" algn="r"/>
                        </a:tabLst>
                      </a:pPr>
                      <a:r>
                        <a:rPr lang="ja-JP" sz="1000" kern="0">
                          <a:effectLst/>
                          <a:latin typeface="Meiryo UI" panose="020B0604030504040204" pitchFamily="50" charset="-128"/>
                          <a:ea typeface="ＭＳ ゴシック" panose="020B0609070205080204" pitchFamily="49" charset="-128"/>
                          <a:cs typeface="ＭＳ明朝-WinCharSetFFFF-H"/>
                        </a:rPr>
                        <a:t>・システム設計</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R="44450" indent="127000">
                        <a:spcAft>
                          <a:spcPts val="0"/>
                        </a:spcAft>
                        <a:tabLst>
                          <a:tab pos="2700020" algn="ctr"/>
                          <a:tab pos="5400040" algn="r"/>
                        </a:tabLst>
                      </a:pPr>
                      <a:r>
                        <a:rPr lang="en-US" sz="1000" kern="100">
                          <a:effectLst/>
                          <a:latin typeface="ＭＳ ゴシック" panose="020B0609070205080204" pitchFamily="49" charset="-128"/>
                          <a:ea typeface="Meiryo UI" panose="020B0604030504040204" pitchFamily="50" charset="-128"/>
                          <a:cs typeface="Meiryo UI" panose="020B0604030504040204" pitchFamily="50" charset="-128"/>
                        </a:rPr>
                        <a:t>4</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株式会社</a:t>
                      </a:r>
                      <a:r>
                        <a:rPr lang="en-US" sz="1000" kern="10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0" dirty="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tabLst>
                          <a:tab pos="2700020" algn="ctr"/>
                          <a:tab pos="5400040" algn="r"/>
                        </a:tabLst>
                      </a:pPr>
                      <a:r>
                        <a:rPr lang="ja-JP" sz="1000" kern="0" dirty="0">
                          <a:effectLst/>
                          <a:latin typeface="Meiryo UI" panose="020B0604030504040204" pitchFamily="50" charset="-128"/>
                          <a:ea typeface="ＭＳ ゴシック" panose="020B0609070205080204" pitchFamily="49" charset="-128"/>
                          <a:cs typeface="ＭＳ明朝-WinCharSetFFFF-H"/>
                        </a:rPr>
                        <a:t>・データ提供</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278" name="Text Box 4"/>
          <p:cNvSpPr txBox="1">
            <a:spLocks noChangeArrowheads="1"/>
          </p:cNvSpPr>
          <p:nvPr/>
        </p:nvSpPr>
        <p:spPr>
          <a:xfrm>
            <a:off x="221469" y="4078737"/>
            <a:ext cx="3884240" cy="276999"/>
          </a:xfrm>
          <a:prstGeom prst="rect">
            <a:avLst/>
          </a:prstGeom>
          <a:noFill/>
          <a:ln w="9525">
            <a:noFill/>
            <a:miter lim="800000"/>
            <a:headEnd/>
            <a:tailEnd/>
          </a:ln>
          <a:effectLst/>
        </p:spPr>
        <p:txBody>
          <a:bodyPr wrap="square">
            <a:spAutoFit/>
          </a:bodyPr>
          <a:lstStyle/>
          <a:p>
            <a:pPr eaLnBrk="1" hangingPunct="1">
              <a:spcBef>
                <a:spcPct val="5000"/>
              </a:spcBef>
              <a:defRPr/>
            </a:pPr>
            <a:r>
              <a:rPr lang="en-US" altLang="ja-JP" sz="1200" dirty="0">
                <a:latin typeface="Tahoma" pitchFamily="34" charset="0"/>
              </a:rPr>
              <a:t>【</a:t>
            </a:r>
            <a:r>
              <a:rPr lang="ja-JP" altLang="en-US" sz="1200" dirty="0">
                <a:latin typeface="Tahoma" pitchFamily="34" charset="0"/>
              </a:rPr>
              <a:t>各主体の役割</a:t>
            </a:r>
            <a:r>
              <a:rPr lang="en-US" altLang="ja-JP" sz="1200" dirty="0">
                <a:latin typeface="Tahoma" pitchFamily="34" charset="0"/>
              </a:rPr>
              <a:t>】</a:t>
            </a:r>
            <a:endParaRPr lang="ja-JP" altLang="en-US" sz="1050" dirty="0">
              <a:latin typeface="Tahoma" pitchFamily="34" charset="0"/>
            </a:endParaRPr>
          </a:p>
        </p:txBody>
      </p:sp>
      <p:graphicFrame>
        <p:nvGraphicFramePr>
          <p:cNvPr id="1279" name="表 16"/>
          <p:cNvGraphicFramePr>
            <a:graphicFrameLocks noGrp="1"/>
          </p:cNvGraphicFramePr>
          <p:nvPr>
            <p:extLst>
              <p:ext uri="{D42A27DB-BD31-4B8C-83A1-F6EECF244321}">
                <p14:modId xmlns:p14="http://schemas.microsoft.com/office/powerpoint/2010/main" val="705436532"/>
              </p:ext>
            </p:extLst>
          </p:nvPr>
        </p:nvGraphicFramePr>
        <p:xfrm>
          <a:off x="4644007" y="4359968"/>
          <a:ext cx="4339573" cy="1908142"/>
        </p:xfrm>
        <a:graphic>
          <a:graphicData uri="http://schemas.openxmlformats.org/drawingml/2006/table">
            <a:tbl>
              <a:tblPr/>
              <a:tblGrid>
                <a:gridCol w="341842">
                  <a:extLst>
                    <a:ext uri="{9D8B030D-6E8A-4147-A177-3AD203B41FA5}">
                      <a16:colId xmlns:a16="http://schemas.microsoft.com/office/drawing/2014/main" val="20000"/>
                    </a:ext>
                  </a:extLst>
                </a:gridCol>
                <a:gridCol w="1032481">
                  <a:extLst>
                    <a:ext uri="{9D8B030D-6E8A-4147-A177-3AD203B41FA5}">
                      <a16:colId xmlns:a16="http://schemas.microsoft.com/office/drawing/2014/main" val="20001"/>
                    </a:ext>
                  </a:extLst>
                </a:gridCol>
                <a:gridCol w="2965250">
                  <a:extLst>
                    <a:ext uri="{9D8B030D-6E8A-4147-A177-3AD203B41FA5}">
                      <a16:colId xmlns:a16="http://schemas.microsoft.com/office/drawing/2014/main" val="20002"/>
                    </a:ext>
                  </a:extLst>
                </a:gridCol>
              </a:tblGrid>
              <a:tr h="350370">
                <a:tc>
                  <a:txBody>
                    <a:bodyPr/>
                    <a:lstStyle/>
                    <a:p>
                      <a:pPr marR="44450" indent="127000" algn="ctr">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名称</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役割及び責任</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34942">
                <a:tc>
                  <a:txBody>
                    <a:bodyPr/>
                    <a:lstStyle/>
                    <a:p>
                      <a:pPr marR="44450" indent="127000">
                        <a:spcAft>
                          <a:spcPts val="0"/>
                        </a:spcAft>
                        <a:tabLst>
                          <a:tab pos="2700020" algn="ctr"/>
                          <a:tab pos="5400040" algn="r"/>
                        </a:tabLst>
                      </a:pPr>
                      <a:r>
                        <a:rPr lang="en-US" altLang="ja-JP" sz="1000" kern="100" dirty="0">
                          <a:effectLst/>
                          <a:latin typeface="Meiryo UI" panose="020B0604030504040204" pitchFamily="50" charset="-128"/>
                          <a:ea typeface="Meiryo UI" panose="020B0604030504040204" pitchFamily="50" charset="-128"/>
                          <a:cs typeface="Meiryo UI" panose="020B0604030504040204" pitchFamily="50" charset="-128"/>
                        </a:rPr>
                        <a:t>5</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0370">
                <a:tc>
                  <a:txBody>
                    <a:bodyPr/>
                    <a:lstStyle/>
                    <a:p>
                      <a:pPr marR="44450" indent="127000">
                        <a:spcAft>
                          <a:spcPts val="0"/>
                        </a:spcAft>
                        <a:tabLst>
                          <a:tab pos="2700020" algn="ctr"/>
                          <a:tab pos="5400040" algn="r"/>
                        </a:tabLst>
                      </a:pPr>
                      <a:r>
                        <a:rPr lang="en-US" altLang="ja-JP" sz="1000" kern="100" dirty="0">
                          <a:effectLst/>
                          <a:latin typeface="ＭＳ ゴシック" panose="020B0609070205080204" pitchFamily="49" charset="-128"/>
                          <a:ea typeface="Meiryo UI" panose="020B0604030504040204" pitchFamily="50" charset="-128"/>
                          <a:cs typeface="Meiryo UI" panose="020B0604030504040204" pitchFamily="50" charset="-128"/>
                        </a:rPr>
                        <a:t>6</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0370">
                <a:tc>
                  <a:txBody>
                    <a:bodyPr/>
                    <a:lstStyle/>
                    <a:p>
                      <a:pPr marR="44450" indent="127000">
                        <a:spcAft>
                          <a:spcPts val="0"/>
                        </a:spcAft>
                        <a:tabLst>
                          <a:tab pos="2700020" algn="ctr"/>
                          <a:tab pos="5400040" algn="r"/>
                        </a:tabLst>
                      </a:pPr>
                      <a:r>
                        <a:rPr lang="en-US" altLang="ja-JP" sz="1000" kern="100" dirty="0">
                          <a:effectLst/>
                          <a:latin typeface="ＭＳ ゴシック" panose="020B0609070205080204" pitchFamily="49" charset="-128"/>
                          <a:ea typeface="Meiryo UI" panose="020B0604030504040204" pitchFamily="50" charset="-128"/>
                          <a:cs typeface="Meiryo UI" panose="020B0604030504040204" pitchFamily="50" charset="-128"/>
                        </a:rPr>
                        <a:t>7</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50370">
                <a:tc>
                  <a:txBody>
                    <a:bodyPr/>
                    <a:lstStyle/>
                    <a:p>
                      <a:pPr marR="44450" indent="127000">
                        <a:spcAft>
                          <a:spcPts val="0"/>
                        </a:spcAft>
                        <a:tabLst>
                          <a:tab pos="2700020" algn="ctr"/>
                          <a:tab pos="5400040" algn="r"/>
                        </a:tabLst>
                      </a:pPr>
                      <a:r>
                        <a:rPr lang="en-US" altLang="ja-JP" sz="1000" kern="100" dirty="0">
                          <a:effectLst/>
                          <a:latin typeface="ＭＳ ゴシック" panose="020B0609070205080204" pitchFamily="49" charset="-128"/>
                          <a:ea typeface="Meiryo UI" panose="020B0604030504040204" pitchFamily="50" charset="-128"/>
                          <a:cs typeface="Meiryo UI" panose="020B0604030504040204" pitchFamily="50" charset="-128"/>
                        </a:rPr>
                        <a:t>8</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280" name="正方形/長方形 4"/>
          <p:cNvSpPr/>
          <p:nvPr/>
        </p:nvSpPr>
        <p:spPr>
          <a:xfrm>
            <a:off x="127818" y="977847"/>
            <a:ext cx="8692654" cy="1169551"/>
          </a:xfrm>
          <a:prstGeom prst="rect">
            <a:avLst/>
          </a:prstGeom>
        </p:spPr>
        <p:txBody>
          <a:bodyPr wrap="square">
            <a:spAutoFit/>
          </a:bodyPr>
          <a:lstStyle/>
          <a:p>
            <a:pPr marL="254000" marR="143510" indent="-127000">
              <a:spcAft>
                <a:spcPts val="0"/>
              </a:spcAft>
            </a:pPr>
            <a:r>
              <a:rPr lang="ja-JP" altLang="ja-JP" sz="1400" i="1" kern="100" dirty="0">
                <a:solidFill>
                  <a:srgbClr val="FF0000"/>
                </a:solidFill>
                <a:latin typeface="+mn-ea"/>
                <a:ea typeface="+mn-ea"/>
                <a:cs typeface="Meiryo UI" panose="020B0604030504040204" pitchFamily="50" charset="-128"/>
              </a:rPr>
              <a:t>※　提案者のみならず、補助</a:t>
            </a:r>
            <a:r>
              <a:rPr lang="ja-JP" altLang="en-US" sz="1400" i="1" kern="100" dirty="0">
                <a:solidFill>
                  <a:srgbClr val="FF0000"/>
                </a:solidFill>
                <a:latin typeface="+mn-ea"/>
                <a:ea typeface="+mn-ea"/>
                <a:cs typeface="Meiryo UI" panose="020B0604030504040204" pitchFamily="50" charset="-128"/>
              </a:rPr>
              <a:t>等</a:t>
            </a:r>
            <a:r>
              <a:rPr lang="ja-JP" altLang="ja-JP" sz="1400" i="1" kern="100" dirty="0">
                <a:solidFill>
                  <a:srgbClr val="FF0000"/>
                </a:solidFill>
                <a:latin typeface="+mn-ea"/>
                <a:ea typeface="+mn-ea"/>
                <a:cs typeface="Meiryo UI" panose="020B0604030504040204" pitchFamily="50" charset="-128"/>
              </a:rPr>
              <a:t>事業の実施に関わる者については本様式に役割、責任を明記すること</a:t>
            </a:r>
            <a:endParaRPr lang="en-US" altLang="ja-JP" sz="1400" i="1" kern="100" dirty="0">
              <a:solidFill>
                <a:srgbClr val="FF0000"/>
              </a:solidFill>
              <a:latin typeface="+mn-ea"/>
              <a:ea typeface="+mn-ea"/>
              <a:cs typeface="Meiryo UI" panose="020B0604030504040204" pitchFamily="50" charset="-128"/>
            </a:endParaRPr>
          </a:p>
          <a:p>
            <a:pPr marL="254000" marR="143510" indent="-127000">
              <a:spcAft>
                <a:spcPts val="0"/>
              </a:spcAft>
            </a:pPr>
            <a:r>
              <a:rPr lang="en-US" altLang="ja-JP" sz="1400" i="1" kern="100" dirty="0">
                <a:solidFill>
                  <a:srgbClr val="FF0000"/>
                </a:solidFill>
                <a:latin typeface="+mn-ea"/>
                <a:ea typeface="+mn-ea"/>
                <a:cs typeface="Meiryo UI" panose="020B0604030504040204" pitchFamily="50" charset="-128"/>
              </a:rPr>
              <a:t>※</a:t>
            </a:r>
            <a:r>
              <a:rPr lang="ja-JP" altLang="en-US" sz="1400" i="1" kern="100" dirty="0">
                <a:solidFill>
                  <a:srgbClr val="FF0000"/>
                </a:solidFill>
                <a:latin typeface="+mn-ea"/>
                <a:ea typeface="+mn-ea"/>
                <a:cs typeface="Meiryo UI" panose="020B0604030504040204" pitchFamily="50" charset="-128"/>
              </a:rPr>
              <a:t>　協議会等の参画組織・団体も記入すること</a:t>
            </a:r>
            <a:endParaRPr lang="en-US" altLang="ja-JP" sz="1400" i="1" kern="100" dirty="0">
              <a:solidFill>
                <a:srgbClr val="FF0000"/>
              </a:solidFill>
              <a:latin typeface="+mn-ea"/>
              <a:ea typeface="+mn-ea"/>
              <a:cs typeface="Meiryo UI" panose="020B0604030504040204" pitchFamily="50" charset="-128"/>
            </a:endParaRPr>
          </a:p>
          <a:p>
            <a:pPr marL="254000" marR="143510" indent="-127000">
              <a:spcAft>
                <a:spcPts val="0"/>
              </a:spcAft>
            </a:pPr>
            <a:r>
              <a:rPr lang="en-US" altLang="ja-JP" sz="1400" i="1" kern="100" dirty="0">
                <a:solidFill>
                  <a:srgbClr val="FF0000"/>
                </a:solidFill>
                <a:latin typeface="+mn-ea"/>
                <a:ea typeface="+mn-ea"/>
                <a:cs typeface="Meiryo UI" panose="020B0604030504040204" pitchFamily="50" charset="-128"/>
              </a:rPr>
              <a:t>※</a:t>
            </a:r>
            <a:r>
              <a:rPr lang="ja-JP" altLang="en-US" sz="1400" i="1" kern="100" dirty="0">
                <a:solidFill>
                  <a:srgbClr val="FF0000"/>
                </a:solidFill>
                <a:latin typeface="+mn-ea"/>
                <a:ea typeface="+mn-ea"/>
                <a:cs typeface="Meiryo UI" panose="020B0604030504040204" pitchFamily="50" charset="-128"/>
              </a:rPr>
              <a:t>　提案内容のうち、地域の持続的な推進・運営のために必要となる機能・役割の抽出やプレーヤーの選定、ステークホルダーの管理（スマートシティ推進組織）について「スマートシティリファレンスアーキテクチャ」において「都市マネジメント」と整理されている事項について、ホワイトペーパー第５章を参照し、記載すること</a:t>
            </a:r>
            <a:endParaRPr lang="en-US" altLang="ja-JP" sz="1400" i="1" kern="100" dirty="0">
              <a:solidFill>
                <a:srgbClr val="FF0000"/>
              </a:solidFill>
              <a:latin typeface="+mn-ea"/>
              <a:ea typeface="+mn-ea"/>
              <a:cs typeface="Meiryo UI" panose="020B0604030504040204" pitchFamily="50" charset="-128"/>
            </a:endParaRPr>
          </a:p>
        </p:txBody>
      </p:sp>
      <p:sp>
        <p:nvSpPr>
          <p:cNvPr id="1282" name="テキスト 673"/>
          <p:cNvSpPr txBox="1"/>
          <p:nvPr/>
        </p:nvSpPr>
        <p:spPr>
          <a:xfrm>
            <a:off x="2990356" y="572972"/>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2"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D3B5BBDD-723F-451E-B75D-888B4059EF89}" type="slidenum">
              <a:rPr kumimoji="1" lang="en-US" altLang="ja-JP" sz="1480" smtClean="0">
                <a:solidFill>
                  <a:schemeClr val="tx1"/>
                </a:solidFill>
              </a:rPr>
              <a:t>6</a:t>
            </a:fld>
            <a:endParaRPr kumimoji="1" lang="ja-JP" altLang="en-US" sz="148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8"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28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７．都市マネジメント</a:t>
            </a:r>
            <a:endParaRPr lang="ja-JP" altLang="en-US" sz="1800" b="1" dirty="0">
              <a:solidFill>
                <a:schemeClr val="bg1"/>
              </a:solidFill>
              <a:latin typeface="ＭＳ Ｐゴシック" panose="020B0600070205080204" pitchFamily="50" charset="-128"/>
            </a:endParaRPr>
          </a:p>
        </p:txBody>
      </p:sp>
      <p:sp>
        <p:nvSpPr>
          <p:cNvPr id="1290" name="Text Box 4"/>
          <p:cNvSpPr txBox="1">
            <a:spLocks noChangeArrowheads="1"/>
          </p:cNvSpPr>
          <p:nvPr/>
        </p:nvSpPr>
        <p:spPr>
          <a:xfrm>
            <a:off x="0" y="580618"/>
            <a:ext cx="3884240"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ビジネスモデル（費用分担等）</a:t>
            </a:r>
          </a:p>
        </p:txBody>
      </p:sp>
      <p:sp>
        <p:nvSpPr>
          <p:cNvPr id="1291" name="正方形/長方形 18"/>
          <p:cNvSpPr/>
          <p:nvPr/>
        </p:nvSpPr>
        <p:spPr>
          <a:xfrm>
            <a:off x="56888" y="2807291"/>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292" name="正方形/長方形 22"/>
          <p:cNvSpPr/>
          <p:nvPr/>
        </p:nvSpPr>
        <p:spPr>
          <a:xfrm>
            <a:off x="150080" y="1019036"/>
            <a:ext cx="8712285" cy="954107"/>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社会実装した際に、持続可能な取組とするために工夫する点や公民で役割分担していることをモデル化して説明</a:t>
            </a:r>
            <a:endParaRPr lang="en-US" altLang="ja-JP" sz="1400" i="1" dirty="0">
              <a:solidFill>
                <a:srgbClr val="FF0000"/>
              </a:solidFill>
            </a:endParaRPr>
          </a:p>
          <a:p>
            <a:r>
              <a:rPr lang="en-US" altLang="ja-JP" sz="1400" i="1" dirty="0">
                <a:solidFill>
                  <a:srgbClr val="FF0000"/>
                </a:solidFill>
              </a:rPr>
              <a:t>※</a:t>
            </a:r>
            <a:r>
              <a:rPr lang="ja-JP" altLang="en-US" sz="1400" i="1" dirty="0">
                <a:solidFill>
                  <a:srgbClr val="FF0000"/>
                </a:solidFill>
              </a:rPr>
              <a:t>　提案内容のうち、ビジネスモデルの構築・実行や住民を巻き込んだ地域の運営・施策の提供（スマートシティビジネス）など、「スマートシティリファレンスアーキテクチャ」において「都市マネジメント」と整理されている事項について、ホワイトペーパー第５章を参照し、記載すること</a:t>
            </a:r>
            <a:endParaRPr lang="en-US" altLang="ja-JP" sz="1400" i="1" dirty="0">
              <a:solidFill>
                <a:srgbClr val="FF0000"/>
              </a:solidFill>
            </a:endParaRPr>
          </a:p>
        </p:txBody>
      </p:sp>
      <p:sp>
        <p:nvSpPr>
          <p:cNvPr id="1294" name="正方形/長方形 674"/>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295" name="テキスト 673"/>
          <p:cNvSpPr txBox="1"/>
          <p:nvPr/>
        </p:nvSpPr>
        <p:spPr>
          <a:xfrm>
            <a:off x="2990356" y="572972"/>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7B2B1164-1CCC-4BDC-B3EA-06B0DFE2D574}" type="slidenum">
              <a:rPr kumimoji="1" lang="en-US" altLang="ja-JP" sz="1480" smtClean="0">
                <a:solidFill>
                  <a:schemeClr val="tx1"/>
                </a:solidFill>
              </a:rPr>
              <a:t>7</a:t>
            </a:fld>
            <a:endParaRPr kumimoji="1" lang="ja-JP" altLang="en-US" sz="1480" dirty="0">
              <a:solidFill>
                <a:schemeClr val="tx1"/>
              </a:solidFill>
            </a:endParaRPr>
          </a:p>
        </p:txBody>
      </p:sp>
    </p:spTree>
    <p:extLst>
      <p:ext uri="{BB962C8B-B14F-4D97-AF65-F5344CB8AC3E}">
        <p14:creationId xmlns:p14="http://schemas.microsoft.com/office/powerpoint/2010/main" val="829938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1" name="Rectangle 66"/>
          <p:cNvSpPr>
            <a:spLocks noChangeArrowheads="1"/>
          </p:cNvSpPr>
          <p:nvPr/>
        </p:nvSpPr>
        <p:spPr>
          <a:xfrm>
            <a:off x="122626" y="929277"/>
            <a:ext cx="8913870"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02"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８．スマートシティサービス・アセット</a:t>
            </a:r>
            <a:endParaRPr lang="ja-JP" altLang="en-US" sz="1800" b="1" dirty="0">
              <a:solidFill>
                <a:schemeClr val="bg1"/>
              </a:solidFill>
              <a:latin typeface="ＭＳ Ｐゴシック" panose="020B0600070205080204" pitchFamily="50" charset="-128"/>
            </a:endParaRPr>
          </a:p>
        </p:txBody>
      </p:sp>
      <p:sp>
        <p:nvSpPr>
          <p:cNvPr id="1303" name="Text Box 4"/>
          <p:cNvSpPr txBox="1">
            <a:spLocks noChangeArrowheads="1"/>
          </p:cNvSpPr>
          <p:nvPr/>
        </p:nvSpPr>
        <p:spPr>
          <a:xfrm>
            <a:off x="25927" y="502711"/>
            <a:ext cx="4291748"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スマートシティサービス</a:t>
            </a:r>
            <a:endParaRPr lang="ja-JP" altLang="en-US" sz="2000" b="1" dirty="0">
              <a:latin typeface="+mn-ea"/>
              <a:ea typeface="+mn-ea"/>
            </a:endParaRPr>
          </a:p>
        </p:txBody>
      </p:sp>
      <p:sp>
        <p:nvSpPr>
          <p:cNvPr id="1304" name="正方形/長方形 18"/>
          <p:cNvSpPr/>
          <p:nvPr/>
        </p:nvSpPr>
        <p:spPr>
          <a:xfrm>
            <a:off x="66892" y="2513389"/>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305" name="正方形/長方形 22"/>
          <p:cNvSpPr/>
          <p:nvPr/>
        </p:nvSpPr>
        <p:spPr>
          <a:xfrm>
            <a:off x="90767" y="908720"/>
            <a:ext cx="8884397" cy="738664"/>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提案内容のうち、都市</a:t>
            </a:r>
            <a:r>
              <a:rPr lang="en-US" altLang="ja-JP" sz="1400" i="1" dirty="0">
                <a:solidFill>
                  <a:srgbClr val="FF0000"/>
                </a:solidFill>
              </a:rPr>
              <a:t>OS</a:t>
            </a:r>
            <a:r>
              <a:rPr lang="ja-JP" altLang="en-US" sz="1400" i="1" dirty="0">
                <a:solidFill>
                  <a:srgbClr val="FF0000"/>
                </a:solidFill>
              </a:rPr>
              <a:t>上で管理され利用者に提供されるアプリなど、「スマートシティリファレンスアーキテクチャ」において「スマートシティサービス」と整理されている事項について、ホワイトペーパー第６章を参照し、記載すること</a:t>
            </a:r>
            <a:endParaRPr lang="en-US" altLang="ja-JP" sz="1400" i="1" dirty="0">
              <a:solidFill>
                <a:srgbClr val="FF0000"/>
              </a:solidFill>
            </a:endParaRPr>
          </a:p>
        </p:txBody>
      </p:sp>
      <p:sp>
        <p:nvSpPr>
          <p:cNvPr id="1306" name="Rectangle 66"/>
          <p:cNvSpPr>
            <a:spLocks noChangeArrowheads="1"/>
          </p:cNvSpPr>
          <p:nvPr/>
        </p:nvSpPr>
        <p:spPr>
          <a:xfrm>
            <a:off x="183958" y="3965113"/>
            <a:ext cx="8913870"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07" name="Text Box 4"/>
          <p:cNvSpPr txBox="1">
            <a:spLocks noChangeArrowheads="1"/>
          </p:cNvSpPr>
          <p:nvPr/>
        </p:nvSpPr>
        <p:spPr>
          <a:xfrm>
            <a:off x="87259" y="3538547"/>
            <a:ext cx="4291748"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スマートシティアセット</a:t>
            </a:r>
            <a:endParaRPr lang="ja-JP" altLang="en-US" sz="2000" b="1" dirty="0">
              <a:latin typeface="+mn-ea"/>
              <a:ea typeface="+mn-ea"/>
            </a:endParaRPr>
          </a:p>
        </p:txBody>
      </p:sp>
      <p:sp>
        <p:nvSpPr>
          <p:cNvPr id="1308" name="正方形/長方形 16"/>
          <p:cNvSpPr/>
          <p:nvPr/>
        </p:nvSpPr>
        <p:spPr>
          <a:xfrm>
            <a:off x="128224" y="5549225"/>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309" name="正方形/長方形 17"/>
          <p:cNvSpPr/>
          <p:nvPr/>
        </p:nvSpPr>
        <p:spPr>
          <a:xfrm>
            <a:off x="152099" y="3944556"/>
            <a:ext cx="8884397" cy="738664"/>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提案内容のうち、都市</a:t>
            </a:r>
            <a:r>
              <a:rPr lang="en-US" altLang="ja-JP" sz="1400" i="1" dirty="0">
                <a:solidFill>
                  <a:srgbClr val="FF0000"/>
                </a:solidFill>
              </a:rPr>
              <a:t>OS</a:t>
            </a:r>
            <a:r>
              <a:rPr lang="ja-JP" altLang="en-US" sz="1400" i="1" dirty="0">
                <a:solidFill>
                  <a:srgbClr val="FF0000"/>
                </a:solidFill>
              </a:rPr>
              <a:t>が取得し得るデジタルなデータを生成するアセットなど、</a:t>
            </a:r>
            <a:r>
              <a:rPr lang="ja-JP" altLang="en-US" sz="1400" i="1" dirty="0">
                <a:solidFill>
                  <a:schemeClr val="accent2"/>
                </a:solidFill>
              </a:rPr>
              <a:t>「</a:t>
            </a:r>
            <a:r>
              <a:rPr lang="ja-JP" altLang="en-US" sz="1400" i="1" dirty="0">
                <a:solidFill>
                  <a:srgbClr val="FF0000"/>
                </a:solidFill>
              </a:rPr>
              <a:t>スマートシティリファレンスアーキテクチャ」において「スマートシティアセット」と整理されている事項について、ホワイトペーパー第８章を参照し、記載すること</a:t>
            </a:r>
            <a:endParaRPr lang="en-US" altLang="ja-JP" sz="1400" i="1" dirty="0">
              <a:solidFill>
                <a:srgbClr val="FF0000"/>
              </a:solidFill>
            </a:endParaRPr>
          </a:p>
        </p:txBody>
      </p:sp>
      <p:sp>
        <p:nvSpPr>
          <p:cNvPr id="1311" name="正方形/長方形 676"/>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312" name="テキスト 673"/>
          <p:cNvSpPr txBox="1"/>
          <p:nvPr/>
        </p:nvSpPr>
        <p:spPr>
          <a:xfrm>
            <a:off x="2990356" y="572972"/>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5" name="正方形/長方形 14"/>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903B1401-892A-4D2E-B233-6C5D35998DDD}" type="slidenum">
              <a:rPr kumimoji="1" lang="en-US" altLang="ja-JP" sz="1480" smtClean="0">
                <a:solidFill>
                  <a:schemeClr val="tx1"/>
                </a:solidFill>
              </a:rPr>
              <a:t>8</a:t>
            </a:fld>
            <a:endParaRPr kumimoji="1" lang="ja-JP" altLang="en-US" sz="1480" dirty="0">
              <a:solidFill>
                <a:schemeClr val="tx1"/>
              </a:solidFill>
            </a:endParaRPr>
          </a:p>
        </p:txBody>
      </p:sp>
    </p:spTree>
    <p:extLst>
      <p:ext uri="{BB962C8B-B14F-4D97-AF65-F5344CB8AC3E}">
        <p14:creationId xmlns:p14="http://schemas.microsoft.com/office/powerpoint/2010/main" val="1638578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8"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1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９．都市ＯＳ</a:t>
            </a:r>
            <a:endParaRPr lang="ja-JP" altLang="en-US" sz="1800" b="1" dirty="0">
              <a:solidFill>
                <a:schemeClr val="bg1"/>
              </a:solidFill>
              <a:latin typeface="ＭＳ Ｐゴシック" panose="020B0600070205080204" pitchFamily="50" charset="-128"/>
            </a:endParaRPr>
          </a:p>
        </p:txBody>
      </p:sp>
      <p:sp>
        <p:nvSpPr>
          <p:cNvPr id="1320"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a:latin typeface="Tahoma" pitchFamily="34" charset="0"/>
              </a:rPr>
              <a:t>都市ＯＳ（機能（サービス）、データ、データ連携、共通機能）</a:t>
            </a:r>
            <a:endParaRPr lang="ja-JP" altLang="en-US" sz="2000" b="1" dirty="0">
              <a:latin typeface="Tahoma" pitchFamily="34" charset="0"/>
            </a:endParaRPr>
          </a:p>
        </p:txBody>
      </p:sp>
      <p:sp>
        <p:nvSpPr>
          <p:cNvPr id="1321" name="正方形/長方形 18"/>
          <p:cNvSpPr/>
          <p:nvPr/>
        </p:nvSpPr>
        <p:spPr>
          <a:xfrm>
            <a:off x="56888" y="3487763"/>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322" name="正方形/長方形 22"/>
          <p:cNvSpPr/>
          <p:nvPr/>
        </p:nvSpPr>
        <p:spPr>
          <a:xfrm>
            <a:off x="150080" y="965627"/>
            <a:ext cx="8886416" cy="1446550"/>
          </a:xfrm>
          <a:prstGeom prst="rect">
            <a:avLst/>
          </a:prstGeom>
        </p:spPr>
        <p:txBody>
          <a:bodyPr wrap="square">
            <a:spAutoFit/>
          </a:bodyPr>
          <a:lstStyle/>
          <a:p>
            <a:pPr marL="176213" indent="-176213"/>
            <a:r>
              <a:rPr lang="en-US" altLang="ja-JP" sz="1100" i="1" dirty="0">
                <a:solidFill>
                  <a:srgbClr val="FF0000"/>
                </a:solidFill>
              </a:rPr>
              <a:t>※</a:t>
            </a:r>
            <a:r>
              <a:rPr lang="ja-JP" altLang="en-US" sz="1100" i="1" dirty="0">
                <a:solidFill>
                  <a:srgbClr val="FF0000"/>
                </a:solidFill>
              </a:rPr>
              <a:t>　提案内容のうち、</a:t>
            </a:r>
            <a:endParaRPr lang="en-US" altLang="ja-JP" sz="1100" i="1" dirty="0">
              <a:solidFill>
                <a:srgbClr val="FF0000"/>
              </a:solidFill>
            </a:endParaRPr>
          </a:p>
          <a:p>
            <a:pPr marL="176213" indent="-176213"/>
            <a:r>
              <a:rPr lang="ja-JP" altLang="en-US" sz="1100" i="1" dirty="0">
                <a:solidFill>
                  <a:srgbClr val="FF0000"/>
                </a:solidFill>
              </a:rPr>
              <a:t>①都市</a:t>
            </a:r>
            <a:r>
              <a:rPr lang="en-US" altLang="ja-JP" sz="1100" i="1" dirty="0">
                <a:solidFill>
                  <a:srgbClr val="FF0000"/>
                </a:solidFill>
              </a:rPr>
              <a:t>OS</a:t>
            </a:r>
            <a:r>
              <a:rPr lang="ja-JP" altLang="en-US" sz="1100" i="1" dirty="0">
                <a:solidFill>
                  <a:srgbClr val="FF0000"/>
                </a:solidFill>
              </a:rPr>
              <a:t>上の各種サービスと連携する機能や</a:t>
            </a:r>
            <a:r>
              <a:rPr lang="en-US" altLang="ja-JP" sz="1100" i="1" dirty="0">
                <a:solidFill>
                  <a:srgbClr val="FF0000"/>
                </a:solidFill>
              </a:rPr>
              <a:t>API</a:t>
            </a:r>
            <a:r>
              <a:rPr lang="ja-JP" altLang="en-US" sz="1100" i="1" dirty="0">
                <a:solidFill>
                  <a:srgbClr val="FF0000"/>
                </a:solidFill>
              </a:rPr>
              <a:t>の提供、用途に応じた認証方法の提供、都市</a:t>
            </a:r>
            <a:r>
              <a:rPr lang="en-US" altLang="ja-JP" sz="1100" i="1" dirty="0">
                <a:solidFill>
                  <a:srgbClr val="FF0000"/>
                </a:solidFill>
              </a:rPr>
              <a:t>OS</a:t>
            </a:r>
            <a:r>
              <a:rPr lang="ja-JP" altLang="en-US" sz="1100" i="1" dirty="0">
                <a:solidFill>
                  <a:srgbClr val="FF0000"/>
                </a:solidFill>
              </a:rPr>
              <a:t>と連携するサービスの管理や機能の組合せの提供（機能（サービス））、</a:t>
            </a:r>
            <a:endParaRPr lang="en-US" altLang="ja-JP" sz="1100" i="1" dirty="0">
              <a:solidFill>
                <a:srgbClr val="FF0000"/>
              </a:solidFill>
            </a:endParaRPr>
          </a:p>
          <a:p>
            <a:pPr marL="176213" indent="-176213"/>
            <a:r>
              <a:rPr lang="ja-JP" altLang="en-US" sz="1100" i="1" dirty="0">
                <a:solidFill>
                  <a:srgbClr val="FF0000"/>
                </a:solidFill>
              </a:rPr>
              <a:t>②分散されたデータの仲介や都市</a:t>
            </a:r>
            <a:r>
              <a:rPr lang="en-US" altLang="ja-JP" sz="1100" i="1" dirty="0">
                <a:solidFill>
                  <a:srgbClr val="FF0000"/>
                </a:solidFill>
              </a:rPr>
              <a:t>OS</a:t>
            </a:r>
            <a:r>
              <a:rPr lang="ja-JP" altLang="en-US" sz="1100" i="1" dirty="0">
                <a:solidFill>
                  <a:srgbClr val="FF0000"/>
                </a:solidFill>
              </a:rPr>
              <a:t>上に保存・蓄積されたデータの管理（データ）、</a:t>
            </a:r>
            <a:endParaRPr lang="en-US" altLang="ja-JP" sz="1100" i="1" dirty="0">
              <a:solidFill>
                <a:srgbClr val="FF0000"/>
              </a:solidFill>
            </a:endParaRPr>
          </a:p>
          <a:p>
            <a:pPr marL="176213" indent="-176213"/>
            <a:r>
              <a:rPr lang="ja-JP" altLang="en-US" sz="1100" i="1" dirty="0">
                <a:solidFill>
                  <a:srgbClr val="FF0000"/>
                </a:solidFill>
              </a:rPr>
              <a:t>③都市</a:t>
            </a:r>
            <a:r>
              <a:rPr lang="en-US" altLang="ja-JP" sz="1100" i="1" dirty="0">
                <a:solidFill>
                  <a:srgbClr val="FF0000"/>
                </a:solidFill>
              </a:rPr>
              <a:t>OS</a:t>
            </a:r>
            <a:r>
              <a:rPr lang="ja-JP" altLang="en-US" sz="1100" i="1" dirty="0">
                <a:solidFill>
                  <a:srgbClr val="FF0000"/>
                </a:solidFill>
              </a:rPr>
              <a:t>に接続するアセットの管理や制御の実行、インタフェースの管理（データ連携）、</a:t>
            </a:r>
            <a:endParaRPr lang="en-US" altLang="ja-JP" sz="1100" i="1" dirty="0">
              <a:solidFill>
                <a:srgbClr val="FF0000"/>
              </a:solidFill>
            </a:endParaRPr>
          </a:p>
          <a:p>
            <a:pPr marL="176213" indent="-176213"/>
            <a:r>
              <a:rPr lang="ja-JP" altLang="en-US" sz="1100" i="1" dirty="0">
                <a:solidFill>
                  <a:srgbClr val="FF0000"/>
                </a:solidFill>
              </a:rPr>
              <a:t>④都市</a:t>
            </a:r>
            <a:r>
              <a:rPr lang="en-US" altLang="ja-JP" sz="1100" i="1" dirty="0">
                <a:solidFill>
                  <a:srgbClr val="FF0000"/>
                </a:solidFill>
              </a:rPr>
              <a:t>OS</a:t>
            </a:r>
            <a:r>
              <a:rPr lang="ja-JP" altLang="en-US" sz="1100" i="1" dirty="0">
                <a:solidFill>
                  <a:srgbClr val="FF0000"/>
                </a:solidFill>
              </a:rPr>
              <a:t>を防御するために必要なセキュリティ機能の提供、都市</a:t>
            </a:r>
            <a:r>
              <a:rPr lang="en-US" altLang="ja-JP" sz="1100" i="1" dirty="0">
                <a:solidFill>
                  <a:srgbClr val="FF0000"/>
                </a:solidFill>
              </a:rPr>
              <a:t>OS</a:t>
            </a:r>
            <a:r>
              <a:rPr lang="ja-JP" altLang="en-US" sz="1100" i="1" dirty="0">
                <a:solidFill>
                  <a:srgbClr val="FF0000"/>
                </a:solidFill>
              </a:rPr>
              <a:t>の運用に必要な監視・バックアップ・障害対策等の機能の提供（共通機能）</a:t>
            </a:r>
            <a:endParaRPr lang="en-US" altLang="ja-JP" sz="1100" i="1" dirty="0">
              <a:solidFill>
                <a:srgbClr val="FF0000"/>
              </a:solidFill>
            </a:endParaRPr>
          </a:p>
          <a:p>
            <a:pPr marL="176213" indent="-176213"/>
            <a:r>
              <a:rPr lang="ja-JP" altLang="en-US" sz="1100" i="1" dirty="0">
                <a:solidFill>
                  <a:srgbClr val="FF0000"/>
                </a:solidFill>
              </a:rPr>
              <a:t>など、「スマートシティリファレンスアーキテクチャ」において「都市</a:t>
            </a:r>
            <a:r>
              <a:rPr lang="en-US" altLang="ja-JP" sz="1100" i="1" dirty="0">
                <a:solidFill>
                  <a:srgbClr val="FF0000"/>
                </a:solidFill>
              </a:rPr>
              <a:t>OS</a:t>
            </a:r>
            <a:r>
              <a:rPr lang="ja-JP" altLang="en-US" sz="1100" i="1" dirty="0">
                <a:solidFill>
                  <a:srgbClr val="FF0000"/>
                </a:solidFill>
              </a:rPr>
              <a:t>」と整理されている事項について、ホワイトペーパー第７章を参照し、記載すること</a:t>
            </a:r>
            <a:endParaRPr lang="en-US" altLang="ja-JP" sz="1100" i="1" dirty="0">
              <a:solidFill>
                <a:srgbClr val="FF0000"/>
              </a:solidFill>
            </a:endParaRPr>
          </a:p>
          <a:p>
            <a:pPr marL="176213" indent="-176213"/>
            <a:r>
              <a:rPr lang="ja-JP" altLang="en-US" sz="1100" i="1" dirty="0">
                <a:solidFill>
                  <a:srgbClr val="FF0000"/>
                </a:solidFill>
              </a:rPr>
              <a:t>（特に、３特徴（相互運用性、データ流通、拡張容易性（ビルディングブロック））を満たしていることを示すこと。）</a:t>
            </a:r>
            <a:endParaRPr lang="en-US" altLang="ja-JP" sz="1100" i="1" dirty="0">
              <a:solidFill>
                <a:srgbClr val="FF0000"/>
              </a:solidFill>
            </a:endParaRPr>
          </a:p>
        </p:txBody>
      </p:sp>
      <p:sp>
        <p:nvSpPr>
          <p:cNvPr id="1324" name="正方形/長方形 678"/>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325" name="テキスト 679"/>
          <p:cNvSpPr txBox="1"/>
          <p:nvPr/>
        </p:nvSpPr>
        <p:spPr>
          <a:xfrm>
            <a:off x="2990356" y="6397674"/>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FDDC5C6-F915-4EE4-B5F0-999877D9DF8F}" type="slidenum">
              <a:rPr kumimoji="1" lang="en-US" altLang="ja-JP" sz="1480" smtClean="0">
                <a:solidFill>
                  <a:schemeClr val="tx1"/>
                </a:solidFill>
              </a:rPr>
              <a:t>9</a:t>
            </a:fld>
            <a:endParaRPr kumimoji="1" lang="ja-JP" altLang="en-US" sz="1480" dirty="0">
              <a:solidFill>
                <a:schemeClr val="tx1"/>
              </a:solidFill>
            </a:endParaRPr>
          </a:p>
        </p:txBody>
      </p:sp>
      <p:graphicFrame>
        <p:nvGraphicFramePr>
          <p:cNvPr id="11" name="表 12">
            <a:extLst>
              <a:ext uri="{FF2B5EF4-FFF2-40B4-BE49-F238E27FC236}">
                <a16:creationId xmlns:a16="http://schemas.microsoft.com/office/drawing/2014/main" id="{5E7448FD-7B0B-4F52-B561-B2E0050CE363}"/>
              </a:ext>
            </a:extLst>
          </p:cNvPr>
          <p:cNvGraphicFramePr>
            <a:graphicFrameLocks noGrp="1"/>
          </p:cNvGraphicFramePr>
          <p:nvPr>
            <p:extLst>
              <p:ext uri="{D42A27DB-BD31-4B8C-83A1-F6EECF244321}">
                <p14:modId xmlns:p14="http://schemas.microsoft.com/office/powerpoint/2010/main" val="2242623410"/>
              </p:ext>
            </p:extLst>
          </p:nvPr>
        </p:nvGraphicFramePr>
        <p:xfrm>
          <a:off x="372086" y="5846400"/>
          <a:ext cx="8389024" cy="822960"/>
        </p:xfrm>
        <a:graphic>
          <a:graphicData uri="http://schemas.openxmlformats.org/drawingml/2006/table">
            <a:tbl>
              <a:tblPr firstRow="1" bandRow="1">
                <a:tableStyleId>{5940675A-B579-460E-94D1-54222C63F5DA}</a:tableStyleId>
              </a:tblPr>
              <a:tblGrid>
                <a:gridCol w="1895658">
                  <a:extLst>
                    <a:ext uri="{9D8B030D-6E8A-4147-A177-3AD203B41FA5}">
                      <a16:colId xmlns:a16="http://schemas.microsoft.com/office/drawing/2014/main" val="20000"/>
                    </a:ext>
                  </a:extLst>
                </a:gridCol>
                <a:gridCol w="6493366">
                  <a:extLst>
                    <a:ext uri="{9D8B030D-6E8A-4147-A177-3AD203B41FA5}">
                      <a16:colId xmlns:a16="http://schemas.microsoft.com/office/drawing/2014/main" val="20001"/>
                    </a:ext>
                  </a:extLst>
                </a:gridCol>
              </a:tblGrid>
              <a:tr h="238929">
                <a:tc>
                  <a:txBody>
                    <a:bodyPr/>
                    <a:lstStyle/>
                    <a:p>
                      <a:pPr algn="l"/>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構築する都市</a:t>
                      </a:r>
                      <a:r>
                        <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OS</a:t>
                      </a: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の種類</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l"/>
                      <a:r>
                        <a:rPr kumimoji="1" lang="ja-JP" altLang="en-US" sz="1200" dirty="0">
                          <a:solidFill>
                            <a:srgbClr val="FF0000"/>
                          </a:solidFill>
                          <a:latin typeface="Meiryo UI" panose="020B0604030504040204" pitchFamily="50" charset="-128"/>
                          <a:ea typeface="Meiryo UI" panose="020B0604030504040204" pitchFamily="50" charset="-128"/>
                        </a:rPr>
                        <a:t>製品名・スクラッチ開発など</a:t>
                      </a:r>
                    </a:p>
                  </a:txBody>
                  <a:tcPr>
                    <a:noFill/>
                  </a:tcPr>
                </a:tc>
                <a:extLst>
                  <a:ext uri="{0D108BD9-81ED-4DB2-BD59-A6C34878D82A}">
                    <a16:rowId xmlns:a16="http://schemas.microsoft.com/office/drawing/2014/main" val="10000"/>
                  </a:ext>
                </a:extLst>
              </a:tr>
              <a:tr h="238929">
                <a:tc>
                  <a:txBody>
                    <a:bodyPr/>
                    <a:lstStyle/>
                    <a:p>
                      <a:r>
                        <a:rPr kumimoji="1" lang="ja-JP" altLang="en-US" sz="12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予定しているベンダー候補</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構築（予定）年度</a:t>
                      </a:r>
                    </a:p>
                  </a:txBody>
                  <a:tcPr>
                    <a:solidFill>
                      <a:schemeClr val="bg1">
                        <a:lumMod val="85000"/>
                      </a:schemeClr>
                    </a:solidFill>
                  </a:tcPr>
                </a:tc>
                <a:tc>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sp>
        <p:nvSpPr>
          <p:cNvPr id="94" name="正方形/長方形 85">
            <a:extLst>
              <a:ext uri="{FF2B5EF4-FFF2-40B4-BE49-F238E27FC236}">
                <a16:creationId xmlns:a16="http://schemas.microsoft.com/office/drawing/2014/main" id="{74AA03CB-1144-41AB-BC2C-DA092BECFF9E}"/>
              </a:ext>
            </a:extLst>
          </p:cNvPr>
          <p:cNvSpPr/>
          <p:nvPr/>
        </p:nvSpPr>
        <p:spPr>
          <a:xfrm>
            <a:off x="4808982" y="4397868"/>
            <a:ext cx="1927357" cy="1399665"/>
          </a:xfrm>
          <a:prstGeom prst="rect">
            <a:avLst/>
          </a:prstGeom>
          <a:solidFill>
            <a:srgbClr val="4472C4">
              <a:lumMod val="20000"/>
              <a:lumOff val="80000"/>
            </a:srgbClr>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6" name="正方形/長方形 94">
            <a:extLst>
              <a:ext uri="{FF2B5EF4-FFF2-40B4-BE49-F238E27FC236}">
                <a16:creationId xmlns:a16="http://schemas.microsoft.com/office/drawing/2014/main" id="{FE1545C4-A604-45EC-AE09-C12EB75F32AC}"/>
              </a:ext>
            </a:extLst>
          </p:cNvPr>
          <p:cNvSpPr/>
          <p:nvPr/>
        </p:nvSpPr>
        <p:spPr>
          <a:xfrm>
            <a:off x="461907" y="3359685"/>
            <a:ext cx="481325" cy="1253843"/>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7" name="テキスト ボックス 95">
            <a:extLst>
              <a:ext uri="{FF2B5EF4-FFF2-40B4-BE49-F238E27FC236}">
                <a16:creationId xmlns:a16="http://schemas.microsoft.com/office/drawing/2014/main" id="{EEDBC133-E993-47A3-B849-9DF801502777}"/>
              </a:ext>
            </a:extLst>
          </p:cNvPr>
          <p:cNvSpPr txBox="1"/>
          <p:nvPr/>
        </p:nvSpPr>
        <p:spPr>
          <a:xfrm>
            <a:off x="499859" y="3365019"/>
            <a:ext cx="383503" cy="1248509"/>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データ連携基盤</a:t>
            </a:r>
          </a:p>
        </p:txBody>
      </p:sp>
      <p:sp>
        <p:nvSpPr>
          <p:cNvPr id="98" name="正方形/長方形 96">
            <a:extLst>
              <a:ext uri="{FF2B5EF4-FFF2-40B4-BE49-F238E27FC236}">
                <a16:creationId xmlns:a16="http://schemas.microsoft.com/office/drawing/2014/main" id="{4DF7DD31-F7E0-4519-9AFE-F6B447816728}"/>
              </a:ext>
            </a:extLst>
          </p:cNvPr>
          <p:cNvSpPr/>
          <p:nvPr/>
        </p:nvSpPr>
        <p:spPr>
          <a:xfrm>
            <a:off x="448995" y="2379534"/>
            <a:ext cx="481325" cy="907686"/>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9" name="テキスト ボックス 97">
            <a:extLst>
              <a:ext uri="{FF2B5EF4-FFF2-40B4-BE49-F238E27FC236}">
                <a16:creationId xmlns:a16="http://schemas.microsoft.com/office/drawing/2014/main" id="{CF133FE5-5909-42D5-A3ED-44E1459B6D85}"/>
              </a:ext>
            </a:extLst>
          </p:cNvPr>
          <p:cNvSpPr txBox="1"/>
          <p:nvPr/>
        </p:nvSpPr>
        <p:spPr>
          <a:xfrm>
            <a:off x="516089" y="2348880"/>
            <a:ext cx="383503" cy="857862"/>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サービス</a:t>
            </a:r>
            <a:endParaRPr kumimoji="1" lang="ja-JP" altLang="en-US" sz="1292" b="1" i="0" u="none" strike="noStrike" kern="120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cs typeface="+mn-cs"/>
            </a:endParaRPr>
          </a:p>
        </p:txBody>
      </p:sp>
      <p:sp>
        <p:nvSpPr>
          <p:cNvPr id="100" name="正方形/長方形 98">
            <a:extLst>
              <a:ext uri="{FF2B5EF4-FFF2-40B4-BE49-F238E27FC236}">
                <a16:creationId xmlns:a16="http://schemas.microsoft.com/office/drawing/2014/main" id="{13EC4CF5-0CAD-4C3D-B57F-4011E799AE12}"/>
              </a:ext>
            </a:extLst>
          </p:cNvPr>
          <p:cNvSpPr/>
          <p:nvPr/>
        </p:nvSpPr>
        <p:spPr>
          <a:xfrm>
            <a:off x="463518" y="4676585"/>
            <a:ext cx="481325" cy="1028035"/>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01" name="テキスト ボックス 99">
            <a:extLst>
              <a:ext uri="{FF2B5EF4-FFF2-40B4-BE49-F238E27FC236}">
                <a16:creationId xmlns:a16="http://schemas.microsoft.com/office/drawing/2014/main" id="{9C172B36-5AD7-405C-AFB0-1F97D9B11359}"/>
              </a:ext>
            </a:extLst>
          </p:cNvPr>
          <p:cNvSpPr txBox="1"/>
          <p:nvPr/>
        </p:nvSpPr>
        <p:spPr>
          <a:xfrm>
            <a:off x="395536" y="4757544"/>
            <a:ext cx="582339" cy="828717"/>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データ・</a:t>
            </a:r>
            <a:endParaRPr kumimoji="1" lang="en-US" altLang="ja-JP"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アセット</a:t>
            </a:r>
          </a:p>
        </p:txBody>
      </p:sp>
      <p:sp>
        <p:nvSpPr>
          <p:cNvPr id="102" name="正方形/長方形 100">
            <a:extLst>
              <a:ext uri="{FF2B5EF4-FFF2-40B4-BE49-F238E27FC236}">
                <a16:creationId xmlns:a16="http://schemas.microsoft.com/office/drawing/2014/main" id="{57B6747D-3EB3-4D08-A9A3-766D0A3CEA76}"/>
              </a:ext>
            </a:extLst>
          </p:cNvPr>
          <p:cNvSpPr/>
          <p:nvPr/>
        </p:nvSpPr>
        <p:spPr>
          <a:xfrm>
            <a:off x="1300032" y="3701867"/>
            <a:ext cx="5441058" cy="713714"/>
          </a:xfrm>
          <a:prstGeom prst="rect">
            <a:avLst/>
          </a:prstGeom>
          <a:solidFill>
            <a:srgbClr val="4472C4">
              <a:lumMod val="20000"/>
              <a:lumOff val="80000"/>
            </a:srgbClr>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05" name="円柱 103">
            <a:extLst>
              <a:ext uri="{FF2B5EF4-FFF2-40B4-BE49-F238E27FC236}">
                <a16:creationId xmlns:a16="http://schemas.microsoft.com/office/drawing/2014/main" id="{D02D0BAD-7320-41C8-A50C-D38D499F95F6}"/>
              </a:ext>
            </a:extLst>
          </p:cNvPr>
          <p:cNvSpPr/>
          <p:nvPr/>
        </p:nvSpPr>
        <p:spPr>
          <a:xfrm>
            <a:off x="1699972" y="4884016"/>
            <a:ext cx="802207" cy="572899"/>
          </a:xfrm>
          <a:prstGeom prst="can">
            <a:avLst/>
          </a:prstGeom>
          <a:noFill/>
          <a:ln w="12700" cap="flat" cmpd="sng" algn="ctr">
            <a:solidFill>
              <a:srgbClr val="5B9BD5">
                <a:shade val="50000"/>
              </a:srgbClr>
            </a:solidFill>
            <a:prstDash val="solid"/>
            <a:miter lim="800000"/>
          </a:ln>
          <a:effectLst/>
        </p:spPr>
        <p:txBody>
          <a:bodyPr wrap="none"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自治体河川</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監視システム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2" name="正方形/長方形 110">
            <a:extLst>
              <a:ext uri="{FF2B5EF4-FFF2-40B4-BE49-F238E27FC236}">
                <a16:creationId xmlns:a16="http://schemas.microsoft.com/office/drawing/2014/main" id="{372F8D47-E863-48E0-922D-9CE2B347E272}"/>
              </a:ext>
            </a:extLst>
          </p:cNvPr>
          <p:cNvSpPr/>
          <p:nvPr/>
        </p:nvSpPr>
        <p:spPr>
          <a:xfrm>
            <a:off x="1933616" y="3823723"/>
            <a:ext cx="2057187" cy="340995"/>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データ仲介機能</a:t>
            </a:r>
            <a:endParaRPr kumimoji="1" lang="en-US" altLang="ja-JP"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（データ蓄積・データ分散・イベント処理）</a:t>
            </a:r>
            <a:endPar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13" name="円柱 111">
            <a:extLst>
              <a:ext uri="{FF2B5EF4-FFF2-40B4-BE49-F238E27FC236}">
                <a16:creationId xmlns:a16="http://schemas.microsoft.com/office/drawing/2014/main" id="{A16F3E3E-9F0A-466A-9297-754A47229169}"/>
              </a:ext>
            </a:extLst>
          </p:cNvPr>
          <p:cNvSpPr/>
          <p:nvPr/>
        </p:nvSpPr>
        <p:spPr>
          <a:xfrm>
            <a:off x="2790909" y="4881733"/>
            <a:ext cx="802207" cy="572899"/>
          </a:xfrm>
          <a:prstGeom prst="can">
            <a:avLst/>
          </a:prstGeom>
          <a:noFill/>
          <a:ln w="12700" cap="flat" cmpd="sng" algn="ctr">
            <a:solidFill>
              <a:srgbClr val="5B9BD5">
                <a:shade val="50000"/>
              </a:srgbClr>
            </a:solidFill>
            <a:prstDash val="solid"/>
            <a:miter lim="800000"/>
          </a:ln>
          <a:effectLst/>
        </p:spPr>
        <p:txBody>
          <a:bodyPr wrap="none"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人流データ</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提供システム</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4" name="楕円 112">
            <a:extLst>
              <a:ext uri="{FF2B5EF4-FFF2-40B4-BE49-F238E27FC236}">
                <a16:creationId xmlns:a16="http://schemas.microsoft.com/office/drawing/2014/main" id="{79F11B95-47F8-4A5D-ACCF-34C5C82941C2}"/>
              </a:ext>
            </a:extLst>
          </p:cNvPr>
          <p:cNvSpPr/>
          <p:nvPr/>
        </p:nvSpPr>
        <p:spPr>
          <a:xfrm>
            <a:off x="2013180" y="4761385"/>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15" name="テキスト ボックス 113">
            <a:extLst>
              <a:ext uri="{FF2B5EF4-FFF2-40B4-BE49-F238E27FC236}">
                <a16:creationId xmlns:a16="http://schemas.microsoft.com/office/drawing/2014/main" id="{D7A0228D-FCBA-412D-9FCE-A9C36FB3B95C}"/>
              </a:ext>
            </a:extLst>
          </p:cNvPr>
          <p:cNvSpPr txBox="1"/>
          <p:nvPr/>
        </p:nvSpPr>
        <p:spPr>
          <a:xfrm>
            <a:off x="1612241" y="4676585"/>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6" name="テキスト ボックス 114">
            <a:extLst>
              <a:ext uri="{FF2B5EF4-FFF2-40B4-BE49-F238E27FC236}">
                <a16:creationId xmlns:a16="http://schemas.microsoft.com/office/drawing/2014/main" id="{EB56599F-C4B1-4548-9DE0-B8B66AA6828D}"/>
              </a:ext>
            </a:extLst>
          </p:cNvPr>
          <p:cNvSpPr txBox="1"/>
          <p:nvPr/>
        </p:nvSpPr>
        <p:spPr>
          <a:xfrm>
            <a:off x="954948" y="5239458"/>
            <a:ext cx="822921"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●●市</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17" name="テキスト ボックス 115">
            <a:extLst>
              <a:ext uri="{FF2B5EF4-FFF2-40B4-BE49-F238E27FC236}">
                <a16:creationId xmlns:a16="http://schemas.microsoft.com/office/drawing/2014/main" id="{525F82DC-4F9A-4EF4-8EDE-6EBF4E857DF4}"/>
              </a:ext>
            </a:extLst>
          </p:cNvPr>
          <p:cNvSpPr txBox="1"/>
          <p:nvPr/>
        </p:nvSpPr>
        <p:spPr>
          <a:xfrm>
            <a:off x="2719396" y="5464345"/>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●●通信事業者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18" name="楕円 116">
            <a:extLst>
              <a:ext uri="{FF2B5EF4-FFF2-40B4-BE49-F238E27FC236}">
                <a16:creationId xmlns:a16="http://schemas.microsoft.com/office/drawing/2014/main" id="{18883187-FCDB-47AB-98B7-10B3B138CEE3}"/>
              </a:ext>
            </a:extLst>
          </p:cNvPr>
          <p:cNvSpPr/>
          <p:nvPr/>
        </p:nvSpPr>
        <p:spPr>
          <a:xfrm>
            <a:off x="1743035" y="356453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19" name="テキスト ボックス 117">
            <a:extLst>
              <a:ext uri="{FF2B5EF4-FFF2-40B4-BE49-F238E27FC236}">
                <a16:creationId xmlns:a16="http://schemas.microsoft.com/office/drawing/2014/main" id="{078C446D-79DF-4199-8054-2B81D8FF4011}"/>
              </a:ext>
            </a:extLst>
          </p:cNvPr>
          <p:cNvSpPr txBox="1"/>
          <p:nvPr/>
        </p:nvSpPr>
        <p:spPr>
          <a:xfrm>
            <a:off x="1410732" y="3462505"/>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0" name="楕円 118">
            <a:extLst>
              <a:ext uri="{FF2B5EF4-FFF2-40B4-BE49-F238E27FC236}">
                <a16:creationId xmlns:a16="http://schemas.microsoft.com/office/drawing/2014/main" id="{8CE1F2FC-B379-48E7-BB2D-E5E13A6A3054}"/>
              </a:ext>
            </a:extLst>
          </p:cNvPr>
          <p:cNvSpPr/>
          <p:nvPr/>
        </p:nvSpPr>
        <p:spPr>
          <a:xfrm>
            <a:off x="2808467" y="3563707"/>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21" name="テキスト ボックス 119">
            <a:extLst>
              <a:ext uri="{FF2B5EF4-FFF2-40B4-BE49-F238E27FC236}">
                <a16:creationId xmlns:a16="http://schemas.microsoft.com/office/drawing/2014/main" id="{DEB054C7-B790-4760-BFDC-2FCB6DB18F91}"/>
              </a:ext>
            </a:extLst>
          </p:cNvPr>
          <p:cNvSpPr txBox="1"/>
          <p:nvPr/>
        </p:nvSpPr>
        <p:spPr>
          <a:xfrm>
            <a:off x="2495590" y="3451964"/>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2" name="楕円 120">
            <a:extLst>
              <a:ext uri="{FF2B5EF4-FFF2-40B4-BE49-F238E27FC236}">
                <a16:creationId xmlns:a16="http://schemas.microsoft.com/office/drawing/2014/main" id="{700A648A-4DC1-4BB3-B4B6-A6F6B158B8A7}"/>
              </a:ext>
            </a:extLst>
          </p:cNvPr>
          <p:cNvSpPr/>
          <p:nvPr/>
        </p:nvSpPr>
        <p:spPr>
          <a:xfrm>
            <a:off x="3876584" y="356777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23" name="テキスト ボックス 121">
            <a:extLst>
              <a:ext uri="{FF2B5EF4-FFF2-40B4-BE49-F238E27FC236}">
                <a16:creationId xmlns:a16="http://schemas.microsoft.com/office/drawing/2014/main" id="{9C586B18-8E34-413C-9C00-7538B2A35480}"/>
              </a:ext>
            </a:extLst>
          </p:cNvPr>
          <p:cNvSpPr txBox="1"/>
          <p:nvPr/>
        </p:nvSpPr>
        <p:spPr>
          <a:xfrm>
            <a:off x="3563707" y="345602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4" name="テキスト ボックス 122">
            <a:extLst>
              <a:ext uri="{FF2B5EF4-FFF2-40B4-BE49-F238E27FC236}">
                <a16:creationId xmlns:a16="http://schemas.microsoft.com/office/drawing/2014/main" id="{2FFB4F90-E5D1-47DA-9C1B-C051E7FD19F0}"/>
              </a:ext>
            </a:extLst>
          </p:cNvPr>
          <p:cNvSpPr txBox="1"/>
          <p:nvPr/>
        </p:nvSpPr>
        <p:spPr>
          <a:xfrm>
            <a:off x="2288459" y="2395933"/>
            <a:ext cx="1186270"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ヘルスケア事業者●●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5" name="テキスト ボックス 123">
            <a:extLst>
              <a:ext uri="{FF2B5EF4-FFF2-40B4-BE49-F238E27FC236}">
                <a16:creationId xmlns:a16="http://schemas.microsoft.com/office/drawing/2014/main" id="{1CA76BA3-EE33-4D01-834D-78BB3D51054D}"/>
              </a:ext>
            </a:extLst>
          </p:cNvPr>
          <p:cNvSpPr txBox="1"/>
          <p:nvPr/>
        </p:nvSpPr>
        <p:spPr>
          <a:xfrm>
            <a:off x="3504182"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小売事業者●●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6" name="テキスト ボックス 124">
            <a:extLst>
              <a:ext uri="{FF2B5EF4-FFF2-40B4-BE49-F238E27FC236}">
                <a16:creationId xmlns:a16="http://schemas.microsoft.com/office/drawing/2014/main" id="{0ED4A00B-A072-42DE-BEE7-C6FC177F285B}"/>
              </a:ext>
            </a:extLst>
          </p:cNvPr>
          <p:cNvSpPr txBox="1"/>
          <p:nvPr/>
        </p:nvSpPr>
        <p:spPr>
          <a:xfrm>
            <a:off x="4550914"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宅配事業者●●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7" name="テキスト ボックス 125">
            <a:extLst>
              <a:ext uri="{FF2B5EF4-FFF2-40B4-BE49-F238E27FC236}">
                <a16:creationId xmlns:a16="http://schemas.microsoft.com/office/drawing/2014/main" id="{99BCCA1C-4603-444C-B5B7-281C92E1EC31}"/>
              </a:ext>
            </a:extLst>
          </p:cNvPr>
          <p:cNvSpPr txBox="1"/>
          <p:nvPr/>
        </p:nvSpPr>
        <p:spPr>
          <a:xfrm>
            <a:off x="5562801"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9" name="正方形/長方形 127">
            <a:extLst>
              <a:ext uri="{FF2B5EF4-FFF2-40B4-BE49-F238E27FC236}">
                <a16:creationId xmlns:a16="http://schemas.microsoft.com/office/drawing/2014/main" id="{27F8D6C0-350C-4DAA-9310-52165FCC5190}"/>
              </a:ext>
            </a:extLst>
          </p:cNvPr>
          <p:cNvSpPr/>
          <p:nvPr/>
        </p:nvSpPr>
        <p:spPr>
          <a:xfrm>
            <a:off x="7540011" y="3749432"/>
            <a:ext cx="1352469" cy="632957"/>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他都市（●市）の</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データ連携基盤</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0" name="楕円 128">
            <a:extLst>
              <a:ext uri="{FF2B5EF4-FFF2-40B4-BE49-F238E27FC236}">
                <a16:creationId xmlns:a16="http://schemas.microsoft.com/office/drawing/2014/main" id="{8484359B-E7E6-4B42-9493-19294D21C5D3}"/>
              </a:ext>
            </a:extLst>
          </p:cNvPr>
          <p:cNvSpPr/>
          <p:nvPr/>
        </p:nvSpPr>
        <p:spPr>
          <a:xfrm>
            <a:off x="6655861" y="397044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31" name="テキスト ボックス 129">
            <a:extLst>
              <a:ext uri="{FF2B5EF4-FFF2-40B4-BE49-F238E27FC236}">
                <a16:creationId xmlns:a16="http://schemas.microsoft.com/office/drawing/2014/main" id="{16E26D53-3361-454D-BB75-25849FEFD2F1}"/>
              </a:ext>
            </a:extLst>
          </p:cNvPr>
          <p:cNvSpPr txBox="1"/>
          <p:nvPr/>
        </p:nvSpPr>
        <p:spPr>
          <a:xfrm>
            <a:off x="6716209" y="378661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2" name="楕円 130">
            <a:extLst>
              <a:ext uri="{FF2B5EF4-FFF2-40B4-BE49-F238E27FC236}">
                <a16:creationId xmlns:a16="http://schemas.microsoft.com/office/drawing/2014/main" id="{22E9A400-09C5-4F1A-883A-27966E88A6DA}"/>
              </a:ext>
            </a:extLst>
          </p:cNvPr>
          <p:cNvSpPr/>
          <p:nvPr/>
        </p:nvSpPr>
        <p:spPr>
          <a:xfrm>
            <a:off x="7445081" y="396878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33" name="テキスト ボックス 131">
            <a:extLst>
              <a:ext uri="{FF2B5EF4-FFF2-40B4-BE49-F238E27FC236}">
                <a16:creationId xmlns:a16="http://schemas.microsoft.com/office/drawing/2014/main" id="{0D826BCC-4BD3-4BED-B3C2-B84FE2F504E6}"/>
              </a:ext>
            </a:extLst>
          </p:cNvPr>
          <p:cNvSpPr txBox="1"/>
          <p:nvPr/>
        </p:nvSpPr>
        <p:spPr>
          <a:xfrm>
            <a:off x="7193164" y="3793936"/>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 name="円柱 134">
            <a:extLst>
              <a:ext uri="{FF2B5EF4-FFF2-40B4-BE49-F238E27FC236}">
                <a16:creationId xmlns:a16="http://schemas.microsoft.com/office/drawing/2014/main" id="{3ABC83CB-E981-4853-B4BD-2D477C6A1A5B}"/>
              </a:ext>
            </a:extLst>
          </p:cNvPr>
          <p:cNvSpPr/>
          <p:nvPr/>
        </p:nvSpPr>
        <p:spPr>
          <a:xfrm>
            <a:off x="4920659" y="4879063"/>
            <a:ext cx="802207" cy="572899"/>
          </a:xfrm>
          <a:prstGeom prst="can">
            <a:avLst/>
          </a:prstGeom>
          <a:solidFill>
            <a:schemeClr val="bg1"/>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 name="テキスト ボックス 135">
            <a:extLst>
              <a:ext uri="{FF2B5EF4-FFF2-40B4-BE49-F238E27FC236}">
                <a16:creationId xmlns:a16="http://schemas.microsoft.com/office/drawing/2014/main" id="{FA521F2D-9CF1-4F54-AEE7-6992063509C3}"/>
              </a:ext>
            </a:extLst>
          </p:cNvPr>
          <p:cNvSpPr txBox="1"/>
          <p:nvPr/>
        </p:nvSpPr>
        <p:spPr>
          <a:xfrm>
            <a:off x="4845603" y="5484198"/>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●●団体</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38" name="正方形/長方形 136">
            <a:extLst>
              <a:ext uri="{FF2B5EF4-FFF2-40B4-BE49-F238E27FC236}">
                <a16:creationId xmlns:a16="http://schemas.microsoft.com/office/drawing/2014/main" id="{9CF157E8-F69B-4B46-A55B-33ECCE5A6057}"/>
              </a:ext>
            </a:extLst>
          </p:cNvPr>
          <p:cNvSpPr/>
          <p:nvPr/>
        </p:nvSpPr>
        <p:spPr>
          <a:xfrm>
            <a:off x="4069127" y="3821440"/>
            <a:ext cx="2057187" cy="342989"/>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データ処理機能</a:t>
            </a:r>
            <a:endParaRPr kumimoji="1" lang="en-US" altLang="ja-JP"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（データ変換・データ受付・データ取得）</a:t>
            </a:r>
            <a:endPar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41" name="円柱 139">
            <a:extLst>
              <a:ext uri="{FF2B5EF4-FFF2-40B4-BE49-F238E27FC236}">
                <a16:creationId xmlns:a16="http://schemas.microsoft.com/office/drawing/2014/main" id="{2CDF5DD8-68E3-4C48-96A1-0BBC20E3E867}"/>
              </a:ext>
            </a:extLst>
          </p:cNvPr>
          <p:cNvSpPr/>
          <p:nvPr/>
        </p:nvSpPr>
        <p:spPr>
          <a:xfrm>
            <a:off x="3871807" y="4884016"/>
            <a:ext cx="802207" cy="572899"/>
          </a:xfrm>
          <a:prstGeom prst="can">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バリアフリー</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関連データ</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2" name="テキスト ボックス 140">
            <a:extLst>
              <a:ext uri="{FF2B5EF4-FFF2-40B4-BE49-F238E27FC236}">
                <a16:creationId xmlns:a16="http://schemas.microsoft.com/office/drawing/2014/main" id="{DB2D2F63-945B-4F99-905A-CDFA8BE8948F}"/>
              </a:ext>
            </a:extLst>
          </p:cNvPr>
          <p:cNvSpPr txBox="1"/>
          <p:nvPr/>
        </p:nvSpPr>
        <p:spPr>
          <a:xfrm>
            <a:off x="3796074" y="5449862"/>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一社●●</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cxnSp>
        <p:nvCxnSpPr>
          <p:cNvPr id="144" name="直線コネクタ 142">
            <a:extLst>
              <a:ext uri="{FF2B5EF4-FFF2-40B4-BE49-F238E27FC236}">
                <a16:creationId xmlns:a16="http://schemas.microsoft.com/office/drawing/2014/main" id="{751E0408-7BD0-4E0F-8A5F-D072FA293237}"/>
              </a:ext>
            </a:extLst>
          </p:cNvPr>
          <p:cNvCxnSpPr>
            <a:stCxn id="130" idx="6"/>
            <a:endCxn id="132" idx="2"/>
          </p:cNvCxnSpPr>
          <p:nvPr/>
        </p:nvCxnSpPr>
        <p:spPr>
          <a:xfrm flipV="1">
            <a:off x="6842088" y="4060500"/>
            <a:ext cx="602993" cy="1663"/>
          </a:xfrm>
          <a:prstGeom prst="line">
            <a:avLst/>
          </a:prstGeom>
          <a:noFill/>
          <a:ln w="6350" cap="flat" cmpd="sng" algn="ctr">
            <a:solidFill>
              <a:srgbClr val="5B9BD5"/>
            </a:solidFill>
            <a:prstDash val="solid"/>
            <a:miter lim="800000"/>
          </a:ln>
          <a:effectLst/>
        </p:spPr>
      </p:cxnSp>
      <p:cxnSp>
        <p:nvCxnSpPr>
          <p:cNvPr id="145" name="直線コネクタ 144">
            <a:extLst>
              <a:ext uri="{FF2B5EF4-FFF2-40B4-BE49-F238E27FC236}">
                <a16:creationId xmlns:a16="http://schemas.microsoft.com/office/drawing/2014/main" id="{96F63DA5-C155-445C-ABBE-0D5B8B0DD5D6}"/>
              </a:ext>
            </a:extLst>
          </p:cNvPr>
          <p:cNvCxnSpPr>
            <a:stCxn id="114" idx="0"/>
          </p:cNvCxnSpPr>
          <p:nvPr/>
        </p:nvCxnSpPr>
        <p:spPr>
          <a:xfrm flipV="1">
            <a:off x="2106294" y="4401192"/>
            <a:ext cx="1" cy="360193"/>
          </a:xfrm>
          <a:prstGeom prst="line">
            <a:avLst/>
          </a:prstGeom>
          <a:noFill/>
          <a:ln w="6350" cap="flat" cmpd="sng" algn="ctr">
            <a:solidFill>
              <a:srgbClr val="5B9BD5"/>
            </a:solidFill>
            <a:prstDash val="solid"/>
            <a:miter lim="800000"/>
          </a:ln>
          <a:effectLst/>
        </p:spPr>
      </p:cxnSp>
      <p:cxnSp>
        <p:nvCxnSpPr>
          <p:cNvPr id="146" name="直線コネクタ 145">
            <a:extLst>
              <a:ext uri="{FF2B5EF4-FFF2-40B4-BE49-F238E27FC236}">
                <a16:creationId xmlns:a16="http://schemas.microsoft.com/office/drawing/2014/main" id="{C835F334-9028-4626-9ECF-783CBCF87BCE}"/>
              </a:ext>
            </a:extLst>
          </p:cNvPr>
          <p:cNvCxnSpPr>
            <a:stCxn id="113" idx="1"/>
          </p:cNvCxnSpPr>
          <p:nvPr/>
        </p:nvCxnSpPr>
        <p:spPr>
          <a:xfrm flipH="1" flipV="1">
            <a:off x="3185624" y="4412022"/>
            <a:ext cx="6389" cy="469710"/>
          </a:xfrm>
          <a:prstGeom prst="line">
            <a:avLst/>
          </a:prstGeom>
          <a:noFill/>
          <a:ln w="6350" cap="flat" cmpd="sng" algn="ctr">
            <a:solidFill>
              <a:srgbClr val="5B9BD5"/>
            </a:solidFill>
            <a:prstDash val="solid"/>
            <a:miter lim="800000"/>
          </a:ln>
          <a:effectLst/>
        </p:spPr>
      </p:cxnSp>
      <p:cxnSp>
        <p:nvCxnSpPr>
          <p:cNvPr id="147" name="直線コネクタ 146">
            <a:extLst>
              <a:ext uri="{FF2B5EF4-FFF2-40B4-BE49-F238E27FC236}">
                <a16:creationId xmlns:a16="http://schemas.microsoft.com/office/drawing/2014/main" id="{236B56E9-ABF7-4392-8A0A-530E6C364992}"/>
              </a:ext>
            </a:extLst>
          </p:cNvPr>
          <p:cNvCxnSpPr>
            <a:stCxn id="141" idx="1"/>
          </p:cNvCxnSpPr>
          <p:nvPr/>
        </p:nvCxnSpPr>
        <p:spPr>
          <a:xfrm flipH="1" flipV="1">
            <a:off x="4264885" y="4417837"/>
            <a:ext cx="8026" cy="466179"/>
          </a:xfrm>
          <a:prstGeom prst="line">
            <a:avLst/>
          </a:prstGeom>
          <a:noFill/>
          <a:ln w="6350" cap="flat" cmpd="sng" algn="ctr">
            <a:solidFill>
              <a:srgbClr val="5B9BD5"/>
            </a:solidFill>
            <a:prstDash val="solid"/>
            <a:miter lim="800000"/>
          </a:ln>
          <a:effectLst/>
        </p:spPr>
      </p:cxnSp>
      <p:cxnSp>
        <p:nvCxnSpPr>
          <p:cNvPr id="148" name="直線コネクタ 147">
            <a:extLst>
              <a:ext uri="{FF2B5EF4-FFF2-40B4-BE49-F238E27FC236}">
                <a16:creationId xmlns:a16="http://schemas.microsoft.com/office/drawing/2014/main" id="{4941C531-1204-4396-98BD-ADC822464FF2}"/>
              </a:ext>
            </a:extLst>
          </p:cNvPr>
          <p:cNvCxnSpPr>
            <a:stCxn id="118" idx="0"/>
          </p:cNvCxnSpPr>
          <p:nvPr/>
        </p:nvCxnSpPr>
        <p:spPr>
          <a:xfrm flipH="1" flipV="1">
            <a:off x="1829804" y="3186971"/>
            <a:ext cx="6346" cy="377562"/>
          </a:xfrm>
          <a:prstGeom prst="line">
            <a:avLst/>
          </a:prstGeom>
          <a:noFill/>
          <a:ln w="6350" cap="flat" cmpd="sng" algn="ctr">
            <a:solidFill>
              <a:srgbClr val="5B9BD5"/>
            </a:solidFill>
            <a:prstDash val="solid"/>
            <a:miter lim="800000"/>
          </a:ln>
          <a:effectLst/>
        </p:spPr>
      </p:cxnSp>
      <p:cxnSp>
        <p:nvCxnSpPr>
          <p:cNvPr id="149" name="直線コネクタ 148">
            <a:extLst>
              <a:ext uri="{FF2B5EF4-FFF2-40B4-BE49-F238E27FC236}">
                <a16:creationId xmlns:a16="http://schemas.microsoft.com/office/drawing/2014/main" id="{79D1B36B-6D54-4ABC-95D2-60640C4A4A53}"/>
              </a:ext>
            </a:extLst>
          </p:cNvPr>
          <p:cNvCxnSpPr>
            <a:stCxn id="120" idx="0"/>
          </p:cNvCxnSpPr>
          <p:nvPr/>
        </p:nvCxnSpPr>
        <p:spPr>
          <a:xfrm flipH="1" flipV="1">
            <a:off x="2899414" y="3186970"/>
            <a:ext cx="2167" cy="376736"/>
          </a:xfrm>
          <a:prstGeom prst="line">
            <a:avLst/>
          </a:prstGeom>
          <a:noFill/>
          <a:ln w="6350" cap="flat" cmpd="sng" algn="ctr">
            <a:solidFill>
              <a:srgbClr val="5B9BD5"/>
            </a:solidFill>
            <a:prstDash val="solid"/>
            <a:miter lim="800000"/>
          </a:ln>
          <a:effectLst/>
        </p:spPr>
      </p:cxnSp>
      <p:cxnSp>
        <p:nvCxnSpPr>
          <p:cNvPr id="152" name="直線コネクタ 152">
            <a:extLst>
              <a:ext uri="{FF2B5EF4-FFF2-40B4-BE49-F238E27FC236}">
                <a16:creationId xmlns:a16="http://schemas.microsoft.com/office/drawing/2014/main" id="{E1D57F1E-9B81-40CB-B6F6-5E9C67685280}"/>
              </a:ext>
            </a:extLst>
          </p:cNvPr>
          <p:cNvCxnSpPr>
            <a:stCxn id="122" idx="0"/>
          </p:cNvCxnSpPr>
          <p:nvPr/>
        </p:nvCxnSpPr>
        <p:spPr>
          <a:xfrm flipH="1" flipV="1">
            <a:off x="3969024" y="3186969"/>
            <a:ext cx="675" cy="380802"/>
          </a:xfrm>
          <a:prstGeom prst="line">
            <a:avLst/>
          </a:prstGeom>
          <a:noFill/>
          <a:ln w="6350" cap="flat" cmpd="sng" algn="ctr">
            <a:solidFill>
              <a:srgbClr val="5B9BD5"/>
            </a:solidFill>
            <a:prstDash val="solid"/>
            <a:miter lim="800000"/>
          </a:ln>
          <a:effectLst/>
        </p:spPr>
      </p:cxnSp>
      <p:sp>
        <p:nvSpPr>
          <p:cNvPr id="154" name="楕円 154">
            <a:extLst>
              <a:ext uri="{FF2B5EF4-FFF2-40B4-BE49-F238E27FC236}">
                <a16:creationId xmlns:a16="http://schemas.microsoft.com/office/drawing/2014/main" id="{47F284BE-74D4-456A-992F-4306A43FAD95}"/>
              </a:ext>
            </a:extLst>
          </p:cNvPr>
          <p:cNvSpPr/>
          <p:nvPr/>
        </p:nvSpPr>
        <p:spPr>
          <a:xfrm>
            <a:off x="4946745" y="3551800"/>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55" name="テキスト ボックス 155">
            <a:extLst>
              <a:ext uri="{FF2B5EF4-FFF2-40B4-BE49-F238E27FC236}">
                <a16:creationId xmlns:a16="http://schemas.microsoft.com/office/drawing/2014/main" id="{2D9B5E0F-BC04-4086-ACF7-5D1208ECA977}"/>
              </a:ext>
            </a:extLst>
          </p:cNvPr>
          <p:cNvSpPr txBox="1"/>
          <p:nvPr/>
        </p:nvSpPr>
        <p:spPr>
          <a:xfrm>
            <a:off x="4633867" y="3440058"/>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56" name="直線コネクタ 156">
            <a:extLst>
              <a:ext uri="{FF2B5EF4-FFF2-40B4-BE49-F238E27FC236}">
                <a16:creationId xmlns:a16="http://schemas.microsoft.com/office/drawing/2014/main" id="{0BEECF5A-7C91-4939-916F-2A4685E90C0E}"/>
              </a:ext>
            </a:extLst>
          </p:cNvPr>
          <p:cNvCxnSpPr>
            <a:stCxn id="154" idx="0"/>
          </p:cNvCxnSpPr>
          <p:nvPr/>
        </p:nvCxnSpPr>
        <p:spPr>
          <a:xfrm flipH="1" flipV="1">
            <a:off x="5038632" y="3186968"/>
            <a:ext cx="1226" cy="364832"/>
          </a:xfrm>
          <a:prstGeom prst="line">
            <a:avLst/>
          </a:prstGeom>
          <a:noFill/>
          <a:ln w="6350" cap="flat" cmpd="sng" algn="ctr">
            <a:solidFill>
              <a:srgbClr val="5B9BD5"/>
            </a:solidFill>
            <a:prstDash val="solid"/>
            <a:miter lim="800000"/>
          </a:ln>
          <a:effectLst/>
        </p:spPr>
      </p:cxnSp>
      <p:sp>
        <p:nvSpPr>
          <p:cNvPr id="157" name="楕円 157">
            <a:extLst>
              <a:ext uri="{FF2B5EF4-FFF2-40B4-BE49-F238E27FC236}">
                <a16:creationId xmlns:a16="http://schemas.microsoft.com/office/drawing/2014/main" id="{6FBE3E88-512B-4665-BD2D-B93154EE72A4}"/>
              </a:ext>
            </a:extLst>
          </p:cNvPr>
          <p:cNvSpPr/>
          <p:nvPr/>
        </p:nvSpPr>
        <p:spPr>
          <a:xfrm>
            <a:off x="5953837" y="354945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58" name="テキスト ボックス 158">
            <a:extLst>
              <a:ext uri="{FF2B5EF4-FFF2-40B4-BE49-F238E27FC236}">
                <a16:creationId xmlns:a16="http://schemas.microsoft.com/office/drawing/2014/main" id="{A61CFF43-66CB-4160-B3E1-8D6819DF541F}"/>
              </a:ext>
            </a:extLst>
          </p:cNvPr>
          <p:cNvSpPr txBox="1"/>
          <p:nvPr/>
        </p:nvSpPr>
        <p:spPr>
          <a:xfrm>
            <a:off x="5640960" y="3437712"/>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59" name="直線コネクタ 159">
            <a:extLst>
              <a:ext uri="{FF2B5EF4-FFF2-40B4-BE49-F238E27FC236}">
                <a16:creationId xmlns:a16="http://schemas.microsoft.com/office/drawing/2014/main" id="{373F81BE-1925-4C3C-ACFF-E16A932EA8C2}"/>
              </a:ext>
            </a:extLst>
          </p:cNvPr>
          <p:cNvCxnSpPr>
            <a:stCxn id="157" idx="0"/>
          </p:cNvCxnSpPr>
          <p:nvPr/>
        </p:nvCxnSpPr>
        <p:spPr>
          <a:xfrm flipH="1" flipV="1">
            <a:off x="6032277" y="3186967"/>
            <a:ext cx="14674" cy="362487"/>
          </a:xfrm>
          <a:prstGeom prst="line">
            <a:avLst/>
          </a:prstGeom>
          <a:noFill/>
          <a:ln w="6350" cap="flat" cmpd="sng" algn="ctr">
            <a:solidFill>
              <a:srgbClr val="5B9BD5"/>
            </a:solidFill>
            <a:prstDash val="solid"/>
            <a:miter lim="800000"/>
          </a:ln>
          <a:effectLst/>
        </p:spPr>
      </p:cxnSp>
      <p:sp>
        <p:nvSpPr>
          <p:cNvPr id="160" name="正方形/長方形 160">
            <a:extLst>
              <a:ext uri="{FF2B5EF4-FFF2-40B4-BE49-F238E27FC236}">
                <a16:creationId xmlns:a16="http://schemas.microsoft.com/office/drawing/2014/main" id="{B7E08D18-4076-4D68-8E45-17AAC042C90E}"/>
              </a:ext>
            </a:extLst>
          </p:cNvPr>
          <p:cNvSpPr/>
          <p:nvPr/>
        </p:nvSpPr>
        <p:spPr>
          <a:xfrm>
            <a:off x="1343163" y="2700298"/>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MaaS</a:t>
            </a: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1" name="正方形/長方形 161">
            <a:extLst>
              <a:ext uri="{FF2B5EF4-FFF2-40B4-BE49-F238E27FC236}">
                <a16:creationId xmlns:a16="http://schemas.microsoft.com/office/drawing/2014/main" id="{B7D13D2C-9C3B-40C6-A1DF-8D0154BEFD1C}"/>
              </a:ext>
            </a:extLst>
          </p:cNvPr>
          <p:cNvSpPr/>
          <p:nvPr/>
        </p:nvSpPr>
        <p:spPr>
          <a:xfrm>
            <a:off x="2411647" y="2702456"/>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ヘルスケア情報</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2" name="正方形/長方形 162">
            <a:extLst>
              <a:ext uri="{FF2B5EF4-FFF2-40B4-BE49-F238E27FC236}">
                <a16:creationId xmlns:a16="http://schemas.microsoft.com/office/drawing/2014/main" id="{9714387C-BBFD-4151-86FF-CC868BCBD523}"/>
              </a:ext>
            </a:extLst>
          </p:cNvPr>
          <p:cNvSpPr/>
          <p:nvPr/>
        </p:nvSpPr>
        <p:spPr>
          <a:xfrm>
            <a:off x="3464056" y="2702877"/>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注文システム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3" name="正方形/長方形 163">
            <a:extLst>
              <a:ext uri="{FF2B5EF4-FFF2-40B4-BE49-F238E27FC236}">
                <a16:creationId xmlns:a16="http://schemas.microsoft.com/office/drawing/2014/main" id="{768FBB81-426E-4591-B70C-322BE9470979}"/>
              </a:ext>
            </a:extLst>
          </p:cNvPr>
          <p:cNvSpPr/>
          <p:nvPr/>
        </p:nvSpPr>
        <p:spPr>
          <a:xfrm>
            <a:off x="4524366" y="2704680"/>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配送支援</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4" name="正方形/長方形 164">
            <a:extLst>
              <a:ext uri="{FF2B5EF4-FFF2-40B4-BE49-F238E27FC236}">
                <a16:creationId xmlns:a16="http://schemas.microsoft.com/office/drawing/2014/main" id="{AC4D7AE6-EA0A-44D4-AA71-93EFB10994FA}"/>
              </a:ext>
            </a:extLst>
          </p:cNvPr>
          <p:cNvSpPr/>
          <p:nvPr/>
        </p:nvSpPr>
        <p:spPr>
          <a:xfrm>
            <a:off x="5569849" y="2705650"/>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アプリ</a:t>
            </a:r>
          </a:p>
        </p:txBody>
      </p:sp>
      <p:sp>
        <p:nvSpPr>
          <p:cNvPr id="165" name="楕円 165">
            <a:extLst>
              <a:ext uri="{FF2B5EF4-FFF2-40B4-BE49-F238E27FC236}">
                <a16:creationId xmlns:a16="http://schemas.microsoft.com/office/drawing/2014/main" id="{1A008B31-6AB6-4910-8335-DEC32D63797B}"/>
              </a:ext>
            </a:extLst>
          </p:cNvPr>
          <p:cNvSpPr/>
          <p:nvPr/>
        </p:nvSpPr>
        <p:spPr>
          <a:xfrm>
            <a:off x="3098898" y="478246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6" name="テキスト ボックス 166">
            <a:extLst>
              <a:ext uri="{FF2B5EF4-FFF2-40B4-BE49-F238E27FC236}">
                <a16:creationId xmlns:a16="http://schemas.microsoft.com/office/drawing/2014/main" id="{C1A605B2-0710-4E72-A579-0ACB0ADBEDCB}"/>
              </a:ext>
            </a:extLst>
          </p:cNvPr>
          <p:cNvSpPr txBox="1"/>
          <p:nvPr/>
        </p:nvSpPr>
        <p:spPr>
          <a:xfrm>
            <a:off x="2751423" y="466783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9" name="円柱 169">
            <a:extLst>
              <a:ext uri="{FF2B5EF4-FFF2-40B4-BE49-F238E27FC236}">
                <a16:creationId xmlns:a16="http://schemas.microsoft.com/office/drawing/2014/main" id="{07D632A8-B6D4-43AE-96E8-63919D6114C6}"/>
              </a:ext>
            </a:extLst>
          </p:cNvPr>
          <p:cNvSpPr/>
          <p:nvPr/>
        </p:nvSpPr>
        <p:spPr>
          <a:xfrm>
            <a:off x="5912087" y="4892536"/>
            <a:ext cx="802207" cy="572899"/>
          </a:xfrm>
          <a:prstGeom prst="can">
            <a:avLst/>
          </a:prstGeom>
          <a:solidFill>
            <a:schemeClr val="bg1"/>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データ</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70" name="テキスト ボックス 170">
            <a:extLst>
              <a:ext uri="{FF2B5EF4-FFF2-40B4-BE49-F238E27FC236}">
                <a16:creationId xmlns:a16="http://schemas.microsoft.com/office/drawing/2014/main" id="{A4693C0D-03D2-4F58-A2B6-07E5A9175322}"/>
              </a:ext>
            </a:extLst>
          </p:cNvPr>
          <p:cNvSpPr txBox="1"/>
          <p:nvPr/>
        </p:nvSpPr>
        <p:spPr>
          <a:xfrm>
            <a:off x="5828418" y="5506111"/>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●●（株）</a:t>
            </a:r>
            <a:r>
              <a:rPr kumimoji="1" lang="en-US" altLang="ja-JP" sz="73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p:txBody>
      </p:sp>
      <p:sp>
        <p:nvSpPr>
          <p:cNvPr id="171" name="テキスト ボックス 172">
            <a:extLst>
              <a:ext uri="{FF2B5EF4-FFF2-40B4-BE49-F238E27FC236}">
                <a16:creationId xmlns:a16="http://schemas.microsoft.com/office/drawing/2014/main" id="{D26B3654-4DBC-48CC-887E-BCBA0CE14C40}"/>
              </a:ext>
            </a:extLst>
          </p:cNvPr>
          <p:cNvSpPr txBox="1"/>
          <p:nvPr/>
        </p:nvSpPr>
        <p:spPr>
          <a:xfrm>
            <a:off x="1346845" y="2395933"/>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交通事業者●●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72" name="テキスト ボックス 86">
            <a:extLst>
              <a:ext uri="{FF2B5EF4-FFF2-40B4-BE49-F238E27FC236}">
                <a16:creationId xmlns:a16="http://schemas.microsoft.com/office/drawing/2014/main" id="{1FCC10B8-4BB4-45BC-A0B2-44B7D2D35B2B}"/>
              </a:ext>
            </a:extLst>
          </p:cNvPr>
          <p:cNvSpPr txBox="1"/>
          <p:nvPr/>
        </p:nvSpPr>
        <p:spPr>
          <a:xfrm>
            <a:off x="4013039" y="4541634"/>
            <a:ext cx="58320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手入力</a:t>
            </a:r>
          </a:p>
        </p:txBody>
      </p:sp>
      <p:sp>
        <p:nvSpPr>
          <p:cNvPr id="173" name="テキスト ボックス 87">
            <a:extLst>
              <a:ext uri="{FF2B5EF4-FFF2-40B4-BE49-F238E27FC236}">
                <a16:creationId xmlns:a16="http://schemas.microsoft.com/office/drawing/2014/main" id="{EC81891E-FC35-4BE8-BB36-37BE1E9A5581}"/>
              </a:ext>
            </a:extLst>
          </p:cNvPr>
          <p:cNvSpPr txBox="1"/>
          <p:nvPr/>
        </p:nvSpPr>
        <p:spPr>
          <a:xfrm>
            <a:off x="4815411" y="4397504"/>
            <a:ext cx="747390"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蓄積方式</a:t>
            </a:r>
          </a:p>
        </p:txBody>
      </p:sp>
      <p:sp>
        <p:nvSpPr>
          <p:cNvPr id="2" name="正方形/長方形 1">
            <a:extLst>
              <a:ext uri="{FF2B5EF4-FFF2-40B4-BE49-F238E27FC236}">
                <a16:creationId xmlns:a16="http://schemas.microsoft.com/office/drawing/2014/main" id="{F3C082F0-73BF-4249-AEA9-4BFDD6F612D3}"/>
              </a:ext>
            </a:extLst>
          </p:cNvPr>
          <p:cNvSpPr/>
          <p:nvPr/>
        </p:nvSpPr>
        <p:spPr>
          <a:xfrm>
            <a:off x="150080" y="2348880"/>
            <a:ext cx="8843840" cy="3448653"/>
          </a:xfrm>
          <a:prstGeom prst="rect">
            <a:avLst/>
          </a:prstGeom>
          <a:noFill/>
          <a:ln w="9525">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正方形/長方形 164">
            <a:extLst>
              <a:ext uri="{FF2B5EF4-FFF2-40B4-BE49-F238E27FC236}">
                <a16:creationId xmlns:a16="http://schemas.microsoft.com/office/drawing/2014/main" id="{DE88E11F-3B82-4D16-945F-45047ADC1881}"/>
              </a:ext>
            </a:extLst>
          </p:cNvPr>
          <p:cNvSpPr/>
          <p:nvPr/>
        </p:nvSpPr>
        <p:spPr>
          <a:xfrm>
            <a:off x="7603987" y="2368390"/>
            <a:ext cx="1394796" cy="346989"/>
          </a:xfrm>
          <a:prstGeom prst="rect">
            <a:avLst/>
          </a:prstGeom>
          <a:solidFill>
            <a:schemeClr val="bg1">
              <a:lumMod val="75000"/>
            </a:schemeClr>
          </a:solid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システム構成図の例</a:t>
            </a:r>
            <a:endParaRPr kumimoji="1" lang="ja-JP" altLang="en-US"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695929007"/>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4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pPr>
      <a:bodyPr vertOverflow="overflow" horzOverflow="overflow" wrap="none">
        <a:spAutoFit/>
      </a:bodyPr>
      <a:lstStyle>
        <a:defPPr fontAlgn="auto">
          <a:spcBef>
            <a:spcPts val="0"/>
          </a:spcBef>
          <a:spcAft>
            <a:spcPts val="0"/>
          </a:spcAft>
          <a:defRPr b="1" u="sng" dirty="0">
            <a:solidFill>
              <a:prstClr val="black"/>
            </a:solidFill>
            <a:latin typeface="+mn-ea"/>
          </a:defRPr>
        </a:defPPr>
      </a:lstStyle>
    </a:sp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3B8B25341311C4BBE1A8890E3947AD1" ma:contentTypeVersion="20" ma:contentTypeDescription="新しいドキュメントを作成します。" ma:contentTypeScope="" ma:versionID="a1606565e3f484495b63dcd669b9a41d">
  <xsd:schema xmlns:xsd="http://www.w3.org/2001/XMLSchema" xmlns:xs="http://www.w3.org/2001/XMLSchema" xmlns:p="http://schemas.microsoft.com/office/2006/metadata/properties" xmlns:ns2="defeb99c-54c2-479c-8efd-65da4624a0a7" xmlns:ns3="552359f1-1fba-4fcf-8c59-f9fc45e5c905" targetNamespace="http://schemas.microsoft.com/office/2006/metadata/properties" ma:root="true" ma:fieldsID="6d72be6d4ac023b8438607a0239bdd7f" ns2:_="" ns3:_="">
    <xsd:import namespace="defeb99c-54c2-479c-8efd-65da4624a0a7"/>
    <xsd:import namespace="552359f1-1fba-4fcf-8c59-f9fc45e5c90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2:lcf76f155ced4ddcb4097134ff3c332f" minOccurs="0"/>
                <xsd:element ref="ns3:TaxCatchAll" minOccurs="0"/>
                <xsd:element ref="ns2:_x696d__x754c__x3068__x306e__x8abf__x6574__x72b6__x6cc1_" minOccurs="0"/>
                <xsd:element ref="ns2:_x30b3__x30ed__x30ca__x5ba4__x3068__x306e__x8abf__x6574__x72b6__x6cc1_"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feb99c-54c2-479c-8efd-65da4624a0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画像タグ" ma:readOnly="false" ma:fieldId="{5cf76f15-5ced-4ddc-b409-7134ff3c332f}" ma:taxonomyMulti="true" ma:sspId="f804ebf9-b652-43cc-9369-06696671cd4d" ma:termSetId="09814cd3-568e-fe90-9814-8d621ff8fb84" ma:anchorId="fba54fb3-c3e1-fe81-a776-ca4b69148c4d" ma:open="true" ma:isKeyword="false">
      <xsd:complexType>
        <xsd:sequence>
          <xsd:element ref="pc:Terms" minOccurs="0" maxOccurs="1"/>
        </xsd:sequence>
      </xsd:complexType>
    </xsd:element>
    <xsd:element name="_x696d__x754c__x3068__x306e__x8abf__x6574__x72b6__x6cc1_" ma:index="23" nillable="true" ma:displayName="業界との調整状況" ma:format="Dropdown" ma:internalName="_x696d__x754c__x3068__x306e__x8abf__x6574__x72b6__x6cc1_">
      <xsd:simpleType>
        <xsd:restriction base="dms:Choice">
          <xsd:enumeration value="業界調整済み"/>
          <xsd:enumeration value="業界調整未了"/>
        </xsd:restriction>
      </xsd:simpleType>
    </xsd:element>
    <xsd:element name="_x30b3__x30ed__x30ca__x5ba4__x3068__x306e__x8abf__x6574__x72b6__x6cc1_" ma:index="24" nillable="true" ma:displayName="コロナ室との調整状況" ma:format="Dropdown" ma:internalName="_x30b3__x30ed__x30ca__x5ba4__x3068__x306e__x8abf__x6574__x72b6__x6cc1_">
      <xsd:simpleType>
        <xsd:restriction base="dms:Choice">
          <xsd:enumeration value="コロナ室確認済み"/>
          <xsd:enumeration value="コロナ室確認未了"/>
        </xsd:restriction>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Location" ma:index="26" nillable="true" ma:displayName="Location" ma:description="" ma:indexed="true" ma:internalName="MediaServiceLocation"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52359f1-1fba-4fcf-8c59-f9fc45e5c905"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22" nillable="true" ma:displayName="Taxonomy Catch All Column" ma:hidden="true" ma:list="{381c1b3b-a9d4-4086-ba32-dbc09c16d1e8}" ma:internalName="TaxCatchAll" ma:showField="CatchAllData" ma:web="552359f1-1fba-4fcf-8c59-f9fc45e5c90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A245AE-C051-4558-B6C2-CA3339146702}"/>
</file>

<file path=customXml/itemProps2.xml><?xml version="1.0" encoding="utf-8"?>
<ds:datastoreItem xmlns:ds="http://schemas.openxmlformats.org/officeDocument/2006/customXml" ds:itemID="{D0ED9025-3F56-44E3-A4FF-EC3860742E0A}"/>
</file>

<file path=docProps/app.xml><?xml version="1.0" encoding="utf-8"?>
<Properties xmlns="http://schemas.openxmlformats.org/officeDocument/2006/extended-properties" xmlns:vt="http://schemas.openxmlformats.org/officeDocument/2006/docPropsVTypes">
  <TotalTime>0</TotalTime>
  <Words>6103</Words>
  <Application>Microsoft Office PowerPoint</Application>
  <PresentationFormat>画面に合わせる (4:3)</PresentationFormat>
  <Paragraphs>818</Paragraphs>
  <Slides>35</Slides>
  <Notes>34</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35</vt:i4>
      </vt:variant>
    </vt:vector>
  </HeadingPairs>
  <TitlesOfParts>
    <vt:vector size="46" baseType="lpstr">
      <vt:lpstr>Meiryo UI</vt:lpstr>
      <vt:lpstr>ＭＳ Ｐゴシック</vt:lpstr>
      <vt:lpstr>ＭＳ ゴシック</vt:lpstr>
      <vt:lpstr>MSPゴシック</vt:lpstr>
      <vt:lpstr>Arial</vt:lpstr>
      <vt:lpstr>Calibri</vt:lpstr>
      <vt:lpstr>Century</vt:lpstr>
      <vt:lpstr>Tahoma</vt:lpstr>
      <vt:lpstr>Wingdings</vt:lpstr>
      <vt:lpstr>標準デザイン</vt:lpstr>
      <vt:lpstr>41_デザインの設定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2024-04-04T04:44:57Z</dcterms:created>
  <dcterms:modified xsi:type="dcterms:W3CDTF">2024-04-04T04:45:41Z</dcterms:modified>
</cp:coreProperties>
</file>