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25.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presentation.xml" ContentType="application/vnd.openxmlformats-officedocument.presentationml.presentation.main+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10.xml" ContentType="application/vnd.openxmlformats-officedocument.presentationml.notesSlide+xml"/>
  <Override PartName="/ppt/notesSlides/notesSlide34.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notesSlides/notesSlide33.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4.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38"/>
  </p:notesMasterIdLst>
  <p:handoutMasterIdLst>
    <p:handoutMasterId r:id="rId39"/>
  </p:handoutMasterIdLst>
  <p:sldIdLst>
    <p:sldId id="465" r:id="rId3"/>
    <p:sldId id="643" r:id="rId4"/>
    <p:sldId id="557" r:id="rId5"/>
    <p:sldId id="301" r:id="rId6"/>
    <p:sldId id="642" r:id="rId7"/>
    <p:sldId id="296" r:id="rId8"/>
    <p:sldId id="300" r:id="rId9"/>
    <p:sldId id="308" r:id="rId10"/>
    <p:sldId id="309" r:id="rId11"/>
    <p:sldId id="306" r:id="rId12"/>
    <p:sldId id="310" r:id="rId13"/>
    <p:sldId id="558" r:id="rId14"/>
    <p:sldId id="495" r:id="rId15"/>
    <p:sldId id="559" r:id="rId16"/>
    <p:sldId id="560" r:id="rId17"/>
    <p:sldId id="579" r:id="rId18"/>
    <p:sldId id="580" r:id="rId19"/>
    <p:sldId id="644" r:id="rId20"/>
    <p:sldId id="646" r:id="rId21"/>
    <p:sldId id="647" r:id="rId22"/>
    <p:sldId id="570" r:id="rId23"/>
    <p:sldId id="504" r:id="rId24"/>
    <p:sldId id="571" r:id="rId25"/>
    <p:sldId id="584" r:id="rId26"/>
    <p:sldId id="572" r:id="rId27"/>
    <p:sldId id="573" r:id="rId28"/>
    <p:sldId id="577" r:id="rId29"/>
    <p:sldId id="581" r:id="rId30"/>
    <p:sldId id="645" r:id="rId31"/>
    <p:sldId id="576" r:id="rId32"/>
    <p:sldId id="507" r:id="rId33"/>
    <p:sldId id="506" r:id="rId34"/>
    <p:sldId id="503" r:id="rId35"/>
    <p:sldId id="508" r:id="rId36"/>
    <p:sldId id="509" r:id="rId37"/>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A24FAC-F882-4F3F-AE75-11901E1CEFE1}" v="1" dt="2024-04-02T07:37:47.036"/>
    <p1510:client id="{7016B5BF-5B84-402B-BE3D-DE2DC9CBD11D}" v="112" dt="2024-04-01T10:04:03.85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743" autoAdjust="0"/>
    <p:restoredTop sz="97418" autoAdjust="0"/>
  </p:normalViewPr>
  <p:slideViewPr>
    <p:cSldViewPr>
      <p:cViewPr varScale="1">
        <p:scale>
          <a:sx n="127" d="100"/>
          <a:sy n="127" d="100"/>
        </p:scale>
        <p:origin x="75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47" Type="http://schemas.openxmlformats.org/officeDocument/2006/relationships/customXml" Target="../customXml/item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commentAuthors" Target="commentAuthors.xml"/><Relationship Id="rId45"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48" Type="http://schemas.openxmlformats.org/officeDocument/2006/relationships/customXml" Target="../customXml/item2.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46" Type="http://schemas.microsoft.com/office/2018/10/relationships/authors" Target="authors.xml"/><Relationship Id="rId20" Type="http://schemas.openxmlformats.org/officeDocument/2006/relationships/slide" Target="slides/slide18.xml"/><Relationship Id="rId4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64357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11</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12</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74554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13</a:t>
            </a:fld>
            <a:endParaRPr lang="en-US" altLang="ja-JP">
              <a:solidFill>
                <a:srgbClr val="000000"/>
              </a:solidFill>
              <a:ea typeface="ＭＳ Ｐゴシック" panose="020B0600070205080204" pitchFamily="50" charset="-128"/>
            </a:endParaRPr>
          </a:p>
        </p:txBody>
      </p:sp>
      <p:sp>
        <p:nvSpPr>
          <p:cNvPr id="1858" name="Rectangle 2"/>
          <p:cNvSpPr>
            <a:spLocks noGrp="1" noRot="1" noChangeAspect="1" noChangeArrowheads="1" noTextEdit="1"/>
          </p:cNvSpPr>
          <p:nvPr>
            <p:ph type="sldImg"/>
          </p:nvPr>
        </p:nvSpPr>
        <p:spPr>
          <a:ln/>
        </p:spPr>
      </p:sp>
      <p:sp>
        <p:nvSpPr>
          <p:cNvPr id="1859"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304409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9"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14</a:t>
            </a:fld>
            <a:endParaRPr lang="en-US" altLang="ja-JP">
              <a:solidFill>
                <a:srgbClr val="000000"/>
              </a:solidFill>
              <a:ea typeface="ＭＳ Ｐゴシック" panose="020B0600070205080204" pitchFamily="50" charset="-128"/>
            </a:endParaRPr>
          </a:p>
        </p:txBody>
      </p:sp>
      <p:sp>
        <p:nvSpPr>
          <p:cNvPr id="1890" name="Rectangle 2"/>
          <p:cNvSpPr>
            <a:spLocks noGrp="1" noRot="1" noChangeAspect="1" noChangeArrowheads="1" noTextEdit="1"/>
          </p:cNvSpPr>
          <p:nvPr>
            <p:ph type="sldImg"/>
          </p:nvPr>
        </p:nvSpPr>
        <p:spPr>
          <a:ln/>
        </p:spPr>
      </p:sp>
      <p:sp>
        <p:nvSpPr>
          <p:cNvPr id="189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501775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15</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981300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16</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33234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17</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080214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18</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14752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19</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576404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20</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81732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90021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21</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540769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22</a:t>
            </a:fld>
            <a:endParaRPr lang="en-US" altLang="ja-JP">
              <a:solidFill>
                <a:srgbClr val="000000"/>
              </a:solidFill>
              <a:ea typeface="ＭＳ Ｐゴシック" panose="020B0600070205080204" pitchFamily="50" charset="-128"/>
            </a:endParaRPr>
          </a:p>
        </p:txBody>
      </p:sp>
      <p:sp>
        <p:nvSpPr>
          <p:cNvPr id="1964" name="Rectangle 2"/>
          <p:cNvSpPr>
            <a:spLocks noGrp="1" noRot="1" noChangeAspect="1" noChangeArrowheads="1" noTextEdit="1"/>
          </p:cNvSpPr>
          <p:nvPr>
            <p:ph type="sldImg"/>
          </p:nvPr>
        </p:nvSpPr>
        <p:spPr>
          <a:ln/>
        </p:spPr>
      </p:sp>
      <p:sp>
        <p:nvSpPr>
          <p:cNvPr id="196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4716576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23</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019465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24</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23756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25</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903375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26</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380256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27</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73919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28</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923263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29</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793184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30</a:t>
            </a:fld>
            <a:endParaRPr lang="en-US" altLang="ja-JP">
              <a:solidFill>
                <a:srgbClr val="000000"/>
              </a:solidFill>
              <a:ea typeface="ＭＳ Ｐゴシック" panose="020B0600070205080204" pitchFamily="50" charset="-128"/>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914316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481996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1"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31</a:t>
            </a:fld>
            <a:endParaRPr lang="en-US" altLang="ja-JP">
              <a:solidFill>
                <a:srgbClr val="000000"/>
              </a:solidFill>
              <a:ea typeface="ＭＳ Ｐゴシック" panose="020B0600070205080204" pitchFamily="50" charset="-128"/>
            </a:endParaRPr>
          </a:p>
        </p:txBody>
      </p:sp>
      <p:sp>
        <p:nvSpPr>
          <p:cNvPr id="2002" name="Rectangle 2"/>
          <p:cNvSpPr>
            <a:spLocks noGrp="1" noRot="1" noChangeAspect="1" noChangeArrowheads="1" noTextEdit="1"/>
          </p:cNvSpPr>
          <p:nvPr>
            <p:ph type="sldImg"/>
          </p:nvPr>
        </p:nvSpPr>
        <p:spPr>
          <a:ln/>
        </p:spPr>
      </p:sp>
      <p:sp>
        <p:nvSpPr>
          <p:cNvPr id="200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7462729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8"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32</a:t>
            </a:fld>
            <a:endParaRPr lang="en-US" altLang="ja-JP">
              <a:solidFill>
                <a:srgbClr val="000000"/>
              </a:solidFill>
              <a:ea typeface="ＭＳ Ｐゴシック" panose="020B0600070205080204" pitchFamily="50" charset="-128"/>
            </a:endParaRPr>
          </a:p>
        </p:txBody>
      </p:sp>
      <p:sp>
        <p:nvSpPr>
          <p:cNvPr id="1989" name="Rectangle 2"/>
          <p:cNvSpPr>
            <a:spLocks noGrp="1" noRot="1" noChangeAspect="1" noChangeArrowheads="1" noTextEdit="1"/>
          </p:cNvSpPr>
          <p:nvPr>
            <p:ph type="sldImg"/>
          </p:nvPr>
        </p:nvSpPr>
        <p:spPr>
          <a:ln/>
        </p:spPr>
      </p:sp>
      <p:sp>
        <p:nvSpPr>
          <p:cNvPr id="199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7384065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4"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33</a:t>
            </a:fld>
            <a:endParaRPr lang="en-US" altLang="ja-JP">
              <a:solidFill>
                <a:srgbClr val="000000"/>
              </a:solidFill>
              <a:ea typeface="ＭＳ Ｐゴシック" panose="020B0600070205080204" pitchFamily="50" charset="-128"/>
            </a:endParaRPr>
          </a:p>
        </p:txBody>
      </p:sp>
      <p:sp>
        <p:nvSpPr>
          <p:cNvPr id="1945" name="Rectangle 2"/>
          <p:cNvSpPr>
            <a:spLocks noGrp="1" noRot="1" noChangeAspect="1" noChangeArrowheads="1" noTextEdit="1"/>
          </p:cNvSpPr>
          <p:nvPr>
            <p:ph type="sldImg"/>
          </p:nvPr>
        </p:nvSpPr>
        <p:spPr>
          <a:ln/>
        </p:spPr>
      </p:sp>
      <p:sp>
        <p:nvSpPr>
          <p:cNvPr id="194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0748711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34</a:t>
            </a:fld>
            <a:endParaRPr lang="en-US" altLang="ja-JP">
              <a:solidFill>
                <a:srgbClr val="000000"/>
              </a:solidFill>
              <a:ea typeface="ＭＳ Ｐゴシック" panose="020B0600070205080204" pitchFamily="50" charset="-128"/>
            </a:endParaRPr>
          </a:p>
        </p:txBody>
      </p:sp>
      <p:sp>
        <p:nvSpPr>
          <p:cNvPr id="2014" name="Rectangle 2"/>
          <p:cNvSpPr>
            <a:spLocks noGrp="1" noRot="1" noChangeAspect="1" noChangeArrowheads="1" noTextEdit="1"/>
          </p:cNvSpPr>
          <p:nvPr>
            <p:ph type="sldImg"/>
          </p:nvPr>
        </p:nvSpPr>
        <p:spPr>
          <a:ln/>
        </p:spPr>
      </p:sp>
      <p:sp>
        <p:nvSpPr>
          <p:cNvPr id="201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900450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35</a:t>
            </a:fld>
            <a:endParaRPr lang="en-US" altLang="ja-JP">
              <a:solidFill>
                <a:srgbClr val="000000"/>
              </a:solidFill>
              <a:ea typeface="ＭＳ Ｐゴシック" panose="020B0600070205080204" pitchFamily="50" charset="-128"/>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099765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71275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81895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
        <p:nvSpPr>
          <p:cNvPr id="1298" name="Rectangle 2"/>
          <p:cNvSpPr>
            <a:spLocks noGrp="1" noRot="1" noChangeAspect="1" noChangeArrowheads="1" noTextEdit="1"/>
          </p:cNvSpPr>
          <p:nvPr>
            <p:ph type="sldImg"/>
          </p:nvPr>
        </p:nvSpPr>
        <p:spPr>
          <a:ln/>
        </p:spPr>
      </p:sp>
      <p:sp>
        <p:nvSpPr>
          <p:cNvPr id="129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0269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
        <p:nvSpPr>
          <p:cNvPr id="1315" name="Rectangle 2"/>
          <p:cNvSpPr>
            <a:spLocks noGrp="1" noRot="1" noChangeAspect="1" noChangeArrowheads="1" noTextEdit="1"/>
          </p:cNvSpPr>
          <p:nvPr>
            <p:ph type="sldImg"/>
          </p:nvPr>
        </p:nvSpPr>
        <p:spPr>
          <a:ln/>
        </p:spPr>
      </p:sp>
      <p:sp>
        <p:nvSpPr>
          <p:cNvPr id="131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68691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
        <p:nvSpPr>
          <p:cNvPr id="1328" name="Rectangle 2"/>
          <p:cNvSpPr>
            <a:spLocks noGrp="1" noRot="1" noChangeAspect="1" noChangeArrowheads="1" noTextEdit="1"/>
          </p:cNvSpPr>
          <p:nvPr>
            <p:ph type="sldImg"/>
          </p:nvPr>
        </p:nvSpPr>
        <p:spPr>
          <a:ln/>
        </p:spPr>
      </p:sp>
      <p:sp>
        <p:nvSpPr>
          <p:cNvPr id="132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59960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3"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
        <p:nvSpPr>
          <p:cNvPr id="1344" name="Rectangle 2"/>
          <p:cNvSpPr>
            <a:spLocks noGrp="1" noRot="1" noChangeAspect="1" noChangeArrowheads="1" noTextEdit="1"/>
          </p:cNvSpPr>
          <p:nvPr>
            <p:ph type="sldImg"/>
          </p:nvPr>
        </p:nvSpPr>
        <p:spPr>
          <a:ln/>
        </p:spPr>
      </p:sp>
      <p:sp>
        <p:nvSpPr>
          <p:cNvPr id="134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76928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D15BD-F2C0-2052-4C31-D50B1BF1BD87}"/>
              </a:ext>
            </a:extLst>
          </p:cNvPr>
          <p:cNvSpPr>
            <a:spLocks noGrp="1"/>
          </p:cNvSpPr>
          <p:nvPr>
            <p:ph type="ctrTitle"/>
          </p:nvPr>
        </p:nvSpPr>
        <p:spPr>
          <a:xfrm>
            <a:off x="1143000" y="1122363"/>
            <a:ext cx="6858000" cy="2387600"/>
          </a:xfrm>
        </p:spPr>
        <p:txBody>
          <a:bodyPr anchor="b"/>
          <a:lstStyle>
            <a:lvl1pPr algn="ctr">
              <a:defRPr sz="6000"/>
            </a:lvl1pPr>
          </a:lstStyle>
          <a:p>
            <a:r>
              <a:rPr kumimoji="1" lang="en-US"/>
              <a:t>Click to edit Master title style</a:t>
            </a:r>
          </a:p>
        </p:txBody>
      </p:sp>
      <p:sp>
        <p:nvSpPr>
          <p:cNvPr id="3" name="Subtitle 2">
            <a:extLst>
              <a:ext uri="{FF2B5EF4-FFF2-40B4-BE49-F238E27FC236}">
                <a16:creationId xmlns:a16="http://schemas.microsoft.com/office/drawing/2014/main" id="{9A3AF593-440E-EEAA-6B2A-26FAEFE592A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4" name="Date Placeholder 3">
            <a:extLst>
              <a:ext uri="{FF2B5EF4-FFF2-40B4-BE49-F238E27FC236}">
                <a16:creationId xmlns:a16="http://schemas.microsoft.com/office/drawing/2014/main" id="{CADEE07F-BE87-5301-66B2-BE156D67845A}"/>
              </a:ext>
            </a:extLst>
          </p:cNvPr>
          <p:cNvSpPr>
            <a:spLocks noGrp="1"/>
          </p:cNvSpPr>
          <p:nvPr>
            <p:ph type="dt" sz="half" idx="10"/>
          </p:nvPr>
        </p:nvSpPr>
        <p:spPr/>
        <p:txBody>
          <a:bodyPr/>
          <a:lstStyle/>
          <a:p>
            <a:pPr fontAlgn="base">
              <a:spcBef>
                <a:spcPct val="0"/>
              </a:spcBef>
              <a:spcAft>
                <a:spcPct val="0"/>
              </a:spcAft>
              <a:defRPr/>
            </a:pPr>
            <a:endParaRPr lang="ja-JP" altLang="en-US"/>
          </a:p>
        </p:txBody>
      </p:sp>
      <p:sp>
        <p:nvSpPr>
          <p:cNvPr id="5" name="Footer Placeholder 4">
            <a:extLst>
              <a:ext uri="{FF2B5EF4-FFF2-40B4-BE49-F238E27FC236}">
                <a16:creationId xmlns:a16="http://schemas.microsoft.com/office/drawing/2014/main" id="{65D1DA0C-E0A3-ABB9-4114-2500B241872A}"/>
              </a:ext>
            </a:extLst>
          </p:cNvPr>
          <p:cNvSpPr>
            <a:spLocks noGrp="1"/>
          </p:cNvSpPr>
          <p:nvPr>
            <p:ph type="ftr" sz="quarter" idx="11"/>
          </p:nvPr>
        </p:nvSpPr>
        <p:spPr/>
        <p:txBody>
          <a:bodyPr/>
          <a:lstStyle/>
          <a:p>
            <a:pPr fontAlgn="base">
              <a:spcBef>
                <a:spcPct val="0"/>
              </a:spcBef>
              <a:spcAft>
                <a:spcPct val="0"/>
              </a:spcAft>
              <a:defRPr/>
            </a:pPr>
            <a:endParaRPr lang="ja-JP" altLang="en-US"/>
          </a:p>
        </p:txBody>
      </p:sp>
      <p:sp>
        <p:nvSpPr>
          <p:cNvPr id="6" name="Slide Number Placeholder 5">
            <a:extLst>
              <a:ext uri="{FF2B5EF4-FFF2-40B4-BE49-F238E27FC236}">
                <a16:creationId xmlns:a16="http://schemas.microsoft.com/office/drawing/2014/main" id="{5F309719-5EA0-1686-874A-DE9A4673B0BF}"/>
              </a:ext>
            </a:extLst>
          </p:cNvPr>
          <p:cNvSpPr>
            <a:spLocks noGrp="1"/>
          </p:cNvSpPr>
          <p:nvPr>
            <p:ph type="sldNum" sz="quarter" idx="12"/>
          </p:nvPr>
        </p:nvSpPr>
        <p:spPr/>
        <p:txBody>
          <a:body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359443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１．申請者情報　</a:t>
            </a:r>
          </a:p>
        </p:txBody>
      </p:sp>
      <p:sp>
        <p:nvSpPr>
          <p:cNvPr id="1226" name="テキスト 981"/>
          <p:cNvSpPr txBox="1"/>
          <p:nvPr/>
        </p:nvSpPr>
        <p:spPr>
          <a:xfrm>
            <a:off x="0" y="45357"/>
            <a:ext cx="7164000" cy="400110"/>
          </a:xfrm>
          <a:prstGeom prst="rect">
            <a:avLst/>
          </a:prstGeom>
        </p:spPr>
        <p:txBody>
          <a:bodyPr>
            <a:spAutoFit/>
          </a:bodyPr>
          <a:lstStyle/>
          <a:p>
            <a:pPr algn="l"/>
            <a:r>
              <a:rPr lang="ja-JP" altLang="en-US" sz="2000" b="1" dirty="0"/>
              <a:t>別紙３－１　令和６年度スマートシティ関連事業応募様式 </a:t>
            </a:r>
            <a:endParaRPr sz="2000" b="1" dirty="0"/>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共通</a:t>
            </a:r>
            <a:endParaRPr kumimoji="1" lang="ja-JP" altLang="en-US" dirty="0">
              <a:solidFill>
                <a:schemeClr val="tx1"/>
              </a:solidFill>
            </a:endParaRP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2392E7D-201D-4775-BD8E-96CC5C3B8B7B}" type="slidenum">
              <a:rPr lang="en-US" altLang="ja-JP" sz="1480" dirty="0">
                <a:solidFill>
                  <a:schemeClr val="tx1"/>
                </a:solidFill>
              </a:rPr>
              <a:t>1</a:t>
            </a:fld>
            <a:endParaRPr kumimoji="1" lang="ja-JP" altLang="en-US" sz="1480" dirty="0">
              <a:solidFill>
                <a:schemeClr val="tx1"/>
              </a:solidFill>
            </a:endParaRPr>
          </a:p>
        </p:txBody>
      </p:sp>
    </p:spTree>
    <p:extLst>
      <p:ext uri="{BB962C8B-B14F-4D97-AF65-F5344CB8AC3E}">
        <p14:creationId xmlns:p14="http://schemas.microsoft.com/office/powerpoint/2010/main" val="10687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 name="Rectangle 66"/>
          <p:cNvSpPr>
            <a:spLocks noChangeArrowheads="1"/>
          </p:cNvSpPr>
          <p:nvPr/>
        </p:nvSpPr>
        <p:spPr>
          <a:xfrm>
            <a:off x="122626" y="929277"/>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１０．その他</a:t>
            </a:r>
            <a:endParaRPr lang="ja-JP" altLang="en-US" sz="1800" b="1" dirty="0">
              <a:solidFill>
                <a:schemeClr val="bg1"/>
              </a:solidFill>
              <a:latin typeface="ＭＳ Ｐゴシック" panose="020B0600070205080204" pitchFamily="50" charset="-128"/>
            </a:endParaRPr>
          </a:p>
        </p:txBody>
      </p:sp>
      <p:sp>
        <p:nvSpPr>
          <p:cNvPr id="1333" name="Text Box 4"/>
          <p:cNvSpPr txBox="1">
            <a:spLocks noChangeArrowheads="1"/>
          </p:cNvSpPr>
          <p:nvPr/>
        </p:nvSpPr>
        <p:spPr>
          <a:xfrm>
            <a:off x="25926" y="502711"/>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関連法令、各地域でのルール・ガイドライン</a:t>
            </a:r>
          </a:p>
        </p:txBody>
      </p:sp>
      <p:sp>
        <p:nvSpPr>
          <p:cNvPr id="1334" name="正方形/長方形 18"/>
          <p:cNvSpPr/>
          <p:nvPr/>
        </p:nvSpPr>
        <p:spPr>
          <a:xfrm>
            <a:off x="66892" y="2539428"/>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35" name="正方形/長方形 22"/>
          <p:cNvSpPr/>
          <p:nvPr/>
        </p:nvSpPr>
        <p:spPr>
          <a:xfrm>
            <a:off x="90767" y="908720"/>
            <a:ext cx="8418759" cy="95410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スマートシティの関連法令（法令・条例）への対応や各地域でのルール・ガイドラインの策定、施策効果最大化のための制度の活用など、「スマートシティリファレンスアーキテクチャ」において「スマートシティルール」と整理されている事項について、ホワイトペーパー第４章を参照し、記載すること</a:t>
            </a:r>
            <a:endParaRPr lang="en-US" altLang="ja-JP" sz="1400" i="1" dirty="0">
              <a:solidFill>
                <a:srgbClr val="FF0000"/>
              </a:solidFill>
            </a:endParaRPr>
          </a:p>
          <a:p>
            <a:pPr marL="176213" indent="-176213"/>
            <a:r>
              <a:rPr lang="ja-JP" altLang="en-US" sz="1400" i="1" dirty="0">
                <a:solidFill>
                  <a:srgbClr val="FF0000"/>
                </a:solidFill>
              </a:rPr>
              <a:t>　（特筆すべきものがあれば）</a:t>
            </a:r>
            <a:endParaRPr lang="en-US" altLang="ja-JP" sz="1400" i="1" dirty="0">
              <a:solidFill>
                <a:srgbClr val="FF0000"/>
              </a:solidFill>
            </a:endParaRPr>
          </a:p>
        </p:txBody>
      </p:sp>
      <p:sp>
        <p:nvSpPr>
          <p:cNvPr id="1337" name="Rectangle 66"/>
          <p:cNvSpPr>
            <a:spLocks noChangeArrowheads="1"/>
          </p:cNvSpPr>
          <p:nvPr/>
        </p:nvSpPr>
        <p:spPr>
          <a:xfrm>
            <a:off x="122626" y="3722903"/>
            <a:ext cx="8550951" cy="2709502"/>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8" name="Text Box 4"/>
          <p:cNvSpPr txBox="1">
            <a:spLocks noChangeArrowheads="1"/>
          </p:cNvSpPr>
          <p:nvPr/>
        </p:nvSpPr>
        <p:spPr>
          <a:xfrm>
            <a:off x="25926" y="3284984"/>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ＰＲポイント</a:t>
            </a:r>
          </a:p>
        </p:txBody>
      </p:sp>
      <p:sp>
        <p:nvSpPr>
          <p:cNvPr id="1339" name="正方形/長方形 10"/>
          <p:cNvSpPr/>
          <p:nvPr/>
        </p:nvSpPr>
        <p:spPr>
          <a:xfrm>
            <a:off x="122626" y="3769295"/>
            <a:ext cx="8418759" cy="30777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ここまでの記載内容以外に、事業全体としてのＰＲポイントがあれば、記載すること。</a:t>
            </a:r>
            <a:endParaRPr lang="en-US" altLang="ja-JP" sz="1400" i="1" dirty="0">
              <a:solidFill>
                <a:srgbClr val="FF0000"/>
              </a:solidFill>
            </a:endParaRPr>
          </a:p>
        </p:txBody>
      </p:sp>
      <p:sp>
        <p:nvSpPr>
          <p:cNvPr id="1340" name="正方形/長方形 68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41" name="テキスト 679"/>
          <p:cNvSpPr txBox="1"/>
          <p:nvPr/>
        </p:nvSpPr>
        <p:spPr>
          <a:xfrm>
            <a:off x="2990356" y="650649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D08FF65-CCB3-433B-BD61-39E8B773BB37}" type="slidenum">
              <a:rPr lang="en-US" altLang="ja-JP" sz="1480" smtClean="0">
                <a:solidFill>
                  <a:schemeClr val="tx1"/>
                </a:solidFill>
              </a:rPr>
              <a:t>10</a:t>
            </a:fld>
            <a:endParaRPr kumimoji="1" lang="ja-JP" altLang="en-US" sz="1480" dirty="0">
              <a:solidFill>
                <a:schemeClr val="tx1"/>
              </a:solidFill>
            </a:endParaRPr>
          </a:p>
        </p:txBody>
      </p:sp>
      <p:sp>
        <p:nvSpPr>
          <p:cNvPr id="14" name="Rectangle 66">
            <a:extLst>
              <a:ext uri="{FF2B5EF4-FFF2-40B4-BE49-F238E27FC236}">
                <a16:creationId xmlns:a16="http://schemas.microsoft.com/office/drawing/2014/main" id="{C6F29D5C-CEF6-4E01-8288-66FC7ED52D26}"/>
              </a:ext>
            </a:extLst>
          </p:cNvPr>
          <p:cNvSpPr>
            <a:spLocks noChangeArrowheads="1"/>
          </p:cNvSpPr>
          <p:nvPr/>
        </p:nvSpPr>
        <p:spPr>
          <a:xfrm>
            <a:off x="132196" y="2297429"/>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5" name="Text Box 4">
            <a:extLst>
              <a:ext uri="{FF2B5EF4-FFF2-40B4-BE49-F238E27FC236}">
                <a16:creationId xmlns:a16="http://schemas.microsoft.com/office/drawing/2014/main" id="{D9D7E4D2-1912-4930-83D3-1287BF36DD7E}"/>
              </a:ext>
            </a:extLst>
          </p:cNvPr>
          <p:cNvSpPr txBox="1">
            <a:spLocks noChangeArrowheads="1"/>
          </p:cNvSpPr>
          <p:nvPr/>
        </p:nvSpPr>
        <p:spPr>
          <a:xfrm>
            <a:off x="35496" y="1870863"/>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セキュリティ対策</a:t>
            </a:r>
          </a:p>
        </p:txBody>
      </p:sp>
      <p:sp>
        <p:nvSpPr>
          <p:cNvPr id="16" name="正方形/長方形 22">
            <a:extLst>
              <a:ext uri="{FF2B5EF4-FFF2-40B4-BE49-F238E27FC236}">
                <a16:creationId xmlns:a16="http://schemas.microsoft.com/office/drawing/2014/main" id="{1B738386-3AA9-4E3D-A783-61134EB48587}"/>
              </a:ext>
            </a:extLst>
          </p:cNvPr>
          <p:cNvSpPr/>
          <p:nvPr/>
        </p:nvSpPr>
        <p:spPr>
          <a:xfrm>
            <a:off x="100337" y="2276872"/>
            <a:ext cx="8418759"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lang="en-US" altLang="ja-JP"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版）を参考に、</a:t>
            </a:r>
            <a:r>
              <a:rPr lang="ja-JP" altLang="en-US" sz="1400" i="1" dirty="0">
                <a:solidFill>
                  <a:srgbClr val="FF0000"/>
                </a:solidFill>
              </a:rPr>
              <a:t>セキュリティ対策の実施状況について記載。応募事業に関連する範囲で、</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後出のスマートシティセキュリティガイドライン導入チェックシートにも記載すること。</a:t>
            </a:r>
            <a:endParaRPr lang="en-US" altLang="ja-JP" sz="1400" i="1" dirty="0">
              <a:solidFill>
                <a:srgbClr val="FF0000"/>
              </a:solidFill>
            </a:endParaRPr>
          </a:p>
        </p:txBody>
      </p:sp>
    </p:spTree>
    <p:extLst>
      <p:ext uri="{BB962C8B-B14F-4D97-AF65-F5344CB8AC3E}">
        <p14:creationId xmlns:p14="http://schemas.microsoft.com/office/powerpoint/2010/main" val="3579344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１１．スケジュール</a:t>
            </a:r>
            <a:endParaRPr lang="ja-JP" altLang="en-US" sz="1800" b="1" dirty="0">
              <a:solidFill>
                <a:schemeClr val="bg1"/>
              </a:solidFill>
              <a:latin typeface="ＭＳ Ｐゴシック" panose="020B0600070205080204" pitchFamily="50" charset="-128"/>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中長期スケジュール</a:t>
            </a:r>
          </a:p>
        </p:txBody>
      </p:sp>
      <p:sp>
        <p:nvSpPr>
          <p:cNvPr id="1350" name="正方形/長方形 22"/>
          <p:cNvSpPr/>
          <p:nvPr/>
        </p:nvSpPr>
        <p:spPr>
          <a:xfrm>
            <a:off x="108536" y="1084321"/>
            <a:ext cx="8712285" cy="738664"/>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提案事業が解決を目指す地域課題に対する取り組み全体の中長期（</a:t>
            </a:r>
            <a:r>
              <a:rPr lang="en-US" altLang="ja-JP" sz="1400" i="1" dirty="0">
                <a:solidFill>
                  <a:srgbClr val="FF0000"/>
                </a:solidFill>
              </a:rPr>
              <a:t>5</a:t>
            </a:r>
            <a:r>
              <a:rPr lang="ja-JP" altLang="en-US" sz="1400" i="1" dirty="0">
                <a:solidFill>
                  <a:srgbClr val="FF0000"/>
                </a:solidFill>
              </a:rPr>
              <a:t>年程度）のスケジュールを整理し、提案事業を明示して記入すること</a:t>
            </a:r>
          </a:p>
          <a:p>
            <a:r>
              <a:rPr lang="ja-JP" altLang="en-US" sz="1400" i="1" dirty="0">
                <a:solidFill>
                  <a:srgbClr val="FF0000"/>
                </a:solidFill>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353" name="表 79"/>
          <p:cNvGraphicFramePr>
            <a:graphicFrameLocks noGrp="1"/>
          </p:cNvGraphicFramePr>
          <p:nvPr>
            <p:extLst>
              <p:ext uri="{D42A27DB-BD31-4B8C-83A1-F6EECF244321}">
                <p14:modId xmlns:p14="http://schemas.microsoft.com/office/powerpoint/2010/main" val="1940636907"/>
              </p:ext>
            </p:extLst>
          </p:nvPr>
        </p:nvGraphicFramePr>
        <p:xfrm>
          <a:off x="240811" y="1916832"/>
          <a:ext cx="8676709" cy="4304196"/>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67355">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2022</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2023</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2024</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2025</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2026</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49293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3237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070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67728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310775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906599"/>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56" name="テキスト ボックス 82"/>
          <p:cNvSpPr txBox="1"/>
          <p:nvPr/>
        </p:nvSpPr>
        <p:spPr>
          <a:xfrm>
            <a:off x="2546104" y="2916844"/>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57" name="右矢印 83"/>
          <p:cNvSpPr/>
          <p:nvPr/>
        </p:nvSpPr>
        <p:spPr>
          <a:xfrm>
            <a:off x="2714073" y="311240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77070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52395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60" name="テキスト ボックス 86"/>
          <p:cNvSpPr txBox="1"/>
          <p:nvPr/>
        </p:nvSpPr>
        <p:spPr>
          <a:xfrm>
            <a:off x="4220543" y="359670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61" name="右矢印 87"/>
          <p:cNvSpPr/>
          <p:nvPr/>
        </p:nvSpPr>
        <p:spPr>
          <a:xfrm>
            <a:off x="4280978" y="377544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653136"/>
            <a:ext cx="342909" cy="861774"/>
          </a:xfrm>
          <a:prstGeom prst="rect">
            <a:avLst/>
          </a:prstGeom>
          <a:noFill/>
        </p:spPr>
        <p:txBody>
          <a:bodyPr wrap="square" rtlCol="0">
            <a:spAutoFit/>
          </a:bodyPr>
          <a:lstStyle/>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C045F559-38E8-3AC3-98E4-68CA692C8C4C}"/>
              </a:ext>
            </a:extLst>
          </p:cNvPr>
          <p:cNvGrpSpPr/>
          <p:nvPr/>
        </p:nvGrpSpPr>
        <p:grpSpPr>
          <a:xfrm>
            <a:off x="1067352" y="5661248"/>
            <a:ext cx="7274001" cy="414943"/>
            <a:chOff x="1067352" y="5949280"/>
            <a:chExt cx="7274001" cy="414943"/>
          </a:xfrm>
        </p:grpSpPr>
        <p:sp>
          <p:nvSpPr>
            <p:cNvPr id="1363" name="山形 89"/>
            <p:cNvSpPr/>
            <p:nvPr/>
          </p:nvSpPr>
          <p:spPr>
            <a:xfrm>
              <a:off x="796060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621247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62152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949280"/>
              <a:ext cx="138827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システム開発</a:t>
              </a:r>
            </a:p>
          </p:txBody>
        </p:sp>
        <p:sp>
          <p:nvSpPr>
            <p:cNvPr id="1371" name="山形 97"/>
            <p:cNvSpPr/>
            <p:nvPr/>
          </p:nvSpPr>
          <p:spPr>
            <a:xfrm>
              <a:off x="2921823"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621480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621159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62085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953402"/>
              <a:ext cx="828890"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運用開始</a:t>
              </a:r>
            </a:p>
          </p:txBody>
        </p:sp>
        <p:sp>
          <p:nvSpPr>
            <p:cNvPr id="1380" name="楕円 106"/>
            <p:cNvSpPr/>
            <p:nvPr/>
          </p:nvSpPr>
          <p:spPr>
            <a:xfrm>
              <a:off x="2222801" y="620348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81" name="右矢印 107"/>
          <p:cNvSpPr/>
          <p:nvPr/>
        </p:nvSpPr>
        <p:spPr>
          <a:xfrm>
            <a:off x="2743632" y="442019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39938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4236528"/>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調査</a:t>
            </a:r>
          </a:p>
        </p:txBody>
      </p:sp>
      <p:sp>
        <p:nvSpPr>
          <p:cNvPr id="1384" name="テキスト ボックス 110"/>
          <p:cNvSpPr txBox="1"/>
          <p:nvPr/>
        </p:nvSpPr>
        <p:spPr>
          <a:xfrm>
            <a:off x="4275364" y="424220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85" name="右矢印 111"/>
          <p:cNvSpPr/>
          <p:nvPr/>
        </p:nvSpPr>
        <p:spPr>
          <a:xfrm>
            <a:off x="6250474" y="441109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421653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87" name="楕円 113"/>
          <p:cNvSpPr/>
          <p:nvPr/>
        </p:nvSpPr>
        <p:spPr>
          <a:xfrm>
            <a:off x="3537922" y="224656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454118"/>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月：〇〇事業完成</a:t>
            </a:r>
          </a:p>
        </p:txBody>
      </p:sp>
      <p:sp>
        <p:nvSpPr>
          <p:cNvPr id="1389" name="楕円 117"/>
          <p:cNvSpPr/>
          <p:nvPr/>
        </p:nvSpPr>
        <p:spPr>
          <a:xfrm>
            <a:off x="4258002" y="225031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457870"/>
            <a:ext cx="2032497"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５月：国際イベント開催</a:t>
            </a:r>
          </a:p>
        </p:txBody>
      </p:sp>
      <p:sp>
        <p:nvSpPr>
          <p:cNvPr id="1391" name="楕円 119"/>
          <p:cNvSpPr/>
          <p:nvPr/>
        </p:nvSpPr>
        <p:spPr>
          <a:xfrm>
            <a:off x="2097762" y="22439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451285"/>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12</a:t>
            </a:r>
            <a:r>
              <a:rPr lang="ja-JP" altLang="en-US" sz="1200" dirty="0">
                <a:solidFill>
                  <a:prstClr val="black"/>
                </a:solidFill>
                <a:latin typeface="Meiryo UI" panose="020B0604030504040204" pitchFamily="50" charset="-128"/>
                <a:ea typeface="Meiryo UI" panose="020B0604030504040204" pitchFamily="50" charset="-128"/>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357BC4E-2BA1-4FDD-9054-7E6C98651431}" type="slidenum">
              <a:rPr lang="en-US" altLang="ja-JP" sz="1480" smtClean="0">
                <a:solidFill>
                  <a:schemeClr val="tx1"/>
                </a:solidFill>
              </a:rPr>
              <a:t>11</a:t>
            </a:fld>
            <a:endParaRPr kumimoji="1" lang="ja-JP" altLang="en-US" sz="1480" dirty="0">
              <a:solidFill>
                <a:schemeClr val="tx1"/>
              </a:solidFill>
            </a:endParaRPr>
          </a:p>
        </p:txBody>
      </p:sp>
      <p:sp>
        <p:nvSpPr>
          <p:cNvPr id="3" name="正方形/長方形 2">
            <a:extLst>
              <a:ext uri="{FF2B5EF4-FFF2-40B4-BE49-F238E27FC236}">
                <a16:creationId xmlns:a16="http://schemas.microsoft.com/office/drawing/2014/main" id="{15370D2F-DBD5-CEA8-A1FB-F5F76C31A572}"/>
              </a:ext>
            </a:extLst>
          </p:cNvPr>
          <p:cNvSpPr/>
          <p:nvPr/>
        </p:nvSpPr>
        <p:spPr>
          <a:xfrm>
            <a:off x="240811" y="2708920"/>
            <a:ext cx="8676709" cy="618879"/>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吹き出し: 角を丸めた四角形 3">
            <a:extLst>
              <a:ext uri="{FF2B5EF4-FFF2-40B4-BE49-F238E27FC236}">
                <a16:creationId xmlns:a16="http://schemas.microsoft.com/office/drawing/2014/main" id="{90665569-4B09-75E6-E47D-B4F8EC632E43}"/>
              </a:ext>
            </a:extLst>
          </p:cNvPr>
          <p:cNvSpPr/>
          <p:nvPr/>
        </p:nvSpPr>
        <p:spPr>
          <a:xfrm>
            <a:off x="8083021" y="2266167"/>
            <a:ext cx="820168" cy="277000"/>
          </a:xfrm>
          <a:prstGeom prst="wedgeRoundRectCallout">
            <a:avLst>
              <a:gd name="adj1" fmla="val -33630"/>
              <a:gd name="adj2" fmla="val 107202"/>
              <a:gd name="adj3" fmla="val 16667"/>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提案事業</a:t>
            </a:r>
            <a:endParaRPr kumimoji="1" lang="ja-JP" altLang="en-US" sz="1200" b="1" dirty="0">
              <a:solidFill>
                <a:schemeClr val="tx1"/>
              </a:solidFill>
            </a:endParaRPr>
          </a:p>
        </p:txBody>
      </p:sp>
      <p:sp>
        <p:nvSpPr>
          <p:cNvPr id="2" name="正方形/長方形 22">
            <a:extLst>
              <a:ext uri="{FF2B5EF4-FFF2-40B4-BE49-F238E27FC236}">
                <a16:creationId xmlns:a16="http://schemas.microsoft.com/office/drawing/2014/main" id="{EFE50919-728D-A7C3-5EB3-11EDFD902BFC}"/>
              </a:ext>
            </a:extLst>
          </p:cNvPr>
          <p:cNvSpPr/>
          <p:nvPr/>
        </p:nvSpPr>
        <p:spPr>
          <a:xfrm>
            <a:off x="180195" y="6237312"/>
            <a:ext cx="8712285"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latin typeface="+mn-ea"/>
                <a:ea typeface="+mn-ea"/>
              </a:rPr>
              <a:t>　</a:t>
            </a:r>
            <a:r>
              <a:rPr lang="ja-JP" altLang="ja-JP" sz="1400" i="1" dirty="0">
                <a:solidFill>
                  <a:srgbClr val="FF0000"/>
                </a:solidFill>
                <a:effectLst/>
                <a:latin typeface="+mn-ea"/>
                <a:ea typeface="+mn-ea"/>
                <a:cs typeface="ＭＳ Ｐゴシック" panose="020B0600070205080204" pitchFamily="50" charset="-128"/>
              </a:rPr>
              <a:t>未来技術社会実装事業に応募する団体については、今後３年間で実装（一部でも可）を見込み、５年間で本格実装する（事業化され自走する）内容であること</a:t>
            </a:r>
            <a:endParaRPr lang="ja-JP" altLang="en-US" sz="1400" i="1" dirty="0">
              <a:solidFill>
                <a:srgbClr val="FF0000"/>
              </a:solidFill>
              <a:latin typeface="+mn-ea"/>
              <a:ea typeface="+mn-ea"/>
            </a:endParaRPr>
          </a:p>
        </p:txBody>
      </p:sp>
    </p:spTree>
    <p:extLst>
      <p:ext uri="{BB962C8B-B14F-4D97-AF65-F5344CB8AC3E}">
        <p14:creationId xmlns:p14="http://schemas.microsoft.com/office/powerpoint/2010/main" val="3280879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１２．</a:t>
            </a:r>
            <a:r>
              <a:rPr lang="ja-JP" altLang="en-US" sz="2400" b="1" spc="-150" dirty="0">
                <a:solidFill>
                  <a:schemeClr val="bg1"/>
                </a:solidFill>
                <a:latin typeface="ＭＳ Ｐゴシック" panose="020B0600070205080204" pitchFamily="50" charset="-128"/>
              </a:rPr>
              <a:t>スマートシティセキュリティガイドライン導入チェックシート</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5F9EFF0-FBE0-45DB-9E52-70A68EC07DD8}" type="slidenum">
              <a:rPr lang="en-US" altLang="ja-JP" sz="1480" smtClean="0">
                <a:solidFill>
                  <a:schemeClr val="tx1"/>
                </a:solidFill>
              </a:rPr>
              <a:t>12</a:t>
            </a:fld>
            <a:endParaRPr kumimoji="1" lang="ja-JP" altLang="en-US" sz="1480" dirty="0">
              <a:solidFill>
                <a:schemeClr val="tx1"/>
              </a:solidFill>
            </a:endParaRPr>
          </a:p>
        </p:txBody>
      </p:sp>
      <p:sp>
        <p:nvSpPr>
          <p:cNvPr id="49" name="正方形/長方形 25"/>
          <p:cNvSpPr/>
          <p:nvPr/>
        </p:nvSpPr>
        <p:spPr>
          <a:xfrm>
            <a:off x="323528" y="698273"/>
            <a:ext cx="8496944" cy="30777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該当する場合、別紙３－２の</a:t>
            </a:r>
            <a:r>
              <a:rPr lang="en-US" altLang="ja-JP" sz="1400" i="1" dirty="0">
                <a:solidFill>
                  <a:srgbClr val="FF0000"/>
                </a:solidFill>
              </a:rPr>
              <a:t>Excel</a:t>
            </a:r>
            <a:r>
              <a:rPr lang="ja-JP" altLang="en-US" sz="1400" i="1" dirty="0">
                <a:solidFill>
                  <a:srgbClr val="FF0000"/>
                </a:solidFill>
              </a:rPr>
              <a:t>シートに記載</a:t>
            </a:r>
            <a:endParaRPr lang="en-US" altLang="ja-JP" sz="1400" i="1" dirty="0">
              <a:solidFill>
                <a:srgbClr val="FF0000"/>
              </a:solidFill>
            </a:endParaRPr>
          </a:p>
        </p:txBody>
      </p:sp>
    </p:spTree>
    <p:extLst>
      <p:ext uri="{BB962C8B-B14F-4D97-AF65-F5344CB8AC3E}">
        <p14:creationId xmlns:p14="http://schemas.microsoft.com/office/powerpoint/2010/main" val="3251649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4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50" name="正方形/長方形 7"/>
          <p:cNvSpPr/>
          <p:nvPr/>
        </p:nvSpPr>
        <p:spPr>
          <a:xfrm>
            <a:off x="179512" y="3253405"/>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実証フィールド</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51</a:t>
            </a:r>
            <a:endParaRPr kumimoji="1" lang="ja-JP" altLang="en-US" sz="1480" dirty="0">
              <a:solidFill>
                <a:schemeClr val="tx1"/>
              </a:solidFill>
            </a:endParaRPr>
          </a:p>
        </p:txBody>
      </p:sp>
      <p:graphicFrame>
        <p:nvGraphicFramePr>
          <p:cNvPr id="13" name="表 2">
            <a:extLst>
              <a:ext uri="{FF2B5EF4-FFF2-40B4-BE49-F238E27FC236}">
                <a16:creationId xmlns:a16="http://schemas.microsoft.com/office/drawing/2014/main" id="{30CF16A3-596D-4E2B-8412-5F9CB1C5A8A2}"/>
              </a:ext>
            </a:extLst>
          </p:cNvPr>
          <p:cNvGraphicFramePr>
            <a:graphicFrameLocks noGrp="1"/>
          </p:cNvGraphicFramePr>
          <p:nvPr/>
        </p:nvGraphicFramePr>
        <p:xfrm>
          <a:off x="249260" y="3575096"/>
          <a:ext cx="8762063" cy="2806232"/>
        </p:xfrm>
        <a:graphic>
          <a:graphicData uri="http://schemas.openxmlformats.org/drawingml/2006/table">
            <a:tbl>
              <a:tblPr firstRow="1" bandRow="1">
                <a:tableStyleId>{5C22544A-7EE6-4342-B048-85BDC9FD1C3A}</a:tableStyleId>
              </a:tblPr>
              <a:tblGrid>
                <a:gridCol w="2162500">
                  <a:extLst>
                    <a:ext uri="{9D8B030D-6E8A-4147-A177-3AD203B41FA5}">
                      <a16:colId xmlns:a16="http://schemas.microsoft.com/office/drawing/2014/main" val="1444640776"/>
                    </a:ext>
                  </a:extLst>
                </a:gridCol>
                <a:gridCol w="6599563">
                  <a:extLst>
                    <a:ext uri="{9D8B030D-6E8A-4147-A177-3AD203B41FA5}">
                      <a16:colId xmlns:a16="http://schemas.microsoft.com/office/drawing/2014/main" val="2548467621"/>
                    </a:ext>
                  </a:extLst>
                </a:gridCol>
              </a:tblGrid>
              <a:tr h="701558">
                <a:tc>
                  <a:txBody>
                    <a:bodyPr/>
                    <a:lstStyle/>
                    <a:p>
                      <a:pPr algn="l"/>
                      <a:r>
                        <a:rPr lang="ja-JP" altLang="en-US" sz="1200" b="1" kern="0" dirty="0">
                          <a:solidFill>
                            <a:schemeClr val="tx1"/>
                          </a:solidFill>
                          <a:effectLst/>
                          <a:latin typeface="+mn-ea"/>
                          <a:ea typeface="+mn-ea"/>
                        </a:rPr>
                        <a:t>１</a:t>
                      </a:r>
                      <a:r>
                        <a:rPr lang="ja-JP" alt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エリア名</a:t>
                      </a:r>
                      <a:br>
                        <a:rPr lang="en-US" altLang="ja-JP" sz="1200" b="1" kern="0" dirty="0">
                          <a:solidFill>
                            <a:schemeClr val="tx1"/>
                          </a:solidFill>
                          <a:effectLst/>
                          <a:latin typeface="+mn-ea"/>
                          <a:ea typeface="+mn-ea"/>
                        </a:rPr>
                      </a:br>
                      <a:r>
                        <a:rPr lang="ja-JP" altLang="en-US" sz="1200" b="1" kern="0" dirty="0">
                          <a:solidFill>
                            <a:schemeClr val="tx1"/>
                          </a:solidFill>
                          <a:effectLst/>
                          <a:latin typeface="+mn-ea"/>
                          <a:ea typeface="+mn-ea"/>
                        </a:rPr>
                        <a:t>（基礎自治体名、地域名等）</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例）○○県○○市○○地区</a:t>
                      </a:r>
                      <a:endParaRPr lang="en-US" altLang="ja-JP" sz="1200" b="0" kern="100" dirty="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066421681"/>
                  </a:ext>
                </a:extLst>
              </a:tr>
              <a:tr h="701558">
                <a:tc>
                  <a:txBody>
                    <a:bodyPr/>
                    <a:lstStyle/>
                    <a:p>
                      <a:pPr algn="l"/>
                      <a:r>
                        <a:rPr lang="ja-JP" altLang="en-US" sz="1200" b="1" kern="0" dirty="0">
                          <a:solidFill>
                            <a:schemeClr val="tx1"/>
                          </a:solidFill>
                          <a:effectLst/>
                          <a:latin typeface="+mn-ea"/>
                          <a:ea typeface="+mn-ea"/>
                        </a:rPr>
                        <a:t>２</a:t>
                      </a:r>
                      <a:r>
                        <a:rPr 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対象エリアの</a:t>
                      </a:r>
                      <a:r>
                        <a:rPr lang="ja-JP" sz="1200" b="1" kern="0" dirty="0">
                          <a:solidFill>
                            <a:schemeClr val="tx1"/>
                          </a:solidFill>
                          <a:effectLst/>
                          <a:latin typeface="+mn-ea"/>
                          <a:ea typeface="+mn-ea"/>
                        </a:rPr>
                        <a:t>人口規模</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例）○○人（○○年度国勢調査）　</a:t>
                      </a:r>
                      <a:r>
                        <a:rPr lang="en-US" altLang="ja-JP" sz="1200" b="0" kern="100" dirty="0">
                          <a:solidFill>
                            <a:srgbClr val="FF0000"/>
                          </a:solidFill>
                          <a:effectLst/>
                          <a:latin typeface="+mn-ea"/>
                          <a:ea typeface="+mn-ea"/>
                          <a:cs typeface="Times New Roman" panose="02020603050405020304" pitchFamily="18" charset="0"/>
                        </a:rPr>
                        <a:t>※</a:t>
                      </a:r>
                      <a:r>
                        <a:rPr lang="ja-JP" altLang="en-US" sz="1200" b="0" kern="100" dirty="0">
                          <a:solidFill>
                            <a:srgbClr val="FF0000"/>
                          </a:solidFill>
                          <a:effectLst/>
                          <a:latin typeface="+mn-ea"/>
                          <a:ea typeface="+mn-ea"/>
                          <a:cs typeface="Times New Roman" panose="02020603050405020304" pitchFamily="18" charset="0"/>
                        </a:rPr>
                        <a:t>概算の場合は概算方法も含め記載</a:t>
                      </a:r>
                      <a:endParaRPr lang="en-US" altLang="ja-JP" sz="1200" b="0" kern="100" dirty="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108089838"/>
                  </a:ext>
                </a:extLst>
              </a:tr>
              <a:tr h="701558">
                <a:tc>
                  <a:txBody>
                    <a:bodyPr/>
                    <a:lstStyle/>
                    <a:p>
                      <a:pPr algn="l"/>
                      <a:r>
                        <a:rPr lang="ja-JP" altLang="en-US" sz="1200" b="1" kern="1200" dirty="0">
                          <a:solidFill>
                            <a:schemeClr val="tx1"/>
                          </a:solidFill>
                          <a:effectLst/>
                          <a:latin typeface="+mn-ea"/>
                          <a:ea typeface="+mn-ea"/>
                        </a:rPr>
                        <a:t>３</a:t>
                      </a:r>
                      <a:r>
                        <a:rPr lang="ja-JP" sz="1200" b="1" kern="1200" dirty="0">
                          <a:solidFill>
                            <a:schemeClr val="tx1"/>
                          </a:solidFill>
                          <a:effectLst/>
                          <a:latin typeface="+mn-ea"/>
                          <a:ea typeface="+mn-ea"/>
                        </a:rPr>
                        <a:t>．</a:t>
                      </a:r>
                      <a:r>
                        <a:rPr lang="ja-JP" altLang="en-US" sz="1200" b="1" kern="1200" dirty="0">
                          <a:solidFill>
                            <a:schemeClr val="tx1"/>
                          </a:solidFill>
                          <a:effectLst/>
                          <a:latin typeface="+mn-ea"/>
                          <a:ea typeface="+mn-ea"/>
                        </a:rPr>
                        <a:t>対象</a:t>
                      </a:r>
                      <a:r>
                        <a:rPr lang="ja-JP" sz="1200" b="1" kern="1200" dirty="0">
                          <a:solidFill>
                            <a:schemeClr val="tx1"/>
                          </a:solidFill>
                          <a:effectLst/>
                          <a:latin typeface="+mn-ea"/>
                          <a:ea typeface="+mn-ea"/>
                        </a:rPr>
                        <a:t>エリアにおける</a:t>
                      </a:r>
                      <a:br>
                        <a:rPr lang="en-US" altLang="ja-JP" sz="1200" b="1" kern="1200" dirty="0">
                          <a:solidFill>
                            <a:schemeClr val="tx1"/>
                          </a:solidFill>
                          <a:effectLst/>
                          <a:latin typeface="+mn-ea"/>
                          <a:ea typeface="+mn-ea"/>
                        </a:rPr>
                      </a:br>
                      <a:r>
                        <a:rPr lang="ja-JP" sz="1200" b="1" kern="1200" dirty="0">
                          <a:solidFill>
                            <a:schemeClr val="tx1"/>
                          </a:solidFill>
                          <a:effectLst/>
                          <a:latin typeface="+mn-ea"/>
                          <a:ea typeface="+mn-ea"/>
                        </a:rPr>
                        <a:t>自家用車分担率</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marL="0" indent="0">
                        <a:buFont typeface="ＭＳ Ｐゴシック" panose="020B0600070205080204" pitchFamily="50" charset="-128"/>
                        <a:buNone/>
                      </a:pPr>
                      <a:r>
                        <a:rPr kumimoji="1" lang="ja-JP" altLang="en-US" sz="1200" i="0" kern="100" dirty="0">
                          <a:solidFill>
                            <a:srgbClr val="FF0000"/>
                          </a:solidFill>
                          <a:latin typeface="+mn-ea"/>
                          <a:ea typeface="+mn-ea"/>
                          <a:cs typeface="Times New Roman" panose="02020603050405020304" pitchFamily="18" charset="0"/>
                        </a:rPr>
                        <a:t>例）○○</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（○○調査）　</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概算の場合は概算方法も含め記載</a:t>
                      </a:r>
                      <a:endParaRPr kumimoji="1" lang="en-US" altLang="ja-JP" sz="1200" i="0" kern="100" dirty="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66501660"/>
                  </a:ext>
                </a:extLst>
              </a:tr>
              <a:tr h="701558">
                <a:tc>
                  <a:txBody>
                    <a:bodyPr/>
                    <a:lstStyle/>
                    <a:p>
                      <a:pPr algn="l"/>
                      <a:r>
                        <a:rPr lang="ja-JP" altLang="en-US" sz="1200" b="1" kern="1200" dirty="0">
                          <a:solidFill>
                            <a:schemeClr val="tx1"/>
                          </a:solidFill>
                          <a:effectLst/>
                          <a:latin typeface="+mn-ea"/>
                          <a:ea typeface="+mn-ea"/>
                        </a:rPr>
                        <a:t>４</a:t>
                      </a:r>
                      <a:r>
                        <a:rPr lang="en-US" sz="1200" b="1" kern="1200" dirty="0">
                          <a:solidFill>
                            <a:schemeClr val="tx1"/>
                          </a:solidFill>
                          <a:effectLst/>
                          <a:latin typeface="+mn-ea"/>
                          <a:ea typeface="+mn-ea"/>
                        </a:rPr>
                        <a:t>. </a:t>
                      </a:r>
                      <a:r>
                        <a:rPr lang="ja-JP" sz="1200" b="1" kern="100" dirty="0">
                          <a:solidFill>
                            <a:schemeClr val="tx1"/>
                          </a:solidFill>
                          <a:effectLst/>
                          <a:latin typeface="+mn-ea"/>
                          <a:ea typeface="+mn-ea"/>
                        </a:rPr>
                        <a:t>地理的・経済的・文化圏的</a:t>
                      </a:r>
                      <a:endParaRPr lang="en-US" altLang="ja-JP" sz="1200" b="1" kern="100" dirty="0">
                        <a:solidFill>
                          <a:schemeClr val="tx1"/>
                        </a:solidFill>
                        <a:effectLst/>
                        <a:latin typeface="+mn-ea"/>
                        <a:ea typeface="+mn-ea"/>
                      </a:endParaRPr>
                    </a:p>
                    <a:p>
                      <a:pPr algn="l"/>
                      <a:r>
                        <a:rPr lang="ja-JP" sz="1200" b="1" kern="100" dirty="0">
                          <a:solidFill>
                            <a:schemeClr val="tx1"/>
                          </a:solidFill>
                          <a:effectLst/>
                          <a:latin typeface="+mn-ea"/>
                          <a:ea typeface="+mn-ea"/>
                        </a:rPr>
                        <a:t>・交通動態的な特徴</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200" i="0" kern="100" dirty="0">
                          <a:solidFill>
                            <a:srgbClr val="FF0000"/>
                          </a:solidFill>
                          <a:latin typeface="+mn-ea"/>
                          <a:ea typeface="+mn-ea"/>
                          <a:cs typeface="Times New Roman" panose="02020603050405020304" pitchFamily="18" charset="0"/>
                        </a:rPr>
                        <a:t>例）大都市中心部、地方都市中心市街地、郊外ニュータウン、地方部集落、観光地繁華街など</a:t>
                      </a:r>
                      <a:endParaRPr kumimoji="1" lang="en-US" altLang="ja-JP" sz="1200" i="0" kern="100" dirty="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72090629"/>
                  </a:ext>
                </a:extLst>
              </a:tr>
            </a:tbl>
          </a:graphicData>
        </a:graphic>
      </p:graphicFrame>
      <p:sp>
        <p:nvSpPr>
          <p:cNvPr id="14" name="正方形/長方形 3">
            <a:extLst>
              <a:ext uri="{FF2B5EF4-FFF2-40B4-BE49-F238E27FC236}">
                <a16:creationId xmlns:a16="http://schemas.microsoft.com/office/drawing/2014/main" id="{60A30176-B930-422A-8617-0729B2A754B0}"/>
              </a:ext>
            </a:extLst>
          </p:cNvPr>
          <p:cNvSpPr/>
          <p:nvPr/>
        </p:nvSpPr>
        <p:spPr>
          <a:xfrm>
            <a:off x="249260" y="677463"/>
            <a:ext cx="8762062" cy="1280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注１）左上タイトルが</a:t>
            </a:r>
            <a:r>
              <a:rPr lang="ja-JP" altLang="en-US" sz="1200" u="sng" kern="100" dirty="0">
                <a:solidFill>
                  <a:srgbClr val="FF0000"/>
                </a:solidFill>
                <a:latin typeface="ＭＳ Ｐゴシック"/>
                <a:ea typeface="ＭＳ Ｐゴシック"/>
                <a:cs typeface="Times New Roman" panose="02020603050405020304" pitchFamily="18" charset="0"/>
              </a:rPr>
              <a:t>「提案内容」</a:t>
            </a:r>
            <a:r>
              <a:rPr lang="ja-JP" altLang="en-US" sz="1200" kern="100" dirty="0">
                <a:solidFill>
                  <a:srgbClr val="FF0000"/>
                </a:solidFill>
                <a:latin typeface="ＭＳ Ｐゴシック"/>
                <a:ea typeface="ＭＳ Ｐゴシック"/>
                <a:cs typeface="Times New Roman" panose="02020603050405020304" pitchFamily="18" charset="0"/>
              </a:rPr>
              <a:t>とあるページについては、</a:t>
            </a:r>
            <a:r>
              <a:rPr lang="ja-JP" altLang="en-US" sz="1200" u="sng" kern="100" dirty="0">
                <a:solidFill>
                  <a:srgbClr val="FF0000"/>
                </a:solidFill>
                <a:latin typeface="ＭＳ Ｐゴシック"/>
                <a:ea typeface="ＭＳ Ｐゴシック"/>
                <a:cs typeface="Times New Roman" panose="02020603050405020304" pitchFamily="18" charset="0"/>
              </a:rPr>
              <a:t>文字サイズ</a:t>
            </a:r>
            <a:r>
              <a:rPr lang="en-US" altLang="ja-JP" sz="1200" u="sng" kern="100" dirty="0">
                <a:solidFill>
                  <a:srgbClr val="FF0000"/>
                </a:solidFill>
                <a:latin typeface="ＭＳ Ｐゴシック"/>
                <a:ea typeface="ＭＳ Ｐゴシック"/>
                <a:cs typeface="Times New Roman" panose="02020603050405020304" pitchFamily="18" charset="0"/>
              </a:rPr>
              <a:t>12</a:t>
            </a:r>
            <a:r>
              <a:rPr lang="ja-JP" altLang="en-US" sz="1200" u="sng" kern="100" dirty="0">
                <a:solidFill>
                  <a:srgbClr val="FF0000"/>
                </a:solidFill>
                <a:latin typeface="ＭＳ Ｐゴシック"/>
                <a:ea typeface="ＭＳ Ｐゴシック"/>
                <a:cs typeface="Times New Roman" panose="02020603050405020304" pitchFamily="18" charset="0"/>
              </a:rPr>
              <a:t>ポイント以上</a:t>
            </a:r>
            <a:r>
              <a:rPr lang="ja-JP" altLang="en-US" sz="1200" kern="100" dirty="0">
                <a:solidFill>
                  <a:srgbClr val="FF0000"/>
                </a:solidFill>
                <a:latin typeface="ＭＳ Ｐゴシック"/>
                <a:ea typeface="ＭＳ Ｐゴシック"/>
                <a:cs typeface="Times New Roman" panose="02020603050405020304" pitchFamily="18" charset="0"/>
              </a:rPr>
              <a:t>で記載すること</a:t>
            </a:r>
            <a:endParaRPr lang="en-US" altLang="ja-JP" sz="1200"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注２）各項目の</a:t>
            </a:r>
            <a:r>
              <a:rPr lang="ja-JP" altLang="en-US" sz="1200" u="sng" kern="100" dirty="0">
                <a:solidFill>
                  <a:srgbClr val="FF0000"/>
                </a:solidFill>
                <a:latin typeface="ＭＳ Ｐゴシック"/>
                <a:ea typeface="ＭＳ Ｐゴシック"/>
                <a:cs typeface="Times New Roman" panose="02020603050405020304" pitchFamily="18" charset="0"/>
              </a:rPr>
              <a:t>記載ボックスの大きさは可変</a:t>
            </a:r>
            <a:r>
              <a:rPr lang="ja-JP" altLang="en-US" sz="1200" kern="100" dirty="0">
                <a:solidFill>
                  <a:srgbClr val="FF0000"/>
                </a:solidFill>
                <a:latin typeface="ＭＳ Ｐゴシック"/>
                <a:ea typeface="ＭＳ Ｐゴシック"/>
                <a:cs typeface="Times New Roman" panose="02020603050405020304" pitchFamily="18" charset="0"/>
              </a:rPr>
              <a:t>とするが、</a:t>
            </a:r>
            <a:r>
              <a:rPr lang="ja-JP" altLang="en-US" sz="1200" u="sng" kern="100" dirty="0">
                <a:solidFill>
                  <a:srgbClr val="FF0000"/>
                </a:solidFill>
                <a:latin typeface="ＭＳ Ｐゴシック"/>
                <a:ea typeface="ＭＳ Ｐゴシック"/>
                <a:cs typeface="Times New Roman" panose="02020603050405020304" pitchFamily="18" charset="0"/>
              </a:rPr>
              <a:t>ページ数は増やさないこと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注３）各項目の記載ボックス内に赤文字で記載している</a:t>
            </a:r>
            <a:r>
              <a:rPr lang="ja-JP" altLang="en-US" sz="1200" u="sng" kern="100" dirty="0">
                <a:solidFill>
                  <a:srgbClr val="FF0000"/>
                </a:solidFill>
                <a:latin typeface="ＭＳ Ｐゴシック"/>
                <a:ea typeface="ＭＳ Ｐゴシック"/>
                <a:cs typeface="Times New Roman" panose="02020603050405020304" pitchFamily="18" charset="0"/>
              </a:rPr>
              <a:t>記入例・注釈は、応募時に削除すること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注４）スマートモビリティチャレンジ推進協議会が公表している「スマートモビリティの創り方～みんなのガイドブック～」の記載も参考に、</a:t>
            </a:r>
            <a:r>
              <a:rPr lang="ja-JP" altLang="en-US" sz="1200" u="sng" kern="100" dirty="0">
                <a:solidFill>
                  <a:srgbClr val="FF0000"/>
                </a:solidFill>
                <a:latin typeface="ＭＳ Ｐゴシック"/>
                <a:ea typeface="ＭＳ Ｐゴシック"/>
                <a:cs typeface="Times New Roman" panose="02020603050405020304" pitchFamily="18" charset="0"/>
              </a:rPr>
              <a:t>適宜図表も用いながら簡潔に記載すること</a:t>
            </a:r>
            <a:r>
              <a:rPr lang="ja-JP" altLang="en-US" sz="1200" kern="100" dirty="0">
                <a:solidFill>
                  <a:srgbClr val="FF0000"/>
                </a:solidFill>
                <a:latin typeface="ＭＳ Ｐゴシック"/>
                <a:ea typeface="ＭＳ Ｐゴシック"/>
                <a:cs typeface="Times New Roman" panose="02020603050405020304" pitchFamily="18" charset="0"/>
              </a:rPr>
              <a:t>（</a:t>
            </a:r>
            <a:r>
              <a:rPr lang="en-US" altLang="ja-JP" sz="1200" kern="100" dirty="0">
                <a:solidFill>
                  <a:srgbClr val="FF0000"/>
                </a:solidFill>
                <a:latin typeface="ＭＳ Ｐゴシック"/>
                <a:ea typeface="ＭＳ Ｐゴシック"/>
                <a:cs typeface="Times New Roman" panose="02020603050405020304" pitchFamily="18" charset="0"/>
              </a:rPr>
              <a:t>https://www.mobilitychallenge.go.jp/knowledge/</a:t>
            </a:r>
            <a:r>
              <a:rPr lang="ja-JP" altLang="en-US" sz="1200" kern="100" dirty="0">
                <a:solidFill>
                  <a:srgbClr val="FF0000"/>
                </a:solidFill>
                <a:latin typeface="ＭＳ Ｐゴシック"/>
                <a:ea typeface="ＭＳ Ｐゴシック"/>
                <a:cs typeface="Times New Roman" panose="02020603050405020304" pitchFamily="18" charset="0"/>
              </a:rPr>
              <a:t>）</a:t>
            </a:r>
            <a:endParaRPr lang="en-US" altLang="ja-JP" sz="1200" kern="100" dirty="0">
              <a:solidFill>
                <a:srgbClr val="FF0000"/>
              </a:solidFill>
              <a:latin typeface="ＭＳ Ｐゴシック"/>
              <a:ea typeface="ＭＳ Ｐゴシック"/>
              <a:cs typeface="Times New Roman" panose="02020603050405020304" pitchFamily="18" charset="0"/>
            </a:endParaRPr>
          </a:p>
          <a:p>
            <a:pPr>
              <a:defRPr/>
            </a:pPr>
            <a:r>
              <a:rPr lang="ja-JP" altLang="en-US" sz="1200" kern="100" dirty="0">
                <a:solidFill>
                  <a:srgbClr val="FF0000"/>
                </a:solidFill>
                <a:latin typeface="ＭＳ Ｐゴシック"/>
                <a:ea typeface="ＭＳ Ｐゴシック"/>
                <a:cs typeface="Times New Roman" panose="02020603050405020304" pitchFamily="18" charset="0"/>
              </a:rPr>
              <a:t>注５）ただし、</a:t>
            </a:r>
            <a:r>
              <a:rPr lang="ja-JP" altLang="en-US" sz="1200" u="sng" kern="100" dirty="0">
                <a:solidFill>
                  <a:srgbClr val="FF0000"/>
                </a:solidFill>
                <a:latin typeface="ＭＳ Ｐゴシック"/>
                <a:ea typeface="ＭＳ Ｐゴシック"/>
                <a:cs typeface="Times New Roman" panose="02020603050405020304" pitchFamily="18" charset="0"/>
              </a:rPr>
              <a:t>意図的に多くの文字を盛り込む目的で図表・画像を使用することは控えること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p:txBody>
      </p:sp>
      <p:sp>
        <p:nvSpPr>
          <p:cNvPr id="4" name="正方形/長方形 3">
            <a:extLst>
              <a:ext uri="{FF2B5EF4-FFF2-40B4-BE49-F238E27FC236}">
                <a16:creationId xmlns:a16="http://schemas.microsoft.com/office/drawing/2014/main" id="{701DDE7C-A993-6DED-421C-8D6F5D6579AE}"/>
              </a:ext>
            </a:extLst>
          </p:cNvPr>
          <p:cNvSpPr/>
          <p:nvPr/>
        </p:nvSpPr>
        <p:spPr>
          <a:xfrm>
            <a:off x="249260" y="2444003"/>
            <a:ext cx="8762062" cy="46201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500"/>
              </a:lnSpc>
              <a:spcAft>
                <a:spcPts val="0"/>
              </a:spcAft>
            </a:pPr>
            <a:r>
              <a:rPr lang="en-US" altLang="ja-JP" sz="1200" b="0" kern="100" dirty="0">
                <a:solidFill>
                  <a:srgbClr val="FF0000"/>
                </a:solidFill>
                <a:effectLst/>
              </a:rPr>
              <a:t>※</a:t>
            </a:r>
            <a:r>
              <a:rPr lang="ja-JP" altLang="en-US" sz="1200" b="0" kern="100" dirty="0">
                <a:solidFill>
                  <a:srgbClr val="FF0000"/>
                </a:solidFill>
                <a:effectLst/>
              </a:rPr>
              <a:t>事業名・実証名をご記載ください</a:t>
            </a:r>
            <a:endParaRPr lang="en-US" altLang="ja-JP" sz="1200" b="0" kern="100" dirty="0">
              <a:solidFill>
                <a:srgbClr val="FF0000"/>
              </a:solidFill>
              <a:effectLst/>
            </a:endParaRPr>
          </a:p>
        </p:txBody>
      </p:sp>
      <p:sp>
        <p:nvSpPr>
          <p:cNvPr id="5" name="正方形/長方形 7">
            <a:extLst>
              <a:ext uri="{FF2B5EF4-FFF2-40B4-BE49-F238E27FC236}">
                <a16:creationId xmlns:a16="http://schemas.microsoft.com/office/drawing/2014/main" id="{6CA0F06D-7956-A9AE-0769-96FECD5DC2D6}"/>
              </a:ext>
            </a:extLst>
          </p:cNvPr>
          <p:cNvSpPr/>
          <p:nvPr/>
        </p:nvSpPr>
        <p:spPr>
          <a:xfrm>
            <a:off x="179512" y="2114273"/>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事業名・実証名</a:t>
            </a: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026311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（参考資料）募集要領　別添１</a:t>
            </a:r>
          </a:p>
        </p:txBody>
      </p:sp>
      <p:sp>
        <p:nvSpPr>
          <p:cNvPr id="1884"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87" name="Text Box 4"/>
          <p:cNvSpPr txBox="1">
            <a:spLocks noChangeArrowheads="1"/>
          </p:cNvSpPr>
          <p:nvPr/>
        </p:nvSpPr>
        <p:spPr>
          <a:xfrm>
            <a:off x="179512" y="60641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企画提案書に記載すべき項目</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52</a:t>
            </a:r>
            <a:endParaRPr kumimoji="1" lang="ja-JP" altLang="en-US" sz="1480" dirty="0">
              <a:solidFill>
                <a:schemeClr val="tx1"/>
              </a:solidFill>
            </a:endParaRPr>
          </a:p>
        </p:txBody>
      </p:sp>
      <p:graphicFrame>
        <p:nvGraphicFramePr>
          <p:cNvPr id="4" name="表 3">
            <a:extLst>
              <a:ext uri="{FF2B5EF4-FFF2-40B4-BE49-F238E27FC236}">
                <a16:creationId xmlns:a16="http://schemas.microsoft.com/office/drawing/2014/main" id="{2E3219B6-7316-EE2B-4DBB-FFF5B45F8673}"/>
              </a:ext>
            </a:extLst>
          </p:cNvPr>
          <p:cNvGraphicFramePr>
            <a:graphicFrameLocks noGrp="1"/>
          </p:cNvGraphicFramePr>
          <p:nvPr/>
        </p:nvGraphicFramePr>
        <p:xfrm>
          <a:off x="251520" y="917685"/>
          <a:ext cx="8800728" cy="5535649"/>
        </p:xfrm>
        <a:graphic>
          <a:graphicData uri="http://schemas.openxmlformats.org/drawingml/2006/table">
            <a:tbl>
              <a:tblPr/>
              <a:tblGrid>
                <a:gridCol w="1296144">
                  <a:extLst>
                    <a:ext uri="{9D8B030D-6E8A-4147-A177-3AD203B41FA5}">
                      <a16:colId xmlns:a16="http://schemas.microsoft.com/office/drawing/2014/main" val="1304121162"/>
                    </a:ext>
                  </a:extLst>
                </a:gridCol>
                <a:gridCol w="2880320">
                  <a:extLst>
                    <a:ext uri="{9D8B030D-6E8A-4147-A177-3AD203B41FA5}">
                      <a16:colId xmlns:a16="http://schemas.microsoft.com/office/drawing/2014/main" val="1745479314"/>
                    </a:ext>
                  </a:extLst>
                </a:gridCol>
                <a:gridCol w="4624264">
                  <a:extLst>
                    <a:ext uri="{9D8B030D-6E8A-4147-A177-3AD203B41FA5}">
                      <a16:colId xmlns:a16="http://schemas.microsoft.com/office/drawing/2014/main" val="1182994437"/>
                    </a:ext>
                  </a:extLst>
                </a:gridCol>
              </a:tblGrid>
              <a:tr h="252033">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大項目</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小項目</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詳細</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extLst>
                  <a:ext uri="{0D108BD9-81ED-4DB2-BD59-A6C34878D82A}">
                    <a16:rowId xmlns:a16="http://schemas.microsoft.com/office/drawing/2014/main" val="4287556086"/>
                  </a:ext>
                </a:extLst>
              </a:tr>
              <a:tr h="406432">
                <a:tc rowSpan="4">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en-US" altLang="ja-JP" sz="900" b="0" i="0" u="none" strike="noStrike" kern="1200" dirty="0">
                          <a:solidFill>
                            <a:srgbClr val="000000"/>
                          </a:solidFill>
                          <a:effectLst/>
                          <a:latin typeface="+mn-ea"/>
                          <a:ea typeface="+mn-ea"/>
                          <a:cs typeface="+mn-cs"/>
                        </a:rPr>
                        <a:t>A.</a:t>
                      </a:r>
                      <a:r>
                        <a:rPr kumimoji="1" lang="ja-JP" altLang="en-US" sz="900" b="0" i="0" u="none" strike="noStrike" kern="1200" dirty="0">
                          <a:solidFill>
                            <a:srgbClr val="000000"/>
                          </a:solidFill>
                          <a:effectLst/>
                          <a:latin typeface="+mn-ea"/>
                          <a:ea typeface="+mn-ea"/>
                          <a:cs typeface="+mn-cs"/>
                        </a:rPr>
                        <a:t>現状把握・</a:t>
                      </a:r>
                      <a:br>
                        <a:rPr kumimoji="1" lang="ja-JP" altLang="en-US" sz="900" b="0" i="0" u="none" strike="noStrike" kern="1200" dirty="0">
                          <a:solidFill>
                            <a:srgbClr val="000000"/>
                          </a:solidFill>
                          <a:effectLst/>
                          <a:latin typeface="+mn-ea"/>
                          <a:ea typeface="+mn-ea"/>
                          <a:cs typeface="+mn-cs"/>
                        </a:rPr>
                      </a:br>
                      <a:r>
                        <a:rPr kumimoji="1" lang="ja-JP" altLang="en-US" sz="900" b="0" i="0" u="none" strike="noStrike" kern="1200" dirty="0">
                          <a:solidFill>
                            <a:srgbClr val="000000"/>
                          </a:solidFill>
                          <a:effectLst/>
                          <a:latin typeface="+mn-ea"/>
                          <a:ea typeface="+mn-ea"/>
                          <a:cs typeface="+mn-cs"/>
                        </a:rPr>
                        <a:t>将来構想の具体性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（１）社会課題・地域課題・利用者ニーズの整理</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事業実施の背景にある社会課題や地域課題、利用者（本提案内容の受益者）のニーズを具体的に記載</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49010310"/>
                  </a:ext>
                </a:extLst>
              </a:tr>
              <a:tr h="406432">
                <a:tc vMerge="1">
                  <a:txBody>
                    <a:bodyPr/>
                    <a:lstStyle/>
                    <a:p>
                      <a:endParaRPr kumimoji="1" lang="ja-JP" altLang="en-US"/>
                    </a:p>
                  </a:txBody>
                  <a:tcPr>
                    <a:lnT w="6350" cap="flat" cmpd="sng" algn="ctr">
                      <a:solidFill>
                        <a:srgbClr val="808080"/>
                      </a:solidFill>
                      <a:prstDash val="solid"/>
                      <a:round/>
                      <a:headEnd type="none" w="med" len="med"/>
                      <a:tailEnd type="none" w="med" len="med"/>
                    </a:lnT>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（２）将来構想</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（１）を受けて、将来的に実装を目指すサービス像やビジネスモデル、横展開の構想等を具体的に記載</a:t>
                      </a:r>
                      <a:endParaRPr kumimoji="1" lang="en-US" altLang="ja-JP" sz="900" b="0" i="0" u="none" strike="noStrike" kern="1200" dirty="0">
                        <a:solidFill>
                          <a:srgbClr val="000000"/>
                        </a:solidFill>
                        <a:effectLst/>
                        <a:latin typeface="MSPゴシック"/>
                        <a:ea typeface="+mn-ea"/>
                        <a:cs typeface="+mn-cs"/>
                      </a:endParaRP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43665595"/>
                  </a:ext>
                </a:extLst>
              </a:tr>
              <a:tr h="406432">
                <a:tc vMerge="1">
                  <a:txBody>
                    <a:bodyPr/>
                    <a:lstStyle/>
                    <a:p>
                      <a:endParaRPr kumimoji="1" lang="ja-JP" altLang="en-US"/>
                    </a:p>
                  </a:txBody>
                  <a:tcPr>
                    <a:lnL w="6350" cap="flat" cmpd="sng" algn="ctr">
                      <a:solidFill>
                        <a:srgbClr val="808080"/>
                      </a:solidFill>
                      <a:prstDash val="solid"/>
                      <a:round/>
                      <a:headEnd type="none" w="med" len="med"/>
                      <a:tailEnd type="none" w="med" len="med"/>
                    </a:lnL>
                    <a:lnT w="6350" cap="flat" cmpd="sng" algn="ctr">
                      <a:solidFill>
                        <a:srgbClr val="FFFFFF">
                          <a:lumMod val="50000"/>
                        </a:srgbClr>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（３）実装に向けたロードマップと今年度事業の位置づけ</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実装に向けたロードマップと、今年度事業の位置づけ（今年度は何を目的に進めるのか）、</a:t>
                      </a:r>
                      <a:br>
                        <a:rPr kumimoji="1" lang="en-US" altLang="ja-JP" sz="900" b="0" i="0" u="none" strike="noStrike" kern="1200" dirty="0">
                          <a:solidFill>
                            <a:srgbClr val="000000"/>
                          </a:solidFill>
                          <a:effectLst/>
                          <a:latin typeface="MSPゴシック"/>
                          <a:ea typeface="+mn-ea"/>
                          <a:cs typeface="+mn-cs"/>
                        </a:rPr>
                      </a:br>
                      <a:r>
                        <a:rPr kumimoji="1" lang="ja-JP" altLang="en-US" sz="900" b="0" i="0" u="none" strike="noStrike" kern="1200" dirty="0">
                          <a:solidFill>
                            <a:srgbClr val="000000"/>
                          </a:solidFill>
                          <a:effectLst/>
                          <a:latin typeface="MSPゴシック"/>
                          <a:ea typeface="+mn-ea"/>
                          <a:cs typeface="+mn-cs"/>
                        </a:rPr>
                        <a:t>将来的な予算確保の考え方等を具体的かつ簡潔に記載</a:t>
                      </a:r>
                      <a:r>
                        <a:rPr kumimoji="1" lang="en-US" altLang="ja-JP" sz="900" b="0" i="0" u="none" strike="noStrike" kern="1200" dirty="0">
                          <a:solidFill>
                            <a:srgbClr val="000000"/>
                          </a:solidFill>
                          <a:effectLst/>
                          <a:latin typeface="MSPゴシック"/>
                          <a:ea typeface="+mn-ea"/>
                          <a:cs typeface="+mn-cs"/>
                        </a:rPr>
                        <a:t> </a:t>
                      </a:r>
                      <a:endParaRPr kumimoji="1" lang="ja-JP" altLang="en-US" sz="900" b="0" i="0" u="none" strike="noStrike" kern="1200" dirty="0">
                        <a:solidFill>
                          <a:srgbClr val="000000"/>
                        </a:solidFill>
                        <a:effectLst/>
                        <a:latin typeface="MSPゴシック"/>
                        <a:ea typeface="+mn-ea"/>
                        <a:cs typeface="+mn-cs"/>
                      </a:endParaRP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56506832"/>
                  </a:ext>
                </a:extLst>
              </a:tr>
              <a:tr h="406432">
                <a:tc vMerge="1">
                  <a:txBody>
                    <a:bodyPr/>
                    <a:lstStyle/>
                    <a:p>
                      <a:pPr algn="l" fontAlgn="ctr"/>
                      <a:endParaRPr kumimoji="1" lang="ja-JP" altLang="en-US" sz="1000" b="0" i="0" u="none" strike="noStrike" kern="1200" dirty="0">
                        <a:solidFill>
                          <a:srgbClr val="000000"/>
                        </a:solidFill>
                        <a:effectLst/>
                        <a:latin typeface="+mn-ea"/>
                        <a:ea typeface="+mn-ea"/>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（４）取組の新規性</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当該地域の過去の取組や他地域の類似事例を参照し、提案内容の新規性を記載。また、参照結果を提案内容にどのように反映しているか記載（事例が無い場合はその旨を記載）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54521865"/>
                  </a:ext>
                </a:extLst>
              </a:tr>
              <a:tr h="406432">
                <a:tc rowSpan="6">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en-US" altLang="ja-JP" sz="900" b="0" i="0" u="none" strike="noStrike" kern="1200" dirty="0">
                          <a:solidFill>
                            <a:srgbClr val="000000"/>
                          </a:solidFill>
                          <a:effectLst/>
                          <a:latin typeface="MSPゴシック"/>
                          <a:ea typeface="+mn-ea"/>
                          <a:cs typeface="+mn-cs"/>
                        </a:rPr>
                        <a:t>B. </a:t>
                      </a:r>
                      <a:r>
                        <a:rPr kumimoji="1" lang="ja-JP" altLang="en-US" sz="900" b="0" i="0" u="none" strike="noStrike" kern="1200" dirty="0">
                          <a:solidFill>
                            <a:srgbClr val="000000"/>
                          </a:solidFill>
                          <a:effectLst/>
                          <a:latin typeface="MSPゴシック"/>
                          <a:ea typeface="+mn-ea"/>
                          <a:cs typeface="+mn-cs"/>
                        </a:rPr>
                        <a:t>今年度実証内容</a:t>
                      </a:r>
                      <a:endParaRPr kumimoji="1" lang="en-US" altLang="ja-JP" sz="900" b="0" i="0" u="none" strike="noStrike" kern="1200" dirty="0">
                        <a:solidFill>
                          <a:srgbClr val="000000"/>
                        </a:solidFill>
                        <a:effectLst/>
                        <a:latin typeface="MSPゴシック"/>
                        <a:ea typeface="+mn-ea"/>
                        <a:cs typeface="+mn-cs"/>
                      </a:endParaRPr>
                    </a:p>
                    <a:p>
                      <a:pPr algn="l" fontAlgn="ctr"/>
                      <a:r>
                        <a:rPr kumimoji="1" lang="ja-JP" altLang="en-US" sz="900" b="0" i="0" u="none" strike="noStrike" kern="1200" dirty="0">
                          <a:solidFill>
                            <a:srgbClr val="000000"/>
                          </a:solidFill>
                          <a:effectLst/>
                          <a:latin typeface="MSPゴシック"/>
                          <a:ea typeface="+mn-ea"/>
                          <a:cs typeface="+mn-cs"/>
                        </a:rPr>
                        <a:t>の具体性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900" b="0" kern="100" dirty="0">
                          <a:solidFill>
                            <a:schemeClr val="tx1"/>
                          </a:solidFill>
                        </a:rPr>
                        <a:t>（１）今年度実証内容の概要・検証内容・検証手法</a:t>
                      </a:r>
                      <a:endParaRPr kumimoji="1" lang="ja-JP" altLang="en-US" sz="900" b="0" i="0" u="none" strike="noStrike" kern="1200" dirty="0">
                        <a:solidFill>
                          <a:schemeClr val="tx1"/>
                        </a:solidFill>
                        <a:effectLst/>
                        <a:latin typeface="MSPゴシック"/>
                        <a:ea typeface="+mn-ea"/>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今年度の実証内容と、検証内容（検証項目）、その検証手法を具体的に記載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99845618"/>
                  </a:ext>
                </a:extLst>
              </a:tr>
              <a:tr h="406432">
                <a:tc vMerge="1">
                  <a:txBody>
                    <a:bodyPr/>
                    <a:lstStyle/>
                    <a:p>
                      <a:endParaRPr kumimoji="1" lang="ja-JP" altLang="en-US"/>
                    </a:p>
                  </a:txBody>
                  <a:tcPr>
                    <a:lnT w="6350" cap="flat" cmpd="sng" algn="ctr">
                      <a:solidFill>
                        <a:srgbClr val="FFFFFF">
                          <a:lumMod val="50000"/>
                        </a:srgbClr>
                      </a:solidFill>
                      <a:prstDash val="solid"/>
                      <a:round/>
                      <a:headEnd type="none" w="med" len="med"/>
                      <a:tailEnd type="none" w="med" len="med"/>
                    </a:lnT>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（２）達成度の評価方法</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（１）で示した検証内容の達成度を評価する手法（</a:t>
                      </a:r>
                      <a:r>
                        <a:rPr kumimoji="1" lang="en-US" altLang="ja-JP" sz="900" b="0" i="0" u="none" strike="noStrike" kern="1200" dirty="0">
                          <a:solidFill>
                            <a:srgbClr val="000000"/>
                          </a:solidFill>
                          <a:effectLst/>
                          <a:latin typeface="MSPゴシック"/>
                          <a:ea typeface="+mn-ea"/>
                          <a:cs typeface="+mn-cs"/>
                        </a:rPr>
                        <a:t>KPI</a:t>
                      </a:r>
                      <a:r>
                        <a:rPr kumimoji="1" lang="ja-JP" altLang="en-US" sz="900" b="0" i="0" u="none" strike="noStrike" kern="1200" dirty="0">
                          <a:solidFill>
                            <a:srgbClr val="000000"/>
                          </a:solidFill>
                          <a:effectLst/>
                          <a:latin typeface="MSPゴシック"/>
                          <a:ea typeface="+mn-ea"/>
                          <a:cs typeface="+mn-cs"/>
                        </a:rPr>
                        <a:t>等）を具体的に記載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44630272"/>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（３）実証スケジュール</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実証スケジュール（実証時期、実証計画の修正余地 等）を具体的に記載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7974469"/>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（４）実施体制の整備</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実施体制と各主体の役割を具体的に記載</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60938219"/>
                  </a:ext>
                </a:extLst>
              </a:tr>
              <a:tr h="406432">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（５）自治体の協力</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事業実施にあたり、地域（自治体等）との協力状況を具体的に記載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291600129"/>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（６）利用者ニーズの反映</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利用者（サービスの受益者）視点での意見・ニーズが実証内容に反映されているかを具体的に記載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64422734"/>
                  </a:ext>
                </a:extLst>
              </a:tr>
              <a:tr h="406432">
                <a:tc rowSpan="2">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en-US" altLang="ja-JP" sz="900" b="0" i="0" u="none" strike="noStrike" kern="1200" dirty="0">
                          <a:solidFill>
                            <a:srgbClr val="000000"/>
                          </a:solidFill>
                          <a:effectLst/>
                          <a:latin typeface="MSPゴシック"/>
                          <a:ea typeface="+mn-ea"/>
                          <a:cs typeface="+mn-cs"/>
                        </a:rPr>
                        <a:t>C.</a:t>
                      </a:r>
                      <a:r>
                        <a:rPr kumimoji="1" lang="ja-JP" altLang="en-US" sz="900" b="0" i="0" u="none" strike="noStrike" kern="1200" dirty="0">
                          <a:solidFill>
                            <a:srgbClr val="000000"/>
                          </a:solidFill>
                          <a:effectLst/>
                          <a:latin typeface="MSPゴシック"/>
                          <a:ea typeface="+mn-ea"/>
                          <a:cs typeface="+mn-cs"/>
                        </a:rPr>
                        <a:t>事業目的や期待する成果との整合性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a:r>
                        <a:rPr kumimoji="1" lang="ja-JP" altLang="en-US" sz="900" b="0" i="0" u="none" strike="noStrike" kern="1200" dirty="0">
                          <a:solidFill>
                            <a:srgbClr val="000000"/>
                          </a:solidFill>
                          <a:effectLst/>
                          <a:latin typeface="MSPゴシック"/>
                          <a:ea typeface="+mn-ea"/>
                          <a:cs typeface="+mn-cs"/>
                        </a:rPr>
                        <a:t>（１）期待する成果との整合性</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本事業が期待する成果への該当有無を記載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25463225"/>
                  </a:ext>
                </a:extLst>
              </a:tr>
              <a:tr h="406432">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（２）具体的に目指す成果</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本事業の目的や期待する成果を加味し、提案内容がどのような点で成果を生むことが出来るか記載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545526929"/>
                  </a:ext>
                </a:extLst>
              </a:tr>
              <a:tr h="406432">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en-US" altLang="ja-JP" sz="900" b="0" i="0" u="none" strike="noStrike" dirty="0">
                          <a:solidFill>
                            <a:srgbClr val="000000"/>
                          </a:solidFill>
                          <a:effectLst/>
                          <a:latin typeface="+mn-ea"/>
                          <a:ea typeface="+mn-ea"/>
                        </a:rPr>
                        <a:t>D. </a:t>
                      </a:r>
                      <a:r>
                        <a:rPr lang="ja-JP" altLang="en-US" sz="900" b="0" i="0" u="none" strike="noStrike" dirty="0">
                          <a:solidFill>
                            <a:srgbClr val="000000"/>
                          </a:solidFill>
                          <a:effectLst/>
                          <a:latin typeface="+mn-ea"/>
                          <a:ea typeface="+mn-ea"/>
                        </a:rPr>
                        <a:t>その他</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900" b="0" kern="100" dirty="0">
                          <a:solidFill>
                            <a:schemeClr val="tx1"/>
                          </a:solidFill>
                        </a:rPr>
                        <a:t>ワーク・ライフ・バランス等推進企業に関する認定等の状況</a:t>
                      </a:r>
                      <a:endParaRPr kumimoji="1" lang="ja-JP" altLang="en-US" sz="900" b="0" i="0" u="none" strike="noStrike" kern="1200" dirty="0">
                        <a:solidFill>
                          <a:schemeClr val="tx1"/>
                        </a:solidFill>
                        <a:effectLst/>
                        <a:latin typeface="MSPゴシック"/>
                        <a:ea typeface="+mn-ea"/>
                        <a:cs typeface="+mn-cs"/>
                      </a:endParaRPr>
                    </a:p>
                  </a:txBody>
                  <a:tcPr marL="36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kumimoji="1" lang="ja-JP" altLang="en-US" sz="900" b="0" i="0" u="none" strike="noStrike" kern="1200" dirty="0">
                          <a:solidFill>
                            <a:srgbClr val="000000"/>
                          </a:solidFill>
                          <a:effectLst/>
                          <a:latin typeface="MSPゴシック"/>
                          <a:ea typeface="+mn-ea"/>
                          <a:cs typeface="+mn-cs"/>
                        </a:rPr>
                        <a:t>ワーク・ライフ・バランス等推進企業に関する資格の取得状況を記載</a:t>
                      </a:r>
                    </a:p>
                  </a:txBody>
                  <a:tcPr marL="72000" marR="72000" marT="7620"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66552907"/>
                  </a:ext>
                </a:extLst>
              </a:tr>
            </a:tbl>
          </a:graphicData>
        </a:graphic>
      </p:graphicFrame>
    </p:spTree>
    <p:extLst>
      <p:ext uri="{BB962C8B-B14F-4D97-AF65-F5344CB8AC3E}">
        <p14:creationId xmlns:p14="http://schemas.microsoft.com/office/powerpoint/2010/main" val="1994524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53</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a:t>
            </a:r>
            <a:r>
              <a:rPr lang="ja-JP" altLang="en-US" sz="1200" b="1" kern="100" dirty="0">
                <a:solidFill>
                  <a:schemeClr val="bg1"/>
                </a:solidFill>
                <a:effectLst/>
              </a:rPr>
              <a:t>社会課題・地域課題・利用者ニーズの整理</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843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r>
              <a:rPr lang="en-US" altLang="ja-JP" sz="1200" b="0" kern="100" dirty="0">
                <a:solidFill>
                  <a:srgbClr val="FF0000"/>
                </a:solidFill>
                <a:effectLst/>
                <a:latin typeface="+mn-ea"/>
              </a:rPr>
              <a:t>※</a:t>
            </a:r>
            <a:r>
              <a:rPr lang="ja-JP" altLang="en-US" sz="1200" b="0" kern="100" dirty="0">
                <a:solidFill>
                  <a:srgbClr val="FF0000"/>
                </a:solidFill>
                <a:effectLst/>
                <a:latin typeface="+mn-ea"/>
              </a:rPr>
              <a:t>事業実施の背景にある社会課題や地域課題、利用者（本提案内容の受益者）のニーズをご記載ください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a:t>
            </a: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P15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18</a:t>
            </a:r>
            <a:endParaRPr lang="ja-JP" altLang="ja-JP" sz="1200" b="0" kern="100" dirty="0">
              <a:solidFill>
                <a:schemeClr val="tx1"/>
              </a:solidFill>
              <a:effectLst/>
              <a:latin typeface="+mn-ea"/>
              <a:cs typeface="Times New Roman" panose="02020603050405020304" pitchFamily="18" charset="0"/>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451366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r>
              <a:rPr lang="ja-JP" altLang="en-US" sz="1800" b="1" dirty="0">
                <a:solidFill>
                  <a:srgbClr val="FFFFFF"/>
                </a:solidFill>
                <a:latin typeface="ＭＳ Ｐゴシック" panose="020B0600070205080204" pitchFamily="50" charset="-128"/>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54</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（２）将来構想</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843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（１）で記載した背景や課題を受けて、将来的に実装を目指すサービス像の詳細やビジネスモデル、横展開構想等をご記載ください。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可能であればサービスや金銭の流れを図示したビジネスモデル図をご記載ください。</a:t>
            </a:r>
            <a:endParaRPr lang="en-US" altLang="ja-JP" sz="1200" kern="100" dirty="0">
              <a:solidFill>
                <a:schemeClr val="tx1"/>
              </a:solidFill>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将来構想によって、「誰に」「どのような」価値がもたらせるのかが分かるように記載してください。</a:t>
            </a:r>
            <a:endParaRPr lang="en-US" altLang="ja-JP" sz="1200" kern="100" dirty="0">
              <a:solidFill>
                <a:srgbClr val="FF0000"/>
              </a:solidFill>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P19</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24</a:t>
            </a: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623137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55</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（３）</a:t>
            </a:r>
            <a:r>
              <a:rPr lang="ja-JP" altLang="en-US" sz="1200" b="1" kern="100" dirty="0">
                <a:solidFill>
                  <a:schemeClr val="bg1"/>
                </a:solidFill>
                <a:effectLst/>
              </a:rPr>
              <a:t>実装に向けたロードマップと今年度事業の位置づけ</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123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実装に向けたロードマップを示し、今年度事業の</a:t>
            </a:r>
            <a:r>
              <a:rPr lang="ja-JP" altLang="en-US" sz="1200" kern="100" dirty="0">
                <a:solidFill>
                  <a:srgbClr val="FF0000"/>
                </a:solidFill>
                <a:latin typeface="+mn-ea"/>
              </a:rPr>
              <a:t>位置づけ（今年度は何を目的に進めるのか）を簡潔にご記載ください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今年度の実証後、実証や実装時の予算をどのように確保するかが分かる記載としてください。</a:t>
            </a:r>
            <a:endParaRPr lang="en-US" altLang="ja-JP" sz="1200" kern="100" dirty="0">
              <a:solidFill>
                <a:srgbClr val="FF0000"/>
              </a:solidFill>
              <a:latin typeface="+mn-ea"/>
            </a:endParaRPr>
          </a:p>
          <a:p>
            <a:pPr>
              <a:lnSpc>
                <a:spcPts val="1500"/>
              </a:lnSpc>
              <a:spcAft>
                <a:spcPts val="0"/>
              </a:spcAft>
            </a:pPr>
            <a:r>
              <a:rPr lang="ja-JP" altLang="en-US" sz="1200" kern="100" dirty="0">
                <a:solidFill>
                  <a:srgbClr val="FF0000"/>
                </a:solidFill>
                <a:latin typeface="+mn-ea"/>
              </a:rPr>
              <a:t>（政府の補助事業・委託事業を何年度まで使うか、自治体で予算を確保する・補助金を活用する、黒字化を達成し支援なしで運営可能とする等）</a:t>
            </a:r>
            <a:endParaRPr lang="en-US" altLang="ja-JP" sz="1200" kern="100" dirty="0">
              <a:solidFill>
                <a:srgbClr val="FF0000"/>
              </a:solidFill>
              <a:latin typeface="+mn-ea"/>
            </a:endParaRPr>
          </a:p>
          <a:p>
            <a:pPr>
              <a:lnSpc>
                <a:spcPts val="1500"/>
              </a:lnSpc>
              <a:spcAft>
                <a:spcPts val="0"/>
              </a:spcAft>
            </a:pPr>
            <a:r>
              <a:rPr lang="en-US" altLang="ja-JP" sz="1200" b="0" kern="100" dirty="0">
                <a:solidFill>
                  <a:srgbClr val="FF0000"/>
                </a:solidFill>
                <a:effectLst/>
                <a:latin typeface="+mn-ea"/>
                <a:cs typeface="Times New Roman" panose="02020603050405020304" pitchFamily="18" charset="0"/>
              </a:rPr>
              <a:t>※</a:t>
            </a:r>
            <a:r>
              <a:rPr lang="ja-JP" altLang="en-US" sz="1200" b="0" kern="100" dirty="0">
                <a:solidFill>
                  <a:srgbClr val="FF0000"/>
                </a:solidFill>
                <a:effectLst/>
                <a:latin typeface="+mn-ea"/>
                <a:cs typeface="Times New Roman" panose="02020603050405020304" pitchFamily="18" charset="0"/>
              </a:rPr>
              <a:t>なお、</a:t>
            </a:r>
            <a:r>
              <a:rPr lang="ja-JP" altLang="en-US" sz="1200" kern="100" dirty="0">
                <a:solidFill>
                  <a:srgbClr val="FF0000"/>
                </a:solidFill>
                <a:latin typeface="+mn-ea"/>
                <a:cs typeface="Times New Roman" panose="02020603050405020304" pitchFamily="18" charset="0"/>
              </a:rPr>
              <a:t>自動運転の実装時期等、将来見通しがつきづらいものも、官民</a:t>
            </a:r>
            <a:r>
              <a:rPr lang="en-US" altLang="ja-JP" sz="1200" kern="100" dirty="0">
                <a:solidFill>
                  <a:srgbClr val="FF0000"/>
                </a:solidFill>
                <a:latin typeface="+mn-ea"/>
                <a:cs typeface="Times New Roman" panose="02020603050405020304" pitchFamily="18" charset="0"/>
              </a:rPr>
              <a:t>ITS</a:t>
            </a:r>
            <a:r>
              <a:rPr lang="ja-JP" altLang="en-US" sz="1200" kern="100" dirty="0">
                <a:solidFill>
                  <a:srgbClr val="FF0000"/>
                </a:solidFill>
                <a:latin typeface="+mn-ea"/>
                <a:cs typeface="Times New Roman" panose="02020603050405020304" pitchFamily="18" charset="0"/>
              </a:rPr>
              <a:t>構想・ロードマップ等、国が策定しているロードマップを参考にしつつ、地域の実情として実現可能な</a:t>
            </a:r>
            <a:r>
              <a:rPr lang="ja-JP" altLang="en-US" sz="1200" b="0" kern="100" dirty="0">
                <a:solidFill>
                  <a:srgbClr val="FF0000"/>
                </a:solidFill>
                <a:effectLst/>
                <a:latin typeface="+mn-ea"/>
                <a:cs typeface="Times New Roman" panose="02020603050405020304" pitchFamily="18" charset="0"/>
              </a:rPr>
              <a:t>実装時期を設定してください。</a:t>
            </a:r>
            <a:endParaRPr lang="en-US" altLang="ja-JP" sz="1200" b="0" kern="100" dirty="0">
              <a:solidFill>
                <a:srgbClr val="FF0000"/>
              </a:solidFill>
              <a:effectLst/>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P31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33</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623603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56</a:t>
            </a:r>
            <a:endParaRPr kumimoji="1" lang="ja-JP" altLang="en-US" sz="1480" dirty="0">
              <a:solidFill>
                <a:schemeClr val="tx1"/>
              </a:solidFill>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
        <p:nvSpPr>
          <p:cNvPr id="2" name="正方形/長方形 1">
            <a:extLst>
              <a:ext uri="{FF2B5EF4-FFF2-40B4-BE49-F238E27FC236}">
                <a16:creationId xmlns:a16="http://schemas.microsoft.com/office/drawing/2014/main" id="{44C150FD-A2BB-C0AA-83A2-494389F103DA}"/>
              </a:ext>
            </a:extLst>
          </p:cNvPr>
          <p:cNvSpPr/>
          <p:nvPr/>
        </p:nvSpPr>
        <p:spPr>
          <a:xfrm>
            <a:off x="190939" y="98254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a:t>
            </a:r>
            <a:r>
              <a:rPr lang="ja-JP" altLang="en-US" sz="1200" b="1" kern="100" dirty="0">
                <a:solidFill>
                  <a:schemeClr val="bg1"/>
                </a:solidFill>
                <a:effectLst/>
              </a:rPr>
              <a:t>取組の新規性</a:t>
            </a:r>
            <a:endParaRPr lang="en-US" altLang="ja-JP" sz="1200" b="1" kern="100" dirty="0">
              <a:solidFill>
                <a:schemeClr val="bg1"/>
              </a:solidFill>
            </a:endParaRPr>
          </a:p>
        </p:txBody>
      </p:sp>
      <p:sp>
        <p:nvSpPr>
          <p:cNvPr id="3" name="正方形/長方形 2">
            <a:extLst>
              <a:ext uri="{FF2B5EF4-FFF2-40B4-BE49-F238E27FC236}">
                <a16:creationId xmlns:a16="http://schemas.microsoft.com/office/drawing/2014/main" id="{CE0C45AD-3E76-E4BC-D89D-63EB1DA99073}"/>
              </a:ext>
            </a:extLst>
          </p:cNvPr>
          <p:cNvSpPr/>
          <p:nvPr/>
        </p:nvSpPr>
        <p:spPr>
          <a:xfrm>
            <a:off x="190939" y="1260598"/>
            <a:ext cx="8762062" cy="5336753"/>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kern="100" dirty="0">
                <a:solidFill>
                  <a:srgbClr val="FF0000"/>
                </a:solidFill>
                <a:latin typeface="+mn-ea"/>
              </a:rPr>
              <a:t>当該地域のこれまでの取組や、他地域における類似</a:t>
            </a:r>
            <a:r>
              <a:rPr lang="ja-JP" altLang="en-US" sz="1200" b="0" kern="100" dirty="0">
                <a:solidFill>
                  <a:srgbClr val="FF0000"/>
                </a:solidFill>
                <a:effectLst/>
                <a:latin typeface="+mn-ea"/>
              </a:rPr>
              <a:t>事例を参照し、提案内容の新規性をご記載ください。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また、</a:t>
            </a:r>
            <a:r>
              <a:rPr lang="ja-JP" altLang="en-US" sz="1200" b="0" kern="100" dirty="0">
                <a:solidFill>
                  <a:srgbClr val="FF0000"/>
                </a:solidFill>
                <a:effectLst/>
                <a:latin typeface="+mn-ea"/>
              </a:rPr>
              <a:t>参照結果を提案内容においてどのように反映しているかご記載ください。</a:t>
            </a:r>
            <a:br>
              <a:rPr lang="en-US" altLang="ja-JP" sz="1200" kern="100" dirty="0">
                <a:solidFill>
                  <a:srgbClr val="FF0000"/>
                </a:solidFill>
                <a:latin typeface="+mn-ea"/>
                <a:cs typeface="Times New Roman" panose="02020603050405020304" pitchFamily="18" charset="0"/>
              </a:rPr>
            </a:br>
            <a:r>
              <a:rPr lang="ja-JP" altLang="en-US" sz="1200" kern="100" dirty="0">
                <a:solidFill>
                  <a:srgbClr val="FF0000"/>
                </a:solidFill>
                <a:latin typeface="+mn-ea"/>
                <a:cs typeface="Times New Roman" panose="02020603050405020304" pitchFamily="18" charset="0"/>
              </a:rPr>
              <a:t>　　（過去の取組、類似事例が無い場合はその旨をご記載ください）</a:t>
            </a:r>
            <a:endParaRPr lang="ja-JP" altLang="ja-JP" sz="1200" b="0" kern="100" dirty="0">
              <a:solidFill>
                <a:srgbClr val="FF0000"/>
              </a:solidFill>
              <a:effectLst/>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P9</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10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23</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24</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Tree>
    <p:extLst>
      <p:ext uri="{BB962C8B-B14F-4D97-AF65-F5344CB8AC3E}">
        <p14:creationId xmlns:p14="http://schemas.microsoft.com/office/powerpoint/2010/main" val="4009739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57</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（１）今年度実証内容の概要・検証内容・検証手法 （</a:t>
            </a:r>
            <a:r>
              <a:rPr lang="en-US" altLang="ja-JP" sz="1200" b="1" kern="100" dirty="0">
                <a:solidFill>
                  <a:schemeClr val="bg1"/>
                </a:solidFill>
              </a:rPr>
              <a:t>2</a:t>
            </a:r>
            <a:r>
              <a:rPr lang="ja-JP" altLang="en-US" sz="1200" b="1" kern="100" dirty="0">
                <a:solidFill>
                  <a:schemeClr val="bg1"/>
                </a:solidFill>
              </a:rPr>
              <a:t>ページ以内）</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今年度の実証内容を図や画像も用いて自由にご記載ください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その際、</a:t>
            </a:r>
            <a:r>
              <a:rPr lang="en-US" altLang="ja-JP" sz="1200" b="0" kern="100" dirty="0">
                <a:solidFill>
                  <a:srgbClr val="FF0000"/>
                </a:solidFill>
                <a:effectLst/>
                <a:latin typeface="+mn-ea"/>
              </a:rPr>
              <a:t> </a:t>
            </a:r>
            <a:r>
              <a:rPr lang="ja-JP" altLang="en-US" sz="1200" b="0" kern="100" dirty="0">
                <a:solidFill>
                  <a:srgbClr val="FF0000"/>
                </a:solidFill>
                <a:effectLst/>
                <a:latin typeface="+mn-ea"/>
              </a:rPr>
              <a:t>検証内容（検証項目）とその検証手法を分かりやすくご記載ください</a:t>
            </a:r>
            <a:endParaRPr lang="en-US" altLang="ja-JP" sz="1200" b="0" kern="100" dirty="0">
              <a:solidFill>
                <a:srgbClr val="FF0000"/>
              </a:solidFill>
              <a:effectLst/>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p:txBody>
      </p:sp>
      <p:sp>
        <p:nvSpPr>
          <p:cNvPr id="12" name="正方形/長方形 3">
            <a:extLst>
              <a:ext uri="{FF2B5EF4-FFF2-40B4-BE49-F238E27FC236}">
                <a16:creationId xmlns:a16="http://schemas.microsoft.com/office/drawing/2014/main" id="{60F806F0-99EC-4DFA-AB24-AFB004B3DF1A}"/>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793249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２．スマートシティ関連事業への応募状況　</a:t>
            </a:r>
            <a:r>
              <a:rPr lang="en-US" altLang="ja-JP" sz="2400" b="1" dirty="0">
                <a:solidFill>
                  <a:schemeClr val="bg1"/>
                </a:solidFill>
                <a:latin typeface="ＭＳ Ｐゴシック" panose="020B0600070205080204" pitchFamily="50" charset="-128"/>
              </a:rPr>
              <a:t>【</a:t>
            </a:r>
            <a:r>
              <a:rPr lang="ja-JP" altLang="en-US" sz="2400" b="1" dirty="0">
                <a:solidFill>
                  <a:schemeClr val="bg1"/>
                </a:solidFill>
                <a:latin typeface="ＭＳ Ｐゴシック" panose="020B0600070205080204" pitchFamily="50" charset="-128"/>
              </a:rPr>
              <a:t>申請者名</a:t>
            </a:r>
            <a:r>
              <a:rPr lang="en-US" altLang="ja-JP" sz="2400" b="1" dirty="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231" name="表 12"/>
          <p:cNvGraphicFramePr>
            <a:graphicFrameLocks noGrp="1"/>
          </p:cNvGraphicFramePr>
          <p:nvPr/>
        </p:nvGraphicFramePr>
        <p:xfrm>
          <a:off x="266314" y="4461088"/>
          <a:ext cx="8554162" cy="1920240"/>
        </p:xfrm>
        <a:graphic>
          <a:graphicData uri="http://schemas.openxmlformats.org/drawingml/2006/table">
            <a:tbl>
              <a:tblPr firstRow="1" bandRow="1">
                <a:tableStyleId>{5940675A-B579-460E-94D1-54222C63F5DA}</a:tableStyleId>
              </a:tblPr>
              <a:tblGrid>
                <a:gridCol w="3799986">
                  <a:extLst>
                    <a:ext uri="{9D8B030D-6E8A-4147-A177-3AD203B41FA5}">
                      <a16:colId xmlns:a16="http://schemas.microsoft.com/office/drawing/2014/main" val="20000"/>
                    </a:ext>
                  </a:extLst>
                </a:gridCol>
                <a:gridCol w="594272">
                  <a:extLst>
                    <a:ext uri="{9D8B030D-6E8A-4147-A177-3AD203B41FA5}">
                      <a16:colId xmlns:a16="http://schemas.microsoft.com/office/drawing/2014/main" val="2326779085"/>
                    </a:ext>
                  </a:extLst>
                </a:gridCol>
                <a:gridCol w="594272">
                  <a:extLst>
                    <a:ext uri="{9D8B030D-6E8A-4147-A177-3AD203B41FA5}">
                      <a16:colId xmlns:a16="http://schemas.microsoft.com/office/drawing/2014/main" val="20001"/>
                    </a:ext>
                  </a:extLst>
                </a:gridCol>
                <a:gridCol w="594272">
                  <a:extLst>
                    <a:ext uri="{9D8B030D-6E8A-4147-A177-3AD203B41FA5}">
                      <a16:colId xmlns:a16="http://schemas.microsoft.com/office/drawing/2014/main" val="509676669"/>
                    </a:ext>
                  </a:extLst>
                </a:gridCol>
                <a:gridCol w="594272">
                  <a:extLst>
                    <a:ext uri="{9D8B030D-6E8A-4147-A177-3AD203B41FA5}">
                      <a16:colId xmlns:a16="http://schemas.microsoft.com/office/drawing/2014/main" val="3044282376"/>
                    </a:ext>
                  </a:extLst>
                </a:gridCol>
                <a:gridCol w="594272">
                  <a:extLst>
                    <a:ext uri="{9D8B030D-6E8A-4147-A177-3AD203B41FA5}">
                      <a16:colId xmlns:a16="http://schemas.microsoft.com/office/drawing/2014/main" val="20002"/>
                    </a:ext>
                  </a:extLst>
                </a:gridCol>
                <a:gridCol w="594272">
                  <a:extLst>
                    <a:ext uri="{9D8B030D-6E8A-4147-A177-3AD203B41FA5}">
                      <a16:colId xmlns:a16="http://schemas.microsoft.com/office/drawing/2014/main" val="20003"/>
                    </a:ext>
                  </a:extLst>
                </a:gridCol>
                <a:gridCol w="594272">
                  <a:extLst>
                    <a:ext uri="{9D8B030D-6E8A-4147-A177-3AD203B41FA5}">
                      <a16:colId xmlns:a16="http://schemas.microsoft.com/office/drawing/2014/main" val="20004"/>
                    </a:ext>
                  </a:extLst>
                </a:gridCol>
                <a:gridCol w="594272">
                  <a:extLst>
                    <a:ext uri="{9D8B030D-6E8A-4147-A177-3AD203B41FA5}">
                      <a16:colId xmlns:a16="http://schemas.microsoft.com/office/drawing/2014/main" val="20005"/>
                    </a:ext>
                  </a:extLst>
                </a:gridCol>
              </a:tblGrid>
              <a:tr h="238929">
                <a:tc gridSpan="2">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今年度応募する事業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7">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kumimoji="1" lang="ja-JP" altLang="en-US"/>
                    </a:p>
                  </a:txBody>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R6</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R5</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R4</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R3</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H30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総務省 「地域課題解決のためのスマートシティ推進事業」</a:t>
                      </a:r>
                      <a:r>
                        <a:rPr kumimoji="1" lang="en-US" altLang="ja-JP" sz="1100" dirty="0">
                          <a:solidFill>
                            <a:schemeClr val="tx1"/>
                          </a:solidFill>
                          <a:latin typeface="Meiryo UI" panose="020B0604030504040204" pitchFamily="50" charset="-128"/>
                          <a:ea typeface="Meiryo UI" panose="020B0604030504040204" pitchFamily="50" charset="-128"/>
                        </a:rPr>
                        <a:t>※1</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経済産業省 「</a:t>
                      </a:r>
                      <a:r>
                        <a:rPr kumimoji="1" lang="zh-TW" altLang="en-US" sz="1100" dirty="0">
                          <a:solidFill>
                            <a:schemeClr val="tx1"/>
                          </a:solidFill>
                          <a:latin typeface="Meiryo UI" panose="020B0604030504040204" pitchFamily="50" charset="-128"/>
                          <a:ea typeface="Meiryo UI" panose="020B0604030504040204" pitchFamily="50" charset="-128"/>
                        </a:rPr>
                        <a:t>地域新</a:t>
                      </a:r>
                      <a:r>
                        <a:rPr kumimoji="1" lang="en-US" altLang="zh-TW" sz="1100" dirty="0" err="1">
                          <a:solidFill>
                            <a:schemeClr val="tx1"/>
                          </a:solidFill>
                          <a:latin typeface="Meiryo UI" panose="020B0604030504040204" pitchFamily="50" charset="-128"/>
                          <a:ea typeface="Meiryo UI" panose="020B0604030504040204" pitchFamily="50" charset="-128"/>
                        </a:rPr>
                        <a:t>MaaS</a:t>
                      </a:r>
                      <a:r>
                        <a:rPr kumimoji="1" lang="zh-TW" altLang="en-US" sz="1100" dirty="0">
                          <a:solidFill>
                            <a:schemeClr val="tx1"/>
                          </a:solidFill>
                          <a:latin typeface="Meiryo UI" panose="020B0604030504040204" pitchFamily="50" charset="-128"/>
                          <a:ea typeface="Meiryo UI" panose="020B0604030504040204" pitchFamily="50" charset="-128"/>
                        </a:rPr>
                        <a:t>創出推進事業</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「日本版</a:t>
                      </a:r>
                      <a:r>
                        <a:rPr kumimoji="1" lang="en-US" altLang="ja-JP" sz="1100" dirty="0" err="1">
                          <a:solidFill>
                            <a:schemeClr val="tx1"/>
                          </a:solidFill>
                          <a:latin typeface="Meiryo UI" panose="020B0604030504040204" pitchFamily="50" charset="-128"/>
                          <a:ea typeface="Meiryo UI" panose="020B0604030504040204" pitchFamily="50" charset="-128"/>
                        </a:rPr>
                        <a:t>MaaS</a:t>
                      </a:r>
                      <a:r>
                        <a:rPr kumimoji="1" lang="ja-JP" altLang="en-US" sz="1100" dirty="0">
                          <a:solidFill>
                            <a:schemeClr val="tx1"/>
                          </a:solidFill>
                          <a:latin typeface="Meiryo UI" panose="020B0604030504040204" pitchFamily="50" charset="-128"/>
                          <a:ea typeface="Meiryo UI" panose="020B0604030504040204" pitchFamily="50" charset="-128"/>
                        </a:rPr>
                        <a:t>推進・支援事業」※2</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３</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1232" name="テキスト ボックス 15"/>
          <p:cNvSpPr txBox="1"/>
          <p:nvPr/>
        </p:nvSpPr>
        <p:spPr>
          <a:xfrm>
            <a:off x="57870" y="4129335"/>
            <a:ext cx="5673838"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関連事業応募・採択状況</a:t>
            </a:r>
            <a:r>
              <a:rPr kumimoji="1" lang="en-US" altLang="ja-JP" sz="1400" dirty="0">
                <a:latin typeface="+mn-ea"/>
                <a:ea typeface="+mn-ea"/>
              </a:rPr>
              <a:t>】</a:t>
            </a:r>
            <a:r>
              <a:rPr kumimoji="1" lang="ja-JP" altLang="en-US" sz="1400" dirty="0">
                <a:latin typeface="+mn-ea"/>
                <a:ea typeface="+mn-ea"/>
              </a:rPr>
              <a:t>　</a:t>
            </a:r>
            <a:r>
              <a:rPr kumimoji="1" lang="ja-JP" altLang="en-US" sz="1050" dirty="0">
                <a:solidFill>
                  <a:srgbClr val="FF0000"/>
                </a:solidFill>
                <a:latin typeface="+mn-ea"/>
                <a:ea typeface="+mn-ea"/>
              </a:rPr>
              <a:t>該当する事業に○をつけること</a:t>
            </a:r>
          </a:p>
        </p:txBody>
      </p:sp>
      <p:graphicFrame>
        <p:nvGraphicFramePr>
          <p:cNvPr id="1233" name="表 4"/>
          <p:cNvGraphicFramePr>
            <a:graphicFrameLocks noGrp="1"/>
          </p:cNvGraphicFramePr>
          <p:nvPr/>
        </p:nvGraphicFramePr>
        <p:xfrm>
          <a:off x="266314" y="925459"/>
          <a:ext cx="8554160" cy="325374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5745">
                <a:tc rowSpan="2">
                  <a:txBody>
                    <a:bodyPr/>
                    <a:lstStyle/>
                    <a:p>
                      <a:r>
                        <a:rPr kumimoji="1" lang="ja-JP" altLang="en-US" sz="1200" dirty="0">
                          <a:solidFill>
                            <a:schemeClr val="tx1"/>
                          </a:solidFill>
                          <a:latin typeface="+mn-ea"/>
                          <a:ea typeface="+mn-ea"/>
                        </a:rPr>
                        <a:t>内閣府 「未来技術社会実装事業」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200" dirty="0">
                          <a:solidFill>
                            <a:schemeClr val="tx1"/>
                          </a:solidFill>
                          <a:latin typeface="+mn-ea"/>
                          <a:ea typeface="+mn-ea"/>
                        </a:rPr>
                        <a:t>総務省 「地域課題解決のためのスマートシティ推進事業」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r>
                        <a:rPr kumimoji="1" lang="en-US" altLang="ja-JP" sz="1050" i="1" dirty="0">
                          <a:solidFill>
                            <a:schemeClr val="tx1"/>
                          </a:solidFill>
                          <a:latin typeface="+mn-ea"/>
                          <a:ea typeface="+mn-ea"/>
                        </a:rPr>
                        <a:t>※</a:t>
                      </a:r>
                      <a:r>
                        <a:rPr kumimoji="1" lang="ja-JP" altLang="en-US" sz="1050" i="1" dirty="0">
                          <a:solidFill>
                            <a:schemeClr val="tx1"/>
                          </a:solidFill>
                          <a:latin typeface="+mn-ea"/>
                          <a:ea typeface="+mn-ea"/>
                        </a:rPr>
                        <a:t>　実施団体（補助事業者）となる地方公共団体又は民間事業者等の名称を記載</a:t>
                      </a:r>
                    </a:p>
                    <a:p>
                      <a:r>
                        <a:rPr kumimoji="1" lang="ja-JP" altLang="en-US" sz="1050" i="1" dirty="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経済産業省 「</a:t>
                      </a:r>
                      <a:r>
                        <a:rPr kumimoji="1" lang="zh-TW" altLang="en-US" sz="1200" dirty="0">
                          <a:solidFill>
                            <a:schemeClr val="tx1"/>
                          </a:solidFill>
                          <a:latin typeface="+mn-ea"/>
                          <a:ea typeface="+mn-ea"/>
                        </a:rPr>
                        <a:t>地域新</a:t>
                      </a:r>
                      <a:r>
                        <a:rPr kumimoji="1" lang="en-US" altLang="zh-TW" sz="1200" dirty="0" err="1">
                          <a:solidFill>
                            <a:schemeClr val="tx1"/>
                          </a:solidFill>
                          <a:latin typeface="+mn-ea"/>
                          <a:ea typeface="+mn-ea"/>
                        </a:rPr>
                        <a:t>MaaS</a:t>
                      </a:r>
                      <a:r>
                        <a:rPr kumimoji="1" lang="zh-TW" altLang="en-US" sz="1200" dirty="0">
                          <a:solidFill>
                            <a:schemeClr val="tx1"/>
                          </a:solidFill>
                          <a:latin typeface="+mn-ea"/>
                          <a:ea typeface="+mn-ea"/>
                        </a:rPr>
                        <a:t>創出推進事業</a:t>
                      </a:r>
                      <a:r>
                        <a:rPr kumimoji="1" lang="ja-JP" altLang="en-US" sz="1200" dirty="0">
                          <a:solidFill>
                            <a:schemeClr val="tx1"/>
                          </a:solidFill>
                          <a:latin typeface="+mn-ea"/>
                          <a:ea typeface="+mn-ea"/>
                        </a:rPr>
                        <a:t>」</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「共創・</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実証プロジェクト（日本版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推進・支援事業）」（以下、「日本版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推進・支援事業」という。）</a:t>
                      </a:r>
                    </a:p>
                  </a:txBody>
                  <a:tcPr/>
                </a:tc>
                <a:tc>
                  <a:txBody>
                    <a:bodyPr/>
                    <a:lstStyle/>
                    <a:p>
                      <a:r>
                        <a:rPr kumimoji="1" lang="ja-JP" altLang="en-US" sz="1200" dirty="0">
                          <a:solidFill>
                            <a:schemeClr val="tx1"/>
                          </a:solidFill>
                          <a:latin typeface="+mn-ea"/>
                          <a:ea typeface="+mn-ea"/>
                        </a:rPr>
                        <a:t>事業名</a:t>
                      </a:r>
                      <a:endParaRPr kumimoji="1" lang="ja-JP" altLang="en-US" sz="1200" strike="sngStrike" dirty="0">
                        <a:solidFill>
                          <a:srgbClr val="00B050"/>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申請者</a:t>
                      </a:r>
                    </a:p>
                  </a:txBody>
                  <a:tcPr/>
                </a:tc>
                <a:tc>
                  <a:txBody>
                    <a:bodyPr/>
                    <a:lstStyle/>
                    <a:p>
                      <a:pPr algn="just">
                        <a:spcAft>
                          <a:spcPts val="0"/>
                        </a:spcAft>
                      </a:pP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05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25745">
                <a:tc rowSpan="2">
                  <a:txBody>
                    <a:bodyPr/>
                    <a:lstStyle/>
                    <a:p>
                      <a:r>
                        <a:rPr kumimoji="1" lang="ja-JP" altLang="en-US" sz="1200" dirty="0">
                          <a:solidFill>
                            <a:schemeClr val="tx1"/>
                          </a:solidFill>
                          <a:latin typeface="+mn-ea"/>
                          <a:ea typeface="+mn-ea"/>
                        </a:rPr>
                        <a:t>国土交通省 「スマートシティ実装化支援事業」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8"/>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9"/>
                  </a:ext>
                </a:extLst>
              </a:tr>
            </a:tbl>
          </a:graphicData>
        </a:graphic>
      </p:graphicFrame>
      <p:sp>
        <p:nvSpPr>
          <p:cNvPr id="1234" name="テキスト ボックス 18"/>
          <p:cNvSpPr txBox="1"/>
          <p:nvPr/>
        </p:nvSpPr>
        <p:spPr>
          <a:xfrm>
            <a:off x="57870" y="600943"/>
            <a:ext cx="5234210"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応募事業</a:t>
            </a:r>
            <a:r>
              <a:rPr kumimoji="1" lang="en-US" altLang="ja-JP" sz="1400" dirty="0">
                <a:latin typeface="+mn-ea"/>
                <a:ea typeface="+mn-ea"/>
              </a:rPr>
              <a:t>】</a:t>
            </a:r>
            <a:r>
              <a:rPr kumimoji="1" lang="ja-JP" altLang="en-US" sz="1400" dirty="0">
                <a:latin typeface="+mn-ea"/>
                <a:ea typeface="+mn-ea"/>
              </a:rPr>
              <a:t>　　</a:t>
            </a:r>
            <a:r>
              <a:rPr kumimoji="1" lang="en-US" altLang="ja-JP" sz="1400" i="1" dirty="0">
                <a:solidFill>
                  <a:srgbClr val="FF0000"/>
                </a:solidFill>
                <a:latin typeface="+mn-ea"/>
                <a:ea typeface="+mn-ea"/>
              </a:rPr>
              <a:t>※</a:t>
            </a:r>
            <a:r>
              <a:rPr kumimoji="1" lang="ja-JP" altLang="en-US" sz="1400" i="1" dirty="0">
                <a:solidFill>
                  <a:srgbClr val="FF0000"/>
                </a:solidFill>
                <a:latin typeface="+mn-ea"/>
                <a:ea typeface="+mn-ea"/>
              </a:rPr>
              <a:t>応募しない事業の行は削除すること</a:t>
            </a:r>
          </a:p>
        </p:txBody>
      </p:sp>
      <p:sp>
        <p:nvSpPr>
          <p:cNvPr id="1236" name="テキスト ボックス 16"/>
          <p:cNvSpPr txBox="1"/>
          <p:nvPr/>
        </p:nvSpPr>
        <p:spPr>
          <a:xfrm>
            <a:off x="467544" y="6337526"/>
            <a:ext cx="8676456" cy="553998"/>
          </a:xfrm>
          <a:prstGeom prst="rect">
            <a:avLst/>
          </a:prstGeom>
          <a:noFill/>
        </p:spPr>
        <p:txBody>
          <a:bodyPr wrap="square" rtlCol="0">
            <a:spAutoFit/>
          </a:bodyPr>
          <a:lstStyle/>
          <a:p>
            <a:pPr algn="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：施策名は、平成</a:t>
            </a:r>
            <a:r>
              <a:rPr lang="en-US" altLang="ja-JP" sz="1000" dirty="0">
                <a:latin typeface="Meiryo UI" panose="020B0604030504040204" pitchFamily="50" charset="-128"/>
                <a:ea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rPr>
              <a:t>年度～令和２年度「データ利活用型スマートシティ推進事業」、令和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年度「データ連携促進型スマートシティ推進事業」</a:t>
            </a:r>
            <a:endParaRPr lang="en-US" altLang="ja-JP" sz="1000" dirty="0">
              <a:latin typeface="Meiryo UI" panose="020B0604030504040204" pitchFamily="50" charset="-128"/>
              <a:ea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rPr>
              <a:t>※2：令和元年度の施策名は「新モビリティサービス推進事業」</a:t>
            </a:r>
            <a:endParaRPr lang="en-US" altLang="ja-JP" sz="1000" dirty="0">
              <a:latin typeface="Meiryo UI" panose="020B0604030504040204" pitchFamily="50" charset="-128"/>
              <a:ea typeface="Meiryo UI" panose="020B0604030504040204" pitchFamily="50" charset="-128"/>
            </a:endParaRPr>
          </a:p>
          <a:p>
            <a:pPr algn="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３：令和元～３年度「スマートシティモデルプロジェクト」</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66AD1B6A-CF5E-4516-931F-C026AA17EAE4}" type="slidenum">
              <a:rPr kumimoji="1" lang="en-US" altLang="ja-JP" sz="1480" dirty="0">
                <a:solidFill>
                  <a:schemeClr val="tx1"/>
                </a:solidFill>
              </a:rPr>
              <a:t>2</a:t>
            </a:fld>
            <a:endParaRPr kumimoji="1" lang="ja-JP" altLang="en-US" sz="1480" dirty="0">
              <a:solidFill>
                <a:schemeClr val="tx1"/>
              </a:solidFill>
            </a:endParaRPr>
          </a:p>
        </p:txBody>
      </p:sp>
    </p:spTree>
    <p:extLst>
      <p:ext uri="{BB962C8B-B14F-4D97-AF65-F5344CB8AC3E}">
        <p14:creationId xmlns:p14="http://schemas.microsoft.com/office/powerpoint/2010/main" val="2586630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5</a:t>
            </a:r>
            <a:r>
              <a:rPr kumimoji="1" lang="en-US" altLang="ja-JP" sz="1480" dirty="0">
                <a:solidFill>
                  <a:schemeClr val="tx1"/>
                </a:solidFill>
              </a:rPr>
              <a:t>8</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（１）今年度実証内容の概要・検証内容・検証手法 （</a:t>
            </a:r>
            <a:r>
              <a:rPr lang="en-US" altLang="ja-JP" sz="1200" b="1" kern="100" dirty="0">
                <a:solidFill>
                  <a:schemeClr val="bg1"/>
                </a:solidFill>
              </a:rPr>
              <a:t>2</a:t>
            </a:r>
            <a:r>
              <a:rPr lang="ja-JP" altLang="en-US" sz="1200" b="1" kern="100" dirty="0">
                <a:solidFill>
                  <a:schemeClr val="bg1"/>
                </a:solidFill>
              </a:rPr>
              <a:t>ページ以内）</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今年度の実証内容を図や画像も用いて自由にご記載ください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その際、</a:t>
            </a:r>
            <a:r>
              <a:rPr lang="en-US" altLang="ja-JP" sz="1200" b="0" kern="100" dirty="0">
                <a:solidFill>
                  <a:srgbClr val="FF0000"/>
                </a:solidFill>
                <a:effectLst/>
                <a:latin typeface="+mn-ea"/>
              </a:rPr>
              <a:t> </a:t>
            </a:r>
            <a:r>
              <a:rPr lang="ja-JP" altLang="en-US" sz="1200" b="0" kern="100" dirty="0">
                <a:solidFill>
                  <a:srgbClr val="FF0000"/>
                </a:solidFill>
                <a:effectLst/>
                <a:latin typeface="+mn-ea"/>
              </a:rPr>
              <a:t>検証内容（検証項目）とその検証手法を分かりやすくご記載ください</a:t>
            </a:r>
            <a:endParaRPr lang="en-US" altLang="ja-JP" sz="1200" b="0" kern="100" dirty="0">
              <a:solidFill>
                <a:srgbClr val="FF0000"/>
              </a:solidFill>
              <a:effectLst/>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p:txBody>
      </p:sp>
      <p:sp>
        <p:nvSpPr>
          <p:cNvPr id="12" name="正方形/長方形 3">
            <a:extLst>
              <a:ext uri="{FF2B5EF4-FFF2-40B4-BE49-F238E27FC236}">
                <a16:creationId xmlns:a16="http://schemas.microsoft.com/office/drawing/2014/main" id="{60376FE5-45FC-430A-B8B1-3B548B43E535}"/>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260927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59</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（２）達成度の評価方法</a:t>
            </a:r>
            <a:endParaRPr lang="ja-JP" altLang="en-US" sz="1200"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19749"/>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（１）で示した検証項目について、具体的な</a:t>
            </a:r>
            <a:r>
              <a:rPr lang="en-US" altLang="ja-JP" sz="1200" b="0" kern="100" dirty="0">
                <a:solidFill>
                  <a:srgbClr val="FF0000"/>
                </a:solidFill>
                <a:effectLst/>
                <a:latin typeface="+mn-ea"/>
              </a:rPr>
              <a:t>KPI</a:t>
            </a:r>
            <a:r>
              <a:rPr lang="ja-JP" altLang="en-US" sz="1200" b="0" kern="100" dirty="0">
                <a:solidFill>
                  <a:srgbClr val="FF0000"/>
                </a:solidFill>
                <a:effectLst/>
                <a:latin typeface="+mn-ea"/>
              </a:rPr>
              <a:t>を設定するなど、評価方法をご記載ください</a:t>
            </a:r>
            <a:endParaRPr lang="en-US" altLang="ja-JP" sz="1200" b="0" kern="100" dirty="0">
              <a:solidFill>
                <a:srgbClr val="FF0000"/>
              </a:solidFill>
              <a:effectLst/>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P35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ja-JP" altLang="ja-JP" sz="1200" b="0" kern="100" dirty="0">
              <a:solidFill>
                <a:schemeClr val="tx1"/>
              </a:solidFill>
              <a:effectLst/>
              <a:latin typeface="+mn-ea"/>
              <a:cs typeface="Times New Roman" panose="02020603050405020304" pitchFamily="18" charset="0"/>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1" name="正方形/長方形 3">
            <a:extLst>
              <a:ext uri="{FF2B5EF4-FFF2-40B4-BE49-F238E27FC236}">
                <a16:creationId xmlns:a16="http://schemas.microsoft.com/office/drawing/2014/main" id="{9B839645-7440-4CB8-9265-2F469D3322A1}"/>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138926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r>
              <a:rPr lang="ja-JP" altLang="en-US" sz="1800" b="1" dirty="0">
                <a:solidFill>
                  <a:srgbClr val="FFFFFF"/>
                </a:solidFill>
                <a:latin typeface="ＭＳ Ｐゴシック" panose="020B0600070205080204" pitchFamily="50" charset="-128"/>
              </a:rPr>
              <a:t>）</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50"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58" name="Rectangle 7"/>
          <p:cNvSpPr>
            <a:spLocks noChangeArrowheads="1"/>
          </p:cNvSpPr>
          <p:nvPr/>
        </p:nvSpPr>
        <p:spPr>
          <a:xfrm>
            <a:off x="735065" y="1556524"/>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60</a:t>
            </a:r>
            <a:endParaRPr kumimoji="1" lang="ja-JP" altLang="en-US" sz="1480" dirty="0">
              <a:solidFill>
                <a:schemeClr val="tx1"/>
              </a:solidFill>
            </a:endParaRPr>
          </a:p>
        </p:txBody>
      </p:sp>
      <p:sp>
        <p:nvSpPr>
          <p:cNvPr id="17" name="Text Box 4">
            <a:extLst>
              <a:ext uri="{FF2B5EF4-FFF2-40B4-BE49-F238E27FC236}">
                <a16:creationId xmlns:a16="http://schemas.microsoft.com/office/drawing/2014/main" id="{649D9C4D-5FB2-42CC-BB60-DFA0D8B80F70}"/>
              </a:ext>
            </a:extLst>
          </p:cNvPr>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18" name="正方形/長方形 17">
            <a:extLst>
              <a:ext uri="{FF2B5EF4-FFF2-40B4-BE49-F238E27FC236}">
                <a16:creationId xmlns:a16="http://schemas.microsoft.com/office/drawing/2014/main" id="{76FBC24F-E002-482F-B9A5-C137F80A542B}"/>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（３）実証スケジュール</a:t>
            </a:r>
            <a:endParaRPr lang="en-US" altLang="ja-JP" sz="1200" b="1" kern="100" dirty="0">
              <a:solidFill>
                <a:schemeClr val="bg1"/>
              </a:solidFill>
            </a:endParaRPr>
          </a:p>
        </p:txBody>
      </p:sp>
      <p:sp>
        <p:nvSpPr>
          <p:cNvPr id="21" name="正方形/長方形 20">
            <a:extLst>
              <a:ext uri="{FF2B5EF4-FFF2-40B4-BE49-F238E27FC236}">
                <a16:creationId xmlns:a16="http://schemas.microsoft.com/office/drawing/2014/main" id="{4929DCE1-BEC4-4ED5-844B-8B987DC871ED}"/>
              </a:ext>
            </a:extLst>
          </p:cNvPr>
          <p:cNvSpPr/>
          <p:nvPr/>
        </p:nvSpPr>
        <p:spPr>
          <a:xfrm>
            <a:off x="190939" y="1220842"/>
            <a:ext cx="8762062" cy="54447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kern="100" dirty="0">
                <a:solidFill>
                  <a:schemeClr val="tx1"/>
                </a:solidFill>
                <a:latin typeface="+mn-ea"/>
              </a:rPr>
              <a:t>○○○</a:t>
            </a:r>
            <a:endParaRPr lang="en-US" altLang="ja-JP" sz="1200" kern="100" dirty="0">
              <a:solidFill>
                <a:schemeClr val="tx1"/>
              </a:solidFill>
              <a:latin typeface="+mn-ea"/>
            </a:endParaRPr>
          </a:p>
          <a:p>
            <a:pPr>
              <a:lnSpc>
                <a:spcPts val="1500"/>
              </a:lnSpc>
              <a:spcAft>
                <a:spcPts val="0"/>
              </a:spcAft>
            </a:pPr>
            <a:endParaRPr lang="en-US" altLang="ja-JP" sz="1200" kern="100" dirty="0">
              <a:solidFill>
                <a:schemeClr val="tx1"/>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スケジュールの詳細を表形式（様式自由）でご記載ください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スケジュールは月単位（もしくは週単位）の粒度でご記載ください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以下の項目は必ず盛り込んでください</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実証計画を修正する時期（実証開始前にスマートモビリティチャレンジの有識者委員会がアドバイスを行う）</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実証実験の時期</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（本事業に関して会議体が用意されている場合は）会議体の開催時期</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endParaRPr lang="en-US" altLang="ja-JP" sz="1200" kern="100" dirty="0">
              <a:solidFill>
                <a:srgbClr val="FF0000"/>
              </a:solidFill>
              <a:latin typeface="+mn-ea"/>
            </a:endParaRPr>
          </a:p>
        </p:txBody>
      </p:sp>
      <p:graphicFrame>
        <p:nvGraphicFramePr>
          <p:cNvPr id="10" name="表 1">
            <a:extLst>
              <a:ext uri="{FF2B5EF4-FFF2-40B4-BE49-F238E27FC236}">
                <a16:creationId xmlns:a16="http://schemas.microsoft.com/office/drawing/2014/main" id="{DE0C4340-4AF8-436F-B5C4-5BBF90771AFB}"/>
              </a:ext>
            </a:extLst>
          </p:cNvPr>
          <p:cNvGraphicFramePr>
            <a:graphicFrameLocks noGrp="1"/>
          </p:cNvGraphicFramePr>
          <p:nvPr/>
        </p:nvGraphicFramePr>
        <p:xfrm>
          <a:off x="264312" y="3571629"/>
          <a:ext cx="8615378" cy="2952112"/>
        </p:xfrm>
        <a:graphic>
          <a:graphicData uri="http://schemas.openxmlformats.org/drawingml/2006/table">
            <a:tbl>
              <a:tblPr firstRow="1" firstCol="1" bandRow="1">
                <a:tableStyleId>{5C22544A-7EE6-4342-B048-85BDC9FD1C3A}</a:tableStyleId>
              </a:tblPr>
              <a:tblGrid>
                <a:gridCol w="2951129">
                  <a:extLst>
                    <a:ext uri="{9D8B030D-6E8A-4147-A177-3AD203B41FA5}">
                      <a16:colId xmlns:a16="http://schemas.microsoft.com/office/drawing/2014/main" val="20000"/>
                    </a:ext>
                  </a:extLst>
                </a:gridCol>
                <a:gridCol w="471657">
                  <a:extLst>
                    <a:ext uri="{9D8B030D-6E8A-4147-A177-3AD203B41FA5}">
                      <a16:colId xmlns:a16="http://schemas.microsoft.com/office/drawing/2014/main" val="20001"/>
                    </a:ext>
                  </a:extLst>
                </a:gridCol>
                <a:gridCol w="471657">
                  <a:extLst>
                    <a:ext uri="{9D8B030D-6E8A-4147-A177-3AD203B41FA5}">
                      <a16:colId xmlns:a16="http://schemas.microsoft.com/office/drawing/2014/main" val="20002"/>
                    </a:ext>
                  </a:extLst>
                </a:gridCol>
                <a:gridCol w="471657">
                  <a:extLst>
                    <a:ext uri="{9D8B030D-6E8A-4147-A177-3AD203B41FA5}">
                      <a16:colId xmlns:a16="http://schemas.microsoft.com/office/drawing/2014/main" val="20003"/>
                    </a:ext>
                  </a:extLst>
                </a:gridCol>
                <a:gridCol w="471657">
                  <a:extLst>
                    <a:ext uri="{9D8B030D-6E8A-4147-A177-3AD203B41FA5}">
                      <a16:colId xmlns:a16="http://schemas.microsoft.com/office/drawing/2014/main" val="20004"/>
                    </a:ext>
                  </a:extLst>
                </a:gridCol>
                <a:gridCol w="472530">
                  <a:extLst>
                    <a:ext uri="{9D8B030D-6E8A-4147-A177-3AD203B41FA5}">
                      <a16:colId xmlns:a16="http://schemas.microsoft.com/office/drawing/2014/main" val="20005"/>
                    </a:ext>
                  </a:extLst>
                </a:gridCol>
                <a:gridCol w="472530">
                  <a:extLst>
                    <a:ext uri="{9D8B030D-6E8A-4147-A177-3AD203B41FA5}">
                      <a16:colId xmlns:a16="http://schemas.microsoft.com/office/drawing/2014/main" val="20006"/>
                    </a:ext>
                  </a:extLst>
                </a:gridCol>
                <a:gridCol w="471657">
                  <a:extLst>
                    <a:ext uri="{9D8B030D-6E8A-4147-A177-3AD203B41FA5}">
                      <a16:colId xmlns:a16="http://schemas.microsoft.com/office/drawing/2014/main" val="20007"/>
                    </a:ext>
                  </a:extLst>
                </a:gridCol>
                <a:gridCol w="471657">
                  <a:extLst>
                    <a:ext uri="{9D8B030D-6E8A-4147-A177-3AD203B41FA5}">
                      <a16:colId xmlns:a16="http://schemas.microsoft.com/office/drawing/2014/main" val="20008"/>
                    </a:ext>
                  </a:extLst>
                </a:gridCol>
                <a:gridCol w="471657">
                  <a:extLst>
                    <a:ext uri="{9D8B030D-6E8A-4147-A177-3AD203B41FA5}">
                      <a16:colId xmlns:a16="http://schemas.microsoft.com/office/drawing/2014/main" val="20009"/>
                    </a:ext>
                  </a:extLst>
                </a:gridCol>
                <a:gridCol w="472530">
                  <a:extLst>
                    <a:ext uri="{9D8B030D-6E8A-4147-A177-3AD203B41FA5}">
                      <a16:colId xmlns:a16="http://schemas.microsoft.com/office/drawing/2014/main" val="20010"/>
                    </a:ext>
                  </a:extLst>
                </a:gridCol>
                <a:gridCol w="472530">
                  <a:extLst>
                    <a:ext uri="{9D8B030D-6E8A-4147-A177-3AD203B41FA5}">
                      <a16:colId xmlns:a16="http://schemas.microsoft.com/office/drawing/2014/main" val="20011"/>
                    </a:ext>
                  </a:extLst>
                </a:gridCol>
                <a:gridCol w="472530">
                  <a:extLst>
                    <a:ext uri="{9D8B030D-6E8A-4147-A177-3AD203B41FA5}">
                      <a16:colId xmlns:a16="http://schemas.microsoft.com/office/drawing/2014/main" val="2080965218"/>
                    </a:ext>
                  </a:extLst>
                </a:gridCol>
              </a:tblGrid>
              <a:tr h="228345">
                <a:tc rowSpan="2">
                  <a:txBody>
                    <a:bodyPr/>
                    <a:lstStyle/>
                    <a:p>
                      <a:pPr algn="ctr">
                        <a:lnSpc>
                          <a:spcPts val="1810"/>
                        </a:lnSpc>
                        <a:spcAft>
                          <a:spcPts val="0"/>
                        </a:spcAft>
                      </a:pPr>
                      <a:r>
                        <a:rPr lang="ja-JP" sz="1200" b="1" kern="100" dirty="0">
                          <a:solidFill>
                            <a:schemeClr val="tx1"/>
                          </a:solidFill>
                          <a:effectLst/>
                        </a:rPr>
                        <a:t>実施項目</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gridSpan="12">
                  <a:txBody>
                    <a:bodyPr/>
                    <a:lstStyle/>
                    <a:p>
                      <a:pPr algn="ctr">
                        <a:lnSpc>
                          <a:spcPts val="1810"/>
                        </a:lnSpc>
                        <a:spcAft>
                          <a:spcPts val="0"/>
                        </a:spcAft>
                      </a:pPr>
                      <a:r>
                        <a:rPr lang="ja-JP" sz="1200" b="0" kern="100" dirty="0">
                          <a:solidFill>
                            <a:schemeClr val="tx1"/>
                          </a:solidFill>
                          <a:effectLst/>
                        </a:rPr>
                        <a:t>令和</a:t>
                      </a:r>
                      <a:r>
                        <a:rPr lang="en-US" altLang="ja-JP" sz="1200" b="0" kern="100" dirty="0">
                          <a:solidFill>
                            <a:schemeClr val="tx1"/>
                          </a:solidFill>
                          <a:effectLst/>
                        </a:rPr>
                        <a:t>6</a:t>
                      </a:r>
                      <a:r>
                        <a:rPr lang="ja-JP" sz="1200" b="0" kern="100" dirty="0">
                          <a:solidFill>
                            <a:schemeClr val="tx1"/>
                          </a:solidFill>
                          <a:effectLst/>
                        </a:rPr>
                        <a:t>年度</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235542">
                <a:tc vMerge="1">
                  <a:txBody>
                    <a:bodyPr/>
                    <a:lstStyle/>
                    <a:p>
                      <a:endParaRPr kumimoji="1" lang="ja-JP" altLang="en-US"/>
                    </a:p>
                  </a:txBody>
                  <a:tcPr/>
                </a:tc>
                <a:tc>
                  <a:txBody>
                    <a:bodyPr/>
                    <a:lstStyle/>
                    <a:p>
                      <a:pPr algn="ctr">
                        <a:lnSpc>
                          <a:spcPts val="1810"/>
                        </a:lnSpc>
                        <a:spcAft>
                          <a:spcPts val="0"/>
                        </a:spcAft>
                      </a:pPr>
                      <a:r>
                        <a:rPr lang="en-US" sz="1200" b="0" kern="100" dirty="0">
                          <a:solidFill>
                            <a:schemeClr val="tx1"/>
                          </a:solidFill>
                          <a:effectLst/>
                        </a:rPr>
                        <a:t>4</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5</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6</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7</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8</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9</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10</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11</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12</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2</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alt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35542">
                <a:tc>
                  <a:txBody>
                    <a:bodyPr/>
                    <a:lstStyle/>
                    <a:p>
                      <a:pPr algn="just">
                        <a:lnSpc>
                          <a:spcPts val="1810"/>
                        </a:lnSpc>
                        <a:spcAft>
                          <a:spcPts val="0"/>
                        </a:spcAft>
                      </a:pPr>
                      <a:r>
                        <a:rPr lang="ja-JP" sz="1200" b="1" kern="100" dirty="0">
                          <a:solidFill>
                            <a:schemeClr val="tx1"/>
                          </a:solidFill>
                          <a:effectLst/>
                        </a:rPr>
                        <a:t>１．〇〇〇〇〇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28345">
                <a:tc>
                  <a:txBody>
                    <a:bodyPr/>
                    <a:lstStyle/>
                    <a:p>
                      <a:pPr algn="just">
                        <a:lnSpc>
                          <a:spcPts val="1810"/>
                        </a:lnSpc>
                        <a:spcAft>
                          <a:spcPts val="0"/>
                        </a:spcAft>
                      </a:pPr>
                      <a:r>
                        <a:rPr lang="ja-JP" altLang="en-US" sz="1200" b="1" kern="100" dirty="0">
                          <a:solidFill>
                            <a:schemeClr val="tx1"/>
                          </a:solidFill>
                          <a:effectLst/>
                        </a:rPr>
                        <a:t>　（１）〇</a:t>
                      </a:r>
                      <a:r>
                        <a:rPr lang="ja-JP" sz="1200" b="1" kern="100" dirty="0">
                          <a:solidFill>
                            <a:schemeClr val="tx1"/>
                          </a:solidFill>
                          <a:effectLst/>
                        </a:rPr>
                        <a:t>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228345">
                <a:tc>
                  <a:txBody>
                    <a:bodyPr/>
                    <a:lstStyle/>
                    <a:p>
                      <a:pPr algn="just">
                        <a:lnSpc>
                          <a:spcPts val="1810"/>
                        </a:lnSpc>
                        <a:spcAft>
                          <a:spcPts val="0"/>
                        </a:spcAft>
                      </a:pPr>
                      <a:r>
                        <a:rPr lang="ja-JP" altLang="en-US" sz="1200" b="1" kern="100" dirty="0">
                          <a:solidFill>
                            <a:schemeClr val="tx1"/>
                          </a:solidFill>
                          <a:effectLst/>
                        </a:rPr>
                        <a:t>　（２）</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68909">
                <a:tc>
                  <a:txBody>
                    <a:bodyPr/>
                    <a:lstStyle/>
                    <a:p>
                      <a:pPr algn="just">
                        <a:lnSpc>
                          <a:spcPts val="1810"/>
                        </a:lnSpc>
                        <a:spcAft>
                          <a:spcPts val="0"/>
                        </a:spcAft>
                      </a:pPr>
                      <a:r>
                        <a:rPr lang="ja-JP" altLang="en-US" sz="1200" b="1" kern="100" dirty="0">
                          <a:solidFill>
                            <a:schemeClr val="tx1"/>
                          </a:solidFill>
                          <a:effectLst/>
                        </a:rPr>
                        <a:t>　（３）</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25728">
                <a:tc>
                  <a:txBody>
                    <a:bodyPr/>
                    <a:lstStyle/>
                    <a:p>
                      <a:pPr algn="just">
                        <a:lnSpc>
                          <a:spcPts val="1810"/>
                        </a:lnSpc>
                        <a:spcAft>
                          <a:spcPts val="0"/>
                        </a:spcAft>
                      </a:pPr>
                      <a:r>
                        <a:rPr lang="ja-JP" sz="1200" b="1" kern="100" dirty="0">
                          <a:solidFill>
                            <a:schemeClr val="tx1"/>
                          </a:solidFill>
                          <a:effectLst/>
                        </a:rPr>
                        <a:t>２．〇〇〇〇〇〇〇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38159">
                <a:tc>
                  <a:txBody>
                    <a:bodyPr/>
                    <a:lstStyle/>
                    <a:p>
                      <a:pPr algn="just">
                        <a:lnSpc>
                          <a:spcPts val="1810"/>
                        </a:lnSpc>
                        <a:spcAft>
                          <a:spcPts val="0"/>
                        </a:spcAft>
                      </a:pPr>
                      <a:r>
                        <a:rPr lang="ja-JP" altLang="en-US" sz="1200" b="1" kern="100" dirty="0">
                          <a:solidFill>
                            <a:schemeClr val="tx1"/>
                          </a:solidFill>
                          <a:effectLst/>
                        </a:rPr>
                        <a:t>　（１）</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50591">
                <a:tc>
                  <a:txBody>
                    <a:bodyPr/>
                    <a:lstStyle/>
                    <a:p>
                      <a:pPr algn="just">
                        <a:lnSpc>
                          <a:spcPts val="1810"/>
                        </a:lnSpc>
                        <a:spcAft>
                          <a:spcPts val="0"/>
                        </a:spcAft>
                      </a:pPr>
                      <a:r>
                        <a:rPr lang="ja-JP" altLang="en-US" sz="1200" b="1" kern="100" dirty="0">
                          <a:solidFill>
                            <a:schemeClr val="tx1"/>
                          </a:solidFill>
                          <a:effectLst/>
                        </a:rPr>
                        <a:t>　（２）</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21790">
                <a:tc>
                  <a:txBody>
                    <a:bodyPr/>
                    <a:lstStyle/>
                    <a:p>
                      <a:pPr algn="just">
                        <a:lnSpc>
                          <a:spcPts val="1810"/>
                        </a:lnSpc>
                        <a:spcAft>
                          <a:spcPts val="0"/>
                        </a:spcAft>
                      </a:pPr>
                      <a:r>
                        <a:rPr lang="ja-JP" sz="1200" b="1" kern="100" dirty="0">
                          <a:solidFill>
                            <a:schemeClr val="tx1"/>
                          </a:solidFill>
                          <a:effectLst/>
                        </a:rPr>
                        <a:t>３．〇〇〇〇〇〇〇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45355">
                <a:tc>
                  <a:txBody>
                    <a:bodyPr/>
                    <a:lstStyle/>
                    <a:p>
                      <a:pPr algn="just">
                        <a:lnSpc>
                          <a:spcPts val="1810"/>
                        </a:lnSpc>
                        <a:spcAft>
                          <a:spcPts val="0"/>
                        </a:spcAft>
                      </a:pPr>
                      <a:r>
                        <a:rPr lang="ja-JP" altLang="en-US" sz="1200" b="1" kern="100" dirty="0">
                          <a:solidFill>
                            <a:schemeClr val="tx1"/>
                          </a:solidFill>
                          <a:effectLst/>
                        </a:rPr>
                        <a:t>　（１）</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345461">
                <a:tc>
                  <a:txBody>
                    <a:bodyPr/>
                    <a:lstStyle/>
                    <a:p>
                      <a:pPr algn="just">
                        <a:lnSpc>
                          <a:spcPts val="1810"/>
                        </a:lnSpc>
                        <a:spcAft>
                          <a:spcPts val="0"/>
                        </a:spcAft>
                      </a:pPr>
                      <a:r>
                        <a:rPr lang="ja-JP" sz="1200" b="1" kern="100" dirty="0">
                          <a:solidFill>
                            <a:schemeClr val="tx1"/>
                          </a:solidFill>
                          <a:effectLst/>
                        </a:rPr>
                        <a:t>○○会議</a:t>
                      </a:r>
                      <a:r>
                        <a:rPr lang="ja-JP" altLang="en-US" sz="1200" b="1" kern="100" dirty="0">
                          <a:solidFill>
                            <a:schemeClr val="tx1"/>
                          </a:solidFill>
                          <a:effectLst/>
                        </a:rPr>
                        <a:t>開催</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r>
                        <a:rPr lang="ja-JP" altLang="en-US" sz="1200" b="0" kern="100" dirty="0">
                          <a:solidFill>
                            <a:schemeClr val="tx1"/>
                          </a:solidFill>
                          <a:effectLst/>
                        </a:rPr>
                        <a:t>●</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dirty="0">
                          <a:solidFill>
                            <a:schemeClr val="tx1"/>
                          </a:solidFill>
                          <a:effectLst/>
                        </a:rPr>
                        <a:t>●</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dirty="0">
                          <a:solidFill>
                            <a:schemeClr val="tx1"/>
                          </a:solidFill>
                          <a:effectLst/>
                        </a:rPr>
                        <a:t>●</a:t>
                      </a: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11" name="直線コネクタ 39">
            <a:extLst>
              <a:ext uri="{FF2B5EF4-FFF2-40B4-BE49-F238E27FC236}">
                <a16:creationId xmlns:a16="http://schemas.microsoft.com/office/drawing/2014/main" id="{7999F7AD-B94C-426B-AFC2-94D30CAF1CFE}"/>
              </a:ext>
            </a:extLst>
          </p:cNvPr>
          <p:cNvSpPr>
            <a:spLocks noChangeShapeType="1"/>
          </p:cNvSpPr>
          <p:nvPr/>
        </p:nvSpPr>
        <p:spPr>
          <a:xfrm>
            <a:off x="5087273" y="4617788"/>
            <a:ext cx="92488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直線コネクタ 38">
            <a:extLst>
              <a:ext uri="{FF2B5EF4-FFF2-40B4-BE49-F238E27FC236}">
                <a16:creationId xmlns:a16="http://schemas.microsoft.com/office/drawing/2014/main" id="{C53B11E3-F36F-4475-A479-F3E9533A523D}"/>
              </a:ext>
            </a:extLst>
          </p:cNvPr>
          <p:cNvSpPr>
            <a:spLocks noChangeShapeType="1"/>
          </p:cNvSpPr>
          <p:nvPr/>
        </p:nvSpPr>
        <p:spPr>
          <a:xfrm>
            <a:off x="7020272" y="5589896"/>
            <a:ext cx="1368152"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 name="直線コネクタ 37">
            <a:extLst>
              <a:ext uri="{FF2B5EF4-FFF2-40B4-BE49-F238E27FC236}">
                <a16:creationId xmlns:a16="http://schemas.microsoft.com/office/drawing/2014/main" id="{D4609440-E1DF-444F-B868-D35754854847}"/>
              </a:ext>
            </a:extLst>
          </p:cNvPr>
          <p:cNvSpPr>
            <a:spLocks noChangeShapeType="1"/>
          </p:cNvSpPr>
          <p:nvPr/>
        </p:nvSpPr>
        <p:spPr>
          <a:xfrm>
            <a:off x="5580112" y="4869816"/>
            <a:ext cx="1696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 name="直線コネクタ 36">
            <a:extLst>
              <a:ext uri="{FF2B5EF4-FFF2-40B4-BE49-F238E27FC236}">
                <a16:creationId xmlns:a16="http://schemas.microsoft.com/office/drawing/2014/main" id="{3FA7CD2C-9942-48D2-BECC-4732A97D1B36}"/>
              </a:ext>
            </a:extLst>
          </p:cNvPr>
          <p:cNvSpPr>
            <a:spLocks noChangeShapeType="1"/>
          </p:cNvSpPr>
          <p:nvPr/>
        </p:nvSpPr>
        <p:spPr>
          <a:xfrm>
            <a:off x="4644009" y="4365760"/>
            <a:ext cx="432048"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5" name="直線コネクタ 35">
            <a:extLst>
              <a:ext uri="{FF2B5EF4-FFF2-40B4-BE49-F238E27FC236}">
                <a16:creationId xmlns:a16="http://schemas.microsoft.com/office/drawing/2014/main" id="{036374F4-3073-46C4-BECC-BA7125E9AD7B}"/>
              </a:ext>
            </a:extLst>
          </p:cNvPr>
          <p:cNvSpPr>
            <a:spLocks noChangeShapeType="1"/>
          </p:cNvSpPr>
          <p:nvPr/>
        </p:nvSpPr>
        <p:spPr>
          <a:xfrm>
            <a:off x="5580112" y="6066520"/>
            <a:ext cx="1872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 name="直線コネクタ 34">
            <a:extLst>
              <a:ext uri="{FF2B5EF4-FFF2-40B4-BE49-F238E27FC236}">
                <a16:creationId xmlns:a16="http://schemas.microsoft.com/office/drawing/2014/main" id="{C233BB91-33F3-4B5F-8993-6B74A193547C}"/>
              </a:ext>
            </a:extLst>
          </p:cNvPr>
          <p:cNvSpPr>
            <a:spLocks noChangeShapeType="1"/>
          </p:cNvSpPr>
          <p:nvPr/>
        </p:nvSpPr>
        <p:spPr>
          <a:xfrm>
            <a:off x="6531957" y="5346440"/>
            <a:ext cx="185646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2" name="正方形/長方形 3">
            <a:extLst>
              <a:ext uri="{FF2B5EF4-FFF2-40B4-BE49-F238E27FC236}">
                <a16:creationId xmlns:a16="http://schemas.microsoft.com/office/drawing/2014/main" id="{6B27021C-EF6F-41A2-B788-FCB18BC9CD28}"/>
              </a:ext>
            </a:extLst>
          </p:cNvPr>
          <p:cNvSpPr/>
          <p:nvPr/>
        </p:nvSpPr>
        <p:spPr>
          <a:xfrm>
            <a:off x="323528" y="3286579"/>
            <a:ext cx="158417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スケジュールの例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19" name="正方形/長方形 3">
            <a:extLst>
              <a:ext uri="{FF2B5EF4-FFF2-40B4-BE49-F238E27FC236}">
                <a16:creationId xmlns:a16="http://schemas.microsoft.com/office/drawing/2014/main" id="{5893569B-876A-4AE9-8D0B-6776E223F4FD}"/>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737191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61</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（４）実施体制の整備</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体制図（様式自由）をご記載</a:t>
            </a:r>
            <a:r>
              <a:rPr lang="ja-JP" altLang="en-US" sz="1200" kern="100" dirty="0">
                <a:solidFill>
                  <a:srgbClr val="FF0000"/>
                </a:solidFill>
                <a:latin typeface="+mn-ea"/>
              </a:rPr>
              <a:t>ください。また、</a:t>
            </a:r>
            <a:r>
              <a:rPr lang="ja-JP" altLang="en-US" sz="1200" b="0" kern="100" dirty="0">
                <a:solidFill>
                  <a:srgbClr val="FF0000"/>
                </a:solidFill>
                <a:effectLst/>
                <a:latin typeface="+mn-ea"/>
              </a:rPr>
              <a:t>以下の主体には指定の印・文言を付記してください</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代表してプロジェクト運営を行う（採択後の実証実験内容の調整に関する会議や中間報告等を主導する）主体</a:t>
            </a:r>
            <a:r>
              <a:rPr lang="ja-JP" altLang="en-US" sz="1200" b="0" kern="100" dirty="0">
                <a:solidFill>
                  <a:srgbClr val="FF0000"/>
                </a:solidFill>
                <a:effectLst/>
                <a:latin typeface="+mn-ea"/>
                <a:sym typeface="Wingdings" panose="05000000000000000000" pitchFamily="2" charset="2"/>
              </a:rPr>
              <a:t>：（★）</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経済産業省・経済産業局・事務局コンソーシアムとの会議に参加する主体：（●）</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参画が確定していない（呼びかけ中など未定の）主体：</a:t>
            </a:r>
            <a:r>
              <a:rPr lang="ja-JP" altLang="en-US" sz="1200" kern="100" dirty="0">
                <a:solidFill>
                  <a:srgbClr val="FF0000"/>
                </a:solidFill>
                <a:latin typeface="+mn-ea"/>
                <a:sym typeface="Wingdings" panose="05000000000000000000" pitchFamily="2" charset="2"/>
              </a:rPr>
              <a:t>（調整中</a:t>
            </a:r>
            <a:r>
              <a:rPr lang="ja-JP" altLang="en-US" sz="1200" kern="100" dirty="0">
                <a:solidFill>
                  <a:srgbClr val="FF0000"/>
                </a:solidFill>
                <a:latin typeface="+mn-ea"/>
              </a:rPr>
              <a:t>）</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P25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p:txBody>
      </p:sp>
      <p:sp>
        <p:nvSpPr>
          <p:cNvPr id="19" name="Rectangle 13">
            <a:extLst>
              <a:ext uri="{FF2B5EF4-FFF2-40B4-BE49-F238E27FC236}">
                <a16:creationId xmlns:a16="http://schemas.microsoft.com/office/drawing/2014/main" id="{05EA2F08-B601-45AF-8E9A-DA297A245613}"/>
              </a:ext>
            </a:extLst>
          </p:cNvPr>
          <p:cNvSpPr>
            <a:spLocks noChangeArrowheads="1"/>
          </p:cNvSpPr>
          <p:nvPr/>
        </p:nvSpPr>
        <p:spPr bwMode="blackWhite">
          <a:xfrm>
            <a:off x="2754255"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endParaRPr lang="en-US" altLang="ja-JP" dirty="0">
              <a:latin typeface="+mn-ea"/>
              <a:ea typeface="+mn-ea"/>
              <a:cs typeface="Arial" pitchFamily="34" charset="0"/>
            </a:endParaRPr>
          </a:p>
          <a:p>
            <a:pPr algn="ctr" defTabSz="955675">
              <a:buClr>
                <a:schemeClr val="bg2"/>
              </a:buClr>
              <a:buSzPct val="100000"/>
            </a:pPr>
            <a:r>
              <a:rPr lang="ja-JP" altLang="en-US" dirty="0">
                <a:latin typeface="+mn-ea"/>
                <a:ea typeface="+mn-ea"/>
                <a:cs typeface="Arial" pitchFamily="34" charset="0"/>
              </a:rPr>
              <a:t>（●）</a:t>
            </a:r>
          </a:p>
        </p:txBody>
      </p:sp>
      <p:sp>
        <p:nvSpPr>
          <p:cNvPr id="20" name="Rectangle 13">
            <a:extLst>
              <a:ext uri="{FF2B5EF4-FFF2-40B4-BE49-F238E27FC236}">
                <a16:creationId xmlns:a16="http://schemas.microsoft.com/office/drawing/2014/main" id="{0D4772E1-FFD2-4A2C-BC68-8863C039C2C4}"/>
              </a:ext>
            </a:extLst>
          </p:cNvPr>
          <p:cNvSpPr>
            <a:spLocks noChangeArrowheads="1"/>
          </p:cNvSpPr>
          <p:nvPr/>
        </p:nvSpPr>
        <p:spPr bwMode="blackWhite">
          <a:xfrm>
            <a:off x="5276841" y="473059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endParaRPr lang="en-US" altLang="ja-JP" dirty="0">
              <a:latin typeface="+mn-ea"/>
              <a:ea typeface="+mn-ea"/>
              <a:cs typeface="Arial" pitchFamily="34" charset="0"/>
            </a:endParaRPr>
          </a:p>
          <a:p>
            <a:pPr algn="ctr" defTabSz="955675">
              <a:buClr>
                <a:schemeClr val="bg2"/>
              </a:buClr>
              <a:buSzPct val="100000"/>
            </a:pPr>
            <a:r>
              <a:rPr lang="ja-JP" altLang="en-US" dirty="0">
                <a:latin typeface="+mn-ea"/>
                <a:ea typeface="+mn-ea"/>
                <a:cs typeface="Arial" pitchFamily="34" charset="0"/>
              </a:rPr>
              <a:t>（調整中）</a:t>
            </a:r>
          </a:p>
        </p:txBody>
      </p:sp>
      <p:sp>
        <p:nvSpPr>
          <p:cNvPr id="21" name="Rectangle 13">
            <a:extLst>
              <a:ext uri="{FF2B5EF4-FFF2-40B4-BE49-F238E27FC236}">
                <a16:creationId xmlns:a16="http://schemas.microsoft.com/office/drawing/2014/main" id="{AC736210-4CD8-42F3-9EC4-50CBD3F218D5}"/>
              </a:ext>
            </a:extLst>
          </p:cNvPr>
          <p:cNvSpPr>
            <a:spLocks noChangeArrowheads="1"/>
          </p:cNvSpPr>
          <p:nvPr/>
        </p:nvSpPr>
        <p:spPr bwMode="blackWhite">
          <a:xfrm>
            <a:off x="4015548"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○○株式会社</a:t>
            </a:r>
          </a:p>
          <a:p>
            <a:pPr algn="ctr" defTabSz="955675">
              <a:buClr>
                <a:schemeClr val="bg2"/>
              </a:buClr>
              <a:buSzPct val="100000"/>
            </a:pPr>
            <a:r>
              <a:rPr lang="ja-JP" altLang="en-US" dirty="0">
                <a:latin typeface="+mn-ea"/>
                <a:ea typeface="+mn-ea"/>
                <a:cs typeface="Arial" pitchFamily="34" charset="0"/>
              </a:rPr>
              <a:t>（★・●）</a:t>
            </a:r>
          </a:p>
        </p:txBody>
      </p:sp>
      <p:sp>
        <p:nvSpPr>
          <p:cNvPr id="22" name="Rectangle 13">
            <a:extLst>
              <a:ext uri="{FF2B5EF4-FFF2-40B4-BE49-F238E27FC236}">
                <a16:creationId xmlns:a16="http://schemas.microsoft.com/office/drawing/2014/main" id="{27CD2487-3130-4E31-90C5-80ACD209049A}"/>
              </a:ext>
            </a:extLst>
          </p:cNvPr>
          <p:cNvSpPr>
            <a:spLocks noChangeArrowheads="1"/>
          </p:cNvSpPr>
          <p:nvPr/>
        </p:nvSpPr>
        <p:spPr bwMode="blackWhite">
          <a:xfrm>
            <a:off x="4015548"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br>
              <a:rPr lang="en-US" altLang="ja-JP" dirty="0">
                <a:latin typeface="+mn-ea"/>
                <a:ea typeface="+mn-ea"/>
                <a:cs typeface="Arial" pitchFamily="34" charset="0"/>
              </a:rPr>
            </a:br>
            <a:r>
              <a:rPr lang="ja-JP" altLang="en-US" dirty="0">
                <a:latin typeface="+mn-ea"/>
                <a:ea typeface="+mn-ea"/>
                <a:cs typeface="Arial" pitchFamily="34" charset="0"/>
              </a:rPr>
              <a:t>（●）</a:t>
            </a:r>
          </a:p>
        </p:txBody>
      </p:sp>
      <p:cxnSp>
        <p:nvCxnSpPr>
          <p:cNvPr id="24" name="カギ線コネクタ 28">
            <a:extLst>
              <a:ext uri="{FF2B5EF4-FFF2-40B4-BE49-F238E27FC236}">
                <a16:creationId xmlns:a16="http://schemas.microsoft.com/office/drawing/2014/main" id="{D9EA8DA4-920B-411E-921C-311112055B34}"/>
              </a:ext>
            </a:extLst>
          </p:cNvPr>
          <p:cNvCxnSpPr>
            <a:cxnSpLocks/>
            <a:stCxn id="21" idx="2"/>
            <a:endCxn id="19" idx="0"/>
          </p:cNvCxnSpPr>
          <p:nvPr/>
        </p:nvCxnSpPr>
        <p:spPr>
          <a:xfrm rot="5400000">
            <a:off x="3474784" y="3633379"/>
            <a:ext cx="933144"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カギ線コネクタ 29">
            <a:extLst>
              <a:ext uri="{FF2B5EF4-FFF2-40B4-BE49-F238E27FC236}">
                <a16:creationId xmlns:a16="http://schemas.microsoft.com/office/drawing/2014/main" id="{B24F7C06-A71A-4B92-A799-8075719CFB33}"/>
              </a:ext>
            </a:extLst>
          </p:cNvPr>
          <p:cNvCxnSpPr>
            <a:cxnSpLocks/>
            <a:stCxn id="21" idx="2"/>
            <a:endCxn id="20" idx="0"/>
          </p:cNvCxnSpPr>
          <p:nvPr/>
        </p:nvCxnSpPr>
        <p:spPr>
          <a:xfrm rot="16200000" flipH="1">
            <a:off x="4736075" y="3633381"/>
            <a:ext cx="933146"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A2DCEB6-5FFE-424A-899F-760E5544B264}"/>
              </a:ext>
            </a:extLst>
          </p:cNvPr>
          <p:cNvCxnSpPr>
            <a:cxnSpLocks/>
            <a:stCxn id="21" idx="2"/>
            <a:endCxn id="22" idx="0"/>
          </p:cNvCxnSpPr>
          <p:nvPr/>
        </p:nvCxnSpPr>
        <p:spPr>
          <a:xfrm>
            <a:off x="4572002" y="3797454"/>
            <a:ext cx="0" cy="933144"/>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Rectangle 13">
            <a:extLst>
              <a:ext uri="{FF2B5EF4-FFF2-40B4-BE49-F238E27FC236}">
                <a16:creationId xmlns:a16="http://schemas.microsoft.com/office/drawing/2014/main" id="{94E6E645-6FCD-4E93-9E16-F14D9E9D72E7}"/>
              </a:ext>
            </a:extLst>
          </p:cNvPr>
          <p:cNvSpPr>
            <a:spLocks noChangeArrowheads="1"/>
          </p:cNvSpPr>
          <p:nvPr/>
        </p:nvSpPr>
        <p:spPr bwMode="blackWhite">
          <a:xfrm>
            <a:off x="6068712"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p>
        </p:txBody>
      </p:sp>
      <p:sp>
        <p:nvSpPr>
          <p:cNvPr id="47" name="Rectangle 13">
            <a:extLst>
              <a:ext uri="{FF2B5EF4-FFF2-40B4-BE49-F238E27FC236}">
                <a16:creationId xmlns:a16="http://schemas.microsoft.com/office/drawing/2014/main" id="{DD038D2E-C41A-4F08-A579-C2E1126E6DA8}"/>
              </a:ext>
            </a:extLst>
          </p:cNvPr>
          <p:cNvSpPr>
            <a:spLocks noChangeArrowheads="1"/>
          </p:cNvSpPr>
          <p:nvPr/>
        </p:nvSpPr>
        <p:spPr bwMode="blackWhite">
          <a:xfrm>
            <a:off x="1962383"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○○市</a:t>
            </a:r>
          </a:p>
          <a:p>
            <a:pPr algn="ctr" defTabSz="955675">
              <a:buClr>
                <a:schemeClr val="bg2"/>
              </a:buClr>
              <a:buSzPct val="100000"/>
            </a:pPr>
            <a:r>
              <a:rPr lang="ja-JP" altLang="en-US" dirty="0">
                <a:latin typeface="+mn-ea"/>
                <a:ea typeface="+mn-ea"/>
                <a:cs typeface="Arial" pitchFamily="34" charset="0"/>
              </a:rPr>
              <a:t>（●）</a:t>
            </a:r>
          </a:p>
        </p:txBody>
      </p:sp>
      <p:cxnSp>
        <p:nvCxnSpPr>
          <p:cNvPr id="7" name="直線コネクタ 6">
            <a:extLst>
              <a:ext uri="{FF2B5EF4-FFF2-40B4-BE49-F238E27FC236}">
                <a16:creationId xmlns:a16="http://schemas.microsoft.com/office/drawing/2014/main" id="{89A912DF-6B1B-4B54-AF2E-32F4A19C7FFF}"/>
              </a:ext>
            </a:extLst>
          </p:cNvPr>
          <p:cNvCxnSpPr>
            <a:cxnSpLocks/>
            <a:endCxn id="30" idx="1"/>
          </p:cNvCxnSpPr>
          <p:nvPr/>
        </p:nvCxnSpPr>
        <p:spPr>
          <a:xfrm>
            <a:off x="5128455" y="3491311"/>
            <a:ext cx="940257" cy="2"/>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A0BA5EC0-DDC9-466F-825C-BB033C28FC07}"/>
              </a:ext>
            </a:extLst>
          </p:cNvPr>
          <p:cNvCxnSpPr>
            <a:cxnSpLocks/>
            <a:stCxn id="47" idx="3"/>
            <a:endCxn id="21" idx="1"/>
          </p:cNvCxnSpPr>
          <p:nvPr/>
        </p:nvCxnSpPr>
        <p:spPr>
          <a:xfrm>
            <a:off x="3075289" y="3491313"/>
            <a:ext cx="940259"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
            <a:extLst>
              <a:ext uri="{FF2B5EF4-FFF2-40B4-BE49-F238E27FC236}">
                <a16:creationId xmlns:a16="http://schemas.microsoft.com/office/drawing/2014/main" id="{1653DCA9-FD29-4BD6-BAEC-BB71E0A29ABB}"/>
              </a:ext>
            </a:extLst>
          </p:cNvPr>
          <p:cNvSpPr/>
          <p:nvPr/>
        </p:nvSpPr>
        <p:spPr>
          <a:xfrm>
            <a:off x="1962383" y="2622509"/>
            <a:ext cx="1304385"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体制図の例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462317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62</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（４）実施体制の整備</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参加主体の役割を表形式（様式自由）でご記載ください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前頁と同様に、</a:t>
            </a:r>
            <a:r>
              <a:rPr lang="ja-JP" altLang="en-US" sz="1200" b="0" kern="100" dirty="0">
                <a:solidFill>
                  <a:srgbClr val="FF0000"/>
                </a:solidFill>
                <a:effectLst/>
                <a:latin typeface="+mn-ea"/>
              </a:rPr>
              <a:t>以下の主体には指定の印・文言を付記してください</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代表してプロジェクト運営を行う（採択後の実証実験内容の調整に関する会議や中間報告等を主導する）主体</a:t>
            </a:r>
            <a:r>
              <a:rPr lang="ja-JP" altLang="en-US" sz="1200" b="0" kern="100" dirty="0">
                <a:solidFill>
                  <a:srgbClr val="FF0000"/>
                </a:solidFill>
                <a:effectLst/>
                <a:latin typeface="+mn-ea"/>
                <a:sym typeface="Wingdings" panose="05000000000000000000" pitchFamily="2" charset="2"/>
              </a:rPr>
              <a:t>：（★）</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経済産業省・経済産業局・事務局コンソーシアムとの会議に参加する主体：（●）</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参画が確定していない（呼びかけ中など未定の）主体：</a:t>
            </a:r>
            <a:r>
              <a:rPr lang="ja-JP" altLang="en-US" sz="1200" kern="100" dirty="0">
                <a:solidFill>
                  <a:srgbClr val="FF0000"/>
                </a:solidFill>
                <a:latin typeface="+mn-ea"/>
                <a:sym typeface="Wingdings" panose="05000000000000000000" pitchFamily="2" charset="2"/>
              </a:rPr>
              <a:t>（調整中</a:t>
            </a:r>
            <a:r>
              <a:rPr lang="ja-JP" altLang="en-US" sz="1200" kern="100" dirty="0">
                <a:solidFill>
                  <a:srgbClr val="FF0000"/>
                </a:solidFill>
                <a:latin typeface="+mn-ea"/>
              </a:rPr>
              <a:t>）</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P25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a:p>
            <a:pPr>
              <a:lnSpc>
                <a:spcPts val="1500"/>
              </a:lnSpc>
              <a:spcAft>
                <a:spcPts val="0"/>
              </a:spcAft>
            </a:pPr>
            <a:endParaRPr lang="en-US" altLang="ja-JP" sz="1200" b="0" kern="100" dirty="0">
              <a:solidFill>
                <a:srgbClr val="FF0000"/>
              </a:solidFill>
              <a:effectLst/>
              <a:latin typeface="+mn-ea"/>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graphicFrame>
        <p:nvGraphicFramePr>
          <p:cNvPr id="2" name="表 2">
            <a:extLst>
              <a:ext uri="{FF2B5EF4-FFF2-40B4-BE49-F238E27FC236}">
                <a16:creationId xmlns:a16="http://schemas.microsoft.com/office/drawing/2014/main" id="{AA98417A-CB37-34E2-DA86-4D896358DB43}"/>
              </a:ext>
            </a:extLst>
          </p:cNvPr>
          <p:cNvGraphicFramePr>
            <a:graphicFrameLocks noGrp="1"/>
          </p:cNvGraphicFramePr>
          <p:nvPr/>
        </p:nvGraphicFramePr>
        <p:xfrm>
          <a:off x="434998" y="3140968"/>
          <a:ext cx="8274004" cy="3263577"/>
        </p:xfrm>
        <a:graphic>
          <a:graphicData uri="http://schemas.openxmlformats.org/drawingml/2006/table">
            <a:tbl>
              <a:tblPr firstRow="1" bandRow="1">
                <a:tableStyleId>{5C22544A-7EE6-4342-B048-85BDC9FD1C3A}</a:tableStyleId>
              </a:tblPr>
              <a:tblGrid>
                <a:gridCol w="3018651">
                  <a:extLst>
                    <a:ext uri="{9D8B030D-6E8A-4147-A177-3AD203B41FA5}">
                      <a16:colId xmlns:a16="http://schemas.microsoft.com/office/drawing/2014/main" val="2943966248"/>
                    </a:ext>
                  </a:extLst>
                </a:gridCol>
                <a:gridCol w="5255353">
                  <a:extLst>
                    <a:ext uri="{9D8B030D-6E8A-4147-A177-3AD203B41FA5}">
                      <a16:colId xmlns:a16="http://schemas.microsoft.com/office/drawing/2014/main" val="857641231"/>
                    </a:ext>
                  </a:extLst>
                </a:gridCol>
              </a:tblGrid>
              <a:tr h="281369">
                <a:tc>
                  <a:txBody>
                    <a:bodyPr/>
                    <a:lstStyle/>
                    <a:p>
                      <a:pPr algn="ctr"/>
                      <a:r>
                        <a:rPr kumimoji="1" lang="ja-JP" altLang="en-US" sz="1200" dirty="0">
                          <a:solidFill>
                            <a:schemeClr val="tx1"/>
                          </a:solidFill>
                        </a:rPr>
                        <a:t>参加主体</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rPr>
                        <a:t>役割</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689933"/>
                  </a:ext>
                </a:extLst>
              </a:tr>
              <a:tr h="422713">
                <a:tc>
                  <a:txBody>
                    <a:bodyPr/>
                    <a:lstStyle/>
                    <a:p>
                      <a:pPr algn="l" defTabSz="955675">
                        <a:buClr>
                          <a:schemeClr val="bg2"/>
                        </a:buClr>
                        <a:buSzPct val="100000"/>
                      </a:pPr>
                      <a:r>
                        <a:rPr lang="ja-JP" altLang="en-US" sz="1200" dirty="0">
                          <a:latin typeface="+mn-ea"/>
                          <a:ea typeface="+mn-ea"/>
                          <a:cs typeface="Arial" pitchFamily="34" charset="0"/>
                        </a:rPr>
                        <a:t>○○株式会社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構想や計画作りを主導。取組から得られるデータの分析、○○への適用を担う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371665"/>
                  </a:ext>
                </a:extLst>
              </a:tr>
              <a:tr h="422713">
                <a:tc>
                  <a:txBody>
                    <a:bodyPr/>
                    <a:lstStyle/>
                    <a:p>
                      <a:pPr algn="l" defTabSz="955675">
                        <a:buClr>
                          <a:schemeClr val="bg2"/>
                        </a:buClr>
                        <a:buSzPct val="100000"/>
                      </a:pPr>
                      <a:r>
                        <a:rPr lang="ja-JP" altLang="en-US" sz="1200" dirty="0">
                          <a:latin typeface="+mn-ea"/>
                          <a:ea typeface="+mn-ea"/>
                          <a:cs typeface="Arial" pitchFamily="34" charset="0"/>
                        </a:rPr>
                        <a:t>○○市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構想や計画作りに参加。実装時の事業主体となる。</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5769315"/>
                  </a:ext>
                </a:extLst>
              </a:tr>
              <a:tr h="422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cs typeface="Arial" pitchFamily="34" charset="0"/>
                        </a:rPr>
                        <a:t>✕✕（調整中）</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車両の提供および運行を担う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81964431"/>
                  </a:ext>
                </a:extLst>
              </a:tr>
              <a:tr h="422713">
                <a:tc>
                  <a:txBody>
                    <a:bodyPr/>
                    <a:lstStyle/>
                    <a:p>
                      <a:r>
                        <a:rPr lang="ja-JP" altLang="en-US" sz="1200" dirty="0">
                          <a:latin typeface="+mn-ea"/>
                          <a:ea typeface="+mn-ea"/>
                          <a:cs typeface="Arial" pitchFamily="34" charset="0"/>
                        </a:rPr>
                        <a:t>○△✕</a:t>
                      </a:r>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○○システムの提供</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66069205"/>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85937715"/>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38782544"/>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7571630"/>
                  </a:ext>
                </a:extLst>
              </a:tr>
            </a:tbl>
          </a:graphicData>
        </a:graphic>
      </p:graphicFrame>
      <p:sp>
        <p:nvSpPr>
          <p:cNvPr id="3" name="正方形/長方形 3">
            <a:extLst>
              <a:ext uri="{FF2B5EF4-FFF2-40B4-BE49-F238E27FC236}">
                <a16:creationId xmlns:a16="http://schemas.microsoft.com/office/drawing/2014/main" id="{063B3035-151B-D79A-C6E7-3EEB7EACD211}"/>
              </a:ext>
            </a:extLst>
          </p:cNvPr>
          <p:cNvSpPr/>
          <p:nvPr/>
        </p:nvSpPr>
        <p:spPr>
          <a:xfrm>
            <a:off x="434998" y="2780928"/>
            <a:ext cx="266429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参加主体の役割の記載例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4195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（５）（６））</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63</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（５）自治体の協力</a:t>
            </a:r>
            <a:endParaRPr lang="ja-JP" altLang="en-US" sz="1200" kern="100" dirty="0">
              <a:solidFill>
                <a:schemeClr val="bg1"/>
              </a:solidFill>
            </a:endParaRPr>
          </a:p>
        </p:txBody>
      </p:sp>
      <p:sp>
        <p:nvSpPr>
          <p:cNvPr id="13" name="正方形/長方形 12">
            <a:extLst>
              <a:ext uri="{FF2B5EF4-FFF2-40B4-BE49-F238E27FC236}">
                <a16:creationId xmlns:a16="http://schemas.microsoft.com/office/drawing/2014/main" id="{72E94A20-80E1-4619-AB44-53B461009AAA}"/>
              </a:ext>
            </a:extLst>
          </p:cNvPr>
          <p:cNvSpPr/>
          <p:nvPr/>
        </p:nvSpPr>
        <p:spPr>
          <a:xfrm>
            <a:off x="190939" y="3897416"/>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（６）利用者ニーズの反映</a:t>
            </a:r>
            <a:endParaRPr lang="en-US" altLang="ja-JP" sz="1200" b="1" kern="100" dirty="0">
              <a:solidFill>
                <a:schemeClr val="bg1"/>
              </a:solidFill>
            </a:endParaRPr>
          </a:p>
        </p:txBody>
      </p:sp>
      <p:sp>
        <p:nvSpPr>
          <p:cNvPr id="14" name="正方形/長方形 13">
            <a:extLst>
              <a:ext uri="{FF2B5EF4-FFF2-40B4-BE49-F238E27FC236}">
                <a16:creationId xmlns:a16="http://schemas.microsoft.com/office/drawing/2014/main" id="{478254C6-EF80-47A7-AFAC-09D0CEDD5F6E}"/>
              </a:ext>
            </a:extLst>
          </p:cNvPr>
          <p:cNvSpPr/>
          <p:nvPr/>
        </p:nvSpPr>
        <p:spPr>
          <a:xfrm>
            <a:off x="190939" y="4182258"/>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kern="100" dirty="0">
              <a:solidFill>
                <a:schemeClr val="tx1"/>
              </a:solidFill>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実証の実施にあたり、受益者の意見やニーズを聴取していれば、その聴取手法・内容を記載し、実証内容にどのように反映させているかご記載ください。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未聴取の場合は、今後どのように聴取していくかをご記載ください。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50</a:t>
            </a:r>
            <a:endParaRPr lang="en-US" altLang="ja-JP" sz="1200" b="0" kern="100" dirty="0">
              <a:solidFill>
                <a:srgbClr val="FF0000"/>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8142"/>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r>
              <a:rPr lang="en-US" altLang="ja-JP" sz="1200" b="0" kern="100" dirty="0">
                <a:solidFill>
                  <a:srgbClr val="FF0000"/>
                </a:solidFill>
                <a:effectLst/>
                <a:latin typeface="+mn-ea"/>
              </a:rPr>
              <a:t>※</a:t>
            </a:r>
            <a:r>
              <a:rPr lang="ja-JP" altLang="en-US" sz="1200" b="0" kern="100" dirty="0">
                <a:solidFill>
                  <a:srgbClr val="FF0000"/>
                </a:solidFill>
                <a:effectLst/>
                <a:latin typeface="+mn-ea"/>
              </a:rPr>
              <a:t>実証を行う、あるいは実装を目指す地域の自治体との協力状況をご記載ください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また、提案内容と自治体の方針・計画等が整合している場合はその点もご記載ください</a:t>
            </a:r>
            <a:endParaRPr lang="en-US" altLang="ja-JP" sz="1200" kern="100" dirty="0">
              <a:solidFill>
                <a:srgbClr val="FF0000"/>
              </a:solidFill>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P25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ja-JP" altLang="ja-JP" sz="1200" b="0" kern="100" dirty="0">
              <a:solidFill>
                <a:schemeClr val="tx1"/>
              </a:solidFill>
              <a:effectLst/>
              <a:latin typeface="+mn-ea"/>
              <a:cs typeface="Times New Roman" panose="02020603050405020304" pitchFamily="18" charset="0"/>
            </a:endParaRPr>
          </a:p>
        </p:txBody>
      </p:sp>
      <p:sp>
        <p:nvSpPr>
          <p:cNvPr id="15" name="正方形/長方形 3">
            <a:extLst>
              <a:ext uri="{FF2B5EF4-FFF2-40B4-BE49-F238E27FC236}">
                <a16:creationId xmlns:a16="http://schemas.microsoft.com/office/drawing/2014/main" id="{623FA921-0EB4-4B7A-8C84-0519F0C630FB}"/>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436410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C-</a:t>
            </a:r>
            <a:r>
              <a:rPr lang="ja-JP" altLang="en-US" sz="1800" b="1" dirty="0">
                <a:solidFill>
                  <a:srgbClr val="FFFFFF"/>
                </a:solidFill>
                <a:latin typeface="ＭＳ Ｐゴシック" panose="020B0600070205080204" pitchFamily="50" charset="-128"/>
              </a:rPr>
              <a:t>（１）（２）</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42670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事業目的や期待する成果との整合性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64</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350419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（２）具体的に目指す成果 （２ページ以内）</a:t>
            </a: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3789040"/>
            <a:ext cx="8762062" cy="277203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本事業の目的や期待する成果を加味したうえで、ど</a:t>
            </a:r>
            <a:r>
              <a:rPr lang="ja-JP" altLang="en-US" sz="1200" b="0" kern="100" dirty="0">
                <a:solidFill>
                  <a:srgbClr val="FF0000"/>
                </a:solidFill>
                <a:effectLst/>
                <a:latin typeface="+mn-ea"/>
              </a:rPr>
              <a:t>のような点で成果を生むことが出来るかご記載ください。</a:t>
            </a:r>
            <a:endParaRPr lang="en-US" altLang="ja-JP" sz="1200" b="0" kern="100" dirty="0">
              <a:solidFill>
                <a:srgbClr val="FF0000"/>
              </a:solidFill>
              <a:effectLst/>
              <a:latin typeface="+mn-ea"/>
            </a:endParaRPr>
          </a:p>
        </p:txBody>
      </p:sp>
      <p:sp>
        <p:nvSpPr>
          <p:cNvPr id="15" name="正方形/長方形 3">
            <a:extLst>
              <a:ext uri="{FF2B5EF4-FFF2-40B4-BE49-F238E27FC236}">
                <a16:creationId xmlns:a16="http://schemas.microsoft.com/office/drawing/2014/main" id="{D07C33D0-C512-4456-AED9-0510DDBB5BD7}"/>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graphicFrame>
        <p:nvGraphicFramePr>
          <p:cNvPr id="2" name="表 2">
            <a:extLst>
              <a:ext uri="{FF2B5EF4-FFF2-40B4-BE49-F238E27FC236}">
                <a16:creationId xmlns:a16="http://schemas.microsoft.com/office/drawing/2014/main" id="{B7F956B1-19A8-683A-2EDD-8422D603ECF8}"/>
              </a:ext>
            </a:extLst>
          </p:cNvPr>
          <p:cNvGraphicFramePr>
            <a:graphicFrameLocks noGrp="1"/>
          </p:cNvGraphicFramePr>
          <p:nvPr/>
        </p:nvGraphicFramePr>
        <p:xfrm>
          <a:off x="187769" y="1288742"/>
          <a:ext cx="8762062" cy="2103120"/>
        </p:xfrm>
        <a:graphic>
          <a:graphicData uri="http://schemas.openxmlformats.org/drawingml/2006/table">
            <a:tbl>
              <a:tblPr firstRow="1" bandRow="1">
                <a:tableStyleId>{5C22544A-7EE6-4342-B048-85BDC9FD1C3A}</a:tableStyleId>
              </a:tblPr>
              <a:tblGrid>
                <a:gridCol w="7912623">
                  <a:extLst>
                    <a:ext uri="{9D8B030D-6E8A-4147-A177-3AD203B41FA5}">
                      <a16:colId xmlns:a16="http://schemas.microsoft.com/office/drawing/2014/main" val="2855529242"/>
                    </a:ext>
                  </a:extLst>
                </a:gridCol>
                <a:gridCol w="849439">
                  <a:extLst>
                    <a:ext uri="{9D8B030D-6E8A-4147-A177-3AD203B41FA5}">
                      <a16:colId xmlns:a16="http://schemas.microsoft.com/office/drawing/2014/main" val="2545219505"/>
                    </a:ext>
                  </a:extLst>
                </a:gridCol>
              </a:tblGrid>
              <a:tr h="248716">
                <a:tc>
                  <a:txBody>
                    <a:bodyPr/>
                    <a:lstStyle/>
                    <a:p>
                      <a:pPr algn="ctr"/>
                      <a:r>
                        <a:rPr kumimoji="1" lang="ja-JP" altLang="en-US" sz="1200" b="1" kern="100" dirty="0">
                          <a:solidFill>
                            <a:schemeClr val="bg1"/>
                          </a:solidFill>
                          <a:effectLst/>
                          <a:latin typeface="+mn-ea"/>
                          <a:ea typeface="+mn-ea"/>
                          <a:cs typeface="+mn-cs"/>
                        </a:rPr>
                        <a:t>（１）期待する成果との整合性</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ja-JP" altLang="en-US" sz="1200" b="1" kern="100" dirty="0">
                          <a:solidFill>
                            <a:schemeClr val="bg1"/>
                          </a:solidFill>
                          <a:effectLst/>
                          <a:latin typeface="+mn-ea"/>
                          <a:ea typeface="+mn-ea"/>
                          <a:cs typeface="+mn-cs"/>
                        </a:rPr>
                        <a:t>該当有無</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333399"/>
                    </a:solidFill>
                  </a:tcPr>
                </a:tc>
                <a:extLst>
                  <a:ext uri="{0D108BD9-81ED-4DB2-BD59-A6C34878D82A}">
                    <a16:rowId xmlns:a16="http://schemas.microsoft.com/office/drawing/2014/main" val="2477320264"/>
                  </a:ext>
                </a:extLst>
              </a:tr>
              <a:tr h="355574">
                <a:tc>
                  <a:txBody>
                    <a:bodyPr/>
                    <a:lstStyle/>
                    <a:p>
                      <a:r>
                        <a:rPr kumimoji="1" lang="ja-JP" altLang="en-US" sz="1200" b="0" kern="100" dirty="0">
                          <a:solidFill>
                            <a:schemeClr val="tx1"/>
                          </a:solidFill>
                          <a:effectLst/>
                          <a:latin typeface="+mn-ea"/>
                          <a:ea typeface="+mn-ea"/>
                          <a:cs typeface="+mn-cs"/>
                        </a:rPr>
                        <a:t>①将来的な自動運転の普及も見据えた際のサービス・ビジネスモデルを実証し、想定される効果や乗り越えるべき課題を整理すること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4583098"/>
                  </a:ext>
                </a:extLst>
              </a:tr>
              <a:tr h="355574">
                <a:tc>
                  <a:txBody>
                    <a:bodyPr/>
                    <a:lstStyle/>
                    <a:p>
                      <a:r>
                        <a:rPr kumimoji="1" lang="ja-JP" altLang="en-US" sz="1200" b="0" kern="100" dirty="0">
                          <a:solidFill>
                            <a:schemeClr val="tx1"/>
                          </a:solidFill>
                          <a:effectLst/>
                          <a:latin typeface="+mn-ea"/>
                          <a:ea typeface="+mn-ea"/>
                          <a:cs typeface="+mn-cs"/>
                        </a:rPr>
                        <a:t>②法規制等の課題によりこれまで具体化が進んでこなかったサービス・ビジネスモデルを実証し、 想定される効果や乗り越えるべき課題を整理すること （モビリティ </a:t>
                      </a:r>
                      <a:r>
                        <a:rPr kumimoji="1" lang="en-US" altLang="ja-JP" sz="1200" b="0" kern="100" dirty="0">
                          <a:solidFill>
                            <a:schemeClr val="tx1"/>
                          </a:solidFill>
                          <a:effectLst/>
                          <a:latin typeface="+mn-ea"/>
                          <a:ea typeface="+mn-ea"/>
                          <a:cs typeface="+mn-cs"/>
                        </a:rPr>
                        <a:t>× </a:t>
                      </a:r>
                      <a:r>
                        <a:rPr kumimoji="1" lang="ja-JP" altLang="en-US" sz="1200" b="0" kern="100" dirty="0">
                          <a:solidFill>
                            <a:schemeClr val="tx1"/>
                          </a:solidFill>
                          <a:effectLst/>
                          <a:latin typeface="+mn-ea"/>
                          <a:ea typeface="+mn-ea"/>
                          <a:cs typeface="+mn-cs"/>
                        </a:rPr>
                        <a:t>医療、観光、小売、物流、エネルギー、データ 等） </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5468505"/>
                  </a:ext>
                </a:extLst>
              </a:tr>
              <a:tr h="355574">
                <a:tc>
                  <a:txBody>
                    <a:bodyPr/>
                    <a:lstStyle/>
                    <a:p>
                      <a:r>
                        <a:rPr kumimoji="1" lang="ja-JP" altLang="en-US" sz="1200" b="0" kern="100" dirty="0">
                          <a:solidFill>
                            <a:schemeClr val="tx1"/>
                          </a:solidFill>
                          <a:effectLst/>
                          <a:latin typeface="+mn-ea"/>
                          <a:ea typeface="+mn-ea"/>
                          <a:cs typeface="+mn-cs"/>
                        </a:rPr>
                        <a:t>③自動車完成車メーカーや部品メーカー、ディーラーなどの新たなビジネス機会を創出する取組を実証し、 想定される効果や乗り越えるべき課題を整理すること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2852718"/>
                  </a:ext>
                </a:extLst>
              </a:tr>
              <a:tr h="355574">
                <a:tc>
                  <a:txBody>
                    <a:bodyPr/>
                    <a:lstStyle/>
                    <a:p>
                      <a:r>
                        <a:rPr kumimoji="1" lang="ja-JP" altLang="en-US" sz="1200" b="0" kern="100" dirty="0">
                          <a:solidFill>
                            <a:schemeClr val="tx1"/>
                          </a:solidFill>
                          <a:effectLst/>
                          <a:latin typeface="+mn-ea"/>
                          <a:ea typeface="+mn-ea"/>
                          <a:cs typeface="+mn-cs"/>
                        </a:rPr>
                        <a:t>④その他、</a:t>
                      </a:r>
                      <a:r>
                        <a:rPr lang="ja-JP" altLang="en-US" sz="1200" dirty="0"/>
                        <a:t>モビリティ関連産業の裾野拡大、競争力強化に繋がる</a:t>
                      </a:r>
                      <a:r>
                        <a:rPr kumimoji="1" lang="ja-JP" altLang="en-US" sz="1200" b="0" kern="100" dirty="0">
                          <a:solidFill>
                            <a:schemeClr val="tx1"/>
                          </a:solidFill>
                          <a:effectLst/>
                          <a:latin typeface="+mn-ea"/>
                          <a:ea typeface="+mn-ea"/>
                          <a:cs typeface="+mn-cs"/>
                        </a:rPr>
                        <a:t>新たなビジネスモデルや、スマートモビリティによる新たな地域課題解決のサービス・ ビジネスモデルを創出すること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3756473"/>
                  </a:ext>
                </a:extLst>
              </a:tr>
            </a:tbl>
          </a:graphicData>
        </a:graphic>
      </p:graphicFrame>
      <p:sp>
        <p:nvSpPr>
          <p:cNvPr id="3" name="Text Box 4">
            <a:extLst>
              <a:ext uri="{FF2B5EF4-FFF2-40B4-BE49-F238E27FC236}">
                <a16:creationId xmlns:a16="http://schemas.microsoft.com/office/drawing/2014/main" id="{40668390-2EF9-8239-9239-601BD60D0527}"/>
              </a:ext>
            </a:extLst>
          </p:cNvPr>
          <p:cNvSpPr txBox="1">
            <a:spLocks noChangeArrowheads="1"/>
          </p:cNvSpPr>
          <p:nvPr/>
        </p:nvSpPr>
        <p:spPr>
          <a:xfrm>
            <a:off x="187769" y="946915"/>
            <a:ext cx="8321757" cy="276999"/>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ja-JP" altLang="en-US" sz="1200" b="1" kern="100" dirty="0">
                <a:solidFill>
                  <a:srgbClr val="000000"/>
                </a:solidFill>
                <a:latin typeface="ＭＳ Ｐゴシック"/>
                <a:ea typeface="ＭＳ Ｐゴシック"/>
                <a:cs typeface="Times New Roman" panose="02020603050405020304" pitchFamily="18" charset="0"/>
              </a:rPr>
              <a:t>本事業で期待する成果として、該当する</a:t>
            </a:r>
            <a:r>
              <a:rPr kumimoji="1" lang="ja-JP" altLang="en-US" sz="12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一つもしくは複数の項目を選択すること</a:t>
            </a:r>
            <a:endParaRPr kumimoji="1" lang="ja-JP" altLang="ja-JP" sz="12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990285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C-</a:t>
            </a:r>
            <a:r>
              <a:rPr lang="ja-JP" altLang="en-US" sz="1800" b="1" dirty="0">
                <a:solidFill>
                  <a:srgbClr val="FFFFFF"/>
                </a:solidFill>
                <a:latin typeface="ＭＳ Ｐゴシック" panose="020B0600070205080204" pitchFamily="50" charset="-128"/>
              </a:rPr>
              <a:t>（２）</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事業目的や期待する成果との整合性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65</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（２）具体的に目指す成果 （２ページ以内）</a:t>
            </a: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本事業の目的や期待する成果を加味したうえで、ど</a:t>
            </a:r>
            <a:r>
              <a:rPr lang="ja-JP" altLang="en-US" sz="1200" b="0" kern="100" dirty="0">
                <a:solidFill>
                  <a:srgbClr val="FF0000"/>
                </a:solidFill>
                <a:effectLst/>
                <a:latin typeface="+mn-ea"/>
              </a:rPr>
              <a:t>のような点で成果を生むことが出来るかご記載ください。</a:t>
            </a:r>
            <a:endParaRPr lang="en-US" altLang="ja-JP" sz="1200" b="0" kern="100" dirty="0">
              <a:solidFill>
                <a:srgbClr val="FF0000"/>
              </a:solidFill>
              <a:effectLst/>
              <a:latin typeface="+mn-ea"/>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750438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A</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C</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lang="ja-JP" altLang="en-US" sz="1400" b="1" kern="100" dirty="0">
                <a:solidFill>
                  <a:srgbClr val="000000"/>
                </a:solidFill>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C</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その他アピールしたい点・補足すべき内容（任意）</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66</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その他アピールしたい点・補足すべき内容 （任意・２ページまで）</a:t>
            </a:r>
            <a:endParaRPr lang="ja-JP" altLang="en-US"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その他アピールしたい点や補足すべき内容があればご記載ください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無記載でも審査への影響はありません</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925924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A</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C</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lang="ja-JP" altLang="en-US" sz="1400" b="1" kern="100" dirty="0">
                <a:solidFill>
                  <a:srgbClr val="000000"/>
                </a:solidFill>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C</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その他アピールしたい点・補足すべき内容（任意）</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67</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その他アピールしたい点・補足すべき内容 （任意・２ページまで）</a:t>
            </a:r>
            <a:endParaRPr lang="ja-JP" altLang="en-US"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その他アピールしたい点や補足すべき内容があればご記載ください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無記載でも審査への影響はありません</a:t>
            </a:r>
            <a:endParaRPr lang="ja-JP" altLang="ja-JP" sz="1200" b="0" kern="100" dirty="0">
              <a:solidFill>
                <a:schemeClr val="tx1"/>
              </a:solidFill>
              <a:effectLst/>
              <a:latin typeface="+mn-ea"/>
              <a:cs typeface="Times New Roman" panose="02020603050405020304" pitchFamily="18" charset="0"/>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543089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b="1" dirty="0">
                <a:solidFill>
                  <a:srgbClr val="FFFFFF"/>
                </a:solidFill>
                <a:latin typeface="ＭＳ Ｐゴシック"/>
                <a:ea typeface="ＭＳ Ｐゴシック"/>
              </a:rPr>
              <a:t>３</a:t>
            </a:r>
            <a:r>
              <a:rPr kumimoji="1" lang="ja-JP" altLang="en-US" sz="2400" b="1" i="0" u="none" strike="noStrike" kern="1200" cap="none" spc="0" normalizeH="0" baseline="0" noProof="0" dirty="0" err="1">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合同審査評価ポイントへの反映状況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1234" name="テキスト ボックス 18"/>
          <p:cNvSpPr txBox="1"/>
          <p:nvPr/>
        </p:nvSpPr>
        <p:spPr>
          <a:xfrm>
            <a:off x="57870" y="600943"/>
            <a:ext cx="5234210" cy="338554"/>
          </a:xfrm>
          <a:prstGeom prst="rect">
            <a:avLst/>
          </a:prstGeom>
          <a:noFill/>
          <a:ln w="9525">
            <a:noFill/>
            <a:miter lim="800000"/>
            <a:headEnd/>
            <a:tailEnd/>
          </a:ln>
          <a:effectLst/>
        </p:spPr>
        <p:txBody>
          <a:bodyPr wrap="square">
            <a:spAutoFit/>
          </a:bodyPr>
          <a:lstStyle>
            <a:defPPr>
              <a:defRPr lang="ja-JP"/>
            </a:defPPr>
            <a:lvl1pPr marL="342900" lvl="0" indent="-342900" defTabSz="914400">
              <a:spcBef>
                <a:spcPct val="5000"/>
              </a:spcBef>
              <a:buFont typeface="Wingdings" panose="05000000000000000000" pitchFamily="2" charset="2"/>
              <a:buChar char="n"/>
              <a:defRPr sz="1600">
                <a:solidFill>
                  <a:srgbClr val="000000"/>
                </a:solidFill>
                <a:latin typeface="Tahoma" pitchFamily="34" charset="0"/>
              </a:defRPr>
            </a:lvl1p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合同審査評価ポイントへの反映状況　　</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251520" y="1075379"/>
            <a:ext cx="7320117" cy="723275"/>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事業毎の評価基準のほか、合同審査会では、以下のポイントを評価する。</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該当する項目に〇をつけること</a:t>
            </a:r>
          </a:p>
        </p:txBody>
      </p:sp>
      <p:graphicFrame>
        <p:nvGraphicFramePr>
          <p:cNvPr id="14" name="表 12"/>
          <p:cNvGraphicFramePr>
            <a:graphicFrameLocks noGrp="1"/>
          </p:cNvGraphicFramePr>
          <p:nvPr>
            <p:extLst>
              <p:ext uri="{D42A27DB-BD31-4B8C-83A1-F6EECF244321}">
                <p14:modId xmlns:p14="http://schemas.microsoft.com/office/powerpoint/2010/main" val="3499865801"/>
              </p:ext>
            </p:extLst>
          </p:nvPr>
        </p:nvGraphicFramePr>
        <p:xfrm>
          <a:off x="463733" y="1965313"/>
          <a:ext cx="8389024" cy="1828800"/>
        </p:xfrm>
        <a:graphic>
          <a:graphicData uri="http://schemas.openxmlformats.org/drawingml/2006/table">
            <a:tbl>
              <a:tblPr firstRow="1" bandRow="1">
                <a:tableStyleId>{5940675A-B579-460E-94D1-54222C63F5DA}</a:tableStyleId>
              </a:tblPr>
              <a:tblGrid>
                <a:gridCol w="7906093">
                  <a:extLst>
                    <a:ext uri="{9D8B030D-6E8A-4147-A177-3AD203B41FA5}">
                      <a16:colId xmlns:a16="http://schemas.microsoft.com/office/drawing/2014/main" val="20000"/>
                    </a:ext>
                  </a:extLst>
                </a:gridCol>
                <a:gridCol w="482931">
                  <a:extLst>
                    <a:ext uri="{9D8B030D-6E8A-4147-A177-3AD203B41FA5}">
                      <a16:colId xmlns:a16="http://schemas.microsoft.com/office/drawing/2014/main" val="20001"/>
                    </a:ext>
                  </a:extLst>
                </a:gridCol>
              </a:tblGrid>
              <a:tr h="23892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〇</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63819935"/>
                  </a:ext>
                </a:extLst>
              </a:tr>
              <a:tr h="27360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④データ連携基盤（都市</a:t>
                      </a:r>
                      <a:r>
                        <a:rPr kumimoji="1" lang="en-US" altLang="ja-JP" sz="1200" dirty="0">
                          <a:solidFill>
                            <a:schemeClr val="tx1"/>
                          </a:solidFill>
                          <a:latin typeface="Meiryo UI" panose="020B0604030504040204" pitchFamily="50" charset="-128"/>
                          <a:ea typeface="Meiryo UI" panose="020B0604030504040204" pitchFamily="50" charset="-128"/>
                        </a:rPr>
                        <a:t>OS</a:t>
                      </a:r>
                      <a:r>
                        <a:rPr kumimoji="1" lang="ja-JP" altLang="en-US" sz="1200" dirty="0">
                          <a:solidFill>
                            <a:schemeClr val="tx1"/>
                          </a:solidFill>
                          <a:latin typeface="Meiryo UI" panose="020B0604030504040204" pitchFamily="50" charset="-128"/>
                          <a:ea typeface="Meiryo UI" panose="020B0604030504040204" pitchFamily="50" charset="-128"/>
                        </a:rPr>
                        <a:t>等）を構築している案件、又は構築予定の案件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⑤作成する</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を公開又は公開予定の案件</a:t>
                      </a:r>
                    </a:p>
                    <a:p>
                      <a:r>
                        <a:rPr kumimoji="1" lang="ja-JP" altLang="en-US" sz="1200" dirty="0">
                          <a:solidFill>
                            <a:schemeClr val="tx1"/>
                          </a:solidFill>
                          <a:latin typeface="Meiryo UI" panose="020B0604030504040204" pitchFamily="50" charset="-128"/>
                          <a:ea typeface="Meiryo UI" panose="020B0604030504040204" pitchFamily="50" charset="-128"/>
                        </a:rPr>
                        <a:t>（応募者が</a:t>
                      </a:r>
                      <a:r>
                        <a:rPr kumimoji="1" lang="en-US" altLang="ja-JP" sz="1200" dirty="0">
                          <a:solidFill>
                            <a:schemeClr val="tx1"/>
                          </a:solidFill>
                          <a:latin typeface="Meiryo UI" panose="020B0604030504040204" pitchFamily="50" charset="-128"/>
                          <a:ea typeface="Meiryo UI" panose="020B0604030504040204" pitchFamily="50" charset="-128"/>
                        </a:rPr>
                        <a:t>HP</a:t>
                      </a:r>
                      <a:r>
                        <a:rPr kumimoji="1" lang="ja-JP" altLang="en-US" sz="1200" dirty="0">
                          <a:solidFill>
                            <a:schemeClr val="tx1"/>
                          </a:solidFill>
                          <a:latin typeface="Meiryo UI" panose="020B0604030504040204" pitchFamily="50" charset="-128"/>
                          <a:ea typeface="Meiryo UI" panose="020B0604030504040204" pitchFamily="50" charset="-128"/>
                        </a:rPr>
                        <a:t>に</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公開すると供に、スマートシティ官民連携</a:t>
                      </a:r>
                      <a:r>
                        <a:rPr kumimoji="1" lang="en-US" altLang="ja-JP" sz="1200" dirty="0">
                          <a:solidFill>
                            <a:schemeClr val="tx1"/>
                          </a:solidFill>
                          <a:latin typeface="Meiryo UI" panose="020B0604030504040204" pitchFamily="50" charset="-128"/>
                          <a:ea typeface="Meiryo UI" panose="020B0604030504040204" pitchFamily="50" charset="-128"/>
                        </a:rPr>
                        <a:t>PF</a:t>
                      </a:r>
                      <a:r>
                        <a:rPr kumimoji="1" lang="ja-JP" altLang="en-US" sz="1200" dirty="0">
                          <a:solidFill>
                            <a:schemeClr val="tx1"/>
                          </a:solidFill>
                          <a:latin typeface="Meiryo UI" panose="020B0604030504040204" pitchFamily="50" charset="-128"/>
                          <a:ea typeface="Meiryo UI" panose="020B0604030504040204" pitchFamily="50" charset="-128"/>
                        </a:rPr>
                        <a:t>サイト上にその</a:t>
                      </a:r>
                      <a:r>
                        <a:rPr kumimoji="1" lang="en-US" altLang="ja-JP" sz="1200" dirty="0">
                          <a:solidFill>
                            <a:schemeClr val="tx1"/>
                          </a:solidFill>
                          <a:latin typeface="Meiryo UI" panose="020B0604030504040204" pitchFamily="50" charset="-128"/>
                          <a:ea typeface="Meiryo UI" panose="020B0604030504040204" pitchFamily="50" charset="-128"/>
                        </a:rPr>
                        <a:t>URL</a:t>
                      </a:r>
                      <a:r>
                        <a:rPr kumimoji="1" lang="ja-JP" altLang="en-US" sz="1200" dirty="0">
                          <a:solidFill>
                            <a:schemeClr val="tx1"/>
                          </a:solidFill>
                          <a:latin typeface="Meiryo UI" panose="020B0604030504040204" pitchFamily="50" charset="-128"/>
                          <a:ea typeface="Meiryo UI" panose="020B0604030504040204" pitchFamily="50" charset="-128"/>
                        </a:rPr>
                        <a:t>を公開すること）</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5" name="Rectangle 66"/>
          <p:cNvSpPr>
            <a:spLocks noChangeArrowheads="1"/>
          </p:cNvSpPr>
          <p:nvPr/>
        </p:nvSpPr>
        <p:spPr>
          <a:xfrm>
            <a:off x="96700" y="4149080"/>
            <a:ext cx="8939796" cy="259228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22"/>
          <p:cNvSpPr/>
          <p:nvPr/>
        </p:nvSpPr>
        <p:spPr>
          <a:xfrm>
            <a:off x="136954" y="4149080"/>
            <a:ext cx="8899542" cy="1600438"/>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①</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②</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③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rPr>
              <a:t>④</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に該当する場合は、３</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特徴（相互運用性、データ流通、拡張容易性（ビルディングブロック））を満たしていることを示すこと。また、</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rPr>
              <a:t>⑤</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173895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D</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2019" name="Text Box 4"/>
          <p:cNvSpPr txBox="1">
            <a:spLocks noChangeArrowheads="1"/>
          </p:cNvSpPr>
          <p:nvPr/>
        </p:nvSpPr>
        <p:spPr>
          <a:xfrm>
            <a:off x="146733" y="751641"/>
            <a:ext cx="2769084"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i="0" u="none" strike="noStrike" dirty="0">
                <a:solidFill>
                  <a:srgbClr val="000000"/>
                </a:solidFill>
                <a:effectLst/>
                <a:latin typeface="+mn-ea"/>
                <a:ea typeface="+mn-ea"/>
              </a:rPr>
              <a:t>D. </a:t>
            </a:r>
            <a:r>
              <a:rPr lang="ja-JP" altLang="en-US" sz="1400" b="1" i="0" u="none" strike="noStrike" dirty="0">
                <a:solidFill>
                  <a:srgbClr val="000000"/>
                </a:solidFill>
                <a:effectLst/>
                <a:latin typeface="+mn-ea"/>
                <a:ea typeface="+mn-ea"/>
              </a:rPr>
              <a:t>その他</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68</a:t>
            </a:r>
            <a:endParaRPr kumimoji="1" lang="ja-JP" altLang="en-US" sz="1480" dirty="0">
              <a:solidFill>
                <a:schemeClr val="tx1"/>
              </a:solidFill>
            </a:endParaRPr>
          </a:p>
        </p:txBody>
      </p:sp>
      <p:sp>
        <p:nvSpPr>
          <p:cNvPr id="11" name="正方形/長方形 10">
            <a:extLst>
              <a:ext uri="{FF2B5EF4-FFF2-40B4-BE49-F238E27FC236}">
                <a16:creationId xmlns:a16="http://schemas.microsoft.com/office/drawing/2014/main" id="{0664133A-7D7C-4979-849C-739D0AF34D8B}"/>
              </a:ext>
            </a:extLst>
          </p:cNvPr>
          <p:cNvSpPr/>
          <p:nvPr/>
        </p:nvSpPr>
        <p:spPr>
          <a:xfrm>
            <a:off x="190939" y="1152642"/>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ワーク・ライフ・バランス等推進企業に関する認定等の状況</a:t>
            </a:r>
            <a:endParaRPr lang="en-US" altLang="ja-JP" sz="1200" b="1" kern="100" dirty="0">
              <a:solidFill>
                <a:schemeClr val="bg1"/>
              </a:solidFill>
            </a:endParaRPr>
          </a:p>
        </p:txBody>
      </p:sp>
      <p:sp>
        <p:nvSpPr>
          <p:cNvPr id="13" name="正方形/長方形 12">
            <a:extLst>
              <a:ext uri="{FF2B5EF4-FFF2-40B4-BE49-F238E27FC236}">
                <a16:creationId xmlns:a16="http://schemas.microsoft.com/office/drawing/2014/main" id="{C8BB7392-E9FF-4DDD-8B89-72DB98243C60}"/>
              </a:ext>
            </a:extLst>
          </p:cNvPr>
          <p:cNvSpPr/>
          <p:nvPr/>
        </p:nvSpPr>
        <p:spPr>
          <a:xfrm>
            <a:off x="190969" y="1437484"/>
            <a:ext cx="8762062" cy="18475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just">
              <a:spcBef>
                <a:spcPct val="20000"/>
              </a:spcBef>
              <a:spcAft>
                <a:spcPts val="0"/>
              </a:spcAft>
              <a:buFont typeface="Arial" panose="020B0604020202020204" pitchFamily="34" charset="0"/>
              <a:buChar char="•"/>
              <a:defRP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に基づく認定（えるぼし認定企業・プラチナえるぼし認定企業。労働時間等の働き方に係る基準は満たすことが必要。）、次世代育成支援対策推進法に基づく認定（くるみん認定企業・プラチナくるみん認定企業）又は青少年の雇用の促進等に関する法律に基づく認定（ユースエール認定企業）の状況</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女性活躍推進法第８条に基づく一般事業主行動計画（計画期間が満了していないものに限る。）の策定状況（常時雇用する労働者の数が</a:t>
            </a: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300</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人以下の事業主に限る。）</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lang="en-US" altLang="ja-JP" sz="1200" kern="100" dirty="0">
                <a:solidFill>
                  <a:srgbClr val="FF0000"/>
                </a:solidFill>
                <a:latin typeface="Arial" panose="020B0604020202020204" pitchFamily="34" charset="0"/>
                <a:ea typeface="ＭＳ Ｐゴシック" panose="020B0600070205080204" pitchFamily="50" charset="-128"/>
              </a:rPr>
              <a:t>※</a:t>
            </a:r>
            <a:r>
              <a:rPr lang="ja-JP" altLang="en-US" sz="1200" kern="100" dirty="0">
                <a:solidFill>
                  <a:srgbClr val="FF0000"/>
                </a:solidFill>
                <a:latin typeface="Arial" panose="020B0604020202020204" pitchFamily="34" charset="0"/>
                <a:ea typeface="ＭＳ Ｐゴシック" panose="020B0600070205080204" pitchFamily="50" charset="-128"/>
              </a:rPr>
              <a:t>認定を得ている場合は事業管理機関のワーク・ライフ・バランス等推進に関する認定等の根拠となる資料の写しを添付すること</a:t>
            </a:r>
            <a:endParaRPr lang="en-US" altLang="ja-JP" sz="1200" kern="100" dirty="0">
              <a:solidFill>
                <a:srgbClr val="FF0000"/>
              </a:solidFill>
              <a:latin typeface="Arial" panose="020B0604020202020204" pitchFamily="34" charset="0"/>
              <a:ea typeface="ＭＳ Ｐゴシック" panose="020B0600070205080204" pitchFamily="50" charset="-128"/>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5" name="正方形/長方形 3">
            <a:extLst>
              <a:ext uri="{FF2B5EF4-FFF2-40B4-BE49-F238E27FC236}">
                <a16:creationId xmlns:a16="http://schemas.microsoft.com/office/drawing/2014/main" id="{99744721-1CDE-4AD7-A6A5-DFACC9C5FCD3}"/>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644570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2"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（補足資料）実施体制</a:t>
            </a:r>
          </a:p>
        </p:txBody>
      </p:sp>
      <p:sp>
        <p:nvSpPr>
          <p:cNvPr id="1993"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94" name="正方形/長方形 3"/>
          <p:cNvSpPr/>
          <p:nvPr/>
        </p:nvSpPr>
        <p:spPr>
          <a:xfrm>
            <a:off x="176274" y="719424"/>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業務従事者に関する情報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graphicFrame>
        <p:nvGraphicFramePr>
          <p:cNvPr id="1995" name="表 2"/>
          <p:cNvGraphicFramePr>
            <a:graphicFrameLocks noGrp="1"/>
          </p:cNvGraphicFramePr>
          <p:nvPr/>
        </p:nvGraphicFramePr>
        <p:xfrm>
          <a:off x="158683" y="1062170"/>
          <a:ext cx="8826633" cy="3017520"/>
        </p:xfrm>
        <a:graphic>
          <a:graphicData uri="http://schemas.openxmlformats.org/drawingml/2006/table">
            <a:tbl>
              <a:tblPr firstRow="1" bandRow="1">
                <a:tableStyleId>{5C22544A-7EE6-4342-B048-85BDC9FD1C3A}</a:tableStyleId>
              </a:tblPr>
              <a:tblGrid>
                <a:gridCol w="1057082">
                  <a:extLst>
                    <a:ext uri="{9D8B030D-6E8A-4147-A177-3AD203B41FA5}">
                      <a16:colId xmlns:a16="http://schemas.microsoft.com/office/drawing/2014/main" val="20000"/>
                    </a:ext>
                  </a:extLst>
                </a:gridCol>
                <a:gridCol w="1585623">
                  <a:extLst>
                    <a:ext uri="{9D8B030D-6E8A-4147-A177-3AD203B41FA5}">
                      <a16:colId xmlns:a16="http://schemas.microsoft.com/office/drawing/2014/main" val="20001"/>
                    </a:ext>
                  </a:extLst>
                </a:gridCol>
                <a:gridCol w="1215644">
                  <a:extLst>
                    <a:ext uri="{9D8B030D-6E8A-4147-A177-3AD203B41FA5}">
                      <a16:colId xmlns:a16="http://schemas.microsoft.com/office/drawing/2014/main" val="20002"/>
                    </a:ext>
                  </a:extLst>
                </a:gridCol>
                <a:gridCol w="2484142">
                  <a:extLst>
                    <a:ext uri="{9D8B030D-6E8A-4147-A177-3AD203B41FA5}">
                      <a16:colId xmlns:a16="http://schemas.microsoft.com/office/drawing/2014/main" val="20003"/>
                    </a:ext>
                  </a:extLst>
                </a:gridCol>
                <a:gridCol w="2484142">
                  <a:extLst>
                    <a:ext uri="{9D8B030D-6E8A-4147-A177-3AD203B41FA5}">
                      <a16:colId xmlns:a16="http://schemas.microsoft.com/office/drawing/2014/main" val="20004"/>
                    </a:ext>
                  </a:extLst>
                </a:gridCol>
              </a:tblGrid>
              <a:tr h="0">
                <a:tc>
                  <a:txBody>
                    <a:bodyPr/>
                    <a:lstStyle/>
                    <a:p>
                      <a:pPr algn="ctr"/>
                      <a:r>
                        <a:rPr kumimoji="1" lang="ja-JP" altLang="en-US" sz="1200" b="1" dirty="0">
                          <a:solidFill>
                            <a:schemeClr val="bg1"/>
                          </a:solidFill>
                        </a:rPr>
                        <a:t>氏名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所属</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役職</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業務経験</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専門的知識その他の知見など</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426366113"/>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799825794"/>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641138300"/>
                  </a:ext>
                </a:extLst>
              </a:tr>
            </a:tbl>
          </a:graphicData>
        </a:graphic>
      </p:graphicFrame>
      <p:sp>
        <p:nvSpPr>
          <p:cNvPr id="1998" name="Text Box 4"/>
          <p:cNvSpPr txBox="1">
            <a:spLocks noChangeArrowheads="1"/>
          </p:cNvSpPr>
          <p:nvPr/>
        </p:nvSpPr>
        <p:spPr>
          <a:xfrm>
            <a:off x="182424" y="4308088"/>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情報管理体制</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99" name="Rectangle 66"/>
          <p:cNvSpPr>
            <a:spLocks noChangeArrowheads="1"/>
          </p:cNvSpPr>
          <p:nvPr/>
        </p:nvSpPr>
        <p:spPr>
          <a:xfrm>
            <a:off x="161921" y="4653136"/>
            <a:ext cx="8826633" cy="1046114"/>
          </a:xfrm>
          <a:prstGeom prst="rect">
            <a:avLst/>
          </a:prstGeom>
          <a:noFill/>
          <a:ln w="6350">
            <a:solidFill>
              <a:schemeClr val="bg1">
                <a:lumMod val="50000"/>
              </a:schemeClr>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R="0" lvl="0" algn="l" defTabSz="914400" rtl="0" eaLnBrk="0" fontAlgn="base" latinLnBrk="0" hangingPunct="0">
              <a:lnSpc>
                <a:spcPct val="100000"/>
              </a:lnSpc>
              <a:spcBef>
                <a:spcPct val="20000"/>
              </a:spcBef>
              <a:spcAft>
                <a:spcPts val="0"/>
              </a:spcAft>
              <a:buClrTx/>
              <a:buSzTx/>
              <a:buFontTx/>
              <a:buNone/>
              <a:tabLst>
                <a:tab pos="92075" algn="l"/>
              </a:tabLst>
              <a:defRPr/>
            </a:pPr>
            <a:r>
              <a:rPr lang="en-US" altLang="ja-JP" sz="1200" kern="100" dirty="0"/>
              <a:t>※</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受託者の情報管理体制がわかる「情報管理体制図」、情報を取扱う者の氏名、住所、生年月日、所属部署、役職等がわかる「情報取扱者名簿」を契約時に提出することを確約する</a:t>
            </a:r>
            <a:r>
              <a:rPr kumimoji="1" lang="ja-JP" altLang="en-US"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場合、下記のチェックボックスに✓を入れること。</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5</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にて提示）</a:t>
            </a:r>
            <a:endParaRPr kumimoji="1" lang="en-US"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lang="en-US" altLang="ja-JP" sz="1200" kern="100" dirty="0">
              <a:solidFill>
                <a:srgbClr val="FF0000"/>
              </a:solidFill>
            </a:endParaRPr>
          </a:p>
          <a:p>
            <a:pPr marL="0" marR="0" lvl="0" indent="0" algn="l" defTabSz="914400" rtl="0" eaLnBrk="0" fontAlgn="base" latinLnBrk="0" hangingPunct="0">
              <a:lnSpc>
                <a:spcPct val="100000"/>
              </a:lnSpc>
              <a:spcBef>
                <a:spcPct val="20000"/>
              </a:spcBef>
              <a:spcAft>
                <a:spcPts val="0"/>
              </a:spcAft>
              <a:buClrTx/>
              <a:buSzTx/>
              <a:buFontTx/>
              <a:buNone/>
              <a:tabLst>
                <a:tab pos="4303713" algn="l"/>
              </a:tabLst>
              <a:defRPr/>
            </a:pPr>
            <a:r>
              <a:rPr lang="en-US" altLang="ja-JP" sz="1200" kern="100" dirty="0"/>
              <a:t>	</a:t>
            </a:r>
            <a:r>
              <a:rPr lang="ja-JP" altLang="en-US" sz="1200" kern="100" dirty="0"/>
              <a:t>情報取扱者名簿を契約時に提出することを確約します。</a:t>
            </a:r>
            <a:endParaRPr lang="ja-JP" altLang="ja-JP" sz="1200" kern="100" dirty="0"/>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69</a:t>
            </a:r>
            <a:endParaRPr kumimoji="1" lang="ja-JP" altLang="en-US" sz="1480" dirty="0">
              <a:solidFill>
                <a:schemeClr val="tx1"/>
              </a:solidFill>
            </a:endParaRPr>
          </a:p>
        </p:txBody>
      </p:sp>
      <p:sp>
        <p:nvSpPr>
          <p:cNvPr id="3" name="正方形/長方形 2">
            <a:extLst>
              <a:ext uri="{FF2B5EF4-FFF2-40B4-BE49-F238E27FC236}">
                <a16:creationId xmlns:a16="http://schemas.microsoft.com/office/drawing/2014/main" id="{50BF5269-54E4-41F6-935C-5D6807500BF8}"/>
              </a:ext>
            </a:extLst>
          </p:cNvPr>
          <p:cNvSpPr/>
          <p:nvPr/>
        </p:nvSpPr>
        <p:spPr>
          <a:xfrm>
            <a:off x="8118680" y="5292064"/>
            <a:ext cx="216000" cy="21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263730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0"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（補足資料）再委託先情報</a:t>
            </a:r>
          </a:p>
        </p:txBody>
      </p:sp>
      <p:sp>
        <p:nvSpPr>
          <p:cNvPr id="1981"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82" name="正方形/長方形 3"/>
          <p:cNvSpPr/>
          <p:nvPr/>
        </p:nvSpPr>
        <p:spPr>
          <a:xfrm>
            <a:off x="277063" y="1889106"/>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再委託先情報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83" name="正方形/長方形 34"/>
          <p:cNvSpPr/>
          <p:nvPr/>
        </p:nvSpPr>
        <p:spPr>
          <a:xfrm>
            <a:off x="221346" y="654009"/>
            <a:ext cx="8776762" cy="120032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再委託を行う場合は、再委託先の名称、業務内容及び業務範囲を明記すること。（事業全体の企画及び立案並びに根幹に関わる執行管理について、再委託をすることはできません）。</a:t>
            </a:r>
            <a:endPar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事業費総額に対する再委託費の割合は５０％を超えないこと。超える場合は、相当な理由がわかる内容（</a:t>
            </a: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4</a:t>
            </a: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「再委託費率が５０％を超える理由書」）を作成し提出すること。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再委託を行う場合、グループ企業との取引であることのみを選定理由とした調達は、原則、認めない（経済性の観点から、相見積りを取り、相見積りの中で最低価格を提示した者を選定すること）。</a:t>
            </a:r>
          </a:p>
        </p:txBody>
      </p:sp>
      <p:graphicFrame>
        <p:nvGraphicFramePr>
          <p:cNvPr id="1985" name="表 2"/>
          <p:cNvGraphicFramePr>
            <a:graphicFrameLocks noGrp="1"/>
          </p:cNvGraphicFramePr>
          <p:nvPr/>
        </p:nvGraphicFramePr>
        <p:xfrm>
          <a:off x="277063" y="2231651"/>
          <a:ext cx="8640960" cy="3622895"/>
        </p:xfrm>
        <a:graphic>
          <a:graphicData uri="http://schemas.openxmlformats.org/drawingml/2006/table">
            <a:tbl>
              <a:tblPr firstRow="1" bandRow="1">
                <a:tableStyleId>{5C22544A-7EE6-4342-B048-85BDC9FD1C3A}</a:tableStyleId>
              </a:tblPr>
              <a:tblGrid>
                <a:gridCol w="2468846">
                  <a:extLst>
                    <a:ext uri="{9D8B030D-6E8A-4147-A177-3AD203B41FA5}">
                      <a16:colId xmlns:a16="http://schemas.microsoft.com/office/drawing/2014/main" val="20000"/>
                    </a:ext>
                  </a:extLst>
                </a:gridCol>
                <a:gridCol w="6172114">
                  <a:extLst>
                    <a:ext uri="{9D8B030D-6E8A-4147-A177-3AD203B41FA5}">
                      <a16:colId xmlns:a16="http://schemas.microsoft.com/office/drawing/2014/main" val="20001"/>
                    </a:ext>
                  </a:extLst>
                </a:gridCol>
              </a:tblGrid>
              <a:tr h="273872">
                <a:tc>
                  <a:txBody>
                    <a:bodyPr/>
                    <a:lstStyle/>
                    <a:p>
                      <a:pPr algn="ctr"/>
                      <a:r>
                        <a:rPr kumimoji="1" lang="ja-JP" altLang="en-US" sz="1200" b="1" dirty="0">
                          <a:solidFill>
                            <a:schemeClr val="bg1"/>
                          </a:solidFill>
                        </a:rPr>
                        <a:t>再委託先名称</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業務の内容及び範囲</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69715">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69715">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70</a:t>
            </a:r>
            <a:endParaRPr kumimoji="1" lang="ja-JP" altLang="en-US" sz="1480" dirty="0">
              <a:solidFill>
                <a:schemeClr val="tx1"/>
              </a:solidFill>
            </a:endParaRPr>
          </a:p>
        </p:txBody>
      </p:sp>
    </p:spTree>
    <p:extLst>
      <p:ext uri="{BB962C8B-B14F-4D97-AF65-F5344CB8AC3E}">
        <p14:creationId xmlns:p14="http://schemas.microsoft.com/office/powerpoint/2010/main" val="21531275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（補足資料）事業実績</a:t>
            </a:r>
          </a:p>
        </p:txBody>
      </p:sp>
      <p:sp>
        <p:nvSpPr>
          <p:cNvPr id="193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39" name="正方形/長方形 6"/>
          <p:cNvSpPr/>
          <p:nvPr/>
        </p:nvSpPr>
        <p:spPr>
          <a:xfrm>
            <a:off x="251520" y="681522"/>
            <a:ext cx="8640960" cy="276999"/>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類似事業の実績があれば、記載</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すること</a:t>
            </a:r>
            <a:endParaRPr kumimoji="1" lang="ja-JP" altLang="ja-JP" sz="1200" b="0"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aphicFrame>
        <p:nvGraphicFramePr>
          <p:cNvPr id="1940" name="表 2"/>
          <p:cNvGraphicFramePr>
            <a:graphicFrameLocks noGrp="1"/>
          </p:cNvGraphicFramePr>
          <p:nvPr/>
        </p:nvGraphicFramePr>
        <p:xfrm>
          <a:off x="251520" y="1333377"/>
          <a:ext cx="8640960" cy="4831927"/>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tblGrid>
              <a:tr h="216024">
                <a:tc>
                  <a:txBody>
                    <a:bodyPr/>
                    <a:lstStyle/>
                    <a:p>
                      <a:pPr algn="ctr"/>
                      <a:r>
                        <a:rPr kumimoji="1" lang="ja-JP" altLang="en-US" sz="1200" b="1" dirty="0">
                          <a:solidFill>
                            <a:schemeClr val="bg1"/>
                          </a:solidFill>
                        </a:rPr>
                        <a:t>事業名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事業概要</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実施年度</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発注者等</a:t>
                      </a:r>
                      <a:endParaRPr kumimoji="1" lang="en-US" altLang="ja-JP" sz="1200" b="1" dirty="0">
                        <a:solidFill>
                          <a:schemeClr val="bg1"/>
                        </a:solidFill>
                      </a:endParaRPr>
                    </a:p>
                    <a:p>
                      <a:pPr algn="ctr"/>
                      <a:r>
                        <a:rPr kumimoji="1" lang="ja-JP" altLang="en-US" sz="1200" b="1" dirty="0">
                          <a:solidFill>
                            <a:schemeClr val="bg1"/>
                          </a:solidFill>
                        </a:rPr>
                        <a:t>（自主事業の場合はその旨）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24961">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624961">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71</a:t>
            </a:r>
            <a:endParaRPr kumimoji="1" lang="ja-JP" altLang="en-US" sz="1480" dirty="0">
              <a:solidFill>
                <a:schemeClr val="tx1"/>
              </a:solidFill>
            </a:endParaRPr>
          </a:p>
        </p:txBody>
      </p:sp>
      <p:sp>
        <p:nvSpPr>
          <p:cNvPr id="11" name="正方形/長方形 3">
            <a:extLst>
              <a:ext uri="{FF2B5EF4-FFF2-40B4-BE49-F238E27FC236}">
                <a16:creationId xmlns:a16="http://schemas.microsoft.com/office/drawing/2014/main" id="{CD6EA2BF-C32B-4F5C-B710-0ADD5B647386}"/>
              </a:ext>
            </a:extLst>
          </p:cNvPr>
          <p:cNvSpPr/>
          <p:nvPr/>
        </p:nvSpPr>
        <p:spPr>
          <a:xfrm>
            <a:off x="277063" y="977683"/>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事業実績</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263167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5"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（補足資料）事業費</a:t>
            </a:r>
          </a:p>
        </p:txBody>
      </p:sp>
      <p:sp>
        <p:nvSpPr>
          <p:cNvPr id="2006" name="Text Box 4"/>
          <p:cNvSpPr txBox="1">
            <a:spLocks noChangeArrowheads="1"/>
          </p:cNvSpPr>
          <p:nvPr/>
        </p:nvSpPr>
        <p:spPr>
          <a:xfrm>
            <a:off x="179512" y="616097"/>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zh-TW"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経費額内訳表</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0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2008" name="表 1"/>
          <p:cNvGraphicFramePr>
            <a:graphicFrameLocks noGrp="1"/>
          </p:cNvGraphicFramePr>
          <p:nvPr/>
        </p:nvGraphicFramePr>
        <p:xfrm>
          <a:off x="164227" y="1250404"/>
          <a:ext cx="8872269" cy="4914900"/>
        </p:xfrm>
        <a:graphic>
          <a:graphicData uri="http://schemas.openxmlformats.org/drawingml/2006/table">
            <a:tbl>
              <a:tblPr>
                <a:tableStyleId>{5C22544A-7EE6-4342-B048-85BDC9FD1C3A}</a:tableStyleId>
              </a:tblPr>
              <a:tblGrid>
                <a:gridCol w="1311429">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5472608">
                  <a:extLst>
                    <a:ext uri="{9D8B030D-6E8A-4147-A177-3AD203B41FA5}">
                      <a16:colId xmlns:a16="http://schemas.microsoft.com/office/drawing/2014/main" val="20003"/>
                    </a:ext>
                  </a:extLst>
                </a:gridCol>
              </a:tblGrid>
              <a:tr h="152062">
                <a:tc gridSpan="2">
                  <a:txBody>
                    <a:bodyPr/>
                    <a:lstStyle/>
                    <a:p>
                      <a:pPr algn="ctr" fontAlgn="ctr"/>
                      <a:r>
                        <a:rPr lang="ja-JP" altLang="en-US" sz="1100" b="1" i="0" u="none" strike="noStrike" dirty="0">
                          <a:solidFill>
                            <a:schemeClr val="bg1"/>
                          </a:solidFill>
                          <a:effectLst/>
                        </a:rPr>
                        <a:t>経費の項目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hMerge="1">
                  <a:txBody>
                    <a:bodyPr/>
                    <a:lstStyle/>
                    <a:p>
                      <a:endParaRPr kumimoji="1" lang="ja-JP" altLang="en-US"/>
                    </a:p>
                  </a:txBody>
                  <a:tcPr/>
                </a:tc>
                <a:tc rowSpan="2">
                  <a:txBody>
                    <a:bodyPr/>
                    <a:lstStyle/>
                    <a:p>
                      <a:pPr algn="ctr" fontAlgn="ctr"/>
                      <a:r>
                        <a:rPr lang="ja-JP" altLang="en-US" sz="1100" b="1" i="0" u="none" strike="noStrike" dirty="0">
                          <a:solidFill>
                            <a:schemeClr val="bg1"/>
                          </a:solidFill>
                          <a:effectLst/>
                        </a:rPr>
                        <a:t>金額（円）</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rowSpan="2">
                  <a:txBody>
                    <a:bodyPr/>
                    <a:lstStyle/>
                    <a:p>
                      <a:pPr algn="ctr" fontAlgn="ctr"/>
                      <a:r>
                        <a:rPr lang="ja-JP" altLang="en-US" sz="1100" b="1" i="0" u="none" strike="noStrike" dirty="0">
                          <a:solidFill>
                            <a:schemeClr val="bg1"/>
                          </a:solidFill>
                          <a:effectLst/>
                        </a:rPr>
                        <a:t>積算内訳</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152062">
                <a:tc>
                  <a:txBody>
                    <a:bodyPr/>
                    <a:lstStyle/>
                    <a:p>
                      <a:pPr algn="ctr" fontAlgn="ctr"/>
                      <a:r>
                        <a:rPr lang="ja-JP" altLang="en-US" sz="1100" b="1" i="0" u="none" strike="noStrike" dirty="0">
                          <a:solidFill>
                            <a:schemeClr val="bg1"/>
                          </a:solidFill>
                          <a:effectLst/>
                        </a:rPr>
                        <a:t>大項目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fontAlgn="ctr"/>
                      <a:r>
                        <a:rPr lang="ja-JP" altLang="en-US" sz="1100" b="1" i="0" u="none" strike="noStrike" dirty="0">
                          <a:solidFill>
                            <a:schemeClr val="bg1"/>
                          </a:solidFill>
                          <a:effectLst/>
                        </a:rPr>
                        <a:t>小項目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285495">
                <a:tc rowSpan="2">
                  <a:txBody>
                    <a:bodyPr/>
                    <a:lstStyle/>
                    <a:p>
                      <a:pPr algn="l" fontAlgn="ctr"/>
                      <a:r>
                        <a:rPr lang="en-US" altLang="ja-JP" sz="1050" i="0" u="none" strike="noStrike" dirty="0">
                          <a:effectLst/>
                        </a:rPr>
                        <a:t>Ⅰ</a:t>
                      </a:r>
                      <a:r>
                        <a:rPr lang="ja-JP" altLang="en-US" sz="1050" i="0" u="none" strike="noStrike" dirty="0">
                          <a:effectLst/>
                        </a:rPr>
                        <a:t>．人件費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algn="ctr" fontAlgn="ctr"/>
                      <a:r>
                        <a:rPr lang="ja-JP" altLang="en-US" sz="1100" i="0" u="none" strike="noStrike" dirty="0">
                          <a:effectLst/>
                        </a:rPr>
                        <a:t>　</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プロジェクトマネージャー　：○○円</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コーディネーター　：○○円</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565703">
                <a:tc rowSpan="8">
                  <a:txBody>
                    <a:bodyPr/>
                    <a:lstStyle/>
                    <a:p>
                      <a:pPr algn="l" fontAlgn="ctr"/>
                      <a:r>
                        <a:rPr lang="en-US" altLang="ja-JP" sz="1050" i="0" u="none" strike="noStrike" dirty="0">
                          <a:effectLst/>
                        </a:rPr>
                        <a:t>Ⅱ</a:t>
                      </a:r>
                      <a:r>
                        <a:rPr lang="ja-JP" altLang="en-US" sz="1050" i="0" u="none" strike="noStrike" dirty="0" err="1">
                          <a:effectLst/>
                        </a:rPr>
                        <a:t>．</a:t>
                      </a:r>
                      <a:r>
                        <a:rPr lang="ja-JP" altLang="en-US" sz="1050" i="0" u="none" strike="noStrike" dirty="0">
                          <a:effectLst/>
                        </a:rPr>
                        <a:t>事業費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effectLst/>
                        </a:rPr>
                        <a:t>旅費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プロジェクトマネージャー：</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zh-CN"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コーディネーター：</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en-US" altLang="zh-CN" sz="1050" i="0"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専門家：</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en-US" altLang="ja-JP" sz="1050" i="0"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50" i="0" u="none" strike="noStrike" dirty="0">
                          <a:solidFill>
                            <a:srgbClr val="FF0000"/>
                          </a:solidFill>
                          <a:effectLst/>
                        </a:rPr>
                        <a:t>※</a:t>
                      </a:r>
                      <a:r>
                        <a:rPr lang="ja-JP" altLang="en-US" sz="1050" i="0" u="none" strike="noStrike" dirty="0">
                          <a:solidFill>
                            <a:srgbClr val="FF0000"/>
                          </a:solidFill>
                          <a:effectLst/>
                        </a:rPr>
                        <a:t>旅程も具体的（都市名等）に記載すること。</a:t>
                      </a: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会場費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○○説明会会場費　　○○円</a:t>
                      </a:r>
                      <a:r>
                        <a:rPr lang="en-US" altLang="ja-JP" sz="1050" i="0" u="none" strike="noStrike" dirty="0">
                          <a:solidFill>
                            <a:srgbClr val="FF0000"/>
                          </a:solidFill>
                          <a:effectLst/>
                        </a:rPr>
                        <a:t>×○</a:t>
                      </a:r>
                      <a:r>
                        <a:rPr lang="ja-JP" altLang="en-US" sz="1050" i="0" u="none" strike="noStrike" dirty="0">
                          <a:solidFill>
                            <a:srgbClr val="FF0000"/>
                          </a:solidFill>
                          <a:effectLst/>
                        </a:rPr>
                        <a:t>回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謝金</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○○円</a:t>
                      </a:r>
                      <a:r>
                        <a:rPr lang="en-US" altLang="ja-JP" sz="1050" i="0" u="none" strike="noStrike" dirty="0">
                          <a:solidFill>
                            <a:srgbClr val="FF0000"/>
                          </a:solidFill>
                          <a:effectLst/>
                        </a:rPr>
                        <a:t>×○</a:t>
                      </a:r>
                      <a:r>
                        <a:rPr lang="ja-JP" altLang="en-US" sz="1050" i="0" u="none" strike="noStrike" dirty="0">
                          <a:solidFill>
                            <a:srgbClr val="FF0000"/>
                          </a:solidFill>
                          <a:effectLst/>
                        </a:rPr>
                        <a:t>回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備品費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リース代　○○円</a:t>
                      </a:r>
                      <a:r>
                        <a:rPr lang="en-US" altLang="ja-JP" sz="1050" i="0" u="none" strike="noStrike" dirty="0">
                          <a:solidFill>
                            <a:srgbClr val="FF0000"/>
                          </a:solidFill>
                          <a:effectLst/>
                        </a:rPr>
                        <a:t>×</a:t>
                      </a:r>
                      <a:r>
                        <a:rPr lang="ja-JP" altLang="en-US" sz="1050" i="0" u="none" strike="noStrike" dirty="0">
                          <a:solidFill>
                            <a:srgbClr val="FF0000"/>
                          </a:solidFill>
                          <a:effectLst/>
                        </a:rPr>
                        <a:t>○ヶ月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消耗品費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○○円</a:t>
                      </a:r>
                      <a:r>
                        <a:rPr lang="en-US" altLang="ja-JP" sz="1050" i="0" u="none" strike="noStrike" dirty="0">
                          <a:solidFill>
                            <a:srgbClr val="FF0000"/>
                          </a:solidFill>
                          <a:effectLst/>
                        </a:rPr>
                        <a:t>×○○</a:t>
                      </a:r>
                      <a:r>
                        <a:rPr lang="ja-JP" altLang="en-US" sz="1050" i="0" u="none" strike="noStrike" dirty="0">
                          <a:solidFill>
                            <a:srgbClr val="FF0000"/>
                          </a:solidFill>
                          <a:effectLst/>
                        </a:rPr>
                        <a:t>冊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85495">
                <a:tc vMerge="1">
                  <a:txBody>
                    <a:bodyPr/>
                    <a:lstStyle/>
                    <a:p>
                      <a:endParaRPr kumimoji="1" lang="ja-JP" altLang="en-US"/>
                    </a:p>
                  </a:txBody>
                  <a:tcPr/>
                </a:tc>
                <a:tc>
                  <a:txBody>
                    <a:bodyPr/>
                    <a:lstStyle/>
                    <a:p>
                      <a:pPr algn="l" fontAlgn="ctr"/>
                      <a:r>
                        <a:rPr lang="ja-JP" altLang="en-US" sz="1050" i="0" u="none" strike="noStrike" dirty="0">
                          <a:effectLst/>
                        </a:rPr>
                        <a:t>印刷製本費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説明会資料　○○円</a:t>
                      </a:r>
                      <a:r>
                        <a:rPr lang="en-US" altLang="ja-JP" sz="1050" i="0" u="none" strike="noStrike" dirty="0">
                          <a:solidFill>
                            <a:srgbClr val="FF0000"/>
                          </a:solidFill>
                          <a:effectLst/>
                        </a:rPr>
                        <a:t>×○○</a:t>
                      </a:r>
                      <a:r>
                        <a:rPr lang="ja-JP" altLang="en-US" sz="1050" i="0" u="none" strike="noStrike" dirty="0">
                          <a:solidFill>
                            <a:srgbClr val="FF0000"/>
                          </a:solidFill>
                          <a:effectLst/>
                        </a:rPr>
                        <a:t>冊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85495">
                <a:tc vMerge="1">
                  <a:txBody>
                    <a:bodyPr/>
                    <a:lstStyle/>
                    <a:p>
                      <a:endParaRPr kumimoji="1" lang="ja-JP" altLang="en-US"/>
                    </a:p>
                  </a:txBody>
                  <a:tcPr/>
                </a:tc>
                <a:tc>
                  <a:txBody>
                    <a:bodyPr/>
                    <a:lstStyle/>
                    <a:p>
                      <a:pPr algn="l" fontAlgn="ctr"/>
                      <a:r>
                        <a:rPr lang="zh-TW" altLang="en-US" sz="1050" i="0" u="none" strike="noStrike" dirty="0">
                          <a:effectLst/>
                        </a:rPr>
                        <a:t>補助職員人件費</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○○等実施アルバイト：○○円</a:t>
                      </a:r>
                      <a:r>
                        <a:rPr lang="en-US" altLang="ja-JP" sz="1050" i="0" u="none" strike="noStrike" dirty="0">
                          <a:solidFill>
                            <a:srgbClr val="FF0000"/>
                          </a:solidFill>
                          <a:effectLst/>
                        </a:rPr>
                        <a:t>×○</a:t>
                      </a:r>
                      <a:r>
                        <a:rPr lang="ja-JP" altLang="en-US" sz="1050" i="0" u="none" strike="noStrike" dirty="0">
                          <a:solidFill>
                            <a:srgbClr val="FF0000"/>
                          </a:solidFill>
                          <a:effectLst/>
                        </a:rPr>
                        <a:t>人</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425599">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その他諸経費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dirty="0">
                          <a:solidFill>
                            <a:srgbClr val="FF0000"/>
                          </a:solidFill>
                          <a:effectLst/>
                        </a:rPr>
                        <a:t>※</a:t>
                      </a:r>
                      <a:r>
                        <a:rPr lang="ja-JP" altLang="en-US" sz="1050" i="0" u="none" strike="noStrike" dirty="0">
                          <a:solidFill>
                            <a:srgbClr val="FF0000"/>
                          </a:solidFill>
                          <a:effectLst/>
                        </a:rPr>
                        <a:t>予定される項目を具体的に記載すること。</a:t>
                      </a:r>
                      <a:endParaRPr lang="en-US" altLang="ja-JP"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r h="425599">
                <a:tc>
                  <a:txBody>
                    <a:bodyPr/>
                    <a:lstStyle/>
                    <a:p>
                      <a:pPr algn="l" fontAlgn="ctr"/>
                      <a:r>
                        <a:rPr lang="en-US" altLang="ja-JP" sz="1050" i="0" u="none" strike="noStrike" dirty="0">
                          <a:effectLst/>
                        </a:rPr>
                        <a:t>Ⅲ</a:t>
                      </a:r>
                      <a:r>
                        <a:rPr lang="ja-JP" altLang="en-US" sz="1050" i="0" u="none" strike="noStrike" dirty="0" err="1">
                          <a:effectLst/>
                        </a:rPr>
                        <a:t>．</a:t>
                      </a:r>
                      <a:r>
                        <a:rPr lang="ja-JP" altLang="en-US" sz="1050" i="0" u="none" strike="noStrike" dirty="0">
                          <a:effectLst/>
                        </a:rPr>
                        <a:t>再委託・外注費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dirty="0">
                          <a:solidFill>
                            <a:srgbClr val="FF0000"/>
                          </a:solidFill>
                          <a:effectLst/>
                        </a:rPr>
                        <a:t>※</a:t>
                      </a:r>
                      <a:r>
                        <a:rPr lang="ja-JP" altLang="en-US" sz="1050" i="0" u="none" strike="noStrike" dirty="0">
                          <a:solidFill>
                            <a:srgbClr val="FF0000"/>
                          </a:solidFill>
                          <a:effectLst/>
                        </a:rPr>
                        <a:t>予定される内容及びその積算を具体的に記載すること。</a:t>
                      </a:r>
                      <a:endParaRPr lang="en-US" altLang="ja-JP"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2"/>
                  </a:ext>
                </a:extLst>
              </a:tr>
              <a:tr h="145391">
                <a:tc>
                  <a:txBody>
                    <a:bodyPr/>
                    <a:lstStyle/>
                    <a:p>
                      <a:pPr algn="l" fontAlgn="ctr"/>
                      <a:r>
                        <a:rPr lang="en-US" altLang="zh-TW" sz="1050" i="0" u="none" strike="noStrike">
                          <a:effectLst/>
                        </a:rPr>
                        <a:t>Ⅳ</a:t>
                      </a:r>
                      <a:r>
                        <a:rPr lang="zh-TW" altLang="en-US" sz="1050" i="0" u="none" strike="noStrike">
                          <a:effectLst/>
                        </a:rPr>
                        <a:t>．一般管理費</a:t>
                      </a:r>
                      <a:endParaRPr lang="zh-TW"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dirty="0">
                          <a:solidFill>
                            <a:srgbClr val="FF0000"/>
                          </a:solidFill>
                          <a:effectLst/>
                        </a:rPr>
                        <a:t>※</a:t>
                      </a:r>
                      <a:r>
                        <a:rPr lang="zh-TW" altLang="en-US" sz="1050" i="0" u="none" strike="noStrike" dirty="0">
                          <a:solidFill>
                            <a:srgbClr val="FF0000"/>
                          </a:solidFill>
                          <a:effectLst/>
                        </a:rPr>
                        <a:t>（</a:t>
                      </a:r>
                      <a:r>
                        <a:rPr lang="en-US" altLang="zh-TW" sz="1050" i="0" u="none" strike="noStrike" dirty="0">
                          <a:solidFill>
                            <a:srgbClr val="FF0000"/>
                          </a:solidFill>
                          <a:effectLst/>
                        </a:rPr>
                        <a:t>Ⅰ</a:t>
                      </a:r>
                      <a:r>
                        <a:rPr lang="zh-TW" altLang="en-US" sz="1050" i="0" u="none" strike="noStrike" dirty="0">
                          <a:solidFill>
                            <a:srgbClr val="FF0000"/>
                          </a:solidFill>
                          <a:effectLst/>
                        </a:rPr>
                        <a:t>．人件費＋</a:t>
                      </a:r>
                      <a:r>
                        <a:rPr lang="en-US" altLang="zh-TW" sz="1050" i="0" u="none" strike="noStrike" dirty="0">
                          <a:solidFill>
                            <a:srgbClr val="FF0000"/>
                          </a:solidFill>
                          <a:effectLst/>
                        </a:rPr>
                        <a:t>Ⅱ</a:t>
                      </a:r>
                      <a:r>
                        <a:rPr lang="zh-TW" altLang="en-US" sz="1050" i="0" u="none" strike="noStrike" dirty="0">
                          <a:solidFill>
                            <a:srgbClr val="FF0000"/>
                          </a:solidFill>
                          <a:effectLst/>
                        </a:rPr>
                        <a:t>．事業費）</a:t>
                      </a:r>
                      <a:r>
                        <a:rPr lang="en-US" altLang="zh-TW" sz="1050" i="0" u="none" strike="noStrike" dirty="0">
                          <a:solidFill>
                            <a:srgbClr val="FF0000"/>
                          </a:solidFill>
                          <a:effectLst/>
                        </a:rPr>
                        <a:t>×</a:t>
                      </a:r>
                      <a:r>
                        <a:rPr lang="zh-TW" altLang="en-US" sz="1050" i="0" u="none" strike="noStrike" dirty="0">
                          <a:solidFill>
                            <a:srgbClr val="FF0000"/>
                          </a:solidFill>
                          <a:effectLst/>
                        </a:rPr>
                        <a:t>一般管理費率</a:t>
                      </a:r>
                      <a:endParaRPr lang="zh-TW"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3"/>
                  </a:ext>
                </a:extLst>
              </a:tr>
              <a:tr h="145391">
                <a:tc>
                  <a:txBody>
                    <a:bodyPr/>
                    <a:lstStyle/>
                    <a:p>
                      <a:pPr algn="r" fontAlgn="ctr"/>
                      <a:r>
                        <a:rPr lang="ja-JP" altLang="en-US" sz="1050" i="0" u="none" strike="noStrike">
                          <a:effectLst/>
                        </a:rPr>
                        <a:t>小計</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dirty="0">
                          <a:solidFill>
                            <a:srgbClr val="FF0000"/>
                          </a:solidFill>
                          <a:effectLst/>
                        </a:rPr>
                        <a:t>Ⅰ</a:t>
                      </a:r>
                      <a:r>
                        <a:rPr lang="zh-TW" altLang="en-US" sz="1050" i="0" u="none" strike="noStrike" dirty="0">
                          <a:solidFill>
                            <a:srgbClr val="FF0000"/>
                          </a:solidFill>
                          <a:effectLst/>
                        </a:rPr>
                        <a:t>．人件費＋</a:t>
                      </a:r>
                      <a:r>
                        <a:rPr lang="en-US" altLang="zh-TW" sz="1050" i="0" u="none" strike="noStrike" dirty="0">
                          <a:solidFill>
                            <a:srgbClr val="FF0000"/>
                          </a:solidFill>
                          <a:effectLst/>
                        </a:rPr>
                        <a:t>Ⅱ</a:t>
                      </a:r>
                      <a:r>
                        <a:rPr lang="zh-TW" altLang="en-US" sz="1050" i="0" u="none" strike="noStrike" dirty="0">
                          <a:solidFill>
                            <a:srgbClr val="FF0000"/>
                          </a:solidFill>
                          <a:effectLst/>
                        </a:rPr>
                        <a:t>．事業費＋</a:t>
                      </a:r>
                      <a:r>
                        <a:rPr lang="en-US" altLang="zh-TW" sz="1050" i="0" u="none" strike="noStrike" dirty="0">
                          <a:solidFill>
                            <a:srgbClr val="FF0000"/>
                          </a:solidFill>
                          <a:effectLst/>
                        </a:rPr>
                        <a:t>Ⅲ</a:t>
                      </a:r>
                      <a:r>
                        <a:rPr lang="zh-TW" altLang="en-US" sz="1050" i="0" u="none" strike="noStrike" dirty="0">
                          <a:solidFill>
                            <a:srgbClr val="FF0000"/>
                          </a:solidFill>
                          <a:effectLst/>
                        </a:rPr>
                        <a:t>．再委託費＋</a:t>
                      </a:r>
                      <a:r>
                        <a:rPr lang="en-US" altLang="zh-TW" sz="1050" i="0" u="none" strike="noStrike" dirty="0">
                          <a:solidFill>
                            <a:srgbClr val="FF0000"/>
                          </a:solidFill>
                          <a:effectLst/>
                        </a:rPr>
                        <a:t>Ⅳ</a:t>
                      </a:r>
                      <a:r>
                        <a:rPr lang="zh-TW" altLang="en-US" sz="1050" i="0" u="none" strike="noStrike" dirty="0">
                          <a:solidFill>
                            <a:srgbClr val="FF0000"/>
                          </a:solidFill>
                          <a:effectLst/>
                        </a:rPr>
                        <a:t>．一般管理費</a:t>
                      </a:r>
                      <a:endParaRPr lang="zh-TW"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4"/>
                  </a:ext>
                </a:extLst>
              </a:tr>
              <a:tr h="145391">
                <a:tc>
                  <a:txBody>
                    <a:bodyPr/>
                    <a:lstStyle/>
                    <a:p>
                      <a:pPr algn="l" fontAlgn="ctr"/>
                      <a:r>
                        <a:rPr lang="en-US" altLang="ja-JP" sz="1050" i="0" u="none" strike="noStrike">
                          <a:effectLst/>
                        </a:rPr>
                        <a:t>Ⅴ</a:t>
                      </a:r>
                      <a:r>
                        <a:rPr lang="ja-JP" altLang="en-US" sz="1050" i="0" u="none" strike="noStrike">
                          <a:effectLst/>
                        </a:rPr>
                        <a:t>．消費税額</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小計</a:t>
                      </a:r>
                      <a:r>
                        <a:rPr lang="en-US" altLang="ja-JP" sz="1050" i="0" u="none" strike="noStrike" dirty="0">
                          <a:solidFill>
                            <a:srgbClr val="FF0000"/>
                          </a:solidFill>
                          <a:effectLst/>
                        </a:rPr>
                        <a:t>×10</a:t>
                      </a:r>
                      <a:r>
                        <a:rPr lang="ja-JP" altLang="en-US" sz="1050" i="0" u="none" strike="noStrike" dirty="0">
                          <a:solidFill>
                            <a:srgbClr val="FF0000"/>
                          </a:solidFill>
                          <a:effectLst/>
                        </a:rPr>
                        <a:t>％</a:t>
                      </a: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5"/>
                  </a:ext>
                </a:extLst>
              </a:tr>
              <a:tr h="288094">
                <a:tc>
                  <a:txBody>
                    <a:bodyPr/>
                    <a:lstStyle/>
                    <a:p>
                      <a:pPr algn="r" fontAlgn="ctr"/>
                      <a:r>
                        <a:rPr lang="ja-JP" altLang="en-US" sz="1050" b="1" i="0" u="none" strike="noStrike" dirty="0">
                          <a:effectLst/>
                        </a:rPr>
                        <a:t>合計（税込）</a:t>
                      </a:r>
                      <a:endParaRPr lang="ja-JP" altLang="en-US" sz="105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effectLst/>
                        </a:rPr>
                        <a:t>　</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2009" name="正方形/長方形 34"/>
          <p:cNvSpPr/>
          <p:nvPr/>
        </p:nvSpPr>
        <p:spPr>
          <a:xfrm>
            <a:off x="315220" y="919753"/>
            <a:ext cx="8615376"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記載している費目は例示。募集要領９．（１）経費の区分に応じて必要経費を記載すること</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72</a:t>
            </a:r>
            <a:endParaRPr kumimoji="1" lang="ja-JP" altLang="en-US" sz="1480" dirty="0">
              <a:solidFill>
                <a:schemeClr val="tx1"/>
              </a:solidFill>
            </a:endParaRPr>
          </a:p>
        </p:txBody>
      </p:sp>
    </p:spTree>
    <p:extLst>
      <p:ext uri="{BB962C8B-B14F-4D97-AF65-F5344CB8AC3E}">
        <p14:creationId xmlns:p14="http://schemas.microsoft.com/office/powerpoint/2010/main" val="23556906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（補足資料）今年度のその他申請状況</a:t>
            </a:r>
            <a:endParaRPr kumimoji="1" lang="ja-JP" altLang="en-US" sz="1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2022" name="Rectangle 66"/>
          <p:cNvSpPr>
            <a:spLocks noChangeArrowheads="1"/>
          </p:cNvSpPr>
          <p:nvPr/>
        </p:nvSpPr>
        <p:spPr>
          <a:xfrm>
            <a:off x="171475" y="1169229"/>
            <a:ext cx="8826633" cy="2002639"/>
          </a:xfrm>
          <a:prstGeom prst="rect">
            <a:avLst/>
          </a:prstGeom>
          <a:noFill/>
          <a:ln w="6350">
            <a:solidFill>
              <a:schemeClr val="bg2"/>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0" fontAlgn="base"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endParaRPr kumimoji="1" lang="en-US" altLang="ja-JP"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lang="en-US" altLang="ja-JP" sz="1200" dirty="0">
              <a:solidFill>
                <a:srgbClr val="FF0000"/>
              </a:solidFill>
            </a:endParaRPr>
          </a:p>
          <a:p>
            <a:pPr marL="0" marR="0" lvl="0" indent="0" algn="l"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dirty="0">
                <a:solidFill>
                  <a:srgbClr val="FF0000"/>
                </a:solidFill>
              </a:rPr>
              <a:t>今年度、他省庁又は地方自治体における</a:t>
            </a:r>
            <a:r>
              <a:rPr kumimoji="1" lang="ja-JP" altLang="en-US"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他の補助事業や委託事業等、重複して申請中又は申請予定のものがあればその内容を記載すること</a:t>
            </a:r>
            <a:endParaRPr kumimoji="1" lang="ja-JP" altLang="ja-JP" sz="1100" b="0" u="none" strike="noStrike" kern="100" cap="none" spc="0" normalizeH="0" baseline="0" noProof="0" dirty="0">
              <a:ln>
                <a:noFill/>
              </a:ln>
              <a:solidFill>
                <a:srgbClr val="FF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23" name="Text Box 4"/>
          <p:cNvSpPr txBox="1">
            <a:spLocks noChangeArrowheads="1"/>
          </p:cNvSpPr>
          <p:nvPr/>
        </p:nvSpPr>
        <p:spPr>
          <a:xfrm>
            <a:off x="171475" y="717270"/>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その他申請状況</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73</a:t>
            </a:r>
            <a:endParaRPr kumimoji="1" lang="ja-JP" altLang="en-US" sz="1480" dirty="0">
              <a:solidFill>
                <a:schemeClr val="tx1"/>
              </a:solidFill>
            </a:endParaRPr>
          </a:p>
        </p:txBody>
      </p:sp>
    </p:spTree>
    <p:extLst>
      <p:ext uri="{BB962C8B-B14F-4D97-AF65-F5344CB8AC3E}">
        <p14:creationId xmlns:p14="http://schemas.microsoft.com/office/powerpoint/2010/main" val="3287076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19980" y="1760349"/>
            <a:ext cx="2375818" cy="2135969"/>
          </a:xfrm>
          <a:prstGeom prst="rect">
            <a:avLst/>
          </a:prstGeom>
          <a:noFill/>
          <a:ln w="9525">
            <a:noFill/>
            <a:miter lim="800000"/>
            <a:headEnd/>
            <a:tailEnd/>
          </a:ln>
          <a:effectLst/>
        </p:spPr>
        <p:txBody>
          <a:bodyPr wrap="square">
            <a:spAutoFit/>
          </a:bodyPr>
          <a:lstStyle/>
          <a:p>
            <a:r>
              <a:rPr lang="ja-JP" altLang="en-US" sz="1600" dirty="0"/>
              <a:t>■対象区域の概要</a:t>
            </a:r>
            <a:endParaRPr lang="en-US" altLang="ja-JP" sz="1600" dirty="0"/>
          </a:p>
          <a:p>
            <a:r>
              <a:rPr lang="ja-JP" altLang="en-US" sz="1600" i="1" dirty="0">
                <a:solidFill>
                  <a:srgbClr val="FF0000"/>
                </a:solidFill>
              </a:rPr>
              <a:t>（名称、面積、人口等）</a:t>
            </a:r>
            <a:endParaRPr lang="en-US" altLang="ja-JP" sz="1600" i="1" dirty="0">
              <a:solidFill>
                <a:srgbClr val="FF0000"/>
              </a:solidFill>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r>
              <a:rPr lang="ja-JP" altLang="en-US" sz="1600" dirty="0">
                <a:latin typeface="Tahoma" pitchFamily="34" charset="0"/>
              </a:rPr>
              <a:t>対象区域のビジョン</a:t>
            </a:r>
            <a:endParaRPr lang="en-US" altLang="ja-JP" sz="1600" dirty="0">
              <a:latin typeface="Tahoma" pitchFamily="34" charset="0"/>
            </a:endParaRPr>
          </a:p>
          <a:p>
            <a:pPr eaLnBrk="1" hangingPunct="1">
              <a:spcBef>
                <a:spcPct val="5000"/>
              </a:spcBef>
              <a:defRPr/>
            </a:pPr>
            <a:r>
              <a:rPr lang="ja-JP" altLang="en-US" sz="1600" i="1" dirty="0">
                <a:solidFill>
                  <a:srgbClr val="FF0000"/>
                </a:solidFill>
                <a:latin typeface="Tahoma" pitchFamily="34" charset="0"/>
              </a:rPr>
              <a:t>（目指すべき地域の姿）</a:t>
            </a:r>
            <a:endParaRPr lang="en-US" altLang="ja-JP" sz="1600" i="1" dirty="0">
              <a:solidFill>
                <a:srgbClr val="FF0000"/>
              </a:solidFill>
              <a:latin typeface="Tahoma" pitchFamily="34" charset="0"/>
            </a:endParaRPr>
          </a:p>
          <a:p>
            <a:pPr eaLnBrk="1" hangingPunct="1">
              <a:spcBef>
                <a:spcPct val="5000"/>
              </a:spcBef>
              <a:defRPr/>
            </a:pPr>
            <a:endParaRPr lang="en-US" altLang="ja-JP" sz="1600" dirty="0">
              <a:latin typeface="Tahoma" pitchFamily="34" charset="0"/>
            </a:endParaRPr>
          </a:p>
          <a:p>
            <a:pPr eaLnBrk="1" hangingPunct="1">
              <a:spcBef>
                <a:spcPct val="5000"/>
              </a:spcBef>
              <a:defRPr/>
            </a:pPr>
            <a:endParaRPr lang="en-US" altLang="ja-JP" sz="1600" dirty="0">
              <a:latin typeface="Tahoma" pitchFamily="34" charset="0"/>
            </a:endParaRPr>
          </a:p>
        </p:txBody>
      </p:sp>
      <p:sp>
        <p:nvSpPr>
          <p:cNvPr id="1243" name="Rectangle 66"/>
          <p:cNvSpPr>
            <a:spLocks noChangeArrowheads="1"/>
          </p:cNvSpPr>
          <p:nvPr/>
        </p:nvSpPr>
        <p:spPr>
          <a:xfrm>
            <a:off x="107950" y="1700808"/>
            <a:ext cx="2375818" cy="4980809"/>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2400" b="1" dirty="0">
                <a:solidFill>
                  <a:schemeClr val="bg1"/>
                </a:solidFill>
                <a:latin typeface="ＭＳ Ｐゴシック" panose="020B0600070205080204" pitchFamily="50" charset="-128"/>
              </a:rPr>
              <a:t>４．概要　</a:t>
            </a:r>
            <a:r>
              <a:rPr lang="en-US" altLang="ja-JP" sz="2400" b="1" dirty="0">
                <a:solidFill>
                  <a:schemeClr val="bg1"/>
                </a:solidFill>
                <a:latin typeface="ＭＳ Ｐゴシック" panose="020B0600070205080204" pitchFamily="50" charset="-128"/>
              </a:rPr>
              <a:t>【</a:t>
            </a:r>
            <a:r>
              <a:rPr lang="ja-JP" altLang="en-US" sz="2400" b="1" dirty="0">
                <a:solidFill>
                  <a:schemeClr val="bg1"/>
                </a:solidFill>
                <a:latin typeface="ＭＳ Ｐゴシック" panose="020B0600070205080204" pitchFamily="50" charset="-128"/>
              </a:rPr>
              <a:t>申請者名</a:t>
            </a:r>
            <a:r>
              <a:rPr lang="en-US" altLang="ja-JP" sz="2400" b="1" dirty="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600" dirty="0">
                <a:solidFill>
                  <a:schemeClr val="tx1"/>
                </a:solidFill>
                <a:latin typeface="+mj-ea"/>
                <a:ea typeface="+mj-ea"/>
              </a:rPr>
              <a:t>■ 事業のセールスポイント</a:t>
            </a:r>
            <a:endParaRPr lang="en-US" altLang="ja-JP" sz="1600" dirty="0">
              <a:solidFill>
                <a:schemeClr val="tx1"/>
              </a:solidFill>
              <a:latin typeface="+mj-ea"/>
              <a:ea typeface="+mj-ea"/>
            </a:endParaRPr>
          </a:p>
          <a:p>
            <a:r>
              <a:rPr lang="ja-JP" altLang="en-US" sz="1600" dirty="0">
                <a:solidFill>
                  <a:schemeClr val="tx1"/>
                </a:solidFill>
                <a:latin typeface="+mj-ea"/>
                <a:ea typeface="+mj-ea"/>
              </a:rPr>
              <a:t>　</a:t>
            </a:r>
            <a:r>
              <a:rPr lang="ja-JP" altLang="en-US" sz="1600" i="1" dirty="0">
                <a:solidFill>
                  <a:srgbClr val="FF0000"/>
                </a:solidFill>
                <a:latin typeface="+mj-ea"/>
                <a:ea typeface="+mj-ea"/>
              </a:rPr>
              <a:t>（提案の中で特に優れている点、それにより地域にどのような変化をもたらすかを簡潔に記載）　</a:t>
            </a:r>
            <a:endParaRPr lang="en-US" altLang="ja-JP" i="1" spc="-20" dirty="0">
              <a:solidFill>
                <a:srgbClr val="FF0000"/>
              </a:solidFill>
              <a:latin typeface="+mj-ea"/>
              <a:ea typeface="+mj-ea"/>
            </a:endParaRPr>
          </a:p>
        </p:txBody>
      </p:sp>
      <p:sp>
        <p:nvSpPr>
          <p:cNvPr id="1246" name="テキスト ボックス 11"/>
          <p:cNvSpPr txBox="1"/>
          <p:nvPr/>
        </p:nvSpPr>
        <p:spPr>
          <a:xfrm>
            <a:off x="2516390" y="1700808"/>
            <a:ext cx="6603341" cy="338554"/>
          </a:xfrm>
          <a:prstGeom prst="rect">
            <a:avLst/>
          </a:prstGeom>
          <a:noFill/>
        </p:spPr>
        <p:txBody>
          <a:bodyPr wrap="square" rtlCol="0">
            <a:spAutoFit/>
          </a:bodyPr>
          <a:lstStyle/>
          <a:p>
            <a:r>
              <a:rPr lang="ja-JP" altLang="en-US" sz="1600" dirty="0"/>
              <a:t>■関連</a:t>
            </a:r>
            <a:r>
              <a:rPr kumimoji="1" lang="ja-JP" altLang="en-US" sz="1600" dirty="0"/>
              <a:t>事業全体の概要</a:t>
            </a:r>
            <a:endParaRPr kumimoji="1" lang="en-US" altLang="ja-JP" sz="1600" dirty="0"/>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3AA141A-6340-41B9-A997-C61DC5FC9FCF}" type="slidenum">
              <a:rPr kumimoji="1" lang="en-US" altLang="ja-JP" sz="1480" smtClean="0">
                <a:solidFill>
                  <a:schemeClr val="tx1"/>
                </a:solidFill>
              </a:rPr>
              <a:t>4</a:t>
            </a:fld>
            <a:endParaRPr kumimoji="1" lang="ja-JP" altLang="en-US" sz="1480" dirty="0">
              <a:solidFill>
                <a:schemeClr val="tx1"/>
              </a:solidFill>
            </a:endParaRPr>
          </a:p>
        </p:txBody>
      </p:sp>
      <p:sp>
        <p:nvSpPr>
          <p:cNvPr id="3" name="テキスト ボックス 2">
            <a:extLst>
              <a:ext uri="{FF2B5EF4-FFF2-40B4-BE49-F238E27FC236}">
                <a16:creationId xmlns:a16="http://schemas.microsoft.com/office/drawing/2014/main" id="{01C8A092-A0BA-6DB3-9555-2D7AAB60F8C5}"/>
              </a:ext>
            </a:extLst>
          </p:cNvPr>
          <p:cNvSpPr txBox="1"/>
          <p:nvPr/>
        </p:nvSpPr>
        <p:spPr>
          <a:xfrm>
            <a:off x="2447255" y="1984156"/>
            <a:ext cx="6440277" cy="338554"/>
          </a:xfrm>
          <a:prstGeom prst="rect">
            <a:avLst/>
          </a:prstGeom>
          <a:noFill/>
        </p:spPr>
        <p:txBody>
          <a:bodyPr wrap="square">
            <a:spAutoFit/>
          </a:bodyPr>
          <a:lstStyle/>
          <a:p>
            <a:r>
              <a:rPr lang="ja-JP" altLang="en-US" sz="1600" i="1" dirty="0">
                <a:solidFill>
                  <a:srgbClr val="FF0000"/>
                </a:solidFill>
              </a:rPr>
              <a:t>（提案事業とそれに関連する事業を含めた取り組みの全体概要を記載）</a:t>
            </a:r>
            <a:endParaRPr kumimoji="1" lang="ja-JP" altLang="en-US" sz="1600" i="1" dirty="0">
              <a:solidFill>
                <a:srgbClr val="FF0000"/>
              </a:solidFill>
            </a:endParaRPr>
          </a:p>
        </p:txBody>
      </p:sp>
    </p:spTree>
    <p:extLst>
      <p:ext uri="{BB962C8B-B14F-4D97-AF65-F5344CB8AC3E}">
        <p14:creationId xmlns:p14="http://schemas.microsoft.com/office/powerpoint/2010/main" val="936551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107504" y="929277"/>
            <a:ext cx="8930607"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57"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５．スマートシティ戦略における位置づけ</a:t>
            </a:r>
            <a:endParaRPr lang="ja-JP" altLang="en-US" sz="1800" b="1" dirty="0">
              <a:solidFill>
                <a:schemeClr val="bg1"/>
              </a:solidFill>
              <a:latin typeface="ＭＳ Ｐゴシック" panose="020B0600070205080204" pitchFamily="50" charset="-128"/>
            </a:endParaRPr>
          </a:p>
        </p:txBody>
      </p:sp>
      <p:sp>
        <p:nvSpPr>
          <p:cNvPr id="1258" name="Text Box 4"/>
          <p:cNvSpPr txBox="1">
            <a:spLocks noChangeArrowheads="1"/>
          </p:cNvSpPr>
          <p:nvPr/>
        </p:nvSpPr>
        <p:spPr>
          <a:xfrm>
            <a:off x="107504" y="502711"/>
            <a:ext cx="8074465"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地域の課題</a:t>
            </a:r>
            <a:endParaRPr lang="ja-JP" altLang="en-US" sz="2000" b="1" dirty="0">
              <a:latin typeface="+mn-ea"/>
              <a:ea typeface="+mn-ea"/>
            </a:endParaRP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60" name="正方形/長方形 22"/>
          <p:cNvSpPr/>
          <p:nvPr/>
        </p:nvSpPr>
        <p:spPr>
          <a:xfrm>
            <a:off x="90767" y="908720"/>
            <a:ext cx="8418759"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提案内容を通じて解決を目指す地域の課題について記載すること</a:t>
            </a:r>
            <a:endParaRPr lang="en-US" altLang="ja-JP" sz="1400" i="1" dirty="0">
              <a:solidFill>
                <a:srgbClr val="FF0000"/>
              </a:solidFill>
            </a:endParaRPr>
          </a:p>
          <a:p>
            <a:endParaRPr lang="en-US" altLang="ja-JP" sz="1400" i="1" dirty="0">
              <a:solidFill>
                <a:srgbClr val="FF0000"/>
              </a:solidFill>
            </a:endParaRPr>
          </a:p>
        </p:txBody>
      </p:sp>
      <p:sp>
        <p:nvSpPr>
          <p:cNvPr id="1261" name="正方形/長方形 1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62" name="Rectangle 66"/>
          <p:cNvSpPr>
            <a:spLocks noChangeArrowheads="1"/>
          </p:cNvSpPr>
          <p:nvPr/>
        </p:nvSpPr>
        <p:spPr>
          <a:xfrm>
            <a:off x="107504" y="3481538"/>
            <a:ext cx="8930607" cy="325983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63" name="Text Box 4"/>
          <p:cNvSpPr txBox="1">
            <a:spLocks noChangeArrowheads="1"/>
          </p:cNvSpPr>
          <p:nvPr/>
        </p:nvSpPr>
        <p:spPr>
          <a:xfrm>
            <a:off x="107504" y="3081427"/>
            <a:ext cx="8627825"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提案事業が達成に寄与するスマートシティの</a:t>
            </a:r>
            <a:r>
              <a:rPr lang="ja-JP" altLang="en-US" sz="2000" b="1" dirty="0">
                <a:latin typeface="+mn-ea"/>
                <a:ea typeface="+mn-ea"/>
              </a:rPr>
              <a:t>目標</a:t>
            </a:r>
            <a:r>
              <a:rPr lang="en-US" altLang="ja-JP" sz="2000" b="1" dirty="0">
                <a:latin typeface="+mn-ea"/>
                <a:ea typeface="+mn-ea"/>
              </a:rPr>
              <a:t>(KPI)</a:t>
            </a:r>
            <a:r>
              <a:rPr lang="ja-JP" altLang="en-US" sz="2000" b="1" dirty="0">
                <a:latin typeface="+mn-ea"/>
                <a:ea typeface="+mn-ea"/>
              </a:rPr>
              <a:t>とロジックモデル</a:t>
            </a:r>
          </a:p>
        </p:txBody>
      </p:sp>
      <p:sp>
        <p:nvSpPr>
          <p:cNvPr id="1264"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65" name="正方形/長方形 17"/>
          <p:cNvSpPr/>
          <p:nvPr/>
        </p:nvSpPr>
        <p:spPr>
          <a:xfrm>
            <a:off x="72522" y="3496368"/>
            <a:ext cx="8930606" cy="1046440"/>
          </a:xfrm>
          <a:prstGeom prst="rect">
            <a:avLst/>
          </a:prstGeom>
        </p:spPr>
        <p:txBody>
          <a:bodyPr wrap="square">
            <a:spAutoFit/>
          </a:bodyPr>
          <a:lstStyle/>
          <a:p>
            <a:r>
              <a:rPr lang="en-US" altLang="ja-JP" sz="1200" i="1" dirty="0">
                <a:solidFill>
                  <a:srgbClr val="FF0000"/>
                </a:solidFill>
              </a:rPr>
              <a:t>※</a:t>
            </a:r>
            <a:r>
              <a:rPr lang="ja-JP" altLang="en-US" sz="1200" i="1" dirty="0">
                <a:solidFill>
                  <a:srgbClr val="FF0000"/>
                </a:solidFill>
              </a:rPr>
              <a:t>本事業を通じてどのように前項の「地域の課題」を解決し、それにより地域社会がどのように変化するのかを、ロジックモデルを用いて説明し、事業の成果を評価（確認）するための指標（</a:t>
            </a:r>
            <a:r>
              <a:rPr lang="en-US" altLang="ja-JP" sz="1200" i="1" dirty="0">
                <a:solidFill>
                  <a:srgbClr val="FF0000"/>
                </a:solidFill>
              </a:rPr>
              <a:t>KPI</a:t>
            </a:r>
            <a:r>
              <a:rPr lang="ja-JP" altLang="en-US" sz="1200" i="1" dirty="0">
                <a:solidFill>
                  <a:srgbClr val="FF0000"/>
                </a:solidFill>
              </a:rPr>
              <a:t>）を記載すること</a:t>
            </a:r>
            <a:endParaRPr lang="en-US" altLang="ja-JP" sz="1200" i="1" dirty="0">
              <a:solidFill>
                <a:srgbClr val="FF0000"/>
              </a:solidFill>
            </a:endParaRPr>
          </a:p>
          <a:p>
            <a:r>
              <a:rPr lang="en-US" altLang="ja-JP" sz="1200" i="1" dirty="0">
                <a:solidFill>
                  <a:srgbClr val="FF0000"/>
                </a:solidFill>
              </a:rPr>
              <a:t>※KPI</a:t>
            </a:r>
            <a:r>
              <a:rPr lang="ja-JP" altLang="en-US" sz="1200" i="1" dirty="0">
                <a:solidFill>
                  <a:srgbClr val="FF0000"/>
                </a:solidFill>
              </a:rPr>
              <a:t>の設定及び見直しにあたっては「スマートシティ施策の</a:t>
            </a:r>
            <a:r>
              <a:rPr lang="en-US" altLang="ja-JP" sz="1200" i="1" dirty="0">
                <a:solidFill>
                  <a:srgbClr val="FF0000"/>
                </a:solidFill>
              </a:rPr>
              <a:t>KPI</a:t>
            </a:r>
            <a:r>
              <a:rPr lang="ja-JP" altLang="en-US" sz="1200" i="1" dirty="0">
                <a:solidFill>
                  <a:srgbClr val="FF0000"/>
                </a:solidFill>
              </a:rPr>
              <a:t>設定指針Ｖｅｒ２</a:t>
            </a:r>
            <a:r>
              <a:rPr lang="en-US" altLang="ja-JP" sz="1200" i="1" dirty="0">
                <a:solidFill>
                  <a:srgbClr val="FF0000"/>
                </a:solidFill>
              </a:rPr>
              <a:t>.</a:t>
            </a:r>
            <a:r>
              <a:rPr lang="ja-JP" altLang="en-US" sz="1200" i="1" dirty="0">
                <a:solidFill>
                  <a:srgbClr val="FF0000"/>
                </a:solidFill>
              </a:rPr>
              <a:t>０</a:t>
            </a:r>
            <a:r>
              <a:rPr lang="en-US" altLang="ja-JP" sz="1200" i="1" dirty="0">
                <a:solidFill>
                  <a:srgbClr val="FF0000"/>
                </a:solidFill>
              </a:rPr>
              <a:t>*</a:t>
            </a:r>
            <a:r>
              <a:rPr lang="ja-JP" altLang="en-US" sz="1200" i="1" dirty="0">
                <a:solidFill>
                  <a:srgbClr val="FF0000"/>
                </a:solidFill>
              </a:rPr>
              <a:t>」　を参照すること</a:t>
            </a:r>
            <a:endParaRPr lang="en-US" altLang="ja-JP" sz="1200" i="1" dirty="0">
              <a:solidFill>
                <a:srgbClr val="FF0000"/>
              </a:solidFill>
            </a:endParaRPr>
          </a:p>
          <a:p>
            <a:r>
              <a:rPr lang="ja-JP" altLang="en-US" sz="1200" i="1" dirty="0">
                <a:solidFill>
                  <a:srgbClr val="FF0000"/>
                </a:solidFill>
              </a:rPr>
              <a:t>　</a:t>
            </a:r>
            <a:r>
              <a:rPr lang="en-US" altLang="ja-JP" sz="1200" i="1" dirty="0">
                <a:solidFill>
                  <a:srgbClr val="FF0000"/>
                </a:solidFill>
              </a:rPr>
              <a:t>* </a:t>
            </a:r>
            <a:r>
              <a:rPr lang="en-GB" altLang="ja-JP" sz="1200" i="1" dirty="0">
                <a:solidFill>
                  <a:srgbClr val="FF0000"/>
                </a:solidFill>
              </a:rPr>
              <a:t>https://www8.cao.go.jp/cstp/society5_0/smartcity/kpi.html</a:t>
            </a:r>
          </a:p>
          <a:p>
            <a:r>
              <a:rPr lang="en-US" altLang="ja-JP" sz="200" i="1" dirty="0">
                <a:solidFill>
                  <a:srgbClr val="FF0000"/>
                </a:solidFill>
              </a:rPr>
              <a:t> </a:t>
            </a:r>
            <a:endParaRPr lang="en-US" altLang="ja-JP" sz="1200" i="1" dirty="0">
              <a:solidFill>
                <a:srgbClr val="FF0000"/>
              </a:solidFill>
            </a:endParaRPr>
          </a:p>
          <a:p>
            <a:r>
              <a:rPr lang="ja-JP" altLang="en-US" sz="1100" i="1" dirty="0">
                <a:solidFill>
                  <a:srgbClr val="FF0000"/>
                </a:solidFill>
              </a:rPr>
              <a:t>「顔認証の実用化による公共交通の利便性向上と高齢者の外出促進」施策の例（設定指針 </a:t>
            </a:r>
            <a:r>
              <a:rPr lang="en-US" altLang="ja-JP" sz="1100" i="1" dirty="0">
                <a:solidFill>
                  <a:srgbClr val="FF0000"/>
                </a:solidFill>
              </a:rPr>
              <a:t>P.2</a:t>
            </a:r>
            <a:r>
              <a:rPr lang="ja-JP" altLang="en-US" sz="1100" i="1" dirty="0">
                <a:solidFill>
                  <a:srgbClr val="FF0000"/>
                </a:solidFill>
              </a:rPr>
              <a:t>）</a:t>
            </a:r>
            <a:endParaRPr lang="en-US" altLang="ja-JP" sz="1400" i="1" dirty="0">
              <a:solidFill>
                <a:srgbClr val="FF0000"/>
              </a:solidFill>
            </a:endParaRPr>
          </a:p>
        </p:txBody>
      </p:sp>
      <p:sp>
        <p:nvSpPr>
          <p:cNvPr id="1267" name="テキスト 673"/>
          <p:cNvSpPr txBox="1"/>
          <p:nvPr/>
        </p:nvSpPr>
        <p:spPr>
          <a:xfrm>
            <a:off x="2483768" y="572972"/>
            <a:ext cx="6662429" cy="307777"/>
          </a:xfrm>
          <a:prstGeom prst="rect">
            <a:avLst/>
          </a:prstGeom>
        </p:spPr>
        <p:txBody>
          <a:bodyPr wrap="square">
            <a:spAutoFit/>
          </a:bodyPr>
          <a:lstStyle/>
          <a:p>
            <a:pPr algn="r">
              <a:defRPr lang="ja-JP" altLang="en-US"/>
            </a:pPr>
            <a:r>
              <a:rPr kumimoji="1" lang="ja-JP" altLang="en-US" sz="1400" b="1" u="sng" dirty="0">
                <a:solidFill>
                  <a:srgbClr val="0070C0"/>
                </a:solidFill>
              </a:rPr>
              <a:t>※各事業の応募書類にて必須でない場合も可能な限り作成をお願いします。</a:t>
            </a:r>
            <a:endParaRPr lang="ja-JP" altLang="en-US" dirty="0">
              <a:solidFill>
                <a:srgbClr val="0070C0"/>
              </a:solidFill>
            </a:endParaRP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2BEF263-E7F8-482B-8354-8C33DF007FD7}" type="slidenum">
              <a:rPr lang="en-US" altLang="ja-JP" sz="1480">
                <a:solidFill>
                  <a:schemeClr val="tx1"/>
                </a:solidFill>
              </a:rPr>
              <a:t>5</a:t>
            </a:fld>
            <a:endParaRPr kumimoji="1" lang="ja-JP" altLang="en-US" sz="1480" dirty="0">
              <a:solidFill>
                <a:schemeClr val="tx1"/>
              </a:solidFill>
            </a:endParaRPr>
          </a:p>
        </p:txBody>
      </p:sp>
      <p:pic>
        <p:nvPicPr>
          <p:cNvPr id="4" name="図 3">
            <a:extLst>
              <a:ext uri="{FF2B5EF4-FFF2-40B4-BE49-F238E27FC236}">
                <a16:creationId xmlns:a16="http://schemas.microsoft.com/office/drawing/2014/main" id="{937010CF-9493-C77B-8D2E-28759F61499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5861" y="4489153"/>
            <a:ext cx="5652278" cy="2219010"/>
          </a:xfrm>
          <a:prstGeom prst="rect">
            <a:avLst/>
          </a:prstGeom>
          <a:noFill/>
          <a:ln>
            <a:noFill/>
          </a:ln>
        </p:spPr>
      </p:pic>
    </p:spTree>
    <p:extLst>
      <p:ext uri="{BB962C8B-B14F-4D97-AF65-F5344CB8AC3E}">
        <p14:creationId xmlns:p14="http://schemas.microsoft.com/office/powerpoint/2010/main" val="4008326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６．都市マネジメント</a:t>
            </a:r>
            <a:endParaRPr lang="ja-JP" altLang="en-US" sz="1800" b="1" dirty="0">
              <a:solidFill>
                <a:schemeClr val="bg1"/>
              </a:solidFill>
              <a:latin typeface="ＭＳ Ｐゴシック" panose="020B0600070205080204" pitchFamily="50" charset="-128"/>
            </a:endParaRPr>
          </a:p>
        </p:txBody>
      </p:sp>
      <p:sp>
        <p:nvSpPr>
          <p:cNvPr id="1274" name="正方形/長方形 67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75" name="Text Box 4"/>
          <p:cNvSpPr txBox="1">
            <a:spLocks noChangeArrowheads="1"/>
          </p:cNvSpPr>
          <p:nvPr/>
        </p:nvSpPr>
        <p:spPr>
          <a:xfrm>
            <a:off x="107504" y="502711"/>
            <a:ext cx="3884240" cy="621709"/>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運営体制</a:t>
            </a:r>
          </a:p>
          <a:p>
            <a:pPr marL="238125" indent="-238125" eaLnBrk="1" hangingPunct="1">
              <a:lnSpc>
                <a:spcPct val="90000"/>
              </a:lnSpc>
              <a:buFont typeface="Wingdings" pitchFamily="2" charset="2"/>
              <a:buNone/>
              <a:defRPr/>
            </a:pPr>
            <a:endParaRPr lang="ja-JP" altLang="en-US" sz="1600" dirty="0">
              <a:latin typeface="Tahoma" pitchFamily="34" charset="0"/>
            </a:endParaRPr>
          </a:p>
        </p:txBody>
      </p:sp>
      <p:sp>
        <p:nvSpPr>
          <p:cNvPr id="1276" name="Rectangle 66"/>
          <p:cNvSpPr>
            <a:spLocks noChangeArrowheads="1"/>
          </p:cNvSpPr>
          <p:nvPr/>
        </p:nvSpPr>
        <p:spPr>
          <a:xfrm>
            <a:off x="223794" y="929277"/>
            <a:ext cx="8740694" cy="2931771"/>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graphicFrame>
        <p:nvGraphicFramePr>
          <p:cNvPr id="1277" name="表 3"/>
          <p:cNvGraphicFramePr>
            <a:graphicFrameLocks noGrp="1"/>
          </p:cNvGraphicFramePr>
          <p:nvPr>
            <p:extLst>
              <p:ext uri="{D42A27DB-BD31-4B8C-83A1-F6EECF244321}">
                <p14:modId xmlns:p14="http://schemas.microsoft.com/office/powerpoint/2010/main" val="2954404272"/>
              </p:ext>
            </p:extLst>
          </p:nvPr>
        </p:nvGraphicFramePr>
        <p:xfrm>
          <a:off x="221469" y="4359968"/>
          <a:ext cx="4278523" cy="1927276"/>
        </p:xfrm>
        <a:graphic>
          <a:graphicData uri="http://schemas.openxmlformats.org/drawingml/2006/table">
            <a:tbl>
              <a:tblPr/>
              <a:tblGrid>
                <a:gridCol w="246075">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3024336">
                  <a:extLst>
                    <a:ext uri="{9D8B030D-6E8A-4147-A177-3AD203B41FA5}">
                      <a16:colId xmlns:a16="http://schemas.microsoft.com/office/drawing/2014/main" val="20002"/>
                    </a:ext>
                  </a:extLst>
                </a:gridCol>
              </a:tblGrid>
              <a:tr h="365176">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en-US" altLang="ja-JP" sz="10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spcAft>
                          <a:spcPts val="0"/>
                        </a:spcAft>
                        <a:tabLst>
                          <a:tab pos="2700020" algn="ctr"/>
                          <a:tab pos="5400040" algn="r"/>
                        </a:tabLst>
                      </a:pPr>
                      <a:r>
                        <a:rPr lang="ja-JP" sz="800" i="1" kern="100" dirty="0">
                          <a:solidFill>
                            <a:srgbClr val="FF0000"/>
                          </a:solidFill>
                          <a:effectLst/>
                          <a:latin typeface="Meiryo UI" panose="020B0604030504040204" pitchFamily="50" charset="-128"/>
                          <a:ea typeface="ＭＳ ゴシック" panose="020B0609070205080204" pitchFamily="49" charset="-128"/>
                          <a:cs typeface="Meiryo UI" panose="020B0604030504040204" pitchFamily="50" charset="-128"/>
                        </a:rPr>
                        <a:t>※　体制図に対応した主体別に役割を明確に記入すること</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R="44450" indent="127000">
                        <a:spcAft>
                          <a:spcPts val="0"/>
                        </a:spcAft>
                        <a:tabLst>
                          <a:tab pos="2700020" algn="ctr"/>
                          <a:tab pos="5400040" algn="r"/>
                        </a:tabLst>
                      </a:pPr>
                      <a:r>
                        <a:rPr lang="en-US" sz="1000" kern="100" dirty="0">
                          <a:effectLst/>
                          <a:latin typeface="ＭＳ ゴシック" panose="020B0609070205080204" pitchFamily="49" charset="-128"/>
                          <a:ea typeface="Meiryo UI" panose="020B0604030504040204" pitchFamily="50" charset="-128"/>
                          <a:cs typeface="Meiryo UI" panose="020B0604030504040204" pitchFamily="50" charset="-128"/>
                        </a:rPr>
                        <a:t>1</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△△市</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・事業計画の立案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・報告書の作成をはじめとする事業全般の管理・統括業務</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2</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××大学</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・事業実施に係るノウハウの提供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3</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・システム設計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4</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r>
                        <a:rPr lang="en-US" sz="1000" kern="10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・データ提供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78" name="Text Box 4"/>
          <p:cNvSpPr txBox="1">
            <a:spLocks noChangeArrowheads="1"/>
          </p:cNvSpPr>
          <p:nvPr/>
        </p:nvSpPr>
        <p:spPr>
          <a:xfrm>
            <a:off x="221469" y="4078737"/>
            <a:ext cx="3884240" cy="276999"/>
          </a:xfrm>
          <a:prstGeom prst="rect">
            <a:avLst/>
          </a:prstGeom>
          <a:noFill/>
          <a:ln w="9525">
            <a:noFill/>
            <a:miter lim="800000"/>
            <a:headEnd/>
            <a:tailEnd/>
          </a:ln>
          <a:effectLst/>
        </p:spPr>
        <p:txBody>
          <a:bodyPr wrap="square">
            <a:spAutoFit/>
          </a:bodyPr>
          <a:lstStyle/>
          <a:p>
            <a:pPr eaLnBrk="1" hangingPunct="1">
              <a:spcBef>
                <a:spcPct val="5000"/>
              </a:spcBef>
              <a:defRPr/>
            </a:pPr>
            <a:r>
              <a:rPr lang="en-US" altLang="ja-JP" sz="1200" dirty="0">
                <a:latin typeface="Tahoma" pitchFamily="34" charset="0"/>
              </a:rPr>
              <a:t>【</a:t>
            </a:r>
            <a:r>
              <a:rPr lang="ja-JP" altLang="en-US" sz="1200" dirty="0">
                <a:latin typeface="Tahoma" pitchFamily="34" charset="0"/>
              </a:rPr>
              <a:t>各主体の役割</a:t>
            </a:r>
            <a:r>
              <a:rPr lang="en-US" altLang="ja-JP" sz="1200" dirty="0">
                <a:latin typeface="Tahoma" pitchFamily="34" charset="0"/>
              </a:rPr>
              <a:t>】</a:t>
            </a:r>
            <a:endParaRPr lang="ja-JP" altLang="en-US" sz="1050" dirty="0">
              <a:latin typeface="Tahoma" pitchFamily="34" charset="0"/>
            </a:endParaRPr>
          </a:p>
        </p:txBody>
      </p:sp>
      <p:graphicFrame>
        <p:nvGraphicFramePr>
          <p:cNvPr id="1279" name="表 16"/>
          <p:cNvGraphicFramePr>
            <a:graphicFrameLocks noGrp="1"/>
          </p:cNvGraphicFramePr>
          <p:nvPr>
            <p:extLst>
              <p:ext uri="{D42A27DB-BD31-4B8C-83A1-F6EECF244321}">
                <p14:modId xmlns:p14="http://schemas.microsoft.com/office/powerpoint/2010/main" val="705436532"/>
              </p:ext>
            </p:extLst>
          </p:nvPr>
        </p:nvGraphicFramePr>
        <p:xfrm>
          <a:off x="4644007" y="4359968"/>
          <a:ext cx="4339573" cy="1908142"/>
        </p:xfrm>
        <a:graphic>
          <a:graphicData uri="http://schemas.openxmlformats.org/drawingml/2006/table">
            <a:tbl>
              <a:tblPr/>
              <a:tblGrid>
                <a:gridCol w="341842">
                  <a:extLst>
                    <a:ext uri="{9D8B030D-6E8A-4147-A177-3AD203B41FA5}">
                      <a16:colId xmlns:a16="http://schemas.microsoft.com/office/drawing/2014/main" val="20000"/>
                    </a:ext>
                  </a:extLst>
                </a:gridCol>
                <a:gridCol w="1032481">
                  <a:extLst>
                    <a:ext uri="{9D8B030D-6E8A-4147-A177-3AD203B41FA5}">
                      <a16:colId xmlns:a16="http://schemas.microsoft.com/office/drawing/2014/main" val="20001"/>
                    </a:ext>
                  </a:extLst>
                </a:gridCol>
                <a:gridCol w="2965250">
                  <a:extLst>
                    <a:ext uri="{9D8B030D-6E8A-4147-A177-3AD203B41FA5}">
                      <a16:colId xmlns:a16="http://schemas.microsoft.com/office/drawing/2014/main" val="20002"/>
                    </a:ext>
                  </a:extLst>
                </a:gridCol>
              </a:tblGrid>
              <a:tr h="350370">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4942">
                <a:tc>
                  <a:txBody>
                    <a:bodyPr/>
                    <a:lstStyle/>
                    <a:p>
                      <a:pPr marR="44450" indent="127000">
                        <a:spcAft>
                          <a:spcPts val="0"/>
                        </a:spcAft>
                        <a:tabLst>
                          <a:tab pos="2700020" algn="ctr"/>
                          <a:tab pos="5400040" algn="r"/>
                        </a:tabLst>
                      </a:pPr>
                      <a:r>
                        <a:rPr lang="en-US" altLang="ja-JP" sz="1000" kern="100" dirty="0">
                          <a:effectLst/>
                          <a:latin typeface="Meiryo UI" panose="020B0604030504040204" pitchFamily="50" charset="-128"/>
                          <a:ea typeface="Meiryo UI" panose="020B0604030504040204" pitchFamily="50" charset="-128"/>
                          <a:cs typeface="Meiryo UI" panose="020B0604030504040204" pitchFamily="50" charset="-128"/>
                        </a:rPr>
                        <a:t>5</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6</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7</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8</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80" name="正方形/長方形 4"/>
          <p:cNvSpPr/>
          <p:nvPr/>
        </p:nvSpPr>
        <p:spPr>
          <a:xfrm>
            <a:off x="127818" y="977847"/>
            <a:ext cx="8692654" cy="1169551"/>
          </a:xfrm>
          <a:prstGeom prst="rect">
            <a:avLst/>
          </a:prstGeom>
        </p:spPr>
        <p:txBody>
          <a:bodyPr wrap="square">
            <a:spAutoFit/>
          </a:bodyPr>
          <a:lstStyle/>
          <a:p>
            <a:pPr marL="254000" marR="143510" indent="-127000">
              <a:spcAft>
                <a:spcPts val="0"/>
              </a:spcAft>
            </a:pPr>
            <a:r>
              <a:rPr lang="ja-JP" altLang="ja-JP" sz="1400" i="1" kern="100" dirty="0">
                <a:solidFill>
                  <a:srgbClr val="FF0000"/>
                </a:solidFill>
                <a:latin typeface="+mn-ea"/>
                <a:ea typeface="+mn-ea"/>
                <a:cs typeface="Meiryo UI" panose="020B0604030504040204" pitchFamily="50" charset="-128"/>
              </a:rPr>
              <a:t>※　提案者のみならず、補助</a:t>
            </a:r>
            <a:r>
              <a:rPr lang="ja-JP" altLang="en-US" sz="1400" i="1" kern="100" dirty="0">
                <a:solidFill>
                  <a:srgbClr val="FF0000"/>
                </a:solidFill>
                <a:latin typeface="+mn-ea"/>
                <a:ea typeface="+mn-ea"/>
                <a:cs typeface="Meiryo UI" panose="020B0604030504040204" pitchFamily="50" charset="-128"/>
              </a:rPr>
              <a:t>等</a:t>
            </a:r>
            <a:r>
              <a:rPr lang="ja-JP" altLang="ja-JP" sz="1400" i="1" kern="100" dirty="0">
                <a:solidFill>
                  <a:srgbClr val="FF0000"/>
                </a:solidFill>
                <a:latin typeface="+mn-ea"/>
                <a:ea typeface="+mn-ea"/>
                <a:cs typeface="Meiryo UI" panose="020B0604030504040204" pitchFamily="50" charset="-128"/>
              </a:rPr>
              <a:t>事業の実施に関わる者については本様式に役割、責任を明記すること</a:t>
            </a:r>
            <a:endParaRPr lang="en-US" altLang="ja-JP" sz="1400" i="1" kern="100" dirty="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dirty="0">
                <a:solidFill>
                  <a:srgbClr val="FF0000"/>
                </a:solidFill>
                <a:latin typeface="+mn-ea"/>
                <a:ea typeface="+mn-ea"/>
                <a:cs typeface="Meiryo UI" panose="020B0604030504040204" pitchFamily="50" charset="-128"/>
              </a:rPr>
              <a:t>※</a:t>
            </a:r>
            <a:r>
              <a:rPr lang="ja-JP" altLang="en-US" sz="1400" i="1" kern="100" dirty="0">
                <a:solidFill>
                  <a:srgbClr val="FF0000"/>
                </a:solidFill>
                <a:latin typeface="+mn-ea"/>
                <a:ea typeface="+mn-ea"/>
                <a:cs typeface="Meiryo UI" panose="020B0604030504040204" pitchFamily="50" charset="-128"/>
              </a:rPr>
              <a:t>　協議会等の参画組織・団体も記入すること</a:t>
            </a:r>
            <a:endParaRPr lang="en-US" altLang="ja-JP" sz="1400" i="1" kern="100" dirty="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dirty="0">
                <a:solidFill>
                  <a:srgbClr val="FF0000"/>
                </a:solidFill>
                <a:latin typeface="+mn-ea"/>
                <a:ea typeface="+mn-ea"/>
                <a:cs typeface="Meiryo UI" panose="020B0604030504040204" pitchFamily="50" charset="-128"/>
              </a:rPr>
              <a:t>※</a:t>
            </a:r>
            <a:r>
              <a:rPr lang="ja-JP" altLang="en-US" sz="1400" i="1" kern="100" dirty="0">
                <a:solidFill>
                  <a:srgbClr val="FF0000"/>
                </a:solidFill>
                <a:latin typeface="+mn-ea"/>
                <a:ea typeface="+mn-ea"/>
                <a:cs typeface="Meiryo UI" panose="020B0604030504040204" pitchFamily="50" charset="-128"/>
              </a:rPr>
              <a:t>　提案内容のうち、地域の持続的な推進・運営のために必要となる機能・役割の抽出やプレーヤーの選定、ステークホルダーの管理（スマートシティ推進組織）について「スマートシティリファレンスアーキテクチャ」において「都市マネジメント」と整理されている事項について、ホワイトペーパー第５章を参照し、記載すること</a:t>
            </a:r>
            <a:endParaRPr lang="en-US" altLang="ja-JP" sz="1400" i="1" kern="100" dirty="0">
              <a:solidFill>
                <a:srgbClr val="FF0000"/>
              </a:solidFill>
              <a:latin typeface="+mn-ea"/>
              <a:ea typeface="+mn-ea"/>
              <a:cs typeface="Meiryo UI" panose="020B0604030504040204" pitchFamily="50" charset="-128"/>
            </a:endParaRPr>
          </a:p>
        </p:txBody>
      </p:sp>
      <p:sp>
        <p:nvSpPr>
          <p:cNvPr id="128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3B5BBDD-723F-451E-B75D-888B4059EF89}" type="slidenum">
              <a:rPr kumimoji="1" lang="en-US" altLang="ja-JP" sz="1480" smtClean="0">
                <a:solidFill>
                  <a:schemeClr val="tx1"/>
                </a:solidFill>
              </a:rPr>
              <a:t>6</a:t>
            </a:fld>
            <a:endParaRPr kumimoji="1" lang="ja-JP" altLang="en-US" sz="148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8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７．都市マネジメント</a:t>
            </a:r>
            <a:endParaRPr lang="ja-JP" altLang="en-US" sz="1800" b="1" dirty="0">
              <a:solidFill>
                <a:schemeClr val="bg1"/>
              </a:solidFill>
              <a:latin typeface="ＭＳ Ｐゴシック" panose="020B0600070205080204" pitchFamily="50" charset="-128"/>
            </a:endParaRPr>
          </a:p>
        </p:txBody>
      </p:sp>
      <p:sp>
        <p:nvSpPr>
          <p:cNvPr id="1290" name="Text Box 4"/>
          <p:cNvSpPr txBox="1">
            <a:spLocks noChangeArrowheads="1"/>
          </p:cNvSpPr>
          <p:nvPr/>
        </p:nvSpPr>
        <p:spPr>
          <a:xfrm>
            <a:off x="0" y="580618"/>
            <a:ext cx="388424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ビジネスモデル（費用分担等）</a:t>
            </a:r>
          </a:p>
        </p:txBody>
      </p:sp>
      <p:sp>
        <p:nvSpPr>
          <p:cNvPr id="1291" name="正方形/長方形 18"/>
          <p:cNvSpPr/>
          <p:nvPr/>
        </p:nvSpPr>
        <p:spPr>
          <a:xfrm>
            <a:off x="56888" y="2807291"/>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92" name="正方形/長方形 22"/>
          <p:cNvSpPr/>
          <p:nvPr/>
        </p:nvSpPr>
        <p:spPr>
          <a:xfrm>
            <a:off x="150080" y="1019036"/>
            <a:ext cx="8712285" cy="95410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社会実装した際に、持続可能な取組とするために工夫する点や公民で役割分担していることをモデル化して説明</a:t>
            </a:r>
            <a:endParaRPr lang="en-US" altLang="ja-JP" sz="1400" i="1" dirty="0">
              <a:solidFill>
                <a:srgbClr val="FF0000"/>
              </a:solidFill>
            </a:endParaRPr>
          </a:p>
          <a:p>
            <a:r>
              <a:rPr lang="en-US" altLang="ja-JP" sz="1400" i="1" dirty="0">
                <a:solidFill>
                  <a:srgbClr val="FF0000"/>
                </a:solidFill>
              </a:rPr>
              <a:t>※</a:t>
            </a:r>
            <a:r>
              <a:rPr lang="ja-JP" altLang="en-US" sz="1400" i="1" dirty="0">
                <a:solidFill>
                  <a:srgbClr val="FF0000"/>
                </a:solidFill>
              </a:rPr>
              <a:t>　提案内容のうち、ビジネスモデルの構築・実行や住民を巻き込んだ地域の運営・施策の提供（スマートシティビジネス）など、「スマートシティリファレンスアーキテクチャ」において「都市マネジメント」と整理されている事項について、ホワイトペーパー第５章を参照し、記載すること</a:t>
            </a:r>
            <a:endParaRPr lang="en-US" altLang="ja-JP" sz="1400" i="1" dirty="0">
              <a:solidFill>
                <a:srgbClr val="FF0000"/>
              </a:solidFill>
            </a:endParaRPr>
          </a:p>
        </p:txBody>
      </p:sp>
      <p:sp>
        <p:nvSpPr>
          <p:cNvPr id="1294" name="正方形/長方形 674"/>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95"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B2B1164-1CCC-4BDC-B3EA-06B0DFE2D574}" type="slidenum">
              <a:rPr kumimoji="1" lang="en-US" altLang="ja-JP" sz="1480" smtClean="0">
                <a:solidFill>
                  <a:schemeClr val="tx1"/>
                </a:solidFill>
              </a:rPr>
              <a:t>7</a:t>
            </a:fld>
            <a:endParaRPr kumimoji="1" lang="ja-JP" altLang="en-US" sz="1480" dirty="0">
              <a:solidFill>
                <a:schemeClr val="tx1"/>
              </a:solidFill>
            </a:endParaRPr>
          </a:p>
        </p:txBody>
      </p:sp>
    </p:spTree>
    <p:extLst>
      <p:ext uri="{BB962C8B-B14F-4D97-AF65-F5344CB8AC3E}">
        <p14:creationId xmlns:p14="http://schemas.microsoft.com/office/powerpoint/2010/main" val="829938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Rectangle 66"/>
          <p:cNvSpPr>
            <a:spLocks noChangeArrowheads="1"/>
          </p:cNvSpPr>
          <p:nvPr/>
        </p:nvSpPr>
        <p:spPr>
          <a:xfrm>
            <a:off x="122626" y="929277"/>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８．スマートシティサービス・アセット</a:t>
            </a:r>
            <a:endParaRPr lang="ja-JP" altLang="en-US" sz="1800" b="1" dirty="0">
              <a:solidFill>
                <a:schemeClr val="bg1"/>
              </a:solidFill>
              <a:latin typeface="ＭＳ Ｐゴシック" panose="020B0600070205080204" pitchFamily="50" charset="-128"/>
            </a:endParaRPr>
          </a:p>
        </p:txBody>
      </p:sp>
      <p:sp>
        <p:nvSpPr>
          <p:cNvPr id="1303" name="Text Box 4"/>
          <p:cNvSpPr txBox="1">
            <a:spLocks noChangeArrowheads="1"/>
          </p:cNvSpPr>
          <p:nvPr/>
        </p:nvSpPr>
        <p:spPr>
          <a:xfrm>
            <a:off x="25927" y="502711"/>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スマートシティサービス</a:t>
            </a:r>
            <a:endParaRPr lang="ja-JP" altLang="en-US" sz="2000" b="1" dirty="0">
              <a:latin typeface="+mn-ea"/>
              <a:ea typeface="+mn-ea"/>
            </a:endParaRPr>
          </a:p>
        </p:txBody>
      </p:sp>
      <p:sp>
        <p:nvSpPr>
          <p:cNvPr id="1304"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05" name="正方形/長方形 22"/>
          <p:cNvSpPr/>
          <p:nvPr/>
        </p:nvSpPr>
        <p:spPr>
          <a:xfrm>
            <a:off x="90767" y="908720"/>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上で管理され利用者に提供されるアプリなど、「スマートシティリファレンスアーキテクチャ」において「スマートシティサービス」と整理されている事項について、ホワイトペーパー第６章を参照し、記載すること</a:t>
            </a:r>
            <a:endParaRPr lang="en-US" altLang="ja-JP" sz="1400" i="1" dirty="0">
              <a:solidFill>
                <a:srgbClr val="FF0000"/>
              </a:solidFill>
            </a:endParaRPr>
          </a:p>
        </p:txBody>
      </p:sp>
      <p:sp>
        <p:nvSpPr>
          <p:cNvPr id="1306" name="Rectangle 66"/>
          <p:cNvSpPr>
            <a:spLocks noChangeArrowheads="1"/>
          </p:cNvSpPr>
          <p:nvPr/>
        </p:nvSpPr>
        <p:spPr>
          <a:xfrm>
            <a:off x="183958" y="3965113"/>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7" name="Text Box 4"/>
          <p:cNvSpPr txBox="1">
            <a:spLocks noChangeArrowheads="1"/>
          </p:cNvSpPr>
          <p:nvPr/>
        </p:nvSpPr>
        <p:spPr>
          <a:xfrm>
            <a:off x="87259" y="3538547"/>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スマートシティアセット</a:t>
            </a:r>
            <a:endParaRPr lang="ja-JP" altLang="en-US" sz="2000" b="1" dirty="0">
              <a:latin typeface="+mn-ea"/>
              <a:ea typeface="+mn-ea"/>
            </a:endParaRPr>
          </a:p>
        </p:txBody>
      </p:sp>
      <p:sp>
        <p:nvSpPr>
          <p:cNvPr id="1308"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09" name="正方形/長方形 17"/>
          <p:cNvSpPr/>
          <p:nvPr/>
        </p:nvSpPr>
        <p:spPr>
          <a:xfrm>
            <a:off x="152099" y="3944556"/>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が取得し得るデジタルなデータを生成するアセットなど、</a:t>
            </a:r>
            <a:r>
              <a:rPr lang="ja-JP" altLang="en-US" sz="1400" i="1" dirty="0">
                <a:solidFill>
                  <a:schemeClr val="accent2"/>
                </a:solidFill>
              </a:rPr>
              <a:t>「</a:t>
            </a:r>
            <a:r>
              <a:rPr lang="ja-JP" altLang="en-US" sz="1400" i="1" dirty="0">
                <a:solidFill>
                  <a:srgbClr val="FF0000"/>
                </a:solidFill>
              </a:rPr>
              <a:t>スマートシティリファレンスアーキテクチャ」において「スマートシティアセット」と整理されている事項について、ホワイトペーパー第８章を参照し、記載すること</a:t>
            </a:r>
            <a:endParaRPr lang="en-US" altLang="ja-JP" sz="1400" i="1" dirty="0">
              <a:solidFill>
                <a:srgbClr val="FF0000"/>
              </a:solidFill>
            </a:endParaRPr>
          </a:p>
        </p:txBody>
      </p:sp>
      <p:sp>
        <p:nvSpPr>
          <p:cNvPr id="1311" name="正方形/長方形 676"/>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1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5" name="正方形/長方形 14"/>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903B1401-892A-4D2E-B233-6C5D35998DDD}" type="slidenum">
              <a:rPr kumimoji="1" lang="en-US" altLang="ja-JP" sz="1480" smtClean="0">
                <a:solidFill>
                  <a:schemeClr val="tx1"/>
                </a:solidFill>
              </a:rPr>
              <a:t>8</a:t>
            </a:fld>
            <a:endParaRPr kumimoji="1" lang="ja-JP" altLang="en-US" sz="1480" dirty="0">
              <a:solidFill>
                <a:schemeClr val="tx1"/>
              </a:solidFill>
            </a:endParaRPr>
          </a:p>
        </p:txBody>
      </p:sp>
    </p:spTree>
    <p:extLst>
      <p:ext uri="{BB962C8B-B14F-4D97-AF65-F5344CB8AC3E}">
        <p14:creationId xmlns:p14="http://schemas.microsoft.com/office/powerpoint/2010/main" val="1638578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1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９．都市ＯＳ</a:t>
            </a:r>
            <a:endParaRPr lang="ja-JP" altLang="en-US" sz="1800" b="1" dirty="0">
              <a:solidFill>
                <a:schemeClr val="bg1"/>
              </a:solidFill>
              <a:latin typeface="ＭＳ Ｐゴシック" panose="020B0600070205080204" pitchFamily="50" charset="-128"/>
            </a:endParaRPr>
          </a:p>
        </p:txBody>
      </p:sp>
      <p:sp>
        <p:nvSpPr>
          <p:cNvPr id="1320"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都市ＯＳ（機能（サービス）、データ、データ連携、共通機能）</a:t>
            </a:r>
            <a:endParaRPr lang="ja-JP" altLang="en-US" sz="2000" b="1" dirty="0">
              <a:latin typeface="Tahoma" pitchFamily="34" charset="0"/>
            </a:endParaRPr>
          </a:p>
        </p:txBody>
      </p:sp>
      <p:sp>
        <p:nvSpPr>
          <p:cNvPr id="1321" name="正方形/長方形 18"/>
          <p:cNvSpPr/>
          <p:nvPr/>
        </p:nvSpPr>
        <p:spPr>
          <a:xfrm>
            <a:off x="56888" y="3487763"/>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22" name="正方形/長方形 22"/>
          <p:cNvSpPr/>
          <p:nvPr/>
        </p:nvSpPr>
        <p:spPr>
          <a:xfrm>
            <a:off x="150080" y="965627"/>
            <a:ext cx="8886416" cy="1446550"/>
          </a:xfrm>
          <a:prstGeom prst="rect">
            <a:avLst/>
          </a:prstGeom>
        </p:spPr>
        <p:txBody>
          <a:bodyPr wrap="square">
            <a:spAutoFit/>
          </a:bodyPr>
          <a:lstStyle/>
          <a:p>
            <a:pPr marL="176213" indent="-176213"/>
            <a:r>
              <a:rPr lang="en-US" altLang="ja-JP" sz="1100" i="1" dirty="0">
                <a:solidFill>
                  <a:srgbClr val="FF0000"/>
                </a:solidFill>
              </a:rPr>
              <a:t>※</a:t>
            </a:r>
            <a:r>
              <a:rPr lang="ja-JP" altLang="en-US" sz="1100" i="1" dirty="0">
                <a:solidFill>
                  <a:srgbClr val="FF0000"/>
                </a:solidFill>
              </a:rPr>
              <a:t>　提案内容のうち、</a:t>
            </a:r>
            <a:endParaRPr lang="en-US" altLang="ja-JP" sz="1100" i="1" dirty="0">
              <a:solidFill>
                <a:srgbClr val="FF0000"/>
              </a:solidFill>
            </a:endParaRPr>
          </a:p>
          <a:p>
            <a:pPr marL="176213" indent="-176213"/>
            <a:r>
              <a:rPr lang="ja-JP" altLang="en-US" sz="1100" i="1" dirty="0">
                <a:solidFill>
                  <a:srgbClr val="FF0000"/>
                </a:solidFill>
              </a:rPr>
              <a:t>①都市</a:t>
            </a:r>
            <a:r>
              <a:rPr lang="en-US" altLang="ja-JP" sz="1100" i="1" dirty="0">
                <a:solidFill>
                  <a:srgbClr val="FF0000"/>
                </a:solidFill>
              </a:rPr>
              <a:t>OS</a:t>
            </a:r>
            <a:r>
              <a:rPr lang="ja-JP" altLang="en-US" sz="1100" i="1" dirty="0">
                <a:solidFill>
                  <a:srgbClr val="FF0000"/>
                </a:solidFill>
              </a:rPr>
              <a:t>上の各種サービスと連携する機能や</a:t>
            </a:r>
            <a:r>
              <a:rPr lang="en-US" altLang="ja-JP" sz="1100" i="1" dirty="0">
                <a:solidFill>
                  <a:srgbClr val="FF0000"/>
                </a:solidFill>
              </a:rPr>
              <a:t>API</a:t>
            </a:r>
            <a:r>
              <a:rPr lang="ja-JP" altLang="en-US" sz="1100" i="1" dirty="0">
                <a:solidFill>
                  <a:srgbClr val="FF0000"/>
                </a:solidFill>
              </a:rPr>
              <a:t>の提供、用途に応じた認証方法の提供、都市</a:t>
            </a:r>
            <a:r>
              <a:rPr lang="en-US" altLang="ja-JP" sz="1100" i="1" dirty="0">
                <a:solidFill>
                  <a:srgbClr val="FF0000"/>
                </a:solidFill>
              </a:rPr>
              <a:t>OS</a:t>
            </a:r>
            <a:r>
              <a:rPr lang="ja-JP" altLang="en-US" sz="1100" i="1" dirty="0">
                <a:solidFill>
                  <a:srgbClr val="FF0000"/>
                </a:solidFill>
              </a:rPr>
              <a:t>と連携するサービスの管理や機能の組合せの提供（機能（サービス））、</a:t>
            </a:r>
            <a:endParaRPr lang="en-US" altLang="ja-JP" sz="1100" i="1" dirty="0">
              <a:solidFill>
                <a:srgbClr val="FF0000"/>
              </a:solidFill>
            </a:endParaRPr>
          </a:p>
          <a:p>
            <a:pPr marL="176213" indent="-176213"/>
            <a:r>
              <a:rPr lang="ja-JP" altLang="en-US" sz="1100" i="1" dirty="0">
                <a:solidFill>
                  <a:srgbClr val="FF0000"/>
                </a:solidFill>
              </a:rPr>
              <a:t>②分散されたデータの仲介や都市</a:t>
            </a:r>
            <a:r>
              <a:rPr lang="en-US" altLang="ja-JP" sz="1100" i="1" dirty="0">
                <a:solidFill>
                  <a:srgbClr val="FF0000"/>
                </a:solidFill>
              </a:rPr>
              <a:t>OS</a:t>
            </a:r>
            <a:r>
              <a:rPr lang="ja-JP" altLang="en-US" sz="1100" i="1" dirty="0">
                <a:solidFill>
                  <a:srgbClr val="FF0000"/>
                </a:solidFill>
              </a:rPr>
              <a:t>上に保存・蓄積されたデータの管理（データ）、</a:t>
            </a:r>
            <a:endParaRPr lang="en-US" altLang="ja-JP" sz="1100" i="1" dirty="0">
              <a:solidFill>
                <a:srgbClr val="FF0000"/>
              </a:solidFill>
            </a:endParaRPr>
          </a:p>
          <a:p>
            <a:pPr marL="176213" indent="-176213"/>
            <a:r>
              <a:rPr lang="ja-JP" altLang="en-US" sz="1100" i="1" dirty="0">
                <a:solidFill>
                  <a:srgbClr val="FF0000"/>
                </a:solidFill>
              </a:rPr>
              <a:t>③都市</a:t>
            </a:r>
            <a:r>
              <a:rPr lang="en-US" altLang="ja-JP" sz="1100" i="1" dirty="0">
                <a:solidFill>
                  <a:srgbClr val="FF0000"/>
                </a:solidFill>
              </a:rPr>
              <a:t>OS</a:t>
            </a:r>
            <a:r>
              <a:rPr lang="ja-JP" altLang="en-US" sz="1100" i="1" dirty="0">
                <a:solidFill>
                  <a:srgbClr val="FF0000"/>
                </a:solidFill>
              </a:rPr>
              <a:t>に接続するアセットの管理や制御の実行、インタフェースの管理（データ連携）、</a:t>
            </a:r>
            <a:endParaRPr lang="en-US" altLang="ja-JP" sz="1100" i="1" dirty="0">
              <a:solidFill>
                <a:srgbClr val="FF0000"/>
              </a:solidFill>
            </a:endParaRPr>
          </a:p>
          <a:p>
            <a:pPr marL="176213" indent="-176213"/>
            <a:r>
              <a:rPr lang="ja-JP" altLang="en-US" sz="1100" i="1" dirty="0">
                <a:solidFill>
                  <a:srgbClr val="FF0000"/>
                </a:solidFill>
              </a:rPr>
              <a:t>④都市</a:t>
            </a:r>
            <a:r>
              <a:rPr lang="en-US" altLang="ja-JP" sz="1100" i="1" dirty="0">
                <a:solidFill>
                  <a:srgbClr val="FF0000"/>
                </a:solidFill>
              </a:rPr>
              <a:t>OS</a:t>
            </a:r>
            <a:r>
              <a:rPr lang="ja-JP" altLang="en-US" sz="1100" i="1" dirty="0">
                <a:solidFill>
                  <a:srgbClr val="FF0000"/>
                </a:solidFill>
              </a:rPr>
              <a:t>を防御するために必要なセキュリティ機能の提供、都市</a:t>
            </a:r>
            <a:r>
              <a:rPr lang="en-US" altLang="ja-JP" sz="1100" i="1" dirty="0">
                <a:solidFill>
                  <a:srgbClr val="FF0000"/>
                </a:solidFill>
              </a:rPr>
              <a:t>OS</a:t>
            </a:r>
            <a:r>
              <a:rPr lang="ja-JP" altLang="en-US" sz="1100" i="1" dirty="0">
                <a:solidFill>
                  <a:srgbClr val="FF0000"/>
                </a:solidFill>
              </a:rPr>
              <a:t>の運用に必要な監視・バックアップ・障害対策等の機能の提供（共通機能）</a:t>
            </a:r>
            <a:endParaRPr lang="en-US" altLang="ja-JP" sz="1100" i="1" dirty="0">
              <a:solidFill>
                <a:srgbClr val="FF0000"/>
              </a:solidFill>
            </a:endParaRPr>
          </a:p>
          <a:p>
            <a:pPr marL="176213" indent="-176213"/>
            <a:r>
              <a:rPr lang="ja-JP" altLang="en-US" sz="1100" i="1" dirty="0">
                <a:solidFill>
                  <a:srgbClr val="FF0000"/>
                </a:solidFill>
              </a:rPr>
              <a:t>など、「スマートシティリファレンスアーキテクチャ」において「都市</a:t>
            </a:r>
            <a:r>
              <a:rPr lang="en-US" altLang="ja-JP" sz="1100" i="1" dirty="0">
                <a:solidFill>
                  <a:srgbClr val="FF0000"/>
                </a:solidFill>
              </a:rPr>
              <a:t>OS</a:t>
            </a:r>
            <a:r>
              <a:rPr lang="ja-JP" altLang="en-US" sz="1100" i="1" dirty="0">
                <a:solidFill>
                  <a:srgbClr val="FF0000"/>
                </a:solidFill>
              </a:rPr>
              <a:t>」と整理されている事項について、ホワイトペーパー第７章を参照し、記載すること</a:t>
            </a:r>
            <a:endParaRPr lang="en-US" altLang="ja-JP" sz="1100" i="1" dirty="0">
              <a:solidFill>
                <a:srgbClr val="FF0000"/>
              </a:solidFill>
            </a:endParaRPr>
          </a:p>
          <a:p>
            <a:pPr marL="176213" indent="-176213"/>
            <a:r>
              <a:rPr lang="ja-JP" altLang="en-US" sz="1100" i="1" dirty="0">
                <a:solidFill>
                  <a:srgbClr val="FF0000"/>
                </a:solidFill>
              </a:rPr>
              <a:t>（特に、３特徴（相互運用性、データ流通、拡張容易性（ビルディングブロック））を満たしていることを示すこと。）</a:t>
            </a:r>
            <a:endParaRPr lang="en-US" altLang="ja-JP" sz="1100" i="1" dirty="0">
              <a:solidFill>
                <a:srgbClr val="FF0000"/>
              </a:solidFill>
            </a:endParaRPr>
          </a:p>
        </p:txBody>
      </p:sp>
      <p:sp>
        <p:nvSpPr>
          <p:cNvPr id="1324" name="正方形/長方形 678"/>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25" name="テキスト 679"/>
          <p:cNvSpPr txBox="1"/>
          <p:nvPr/>
        </p:nvSpPr>
        <p:spPr>
          <a:xfrm>
            <a:off x="2990356" y="6397674"/>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FDDC5C6-F915-4EE4-B5F0-999877D9DF8F}" type="slidenum">
              <a:rPr kumimoji="1" lang="en-US" altLang="ja-JP" sz="1480" smtClean="0">
                <a:solidFill>
                  <a:schemeClr val="tx1"/>
                </a:solidFill>
              </a:rPr>
              <a:t>9</a:t>
            </a:fld>
            <a:endParaRPr kumimoji="1" lang="ja-JP" altLang="en-US" sz="1480" dirty="0">
              <a:solidFill>
                <a:schemeClr val="tx1"/>
              </a:solidFill>
            </a:endParaRPr>
          </a:p>
        </p:txBody>
      </p:sp>
      <p:graphicFrame>
        <p:nvGraphicFramePr>
          <p:cNvPr id="11" name="表 12">
            <a:extLst>
              <a:ext uri="{FF2B5EF4-FFF2-40B4-BE49-F238E27FC236}">
                <a16:creationId xmlns:a16="http://schemas.microsoft.com/office/drawing/2014/main" id="{5E7448FD-7B0B-4F52-B561-B2E0050CE363}"/>
              </a:ext>
            </a:extLst>
          </p:cNvPr>
          <p:cNvGraphicFramePr>
            <a:graphicFrameLocks noGrp="1"/>
          </p:cNvGraphicFramePr>
          <p:nvPr>
            <p:extLst>
              <p:ext uri="{D42A27DB-BD31-4B8C-83A1-F6EECF244321}">
                <p14:modId xmlns:p14="http://schemas.microsoft.com/office/powerpoint/2010/main" val="2242623410"/>
              </p:ext>
            </p:extLst>
          </p:nvPr>
        </p:nvGraphicFramePr>
        <p:xfrm>
          <a:off x="372086" y="5846400"/>
          <a:ext cx="8389024" cy="822960"/>
        </p:xfrm>
        <a:graphic>
          <a:graphicData uri="http://schemas.openxmlformats.org/drawingml/2006/table">
            <a:tbl>
              <a:tblPr firstRow="1" bandRow="1">
                <a:tableStyleId>{5940675A-B579-460E-94D1-54222C63F5DA}</a:tableStyleId>
              </a:tblPr>
              <a:tblGrid>
                <a:gridCol w="1895658">
                  <a:extLst>
                    <a:ext uri="{9D8B030D-6E8A-4147-A177-3AD203B41FA5}">
                      <a16:colId xmlns:a16="http://schemas.microsoft.com/office/drawing/2014/main" val="20000"/>
                    </a:ext>
                  </a:extLst>
                </a:gridCol>
                <a:gridCol w="6493366">
                  <a:extLst>
                    <a:ext uri="{9D8B030D-6E8A-4147-A177-3AD203B41FA5}">
                      <a16:colId xmlns:a16="http://schemas.microsoft.com/office/drawing/2014/main" val="20001"/>
                    </a:ext>
                  </a:extLst>
                </a:gridCol>
              </a:tblGrid>
              <a:tr h="238929">
                <a:tc>
                  <a:txBody>
                    <a:bodyPr/>
                    <a:lstStyle/>
                    <a:p>
                      <a:pPr algn="l"/>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r>
                        <a:rPr kumimoji="1" lang="ja-JP" altLang="en-US" sz="1200" dirty="0">
                          <a:solidFill>
                            <a:srgbClr val="FF0000"/>
                          </a:solidFill>
                          <a:latin typeface="Meiryo UI" panose="020B0604030504040204" pitchFamily="50" charset="-128"/>
                          <a:ea typeface="Meiryo UI" panose="020B0604030504040204" pitchFamily="50" charset="-128"/>
                        </a:rPr>
                        <a:t>製品名・スクラッチ開発など</a:t>
                      </a:r>
                    </a:p>
                  </a:txBody>
                  <a:tcPr>
                    <a:noFill/>
                  </a:tcPr>
                </a:tc>
                <a:extLst>
                  <a:ext uri="{0D108BD9-81ED-4DB2-BD59-A6C34878D82A}">
                    <a16:rowId xmlns:a16="http://schemas.microsoft.com/office/drawing/2014/main" val="10000"/>
                  </a:ext>
                </a:extLst>
              </a:tr>
              <a:tr h="238929">
                <a:tc>
                  <a:txBody>
                    <a:bodyPr/>
                    <a:lstStyle/>
                    <a:p>
                      <a:r>
                        <a:rPr kumimoji="1" lang="ja-JP" altLang="en-US" sz="12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構築（予定）年度</a:t>
                      </a: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94" name="正方形/長方形 85">
            <a:extLst>
              <a:ext uri="{FF2B5EF4-FFF2-40B4-BE49-F238E27FC236}">
                <a16:creationId xmlns:a16="http://schemas.microsoft.com/office/drawing/2014/main" id="{74AA03CB-1144-41AB-BC2C-DA092BECFF9E}"/>
              </a:ext>
            </a:extLst>
          </p:cNvPr>
          <p:cNvSpPr/>
          <p:nvPr/>
        </p:nvSpPr>
        <p:spPr>
          <a:xfrm>
            <a:off x="4808982" y="4397868"/>
            <a:ext cx="1927357" cy="1399665"/>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6" name="正方形/長方形 94">
            <a:extLst>
              <a:ext uri="{FF2B5EF4-FFF2-40B4-BE49-F238E27FC236}">
                <a16:creationId xmlns:a16="http://schemas.microsoft.com/office/drawing/2014/main" id="{FE1545C4-A604-45EC-AE09-C12EB75F32AC}"/>
              </a:ext>
            </a:extLst>
          </p:cNvPr>
          <p:cNvSpPr/>
          <p:nvPr/>
        </p:nvSpPr>
        <p:spPr>
          <a:xfrm>
            <a:off x="461907" y="3359685"/>
            <a:ext cx="481325" cy="1253843"/>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7" name="テキスト ボックス 95">
            <a:extLst>
              <a:ext uri="{FF2B5EF4-FFF2-40B4-BE49-F238E27FC236}">
                <a16:creationId xmlns:a16="http://schemas.microsoft.com/office/drawing/2014/main" id="{EEDBC133-E993-47A3-B849-9DF801502777}"/>
              </a:ext>
            </a:extLst>
          </p:cNvPr>
          <p:cNvSpPr txBox="1"/>
          <p:nvPr/>
        </p:nvSpPr>
        <p:spPr>
          <a:xfrm>
            <a:off x="499859" y="3365019"/>
            <a:ext cx="383503" cy="1248509"/>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a:t>
            </a:r>
          </a:p>
        </p:txBody>
      </p:sp>
      <p:sp>
        <p:nvSpPr>
          <p:cNvPr id="98" name="正方形/長方形 96">
            <a:extLst>
              <a:ext uri="{FF2B5EF4-FFF2-40B4-BE49-F238E27FC236}">
                <a16:creationId xmlns:a16="http://schemas.microsoft.com/office/drawing/2014/main" id="{4DF7DD31-F7E0-4519-9AFE-F6B447816728}"/>
              </a:ext>
            </a:extLst>
          </p:cNvPr>
          <p:cNvSpPr/>
          <p:nvPr/>
        </p:nvSpPr>
        <p:spPr>
          <a:xfrm>
            <a:off x="448995" y="2379534"/>
            <a:ext cx="481325" cy="907686"/>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9" name="テキスト ボックス 97">
            <a:extLst>
              <a:ext uri="{FF2B5EF4-FFF2-40B4-BE49-F238E27FC236}">
                <a16:creationId xmlns:a16="http://schemas.microsoft.com/office/drawing/2014/main" id="{CF133FE5-5909-42D5-A3ED-44E1459B6D85}"/>
              </a:ext>
            </a:extLst>
          </p:cNvPr>
          <p:cNvSpPr txBox="1"/>
          <p:nvPr/>
        </p:nvSpPr>
        <p:spPr>
          <a:xfrm>
            <a:off x="516089" y="2348880"/>
            <a:ext cx="383503" cy="857862"/>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サービス</a:t>
            </a:r>
            <a:endParaRPr kumimoji="1" lang="ja-JP" altLang="en-US" sz="1292" b="1" i="0" u="none" strike="noStrike" kern="120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mn-cs"/>
            </a:endParaRPr>
          </a:p>
        </p:txBody>
      </p:sp>
      <p:sp>
        <p:nvSpPr>
          <p:cNvPr id="100" name="正方形/長方形 98">
            <a:extLst>
              <a:ext uri="{FF2B5EF4-FFF2-40B4-BE49-F238E27FC236}">
                <a16:creationId xmlns:a16="http://schemas.microsoft.com/office/drawing/2014/main" id="{13EC4CF5-0CAD-4C3D-B57F-4011E799AE12}"/>
              </a:ext>
            </a:extLst>
          </p:cNvPr>
          <p:cNvSpPr/>
          <p:nvPr/>
        </p:nvSpPr>
        <p:spPr>
          <a:xfrm>
            <a:off x="463518" y="4676585"/>
            <a:ext cx="481325" cy="1028035"/>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1" name="テキスト ボックス 99">
            <a:extLst>
              <a:ext uri="{FF2B5EF4-FFF2-40B4-BE49-F238E27FC236}">
                <a16:creationId xmlns:a16="http://schemas.microsoft.com/office/drawing/2014/main" id="{9C172B36-5AD7-405C-AFB0-1F97D9B11359}"/>
              </a:ext>
            </a:extLst>
          </p:cNvPr>
          <p:cNvSpPr txBox="1"/>
          <p:nvPr/>
        </p:nvSpPr>
        <p:spPr>
          <a:xfrm>
            <a:off x="395536" y="4757544"/>
            <a:ext cx="582339" cy="828717"/>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a:t>
            </a:r>
            <a:endParaRPr kumimoji="1" lang="en-US" altLang="ja-JP"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アセット</a:t>
            </a:r>
          </a:p>
        </p:txBody>
      </p:sp>
      <p:sp>
        <p:nvSpPr>
          <p:cNvPr id="102" name="正方形/長方形 100">
            <a:extLst>
              <a:ext uri="{FF2B5EF4-FFF2-40B4-BE49-F238E27FC236}">
                <a16:creationId xmlns:a16="http://schemas.microsoft.com/office/drawing/2014/main" id="{57B6747D-3EB3-4D08-A9A3-766D0A3CEA76}"/>
              </a:ext>
            </a:extLst>
          </p:cNvPr>
          <p:cNvSpPr/>
          <p:nvPr/>
        </p:nvSpPr>
        <p:spPr>
          <a:xfrm>
            <a:off x="1300032" y="3701867"/>
            <a:ext cx="5441058" cy="713714"/>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5" name="円柱 103">
            <a:extLst>
              <a:ext uri="{FF2B5EF4-FFF2-40B4-BE49-F238E27FC236}">
                <a16:creationId xmlns:a16="http://schemas.microsoft.com/office/drawing/2014/main" id="{D02D0BAD-7320-41C8-A50C-D38D499F95F6}"/>
              </a:ext>
            </a:extLst>
          </p:cNvPr>
          <p:cNvSpPr/>
          <p:nvPr/>
        </p:nvSpPr>
        <p:spPr>
          <a:xfrm>
            <a:off x="1699972" y="4884016"/>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自治体河川</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監視システム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2" name="正方形/長方形 110">
            <a:extLst>
              <a:ext uri="{FF2B5EF4-FFF2-40B4-BE49-F238E27FC236}">
                <a16:creationId xmlns:a16="http://schemas.microsoft.com/office/drawing/2014/main" id="{372F8D47-E863-48E0-922D-9CE2B347E272}"/>
              </a:ext>
            </a:extLst>
          </p:cNvPr>
          <p:cNvSpPr/>
          <p:nvPr/>
        </p:nvSpPr>
        <p:spPr>
          <a:xfrm>
            <a:off x="1933616" y="3823723"/>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データ仲介機能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（データ蓄積・データ分散・イベント処理）</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3" name="円柱 111">
            <a:extLst>
              <a:ext uri="{FF2B5EF4-FFF2-40B4-BE49-F238E27FC236}">
                <a16:creationId xmlns:a16="http://schemas.microsoft.com/office/drawing/2014/main" id="{A16F3E3E-9F0A-466A-9297-754A47229169}"/>
              </a:ext>
            </a:extLst>
          </p:cNvPr>
          <p:cNvSpPr/>
          <p:nvPr/>
        </p:nvSpPr>
        <p:spPr>
          <a:xfrm>
            <a:off x="2790909" y="4881733"/>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人流データ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提供システム</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4" name="楕円 112">
            <a:extLst>
              <a:ext uri="{FF2B5EF4-FFF2-40B4-BE49-F238E27FC236}">
                <a16:creationId xmlns:a16="http://schemas.microsoft.com/office/drawing/2014/main" id="{79F11B95-47F8-4A5D-ACCF-34C5C82941C2}"/>
              </a:ext>
            </a:extLst>
          </p:cNvPr>
          <p:cNvSpPr/>
          <p:nvPr/>
        </p:nvSpPr>
        <p:spPr>
          <a:xfrm>
            <a:off x="2013180" y="4761385"/>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5" name="テキスト ボックス 113">
            <a:extLst>
              <a:ext uri="{FF2B5EF4-FFF2-40B4-BE49-F238E27FC236}">
                <a16:creationId xmlns:a16="http://schemas.microsoft.com/office/drawing/2014/main" id="{D7A0228D-FCBA-412D-9FCE-A9C36FB3B95C}"/>
              </a:ext>
            </a:extLst>
          </p:cNvPr>
          <p:cNvSpPr txBox="1"/>
          <p:nvPr/>
        </p:nvSpPr>
        <p:spPr>
          <a:xfrm>
            <a:off x="1612241" y="467658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6" name="テキスト ボックス 114">
            <a:extLst>
              <a:ext uri="{FF2B5EF4-FFF2-40B4-BE49-F238E27FC236}">
                <a16:creationId xmlns:a16="http://schemas.microsoft.com/office/drawing/2014/main" id="{EB56599F-C4B1-4548-9DE0-B8B66AA6828D}"/>
              </a:ext>
            </a:extLst>
          </p:cNvPr>
          <p:cNvSpPr txBox="1"/>
          <p:nvPr/>
        </p:nvSpPr>
        <p:spPr>
          <a:xfrm>
            <a:off x="954948" y="5239458"/>
            <a:ext cx="822921"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7" name="テキスト ボックス 115">
            <a:extLst>
              <a:ext uri="{FF2B5EF4-FFF2-40B4-BE49-F238E27FC236}">
                <a16:creationId xmlns:a16="http://schemas.microsoft.com/office/drawing/2014/main" id="{525F82DC-4F9A-4EF4-8EDE-6EBF4E857DF4}"/>
              </a:ext>
            </a:extLst>
          </p:cNvPr>
          <p:cNvSpPr txBox="1"/>
          <p:nvPr/>
        </p:nvSpPr>
        <p:spPr>
          <a:xfrm>
            <a:off x="2719396" y="5464345"/>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●●通信事業者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8" name="楕円 116">
            <a:extLst>
              <a:ext uri="{FF2B5EF4-FFF2-40B4-BE49-F238E27FC236}">
                <a16:creationId xmlns:a16="http://schemas.microsoft.com/office/drawing/2014/main" id="{18883187-FCDB-47AB-98B7-10B3B138CEE3}"/>
              </a:ext>
            </a:extLst>
          </p:cNvPr>
          <p:cNvSpPr/>
          <p:nvPr/>
        </p:nvSpPr>
        <p:spPr>
          <a:xfrm>
            <a:off x="1743035" y="356453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9" name="テキスト ボックス 117">
            <a:extLst>
              <a:ext uri="{FF2B5EF4-FFF2-40B4-BE49-F238E27FC236}">
                <a16:creationId xmlns:a16="http://schemas.microsoft.com/office/drawing/2014/main" id="{078C446D-79DF-4199-8054-2B81D8FF4011}"/>
              </a:ext>
            </a:extLst>
          </p:cNvPr>
          <p:cNvSpPr txBox="1"/>
          <p:nvPr/>
        </p:nvSpPr>
        <p:spPr>
          <a:xfrm>
            <a:off x="1410732" y="346250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0" name="楕円 118">
            <a:extLst>
              <a:ext uri="{FF2B5EF4-FFF2-40B4-BE49-F238E27FC236}">
                <a16:creationId xmlns:a16="http://schemas.microsoft.com/office/drawing/2014/main" id="{8CE1F2FC-B379-48E7-BB2D-E5E13A6A3054}"/>
              </a:ext>
            </a:extLst>
          </p:cNvPr>
          <p:cNvSpPr/>
          <p:nvPr/>
        </p:nvSpPr>
        <p:spPr>
          <a:xfrm>
            <a:off x="2808467" y="3563707"/>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1" name="テキスト ボックス 119">
            <a:extLst>
              <a:ext uri="{FF2B5EF4-FFF2-40B4-BE49-F238E27FC236}">
                <a16:creationId xmlns:a16="http://schemas.microsoft.com/office/drawing/2014/main" id="{DEB054C7-B790-4760-BFDC-2FCB6DB18F91}"/>
              </a:ext>
            </a:extLst>
          </p:cNvPr>
          <p:cNvSpPr txBox="1"/>
          <p:nvPr/>
        </p:nvSpPr>
        <p:spPr>
          <a:xfrm>
            <a:off x="2495590" y="3451964"/>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2" name="楕円 120">
            <a:extLst>
              <a:ext uri="{FF2B5EF4-FFF2-40B4-BE49-F238E27FC236}">
                <a16:creationId xmlns:a16="http://schemas.microsoft.com/office/drawing/2014/main" id="{700A648A-4DC1-4BB3-B4B6-A6F6B158B8A7}"/>
              </a:ext>
            </a:extLst>
          </p:cNvPr>
          <p:cNvSpPr/>
          <p:nvPr/>
        </p:nvSpPr>
        <p:spPr>
          <a:xfrm>
            <a:off x="3876584" y="356777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3" name="テキスト ボックス 121">
            <a:extLst>
              <a:ext uri="{FF2B5EF4-FFF2-40B4-BE49-F238E27FC236}">
                <a16:creationId xmlns:a16="http://schemas.microsoft.com/office/drawing/2014/main" id="{9C586B18-8E34-413C-9C00-7538B2A35480}"/>
              </a:ext>
            </a:extLst>
          </p:cNvPr>
          <p:cNvSpPr txBox="1"/>
          <p:nvPr/>
        </p:nvSpPr>
        <p:spPr>
          <a:xfrm>
            <a:off x="3563707" y="345602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4" name="テキスト ボックス 122">
            <a:extLst>
              <a:ext uri="{FF2B5EF4-FFF2-40B4-BE49-F238E27FC236}">
                <a16:creationId xmlns:a16="http://schemas.microsoft.com/office/drawing/2014/main" id="{2FFB4F90-E5D1-47DA-9C1B-C051E7FD19F0}"/>
              </a:ext>
            </a:extLst>
          </p:cNvPr>
          <p:cNvSpPr txBox="1"/>
          <p:nvPr/>
        </p:nvSpPr>
        <p:spPr>
          <a:xfrm>
            <a:off x="2288459" y="2395933"/>
            <a:ext cx="1186270"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ヘルスケア事業者●●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5" name="テキスト ボックス 123">
            <a:extLst>
              <a:ext uri="{FF2B5EF4-FFF2-40B4-BE49-F238E27FC236}">
                <a16:creationId xmlns:a16="http://schemas.microsoft.com/office/drawing/2014/main" id="{1CA76BA3-EE33-4D01-834D-78BB3D51054D}"/>
              </a:ext>
            </a:extLst>
          </p:cNvPr>
          <p:cNvSpPr txBox="1"/>
          <p:nvPr/>
        </p:nvSpPr>
        <p:spPr>
          <a:xfrm>
            <a:off x="3504182"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小売事業者●●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6" name="テキスト ボックス 124">
            <a:extLst>
              <a:ext uri="{FF2B5EF4-FFF2-40B4-BE49-F238E27FC236}">
                <a16:creationId xmlns:a16="http://schemas.microsoft.com/office/drawing/2014/main" id="{0ED4A00B-A072-42DE-BEE7-C6FC177F285B}"/>
              </a:ext>
            </a:extLst>
          </p:cNvPr>
          <p:cNvSpPr txBox="1"/>
          <p:nvPr/>
        </p:nvSpPr>
        <p:spPr>
          <a:xfrm>
            <a:off x="4550914"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宅配事業者●●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7" name="テキスト ボックス 125">
            <a:extLst>
              <a:ext uri="{FF2B5EF4-FFF2-40B4-BE49-F238E27FC236}">
                <a16:creationId xmlns:a16="http://schemas.microsoft.com/office/drawing/2014/main" id="{99BCCA1C-4603-444C-B5B7-281C92E1EC31}"/>
              </a:ext>
            </a:extLst>
          </p:cNvPr>
          <p:cNvSpPr txBox="1"/>
          <p:nvPr/>
        </p:nvSpPr>
        <p:spPr>
          <a:xfrm>
            <a:off x="5562801"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9" name="正方形/長方形 127">
            <a:extLst>
              <a:ext uri="{FF2B5EF4-FFF2-40B4-BE49-F238E27FC236}">
                <a16:creationId xmlns:a16="http://schemas.microsoft.com/office/drawing/2014/main" id="{27F8D6C0-350C-4DAA-9310-52165FCC5190}"/>
              </a:ext>
            </a:extLst>
          </p:cNvPr>
          <p:cNvSpPr/>
          <p:nvPr/>
        </p:nvSpPr>
        <p:spPr>
          <a:xfrm>
            <a:off x="7540011" y="3749432"/>
            <a:ext cx="1352469"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他都市（●市）の</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0" name="楕円 128">
            <a:extLst>
              <a:ext uri="{FF2B5EF4-FFF2-40B4-BE49-F238E27FC236}">
                <a16:creationId xmlns:a16="http://schemas.microsoft.com/office/drawing/2014/main" id="{8484359B-E7E6-4B42-9493-19294D21C5D3}"/>
              </a:ext>
            </a:extLst>
          </p:cNvPr>
          <p:cNvSpPr/>
          <p:nvPr/>
        </p:nvSpPr>
        <p:spPr>
          <a:xfrm>
            <a:off x="6655861" y="397044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1" name="テキスト ボックス 129">
            <a:extLst>
              <a:ext uri="{FF2B5EF4-FFF2-40B4-BE49-F238E27FC236}">
                <a16:creationId xmlns:a16="http://schemas.microsoft.com/office/drawing/2014/main" id="{16E26D53-3361-454D-BB75-25849FEFD2F1}"/>
              </a:ext>
            </a:extLst>
          </p:cNvPr>
          <p:cNvSpPr txBox="1"/>
          <p:nvPr/>
        </p:nvSpPr>
        <p:spPr>
          <a:xfrm>
            <a:off x="6716209" y="378661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2" name="楕円 130">
            <a:extLst>
              <a:ext uri="{FF2B5EF4-FFF2-40B4-BE49-F238E27FC236}">
                <a16:creationId xmlns:a16="http://schemas.microsoft.com/office/drawing/2014/main" id="{22E9A400-09C5-4F1A-883A-27966E88A6DA}"/>
              </a:ext>
            </a:extLst>
          </p:cNvPr>
          <p:cNvSpPr/>
          <p:nvPr/>
        </p:nvSpPr>
        <p:spPr>
          <a:xfrm>
            <a:off x="7445081" y="396878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3" name="テキスト ボックス 131">
            <a:extLst>
              <a:ext uri="{FF2B5EF4-FFF2-40B4-BE49-F238E27FC236}">
                <a16:creationId xmlns:a16="http://schemas.microsoft.com/office/drawing/2014/main" id="{0D826BCC-4BD3-4BED-B3C2-B84FE2F504E6}"/>
              </a:ext>
            </a:extLst>
          </p:cNvPr>
          <p:cNvSpPr txBox="1"/>
          <p:nvPr/>
        </p:nvSpPr>
        <p:spPr>
          <a:xfrm>
            <a:off x="7193164" y="3793936"/>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 name="円柱 134">
            <a:extLst>
              <a:ext uri="{FF2B5EF4-FFF2-40B4-BE49-F238E27FC236}">
                <a16:creationId xmlns:a16="http://schemas.microsoft.com/office/drawing/2014/main" id="{3ABC83CB-E981-4853-B4BD-2D477C6A1A5B}"/>
              </a:ext>
            </a:extLst>
          </p:cNvPr>
          <p:cNvSpPr/>
          <p:nvPr/>
        </p:nvSpPr>
        <p:spPr>
          <a:xfrm>
            <a:off x="4920659" y="4879063"/>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 name="テキスト ボックス 135">
            <a:extLst>
              <a:ext uri="{FF2B5EF4-FFF2-40B4-BE49-F238E27FC236}">
                <a16:creationId xmlns:a16="http://schemas.microsoft.com/office/drawing/2014/main" id="{FA521F2D-9CF1-4F54-AEE7-6992063509C3}"/>
              </a:ext>
            </a:extLst>
          </p:cNvPr>
          <p:cNvSpPr txBox="1"/>
          <p:nvPr/>
        </p:nvSpPr>
        <p:spPr>
          <a:xfrm>
            <a:off x="4845603" y="5484198"/>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38" name="正方形/長方形 136">
            <a:extLst>
              <a:ext uri="{FF2B5EF4-FFF2-40B4-BE49-F238E27FC236}">
                <a16:creationId xmlns:a16="http://schemas.microsoft.com/office/drawing/2014/main" id="{9CF157E8-F69B-4B46-A55B-33ECCE5A6057}"/>
              </a:ext>
            </a:extLst>
          </p:cNvPr>
          <p:cNvSpPr/>
          <p:nvPr/>
        </p:nvSpPr>
        <p:spPr>
          <a:xfrm>
            <a:off x="4069127" y="3821440"/>
            <a:ext cx="2057187" cy="342989"/>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データ処理機能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（データ変換・データ受付・データ取得）</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1" name="円柱 139">
            <a:extLst>
              <a:ext uri="{FF2B5EF4-FFF2-40B4-BE49-F238E27FC236}">
                <a16:creationId xmlns:a16="http://schemas.microsoft.com/office/drawing/2014/main" id="{2CDF5DD8-68E3-4C48-96A1-0BBC20E3E867}"/>
              </a:ext>
            </a:extLst>
          </p:cNvPr>
          <p:cNvSpPr/>
          <p:nvPr/>
        </p:nvSpPr>
        <p:spPr>
          <a:xfrm>
            <a:off x="3871807" y="4884016"/>
            <a:ext cx="802207" cy="572899"/>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バリアフリー</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関連データ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2" name="テキスト ボックス 140">
            <a:extLst>
              <a:ext uri="{FF2B5EF4-FFF2-40B4-BE49-F238E27FC236}">
                <a16:creationId xmlns:a16="http://schemas.microsoft.com/office/drawing/2014/main" id="{DB2D2F63-945B-4F99-905A-CDFA8BE8948F}"/>
              </a:ext>
            </a:extLst>
          </p:cNvPr>
          <p:cNvSpPr txBox="1"/>
          <p:nvPr/>
        </p:nvSpPr>
        <p:spPr>
          <a:xfrm>
            <a:off x="3796074" y="5449862"/>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一社●●</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cxnSp>
        <p:nvCxnSpPr>
          <p:cNvPr id="144" name="直線コネクタ 142">
            <a:extLst>
              <a:ext uri="{FF2B5EF4-FFF2-40B4-BE49-F238E27FC236}">
                <a16:creationId xmlns:a16="http://schemas.microsoft.com/office/drawing/2014/main" id="{751E0408-7BD0-4E0F-8A5F-D072FA293237}"/>
              </a:ext>
            </a:extLst>
          </p:cNvPr>
          <p:cNvCxnSpPr>
            <a:stCxn id="130" idx="6"/>
            <a:endCxn id="132" idx="2"/>
          </p:cNvCxnSpPr>
          <p:nvPr/>
        </p:nvCxnSpPr>
        <p:spPr>
          <a:xfrm flipV="1">
            <a:off x="6842088" y="4060500"/>
            <a:ext cx="602993" cy="1663"/>
          </a:xfrm>
          <a:prstGeom prst="line">
            <a:avLst/>
          </a:prstGeom>
          <a:noFill/>
          <a:ln w="6350" cap="flat" cmpd="sng" algn="ctr">
            <a:solidFill>
              <a:srgbClr val="5B9BD5"/>
            </a:solidFill>
            <a:prstDash val="solid"/>
            <a:miter lim="800000"/>
          </a:ln>
          <a:effectLst/>
        </p:spPr>
      </p:cxnSp>
      <p:cxnSp>
        <p:nvCxnSpPr>
          <p:cNvPr id="145" name="直線コネクタ 144">
            <a:extLst>
              <a:ext uri="{FF2B5EF4-FFF2-40B4-BE49-F238E27FC236}">
                <a16:creationId xmlns:a16="http://schemas.microsoft.com/office/drawing/2014/main" id="{96F63DA5-C155-445C-ABBE-0D5B8B0DD5D6}"/>
              </a:ext>
            </a:extLst>
          </p:cNvPr>
          <p:cNvCxnSpPr>
            <a:stCxn id="114" idx="0"/>
          </p:cNvCxnSpPr>
          <p:nvPr/>
        </p:nvCxnSpPr>
        <p:spPr>
          <a:xfrm flipV="1">
            <a:off x="2106294" y="4401192"/>
            <a:ext cx="1" cy="360193"/>
          </a:xfrm>
          <a:prstGeom prst="line">
            <a:avLst/>
          </a:prstGeom>
          <a:noFill/>
          <a:ln w="6350" cap="flat" cmpd="sng" algn="ctr">
            <a:solidFill>
              <a:srgbClr val="5B9BD5"/>
            </a:solidFill>
            <a:prstDash val="solid"/>
            <a:miter lim="800000"/>
          </a:ln>
          <a:effectLst/>
        </p:spPr>
      </p:cxnSp>
      <p:cxnSp>
        <p:nvCxnSpPr>
          <p:cNvPr id="146" name="直線コネクタ 145">
            <a:extLst>
              <a:ext uri="{FF2B5EF4-FFF2-40B4-BE49-F238E27FC236}">
                <a16:creationId xmlns:a16="http://schemas.microsoft.com/office/drawing/2014/main" id="{C835F334-9028-4626-9ECF-783CBCF87BCE}"/>
              </a:ext>
            </a:extLst>
          </p:cNvPr>
          <p:cNvCxnSpPr>
            <a:stCxn id="113" idx="1"/>
          </p:cNvCxnSpPr>
          <p:nvPr/>
        </p:nvCxnSpPr>
        <p:spPr>
          <a:xfrm flipH="1" flipV="1">
            <a:off x="3185624" y="4412022"/>
            <a:ext cx="6389" cy="469710"/>
          </a:xfrm>
          <a:prstGeom prst="line">
            <a:avLst/>
          </a:prstGeom>
          <a:noFill/>
          <a:ln w="6350" cap="flat" cmpd="sng" algn="ctr">
            <a:solidFill>
              <a:srgbClr val="5B9BD5"/>
            </a:solidFill>
            <a:prstDash val="solid"/>
            <a:miter lim="800000"/>
          </a:ln>
          <a:effectLst/>
        </p:spPr>
      </p:cxnSp>
      <p:cxnSp>
        <p:nvCxnSpPr>
          <p:cNvPr id="147" name="直線コネクタ 146">
            <a:extLst>
              <a:ext uri="{FF2B5EF4-FFF2-40B4-BE49-F238E27FC236}">
                <a16:creationId xmlns:a16="http://schemas.microsoft.com/office/drawing/2014/main" id="{236B56E9-ABF7-4392-8A0A-530E6C364992}"/>
              </a:ext>
            </a:extLst>
          </p:cNvPr>
          <p:cNvCxnSpPr>
            <a:stCxn id="141" idx="1"/>
          </p:cNvCxnSpPr>
          <p:nvPr/>
        </p:nvCxnSpPr>
        <p:spPr>
          <a:xfrm flipH="1" flipV="1">
            <a:off x="4264885" y="4417837"/>
            <a:ext cx="8026" cy="466179"/>
          </a:xfrm>
          <a:prstGeom prst="line">
            <a:avLst/>
          </a:prstGeom>
          <a:noFill/>
          <a:ln w="6350" cap="flat" cmpd="sng" algn="ctr">
            <a:solidFill>
              <a:srgbClr val="5B9BD5"/>
            </a:solidFill>
            <a:prstDash val="solid"/>
            <a:miter lim="800000"/>
          </a:ln>
          <a:effectLst/>
        </p:spPr>
      </p:cxnSp>
      <p:cxnSp>
        <p:nvCxnSpPr>
          <p:cNvPr id="148" name="直線コネクタ 147">
            <a:extLst>
              <a:ext uri="{FF2B5EF4-FFF2-40B4-BE49-F238E27FC236}">
                <a16:creationId xmlns:a16="http://schemas.microsoft.com/office/drawing/2014/main" id="{4941C531-1204-4396-98BD-ADC822464FF2}"/>
              </a:ext>
            </a:extLst>
          </p:cNvPr>
          <p:cNvCxnSpPr>
            <a:stCxn id="118" idx="0"/>
          </p:cNvCxnSpPr>
          <p:nvPr/>
        </p:nvCxnSpPr>
        <p:spPr>
          <a:xfrm flipH="1" flipV="1">
            <a:off x="1829804" y="3186971"/>
            <a:ext cx="6346" cy="377562"/>
          </a:xfrm>
          <a:prstGeom prst="line">
            <a:avLst/>
          </a:prstGeom>
          <a:noFill/>
          <a:ln w="6350" cap="flat" cmpd="sng" algn="ctr">
            <a:solidFill>
              <a:srgbClr val="5B9BD5"/>
            </a:solidFill>
            <a:prstDash val="solid"/>
            <a:miter lim="800000"/>
          </a:ln>
          <a:effectLst/>
        </p:spPr>
      </p:cxnSp>
      <p:cxnSp>
        <p:nvCxnSpPr>
          <p:cNvPr id="149" name="直線コネクタ 148">
            <a:extLst>
              <a:ext uri="{FF2B5EF4-FFF2-40B4-BE49-F238E27FC236}">
                <a16:creationId xmlns:a16="http://schemas.microsoft.com/office/drawing/2014/main" id="{79D1B36B-6D54-4ABC-95D2-60640C4A4A53}"/>
              </a:ext>
            </a:extLst>
          </p:cNvPr>
          <p:cNvCxnSpPr>
            <a:stCxn id="120" idx="0"/>
          </p:cNvCxnSpPr>
          <p:nvPr/>
        </p:nvCxnSpPr>
        <p:spPr>
          <a:xfrm flipH="1" flipV="1">
            <a:off x="2899414" y="3186970"/>
            <a:ext cx="2167" cy="376736"/>
          </a:xfrm>
          <a:prstGeom prst="line">
            <a:avLst/>
          </a:prstGeom>
          <a:noFill/>
          <a:ln w="6350" cap="flat" cmpd="sng" algn="ctr">
            <a:solidFill>
              <a:srgbClr val="5B9BD5"/>
            </a:solidFill>
            <a:prstDash val="solid"/>
            <a:miter lim="800000"/>
          </a:ln>
          <a:effectLst/>
        </p:spPr>
      </p:cxnSp>
      <p:cxnSp>
        <p:nvCxnSpPr>
          <p:cNvPr id="152" name="直線コネクタ 152">
            <a:extLst>
              <a:ext uri="{FF2B5EF4-FFF2-40B4-BE49-F238E27FC236}">
                <a16:creationId xmlns:a16="http://schemas.microsoft.com/office/drawing/2014/main" id="{E1D57F1E-9B81-40CB-B6F6-5E9C67685280}"/>
              </a:ext>
            </a:extLst>
          </p:cNvPr>
          <p:cNvCxnSpPr>
            <a:stCxn id="122" idx="0"/>
          </p:cNvCxnSpPr>
          <p:nvPr/>
        </p:nvCxnSpPr>
        <p:spPr>
          <a:xfrm flipH="1" flipV="1">
            <a:off x="3969024" y="3186969"/>
            <a:ext cx="675" cy="380802"/>
          </a:xfrm>
          <a:prstGeom prst="line">
            <a:avLst/>
          </a:prstGeom>
          <a:noFill/>
          <a:ln w="6350" cap="flat" cmpd="sng" algn="ctr">
            <a:solidFill>
              <a:srgbClr val="5B9BD5"/>
            </a:solidFill>
            <a:prstDash val="solid"/>
            <a:miter lim="800000"/>
          </a:ln>
          <a:effectLst/>
        </p:spPr>
      </p:cxnSp>
      <p:sp>
        <p:nvSpPr>
          <p:cNvPr id="154" name="楕円 154">
            <a:extLst>
              <a:ext uri="{FF2B5EF4-FFF2-40B4-BE49-F238E27FC236}">
                <a16:creationId xmlns:a16="http://schemas.microsoft.com/office/drawing/2014/main" id="{47F284BE-74D4-456A-992F-4306A43FAD95}"/>
              </a:ext>
            </a:extLst>
          </p:cNvPr>
          <p:cNvSpPr/>
          <p:nvPr/>
        </p:nvSpPr>
        <p:spPr>
          <a:xfrm>
            <a:off x="4946745" y="3551800"/>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5" name="テキスト ボックス 155">
            <a:extLst>
              <a:ext uri="{FF2B5EF4-FFF2-40B4-BE49-F238E27FC236}">
                <a16:creationId xmlns:a16="http://schemas.microsoft.com/office/drawing/2014/main" id="{2D9B5E0F-BC04-4086-ACF7-5D1208ECA977}"/>
              </a:ext>
            </a:extLst>
          </p:cNvPr>
          <p:cNvSpPr txBox="1"/>
          <p:nvPr/>
        </p:nvSpPr>
        <p:spPr>
          <a:xfrm>
            <a:off x="4633867" y="3440058"/>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6" name="直線コネクタ 156">
            <a:extLst>
              <a:ext uri="{FF2B5EF4-FFF2-40B4-BE49-F238E27FC236}">
                <a16:creationId xmlns:a16="http://schemas.microsoft.com/office/drawing/2014/main" id="{0BEECF5A-7C91-4939-916F-2A4685E90C0E}"/>
              </a:ext>
            </a:extLst>
          </p:cNvPr>
          <p:cNvCxnSpPr>
            <a:stCxn id="154" idx="0"/>
          </p:cNvCxnSpPr>
          <p:nvPr/>
        </p:nvCxnSpPr>
        <p:spPr>
          <a:xfrm flipH="1" flipV="1">
            <a:off x="5038632" y="3186968"/>
            <a:ext cx="1226" cy="364832"/>
          </a:xfrm>
          <a:prstGeom prst="line">
            <a:avLst/>
          </a:prstGeom>
          <a:noFill/>
          <a:ln w="6350" cap="flat" cmpd="sng" algn="ctr">
            <a:solidFill>
              <a:srgbClr val="5B9BD5"/>
            </a:solidFill>
            <a:prstDash val="solid"/>
            <a:miter lim="800000"/>
          </a:ln>
          <a:effectLst/>
        </p:spPr>
      </p:cxnSp>
      <p:sp>
        <p:nvSpPr>
          <p:cNvPr id="157" name="楕円 157">
            <a:extLst>
              <a:ext uri="{FF2B5EF4-FFF2-40B4-BE49-F238E27FC236}">
                <a16:creationId xmlns:a16="http://schemas.microsoft.com/office/drawing/2014/main" id="{6FBE3E88-512B-4665-BD2D-B93154EE72A4}"/>
              </a:ext>
            </a:extLst>
          </p:cNvPr>
          <p:cNvSpPr/>
          <p:nvPr/>
        </p:nvSpPr>
        <p:spPr>
          <a:xfrm>
            <a:off x="5953837" y="354945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8" name="テキスト ボックス 158">
            <a:extLst>
              <a:ext uri="{FF2B5EF4-FFF2-40B4-BE49-F238E27FC236}">
                <a16:creationId xmlns:a16="http://schemas.microsoft.com/office/drawing/2014/main" id="{A61CFF43-66CB-4160-B3E1-8D6819DF541F}"/>
              </a:ext>
            </a:extLst>
          </p:cNvPr>
          <p:cNvSpPr txBox="1"/>
          <p:nvPr/>
        </p:nvSpPr>
        <p:spPr>
          <a:xfrm>
            <a:off x="5640960" y="3437712"/>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9" name="直線コネクタ 159">
            <a:extLst>
              <a:ext uri="{FF2B5EF4-FFF2-40B4-BE49-F238E27FC236}">
                <a16:creationId xmlns:a16="http://schemas.microsoft.com/office/drawing/2014/main" id="{373F81BE-1925-4C3C-ACFF-E16A932EA8C2}"/>
              </a:ext>
            </a:extLst>
          </p:cNvPr>
          <p:cNvCxnSpPr>
            <a:stCxn id="157" idx="0"/>
          </p:cNvCxnSpPr>
          <p:nvPr/>
        </p:nvCxnSpPr>
        <p:spPr>
          <a:xfrm flipH="1" flipV="1">
            <a:off x="6032277" y="3186967"/>
            <a:ext cx="14674" cy="362487"/>
          </a:xfrm>
          <a:prstGeom prst="line">
            <a:avLst/>
          </a:prstGeom>
          <a:noFill/>
          <a:ln w="6350" cap="flat" cmpd="sng" algn="ctr">
            <a:solidFill>
              <a:srgbClr val="5B9BD5"/>
            </a:solidFill>
            <a:prstDash val="solid"/>
            <a:miter lim="800000"/>
          </a:ln>
          <a:effectLst/>
        </p:spPr>
      </p:cxnSp>
      <p:sp>
        <p:nvSpPr>
          <p:cNvPr id="160" name="正方形/長方形 160">
            <a:extLst>
              <a:ext uri="{FF2B5EF4-FFF2-40B4-BE49-F238E27FC236}">
                <a16:creationId xmlns:a16="http://schemas.microsoft.com/office/drawing/2014/main" id="{B7E08D18-4076-4D68-8E45-17AAC042C90E}"/>
              </a:ext>
            </a:extLst>
          </p:cNvPr>
          <p:cNvSpPr/>
          <p:nvPr/>
        </p:nvSpPr>
        <p:spPr>
          <a:xfrm>
            <a:off x="1343163" y="2700298"/>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MaaS</a:t>
            </a: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1" name="正方形/長方形 161">
            <a:extLst>
              <a:ext uri="{FF2B5EF4-FFF2-40B4-BE49-F238E27FC236}">
                <a16:creationId xmlns:a16="http://schemas.microsoft.com/office/drawing/2014/main" id="{B7D13D2C-9C3B-40C6-A1DF-8D0154BEFD1C}"/>
              </a:ext>
            </a:extLst>
          </p:cNvPr>
          <p:cNvSpPr/>
          <p:nvPr/>
        </p:nvSpPr>
        <p:spPr>
          <a:xfrm>
            <a:off x="2411647" y="2702456"/>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ヘルスケア情報</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2" name="正方形/長方形 162">
            <a:extLst>
              <a:ext uri="{FF2B5EF4-FFF2-40B4-BE49-F238E27FC236}">
                <a16:creationId xmlns:a16="http://schemas.microsoft.com/office/drawing/2014/main" id="{9714387C-BBFD-4151-86FF-CC868BCBD523}"/>
              </a:ext>
            </a:extLst>
          </p:cNvPr>
          <p:cNvSpPr/>
          <p:nvPr/>
        </p:nvSpPr>
        <p:spPr>
          <a:xfrm>
            <a:off x="3464056" y="2702877"/>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注文システム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3" name="正方形/長方形 163">
            <a:extLst>
              <a:ext uri="{FF2B5EF4-FFF2-40B4-BE49-F238E27FC236}">
                <a16:creationId xmlns:a16="http://schemas.microsoft.com/office/drawing/2014/main" id="{768FBB81-426E-4591-B70C-322BE9470979}"/>
              </a:ext>
            </a:extLst>
          </p:cNvPr>
          <p:cNvSpPr/>
          <p:nvPr/>
        </p:nvSpPr>
        <p:spPr>
          <a:xfrm>
            <a:off x="4524366" y="270468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配送支援</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4" name="正方形/長方形 164">
            <a:extLst>
              <a:ext uri="{FF2B5EF4-FFF2-40B4-BE49-F238E27FC236}">
                <a16:creationId xmlns:a16="http://schemas.microsoft.com/office/drawing/2014/main" id="{AC4D7AE6-EA0A-44D4-AA71-93EFB10994FA}"/>
              </a:ext>
            </a:extLst>
          </p:cNvPr>
          <p:cNvSpPr/>
          <p:nvPr/>
        </p:nvSpPr>
        <p:spPr>
          <a:xfrm>
            <a:off x="5569849" y="270565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アプリ</a:t>
            </a:r>
          </a:p>
        </p:txBody>
      </p:sp>
      <p:sp>
        <p:nvSpPr>
          <p:cNvPr id="165" name="楕円 165">
            <a:extLst>
              <a:ext uri="{FF2B5EF4-FFF2-40B4-BE49-F238E27FC236}">
                <a16:creationId xmlns:a16="http://schemas.microsoft.com/office/drawing/2014/main" id="{1A008B31-6AB6-4910-8335-DEC32D63797B}"/>
              </a:ext>
            </a:extLst>
          </p:cNvPr>
          <p:cNvSpPr/>
          <p:nvPr/>
        </p:nvSpPr>
        <p:spPr>
          <a:xfrm>
            <a:off x="3098898" y="478246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 name="テキスト ボックス 166">
            <a:extLst>
              <a:ext uri="{FF2B5EF4-FFF2-40B4-BE49-F238E27FC236}">
                <a16:creationId xmlns:a16="http://schemas.microsoft.com/office/drawing/2014/main" id="{C1A605B2-0710-4E72-A579-0ACB0ADBEDCB}"/>
              </a:ext>
            </a:extLst>
          </p:cNvPr>
          <p:cNvSpPr txBox="1"/>
          <p:nvPr/>
        </p:nvSpPr>
        <p:spPr>
          <a:xfrm>
            <a:off x="2751423" y="466783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 name="円柱 169">
            <a:extLst>
              <a:ext uri="{FF2B5EF4-FFF2-40B4-BE49-F238E27FC236}">
                <a16:creationId xmlns:a16="http://schemas.microsoft.com/office/drawing/2014/main" id="{07D632A8-B6D4-43AE-96E8-63919D6114C6}"/>
              </a:ext>
            </a:extLst>
          </p:cNvPr>
          <p:cNvSpPr/>
          <p:nvPr/>
        </p:nvSpPr>
        <p:spPr>
          <a:xfrm>
            <a:off x="5912087" y="4892536"/>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0" name="テキスト ボックス 170">
            <a:extLst>
              <a:ext uri="{FF2B5EF4-FFF2-40B4-BE49-F238E27FC236}">
                <a16:creationId xmlns:a16="http://schemas.microsoft.com/office/drawing/2014/main" id="{A4693C0D-03D2-4F58-A2B6-07E5A9175322}"/>
              </a:ext>
            </a:extLst>
          </p:cNvPr>
          <p:cNvSpPr txBox="1"/>
          <p:nvPr/>
        </p:nvSpPr>
        <p:spPr>
          <a:xfrm>
            <a:off x="5828418" y="5506111"/>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73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71" name="テキスト ボックス 172">
            <a:extLst>
              <a:ext uri="{FF2B5EF4-FFF2-40B4-BE49-F238E27FC236}">
                <a16:creationId xmlns:a16="http://schemas.microsoft.com/office/drawing/2014/main" id="{D26B3654-4DBC-48CC-887E-BCBA0CE14C40}"/>
              </a:ext>
            </a:extLst>
          </p:cNvPr>
          <p:cNvSpPr txBox="1"/>
          <p:nvPr/>
        </p:nvSpPr>
        <p:spPr>
          <a:xfrm>
            <a:off x="1346845" y="2395933"/>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交通事業者●●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72" name="テキスト ボックス 86">
            <a:extLst>
              <a:ext uri="{FF2B5EF4-FFF2-40B4-BE49-F238E27FC236}">
                <a16:creationId xmlns:a16="http://schemas.microsoft.com/office/drawing/2014/main" id="{1FCC10B8-4BB4-45BC-A0B2-44B7D2D35B2B}"/>
              </a:ext>
            </a:extLst>
          </p:cNvPr>
          <p:cNvSpPr txBox="1"/>
          <p:nvPr/>
        </p:nvSpPr>
        <p:spPr>
          <a:xfrm>
            <a:off x="4013039" y="4541634"/>
            <a:ext cx="58320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手入力</a:t>
            </a:r>
          </a:p>
        </p:txBody>
      </p:sp>
      <p:sp>
        <p:nvSpPr>
          <p:cNvPr id="173" name="テキスト ボックス 87">
            <a:extLst>
              <a:ext uri="{FF2B5EF4-FFF2-40B4-BE49-F238E27FC236}">
                <a16:creationId xmlns:a16="http://schemas.microsoft.com/office/drawing/2014/main" id="{EC81891E-FC35-4BE8-BB36-37BE1E9A5581}"/>
              </a:ext>
            </a:extLst>
          </p:cNvPr>
          <p:cNvSpPr txBox="1"/>
          <p:nvPr/>
        </p:nvSpPr>
        <p:spPr>
          <a:xfrm>
            <a:off x="4815411" y="4397504"/>
            <a:ext cx="747390"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蓄積方式</a:t>
            </a:r>
          </a:p>
        </p:txBody>
      </p:sp>
      <p:sp>
        <p:nvSpPr>
          <p:cNvPr id="2" name="正方形/長方形 1">
            <a:extLst>
              <a:ext uri="{FF2B5EF4-FFF2-40B4-BE49-F238E27FC236}">
                <a16:creationId xmlns:a16="http://schemas.microsoft.com/office/drawing/2014/main" id="{F3C082F0-73BF-4249-AEA9-4BFDD6F612D3}"/>
              </a:ext>
            </a:extLst>
          </p:cNvPr>
          <p:cNvSpPr/>
          <p:nvPr/>
        </p:nvSpPr>
        <p:spPr>
          <a:xfrm>
            <a:off x="150080" y="2348880"/>
            <a:ext cx="8843840" cy="3448653"/>
          </a:xfrm>
          <a:prstGeom prst="rect">
            <a:avLst/>
          </a:prstGeom>
          <a:noFill/>
          <a:ln w="952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64">
            <a:extLst>
              <a:ext uri="{FF2B5EF4-FFF2-40B4-BE49-F238E27FC236}">
                <a16:creationId xmlns:a16="http://schemas.microsoft.com/office/drawing/2014/main" id="{DE88E11F-3B82-4D16-945F-45047ADC1881}"/>
              </a:ext>
            </a:extLst>
          </p:cNvPr>
          <p:cNvSpPr/>
          <p:nvPr/>
        </p:nvSpPr>
        <p:spPr>
          <a:xfrm>
            <a:off x="7603987" y="2368390"/>
            <a:ext cx="1394796" cy="346989"/>
          </a:xfrm>
          <a:prstGeom prst="rect">
            <a:avLst/>
          </a:prstGeom>
          <a:solidFill>
            <a:schemeClr val="bg1">
              <a:lumMod val="75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システム構成図の例</a:t>
            </a:r>
            <a:endPar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695929007"/>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3B8B25341311C4BBE1A8890E3947AD1" ma:contentTypeVersion="20" ma:contentTypeDescription="新しいドキュメントを作成します。" ma:contentTypeScope="" ma:versionID="a1606565e3f484495b63dcd669b9a41d">
  <xsd:schema xmlns:xsd="http://www.w3.org/2001/XMLSchema" xmlns:xs="http://www.w3.org/2001/XMLSchema" xmlns:p="http://schemas.microsoft.com/office/2006/metadata/properties" xmlns:ns2="defeb99c-54c2-479c-8efd-65da4624a0a7" xmlns:ns3="552359f1-1fba-4fcf-8c59-f9fc45e5c905" targetNamespace="http://schemas.microsoft.com/office/2006/metadata/properties" ma:root="true" ma:fieldsID="6d72be6d4ac023b8438607a0239bdd7f" ns2:_="" ns3:_="">
    <xsd:import namespace="defeb99c-54c2-479c-8efd-65da4624a0a7"/>
    <xsd:import namespace="552359f1-1fba-4fcf-8c59-f9fc45e5c90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lcf76f155ced4ddcb4097134ff3c332f" minOccurs="0"/>
                <xsd:element ref="ns3:TaxCatchAll" minOccurs="0"/>
                <xsd:element ref="ns2:_x696d__x754c__x3068__x306e__x8abf__x6574__x72b6__x6cc1_" minOccurs="0"/>
                <xsd:element ref="ns2:_x30b3__x30ed__x30ca__x5ba4__x3068__x306e__x8abf__x6574__x72b6__x6cc1_"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feb99c-54c2-479c-8efd-65da4624a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_x696d__x754c__x3068__x306e__x8abf__x6574__x72b6__x6cc1_" ma:index="23" nillable="true" ma:displayName="業界との調整状況" ma:format="Dropdown" ma:internalName="_x696d__x754c__x3068__x306e__x8abf__x6574__x72b6__x6cc1_">
      <xsd:simpleType>
        <xsd:restriction base="dms:Choice">
          <xsd:enumeration value="業界調整済み"/>
          <xsd:enumeration value="業界調整未了"/>
        </xsd:restriction>
      </xsd:simpleType>
    </xsd:element>
    <xsd:element name="_x30b3__x30ed__x30ca__x5ba4__x3068__x306e__x8abf__x6574__x72b6__x6cc1_" ma:index="24" nillable="true" ma:displayName="コロナ室との調整状況" ma:format="Dropdown" ma:internalName="_x30b3__x30ed__x30ca__x5ba4__x3068__x306e__x8abf__x6574__x72b6__x6cc1_">
      <xsd:simpleType>
        <xsd:restriction base="dms:Choice">
          <xsd:enumeration value="コロナ室確認済み"/>
          <xsd:enumeration value="コロナ室確認未了"/>
        </xsd:restrictio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Location" ma:index="26" nillable="true" ma:displayName="Location" ma:description="" ma:indexed="true" ma:internalName="MediaServiceLocation"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2359f1-1fba-4fcf-8c59-f9fc45e5c905"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22" nillable="true" ma:displayName="Taxonomy Catch All Column" ma:hidden="true" ma:list="{381c1b3b-a9d4-4086-ba32-dbc09c16d1e8}" ma:internalName="TaxCatchAll" ma:showField="CatchAllData" ma:web="552359f1-1fba-4fcf-8c59-f9fc45e5c90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A245AE-C051-4558-B6C2-CA3339146702}"/>
</file>

<file path=customXml/itemProps2.xml><?xml version="1.0" encoding="utf-8"?>
<ds:datastoreItem xmlns:ds="http://schemas.openxmlformats.org/officeDocument/2006/customXml" ds:itemID="{D0ED9025-3F56-44E3-A4FF-EC3860742E0A}"/>
</file>

<file path=docProps/app.xml><?xml version="1.0" encoding="utf-8"?>
<Properties xmlns="http://schemas.openxmlformats.org/officeDocument/2006/extended-properties" xmlns:vt="http://schemas.openxmlformats.org/officeDocument/2006/docPropsVTypes">
  <TotalTime>0</TotalTime>
  <Words>6103</Words>
  <Application>Microsoft Office PowerPoint</Application>
  <PresentationFormat>画面に合わせる (4:3)</PresentationFormat>
  <Paragraphs>818</Paragraphs>
  <Slides>35</Slides>
  <Notes>34</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35</vt:i4>
      </vt:variant>
    </vt:vector>
  </HeadingPairs>
  <TitlesOfParts>
    <vt:vector size="46" baseType="lpstr">
      <vt:lpstr>Meiryo UI</vt:lpstr>
      <vt:lpstr>ＭＳ Ｐゴシック</vt:lpstr>
      <vt:lpstr>ＭＳ ゴシック</vt:lpstr>
      <vt:lpstr>MSPゴシック</vt:lpstr>
      <vt:lpstr>Arial</vt:lpstr>
      <vt:lpstr>Calibri</vt:lpstr>
      <vt:lpstr>Century</vt:lpstr>
      <vt:lpstr>Tahoma</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2024-04-04T04:44:57Z</dcterms:created>
  <dcterms:modified xsi:type="dcterms:W3CDTF">2024-04-04T04:45:41Z</dcterms:modified>
</cp:coreProperties>
</file>