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handoutMasterIdLst>
    <p:handoutMasterId r:id="rId6"/>
  </p:handoutMasterIdLst>
  <p:sldIdLst>
    <p:sldId id="365" r:id="rId2"/>
    <p:sldId id="369" r:id="rId3"/>
    <p:sldId id="370" r:id="rId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B842A5-1FB0-2167-4C47-C217B3B5581A}" name="Windows ユーザー" initials="W" userId="Windows ユーザー" providerId="None"/>
  <p188:author id="{57E0C4E0-4785-D415-8525-E4F065E3F14D}" name="凸版印刷" initials="A" userId="凸版印刷"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47" autoAdjust="0"/>
  </p:normalViewPr>
  <p:slideViewPr>
    <p:cSldViewPr>
      <p:cViewPr varScale="1">
        <p:scale>
          <a:sx n="85" d="100"/>
          <a:sy n="85" d="100"/>
        </p:scale>
        <p:origin x="1157" y="7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2024/4/12</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594600" y="6526471"/>
            <a:ext cx="2311400" cy="365125"/>
          </a:xfrm>
        </p:spPr>
        <p:txBody>
          <a:bodyPr/>
          <a:lstStyle/>
          <a:p>
            <a:fld id="{D9550142-B990-490A-A107-ED7302A7FD52}" type="slidenum">
              <a:rPr kumimoji="1" lang="ja-JP" altLang="en-US" sz="1100" smtClean="0"/>
              <a:t>1</a:t>
            </a:fld>
            <a:endParaRPr kumimoji="1" lang="ja-JP" altLang="en-US" sz="1100" dirty="0"/>
          </a:p>
        </p:txBody>
      </p:sp>
      <p:graphicFrame>
        <p:nvGraphicFramePr>
          <p:cNvPr id="12" name="表 12">
            <a:extLst>
              <a:ext uri="{FF2B5EF4-FFF2-40B4-BE49-F238E27FC236}">
                <a16:creationId xmlns:a16="http://schemas.microsoft.com/office/drawing/2014/main" id="{3ABAD51A-35EB-3879-C6D9-3FB3BC7F08D7}"/>
              </a:ext>
            </a:extLst>
          </p:cNvPr>
          <p:cNvGraphicFramePr>
            <a:graphicFrameLocks noGrp="1"/>
          </p:cNvGraphicFramePr>
          <p:nvPr>
            <p:extLst>
              <p:ext uri="{D42A27DB-BD31-4B8C-83A1-F6EECF244321}">
                <p14:modId xmlns:p14="http://schemas.microsoft.com/office/powerpoint/2010/main" val="3376702052"/>
              </p:ext>
            </p:extLst>
          </p:nvPr>
        </p:nvGraphicFramePr>
        <p:xfrm>
          <a:off x="270548" y="345639"/>
          <a:ext cx="9308447" cy="1154600"/>
        </p:xfrm>
        <a:graphic>
          <a:graphicData uri="http://schemas.openxmlformats.org/drawingml/2006/table">
            <a:tbl>
              <a:tblPr firstRow="1" bandRow="1">
                <a:tableStyleId>{5940675A-B579-460E-94D1-54222C63F5DA}</a:tableStyleId>
              </a:tblPr>
              <a:tblGrid>
                <a:gridCol w="847749">
                  <a:extLst>
                    <a:ext uri="{9D8B030D-6E8A-4147-A177-3AD203B41FA5}">
                      <a16:colId xmlns:a16="http://schemas.microsoft.com/office/drawing/2014/main" val="2483108772"/>
                    </a:ext>
                  </a:extLst>
                </a:gridCol>
                <a:gridCol w="923858">
                  <a:extLst>
                    <a:ext uri="{9D8B030D-6E8A-4147-A177-3AD203B41FA5}">
                      <a16:colId xmlns:a16="http://schemas.microsoft.com/office/drawing/2014/main" val="2075099082"/>
                    </a:ext>
                  </a:extLst>
                </a:gridCol>
                <a:gridCol w="3695433">
                  <a:extLst>
                    <a:ext uri="{9D8B030D-6E8A-4147-A177-3AD203B41FA5}">
                      <a16:colId xmlns:a16="http://schemas.microsoft.com/office/drawing/2014/main" val="4265466631"/>
                    </a:ext>
                  </a:extLst>
                </a:gridCol>
                <a:gridCol w="999744">
                  <a:extLst>
                    <a:ext uri="{9D8B030D-6E8A-4147-A177-3AD203B41FA5}">
                      <a16:colId xmlns:a16="http://schemas.microsoft.com/office/drawing/2014/main" val="1745638244"/>
                    </a:ext>
                  </a:extLst>
                </a:gridCol>
                <a:gridCol w="2841663">
                  <a:extLst>
                    <a:ext uri="{9D8B030D-6E8A-4147-A177-3AD203B41FA5}">
                      <a16:colId xmlns:a16="http://schemas.microsoft.com/office/drawing/2014/main" val="818869120"/>
                    </a:ext>
                  </a:extLst>
                </a:gridCol>
              </a:tblGrid>
              <a:tr h="423080">
                <a:tc>
                  <a:txBody>
                    <a:bodyPr/>
                    <a:lstStyle/>
                    <a:p>
                      <a:r>
                        <a:rPr kumimoji="1" lang="ja-JP" altLang="en-US" sz="1600" b="1" dirty="0"/>
                        <a:t>事業名</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a:solidFill>
                            <a:schemeClr val="tx1"/>
                          </a:solidFill>
                          <a:effectLst/>
                          <a:latin typeface="+mn-lt"/>
                          <a:ea typeface="+mn-ea"/>
                          <a:cs typeface="+mn-cs"/>
                        </a:rPr>
                        <a:t>○○○国／□□□調査事業</a:t>
                      </a:r>
                      <a:r>
                        <a:rPr kumimoji="1" lang="en-US" altLang="ja-JP" sz="1600" kern="1200" dirty="0">
                          <a:solidFill>
                            <a:schemeClr val="tx1"/>
                          </a:solidFill>
                          <a:effectLst/>
                          <a:latin typeface="+mn-lt"/>
                          <a:ea typeface="+mn-ea"/>
                          <a:cs typeface="+mn-cs"/>
                        </a:rPr>
                        <a:t>or</a:t>
                      </a:r>
                      <a:r>
                        <a:rPr kumimoji="1" lang="ja-JP" altLang="ja-JP" sz="1600" kern="1200" dirty="0">
                          <a:solidFill>
                            <a:schemeClr val="tx1"/>
                          </a:solidFill>
                          <a:effectLst/>
                          <a:latin typeface="+mn-lt"/>
                          <a:ea typeface="+mn-ea"/>
                          <a:cs typeface="+mn-cs"/>
                        </a:rPr>
                        <a:t>□□□実証事</a:t>
                      </a:r>
                      <a:r>
                        <a:rPr kumimoji="1" lang="ja-JP" altLang="en-US" sz="1600" kern="1200" dirty="0">
                          <a:solidFill>
                            <a:schemeClr val="tx1"/>
                          </a:solidFill>
                          <a:effectLst/>
                          <a:latin typeface="+mn-lt"/>
                          <a:ea typeface="+mn-ea"/>
                          <a:cs typeface="+mn-cs"/>
                        </a:rPr>
                        <a:t>業</a:t>
                      </a:r>
                      <a:endParaRPr kumimoji="1" lang="ja-JP" altLang="ja-JP" sz="1600" kern="1200" dirty="0">
                        <a:solidFill>
                          <a:schemeClr val="tx1"/>
                        </a:solidFill>
                        <a:effectLst/>
                        <a:latin typeface="+mn-lt"/>
                        <a:ea typeface="+mn-ea"/>
                        <a:cs typeface="+mn-cs"/>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600" kern="1200" dirty="0">
                        <a:solidFill>
                          <a:schemeClr val="tx1"/>
                        </a:solidFill>
                        <a:effectLst/>
                        <a:latin typeface="+mn-lt"/>
                        <a:ea typeface="+mn-ea"/>
                        <a:cs typeface="+mn-cs"/>
                      </a:endParaRPr>
                    </a:p>
                  </a:txBody>
                  <a:tcPr/>
                </a:tc>
                <a:tc>
                  <a:txBody>
                    <a:bodyPr/>
                    <a:lstStyle/>
                    <a:p>
                      <a:r>
                        <a:rPr kumimoji="1" lang="ja-JP" altLang="en-US" sz="1600" b="1" dirty="0"/>
                        <a:t>事業類型</a:t>
                      </a:r>
                      <a:endParaRPr kumimoji="1" lang="en-US" altLang="ja-JP" sz="1600" b="1" dirty="0"/>
                    </a:p>
                  </a:txBody>
                  <a:tcPr/>
                </a:tc>
                <a:tc>
                  <a:txBody>
                    <a:bodyPr/>
                    <a:lstStyle/>
                    <a:p>
                      <a:r>
                        <a:rPr kumimoji="1" lang="ja-JP" altLang="en-US" sz="1100" b="1" dirty="0">
                          <a:solidFill>
                            <a:srgbClr val="C00000"/>
                          </a:solidFill>
                        </a:rPr>
                        <a:t>類型１</a:t>
                      </a:r>
                      <a:r>
                        <a:rPr kumimoji="1" lang="ja-JP" altLang="en-US" sz="1100" b="1" dirty="0"/>
                        <a:t>・類型２・類型３</a:t>
                      </a:r>
                    </a:p>
                    <a:p>
                      <a:r>
                        <a:rPr kumimoji="1" lang="en-US" altLang="ja-JP" sz="700" b="1" dirty="0">
                          <a:solidFill>
                            <a:schemeClr val="tx1"/>
                          </a:solidFill>
                        </a:rPr>
                        <a:t>※</a:t>
                      </a:r>
                      <a:r>
                        <a:rPr kumimoji="1" lang="ja-JP" altLang="en-US" sz="700" b="1" dirty="0">
                          <a:solidFill>
                            <a:schemeClr val="tx1"/>
                          </a:solidFill>
                        </a:rPr>
                        <a:t>該当する類型を全て丸囲みしてください。（複数選択可）</a:t>
                      </a:r>
                      <a:endParaRPr kumimoji="1" lang="en-US" altLang="ja-JP" sz="700" b="1" dirty="0">
                        <a:solidFill>
                          <a:schemeClr val="tx1"/>
                        </a:solidFill>
                      </a:endParaRPr>
                    </a:p>
                  </a:txBody>
                  <a:tcPr/>
                </a:tc>
                <a:extLst>
                  <a:ext uri="{0D108BD9-81ED-4DB2-BD59-A6C34878D82A}">
                    <a16:rowId xmlns:a16="http://schemas.microsoft.com/office/drawing/2014/main" val="719923839"/>
                  </a:ext>
                </a:extLst>
              </a:tr>
              <a:tr h="327546">
                <a:tc>
                  <a:txBody>
                    <a:bodyPr/>
                    <a:lstStyle/>
                    <a:p>
                      <a:r>
                        <a:rPr kumimoji="1" lang="ja-JP" altLang="en-US" sz="1600" b="1" dirty="0"/>
                        <a:t>企業名</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r>
                        <a:rPr kumimoji="1" lang="ja-JP" altLang="en-US" sz="900" dirty="0">
                          <a:solidFill>
                            <a:srgbClr val="00B0F0"/>
                          </a:solidFill>
                        </a:rPr>
                        <a:t>＊</a:t>
                      </a:r>
                      <a:r>
                        <a:rPr kumimoji="1" lang="ja-JP" altLang="en-US" sz="900" kern="1200" dirty="0">
                          <a:solidFill>
                            <a:srgbClr val="00B0F0"/>
                          </a:solidFill>
                          <a:effectLst/>
                          <a:latin typeface="+mn-lt"/>
                          <a:ea typeface="+mn-ea"/>
                          <a:cs typeface="+mn-cs"/>
                        </a:rPr>
                        <a:t>共同申請の場合、他の構成員となる企業・団体名も記入してください。</a:t>
                      </a:r>
                      <a:endParaRPr kumimoji="1" lang="ja-JP" altLang="en-US" sz="900" dirty="0">
                        <a:solidFill>
                          <a:srgbClr val="00B0F0"/>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rowSpan="2">
                  <a:txBody>
                    <a:bodyPr/>
                    <a:lstStyle/>
                    <a:p>
                      <a:r>
                        <a:rPr kumimoji="1" lang="ja-JP" altLang="en-US" sz="1600" b="1" dirty="0">
                          <a:solidFill>
                            <a:schemeClr val="tx1"/>
                          </a:solidFill>
                        </a:rPr>
                        <a:t>事業形態</a:t>
                      </a:r>
                      <a:endParaRPr kumimoji="1" lang="en-US" altLang="ja-JP" sz="1600" b="1" dirty="0">
                        <a:solidFill>
                          <a:schemeClr val="tx1"/>
                        </a:solidFill>
                      </a:endParaRP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a:t>FS</a:t>
                      </a:r>
                      <a:r>
                        <a:rPr kumimoji="1" lang="ja-JP" altLang="en-US" sz="1400" b="1" dirty="0"/>
                        <a:t>　</a:t>
                      </a:r>
                      <a:r>
                        <a:rPr kumimoji="1" lang="en-US" altLang="ja-JP" sz="1400" b="1" dirty="0"/>
                        <a:t>or </a:t>
                      </a:r>
                      <a:r>
                        <a:rPr kumimoji="1" lang="ja-JP" altLang="en-US" sz="1400" b="1" dirty="0"/>
                        <a:t>　小規模実証</a:t>
                      </a: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solidFill>
                            <a:schemeClr val="tx1"/>
                          </a:solidFill>
                        </a:rPr>
                        <a:t>※</a:t>
                      </a:r>
                      <a:r>
                        <a:rPr kumimoji="1" lang="ja-JP" altLang="en-US" sz="700" b="1" dirty="0">
                          <a:solidFill>
                            <a:schemeClr val="tx1"/>
                          </a:solidFill>
                        </a:rPr>
                        <a:t>該当する事業形態を記載してください。</a:t>
                      </a:r>
                      <a:endParaRPr kumimoji="1" lang="ja-JP" altLang="en-US" sz="1200" b="1" dirty="0">
                        <a:solidFill>
                          <a:schemeClr val="tx1"/>
                        </a:solidFill>
                      </a:endParaRPr>
                    </a:p>
                  </a:txBody>
                  <a:tcPr anchor="ctr"/>
                </a:tc>
                <a:extLst>
                  <a:ext uri="{0D108BD9-81ED-4DB2-BD59-A6C34878D82A}">
                    <a16:rowId xmlns:a16="http://schemas.microsoft.com/office/drawing/2014/main" val="2048864446"/>
                  </a:ext>
                </a:extLst>
              </a:tr>
              <a:tr h="327546">
                <a:tc gridSpan="2">
                  <a:txBody>
                    <a:bodyPr/>
                    <a:lstStyle/>
                    <a:p>
                      <a:r>
                        <a:rPr kumimoji="1" lang="ja-JP" altLang="en-US" sz="1400" b="1" dirty="0"/>
                        <a:t>事業対象国</a:t>
                      </a:r>
                    </a:p>
                  </a:txBody>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a:t>
                      </a:r>
                    </a:p>
                  </a:txBody>
                  <a:tcPr/>
                </a:tc>
                <a:tc vMerge="1">
                  <a:txBody>
                    <a:bodyPr/>
                    <a:lstStyle/>
                    <a:p>
                      <a:r>
                        <a:rPr kumimoji="1" lang="ja-JP" altLang="en-US" sz="1600" b="1" dirty="0"/>
                        <a:t>小規模実証（小実証）、</a:t>
                      </a:r>
                      <a:r>
                        <a:rPr kumimoji="1" lang="en-US" altLang="ja-JP" sz="1600" b="1" dirty="0"/>
                        <a:t>FS</a:t>
                      </a:r>
                      <a:r>
                        <a:rPr kumimoji="1" lang="ja-JP" altLang="en-US" sz="1600" b="1" dirty="0"/>
                        <a:t>実証（</a:t>
                      </a:r>
                      <a:r>
                        <a:rPr kumimoji="1" lang="en-US" altLang="ja-JP" sz="1600" b="1" dirty="0"/>
                        <a:t>FS</a:t>
                      </a:r>
                      <a:r>
                        <a:rPr kumimoji="1" lang="ja-JP" altLang="en-US" sz="1600" b="1" dirty="0"/>
                        <a:t>）</a:t>
                      </a:r>
                      <a:endParaRPr kumimoji="1" lang="en-US" altLang="ja-JP" sz="1600" b="1" dirty="0"/>
                    </a:p>
                    <a:p>
                      <a:r>
                        <a:rPr kumimoji="1" lang="ja-JP" altLang="en-US" sz="1600" b="1" dirty="0"/>
                        <a:t>マスタープラン策定（</a:t>
                      </a:r>
                      <a:r>
                        <a:rPr kumimoji="1" lang="en-US" altLang="ja-JP" sz="1600" b="1" dirty="0"/>
                        <a:t>MP</a:t>
                      </a:r>
                      <a:r>
                        <a:rPr kumimoji="1" lang="ja-JP" altLang="en-US" sz="1600" b="1" dirty="0"/>
                        <a:t>）の区分</a:t>
                      </a:r>
                      <a:endParaRPr kumimoji="1" lang="en-US" altLang="ja-JP" sz="16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513404069"/>
                  </a:ext>
                </a:extLst>
              </a:tr>
            </a:tbl>
          </a:graphicData>
        </a:graphic>
      </p:graphicFrame>
      <p:graphicFrame>
        <p:nvGraphicFramePr>
          <p:cNvPr id="15" name="表 12">
            <a:extLst>
              <a:ext uri="{FF2B5EF4-FFF2-40B4-BE49-F238E27FC236}">
                <a16:creationId xmlns:a16="http://schemas.microsoft.com/office/drawing/2014/main" id="{304E054C-A28C-180F-379F-01F14D5C4DAA}"/>
              </a:ext>
            </a:extLst>
          </p:cNvPr>
          <p:cNvGraphicFramePr>
            <a:graphicFrameLocks noGrp="1"/>
          </p:cNvGraphicFramePr>
          <p:nvPr>
            <p:extLst>
              <p:ext uri="{D42A27DB-BD31-4B8C-83A1-F6EECF244321}">
                <p14:modId xmlns:p14="http://schemas.microsoft.com/office/powerpoint/2010/main" val="2688981469"/>
              </p:ext>
            </p:extLst>
          </p:nvPr>
        </p:nvGraphicFramePr>
        <p:xfrm>
          <a:off x="276756" y="1514155"/>
          <a:ext cx="9308446" cy="5194879"/>
        </p:xfrm>
        <a:graphic>
          <a:graphicData uri="http://schemas.openxmlformats.org/drawingml/2006/table">
            <a:tbl>
              <a:tblPr firstRow="1" bandRow="1">
                <a:tableStyleId>{5940675A-B579-460E-94D1-54222C63F5DA}</a:tableStyleId>
              </a:tblPr>
              <a:tblGrid>
                <a:gridCol w="2362328">
                  <a:extLst>
                    <a:ext uri="{9D8B030D-6E8A-4147-A177-3AD203B41FA5}">
                      <a16:colId xmlns:a16="http://schemas.microsoft.com/office/drawing/2014/main" val="2483108772"/>
                    </a:ext>
                  </a:extLst>
                </a:gridCol>
                <a:gridCol w="2959171">
                  <a:extLst>
                    <a:ext uri="{9D8B030D-6E8A-4147-A177-3AD203B41FA5}">
                      <a16:colId xmlns:a16="http://schemas.microsoft.com/office/drawing/2014/main" val="1745638244"/>
                    </a:ext>
                  </a:extLst>
                </a:gridCol>
                <a:gridCol w="3986947">
                  <a:extLst>
                    <a:ext uri="{9D8B030D-6E8A-4147-A177-3AD203B41FA5}">
                      <a16:colId xmlns:a16="http://schemas.microsoft.com/office/drawing/2014/main" val="4213187549"/>
                    </a:ext>
                  </a:extLst>
                </a:gridCol>
              </a:tblGrid>
              <a:tr h="2588109">
                <a:tc>
                  <a:txBody>
                    <a:bodyPr/>
                    <a:lstStyle/>
                    <a:p>
                      <a:r>
                        <a:rPr kumimoji="1" lang="ja-JP" altLang="en-US" sz="1600" b="1" dirty="0"/>
                        <a:t>事業概要</a:t>
                      </a:r>
                      <a:endParaRPr kumimoji="1" lang="en-US" altLang="ja-JP" sz="1600" b="1" dirty="0"/>
                    </a:p>
                    <a:p>
                      <a:endParaRPr kumimoji="1" lang="en-US" altLang="ja-JP" sz="1400" dirty="0"/>
                    </a:p>
                    <a:p>
                      <a:endParaRPr kumimoji="1" lang="en-US" altLang="ja-JP" sz="1400" dirty="0"/>
                    </a:p>
                    <a:p>
                      <a:r>
                        <a:rPr kumimoji="1" lang="en-US" altLang="ja-JP" sz="1200" dirty="0"/>
                        <a:t>【</a:t>
                      </a:r>
                      <a:r>
                        <a:rPr kumimoji="1" lang="ja-JP" altLang="en-US" sz="1200" dirty="0"/>
                        <a:t>想定事業スキーム</a:t>
                      </a:r>
                      <a:r>
                        <a:rPr kumimoji="1" lang="en-US" altLang="ja-JP" sz="1200" dirty="0"/>
                        <a:t>】</a:t>
                      </a:r>
                      <a:endParaRPr kumimoji="1" lang="ja-JP" altLang="en-US" sz="1200" dirty="0"/>
                    </a:p>
                  </a:txBody>
                  <a:tcPr/>
                </a:tc>
                <a:tc gridSpan="2">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3657163"/>
                  </a:ext>
                </a:extLst>
              </a:tr>
              <a:tr h="1303385">
                <a:tc gridSpan="3">
                  <a:txBody>
                    <a:bodyPr/>
                    <a:lstStyle/>
                    <a:p>
                      <a:endParaRPr kumimoji="1" lang="ja-JP" altLang="en-US" sz="1200" dirty="0"/>
                    </a:p>
                  </a:txBody>
                  <a:tcPr/>
                </a:tc>
                <a:tc hMerge="1">
                  <a:txBody>
                    <a:bodyPr/>
                    <a:lstStyle/>
                    <a:p>
                      <a:endParaRPr kumimoji="1" lang="ja-JP" altLang="en-US" dirty="0"/>
                    </a:p>
                  </a:txBody>
                  <a:tcPr/>
                </a:tc>
                <a:tc hMerge="1">
                  <a:txBody>
                    <a:bodyPr/>
                    <a:lstStyle/>
                    <a:p>
                      <a:endParaRPr kumimoji="1" lang="ja-JP" altLang="en-US" sz="1200" dirty="0"/>
                    </a:p>
                  </a:txBody>
                  <a:tcPr/>
                </a:tc>
                <a:extLst>
                  <a:ext uri="{0D108BD9-81ED-4DB2-BD59-A6C34878D82A}">
                    <a16:rowId xmlns:a16="http://schemas.microsoft.com/office/drawing/2014/main" val="3160479808"/>
                  </a:ext>
                </a:extLst>
              </a:tr>
              <a:tr h="1303385">
                <a:tc gridSpan="2">
                  <a:txBody>
                    <a:bodyPr/>
                    <a:lstStyle/>
                    <a:p>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159636933"/>
                  </a:ext>
                </a:extLst>
              </a:tr>
            </a:tbl>
          </a:graphicData>
        </a:graphic>
      </p:graphicFrame>
      <p:sp>
        <p:nvSpPr>
          <p:cNvPr id="16" name="テキスト ボックス 15">
            <a:extLst>
              <a:ext uri="{FF2B5EF4-FFF2-40B4-BE49-F238E27FC236}">
                <a16:creationId xmlns:a16="http://schemas.microsoft.com/office/drawing/2014/main" id="{4F652864-B8AB-FB64-8CAC-8C6187E141FF}"/>
              </a:ext>
            </a:extLst>
          </p:cNvPr>
          <p:cNvSpPr txBox="1"/>
          <p:nvPr/>
        </p:nvSpPr>
        <p:spPr>
          <a:xfrm>
            <a:off x="2634350" y="1543269"/>
            <a:ext cx="4282767" cy="2416046"/>
          </a:xfrm>
          <a:prstGeom prst="rect">
            <a:avLst/>
          </a:prstGeom>
          <a:noFill/>
        </p:spPr>
        <p:txBody>
          <a:bodyPr wrap="square" rtlCol="0">
            <a:spAutoFit/>
          </a:bodyPr>
          <a:lstStyle/>
          <a:p>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事業概要を４～５行程度で簡潔に記載～～～～～～～～～～～～～～～～～～～～～～～～～～～～～～～～～～～～～～～～～～～～～～～～～～～～～～～～～～～～～～～～～～～～。</a:t>
            </a:r>
            <a:endPar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事業規模</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スケジュール</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年○月～～～</a:t>
            </a:r>
            <a:br>
              <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年○月～～～</a:t>
            </a:r>
            <a:endParaRPr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＊受注事業化までの全体スケジュールを記載してください。</a:t>
            </a:r>
            <a:endParaRPr kumimoji="1" lang="en-US" altLang="ja-JP"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1" name="図 10">
            <a:extLst>
              <a:ext uri="{FF2B5EF4-FFF2-40B4-BE49-F238E27FC236}">
                <a16:creationId xmlns:a16="http://schemas.microsoft.com/office/drawing/2014/main" id="{E7A75C3C-8E59-5694-300D-60744A2FC294}"/>
              </a:ext>
            </a:extLst>
          </p:cNvPr>
          <p:cNvPicPr>
            <a:picLocks noChangeAspect="1"/>
          </p:cNvPicPr>
          <p:nvPr/>
        </p:nvPicPr>
        <p:blipFill>
          <a:blip r:embed="rId2"/>
          <a:stretch>
            <a:fillRect/>
          </a:stretch>
        </p:blipFill>
        <p:spPr>
          <a:xfrm>
            <a:off x="6922869" y="1889394"/>
            <a:ext cx="1728192" cy="1367409"/>
          </a:xfrm>
          <a:prstGeom prst="rect">
            <a:avLst/>
          </a:prstGeom>
        </p:spPr>
      </p:pic>
      <p:sp>
        <p:nvSpPr>
          <p:cNvPr id="18" name="正方形/長方形 17">
            <a:extLst>
              <a:ext uri="{FF2B5EF4-FFF2-40B4-BE49-F238E27FC236}">
                <a16:creationId xmlns:a16="http://schemas.microsoft.com/office/drawing/2014/main" id="{9CCB53BE-0E99-788C-3712-0A9399D81606}"/>
              </a:ext>
            </a:extLst>
          </p:cNvPr>
          <p:cNvSpPr/>
          <p:nvPr/>
        </p:nvSpPr>
        <p:spPr bwMode="auto">
          <a:xfrm>
            <a:off x="311137" y="2806374"/>
            <a:ext cx="825439" cy="432048"/>
          </a:xfrm>
          <a:prstGeom prst="rect">
            <a:avLst/>
          </a:prstGeom>
          <a:solidFill>
            <a:schemeClr val="accent1">
              <a:lumMod val="20000"/>
              <a:lumOff val="80000"/>
            </a:schemeClr>
          </a:solidFill>
          <a:ln w="9525">
            <a:noFill/>
            <a:miter lim="800000"/>
            <a:headEnd/>
            <a:tailEnd/>
          </a:ln>
          <a:effectLst/>
        </p:spPr>
        <p:txBody>
          <a:bodyPr wrap="none" rtlCol="0" anchor="ctr"/>
          <a:lstStyle/>
          <a:p>
            <a:pPr algn="ctr"/>
            <a:r>
              <a:rPr kumimoji="0" lang="en-US" altLang="ja-JP" sz="1100" dirty="0">
                <a:latin typeface="Meiryo UI" panose="020B0604030504040204" pitchFamily="50" charset="-128"/>
                <a:ea typeface="Meiryo UI" panose="020B0604030504040204" pitchFamily="50" charset="-128"/>
              </a:rPr>
              <a:t>A</a:t>
            </a:r>
            <a:r>
              <a:rPr kumimoji="0" lang="ja-JP" altLang="en-US" sz="1100" dirty="0">
                <a:latin typeface="Meiryo UI" panose="020B0604030504040204" pitchFamily="50" charset="-128"/>
                <a:ea typeface="Meiryo UI" panose="020B0604030504040204" pitchFamily="50" charset="-128"/>
              </a:rPr>
              <a:t>社</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（提案事業社）</a:t>
            </a:r>
          </a:p>
        </p:txBody>
      </p:sp>
      <p:sp>
        <p:nvSpPr>
          <p:cNvPr id="20" name="正方形/長方形 19">
            <a:extLst>
              <a:ext uri="{FF2B5EF4-FFF2-40B4-BE49-F238E27FC236}">
                <a16:creationId xmlns:a16="http://schemas.microsoft.com/office/drawing/2014/main" id="{07E975B0-9D57-C36B-099B-28FCF8A4E88E}"/>
              </a:ext>
            </a:extLst>
          </p:cNvPr>
          <p:cNvSpPr/>
          <p:nvPr/>
        </p:nvSpPr>
        <p:spPr bwMode="auto">
          <a:xfrm>
            <a:off x="807588" y="3498112"/>
            <a:ext cx="1332320" cy="451706"/>
          </a:xfrm>
          <a:prstGeom prst="rect">
            <a:avLst/>
          </a:prstGeom>
          <a:solidFill>
            <a:schemeClr val="accent3">
              <a:lumMod val="20000"/>
              <a:lumOff val="80000"/>
            </a:schemeClr>
          </a:solidFill>
          <a:ln w="9525">
            <a:noFill/>
            <a:miter lim="800000"/>
            <a:headEnd/>
            <a:tailEnd/>
          </a:ln>
          <a:effectLst/>
        </p:spPr>
        <p:txBody>
          <a:bodyPr wrap="none" rtlCol="0" anchor="ctr"/>
          <a:lstStyle/>
          <a:p>
            <a:pPr algn="ctr"/>
            <a:r>
              <a:rPr kumimoji="0" lang="ja-JP" altLang="en-US" sz="1100" dirty="0">
                <a:latin typeface="Meiryo UI" panose="020B0604030504040204" pitchFamily="50" charset="-128"/>
                <a:ea typeface="Meiryo UI" panose="020B0604030504040204" pitchFamily="50" charset="-128"/>
              </a:rPr>
              <a:t>現地</a:t>
            </a:r>
            <a:r>
              <a:rPr kumimoji="0" lang="en-US" altLang="ja-JP" sz="1100" dirty="0">
                <a:latin typeface="Meiryo UI" panose="020B0604030504040204" pitchFamily="50" charset="-128"/>
                <a:ea typeface="Meiryo UI" panose="020B0604030504040204" pitchFamily="50" charset="-128"/>
              </a:rPr>
              <a:t>SPC</a:t>
            </a:r>
            <a:r>
              <a:rPr kumimoji="0" lang="ja-JP" altLang="en-US" sz="1100" dirty="0">
                <a:latin typeface="Meiryo UI" panose="020B0604030504040204" pitchFamily="50" charset="-128"/>
                <a:ea typeface="Meiryo UI" panose="020B0604030504040204" pitchFamily="50" charset="-128"/>
              </a:rPr>
              <a:t>設立</a:t>
            </a:r>
          </a:p>
        </p:txBody>
      </p:sp>
      <p:cxnSp>
        <p:nvCxnSpPr>
          <p:cNvPr id="21" name="直線コネクタ 23">
            <a:extLst>
              <a:ext uri="{FF2B5EF4-FFF2-40B4-BE49-F238E27FC236}">
                <a16:creationId xmlns:a16="http://schemas.microsoft.com/office/drawing/2014/main" id="{570626C9-3E7D-A4D1-4D94-D426969DE6C8}"/>
              </a:ext>
            </a:extLst>
          </p:cNvPr>
          <p:cNvCxnSpPr>
            <a:cxnSpLocks/>
            <a:stCxn id="18" idx="3"/>
          </p:cNvCxnSpPr>
          <p:nvPr/>
        </p:nvCxnSpPr>
        <p:spPr>
          <a:xfrm>
            <a:off x="1136576" y="3022398"/>
            <a:ext cx="1235308" cy="104922"/>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3">
            <a:extLst>
              <a:ext uri="{FF2B5EF4-FFF2-40B4-BE49-F238E27FC236}">
                <a16:creationId xmlns:a16="http://schemas.microsoft.com/office/drawing/2014/main" id="{ED6CE2A1-FA2A-662D-62A1-8DB93F3CCA91}"/>
              </a:ext>
            </a:extLst>
          </p:cNvPr>
          <p:cNvCxnSpPr>
            <a:cxnSpLocks/>
          </p:cNvCxnSpPr>
          <p:nvPr/>
        </p:nvCxnSpPr>
        <p:spPr>
          <a:xfrm rot="16200000" flipH="1">
            <a:off x="1195566" y="3264714"/>
            <a:ext cx="503644" cy="1"/>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6A873003-10A6-3FB5-DECC-C16D90A23DFB}"/>
              </a:ext>
            </a:extLst>
          </p:cNvPr>
          <p:cNvSpPr/>
          <p:nvPr/>
        </p:nvSpPr>
        <p:spPr bwMode="auto">
          <a:xfrm>
            <a:off x="1737557" y="2855157"/>
            <a:ext cx="821714" cy="377085"/>
          </a:xfrm>
          <a:prstGeom prst="rect">
            <a:avLst/>
          </a:prstGeom>
          <a:solidFill>
            <a:schemeClr val="accent2">
              <a:lumMod val="20000"/>
              <a:lumOff val="80000"/>
            </a:schemeClr>
          </a:solidFill>
          <a:ln w="9525">
            <a:noFill/>
            <a:miter lim="800000"/>
            <a:headEnd/>
            <a:tailEnd/>
          </a:ln>
          <a:effectLst/>
        </p:spPr>
        <p:txBody>
          <a:bodyPr wrap="none" rtlCol="0" anchor="ctr"/>
          <a:lstStyle/>
          <a:p>
            <a:pPr algn="ctr"/>
            <a:r>
              <a:rPr kumimoji="0" lang="en-US" altLang="ja-JP" sz="1100" dirty="0">
                <a:latin typeface="Meiryo UI" panose="020B0604030504040204" pitchFamily="50" charset="-128"/>
                <a:ea typeface="Meiryo UI" panose="020B0604030504040204" pitchFamily="50" charset="-128"/>
              </a:rPr>
              <a:t>B</a:t>
            </a:r>
            <a:r>
              <a:rPr kumimoji="0" lang="ja-JP" altLang="en-US" sz="1100" dirty="0">
                <a:latin typeface="Meiryo UI" panose="020B0604030504040204" pitchFamily="50" charset="-128"/>
                <a:ea typeface="Meiryo UI" panose="020B0604030504040204" pitchFamily="50" charset="-128"/>
              </a:rPr>
              <a:t>社</a:t>
            </a:r>
            <a:endParaRPr kumimoji="0" lang="en-US" altLang="ja-JP" sz="1100" dirty="0">
              <a:latin typeface="Meiryo UI" panose="020B0604030504040204" pitchFamily="50" charset="-128"/>
              <a:ea typeface="Meiryo UI" panose="020B0604030504040204" pitchFamily="50" charset="-128"/>
            </a:endParaRPr>
          </a:p>
          <a:p>
            <a:pPr algn="ctr"/>
            <a:r>
              <a:rPr kumimoji="0" lang="ja-JP" altLang="en-US" sz="1100" dirty="0">
                <a:latin typeface="Meiryo UI" panose="020B0604030504040204" pitchFamily="50" charset="-128"/>
                <a:ea typeface="Meiryo UI" panose="020B0604030504040204" pitchFamily="50" charset="-128"/>
              </a:rPr>
              <a:t>（○国企業）</a:t>
            </a:r>
          </a:p>
        </p:txBody>
      </p:sp>
      <p:sp>
        <p:nvSpPr>
          <p:cNvPr id="31" name="テキスト ボックス 30">
            <a:extLst>
              <a:ext uri="{FF2B5EF4-FFF2-40B4-BE49-F238E27FC236}">
                <a16:creationId xmlns:a16="http://schemas.microsoft.com/office/drawing/2014/main" id="{5A9A61E0-929E-9789-E206-83782175D61B}"/>
              </a:ext>
            </a:extLst>
          </p:cNvPr>
          <p:cNvSpPr txBox="1"/>
          <p:nvPr/>
        </p:nvSpPr>
        <p:spPr>
          <a:xfrm>
            <a:off x="272480" y="2590350"/>
            <a:ext cx="821714"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％出資</a:t>
            </a:r>
          </a:p>
        </p:txBody>
      </p:sp>
      <p:sp>
        <p:nvSpPr>
          <p:cNvPr id="32" name="テキスト ボックス 31">
            <a:extLst>
              <a:ext uri="{FF2B5EF4-FFF2-40B4-BE49-F238E27FC236}">
                <a16:creationId xmlns:a16="http://schemas.microsoft.com/office/drawing/2014/main" id="{8E342909-F461-062C-7F99-DCE0193A367B}"/>
              </a:ext>
            </a:extLst>
          </p:cNvPr>
          <p:cNvSpPr txBox="1"/>
          <p:nvPr/>
        </p:nvSpPr>
        <p:spPr>
          <a:xfrm>
            <a:off x="1818297" y="2622692"/>
            <a:ext cx="821714"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49</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％出資</a:t>
            </a:r>
          </a:p>
        </p:txBody>
      </p:sp>
      <p:sp>
        <p:nvSpPr>
          <p:cNvPr id="33" name="テキスト ボックス 32">
            <a:extLst>
              <a:ext uri="{FF2B5EF4-FFF2-40B4-BE49-F238E27FC236}">
                <a16:creationId xmlns:a16="http://schemas.microsoft.com/office/drawing/2014/main" id="{1F30A7F1-65A3-0A51-BCAB-9BCFBD483A45}"/>
              </a:ext>
            </a:extLst>
          </p:cNvPr>
          <p:cNvSpPr txBox="1"/>
          <p:nvPr/>
        </p:nvSpPr>
        <p:spPr>
          <a:xfrm>
            <a:off x="6825208" y="1534253"/>
            <a:ext cx="2511890"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事業イメージが分かる図や写真</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四角形: 角を丸くする 34">
            <a:extLst>
              <a:ext uri="{FF2B5EF4-FFF2-40B4-BE49-F238E27FC236}">
                <a16:creationId xmlns:a16="http://schemas.microsoft.com/office/drawing/2014/main" id="{8E3FFE76-7CBE-76FB-E11B-DBF7890F9BA8}"/>
              </a:ext>
            </a:extLst>
          </p:cNvPr>
          <p:cNvSpPr/>
          <p:nvPr/>
        </p:nvSpPr>
        <p:spPr bwMode="auto">
          <a:xfrm>
            <a:off x="557155" y="4306758"/>
            <a:ext cx="3528803" cy="294367"/>
          </a:xfrm>
          <a:prstGeom prst="round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l"/>
            <a:r>
              <a:rPr kumimoji="0" lang="ja-JP" altLang="en-US" sz="1400" b="1" dirty="0">
                <a:latin typeface="Meiryo UI" panose="020B0604030504040204" pitchFamily="50" charset="-128"/>
                <a:ea typeface="Meiryo UI" panose="020B0604030504040204" pitchFamily="50" charset="-128"/>
              </a:rPr>
              <a:t>本事業が我が国のイノベーション創出に裨益するポイント</a:t>
            </a:r>
            <a:endParaRPr kumimoji="0" lang="en-US" altLang="ja-JP" sz="1400" b="1" dirty="0">
              <a:latin typeface="Meiryo UI" panose="020B0604030504040204" pitchFamily="50" charset="-128"/>
              <a:ea typeface="Meiryo UI" panose="020B0604030504040204" pitchFamily="50" charset="-128"/>
            </a:endParaRPr>
          </a:p>
        </p:txBody>
      </p:sp>
      <p:sp>
        <p:nvSpPr>
          <p:cNvPr id="36" name="矢印: 右 35">
            <a:extLst>
              <a:ext uri="{FF2B5EF4-FFF2-40B4-BE49-F238E27FC236}">
                <a16:creationId xmlns:a16="http://schemas.microsoft.com/office/drawing/2014/main" id="{CC81A50B-89C7-669F-25E0-8174657FD614}"/>
              </a:ext>
            </a:extLst>
          </p:cNvPr>
          <p:cNvSpPr/>
          <p:nvPr/>
        </p:nvSpPr>
        <p:spPr bwMode="auto">
          <a:xfrm>
            <a:off x="4907801" y="4266189"/>
            <a:ext cx="481942" cy="389286"/>
          </a:xfrm>
          <a:prstGeom prst="rightArrow">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53110B41-C032-4D7D-A361-9092A26BED02}"/>
              </a:ext>
            </a:extLst>
          </p:cNvPr>
          <p:cNvSpPr txBox="1"/>
          <p:nvPr/>
        </p:nvSpPr>
        <p:spPr>
          <a:xfrm>
            <a:off x="5585098" y="4637069"/>
            <a:ext cx="3537962" cy="600164"/>
          </a:xfrm>
          <a:prstGeom prst="rect">
            <a:avLst/>
          </a:prstGeom>
          <a:noFill/>
        </p:spPr>
        <p:txBody>
          <a:bodyPr wrap="square" rtlCol="0">
            <a:spAutoFit/>
          </a:bodyPr>
          <a:lstStyle/>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・可能な限り定量的に（雇用○人増、○○億円の</a:t>
            </a:r>
            <a:r>
              <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R&amp;D</a:t>
            </a:r>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センター設立、日本からの輸出○○億円増等）</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id="{7D866A34-09A9-D204-6E51-8B16E838E60E}"/>
              </a:ext>
            </a:extLst>
          </p:cNvPr>
          <p:cNvSpPr txBox="1"/>
          <p:nvPr/>
        </p:nvSpPr>
        <p:spPr>
          <a:xfrm>
            <a:off x="487542" y="4637069"/>
            <a:ext cx="5570869" cy="938719"/>
          </a:xfrm>
          <a:prstGeom prst="rect">
            <a:avLst/>
          </a:prstGeom>
          <a:noFill/>
        </p:spPr>
        <p:txBody>
          <a:bodyPr wrap="square">
            <a:spAutoFit/>
          </a:bodyPr>
          <a:lstStyle/>
          <a:p>
            <a:pPr algn="l"/>
            <a:r>
              <a:rPr kumimoji="0" lang="ja-JP" altLang="en-US" sz="1100" dirty="0">
                <a:solidFill>
                  <a:srgbClr val="00B0F0"/>
                </a:solidFill>
                <a:latin typeface="Meiryo UI" panose="020B0604030504040204" pitchFamily="50" charset="-128"/>
                <a:ea typeface="Meiryo UI" panose="020B0604030504040204" pitchFamily="50" charset="-128"/>
              </a:rPr>
              <a:t>例）事業で得られるビッグデータを日本に還元、</a:t>
            </a:r>
            <a:endParaRPr kumimoji="0" lang="en-US" altLang="ja-JP" sz="1100" dirty="0">
              <a:solidFill>
                <a:srgbClr val="00B0F0"/>
              </a:solidFill>
              <a:latin typeface="Meiryo UI" panose="020B0604030504040204" pitchFamily="50" charset="-128"/>
              <a:ea typeface="Meiryo UI" panose="020B0604030504040204" pitchFamily="50" charset="-128"/>
            </a:endParaRPr>
          </a:p>
          <a:p>
            <a:pPr algn="l"/>
            <a:r>
              <a:rPr kumimoji="0" lang="ja-JP" altLang="en-US" sz="1100" dirty="0">
                <a:solidFill>
                  <a:srgbClr val="00B0F0"/>
                </a:solidFill>
                <a:latin typeface="Meiryo UI" panose="020B0604030504040204" pitchFamily="50" charset="-128"/>
                <a:ea typeface="Meiryo UI" panose="020B0604030504040204" pitchFamily="50" charset="-128"/>
              </a:rPr>
              <a:t>　　　国際ルール・標準の日本標準の獲得、現地高度人材の呼び込み等</a:t>
            </a:r>
            <a:endParaRPr kumimoji="0" lang="en-US" altLang="ja-JP" sz="1100" dirty="0">
              <a:solidFill>
                <a:srgbClr val="00B0F0"/>
              </a:solidFill>
              <a:latin typeface="Meiryo UI" panose="020B0604030504040204" pitchFamily="50" charset="-128"/>
              <a:ea typeface="Meiryo UI" panose="020B0604030504040204" pitchFamily="50" charset="-128"/>
            </a:endParaRPr>
          </a:p>
          <a:p>
            <a:pPr algn="l"/>
            <a:r>
              <a:rPr kumimoji="0" lang="ja-JP" altLang="en-US" sz="1100" dirty="0">
                <a:solidFill>
                  <a:srgbClr val="00B0F0"/>
                </a:solidFill>
                <a:latin typeface="Meiryo UI" panose="020B0604030504040204" pitchFamily="50" charset="-128"/>
                <a:ea typeface="Meiryo UI" panose="020B0604030504040204" pitchFamily="50" charset="-128"/>
              </a:rPr>
              <a:t>（可能な限り定量的に・・・年間○○件のデータや実証例の獲得、創出等）</a:t>
            </a:r>
            <a:endParaRPr kumimoji="0" lang="en-US" altLang="ja-JP" sz="1100" dirty="0">
              <a:solidFill>
                <a:srgbClr val="00B0F0"/>
              </a:solidFill>
              <a:latin typeface="Meiryo UI" panose="020B0604030504040204" pitchFamily="50" charset="-128"/>
              <a:ea typeface="Meiryo UI" panose="020B0604030504040204" pitchFamily="50" charset="-128"/>
            </a:endParaRPr>
          </a:p>
          <a:p>
            <a:pPr algn="l"/>
            <a:r>
              <a:rPr kumimoji="0" lang="ja-JP" altLang="en-US" sz="1100" dirty="0">
                <a:latin typeface="Meiryo UI" panose="020B0604030504040204" pitchFamily="50" charset="-128"/>
                <a:ea typeface="Meiryo UI" panose="020B0604030504040204" pitchFamily="50" charset="-128"/>
              </a:rPr>
              <a:t>　　　</a:t>
            </a:r>
            <a:endParaRPr kumimoji="0" lang="en-US" altLang="ja-JP" sz="1100" dirty="0">
              <a:latin typeface="Meiryo UI" panose="020B0604030504040204" pitchFamily="50" charset="-128"/>
              <a:ea typeface="Meiryo UI" panose="020B0604030504040204" pitchFamily="50" charset="-128"/>
            </a:endParaRPr>
          </a:p>
          <a:p>
            <a:pPr algn="l"/>
            <a:r>
              <a:rPr kumimoji="0" lang="ja-JP" altLang="en-US" sz="1100" dirty="0">
                <a:latin typeface="Meiryo UI" panose="020B0604030504040204" pitchFamily="50" charset="-128"/>
                <a:ea typeface="Meiryo UI" panose="020B0604030504040204" pitchFamily="50" charset="-128"/>
              </a:rPr>
              <a:t>　　　</a:t>
            </a:r>
          </a:p>
        </p:txBody>
      </p:sp>
      <p:sp>
        <p:nvSpPr>
          <p:cNvPr id="40" name="四角形: 角を丸くする 39">
            <a:extLst>
              <a:ext uri="{FF2B5EF4-FFF2-40B4-BE49-F238E27FC236}">
                <a16:creationId xmlns:a16="http://schemas.microsoft.com/office/drawing/2014/main" id="{0C5CF20E-3C97-1D67-2D1A-F5D3822C7C98}"/>
              </a:ext>
            </a:extLst>
          </p:cNvPr>
          <p:cNvSpPr/>
          <p:nvPr/>
        </p:nvSpPr>
        <p:spPr bwMode="auto">
          <a:xfrm>
            <a:off x="375506" y="4296817"/>
            <a:ext cx="4282767" cy="299125"/>
          </a:xfrm>
          <a:prstGeom prst="round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l"/>
            <a:r>
              <a:rPr kumimoji="0" lang="ja-JP" altLang="en-US" sz="1400" b="1" dirty="0">
                <a:latin typeface="Meiryo UI" panose="020B0604030504040204" pitchFamily="50" charset="-128"/>
                <a:ea typeface="Meiryo UI" panose="020B0604030504040204" pitchFamily="50" charset="-128"/>
              </a:rPr>
              <a:t>本事業が我が国のイノベーション創出に裨益するポイント</a:t>
            </a:r>
            <a:endParaRPr kumimoji="0" lang="en-US" altLang="ja-JP" sz="1400" b="1" dirty="0">
              <a:latin typeface="Meiryo UI" panose="020B0604030504040204" pitchFamily="50" charset="-128"/>
              <a:ea typeface="Meiryo UI" panose="020B0604030504040204" pitchFamily="50" charset="-128"/>
            </a:endParaRPr>
          </a:p>
        </p:txBody>
      </p:sp>
      <p:sp>
        <p:nvSpPr>
          <p:cNvPr id="41" name="四角形: 角を丸くする 40">
            <a:extLst>
              <a:ext uri="{FF2B5EF4-FFF2-40B4-BE49-F238E27FC236}">
                <a16:creationId xmlns:a16="http://schemas.microsoft.com/office/drawing/2014/main" id="{91683667-D227-E94C-7B1F-AEE2422F26C0}"/>
              </a:ext>
            </a:extLst>
          </p:cNvPr>
          <p:cNvSpPr/>
          <p:nvPr/>
        </p:nvSpPr>
        <p:spPr bwMode="auto">
          <a:xfrm>
            <a:off x="5660507" y="4304531"/>
            <a:ext cx="3528803" cy="294367"/>
          </a:xfrm>
          <a:prstGeom prst="round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l"/>
            <a:r>
              <a:rPr kumimoji="0" lang="ja-JP" altLang="en-US" sz="1400" b="1" dirty="0">
                <a:latin typeface="Meiryo UI" panose="020B0604030504040204" pitchFamily="50" charset="-128"/>
                <a:ea typeface="Meiryo UI" panose="020B0604030504040204" pitchFamily="50" charset="-128"/>
              </a:rPr>
              <a:t>結果生み出される国内雇用・投資効果等</a:t>
            </a:r>
            <a:endParaRPr kumimoji="0" lang="en-US" altLang="ja-JP" sz="1400" b="1"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B0660CBB-F763-63F5-781B-81348CE18DAA}"/>
              </a:ext>
            </a:extLst>
          </p:cNvPr>
          <p:cNvSpPr txBox="1"/>
          <p:nvPr/>
        </p:nvSpPr>
        <p:spPr>
          <a:xfrm flipH="1">
            <a:off x="487542" y="5483667"/>
            <a:ext cx="4032449" cy="276999"/>
          </a:xfrm>
          <a:prstGeom prst="rect">
            <a:avLst/>
          </a:prstGeom>
          <a:noFill/>
        </p:spPr>
        <p:txBody>
          <a:bodyPr wrap="square" rtlCol="0">
            <a:spAutoFit/>
          </a:bodyPr>
          <a:lstStyle/>
          <a:p>
            <a:r>
              <a:rPr kumimoji="1" lang="ja-JP" altLang="en-US" sz="1200" b="1" u="sng" dirty="0">
                <a:latin typeface="+mn-ea"/>
                <a:cs typeface="Meiryo UI" panose="020B0604030504040204" pitchFamily="50" charset="-128"/>
              </a:rPr>
              <a:t>●注視すべき他国政府等の支援スキーム（あれば）</a:t>
            </a:r>
          </a:p>
        </p:txBody>
      </p:sp>
      <p:sp>
        <p:nvSpPr>
          <p:cNvPr id="7" name="テキスト ボックス 6">
            <a:extLst>
              <a:ext uri="{FF2B5EF4-FFF2-40B4-BE49-F238E27FC236}">
                <a16:creationId xmlns:a16="http://schemas.microsoft.com/office/drawing/2014/main" id="{8900EB6A-9D58-A959-A18D-63B78E072259}"/>
              </a:ext>
            </a:extLst>
          </p:cNvPr>
          <p:cNvSpPr txBox="1"/>
          <p:nvPr/>
        </p:nvSpPr>
        <p:spPr>
          <a:xfrm flipH="1">
            <a:off x="529418" y="5776931"/>
            <a:ext cx="4473630" cy="769441"/>
          </a:xfrm>
          <a:prstGeom prst="rect">
            <a:avLst/>
          </a:prstGeom>
          <a:noFill/>
        </p:spPr>
        <p:txBody>
          <a:bodyPr wrap="square" rtlCol="0">
            <a:spAutoFit/>
          </a:bodyPr>
          <a:lstStyle/>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他国ライバル企業等と競争条件が劣後しかねない他国政府の補助金等があれば、以下記載のこと。</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・補助事業名（どこの国・政府等の事業か分かるよう）</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・具体的な補助率や上限等分かる範囲で記載</a:t>
            </a:r>
          </a:p>
        </p:txBody>
      </p:sp>
      <p:sp>
        <p:nvSpPr>
          <p:cNvPr id="8" name="テキスト ボックス 7">
            <a:extLst>
              <a:ext uri="{FF2B5EF4-FFF2-40B4-BE49-F238E27FC236}">
                <a16:creationId xmlns:a16="http://schemas.microsoft.com/office/drawing/2014/main" id="{8AC51C51-0F51-8DC8-82CB-129F3ED0AEF2}"/>
              </a:ext>
            </a:extLst>
          </p:cNvPr>
          <p:cNvSpPr txBox="1"/>
          <p:nvPr/>
        </p:nvSpPr>
        <p:spPr>
          <a:xfrm flipH="1">
            <a:off x="5746513" y="5483291"/>
            <a:ext cx="4032449" cy="276999"/>
          </a:xfrm>
          <a:prstGeom prst="rect">
            <a:avLst/>
          </a:prstGeom>
          <a:noFill/>
        </p:spPr>
        <p:txBody>
          <a:bodyPr wrap="square" rtlCol="0">
            <a:spAutoFit/>
          </a:bodyPr>
          <a:lstStyle/>
          <a:p>
            <a:r>
              <a:rPr kumimoji="1" lang="ja-JP" altLang="en-US" sz="1200" b="1" u="sng" dirty="0">
                <a:latin typeface="+mn-ea"/>
                <a:cs typeface="Meiryo UI" panose="020B0604030504040204" pitchFamily="50" charset="-128"/>
              </a:rPr>
              <a:t>●その他留意事項（あれば）</a:t>
            </a:r>
          </a:p>
        </p:txBody>
      </p:sp>
      <p:sp>
        <p:nvSpPr>
          <p:cNvPr id="9" name="テキスト ボックス 8">
            <a:extLst>
              <a:ext uri="{FF2B5EF4-FFF2-40B4-BE49-F238E27FC236}">
                <a16:creationId xmlns:a16="http://schemas.microsoft.com/office/drawing/2014/main" id="{BC712D0E-E58B-E56E-96D7-42E9F530598C}"/>
              </a:ext>
            </a:extLst>
          </p:cNvPr>
          <p:cNvSpPr txBox="1"/>
          <p:nvPr/>
        </p:nvSpPr>
        <p:spPr>
          <a:xfrm flipH="1">
            <a:off x="5732646" y="5724628"/>
            <a:ext cx="4473630" cy="769441"/>
          </a:xfrm>
          <a:prstGeom prst="rect">
            <a:avLst/>
          </a:prstGeom>
          <a:noFill/>
        </p:spPr>
        <p:txBody>
          <a:bodyPr wrap="square" rtlCol="0">
            <a:spAutoFit/>
          </a:bodyPr>
          <a:lstStyle/>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企業の本気度や政府支援への具体的な要望等記載のこと。</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・○○億円程度の補助（又は委託？）がないと～～のため</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本事業が成立しない　等</a:t>
            </a:r>
            <a:b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FD57BA3C-3609-426F-050C-7CC573D611C9}"/>
              </a:ext>
            </a:extLst>
          </p:cNvPr>
          <p:cNvSpPr txBox="1"/>
          <p:nvPr/>
        </p:nvSpPr>
        <p:spPr>
          <a:xfrm>
            <a:off x="1493" y="-3100"/>
            <a:ext cx="9442182"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令和５年度補正グローバルサウス未来志向型共創等事業費補助金（我が国企業によるインフラ海外展開促進調査）</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四角形: 角を丸くする 9">
            <a:extLst>
              <a:ext uri="{FF2B5EF4-FFF2-40B4-BE49-F238E27FC236}">
                <a16:creationId xmlns:a16="http://schemas.microsoft.com/office/drawing/2014/main" id="{3A80AB7F-0F0D-F0F9-25F3-4FF7E2EF42B2}"/>
              </a:ext>
            </a:extLst>
          </p:cNvPr>
          <p:cNvSpPr/>
          <p:nvPr/>
        </p:nvSpPr>
        <p:spPr bwMode="auto">
          <a:xfrm>
            <a:off x="7833455" y="45468"/>
            <a:ext cx="1745540" cy="269385"/>
          </a:xfrm>
          <a:prstGeom prst="roundRect">
            <a:avLst/>
          </a:prstGeom>
          <a:solidFill>
            <a:srgbClr val="C00000"/>
          </a:solidFill>
          <a:ln>
            <a:noFill/>
          </a:ln>
        </p:spPr>
        <p:style>
          <a:lnRef idx="0">
            <a:scrgbClr r="0" g="0" b="0"/>
          </a:lnRef>
          <a:fillRef idx="0">
            <a:scrgbClr r="0" g="0" b="0"/>
          </a:fillRef>
          <a:effectRef idx="0">
            <a:scrgbClr r="0" g="0" b="0"/>
          </a:effectRef>
          <a:fontRef idx="minor">
            <a:schemeClr val="lt1"/>
          </a:fontRef>
        </p:style>
        <p:txBody>
          <a:bodyPr wrap="none" rtlCol="0" anchor="ctr"/>
          <a:lstStyle/>
          <a:p>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様式２別添１</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類型１</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C871D348-D289-E201-01A0-7AD47B3C4AA6}"/>
              </a:ext>
            </a:extLst>
          </p:cNvPr>
          <p:cNvSpPr/>
          <p:nvPr/>
        </p:nvSpPr>
        <p:spPr>
          <a:xfrm rot="21008454">
            <a:off x="806558" y="2224527"/>
            <a:ext cx="8648522" cy="2185214"/>
          </a:xfrm>
          <a:prstGeom prst="rect">
            <a:avLst/>
          </a:prstGeom>
          <a:noFill/>
        </p:spPr>
        <p:txBody>
          <a:bodyPr wrap="none" lIns="91440" tIns="45720" rIns="91440" bIns="45720">
            <a:spAutoFit/>
          </a:bodyPr>
          <a:lstStyle/>
          <a:p>
            <a:pPr algn="ctr"/>
            <a:r>
              <a:rPr lang="ja-JP" altLang="en-US" sz="4400" b="1" cap="none" spc="0" dirty="0">
                <a:ln w="6600">
                  <a:solidFill>
                    <a:schemeClr val="accent2"/>
                  </a:solidFill>
                  <a:prstDash val="solid"/>
                </a:ln>
                <a:solidFill>
                  <a:srgbClr val="FFFFFF"/>
                </a:solidFill>
                <a:effectLst>
                  <a:outerShdw dist="38100" dir="2700000" algn="tl" rotWithShape="0">
                    <a:schemeClr val="accent2"/>
                  </a:outerShdw>
                </a:effectLst>
              </a:rPr>
              <a:t>類型１に最も当てはまる場合は、</a:t>
            </a:r>
            <a:endParaRPr lang="en-US" altLang="ja-JP" sz="4400" b="1" cap="none" spc="0" dirty="0">
              <a:ln w="6600">
                <a:solidFill>
                  <a:schemeClr val="accent2"/>
                </a:solidFill>
                <a:prstDash val="solid"/>
              </a:ln>
              <a:solidFill>
                <a:srgbClr val="FFFFFF"/>
              </a:solidFill>
              <a:effectLst>
                <a:outerShdw dist="38100" dir="2700000" algn="tl" rotWithShape="0">
                  <a:schemeClr val="accent2"/>
                </a:outerShdw>
              </a:effectLst>
            </a:endParaRPr>
          </a:p>
          <a:p>
            <a:pPr algn="ctr"/>
            <a:r>
              <a:rPr lang="ja-JP" altLang="en-US" sz="4400" b="1" cap="none" spc="0" dirty="0">
                <a:ln w="6600">
                  <a:solidFill>
                    <a:schemeClr val="accent2"/>
                  </a:solidFill>
                  <a:prstDash val="solid"/>
                </a:ln>
                <a:solidFill>
                  <a:srgbClr val="FFFFFF"/>
                </a:solidFill>
                <a:effectLst>
                  <a:outerShdw dist="38100" dir="2700000" algn="tl" rotWithShape="0">
                    <a:schemeClr val="accent2"/>
                  </a:outerShdw>
                </a:effectLst>
              </a:rPr>
              <a:t>このシートにご記入ください。</a:t>
            </a:r>
            <a:endParaRPr lang="en-US" altLang="ja-JP" sz="4400" b="1" cap="none" spc="0" dirty="0">
              <a:ln w="6600">
                <a:solidFill>
                  <a:schemeClr val="accent2"/>
                </a:solidFill>
                <a:prstDash val="solid"/>
              </a:ln>
              <a:solidFill>
                <a:srgbClr val="FFFFFF"/>
              </a:solidFill>
              <a:effectLst>
                <a:outerShdw dist="38100" dir="2700000" algn="tl" rotWithShape="0">
                  <a:schemeClr val="accent2"/>
                </a:outerShdw>
              </a:effectLst>
            </a:endParaRPr>
          </a:p>
          <a:p>
            <a:pPr algn="ctr"/>
            <a:r>
              <a:rPr lang="en-US" altLang="ja-JP" sz="2400" b="1" cap="none" spc="0" dirty="0">
                <a:ln w="6600">
                  <a:solidFill>
                    <a:schemeClr val="accent2"/>
                  </a:solidFill>
                  <a:prstDash val="solid"/>
                </a:ln>
                <a:solidFill>
                  <a:srgbClr val="FFFFFF"/>
                </a:solidFill>
                <a:effectLst>
                  <a:outerShdw dist="38100" dir="2700000" algn="tl" rotWithShape="0">
                    <a:schemeClr val="accent2"/>
                  </a:outerShdw>
                </a:effectLst>
              </a:rPr>
              <a:t>※</a:t>
            </a:r>
            <a:r>
              <a:rPr lang="ja-JP" altLang="en-US" sz="2400" b="1" cap="none" spc="0" dirty="0">
                <a:ln w="6600">
                  <a:solidFill>
                    <a:schemeClr val="accent2"/>
                  </a:solidFill>
                  <a:prstDash val="solid"/>
                </a:ln>
                <a:solidFill>
                  <a:srgbClr val="FFFFFF"/>
                </a:solidFill>
                <a:effectLst>
                  <a:outerShdw dist="38100" dir="2700000" algn="tl" rotWithShape="0">
                    <a:schemeClr val="accent2"/>
                  </a:outerShdw>
                </a:effectLst>
              </a:rPr>
              <a:t>この記述は提出時に削除してください。</a:t>
            </a:r>
            <a:endParaRPr lang="en-US" altLang="ja-JP" sz="2400" b="1" cap="none" spc="0" dirty="0">
              <a:ln w="6600">
                <a:solidFill>
                  <a:schemeClr val="accent2"/>
                </a:solidFill>
                <a:prstDash val="solid"/>
              </a:ln>
              <a:solidFill>
                <a:srgbClr val="FFFFFF"/>
              </a:solidFill>
              <a:effectLst>
                <a:outerShdw dist="38100" dir="2700000" algn="tl" rotWithShape="0">
                  <a:schemeClr val="accent2"/>
                </a:outerShdw>
              </a:effectLst>
            </a:endParaRPr>
          </a:p>
          <a:p>
            <a:pPr algn="ctr"/>
            <a:r>
              <a:rPr lang="ja-JP" altLang="en-US" sz="2400" b="1" dirty="0">
                <a:ln w="6600">
                  <a:solidFill>
                    <a:schemeClr val="accent2"/>
                  </a:solidFill>
                  <a:prstDash val="solid"/>
                </a:ln>
                <a:solidFill>
                  <a:srgbClr val="FFFFFF"/>
                </a:solidFill>
                <a:effectLst>
                  <a:outerShdw dist="38100" dir="2700000" algn="tl" rotWithShape="0">
                    <a:schemeClr val="accent2"/>
                  </a:outerShdw>
                </a:effectLst>
              </a:rPr>
              <a:t>また、様式中の</a:t>
            </a:r>
            <a:r>
              <a:rPr lang="ja-JP" altLang="en-US" sz="2400" b="1" dirty="0">
                <a:ln w="6600">
                  <a:solidFill>
                    <a:schemeClr val="accent2"/>
                  </a:solidFill>
                  <a:prstDash val="solid"/>
                </a:ln>
                <a:solidFill>
                  <a:srgbClr val="00B0F0"/>
                </a:solidFill>
                <a:effectLst>
                  <a:outerShdw dist="38100" dir="2700000" algn="tl" rotWithShape="0">
                    <a:schemeClr val="accent2"/>
                  </a:outerShdw>
                </a:effectLst>
              </a:rPr>
              <a:t>青文字</a:t>
            </a:r>
            <a:r>
              <a:rPr lang="ja-JP" altLang="en-US" sz="2400" b="1" dirty="0">
                <a:ln w="6600">
                  <a:solidFill>
                    <a:schemeClr val="accent2"/>
                  </a:solidFill>
                  <a:prstDash val="solid"/>
                </a:ln>
                <a:solidFill>
                  <a:srgbClr val="FFFFFF"/>
                </a:solidFill>
                <a:effectLst>
                  <a:outerShdw dist="38100" dir="2700000" algn="tl" rotWithShape="0">
                    <a:schemeClr val="accent2"/>
                  </a:outerShdw>
                </a:effectLst>
              </a:rPr>
              <a:t>も削除してください。</a:t>
            </a:r>
            <a:endParaRPr lang="ja-JP" altLang="en-US" sz="2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356486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594600" y="6526471"/>
            <a:ext cx="2311400" cy="365125"/>
          </a:xfrm>
        </p:spPr>
        <p:txBody>
          <a:bodyPr/>
          <a:lstStyle/>
          <a:p>
            <a:fld id="{D9550142-B990-490A-A107-ED7302A7FD52}" type="slidenum">
              <a:rPr kumimoji="1" lang="ja-JP" altLang="en-US" sz="1100" smtClean="0"/>
              <a:t>2</a:t>
            </a:fld>
            <a:endParaRPr kumimoji="1" lang="ja-JP" altLang="en-US" sz="1100" dirty="0"/>
          </a:p>
        </p:txBody>
      </p:sp>
      <p:graphicFrame>
        <p:nvGraphicFramePr>
          <p:cNvPr id="12" name="表 12">
            <a:extLst>
              <a:ext uri="{FF2B5EF4-FFF2-40B4-BE49-F238E27FC236}">
                <a16:creationId xmlns:a16="http://schemas.microsoft.com/office/drawing/2014/main" id="{3ABAD51A-35EB-3879-C6D9-3FB3BC7F08D7}"/>
              </a:ext>
            </a:extLst>
          </p:cNvPr>
          <p:cNvGraphicFramePr>
            <a:graphicFrameLocks noGrp="1"/>
          </p:cNvGraphicFramePr>
          <p:nvPr>
            <p:extLst>
              <p:ext uri="{D42A27DB-BD31-4B8C-83A1-F6EECF244321}">
                <p14:modId xmlns:p14="http://schemas.microsoft.com/office/powerpoint/2010/main" val="2321463203"/>
              </p:ext>
            </p:extLst>
          </p:nvPr>
        </p:nvGraphicFramePr>
        <p:xfrm>
          <a:off x="270548" y="345639"/>
          <a:ext cx="9308447" cy="1154600"/>
        </p:xfrm>
        <a:graphic>
          <a:graphicData uri="http://schemas.openxmlformats.org/drawingml/2006/table">
            <a:tbl>
              <a:tblPr firstRow="1" bandRow="1">
                <a:tableStyleId>{5940675A-B579-460E-94D1-54222C63F5DA}</a:tableStyleId>
              </a:tblPr>
              <a:tblGrid>
                <a:gridCol w="847749">
                  <a:extLst>
                    <a:ext uri="{9D8B030D-6E8A-4147-A177-3AD203B41FA5}">
                      <a16:colId xmlns:a16="http://schemas.microsoft.com/office/drawing/2014/main" val="2483108772"/>
                    </a:ext>
                  </a:extLst>
                </a:gridCol>
                <a:gridCol w="923858">
                  <a:extLst>
                    <a:ext uri="{9D8B030D-6E8A-4147-A177-3AD203B41FA5}">
                      <a16:colId xmlns:a16="http://schemas.microsoft.com/office/drawing/2014/main" val="2075099082"/>
                    </a:ext>
                  </a:extLst>
                </a:gridCol>
                <a:gridCol w="3695433">
                  <a:extLst>
                    <a:ext uri="{9D8B030D-6E8A-4147-A177-3AD203B41FA5}">
                      <a16:colId xmlns:a16="http://schemas.microsoft.com/office/drawing/2014/main" val="4265466631"/>
                    </a:ext>
                  </a:extLst>
                </a:gridCol>
                <a:gridCol w="999744">
                  <a:extLst>
                    <a:ext uri="{9D8B030D-6E8A-4147-A177-3AD203B41FA5}">
                      <a16:colId xmlns:a16="http://schemas.microsoft.com/office/drawing/2014/main" val="1745638244"/>
                    </a:ext>
                  </a:extLst>
                </a:gridCol>
                <a:gridCol w="2841663">
                  <a:extLst>
                    <a:ext uri="{9D8B030D-6E8A-4147-A177-3AD203B41FA5}">
                      <a16:colId xmlns:a16="http://schemas.microsoft.com/office/drawing/2014/main" val="818869120"/>
                    </a:ext>
                  </a:extLst>
                </a:gridCol>
              </a:tblGrid>
              <a:tr h="423080">
                <a:tc>
                  <a:txBody>
                    <a:bodyPr/>
                    <a:lstStyle/>
                    <a:p>
                      <a:r>
                        <a:rPr kumimoji="1" lang="ja-JP" altLang="en-US" sz="1600" b="1" dirty="0"/>
                        <a:t>事業名</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a:solidFill>
                            <a:schemeClr val="tx1"/>
                          </a:solidFill>
                          <a:effectLst/>
                          <a:latin typeface="+mn-lt"/>
                          <a:ea typeface="+mn-ea"/>
                          <a:cs typeface="+mn-cs"/>
                        </a:rPr>
                        <a:t>○○○国／□□□調査事業</a:t>
                      </a:r>
                      <a:r>
                        <a:rPr kumimoji="1" lang="en-US" altLang="ja-JP" sz="1600" kern="1200" dirty="0">
                          <a:solidFill>
                            <a:schemeClr val="tx1"/>
                          </a:solidFill>
                          <a:effectLst/>
                          <a:latin typeface="+mn-lt"/>
                          <a:ea typeface="+mn-ea"/>
                          <a:cs typeface="+mn-cs"/>
                        </a:rPr>
                        <a:t>or</a:t>
                      </a:r>
                      <a:r>
                        <a:rPr kumimoji="1" lang="ja-JP" altLang="ja-JP" sz="1600" kern="1200" dirty="0">
                          <a:solidFill>
                            <a:schemeClr val="tx1"/>
                          </a:solidFill>
                          <a:effectLst/>
                          <a:latin typeface="+mn-lt"/>
                          <a:ea typeface="+mn-ea"/>
                          <a:cs typeface="+mn-cs"/>
                        </a:rPr>
                        <a:t>□□□実証事</a:t>
                      </a:r>
                      <a:r>
                        <a:rPr kumimoji="1" lang="ja-JP" altLang="en-US" sz="1600" kern="1200" dirty="0">
                          <a:solidFill>
                            <a:schemeClr val="tx1"/>
                          </a:solidFill>
                          <a:effectLst/>
                          <a:latin typeface="+mn-lt"/>
                          <a:ea typeface="+mn-ea"/>
                          <a:cs typeface="+mn-cs"/>
                        </a:rPr>
                        <a:t>業</a:t>
                      </a:r>
                      <a:endParaRPr kumimoji="1" lang="ja-JP" altLang="ja-JP" sz="1600" kern="1200" dirty="0">
                        <a:solidFill>
                          <a:schemeClr val="tx1"/>
                        </a:solidFill>
                        <a:effectLst/>
                        <a:latin typeface="+mn-lt"/>
                        <a:ea typeface="+mn-ea"/>
                        <a:cs typeface="+mn-cs"/>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600" kern="1200" dirty="0">
                        <a:solidFill>
                          <a:schemeClr val="tx1"/>
                        </a:solidFill>
                        <a:effectLst/>
                        <a:latin typeface="+mn-lt"/>
                        <a:ea typeface="+mn-ea"/>
                        <a:cs typeface="+mn-cs"/>
                      </a:endParaRPr>
                    </a:p>
                  </a:txBody>
                  <a:tcPr/>
                </a:tc>
                <a:tc>
                  <a:txBody>
                    <a:bodyPr/>
                    <a:lstStyle/>
                    <a:p>
                      <a:r>
                        <a:rPr kumimoji="1" lang="ja-JP" altLang="en-US" sz="1600" b="1" dirty="0"/>
                        <a:t>事業類型</a:t>
                      </a:r>
                      <a:endParaRPr kumimoji="1" lang="en-US" altLang="ja-JP" sz="1600" b="1" dirty="0"/>
                    </a:p>
                  </a:txBody>
                  <a:tcPr/>
                </a:tc>
                <a:tc>
                  <a:txBody>
                    <a:bodyPr/>
                    <a:lstStyle/>
                    <a:p>
                      <a:r>
                        <a:rPr kumimoji="1" lang="ja-JP" altLang="en-US" sz="1100" b="1" dirty="0">
                          <a:solidFill>
                            <a:schemeClr val="tx1"/>
                          </a:solidFill>
                        </a:rPr>
                        <a:t>類型１</a:t>
                      </a:r>
                      <a:r>
                        <a:rPr kumimoji="1" lang="ja-JP" altLang="en-US" sz="1100" b="1" dirty="0"/>
                        <a:t>・</a:t>
                      </a:r>
                      <a:r>
                        <a:rPr kumimoji="1" lang="ja-JP" altLang="en-US" sz="1100" b="1" dirty="0">
                          <a:solidFill>
                            <a:srgbClr val="C00000"/>
                          </a:solidFill>
                        </a:rPr>
                        <a:t>類型２</a:t>
                      </a:r>
                      <a:r>
                        <a:rPr kumimoji="1" lang="ja-JP" altLang="en-US" sz="1100" b="1" dirty="0"/>
                        <a:t>・類型３</a:t>
                      </a:r>
                    </a:p>
                    <a:p>
                      <a:r>
                        <a:rPr kumimoji="1" lang="en-US" altLang="ja-JP" sz="700" b="1" dirty="0">
                          <a:solidFill>
                            <a:schemeClr val="tx1"/>
                          </a:solidFill>
                        </a:rPr>
                        <a:t>※</a:t>
                      </a:r>
                      <a:r>
                        <a:rPr kumimoji="1" lang="ja-JP" altLang="en-US" sz="700" b="1" dirty="0">
                          <a:solidFill>
                            <a:schemeClr val="tx1"/>
                          </a:solidFill>
                        </a:rPr>
                        <a:t>該当する類型を全て丸囲みしてください。（複数選択可）</a:t>
                      </a:r>
                      <a:endParaRPr kumimoji="1" lang="en-US" altLang="ja-JP" sz="700" b="1" dirty="0">
                        <a:solidFill>
                          <a:schemeClr val="tx1"/>
                        </a:solidFill>
                      </a:endParaRPr>
                    </a:p>
                  </a:txBody>
                  <a:tcPr/>
                </a:tc>
                <a:extLst>
                  <a:ext uri="{0D108BD9-81ED-4DB2-BD59-A6C34878D82A}">
                    <a16:rowId xmlns:a16="http://schemas.microsoft.com/office/drawing/2014/main" val="719923839"/>
                  </a:ext>
                </a:extLst>
              </a:tr>
              <a:tr h="327546">
                <a:tc>
                  <a:txBody>
                    <a:bodyPr/>
                    <a:lstStyle/>
                    <a:p>
                      <a:r>
                        <a:rPr kumimoji="1" lang="ja-JP" altLang="en-US" sz="1600" b="1" dirty="0"/>
                        <a:t>企業名</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r>
                        <a:rPr kumimoji="1" lang="ja-JP" altLang="en-US" sz="900" dirty="0">
                          <a:solidFill>
                            <a:srgbClr val="00B0F0"/>
                          </a:solidFill>
                        </a:rPr>
                        <a:t>＊</a:t>
                      </a:r>
                      <a:r>
                        <a:rPr kumimoji="1" lang="ja-JP" altLang="en-US" sz="900" kern="1200" dirty="0">
                          <a:solidFill>
                            <a:srgbClr val="00B0F0"/>
                          </a:solidFill>
                          <a:effectLst/>
                          <a:latin typeface="+mn-lt"/>
                          <a:ea typeface="+mn-ea"/>
                          <a:cs typeface="+mn-cs"/>
                        </a:rPr>
                        <a:t>共同申請の場合、他の構成員となる企業・団体名も記入してください。</a:t>
                      </a:r>
                      <a:endParaRPr kumimoji="1" lang="ja-JP" altLang="en-US" sz="900" dirty="0">
                        <a:solidFill>
                          <a:srgbClr val="00B0F0"/>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rowSpan="2">
                  <a:txBody>
                    <a:bodyPr/>
                    <a:lstStyle/>
                    <a:p>
                      <a:r>
                        <a:rPr kumimoji="1" lang="ja-JP" altLang="en-US" sz="1600" b="1" dirty="0">
                          <a:solidFill>
                            <a:schemeClr val="tx1"/>
                          </a:solidFill>
                        </a:rPr>
                        <a:t>事業形態</a:t>
                      </a:r>
                      <a:endParaRPr kumimoji="1" lang="en-US" altLang="ja-JP" sz="1600" b="1" dirty="0">
                        <a:solidFill>
                          <a:schemeClr val="tx1"/>
                        </a:solidFill>
                      </a:endParaRP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a:t>FS</a:t>
                      </a:r>
                      <a:r>
                        <a:rPr kumimoji="1" lang="ja-JP" altLang="en-US" sz="1400" b="1" dirty="0"/>
                        <a:t>　</a:t>
                      </a:r>
                      <a:r>
                        <a:rPr kumimoji="1" lang="en-US" altLang="ja-JP" sz="1400" b="1" dirty="0"/>
                        <a:t>or </a:t>
                      </a:r>
                      <a:r>
                        <a:rPr kumimoji="1" lang="ja-JP" altLang="en-US" sz="1400" b="1" dirty="0"/>
                        <a:t>　小規模実証</a:t>
                      </a: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solidFill>
                            <a:schemeClr val="tx1"/>
                          </a:solidFill>
                        </a:rPr>
                        <a:t>※</a:t>
                      </a:r>
                      <a:r>
                        <a:rPr kumimoji="1" lang="ja-JP" altLang="en-US" sz="700" b="1" dirty="0">
                          <a:solidFill>
                            <a:schemeClr val="tx1"/>
                          </a:solidFill>
                        </a:rPr>
                        <a:t>該当する事業形態を記載してください。</a:t>
                      </a:r>
                      <a:endParaRPr kumimoji="1" lang="ja-JP" altLang="en-US" sz="1200" b="1" dirty="0">
                        <a:solidFill>
                          <a:schemeClr val="tx1"/>
                        </a:solidFill>
                      </a:endParaRPr>
                    </a:p>
                  </a:txBody>
                  <a:tcPr anchor="ctr"/>
                </a:tc>
                <a:extLst>
                  <a:ext uri="{0D108BD9-81ED-4DB2-BD59-A6C34878D82A}">
                    <a16:rowId xmlns:a16="http://schemas.microsoft.com/office/drawing/2014/main" val="2048864446"/>
                  </a:ext>
                </a:extLst>
              </a:tr>
              <a:tr h="327546">
                <a:tc gridSpan="2">
                  <a:txBody>
                    <a:bodyPr/>
                    <a:lstStyle/>
                    <a:p>
                      <a:r>
                        <a:rPr kumimoji="1" lang="ja-JP" altLang="en-US" sz="1400" b="1" dirty="0"/>
                        <a:t>事業対象国</a:t>
                      </a:r>
                    </a:p>
                  </a:txBody>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a:t>
                      </a:r>
                    </a:p>
                  </a:txBody>
                  <a:tcPr/>
                </a:tc>
                <a:tc vMerge="1">
                  <a:txBody>
                    <a:bodyPr/>
                    <a:lstStyle/>
                    <a:p>
                      <a:r>
                        <a:rPr kumimoji="1" lang="ja-JP" altLang="en-US" sz="1600" b="1" dirty="0"/>
                        <a:t>小規模実証（小実証）、</a:t>
                      </a:r>
                      <a:r>
                        <a:rPr kumimoji="1" lang="en-US" altLang="ja-JP" sz="1600" b="1" dirty="0"/>
                        <a:t>FS</a:t>
                      </a:r>
                      <a:r>
                        <a:rPr kumimoji="1" lang="ja-JP" altLang="en-US" sz="1600" b="1" dirty="0"/>
                        <a:t>実証（</a:t>
                      </a:r>
                      <a:r>
                        <a:rPr kumimoji="1" lang="en-US" altLang="ja-JP" sz="1600" b="1" dirty="0"/>
                        <a:t>FS</a:t>
                      </a:r>
                      <a:r>
                        <a:rPr kumimoji="1" lang="ja-JP" altLang="en-US" sz="1600" b="1" dirty="0"/>
                        <a:t>）</a:t>
                      </a:r>
                      <a:endParaRPr kumimoji="1" lang="en-US" altLang="ja-JP" sz="1600" b="1" dirty="0"/>
                    </a:p>
                    <a:p>
                      <a:r>
                        <a:rPr kumimoji="1" lang="ja-JP" altLang="en-US" sz="1600" b="1" dirty="0"/>
                        <a:t>マスタープラン策定（</a:t>
                      </a:r>
                      <a:r>
                        <a:rPr kumimoji="1" lang="en-US" altLang="ja-JP" sz="1600" b="1" dirty="0"/>
                        <a:t>MP</a:t>
                      </a:r>
                      <a:r>
                        <a:rPr kumimoji="1" lang="ja-JP" altLang="en-US" sz="1600" b="1" dirty="0"/>
                        <a:t>）の区分</a:t>
                      </a:r>
                      <a:endParaRPr kumimoji="1" lang="en-US" altLang="ja-JP" sz="16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513404069"/>
                  </a:ext>
                </a:extLst>
              </a:tr>
            </a:tbl>
          </a:graphicData>
        </a:graphic>
      </p:graphicFrame>
      <p:graphicFrame>
        <p:nvGraphicFramePr>
          <p:cNvPr id="15" name="表 12">
            <a:extLst>
              <a:ext uri="{FF2B5EF4-FFF2-40B4-BE49-F238E27FC236}">
                <a16:creationId xmlns:a16="http://schemas.microsoft.com/office/drawing/2014/main" id="{304E054C-A28C-180F-379F-01F14D5C4DAA}"/>
              </a:ext>
            </a:extLst>
          </p:cNvPr>
          <p:cNvGraphicFramePr>
            <a:graphicFrameLocks noGrp="1"/>
          </p:cNvGraphicFramePr>
          <p:nvPr/>
        </p:nvGraphicFramePr>
        <p:xfrm>
          <a:off x="276756" y="1514155"/>
          <a:ext cx="9308446" cy="5194879"/>
        </p:xfrm>
        <a:graphic>
          <a:graphicData uri="http://schemas.openxmlformats.org/drawingml/2006/table">
            <a:tbl>
              <a:tblPr firstRow="1" bandRow="1">
                <a:tableStyleId>{5940675A-B579-460E-94D1-54222C63F5DA}</a:tableStyleId>
              </a:tblPr>
              <a:tblGrid>
                <a:gridCol w="2362328">
                  <a:extLst>
                    <a:ext uri="{9D8B030D-6E8A-4147-A177-3AD203B41FA5}">
                      <a16:colId xmlns:a16="http://schemas.microsoft.com/office/drawing/2014/main" val="2483108772"/>
                    </a:ext>
                  </a:extLst>
                </a:gridCol>
                <a:gridCol w="2959171">
                  <a:extLst>
                    <a:ext uri="{9D8B030D-6E8A-4147-A177-3AD203B41FA5}">
                      <a16:colId xmlns:a16="http://schemas.microsoft.com/office/drawing/2014/main" val="1745638244"/>
                    </a:ext>
                  </a:extLst>
                </a:gridCol>
                <a:gridCol w="3986947">
                  <a:extLst>
                    <a:ext uri="{9D8B030D-6E8A-4147-A177-3AD203B41FA5}">
                      <a16:colId xmlns:a16="http://schemas.microsoft.com/office/drawing/2014/main" val="4213187549"/>
                    </a:ext>
                  </a:extLst>
                </a:gridCol>
              </a:tblGrid>
              <a:tr h="2588109">
                <a:tc>
                  <a:txBody>
                    <a:bodyPr/>
                    <a:lstStyle/>
                    <a:p>
                      <a:r>
                        <a:rPr kumimoji="1" lang="ja-JP" altLang="en-US" sz="1600" b="1" dirty="0"/>
                        <a:t>事業概要</a:t>
                      </a:r>
                      <a:endParaRPr kumimoji="1" lang="en-US" altLang="ja-JP" sz="1600" b="1" dirty="0"/>
                    </a:p>
                    <a:p>
                      <a:endParaRPr kumimoji="1" lang="en-US" altLang="ja-JP" sz="1400" dirty="0"/>
                    </a:p>
                    <a:p>
                      <a:endParaRPr kumimoji="1" lang="en-US" altLang="ja-JP" sz="1400" dirty="0"/>
                    </a:p>
                    <a:p>
                      <a:r>
                        <a:rPr kumimoji="1" lang="en-US" altLang="ja-JP" sz="1200" dirty="0"/>
                        <a:t>【</a:t>
                      </a:r>
                      <a:r>
                        <a:rPr kumimoji="1" lang="ja-JP" altLang="en-US" sz="1200" dirty="0"/>
                        <a:t>想定事業スキーム</a:t>
                      </a:r>
                      <a:r>
                        <a:rPr kumimoji="1" lang="en-US" altLang="ja-JP" sz="1200" dirty="0"/>
                        <a:t>】</a:t>
                      </a:r>
                      <a:endParaRPr kumimoji="1" lang="ja-JP" altLang="en-US" sz="1200" dirty="0"/>
                    </a:p>
                  </a:txBody>
                  <a:tcPr/>
                </a:tc>
                <a:tc gridSpan="2">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3657163"/>
                  </a:ext>
                </a:extLst>
              </a:tr>
              <a:tr h="1303385">
                <a:tc gridSpan="3">
                  <a:txBody>
                    <a:bodyPr/>
                    <a:lstStyle/>
                    <a:p>
                      <a:endParaRPr kumimoji="1" lang="ja-JP" altLang="en-US" sz="1200" dirty="0"/>
                    </a:p>
                  </a:txBody>
                  <a:tcPr/>
                </a:tc>
                <a:tc hMerge="1">
                  <a:txBody>
                    <a:bodyPr/>
                    <a:lstStyle/>
                    <a:p>
                      <a:endParaRPr kumimoji="1" lang="ja-JP" altLang="en-US" dirty="0"/>
                    </a:p>
                  </a:txBody>
                  <a:tcPr/>
                </a:tc>
                <a:tc hMerge="1">
                  <a:txBody>
                    <a:bodyPr/>
                    <a:lstStyle/>
                    <a:p>
                      <a:endParaRPr kumimoji="1" lang="ja-JP" altLang="en-US" sz="1200" dirty="0"/>
                    </a:p>
                  </a:txBody>
                  <a:tcPr/>
                </a:tc>
                <a:extLst>
                  <a:ext uri="{0D108BD9-81ED-4DB2-BD59-A6C34878D82A}">
                    <a16:rowId xmlns:a16="http://schemas.microsoft.com/office/drawing/2014/main" val="3160479808"/>
                  </a:ext>
                </a:extLst>
              </a:tr>
              <a:tr h="1303385">
                <a:tc gridSpan="2">
                  <a:txBody>
                    <a:bodyPr/>
                    <a:lstStyle/>
                    <a:p>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159636933"/>
                  </a:ext>
                </a:extLst>
              </a:tr>
            </a:tbl>
          </a:graphicData>
        </a:graphic>
      </p:graphicFrame>
      <p:sp>
        <p:nvSpPr>
          <p:cNvPr id="16" name="テキスト ボックス 15">
            <a:extLst>
              <a:ext uri="{FF2B5EF4-FFF2-40B4-BE49-F238E27FC236}">
                <a16:creationId xmlns:a16="http://schemas.microsoft.com/office/drawing/2014/main" id="{4F652864-B8AB-FB64-8CAC-8C6187E141FF}"/>
              </a:ext>
            </a:extLst>
          </p:cNvPr>
          <p:cNvSpPr txBox="1"/>
          <p:nvPr/>
        </p:nvSpPr>
        <p:spPr>
          <a:xfrm>
            <a:off x="2634350" y="1543269"/>
            <a:ext cx="4282767" cy="2416046"/>
          </a:xfrm>
          <a:prstGeom prst="rect">
            <a:avLst/>
          </a:prstGeom>
          <a:noFill/>
        </p:spPr>
        <p:txBody>
          <a:bodyPr wrap="square" rtlCol="0">
            <a:spAutoFit/>
          </a:bodyPr>
          <a:lstStyle/>
          <a:p>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事業概要を４～５行程度で簡潔に記載～～～～～～～～～～～～～～～～～～～～～～～～～～～～～～～～～～～～～～～～～～～～～～～～～～～～～～～～～～～～～～～～～～～～。</a:t>
            </a:r>
            <a:endPar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事業規模</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スケジュール</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年○月～～～</a:t>
            </a:r>
            <a:br>
              <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年○月～～～</a:t>
            </a:r>
            <a:endParaRPr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＊受注事業化までの全体スケジュールを記載してください。</a:t>
            </a:r>
            <a:endParaRPr kumimoji="1" lang="en-US" altLang="ja-JP"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1" name="図 10">
            <a:extLst>
              <a:ext uri="{FF2B5EF4-FFF2-40B4-BE49-F238E27FC236}">
                <a16:creationId xmlns:a16="http://schemas.microsoft.com/office/drawing/2014/main" id="{E7A75C3C-8E59-5694-300D-60744A2FC294}"/>
              </a:ext>
            </a:extLst>
          </p:cNvPr>
          <p:cNvPicPr>
            <a:picLocks noChangeAspect="1"/>
          </p:cNvPicPr>
          <p:nvPr/>
        </p:nvPicPr>
        <p:blipFill>
          <a:blip r:embed="rId2"/>
          <a:stretch>
            <a:fillRect/>
          </a:stretch>
        </p:blipFill>
        <p:spPr>
          <a:xfrm>
            <a:off x="6922869" y="1889394"/>
            <a:ext cx="1728192" cy="1367409"/>
          </a:xfrm>
          <a:prstGeom prst="rect">
            <a:avLst/>
          </a:prstGeom>
        </p:spPr>
      </p:pic>
      <p:sp>
        <p:nvSpPr>
          <p:cNvPr id="18" name="正方形/長方形 17">
            <a:extLst>
              <a:ext uri="{FF2B5EF4-FFF2-40B4-BE49-F238E27FC236}">
                <a16:creationId xmlns:a16="http://schemas.microsoft.com/office/drawing/2014/main" id="{9CCB53BE-0E99-788C-3712-0A9399D81606}"/>
              </a:ext>
            </a:extLst>
          </p:cNvPr>
          <p:cNvSpPr/>
          <p:nvPr/>
        </p:nvSpPr>
        <p:spPr bwMode="auto">
          <a:xfrm>
            <a:off x="311137" y="2806374"/>
            <a:ext cx="825439" cy="432048"/>
          </a:xfrm>
          <a:prstGeom prst="rect">
            <a:avLst/>
          </a:prstGeom>
          <a:solidFill>
            <a:schemeClr val="accent1">
              <a:lumMod val="20000"/>
              <a:lumOff val="80000"/>
            </a:schemeClr>
          </a:solidFill>
          <a:ln w="9525">
            <a:noFill/>
            <a:miter lim="800000"/>
            <a:headEnd/>
            <a:tailEnd/>
          </a:ln>
          <a:effectLst/>
        </p:spPr>
        <p:txBody>
          <a:bodyPr wrap="none" rtlCol="0" anchor="ctr"/>
          <a:lstStyle/>
          <a:p>
            <a:pPr algn="ctr"/>
            <a:r>
              <a:rPr kumimoji="0" lang="en-US" altLang="ja-JP" sz="1100" dirty="0">
                <a:latin typeface="Meiryo UI" panose="020B0604030504040204" pitchFamily="50" charset="-128"/>
                <a:ea typeface="Meiryo UI" panose="020B0604030504040204" pitchFamily="50" charset="-128"/>
              </a:rPr>
              <a:t>A</a:t>
            </a:r>
            <a:r>
              <a:rPr kumimoji="0" lang="ja-JP" altLang="en-US" sz="1100" dirty="0">
                <a:latin typeface="Meiryo UI" panose="020B0604030504040204" pitchFamily="50" charset="-128"/>
                <a:ea typeface="Meiryo UI" panose="020B0604030504040204" pitchFamily="50" charset="-128"/>
              </a:rPr>
              <a:t>社</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（提案事業社）</a:t>
            </a:r>
          </a:p>
        </p:txBody>
      </p:sp>
      <p:sp>
        <p:nvSpPr>
          <p:cNvPr id="20" name="正方形/長方形 19">
            <a:extLst>
              <a:ext uri="{FF2B5EF4-FFF2-40B4-BE49-F238E27FC236}">
                <a16:creationId xmlns:a16="http://schemas.microsoft.com/office/drawing/2014/main" id="{07E975B0-9D57-C36B-099B-28FCF8A4E88E}"/>
              </a:ext>
            </a:extLst>
          </p:cNvPr>
          <p:cNvSpPr/>
          <p:nvPr/>
        </p:nvSpPr>
        <p:spPr bwMode="auto">
          <a:xfrm>
            <a:off x="807588" y="3498112"/>
            <a:ext cx="1332320" cy="451706"/>
          </a:xfrm>
          <a:prstGeom prst="rect">
            <a:avLst/>
          </a:prstGeom>
          <a:solidFill>
            <a:schemeClr val="accent3">
              <a:lumMod val="20000"/>
              <a:lumOff val="80000"/>
            </a:schemeClr>
          </a:solidFill>
          <a:ln w="9525">
            <a:noFill/>
            <a:miter lim="800000"/>
            <a:headEnd/>
            <a:tailEnd/>
          </a:ln>
          <a:effectLst/>
        </p:spPr>
        <p:txBody>
          <a:bodyPr wrap="none" rtlCol="0" anchor="ctr"/>
          <a:lstStyle/>
          <a:p>
            <a:pPr algn="ctr"/>
            <a:r>
              <a:rPr kumimoji="0" lang="ja-JP" altLang="en-US" sz="1100" dirty="0">
                <a:latin typeface="Meiryo UI" panose="020B0604030504040204" pitchFamily="50" charset="-128"/>
                <a:ea typeface="Meiryo UI" panose="020B0604030504040204" pitchFamily="50" charset="-128"/>
              </a:rPr>
              <a:t>現地</a:t>
            </a:r>
            <a:r>
              <a:rPr kumimoji="0" lang="en-US" altLang="ja-JP" sz="1100" dirty="0">
                <a:latin typeface="Meiryo UI" panose="020B0604030504040204" pitchFamily="50" charset="-128"/>
                <a:ea typeface="Meiryo UI" panose="020B0604030504040204" pitchFamily="50" charset="-128"/>
              </a:rPr>
              <a:t>SPC</a:t>
            </a:r>
            <a:r>
              <a:rPr kumimoji="0" lang="ja-JP" altLang="en-US" sz="1100" dirty="0">
                <a:latin typeface="Meiryo UI" panose="020B0604030504040204" pitchFamily="50" charset="-128"/>
                <a:ea typeface="Meiryo UI" panose="020B0604030504040204" pitchFamily="50" charset="-128"/>
              </a:rPr>
              <a:t>設立</a:t>
            </a:r>
          </a:p>
        </p:txBody>
      </p:sp>
      <p:cxnSp>
        <p:nvCxnSpPr>
          <p:cNvPr id="21" name="直線コネクタ 23">
            <a:extLst>
              <a:ext uri="{FF2B5EF4-FFF2-40B4-BE49-F238E27FC236}">
                <a16:creationId xmlns:a16="http://schemas.microsoft.com/office/drawing/2014/main" id="{570626C9-3E7D-A4D1-4D94-D426969DE6C8}"/>
              </a:ext>
            </a:extLst>
          </p:cNvPr>
          <p:cNvCxnSpPr>
            <a:cxnSpLocks/>
            <a:stCxn id="18" idx="3"/>
          </p:cNvCxnSpPr>
          <p:nvPr/>
        </p:nvCxnSpPr>
        <p:spPr>
          <a:xfrm>
            <a:off x="1136576" y="3022398"/>
            <a:ext cx="1235308" cy="104922"/>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3">
            <a:extLst>
              <a:ext uri="{FF2B5EF4-FFF2-40B4-BE49-F238E27FC236}">
                <a16:creationId xmlns:a16="http://schemas.microsoft.com/office/drawing/2014/main" id="{ED6CE2A1-FA2A-662D-62A1-8DB93F3CCA91}"/>
              </a:ext>
            </a:extLst>
          </p:cNvPr>
          <p:cNvCxnSpPr>
            <a:cxnSpLocks/>
          </p:cNvCxnSpPr>
          <p:nvPr/>
        </p:nvCxnSpPr>
        <p:spPr>
          <a:xfrm rot="16200000" flipH="1">
            <a:off x="1195566" y="3264714"/>
            <a:ext cx="503644" cy="1"/>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6A873003-10A6-3FB5-DECC-C16D90A23DFB}"/>
              </a:ext>
            </a:extLst>
          </p:cNvPr>
          <p:cNvSpPr/>
          <p:nvPr/>
        </p:nvSpPr>
        <p:spPr bwMode="auto">
          <a:xfrm>
            <a:off x="1737557" y="2855157"/>
            <a:ext cx="821714" cy="377085"/>
          </a:xfrm>
          <a:prstGeom prst="rect">
            <a:avLst/>
          </a:prstGeom>
          <a:solidFill>
            <a:schemeClr val="accent2">
              <a:lumMod val="20000"/>
              <a:lumOff val="80000"/>
            </a:schemeClr>
          </a:solidFill>
          <a:ln w="9525">
            <a:noFill/>
            <a:miter lim="800000"/>
            <a:headEnd/>
            <a:tailEnd/>
          </a:ln>
          <a:effectLst/>
        </p:spPr>
        <p:txBody>
          <a:bodyPr wrap="none" rtlCol="0" anchor="ctr"/>
          <a:lstStyle/>
          <a:p>
            <a:pPr algn="ctr"/>
            <a:r>
              <a:rPr kumimoji="0" lang="en-US" altLang="ja-JP" sz="1100" dirty="0">
                <a:latin typeface="Meiryo UI" panose="020B0604030504040204" pitchFamily="50" charset="-128"/>
                <a:ea typeface="Meiryo UI" panose="020B0604030504040204" pitchFamily="50" charset="-128"/>
              </a:rPr>
              <a:t>B</a:t>
            </a:r>
            <a:r>
              <a:rPr kumimoji="0" lang="ja-JP" altLang="en-US" sz="1100" dirty="0">
                <a:latin typeface="Meiryo UI" panose="020B0604030504040204" pitchFamily="50" charset="-128"/>
                <a:ea typeface="Meiryo UI" panose="020B0604030504040204" pitchFamily="50" charset="-128"/>
              </a:rPr>
              <a:t>社</a:t>
            </a:r>
            <a:endParaRPr kumimoji="0" lang="en-US" altLang="ja-JP" sz="1100" dirty="0">
              <a:latin typeface="Meiryo UI" panose="020B0604030504040204" pitchFamily="50" charset="-128"/>
              <a:ea typeface="Meiryo UI" panose="020B0604030504040204" pitchFamily="50" charset="-128"/>
            </a:endParaRPr>
          </a:p>
          <a:p>
            <a:pPr algn="ctr"/>
            <a:r>
              <a:rPr kumimoji="0" lang="ja-JP" altLang="en-US" sz="1100" dirty="0">
                <a:latin typeface="Meiryo UI" panose="020B0604030504040204" pitchFamily="50" charset="-128"/>
                <a:ea typeface="Meiryo UI" panose="020B0604030504040204" pitchFamily="50" charset="-128"/>
              </a:rPr>
              <a:t>（○国企業）</a:t>
            </a:r>
          </a:p>
        </p:txBody>
      </p:sp>
      <p:sp>
        <p:nvSpPr>
          <p:cNvPr id="31" name="テキスト ボックス 30">
            <a:extLst>
              <a:ext uri="{FF2B5EF4-FFF2-40B4-BE49-F238E27FC236}">
                <a16:creationId xmlns:a16="http://schemas.microsoft.com/office/drawing/2014/main" id="{5A9A61E0-929E-9789-E206-83782175D61B}"/>
              </a:ext>
            </a:extLst>
          </p:cNvPr>
          <p:cNvSpPr txBox="1"/>
          <p:nvPr/>
        </p:nvSpPr>
        <p:spPr>
          <a:xfrm>
            <a:off x="272480" y="2590350"/>
            <a:ext cx="821714"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％出資</a:t>
            </a:r>
          </a:p>
        </p:txBody>
      </p:sp>
      <p:sp>
        <p:nvSpPr>
          <p:cNvPr id="32" name="テキスト ボックス 31">
            <a:extLst>
              <a:ext uri="{FF2B5EF4-FFF2-40B4-BE49-F238E27FC236}">
                <a16:creationId xmlns:a16="http://schemas.microsoft.com/office/drawing/2014/main" id="{8E342909-F461-062C-7F99-DCE0193A367B}"/>
              </a:ext>
            </a:extLst>
          </p:cNvPr>
          <p:cNvSpPr txBox="1"/>
          <p:nvPr/>
        </p:nvSpPr>
        <p:spPr>
          <a:xfrm>
            <a:off x="1818297" y="2622692"/>
            <a:ext cx="821714"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49</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％出資</a:t>
            </a:r>
          </a:p>
        </p:txBody>
      </p:sp>
      <p:sp>
        <p:nvSpPr>
          <p:cNvPr id="33" name="テキスト ボックス 32">
            <a:extLst>
              <a:ext uri="{FF2B5EF4-FFF2-40B4-BE49-F238E27FC236}">
                <a16:creationId xmlns:a16="http://schemas.microsoft.com/office/drawing/2014/main" id="{1F30A7F1-65A3-0A51-BCAB-9BCFBD483A45}"/>
              </a:ext>
            </a:extLst>
          </p:cNvPr>
          <p:cNvSpPr txBox="1"/>
          <p:nvPr/>
        </p:nvSpPr>
        <p:spPr>
          <a:xfrm>
            <a:off x="6825208" y="1534253"/>
            <a:ext cx="2511890"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事業イメージが分かる図や写真</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B0660CBB-F763-63F5-781B-81348CE18DAA}"/>
              </a:ext>
            </a:extLst>
          </p:cNvPr>
          <p:cNvSpPr txBox="1"/>
          <p:nvPr/>
        </p:nvSpPr>
        <p:spPr>
          <a:xfrm flipH="1">
            <a:off x="487542" y="5483667"/>
            <a:ext cx="4032449" cy="276999"/>
          </a:xfrm>
          <a:prstGeom prst="rect">
            <a:avLst/>
          </a:prstGeom>
          <a:noFill/>
        </p:spPr>
        <p:txBody>
          <a:bodyPr wrap="square" rtlCol="0">
            <a:spAutoFit/>
          </a:bodyPr>
          <a:lstStyle/>
          <a:p>
            <a:r>
              <a:rPr kumimoji="1" lang="ja-JP" altLang="en-US" sz="1200" b="1" u="sng" dirty="0">
                <a:latin typeface="+mn-ea"/>
                <a:cs typeface="Meiryo UI" panose="020B0604030504040204" pitchFamily="50" charset="-128"/>
              </a:rPr>
              <a:t>●注視すべき他国政府等の支援スキーム（あれば）</a:t>
            </a:r>
          </a:p>
        </p:txBody>
      </p:sp>
      <p:sp>
        <p:nvSpPr>
          <p:cNvPr id="7" name="テキスト ボックス 6">
            <a:extLst>
              <a:ext uri="{FF2B5EF4-FFF2-40B4-BE49-F238E27FC236}">
                <a16:creationId xmlns:a16="http://schemas.microsoft.com/office/drawing/2014/main" id="{8900EB6A-9D58-A959-A18D-63B78E072259}"/>
              </a:ext>
            </a:extLst>
          </p:cNvPr>
          <p:cNvSpPr txBox="1"/>
          <p:nvPr/>
        </p:nvSpPr>
        <p:spPr>
          <a:xfrm flipH="1">
            <a:off x="529418" y="5776931"/>
            <a:ext cx="4473630" cy="769441"/>
          </a:xfrm>
          <a:prstGeom prst="rect">
            <a:avLst/>
          </a:prstGeom>
          <a:noFill/>
        </p:spPr>
        <p:txBody>
          <a:bodyPr wrap="square" rtlCol="0">
            <a:spAutoFit/>
          </a:bodyPr>
          <a:lstStyle/>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他国ライバル企業等と競争条件が劣後しかねない他国政府の補助金等があれば、以下記載のこと。</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・補助事業名（どこの国・政府等の事業か分かるよう）</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・具体的な補助率や上限等分かる範囲で記載</a:t>
            </a:r>
          </a:p>
        </p:txBody>
      </p:sp>
      <p:sp>
        <p:nvSpPr>
          <p:cNvPr id="8" name="テキスト ボックス 7">
            <a:extLst>
              <a:ext uri="{FF2B5EF4-FFF2-40B4-BE49-F238E27FC236}">
                <a16:creationId xmlns:a16="http://schemas.microsoft.com/office/drawing/2014/main" id="{8AC51C51-0F51-8DC8-82CB-129F3ED0AEF2}"/>
              </a:ext>
            </a:extLst>
          </p:cNvPr>
          <p:cNvSpPr txBox="1"/>
          <p:nvPr/>
        </p:nvSpPr>
        <p:spPr>
          <a:xfrm flipH="1">
            <a:off x="5746513" y="5483291"/>
            <a:ext cx="4032449" cy="276999"/>
          </a:xfrm>
          <a:prstGeom prst="rect">
            <a:avLst/>
          </a:prstGeom>
          <a:noFill/>
        </p:spPr>
        <p:txBody>
          <a:bodyPr wrap="square" rtlCol="0">
            <a:spAutoFit/>
          </a:bodyPr>
          <a:lstStyle/>
          <a:p>
            <a:r>
              <a:rPr kumimoji="1" lang="ja-JP" altLang="en-US" sz="1200" b="1" u="sng" dirty="0">
                <a:latin typeface="+mn-ea"/>
                <a:cs typeface="Meiryo UI" panose="020B0604030504040204" pitchFamily="50" charset="-128"/>
              </a:rPr>
              <a:t>●その他留意事項（あれば）</a:t>
            </a:r>
          </a:p>
        </p:txBody>
      </p:sp>
      <p:sp>
        <p:nvSpPr>
          <p:cNvPr id="9" name="テキスト ボックス 8">
            <a:extLst>
              <a:ext uri="{FF2B5EF4-FFF2-40B4-BE49-F238E27FC236}">
                <a16:creationId xmlns:a16="http://schemas.microsoft.com/office/drawing/2014/main" id="{BC712D0E-E58B-E56E-96D7-42E9F530598C}"/>
              </a:ext>
            </a:extLst>
          </p:cNvPr>
          <p:cNvSpPr txBox="1"/>
          <p:nvPr/>
        </p:nvSpPr>
        <p:spPr>
          <a:xfrm flipH="1">
            <a:off x="5732646" y="5724628"/>
            <a:ext cx="4473630" cy="769441"/>
          </a:xfrm>
          <a:prstGeom prst="rect">
            <a:avLst/>
          </a:prstGeom>
          <a:noFill/>
        </p:spPr>
        <p:txBody>
          <a:bodyPr wrap="square" rtlCol="0">
            <a:spAutoFit/>
          </a:bodyPr>
          <a:lstStyle/>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企業の本気度や政府支援への具体的な要望等記載のこと。</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・○○億円程度の補助（又は委託？）がないと～～のため</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本事業が成立しない　等</a:t>
            </a:r>
            <a:b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FD57BA3C-3609-426F-050C-7CC573D611C9}"/>
              </a:ext>
            </a:extLst>
          </p:cNvPr>
          <p:cNvSpPr txBox="1"/>
          <p:nvPr/>
        </p:nvSpPr>
        <p:spPr>
          <a:xfrm>
            <a:off x="1493" y="-3100"/>
            <a:ext cx="9442182"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令和５年度補正グローバルサウス未来志向型共創等事業費補助金（我が国企業によるインフラ海外展開促進調査）</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四角形: 角を丸くする 9">
            <a:extLst>
              <a:ext uri="{FF2B5EF4-FFF2-40B4-BE49-F238E27FC236}">
                <a16:creationId xmlns:a16="http://schemas.microsoft.com/office/drawing/2014/main" id="{3A80AB7F-0F0D-F0F9-25F3-4FF7E2EF42B2}"/>
              </a:ext>
            </a:extLst>
          </p:cNvPr>
          <p:cNvSpPr/>
          <p:nvPr/>
        </p:nvSpPr>
        <p:spPr bwMode="auto">
          <a:xfrm>
            <a:off x="7833455" y="45468"/>
            <a:ext cx="1745540" cy="269385"/>
          </a:xfrm>
          <a:prstGeom prst="roundRect">
            <a:avLst/>
          </a:prstGeom>
          <a:solidFill>
            <a:srgbClr val="C00000"/>
          </a:solidFill>
          <a:ln>
            <a:noFill/>
          </a:ln>
        </p:spPr>
        <p:style>
          <a:lnRef idx="0">
            <a:scrgbClr r="0" g="0" b="0"/>
          </a:lnRef>
          <a:fillRef idx="0">
            <a:scrgbClr r="0" g="0" b="0"/>
          </a:fillRef>
          <a:effectRef idx="0">
            <a:scrgbClr r="0" g="0" b="0"/>
          </a:effectRef>
          <a:fontRef idx="minor">
            <a:schemeClr val="lt1"/>
          </a:fontRef>
        </p:style>
        <p:txBody>
          <a:bodyPr wrap="none" rtlCol="0" anchor="ctr"/>
          <a:lstStyle/>
          <a:p>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様式２別添１</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類型２</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四角形: 角を丸くする 2">
            <a:extLst>
              <a:ext uri="{FF2B5EF4-FFF2-40B4-BE49-F238E27FC236}">
                <a16:creationId xmlns:a16="http://schemas.microsoft.com/office/drawing/2014/main" id="{65277084-B3DA-B366-71A6-3850A60B1D61}"/>
              </a:ext>
            </a:extLst>
          </p:cNvPr>
          <p:cNvSpPr/>
          <p:nvPr/>
        </p:nvSpPr>
        <p:spPr bwMode="auto">
          <a:xfrm>
            <a:off x="529545" y="4284947"/>
            <a:ext cx="4217972" cy="294367"/>
          </a:xfrm>
          <a:prstGeom prst="round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l"/>
            <a:r>
              <a:rPr kumimoji="0" lang="ja-JP" altLang="en-US" sz="1400" b="1" dirty="0">
                <a:latin typeface="Meiryo UI" panose="020B0604030504040204" pitchFamily="50" charset="-128"/>
                <a:ea typeface="Meiryo UI" panose="020B0604030504040204" pitchFamily="50" charset="-128"/>
              </a:rPr>
              <a:t>本事業が我が国のイノベーション創出に裨益するポイント</a:t>
            </a:r>
            <a:endParaRPr kumimoji="0" lang="en-US" altLang="ja-JP" sz="1400" b="1"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BD666A2B-1037-9DA1-0967-DEAD8DAB3AF5}"/>
              </a:ext>
            </a:extLst>
          </p:cNvPr>
          <p:cNvSpPr txBox="1"/>
          <p:nvPr/>
        </p:nvSpPr>
        <p:spPr>
          <a:xfrm>
            <a:off x="531726" y="4599567"/>
            <a:ext cx="6649672" cy="600164"/>
          </a:xfrm>
          <a:prstGeom prst="rect">
            <a:avLst/>
          </a:prstGeom>
          <a:noFill/>
        </p:spPr>
        <p:txBody>
          <a:bodyPr wrap="square">
            <a:spAutoFit/>
          </a:bodyPr>
          <a:lstStyle/>
          <a:p>
            <a:pPr algn="l"/>
            <a:r>
              <a:rPr kumimoji="0" lang="ja-JP" altLang="en-US" sz="1100" dirty="0">
                <a:solidFill>
                  <a:srgbClr val="00B0F0"/>
                </a:solidFill>
                <a:latin typeface="Meiryo UI" panose="020B0604030504040204" pitchFamily="50" charset="-128"/>
                <a:ea typeface="Meiryo UI" panose="020B0604030504040204" pitchFamily="50" charset="-128"/>
              </a:rPr>
              <a:t>例）可能な限り定量的に。タービンの輸出や日本からの遠隔メンテナンスサービス契約の締結により○○億円の輸出効果及び日本で○○人の雇用増加効果　</a:t>
            </a:r>
            <a:endParaRPr kumimoji="0" lang="en-US" altLang="ja-JP" sz="1100" dirty="0">
              <a:solidFill>
                <a:srgbClr val="00B0F0"/>
              </a:solidFill>
              <a:latin typeface="Meiryo UI" panose="020B0604030504040204" pitchFamily="50" charset="-128"/>
              <a:ea typeface="Meiryo UI" panose="020B0604030504040204" pitchFamily="50" charset="-128"/>
            </a:endParaRPr>
          </a:p>
          <a:p>
            <a:pPr algn="l"/>
            <a:r>
              <a:rPr kumimoji="0" lang="ja-JP" altLang="en-US" sz="1100" dirty="0">
                <a:solidFill>
                  <a:srgbClr val="00B0F0"/>
                </a:solidFill>
                <a:latin typeface="Meiryo UI" panose="020B0604030504040204" pitchFamily="50" charset="-128"/>
                <a:ea typeface="Meiryo UI" panose="020B0604030504040204" pitchFamily="50" charset="-128"/>
              </a:rPr>
              <a:t>　　　</a:t>
            </a:r>
          </a:p>
        </p:txBody>
      </p:sp>
      <p:sp>
        <p:nvSpPr>
          <p:cNvPr id="13" name="四角形: 角を丸くする 12">
            <a:extLst>
              <a:ext uri="{FF2B5EF4-FFF2-40B4-BE49-F238E27FC236}">
                <a16:creationId xmlns:a16="http://schemas.microsoft.com/office/drawing/2014/main" id="{1A3FE030-F2F0-30DB-02FA-274D3D98AA32}"/>
              </a:ext>
            </a:extLst>
          </p:cNvPr>
          <p:cNvSpPr/>
          <p:nvPr/>
        </p:nvSpPr>
        <p:spPr bwMode="auto">
          <a:xfrm>
            <a:off x="531726" y="4284360"/>
            <a:ext cx="4217972" cy="294367"/>
          </a:xfrm>
          <a:prstGeom prst="round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l"/>
            <a:r>
              <a:rPr kumimoji="0" lang="ja-JP" altLang="en-US" sz="1400" b="1" dirty="0">
                <a:latin typeface="Meiryo UI" panose="020B0604030504040204" pitchFamily="50" charset="-128"/>
                <a:ea typeface="Meiryo UI" panose="020B0604030504040204" pitchFamily="50" charset="-128"/>
              </a:rPr>
              <a:t>本事業の我が国輸出（モノ・サービス）への裨益効果</a:t>
            </a:r>
            <a:endParaRPr kumimoji="0" lang="en-US" altLang="ja-JP" sz="1400" b="1"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6D50B12A-D729-1AC2-85A1-0A02C495AB1C}"/>
              </a:ext>
            </a:extLst>
          </p:cNvPr>
          <p:cNvSpPr/>
          <p:nvPr/>
        </p:nvSpPr>
        <p:spPr>
          <a:xfrm rot="21008454">
            <a:off x="806558" y="2224527"/>
            <a:ext cx="8648522" cy="2185214"/>
          </a:xfrm>
          <a:prstGeom prst="rect">
            <a:avLst/>
          </a:prstGeom>
          <a:noFill/>
        </p:spPr>
        <p:txBody>
          <a:bodyPr wrap="none" lIns="91440" tIns="45720" rIns="91440" bIns="45720">
            <a:spAutoFit/>
          </a:bodyPr>
          <a:lstStyle/>
          <a:p>
            <a:pPr algn="ctr"/>
            <a:r>
              <a:rPr lang="ja-JP" altLang="en-US" sz="4400" b="1" cap="none" spc="0" dirty="0">
                <a:ln w="6600">
                  <a:solidFill>
                    <a:schemeClr val="accent2"/>
                  </a:solidFill>
                  <a:prstDash val="solid"/>
                </a:ln>
                <a:solidFill>
                  <a:srgbClr val="FFFFFF"/>
                </a:solidFill>
                <a:effectLst>
                  <a:outerShdw dist="38100" dir="2700000" algn="tl" rotWithShape="0">
                    <a:schemeClr val="accent2"/>
                  </a:outerShdw>
                </a:effectLst>
              </a:rPr>
              <a:t>類型２に最も当てはまる場合は、</a:t>
            </a:r>
            <a:endParaRPr lang="en-US" altLang="ja-JP" sz="4400" b="1" cap="none" spc="0" dirty="0">
              <a:ln w="6600">
                <a:solidFill>
                  <a:schemeClr val="accent2"/>
                </a:solidFill>
                <a:prstDash val="solid"/>
              </a:ln>
              <a:solidFill>
                <a:srgbClr val="FFFFFF"/>
              </a:solidFill>
              <a:effectLst>
                <a:outerShdw dist="38100" dir="2700000" algn="tl" rotWithShape="0">
                  <a:schemeClr val="accent2"/>
                </a:outerShdw>
              </a:effectLst>
            </a:endParaRPr>
          </a:p>
          <a:p>
            <a:pPr algn="ctr"/>
            <a:r>
              <a:rPr lang="ja-JP" altLang="en-US" sz="4400" b="1" cap="none" spc="0" dirty="0">
                <a:ln w="6600">
                  <a:solidFill>
                    <a:schemeClr val="accent2"/>
                  </a:solidFill>
                  <a:prstDash val="solid"/>
                </a:ln>
                <a:solidFill>
                  <a:srgbClr val="FFFFFF"/>
                </a:solidFill>
                <a:effectLst>
                  <a:outerShdw dist="38100" dir="2700000" algn="tl" rotWithShape="0">
                    <a:schemeClr val="accent2"/>
                  </a:outerShdw>
                </a:effectLst>
              </a:rPr>
              <a:t>このシートにご記入ください。</a:t>
            </a:r>
            <a:endParaRPr lang="en-US" altLang="ja-JP" sz="4400" b="1" cap="none" spc="0" dirty="0">
              <a:ln w="6600">
                <a:solidFill>
                  <a:schemeClr val="accent2"/>
                </a:solidFill>
                <a:prstDash val="solid"/>
              </a:ln>
              <a:solidFill>
                <a:srgbClr val="FFFFFF"/>
              </a:solidFill>
              <a:effectLst>
                <a:outerShdw dist="38100" dir="2700000" algn="tl" rotWithShape="0">
                  <a:schemeClr val="accent2"/>
                </a:outerShdw>
              </a:effectLst>
            </a:endParaRPr>
          </a:p>
          <a:p>
            <a:pPr algn="ctr"/>
            <a:r>
              <a:rPr lang="en-US" altLang="ja-JP" sz="2400" b="1" cap="none" spc="0" dirty="0">
                <a:ln w="6600">
                  <a:solidFill>
                    <a:schemeClr val="accent2"/>
                  </a:solidFill>
                  <a:prstDash val="solid"/>
                </a:ln>
                <a:solidFill>
                  <a:srgbClr val="FFFFFF"/>
                </a:solidFill>
                <a:effectLst>
                  <a:outerShdw dist="38100" dir="2700000" algn="tl" rotWithShape="0">
                    <a:schemeClr val="accent2"/>
                  </a:outerShdw>
                </a:effectLst>
              </a:rPr>
              <a:t>※</a:t>
            </a:r>
            <a:r>
              <a:rPr lang="ja-JP" altLang="en-US" sz="2400" b="1" cap="none" spc="0" dirty="0">
                <a:ln w="6600">
                  <a:solidFill>
                    <a:schemeClr val="accent2"/>
                  </a:solidFill>
                  <a:prstDash val="solid"/>
                </a:ln>
                <a:solidFill>
                  <a:srgbClr val="FFFFFF"/>
                </a:solidFill>
                <a:effectLst>
                  <a:outerShdw dist="38100" dir="2700000" algn="tl" rotWithShape="0">
                    <a:schemeClr val="accent2"/>
                  </a:outerShdw>
                </a:effectLst>
              </a:rPr>
              <a:t>この記述は提出時に削除してください。</a:t>
            </a:r>
            <a:endParaRPr lang="en-US" altLang="ja-JP" sz="2400" b="1" cap="none" spc="0" dirty="0">
              <a:ln w="6600">
                <a:solidFill>
                  <a:schemeClr val="accent2"/>
                </a:solidFill>
                <a:prstDash val="solid"/>
              </a:ln>
              <a:solidFill>
                <a:srgbClr val="FFFFFF"/>
              </a:solidFill>
              <a:effectLst>
                <a:outerShdw dist="38100" dir="2700000" algn="tl" rotWithShape="0">
                  <a:schemeClr val="accent2"/>
                </a:outerShdw>
              </a:effectLst>
            </a:endParaRPr>
          </a:p>
          <a:p>
            <a:pPr algn="ctr"/>
            <a:r>
              <a:rPr lang="ja-JP" altLang="en-US" sz="2400" b="1" dirty="0">
                <a:ln w="6600">
                  <a:solidFill>
                    <a:schemeClr val="accent2"/>
                  </a:solidFill>
                  <a:prstDash val="solid"/>
                </a:ln>
                <a:solidFill>
                  <a:srgbClr val="FFFFFF"/>
                </a:solidFill>
                <a:effectLst>
                  <a:outerShdw dist="38100" dir="2700000" algn="tl" rotWithShape="0">
                    <a:schemeClr val="accent2"/>
                  </a:outerShdw>
                </a:effectLst>
              </a:rPr>
              <a:t>また、様式中の</a:t>
            </a:r>
            <a:r>
              <a:rPr lang="ja-JP" altLang="en-US" sz="2400" b="1" dirty="0">
                <a:ln w="6600">
                  <a:solidFill>
                    <a:schemeClr val="accent2"/>
                  </a:solidFill>
                  <a:prstDash val="solid"/>
                </a:ln>
                <a:solidFill>
                  <a:srgbClr val="00B0F0"/>
                </a:solidFill>
                <a:effectLst>
                  <a:outerShdw dist="38100" dir="2700000" algn="tl" rotWithShape="0">
                    <a:schemeClr val="accent2"/>
                  </a:outerShdw>
                </a:effectLst>
              </a:rPr>
              <a:t>青文字</a:t>
            </a:r>
            <a:r>
              <a:rPr lang="ja-JP" altLang="en-US" sz="2400" b="1" dirty="0">
                <a:ln w="6600">
                  <a:solidFill>
                    <a:schemeClr val="accent2"/>
                  </a:solidFill>
                  <a:prstDash val="solid"/>
                </a:ln>
                <a:solidFill>
                  <a:srgbClr val="FFFFFF"/>
                </a:solidFill>
                <a:effectLst>
                  <a:outerShdw dist="38100" dir="2700000" algn="tl" rotWithShape="0">
                    <a:schemeClr val="accent2"/>
                  </a:outerShdw>
                </a:effectLst>
              </a:rPr>
              <a:t>も削除してください。</a:t>
            </a:r>
            <a:endParaRPr lang="ja-JP" altLang="en-US" sz="2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2038686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594600" y="6526471"/>
            <a:ext cx="2311400" cy="365125"/>
          </a:xfrm>
        </p:spPr>
        <p:txBody>
          <a:bodyPr/>
          <a:lstStyle/>
          <a:p>
            <a:fld id="{D9550142-B990-490A-A107-ED7302A7FD52}" type="slidenum">
              <a:rPr kumimoji="1" lang="ja-JP" altLang="en-US" sz="1100" smtClean="0"/>
              <a:t>3</a:t>
            </a:fld>
            <a:endParaRPr kumimoji="1" lang="ja-JP" altLang="en-US" sz="1100" dirty="0"/>
          </a:p>
        </p:txBody>
      </p:sp>
      <p:graphicFrame>
        <p:nvGraphicFramePr>
          <p:cNvPr id="12" name="表 12">
            <a:extLst>
              <a:ext uri="{FF2B5EF4-FFF2-40B4-BE49-F238E27FC236}">
                <a16:creationId xmlns:a16="http://schemas.microsoft.com/office/drawing/2014/main" id="{3ABAD51A-35EB-3879-C6D9-3FB3BC7F08D7}"/>
              </a:ext>
            </a:extLst>
          </p:cNvPr>
          <p:cNvGraphicFramePr>
            <a:graphicFrameLocks noGrp="1"/>
          </p:cNvGraphicFramePr>
          <p:nvPr>
            <p:extLst>
              <p:ext uri="{D42A27DB-BD31-4B8C-83A1-F6EECF244321}">
                <p14:modId xmlns:p14="http://schemas.microsoft.com/office/powerpoint/2010/main" val="3916197882"/>
              </p:ext>
            </p:extLst>
          </p:nvPr>
        </p:nvGraphicFramePr>
        <p:xfrm>
          <a:off x="270548" y="345639"/>
          <a:ext cx="9308447" cy="1154600"/>
        </p:xfrm>
        <a:graphic>
          <a:graphicData uri="http://schemas.openxmlformats.org/drawingml/2006/table">
            <a:tbl>
              <a:tblPr firstRow="1" bandRow="1">
                <a:tableStyleId>{5940675A-B579-460E-94D1-54222C63F5DA}</a:tableStyleId>
              </a:tblPr>
              <a:tblGrid>
                <a:gridCol w="847749">
                  <a:extLst>
                    <a:ext uri="{9D8B030D-6E8A-4147-A177-3AD203B41FA5}">
                      <a16:colId xmlns:a16="http://schemas.microsoft.com/office/drawing/2014/main" val="2483108772"/>
                    </a:ext>
                  </a:extLst>
                </a:gridCol>
                <a:gridCol w="923858">
                  <a:extLst>
                    <a:ext uri="{9D8B030D-6E8A-4147-A177-3AD203B41FA5}">
                      <a16:colId xmlns:a16="http://schemas.microsoft.com/office/drawing/2014/main" val="2075099082"/>
                    </a:ext>
                  </a:extLst>
                </a:gridCol>
                <a:gridCol w="3695433">
                  <a:extLst>
                    <a:ext uri="{9D8B030D-6E8A-4147-A177-3AD203B41FA5}">
                      <a16:colId xmlns:a16="http://schemas.microsoft.com/office/drawing/2014/main" val="4265466631"/>
                    </a:ext>
                  </a:extLst>
                </a:gridCol>
                <a:gridCol w="999744">
                  <a:extLst>
                    <a:ext uri="{9D8B030D-6E8A-4147-A177-3AD203B41FA5}">
                      <a16:colId xmlns:a16="http://schemas.microsoft.com/office/drawing/2014/main" val="1745638244"/>
                    </a:ext>
                  </a:extLst>
                </a:gridCol>
                <a:gridCol w="2841663">
                  <a:extLst>
                    <a:ext uri="{9D8B030D-6E8A-4147-A177-3AD203B41FA5}">
                      <a16:colId xmlns:a16="http://schemas.microsoft.com/office/drawing/2014/main" val="818869120"/>
                    </a:ext>
                  </a:extLst>
                </a:gridCol>
              </a:tblGrid>
              <a:tr h="423080">
                <a:tc>
                  <a:txBody>
                    <a:bodyPr/>
                    <a:lstStyle/>
                    <a:p>
                      <a:r>
                        <a:rPr kumimoji="1" lang="ja-JP" altLang="en-US" sz="1600" b="1" dirty="0"/>
                        <a:t>事業名</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kern="1200" dirty="0">
                          <a:solidFill>
                            <a:schemeClr val="tx1"/>
                          </a:solidFill>
                          <a:effectLst/>
                          <a:latin typeface="+mn-lt"/>
                          <a:ea typeface="+mn-ea"/>
                          <a:cs typeface="+mn-cs"/>
                        </a:rPr>
                        <a:t>○○○国／□□□調査事業</a:t>
                      </a:r>
                      <a:r>
                        <a:rPr kumimoji="1" lang="en-US" altLang="ja-JP" sz="1600" kern="1200" dirty="0">
                          <a:solidFill>
                            <a:schemeClr val="tx1"/>
                          </a:solidFill>
                          <a:effectLst/>
                          <a:latin typeface="+mn-lt"/>
                          <a:ea typeface="+mn-ea"/>
                          <a:cs typeface="+mn-cs"/>
                        </a:rPr>
                        <a:t>or</a:t>
                      </a:r>
                      <a:r>
                        <a:rPr kumimoji="1" lang="ja-JP" altLang="ja-JP" sz="1600" kern="1200" dirty="0">
                          <a:solidFill>
                            <a:schemeClr val="tx1"/>
                          </a:solidFill>
                          <a:effectLst/>
                          <a:latin typeface="+mn-lt"/>
                          <a:ea typeface="+mn-ea"/>
                          <a:cs typeface="+mn-cs"/>
                        </a:rPr>
                        <a:t>□□□実証事</a:t>
                      </a:r>
                      <a:r>
                        <a:rPr kumimoji="1" lang="ja-JP" altLang="en-US" sz="1600" kern="1200" dirty="0">
                          <a:solidFill>
                            <a:schemeClr val="tx1"/>
                          </a:solidFill>
                          <a:effectLst/>
                          <a:latin typeface="+mn-lt"/>
                          <a:ea typeface="+mn-ea"/>
                          <a:cs typeface="+mn-cs"/>
                        </a:rPr>
                        <a:t>業</a:t>
                      </a:r>
                      <a:endParaRPr kumimoji="1" lang="ja-JP" altLang="ja-JP" sz="1600" kern="1200" dirty="0">
                        <a:solidFill>
                          <a:schemeClr val="tx1"/>
                        </a:solidFill>
                        <a:effectLst/>
                        <a:latin typeface="+mn-lt"/>
                        <a:ea typeface="+mn-ea"/>
                        <a:cs typeface="+mn-cs"/>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600" kern="1200" dirty="0">
                        <a:solidFill>
                          <a:schemeClr val="tx1"/>
                        </a:solidFill>
                        <a:effectLst/>
                        <a:latin typeface="+mn-lt"/>
                        <a:ea typeface="+mn-ea"/>
                        <a:cs typeface="+mn-cs"/>
                      </a:endParaRPr>
                    </a:p>
                  </a:txBody>
                  <a:tcPr/>
                </a:tc>
                <a:tc>
                  <a:txBody>
                    <a:bodyPr/>
                    <a:lstStyle/>
                    <a:p>
                      <a:r>
                        <a:rPr kumimoji="1" lang="ja-JP" altLang="en-US" sz="1600" b="1" dirty="0"/>
                        <a:t>事業類型</a:t>
                      </a:r>
                      <a:endParaRPr kumimoji="1" lang="en-US" altLang="ja-JP" sz="1600" b="1" dirty="0"/>
                    </a:p>
                  </a:txBody>
                  <a:tcPr/>
                </a:tc>
                <a:tc>
                  <a:txBody>
                    <a:bodyPr/>
                    <a:lstStyle/>
                    <a:p>
                      <a:r>
                        <a:rPr kumimoji="1" lang="ja-JP" altLang="en-US" sz="1100" b="1" dirty="0">
                          <a:solidFill>
                            <a:schemeClr val="tx1"/>
                          </a:solidFill>
                        </a:rPr>
                        <a:t>類型１</a:t>
                      </a:r>
                      <a:r>
                        <a:rPr kumimoji="1" lang="ja-JP" altLang="en-US" sz="1100" b="1" dirty="0"/>
                        <a:t>・</a:t>
                      </a:r>
                      <a:r>
                        <a:rPr kumimoji="1" lang="ja-JP" altLang="en-US" sz="1100" b="1" dirty="0">
                          <a:solidFill>
                            <a:schemeClr val="tx1"/>
                          </a:solidFill>
                        </a:rPr>
                        <a:t>類型２</a:t>
                      </a:r>
                      <a:r>
                        <a:rPr kumimoji="1" lang="ja-JP" altLang="en-US" sz="1100" b="1" dirty="0"/>
                        <a:t>・</a:t>
                      </a:r>
                      <a:r>
                        <a:rPr kumimoji="1" lang="ja-JP" altLang="en-US" sz="1100" b="1" dirty="0">
                          <a:solidFill>
                            <a:srgbClr val="C00000"/>
                          </a:solidFill>
                        </a:rPr>
                        <a:t>類型３</a:t>
                      </a:r>
                    </a:p>
                    <a:p>
                      <a:r>
                        <a:rPr kumimoji="1" lang="en-US" altLang="ja-JP" sz="700" b="1" dirty="0">
                          <a:solidFill>
                            <a:schemeClr val="tx1"/>
                          </a:solidFill>
                        </a:rPr>
                        <a:t>※</a:t>
                      </a:r>
                      <a:r>
                        <a:rPr kumimoji="1" lang="ja-JP" altLang="en-US" sz="700" b="1" dirty="0">
                          <a:solidFill>
                            <a:schemeClr val="tx1"/>
                          </a:solidFill>
                        </a:rPr>
                        <a:t>該当する類型を全て丸囲みしてください。（複数選択可）</a:t>
                      </a:r>
                      <a:endParaRPr kumimoji="1" lang="en-US" altLang="ja-JP" sz="700" b="1" dirty="0">
                        <a:solidFill>
                          <a:schemeClr val="tx1"/>
                        </a:solidFill>
                      </a:endParaRPr>
                    </a:p>
                  </a:txBody>
                  <a:tcPr/>
                </a:tc>
                <a:extLst>
                  <a:ext uri="{0D108BD9-81ED-4DB2-BD59-A6C34878D82A}">
                    <a16:rowId xmlns:a16="http://schemas.microsoft.com/office/drawing/2014/main" val="719923839"/>
                  </a:ext>
                </a:extLst>
              </a:tr>
              <a:tr h="327546">
                <a:tc>
                  <a:txBody>
                    <a:bodyPr/>
                    <a:lstStyle/>
                    <a:p>
                      <a:r>
                        <a:rPr kumimoji="1" lang="ja-JP" altLang="en-US" sz="1600" b="1" dirty="0"/>
                        <a:t>企業名</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r>
                        <a:rPr kumimoji="1" lang="ja-JP" altLang="en-US" sz="900" dirty="0">
                          <a:solidFill>
                            <a:srgbClr val="00B0F0"/>
                          </a:solidFill>
                        </a:rPr>
                        <a:t>＊</a:t>
                      </a:r>
                      <a:r>
                        <a:rPr kumimoji="1" lang="ja-JP" altLang="en-US" sz="900" kern="1200" dirty="0">
                          <a:solidFill>
                            <a:srgbClr val="00B0F0"/>
                          </a:solidFill>
                          <a:effectLst/>
                          <a:latin typeface="+mn-lt"/>
                          <a:ea typeface="+mn-ea"/>
                          <a:cs typeface="+mn-cs"/>
                        </a:rPr>
                        <a:t>共同申請の場合、他の構成員となる企業・団体名も記入してください。</a:t>
                      </a:r>
                      <a:endParaRPr kumimoji="1" lang="ja-JP" altLang="en-US" sz="900" dirty="0">
                        <a:solidFill>
                          <a:srgbClr val="00B0F0"/>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p>
                  </a:txBody>
                  <a:tcPr/>
                </a:tc>
                <a:tc rowSpan="2">
                  <a:txBody>
                    <a:bodyPr/>
                    <a:lstStyle/>
                    <a:p>
                      <a:r>
                        <a:rPr kumimoji="1" lang="ja-JP" altLang="en-US" sz="1600" b="1" dirty="0">
                          <a:solidFill>
                            <a:schemeClr val="tx1"/>
                          </a:solidFill>
                        </a:rPr>
                        <a:t>事業形態</a:t>
                      </a:r>
                      <a:endParaRPr kumimoji="1" lang="en-US" altLang="ja-JP" sz="1600" b="1" dirty="0">
                        <a:solidFill>
                          <a:schemeClr val="tx1"/>
                        </a:solidFill>
                      </a:endParaRP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dirty="0"/>
                        <a:t>FS</a:t>
                      </a:r>
                      <a:r>
                        <a:rPr kumimoji="1" lang="ja-JP" altLang="en-US" sz="1400" b="1" dirty="0"/>
                        <a:t>　</a:t>
                      </a:r>
                      <a:r>
                        <a:rPr kumimoji="1" lang="en-US" altLang="ja-JP" sz="1400" b="1" dirty="0"/>
                        <a:t>or </a:t>
                      </a:r>
                      <a:r>
                        <a:rPr kumimoji="1" lang="ja-JP" altLang="en-US" sz="1400" b="1" dirty="0"/>
                        <a:t>　小規模実証</a:t>
                      </a:r>
                      <a:endParaRPr kumimoji="1" lang="en-US" altLang="ja-JP" sz="1400"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solidFill>
                            <a:schemeClr val="tx1"/>
                          </a:solidFill>
                        </a:rPr>
                        <a:t>※</a:t>
                      </a:r>
                      <a:r>
                        <a:rPr kumimoji="1" lang="ja-JP" altLang="en-US" sz="700" b="1" dirty="0">
                          <a:solidFill>
                            <a:schemeClr val="tx1"/>
                          </a:solidFill>
                        </a:rPr>
                        <a:t>該当する事業形態を記載してください。</a:t>
                      </a:r>
                      <a:endParaRPr kumimoji="1" lang="ja-JP" altLang="en-US" sz="1200" b="1" dirty="0">
                        <a:solidFill>
                          <a:schemeClr val="tx1"/>
                        </a:solidFill>
                      </a:endParaRPr>
                    </a:p>
                  </a:txBody>
                  <a:tcPr anchor="ctr"/>
                </a:tc>
                <a:extLst>
                  <a:ext uri="{0D108BD9-81ED-4DB2-BD59-A6C34878D82A}">
                    <a16:rowId xmlns:a16="http://schemas.microsoft.com/office/drawing/2014/main" val="2048864446"/>
                  </a:ext>
                </a:extLst>
              </a:tr>
              <a:tr h="327546">
                <a:tc gridSpan="2">
                  <a:txBody>
                    <a:bodyPr/>
                    <a:lstStyle/>
                    <a:p>
                      <a:r>
                        <a:rPr kumimoji="1" lang="ja-JP" altLang="en-US" sz="1400" b="1" dirty="0"/>
                        <a:t>事業対象国</a:t>
                      </a:r>
                    </a:p>
                  </a:txBody>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a:t>
                      </a:r>
                    </a:p>
                  </a:txBody>
                  <a:tcPr/>
                </a:tc>
                <a:tc vMerge="1">
                  <a:txBody>
                    <a:bodyPr/>
                    <a:lstStyle/>
                    <a:p>
                      <a:r>
                        <a:rPr kumimoji="1" lang="ja-JP" altLang="en-US" sz="1600" b="1" dirty="0"/>
                        <a:t>小規模実証（小実証）、</a:t>
                      </a:r>
                      <a:r>
                        <a:rPr kumimoji="1" lang="en-US" altLang="ja-JP" sz="1600" b="1" dirty="0"/>
                        <a:t>FS</a:t>
                      </a:r>
                      <a:r>
                        <a:rPr kumimoji="1" lang="ja-JP" altLang="en-US" sz="1600" b="1" dirty="0"/>
                        <a:t>実証（</a:t>
                      </a:r>
                      <a:r>
                        <a:rPr kumimoji="1" lang="en-US" altLang="ja-JP" sz="1600" b="1" dirty="0"/>
                        <a:t>FS</a:t>
                      </a:r>
                      <a:r>
                        <a:rPr kumimoji="1" lang="ja-JP" altLang="en-US" sz="1600" b="1" dirty="0"/>
                        <a:t>）</a:t>
                      </a:r>
                      <a:endParaRPr kumimoji="1" lang="en-US" altLang="ja-JP" sz="1600" b="1" dirty="0"/>
                    </a:p>
                    <a:p>
                      <a:r>
                        <a:rPr kumimoji="1" lang="ja-JP" altLang="en-US" sz="1600" b="1" dirty="0"/>
                        <a:t>マスタープラン策定（</a:t>
                      </a:r>
                      <a:r>
                        <a:rPr kumimoji="1" lang="en-US" altLang="ja-JP" sz="1600" b="1" dirty="0"/>
                        <a:t>MP</a:t>
                      </a:r>
                      <a:r>
                        <a:rPr kumimoji="1" lang="ja-JP" altLang="en-US" sz="1600" b="1" dirty="0"/>
                        <a:t>）の区分</a:t>
                      </a:r>
                      <a:endParaRPr kumimoji="1" lang="en-US" altLang="ja-JP" sz="16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513404069"/>
                  </a:ext>
                </a:extLst>
              </a:tr>
            </a:tbl>
          </a:graphicData>
        </a:graphic>
      </p:graphicFrame>
      <p:graphicFrame>
        <p:nvGraphicFramePr>
          <p:cNvPr id="15" name="表 12">
            <a:extLst>
              <a:ext uri="{FF2B5EF4-FFF2-40B4-BE49-F238E27FC236}">
                <a16:creationId xmlns:a16="http://schemas.microsoft.com/office/drawing/2014/main" id="{304E054C-A28C-180F-379F-01F14D5C4DAA}"/>
              </a:ext>
            </a:extLst>
          </p:cNvPr>
          <p:cNvGraphicFramePr>
            <a:graphicFrameLocks noGrp="1"/>
          </p:cNvGraphicFramePr>
          <p:nvPr/>
        </p:nvGraphicFramePr>
        <p:xfrm>
          <a:off x="276756" y="1514155"/>
          <a:ext cx="9308446" cy="5194879"/>
        </p:xfrm>
        <a:graphic>
          <a:graphicData uri="http://schemas.openxmlformats.org/drawingml/2006/table">
            <a:tbl>
              <a:tblPr firstRow="1" bandRow="1">
                <a:tableStyleId>{5940675A-B579-460E-94D1-54222C63F5DA}</a:tableStyleId>
              </a:tblPr>
              <a:tblGrid>
                <a:gridCol w="2362328">
                  <a:extLst>
                    <a:ext uri="{9D8B030D-6E8A-4147-A177-3AD203B41FA5}">
                      <a16:colId xmlns:a16="http://schemas.microsoft.com/office/drawing/2014/main" val="2483108772"/>
                    </a:ext>
                  </a:extLst>
                </a:gridCol>
                <a:gridCol w="2959171">
                  <a:extLst>
                    <a:ext uri="{9D8B030D-6E8A-4147-A177-3AD203B41FA5}">
                      <a16:colId xmlns:a16="http://schemas.microsoft.com/office/drawing/2014/main" val="1745638244"/>
                    </a:ext>
                  </a:extLst>
                </a:gridCol>
                <a:gridCol w="3986947">
                  <a:extLst>
                    <a:ext uri="{9D8B030D-6E8A-4147-A177-3AD203B41FA5}">
                      <a16:colId xmlns:a16="http://schemas.microsoft.com/office/drawing/2014/main" val="4213187549"/>
                    </a:ext>
                  </a:extLst>
                </a:gridCol>
              </a:tblGrid>
              <a:tr h="2588109">
                <a:tc>
                  <a:txBody>
                    <a:bodyPr/>
                    <a:lstStyle/>
                    <a:p>
                      <a:r>
                        <a:rPr kumimoji="1" lang="ja-JP" altLang="en-US" sz="1600" b="1" dirty="0"/>
                        <a:t>事業概要</a:t>
                      </a:r>
                      <a:endParaRPr kumimoji="1" lang="en-US" altLang="ja-JP" sz="1600" b="1" dirty="0"/>
                    </a:p>
                    <a:p>
                      <a:endParaRPr kumimoji="1" lang="en-US" altLang="ja-JP" sz="1400" dirty="0"/>
                    </a:p>
                    <a:p>
                      <a:endParaRPr kumimoji="1" lang="en-US" altLang="ja-JP" sz="1400" dirty="0"/>
                    </a:p>
                    <a:p>
                      <a:r>
                        <a:rPr kumimoji="1" lang="en-US" altLang="ja-JP" sz="1200" dirty="0"/>
                        <a:t>【</a:t>
                      </a:r>
                      <a:r>
                        <a:rPr kumimoji="1" lang="ja-JP" altLang="en-US" sz="1200" dirty="0"/>
                        <a:t>想定事業スキーム</a:t>
                      </a:r>
                      <a:r>
                        <a:rPr kumimoji="1" lang="en-US" altLang="ja-JP" sz="1200" dirty="0"/>
                        <a:t>】</a:t>
                      </a:r>
                      <a:endParaRPr kumimoji="1" lang="ja-JP" altLang="en-US" sz="1200" dirty="0"/>
                    </a:p>
                  </a:txBody>
                  <a:tcPr/>
                </a:tc>
                <a:tc gridSpan="2">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3657163"/>
                  </a:ext>
                </a:extLst>
              </a:tr>
              <a:tr h="1303385">
                <a:tc gridSpan="3">
                  <a:txBody>
                    <a:bodyPr/>
                    <a:lstStyle/>
                    <a:p>
                      <a:endParaRPr kumimoji="1" lang="ja-JP" altLang="en-US" sz="1200" dirty="0"/>
                    </a:p>
                  </a:txBody>
                  <a:tcPr/>
                </a:tc>
                <a:tc hMerge="1">
                  <a:txBody>
                    <a:bodyPr/>
                    <a:lstStyle/>
                    <a:p>
                      <a:endParaRPr kumimoji="1" lang="ja-JP" altLang="en-US" dirty="0"/>
                    </a:p>
                  </a:txBody>
                  <a:tcPr/>
                </a:tc>
                <a:tc hMerge="1">
                  <a:txBody>
                    <a:bodyPr/>
                    <a:lstStyle/>
                    <a:p>
                      <a:endParaRPr kumimoji="1" lang="ja-JP" altLang="en-US" sz="1200" dirty="0"/>
                    </a:p>
                  </a:txBody>
                  <a:tcPr/>
                </a:tc>
                <a:extLst>
                  <a:ext uri="{0D108BD9-81ED-4DB2-BD59-A6C34878D82A}">
                    <a16:rowId xmlns:a16="http://schemas.microsoft.com/office/drawing/2014/main" val="3160479808"/>
                  </a:ext>
                </a:extLst>
              </a:tr>
              <a:tr h="1303385">
                <a:tc gridSpan="2">
                  <a:txBody>
                    <a:bodyPr/>
                    <a:lstStyle/>
                    <a:p>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159636933"/>
                  </a:ext>
                </a:extLst>
              </a:tr>
            </a:tbl>
          </a:graphicData>
        </a:graphic>
      </p:graphicFrame>
      <p:sp>
        <p:nvSpPr>
          <p:cNvPr id="16" name="テキスト ボックス 15">
            <a:extLst>
              <a:ext uri="{FF2B5EF4-FFF2-40B4-BE49-F238E27FC236}">
                <a16:creationId xmlns:a16="http://schemas.microsoft.com/office/drawing/2014/main" id="{4F652864-B8AB-FB64-8CAC-8C6187E141FF}"/>
              </a:ext>
            </a:extLst>
          </p:cNvPr>
          <p:cNvSpPr txBox="1"/>
          <p:nvPr/>
        </p:nvSpPr>
        <p:spPr>
          <a:xfrm>
            <a:off x="2634350" y="1543269"/>
            <a:ext cx="4282767" cy="2385268"/>
          </a:xfrm>
          <a:prstGeom prst="rect">
            <a:avLst/>
          </a:prstGeom>
          <a:noFill/>
        </p:spPr>
        <p:txBody>
          <a:bodyPr wrap="square" rtlCol="0">
            <a:spAutoFit/>
          </a:bodyPr>
          <a:lstStyle/>
          <a:p>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事業概要を４～５行程度で簡潔に記載</a:t>
            </a:r>
            <a:endPar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u="sng"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sng"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単に生産ラインを別国で増強、ではなくデジタル技術等の活用で生産性向上にもつながるストーリーをなるべく入れてください</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事業規模</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スケジュール</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年○月～～～</a:t>
            </a:r>
            <a:br>
              <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年○月～～～</a:t>
            </a:r>
            <a:endParaRPr lang="en-US" altLang="ja-JP" sz="14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＊受注事業化までの全体スケジュールを記載してください。</a:t>
            </a:r>
            <a:endParaRPr kumimoji="1" lang="en-US" altLang="ja-JP" sz="9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1" name="図 10">
            <a:extLst>
              <a:ext uri="{FF2B5EF4-FFF2-40B4-BE49-F238E27FC236}">
                <a16:creationId xmlns:a16="http://schemas.microsoft.com/office/drawing/2014/main" id="{E7A75C3C-8E59-5694-300D-60744A2FC294}"/>
              </a:ext>
            </a:extLst>
          </p:cNvPr>
          <p:cNvPicPr>
            <a:picLocks noChangeAspect="1"/>
          </p:cNvPicPr>
          <p:nvPr/>
        </p:nvPicPr>
        <p:blipFill>
          <a:blip r:embed="rId2"/>
          <a:stretch>
            <a:fillRect/>
          </a:stretch>
        </p:blipFill>
        <p:spPr>
          <a:xfrm>
            <a:off x="6922869" y="1889394"/>
            <a:ext cx="1728192" cy="1367409"/>
          </a:xfrm>
          <a:prstGeom prst="rect">
            <a:avLst/>
          </a:prstGeom>
        </p:spPr>
      </p:pic>
      <p:sp>
        <p:nvSpPr>
          <p:cNvPr id="18" name="正方形/長方形 17">
            <a:extLst>
              <a:ext uri="{FF2B5EF4-FFF2-40B4-BE49-F238E27FC236}">
                <a16:creationId xmlns:a16="http://schemas.microsoft.com/office/drawing/2014/main" id="{9CCB53BE-0E99-788C-3712-0A9399D81606}"/>
              </a:ext>
            </a:extLst>
          </p:cNvPr>
          <p:cNvSpPr/>
          <p:nvPr/>
        </p:nvSpPr>
        <p:spPr bwMode="auto">
          <a:xfrm>
            <a:off x="311137" y="2806374"/>
            <a:ext cx="825439" cy="432048"/>
          </a:xfrm>
          <a:prstGeom prst="rect">
            <a:avLst/>
          </a:prstGeom>
          <a:solidFill>
            <a:schemeClr val="accent1">
              <a:lumMod val="20000"/>
              <a:lumOff val="80000"/>
            </a:schemeClr>
          </a:solidFill>
          <a:ln w="9525">
            <a:noFill/>
            <a:miter lim="800000"/>
            <a:headEnd/>
            <a:tailEnd/>
          </a:ln>
          <a:effectLst/>
        </p:spPr>
        <p:txBody>
          <a:bodyPr wrap="none" rtlCol="0" anchor="ctr"/>
          <a:lstStyle/>
          <a:p>
            <a:pPr algn="ctr"/>
            <a:r>
              <a:rPr kumimoji="0" lang="en-US" altLang="ja-JP" sz="1100" dirty="0">
                <a:latin typeface="Meiryo UI" panose="020B0604030504040204" pitchFamily="50" charset="-128"/>
                <a:ea typeface="Meiryo UI" panose="020B0604030504040204" pitchFamily="50" charset="-128"/>
              </a:rPr>
              <a:t>A</a:t>
            </a:r>
            <a:r>
              <a:rPr kumimoji="0" lang="ja-JP" altLang="en-US" sz="1100" dirty="0">
                <a:latin typeface="Meiryo UI" panose="020B0604030504040204" pitchFamily="50" charset="-128"/>
                <a:ea typeface="Meiryo UI" panose="020B0604030504040204" pitchFamily="50" charset="-128"/>
              </a:rPr>
              <a:t>社</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（提案事業社）</a:t>
            </a:r>
          </a:p>
        </p:txBody>
      </p:sp>
      <p:sp>
        <p:nvSpPr>
          <p:cNvPr id="20" name="正方形/長方形 19">
            <a:extLst>
              <a:ext uri="{FF2B5EF4-FFF2-40B4-BE49-F238E27FC236}">
                <a16:creationId xmlns:a16="http://schemas.microsoft.com/office/drawing/2014/main" id="{07E975B0-9D57-C36B-099B-28FCF8A4E88E}"/>
              </a:ext>
            </a:extLst>
          </p:cNvPr>
          <p:cNvSpPr/>
          <p:nvPr/>
        </p:nvSpPr>
        <p:spPr bwMode="auto">
          <a:xfrm>
            <a:off x="807588" y="3498112"/>
            <a:ext cx="1332320" cy="451706"/>
          </a:xfrm>
          <a:prstGeom prst="rect">
            <a:avLst/>
          </a:prstGeom>
          <a:solidFill>
            <a:schemeClr val="accent3">
              <a:lumMod val="20000"/>
              <a:lumOff val="80000"/>
            </a:schemeClr>
          </a:solidFill>
          <a:ln w="9525">
            <a:noFill/>
            <a:miter lim="800000"/>
            <a:headEnd/>
            <a:tailEnd/>
          </a:ln>
          <a:effectLst/>
        </p:spPr>
        <p:txBody>
          <a:bodyPr wrap="none" rtlCol="0" anchor="ctr"/>
          <a:lstStyle/>
          <a:p>
            <a:pPr algn="ctr"/>
            <a:r>
              <a:rPr kumimoji="0" lang="ja-JP" altLang="en-US" sz="1100" dirty="0">
                <a:latin typeface="Meiryo UI" panose="020B0604030504040204" pitchFamily="50" charset="-128"/>
                <a:ea typeface="Meiryo UI" panose="020B0604030504040204" pitchFamily="50" charset="-128"/>
              </a:rPr>
              <a:t>現地</a:t>
            </a:r>
            <a:r>
              <a:rPr kumimoji="0" lang="en-US" altLang="ja-JP" sz="1100" dirty="0">
                <a:latin typeface="Meiryo UI" panose="020B0604030504040204" pitchFamily="50" charset="-128"/>
                <a:ea typeface="Meiryo UI" panose="020B0604030504040204" pitchFamily="50" charset="-128"/>
              </a:rPr>
              <a:t>SPC</a:t>
            </a:r>
            <a:r>
              <a:rPr kumimoji="0" lang="ja-JP" altLang="en-US" sz="1100" dirty="0">
                <a:latin typeface="Meiryo UI" panose="020B0604030504040204" pitchFamily="50" charset="-128"/>
                <a:ea typeface="Meiryo UI" panose="020B0604030504040204" pitchFamily="50" charset="-128"/>
              </a:rPr>
              <a:t>設立</a:t>
            </a:r>
          </a:p>
        </p:txBody>
      </p:sp>
      <p:cxnSp>
        <p:nvCxnSpPr>
          <p:cNvPr id="21" name="直線コネクタ 23">
            <a:extLst>
              <a:ext uri="{FF2B5EF4-FFF2-40B4-BE49-F238E27FC236}">
                <a16:creationId xmlns:a16="http://schemas.microsoft.com/office/drawing/2014/main" id="{570626C9-3E7D-A4D1-4D94-D426969DE6C8}"/>
              </a:ext>
            </a:extLst>
          </p:cNvPr>
          <p:cNvCxnSpPr>
            <a:cxnSpLocks/>
            <a:stCxn id="18" idx="3"/>
          </p:cNvCxnSpPr>
          <p:nvPr/>
        </p:nvCxnSpPr>
        <p:spPr>
          <a:xfrm>
            <a:off x="1136576" y="3022398"/>
            <a:ext cx="1235308" cy="104922"/>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3">
            <a:extLst>
              <a:ext uri="{FF2B5EF4-FFF2-40B4-BE49-F238E27FC236}">
                <a16:creationId xmlns:a16="http://schemas.microsoft.com/office/drawing/2014/main" id="{ED6CE2A1-FA2A-662D-62A1-8DB93F3CCA91}"/>
              </a:ext>
            </a:extLst>
          </p:cNvPr>
          <p:cNvCxnSpPr>
            <a:cxnSpLocks/>
          </p:cNvCxnSpPr>
          <p:nvPr/>
        </p:nvCxnSpPr>
        <p:spPr>
          <a:xfrm rot="16200000" flipH="1">
            <a:off x="1195566" y="3264714"/>
            <a:ext cx="503644" cy="1"/>
          </a:xfrm>
          <a:prstGeom prst="bentConnector3">
            <a:avLst>
              <a:gd name="adj1" fmla="val 50000"/>
            </a:avLst>
          </a:prstGeom>
          <a:ln w="190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6A873003-10A6-3FB5-DECC-C16D90A23DFB}"/>
              </a:ext>
            </a:extLst>
          </p:cNvPr>
          <p:cNvSpPr/>
          <p:nvPr/>
        </p:nvSpPr>
        <p:spPr bwMode="auto">
          <a:xfrm>
            <a:off x="1737557" y="2855157"/>
            <a:ext cx="821714" cy="377085"/>
          </a:xfrm>
          <a:prstGeom prst="rect">
            <a:avLst/>
          </a:prstGeom>
          <a:solidFill>
            <a:schemeClr val="accent2">
              <a:lumMod val="20000"/>
              <a:lumOff val="80000"/>
            </a:schemeClr>
          </a:solidFill>
          <a:ln w="9525">
            <a:noFill/>
            <a:miter lim="800000"/>
            <a:headEnd/>
            <a:tailEnd/>
          </a:ln>
          <a:effectLst/>
        </p:spPr>
        <p:txBody>
          <a:bodyPr wrap="none" rtlCol="0" anchor="ctr"/>
          <a:lstStyle/>
          <a:p>
            <a:pPr algn="ctr"/>
            <a:r>
              <a:rPr kumimoji="0" lang="en-US" altLang="ja-JP" sz="1100" dirty="0">
                <a:latin typeface="Meiryo UI" panose="020B0604030504040204" pitchFamily="50" charset="-128"/>
                <a:ea typeface="Meiryo UI" panose="020B0604030504040204" pitchFamily="50" charset="-128"/>
              </a:rPr>
              <a:t>B</a:t>
            </a:r>
            <a:r>
              <a:rPr kumimoji="0" lang="ja-JP" altLang="en-US" sz="1100" dirty="0">
                <a:latin typeface="Meiryo UI" panose="020B0604030504040204" pitchFamily="50" charset="-128"/>
                <a:ea typeface="Meiryo UI" panose="020B0604030504040204" pitchFamily="50" charset="-128"/>
              </a:rPr>
              <a:t>社</a:t>
            </a:r>
            <a:endParaRPr kumimoji="0" lang="en-US" altLang="ja-JP" sz="1100" dirty="0">
              <a:latin typeface="Meiryo UI" panose="020B0604030504040204" pitchFamily="50" charset="-128"/>
              <a:ea typeface="Meiryo UI" panose="020B0604030504040204" pitchFamily="50" charset="-128"/>
            </a:endParaRPr>
          </a:p>
          <a:p>
            <a:pPr algn="ctr"/>
            <a:r>
              <a:rPr kumimoji="0" lang="ja-JP" altLang="en-US" sz="1100" dirty="0">
                <a:latin typeface="Meiryo UI" panose="020B0604030504040204" pitchFamily="50" charset="-128"/>
                <a:ea typeface="Meiryo UI" panose="020B0604030504040204" pitchFamily="50" charset="-128"/>
              </a:rPr>
              <a:t>（○国企業）</a:t>
            </a:r>
          </a:p>
        </p:txBody>
      </p:sp>
      <p:sp>
        <p:nvSpPr>
          <p:cNvPr id="31" name="テキスト ボックス 30">
            <a:extLst>
              <a:ext uri="{FF2B5EF4-FFF2-40B4-BE49-F238E27FC236}">
                <a16:creationId xmlns:a16="http://schemas.microsoft.com/office/drawing/2014/main" id="{5A9A61E0-929E-9789-E206-83782175D61B}"/>
              </a:ext>
            </a:extLst>
          </p:cNvPr>
          <p:cNvSpPr txBox="1"/>
          <p:nvPr/>
        </p:nvSpPr>
        <p:spPr>
          <a:xfrm>
            <a:off x="272480" y="2590350"/>
            <a:ext cx="821714"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％出資</a:t>
            </a:r>
          </a:p>
        </p:txBody>
      </p:sp>
      <p:sp>
        <p:nvSpPr>
          <p:cNvPr id="32" name="テキスト ボックス 31">
            <a:extLst>
              <a:ext uri="{FF2B5EF4-FFF2-40B4-BE49-F238E27FC236}">
                <a16:creationId xmlns:a16="http://schemas.microsoft.com/office/drawing/2014/main" id="{8E342909-F461-062C-7F99-DCE0193A367B}"/>
              </a:ext>
            </a:extLst>
          </p:cNvPr>
          <p:cNvSpPr txBox="1"/>
          <p:nvPr/>
        </p:nvSpPr>
        <p:spPr>
          <a:xfrm>
            <a:off x="1818297" y="2622692"/>
            <a:ext cx="821714"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49</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％出資</a:t>
            </a:r>
          </a:p>
        </p:txBody>
      </p:sp>
      <p:sp>
        <p:nvSpPr>
          <p:cNvPr id="33" name="テキスト ボックス 32">
            <a:extLst>
              <a:ext uri="{FF2B5EF4-FFF2-40B4-BE49-F238E27FC236}">
                <a16:creationId xmlns:a16="http://schemas.microsoft.com/office/drawing/2014/main" id="{1F30A7F1-65A3-0A51-BCAB-9BCFBD483A45}"/>
              </a:ext>
            </a:extLst>
          </p:cNvPr>
          <p:cNvSpPr txBox="1"/>
          <p:nvPr/>
        </p:nvSpPr>
        <p:spPr>
          <a:xfrm>
            <a:off x="6825208" y="1534253"/>
            <a:ext cx="2511890"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事業イメージが分かる図や写真</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B0660CBB-F763-63F5-781B-81348CE18DAA}"/>
              </a:ext>
            </a:extLst>
          </p:cNvPr>
          <p:cNvSpPr txBox="1"/>
          <p:nvPr/>
        </p:nvSpPr>
        <p:spPr>
          <a:xfrm flipH="1">
            <a:off x="487542" y="5483667"/>
            <a:ext cx="4032449" cy="276999"/>
          </a:xfrm>
          <a:prstGeom prst="rect">
            <a:avLst/>
          </a:prstGeom>
          <a:noFill/>
        </p:spPr>
        <p:txBody>
          <a:bodyPr wrap="square" rtlCol="0">
            <a:spAutoFit/>
          </a:bodyPr>
          <a:lstStyle/>
          <a:p>
            <a:r>
              <a:rPr kumimoji="1" lang="ja-JP" altLang="en-US" sz="1200" b="1" u="sng" dirty="0">
                <a:latin typeface="+mn-ea"/>
                <a:cs typeface="Meiryo UI" panose="020B0604030504040204" pitchFamily="50" charset="-128"/>
              </a:rPr>
              <a:t>●注視すべき他国政府等の支援スキーム（あれば）</a:t>
            </a:r>
          </a:p>
        </p:txBody>
      </p:sp>
      <p:sp>
        <p:nvSpPr>
          <p:cNvPr id="7" name="テキスト ボックス 6">
            <a:extLst>
              <a:ext uri="{FF2B5EF4-FFF2-40B4-BE49-F238E27FC236}">
                <a16:creationId xmlns:a16="http://schemas.microsoft.com/office/drawing/2014/main" id="{8900EB6A-9D58-A959-A18D-63B78E072259}"/>
              </a:ext>
            </a:extLst>
          </p:cNvPr>
          <p:cNvSpPr txBox="1"/>
          <p:nvPr/>
        </p:nvSpPr>
        <p:spPr>
          <a:xfrm flipH="1">
            <a:off x="529418" y="5776931"/>
            <a:ext cx="4473630" cy="769441"/>
          </a:xfrm>
          <a:prstGeom prst="rect">
            <a:avLst/>
          </a:prstGeom>
          <a:noFill/>
        </p:spPr>
        <p:txBody>
          <a:bodyPr wrap="square" rtlCol="0">
            <a:spAutoFit/>
          </a:bodyPr>
          <a:lstStyle/>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他国ライバル企業等と競争条件が劣後しかねない他国政府の補助金等があれば、以下記載のこと。</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・補助事業名（どこの国・政府等の事業か分かるよう）</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・具体的な補助率や上限等分かる範囲で記載</a:t>
            </a:r>
          </a:p>
        </p:txBody>
      </p:sp>
      <p:sp>
        <p:nvSpPr>
          <p:cNvPr id="8" name="テキスト ボックス 7">
            <a:extLst>
              <a:ext uri="{FF2B5EF4-FFF2-40B4-BE49-F238E27FC236}">
                <a16:creationId xmlns:a16="http://schemas.microsoft.com/office/drawing/2014/main" id="{8AC51C51-0F51-8DC8-82CB-129F3ED0AEF2}"/>
              </a:ext>
            </a:extLst>
          </p:cNvPr>
          <p:cNvSpPr txBox="1"/>
          <p:nvPr/>
        </p:nvSpPr>
        <p:spPr>
          <a:xfrm flipH="1">
            <a:off x="5746513" y="5483291"/>
            <a:ext cx="4032449" cy="276999"/>
          </a:xfrm>
          <a:prstGeom prst="rect">
            <a:avLst/>
          </a:prstGeom>
          <a:noFill/>
        </p:spPr>
        <p:txBody>
          <a:bodyPr wrap="square" rtlCol="0">
            <a:spAutoFit/>
          </a:bodyPr>
          <a:lstStyle/>
          <a:p>
            <a:r>
              <a:rPr kumimoji="1" lang="ja-JP" altLang="en-US" sz="1200" b="1" u="sng" dirty="0">
                <a:latin typeface="+mn-ea"/>
                <a:cs typeface="Meiryo UI" panose="020B0604030504040204" pitchFamily="50" charset="-128"/>
              </a:rPr>
              <a:t>●その他留意事項（あれば）</a:t>
            </a:r>
          </a:p>
        </p:txBody>
      </p:sp>
      <p:sp>
        <p:nvSpPr>
          <p:cNvPr id="9" name="テキスト ボックス 8">
            <a:extLst>
              <a:ext uri="{FF2B5EF4-FFF2-40B4-BE49-F238E27FC236}">
                <a16:creationId xmlns:a16="http://schemas.microsoft.com/office/drawing/2014/main" id="{BC712D0E-E58B-E56E-96D7-42E9F530598C}"/>
              </a:ext>
            </a:extLst>
          </p:cNvPr>
          <p:cNvSpPr txBox="1"/>
          <p:nvPr/>
        </p:nvSpPr>
        <p:spPr>
          <a:xfrm flipH="1">
            <a:off x="5732646" y="5724628"/>
            <a:ext cx="4473630" cy="769441"/>
          </a:xfrm>
          <a:prstGeom prst="rect">
            <a:avLst/>
          </a:prstGeom>
          <a:noFill/>
        </p:spPr>
        <p:txBody>
          <a:bodyPr wrap="square" rtlCol="0">
            <a:spAutoFit/>
          </a:bodyPr>
          <a:lstStyle/>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企業の本気度や政府支援への具体的な要望等記載のこと。</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・○○億円程度の補助（又は委託？）がないと～～のため</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本事業が成立しない　等</a:t>
            </a:r>
            <a:b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FD57BA3C-3609-426F-050C-7CC573D611C9}"/>
              </a:ext>
            </a:extLst>
          </p:cNvPr>
          <p:cNvSpPr txBox="1"/>
          <p:nvPr/>
        </p:nvSpPr>
        <p:spPr>
          <a:xfrm>
            <a:off x="1493" y="-3100"/>
            <a:ext cx="9442182" cy="276999"/>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令和５年度補正グローバルサウス未来志向型共創等事業費補助金（我が国企業によるインフラ海外展開促進調査）</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四角形: 角を丸くする 9">
            <a:extLst>
              <a:ext uri="{FF2B5EF4-FFF2-40B4-BE49-F238E27FC236}">
                <a16:creationId xmlns:a16="http://schemas.microsoft.com/office/drawing/2014/main" id="{3A80AB7F-0F0D-F0F9-25F3-4FF7E2EF42B2}"/>
              </a:ext>
            </a:extLst>
          </p:cNvPr>
          <p:cNvSpPr/>
          <p:nvPr/>
        </p:nvSpPr>
        <p:spPr bwMode="auto">
          <a:xfrm>
            <a:off x="7833455" y="45468"/>
            <a:ext cx="1745540" cy="269385"/>
          </a:xfrm>
          <a:prstGeom prst="roundRect">
            <a:avLst/>
          </a:prstGeom>
          <a:solidFill>
            <a:srgbClr val="C00000"/>
          </a:solidFill>
          <a:ln>
            <a:noFill/>
          </a:ln>
        </p:spPr>
        <p:style>
          <a:lnRef idx="0">
            <a:scrgbClr r="0" g="0" b="0"/>
          </a:lnRef>
          <a:fillRef idx="0">
            <a:scrgbClr r="0" g="0" b="0"/>
          </a:fillRef>
          <a:effectRef idx="0">
            <a:scrgbClr r="0" g="0" b="0"/>
          </a:effectRef>
          <a:fontRef idx="minor">
            <a:schemeClr val="lt1"/>
          </a:fontRef>
        </p:style>
        <p:txBody>
          <a:bodyPr wrap="none" rtlCol="0" anchor="ctr"/>
          <a:lstStyle/>
          <a:p>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様式２別添１</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類型３</a:t>
            </a:r>
            <a:r>
              <a:rPr kumimoji="1" lang="en-US" altLang="ja-JP" sz="12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矢印: 右 13">
            <a:extLst>
              <a:ext uri="{FF2B5EF4-FFF2-40B4-BE49-F238E27FC236}">
                <a16:creationId xmlns:a16="http://schemas.microsoft.com/office/drawing/2014/main" id="{3FFD6EA8-0C03-C866-5888-44091BC27945}"/>
              </a:ext>
            </a:extLst>
          </p:cNvPr>
          <p:cNvSpPr/>
          <p:nvPr/>
        </p:nvSpPr>
        <p:spPr bwMode="auto">
          <a:xfrm>
            <a:off x="4434552" y="4230586"/>
            <a:ext cx="576064" cy="389286"/>
          </a:xfrm>
          <a:prstGeom prst="rightArrow">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10219AC9-C07E-F779-04FA-0A2A735A4E28}"/>
              </a:ext>
            </a:extLst>
          </p:cNvPr>
          <p:cNvSpPr txBox="1"/>
          <p:nvPr/>
        </p:nvSpPr>
        <p:spPr>
          <a:xfrm>
            <a:off x="5213872" y="4618851"/>
            <a:ext cx="4168074" cy="784830"/>
          </a:xfrm>
          <a:prstGeom prst="rect">
            <a:avLst/>
          </a:prstGeom>
          <a:noFill/>
        </p:spPr>
        <p:txBody>
          <a:bodyPr wrap="square" rtlCol="0">
            <a:spAutoFit/>
          </a:bodyPr>
          <a:lstStyle/>
          <a:p>
            <a:r>
              <a:rPr kumimoji="1"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・可能な限り定量的に（日本への部素材供給力の向上により、関連工場を国内に○○億円投資、国内での雇用○人増、日本からの輸出○○億円増、エネルギー供給の多元化等）</a:t>
            </a:r>
            <a:endParaRPr kumimoji="1"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四角形: 角を丸くする 24">
            <a:extLst>
              <a:ext uri="{FF2B5EF4-FFF2-40B4-BE49-F238E27FC236}">
                <a16:creationId xmlns:a16="http://schemas.microsoft.com/office/drawing/2014/main" id="{45458BDB-4F46-85A5-B941-4AAF7AE6E4CC}"/>
              </a:ext>
            </a:extLst>
          </p:cNvPr>
          <p:cNvSpPr/>
          <p:nvPr/>
        </p:nvSpPr>
        <p:spPr bwMode="auto">
          <a:xfrm>
            <a:off x="450285" y="4267353"/>
            <a:ext cx="3566611" cy="294367"/>
          </a:xfrm>
          <a:prstGeom prst="round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ctr"/>
            <a:r>
              <a:rPr kumimoji="0" lang="ja-JP" altLang="en-US" sz="1400" b="1" dirty="0">
                <a:latin typeface="Meiryo UI" panose="020B0604030504040204" pitchFamily="50" charset="-128"/>
                <a:ea typeface="Meiryo UI" panose="020B0604030504040204" pitchFamily="50" charset="-128"/>
              </a:rPr>
              <a:t>対象とする商材の特定国依存度の変化</a:t>
            </a:r>
            <a:endParaRPr kumimoji="0" lang="en-US" altLang="ja-JP" sz="1400" b="1" dirty="0">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E46E9F4D-9DC7-93D5-9D5C-C2ED25189157}"/>
              </a:ext>
            </a:extLst>
          </p:cNvPr>
          <p:cNvSpPr/>
          <p:nvPr/>
        </p:nvSpPr>
        <p:spPr bwMode="auto">
          <a:xfrm>
            <a:off x="5220967" y="4267352"/>
            <a:ext cx="4217972" cy="294367"/>
          </a:xfrm>
          <a:prstGeom prst="round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l"/>
            <a:r>
              <a:rPr kumimoji="0" lang="ja-JP" altLang="en-US" sz="1400" b="1" dirty="0">
                <a:latin typeface="Meiryo UI" panose="020B0604030504040204" pitchFamily="50" charset="-128"/>
                <a:ea typeface="Meiryo UI" panose="020B0604030504040204" pitchFamily="50" charset="-128"/>
              </a:rPr>
              <a:t>結果生じる日本の生産拠点としての魅力度向上効果等</a:t>
            </a:r>
            <a:endParaRPr kumimoji="0" lang="en-US" altLang="ja-JP" sz="1400" b="1"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A298C1F5-9ECC-CFCE-4795-CDD9128E520F}"/>
              </a:ext>
            </a:extLst>
          </p:cNvPr>
          <p:cNvSpPr txBox="1"/>
          <p:nvPr/>
        </p:nvSpPr>
        <p:spPr>
          <a:xfrm>
            <a:off x="495972" y="4574404"/>
            <a:ext cx="4966282" cy="769441"/>
          </a:xfrm>
          <a:prstGeom prst="rect">
            <a:avLst/>
          </a:prstGeom>
          <a:noFill/>
        </p:spPr>
        <p:txBody>
          <a:bodyPr wrap="square">
            <a:spAutoFit/>
          </a:bodyPr>
          <a:lstStyle/>
          <a:p>
            <a:pPr algn="l"/>
            <a:r>
              <a:rPr kumimoji="0" lang="ja-JP" altLang="en-US" sz="1100" dirty="0">
                <a:solidFill>
                  <a:srgbClr val="00B0F0"/>
                </a:solidFill>
                <a:latin typeface="Meiryo UI" panose="020B0604030504040204" pitchFamily="50" charset="-128"/>
                <a:ea typeface="Meiryo UI" panose="020B0604030504040204" pitchFamily="50" charset="-128"/>
              </a:rPr>
              <a:t>例）国内流通量の○％が現状○○国で製造されているが、</a:t>
            </a:r>
            <a:endParaRPr kumimoji="0" lang="en-US" altLang="ja-JP" sz="1100" dirty="0">
              <a:solidFill>
                <a:srgbClr val="00B0F0"/>
              </a:solidFill>
              <a:latin typeface="Meiryo UI" panose="020B0604030504040204" pitchFamily="50" charset="-128"/>
              <a:ea typeface="Meiryo UI" panose="020B0604030504040204" pitchFamily="50" charset="-128"/>
            </a:endParaRPr>
          </a:p>
          <a:p>
            <a:pPr algn="l"/>
            <a:r>
              <a:rPr kumimoji="0" lang="ja-JP" altLang="en-US" sz="1100" dirty="0">
                <a:solidFill>
                  <a:srgbClr val="00B0F0"/>
                </a:solidFill>
                <a:latin typeface="Meiryo UI" panose="020B0604030504040204" pitchFamily="50" charset="-128"/>
                <a:ea typeface="Meiryo UI" panose="020B0604030504040204" pitchFamily="50" charset="-128"/>
              </a:rPr>
              <a:t>本事業を通じて○％に依存度が低減</a:t>
            </a:r>
            <a:endParaRPr kumimoji="0" lang="en-US" altLang="ja-JP" sz="1100" dirty="0">
              <a:solidFill>
                <a:srgbClr val="00B0F0"/>
              </a:solidFill>
              <a:latin typeface="Meiryo UI" panose="020B0604030504040204" pitchFamily="50" charset="-128"/>
              <a:ea typeface="Meiryo UI" panose="020B0604030504040204" pitchFamily="50" charset="-128"/>
            </a:endParaRPr>
          </a:p>
          <a:p>
            <a:pPr algn="l"/>
            <a:r>
              <a:rPr kumimoji="0" lang="ja-JP" altLang="en-US" sz="1100" dirty="0">
                <a:solidFill>
                  <a:srgbClr val="00B0F0"/>
                </a:solidFill>
                <a:latin typeface="Meiryo UI" panose="020B0604030504040204" pitchFamily="50" charset="-128"/>
                <a:ea typeface="Meiryo UI" panose="020B0604030504040204" pitchFamily="50" charset="-128"/>
              </a:rPr>
              <a:t>　　　</a:t>
            </a:r>
            <a:endParaRPr kumimoji="0" lang="en-US" altLang="ja-JP" sz="1100" dirty="0">
              <a:solidFill>
                <a:srgbClr val="00B0F0"/>
              </a:solidFill>
              <a:latin typeface="Meiryo UI" panose="020B0604030504040204" pitchFamily="50" charset="-128"/>
              <a:ea typeface="Meiryo UI" panose="020B0604030504040204" pitchFamily="50" charset="-128"/>
            </a:endParaRPr>
          </a:p>
          <a:p>
            <a:pPr algn="l"/>
            <a:r>
              <a:rPr kumimoji="0" lang="ja-JP" altLang="en-US" sz="1100" dirty="0">
                <a:solidFill>
                  <a:srgbClr val="00B0F0"/>
                </a:solidFill>
                <a:latin typeface="Meiryo UI" panose="020B0604030504040204" pitchFamily="50" charset="-128"/>
                <a:ea typeface="Meiryo UI" panose="020B0604030504040204" pitchFamily="50" charset="-128"/>
              </a:rPr>
              <a:t>　　　</a:t>
            </a:r>
          </a:p>
        </p:txBody>
      </p:sp>
      <p:sp>
        <p:nvSpPr>
          <p:cNvPr id="29" name="正方形/長方形 28">
            <a:extLst>
              <a:ext uri="{FF2B5EF4-FFF2-40B4-BE49-F238E27FC236}">
                <a16:creationId xmlns:a16="http://schemas.microsoft.com/office/drawing/2014/main" id="{1C506299-9195-805D-8239-FC9216B61B98}"/>
              </a:ext>
            </a:extLst>
          </p:cNvPr>
          <p:cNvSpPr/>
          <p:nvPr/>
        </p:nvSpPr>
        <p:spPr>
          <a:xfrm rot="21008454">
            <a:off x="806558" y="2224527"/>
            <a:ext cx="8648522" cy="2185214"/>
          </a:xfrm>
          <a:prstGeom prst="rect">
            <a:avLst/>
          </a:prstGeom>
          <a:noFill/>
        </p:spPr>
        <p:txBody>
          <a:bodyPr wrap="none" lIns="91440" tIns="45720" rIns="91440" bIns="45720">
            <a:spAutoFit/>
          </a:bodyPr>
          <a:lstStyle/>
          <a:p>
            <a:pPr algn="ctr"/>
            <a:r>
              <a:rPr lang="ja-JP" altLang="en-US" sz="4400" b="1" cap="none" spc="0" dirty="0">
                <a:ln w="6600">
                  <a:solidFill>
                    <a:schemeClr val="accent2"/>
                  </a:solidFill>
                  <a:prstDash val="solid"/>
                </a:ln>
                <a:solidFill>
                  <a:srgbClr val="FFFFFF"/>
                </a:solidFill>
                <a:effectLst>
                  <a:outerShdw dist="38100" dir="2700000" algn="tl" rotWithShape="0">
                    <a:schemeClr val="accent2"/>
                  </a:outerShdw>
                </a:effectLst>
              </a:rPr>
              <a:t>類型３に最も当てはまる場合は、</a:t>
            </a:r>
            <a:endParaRPr lang="en-US" altLang="ja-JP" sz="4400" b="1" cap="none" spc="0" dirty="0">
              <a:ln w="6600">
                <a:solidFill>
                  <a:schemeClr val="accent2"/>
                </a:solidFill>
                <a:prstDash val="solid"/>
              </a:ln>
              <a:solidFill>
                <a:srgbClr val="FFFFFF"/>
              </a:solidFill>
              <a:effectLst>
                <a:outerShdw dist="38100" dir="2700000" algn="tl" rotWithShape="0">
                  <a:schemeClr val="accent2"/>
                </a:outerShdw>
              </a:effectLst>
            </a:endParaRPr>
          </a:p>
          <a:p>
            <a:pPr algn="ctr"/>
            <a:r>
              <a:rPr lang="ja-JP" altLang="en-US" sz="4400" b="1" cap="none" spc="0" dirty="0">
                <a:ln w="6600">
                  <a:solidFill>
                    <a:schemeClr val="accent2"/>
                  </a:solidFill>
                  <a:prstDash val="solid"/>
                </a:ln>
                <a:solidFill>
                  <a:srgbClr val="FFFFFF"/>
                </a:solidFill>
                <a:effectLst>
                  <a:outerShdw dist="38100" dir="2700000" algn="tl" rotWithShape="0">
                    <a:schemeClr val="accent2"/>
                  </a:outerShdw>
                </a:effectLst>
              </a:rPr>
              <a:t>このシートにご記入ください。</a:t>
            </a:r>
            <a:endParaRPr lang="en-US" altLang="ja-JP" sz="4400" b="1" cap="none" spc="0" dirty="0">
              <a:ln w="6600">
                <a:solidFill>
                  <a:schemeClr val="accent2"/>
                </a:solidFill>
                <a:prstDash val="solid"/>
              </a:ln>
              <a:solidFill>
                <a:srgbClr val="FFFFFF"/>
              </a:solidFill>
              <a:effectLst>
                <a:outerShdw dist="38100" dir="2700000" algn="tl" rotWithShape="0">
                  <a:schemeClr val="accent2"/>
                </a:outerShdw>
              </a:effectLst>
            </a:endParaRPr>
          </a:p>
          <a:p>
            <a:pPr algn="ctr"/>
            <a:r>
              <a:rPr lang="en-US" altLang="ja-JP" sz="2400" b="1" cap="none" spc="0" dirty="0">
                <a:ln w="6600">
                  <a:solidFill>
                    <a:schemeClr val="accent2"/>
                  </a:solidFill>
                  <a:prstDash val="solid"/>
                </a:ln>
                <a:solidFill>
                  <a:srgbClr val="FFFFFF"/>
                </a:solidFill>
                <a:effectLst>
                  <a:outerShdw dist="38100" dir="2700000" algn="tl" rotWithShape="0">
                    <a:schemeClr val="accent2"/>
                  </a:outerShdw>
                </a:effectLst>
              </a:rPr>
              <a:t>※</a:t>
            </a:r>
            <a:r>
              <a:rPr lang="ja-JP" altLang="en-US" sz="2400" b="1" cap="none" spc="0" dirty="0">
                <a:ln w="6600">
                  <a:solidFill>
                    <a:schemeClr val="accent2"/>
                  </a:solidFill>
                  <a:prstDash val="solid"/>
                </a:ln>
                <a:solidFill>
                  <a:srgbClr val="FFFFFF"/>
                </a:solidFill>
                <a:effectLst>
                  <a:outerShdw dist="38100" dir="2700000" algn="tl" rotWithShape="0">
                    <a:schemeClr val="accent2"/>
                  </a:outerShdw>
                </a:effectLst>
              </a:rPr>
              <a:t>この記述は提出時に削除してください。</a:t>
            </a:r>
            <a:endParaRPr lang="en-US" altLang="ja-JP" sz="2400" b="1" cap="none" spc="0" dirty="0">
              <a:ln w="6600">
                <a:solidFill>
                  <a:schemeClr val="accent2"/>
                </a:solidFill>
                <a:prstDash val="solid"/>
              </a:ln>
              <a:solidFill>
                <a:srgbClr val="FFFFFF"/>
              </a:solidFill>
              <a:effectLst>
                <a:outerShdw dist="38100" dir="2700000" algn="tl" rotWithShape="0">
                  <a:schemeClr val="accent2"/>
                </a:outerShdw>
              </a:effectLst>
            </a:endParaRPr>
          </a:p>
          <a:p>
            <a:pPr algn="ctr"/>
            <a:r>
              <a:rPr lang="ja-JP" altLang="en-US" sz="2400" b="1" dirty="0">
                <a:ln w="6600">
                  <a:solidFill>
                    <a:schemeClr val="accent2"/>
                  </a:solidFill>
                  <a:prstDash val="solid"/>
                </a:ln>
                <a:solidFill>
                  <a:srgbClr val="FFFFFF"/>
                </a:solidFill>
                <a:effectLst>
                  <a:outerShdw dist="38100" dir="2700000" algn="tl" rotWithShape="0">
                    <a:schemeClr val="accent2"/>
                  </a:outerShdw>
                </a:effectLst>
              </a:rPr>
              <a:t>また、様式中の</a:t>
            </a:r>
            <a:r>
              <a:rPr lang="ja-JP" altLang="en-US" sz="2400" b="1" dirty="0">
                <a:ln w="6600">
                  <a:solidFill>
                    <a:schemeClr val="accent2"/>
                  </a:solidFill>
                  <a:prstDash val="solid"/>
                </a:ln>
                <a:solidFill>
                  <a:srgbClr val="00B0F0"/>
                </a:solidFill>
                <a:effectLst>
                  <a:outerShdw dist="38100" dir="2700000" algn="tl" rotWithShape="0">
                    <a:schemeClr val="accent2"/>
                  </a:outerShdw>
                </a:effectLst>
              </a:rPr>
              <a:t>青文字</a:t>
            </a:r>
            <a:r>
              <a:rPr lang="ja-JP" altLang="en-US" sz="2400" b="1" dirty="0">
                <a:ln w="6600">
                  <a:solidFill>
                    <a:schemeClr val="accent2"/>
                  </a:solidFill>
                  <a:prstDash val="solid"/>
                </a:ln>
                <a:solidFill>
                  <a:srgbClr val="FFFFFF"/>
                </a:solidFill>
                <a:effectLst>
                  <a:outerShdw dist="38100" dir="2700000" algn="tl" rotWithShape="0">
                    <a:schemeClr val="accent2"/>
                  </a:outerShdw>
                </a:effectLst>
              </a:rPr>
              <a:t>も削除してください。</a:t>
            </a:r>
            <a:endParaRPr lang="ja-JP" altLang="en-US" sz="2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1506022566"/>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B7D664C5-CCAF-421C-963D-506CF0AB2DB4}" vid="{F6C70EF9-1A84-446C-8597-70017663E58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1620</TotalTime>
  <Words>1510</Words>
  <Application>Microsoft Office PowerPoint</Application>
  <PresentationFormat>A4 210 x 297 mm</PresentationFormat>
  <Paragraphs>155</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Ｐゴシック</vt:lpstr>
      <vt:lpstr>メイリオ</vt:lpstr>
      <vt:lpstr>Arial</vt:lpstr>
      <vt:lpstr>Calibri</vt:lpstr>
      <vt:lpstr>Wingdings</vt:lpstr>
      <vt:lpstr>【機○・記載例なし】</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2023-09-20T09:44:17Z</cp:lastPrinted>
  <dcterms:created xsi:type="dcterms:W3CDTF">2023-09-20T05:37:55Z</dcterms:created>
  <dcterms:modified xsi:type="dcterms:W3CDTF">2024-04-12T12:26:35Z</dcterms:modified>
</cp:coreProperties>
</file>