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0" r:id="rId2"/>
  </p:sldMasterIdLst>
  <p:notesMasterIdLst>
    <p:notesMasterId r:id="rId5"/>
  </p:notesMasterIdLst>
  <p:handoutMasterIdLst>
    <p:handoutMasterId r:id="rId6"/>
  </p:handoutMasterIdLst>
  <p:sldIdLst>
    <p:sldId id="300" r:id="rId3"/>
    <p:sldId id="433" r:id="rId4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6600"/>
    <a:srgbClr val="967B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700" autoAdjust="0"/>
  </p:normalViewPr>
  <p:slideViewPr>
    <p:cSldViewPr>
      <p:cViewPr varScale="1">
        <p:scale>
          <a:sx n="132" d="100"/>
          <a:sy n="132" d="100"/>
        </p:scale>
        <p:origin x="50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18830" cy="493316"/>
          </a:xfrm>
          <a:prstGeom prst="rect">
            <a:avLst/>
          </a:prstGeom>
        </p:spPr>
        <p:txBody>
          <a:bodyPr vert="horz" lIns="90625" tIns="45312" rIns="90625" bIns="453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6" y="0"/>
            <a:ext cx="2918830" cy="493316"/>
          </a:xfrm>
          <a:prstGeom prst="rect">
            <a:avLst/>
          </a:prstGeom>
        </p:spPr>
        <p:txBody>
          <a:bodyPr vert="horz" lIns="90625" tIns="45312" rIns="90625" bIns="45312" rtlCol="0"/>
          <a:lstStyle>
            <a:lvl1pPr algn="r">
              <a:defRPr sz="1200"/>
            </a:lvl1pPr>
          </a:lstStyle>
          <a:p>
            <a:fld id="{5B2ED8BB-4543-4A82-9A09-0CEF24DA2ED7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3" y="9371286"/>
            <a:ext cx="2918830" cy="493316"/>
          </a:xfrm>
          <a:prstGeom prst="rect">
            <a:avLst/>
          </a:prstGeom>
        </p:spPr>
        <p:txBody>
          <a:bodyPr vert="horz" lIns="90625" tIns="45312" rIns="90625" bIns="453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6" y="9371286"/>
            <a:ext cx="2918830" cy="493316"/>
          </a:xfrm>
          <a:prstGeom prst="rect">
            <a:avLst/>
          </a:prstGeom>
        </p:spPr>
        <p:txBody>
          <a:bodyPr vert="horz" lIns="90625" tIns="45312" rIns="90625" bIns="45312" rtlCol="0" anchor="b"/>
          <a:lstStyle>
            <a:lvl1pPr algn="r">
              <a:defRPr sz="1200"/>
            </a:lvl1pPr>
          </a:lstStyle>
          <a:p>
            <a:fld id="{B17A58B5-CBF3-4458-8ECC-30E8F99795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34807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18830" cy="493316"/>
          </a:xfrm>
          <a:prstGeom prst="rect">
            <a:avLst/>
          </a:prstGeom>
        </p:spPr>
        <p:txBody>
          <a:bodyPr vert="horz" lIns="90625" tIns="45312" rIns="90625" bIns="453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6" y="0"/>
            <a:ext cx="2918830" cy="493316"/>
          </a:xfrm>
          <a:prstGeom prst="rect">
            <a:avLst/>
          </a:prstGeom>
        </p:spPr>
        <p:txBody>
          <a:bodyPr vert="horz" lIns="90625" tIns="45312" rIns="90625" bIns="45312" rtlCol="0"/>
          <a:lstStyle>
            <a:lvl1pPr algn="r">
              <a:defRPr sz="1200"/>
            </a:lvl1pPr>
          </a:lstStyle>
          <a:p>
            <a:fld id="{8B9690F1-FF4A-40D3-AF93-0D613513AB82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25" tIns="45312" rIns="90625" bIns="453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1"/>
          </a:xfrm>
          <a:prstGeom prst="rect">
            <a:avLst/>
          </a:prstGeom>
        </p:spPr>
        <p:txBody>
          <a:bodyPr vert="horz" lIns="90625" tIns="45312" rIns="90625" bIns="4531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371286"/>
            <a:ext cx="2918830" cy="493316"/>
          </a:xfrm>
          <a:prstGeom prst="rect">
            <a:avLst/>
          </a:prstGeom>
        </p:spPr>
        <p:txBody>
          <a:bodyPr vert="horz" lIns="90625" tIns="45312" rIns="90625" bIns="453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6" y="9371286"/>
            <a:ext cx="2918830" cy="493316"/>
          </a:xfrm>
          <a:prstGeom prst="rect">
            <a:avLst/>
          </a:prstGeom>
        </p:spPr>
        <p:txBody>
          <a:bodyPr vert="horz" lIns="90625" tIns="45312" rIns="90625" bIns="45312" rtlCol="0" anchor="b"/>
          <a:lstStyle>
            <a:lvl1pPr algn="r">
              <a:defRPr sz="1200"/>
            </a:lvl1pPr>
          </a:lstStyle>
          <a:p>
            <a:fld id="{FFB16707-5E08-48CA-9E79-9E62AB0932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836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itchFamily="50" charset="-128"/>
                <a:ea typeface="ＭＳ Ｐゴシック" pitchFamily="50" charset="-128"/>
                <a:cs typeface="+mn-cs"/>
              </a:rPr>
              <a:t>機密性○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itchFamily="50" charset="-128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8621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F8DBC-2AD9-4A7B-9147-D56FEDACDF54}" type="datetime1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A4E7A-FE06-467B-BA81-CA1D3334C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5916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DCD88-8411-4AB3-B7A6-20D2F20F3E42}" type="datetime1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A4E7A-FE06-467B-BA81-CA1D3334C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9074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7EA3-6593-4A69-857E-5CB8B9C98C26}" type="datetime1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A4E7A-FE06-467B-BA81-CA1D3334C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49117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609759"/>
            <a:ext cx="7772400" cy="51135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323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4653137"/>
            <a:ext cx="6400800" cy="34086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215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31817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286252" y="1520789"/>
            <a:ext cx="6852913" cy="60369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323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93137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185051" y="202874"/>
            <a:ext cx="8774310" cy="433196"/>
          </a:xfrm>
        </p:spPr>
        <p:txBody>
          <a:bodyPr wrap="square">
            <a:spAutoFit/>
          </a:bodyPr>
          <a:lstStyle>
            <a:lvl1pPr algn="l">
              <a:defRPr lang="ja-JP" altLang="en-US" sz="2215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185348" y="6309321"/>
            <a:ext cx="8673897" cy="14914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6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185349" y="3104965"/>
            <a:ext cx="1715213" cy="284052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46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185051" y="3769295"/>
            <a:ext cx="1194238" cy="19883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292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185051" y="4365105"/>
            <a:ext cx="1021113" cy="14914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6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184639" y="764705"/>
            <a:ext cx="8774723" cy="502161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184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37398" lvl="0" indent="-237398">
              <a:spcBef>
                <a:spcPts val="554"/>
              </a:spcBef>
              <a:spcAft>
                <a:spcPts val="554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93147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12C3E-4175-4FDF-B484-F39C282BDC47}" type="datetime1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A4E7A-FE06-467B-BA81-CA1D3334C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0490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945C9-1866-4C85-8762-001F623C28D7}" type="datetime1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A4E7A-FE06-467B-BA81-CA1D3334C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516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4D360-52B0-4409-A67A-0443BF271D68}" type="datetime1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A4E7A-FE06-467B-BA81-CA1D3334C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7209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4A1B-5872-4989-AE37-B904BAFC891A}" type="datetime1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A4E7A-FE06-467B-BA81-CA1D3334C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3337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3094C-8ADF-42B0-A350-F542E9852348}" type="datetime1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A4E7A-FE06-467B-BA81-CA1D3334C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221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44BBC-7CF9-4BD8-B3F4-B7BDA468E189}" type="datetime1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A4E7A-FE06-467B-BA81-CA1D3334C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784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26A5D-49ED-4B35-96FA-76EBA796709F}" type="datetime1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A4E7A-FE06-467B-BA81-CA1D3334C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9988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22028-C1C8-4B7E-819B-9200CFDFC51A}" type="datetime1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A4E7A-FE06-467B-BA81-CA1D3334C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9175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2D585-34D4-4CD4-AA86-6431B2513D0B}" type="datetime1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A4E7A-FE06-467B-BA81-CA1D3334C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6284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84639" y="274639"/>
            <a:ext cx="8741076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84638" y="800709"/>
            <a:ext cx="8741076" cy="1157918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9872" y="652026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8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2024/6/7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31840" y="652534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20272" y="652534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92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84248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 ftr="0" dt="0"/>
  <p:txStyles>
    <p:titleStyle>
      <a:lvl1pPr algn="l" defTabSz="844083" rtl="0" eaLnBrk="1" latinLnBrk="0" hangingPunct="1">
        <a:spcBef>
          <a:spcPct val="0"/>
        </a:spcBef>
        <a:buNone/>
        <a:defRPr kumimoji="1" sz="2215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16531" indent="-316531" algn="l" defTabSz="844083" rtl="0" eaLnBrk="1" latinLnBrk="0" hangingPunct="1">
        <a:spcBef>
          <a:spcPts val="554"/>
        </a:spcBef>
        <a:spcAft>
          <a:spcPts val="554"/>
        </a:spcAft>
        <a:buClr>
          <a:srgbClr val="002060"/>
        </a:buClr>
        <a:buFont typeface="Wingdings" panose="05000000000000000000" pitchFamily="2" charset="2"/>
        <a:buChar char="l"/>
        <a:defRPr kumimoji="1" sz="1846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685817" indent="-263776" algn="l" defTabSz="844083" rtl="0" eaLnBrk="1" latinLnBrk="0" hangingPunct="1">
        <a:spcBef>
          <a:spcPts val="554"/>
        </a:spcBef>
        <a:spcAft>
          <a:spcPts val="554"/>
        </a:spcAft>
        <a:buFont typeface="Arial" pitchFamily="34" charset="0"/>
        <a:buChar char="–"/>
        <a:defRPr kumimoji="1" sz="1292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055103" indent="-211021" algn="l" defTabSz="844083" rtl="0" eaLnBrk="1" latinLnBrk="0" hangingPunct="1">
        <a:spcBef>
          <a:spcPts val="554"/>
        </a:spcBef>
        <a:spcAft>
          <a:spcPts val="554"/>
        </a:spcAft>
        <a:buFont typeface="Arial" pitchFamily="34" charset="0"/>
        <a:buChar char="•"/>
        <a:defRPr kumimoji="1" sz="969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477145" indent="-211021" algn="l" defTabSz="844083" rtl="0" eaLnBrk="1" latinLnBrk="0" hangingPunct="1">
        <a:spcBef>
          <a:spcPct val="20000"/>
        </a:spcBef>
        <a:buFont typeface="Arial" pitchFamily="34" charset="0"/>
        <a:buChar char="–"/>
        <a:defRPr kumimoji="1" sz="1846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1899186" indent="-211021" algn="l" defTabSz="844083" rtl="0" eaLnBrk="1" latinLnBrk="0" hangingPunct="1">
        <a:spcBef>
          <a:spcPct val="20000"/>
        </a:spcBef>
        <a:buFont typeface="Arial" pitchFamily="34" charset="0"/>
        <a:buChar char="»"/>
        <a:defRPr kumimoji="1" sz="1846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321227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81A43B8-CE08-44A9-BF7A-5A12193099B8}"/>
              </a:ext>
            </a:extLst>
          </p:cNvPr>
          <p:cNvSpPr txBox="1"/>
          <p:nvPr/>
        </p:nvSpPr>
        <p:spPr>
          <a:xfrm>
            <a:off x="323525" y="3467465"/>
            <a:ext cx="4298447" cy="3508653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400" kern="100" dirty="0">
                <a:latin typeface="+mn-ea"/>
                <a:cs typeface="Times New Roman" panose="02020603050405020304" pitchFamily="18" charset="0"/>
              </a:rPr>
              <a:t>【</a:t>
            </a:r>
            <a:r>
              <a:rPr lang="ja-JP" altLang="en-US" sz="1400" kern="100" dirty="0">
                <a:latin typeface="+mn-ea"/>
                <a:cs typeface="Times New Roman" panose="02020603050405020304" pitchFamily="18" charset="0"/>
              </a:rPr>
              <a:t>技術等詳細及び社会的意義</a:t>
            </a:r>
            <a:r>
              <a:rPr lang="en-US" altLang="ja-JP" sz="1400" kern="100" dirty="0">
                <a:latin typeface="+mn-ea"/>
                <a:cs typeface="Times New Roman" panose="02020603050405020304" pitchFamily="18" charset="0"/>
              </a:rPr>
              <a:t>】</a:t>
            </a:r>
          </a:p>
          <a:p>
            <a:pPr marL="182563" marR="0" lvl="0" indent="-1825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1" u="none" strike="noStrike" kern="1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※</a:t>
            </a:r>
            <a:r>
              <a:rPr kumimoji="1" lang="ja-JP" altLang="en-US" sz="1200" b="0" i="1" u="none" strike="noStrike" kern="1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標準（デジュール</a:t>
            </a:r>
            <a:r>
              <a:rPr kumimoji="1" lang="en-US" altLang="ja-JP" sz="1200" b="0" i="1" u="none" strike="noStrike" kern="1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/</a:t>
            </a:r>
            <a:r>
              <a:rPr kumimoji="1" lang="ja-JP" altLang="en-US" sz="1200" b="0" i="1" u="none" strike="noStrike" kern="1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フォーラム）開発する技術、サービスまたは評価・測定方法に関して、どのような技術、方法等が必要なのかについてご記載ください。</a:t>
            </a:r>
            <a:endParaRPr kumimoji="1" lang="en-US" altLang="ja-JP" sz="1200" b="0" i="1" u="none" strike="noStrike" kern="1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182563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1" u="none" strike="noStrike" kern="1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提案する当該標準化活動の取り巻く状況をご記載ください。</a:t>
            </a:r>
            <a:endParaRPr kumimoji="1" lang="en-US" altLang="ja-JP" sz="1200" b="0" i="1" u="none" strike="noStrike" kern="1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182563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1" u="none" strike="noStrike" kern="1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また、そうした技術</a:t>
            </a:r>
            <a:r>
              <a:rPr kumimoji="1" lang="en-US" altLang="ja-JP" sz="1200" b="0" i="1" u="none" strike="noStrike" kern="1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/</a:t>
            </a:r>
            <a:r>
              <a:rPr kumimoji="1" lang="ja-JP" altLang="en-US" sz="1200" b="0" i="1" u="none" strike="noStrike" kern="1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製品</a:t>
            </a:r>
            <a:r>
              <a:rPr kumimoji="1" lang="en-US" altLang="ja-JP" sz="1200" b="0" i="1" u="none" strike="noStrike" kern="1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/</a:t>
            </a:r>
            <a:r>
              <a:rPr kumimoji="1" lang="ja-JP" altLang="en-US" sz="1200" b="0" i="1" u="none" strike="noStrike" kern="1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サービス等の標準化によって、どのような社会</a:t>
            </a:r>
            <a:r>
              <a:rPr kumimoji="1" lang="en-US" altLang="ja-JP" sz="1200" b="0" i="1" u="none" strike="noStrike" kern="1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/</a:t>
            </a:r>
            <a:r>
              <a:rPr kumimoji="1" lang="ja-JP" altLang="en-US" sz="1200" b="0" i="1" u="none" strike="noStrike" kern="1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市場</a:t>
            </a:r>
            <a:r>
              <a:rPr kumimoji="1" lang="en-US" altLang="ja-JP" sz="1200" b="0" i="1" u="none" strike="noStrike" kern="1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/</a:t>
            </a:r>
            <a:r>
              <a:rPr kumimoji="1" lang="ja-JP" altLang="en-US" sz="1200" b="0" i="1" u="none" strike="noStrike" kern="1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産業課題を解決し、省エネルギー化等に資するのかについて記載してください。</a:t>
            </a:r>
            <a:br>
              <a:rPr kumimoji="1" lang="en-US" altLang="ja-JP" sz="1200" b="0" i="1" u="none" strike="noStrike" kern="1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</a:br>
            <a:endParaRPr kumimoji="1" lang="en-US" altLang="ja-JP" sz="1200" b="0" i="1" u="none" strike="noStrike" kern="1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例）</a:t>
            </a:r>
            <a:r>
              <a:rPr kumimoji="1" lang="ja-JP" altLang="en-US" sz="1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・・・による測定方法は、・・・することができる。従来の・・・を用いた方法と比較して、・・・のため有用である。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本技術は、・・・できる技術である。昨今、問題が顕在化してきている・・・</a:t>
            </a:r>
            <a:r>
              <a:rPr lang="ja-JP" altLang="en-US" sz="1200" kern="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等</a:t>
            </a:r>
            <a:r>
              <a:rPr kumimoji="1" lang="ja-JP" altLang="en-US" sz="1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活用が期待できる。また、・・・の省エネルギー化等の効果が期待できる。</a:t>
            </a:r>
            <a:endParaRPr kumimoji="1" lang="en-US" altLang="ja-JP" sz="1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endParaRPr lang="en-US" altLang="ja-JP" sz="1400" i="1" kern="100" dirty="0">
              <a:solidFill>
                <a:schemeClr val="accent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endParaRPr lang="en-US" altLang="ja-JP" sz="1400" i="1" kern="100" dirty="0">
              <a:solidFill>
                <a:schemeClr val="accent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69F42071-0C27-4659-8A1D-C290110CA1C8}"/>
              </a:ext>
            </a:extLst>
          </p:cNvPr>
          <p:cNvSpPr txBox="1"/>
          <p:nvPr/>
        </p:nvSpPr>
        <p:spPr>
          <a:xfrm>
            <a:off x="4924173" y="5082137"/>
            <a:ext cx="4053773" cy="1600438"/>
          </a:xfrm>
          <a:prstGeom prst="rect">
            <a:avLst/>
          </a:prstGeom>
          <a:noFill/>
          <a:ln w="6350">
            <a:solidFill>
              <a:schemeClr val="tx2">
                <a:lumMod val="40000"/>
                <a:lumOff val="60000"/>
              </a:schemeClr>
            </a:solidFill>
            <a:prstDash val="lgDash"/>
          </a:ln>
        </p:spPr>
        <p:txBody>
          <a:bodyPr wrap="square">
            <a:spAutoFit/>
          </a:bodyPr>
          <a:lstStyle>
            <a:defPPr>
              <a:defRPr lang="ja-JP"/>
            </a:defPPr>
            <a:lvl1pPr>
              <a:defRPr sz="1400" kern="100">
                <a:latin typeface="+mn-ea"/>
                <a:cs typeface="Times New Roman" panose="02020603050405020304" pitchFamily="18" charset="0"/>
              </a:defRPr>
            </a:lvl1pPr>
          </a:lstStyle>
          <a:p>
            <a:r>
              <a:rPr lang="en-US" altLang="ja-JP" dirty="0"/>
              <a:t>【</a:t>
            </a:r>
            <a:r>
              <a:rPr lang="ja-JP" altLang="en-US" dirty="0"/>
              <a:t>標準化する項目</a:t>
            </a:r>
            <a:r>
              <a:rPr lang="en-US" altLang="ja-JP" dirty="0"/>
              <a:t>】</a:t>
            </a:r>
            <a:r>
              <a:rPr lang="ja-JP" altLang="en-US" dirty="0"/>
              <a:t>（案）</a:t>
            </a:r>
            <a:endParaRPr lang="en-US" altLang="ja-JP" dirty="0"/>
          </a:p>
          <a:p>
            <a:r>
              <a:rPr lang="en-US" altLang="ja-JP" sz="1200" i="1" dirty="0">
                <a:solidFill>
                  <a:srgbClr val="4F81BD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200" i="1" dirty="0">
                <a:solidFill>
                  <a:srgbClr val="4F81BD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何を標準化するのか簡潔に記載してください。</a:t>
            </a:r>
          </a:p>
          <a:p>
            <a:r>
              <a:rPr lang="ja-JP" altLang="en-US" dirty="0"/>
              <a:t>（１）・・・・</a:t>
            </a:r>
            <a:r>
              <a:rPr lang="ja-JP" altLang="ja-JP" dirty="0"/>
              <a:t>の測定</a:t>
            </a:r>
            <a:r>
              <a:rPr lang="ja-JP" altLang="en-US" dirty="0"/>
              <a:t>方法</a:t>
            </a:r>
            <a:endParaRPr lang="en-US" altLang="ja-JP" dirty="0"/>
          </a:p>
          <a:p>
            <a:r>
              <a:rPr lang="ja-JP" altLang="en-US" dirty="0"/>
              <a:t>（２）・・・・</a:t>
            </a:r>
            <a:endParaRPr lang="en-US" altLang="ja-JP" dirty="0"/>
          </a:p>
          <a:p>
            <a:r>
              <a:rPr lang="ja-JP" altLang="en-US" dirty="0"/>
              <a:t>（３）・・・・</a:t>
            </a:r>
            <a:endParaRPr lang="en-US" altLang="ja-JP" dirty="0"/>
          </a:p>
          <a:p>
            <a:r>
              <a:rPr lang="ja-JP" altLang="en-US" dirty="0"/>
              <a:t>（４）・・・・</a:t>
            </a:r>
            <a:endParaRPr lang="en-US" altLang="ja-JP" dirty="0"/>
          </a:p>
          <a:p>
            <a:r>
              <a:rPr lang="ja-JP" altLang="en-US" dirty="0"/>
              <a:t>（５）・・・・</a:t>
            </a:r>
            <a:endParaRPr lang="en-US" altLang="ja-JP" dirty="0"/>
          </a:p>
        </p:txBody>
      </p:sp>
      <p:sp>
        <p:nvSpPr>
          <p:cNvPr id="2" name="正方形/長方形 1"/>
          <p:cNvSpPr/>
          <p:nvPr/>
        </p:nvSpPr>
        <p:spPr>
          <a:xfrm>
            <a:off x="371489" y="390868"/>
            <a:ext cx="4270766" cy="13099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tabLst>
                <a:tab pos="3498850" algn="l"/>
              </a:tabLst>
            </a:pPr>
            <a:r>
              <a:rPr lang="ja-JP" altLang="en-US" b="1" dirty="0">
                <a:solidFill>
                  <a:schemeClr val="tx1"/>
                </a:solidFill>
                <a:latin typeface="+mn-ea"/>
              </a:rPr>
              <a:t>事業名</a:t>
            </a:r>
            <a:endParaRPr lang="en-US" altLang="ja-JP" b="1" dirty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  <a:latin typeface="+mn-ea"/>
              </a:rPr>
              <a:t>提案者名</a:t>
            </a:r>
            <a:endParaRPr lang="en-US" altLang="ja-JP" dirty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en-US" altLang="ja-JP" sz="1400" dirty="0">
                <a:solidFill>
                  <a:schemeClr val="tx1"/>
                </a:solidFill>
                <a:latin typeface="+mn-ea"/>
              </a:rPr>
              <a:t>【</a:t>
            </a:r>
            <a:r>
              <a:rPr lang="ja-JP" altLang="en-US" sz="1400" dirty="0">
                <a:solidFill>
                  <a:schemeClr val="tx1"/>
                </a:solidFill>
                <a:latin typeface="+mn-ea"/>
              </a:rPr>
              <a:t>共同提案者がいる場合、共同提案者名</a:t>
            </a:r>
            <a:r>
              <a:rPr lang="en-US" altLang="ja-JP" sz="1400" dirty="0">
                <a:solidFill>
                  <a:schemeClr val="tx1"/>
                </a:solidFill>
                <a:latin typeface="+mn-ea"/>
              </a:rPr>
              <a:t>】</a:t>
            </a:r>
            <a:endParaRPr kumimoji="1" lang="en-US" altLang="ja-JP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81A43B8-CE08-44A9-BF7A-5A12193099B8}"/>
              </a:ext>
            </a:extLst>
          </p:cNvPr>
          <p:cNvSpPr txBox="1"/>
          <p:nvPr/>
        </p:nvSpPr>
        <p:spPr>
          <a:xfrm>
            <a:off x="323525" y="1809263"/>
            <a:ext cx="4298447" cy="1600438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ja-JP" altLang="en-US" sz="1400" kern="100" dirty="0">
                <a:latin typeface="+mn-ea"/>
                <a:cs typeface="Times New Roman" panose="02020603050405020304" pitchFamily="18" charset="0"/>
              </a:rPr>
              <a:t>　</a:t>
            </a:r>
            <a:r>
              <a:rPr lang="en-US" altLang="ja-JP" sz="1400" kern="100" dirty="0">
                <a:latin typeface="+mn-ea"/>
                <a:cs typeface="Times New Roman" panose="02020603050405020304" pitchFamily="18" charset="0"/>
              </a:rPr>
              <a:t>【</a:t>
            </a:r>
            <a:r>
              <a:rPr lang="ja-JP" altLang="en-US" sz="1400" kern="100" dirty="0">
                <a:latin typeface="+mn-ea"/>
                <a:cs typeface="Times New Roman" panose="02020603050405020304" pitchFamily="18" charset="0"/>
              </a:rPr>
              <a:t>概要</a:t>
            </a:r>
            <a:r>
              <a:rPr lang="en-US" altLang="ja-JP" sz="1400" kern="100" dirty="0">
                <a:latin typeface="+mn-ea"/>
                <a:cs typeface="Times New Roman" panose="02020603050405020304" pitchFamily="18" charset="0"/>
              </a:rPr>
              <a:t>】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1" u="none" strike="noStrike" kern="1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※</a:t>
            </a:r>
            <a:r>
              <a:rPr kumimoji="1" lang="ja-JP" altLang="en-US" sz="1200" b="0" i="1" u="none" strike="noStrike" kern="1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標準化活動の概要</a:t>
            </a:r>
            <a:endParaRPr kumimoji="1" lang="en-US" altLang="ja-JP" sz="1200" b="0" i="1" u="none" strike="noStrike" kern="1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1" u="none" strike="noStrike" kern="1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（どのような技術、評価方法等を標準化するのか、どのような調査を行うのか、どういった連携（異業種連携等）を行うのか等）について、５行前後でご記載ください。</a:t>
            </a:r>
            <a:endParaRPr kumimoji="1" lang="en-US" altLang="ja-JP" sz="1200" b="0" i="1" u="none" strike="noStrike" kern="1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200" i="1" kern="100" dirty="0">
              <a:solidFill>
                <a:srgbClr val="4F81BD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1" u="none" strike="noStrike" kern="1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1" u="none" strike="noStrike" kern="1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881A43B8-CE08-44A9-BF7A-5A12193099B8}"/>
              </a:ext>
            </a:extLst>
          </p:cNvPr>
          <p:cNvSpPr txBox="1"/>
          <p:nvPr/>
        </p:nvSpPr>
        <p:spPr>
          <a:xfrm>
            <a:off x="5276481" y="911773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563" indent="-182563"/>
            <a:r>
              <a:rPr lang="en-US" altLang="ja-JP" sz="1400" i="1" kern="100" dirty="0">
                <a:solidFill>
                  <a:schemeClr val="accent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※</a:t>
            </a:r>
            <a:r>
              <a:rPr lang="ja-JP" altLang="en-US" sz="1400" i="1" kern="100" dirty="0">
                <a:solidFill>
                  <a:schemeClr val="accent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技術、標準化の内容を表す図、データ等を示してください。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4924173" y="390868"/>
            <a:ext cx="4053774" cy="32611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75F3E7D-C760-479D-8E16-5A663F94B8AF}"/>
              </a:ext>
            </a:extLst>
          </p:cNvPr>
          <p:cNvSpPr txBox="1"/>
          <p:nvPr/>
        </p:nvSpPr>
        <p:spPr>
          <a:xfrm>
            <a:off x="4924173" y="3717032"/>
            <a:ext cx="4053773" cy="1215717"/>
          </a:xfrm>
          <a:prstGeom prst="rect">
            <a:avLst/>
          </a:prstGeom>
          <a:noFill/>
          <a:ln w="6350">
            <a:solidFill>
              <a:schemeClr val="tx2">
                <a:lumMod val="40000"/>
                <a:lumOff val="60000"/>
              </a:schemeClr>
            </a:solidFill>
            <a:prstDash val="lgDash"/>
          </a:ln>
        </p:spPr>
        <p:txBody>
          <a:bodyPr wrap="square">
            <a:spAutoFit/>
          </a:bodyPr>
          <a:lstStyle/>
          <a:p>
            <a:r>
              <a:rPr lang="en-US" altLang="ja-JP" sz="1400" kern="100" dirty="0">
                <a:latin typeface="+mn-ea"/>
                <a:cs typeface="Times New Roman" panose="02020603050405020304" pitchFamily="18" charset="0"/>
              </a:rPr>
              <a:t>【</a:t>
            </a:r>
            <a:r>
              <a:rPr lang="ja-JP" altLang="en-US" sz="1400" kern="100" dirty="0">
                <a:latin typeface="+mn-ea"/>
                <a:cs typeface="Times New Roman" panose="02020603050405020304" pitchFamily="18" charset="0"/>
              </a:rPr>
              <a:t>対象となる規格の分類</a:t>
            </a:r>
            <a:r>
              <a:rPr lang="en-US" altLang="ja-JP" sz="1400" kern="100" dirty="0">
                <a:latin typeface="+mn-ea"/>
                <a:cs typeface="Times New Roman" panose="02020603050405020304" pitchFamily="18" charset="0"/>
              </a:rPr>
              <a:t>】</a:t>
            </a:r>
          </a:p>
          <a:p>
            <a:r>
              <a:rPr lang="en-US" altLang="ja-JP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デジュール標準を目指す場合は、以下の該当項目に○をつけてください。分類の詳細は（参考）をご覧ください。複数可。</a:t>
            </a:r>
            <a:endParaRPr lang="en-US" altLang="ja-JP" sz="11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endParaRPr lang="en-US" altLang="ja-JP" sz="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１．基本規格　２．用語規格　３．試験方法規格　</a:t>
            </a:r>
            <a:endParaRPr lang="en-US" altLang="ja-JP" sz="11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４．製品規格　５．プロセス規格　</a:t>
            </a:r>
            <a:endParaRPr lang="en-US" altLang="ja-JP" sz="11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67A1450-9AB9-3BEB-5DE3-AE0EBEA85EEB}"/>
              </a:ext>
            </a:extLst>
          </p:cNvPr>
          <p:cNvSpPr txBox="1"/>
          <p:nvPr/>
        </p:nvSpPr>
        <p:spPr>
          <a:xfrm>
            <a:off x="107504" y="59641"/>
            <a:ext cx="752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（様式３）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D957398-AA05-E083-BB78-B63B6BD1E85E}"/>
              </a:ext>
            </a:extLst>
          </p:cNvPr>
          <p:cNvSpPr txBox="1"/>
          <p:nvPr/>
        </p:nvSpPr>
        <p:spPr>
          <a:xfrm>
            <a:off x="755576" y="56105"/>
            <a:ext cx="82223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原則、１枚のスライドで作成してください。</a:t>
            </a:r>
            <a:r>
              <a:rPr lang="ja-JP" altLang="en-US" sz="1200" dirty="0">
                <a:solidFill>
                  <a:srgbClr val="FF0000"/>
                </a:solidFill>
              </a:rPr>
              <a:t>本様式に、追加で詳細な説明資料等がある場合は、別途添付して下さい。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5138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20272" y="6282471"/>
            <a:ext cx="2133600" cy="337038"/>
          </a:xfrm>
        </p:spPr>
        <p:txBody>
          <a:bodyPr/>
          <a:lstStyle/>
          <a:p>
            <a:pPr defTabSz="844083"/>
            <a:fld id="{D9550142-B990-490A-A107-ED7302A7FD52}" type="slidenum">
              <a:rPr lang="ja-JP" altLang="en-US">
                <a:solidFill>
                  <a:prstClr val="black"/>
                </a:solidFill>
              </a:rPr>
              <a:pPr defTabSz="844083"/>
              <a:t>2</a:t>
            </a:fld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7"/>
          </p:nvPr>
        </p:nvSpPr>
        <p:spPr>
          <a:xfrm>
            <a:off x="184639" y="570837"/>
            <a:ext cx="8774723" cy="826609"/>
          </a:xfrm>
        </p:spPr>
        <p:txBody>
          <a:bodyPr/>
          <a:lstStyle/>
          <a:p>
            <a:r>
              <a:rPr lang="ja-JP" altLang="en-US" sz="1477" dirty="0"/>
              <a:t>「</a:t>
            </a:r>
            <a:r>
              <a:rPr lang="ja-JP" altLang="en-US" sz="1477" b="1" u="sng" dirty="0"/>
              <a:t>規格の種類</a:t>
            </a:r>
            <a:r>
              <a:rPr lang="ja-JP" altLang="en-US" sz="1477" dirty="0"/>
              <a:t>」は、</a:t>
            </a:r>
            <a:r>
              <a:rPr lang="en-US" altLang="ja-JP" sz="1477" b="1" u="sng" dirty="0"/>
              <a:t>ISO</a:t>
            </a:r>
            <a:r>
              <a:rPr lang="ja-JP" altLang="en-US" sz="1477" b="1" u="sng" dirty="0"/>
              <a:t>／</a:t>
            </a:r>
            <a:r>
              <a:rPr lang="en-US" altLang="ja-JP" sz="1477" b="1" u="sng" dirty="0"/>
              <a:t>IEC</a:t>
            </a:r>
            <a:r>
              <a:rPr lang="ja-JP" altLang="en-US" sz="1477" b="1" u="sng" dirty="0"/>
              <a:t>のガイドで分類</a:t>
            </a:r>
            <a:r>
              <a:rPr lang="ja-JP" altLang="en-US" sz="1477" dirty="0"/>
              <a:t>。それに基づく</a:t>
            </a:r>
            <a:r>
              <a:rPr lang="en-US" altLang="ja-JP" sz="1477" b="1" u="sng" dirty="0"/>
              <a:t>JIS Z 8002</a:t>
            </a:r>
            <a:r>
              <a:rPr lang="ja-JP" altLang="en-US" sz="1477" b="1" u="sng" dirty="0"/>
              <a:t>では規格を</a:t>
            </a:r>
            <a:r>
              <a:rPr lang="en-US" altLang="ja-JP" sz="1477" b="1" u="sng" dirty="0">
                <a:solidFill>
                  <a:srgbClr val="FF0000"/>
                </a:solidFill>
              </a:rPr>
              <a:t>8</a:t>
            </a:r>
            <a:r>
              <a:rPr lang="ja-JP" altLang="en-US" sz="1477" b="1" u="sng" dirty="0" err="1">
                <a:solidFill>
                  <a:srgbClr val="FF0000"/>
                </a:solidFill>
              </a:rPr>
              <a:t>つに</a:t>
            </a:r>
            <a:r>
              <a:rPr lang="ja-JP" altLang="en-US" sz="1477" b="1" u="sng" dirty="0">
                <a:solidFill>
                  <a:srgbClr val="FF0000"/>
                </a:solidFill>
              </a:rPr>
              <a:t>分類</a:t>
            </a:r>
            <a:r>
              <a:rPr lang="ja-JP" altLang="en-US" sz="1477" b="1" u="sng" dirty="0"/>
              <a:t>している</a:t>
            </a:r>
            <a:r>
              <a:rPr lang="ja-JP" altLang="en-US" sz="1477" dirty="0"/>
              <a:t>。</a:t>
            </a:r>
            <a:endParaRPr lang="en-US" altLang="ja-JP" sz="1477" dirty="0"/>
          </a:p>
          <a:p>
            <a:r>
              <a:rPr lang="ja-JP" altLang="en-US" sz="1477" dirty="0"/>
              <a:t>規格の</a:t>
            </a:r>
            <a:r>
              <a:rPr lang="en-US" altLang="ja-JP" sz="1477" dirty="0"/>
              <a:t>8</a:t>
            </a:r>
            <a:r>
              <a:rPr lang="ja-JP" altLang="en-US" sz="1477" dirty="0"/>
              <a:t>分類のうち、基本形となるのが以下①～⑤となる。</a:t>
            </a:r>
            <a:endParaRPr lang="en-US" altLang="ja-JP" sz="1477" dirty="0"/>
          </a:p>
        </p:txBody>
      </p:sp>
      <p:sp>
        <p:nvSpPr>
          <p:cNvPr id="9" name="タイトル 2"/>
          <p:cNvSpPr>
            <a:spLocks noGrp="1"/>
          </p:cNvSpPr>
          <p:nvPr>
            <p:ph type="title"/>
          </p:nvPr>
        </p:nvSpPr>
        <p:spPr>
          <a:xfrm>
            <a:off x="1" y="234966"/>
            <a:ext cx="8774310" cy="376385"/>
          </a:xfrm>
        </p:spPr>
        <p:txBody>
          <a:bodyPr/>
          <a:lstStyle/>
          <a:p>
            <a:r>
              <a:rPr kumimoji="0" lang="ja-JP" altLang="en-US" sz="1846" dirty="0"/>
              <a:t>　（参考）規格の分類</a:t>
            </a:r>
          </a:p>
        </p:txBody>
      </p:sp>
      <p:graphicFrame>
        <p:nvGraphicFramePr>
          <p:cNvPr id="7" name="表 6"/>
          <p:cNvGraphicFramePr>
            <a:graphicFrameLocks noGrp="1"/>
          </p:cNvGraphicFramePr>
          <p:nvPr/>
        </p:nvGraphicFramePr>
        <p:xfrm>
          <a:off x="147708" y="1499229"/>
          <a:ext cx="5517333" cy="47806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7614">
                  <a:extLst>
                    <a:ext uri="{9D8B030D-6E8A-4147-A177-3AD203B41FA5}">
                      <a16:colId xmlns:a16="http://schemas.microsoft.com/office/drawing/2014/main" val="1636121657"/>
                    </a:ext>
                  </a:extLst>
                </a:gridCol>
                <a:gridCol w="4329719">
                  <a:extLst>
                    <a:ext uri="{9D8B030D-6E8A-4147-A177-3AD203B41FA5}">
                      <a16:colId xmlns:a16="http://schemas.microsoft.com/office/drawing/2014/main" val="195173581"/>
                    </a:ext>
                  </a:extLst>
                </a:gridCol>
              </a:tblGrid>
              <a:tr h="675249">
                <a:tc>
                  <a:txBody>
                    <a:bodyPr/>
                    <a:lstStyle/>
                    <a:p>
                      <a:r>
                        <a:rPr kumimoji="1" lang="ja-JP" altLang="en-US" sz="1500" dirty="0"/>
                        <a:t>①基本規格</a:t>
                      </a:r>
                    </a:p>
                  </a:txBody>
                  <a:tcPr marL="84406" marR="84406" marT="42203" marB="42203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-173038"/>
                      <a:r>
                        <a:rPr kumimoji="1" lang="ja-JP" altLang="en-US" sz="1300" dirty="0"/>
                        <a:t>●</a:t>
                      </a:r>
                      <a:r>
                        <a:rPr kumimoji="1" lang="ja-JP" altLang="en-US" sz="1300" b="1" u="sng" dirty="0"/>
                        <a:t>用語、記号、単位、標準数</a:t>
                      </a:r>
                      <a:r>
                        <a:rPr kumimoji="1" lang="ja-JP" altLang="en-US" sz="1300" dirty="0"/>
                        <a:t>など提供範囲が広い分野にわたる規格、または特定の分野についての全体的な既述事項を持つ規格。</a:t>
                      </a:r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val="2401607110"/>
                  </a:ext>
                </a:extLst>
              </a:tr>
              <a:tr h="478302">
                <a:tc>
                  <a:txBody>
                    <a:bodyPr/>
                    <a:lstStyle/>
                    <a:p>
                      <a:r>
                        <a:rPr kumimoji="1" lang="ja-JP" altLang="en-US" sz="1500" dirty="0"/>
                        <a:t>②用語規格</a:t>
                      </a:r>
                    </a:p>
                  </a:txBody>
                  <a:tcPr marL="84406" marR="84406" marT="42203" marB="42203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-173038"/>
                      <a:r>
                        <a:rPr kumimoji="1" lang="ja-JP" altLang="en-US" sz="1300" dirty="0"/>
                        <a:t>●用語に関する規格であって、通常、</a:t>
                      </a:r>
                      <a:r>
                        <a:rPr kumimoji="1" lang="ja-JP" altLang="en-US" sz="1300" b="1" u="sng" dirty="0"/>
                        <a:t>用語の定義</a:t>
                      </a:r>
                      <a:r>
                        <a:rPr kumimoji="1" lang="ja-JP" altLang="en-US" sz="1300" dirty="0"/>
                        <a:t>を伴い、時には</a:t>
                      </a:r>
                      <a:r>
                        <a:rPr kumimoji="1" lang="ja-JP" altLang="en-US" sz="1300" b="1" u="sng" dirty="0"/>
                        <a:t>説明のための備考、図解、例などを伴う</a:t>
                      </a:r>
                      <a:r>
                        <a:rPr kumimoji="1" lang="ja-JP" altLang="en-US" sz="1300" dirty="0"/>
                        <a:t>もの。</a:t>
                      </a:r>
                      <a:endParaRPr kumimoji="1" lang="en-US" altLang="ja-JP" sz="1300" dirty="0"/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val="2612676915"/>
                  </a:ext>
                </a:extLst>
              </a:tr>
              <a:tr h="1659988">
                <a:tc>
                  <a:txBody>
                    <a:bodyPr/>
                    <a:lstStyle/>
                    <a:p>
                      <a:r>
                        <a:rPr kumimoji="1" lang="ja-JP" altLang="en-US" sz="1500" dirty="0"/>
                        <a:t>③試験方法</a:t>
                      </a:r>
                      <a:endParaRPr kumimoji="1" lang="en-US" altLang="ja-JP" sz="1500" dirty="0"/>
                    </a:p>
                    <a:p>
                      <a:r>
                        <a:rPr kumimoji="1" lang="ja-JP" altLang="en-US" sz="1500" dirty="0"/>
                        <a:t>　規格</a:t>
                      </a:r>
                    </a:p>
                  </a:txBody>
                  <a:tcPr marL="84406" marR="84406" marT="42203" marB="42203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-173038"/>
                      <a:r>
                        <a:rPr kumimoji="1" lang="ja-JP" altLang="en-US" sz="1300" dirty="0"/>
                        <a:t>●</a:t>
                      </a:r>
                      <a:r>
                        <a:rPr kumimoji="1" lang="ja-JP" altLang="en-US" sz="1300" b="1" u="sng" dirty="0"/>
                        <a:t>試験方法に関する規格</a:t>
                      </a:r>
                      <a:r>
                        <a:rPr kumimoji="1" lang="ja-JP" altLang="en-US" sz="1300" dirty="0"/>
                        <a:t>であって、時には</a:t>
                      </a:r>
                      <a:r>
                        <a:rPr kumimoji="1" lang="ja-JP" altLang="en-US" sz="1300" b="1" u="sng" dirty="0"/>
                        <a:t>サンプリング、統計的方法の使用、試験順序</a:t>
                      </a:r>
                      <a:r>
                        <a:rPr kumimoji="1" lang="ja-JP" altLang="en-US" sz="1300" dirty="0"/>
                        <a:t>などのような試験に関する記述事項を含むもの。</a:t>
                      </a:r>
                      <a:endParaRPr kumimoji="1" lang="en-US" altLang="ja-JP" sz="1300" dirty="0"/>
                    </a:p>
                    <a:p>
                      <a:pPr marL="173038" indent="-173038"/>
                      <a:r>
                        <a:rPr kumimoji="1" lang="ja-JP" altLang="en-US" sz="1300" dirty="0"/>
                        <a:t>●例えば、</a:t>
                      </a:r>
                      <a:r>
                        <a:rPr kumimoji="1" lang="ja-JP" altLang="en-US" sz="1300" b="1" u="sng" dirty="0"/>
                        <a:t>長さを測る時に、気温や湿度の設定</a:t>
                      </a:r>
                      <a:r>
                        <a:rPr kumimoji="1" lang="ja-JP" altLang="en-US" sz="1300" dirty="0"/>
                        <a:t>が無ければ同じ条件で比較することはできない。こうした条件設定も、試験方法規格となる。</a:t>
                      </a:r>
                      <a:endParaRPr kumimoji="1" lang="en-US" altLang="ja-JP" sz="1300" dirty="0"/>
                    </a:p>
                    <a:p>
                      <a:pPr marL="173038" indent="-173038"/>
                      <a:r>
                        <a:rPr kumimoji="1" lang="ja-JP" altLang="en-US" sz="1300" dirty="0"/>
                        <a:t>●多くの場合、基本規格・用語規格による用語・単位の存在が前提となる。</a:t>
                      </a:r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val="3853306046"/>
                  </a:ext>
                </a:extLst>
              </a:tr>
              <a:tr h="1069145">
                <a:tc>
                  <a:txBody>
                    <a:bodyPr/>
                    <a:lstStyle/>
                    <a:p>
                      <a:r>
                        <a:rPr kumimoji="1" lang="ja-JP" altLang="en-US" sz="1500" dirty="0"/>
                        <a:t>④製品規格</a:t>
                      </a:r>
                    </a:p>
                  </a:txBody>
                  <a:tcPr marL="84406" marR="84406" marT="42203" marB="42203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-173038"/>
                      <a:r>
                        <a:rPr kumimoji="1" lang="ja-JP" altLang="en-US" sz="1300" dirty="0"/>
                        <a:t>●目的適合性を確実に果たすために、</a:t>
                      </a:r>
                      <a:r>
                        <a:rPr kumimoji="1" lang="ja-JP" altLang="en-US" sz="1300" b="1" u="sng" dirty="0"/>
                        <a:t>製品又は製品群が満たさなければならない要求事項</a:t>
                      </a:r>
                      <a:r>
                        <a:rPr kumimoji="1" lang="ja-JP" altLang="en-US" sz="1300" dirty="0"/>
                        <a:t>（</a:t>
                      </a:r>
                      <a:r>
                        <a:rPr kumimoji="1" lang="ja-JP" altLang="en-US" sz="1300" b="1" u="sng" dirty="0"/>
                        <a:t>形、色、機能、性能等</a:t>
                      </a:r>
                      <a:r>
                        <a:rPr kumimoji="1" lang="ja-JP" altLang="en-US" sz="1300" dirty="0"/>
                        <a:t>）を規定する規格。</a:t>
                      </a:r>
                      <a:endParaRPr kumimoji="1" lang="en-US" altLang="ja-JP" sz="1300" dirty="0"/>
                    </a:p>
                    <a:p>
                      <a:pPr marL="173038" indent="-173038"/>
                      <a:r>
                        <a:rPr kumimoji="1" lang="ja-JP" altLang="en-US" sz="1300" dirty="0"/>
                        <a:t>●「製品のあるべき値」を記述するためには、試験方法規格（＝あるべき値の計り方）が必須となる。</a:t>
                      </a:r>
                      <a:endParaRPr kumimoji="1" lang="en-US" altLang="ja-JP" sz="1300" dirty="0"/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val="3100770476"/>
                  </a:ext>
                </a:extLst>
              </a:tr>
              <a:tr h="872197">
                <a:tc>
                  <a:txBody>
                    <a:bodyPr/>
                    <a:lstStyle/>
                    <a:p>
                      <a:r>
                        <a:rPr kumimoji="1" lang="ja-JP" altLang="en-US" sz="1500" dirty="0"/>
                        <a:t>⑤プロセス</a:t>
                      </a:r>
                      <a:endParaRPr kumimoji="1" lang="en-US" altLang="ja-JP" sz="1500" dirty="0"/>
                    </a:p>
                    <a:p>
                      <a:r>
                        <a:rPr kumimoji="1" lang="ja-JP" altLang="en-US" sz="1500" dirty="0"/>
                        <a:t>　規格</a:t>
                      </a:r>
                    </a:p>
                  </a:txBody>
                  <a:tcPr marL="84406" marR="84406" marT="42203" marB="42203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-173038"/>
                      <a:r>
                        <a:rPr kumimoji="1" lang="ja-JP" altLang="en-US" sz="1300" dirty="0"/>
                        <a:t>●目的適合性を確実に果たすために、</a:t>
                      </a:r>
                      <a:r>
                        <a:rPr kumimoji="1" lang="ja-JP" altLang="en-US" sz="1300" b="1" u="sng" dirty="0"/>
                        <a:t>製造方法、管理方法等、プロセス</a:t>
                      </a:r>
                      <a:r>
                        <a:rPr kumimoji="1" lang="ja-JP" altLang="en-US" sz="1300" dirty="0"/>
                        <a:t>が満たされなければならないポイントを記述した規格。</a:t>
                      </a:r>
                      <a:endParaRPr kumimoji="1" lang="en-US" altLang="ja-JP" sz="1300" dirty="0"/>
                    </a:p>
                    <a:p>
                      <a:pPr marL="173038" indent="-173038"/>
                      <a:r>
                        <a:rPr kumimoji="1" lang="ja-JP" altLang="en-US" sz="1300" dirty="0"/>
                        <a:t>●「</a:t>
                      </a:r>
                      <a:r>
                        <a:rPr kumimoji="1" lang="ja-JP" altLang="en-US" sz="1300" b="1" u="sng" dirty="0"/>
                        <a:t>マネジメントシステム規格</a:t>
                      </a:r>
                      <a:r>
                        <a:rPr kumimoji="1" lang="ja-JP" altLang="en-US" sz="1300" dirty="0"/>
                        <a:t>」も包含すると整理できる。</a:t>
                      </a:r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val="156316753"/>
                  </a:ext>
                </a:extLst>
              </a:tr>
            </a:tbl>
          </a:graphicData>
        </a:graphic>
      </p:graphicFrame>
      <p:sp>
        <p:nvSpPr>
          <p:cNvPr id="16" name="角丸四角形 15"/>
          <p:cNvSpPr/>
          <p:nvPr/>
        </p:nvSpPr>
        <p:spPr bwMode="auto">
          <a:xfrm>
            <a:off x="5768440" y="1882291"/>
            <a:ext cx="1994068" cy="398814"/>
          </a:xfrm>
          <a:prstGeom prst="round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defTabSz="844083"/>
            <a:r>
              <a:rPr kumimoji="0" lang="ja-JP" altLang="en-US" sz="1662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基本規格・用語規格</a:t>
            </a:r>
          </a:p>
        </p:txBody>
      </p:sp>
      <p:sp>
        <p:nvSpPr>
          <p:cNvPr id="17" name="角丸四角形 16"/>
          <p:cNvSpPr/>
          <p:nvPr/>
        </p:nvSpPr>
        <p:spPr bwMode="auto">
          <a:xfrm>
            <a:off x="6167254" y="2925795"/>
            <a:ext cx="1927599" cy="398814"/>
          </a:xfrm>
          <a:prstGeom prst="round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defTabSz="844083"/>
            <a:r>
              <a:rPr kumimoji="0" lang="ja-JP" altLang="en-US" sz="1662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試験方法規格</a:t>
            </a:r>
          </a:p>
        </p:txBody>
      </p:sp>
      <p:sp>
        <p:nvSpPr>
          <p:cNvPr id="18" name="角丸四角形 17"/>
          <p:cNvSpPr/>
          <p:nvPr/>
        </p:nvSpPr>
        <p:spPr bwMode="auto">
          <a:xfrm>
            <a:off x="6566068" y="3980792"/>
            <a:ext cx="1927599" cy="398814"/>
          </a:xfrm>
          <a:prstGeom prst="round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defTabSz="844083"/>
            <a:r>
              <a:rPr kumimoji="0" lang="ja-JP" altLang="en-US" sz="1662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製品規格</a:t>
            </a:r>
          </a:p>
        </p:txBody>
      </p:sp>
      <p:sp>
        <p:nvSpPr>
          <p:cNvPr id="19" name="角丸四角形 18"/>
          <p:cNvSpPr/>
          <p:nvPr/>
        </p:nvSpPr>
        <p:spPr bwMode="auto">
          <a:xfrm>
            <a:off x="6964881" y="5024254"/>
            <a:ext cx="1927599" cy="398814"/>
          </a:xfrm>
          <a:prstGeom prst="round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defTabSz="844083"/>
            <a:r>
              <a:rPr kumimoji="0" lang="ja-JP" altLang="en-US" sz="1662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プロセス規格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103752" y="1454766"/>
            <a:ext cx="4308991" cy="31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44083"/>
            <a:r>
              <a:rPr lang="ja-JP" altLang="en-US" sz="1477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規格の種類の基本的な包含関係</a:t>
            </a:r>
            <a:endParaRPr lang="en-US" altLang="ja-JP" sz="1477" b="1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曲折矢印 21"/>
          <p:cNvSpPr/>
          <p:nvPr/>
        </p:nvSpPr>
        <p:spPr bwMode="auto">
          <a:xfrm flipV="1">
            <a:off x="5768440" y="2482176"/>
            <a:ext cx="332345" cy="680948"/>
          </a:xfrm>
          <a:prstGeom prst="bentArrow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defTabSz="844083"/>
            <a:endParaRPr kumimoji="0" lang="ja-JP" altLang="en-US" sz="1662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曲折矢印 22"/>
          <p:cNvSpPr/>
          <p:nvPr/>
        </p:nvSpPr>
        <p:spPr bwMode="auto">
          <a:xfrm flipV="1">
            <a:off x="6164114" y="3566148"/>
            <a:ext cx="332345" cy="680948"/>
          </a:xfrm>
          <a:prstGeom prst="bentArrow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defTabSz="844083"/>
            <a:endParaRPr kumimoji="0" lang="ja-JP" altLang="en-US" sz="1662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曲折矢印 23"/>
          <p:cNvSpPr/>
          <p:nvPr/>
        </p:nvSpPr>
        <p:spPr bwMode="auto">
          <a:xfrm flipV="1">
            <a:off x="6566068" y="4541162"/>
            <a:ext cx="332345" cy="680948"/>
          </a:xfrm>
          <a:prstGeom prst="bentArrow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defTabSz="844083"/>
            <a:endParaRPr kumimoji="0" lang="ja-JP" altLang="en-US" sz="1662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307584" y="2357457"/>
            <a:ext cx="2584895" cy="546945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pPr defTabSz="844083"/>
            <a:r>
              <a:rPr lang="ja-JP" altLang="en-US" sz="1477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用語</a:t>
            </a:r>
            <a:r>
              <a:rPr lang="ja-JP" altLang="en-US" sz="147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</a:t>
            </a:r>
            <a:r>
              <a:rPr lang="ja-JP" altLang="en-US" sz="1477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単位</a:t>
            </a:r>
            <a:r>
              <a:rPr lang="ja-JP" altLang="en-US" sz="147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などの名前・</a:t>
            </a:r>
            <a:endParaRPr lang="en-US" altLang="ja-JP" sz="1477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844083"/>
            <a:r>
              <a:rPr lang="ja-JP" altLang="en-US" sz="147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仕様を決定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562926" y="3388573"/>
            <a:ext cx="1797803" cy="546945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pPr defTabSz="844083"/>
            <a:r>
              <a:rPr lang="ja-JP" altLang="en-US" sz="1477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測定方法</a:t>
            </a:r>
            <a:r>
              <a:rPr lang="ja-JP" altLang="en-US" sz="147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</a:t>
            </a:r>
            <a:r>
              <a:rPr lang="ja-JP" altLang="en-US" sz="1477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試験の</a:t>
            </a:r>
            <a:endParaRPr lang="en-US" altLang="ja-JP" sz="1477" b="1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844083"/>
            <a:r>
              <a:rPr lang="ja-JP" altLang="en-US" sz="1477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環境条件</a:t>
            </a:r>
            <a:r>
              <a:rPr lang="ja-JP" altLang="en-US" sz="147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等を決定</a:t>
            </a:r>
            <a:endParaRPr lang="en-US" altLang="ja-JP" sz="1477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195951" y="5547965"/>
            <a:ext cx="1797803" cy="546945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pPr defTabSz="844083"/>
            <a:r>
              <a:rPr lang="ja-JP" altLang="en-US" sz="1477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つくり方</a:t>
            </a:r>
            <a:r>
              <a:rPr lang="ja-JP" altLang="en-US" sz="147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477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使用方法</a:t>
            </a:r>
            <a:r>
              <a:rPr lang="ja-JP" altLang="en-US" sz="147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477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管理方法</a:t>
            </a:r>
            <a:r>
              <a:rPr lang="ja-JP" altLang="en-US" sz="147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等を決定</a:t>
            </a:r>
            <a:endParaRPr lang="en-US" altLang="ja-JP" sz="1477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964881" y="4551186"/>
            <a:ext cx="1797803" cy="319639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pPr defTabSz="844083"/>
            <a:r>
              <a:rPr lang="ja-JP" altLang="en-US" sz="1477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仕様</a:t>
            </a:r>
            <a:r>
              <a:rPr lang="ja-JP" altLang="en-US" sz="147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を決定</a:t>
            </a:r>
            <a:endParaRPr lang="en-US" altLang="ja-JP" sz="1477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2113" y="6283143"/>
            <a:ext cx="83258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44083"/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12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目的適合性を確実に果たすために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」とは、意訳すれば「</a:t>
            </a:r>
            <a:r>
              <a:rPr lang="ja-JP" altLang="en-US" sz="12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試験方法や製品やプロセスを、規格どおりにするために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」というニュアンスとなる。</a:t>
            </a:r>
          </a:p>
        </p:txBody>
      </p:sp>
    </p:spTree>
    <p:extLst>
      <p:ext uri="{BB962C8B-B14F-4D97-AF65-F5344CB8AC3E}">
        <p14:creationId xmlns:p14="http://schemas.microsoft.com/office/powerpoint/2010/main" val="469339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ヘッダー修正（PPT）.pptx" id="{BA91829E-AC79-4E60-8307-CE9768C582EC}" vid="{3DAD78C8-E631-4243-AE77-7CF5444DEDC9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852</Words>
  <Application>Microsoft Office PowerPoint</Application>
  <PresentationFormat>画面に合わせる (4:3)</PresentationFormat>
  <Paragraphs>61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Meiryo UI</vt:lpstr>
      <vt:lpstr>ＭＳ Ｐゴシック</vt:lpstr>
      <vt:lpstr>ＭＳ ゴシック</vt:lpstr>
      <vt:lpstr>メイリオ</vt:lpstr>
      <vt:lpstr>Arial</vt:lpstr>
      <vt:lpstr>Calibri</vt:lpstr>
      <vt:lpstr>Wingdings</vt:lpstr>
      <vt:lpstr>Office ​​テーマ</vt:lpstr>
      <vt:lpstr>【機○・記載例なし】</vt:lpstr>
      <vt:lpstr>PowerPoint プレゼンテーション</vt:lpstr>
      <vt:lpstr>　（参考）規格の分類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2023-09-20T06:34:12Z</dcterms:created>
  <dcterms:modified xsi:type="dcterms:W3CDTF">2024-06-07T14:14:34Z</dcterms:modified>
</cp:coreProperties>
</file>