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147483183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F96"/>
    <a:srgbClr val="A0153A"/>
    <a:srgbClr val="0064C8"/>
    <a:srgbClr val="C8E6E6"/>
    <a:srgbClr val="99D6EC"/>
    <a:srgbClr val="FFBE3C"/>
    <a:srgbClr val="E1BE3C"/>
    <a:srgbClr val="A0C84D"/>
    <a:srgbClr val="B197D3"/>
    <a:srgbClr val="00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4B836B-EDAD-4CF8-96B8-57249F948734}" v="4" dt="2026-05-18T01:29:37.680"/>
  </p1510:revLst>
</p1510:revInfo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濃色スタイル 1 - アクセント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2" autoAdjust="0"/>
    <p:restoredTop sz="94660"/>
  </p:normalViewPr>
  <p:slideViewPr>
    <p:cSldViewPr>
      <p:cViewPr varScale="1">
        <p:scale>
          <a:sx n="110" d="100"/>
          <a:sy n="110" d="100"/>
        </p:scale>
        <p:origin x="402" y="11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‹#›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extLst>
    <p:ext uri="{56416CCD-93CA-4268-BC5B-53C4BB910035}">
      <p15:sldGuideLst xmlns:p15="http://schemas.microsoft.com/office/powerpoint/2012/main">
        <p15:guide id="1" orient="horz" pos="3107" userDrawn="1">
          <p15:clr>
            <a:srgbClr val="F26B43"/>
          </p15:clr>
        </p15:guide>
        <p15:guide id="2" pos="212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FD35E722-DCEB-4B9B-850A-0990A504E4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アイコン&#10;&#10;低い精度で自動的に生成された説明">
            <a:extLst>
              <a:ext uri="{FF2B5EF4-FFF2-40B4-BE49-F238E27FC236}">
                <a16:creationId xmlns:a16="http://schemas.microsoft.com/office/drawing/2014/main" id="{FC794AD5-6155-63B8-738F-1B694503F7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151"/>
          <a:stretch/>
        </p:blipFill>
        <p:spPr>
          <a:xfrm>
            <a:off x="1413164" y="0"/>
            <a:ext cx="10787026" cy="19784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ctr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ja-JP" altLang="en-US" dirty="0"/>
              <a:t>スライドタイトル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56094" y="5024337"/>
            <a:ext cx="11305845" cy="49244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30000"/>
              </a:lnSpc>
              <a:buNone/>
              <a:defRPr lang="ja-JP" altLang="en-US" sz="16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 sz="1600">
                <a:latin typeface="+mj-ea"/>
                <a:ea typeface="+mj-ea"/>
              </a:defRPr>
            </a:lvl6pPr>
            <a:lvl7pPr>
              <a:defRPr sz="1600">
                <a:latin typeface="+mn-ea"/>
                <a:ea typeface="+mn-ea"/>
              </a:defRPr>
            </a:lvl7pPr>
            <a:lvl8pPr>
              <a:defRPr sz="1600">
                <a:latin typeface="+mj-ea"/>
                <a:ea typeface="+mj-ea"/>
              </a:defRPr>
            </a:lvl8pPr>
            <a:lvl9pPr>
              <a:defRPr sz="1600">
                <a:latin typeface="+mn-ea"/>
                <a:ea typeface="+mn-ea"/>
              </a:defRPr>
            </a:lvl9pPr>
          </a:lstStyle>
          <a:p>
            <a:pPr marL="0" marR="0" lvl="0" indent="0" algn="ct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ja-JP" dirty="0"/>
              <a:t>20XX</a:t>
            </a:r>
            <a:r>
              <a:rPr kumimoji="1" lang="ja-JP" altLang="en-US" dirty="0"/>
              <a:t>年</a:t>
            </a:r>
            <a:r>
              <a:rPr kumimoji="1" lang="en-US" altLang="ja-JP" dirty="0"/>
              <a:t>XX</a:t>
            </a:r>
            <a:r>
              <a:rPr kumimoji="1" lang="ja-JP" altLang="en-US" dirty="0"/>
              <a:t>月</a:t>
            </a:r>
            <a:r>
              <a:rPr kumimoji="1" lang="en-US" altLang="ja-JP" dirty="0"/>
              <a:t>XX</a:t>
            </a:r>
            <a:r>
              <a:rPr kumimoji="1" lang="ja-JP" altLang="en-US" dirty="0"/>
              <a:t>日</a:t>
            </a:r>
            <a:br>
              <a:rPr kumimoji="1" lang="en-US" altLang="ja-JP" dirty="0"/>
            </a:br>
            <a:r>
              <a:rPr lang="en-US" altLang="zh-TW" dirty="0"/>
              <a:t>XXXX</a:t>
            </a:r>
            <a:r>
              <a:rPr lang="zh-TW" altLang="en-US" dirty="0"/>
              <a:t>部局 </a:t>
            </a:r>
            <a:r>
              <a:rPr lang="en-US" altLang="zh-TW" dirty="0"/>
              <a:t>XXXX</a:t>
            </a:r>
            <a:r>
              <a:rPr lang="zh-TW" altLang="en-US" dirty="0"/>
              <a:t>課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12D356F-4C2F-28EC-F402-2C41058E84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1" y="174348"/>
            <a:ext cx="1995378" cy="792480"/>
          </a:xfrm>
          <a:prstGeom prst="rect">
            <a:avLst/>
          </a:prstGeom>
        </p:spPr>
      </p:pic>
      <p:pic>
        <p:nvPicPr>
          <p:cNvPr id="4" name="図 3" descr="アイコン&#10;&#10;低い精度で自動的に生成された説明">
            <a:extLst>
              <a:ext uri="{FF2B5EF4-FFF2-40B4-BE49-F238E27FC236}">
                <a16:creationId xmlns:a16="http://schemas.microsoft.com/office/drawing/2014/main" id="{16991417-B160-3E3B-5F4C-35DA0F1759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66"/>
          <a:stretch/>
        </p:blipFill>
        <p:spPr>
          <a:xfrm>
            <a:off x="-8190" y="4164576"/>
            <a:ext cx="10507165" cy="2704407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BBCC16C2-9372-B05B-2EBA-2F71B019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1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3" y="366716"/>
            <a:ext cx="11305846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目次</a:t>
            </a:r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参考</a:t>
            </a:r>
            <a:r>
              <a:rPr kumimoji="1" lang="en-US" altLang="ja-JP"/>
              <a:t>/</a:t>
            </a:r>
            <a:r>
              <a:rPr kumimoji="1" lang="ja-JP" altLang="en-US"/>
              <a:t>引用文献等：</a:t>
            </a:r>
            <a:r>
              <a:rPr kumimoji="1" lang="en-US" altLang="ja-JP"/>
              <a:t>8pt</a:t>
            </a:r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3EE3E01E-3F79-A45A-7179-85544275E8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3072" y="1138194"/>
            <a:ext cx="7330149" cy="2360234"/>
          </a:xfrm>
        </p:spPr>
        <p:txBody>
          <a:bodyPr/>
          <a:lstStyle>
            <a:lvl1pPr marL="342908" indent="-342908">
              <a:lnSpc>
                <a:spcPct val="130000"/>
              </a:lnSpc>
              <a:buClr>
                <a:schemeClr val="tx1"/>
              </a:buClr>
              <a:buFont typeface="+mj-lt"/>
              <a:buAutoNum type="arabicPeriod"/>
              <a:defRPr sz="1600" b="0" i="0">
                <a:latin typeface="+mn-ea"/>
                <a:ea typeface="+mn-ea"/>
              </a:defRPr>
            </a:lvl1pPr>
            <a:lvl4pPr>
              <a:defRPr sz="16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  <a:lvl6pPr>
              <a:defRPr sz="1600">
                <a:latin typeface="+mn-ea"/>
                <a:ea typeface="+mn-ea"/>
              </a:defRPr>
            </a:lvl6pPr>
          </a:lstStyle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01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02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03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04</a:t>
            </a:r>
          </a:p>
          <a:p>
            <a:pPr marL="342908" marR="0" lvl="0" indent="-342908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AutoNum type="arabicPeriod"/>
              <a:tabLst/>
              <a:defRPr/>
            </a:pPr>
            <a:r>
              <a:rPr kumimoji="1" lang="ja-JP" altLang="en-US" dirty="0"/>
              <a:t>セクション</a:t>
            </a:r>
            <a:r>
              <a:rPr kumimoji="1" lang="en-US" altLang="ja-JP" dirty="0"/>
              <a:t> 05</a:t>
            </a:r>
          </a:p>
        </p:txBody>
      </p:sp>
      <p:sp>
        <p:nvSpPr>
          <p:cNvPr id="4" name="テキスト プレースホルダー 8">
            <a:extLst>
              <a:ext uri="{FF2B5EF4-FFF2-40B4-BE49-F238E27FC236}">
                <a16:creationId xmlns:a16="http://schemas.microsoft.com/office/drawing/2014/main" id="{66F75DC8-7F8B-DE8F-5A34-63C830C27B7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73220" y="1138194"/>
            <a:ext cx="2550466" cy="2360234"/>
          </a:xfrm>
        </p:spPr>
        <p:txBody>
          <a:bodyPr/>
          <a:lstStyle>
            <a:lvl1pPr marL="0" indent="0" algn="r">
              <a:lnSpc>
                <a:spcPct val="130000"/>
              </a:lnSpc>
              <a:buFont typeface="+mj-lt"/>
              <a:buNone/>
              <a:defRPr sz="1600" b="0" i="0">
                <a:latin typeface="+mj-ea"/>
                <a:ea typeface="+mj-ea"/>
              </a:defRPr>
            </a:lvl1pPr>
            <a:lvl4pPr>
              <a:defRPr sz="1600">
                <a:latin typeface="+mj-ea"/>
                <a:ea typeface="+mj-ea"/>
              </a:defRPr>
            </a:lvl4pPr>
            <a:lvl5pPr>
              <a:defRPr sz="1600">
                <a:latin typeface="+mj-ea"/>
                <a:ea typeface="+mj-ea"/>
              </a:defRPr>
            </a:lvl5pPr>
            <a:lvl6pPr>
              <a:defRPr>
                <a:latin typeface="+mj-ea"/>
                <a:ea typeface="+mj-ea"/>
              </a:defRPr>
            </a:lvl6pPr>
            <a:lvl7pPr>
              <a:defRPr>
                <a:latin typeface="+mj-ea"/>
                <a:ea typeface="+mj-ea"/>
              </a:defRPr>
            </a:lvl7pPr>
          </a:lstStyle>
          <a:p>
            <a:pPr mar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</a:p>
          <a:p>
            <a:pPr marL="0" indent="0" algn="r">
              <a:buNone/>
            </a:pPr>
            <a:r>
              <a:rPr lang="en-US" altLang="ja-JP"/>
              <a:t>------- 001</a:t>
            </a:r>
          </a:p>
          <a:p>
            <a:pPr marL="0" marR="0" lvl="0" indent="0" algn="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None/>
              <a:tabLst/>
              <a:defRPr/>
            </a:pPr>
            <a:r>
              <a:rPr lang="en-US" altLang="ja-JP"/>
              <a:t>------- 001</a:t>
            </a:r>
          </a:p>
        </p:txBody>
      </p:sp>
      <p:pic>
        <p:nvPicPr>
          <p:cNvPr id="5" name="図 4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DB3F85C5-509B-257D-8B3C-FC178DFD663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507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2939" userDrawn="1">
          <p15:clr>
            <a:srgbClr val="FBAE40"/>
          </p15:clr>
        </p15:guide>
        <p15:guide id="3" pos="3301" userDrawn="1">
          <p15:clr>
            <a:srgbClr val="FBAE40"/>
          </p15:clr>
        </p15:guide>
        <p15:guide id="4" pos="3120" userDrawn="1">
          <p15:clr>
            <a:srgbClr val="FBAE40"/>
          </p15:clr>
        </p15:guide>
        <p15:guide id="5" pos="1646" userDrawn="1">
          <p15:clr>
            <a:srgbClr val="FBAE40"/>
          </p15:clr>
        </p15:guide>
        <p15:guide id="6" pos="1510" userDrawn="1">
          <p15:clr>
            <a:srgbClr val="FBAE40"/>
          </p15:clr>
        </p15:guide>
        <p15:guide id="7" pos="217" userDrawn="1">
          <p15:clr>
            <a:srgbClr val="FBAE40"/>
          </p15:clr>
        </p15:guide>
        <p15:guide id="8" pos="4594" userDrawn="1">
          <p15:clr>
            <a:srgbClr val="FBAE40"/>
          </p15:clr>
        </p15:guide>
        <p15:guide id="9" pos="4730" userDrawn="1">
          <p15:clr>
            <a:srgbClr val="FBAE40"/>
          </p15:clr>
        </p15:guide>
        <p15:guide id="10" pos="6023" userDrawn="1">
          <p15:clr>
            <a:srgbClr val="FBAE40"/>
          </p15:clr>
        </p15:guide>
        <p15:guide id="12" orient="horz" pos="4088" userDrawn="1">
          <p15:clr>
            <a:srgbClr val="FBAE40"/>
          </p15:clr>
        </p15:guide>
        <p15:guide id="13" orient="horz" pos="3861" userDrawn="1">
          <p15:clr>
            <a:srgbClr val="FBAE40"/>
          </p15:clr>
        </p15:guide>
        <p15:guide id="14" orient="horz" pos="595" userDrawn="1">
          <p15:clr>
            <a:srgbClr val="FBAE40"/>
          </p15:clr>
        </p15:guide>
        <p15:guide id="15" orient="horz" pos="709" userDrawn="1">
          <p15:clr>
            <a:srgbClr val="FBAE40"/>
          </p15:clr>
        </p15:guide>
        <p15:guide id="16" orient="horz" pos="1366" userDrawn="1">
          <p15:clr>
            <a:srgbClr val="FBAE40"/>
          </p15:clr>
        </p15:guide>
        <p15:guide id="17" orient="horz" pos="2614" userDrawn="1">
          <p15:clr>
            <a:srgbClr val="FBAE40"/>
          </p15:clr>
        </p15:guide>
        <p15:guide id="18" orient="horz" pos="1480" userDrawn="1">
          <p15:clr>
            <a:srgbClr val="FBAE40"/>
          </p15:clr>
        </p15:guide>
        <p15:guide id="19" orient="horz" pos="272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図形&#10;&#10;低い精度で自動的に生成された説明">
            <a:extLst>
              <a:ext uri="{FF2B5EF4-FFF2-40B4-BE49-F238E27FC236}">
                <a16:creationId xmlns:a16="http://schemas.microsoft.com/office/drawing/2014/main" id="{F10D23A2-2E8E-9DA5-6CF5-DDC0A8455B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24" y="0"/>
            <a:ext cx="10870276" cy="6858000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16547944-49EF-1EFF-32E6-905A8579D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l">
              <a:lnSpc>
                <a:spcPct val="130000"/>
              </a:lnSpc>
              <a:defRPr lang="ja-JP" altLang="en-US" sz="4000" b="1" i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en-US" altLang="ja-JP" dirty="0"/>
              <a:t>01. </a:t>
            </a:r>
            <a:r>
              <a:rPr kumimoji="1" lang="ja-JP" altLang="en-US" dirty="0"/>
              <a:t>セクション名</a:t>
            </a:r>
          </a:p>
        </p:txBody>
      </p:sp>
      <p:sp>
        <p:nvSpPr>
          <p:cNvPr id="4" name="スライド番号プレースホルダー 4">
            <a:extLst>
              <a:ext uri="{FF2B5EF4-FFF2-40B4-BE49-F238E27FC236}">
                <a16:creationId xmlns:a16="http://schemas.microsoft.com/office/drawing/2014/main" id="{DD9E6EA3-3310-5612-2D80-6F218C2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4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3070" y="1138195"/>
            <a:ext cx="11305846" cy="667839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85757" indent="-28575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000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dirty="0"/>
              <a:t>キーメッセージ：</a:t>
            </a:r>
            <a:r>
              <a:rPr kumimoji="1" lang="en-US" altLang="ja-JP" dirty="0"/>
              <a:t>1</a:t>
            </a:r>
            <a:r>
              <a:rPr kumimoji="1" lang="ja-JP" altLang="en-US" dirty="0"/>
              <a:t>行以内（約</a:t>
            </a:r>
            <a:r>
              <a:rPr kumimoji="1" lang="en-US" altLang="ja-JP" dirty="0"/>
              <a:t>35</a:t>
            </a:r>
            <a:r>
              <a:rPr kumimoji="1" lang="ja-JP" altLang="en-US" dirty="0"/>
              <a:t>字）３ポツまで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行間はいじらない</a:t>
            </a:r>
            <a:endParaRPr kumimoji="1"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3017" y="3290112"/>
            <a:ext cx="5316922" cy="293721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4497" indent="0">
              <a:buNone/>
              <a:defRPr sz="1200"/>
            </a:lvl2pPr>
            <a:lvl3pPr marL="668354" indent="0">
              <a:buNone/>
              <a:defRPr sz="1200"/>
            </a:lvl3pPr>
            <a:lvl4pPr marL="936648" indent="0">
              <a:buNone/>
              <a:defRPr sz="1200"/>
            </a:lvl4pPr>
            <a:lvl5pPr marL="1298607" indent="0" algn="l">
              <a:buNone/>
              <a:defRPr sz="1200"/>
            </a:lvl5pPr>
          </a:lstStyle>
          <a:p>
            <a:pPr marL="171455" marR="0" lvl="0" indent="-171455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12pt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endParaRPr kumimoji="1" lang="ja-JP" altLang="en-US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71138" y="3290112"/>
            <a:ext cx="5316416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200" smtClean="0"/>
            </a:lvl1pPr>
            <a:lvl2pPr>
              <a:defRPr lang="ja-JP" altLang="en-US" sz="1200" smtClean="0"/>
            </a:lvl2pPr>
            <a:lvl3pPr>
              <a:defRPr lang="ja-JP" altLang="en-US" sz="1200" smtClean="0"/>
            </a:lvl3pPr>
            <a:lvl4pPr>
              <a:defRPr lang="ja-JP" altLang="en-US" sz="1200" smtClean="0"/>
            </a:lvl4pPr>
            <a:lvl5pPr>
              <a:defRPr lang="ja-JP" altLang="en-US" sz="1200"/>
            </a:lvl5pPr>
          </a:lstStyle>
          <a:p>
            <a:pPr marL="342908" marR="0" lvl="0" indent="-342908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3017" y="2712318"/>
            <a:ext cx="5316922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70178" y="2707268"/>
            <a:ext cx="5317376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fontAlgn="auto">
              <a:lnSpc>
                <a:spcPct val="130000"/>
              </a:lnSpc>
              <a:buSzTx/>
              <a:tabLst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endParaRPr kumimoji="1" lang="ja-JP" altLang="en-US" dirty="0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13739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68" userDrawn="1">
          <p15:clr>
            <a:srgbClr val="FBAE40"/>
          </p15:clr>
        </p15:guide>
        <p15:guide id="10" pos="7412" userDrawn="1">
          <p15:clr>
            <a:srgbClr val="FBAE40"/>
          </p15:clr>
        </p15:guide>
        <p15:guide id="13" orient="horz" pos="4065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asic（essa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145B5D5-4B5E-6D2D-BAD5-72DE5A197CE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6775" y="3378480"/>
            <a:ext cx="11305845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ja-JP" altLang="en-US" sz="1200" b="1" smtClean="0">
                <a:latin typeface="+mn-ea"/>
                <a:ea typeface="+mn-ea"/>
              </a:defRPr>
            </a:lvl1pPr>
            <a:lvl2pPr>
              <a:defRPr lang="ja-JP" altLang="en-US" sz="1200" smtClean="0">
                <a:latin typeface="+mn-ea"/>
                <a:ea typeface="+mn-ea"/>
              </a:defRPr>
            </a:lvl2pPr>
            <a:lvl3pPr>
              <a:defRPr lang="ja-JP" altLang="en-US" sz="1200" smtClean="0">
                <a:latin typeface="+mn-ea"/>
                <a:ea typeface="+mn-ea"/>
              </a:defRPr>
            </a:lvl3pPr>
            <a:lvl4pPr>
              <a:defRPr lang="ja-JP" altLang="en-US" sz="1200" smtClean="0">
                <a:latin typeface="+mn-ea"/>
                <a:ea typeface="+mn-ea"/>
              </a:defRPr>
            </a:lvl4pPr>
            <a:lvl5pPr>
              <a:defRPr lang="ja-JP" altLang="en-US"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強調箇所は太字</a:t>
            </a:r>
            <a:endParaRPr kumimoji="1" lang="en-US" altLang="ja-JP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C26272D-E711-7BDA-C6B1-F6E5FC5BB9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7662" y="1808201"/>
            <a:ext cx="11304954" cy="1452591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1600" dirty="0" smtClean="0">
                <a:latin typeface="+mj-ea"/>
                <a:ea typeface="+mj-ea"/>
              </a:defRPr>
            </a:lvl1pPr>
            <a:lvl2pPr>
              <a:defRPr lang="ja-JP" altLang="en-US" sz="1200" dirty="0" smtClean="0">
                <a:latin typeface="+mj-ea"/>
                <a:ea typeface="+mj-ea"/>
              </a:defRPr>
            </a:lvl2pPr>
            <a:lvl3pPr>
              <a:defRPr lang="ja-JP" altLang="en-US" sz="1200" dirty="0" smtClean="0">
                <a:latin typeface="+mj-ea"/>
                <a:ea typeface="+mj-ea"/>
              </a:defRPr>
            </a:lvl3pPr>
            <a:lvl4pPr>
              <a:defRPr lang="ja-JP" altLang="en-US" sz="1200" dirty="0" smtClean="0">
                <a:latin typeface="+mj-ea"/>
                <a:ea typeface="+mj-ea"/>
              </a:defRPr>
            </a:lvl4pPr>
            <a:lvl5pPr>
              <a:defRPr lang="ja-JP" altLang="en-US" sz="1200" dirty="0">
                <a:latin typeface="+mj-ea"/>
                <a:ea typeface="+mj-ea"/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r>
              <a:rPr kumimoji="1" lang="ja-JP" altLang="en-US" dirty="0"/>
              <a:t>　詳細はこの大きさで記載　</a:t>
            </a:r>
            <a:endParaRPr kumimoji="1" lang="en-US" altLang="ja-JP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4F52397-F9BC-CBFD-BF51-54DD7A02B4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7666" y="1160415"/>
            <a:ext cx="5318369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</a:t>
            </a:r>
          </a:p>
        </p:txBody>
      </p:sp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スライドタイトル：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32pt</a:t>
            </a:r>
            <a:endParaRPr kumimoji="1" lang="ja-JP" altLang="en-US" dirty="0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pic>
        <p:nvPicPr>
          <p:cNvPr id="2" name="図 1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01092CD6-290C-18A9-7C62-6C49FBE9228A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9147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49" userDrawn="1">
          <p15:clr>
            <a:srgbClr val="FBAE40"/>
          </p15:clr>
        </p15:guide>
        <p15:guide id="10" pos="7393" userDrawn="1">
          <p15:clr>
            <a:srgbClr val="FBAE40"/>
          </p15:clr>
        </p15:guide>
        <p15:guide id="13" orient="horz" pos="4050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2C3E-4175-4FDF-B484-F39C282BDC47}" type="datetime1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45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43078" y="343154"/>
            <a:ext cx="11431385" cy="584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43078" y="1340773"/>
            <a:ext cx="11431385" cy="2067847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第４レベル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第５レベル</a:t>
            </a:r>
            <a:endParaRPr kumimoji="1" lang="en-US" altLang="ja-JP" dirty="0"/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162C5DDE-FFB5-076B-4D7A-92D4A63E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8515" y="6429024"/>
            <a:ext cx="523489" cy="42480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>
            <a:lvl1pPr algn="ctr">
              <a:defRPr kumimoji="0" lang="ja-JP" altLang="en-US" sz="1400" b="0" i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9" r:id="rId2"/>
    <p:sldLayoutId id="2147483676" r:id="rId3"/>
    <p:sldLayoutId id="2147483681" r:id="rId4"/>
    <p:sldLayoutId id="2147483697" r:id="rId5"/>
    <p:sldLayoutId id="2147483698" r:id="rId6"/>
  </p:sldLayoutIdLst>
  <p:hf hdr="0" ftr="0" dt="0"/>
  <p:txStyles>
    <p:titleStyle>
      <a:lvl1pPr algn="l" defTabSz="914423" rtl="0" eaLnBrk="1" latinLnBrk="0" hangingPunct="1">
        <a:spcBef>
          <a:spcPct val="0"/>
        </a:spcBef>
        <a:buNone/>
        <a:defRPr kumimoji="1" sz="3200" b="1" i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914423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Arial" panose="020B0604020202020204" pitchFamily="34" charset="0"/>
        <a:buNone/>
        <a:defRPr kumimoji="1" sz="20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1pPr>
      <a:lvl2pPr marL="630254" indent="-285757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◦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2pPr>
      <a:lvl3pPr marL="896960" indent="-228606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‒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3pPr>
      <a:lvl4pPr marL="1165254" indent="-228606" algn="l" defTabSz="914423" rtl="0" eaLnBrk="1" latinLnBrk="0" hangingPunct="1">
        <a:spcBef>
          <a:spcPct val="20000"/>
        </a:spcBef>
        <a:buFont typeface="Meiryo UI" panose="020B0604030504040204" pitchFamily="50" charset="-128"/>
        <a:buChar char="∗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4pPr>
      <a:lvl5pPr marL="1527213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549434" y="3490173"/>
            <a:ext cx="5400000" cy="3139321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技術等詳細及び社会的意義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pPr marL="182563" indent="-182563">
              <a:defRPr/>
            </a:pPr>
            <a:r>
              <a:rPr lang="en-US" altLang="ja-JP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標準（デジュール</a:t>
            </a:r>
            <a:r>
              <a:rPr lang="en-US" altLang="ja-JP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フォーラム）開発する技術、サービスまたは評価・測定方法に関して、どのような技術、方法等が必要なのかについてご記載ください。</a:t>
            </a:r>
            <a:endParaRPr lang="en-US" altLang="ja-JP" sz="1200" i="1" kern="1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82563">
              <a:defRPr/>
            </a:pP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提案する当該標準化活動の取り巻く状況をご記載ください。</a:t>
            </a:r>
            <a:endParaRPr lang="en-US" altLang="ja-JP" sz="1200" i="1" kern="1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82563">
              <a:defRPr/>
            </a:pP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また、そうした技術</a:t>
            </a:r>
            <a:r>
              <a:rPr lang="en-US" altLang="ja-JP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製品</a:t>
            </a:r>
            <a:r>
              <a:rPr lang="en-US" altLang="ja-JP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サービス等の標準化によって、どのような社会</a:t>
            </a:r>
            <a:r>
              <a:rPr lang="en-US" altLang="ja-JP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市場</a:t>
            </a:r>
            <a:r>
              <a:rPr lang="en-US" altLang="ja-JP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産業課題を解決し、省エネルギー化等に資するのかについて記載してください。</a:t>
            </a:r>
            <a:br>
              <a:rPr lang="en-US" altLang="ja-JP" sz="1200" i="1" kern="100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</a:br>
            <a:endParaRPr lang="en-US" altLang="ja-JP" sz="1200" i="1" kern="1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ja-JP" altLang="en-US" sz="1200" b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例）</a:t>
            </a:r>
            <a:r>
              <a:rPr lang="ja-JP" altLang="en-US" sz="1200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・・・による測定方法は、・・・することができる。従来の・・・を用いた方法と比較して、・・・のため有用である。</a:t>
            </a:r>
          </a:p>
          <a:p>
            <a:pPr>
              <a:defRPr/>
            </a:pPr>
            <a:r>
              <a:rPr lang="ja-JP" altLang="en-US" sz="1200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本技術は、・・・できる技術である。昨今、問題が顕在化してきている・・・等活用が期待できる。また、・・・の省エネルギー化等の効果が期待できる。</a:t>
            </a:r>
            <a:endParaRPr lang="en-US" altLang="ja-JP" sz="1200" kern="1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endParaRPr lang="en-US" altLang="ja-JP" sz="1400" i="1" kern="100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endParaRPr lang="en-US" altLang="ja-JP" sz="1400" i="1" kern="100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9F42071-0C27-4659-8A1D-C290110CA1C8}"/>
              </a:ext>
            </a:extLst>
          </p:cNvPr>
          <p:cNvSpPr txBox="1"/>
          <p:nvPr/>
        </p:nvSpPr>
        <p:spPr>
          <a:xfrm>
            <a:off x="6096001" y="5018133"/>
            <a:ext cx="5400000" cy="1600438"/>
          </a:xfrm>
          <a:prstGeom prst="rect">
            <a:avLst/>
          </a:prstGeom>
          <a:noFill/>
          <a:ln w="6350"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400" kern="100">
                <a:latin typeface="+mn-ea"/>
                <a:cs typeface="Times New Roman" panose="02020603050405020304" pitchFamily="18" charset="0"/>
              </a:defRPr>
            </a:lvl1pPr>
          </a:lstStyle>
          <a:p>
            <a:r>
              <a:rPr lang="en-US" altLang="ja-JP" dirty="0"/>
              <a:t>【</a:t>
            </a:r>
            <a:r>
              <a:rPr lang="ja-JP" altLang="en-US" dirty="0"/>
              <a:t>標準化する項目</a:t>
            </a:r>
            <a:r>
              <a:rPr lang="en-US" altLang="ja-JP" dirty="0"/>
              <a:t>】</a:t>
            </a:r>
            <a:r>
              <a:rPr lang="ja-JP" altLang="en-US" dirty="0"/>
              <a:t>（案）</a:t>
            </a:r>
            <a:endParaRPr lang="en-US" altLang="ja-JP" dirty="0"/>
          </a:p>
          <a:p>
            <a:r>
              <a:rPr lang="en-US" altLang="ja-JP" sz="1200" i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i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何を標準化するのか簡潔に記載してください。</a:t>
            </a:r>
          </a:p>
          <a:p>
            <a:r>
              <a:rPr lang="ja-JP" altLang="en-US" dirty="0"/>
              <a:t>（１）・・・・</a:t>
            </a:r>
            <a:r>
              <a:rPr lang="ja-JP" altLang="ja-JP" dirty="0"/>
              <a:t>の測定</a:t>
            </a:r>
            <a:r>
              <a:rPr lang="ja-JP" altLang="en-US" dirty="0"/>
              <a:t>方法</a:t>
            </a:r>
            <a:endParaRPr lang="en-US" altLang="ja-JP" dirty="0"/>
          </a:p>
          <a:p>
            <a:r>
              <a:rPr lang="ja-JP" altLang="en-US" dirty="0"/>
              <a:t>（２）・・・・</a:t>
            </a:r>
            <a:endParaRPr lang="en-US" altLang="ja-JP" dirty="0"/>
          </a:p>
          <a:p>
            <a:r>
              <a:rPr lang="ja-JP" altLang="en-US" dirty="0"/>
              <a:t>（３）・・・・</a:t>
            </a:r>
            <a:endParaRPr lang="en-US" altLang="ja-JP" dirty="0"/>
          </a:p>
          <a:p>
            <a:r>
              <a:rPr lang="ja-JP" altLang="en-US" dirty="0"/>
              <a:t>（４）・・・・</a:t>
            </a:r>
            <a:endParaRPr lang="en-US" altLang="ja-JP" dirty="0"/>
          </a:p>
          <a:p>
            <a:r>
              <a:rPr lang="ja-JP" altLang="en-US" dirty="0"/>
              <a:t>（５）・・・・</a:t>
            </a:r>
            <a:endParaRPr lang="en-US" altLang="ja-JP" dirty="0"/>
          </a:p>
        </p:txBody>
      </p:sp>
      <p:sp>
        <p:nvSpPr>
          <p:cNvPr id="2" name="正方形/長方形 1"/>
          <p:cNvSpPr/>
          <p:nvPr/>
        </p:nvSpPr>
        <p:spPr>
          <a:xfrm>
            <a:off x="549434" y="413575"/>
            <a:ext cx="5400000" cy="133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tabLst>
                <a:tab pos="3498850" algn="l"/>
              </a:tabLst>
            </a:pPr>
            <a:r>
              <a:rPr lang="ja-JP" altLang="en-US" b="1" dirty="0">
                <a:solidFill>
                  <a:schemeClr val="tx1"/>
                </a:solidFill>
                <a:latin typeface="+mn-ea"/>
              </a:rPr>
              <a:t>事業名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提案者名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共同提案者がいる場合、共同提案者名</a:t>
            </a:r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】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549434" y="1909988"/>
            <a:ext cx="5400000" cy="1415772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概要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pPr>
              <a:defRPr/>
            </a:pPr>
            <a:r>
              <a:rPr lang="en-US" altLang="ja-JP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標準化活動の概要</a:t>
            </a:r>
            <a:endParaRPr lang="en-US" altLang="ja-JP" sz="1200" i="1" kern="1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ja-JP" altLang="en-US" sz="12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（どのような技術、評価方法等を標準化するのか、どのような調査を行うのか、どういった連携（異業種連携等）を行うのか等）について、５行前後でご記載ください。</a:t>
            </a:r>
            <a:endParaRPr lang="en-US" altLang="ja-JP" sz="1200" i="1" kern="1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ja-JP" sz="1200" i="1" kern="100" dirty="0">
              <a:solidFill>
                <a:srgbClr val="4F81BD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ja-JP" sz="1200" i="1" kern="100" dirty="0">
              <a:solidFill>
                <a:srgbClr val="4F81BD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6842078" y="934480"/>
            <a:ext cx="3862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/>
            <a:r>
              <a:rPr lang="en-US" altLang="ja-JP" sz="14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400" i="1" kern="1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技術、標準化の内容を表す図、データ等を示してください。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6096000" y="413575"/>
            <a:ext cx="5400000" cy="32611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5F3E7D-C760-479D-8E16-5A663F94B8AF}"/>
              </a:ext>
            </a:extLst>
          </p:cNvPr>
          <p:cNvSpPr txBox="1"/>
          <p:nvPr/>
        </p:nvSpPr>
        <p:spPr>
          <a:xfrm>
            <a:off x="6096001" y="3823208"/>
            <a:ext cx="5400000" cy="1046440"/>
          </a:xfrm>
          <a:prstGeom prst="rect">
            <a:avLst/>
          </a:prstGeom>
          <a:noFill/>
          <a:ln w="6350"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対象となる規格の分類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r>
              <a:rPr lang="en-US" altLang="ja-JP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デジュール標準を目指す場合は、以下の該当項目に○をつけてください。分類の詳細は（参考）をご覧ください。複数可。</a:t>
            </a:r>
            <a:endParaRPr lang="en-US" altLang="ja-JP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lang="en-US" altLang="ja-JP" sz="4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１．基本規格　２．用語規格　３．試験方法規格　</a:t>
            </a:r>
            <a:endParaRPr lang="en-US" altLang="ja-JP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４．製品規格　５．プロセス規格　</a:t>
            </a:r>
            <a:endParaRPr lang="en-US" altLang="ja-JP" sz="11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7A1450-9AB9-3BEB-5DE3-AE0EBEA85EEB}"/>
              </a:ext>
            </a:extLst>
          </p:cNvPr>
          <p:cNvSpPr txBox="1"/>
          <p:nvPr/>
        </p:nvSpPr>
        <p:spPr>
          <a:xfrm>
            <a:off x="0" y="52314"/>
            <a:ext cx="1491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（様式３）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957398-AA05-E083-BB78-B63B6BD1E85E}"/>
              </a:ext>
            </a:extLst>
          </p:cNvPr>
          <p:cNvSpPr txBox="1"/>
          <p:nvPr/>
        </p:nvSpPr>
        <p:spPr>
          <a:xfrm>
            <a:off x="1089943" y="30182"/>
            <a:ext cx="102555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</a:rPr>
              <a:t>原則、１枚のスライドで作成してください。本様式に、追加で詳細な説明資料等がある場合は、別途添付して下さい。</a:t>
            </a:r>
          </a:p>
        </p:txBody>
      </p:sp>
    </p:spTree>
    <p:extLst>
      <p:ext uri="{BB962C8B-B14F-4D97-AF65-F5344CB8AC3E}">
        <p14:creationId xmlns:p14="http://schemas.microsoft.com/office/powerpoint/2010/main" val="365513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4FF50D6-1F5D-9CF9-8DB9-CBEC8B5A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en-US" altLang="ja-JP" smtClean="0"/>
              <a:pPr/>
              <a:t>2</a:t>
            </a:fld>
            <a:endParaRPr 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F3BE83E-77DA-12B2-E375-833EEC49783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5259" y="593500"/>
            <a:ext cx="11565325" cy="1144123"/>
          </a:xfrm>
        </p:spPr>
        <p:txBody>
          <a:bodyPr/>
          <a:lstStyle/>
          <a:p>
            <a:r>
              <a:rPr lang="ja-JP" altLang="en-US" sz="1800" dirty="0"/>
              <a:t>「</a:t>
            </a:r>
            <a:r>
              <a:rPr lang="ja-JP" altLang="en-US" sz="1800" b="1" dirty="0"/>
              <a:t>規格の種類</a:t>
            </a:r>
            <a:r>
              <a:rPr lang="ja-JP" altLang="en-US" sz="1800" dirty="0"/>
              <a:t>」は、</a:t>
            </a:r>
            <a:r>
              <a:rPr lang="en-US" altLang="ja-JP" sz="1800" b="1" dirty="0"/>
              <a:t>ISO</a:t>
            </a:r>
            <a:r>
              <a:rPr lang="ja-JP" altLang="en-US" sz="1800" b="1" dirty="0"/>
              <a:t>／</a:t>
            </a:r>
            <a:r>
              <a:rPr lang="en-US" altLang="ja-JP" sz="1800" b="1" dirty="0"/>
              <a:t>IEC</a:t>
            </a:r>
            <a:r>
              <a:rPr lang="ja-JP" altLang="en-US" sz="1800" b="1" dirty="0"/>
              <a:t>のガイドで分類</a:t>
            </a:r>
            <a:r>
              <a:rPr lang="ja-JP" altLang="en-US" sz="1800" dirty="0"/>
              <a:t>。それに基づく</a:t>
            </a:r>
            <a:r>
              <a:rPr lang="en-US" altLang="ja-JP" sz="1800" b="1" dirty="0"/>
              <a:t>JIS Z 8002</a:t>
            </a:r>
            <a:r>
              <a:rPr lang="ja-JP" altLang="en-US" sz="1800" b="1" dirty="0"/>
              <a:t>では規格を</a:t>
            </a:r>
            <a:r>
              <a:rPr lang="en-US" altLang="ja-JP" sz="1800" b="1" dirty="0"/>
              <a:t>8</a:t>
            </a:r>
            <a:r>
              <a:rPr lang="ja-JP" altLang="en-US" sz="1800" b="1" dirty="0"/>
              <a:t>つに分類している</a:t>
            </a:r>
            <a:r>
              <a:rPr lang="ja-JP" altLang="en-US" sz="1800" dirty="0"/>
              <a:t>。</a:t>
            </a:r>
            <a:endParaRPr lang="en-US" altLang="ja-JP" sz="1800" dirty="0"/>
          </a:p>
          <a:p>
            <a:r>
              <a:rPr lang="ja-JP" altLang="en-US" sz="1800" dirty="0"/>
              <a:t>規格の</a:t>
            </a:r>
            <a:r>
              <a:rPr lang="en-US" altLang="ja-JP" sz="1800" dirty="0"/>
              <a:t>8</a:t>
            </a:r>
            <a:r>
              <a:rPr lang="ja-JP" altLang="en-US" sz="1800" dirty="0"/>
              <a:t>分類のうち、基本形となるのが以下①～⑤となる。</a:t>
            </a:r>
            <a:endParaRPr lang="en-US" altLang="ja-JP" sz="1800" dirty="0"/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A1036DC5-6A98-2801-0870-0922A8ABD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974503"/>
              </p:ext>
            </p:extLst>
          </p:nvPr>
        </p:nvGraphicFramePr>
        <p:xfrm>
          <a:off x="365259" y="1988186"/>
          <a:ext cx="8136352" cy="4468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1361">
                  <a:extLst>
                    <a:ext uri="{9D8B030D-6E8A-4147-A177-3AD203B41FA5}">
                      <a16:colId xmlns:a16="http://schemas.microsoft.com/office/drawing/2014/main" val="1636121657"/>
                    </a:ext>
                  </a:extLst>
                </a:gridCol>
                <a:gridCol w="6384991">
                  <a:extLst>
                    <a:ext uri="{9D8B030D-6E8A-4147-A177-3AD203B41FA5}">
                      <a16:colId xmlns:a16="http://schemas.microsoft.com/office/drawing/2014/main" val="195173581"/>
                    </a:ext>
                  </a:extLst>
                </a:gridCol>
              </a:tblGrid>
              <a:tr h="681654"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solidFill>
                            <a:schemeClr val="bg1"/>
                          </a:solidFill>
                        </a:rPr>
                        <a:t>①基本規格</a:t>
                      </a:r>
                    </a:p>
                  </a:txBody>
                  <a:tcPr marL="84406" marR="84406" marT="42203" marB="42203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u="none" dirty="0"/>
                        <a:t>●</a:t>
                      </a:r>
                      <a:r>
                        <a:rPr kumimoji="1" lang="ja-JP" altLang="en-US" sz="1300" b="1" u="none" dirty="0"/>
                        <a:t>用語、記号、単位、標準数</a:t>
                      </a:r>
                      <a:r>
                        <a:rPr kumimoji="1" lang="ja-JP" altLang="en-US" sz="1300" u="none" dirty="0"/>
                        <a:t>など提供範囲が広い分野にわたる規格、または特定の分野についての全体的な既述事項を持つ規格。</a:t>
                      </a:r>
                    </a:p>
                  </a:txBody>
                  <a:tcPr marL="84406" marR="84406" marT="42203" marB="42203" anchor="ctr"/>
                </a:tc>
                <a:extLst>
                  <a:ext uri="{0D108BD9-81ED-4DB2-BD59-A6C34878D82A}">
                    <a16:rowId xmlns:a16="http://schemas.microsoft.com/office/drawing/2014/main" val="2401607110"/>
                  </a:ext>
                </a:extLst>
              </a:tr>
              <a:tr h="681654"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solidFill>
                            <a:schemeClr val="bg1"/>
                          </a:solidFill>
                        </a:rPr>
                        <a:t>②用語規格</a:t>
                      </a:r>
                    </a:p>
                  </a:txBody>
                  <a:tcPr marL="84406" marR="84406" marT="42203" marB="42203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u="none" dirty="0"/>
                        <a:t>●用語に関する規格であって、通常、</a:t>
                      </a:r>
                      <a:r>
                        <a:rPr kumimoji="1" lang="ja-JP" altLang="en-US" sz="1300" b="1" u="none" dirty="0"/>
                        <a:t>用語の定義</a:t>
                      </a:r>
                      <a:r>
                        <a:rPr kumimoji="1" lang="ja-JP" altLang="en-US" sz="1300" u="none" dirty="0"/>
                        <a:t>を伴い、時には</a:t>
                      </a:r>
                      <a:r>
                        <a:rPr kumimoji="1" lang="ja-JP" altLang="en-US" sz="1300" b="1" u="none" dirty="0"/>
                        <a:t>説明のための備考、図解、例などを伴う</a:t>
                      </a:r>
                      <a:r>
                        <a:rPr kumimoji="1" lang="ja-JP" altLang="en-US" sz="1300" u="none" dirty="0"/>
                        <a:t>もの。</a:t>
                      </a:r>
                      <a:endParaRPr kumimoji="1" lang="en-US" altLang="ja-JP" sz="1300" u="none" dirty="0"/>
                    </a:p>
                  </a:txBody>
                  <a:tcPr marL="84406" marR="84406" marT="42203" marB="42203" anchor="ctr"/>
                </a:tc>
                <a:extLst>
                  <a:ext uri="{0D108BD9-81ED-4DB2-BD59-A6C34878D82A}">
                    <a16:rowId xmlns:a16="http://schemas.microsoft.com/office/drawing/2014/main" val="2612676915"/>
                  </a:ext>
                </a:extLst>
              </a:tr>
              <a:tr h="1229634"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solidFill>
                            <a:schemeClr val="bg1"/>
                          </a:solidFill>
                        </a:rPr>
                        <a:t>③試験方法規格</a:t>
                      </a:r>
                    </a:p>
                  </a:txBody>
                  <a:tcPr marL="84406" marR="84406" marT="42203" marB="42203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u="none" dirty="0"/>
                        <a:t>●</a:t>
                      </a:r>
                      <a:r>
                        <a:rPr kumimoji="1" lang="ja-JP" altLang="en-US" sz="1300" b="1" u="none" dirty="0"/>
                        <a:t>試験方法に関する規格</a:t>
                      </a:r>
                      <a:r>
                        <a:rPr kumimoji="1" lang="ja-JP" altLang="en-US" sz="1300" u="none" dirty="0"/>
                        <a:t>であって、時には</a:t>
                      </a:r>
                      <a:r>
                        <a:rPr kumimoji="1" lang="ja-JP" altLang="en-US" sz="1300" b="1" u="none" dirty="0"/>
                        <a:t>サンプリング、統計的方法の使用、試験順序</a:t>
                      </a:r>
                      <a:r>
                        <a:rPr kumimoji="1" lang="ja-JP" altLang="en-US" sz="1300" u="none" dirty="0"/>
                        <a:t>などのような試験に関する記述事項を含むもの。</a:t>
                      </a:r>
                      <a:endParaRPr kumimoji="1" lang="en-US" altLang="ja-JP" sz="1300" u="none" dirty="0"/>
                    </a:p>
                    <a:p>
                      <a:pPr marL="173038" indent="-173038"/>
                      <a:r>
                        <a:rPr kumimoji="1" lang="ja-JP" altLang="en-US" sz="1300" u="none" dirty="0"/>
                        <a:t>●例えば、</a:t>
                      </a:r>
                      <a:r>
                        <a:rPr kumimoji="1" lang="ja-JP" altLang="en-US" sz="1300" b="1" u="none" dirty="0"/>
                        <a:t>長さを測る時に、気温や湿度の設定</a:t>
                      </a:r>
                      <a:r>
                        <a:rPr kumimoji="1" lang="ja-JP" altLang="en-US" sz="1300" u="none" dirty="0"/>
                        <a:t>が無ければ同じ条件で比較することはできない。こうした条件設定も、試験方法規格となる。</a:t>
                      </a:r>
                      <a:endParaRPr kumimoji="1" lang="en-US" altLang="ja-JP" sz="1300" u="none" dirty="0"/>
                    </a:p>
                    <a:p>
                      <a:pPr marL="173038" indent="-173038"/>
                      <a:r>
                        <a:rPr kumimoji="1" lang="ja-JP" altLang="en-US" sz="1300" u="none" dirty="0"/>
                        <a:t>●多くの場合、基本規格・用語規格による用語・単位の存在が前提となる。</a:t>
                      </a:r>
                    </a:p>
                  </a:txBody>
                  <a:tcPr marL="84406" marR="84406" marT="42203" marB="42203" anchor="ctr"/>
                </a:tc>
                <a:extLst>
                  <a:ext uri="{0D108BD9-81ED-4DB2-BD59-A6C34878D82A}">
                    <a16:rowId xmlns:a16="http://schemas.microsoft.com/office/drawing/2014/main" val="3853306046"/>
                  </a:ext>
                </a:extLst>
              </a:tr>
              <a:tr h="937947"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solidFill>
                            <a:schemeClr val="bg1"/>
                          </a:solidFill>
                        </a:rPr>
                        <a:t>④製品規格</a:t>
                      </a:r>
                    </a:p>
                  </a:txBody>
                  <a:tcPr marL="84406" marR="84406" marT="42203" marB="42203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u="none" dirty="0"/>
                        <a:t>●目的適合性を確実に果たすために、</a:t>
                      </a:r>
                      <a:r>
                        <a:rPr kumimoji="1" lang="ja-JP" altLang="en-US" sz="1300" b="1" u="none" dirty="0"/>
                        <a:t>製品又は製品群が満たさなければならない要求事項</a:t>
                      </a:r>
                      <a:r>
                        <a:rPr kumimoji="1" lang="ja-JP" altLang="en-US" sz="1300" u="none" dirty="0"/>
                        <a:t>（</a:t>
                      </a:r>
                      <a:r>
                        <a:rPr kumimoji="1" lang="ja-JP" altLang="en-US" sz="1300" b="1" u="none" dirty="0"/>
                        <a:t>形、色、機能、性能等</a:t>
                      </a:r>
                      <a:r>
                        <a:rPr kumimoji="1" lang="ja-JP" altLang="en-US" sz="1300" u="none" dirty="0"/>
                        <a:t>）を規定する規格。</a:t>
                      </a:r>
                      <a:endParaRPr kumimoji="1" lang="en-US" altLang="ja-JP" sz="1300" u="none" dirty="0"/>
                    </a:p>
                    <a:p>
                      <a:pPr marL="173038" indent="-173038"/>
                      <a:r>
                        <a:rPr kumimoji="1" lang="ja-JP" altLang="en-US" sz="1300" u="none" dirty="0"/>
                        <a:t>●「製品のあるべき値」を記述するためには、試験方法規格（＝あるべき値の計り方）が必須となる。</a:t>
                      </a:r>
                      <a:endParaRPr kumimoji="1" lang="en-US" altLang="ja-JP" sz="1300" u="none" dirty="0"/>
                    </a:p>
                  </a:txBody>
                  <a:tcPr marL="84406" marR="84406" marT="42203" marB="42203" anchor="ctr"/>
                </a:tc>
                <a:extLst>
                  <a:ext uri="{0D108BD9-81ED-4DB2-BD59-A6C34878D82A}">
                    <a16:rowId xmlns:a16="http://schemas.microsoft.com/office/drawing/2014/main" val="3100770476"/>
                  </a:ext>
                </a:extLst>
              </a:tr>
              <a:tr h="937947"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solidFill>
                            <a:schemeClr val="bg1"/>
                          </a:solidFill>
                        </a:rPr>
                        <a:t>⑤プロセス規格</a:t>
                      </a:r>
                    </a:p>
                  </a:txBody>
                  <a:tcPr marL="84406" marR="84406" marT="42203" marB="42203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u="none" dirty="0"/>
                        <a:t>●目的適合性を確実に果たすために、</a:t>
                      </a:r>
                      <a:r>
                        <a:rPr kumimoji="1" lang="ja-JP" altLang="en-US" sz="1300" b="1" u="none" dirty="0"/>
                        <a:t>製造方法、管理方法等、プロセス</a:t>
                      </a:r>
                      <a:r>
                        <a:rPr kumimoji="1" lang="ja-JP" altLang="en-US" sz="1300" u="none" dirty="0"/>
                        <a:t>が満たされなければならないポイントを記述した規格。</a:t>
                      </a:r>
                      <a:endParaRPr kumimoji="1" lang="en-US" altLang="ja-JP" sz="1300" u="none" dirty="0"/>
                    </a:p>
                    <a:p>
                      <a:pPr marL="173038" indent="-173038"/>
                      <a:r>
                        <a:rPr kumimoji="1" lang="ja-JP" altLang="en-US" sz="1300" u="none" dirty="0"/>
                        <a:t>●「</a:t>
                      </a:r>
                      <a:r>
                        <a:rPr kumimoji="1" lang="ja-JP" altLang="en-US" sz="1300" b="1" u="none" dirty="0"/>
                        <a:t>マネジメントシステム規格</a:t>
                      </a:r>
                      <a:r>
                        <a:rPr kumimoji="1" lang="ja-JP" altLang="en-US" sz="1300" u="none" dirty="0"/>
                        <a:t>」も包含すると整理できる。</a:t>
                      </a:r>
                    </a:p>
                  </a:txBody>
                  <a:tcPr marL="84406" marR="84406" marT="42203" marB="42203" anchor="ctr"/>
                </a:tc>
                <a:extLst>
                  <a:ext uri="{0D108BD9-81ED-4DB2-BD59-A6C34878D82A}">
                    <a16:rowId xmlns:a16="http://schemas.microsoft.com/office/drawing/2014/main" val="156316753"/>
                  </a:ext>
                </a:extLst>
              </a:tr>
            </a:tbl>
          </a:graphicData>
        </a:graphic>
      </p:graphicFrame>
      <p:sp>
        <p:nvSpPr>
          <p:cNvPr id="19" name="角丸四角形 15">
            <a:extLst>
              <a:ext uri="{FF2B5EF4-FFF2-40B4-BE49-F238E27FC236}">
                <a16:creationId xmlns:a16="http://schemas.microsoft.com/office/drawing/2014/main" id="{92EF7B50-B083-CA64-6EF5-CA8AE1AC57ED}"/>
              </a:ext>
            </a:extLst>
          </p:cNvPr>
          <p:cNvSpPr/>
          <p:nvPr/>
        </p:nvSpPr>
        <p:spPr bwMode="auto">
          <a:xfrm>
            <a:off x="8708410" y="1954640"/>
            <a:ext cx="1994068" cy="39881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pPr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基本規格・用語規格</a:t>
            </a:r>
          </a:p>
        </p:txBody>
      </p:sp>
      <p:sp>
        <p:nvSpPr>
          <p:cNvPr id="20" name="角丸四角形 16">
            <a:extLst>
              <a:ext uri="{FF2B5EF4-FFF2-40B4-BE49-F238E27FC236}">
                <a16:creationId xmlns:a16="http://schemas.microsoft.com/office/drawing/2014/main" id="{16FFEAD1-8AEE-6198-65B1-B08B31760A73}"/>
              </a:ext>
            </a:extLst>
          </p:cNvPr>
          <p:cNvSpPr/>
          <p:nvPr/>
        </p:nvSpPr>
        <p:spPr bwMode="auto">
          <a:xfrm>
            <a:off x="9107225" y="2998144"/>
            <a:ext cx="1927599" cy="39881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試験方法規格</a:t>
            </a:r>
          </a:p>
        </p:txBody>
      </p:sp>
      <p:sp>
        <p:nvSpPr>
          <p:cNvPr id="21" name="角丸四角形 17">
            <a:extLst>
              <a:ext uri="{FF2B5EF4-FFF2-40B4-BE49-F238E27FC236}">
                <a16:creationId xmlns:a16="http://schemas.microsoft.com/office/drawing/2014/main" id="{532E4D0E-F0F2-558F-7EFD-DE7C70691B8F}"/>
              </a:ext>
            </a:extLst>
          </p:cNvPr>
          <p:cNvSpPr/>
          <p:nvPr/>
        </p:nvSpPr>
        <p:spPr bwMode="auto">
          <a:xfrm>
            <a:off x="9506039" y="4053141"/>
            <a:ext cx="1927599" cy="39881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製品規格</a:t>
            </a:r>
          </a:p>
        </p:txBody>
      </p:sp>
      <p:sp>
        <p:nvSpPr>
          <p:cNvPr id="22" name="角丸四角形 18">
            <a:extLst>
              <a:ext uri="{FF2B5EF4-FFF2-40B4-BE49-F238E27FC236}">
                <a16:creationId xmlns:a16="http://schemas.microsoft.com/office/drawing/2014/main" id="{AD9A662B-633B-762A-12AD-555F515258C5}"/>
              </a:ext>
            </a:extLst>
          </p:cNvPr>
          <p:cNvSpPr/>
          <p:nvPr/>
        </p:nvSpPr>
        <p:spPr bwMode="auto">
          <a:xfrm>
            <a:off x="9904852" y="5096603"/>
            <a:ext cx="1927599" cy="39881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プロセス規格</a:t>
            </a:r>
          </a:p>
        </p:txBody>
      </p:sp>
      <p:sp>
        <p:nvSpPr>
          <p:cNvPr id="23" name="曲折矢印 21">
            <a:extLst>
              <a:ext uri="{FF2B5EF4-FFF2-40B4-BE49-F238E27FC236}">
                <a16:creationId xmlns:a16="http://schemas.microsoft.com/office/drawing/2014/main" id="{56D8F124-9B24-82F2-F088-44358A0FA628}"/>
              </a:ext>
            </a:extLst>
          </p:cNvPr>
          <p:cNvSpPr/>
          <p:nvPr/>
        </p:nvSpPr>
        <p:spPr bwMode="auto">
          <a:xfrm flipV="1">
            <a:off x="8708411" y="2554525"/>
            <a:ext cx="332345" cy="680948"/>
          </a:xfrm>
          <a:prstGeom prst="bentArrow">
            <a:avLst/>
          </a:prstGeom>
          <a:solidFill>
            <a:schemeClr val="bg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曲折矢印 22">
            <a:extLst>
              <a:ext uri="{FF2B5EF4-FFF2-40B4-BE49-F238E27FC236}">
                <a16:creationId xmlns:a16="http://schemas.microsoft.com/office/drawing/2014/main" id="{E199B505-464D-6433-BDCD-842294B5DB2A}"/>
              </a:ext>
            </a:extLst>
          </p:cNvPr>
          <p:cNvSpPr/>
          <p:nvPr/>
        </p:nvSpPr>
        <p:spPr bwMode="auto">
          <a:xfrm flipV="1">
            <a:off x="9104085" y="3638497"/>
            <a:ext cx="332345" cy="680948"/>
          </a:xfrm>
          <a:prstGeom prst="bentArrow">
            <a:avLst/>
          </a:prstGeom>
          <a:solidFill>
            <a:schemeClr val="bg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曲折矢印 23">
            <a:extLst>
              <a:ext uri="{FF2B5EF4-FFF2-40B4-BE49-F238E27FC236}">
                <a16:creationId xmlns:a16="http://schemas.microsoft.com/office/drawing/2014/main" id="{1C06824F-1C6E-DBDC-4BC0-9E66902E4B1E}"/>
              </a:ext>
            </a:extLst>
          </p:cNvPr>
          <p:cNvSpPr/>
          <p:nvPr/>
        </p:nvSpPr>
        <p:spPr bwMode="auto">
          <a:xfrm flipV="1">
            <a:off x="9506039" y="4613511"/>
            <a:ext cx="332345" cy="680948"/>
          </a:xfrm>
          <a:prstGeom prst="bentArrow">
            <a:avLst/>
          </a:prstGeom>
          <a:solidFill>
            <a:schemeClr val="bg2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7E93964-F7F8-EFF2-F30D-D8C21096E779}"/>
              </a:ext>
            </a:extLst>
          </p:cNvPr>
          <p:cNvSpPr txBox="1"/>
          <p:nvPr/>
        </p:nvSpPr>
        <p:spPr>
          <a:xfrm>
            <a:off x="9247555" y="2405926"/>
            <a:ext cx="2053145" cy="54694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用語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単位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などの名前・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844083"/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仕様を決定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D145D23-3F51-5556-B67D-C2E44AFBF2E8}"/>
              </a:ext>
            </a:extLst>
          </p:cNvPr>
          <p:cNvSpPr txBox="1"/>
          <p:nvPr/>
        </p:nvSpPr>
        <p:spPr>
          <a:xfrm>
            <a:off x="9502897" y="3460923"/>
            <a:ext cx="1797803" cy="54694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測定方法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試験の</a:t>
            </a:r>
            <a:endParaRPr lang="en-US" altLang="ja-JP" sz="1477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844083"/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環境条件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22826C80-C0D9-5FD2-E668-CF5640B36E5B}"/>
              </a:ext>
            </a:extLst>
          </p:cNvPr>
          <p:cNvSpPr txBox="1"/>
          <p:nvPr/>
        </p:nvSpPr>
        <p:spPr>
          <a:xfrm>
            <a:off x="10135922" y="5620315"/>
            <a:ext cx="1797803" cy="54694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つくり方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使用方法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4150E5E-867E-EF44-E0B4-B06490102ADF}"/>
              </a:ext>
            </a:extLst>
          </p:cNvPr>
          <p:cNvSpPr txBox="1"/>
          <p:nvPr/>
        </p:nvSpPr>
        <p:spPr>
          <a:xfrm>
            <a:off x="9904853" y="4623536"/>
            <a:ext cx="1240130" cy="31963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仕様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62323E6-AD51-6E1A-190E-818100DBB0A8}"/>
              </a:ext>
            </a:extLst>
          </p:cNvPr>
          <p:cNvSpPr txBox="1"/>
          <p:nvPr/>
        </p:nvSpPr>
        <p:spPr>
          <a:xfrm>
            <a:off x="805611" y="6479508"/>
            <a:ext cx="83258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83"/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目的適合性を確実に果たすために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」とは、意訳すれば「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試験方法や製品やプロセスを、規格どおりにするために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」というニュアンスとなる。</a:t>
            </a:r>
          </a:p>
        </p:txBody>
      </p:sp>
      <p:sp>
        <p:nvSpPr>
          <p:cNvPr id="35" name="タイトル 2">
            <a:extLst>
              <a:ext uri="{FF2B5EF4-FFF2-40B4-BE49-F238E27FC236}">
                <a16:creationId xmlns:a16="http://schemas.microsoft.com/office/drawing/2014/main" id="{F1DBB9E2-9C4D-BBF0-E70A-0D9CF9583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518" y="156276"/>
            <a:ext cx="2788138" cy="376385"/>
          </a:xfrm>
        </p:spPr>
        <p:txBody>
          <a:bodyPr/>
          <a:lstStyle/>
          <a:p>
            <a:r>
              <a:rPr kumimoji="0" lang="ja-JP" altLang="en-US" sz="1846" dirty="0"/>
              <a:t>（参考）規格の分類</a:t>
            </a:r>
          </a:p>
        </p:txBody>
      </p:sp>
    </p:spTree>
    <p:extLst>
      <p:ext uri="{BB962C8B-B14F-4D97-AF65-F5344CB8AC3E}">
        <p14:creationId xmlns:p14="http://schemas.microsoft.com/office/powerpoint/2010/main" val="4212629611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METI color palette">
      <a:dk1>
        <a:srgbClr val="000000"/>
      </a:dk1>
      <a:lt1>
        <a:srgbClr val="FEFFFF"/>
      </a:lt1>
      <a:dk2>
        <a:srgbClr val="000000"/>
      </a:dk2>
      <a:lt2>
        <a:srgbClr val="F8FBFB"/>
      </a:lt2>
      <a:accent1>
        <a:srgbClr val="016F96"/>
      </a:accent1>
      <a:accent2>
        <a:srgbClr val="0098D0"/>
      </a:accent2>
      <a:accent3>
        <a:srgbClr val="01AFDC"/>
      </a:accent3>
      <a:accent4>
        <a:srgbClr val="727070"/>
      </a:accent4>
      <a:accent5>
        <a:srgbClr val="DBDDDD"/>
      </a:accent5>
      <a:accent6>
        <a:srgbClr val="F6F9F7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rtlCol="0" anchor="ctr"/>
      <a:lstStyle>
        <a:defPPr algn="l">
          <a:defRPr kumimoji="0" sz="1200" dirty="0" smtClean="0">
            <a:latin typeface="+mj-ea"/>
            <a:ea typeface="+mj-ea"/>
          </a:defRPr>
        </a:defPPr>
      </a:lstStyle>
    </a:spDef>
    <a:txDef>
      <a:spPr>
        <a:noFill/>
      </a:spPr>
      <a:bodyPr wrap="square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kumimoji="1" sz="1600" dirty="0" smtClean="0">
            <a:latin typeface="+mn-ea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I Slide Format_DefaultTheme.pptx" id="{2F4818D7-655D-4077-89AA-242267508028}" vid="{0E5B690F-3A1C-4644-85FD-3F3212C13178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1589A204B37C4409442D96FB5F90728" ma:contentTypeVersion="16" ma:contentTypeDescription="新しいドキュメントを作成します。" ma:contentTypeScope="" ma:versionID="fabfe38a4f2a349b2d5f94ee463357f0">
  <xsd:schema xmlns:xsd="http://www.w3.org/2001/XMLSchema" xmlns:xs="http://www.w3.org/2001/XMLSchema" xmlns:p="http://schemas.microsoft.com/office/2006/metadata/properties" xmlns:ns2="16a82ae3-d572-45de-b94e-0a413e81712a" xmlns:ns3="9a973ee3-7f2c-4bb3-90b3-feaacfb1bed9" targetNamespace="http://schemas.microsoft.com/office/2006/metadata/properties" ma:root="true" ma:fieldsID="42864bf90975cabcfcdbb2d852b25252" ns2:_="" ns3:_="">
    <xsd:import namespace="16a82ae3-d572-45de-b94e-0a413e81712a"/>
    <xsd:import namespace="9a973ee3-7f2c-4bb3-90b3-feaacfb1be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a82ae3-d572-45de-b94e-0a413e817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73ee3-7f2c-4bb3-90b3-feaacfb1bed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7cfbf1d-145a-425a-b2ac-512dadf9943e}" ma:internalName="TaxCatchAll" ma:showField="CatchAllData" ma:web="9a973ee3-7f2c-4bb3-90b3-feaacfb1be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6a82ae3-d572-45de-b94e-0a413e81712a">
      <Terms xmlns="http://schemas.microsoft.com/office/infopath/2007/PartnerControls"/>
    </lcf76f155ced4ddcb4097134ff3c332f>
    <TaxCatchAll xmlns="9a973ee3-7f2c-4bb3-90b3-feaacfb1bed9" xsi:nil="true"/>
  </documentManagement>
</p:properties>
</file>

<file path=customXml/itemProps1.xml><?xml version="1.0" encoding="utf-8"?>
<ds:datastoreItem xmlns:ds="http://schemas.openxmlformats.org/officeDocument/2006/customXml" ds:itemID="{F720038F-6532-4101-887E-F83CD80B0467}"/>
</file>

<file path=customXml/itemProps2.xml><?xml version="1.0" encoding="utf-8"?>
<ds:datastoreItem xmlns:ds="http://schemas.openxmlformats.org/officeDocument/2006/customXml" ds:itemID="{412E2DEF-F386-4408-A6BD-1C05CF96FAE5}"/>
</file>

<file path=customXml/itemProps3.xml><?xml version="1.0" encoding="utf-8"?>
<ds:datastoreItem xmlns:ds="http://schemas.openxmlformats.org/officeDocument/2006/customXml" ds:itemID="{6EE83B59-6550-45C2-8B1B-192E33461E5A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839</Words>
  <Application>Microsoft Office PowerPoint</Application>
  <PresentationFormat>ワイド画面</PresentationFormat>
  <Paragraphs>56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ＭＳ ゴシック</vt:lpstr>
      <vt:lpstr>メイリオ</vt:lpstr>
      <vt:lpstr>Arial</vt:lpstr>
      <vt:lpstr>Wingdings</vt:lpstr>
      <vt:lpstr>【機○・記載例なし】</vt:lpstr>
      <vt:lpstr>PowerPoint プレゼンテーション</vt:lpstr>
      <vt:lpstr>（参考）規格の分類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2026-05-18T01:29:37Z</dcterms:created>
  <dcterms:modified xsi:type="dcterms:W3CDTF">2026-05-18T01:30:11Z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0x01010011589A204B37C4409442D96FB5F90728</vt:lpwstr>
  </property>
</Properties>
</file>