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B183"/>
    <a:srgbClr val="C5E0B4"/>
    <a:srgbClr val="B4C7E7"/>
    <a:srgbClr val="000000"/>
    <a:srgbClr val="E2F0D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6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96" y="6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10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2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73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6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07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818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200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32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7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028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534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32202" y="111739"/>
            <a:ext cx="11909234" cy="681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991518"/>
            <a:ext cx="10515600" cy="5185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703A037C-3CB1-4528-8A72-282D5A685DEC}" type="datetimeFigureOut">
              <a:rPr lang="ja-JP" altLang="en-US" smtClean="0"/>
              <a:pPr/>
              <a:t>2022/3/16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88EDA9AB-403F-499C-844A-5EC4434CB1E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667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b="1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5224197" y="5188949"/>
            <a:ext cx="1800000" cy="307777"/>
          </a:xfrm>
          <a:prstGeom prst="rect">
            <a:avLst/>
          </a:prstGeom>
          <a:solidFill>
            <a:srgbClr val="B4C7E7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⑨製品中物質分析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870FCC4C-5F5C-4C33-ACB1-706ACA0536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23395"/>
              </p:ext>
            </p:extLst>
          </p:nvPr>
        </p:nvGraphicFramePr>
        <p:xfrm>
          <a:off x="2874557" y="854589"/>
          <a:ext cx="6060138" cy="5748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24">
                  <a:extLst>
                    <a:ext uri="{9D8B030D-6E8A-4147-A177-3AD203B41FA5}">
                      <a16:colId xmlns:a16="http://schemas.microsoft.com/office/drawing/2014/main" val="372948183"/>
                    </a:ext>
                  </a:extLst>
                </a:gridCol>
                <a:gridCol w="1876038">
                  <a:extLst>
                    <a:ext uri="{9D8B030D-6E8A-4147-A177-3AD203B41FA5}">
                      <a16:colId xmlns:a16="http://schemas.microsoft.com/office/drawing/2014/main" val="3319256926"/>
                    </a:ext>
                  </a:extLst>
                </a:gridCol>
                <a:gridCol w="1876038">
                  <a:extLst>
                    <a:ext uri="{9D8B030D-6E8A-4147-A177-3AD203B41FA5}">
                      <a16:colId xmlns:a16="http://schemas.microsoft.com/office/drawing/2014/main" val="1107264919"/>
                    </a:ext>
                  </a:extLst>
                </a:gridCol>
                <a:gridCol w="1876038">
                  <a:extLst>
                    <a:ext uri="{9D8B030D-6E8A-4147-A177-3AD203B41FA5}">
                      <a16:colId xmlns:a16="http://schemas.microsoft.com/office/drawing/2014/main" val="891175708"/>
                    </a:ext>
                  </a:extLst>
                </a:gridCol>
              </a:tblGrid>
              <a:tr h="172308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9516144"/>
                  </a:ext>
                </a:extLst>
              </a:tr>
              <a:tr h="172308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550650"/>
                  </a:ext>
                </a:extLst>
              </a:tr>
              <a:tr h="172308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低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850373"/>
                  </a:ext>
                </a:extLst>
              </a:tr>
              <a:tr h="579162"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低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2358225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5210093" y="1508628"/>
            <a:ext cx="1800000" cy="307777"/>
          </a:xfrm>
          <a:prstGeom prst="rect">
            <a:avLst/>
          </a:prstGeom>
          <a:solidFill>
            <a:srgbClr val="B4C7E7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①品質評価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100745" y="1293185"/>
            <a:ext cx="1800000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</a:t>
            </a: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情報</a:t>
            </a:r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アクセス</a:t>
            </a:r>
            <a:endParaRPr kumimoji="1" lang="en-US" altLang="ja-JP" sz="14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・一意に定義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10093" y="4797604"/>
            <a:ext cx="1800000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⑥</a:t>
            </a:r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モニタリング手法改善等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17596" y="3076172"/>
            <a:ext cx="1800000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④非残留性評価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25895" y="3484855"/>
            <a:ext cx="1800000" cy="307777"/>
          </a:xfrm>
          <a:prstGeom prst="rect">
            <a:avLst/>
          </a:prstGeom>
          <a:solidFill>
            <a:schemeClr val="accent5">
              <a:lumMod val="20000"/>
              <a:lumOff val="80000"/>
              <a:alpha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⑤分解生成物予測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102300" y="1850874"/>
            <a:ext cx="1800000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③</a:t>
            </a:r>
            <a:r>
              <a:rPr lang="en-US" altLang="ja-JP" sz="14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in silico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結果評価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447979" y="4794464"/>
            <a:ext cx="1692000" cy="307777"/>
          </a:xfrm>
          <a:prstGeom prst="rect">
            <a:avLst/>
          </a:prstGeom>
          <a:solidFill>
            <a:srgbClr val="B4C7E7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⑦環境中濃度予測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448903" y="5190990"/>
            <a:ext cx="1692000" cy="307777"/>
          </a:xfrm>
          <a:prstGeom prst="rect">
            <a:avLst/>
          </a:prstGeom>
          <a:solidFill>
            <a:schemeClr val="accent5">
              <a:lumMod val="20000"/>
              <a:lumOff val="80000"/>
              <a:alpha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⑧用途予測</a:t>
            </a:r>
          </a:p>
        </p:txBody>
      </p:sp>
      <p:sp>
        <p:nvSpPr>
          <p:cNvPr id="29" name="上矢印 28"/>
          <p:cNvSpPr/>
          <p:nvPr/>
        </p:nvSpPr>
        <p:spPr>
          <a:xfrm rot="5400000">
            <a:off x="5966617" y="3241672"/>
            <a:ext cx="324000" cy="5616000"/>
          </a:xfrm>
          <a:prstGeom prst="upArrow">
            <a:avLst>
              <a:gd name="adj1" fmla="val 59664"/>
              <a:gd name="adj2" fmla="val 48319"/>
            </a:avLst>
          </a:prstGeom>
          <a:solidFill>
            <a:srgbClr val="99CC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優先度　　　　　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7CF3245-C0AA-426C-B60C-B8774E2DA08E}"/>
              </a:ext>
            </a:extLst>
          </p:cNvPr>
          <p:cNvSpPr txBox="1"/>
          <p:nvPr/>
        </p:nvSpPr>
        <p:spPr>
          <a:xfrm>
            <a:off x="3103194" y="389784"/>
            <a:ext cx="3551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A. </a:t>
            </a:r>
            <a:r>
              <a:rPr kumimoji="1"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事業者</a:t>
            </a:r>
          </a:p>
        </p:txBody>
      </p:sp>
      <p:sp>
        <p:nvSpPr>
          <p:cNvPr id="4" name="上矢印 3"/>
          <p:cNvSpPr/>
          <p:nvPr/>
        </p:nvSpPr>
        <p:spPr>
          <a:xfrm>
            <a:off x="3153994" y="842041"/>
            <a:ext cx="324000" cy="5236208"/>
          </a:xfrm>
          <a:prstGeom prst="upArrow">
            <a:avLst>
              <a:gd name="adj1" fmla="val 59664"/>
              <a:gd name="adj2" fmla="val 48319"/>
            </a:avLst>
          </a:prstGeom>
          <a:solidFill>
            <a:srgbClr val="99CC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事業者ニーズ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F336869-172B-4B6C-8622-EE8854DA3AE9}"/>
              </a:ext>
            </a:extLst>
          </p:cNvPr>
          <p:cNvSpPr txBox="1"/>
          <p:nvPr/>
        </p:nvSpPr>
        <p:spPr>
          <a:xfrm>
            <a:off x="8985495" y="518894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色の濃淡は実現性</a:t>
            </a:r>
          </a:p>
        </p:txBody>
      </p:sp>
    </p:spTree>
    <p:extLst>
      <p:ext uri="{BB962C8B-B14F-4D97-AF65-F5344CB8AC3E}">
        <p14:creationId xmlns:p14="http://schemas.microsoft.com/office/powerpoint/2010/main" val="2924478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6">
            <a:extLst>
              <a:ext uri="{FF2B5EF4-FFF2-40B4-BE49-F238E27FC236}">
                <a16:creationId xmlns:a16="http://schemas.microsoft.com/office/drawing/2014/main" id="{ECF96559-46A8-439A-8A8C-5BEAA203B3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639935"/>
              </p:ext>
            </p:extLst>
          </p:nvPr>
        </p:nvGraphicFramePr>
        <p:xfrm>
          <a:off x="2793277" y="874909"/>
          <a:ext cx="6060138" cy="5748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24">
                  <a:extLst>
                    <a:ext uri="{9D8B030D-6E8A-4147-A177-3AD203B41FA5}">
                      <a16:colId xmlns:a16="http://schemas.microsoft.com/office/drawing/2014/main" val="372948183"/>
                    </a:ext>
                  </a:extLst>
                </a:gridCol>
                <a:gridCol w="1876038">
                  <a:extLst>
                    <a:ext uri="{9D8B030D-6E8A-4147-A177-3AD203B41FA5}">
                      <a16:colId xmlns:a16="http://schemas.microsoft.com/office/drawing/2014/main" val="3319256926"/>
                    </a:ext>
                  </a:extLst>
                </a:gridCol>
                <a:gridCol w="1876038">
                  <a:extLst>
                    <a:ext uri="{9D8B030D-6E8A-4147-A177-3AD203B41FA5}">
                      <a16:colId xmlns:a16="http://schemas.microsoft.com/office/drawing/2014/main" val="1107264919"/>
                    </a:ext>
                  </a:extLst>
                </a:gridCol>
                <a:gridCol w="1876038">
                  <a:extLst>
                    <a:ext uri="{9D8B030D-6E8A-4147-A177-3AD203B41FA5}">
                      <a16:colId xmlns:a16="http://schemas.microsoft.com/office/drawing/2014/main" val="891175708"/>
                    </a:ext>
                  </a:extLst>
                </a:gridCol>
              </a:tblGrid>
              <a:tr h="172308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9516144"/>
                  </a:ext>
                </a:extLst>
              </a:tr>
              <a:tr h="172308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8550650"/>
                  </a:ext>
                </a:extLst>
              </a:tr>
              <a:tr h="172308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低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0850373"/>
                  </a:ext>
                </a:extLst>
              </a:tr>
              <a:tr h="579162"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低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2358225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0FBDA06-309C-40D5-8860-5D25B5D5FCC8}"/>
              </a:ext>
            </a:extLst>
          </p:cNvPr>
          <p:cNvSpPr txBox="1"/>
          <p:nvPr/>
        </p:nvSpPr>
        <p:spPr>
          <a:xfrm>
            <a:off x="6986935" y="1765953"/>
            <a:ext cx="1836000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③</a:t>
            </a:r>
            <a:r>
              <a:rPr lang="en-US" altLang="ja-JP" sz="14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in silico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結果評価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1C0424A-1B0C-41A9-9E5A-46D78552D537}"/>
              </a:ext>
            </a:extLst>
          </p:cNvPr>
          <p:cNvSpPr txBox="1"/>
          <p:nvPr/>
        </p:nvSpPr>
        <p:spPr>
          <a:xfrm>
            <a:off x="7368003" y="3307561"/>
            <a:ext cx="1082348" cy="307777"/>
          </a:xfrm>
          <a:prstGeom prst="rect">
            <a:avLst/>
          </a:prstGeom>
          <a:solidFill>
            <a:srgbClr val="C5E0B4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①</a:t>
            </a:r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品質評価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BB276DE-D134-4077-937D-1A18D3C60463}"/>
              </a:ext>
            </a:extLst>
          </p:cNvPr>
          <p:cNvSpPr txBox="1"/>
          <p:nvPr/>
        </p:nvSpPr>
        <p:spPr>
          <a:xfrm>
            <a:off x="5146577" y="2644609"/>
            <a:ext cx="1800000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②情報アクセス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8CE8C8-DBBB-4C99-A67A-7D6A9DF9948B}"/>
              </a:ext>
            </a:extLst>
          </p:cNvPr>
          <p:cNvSpPr txBox="1"/>
          <p:nvPr/>
        </p:nvSpPr>
        <p:spPr>
          <a:xfrm>
            <a:off x="6981415" y="1397098"/>
            <a:ext cx="183600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⑥</a:t>
            </a:r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モニタリング手法改善等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CC6BA7-8B07-4CD4-8A0D-BF61942EA06C}"/>
              </a:ext>
            </a:extLst>
          </p:cNvPr>
          <p:cNvSpPr txBox="1"/>
          <p:nvPr/>
        </p:nvSpPr>
        <p:spPr>
          <a:xfrm>
            <a:off x="5149657" y="2988815"/>
            <a:ext cx="1800000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④非残留性評価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319178B-D78F-4ABE-A7AC-640447548194}"/>
              </a:ext>
            </a:extLst>
          </p:cNvPr>
          <p:cNvSpPr txBox="1"/>
          <p:nvPr/>
        </p:nvSpPr>
        <p:spPr>
          <a:xfrm>
            <a:off x="5150054" y="3672821"/>
            <a:ext cx="1800000" cy="307777"/>
          </a:xfrm>
          <a:prstGeom prst="rect">
            <a:avLst/>
          </a:prstGeom>
          <a:solidFill>
            <a:srgbClr val="E2F0D9">
              <a:alpha val="4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⑤分解生成物予測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68AD33-587E-4089-815D-0332596D482E}"/>
              </a:ext>
            </a:extLst>
          </p:cNvPr>
          <p:cNvSpPr txBox="1"/>
          <p:nvPr/>
        </p:nvSpPr>
        <p:spPr>
          <a:xfrm>
            <a:off x="5149656" y="3330818"/>
            <a:ext cx="1800000" cy="307777"/>
          </a:xfrm>
          <a:prstGeom prst="rect">
            <a:avLst/>
          </a:prstGeom>
          <a:solidFill>
            <a:srgbClr val="C5E0B4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⑦環境中濃度予測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6D2048B-9994-4CB7-A058-72EF08A3CF59}"/>
              </a:ext>
            </a:extLst>
          </p:cNvPr>
          <p:cNvSpPr txBox="1"/>
          <p:nvPr/>
        </p:nvSpPr>
        <p:spPr>
          <a:xfrm>
            <a:off x="5149657" y="4009386"/>
            <a:ext cx="1800000" cy="307777"/>
          </a:xfrm>
          <a:prstGeom prst="rect">
            <a:avLst/>
          </a:prstGeom>
          <a:solidFill>
            <a:srgbClr val="E2F0D9">
              <a:alpha val="4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⑧用途予測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83FF9C1-C9A3-4110-AA7F-9516CA368FD6}"/>
              </a:ext>
            </a:extLst>
          </p:cNvPr>
          <p:cNvSpPr txBox="1"/>
          <p:nvPr/>
        </p:nvSpPr>
        <p:spPr>
          <a:xfrm>
            <a:off x="3392155" y="4950872"/>
            <a:ext cx="1620957" cy="307777"/>
          </a:xfrm>
          <a:prstGeom prst="rect">
            <a:avLst/>
          </a:prstGeom>
          <a:solidFill>
            <a:srgbClr val="C5E0B4">
              <a:alpha val="6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⑨製品中物質分析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54054A3-D18A-4047-A24B-9D84265B60CE}"/>
              </a:ext>
            </a:extLst>
          </p:cNvPr>
          <p:cNvSpPr/>
          <p:nvPr/>
        </p:nvSpPr>
        <p:spPr>
          <a:xfrm>
            <a:off x="5165930" y="1595344"/>
            <a:ext cx="1800000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②一意に定義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ABAD383-24A3-44DB-B4D6-90864A83726C}"/>
              </a:ext>
            </a:extLst>
          </p:cNvPr>
          <p:cNvSpPr txBox="1"/>
          <p:nvPr/>
        </p:nvSpPr>
        <p:spPr>
          <a:xfrm>
            <a:off x="3030132" y="402217"/>
            <a:ext cx="3551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B. 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行政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上矢印 28">
            <a:extLst>
              <a:ext uri="{FF2B5EF4-FFF2-40B4-BE49-F238E27FC236}">
                <a16:creationId xmlns:a16="http://schemas.microsoft.com/office/drawing/2014/main" id="{2B415E0C-2EAE-4286-90FC-05026CD9FF34}"/>
              </a:ext>
            </a:extLst>
          </p:cNvPr>
          <p:cNvSpPr/>
          <p:nvPr/>
        </p:nvSpPr>
        <p:spPr>
          <a:xfrm rot="5400000">
            <a:off x="5885337" y="3251832"/>
            <a:ext cx="324000" cy="5616000"/>
          </a:xfrm>
          <a:prstGeom prst="upArrow">
            <a:avLst>
              <a:gd name="adj1" fmla="val 59664"/>
              <a:gd name="adj2" fmla="val 48319"/>
            </a:avLst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優先度　　　　　　</a:t>
            </a:r>
          </a:p>
        </p:txBody>
      </p:sp>
      <p:sp>
        <p:nvSpPr>
          <p:cNvPr id="21" name="上矢印 3">
            <a:extLst>
              <a:ext uri="{FF2B5EF4-FFF2-40B4-BE49-F238E27FC236}">
                <a16:creationId xmlns:a16="http://schemas.microsoft.com/office/drawing/2014/main" id="{50B83BD7-C9E9-44B8-8FC3-78BFD8218256}"/>
              </a:ext>
            </a:extLst>
          </p:cNvPr>
          <p:cNvSpPr/>
          <p:nvPr/>
        </p:nvSpPr>
        <p:spPr>
          <a:xfrm>
            <a:off x="3072714" y="852201"/>
            <a:ext cx="324000" cy="5236208"/>
          </a:xfrm>
          <a:prstGeom prst="upArrow">
            <a:avLst>
              <a:gd name="adj1" fmla="val 59664"/>
              <a:gd name="adj2" fmla="val 48319"/>
            </a:avLst>
          </a:prstGeom>
          <a:solidFill>
            <a:schemeClr val="accent6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事業者ニーズ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0E9BC44-90D1-4059-A8F5-DC3DA384F051}"/>
              </a:ext>
            </a:extLst>
          </p:cNvPr>
          <p:cNvSpPr txBox="1"/>
          <p:nvPr/>
        </p:nvSpPr>
        <p:spPr>
          <a:xfrm>
            <a:off x="8985495" y="518894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色の濃淡は実現性</a:t>
            </a:r>
          </a:p>
        </p:txBody>
      </p:sp>
    </p:spTree>
    <p:extLst>
      <p:ext uri="{BB962C8B-B14F-4D97-AF65-F5344CB8AC3E}">
        <p14:creationId xmlns:p14="http://schemas.microsoft.com/office/powerpoint/2010/main" val="4072212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ワイド画面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Meiryo UI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2022-03-16T08:29:16Z</dcterms:created>
  <dcterms:modified xsi:type="dcterms:W3CDTF">2022-03-16T08:29:19Z</dcterms:modified>
</cp:coreProperties>
</file>