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99FF"/>
    <a:srgbClr val="CCCCFF"/>
    <a:srgbClr val="CC99FF"/>
    <a:srgbClr val="F4B183"/>
    <a:srgbClr val="C5E0B4"/>
    <a:srgbClr val="B4C7E7"/>
    <a:srgbClr val="000000"/>
    <a:srgbClr val="E2F0D9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65" autoAdjust="0"/>
    <p:restoredTop sz="94660"/>
  </p:normalViewPr>
  <p:slideViewPr>
    <p:cSldViewPr snapToGrid="0" showGuides="1">
      <p:cViewPr varScale="1">
        <p:scale>
          <a:sx n="93" d="100"/>
          <a:sy n="93" d="100"/>
        </p:scale>
        <p:origin x="96" y="6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A037C-3CB1-4528-8A72-282D5A685DEC}" type="datetimeFigureOut">
              <a:rPr kumimoji="1" lang="ja-JP" altLang="en-US" smtClean="0"/>
              <a:t>2022/3/16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DA9AB-403F-499C-844A-5EC4434CB1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11084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A037C-3CB1-4528-8A72-282D5A685DEC}" type="datetimeFigureOut">
              <a:rPr kumimoji="1" lang="ja-JP" altLang="en-US" smtClean="0"/>
              <a:t>2022/3/16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DA9AB-403F-499C-844A-5EC4434CB1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92412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A037C-3CB1-4528-8A72-282D5A685DEC}" type="datetimeFigureOut">
              <a:rPr kumimoji="1" lang="ja-JP" altLang="en-US" smtClean="0"/>
              <a:t>2022/3/16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DA9AB-403F-499C-844A-5EC4434CB1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737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A037C-3CB1-4528-8A72-282D5A685DEC}" type="datetimeFigureOut">
              <a:rPr kumimoji="1" lang="ja-JP" altLang="en-US" smtClean="0"/>
              <a:t>2022/3/16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DA9AB-403F-499C-844A-5EC4434CB1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4609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A037C-3CB1-4528-8A72-282D5A685DEC}" type="datetimeFigureOut">
              <a:rPr kumimoji="1" lang="ja-JP" altLang="en-US" smtClean="0"/>
              <a:t>2022/3/16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DA9AB-403F-499C-844A-5EC4434CB1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3077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A037C-3CB1-4528-8A72-282D5A685DEC}" type="datetimeFigureOut">
              <a:rPr kumimoji="1" lang="ja-JP" altLang="en-US" smtClean="0"/>
              <a:t>2022/3/16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DA9AB-403F-499C-844A-5EC4434CB1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08181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A037C-3CB1-4528-8A72-282D5A685DEC}" type="datetimeFigureOut">
              <a:rPr kumimoji="1" lang="ja-JP" altLang="en-US" smtClean="0"/>
              <a:t>2022/3/16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DA9AB-403F-499C-844A-5EC4434CB1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82005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A037C-3CB1-4528-8A72-282D5A685DEC}" type="datetimeFigureOut">
              <a:rPr kumimoji="1" lang="ja-JP" altLang="en-US" smtClean="0"/>
              <a:t>2022/3/16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DA9AB-403F-499C-844A-5EC4434CB1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53279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A037C-3CB1-4528-8A72-282D5A685DEC}" type="datetimeFigureOut">
              <a:rPr kumimoji="1" lang="ja-JP" altLang="en-US" smtClean="0"/>
              <a:t>2022/3/16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DA9AB-403F-499C-844A-5EC4434CB1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979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A037C-3CB1-4528-8A72-282D5A685DEC}" type="datetimeFigureOut">
              <a:rPr kumimoji="1" lang="ja-JP" altLang="en-US" smtClean="0"/>
              <a:t>2022/3/16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DA9AB-403F-499C-844A-5EC4434CB1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90280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A037C-3CB1-4528-8A72-282D5A685DEC}" type="datetimeFigureOut">
              <a:rPr kumimoji="1" lang="ja-JP" altLang="en-US" smtClean="0"/>
              <a:t>2022/3/16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DA9AB-403F-499C-844A-5EC4434CB1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5534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32202" y="111739"/>
            <a:ext cx="11909234" cy="6814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991518"/>
            <a:ext cx="10515600" cy="51854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defRPr>
            </a:lvl1pPr>
          </a:lstStyle>
          <a:p>
            <a:fld id="{703A037C-3CB1-4528-8A72-282D5A685DEC}" type="datetimeFigureOut">
              <a:rPr lang="ja-JP" altLang="en-US" smtClean="0"/>
              <a:pPr/>
              <a:t>2022/3/16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defRPr>
            </a:lvl1pPr>
          </a:lstStyle>
          <a:p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defRPr>
            </a:lvl1pPr>
          </a:lstStyle>
          <a:p>
            <a:fld id="{88EDA9AB-403F-499C-844A-5EC4434CB1E7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86677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b="1" kern="1200">
          <a:solidFill>
            <a:schemeClr val="tx1"/>
          </a:solidFill>
          <a:latin typeface="游ゴシック" panose="020B0400000000000000" pitchFamily="50" charset="-128"/>
          <a:ea typeface="游ゴシック" panose="020B0400000000000000" pitchFamily="50" charset="-128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游ゴシック" panose="020B0400000000000000" pitchFamily="50" charset="-128"/>
          <a:ea typeface="游ゴシック" panose="020B0400000000000000" pitchFamily="50" charset="-128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游ゴシック" panose="020B0400000000000000" pitchFamily="50" charset="-128"/>
          <a:ea typeface="游ゴシック" panose="020B0400000000000000" pitchFamily="50" charset="-128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游ゴシック" panose="020B0400000000000000" pitchFamily="50" charset="-128"/>
          <a:ea typeface="游ゴシック" panose="020B0400000000000000" pitchFamily="50" charset="-128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游ゴシック" panose="020B0400000000000000" pitchFamily="50" charset="-128"/>
          <a:ea typeface="游ゴシック" panose="020B0400000000000000" pitchFamily="50" charset="-128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游ゴシック" panose="020B0400000000000000" pitchFamily="50" charset="-128"/>
          <a:ea typeface="游ゴシック" panose="020B0400000000000000" pitchFamily="50" charset="-128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表 6">
            <a:extLst>
              <a:ext uri="{FF2B5EF4-FFF2-40B4-BE49-F238E27FC236}">
                <a16:creationId xmlns:a16="http://schemas.microsoft.com/office/drawing/2014/main" id="{07464CB3-6111-48B7-90B1-E717220A8B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6825183"/>
              </p:ext>
            </p:extLst>
          </p:nvPr>
        </p:nvGraphicFramePr>
        <p:xfrm>
          <a:off x="2257817" y="759579"/>
          <a:ext cx="6060138" cy="574842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024">
                  <a:extLst>
                    <a:ext uri="{9D8B030D-6E8A-4147-A177-3AD203B41FA5}">
                      <a16:colId xmlns:a16="http://schemas.microsoft.com/office/drawing/2014/main" val="372948183"/>
                    </a:ext>
                  </a:extLst>
                </a:gridCol>
                <a:gridCol w="1876038">
                  <a:extLst>
                    <a:ext uri="{9D8B030D-6E8A-4147-A177-3AD203B41FA5}">
                      <a16:colId xmlns:a16="http://schemas.microsoft.com/office/drawing/2014/main" val="3319256926"/>
                    </a:ext>
                  </a:extLst>
                </a:gridCol>
                <a:gridCol w="1876038">
                  <a:extLst>
                    <a:ext uri="{9D8B030D-6E8A-4147-A177-3AD203B41FA5}">
                      <a16:colId xmlns:a16="http://schemas.microsoft.com/office/drawing/2014/main" val="1107264919"/>
                    </a:ext>
                  </a:extLst>
                </a:gridCol>
                <a:gridCol w="1876038">
                  <a:extLst>
                    <a:ext uri="{9D8B030D-6E8A-4147-A177-3AD203B41FA5}">
                      <a16:colId xmlns:a16="http://schemas.microsoft.com/office/drawing/2014/main" val="891175708"/>
                    </a:ext>
                  </a:extLst>
                </a:gridCol>
              </a:tblGrid>
              <a:tr h="1723089">
                <a:tc>
                  <a:txBody>
                    <a:bodyPr/>
                    <a:lstStyle/>
                    <a:p>
                      <a:r>
                        <a:rPr kumimoji="1" lang="ja-JP" altLang="en-US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高</a:t>
                      </a: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CCCF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28575" cap="flat" cmpd="sng" algn="ctr">
                      <a:solidFill>
                        <a:srgbClr val="CCCCF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CCCF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CCCF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CCCF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28575" cap="flat" cmpd="sng" algn="ctr">
                      <a:solidFill>
                        <a:srgbClr val="CCCCF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CCCF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CCCF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CCCF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28575" cap="flat" cmpd="sng" algn="ctr">
                      <a:solidFill>
                        <a:srgbClr val="CCCCF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CCCF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CCCF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CCCF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79516144"/>
                  </a:ext>
                </a:extLst>
              </a:tr>
              <a:tr h="1723089">
                <a:tc>
                  <a:txBody>
                    <a:bodyPr/>
                    <a:lstStyle/>
                    <a:p>
                      <a:r>
                        <a:rPr kumimoji="1" lang="ja-JP" altLang="en-US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中</a:t>
                      </a: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CCCF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28575" cap="flat" cmpd="sng" algn="ctr">
                      <a:solidFill>
                        <a:srgbClr val="CCCCF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CCCF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CCCF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CCCF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28575" cap="flat" cmpd="sng" algn="ctr">
                      <a:solidFill>
                        <a:srgbClr val="CCCCF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CCCF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CCCF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CCCF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28575" cap="flat" cmpd="sng" algn="ctr">
                      <a:solidFill>
                        <a:srgbClr val="CCCCF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CCCF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CCCF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CCCF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88550650"/>
                  </a:ext>
                </a:extLst>
              </a:tr>
              <a:tr h="1723089">
                <a:tc>
                  <a:txBody>
                    <a:bodyPr/>
                    <a:lstStyle/>
                    <a:p>
                      <a:r>
                        <a:rPr kumimoji="1" lang="ja-JP" altLang="en-US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低</a:t>
                      </a: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CCCF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28575" cap="flat" cmpd="sng" algn="ctr">
                      <a:solidFill>
                        <a:srgbClr val="CCCCF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CCCF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CCCF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CCCF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28575" cap="flat" cmpd="sng" algn="ctr">
                      <a:solidFill>
                        <a:srgbClr val="CCCCF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CCCF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CCCF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CCCF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28575" cap="flat" cmpd="sng" algn="ctr">
                      <a:solidFill>
                        <a:srgbClr val="CCCCF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CCCF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CCCF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CCCF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50850373"/>
                  </a:ext>
                </a:extLst>
              </a:tr>
              <a:tr h="579162">
                <a:tc>
                  <a:txBody>
                    <a:bodyPr/>
                    <a:lstStyle/>
                    <a:p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低</a:t>
                      </a: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CCCF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中</a:t>
                      </a: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CCCF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高</a:t>
                      </a: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CCCFF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362358225"/>
                  </a:ext>
                </a:extLst>
              </a:tr>
            </a:tbl>
          </a:graphicData>
        </a:graphic>
      </p:graphicFrame>
      <p:sp>
        <p:nvSpPr>
          <p:cNvPr id="4" name="上矢印 3"/>
          <p:cNvSpPr/>
          <p:nvPr/>
        </p:nvSpPr>
        <p:spPr>
          <a:xfrm>
            <a:off x="2562311" y="745302"/>
            <a:ext cx="288000" cy="5184000"/>
          </a:xfrm>
          <a:prstGeom prst="upArrow">
            <a:avLst>
              <a:gd name="adj1" fmla="val 59664"/>
              <a:gd name="adj2" fmla="val 48319"/>
            </a:avLst>
          </a:prstGeom>
          <a:solidFill>
            <a:srgbClr val="CCCC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既存技術の実用化の可能性</a:t>
            </a:r>
          </a:p>
        </p:txBody>
      </p:sp>
      <p:sp>
        <p:nvSpPr>
          <p:cNvPr id="5" name="上矢印 4"/>
          <p:cNvSpPr/>
          <p:nvPr/>
        </p:nvSpPr>
        <p:spPr>
          <a:xfrm rot="5400000">
            <a:off x="5350133" y="3114120"/>
            <a:ext cx="288000" cy="5616000"/>
          </a:xfrm>
          <a:prstGeom prst="upArrow">
            <a:avLst>
              <a:gd name="adj1" fmla="val 59664"/>
              <a:gd name="adj2" fmla="val 48319"/>
            </a:avLst>
          </a:prstGeom>
          <a:solidFill>
            <a:srgbClr val="CCCC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化学物質管理分野における効果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594133" y="2588559"/>
            <a:ext cx="1800000" cy="523220"/>
          </a:xfrm>
          <a:prstGeom prst="rect">
            <a:avLst/>
          </a:prstGeom>
          <a:solidFill>
            <a:srgbClr val="7030A0"/>
          </a:solidFill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4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①データ収集</a:t>
            </a:r>
            <a:endParaRPr kumimoji="1" lang="en-US" altLang="ja-JP" sz="1400" b="1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lang="ja-JP" altLang="en-US" sz="14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kumimoji="1" lang="ja-JP" altLang="en-US" sz="14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・品質評価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728244" y="4271327"/>
            <a:ext cx="1306768" cy="523220"/>
          </a:xfrm>
          <a:prstGeom prst="rect">
            <a:avLst/>
          </a:prstGeom>
          <a:solidFill>
            <a:srgbClr val="CC99FF">
              <a:alpha val="80000"/>
            </a:srgbClr>
          </a:solidFill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②</a:t>
            </a:r>
            <a:r>
              <a:rPr lang="ja-JP" altLang="en-US" sz="1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情報</a:t>
            </a:r>
            <a:r>
              <a:rPr kumimoji="1" lang="ja-JP" altLang="en-US" sz="1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アクセス</a:t>
            </a:r>
            <a:endParaRPr kumimoji="1" lang="en-US" altLang="ja-JP" sz="14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1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・一意に定義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473734" y="3359962"/>
            <a:ext cx="1800000" cy="307777"/>
          </a:xfrm>
          <a:prstGeom prst="rect">
            <a:avLst/>
          </a:prstGeom>
          <a:solidFill>
            <a:srgbClr val="CC99FF">
              <a:alpha val="80000"/>
            </a:srgbClr>
          </a:solidFill>
        </p:spPr>
        <p:txBody>
          <a:bodyPr wrap="none" rtlCol="0">
            <a:spAutoFit/>
          </a:bodyPr>
          <a:lstStyle/>
          <a:p>
            <a:pPr algn="ctr"/>
            <a:r>
              <a:rPr lang="ja-JP" altLang="en-US" sz="1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⑥</a:t>
            </a:r>
            <a:r>
              <a:rPr kumimoji="1" lang="ja-JP" altLang="en-US" sz="1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モニタリング</a:t>
            </a:r>
            <a:r>
              <a:rPr lang="ja-JP" altLang="en-US" sz="1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手法改善等</a:t>
            </a:r>
            <a:endParaRPr kumimoji="1" lang="ja-JP" altLang="en-US" sz="14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594133" y="4632982"/>
            <a:ext cx="1800000" cy="307777"/>
          </a:xfrm>
          <a:prstGeom prst="rect">
            <a:avLst/>
          </a:prstGeom>
          <a:solidFill>
            <a:srgbClr val="CCCCFF">
              <a:alpha val="50196"/>
            </a:srgbClr>
          </a:solidFill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④非残留性評価</a:t>
            </a: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594133" y="4996656"/>
            <a:ext cx="1800000" cy="307777"/>
          </a:xfrm>
          <a:prstGeom prst="rect">
            <a:avLst/>
          </a:prstGeom>
          <a:solidFill>
            <a:srgbClr val="CC99FF">
              <a:alpha val="80000"/>
            </a:srgbClr>
          </a:solidFill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⑤分解生成物予測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481628" y="2985130"/>
            <a:ext cx="1800000" cy="307777"/>
          </a:xfrm>
          <a:prstGeom prst="rect">
            <a:avLst/>
          </a:prstGeom>
          <a:solidFill>
            <a:srgbClr val="7030A0"/>
          </a:solidFill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4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③</a:t>
            </a:r>
            <a:r>
              <a:rPr kumimoji="1" lang="en-US" altLang="ja-JP" sz="1400" b="1" i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in silico</a:t>
            </a:r>
            <a:r>
              <a:rPr kumimoji="1" lang="ja-JP" altLang="en-US" sz="14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結果</a:t>
            </a:r>
            <a:r>
              <a:rPr lang="ja-JP" altLang="en-US" sz="14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評価</a:t>
            </a:r>
            <a:endParaRPr kumimoji="1" lang="ja-JP" altLang="en-US" sz="1400" b="1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597076" y="3178834"/>
            <a:ext cx="1800000" cy="307777"/>
          </a:xfrm>
          <a:prstGeom prst="rect">
            <a:avLst/>
          </a:prstGeom>
          <a:solidFill>
            <a:srgbClr val="CCCCFF">
              <a:alpha val="50196"/>
            </a:srgbClr>
          </a:solidFill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⑦環境中濃度予測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2821970" y="4842767"/>
            <a:ext cx="1692000" cy="307777"/>
          </a:xfrm>
          <a:prstGeom prst="rect">
            <a:avLst/>
          </a:prstGeom>
          <a:solidFill>
            <a:srgbClr val="CCCCFF">
              <a:alpha val="50196"/>
            </a:srgbClr>
          </a:solidFill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⑧用途予測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4583299" y="5336233"/>
            <a:ext cx="1800000" cy="307777"/>
          </a:xfrm>
          <a:prstGeom prst="rect">
            <a:avLst/>
          </a:prstGeom>
          <a:solidFill>
            <a:srgbClr val="CCCCFF">
              <a:alpha val="50196"/>
            </a:srgbClr>
          </a:solidFill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⑨製品中物質分析</a:t>
            </a: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8491412" y="5260534"/>
            <a:ext cx="2637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色は他分野への波及効果</a:t>
            </a:r>
          </a:p>
        </p:txBody>
      </p:sp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E4FF479E-B8DB-4655-878E-64741453B388}"/>
              </a:ext>
            </a:extLst>
          </p:cNvPr>
          <p:cNvSpPr/>
          <p:nvPr/>
        </p:nvSpPr>
        <p:spPr>
          <a:xfrm>
            <a:off x="6383299" y="641131"/>
            <a:ext cx="2042656" cy="5136989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矢印: 下 2">
            <a:extLst>
              <a:ext uri="{FF2B5EF4-FFF2-40B4-BE49-F238E27FC236}">
                <a16:creationId xmlns:a16="http://schemas.microsoft.com/office/drawing/2014/main" id="{45E7A67F-DA88-4F3A-B8FA-EBC966A7D85B}"/>
              </a:ext>
            </a:extLst>
          </p:cNvPr>
          <p:cNvSpPr/>
          <p:nvPr/>
        </p:nvSpPr>
        <p:spPr>
          <a:xfrm rot="2871567">
            <a:off x="8535806" y="1141544"/>
            <a:ext cx="380586" cy="482832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844AC02B-C67B-4F07-95D5-0D573B38DE34}"/>
              </a:ext>
            </a:extLst>
          </p:cNvPr>
          <p:cNvSpPr txBox="1"/>
          <p:nvPr/>
        </p:nvSpPr>
        <p:spPr>
          <a:xfrm>
            <a:off x="8975812" y="1013628"/>
            <a:ext cx="23487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000" b="1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注目すべき開発領域</a:t>
            </a:r>
            <a:endParaRPr kumimoji="1" lang="ja-JP" altLang="en-US" sz="2000" b="1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097045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73</Words>
  <Application>Microsoft Office PowerPoint</Application>
  <PresentationFormat>ワイド画面</PresentationFormat>
  <Paragraphs>21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Meiryo UI</vt:lpstr>
      <vt:lpstr>游ゴシック</vt:lpstr>
      <vt:lpstr>Arial</vt:lpstr>
      <vt:lpstr>Calibri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2022-03-16T08:28:33Z</dcterms:created>
  <dcterms:modified xsi:type="dcterms:W3CDTF">2022-03-16T08:28:36Z</dcterms:modified>
</cp:coreProperties>
</file>