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heme/theme3.xml" ContentType="application/vnd.openxmlformats-officedocument.theme+xml"/>
  <Override PartName="/ppt/tags/tag33.xml" ContentType="application/vnd.openxmlformats-officedocument.presentationml.tags+xml"/>
  <Override PartName="/ppt/notesSlides/notesSlide1.xml" ContentType="application/vnd.openxmlformats-officedocument.presentationml.notesSlide+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notesSlides/notesSlide3.xml" ContentType="application/vnd.openxmlformats-officedocument.presentationml.notesSlide+xml"/>
  <Override PartName="/ppt/tags/tag36.xml" ContentType="application/vnd.openxmlformats-officedocument.presentationml.tags+xml"/>
  <Override PartName="/ppt/notesSlides/notesSlide4.xml" ContentType="application/vnd.openxmlformats-officedocument.presentationml.notesSlide+xml"/>
  <Override PartName="/ppt/tags/tag37.xml" ContentType="application/vnd.openxmlformats-officedocument.presentationml.tags+xml"/>
  <Override PartName="/ppt/notesSlides/notesSlide5.xml" ContentType="application/vnd.openxmlformats-officedocument.presentationml.notesSlide+xml"/>
  <Override PartName="/ppt/tags/tag38.xml" ContentType="application/vnd.openxmlformats-officedocument.presentationml.tags+xml"/>
  <Override PartName="/ppt/notesSlides/notesSlide6.xml" ContentType="application/vnd.openxmlformats-officedocument.presentationml.notesSlide+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notesSlides/notesSlide8.xml" ContentType="application/vnd.openxmlformats-officedocument.presentationml.notesSlide+xml"/>
  <Override PartName="/ppt/tags/tag41.xml" ContentType="application/vnd.openxmlformats-officedocument.presentationml.tags+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 id="2147483919" r:id="rId5"/>
  </p:sldMasterIdLst>
  <p:notesMasterIdLst>
    <p:notesMasterId r:id="rId17"/>
  </p:notesMasterIdLst>
  <p:sldIdLst>
    <p:sldId id="2147474025" r:id="rId6"/>
    <p:sldId id="2147483426" r:id="rId7"/>
    <p:sldId id="2147483427" r:id="rId8"/>
    <p:sldId id="2147483421" r:id="rId9"/>
    <p:sldId id="2147483428" r:id="rId10"/>
    <p:sldId id="2147483431" r:id="rId11"/>
    <p:sldId id="2147483432" r:id="rId12"/>
    <p:sldId id="2147483433" r:id="rId13"/>
    <p:sldId id="2147483434" r:id="rId14"/>
    <p:sldId id="2147483435" r:id="rId15"/>
    <p:sldId id="2147483424" r:id="rId16"/>
  </p:sldIdLst>
  <p:sldSz cx="9906000" cy="6858000" type="A4"/>
  <p:notesSz cx="6807200" cy="9939338"/>
  <p:custDataLst>
    <p:tags r:id="rId18"/>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報告書図" id="{91C4C7D4-7B09-4638-BEE1-6457C1230205}">
          <p14:sldIdLst>
            <p14:sldId id="2147474025"/>
            <p14:sldId id="2147483426"/>
            <p14:sldId id="2147483427"/>
            <p14:sldId id="2147483421"/>
            <p14:sldId id="2147483428"/>
            <p14:sldId id="2147483431"/>
            <p14:sldId id="2147483432"/>
            <p14:sldId id="2147483433"/>
            <p14:sldId id="2147483434"/>
            <p14:sldId id="2147483435"/>
            <p14:sldId id="2147483424"/>
          </p14:sldIdLst>
        </p14:section>
      </p14:sectionLst>
    </p:ext>
    <p:ext uri="{EFAFB233-063F-42B5-8137-9DF3F51BA10A}">
      <p15:sldGuideLst xmlns:p15="http://schemas.microsoft.com/office/powerpoint/2012/main">
        <p15:guide id="3" orient="horz" pos="2160" userDrawn="1">
          <p15:clr>
            <a:srgbClr val="A4A3A4"/>
          </p15:clr>
        </p15:guide>
        <p15:guide id="4" pos="31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002A4E-7F26-531B-F697-174D671FCA22}" name="松田" initials="A" userId="松田" providerId="None"/>
  <p188:author id="{89818389-3283-A309-2752-AC2E7495B577}" name="Shimono, Risa" initials="SR" userId="S::risa.shimono@tohmatsu.co.jp::7fdf10d3-5f2c-4243-8eee-d3bb15509f63" providerId="AD"/>
  <p188:author id="{E4254C90-3A74-3137-CF36-A7EA608E5525}" name="Imai, Yuki 4" initials="IY4" userId="S::yuki4.imai@tohmatsu.co.jp::bc8c42ab-4a3d-4c89-9cd4-5bfd3cec416e" providerId="AD"/>
  <p188:author id="{E7CC9FB6-8A76-5022-FEE1-265FDBD8C1F3}" name="Kato, Hideyuki" initials="KH" userId="S::hideyuki.kato@tohmatsu.co.jp::1d517d3d-43a1-42e6-acaa-4e31cd41dd4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84"/>
    <a:srgbClr val="F3EEE7"/>
    <a:srgbClr val="005D0D"/>
    <a:srgbClr val="4345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9F3C7D-C334-4A67-98E0-98262B55F082}" v="1" dt="2025-03-27T10:09:29.654"/>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4" d="100"/>
          <a:sy n="94" d="100"/>
        </p:scale>
        <p:origin x="918" y="78"/>
      </p:cViewPr>
      <p:guideLst>
        <p:guide orient="horz" pos="2160"/>
        <p:guide pos="312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2025/3/31</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a:t>
            </a:fld>
            <a:endParaRPr kumimoji="1" lang="ja-JP" altLang="en-US"/>
          </a:p>
        </p:txBody>
      </p:sp>
    </p:spTree>
    <p:extLst>
      <p:ext uri="{BB962C8B-B14F-4D97-AF65-F5344CB8AC3E}">
        <p14:creationId xmlns:p14="http://schemas.microsoft.com/office/powerpoint/2010/main" val="971260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3067493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3</a:t>
            </a:fld>
            <a:endParaRPr kumimoji="1" lang="ja-JP" altLang="en-US"/>
          </a:p>
        </p:txBody>
      </p:sp>
    </p:spTree>
    <p:extLst>
      <p:ext uri="{BB962C8B-B14F-4D97-AF65-F5344CB8AC3E}">
        <p14:creationId xmlns:p14="http://schemas.microsoft.com/office/powerpoint/2010/main" val="1639469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5</a:t>
            </a:fld>
            <a:endParaRPr kumimoji="1" lang="ja-JP" altLang="en-US"/>
          </a:p>
        </p:txBody>
      </p:sp>
    </p:spTree>
    <p:extLst>
      <p:ext uri="{BB962C8B-B14F-4D97-AF65-F5344CB8AC3E}">
        <p14:creationId xmlns:p14="http://schemas.microsoft.com/office/powerpoint/2010/main" val="846754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6</a:t>
            </a:fld>
            <a:endParaRPr kumimoji="1" lang="ja-JP" altLang="en-US"/>
          </a:p>
        </p:txBody>
      </p:sp>
    </p:spTree>
    <p:extLst>
      <p:ext uri="{BB962C8B-B14F-4D97-AF65-F5344CB8AC3E}">
        <p14:creationId xmlns:p14="http://schemas.microsoft.com/office/powerpoint/2010/main" val="138651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7</a:t>
            </a:fld>
            <a:endParaRPr kumimoji="1" lang="ja-JP" altLang="en-US"/>
          </a:p>
        </p:txBody>
      </p:sp>
    </p:spTree>
    <p:extLst>
      <p:ext uri="{BB962C8B-B14F-4D97-AF65-F5344CB8AC3E}">
        <p14:creationId xmlns:p14="http://schemas.microsoft.com/office/powerpoint/2010/main" val="1292587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8</a:t>
            </a:fld>
            <a:endParaRPr kumimoji="1" lang="ja-JP" altLang="en-US"/>
          </a:p>
        </p:txBody>
      </p:sp>
    </p:spTree>
    <p:extLst>
      <p:ext uri="{BB962C8B-B14F-4D97-AF65-F5344CB8AC3E}">
        <p14:creationId xmlns:p14="http://schemas.microsoft.com/office/powerpoint/2010/main" val="1937118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9</a:t>
            </a:fld>
            <a:endParaRPr kumimoji="1" lang="ja-JP" altLang="en-US"/>
          </a:p>
        </p:txBody>
      </p:sp>
    </p:spTree>
    <p:extLst>
      <p:ext uri="{BB962C8B-B14F-4D97-AF65-F5344CB8AC3E}">
        <p14:creationId xmlns:p14="http://schemas.microsoft.com/office/powerpoint/2010/main" val="463476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11</a:t>
            </a:fld>
            <a:endParaRPr kumimoji="1" lang="ja-JP" altLang="en-US"/>
          </a:p>
        </p:txBody>
      </p:sp>
    </p:spTree>
    <p:extLst>
      <p:ext uri="{BB962C8B-B14F-4D97-AF65-F5344CB8AC3E}">
        <p14:creationId xmlns:p14="http://schemas.microsoft.com/office/powerpoint/2010/main" val="11581414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ags" Target="../tags/tag2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ags" Target="../tags/tag2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23.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1.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24.xml"/><Relationship Id="rId6" Type="http://schemas.openxmlformats.org/officeDocument/2006/relationships/image" Target="../media/image7.png"/><Relationship Id="rId5" Type="http://schemas.openxmlformats.org/officeDocument/2006/relationships/image" Target="../media/image9.png"/><Relationship Id="rId4" Type="http://schemas.openxmlformats.org/officeDocument/2006/relationships/image" Target="../media/image1.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5.xml"/><Relationship Id="rId5" Type="http://schemas.openxmlformats.org/officeDocument/2006/relationships/image" Target="../media/image10.emf"/><Relationship Id="rId4" Type="http://schemas.openxmlformats.org/officeDocument/2006/relationships/image" Target="../media/image1.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7.xml"/><Relationship Id="rId4" Type="http://schemas.openxmlformats.org/officeDocument/2006/relationships/image" Target="../media/image1.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8.xml"/><Relationship Id="rId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9.xml"/><Relationship Id="rId4" Type="http://schemas.openxmlformats.org/officeDocument/2006/relationships/image" Target="../media/image1.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0.xml"/><Relationship Id="rId4" Type="http://schemas.openxmlformats.org/officeDocument/2006/relationships/image" Target="../media/image1.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1.xml"/><Relationship Id="rId4" Type="http://schemas.openxmlformats.org/officeDocument/2006/relationships/image" Target="../media/image1.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2.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a:t>クライアント社名</a:t>
            </a:r>
          </a:p>
        </p:txBody>
      </p:sp>
      <p:pic>
        <p:nvPicPr>
          <p:cNvPr id="7" name="図 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r>
              <a:rPr lang="en-US"/>
              <a:t>&lt; Confidential &gt;</a:t>
            </a:r>
          </a:p>
        </p:txBody>
      </p:sp>
    </p:spTree>
    <p:extLst>
      <p:ext uri="{BB962C8B-B14F-4D97-AF65-F5344CB8AC3E}">
        <p14:creationId xmlns:p14="http://schemas.microsoft.com/office/powerpoint/2010/main" val="1058155235"/>
      </p:ext>
    </p:extLst>
  </p:cSld>
  <p:clrMapOvr>
    <a:masterClrMapping/>
  </p:clrMapOvr>
  <p:hf hdr="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Accessible Blue_中表紙_A4">
    <p:bg>
      <p:bgPr>
        <a:solidFill>
          <a:schemeClr val="accent6"/>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Tree>
    <p:extLst>
      <p:ext uri="{BB962C8B-B14F-4D97-AF65-F5344CB8AC3E}">
        <p14:creationId xmlns:p14="http://schemas.microsoft.com/office/powerpoint/2010/main" val="1636798391"/>
      </p:ext>
    </p:extLst>
  </p:cSld>
  <p:clrMapOvr>
    <a:overrideClrMapping bg1="dk1" tx1="lt1" bg2="dk2" tx2="lt2" accent1="accent1" accent2="accent2" accent3="accent3" accent4="accent4" accent5="accent5" accent6="accent6" hlink="hlink" folHlink="folHlink"/>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8936300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88605473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784938550"/>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38382665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基本版）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812965315"/>
      </p:ext>
    </p:extLst>
  </p:cSld>
  <p:clrMapOvr>
    <a:overrideClrMapping bg1="dk1" tx1="lt1" bg2="dk2" tx2="lt2" accent1="accent1" accent2="accent2" accent3="accent3" accent4="accent4" accent5="accent5" accent6="accent6" hlink="hlink" folHlink="folHlink"/>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基本版）黒_タイトルのみ_出所・脚注なし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536490040"/>
      </p:ext>
    </p:extLst>
  </p:cSld>
  <p:clrMapOvr>
    <a:overrideClrMapping bg1="dk1" tx1="lt1" bg2="dk2" tx2="lt2" accent1="accent1" accent2="accent2" accent3="accent3" accent4="accent4" accent5="accent5" accent6="accent6" hlink="hlink" folHlink="folHlink"/>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基本版）黒_コンテンツ両サイド_レベル_A4">
    <p:bg>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defRPr lang="en-US" altLang="zh-CN" sz="1600" b="1" baseline="0" dirty="0">
                <a:solidFill>
                  <a:schemeClr val="tx1"/>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567126960"/>
      </p:ext>
    </p:extLst>
  </p:cSld>
  <p:clrMapOvr>
    <a:overrideClrMapping bg1="dk1" tx1="lt1" bg2="dk2" tx2="lt2" accent1="accent1" accent2="accent2" accent3="accent3" accent4="accent4" accent5="accent5" accent6="accent6" hlink="hlink" folHlink="folHlink"/>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基本版）黒_コンテンツ全面_レベル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641288312"/>
      </p:ext>
    </p:extLst>
  </p:cSld>
  <p:clrMapOvr>
    <a:overrideClrMapping bg1="dk1" tx1="lt1" bg2="dk2" tx2="lt2" accent1="accent1" accent2="accent2" accent3="accent3" accent4="accent4" accent5="accent5" accent6="accent6" hlink="hlink" folHlink="folHlink"/>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2024.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8041197" y="3960000"/>
            <a:ext cx="1440000"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8122397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t>&lt; Confidential &gt;</a:t>
            </a:r>
          </a:p>
        </p:txBody>
      </p:sp>
    </p:spTree>
    <p:extLst>
      <p:ext uri="{BB962C8B-B14F-4D97-AF65-F5344CB8AC3E}">
        <p14:creationId xmlns:p14="http://schemas.microsoft.com/office/powerpoint/2010/main" val="2543739819"/>
      </p:ext>
    </p:extLst>
  </p:cSld>
  <p:clrMapOvr>
    <a:masterClrMapping/>
  </p:clrMapOvr>
  <p:hf hdr="0"/>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808725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2024. For information, contact Deloitte Tohmatsu Group.</a:t>
            </a:r>
          </a:p>
        </p:txBody>
      </p:sp>
      <p:grpSp>
        <p:nvGrpSpPr>
          <p:cNvPr id="3" name="グループ化 2">
            <a:extLst>
              <a:ext uri="{FF2B5EF4-FFF2-40B4-BE49-F238E27FC236}">
                <a16:creationId xmlns:a16="http://schemas.microsoft.com/office/drawing/2014/main" id="{26CEBDAF-C3A1-AA85-7954-487457DC51C3}"/>
              </a:ext>
            </a:extLst>
          </p:cNvPr>
          <p:cNvGrpSpPr/>
          <p:nvPr userDrawn="1"/>
        </p:nvGrpSpPr>
        <p:grpSpPr>
          <a:xfrm>
            <a:off x="8041197" y="3960000"/>
            <a:ext cx="1440000" cy="1894801"/>
            <a:chOff x="8050246" y="4451478"/>
            <a:chExt cx="1440000" cy="1894801"/>
          </a:xfrm>
        </p:grpSpPr>
        <p:pic>
          <p:nvPicPr>
            <p:cNvPr id="4" name="図 3" descr="ロゴ, 会社名&#10;&#10;自動的に生成された説明">
              <a:extLst>
                <a:ext uri="{FF2B5EF4-FFF2-40B4-BE49-F238E27FC236}">
                  <a16:creationId xmlns:a16="http://schemas.microsoft.com/office/drawing/2014/main" id="{8DC421F0-8645-C3F4-1894-E38A68B90FF8}"/>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5" name="図 4" descr="ロゴ&#10;&#10;自動的に生成された説明">
              <a:extLst>
                <a:ext uri="{FF2B5EF4-FFF2-40B4-BE49-F238E27FC236}">
                  <a16:creationId xmlns:a16="http://schemas.microsoft.com/office/drawing/2014/main" id="{B77EF277-F2AE-B462-A565-FA353BA2223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348466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9028866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a:solidFill>
                  <a:schemeClr val="tx1"/>
                </a:solidFill>
                <a:latin typeface="+mn-lt"/>
                <a:cs typeface="+mn-cs"/>
                <a:sym typeface="+mn-lt"/>
              </a:rPr>
              <a:t>Member of</a:t>
            </a:r>
            <a:br>
              <a:rPr kumimoji="1" lang="en-US" altLang="ja-JP" sz="800">
                <a:solidFill>
                  <a:schemeClr val="tx1"/>
                </a:solidFill>
                <a:latin typeface="+mn-lt"/>
                <a:cs typeface="+mn-cs"/>
                <a:sym typeface="+mn-lt"/>
              </a:rPr>
            </a:br>
            <a:r>
              <a:rPr kumimoji="1" lang="en-US" altLang="ja-JP" sz="800" b="1">
                <a:solidFill>
                  <a:schemeClr val="tx1"/>
                </a:solidFill>
                <a:latin typeface="+mn-lt"/>
                <a:cs typeface="+mn-cs"/>
                <a:sym typeface="+mn-lt"/>
              </a:rPr>
              <a:t>Deloitte Touche Tohmatsu Limited</a:t>
            </a:r>
            <a:endParaRPr kumimoji="1" lang="ja-JP" altLang="en-US" sz="800" b="1">
              <a:solidFill>
                <a:schemeClr val="tx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2024. For information, contact Deloitte Tohmatsu Group.</a:t>
            </a:r>
          </a:p>
        </p:txBody>
      </p:sp>
      <p:grpSp>
        <p:nvGrpSpPr>
          <p:cNvPr id="3" name="グループ化 2">
            <a:extLst>
              <a:ext uri="{FF2B5EF4-FFF2-40B4-BE49-F238E27FC236}">
                <a16:creationId xmlns:a16="http://schemas.microsoft.com/office/drawing/2014/main" id="{4EB93A60-2CD0-2A5E-20B8-1BD4AB01A101}"/>
              </a:ext>
            </a:extLst>
          </p:cNvPr>
          <p:cNvGrpSpPr/>
          <p:nvPr userDrawn="1"/>
        </p:nvGrpSpPr>
        <p:grpSpPr>
          <a:xfrm>
            <a:off x="8050925" y="3960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F4435819-A308-634F-91CD-16F2B97761FD}"/>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9" name="図 8">
              <a:extLst>
                <a:ext uri="{FF2B5EF4-FFF2-40B4-BE49-F238E27FC236}">
                  <a16:creationId xmlns:a16="http://schemas.microsoft.com/office/drawing/2014/main" id="{8A8AC27E-9547-76A3-AD5A-B4EA83CEBC7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spTree>
    <p:extLst>
      <p:ext uri="{BB962C8B-B14F-4D97-AF65-F5344CB8AC3E}">
        <p14:creationId xmlns:p14="http://schemas.microsoft.com/office/powerpoint/2010/main" val="41468536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トーマツロゴ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395778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a:solidFill>
                  <a:schemeClr val="tx1"/>
                </a:solidFill>
                <a:latin typeface="+mn-lt"/>
                <a:cs typeface="+mn-cs"/>
                <a:sym typeface="+mn-lt"/>
              </a:rPr>
              <a:t>Member of</a:t>
            </a:r>
            <a:br>
              <a:rPr kumimoji="1" lang="en-US" altLang="ja-JP" sz="800">
                <a:solidFill>
                  <a:schemeClr val="tx1"/>
                </a:solidFill>
                <a:latin typeface="+mn-lt"/>
                <a:cs typeface="+mn-cs"/>
                <a:sym typeface="+mn-lt"/>
              </a:rPr>
            </a:br>
            <a:r>
              <a:rPr kumimoji="1" lang="en-US" altLang="ja-JP" sz="800" b="1">
                <a:solidFill>
                  <a:schemeClr val="tx1"/>
                </a:solidFill>
                <a:latin typeface="+mn-lt"/>
                <a:cs typeface="+mn-cs"/>
                <a:sym typeface="+mn-lt"/>
              </a:rPr>
              <a:t>Deloitte Touche Tohmatsu Limited</a:t>
            </a:r>
            <a:endParaRPr kumimoji="1" lang="ja-JP" altLang="en-US" sz="800" b="1">
              <a:solidFill>
                <a:schemeClr val="tx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a:extLst>
              <a:ext uri="{28A0092B-C50C-407E-A947-70E740481C1C}">
                <a14:useLocalDpi xmlns:a14="http://schemas.microsoft.com/office/drawing/2010/main" val="0"/>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2024. For information, contact Deloitte Tohmatsu Group.</a:t>
            </a:r>
          </a:p>
        </p:txBody>
      </p:sp>
      <p:grpSp>
        <p:nvGrpSpPr>
          <p:cNvPr id="3" name="グループ化 2">
            <a:extLst>
              <a:ext uri="{FF2B5EF4-FFF2-40B4-BE49-F238E27FC236}">
                <a16:creationId xmlns:a16="http://schemas.microsoft.com/office/drawing/2014/main" id="{13C9F1B6-51C5-5DB3-98EE-CAD6CE2D259D}"/>
              </a:ext>
            </a:extLst>
          </p:cNvPr>
          <p:cNvGrpSpPr/>
          <p:nvPr userDrawn="1"/>
        </p:nvGrpSpPr>
        <p:grpSpPr>
          <a:xfrm>
            <a:off x="8050925" y="3960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6CD5B902-7095-BD72-0D99-6F782E0CCFD2}"/>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5" name="図 4">
              <a:extLst>
                <a:ext uri="{FF2B5EF4-FFF2-40B4-BE49-F238E27FC236}">
                  <a16:creationId xmlns:a16="http://schemas.microsoft.com/office/drawing/2014/main" id="{5A3B695B-6410-9AD3-6349-43CC7A1FEFE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spTree>
    <p:extLst>
      <p:ext uri="{BB962C8B-B14F-4D97-AF65-F5344CB8AC3E}">
        <p14:creationId xmlns:p14="http://schemas.microsoft.com/office/powerpoint/2010/main" val="3087478526"/>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pic>
        <p:nvPicPr>
          <p:cNvPr id="5" name="Picture 83">
            <a:extLst>
              <a:ext uri="{FF2B5EF4-FFF2-40B4-BE49-F238E27FC236}">
                <a16:creationId xmlns:a16="http://schemas.microsoft.com/office/drawing/2014/main" id="{CC906E67-2902-3237-10F9-B938D6BB5F66}"/>
              </a:ext>
            </a:extLst>
          </p:cNvPr>
          <p:cNvPicPr>
            <a:picLocks noChangeAspect="1" noChangeArrowheads="1"/>
          </p:cNvPicPr>
          <p:nvPr userDrawn="1"/>
        </p:nvPicPr>
        <p:blipFill>
          <a:blip r:embed="rId5" cstate="print"/>
          <a:srcRect/>
          <a:stretch>
            <a:fillRect/>
          </a:stretch>
        </p:blipFill>
        <p:spPr bwMode="gray">
          <a:xfrm>
            <a:off x="8798351" y="109059"/>
            <a:ext cx="1000125" cy="434975"/>
          </a:xfrm>
          <a:prstGeom prst="rect">
            <a:avLst/>
          </a:prstGeom>
          <a:noFill/>
          <a:ln w="9525">
            <a:noFill/>
            <a:miter lim="800000"/>
            <a:headEnd/>
            <a:tailEnd/>
          </a:ln>
          <a:effectLst/>
        </p:spPr>
      </p:pic>
    </p:spTree>
    <p:extLst>
      <p:ext uri="{BB962C8B-B14F-4D97-AF65-F5344CB8AC3E}">
        <p14:creationId xmlns:p14="http://schemas.microsoft.com/office/powerpoint/2010/main" val="3911614091"/>
      </p:ext>
    </p:extLst>
  </p:cSld>
  <p:clrMapOvr>
    <a:masterClrMapping/>
  </p:clrMapOvr>
  <p:hf hd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基本版②）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462370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defRPr lang="ja-JP" altLang="en-US" sz="2000" b="1" dirty="0">
                <a:latin typeface="+mj-lt"/>
                <a:ea typeface="+mj-ea"/>
                <a:cs typeface="+mj-cs"/>
              </a:defRPr>
            </a:lvl1pPr>
          </a:lstStyle>
          <a:p>
            <a:pPr fontAlgn="auto">
              <a:spcAft>
                <a:spcPts val="0"/>
              </a:spcAft>
            </a:pPr>
            <a:r>
              <a:rPr lang="ja-JP" altLang="en-US"/>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2"/>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27965211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基本版②） タイトルのみ_出所・脚注なし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5025517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defRPr lang="ja-JP" altLang="en-US" sz="2000" b="1" dirty="0">
                <a:latin typeface="+mj-lt"/>
                <a:ea typeface="+mj-ea"/>
                <a:cs typeface="+mj-cs"/>
              </a:defRPr>
            </a:lvl1pPr>
          </a:lstStyle>
          <a:p>
            <a:pPr fontAlgn="auto">
              <a:spcAft>
                <a:spcPts val="0"/>
              </a:spcAft>
            </a:pPr>
            <a:r>
              <a:rPr lang="ja-JP" altLang="en-US"/>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2"/>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17971307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基本版②）小見出しあ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132151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defRPr lang="ja-JP" altLang="en-US" sz="2000" b="1" dirty="0">
                <a:latin typeface="+mj-lt"/>
                <a:ea typeface="+mj-ea"/>
                <a:cs typeface="+mj-cs"/>
              </a:defRPr>
            </a:lvl1pPr>
          </a:lstStyle>
          <a:p>
            <a:pPr fontAlgn="auto">
              <a:spcAft>
                <a:spcPts val="0"/>
              </a:spcAft>
            </a:pPr>
            <a:r>
              <a:rPr lang="ja-JP" altLang="en-US"/>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2"/>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32274589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462370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defRPr lang="ja-JP" altLang="en-US" sz="2000" b="1" dirty="0">
                <a:latin typeface="+mj-lt"/>
                <a:ea typeface="+mj-ea"/>
                <a:cs typeface="+mj-cs"/>
              </a:defRPr>
            </a:lvl1pPr>
          </a:lstStyle>
          <a:p>
            <a:pPr fontAlgn="auto">
              <a:spcAft>
                <a:spcPts val="0"/>
              </a:spcAft>
            </a:pPr>
            <a:r>
              <a:rPr lang="ja-JP" altLang="en-US"/>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2"/>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942394458"/>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出所・脚注なし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5025517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defRPr lang="ja-JP" altLang="en-US" sz="2000" b="1" dirty="0">
                <a:latin typeface="+mj-lt"/>
                <a:ea typeface="+mj-ea"/>
                <a:cs typeface="+mj-cs"/>
              </a:defRPr>
            </a:lvl1pPr>
          </a:lstStyle>
          <a:p>
            <a:pPr fontAlgn="auto">
              <a:spcAft>
                <a:spcPts val="0"/>
              </a:spcAft>
            </a:pPr>
            <a:r>
              <a:rPr lang="ja-JP" altLang="en-US"/>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2"/>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3527828427"/>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基本版②）黒_小見出しあり_A4">
    <p:bg>
      <p:bgPr>
        <a:solidFill>
          <a:schemeClr val="bg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132151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defRPr lang="en-US" altLang="zh-CN" sz="1600" b="1" baseline="0" dirty="0">
                <a:solidFill>
                  <a:schemeClr val="tx1"/>
                </a:solidFill>
              </a:defRPr>
            </a:lvl1pPr>
          </a:lstStyle>
          <a:p>
            <a:pPr lvl="0"/>
            <a:r>
              <a:rPr kumimoji="1" lang="ja-JP" altLang="en-US"/>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defRPr lang="ja-JP" altLang="en-US" sz="2000" b="1" dirty="0">
                <a:latin typeface="+mj-lt"/>
                <a:ea typeface="+mj-ea"/>
                <a:cs typeface="+mj-cs"/>
              </a:defRPr>
            </a:lvl1pPr>
          </a:lstStyle>
          <a:p>
            <a:pPr fontAlgn="auto">
              <a:spcAft>
                <a:spcPts val="0"/>
              </a:spcAft>
            </a:pPr>
            <a:r>
              <a:rPr lang="ja-JP" altLang="en-US"/>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2"/>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2343016179"/>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黒_タイトル_ ロゴ入り_A4">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8616559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r>
              <a:rPr lang="en-US"/>
              <a:t>&lt; Confidential &gt;</a:t>
            </a:r>
          </a:p>
        </p:txBody>
      </p:sp>
    </p:spTree>
    <p:extLst>
      <p:ext uri="{BB962C8B-B14F-4D97-AF65-F5344CB8AC3E}">
        <p14:creationId xmlns:p14="http://schemas.microsoft.com/office/powerpoint/2010/main" val="3291538517"/>
      </p:ext>
    </p:extLst>
  </p:cSld>
  <p:clrMapOvr>
    <a:masterClrMapping/>
  </p:clrMapOvr>
  <p:hf hdr="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黒_タイトル ロゴ無_A4">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40275323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r>
              <a:rPr lang="en-US"/>
              <a:t>&lt; Confidential &gt;</a:t>
            </a:r>
          </a:p>
        </p:txBody>
      </p:sp>
    </p:spTree>
    <p:extLst>
      <p:ext uri="{BB962C8B-B14F-4D97-AF65-F5344CB8AC3E}">
        <p14:creationId xmlns:p14="http://schemas.microsoft.com/office/powerpoint/2010/main" val="793438547"/>
      </p:ext>
    </p:extLst>
  </p:cSld>
  <p:clrMapOvr>
    <a:masterClrMapping/>
  </p:clrMapOvr>
  <p:hf hdr="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2982903191"/>
      </p:ext>
    </p:extLst>
  </p:cSld>
  <p:clrMapOvr>
    <a:masterClrMapping/>
  </p:clrMapOvr>
  <p:hf hdr="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en-GB" altLang="en-GB"/>
              <a:t>DT Template A4</a:t>
            </a:r>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894029594"/>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Tree>
    <p:extLst>
      <p:ext uri="{BB962C8B-B14F-4D97-AF65-F5344CB8AC3E}">
        <p14:creationId xmlns:p14="http://schemas.microsoft.com/office/powerpoint/2010/main" val="163326847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Accessible Green_中表紙_A4">
    <p:bg>
      <p:bgPr>
        <a:solidFill>
          <a:schemeClr val="accent3"/>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Tree>
    <p:extLst>
      <p:ext uri="{BB962C8B-B14F-4D97-AF65-F5344CB8AC3E}">
        <p14:creationId xmlns:p14="http://schemas.microsoft.com/office/powerpoint/2010/main" val="1294239422"/>
      </p:ext>
    </p:extLst>
  </p:cSld>
  <p:clrMapOvr>
    <a:overrideClrMapping bg1="dk1" tx1="lt1" bg2="dk2" tx2="lt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Accessible Teal_中表紙_A4">
    <p:bg>
      <p:bgPr>
        <a:solidFill>
          <a:schemeClr val="accent5"/>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Tree>
    <p:extLst>
      <p:ext uri="{BB962C8B-B14F-4D97-AF65-F5344CB8AC3E}">
        <p14:creationId xmlns:p14="http://schemas.microsoft.com/office/powerpoint/2010/main" val="1785832714"/>
      </p:ext>
    </p:extLst>
  </p:cSld>
  <p:clrMapOvr>
    <a:overrideClrMapping bg1="dk1" tx1="lt1" bg2="dk2" tx2="lt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26.xml"/><Relationship Id="rId3" Type="http://schemas.openxmlformats.org/officeDocument/2006/relationships/slideLayout" Target="../slideLayouts/slideLayout26.xml"/><Relationship Id="rId7" Type="http://schemas.openxmlformats.org/officeDocument/2006/relationships/theme" Target="../theme/theme2.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10" Type="http://schemas.openxmlformats.org/officeDocument/2006/relationships/image" Target="../media/image1.emf"/><Relationship Id="rId4" Type="http://schemas.openxmlformats.org/officeDocument/2006/relationships/slideLayout" Target="../slideLayouts/slideLayout27.xml"/><Relationship Id="rId9"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5"/>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6" imgW="563" imgH="564" progId="TCLayout.ActiveDocument.1">
                  <p:embed/>
                </p:oleObj>
              </mc:Choice>
              <mc:Fallback>
                <p:oleObj name="think-cell スライド" r:id="rId26" imgW="563" imgH="564" progId="TCLayout.ActiveDocument.1">
                  <p:embed/>
                  <p:pic>
                    <p:nvPicPr>
                      <p:cNvPr id="4" name="オブジェクト 3" hidden="1"/>
                      <p:cNvPicPr/>
                      <p:nvPr/>
                    </p:nvPicPr>
                    <p:blipFill>
                      <a:blip r:embed="rId27"/>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t>&lt; Confidential &gt;</a:t>
            </a:r>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74" r:id="rId8"/>
    <p:sldLayoutId id="2147483975" r:id="rId9"/>
    <p:sldLayoutId id="2147483976" r:id="rId10"/>
    <p:sldLayoutId id="2147483936" r:id="rId11"/>
    <p:sldLayoutId id="2147483961" r:id="rId12"/>
    <p:sldLayoutId id="2147483938" r:id="rId13"/>
    <p:sldLayoutId id="2147483939" r:id="rId14"/>
    <p:sldLayoutId id="2147483970" r:id="rId15"/>
    <p:sldLayoutId id="2147483971" r:id="rId16"/>
    <p:sldLayoutId id="2147483972" r:id="rId17"/>
    <p:sldLayoutId id="2147483973" r:id="rId18"/>
    <p:sldLayoutId id="2147483954" r:id="rId19"/>
    <p:sldLayoutId id="2147483956" r:id="rId20"/>
    <p:sldLayoutId id="2147483955" r:id="rId21"/>
    <p:sldLayoutId id="2147483957" r:id="rId22"/>
    <p:sldLayoutId id="2147483980" r:id="rId23"/>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41409618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563" imgH="564" progId="TCLayout.ActiveDocument.1">
                  <p:embed/>
                </p:oleObj>
              </mc:Choice>
              <mc:Fallback>
                <p:oleObj name="think-cell スライド" r:id="rId9" imgW="563" imgH="564" progId="TCLayout.ActiveDocument.1">
                  <p:embed/>
                  <p:pic>
                    <p:nvPicPr>
                      <p:cNvPr id="4" name="オブジェクト 3"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スライドタイトル（入力が必要）</a:t>
            </a:r>
            <a:endParaRPr lang="en-US" noProof="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p>
          <a:p>
            <a:pPr lvl="2"/>
            <a:r>
              <a:rPr kumimoji="1" lang="ja-JP" altLang="en-US"/>
              <a:t>第 </a:t>
            </a:r>
            <a:r>
              <a:rPr kumimoji="1" lang="en-US" altLang="ja-JP"/>
              <a:t>2 </a:t>
            </a:r>
            <a:r>
              <a:rPr kumimoji="1" lang="ja-JP" altLang="en-US"/>
              <a:t>レベル</a:t>
            </a:r>
          </a:p>
          <a:p>
            <a:pPr lvl="3"/>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66" r:id="rId2"/>
    <p:sldLayoutId id="2147483941" r:id="rId3"/>
    <p:sldLayoutId id="2147483977" r:id="rId4"/>
    <p:sldLayoutId id="2147483978" r:id="rId5"/>
    <p:sldLayoutId id="2147483979" r:id="rId6"/>
  </p:sldLayoutIdLst>
  <p:hf hdr="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userDrawn="1">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userDrawn="1">
          <p15:clr>
            <a:srgbClr val="A4A3A4"/>
          </p15:clr>
        </p15:guide>
        <p15:guide id="10" orient="horz" pos="3974">
          <p15:clr>
            <a:srgbClr val="A4A3A4"/>
          </p15:clr>
        </p15:guide>
        <p15:guide id="11" orient="horz" pos="4156">
          <p15:clr>
            <a:srgbClr val="A4A3A4"/>
          </p15:clr>
        </p15:guide>
        <p15:guide id="12" orient="horz" pos="4269">
          <p15:clr>
            <a:srgbClr val="A4A3A4"/>
          </p15:clr>
        </p15:guide>
        <p15:guide id="13" orient="horz" pos="527" userDrawn="1">
          <p15:clr>
            <a:srgbClr val="A4A3A4"/>
          </p15:clr>
        </p15:guide>
        <p15:guide id="14" orient="horz" pos="935"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1.xml"/><Relationship Id="rId1" Type="http://schemas.openxmlformats.org/officeDocument/2006/relationships/tags" Target="../tags/tag33.xml"/><Relationship Id="rId5" Type="http://schemas.openxmlformats.org/officeDocument/2006/relationships/image" Target="../media/image11.emf"/><Relationship Id="rId4" Type="http://schemas.openxmlformats.org/officeDocument/2006/relationships/oleObject" Target="../embeddings/oleObject3.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1.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4.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tags" Target="../tags/tag34.xml"/><Relationship Id="rId6" Type="http://schemas.openxmlformats.org/officeDocument/2006/relationships/image" Target="../media/image12.png"/><Relationship Id="rId5" Type="http://schemas.openxmlformats.org/officeDocument/2006/relationships/image" Target="../media/image11.emf"/><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tags" Target="../tags/tag35.xml"/><Relationship Id="rId6" Type="http://schemas.openxmlformats.org/officeDocument/2006/relationships/image" Target="../media/image13.png"/><Relationship Id="rId5" Type="http://schemas.openxmlformats.org/officeDocument/2006/relationships/image" Target="../media/image11.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tags" Target="../tags/tag36.xml"/><Relationship Id="rId5" Type="http://schemas.openxmlformats.org/officeDocument/2006/relationships/image" Target="../media/image11.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37.xml"/><Relationship Id="rId6" Type="http://schemas.openxmlformats.org/officeDocument/2006/relationships/image" Target="../media/image14.png"/><Relationship Id="rId5" Type="http://schemas.openxmlformats.org/officeDocument/2006/relationships/image" Target="../media/image11.e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tags" Target="../tags/tag38.xml"/><Relationship Id="rId6" Type="http://schemas.openxmlformats.org/officeDocument/2006/relationships/image" Target="../media/image15.png"/><Relationship Id="rId5" Type="http://schemas.openxmlformats.org/officeDocument/2006/relationships/image" Target="../media/image11.e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1.xml"/><Relationship Id="rId1" Type="http://schemas.openxmlformats.org/officeDocument/2006/relationships/tags" Target="../tags/tag39.xml"/><Relationship Id="rId6" Type="http://schemas.openxmlformats.org/officeDocument/2006/relationships/image" Target="../media/image15.png"/><Relationship Id="rId5" Type="http://schemas.openxmlformats.org/officeDocument/2006/relationships/image" Target="../media/image11.e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7.png"/><Relationship Id="rId2" Type="http://schemas.openxmlformats.org/officeDocument/2006/relationships/slideLayout" Target="../slideLayouts/slideLayout11.xml"/><Relationship Id="rId1" Type="http://schemas.openxmlformats.org/officeDocument/2006/relationships/tags" Target="../tags/tag40.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1</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a:t>図</a:t>
            </a:r>
            <a:r>
              <a:rPr lang="en-US" altLang="ja-JP"/>
              <a:t>2.3-1 </a:t>
            </a:r>
            <a:r>
              <a:rPr lang="ja-JP" altLang="en-US"/>
              <a:t>実施スケジュール</a:t>
            </a:r>
          </a:p>
        </p:txBody>
      </p:sp>
      <p:graphicFrame>
        <p:nvGraphicFramePr>
          <p:cNvPr id="12" name="Group 937">
            <a:extLst>
              <a:ext uri="{FF2B5EF4-FFF2-40B4-BE49-F238E27FC236}">
                <a16:creationId xmlns:a16="http://schemas.microsoft.com/office/drawing/2014/main" id="{B91FE69B-C55D-B35A-25F6-7B54C5A4A2D4}"/>
              </a:ext>
            </a:extLst>
          </p:cNvPr>
          <p:cNvGraphicFramePr>
            <a:graphicFrameLocks noGrp="1"/>
          </p:cNvGraphicFramePr>
          <p:nvPr/>
        </p:nvGraphicFramePr>
        <p:xfrm>
          <a:off x="1268448" y="2174725"/>
          <a:ext cx="6488479" cy="3660337"/>
        </p:xfrm>
        <a:graphic>
          <a:graphicData uri="http://schemas.openxmlformats.org/drawingml/2006/table">
            <a:tbl>
              <a:tblPr/>
              <a:tblGrid>
                <a:gridCol w="1670655">
                  <a:extLst>
                    <a:ext uri="{9D8B030D-6E8A-4147-A177-3AD203B41FA5}">
                      <a16:colId xmlns:a16="http://schemas.microsoft.com/office/drawing/2014/main" val="20000"/>
                    </a:ext>
                  </a:extLst>
                </a:gridCol>
                <a:gridCol w="218992">
                  <a:extLst>
                    <a:ext uri="{9D8B030D-6E8A-4147-A177-3AD203B41FA5}">
                      <a16:colId xmlns:a16="http://schemas.microsoft.com/office/drawing/2014/main" val="1173705804"/>
                    </a:ext>
                  </a:extLst>
                </a:gridCol>
                <a:gridCol w="218992">
                  <a:extLst>
                    <a:ext uri="{9D8B030D-6E8A-4147-A177-3AD203B41FA5}">
                      <a16:colId xmlns:a16="http://schemas.microsoft.com/office/drawing/2014/main" val="2978535890"/>
                    </a:ext>
                  </a:extLst>
                </a:gridCol>
                <a:gridCol w="218992">
                  <a:extLst>
                    <a:ext uri="{9D8B030D-6E8A-4147-A177-3AD203B41FA5}">
                      <a16:colId xmlns:a16="http://schemas.microsoft.com/office/drawing/2014/main" val="2015327531"/>
                    </a:ext>
                  </a:extLst>
                </a:gridCol>
                <a:gridCol w="218992">
                  <a:extLst>
                    <a:ext uri="{9D8B030D-6E8A-4147-A177-3AD203B41FA5}">
                      <a16:colId xmlns:a16="http://schemas.microsoft.com/office/drawing/2014/main" val="4184588592"/>
                    </a:ext>
                  </a:extLst>
                </a:gridCol>
                <a:gridCol w="218992">
                  <a:extLst>
                    <a:ext uri="{9D8B030D-6E8A-4147-A177-3AD203B41FA5}">
                      <a16:colId xmlns:a16="http://schemas.microsoft.com/office/drawing/2014/main" val="587574548"/>
                    </a:ext>
                  </a:extLst>
                </a:gridCol>
                <a:gridCol w="218992">
                  <a:extLst>
                    <a:ext uri="{9D8B030D-6E8A-4147-A177-3AD203B41FA5}">
                      <a16:colId xmlns:a16="http://schemas.microsoft.com/office/drawing/2014/main" val="3110047040"/>
                    </a:ext>
                  </a:extLst>
                </a:gridCol>
                <a:gridCol w="218992">
                  <a:extLst>
                    <a:ext uri="{9D8B030D-6E8A-4147-A177-3AD203B41FA5}">
                      <a16:colId xmlns:a16="http://schemas.microsoft.com/office/drawing/2014/main" val="1206245631"/>
                    </a:ext>
                  </a:extLst>
                </a:gridCol>
                <a:gridCol w="218992">
                  <a:extLst>
                    <a:ext uri="{9D8B030D-6E8A-4147-A177-3AD203B41FA5}">
                      <a16:colId xmlns:a16="http://schemas.microsoft.com/office/drawing/2014/main" val="906829051"/>
                    </a:ext>
                  </a:extLst>
                </a:gridCol>
                <a:gridCol w="218992">
                  <a:extLst>
                    <a:ext uri="{9D8B030D-6E8A-4147-A177-3AD203B41FA5}">
                      <a16:colId xmlns:a16="http://schemas.microsoft.com/office/drawing/2014/main" val="3733265630"/>
                    </a:ext>
                  </a:extLst>
                </a:gridCol>
                <a:gridCol w="218992">
                  <a:extLst>
                    <a:ext uri="{9D8B030D-6E8A-4147-A177-3AD203B41FA5}">
                      <a16:colId xmlns:a16="http://schemas.microsoft.com/office/drawing/2014/main" val="383266140"/>
                    </a:ext>
                  </a:extLst>
                </a:gridCol>
                <a:gridCol w="218992">
                  <a:extLst>
                    <a:ext uri="{9D8B030D-6E8A-4147-A177-3AD203B41FA5}">
                      <a16:colId xmlns:a16="http://schemas.microsoft.com/office/drawing/2014/main" val="4252533344"/>
                    </a:ext>
                  </a:extLst>
                </a:gridCol>
                <a:gridCol w="218992">
                  <a:extLst>
                    <a:ext uri="{9D8B030D-6E8A-4147-A177-3AD203B41FA5}">
                      <a16:colId xmlns:a16="http://schemas.microsoft.com/office/drawing/2014/main" val="1778295545"/>
                    </a:ext>
                  </a:extLst>
                </a:gridCol>
                <a:gridCol w="218992">
                  <a:extLst>
                    <a:ext uri="{9D8B030D-6E8A-4147-A177-3AD203B41FA5}">
                      <a16:colId xmlns:a16="http://schemas.microsoft.com/office/drawing/2014/main" val="1547158082"/>
                    </a:ext>
                  </a:extLst>
                </a:gridCol>
                <a:gridCol w="218992">
                  <a:extLst>
                    <a:ext uri="{9D8B030D-6E8A-4147-A177-3AD203B41FA5}">
                      <a16:colId xmlns:a16="http://schemas.microsoft.com/office/drawing/2014/main" val="20005"/>
                    </a:ext>
                  </a:extLst>
                </a:gridCol>
                <a:gridCol w="218992">
                  <a:extLst>
                    <a:ext uri="{9D8B030D-6E8A-4147-A177-3AD203B41FA5}">
                      <a16:colId xmlns:a16="http://schemas.microsoft.com/office/drawing/2014/main" val="3503207177"/>
                    </a:ext>
                  </a:extLst>
                </a:gridCol>
                <a:gridCol w="218992">
                  <a:extLst>
                    <a:ext uri="{9D8B030D-6E8A-4147-A177-3AD203B41FA5}">
                      <a16:colId xmlns:a16="http://schemas.microsoft.com/office/drawing/2014/main" val="3573037605"/>
                    </a:ext>
                  </a:extLst>
                </a:gridCol>
                <a:gridCol w="218992">
                  <a:extLst>
                    <a:ext uri="{9D8B030D-6E8A-4147-A177-3AD203B41FA5}">
                      <a16:colId xmlns:a16="http://schemas.microsoft.com/office/drawing/2014/main" val="4038567697"/>
                    </a:ext>
                  </a:extLst>
                </a:gridCol>
                <a:gridCol w="218992">
                  <a:extLst>
                    <a:ext uri="{9D8B030D-6E8A-4147-A177-3AD203B41FA5}">
                      <a16:colId xmlns:a16="http://schemas.microsoft.com/office/drawing/2014/main" val="963424706"/>
                    </a:ext>
                  </a:extLst>
                </a:gridCol>
                <a:gridCol w="218992">
                  <a:extLst>
                    <a:ext uri="{9D8B030D-6E8A-4147-A177-3AD203B41FA5}">
                      <a16:colId xmlns:a16="http://schemas.microsoft.com/office/drawing/2014/main" val="3500329371"/>
                    </a:ext>
                  </a:extLst>
                </a:gridCol>
                <a:gridCol w="218992">
                  <a:extLst>
                    <a:ext uri="{9D8B030D-6E8A-4147-A177-3AD203B41FA5}">
                      <a16:colId xmlns:a16="http://schemas.microsoft.com/office/drawing/2014/main" val="978933827"/>
                    </a:ext>
                  </a:extLst>
                </a:gridCol>
                <a:gridCol w="218992">
                  <a:extLst>
                    <a:ext uri="{9D8B030D-6E8A-4147-A177-3AD203B41FA5}">
                      <a16:colId xmlns:a16="http://schemas.microsoft.com/office/drawing/2014/main" val="4142958506"/>
                    </a:ext>
                  </a:extLst>
                </a:gridCol>
                <a:gridCol w="218992">
                  <a:extLst>
                    <a:ext uri="{9D8B030D-6E8A-4147-A177-3AD203B41FA5}">
                      <a16:colId xmlns:a16="http://schemas.microsoft.com/office/drawing/2014/main" val="3620578388"/>
                    </a:ext>
                  </a:extLst>
                </a:gridCol>
              </a:tblGrid>
              <a:tr h="124742">
                <a:tc rowSpan="2">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1000" b="1" i="0" u="none" strike="noStrike" kern="1200" cap="none" normalizeH="0" baseline="0">
                          <a:ln>
                            <a:noFill/>
                          </a:ln>
                          <a:solidFill>
                            <a:schemeClr val="bg1"/>
                          </a:solidFill>
                          <a:effectLst/>
                          <a:latin typeface="Yu Gothic UI" panose="020B0500000000000000" pitchFamily="50" charset="-128"/>
                          <a:ea typeface="Yu Gothic UI" panose="020B0500000000000000" pitchFamily="50" charset="-128"/>
                          <a:cs typeface="+mn-cs"/>
                        </a:rPr>
                        <a:t>タスク項目</a:t>
                      </a:r>
                    </a:p>
                  </a:txBody>
                  <a:tcPr marL="58500" marR="58500" marT="14625" marB="14625" anchor="ctr" horzOverflow="overflow">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6"/>
                    </a:solidFill>
                  </a:tcPr>
                </a:tc>
                <a:tc gridSpan="4">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2024</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年 </a:t>
                      </a: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11</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月</a:t>
                      </a:r>
                      <a:endPar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29250" marR="2925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chemeClr val="accent6"/>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gridSpan="5">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2024</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年 </a:t>
                      </a: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12</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月</a:t>
                      </a:r>
                      <a:endPar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29250" marR="2925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chemeClr val="accent6"/>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gridSpan="4">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2025</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年 </a:t>
                      </a: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月</a:t>
                      </a:r>
                      <a:endPar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29250" marR="2925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chemeClr val="accent6"/>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7999B"/>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7999B"/>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7999B"/>
                    </a:solidFill>
                  </a:tcPr>
                </a:tc>
                <a:tc gridSpan="4">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2025</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年 </a:t>
                      </a: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月</a:t>
                      </a:r>
                      <a:endPar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29250" marR="2925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chemeClr val="accent6"/>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7999B"/>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7999B"/>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7999B"/>
                    </a:solidFill>
                  </a:tcPr>
                </a:tc>
                <a:tc gridSpan="5">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2025</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年 </a:t>
                      </a: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3</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月</a:t>
                      </a:r>
                      <a:endPar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29250" marR="2925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chemeClr val="accent6"/>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en-US" altLang="ja-JP" sz="1200" b="1" i="0" u="none" strike="noStrike" cap="none" normalizeH="0" baseline="0">
                        <a:ln>
                          <a:noFill/>
                        </a:ln>
                        <a:solidFill>
                          <a:schemeClr val="bg1"/>
                        </a:solidFill>
                        <a:effectLst/>
                        <a:latin typeface="Arial" charset="0"/>
                        <a:ea typeface="ＭＳ Ｐゴシック" pitchFamily="50" charset="-128"/>
                      </a:endParaRPr>
                    </a:p>
                  </a:txBody>
                  <a:tcPr marL="36000" marR="3600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a:noFill/>
                    </a:lnTlToBr>
                    <a:lnBlToTr>
                      <a:noFill/>
                    </a:lnBlToTr>
                    <a:solidFill>
                      <a:sysClr val="window" lastClr="FFFFFF">
                        <a:lumMod val="65000"/>
                      </a:sysClr>
                    </a:solidFill>
                  </a:tcPr>
                </a:tc>
                <a:extLst>
                  <a:ext uri="{0D108BD9-81ED-4DB2-BD59-A6C34878D82A}">
                    <a16:rowId xmlns:a16="http://schemas.microsoft.com/office/drawing/2014/main" val="10000"/>
                  </a:ext>
                </a:extLst>
              </a:tr>
              <a:tr h="124742">
                <a:tc vMerge="1">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1100" b="1" i="0" u="none" strike="noStrike" kern="1200" cap="none" normalizeH="0" baseline="0">
                          <a:ln>
                            <a:noFill/>
                          </a:ln>
                          <a:solidFill>
                            <a:schemeClr val="bg1"/>
                          </a:solidFill>
                          <a:effectLst/>
                          <a:latin typeface="+mn-ea"/>
                          <a:ea typeface="+mn-ea"/>
                          <a:cs typeface="+mn-cs"/>
                        </a:rPr>
                        <a:t>タスク項目</a:t>
                      </a:r>
                    </a:p>
                  </a:txBody>
                  <a:tcPr marL="72000" marR="72000" marT="18000" marB="180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lumMod val="75000"/>
                        </a:schemeClr>
                      </a:solidFill>
                      <a:prstDash val="solid"/>
                      <a:round/>
                      <a:headEnd type="none" w="med" len="med"/>
                      <a:tailEnd type="none" w="med" len="med"/>
                    </a:lnB>
                    <a:lnTlToBr>
                      <a:noFill/>
                    </a:lnTlToBr>
                    <a:lnBlToTr>
                      <a:noFill/>
                    </a:lnBlToTr>
                    <a:solidFill>
                      <a:schemeClr val="bg1">
                        <a:lumMod val="65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4</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11</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18</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25</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9</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16</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23</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30</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6</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13</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20</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27</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3</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10</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17</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24</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3</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10</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17</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24</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31</a:t>
                      </a:r>
                    </a:p>
                  </a:txBody>
                  <a:tcPr marL="0" marR="0" marT="0" marB="0"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accent6"/>
                    </a:solidFill>
                  </a:tcPr>
                </a:tc>
                <a:extLst>
                  <a:ext uri="{0D108BD9-81ED-4DB2-BD59-A6C34878D82A}">
                    <a16:rowId xmlns:a16="http://schemas.microsoft.com/office/drawing/2014/main" val="10001"/>
                  </a:ext>
                </a:extLst>
              </a:tr>
              <a:tr h="138938">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イベント</a:t>
                      </a:r>
                    </a:p>
                  </a:txBody>
                  <a:tcPr marL="58500" marR="0" marT="14625" marB="14625" anchor="ctr" horzOverflow="overflow">
                    <a:lnL w="6350" cap="flat" cmpd="sng" algn="ctr">
                      <a:solidFill>
                        <a:schemeClr val="accent5"/>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accent5"/>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2621177793"/>
                  </a:ext>
                </a:extLst>
              </a:tr>
              <a:tr h="138938">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1" indent="0" algn="l" defTabSz="914400" rtl="0" eaLnBrk="1" fontAlgn="base" latinLnBrk="0" hangingPunct="1">
                        <a:lnSpc>
                          <a:spcPct val="106000"/>
                        </a:lnSpc>
                        <a:spcBef>
                          <a:spcPts val="0"/>
                        </a:spcBef>
                        <a:spcAft>
                          <a:spcPct val="0"/>
                        </a:spcAft>
                        <a:buClr>
                          <a:schemeClr val="tx1"/>
                        </a:buClr>
                        <a:buSzTx/>
                        <a:buFont typeface="Wingdings" pitchFamily="2" charset="2"/>
                        <a:buNone/>
                        <a:tabLst/>
                        <a:defRPr/>
                      </a:pPr>
                      <a:r>
                        <a:rPr kumimoji="0" lang="ja-JP" altLang="en-US" sz="700" b="0" i="0" u="none" strike="noStrike" kern="1200" cap="none" normalizeH="0" baseline="0">
                          <a:ln>
                            <a:noFill/>
                          </a:ln>
                          <a:solidFill>
                            <a:schemeClr val="tx1"/>
                          </a:solidFill>
                          <a:effectLst/>
                          <a:latin typeface="Yu Gothic UI" panose="020B0500000000000000" pitchFamily="50" charset="-128"/>
                          <a:ea typeface="Yu Gothic UI" panose="020B0500000000000000" pitchFamily="50" charset="-128"/>
                          <a:cs typeface="+mn-cs"/>
                        </a:rPr>
                        <a:t> 半導体関連イベント</a:t>
                      </a:r>
                    </a:p>
                  </a:txBody>
                  <a:tcPr marL="29250" marR="5850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accent5"/>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6865197"/>
                  </a:ext>
                </a:extLst>
              </a:tr>
              <a:tr h="138938">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1" indent="0" algn="l" defTabSz="914400" rtl="0" eaLnBrk="1" fontAlgn="base" latinLnBrk="0" hangingPunct="1">
                        <a:lnSpc>
                          <a:spcPct val="106000"/>
                        </a:lnSpc>
                        <a:spcBef>
                          <a:spcPts val="0"/>
                        </a:spcBef>
                        <a:spcAft>
                          <a:spcPct val="0"/>
                        </a:spcAft>
                        <a:buClr>
                          <a:schemeClr val="tx1"/>
                        </a:buClr>
                        <a:buSzTx/>
                        <a:buFont typeface="Wingdings" pitchFamily="2" charset="2"/>
                        <a:buNone/>
                        <a:tabLst/>
                        <a:defRPr/>
                      </a:pPr>
                      <a:r>
                        <a:rPr kumimoji="0" lang="ja-JP" altLang="en-US" sz="700" b="0" i="0" u="none" strike="noStrike" kern="1200" cap="none" normalizeH="0" baseline="0">
                          <a:ln>
                            <a:noFill/>
                          </a:ln>
                          <a:solidFill>
                            <a:schemeClr val="tx1"/>
                          </a:solidFill>
                          <a:effectLst/>
                          <a:latin typeface="Yu Gothic UI" panose="020B0500000000000000" pitchFamily="50" charset="-128"/>
                          <a:ea typeface="Yu Gothic UI" panose="020B0500000000000000" pitchFamily="50" charset="-128"/>
                          <a:cs typeface="+mn-cs"/>
                        </a:rPr>
                        <a:t> キックオフミーティング</a:t>
                      </a:r>
                      <a:endParaRPr kumimoji="0" lang="en-US" altLang="ja-JP" sz="700" b="0" i="0" u="none" strike="noStrike" kern="1200" cap="none" normalizeH="0" baseline="0">
                        <a:ln>
                          <a:noFill/>
                        </a:ln>
                        <a:solidFill>
                          <a:schemeClr val="tx1"/>
                        </a:solidFill>
                        <a:effectLst/>
                        <a:latin typeface="Yu Gothic UI" panose="020B0500000000000000" pitchFamily="50" charset="-128"/>
                        <a:ea typeface="Yu Gothic UI" panose="020B0500000000000000" pitchFamily="50" charset="-128"/>
                        <a:cs typeface="+mn-cs"/>
                      </a:endParaRPr>
                    </a:p>
                  </a:txBody>
                  <a:tcPr marL="29250" marR="5850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66044155"/>
                  </a:ext>
                </a:extLst>
              </a:tr>
              <a:tr h="138938">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1" indent="0" algn="l" defTabSz="914400" rtl="0" eaLnBrk="1" fontAlgn="base" latinLnBrk="0" hangingPunct="1">
                        <a:lnSpc>
                          <a:spcPct val="106000"/>
                        </a:lnSpc>
                        <a:spcBef>
                          <a:spcPts val="0"/>
                        </a:spcBef>
                        <a:spcAft>
                          <a:spcPct val="0"/>
                        </a:spcAft>
                        <a:buClr>
                          <a:schemeClr val="tx1"/>
                        </a:buClr>
                        <a:buSzTx/>
                        <a:buFont typeface="Wingdings" pitchFamily="2" charset="2"/>
                        <a:buNone/>
                        <a:tabLst/>
                        <a:defRPr/>
                      </a:pPr>
                      <a:r>
                        <a:rPr kumimoji="0" lang="en-US" altLang="ja-JP" sz="700" b="0" i="0" u="none" strike="noStrike" kern="1200" cap="none" normalizeH="0" baseline="0">
                          <a:ln>
                            <a:noFill/>
                          </a:ln>
                          <a:solidFill>
                            <a:schemeClr val="tx1"/>
                          </a:solidFill>
                          <a:effectLst/>
                          <a:latin typeface="Yu Gothic UI" panose="020B0500000000000000" pitchFamily="50" charset="-128"/>
                          <a:ea typeface="Yu Gothic UI" panose="020B0500000000000000" pitchFamily="50" charset="-128"/>
                          <a:cs typeface="+mn-cs"/>
                        </a:rPr>
                        <a:t> SWG</a:t>
                      </a:r>
                      <a:r>
                        <a:rPr kumimoji="0" lang="ja-JP" altLang="en-US" sz="700" b="0" i="0" u="none" strike="noStrike" kern="1200" cap="none" normalizeH="0" baseline="0">
                          <a:ln>
                            <a:noFill/>
                          </a:ln>
                          <a:solidFill>
                            <a:schemeClr val="tx1"/>
                          </a:solidFill>
                          <a:effectLst/>
                          <a:latin typeface="Yu Gothic UI" panose="020B0500000000000000" pitchFamily="50" charset="-128"/>
                          <a:ea typeface="Yu Gothic UI" panose="020B0500000000000000" pitchFamily="50" charset="-128"/>
                          <a:cs typeface="+mn-cs"/>
                        </a:rPr>
                        <a:t>・作業部会</a:t>
                      </a:r>
                      <a:r>
                        <a:rPr kumimoji="0" lang="en-US" altLang="ja-JP"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 </a:t>
                      </a:r>
                      <a:r>
                        <a:rPr kumimoji="0" lang="en-US" altLang="ja-JP"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 SWG</a:t>
                      </a: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 </a:t>
                      </a:r>
                      <a:r>
                        <a:rPr kumimoji="0" lang="en-US" altLang="ja-JP"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 </a:t>
                      </a: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作業部会</a:t>
                      </a:r>
                      <a:r>
                        <a:rPr kumimoji="0" lang="en-US" altLang="ja-JP"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normalizeH="0" baseline="0">
                        <a:ln>
                          <a:noFill/>
                        </a:ln>
                        <a:solidFill>
                          <a:schemeClr val="tx1"/>
                        </a:solidFill>
                        <a:effectLst/>
                        <a:latin typeface="Yu Gothic UI" panose="020B0500000000000000" pitchFamily="50" charset="-128"/>
                        <a:ea typeface="Yu Gothic UI" panose="020B0500000000000000" pitchFamily="50" charset="-128"/>
                        <a:cs typeface="+mn-cs"/>
                      </a:endParaRPr>
                    </a:p>
                  </a:txBody>
                  <a:tcPr marL="29250" marR="5850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67133599"/>
                  </a:ext>
                </a:extLst>
              </a:tr>
              <a:tr h="138938">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lang="en-US" altLang="ja-JP" sz="700" b="1">
                          <a:solidFill>
                            <a:schemeClr val="bg1"/>
                          </a:solidFill>
                          <a:latin typeface="Yu Gothic UI" panose="020B0500000000000000" pitchFamily="50" charset="-128"/>
                          <a:ea typeface="Yu Gothic UI" panose="020B0500000000000000" pitchFamily="50" charset="-128"/>
                        </a:rPr>
                        <a:t>(1) </a:t>
                      </a:r>
                      <a:r>
                        <a:rPr lang="ja-JP" altLang="en-US" sz="700" b="1">
                          <a:solidFill>
                            <a:schemeClr val="bg1"/>
                          </a:solidFill>
                          <a:latin typeface="Yu Gothic UI" panose="020B0500000000000000" pitchFamily="50" charset="-128"/>
                          <a:ea typeface="Yu Gothic UI" panose="020B0500000000000000" pitchFamily="50" charset="-128"/>
                        </a:rPr>
                        <a:t>国際動向調査</a:t>
                      </a:r>
                    </a:p>
                  </a:txBody>
                  <a:tcPr marL="58500" marR="58500" marT="14625" marB="14625" anchor="ctr" horzOverflow="overflow">
                    <a:lnL w="6350" cap="flat" cmpd="sng" algn="ctr">
                      <a:solidFill>
                        <a:schemeClr val="accent5"/>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1529928629"/>
                  </a:ext>
                </a:extLst>
              </a:tr>
              <a:tr h="138938">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r>
                        <a:rPr lang="ja-JP" altLang="en-US" sz="700" b="0" i="0" u="none" strike="noStrike">
                          <a:solidFill>
                            <a:schemeClr val="tx1"/>
                          </a:solidFill>
                          <a:effectLst/>
                          <a:latin typeface="Yu Gothic UI" panose="020B0500000000000000" pitchFamily="50" charset="-128"/>
                          <a:ea typeface="Yu Gothic UI" panose="020B0500000000000000" pitchFamily="50" charset="-128"/>
                        </a:rPr>
                        <a:t>国際的なセキュリティ検討の動向</a:t>
                      </a: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endParaRPr lang="ja-JP" altLang="en-US" sz="700" b="0" i="0" u="none" strike="noStrike">
                        <a:solidFill>
                          <a:schemeClr val="tx1"/>
                        </a:solidFill>
                        <a:effectLst/>
                        <a:latin typeface="Yu Gothic UI" panose="020B0500000000000000" pitchFamily="50" charset="-128"/>
                        <a:ea typeface="Yu Gothic UI" panose="020B0500000000000000" pitchFamily="50" charset="-128"/>
                      </a:endParaRPr>
                    </a:p>
                  </a:txBody>
                  <a:tcPr marL="0" marR="0" marT="14625" marB="14625"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85197176"/>
                  </a:ext>
                </a:extLst>
              </a:tr>
              <a:tr h="138938">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r>
                        <a:rPr lang="ja-JP" altLang="en-US" sz="700" b="0" i="0" u="none" strike="noStrike">
                          <a:solidFill>
                            <a:schemeClr val="tx1"/>
                          </a:solidFill>
                          <a:effectLst/>
                          <a:latin typeface="Yu Gothic UI" panose="020B0500000000000000" pitchFamily="50" charset="-128"/>
                          <a:ea typeface="Yu Gothic UI" panose="020B0500000000000000" pitchFamily="50" charset="-128"/>
                        </a:rPr>
                        <a:t>　計画策定</a:t>
                      </a:r>
                    </a:p>
                  </a:txBody>
                  <a:tcPr marL="0" marR="0" marT="14625" marB="14625"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76651509"/>
                  </a:ext>
                </a:extLst>
              </a:tr>
              <a:tr h="138938">
                <a:tc>
                  <a:txBody>
                    <a:bodyPr/>
                    <a:lstStyle/>
                    <a:p>
                      <a:pPr algn="l" fontAlgn="ct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r>
                        <a:rPr lang="ja-JP" altLang="en-US" sz="700" b="0" i="0" u="none" strike="noStrike">
                          <a:solidFill>
                            <a:schemeClr val="tx1"/>
                          </a:solidFill>
                          <a:effectLst/>
                          <a:latin typeface="Yu Gothic UI" panose="020B0500000000000000" pitchFamily="50" charset="-128"/>
                          <a:ea typeface="Yu Gothic UI" panose="020B0500000000000000" pitchFamily="50" charset="-128"/>
                        </a:rPr>
                        <a:t>　規格等の調査</a:t>
                      </a:r>
                    </a:p>
                  </a:txBody>
                  <a:tcPr marL="0" marR="0" marT="14625" marB="14625"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28965181"/>
                  </a:ext>
                </a:extLst>
              </a:tr>
              <a:tr h="138938">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r>
                        <a:rPr lang="ja-JP" altLang="en-US" sz="700" b="0" i="0" u="none" strike="noStrike">
                          <a:solidFill>
                            <a:schemeClr val="tx1"/>
                          </a:solidFill>
                          <a:effectLst/>
                          <a:latin typeface="Yu Gothic UI" panose="020B0500000000000000" pitchFamily="50" charset="-128"/>
                          <a:ea typeface="Yu Gothic UI" panose="020B0500000000000000" pitchFamily="50" charset="-128"/>
                        </a:rPr>
                        <a:t>　</a:t>
                      </a:r>
                      <a:r>
                        <a:rPr lang="en-US" altLang="ja-JP" sz="700" b="0" i="0" u="none" strike="noStrike">
                          <a:solidFill>
                            <a:schemeClr val="tx1"/>
                          </a:solidFill>
                          <a:effectLst/>
                          <a:latin typeface="Yu Gothic UI" panose="020B0500000000000000" pitchFamily="50" charset="-128"/>
                          <a:ea typeface="Yu Gothic UI" panose="020B0500000000000000" pitchFamily="50" charset="-128"/>
                        </a:rPr>
                        <a:t>SMCC WG4</a:t>
                      </a:r>
                      <a:endParaRPr lang="ja-JP" altLang="en-US" sz="700" b="0" i="0" u="none" strike="noStrike">
                        <a:solidFill>
                          <a:schemeClr val="tx1"/>
                        </a:solidFill>
                        <a:effectLst/>
                        <a:latin typeface="Yu Gothic UI" panose="020B0500000000000000" pitchFamily="50" charset="-128"/>
                        <a:ea typeface="Yu Gothic UI" panose="020B0500000000000000" pitchFamily="50" charset="-128"/>
                      </a:endParaRPr>
                    </a:p>
                  </a:txBody>
                  <a:tcPr marL="0" marR="0" marT="14625" marB="14625"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153560205"/>
                  </a:ext>
                </a:extLst>
              </a:tr>
              <a:tr h="138938">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r>
                        <a:rPr lang="ja-JP" altLang="en-US" sz="700" b="0" i="0" u="none" strike="noStrike">
                          <a:solidFill>
                            <a:schemeClr val="tx1"/>
                          </a:solidFill>
                          <a:effectLst/>
                          <a:latin typeface="Yu Gothic UI" panose="020B0500000000000000" pitchFamily="50" charset="-128"/>
                          <a:ea typeface="Yu Gothic UI" panose="020B0500000000000000" pitchFamily="50" charset="-128"/>
                        </a:rPr>
                        <a:t>半導体企業の実態調査</a:t>
                      </a:r>
                    </a:p>
                  </a:txBody>
                  <a:tcPr marL="0" marR="0" marT="14625" marB="14625"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979440365"/>
                  </a:ext>
                </a:extLst>
              </a:tr>
              <a:tr h="138938">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en-US" altLang="ja-JP" sz="700" b="0" i="0" u="none" strike="noStrike">
                          <a:solidFill>
                            <a:schemeClr val="tx1"/>
                          </a:solidFill>
                          <a:effectLst/>
                          <a:latin typeface="Yu Gothic UI" panose="020B0500000000000000" pitchFamily="50" charset="-128"/>
                          <a:ea typeface="Yu Gothic UI" panose="020B0500000000000000" pitchFamily="50" charset="-128"/>
                        </a:rPr>
                        <a:t>  </a:t>
                      </a:r>
                      <a:r>
                        <a:rPr lang="ja-JP" altLang="en-US" sz="700" b="0" i="0" u="none" strike="noStrike">
                          <a:solidFill>
                            <a:schemeClr val="tx1"/>
                          </a:solidFill>
                          <a:effectLst/>
                          <a:latin typeface="Yu Gothic UI" panose="020B0500000000000000" pitchFamily="50" charset="-128"/>
                          <a:ea typeface="Yu Gothic UI" panose="020B0500000000000000" pitchFamily="50" charset="-128"/>
                        </a:rPr>
                        <a:t>　ヒアリング</a:t>
                      </a:r>
                    </a:p>
                  </a:txBody>
                  <a:tcPr marL="0" marR="0" marT="14625" marB="14625"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54543518"/>
                  </a:ext>
                </a:extLst>
              </a:tr>
              <a:tr h="138938">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defRPr/>
                      </a:pPr>
                      <a:r>
                        <a:rPr lang="en-US" altLang="ja-JP" sz="700" b="1">
                          <a:solidFill>
                            <a:schemeClr val="bg1"/>
                          </a:solidFill>
                          <a:latin typeface="Yu Gothic UI" panose="020B0500000000000000" pitchFamily="50" charset="-128"/>
                          <a:ea typeface="Yu Gothic UI" panose="020B0500000000000000" pitchFamily="50" charset="-128"/>
                        </a:rPr>
                        <a:t>(2) </a:t>
                      </a:r>
                      <a:r>
                        <a:rPr lang="ja-JP" altLang="en-US" sz="700" b="1">
                          <a:solidFill>
                            <a:schemeClr val="bg1"/>
                          </a:solidFill>
                          <a:latin typeface="Yu Gothic UI" panose="020B0500000000000000" pitchFamily="50" charset="-128"/>
                          <a:ea typeface="Yu Gothic UI" panose="020B0500000000000000" pitchFamily="50" charset="-128"/>
                        </a:rPr>
                        <a:t>ガイドライン素案の作成</a:t>
                      </a:r>
                    </a:p>
                  </a:txBody>
                  <a:tcPr marL="58500" marR="58500" marT="14625" marB="14625" anchor="ctr" horzOverflow="overflow">
                    <a:lnL w="6350" cap="flat" cmpd="sng" algn="ctr">
                      <a:solidFill>
                        <a:schemeClr val="accent5"/>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6350" cap="flat" cmpd="sng" algn="ctr">
                      <a:solidFill>
                        <a:schemeClr val="accent5"/>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marL="0" algn="l" defTabSz="990547" rtl="0" eaLnBrk="1" latinLnBrk="0" hangingPunct="1">
                        <a:defRPr kumimoji="1" sz="1950" kern="1200">
                          <a:solidFill>
                            <a:schemeClr val="tx1"/>
                          </a:solidFill>
                          <a:latin typeface="Calibri Light"/>
                          <a:ea typeface="Yu Gothic UI"/>
                        </a:defRPr>
                      </a:lvl1pPr>
                      <a:lvl2pPr marL="495274" algn="l" defTabSz="990547" rtl="0" eaLnBrk="1" latinLnBrk="0" hangingPunct="1">
                        <a:defRPr kumimoji="1" sz="1950" kern="1200">
                          <a:solidFill>
                            <a:schemeClr val="tx1"/>
                          </a:solidFill>
                          <a:latin typeface="Calibri Light"/>
                          <a:ea typeface="Yu Gothic UI"/>
                        </a:defRPr>
                      </a:lvl2pPr>
                      <a:lvl3pPr marL="990547" algn="l" defTabSz="990547" rtl="0" eaLnBrk="1" latinLnBrk="0" hangingPunct="1">
                        <a:defRPr kumimoji="1" sz="1950" kern="1200">
                          <a:solidFill>
                            <a:schemeClr val="tx1"/>
                          </a:solidFill>
                          <a:latin typeface="Calibri Light"/>
                          <a:ea typeface="Yu Gothic UI"/>
                        </a:defRPr>
                      </a:lvl3pPr>
                      <a:lvl4pPr marL="1485820" algn="l" defTabSz="990547" rtl="0" eaLnBrk="1" latinLnBrk="0" hangingPunct="1">
                        <a:defRPr kumimoji="1" sz="1950" kern="1200">
                          <a:solidFill>
                            <a:schemeClr val="tx1"/>
                          </a:solidFill>
                          <a:latin typeface="Calibri Light"/>
                          <a:ea typeface="Yu Gothic UI"/>
                        </a:defRPr>
                      </a:lvl4pPr>
                      <a:lvl5pPr marL="1981091" algn="l" defTabSz="990547" rtl="0" eaLnBrk="1" latinLnBrk="0" hangingPunct="1">
                        <a:defRPr kumimoji="1" sz="1950" kern="1200">
                          <a:solidFill>
                            <a:schemeClr val="tx1"/>
                          </a:solidFill>
                          <a:latin typeface="Calibri Light"/>
                          <a:ea typeface="Yu Gothic UI"/>
                        </a:defRPr>
                      </a:lvl5pPr>
                      <a:lvl6pPr marL="2476367" algn="l" defTabSz="990547" rtl="0" eaLnBrk="1" latinLnBrk="0" hangingPunct="1">
                        <a:defRPr kumimoji="1" sz="1950" kern="1200">
                          <a:solidFill>
                            <a:schemeClr val="tx1"/>
                          </a:solidFill>
                          <a:latin typeface="Calibri Light"/>
                          <a:ea typeface="Yu Gothic UI"/>
                        </a:defRPr>
                      </a:lvl6pPr>
                      <a:lvl7pPr marL="2971640" algn="l" defTabSz="990547" rtl="0" eaLnBrk="1" latinLnBrk="0" hangingPunct="1">
                        <a:defRPr kumimoji="1" sz="1950" kern="1200">
                          <a:solidFill>
                            <a:schemeClr val="tx1"/>
                          </a:solidFill>
                          <a:latin typeface="Calibri Light"/>
                          <a:ea typeface="Yu Gothic UI"/>
                        </a:defRPr>
                      </a:lvl7pPr>
                      <a:lvl8pPr marL="3466913" algn="l" defTabSz="990547" rtl="0" eaLnBrk="1" latinLnBrk="0" hangingPunct="1">
                        <a:defRPr kumimoji="1" sz="1950" kern="1200">
                          <a:solidFill>
                            <a:schemeClr val="tx1"/>
                          </a:solidFill>
                          <a:latin typeface="Calibri Light"/>
                          <a:ea typeface="Yu Gothic UI"/>
                        </a:defRPr>
                      </a:lvl8pPr>
                      <a:lvl9pPr marL="3962187" algn="l" defTabSz="990547" rtl="0" eaLnBrk="1" latinLnBrk="0" hangingPunct="1">
                        <a:defRPr kumimoji="1" sz="1950" kern="1200">
                          <a:solidFill>
                            <a:schemeClr val="tx1"/>
                          </a:solidFill>
                          <a:latin typeface="Calibri Light"/>
                          <a:ea typeface="Yu Gothic UI"/>
                        </a:defRPr>
                      </a:lvl9p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513484990"/>
                  </a:ext>
                </a:extLst>
              </a:tr>
              <a:tr h="140400">
                <a:tc>
                  <a:txBody>
                    <a:bodyPr/>
                    <a:lstStyle/>
                    <a:p>
                      <a:pPr algn="l" fontAlgn="ctr"/>
                      <a:r>
                        <a:rPr lang="en-US" altLang="ja-JP" sz="700" b="0" i="0" u="none" strike="noStrike">
                          <a:solidFill>
                            <a:srgbClr val="000000"/>
                          </a:solidFill>
                          <a:effectLst/>
                          <a:latin typeface="Yu Gothic UI" panose="020B0500000000000000" pitchFamily="50" charset="-128"/>
                          <a:ea typeface="Yu Gothic UI" panose="020B0500000000000000" pitchFamily="50" charset="-128"/>
                        </a:rPr>
                        <a:t>IT</a:t>
                      </a:r>
                      <a:r>
                        <a:rPr lang="ja-JP" altLang="en-US" sz="700" b="0" i="0" u="none" strike="noStrike">
                          <a:solidFill>
                            <a:srgbClr val="000000"/>
                          </a:solidFill>
                          <a:effectLst/>
                          <a:latin typeface="Yu Gothic UI" panose="020B0500000000000000" pitchFamily="50" charset="-128"/>
                          <a:ea typeface="Yu Gothic UI" panose="020B0500000000000000" pitchFamily="50" charset="-128"/>
                        </a:rPr>
                        <a:t>セキュリティ対策基準</a:t>
                      </a:r>
                    </a:p>
                  </a:txBody>
                  <a:tcPr marL="58500" marR="58500" marT="0" marB="0" anchor="ctr">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accent5"/>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64658272"/>
                  </a:ext>
                </a:extLst>
              </a:tr>
              <a:tr h="140400">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en-US" altLang="ja-JP" sz="700" b="0" i="0" u="none" strike="noStrike">
                          <a:solidFill>
                            <a:srgbClr val="000000"/>
                          </a:solidFill>
                          <a:effectLst/>
                          <a:latin typeface="Yu Gothic UI" panose="020B0500000000000000" pitchFamily="50" charset="-128"/>
                          <a:ea typeface="Yu Gothic UI" panose="020B0500000000000000" pitchFamily="50" charset="-128"/>
                        </a:rPr>
                        <a:t>OT</a:t>
                      </a:r>
                      <a:r>
                        <a:rPr lang="ja-JP" altLang="en-US" sz="700" b="0" i="0" u="none" strike="noStrike">
                          <a:solidFill>
                            <a:srgbClr val="000000"/>
                          </a:solidFill>
                          <a:effectLst/>
                          <a:latin typeface="Yu Gothic UI" panose="020B0500000000000000" pitchFamily="50" charset="-128"/>
                          <a:ea typeface="Yu Gothic UI" panose="020B0500000000000000" pitchFamily="50" charset="-128"/>
                        </a:rPr>
                        <a:t>レジリエンス強化のためのガイドライン</a:t>
                      </a:r>
                    </a:p>
                  </a:txBody>
                  <a:tcPr marL="58500" marR="58500" marT="0" marB="0" anchor="ctr">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333962009"/>
                  </a:ext>
                </a:extLst>
              </a:tr>
              <a:tr h="129349">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(3) </a:t>
                      </a:r>
                      <a:r>
                        <a:rPr kumimoji="0" lang="ja-JP" altLang="en-US" sz="700" b="1"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検討会の運営</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2368679787"/>
                  </a:ext>
                </a:extLst>
              </a:tr>
              <a:tr h="129349">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委員選定</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42518609"/>
                  </a:ext>
                </a:extLst>
              </a:tr>
              <a:tr h="129349">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検討会等の枠組み検討</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0" marB="0"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2293349"/>
                  </a:ext>
                </a:extLst>
              </a:tr>
              <a:tr h="138938">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SWG</a:t>
                      </a: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・作業部会の運営</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6350" cap="flat" cmpd="sng" algn="ctr">
                      <a:solidFill>
                        <a:schemeClr val="accent5"/>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171725380"/>
                  </a:ext>
                </a:extLst>
              </a:tr>
              <a:tr h="138938">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en-US" altLang="ja-JP"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(4) </a:t>
                      </a:r>
                      <a:r>
                        <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rPr>
                        <a:t>プロジェクト管理</a:t>
                      </a:r>
                    </a:p>
                  </a:txBody>
                  <a:tcPr marL="58500" marR="0" marT="14625" marB="14625" anchor="ctr" horzOverflow="overflow">
                    <a:lnL w="6350" cap="flat" cmpd="sng" algn="ctr">
                      <a:solidFill>
                        <a:schemeClr val="accent5"/>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6350" cap="flat" cmpd="sng" algn="ctr">
                      <a:solidFill>
                        <a:schemeClr val="accent5"/>
                      </a:solidFill>
                      <a:prstDash val="solid"/>
                      <a:round/>
                      <a:headEnd type="none" w="med" len="med"/>
                      <a:tailEnd type="none" w="med" len="med"/>
                    </a:lnT>
                    <a:lnB w="6350" cap="flat" cmpd="sng" algn="ctr">
                      <a:solidFill>
                        <a:schemeClr val="accent5"/>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lumMod val="50000"/>
                        </a:schemeClr>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bg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9525" cap="flat" cmpd="sng" algn="ctr">
                      <a:solidFill>
                        <a:schemeClr val="bg2"/>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2686125087"/>
                  </a:ext>
                </a:extLst>
              </a:tr>
              <a:tr h="138938">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実施計画書作成</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accent5"/>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238931756"/>
                  </a:ext>
                </a:extLst>
              </a:tr>
              <a:tr h="257088">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定例会の実施</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prstClr val="black"/>
                        </a:buClr>
                        <a:buSzPct val="80000"/>
                        <a:buFont typeface="Wingdings" pitchFamily="2" charset="2"/>
                        <a:buNone/>
                        <a:tabLst/>
                        <a:defRPr/>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a:t>
                      </a:r>
                      <a:endParaRPr kumimoji="0" lang="ja-JP" altLang="en-US" sz="700" b="0"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70527151"/>
                  </a:ext>
                </a:extLst>
              </a:tr>
              <a:tr h="138938">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進捗・課題等管理</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275555"/>
                  </a:ext>
                </a:extLst>
              </a:tr>
              <a:tr h="138938">
                <a:tc>
                  <a:txBody>
                    <a:bodyPr/>
                    <a:lstStyle/>
                    <a:p>
                      <a:pPr marL="0" marR="0" lvl="0" indent="0" algn="l"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r>
                        <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rPr>
                        <a:t>報告書作成</a:t>
                      </a:r>
                    </a:p>
                  </a:txBody>
                  <a:tcPr marL="58500" marR="0" marT="14625" marB="14625" anchor="ctr" horzOverflow="overflow">
                    <a:lnL w="12700" cap="flat" cmpd="sng" algn="ctr">
                      <a:solidFill>
                        <a:sysClr val="window" lastClr="FFFFFF">
                          <a:lumMod val="75000"/>
                        </a:sys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rgbClr val="B4B4B4"/>
                      </a:solidFill>
                      <a:prstDash val="solid"/>
                      <a:round/>
                      <a:headEnd type="none" w="med" len="med"/>
                      <a:tailEnd type="none" w="med" len="med"/>
                    </a:lnT>
                    <a:lnB w="12700" cap="flat" cmpd="sng" algn="ctr">
                      <a:solidFill>
                        <a:srgbClr val="B4B4B4"/>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6000"/>
                        </a:lnSpc>
                        <a:spcBef>
                          <a:spcPct val="80000"/>
                        </a:spcBef>
                        <a:spcAft>
                          <a:spcPct val="0"/>
                        </a:spcAft>
                        <a:buClr>
                          <a:schemeClr val="tx1"/>
                        </a:buClr>
                        <a:buSzPct val="80000"/>
                        <a:buFont typeface="Wingdings" pitchFamily="2" charset="2"/>
                        <a:buNone/>
                        <a:tabLst/>
                      </a:pPr>
                      <a:endParaRPr kumimoji="0" lang="ja-JP" altLang="en-US" sz="700" b="0" i="0" u="none" strike="noStrike" cap="none" normalizeH="0" baseline="0">
                        <a:ln>
                          <a:noFill/>
                        </a:ln>
                        <a:solidFill>
                          <a:schemeClr val="tx1"/>
                        </a:solidFill>
                        <a:effectLst/>
                        <a:latin typeface="Yu Gothic UI" panose="020B0500000000000000" pitchFamily="50" charset="-128"/>
                        <a:ea typeface="Yu Gothic UI" panose="020B0500000000000000" pitchFamily="50" charset="-128"/>
                      </a:endParaRPr>
                    </a:p>
                  </a:txBody>
                  <a:tcPr marL="40243" marR="40243" marT="14625" marB="14625" anchor="ctr" horzOverflow="overflow">
                    <a:lnL w="12700" cap="flat" cmpd="sng" algn="ctr">
                      <a:solidFill>
                        <a:schemeClr val="bg2"/>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23610542"/>
                  </a:ext>
                </a:extLst>
              </a:tr>
            </a:tbl>
          </a:graphicData>
        </a:graphic>
      </p:graphicFrame>
      <p:sp>
        <p:nvSpPr>
          <p:cNvPr id="13" name="Rectangle 949">
            <a:extLst>
              <a:ext uri="{FF2B5EF4-FFF2-40B4-BE49-F238E27FC236}">
                <a16:creationId xmlns:a16="http://schemas.microsoft.com/office/drawing/2014/main" id="{673F4B23-E4DA-2BDE-D94E-5AF01A55BF42}"/>
              </a:ext>
            </a:extLst>
          </p:cNvPr>
          <p:cNvSpPr>
            <a:spLocks noChangeArrowheads="1"/>
          </p:cNvSpPr>
          <p:nvPr/>
        </p:nvSpPr>
        <p:spPr bwMode="gray">
          <a:xfrm>
            <a:off x="3159803" y="3157016"/>
            <a:ext cx="4504500" cy="58500"/>
          </a:xfrm>
          <a:prstGeom prst="rect">
            <a:avLst/>
          </a:prstGeom>
          <a:solidFill>
            <a:schemeClr val="accent1"/>
          </a:solidFill>
          <a:ln w="6350" algn="ctr">
            <a:solidFill>
              <a:schemeClr val="tx2"/>
            </a:solidFill>
            <a:miter lim="800000"/>
            <a:headEnd/>
            <a:tailEnd/>
          </a:ln>
          <a:effectLst/>
        </p:spPr>
        <p:txBody>
          <a:bodyPr wrap="none" anchor="ctr"/>
          <a:lstStyle/>
          <a:p>
            <a:pPr algn="ctr" fontAlgn="auto">
              <a:spcBef>
                <a:spcPts val="0"/>
              </a:spcBef>
              <a:spcAft>
                <a:spcPts val="0"/>
              </a:spcAft>
            </a:pPr>
            <a:r>
              <a:rPr kumimoji="1" lang="en-US" altLang="ja-JP" sz="813">
                <a:solidFill>
                  <a:srgbClr val="000000"/>
                </a:solidFill>
                <a:latin typeface="ＭＳ Ｐゴシック"/>
                <a:ea typeface="ＭＳ Ｐゴシック"/>
              </a:rPr>
              <a:t> </a:t>
            </a:r>
          </a:p>
        </p:txBody>
      </p:sp>
      <p:sp>
        <p:nvSpPr>
          <p:cNvPr id="16" name="Rectangle 949">
            <a:extLst>
              <a:ext uri="{FF2B5EF4-FFF2-40B4-BE49-F238E27FC236}">
                <a16:creationId xmlns:a16="http://schemas.microsoft.com/office/drawing/2014/main" id="{7B2FBCD7-0B54-D8D8-B5E5-D3F261D7EE3F}"/>
              </a:ext>
            </a:extLst>
          </p:cNvPr>
          <p:cNvSpPr>
            <a:spLocks noChangeArrowheads="1"/>
          </p:cNvSpPr>
          <p:nvPr/>
        </p:nvSpPr>
        <p:spPr bwMode="gray">
          <a:xfrm>
            <a:off x="3159803" y="3025121"/>
            <a:ext cx="1740239" cy="58500"/>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18" name="Rectangle 949">
            <a:extLst>
              <a:ext uri="{FF2B5EF4-FFF2-40B4-BE49-F238E27FC236}">
                <a16:creationId xmlns:a16="http://schemas.microsoft.com/office/drawing/2014/main" id="{D6C84A4D-D0E9-2F41-8897-0B764E92AC52}"/>
              </a:ext>
            </a:extLst>
          </p:cNvPr>
          <p:cNvSpPr>
            <a:spLocks noChangeArrowheads="1"/>
          </p:cNvSpPr>
          <p:nvPr/>
        </p:nvSpPr>
        <p:spPr bwMode="gray">
          <a:xfrm>
            <a:off x="4917622" y="3016463"/>
            <a:ext cx="2749500" cy="58500"/>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23" name="正方形/長方形 22">
            <a:extLst>
              <a:ext uri="{FF2B5EF4-FFF2-40B4-BE49-F238E27FC236}">
                <a16:creationId xmlns:a16="http://schemas.microsoft.com/office/drawing/2014/main" id="{ACFDC112-3A0C-7C81-A46B-BAEFDCD2BE15}"/>
              </a:ext>
            </a:extLst>
          </p:cNvPr>
          <p:cNvSpPr/>
          <p:nvPr/>
        </p:nvSpPr>
        <p:spPr bwMode="auto">
          <a:xfrm>
            <a:off x="2380115" y="1898197"/>
            <a:ext cx="5369267" cy="219482"/>
          </a:xfrm>
          <a:prstGeom prst="rect">
            <a:avLst/>
          </a:prstGeom>
          <a:solidFill>
            <a:sysClr val="window" lastClr="FFFFFF"/>
          </a:solidFill>
          <a:ln>
            <a:solidFill>
              <a:sysClr val="windowText" lastClr="000000"/>
            </a:solidFill>
          </a:ln>
        </p:spPr>
        <p:txBody>
          <a:bodyPr wrap="square" lIns="70200" tIns="35100" rIns="70200" bIns="35063" rtlCol="0" anchor="ctr" anchorCtr="0">
            <a:noAutofit/>
          </a:bodyPr>
          <a:lstStyle/>
          <a:p>
            <a:pPr fontAlgn="auto">
              <a:spcBef>
                <a:spcPts val="0"/>
              </a:spcBef>
              <a:spcAft>
                <a:spcPts val="0"/>
              </a:spcAft>
              <a:defRPr/>
            </a:pPr>
            <a:r>
              <a:rPr lang="ja-JP" altLang="en-US" sz="853" kern="0">
                <a:solidFill>
                  <a:srgbClr val="000000"/>
                </a:solidFill>
                <a:latin typeface="Yu Gothic UI"/>
                <a:ea typeface="Yu Gothic UI"/>
                <a:cs typeface="Meiryo UI" panose="020B0604030504040204" pitchFamily="50" charset="-128"/>
              </a:rPr>
              <a:t>凡例　　</a:t>
            </a:r>
            <a:endParaRPr lang="ja-JP" altLang="en-US" sz="853" b="1" u="sng" kern="0">
              <a:solidFill>
                <a:srgbClr val="000000"/>
              </a:solidFill>
              <a:latin typeface="Yu Gothic UI"/>
              <a:ea typeface="Yu Gothic UI"/>
              <a:cs typeface="Meiryo UI" panose="020B0604030504040204" pitchFamily="50" charset="-128"/>
            </a:endParaRPr>
          </a:p>
        </p:txBody>
      </p:sp>
      <p:sp>
        <p:nvSpPr>
          <p:cNvPr id="25" name="Rectangle 949">
            <a:extLst>
              <a:ext uri="{FF2B5EF4-FFF2-40B4-BE49-F238E27FC236}">
                <a16:creationId xmlns:a16="http://schemas.microsoft.com/office/drawing/2014/main" id="{E0982DDE-BE7E-D8D1-8D0F-51868CF67993}"/>
              </a:ext>
            </a:extLst>
          </p:cNvPr>
          <p:cNvSpPr>
            <a:spLocks noChangeArrowheads="1"/>
          </p:cNvSpPr>
          <p:nvPr/>
        </p:nvSpPr>
        <p:spPr bwMode="gray">
          <a:xfrm>
            <a:off x="4103552" y="1989907"/>
            <a:ext cx="204750" cy="58500"/>
          </a:xfrm>
          <a:prstGeom prst="rect">
            <a:avLst/>
          </a:prstGeom>
          <a:solidFill>
            <a:schemeClr val="accent1"/>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26" name="テキスト ボックス 25">
            <a:extLst>
              <a:ext uri="{FF2B5EF4-FFF2-40B4-BE49-F238E27FC236}">
                <a16:creationId xmlns:a16="http://schemas.microsoft.com/office/drawing/2014/main" id="{572AD2EB-49C0-E87B-AAE8-AF33C9C5F528}"/>
              </a:ext>
            </a:extLst>
          </p:cNvPr>
          <p:cNvSpPr txBox="1"/>
          <p:nvPr/>
        </p:nvSpPr>
        <p:spPr>
          <a:xfrm>
            <a:off x="4332930" y="1936560"/>
            <a:ext cx="960360" cy="159099"/>
          </a:xfrm>
          <a:prstGeom prst="rect">
            <a:avLst/>
          </a:prstGeom>
          <a:noFill/>
        </p:spPr>
        <p:txBody>
          <a:bodyPr wrap="square" lIns="29250" tIns="29250" rIns="29250" bIns="29250" rtlCol="0" anchor="ctr" anchorCtr="0">
            <a:spAutoFit/>
          </a:bodyPr>
          <a:lstStyle/>
          <a:p>
            <a:pPr>
              <a:spcBef>
                <a:spcPts val="0"/>
              </a:spcBef>
              <a:buSzPct val="100000"/>
              <a:defRPr/>
            </a:pPr>
            <a:r>
              <a:rPr kumimoji="1" lang="ja-JP" altLang="en-US" sz="650">
                <a:solidFill>
                  <a:prstClr val="black"/>
                </a:solidFill>
                <a:latin typeface="Yu Gothic UI" panose="020B0500000000000000" pitchFamily="50" charset="-128"/>
                <a:ea typeface="Yu Gothic UI" panose="020B0500000000000000" pitchFamily="50" charset="-128"/>
              </a:rPr>
              <a:t>：業務中項目の実施期間</a:t>
            </a:r>
          </a:p>
        </p:txBody>
      </p:sp>
      <p:sp>
        <p:nvSpPr>
          <p:cNvPr id="28" name="星: 5 pt 27">
            <a:extLst>
              <a:ext uri="{FF2B5EF4-FFF2-40B4-BE49-F238E27FC236}">
                <a16:creationId xmlns:a16="http://schemas.microsoft.com/office/drawing/2014/main" id="{F4665861-B14D-2322-D5F0-1624E29626C7}"/>
              </a:ext>
            </a:extLst>
          </p:cNvPr>
          <p:cNvSpPr/>
          <p:nvPr/>
        </p:nvSpPr>
        <p:spPr bwMode="gray">
          <a:xfrm>
            <a:off x="6648492" y="1946758"/>
            <a:ext cx="133626" cy="121479"/>
          </a:xfrm>
          <a:prstGeom prst="star5">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29" name="テキスト ボックス 28">
            <a:extLst>
              <a:ext uri="{FF2B5EF4-FFF2-40B4-BE49-F238E27FC236}">
                <a16:creationId xmlns:a16="http://schemas.microsoft.com/office/drawing/2014/main" id="{B00B52B1-205F-BCCF-FC5E-665CEE6B5686}"/>
              </a:ext>
            </a:extLst>
          </p:cNvPr>
          <p:cNvSpPr txBox="1"/>
          <p:nvPr/>
        </p:nvSpPr>
        <p:spPr>
          <a:xfrm>
            <a:off x="3093591" y="1936560"/>
            <a:ext cx="960360" cy="159099"/>
          </a:xfrm>
          <a:prstGeom prst="rect">
            <a:avLst/>
          </a:prstGeom>
          <a:noFill/>
        </p:spPr>
        <p:txBody>
          <a:bodyPr wrap="square" lIns="29250" tIns="29250" rIns="29250" bIns="29250" rtlCol="0" anchor="ctr" anchorCtr="0">
            <a:spAutoFit/>
          </a:bodyPr>
          <a:lstStyle/>
          <a:p>
            <a:pPr>
              <a:spcBef>
                <a:spcPts val="0"/>
              </a:spcBef>
              <a:buSzPct val="100000"/>
              <a:defRPr/>
            </a:pPr>
            <a:r>
              <a:rPr kumimoji="1" lang="ja-JP" altLang="en-US" sz="650">
                <a:solidFill>
                  <a:prstClr val="black"/>
                </a:solidFill>
                <a:latin typeface="Yu Gothic UI" panose="020B0500000000000000" pitchFamily="50" charset="-128"/>
                <a:ea typeface="Yu Gothic UI" panose="020B0500000000000000" pitchFamily="50" charset="-128"/>
              </a:rPr>
              <a:t>：業務大項目の実施期間</a:t>
            </a:r>
          </a:p>
        </p:txBody>
      </p:sp>
      <p:sp>
        <p:nvSpPr>
          <p:cNvPr id="30" name="テキスト ボックス 29">
            <a:extLst>
              <a:ext uri="{FF2B5EF4-FFF2-40B4-BE49-F238E27FC236}">
                <a16:creationId xmlns:a16="http://schemas.microsoft.com/office/drawing/2014/main" id="{61E7FD66-CF26-F3AC-CD61-1A3491E2AC06}"/>
              </a:ext>
            </a:extLst>
          </p:cNvPr>
          <p:cNvSpPr txBox="1"/>
          <p:nvPr/>
        </p:nvSpPr>
        <p:spPr>
          <a:xfrm>
            <a:off x="6749708" y="1936560"/>
            <a:ext cx="926496" cy="159099"/>
          </a:xfrm>
          <a:prstGeom prst="rect">
            <a:avLst/>
          </a:prstGeom>
          <a:noFill/>
        </p:spPr>
        <p:txBody>
          <a:bodyPr wrap="square" lIns="29250" tIns="29250" rIns="29250" bIns="29250" rtlCol="0" anchor="ctr" anchorCtr="0">
            <a:spAutoFit/>
          </a:bodyPr>
          <a:lstStyle/>
          <a:p>
            <a:pPr>
              <a:spcBef>
                <a:spcPts val="0"/>
              </a:spcBef>
              <a:buSzPct val="100000"/>
              <a:defRPr/>
            </a:pPr>
            <a:r>
              <a:rPr kumimoji="1" lang="ja-JP" altLang="en-US" sz="650">
                <a:solidFill>
                  <a:prstClr val="black"/>
                </a:solidFill>
                <a:latin typeface="Yu Gothic UI" panose="020B0500000000000000" pitchFamily="50" charset="-128"/>
                <a:ea typeface="Yu Gothic UI" panose="020B0500000000000000" pitchFamily="50" charset="-128"/>
              </a:rPr>
              <a:t>：成果物の提示タイミング</a:t>
            </a:r>
          </a:p>
        </p:txBody>
      </p:sp>
      <p:sp>
        <p:nvSpPr>
          <p:cNvPr id="31" name="Rectangle 949">
            <a:extLst>
              <a:ext uri="{FF2B5EF4-FFF2-40B4-BE49-F238E27FC236}">
                <a16:creationId xmlns:a16="http://schemas.microsoft.com/office/drawing/2014/main" id="{F3CBFE94-923F-C106-27A2-0B8184381DCE}"/>
              </a:ext>
            </a:extLst>
          </p:cNvPr>
          <p:cNvSpPr>
            <a:spLocks noChangeArrowheads="1"/>
          </p:cNvSpPr>
          <p:nvPr/>
        </p:nvSpPr>
        <p:spPr bwMode="gray">
          <a:xfrm>
            <a:off x="3826920" y="3997536"/>
            <a:ext cx="3925417" cy="58500"/>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32" name="Rectangle 949">
            <a:extLst>
              <a:ext uri="{FF2B5EF4-FFF2-40B4-BE49-F238E27FC236}">
                <a16:creationId xmlns:a16="http://schemas.microsoft.com/office/drawing/2014/main" id="{C054EE11-A243-4D58-779E-ED0EDE988587}"/>
              </a:ext>
            </a:extLst>
          </p:cNvPr>
          <p:cNvSpPr>
            <a:spLocks noChangeArrowheads="1"/>
          </p:cNvSpPr>
          <p:nvPr/>
        </p:nvSpPr>
        <p:spPr bwMode="gray">
          <a:xfrm>
            <a:off x="3159802" y="4413340"/>
            <a:ext cx="4592250" cy="58500"/>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33" name="Rectangle 949">
            <a:extLst>
              <a:ext uri="{FF2B5EF4-FFF2-40B4-BE49-F238E27FC236}">
                <a16:creationId xmlns:a16="http://schemas.microsoft.com/office/drawing/2014/main" id="{7E1B0B9B-0F39-362D-7E6F-2895EC1FDC14}"/>
              </a:ext>
            </a:extLst>
          </p:cNvPr>
          <p:cNvSpPr>
            <a:spLocks noChangeArrowheads="1"/>
          </p:cNvSpPr>
          <p:nvPr/>
        </p:nvSpPr>
        <p:spPr bwMode="gray">
          <a:xfrm>
            <a:off x="2868192" y="1982589"/>
            <a:ext cx="204750" cy="64350"/>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34" name="Rectangle 949">
            <a:extLst>
              <a:ext uri="{FF2B5EF4-FFF2-40B4-BE49-F238E27FC236}">
                <a16:creationId xmlns:a16="http://schemas.microsoft.com/office/drawing/2014/main" id="{EBEDF3A5-80DA-BF8F-C31A-FA041EC57284}"/>
              </a:ext>
            </a:extLst>
          </p:cNvPr>
          <p:cNvSpPr>
            <a:spLocks noChangeArrowheads="1"/>
          </p:cNvSpPr>
          <p:nvPr/>
        </p:nvSpPr>
        <p:spPr bwMode="gray">
          <a:xfrm>
            <a:off x="5369302" y="1989907"/>
            <a:ext cx="2047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35" name="テキスト ボックス 34">
            <a:extLst>
              <a:ext uri="{FF2B5EF4-FFF2-40B4-BE49-F238E27FC236}">
                <a16:creationId xmlns:a16="http://schemas.microsoft.com/office/drawing/2014/main" id="{33CD5A8C-4513-934A-20DC-14D63C346598}"/>
              </a:ext>
            </a:extLst>
          </p:cNvPr>
          <p:cNvSpPr txBox="1"/>
          <p:nvPr/>
        </p:nvSpPr>
        <p:spPr>
          <a:xfrm>
            <a:off x="5598680" y="1936560"/>
            <a:ext cx="960360" cy="159099"/>
          </a:xfrm>
          <a:prstGeom prst="rect">
            <a:avLst/>
          </a:prstGeom>
          <a:noFill/>
        </p:spPr>
        <p:txBody>
          <a:bodyPr wrap="square" lIns="29250" tIns="29250" rIns="29250" bIns="29250" rtlCol="0" anchor="ctr" anchorCtr="0">
            <a:spAutoFit/>
          </a:bodyPr>
          <a:lstStyle/>
          <a:p>
            <a:pPr>
              <a:spcBef>
                <a:spcPts val="0"/>
              </a:spcBef>
              <a:buSzPct val="100000"/>
              <a:defRPr/>
            </a:pPr>
            <a:r>
              <a:rPr kumimoji="1" lang="ja-JP" altLang="en-US" sz="650">
                <a:solidFill>
                  <a:prstClr val="black"/>
                </a:solidFill>
                <a:latin typeface="Yu Gothic UI" panose="020B0500000000000000" pitchFamily="50" charset="-128"/>
                <a:ea typeface="Yu Gothic UI" panose="020B0500000000000000" pitchFamily="50" charset="-128"/>
              </a:rPr>
              <a:t>：業務中項目の実施期間</a:t>
            </a:r>
          </a:p>
        </p:txBody>
      </p:sp>
      <p:sp>
        <p:nvSpPr>
          <p:cNvPr id="36" name="Rectangle 949">
            <a:extLst>
              <a:ext uri="{FF2B5EF4-FFF2-40B4-BE49-F238E27FC236}">
                <a16:creationId xmlns:a16="http://schemas.microsoft.com/office/drawing/2014/main" id="{ECA7508F-EB03-5B0B-C03A-32421DA71C6A}"/>
              </a:ext>
            </a:extLst>
          </p:cNvPr>
          <p:cNvSpPr>
            <a:spLocks noChangeArrowheads="1"/>
          </p:cNvSpPr>
          <p:nvPr/>
        </p:nvSpPr>
        <p:spPr bwMode="gray">
          <a:xfrm>
            <a:off x="3372425" y="3718869"/>
            <a:ext cx="906750" cy="58500"/>
          </a:xfrm>
          <a:prstGeom prst="rect">
            <a:avLst/>
          </a:prstGeom>
          <a:solidFill>
            <a:schemeClr val="accent1"/>
          </a:solidFill>
          <a:ln w="6350" algn="ctr">
            <a:solidFill>
              <a:schemeClr val="tx2"/>
            </a:solidFill>
            <a:miter lim="800000"/>
            <a:headEnd/>
            <a:tailEnd/>
          </a:ln>
          <a:effectLst/>
        </p:spPr>
        <p:txBody>
          <a:bodyPr wrap="none" anchor="ctr"/>
          <a:lstStyle/>
          <a:p>
            <a:pPr algn="ctr" fontAlgn="auto">
              <a:spcBef>
                <a:spcPts val="0"/>
              </a:spcBef>
              <a:spcAft>
                <a:spcPts val="0"/>
              </a:spcAft>
            </a:pPr>
            <a:r>
              <a:rPr kumimoji="1" lang="en-US" altLang="ja-JP" sz="813">
                <a:solidFill>
                  <a:srgbClr val="000000"/>
                </a:solidFill>
                <a:latin typeface="ＭＳ Ｐゴシック"/>
                <a:ea typeface="ＭＳ Ｐゴシック"/>
              </a:rPr>
              <a:t> </a:t>
            </a:r>
          </a:p>
        </p:txBody>
      </p:sp>
      <p:sp>
        <p:nvSpPr>
          <p:cNvPr id="37" name="Rectangle 949">
            <a:extLst>
              <a:ext uri="{FF2B5EF4-FFF2-40B4-BE49-F238E27FC236}">
                <a16:creationId xmlns:a16="http://schemas.microsoft.com/office/drawing/2014/main" id="{884D91D5-20FA-FB6A-9347-12E8C272438C}"/>
              </a:ext>
            </a:extLst>
          </p:cNvPr>
          <p:cNvSpPr>
            <a:spLocks noChangeArrowheads="1"/>
          </p:cNvSpPr>
          <p:nvPr/>
        </p:nvSpPr>
        <p:spPr bwMode="gray">
          <a:xfrm>
            <a:off x="3380842" y="3441354"/>
            <a:ext cx="99450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38" name="Rectangle 949">
            <a:extLst>
              <a:ext uri="{FF2B5EF4-FFF2-40B4-BE49-F238E27FC236}">
                <a16:creationId xmlns:a16="http://schemas.microsoft.com/office/drawing/2014/main" id="{E9C04C8C-C0E4-F546-1F6F-2C945467FBFA}"/>
              </a:ext>
            </a:extLst>
          </p:cNvPr>
          <p:cNvSpPr>
            <a:spLocks noChangeArrowheads="1"/>
          </p:cNvSpPr>
          <p:nvPr/>
        </p:nvSpPr>
        <p:spPr bwMode="gray">
          <a:xfrm>
            <a:off x="3159803" y="3285041"/>
            <a:ext cx="2047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41" name="Rectangle 949">
            <a:extLst>
              <a:ext uri="{FF2B5EF4-FFF2-40B4-BE49-F238E27FC236}">
                <a16:creationId xmlns:a16="http://schemas.microsoft.com/office/drawing/2014/main" id="{2D632063-D54D-16F4-6AC3-874CEB08876D}"/>
              </a:ext>
            </a:extLst>
          </p:cNvPr>
          <p:cNvSpPr>
            <a:spLocks noChangeArrowheads="1"/>
          </p:cNvSpPr>
          <p:nvPr/>
        </p:nvSpPr>
        <p:spPr bwMode="gray">
          <a:xfrm>
            <a:off x="3159803" y="3572149"/>
            <a:ext cx="11992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42" name="Rectangle 949">
            <a:extLst>
              <a:ext uri="{FF2B5EF4-FFF2-40B4-BE49-F238E27FC236}">
                <a16:creationId xmlns:a16="http://schemas.microsoft.com/office/drawing/2014/main" id="{B5223927-2D95-514A-FC42-D66FB3D9AAB1}"/>
              </a:ext>
            </a:extLst>
          </p:cNvPr>
          <p:cNvSpPr>
            <a:spLocks noChangeArrowheads="1"/>
          </p:cNvSpPr>
          <p:nvPr/>
        </p:nvSpPr>
        <p:spPr bwMode="gray">
          <a:xfrm>
            <a:off x="3159803" y="4558109"/>
            <a:ext cx="204750" cy="58500"/>
          </a:xfrm>
          <a:prstGeom prst="rect">
            <a:avLst/>
          </a:prstGeom>
          <a:solidFill>
            <a:schemeClr val="accent1"/>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43" name="Rectangle 949">
            <a:extLst>
              <a:ext uri="{FF2B5EF4-FFF2-40B4-BE49-F238E27FC236}">
                <a16:creationId xmlns:a16="http://schemas.microsoft.com/office/drawing/2014/main" id="{4BFDB2EF-C429-00EB-A5D5-46564DDBD9E7}"/>
              </a:ext>
            </a:extLst>
          </p:cNvPr>
          <p:cNvSpPr>
            <a:spLocks noChangeArrowheads="1"/>
          </p:cNvSpPr>
          <p:nvPr/>
        </p:nvSpPr>
        <p:spPr bwMode="gray">
          <a:xfrm>
            <a:off x="3159803" y="4681082"/>
            <a:ext cx="204750" cy="58500"/>
          </a:xfrm>
          <a:prstGeom prst="rect">
            <a:avLst/>
          </a:prstGeom>
          <a:solidFill>
            <a:schemeClr val="accent1"/>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44" name="Rectangle 949">
            <a:extLst>
              <a:ext uri="{FF2B5EF4-FFF2-40B4-BE49-F238E27FC236}">
                <a16:creationId xmlns:a16="http://schemas.microsoft.com/office/drawing/2014/main" id="{C8C6C1B9-F88C-0E0C-7B02-77A9FF51109D}"/>
              </a:ext>
            </a:extLst>
          </p:cNvPr>
          <p:cNvSpPr>
            <a:spLocks noChangeArrowheads="1"/>
          </p:cNvSpPr>
          <p:nvPr/>
        </p:nvSpPr>
        <p:spPr bwMode="gray">
          <a:xfrm>
            <a:off x="3168016" y="4804610"/>
            <a:ext cx="4563000" cy="58500"/>
          </a:xfrm>
          <a:prstGeom prst="rect">
            <a:avLst/>
          </a:prstGeom>
          <a:solidFill>
            <a:schemeClr val="accent1"/>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45" name="Rectangle 949">
            <a:extLst>
              <a:ext uri="{FF2B5EF4-FFF2-40B4-BE49-F238E27FC236}">
                <a16:creationId xmlns:a16="http://schemas.microsoft.com/office/drawing/2014/main" id="{EBADD411-9425-EDB6-C690-A42117EAA724}"/>
              </a:ext>
            </a:extLst>
          </p:cNvPr>
          <p:cNvSpPr>
            <a:spLocks noChangeArrowheads="1"/>
          </p:cNvSpPr>
          <p:nvPr/>
        </p:nvSpPr>
        <p:spPr bwMode="gray">
          <a:xfrm>
            <a:off x="3175725" y="4938359"/>
            <a:ext cx="1515314" cy="58500"/>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46" name="Rectangle 949">
            <a:extLst>
              <a:ext uri="{FF2B5EF4-FFF2-40B4-BE49-F238E27FC236}">
                <a16:creationId xmlns:a16="http://schemas.microsoft.com/office/drawing/2014/main" id="{D1C9323A-2A38-7E1E-78C8-CACC3F7B4895}"/>
              </a:ext>
            </a:extLst>
          </p:cNvPr>
          <p:cNvSpPr>
            <a:spLocks noChangeArrowheads="1"/>
          </p:cNvSpPr>
          <p:nvPr/>
        </p:nvSpPr>
        <p:spPr bwMode="gray">
          <a:xfrm>
            <a:off x="4942073" y="4937092"/>
            <a:ext cx="2807309" cy="56672"/>
          </a:xfrm>
          <a:prstGeom prst="rect">
            <a:avLst/>
          </a:prstGeom>
          <a:solidFill>
            <a:schemeClr val="accent4"/>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47" name="Rectangle 949">
            <a:extLst>
              <a:ext uri="{FF2B5EF4-FFF2-40B4-BE49-F238E27FC236}">
                <a16:creationId xmlns:a16="http://schemas.microsoft.com/office/drawing/2014/main" id="{05927FF9-F27F-FE33-A578-9A999D8C9F8E}"/>
              </a:ext>
            </a:extLst>
          </p:cNvPr>
          <p:cNvSpPr>
            <a:spLocks noChangeArrowheads="1"/>
          </p:cNvSpPr>
          <p:nvPr/>
        </p:nvSpPr>
        <p:spPr bwMode="gray">
          <a:xfrm>
            <a:off x="6663430" y="5615589"/>
            <a:ext cx="1053000" cy="58500"/>
          </a:xfrm>
          <a:prstGeom prst="rect">
            <a:avLst/>
          </a:prstGeom>
          <a:solidFill>
            <a:schemeClr val="accent1"/>
          </a:solidFill>
          <a:ln w="6350" algn="ctr">
            <a:solidFill>
              <a:schemeClr val="tx2"/>
            </a:solidFill>
            <a:miter lim="800000"/>
            <a:headEnd/>
            <a:tailEnd/>
          </a:ln>
          <a:effectLst/>
        </p:spPr>
        <p:txBody>
          <a:bodyPr wrap="none" anchor="ctr"/>
          <a:lstStyle/>
          <a:p>
            <a:pPr algn="ctr" fontAlgn="auto">
              <a:spcBef>
                <a:spcPts val="0"/>
              </a:spcBef>
              <a:spcAft>
                <a:spcPts val="0"/>
              </a:spcAft>
            </a:pPr>
            <a:r>
              <a:rPr kumimoji="1" lang="en-US" altLang="ja-JP" sz="813">
                <a:solidFill>
                  <a:srgbClr val="000000"/>
                </a:solidFill>
                <a:latin typeface="ＭＳ Ｐゴシック"/>
                <a:ea typeface="ＭＳ Ｐゴシック"/>
              </a:rPr>
              <a:t> </a:t>
            </a:r>
          </a:p>
        </p:txBody>
      </p:sp>
      <p:sp>
        <p:nvSpPr>
          <p:cNvPr id="48" name="テキスト ボックス 47">
            <a:extLst>
              <a:ext uri="{FF2B5EF4-FFF2-40B4-BE49-F238E27FC236}">
                <a16:creationId xmlns:a16="http://schemas.microsoft.com/office/drawing/2014/main" id="{501FD27F-F3A5-ABD8-5D59-EF65FD297F74}"/>
              </a:ext>
            </a:extLst>
          </p:cNvPr>
          <p:cNvSpPr txBox="1"/>
          <p:nvPr/>
        </p:nvSpPr>
        <p:spPr>
          <a:xfrm>
            <a:off x="4278468" y="3849645"/>
            <a:ext cx="292500" cy="58500"/>
          </a:xfrm>
          <a:prstGeom prst="rect">
            <a:avLst/>
          </a:prstGeom>
          <a:noFill/>
          <a:ln>
            <a:noFill/>
          </a:ln>
        </p:spPr>
        <p:txBody>
          <a:bodyPr wrap="none" lIns="29250" tIns="29250" rIns="29250" bIns="29250" rtlCol="0" anchor="ctr" anchorCtr="0">
            <a:noAutofit/>
          </a:bodyPr>
          <a:lstStyle/>
          <a:p>
            <a:pPr>
              <a:spcBef>
                <a:spcPts val="0"/>
              </a:spcBef>
              <a:buSzPct val="100000"/>
            </a:pPr>
            <a:r>
              <a:rPr kumimoji="1" lang="ja-JP" altLang="en-US" sz="650">
                <a:latin typeface="Calibri Light"/>
                <a:ea typeface="Yu Gothic UI"/>
                <a:sym typeface="+mn-lt"/>
              </a:rPr>
              <a:t>調査結果</a:t>
            </a:r>
            <a:endParaRPr kumimoji="1" lang="ja-JP" altLang="en-US" sz="650">
              <a:latin typeface="Yu Gothic UI" panose="020B0500000000000000" pitchFamily="50" charset="-128"/>
              <a:ea typeface="Yu Gothic UI" panose="020B0500000000000000" pitchFamily="50" charset="-128"/>
            </a:endParaRPr>
          </a:p>
        </p:txBody>
      </p:sp>
      <p:sp>
        <p:nvSpPr>
          <p:cNvPr id="49" name="楕円 48">
            <a:extLst>
              <a:ext uri="{FF2B5EF4-FFF2-40B4-BE49-F238E27FC236}">
                <a16:creationId xmlns:a16="http://schemas.microsoft.com/office/drawing/2014/main" id="{1D640A76-165E-DB50-8371-DA2529E2F042}"/>
              </a:ext>
            </a:extLst>
          </p:cNvPr>
          <p:cNvSpPr/>
          <p:nvPr/>
        </p:nvSpPr>
        <p:spPr bwMode="gray">
          <a:xfrm>
            <a:off x="3028032" y="5056106"/>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50" name="テキスト ボックス 49">
            <a:extLst>
              <a:ext uri="{FF2B5EF4-FFF2-40B4-BE49-F238E27FC236}">
                <a16:creationId xmlns:a16="http://schemas.microsoft.com/office/drawing/2014/main" id="{233650E7-BACD-3F3F-A178-7D481B26EF9F}"/>
              </a:ext>
            </a:extLst>
          </p:cNvPr>
          <p:cNvSpPr txBox="1"/>
          <p:nvPr/>
        </p:nvSpPr>
        <p:spPr>
          <a:xfrm>
            <a:off x="3123824" y="5110750"/>
            <a:ext cx="472543" cy="122974"/>
          </a:xfrm>
          <a:prstGeom prst="rect">
            <a:avLst/>
          </a:prstGeom>
          <a:solidFill>
            <a:schemeClr val="bg1"/>
          </a:solidFill>
          <a:ln>
            <a:solidFill>
              <a:schemeClr val="tx2"/>
            </a:solidFill>
          </a:ln>
        </p:spPr>
        <p:txBody>
          <a:bodyPr wrap="none" lIns="29250" tIns="29250" rIns="29250" bIns="29250" rtlCol="0" anchor="ctr" anchorCtr="0">
            <a:noAutofit/>
          </a:bodyPr>
          <a:lstStyle/>
          <a:p>
            <a:pPr algn="ctr">
              <a:spcBef>
                <a:spcPts val="0"/>
              </a:spcBef>
              <a:buSzPct val="100000"/>
            </a:pPr>
            <a:r>
              <a:rPr kumimoji="1" lang="ja-JP" altLang="en-US" sz="650">
                <a:latin typeface="Calibri Light"/>
                <a:ea typeface="Yu Gothic UI"/>
                <a:sym typeface="+mn-lt"/>
              </a:rPr>
              <a:t>実施計画書</a:t>
            </a:r>
            <a:endParaRPr kumimoji="1" lang="ja-JP" altLang="en-US" sz="650">
              <a:latin typeface="Yu Gothic UI" panose="020B0500000000000000" pitchFamily="50" charset="-128"/>
              <a:ea typeface="Yu Gothic UI" panose="020B0500000000000000" pitchFamily="50" charset="-128"/>
            </a:endParaRPr>
          </a:p>
        </p:txBody>
      </p:sp>
      <p:sp>
        <p:nvSpPr>
          <p:cNvPr id="51" name="Rectangle 949">
            <a:extLst>
              <a:ext uri="{FF2B5EF4-FFF2-40B4-BE49-F238E27FC236}">
                <a16:creationId xmlns:a16="http://schemas.microsoft.com/office/drawing/2014/main" id="{3FC9172D-3CE1-CD99-6483-28F4875F995C}"/>
              </a:ext>
            </a:extLst>
          </p:cNvPr>
          <p:cNvSpPr>
            <a:spLocks noChangeArrowheads="1"/>
          </p:cNvSpPr>
          <p:nvPr/>
        </p:nvSpPr>
        <p:spPr bwMode="gray">
          <a:xfrm>
            <a:off x="3159803" y="5473027"/>
            <a:ext cx="4592250" cy="58500"/>
          </a:xfrm>
          <a:prstGeom prst="rect">
            <a:avLst/>
          </a:prstGeom>
          <a:solidFill>
            <a:schemeClr val="accent1"/>
          </a:solidFill>
          <a:ln w="6350" algn="ctr">
            <a:solidFill>
              <a:schemeClr val="accent3"/>
            </a:solidFill>
            <a:miter lim="800000"/>
            <a:headEnd/>
            <a:tailEnd/>
          </a:ln>
          <a:effectLst/>
        </p:spPr>
        <p:txBody>
          <a:bodyPr wrap="none" anchor="ctr"/>
          <a:lstStyle/>
          <a:p>
            <a:pPr algn="ctr" fontAlgn="auto">
              <a:spcBef>
                <a:spcPts val="0"/>
              </a:spcBef>
              <a:spcAft>
                <a:spcPts val="0"/>
              </a:spcAft>
              <a:defRPr/>
            </a:pPr>
            <a:r>
              <a:rPr kumimoji="1" lang="ja-JP" altLang="en-US" sz="813">
                <a:solidFill>
                  <a:srgbClr val="000000"/>
                </a:solidFill>
                <a:latin typeface="ＭＳ Ｐゴシック"/>
                <a:ea typeface="ＭＳ Ｐゴシック"/>
              </a:rPr>
              <a:t>　</a:t>
            </a:r>
            <a:r>
              <a:rPr kumimoji="1" lang="en-US" altLang="ja-JP" sz="813">
                <a:solidFill>
                  <a:srgbClr val="000000"/>
                </a:solidFill>
                <a:latin typeface="ＭＳ Ｐゴシック"/>
                <a:ea typeface="ＭＳ Ｐゴシック"/>
              </a:rPr>
              <a:t> </a:t>
            </a:r>
          </a:p>
        </p:txBody>
      </p:sp>
      <p:sp>
        <p:nvSpPr>
          <p:cNvPr id="52" name="Rectangle 949">
            <a:extLst>
              <a:ext uri="{FF2B5EF4-FFF2-40B4-BE49-F238E27FC236}">
                <a16:creationId xmlns:a16="http://schemas.microsoft.com/office/drawing/2014/main" id="{3B91874A-28CF-BC85-770A-0A3E6B751484}"/>
              </a:ext>
            </a:extLst>
          </p:cNvPr>
          <p:cNvSpPr>
            <a:spLocks noChangeArrowheads="1"/>
          </p:cNvSpPr>
          <p:nvPr/>
        </p:nvSpPr>
        <p:spPr bwMode="gray">
          <a:xfrm>
            <a:off x="3380061" y="3851360"/>
            <a:ext cx="87750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endParaRPr kumimoji="1" lang="en-US" altLang="ja-JP" sz="650">
              <a:solidFill>
                <a:srgbClr val="000000"/>
              </a:solidFill>
              <a:latin typeface="+mn-ea"/>
            </a:endParaRPr>
          </a:p>
        </p:txBody>
      </p:sp>
      <p:sp>
        <p:nvSpPr>
          <p:cNvPr id="53" name="楕円 52">
            <a:extLst>
              <a:ext uri="{FF2B5EF4-FFF2-40B4-BE49-F238E27FC236}">
                <a16:creationId xmlns:a16="http://schemas.microsoft.com/office/drawing/2014/main" id="{B1005BDC-10EA-9DB8-C4DE-63AADBE0A72B}"/>
              </a:ext>
            </a:extLst>
          </p:cNvPr>
          <p:cNvSpPr/>
          <p:nvPr/>
        </p:nvSpPr>
        <p:spPr bwMode="gray">
          <a:xfrm>
            <a:off x="4192436" y="3829585"/>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54" name="テキスト ボックス 53">
            <a:extLst>
              <a:ext uri="{FF2B5EF4-FFF2-40B4-BE49-F238E27FC236}">
                <a16:creationId xmlns:a16="http://schemas.microsoft.com/office/drawing/2014/main" id="{D34CD7CE-9F48-6D88-0C27-CBCC77B569F1}"/>
              </a:ext>
            </a:extLst>
          </p:cNvPr>
          <p:cNvSpPr txBox="1"/>
          <p:nvPr/>
        </p:nvSpPr>
        <p:spPr>
          <a:xfrm>
            <a:off x="6618165" y="4404336"/>
            <a:ext cx="731250" cy="103693"/>
          </a:xfrm>
          <a:prstGeom prst="rect">
            <a:avLst/>
          </a:prstGeom>
          <a:solidFill>
            <a:schemeClr val="bg1"/>
          </a:solidFill>
          <a:ln>
            <a:solidFill>
              <a:schemeClr val="tx2"/>
            </a:solidFill>
          </a:ln>
        </p:spPr>
        <p:txBody>
          <a:bodyPr wrap="none" lIns="29250" tIns="29250" rIns="29250" bIns="29250" rtlCol="0" anchor="ctr" anchorCtr="0">
            <a:noAutofit/>
          </a:bodyPr>
          <a:lstStyle/>
          <a:p>
            <a:pPr algn="ctr">
              <a:spcBef>
                <a:spcPts val="0"/>
              </a:spcBef>
              <a:buSzPct val="100000"/>
            </a:pPr>
            <a:r>
              <a:rPr kumimoji="1" lang="en-US" altLang="ja-JP" sz="650">
                <a:latin typeface="Calibri Light"/>
                <a:ea typeface="Yu Gothic UI"/>
                <a:sym typeface="+mn-lt"/>
              </a:rPr>
              <a:t>OT</a:t>
            </a:r>
            <a:r>
              <a:rPr kumimoji="1" lang="ja-JP" altLang="en-US" sz="650">
                <a:latin typeface="Calibri Light"/>
                <a:ea typeface="Yu Gothic UI"/>
                <a:sym typeface="+mn-lt"/>
              </a:rPr>
              <a:t>ガイドライン素案</a:t>
            </a:r>
            <a:endParaRPr kumimoji="1" lang="ja-JP" altLang="en-US" sz="650">
              <a:latin typeface="Yu Gothic UI" panose="020B0500000000000000" pitchFamily="50" charset="-128"/>
              <a:ea typeface="Yu Gothic UI" panose="020B0500000000000000" pitchFamily="50" charset="-128"/>
            </a:endParaRPr>
          </a:p>
        </p:txBody>
      </p:sp>
      <p:sp>
        <p:nvSpPr>
          <p:cNvPr id="55" name="テキスト ボックス 54">
            <a:extLst>
              <a:ext uri="{FF2B5EF4-FFF2-40B4-BE49-F238E27FC236}">
                <a16:creationId xmlns:a16="http://schemas.microsoft.com/office/drawing/2014/main" id="{BBF2EC8E-B8B1-CA98-3695-2A9BD80090D6}"/>
              </a:ext>
            </a:extLst>
          </p:cNvPr>
          <p:cNvSpPr txBox="1"/>
          <p:nvPr/>
        </p:nvSpPr>
        <p:spPr>
          <a:xfrm>
            <a:off x="6552947" y="2433913"/>
            <a:ext cx="1199250" cy="101633"/>
          </a:xfrm>
          <a:prstGeom prst="rect">
            <a:avLst/>
          </a:prstGeom>
          <a:solidFill>
            <a:schemeClr val="bg1"/>
          </a:solidFill>
          <a:ln>
            <a:solidFill>
              <a:schemeClr val="tx2"/>
            </a:solidFill>
          </a:ln>
        </p:spPr>
        <p:txBody>
          <a:bodyPr wrap="none" lIns="29250" tIns="29250" rIns="29250" bIns="29250" rtlCol="0" anchor="ctr" anchorCtr="0">
            <a:noAutofit/>
          </a:bodyPr>
          <a:lstStyle/>
          <a:p>
            <a:pPr algn="ctr">
              <a:spcBef>
                <a:spcPts val="0"/>
              </a:spcBef>
              <a:buSzPct val="100000"/>
            </a:pPr>
            <a:r>
              <a:rPr kumimoji="1" lang="en-US" altLang="ja-JP" sz="650">
                <a:latin typeface="Yu Gothic UI" panose="020B0500000000000000" pitchFamily="50" charset="-128"/>
                <a:ea typeface="Yu Gothic UI" panose="020B0500000000000000" pitchFamily="50" charset="-128"/>
              </a:rPr>
              <a:t>NIST </a:t>
            </a:r>
            <a:r>
              <a:rPr kumimoji="1" lang="ja-JP" altLang="en-US" sz="650">
                <a:latin typeface="Yu Gothic UI" panose="020B0500000000000000" pitchFamily="50" charset="-128"/>
                <a:ea typeface="Yu Gothic UI" panose="020B0500000000000000" pitchFamily="50" charset="-128"/>
              </a:rPr>
              <a:t>半導体プロファイルパブコメ</a:t>
            </a:r>
          </a:p>
        </p:txBody>
      </p:sp>
      <p:sp>
        <p:nvSpPr>
          <p:cNvPr id="56" name="星: 5 pt 55">
            <a:extLst>
              <a:ext uri="{FF2B5EF4-FFF2-40B4-BE49-F238E27FC236}">
                <a16:creationId xmlns:a16="http://schemas.microsoft.com/office/drawing/2014/main" id="{60FBE7FB-3C3D-C618-806B-DB5B9EFA9967}"/>
              </a:ext>
            </a:extLst>
          </p:cNvPr>
          <p:cNvSpPr/>
          <p:nvPr/>
        </p:nvSpPr>
        <p:spPr bwMode="gray">
          <a:xfrm>
            <a:off x="7625550" y="5579701"/>
            <a:ext cx="133626" cy="121479"/>
          </a:xfrm>
          <a:prstGeom prst="star5">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57" name="テキスト ボックス 56">
            <a:extLst>
              <a:ext uri="{FF2B5EF4-FFF2-40B4-BE49-F238E27FC236}">
                <a16:creationId xmlns:a16="http://schemas.microsoft.com/office/drawing/2014/main" id="{8AD9CB51-34E0-5A6E-740F-60AE8092B78A}"/>
              </a:ext>
            </a:extLst>
          </p:cNvPr>
          <p:cNvSpPr txBox="1"/>
          <p:nvPr/>
        </p:nvSpPr>
        <p:spPr>
          <a:xfrm>
            <a:off x="4076215" y="2441594"/>
            <a:ext cx="1550250" cy="103693"/>
          </a:xfrm>
          <a:prstGeom prst="rect">
            <a:avLst/>
          </a:prstGeom>
          <a:solidFill>
            <a:schemeClr val="bg1"/>
          </a:solidFill>
          <a:ln>
            <a:solidFill>
              <a:schemeClr val="tx2"/>
            </a:solidFill>
          </a:ln>
        </p:spPr>
        <p:txBody>
          <a:bodyPr wrap="none" lIns="29250" tIns="29250" rIns="29250" bIns="29250" rtlCol="0" anchor="ctr" anchorCtr="0">
            <a:noAutofit/>
          </a:bodyPr>
          <a:lstStyle/>
          <a:p>
            <a:pPr algn="ctr">
              <a:spcBef>
                <a:spcPts val="0"/>
              </a:spcBef>
              <a:buSzPct val="100000"/>
            </a:pPr>
            <a:r>
              <a:rPr kumimoji="1" lang="en-US" altLang="ja-JP" sz="650">
                <a:latin typeface="Yu Gothic UI" panose="020B0500000000000000" pitchFamily="50" charset="-128"/>
                <a:ea typeface="Yu Gothic UI" panose="020B0500000000000000" pitchFamily="50" charset="-128"/>
              </a:rPr>
              <a:t>SEMICON</a:t>
            </a:r>
            <a:r>
              <a:rPr kumimoji="1" lang="ja-JP" altLang="en-US" sz="650">
                <a:latin typeface="Yu Gothic UI" panose="020B0500000000000000" pitchFamily="50" charset="-128"/>
                <a:ea typeface="Yu Gothic UI" panose="020B0500000000000000" pitchFamily="50" charset="-128"/>
              </a:rPr>
              <a:t>ジャパン サイバーセキュリティフォーラム</a:t>
            </a:r>
          </a:p>
        </p:txBody>
      </p:sp>
      <p:sp>
        <p:nvSpPr>
          <p:cNvPr id="58" name="テキスト ボックス 57">
            <a:extLst>
              <a:ext uri="{FF2B5EF4-FFF2-40B4-BE49-F238E27FC236}">
                <a16:creationId xmlns:a16="http://schemas.microsoft.com/office/drawing/2014/main" id="{3ED4A87A-ED74-DB03-5C17-8363C26F47B0}"/>
              </a:ext>
            </a:extLst>
          </p:cNvPr>
          <p:cNvSpPr txBox="1"/>
          <p:nvPr/>
        </p:nvSpPr>
        <p:spPr>
          <a:xfrm>
            <a:off x="6833182" y="2577289"/>
            <a:ext cx="643500" cy="101633"/>
          </a:xfrm>
          <a:prstGeom prst="rect">
            <a:avLst/>
          </a:prstGeom>
          <a:solidFill>
            <a:schemeClr val="bg1"/>
          </a:solidFill>
          <a:ln>
            <a:solidFill>
              <a:schemeClr val="tx2"/>
            </a:solidFill>
          </a:ln>
        </p:spPr>
        <p:txBody>
          <a:bodyPr wrap="none" lIns="29250" tIns="29250" rIns="29250" bIns="29250" rtlCol="0" anchor="ctr" anchorCtr="0">
            <a:noAutofit/>
          </a:bodyPr>
          <a:lstStyle/>
          <a:p>
            <a:pPr algn="ctr">
              <a:spcBef>
                <a:spcPts val="0"/>
              </a:spcBef>
              <a:buSzPct val="100000"/>
            </a:pPr>
            <a:r>
              <a:rPr kumimoji="1" lang="en-US" altLang="ja-JP" sz="650" err="1">
                <a:latin typeface="Yu Gothic UI" panose="020B0500000000000000" pitchFamily="50" charset="-128"/>
                <a:ea typeface="Yu Gothic UI" panose="020B0500000000000000" pitchFamily="50" charset="-128"/>
              </a:rPr>
              <a:t>NISTWork</a:t>
            </a:r>
            <a:r>
              <a:rPr kumimoji="1" lang="en-US" altLang="ja-JP" sz="650">
                <a:latin typeface="Yu Gothic UI" panose="020B0500000000000000" pitchFamily="50" charset="-128"/>
                <a:ea typeface="Yu Gothic UI" panose="020B0500000000000000" pitchFamily="50" charset="-128"/>
              </a:rPr>
              <a:t> Shop</a:t>
            </a:r>
            <a:endParaRPr kumimoji="1" lang="ja-JP" altLang="en-US" sz="650">
              <a:latin typeface="Yu Gothic UI" panose="020B0500000000000000" pitchFamily="50" charset="-128"/>
              <a:ea typeface="Yu Gothic UI" panose="020B0500000000000000" pitchFamily="50" charset="-128"/>
            </a:endParaRPr>
          </a:p>
        </p:txBody>
      </p:sp>
      <p:sp>
        <p:nvSpPr>
          <p:cNvPr id="59" name="楕円 58">
            <a:extLst>
              <a:ext uri="{FF2B5EF4-FFF2-40B4-BE49-F238E27FC236}">
                <a16:creationId xmlns:a16="http://schemas.microsoft.com/office/drawing/2014/main" id="{6573E713-5123-A26A-7B80-483AA0B2205F}"/>
              </a:ext>
            </a:extLst>
          </p:cNvPr>
          <p:cNvSpPr/>
          <p:nvPr/>
        </p:nvSpPr>
        <p:spPr bwMode="gray">
          <a:xfrm>
            <a:off x="4316261" y="3420164"/>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60" name="Rectangle 949">
            <a:extLst>
              <a:ext uri="{FF2B5EF4-FFF2-40B4-BE49-F238E27FC236}">
                <a16:creationId xmlns:a16="http://schemas.microsoft.com/office/drawing/2014/main" id="{3195619B-0533-F07C-6DC3-9D37594F170E}"/>
              </a:ext>
            </a:extLst>
          </p:cNvPr>
          <p:cNvSpPr>
            <a:spLocks noChangeArrowheads="1"/>
          </p:cNvSpPr>
          <p:nvPr/>
        </p:nvSpPr>
        <p:spPr bwMode="gray">
          <a:xfrm>
            <a:off x="4517238" y="3441354"/>
            <a:ext cx="7312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61" name="Rectangle 949">
            <a:extLst>
              <a:ext uri="{FF2B5EF4-FFF2-40B4-BE49-F238E27FC236}">
                <a16:creationId xmlns:a16="http://schemas.microsoft.com/office/drawing/2014/main" id="{1868F15C-F06A-B2C5-EB82-5F70FCDF6A64}"/>
              </a:ext>
            </a:extLst>
          </p:cNvPr>
          <p:cNvSpPr>
            <a:spLocks noChangeArrowheads="1"/>
          </p:cNvSpPr>
          <p:nvPr/>
        </p:nvSpPr>
        <p:spPr bwMode="gray">
          <a:xfrm>
            <a:off x="5342070" y="3441354"/>
            <a:ext cx="16672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62" name="楕円 61">
            <a:extLst>
              <a:ext uri="{FF2B5EF4-FFF2-40B4-BE49-F238E27FC236}">
                <a16:creationId xmlns:a16="http://schemas.microsoft.com/office/drawing/2014/main" id="{E9BDE1EA-B8E1-D3FC-7648-5D3AB1EF6C0C}"/>
              </a:ext>
            </a:extLst>
          </p:cNvPr>
          <p:cNvSpPr/>
          <p:nvPr/>
        </p:nvSpPr>
        <p:spPr bwMode="gray">
          <a:xfrm>
            <a:off x="5165058" y="3424161"/>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63" name="テキスト ボックス 62">
            <a:extLst>
              <a:ext uri="{FF2B5EF4-FFF2-40B4-BE49-F238E27FC236}">
                <a16:creationId xmlns:a16="http://schemas.microsoft.com/office/drawing/2014/main" id="{BE584924-573A-89BC-5EE5-1A03856A410A}"/>
              </a:ext>
            </a:extLst>
          </p:cNvPr>
          <p:cNvSpPr txBox="1"/>
          <p:nvPr/>
        </p:nvSpPr>
        <p:spPr>
          <a:xfrm>
            <a:off x="4330395" y="3344359"/>
            <a:ext cx="292500" cy="58500"/>
          </a:xfrm>
          <a:prstGeom prst="rect">
            <a:avLst/>
          </a:prstGeom>
          <a:noFill/>
          <a:ln>
            <a:noFill/>
          </a:ln>
        </p:spPr>
        <p:txBody>
          <a:bodyPr wrap="none" lIns="29250" tIns="29250" rIns="29250" bIns="29250" rtlCol="0" anchor="ctr" anchorCtr="0">
            <a:noAutofit/>
          </a:bodyPr>
          <a:lstStyle/>
          <a:p>
            <a:pPr>
              <a:spcBef>
                <a:spcPts val="0"/>
              </a:spcBef>
              <a:buSzPct val="100000"/>
            </a:pPr>
            <a:r>
              <a:rPr kumimoji="1" lang="ja-JP" altLang="en-US" sz="650">
                <a:latin typeface="Calibri Light"/>
                <a:ea typeface="Yu Gothic UI"/>
                <a:sym typeface="+mn-lt"/>
              </a:rPr>
              <a:t>関連規格</a:t>
            </a:r>
            <a:endParaRPr kumimoji="1" lang="ja-JP" altLang="en-US" sz="650">
              <a:latin typeface="Yu Gothic UI" panose="020B0500000000000000" pitchFamily="50" charset="-128"/>
              <a:ea typeface="Yu Gothic UI" panose="020B0500000000000000" pitchFamily="50" charset="-128"/>
            </a:endParaRPr>
          </a:p>
        </p:txBody>
      </p:sp>
      <p:sp>
        <p:nvSpPr>
          <p:cNvPr id="64" name="テキスト ボックス 63">
            <a:extLst>
              <a:ext uri="{FF2B5EF4-FFF2-40B4-BE49-F238E27FC236}">
                <a16:creationId xmlns:a16="http://schemas.microsoft.com/office/drawing/2014/main" id="{CA000F1D-313A-497E-50EC-B183B3F9888C}"/>
              </a:ext>
            </a:extLst>
          </p:cNvPr>
          <p:cNvSpPr txBox="1"/>
          <p:nvPr/>
        </p:nvSpPr>
        <p:spPr>
          <a:xfrm>
            <a:off x="5197168" y="3344359"/>
            <a:ext cx="292500" cy="58500"/>
          </a:xfrm>
          <a:prstGeom prst="rect">
            <a:avLst/>
          </a:prstGeom>
          <a:noFill/>
          <a:ln>
            <a:noFill/>
          </a:ln>
        </p:spPr>
        <p:txBody>
          <a:bodyPr wrap="none" lIns="29250" tIns="29250" rIns="29250" bIns="29250" rtlCol="0" anchor="ctr" anchorCtr="0">
            <a:noAutofit/>
          </a:bodyPr>
          <a:lstStyle/>
          <a:p>
            <a:pPr>
              <a:spcBef>
                <a:spcPts val="0"/>
              </a:spcBef>
              <a:buSzPct val="100000"/>
            </a:pPr>
            <a:r>
              <a:rPr kumimoji="1" lang="en-US" altLang="ja-JP" sz="650">
                <a:latin typeface="Calibri Light"/>
                <a:ea typeface="Yu Gothic UI"/>
                <a:sym typeface="+mn-lt"/>
              </a:rPr>
              <a:t>E187</a:t>
            </a:r>
            <a:endParaRPr kumimoji="1" lang="ja-JP" altLang="en-US" sz="650">
              <a:latin typeface="Yu Gothic UI" panose="020B0500000000000000" pitchFamily="50" charset="-128"/>
              <a:ea typeface="Yu Gothic UI" panose="020B0500000000000000" pitchFamily="50" charset="-128"/>
            </a:endParaRPr>
          </a:p>
        </p:txBody>
      </p:sp>
      <p:sp>
        <p:nvSpPr>
          <p:cNvPr id="65" name="楕円 64">
            <a:extLst>
              <a:ext uri="{FF2B5EF4-FFF2-40B4-BE49-F238E27FC236}">
                <a16:creationId xmlns:a16="http://schemas.microsoft.com/office/drawing/2014/main" id="{5A676F7A-5DCC-5842-9C4C-D16AAEBC27B2}"/>
              </a:ext>
            </a:extLst>
          </p:cNvPr>
          <p:cNvSpPr/>
          <p:nvPr/>
        </p:nvSpPr>
        <p:spPr bwMode="gray">
          <a:xfrm>
            <a:off x="6942546" y="3424161"/>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66" name="テキスト ボックス 65">
            <a:extLst>
              <a:ext uri="{FF2B5EF4-FFF2-40B4-BE49-F238E27FC236}">
                <a16:creationId xmlns:a16="http://schemas.microsoft.com/office/drawing/2014/main" id="{1A8D63A1-6CBE-2C6D-5850-F01BB32B1062}"/>
              </a:ext>
            </a:extLst>
          </p:cNvPr>
          <p:cNvSpPr txBox="1"/>
          <p:nvPr/>
        </p:nvSpPr>
        <p:spPr>
          <a:xfrm>
            <a:off x="6914741" y="3344359"/>
            <a:ext cx="292500" cy="58500"/>
          </a:xfrm>
          <a:prstGeom prst="rect">
            <a:avLst/>
          </a:prstGeom>
          <a:noFill/>
          <a:ln>
            <a:noFill/>
          </a:ln>
        </p:spPr>
        <p:txBody>
          <a:bodyPr wrap="none" lIns="29250" tIns="29250" rIns="29250" bIns="29250" rtlCol="0" anchor="ctr" anchorCtr="0">
            <a:noAutofit/>
          </a:bodyPr>
          <a:lstStyle/>
          <a:p>
            <a:pPr>
              <a:spcBef>
                <a:spcPts val="0"/>
              </a:spcBef>
              <a:buSzPct val="100000"/>
            </a:pPr>
            <a:r>
              <a:rPr kumimoji="1" lang="en-US" altLang="ja-JP" sz="650">
                <a:latin typeface="Calibri Light"/>
                <a:ea typeface="Yu Gothic UI"/>
                <a:sym typeface="+mn-lt"/>
              </a:rPr>
              <a:t>NIST CSF</a:t>
            </a:r>
            <a:r>
              <a:rPr kumimoji="1" lang="ja-JP" altLang="en-US" sz="650">
                <a:latin typeface="Calibri Light"/>
                <a:ea typeface="Yu Gothic UI"/>
                <a:sym typeface="+mn-lt"/>
              </a:rPr>
              <a:t>半導体</a:t>
            </a:r>
            <a:r>
              <a:rPr kumimoji="1" lang="en-US" altLang="ja-JP" sz="650">
                <a:latin typeface="Calibri Light"/>
                <a:ea typeface="Yu Gothic UI"/>
                <a:sym typeface="+mn-lt"/>
              </a:rPr>
              <a:t>PF</a:t>
            </a:r>
            <a:endParaRPr kumimoji="1" lang="ja-JP" altLang="en-US" sz="650">
              <a:latin typeface="Yu Gothic UI" panose="020B0500000000000000" pitchFamily="50" charset="-128"/>
              <a:ea typeface="Yu Gothic UI" panose="020B0500000000000000" pitchFamily="50" charset="-128"/>
            </a:endParaRPr>
          </a:p>
        </p:txBody>
      </p:sp>
      <p:sp>
        <p:nvSpPr>
          <p:cNvPr id="67" name="Rectangle 949">
            <a:extLst>
              <a:ext uri="{FF2B5EF4-FFF2-40B4-BE49-F238E27FC236}">
                <a16:creationId xmlns:a16="http://schemas.microsoft.com/office/drawing/2014/main" id="{DC45CD42-D6DD-590E-33E2-81A47844E665}"/>
              </a:ext>
            </a:extLst>
          </p:cNvPr>
          <p:cNvSpPr>
            <a:spLocks noChangeArrowheads="1"/>
          </p:cNvSpPr>
          <p:nvPr/>
        </p:nvSpPr>
        <p:spPr bwMode="gray">
          <a:xfrm>
            <a:off x="6153574" y="3572149"/>
            <a:ext cx="14917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68" name="Rectangle 949">
            <a:extLst>
              <a:ext uri="{FF2B5EF4-FFF2-40B4-BE49-F238E27FC236}">
                <a16:creationId xmlns:a16="http://schemas.microsoft.com/office/drawing/2014/main" id="{BA9611E2-4160-BCA1-BA6B-CD074B7DF945}"/>
              </a:ext>
            </a:extLst>
          </p:cNvPr>
          <p:cNvSpPr>
            <a:spLocks noChangeArrowheads="1"/>
          </p:cNvSpPr>
          <p:nvPr/>
        </p:nvSpPr>
        <p:spPr bwMode="gray">
          <a:xfrm>
            <a:off x="6606934" y="4133356"/>
            <a:ext cx="87750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r>
              <a:rPr kumimoji="1" lang="en-US" altLang="ja-JP" sz="813">
                <a:solidFill>
                  <a:srgbClr val="000000"/>
                </a:solidFill>
                <a:latin typeface="ＭＳ Ｐゴシック"/>
                <a:ea typeface="ＭＳ Ｐゴシック"/>
              </a:rPr>
              <a:t> </a:t>
            </a:r>
          </a:p>
        </p:txBody>
      </p:sp>
      <p:sp>
        <p:nvSpPr>
          <p:cNvPr id="69" name="楕円 68">
            <a:extLst>
              <a:ext uri="{FF2B5EF4-FFF2-40B4-BE49-F238E27FC236}">
                <a16:creationId xmlns:a16="http://schemas.microsoft.com/office/drawing/2014/main" id="{59F37763-350D-CEF9-7865-E0D83D4DE966}"/>
              </a:ext>
            </a:extLst>
          </p:cNvPr>
          <p:cNvSpPr/>
          <p:nvPr/>
        </p:nvSpPr>
        <p:spPr bwMode="gray">
          <a:xfrm>
            <a:off x="7442767" y="4114971"/>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70" name="テキスト ボックス 69">
            <a:extLst>
              <a:ext uri="{FF2B5EF4-FFF2-40B4-BE49-F238E27FC236}">
                <a16:creationId xmlns:a16="http://schemas.microsoft.com/office/drawing/2014/main" id="{9D2DBCD0-B4BE-5C64-8BA3-9FE4780333DE}"/>
              </a:ext>
            </a:extLst>
          </p:cNvPr>
          <p:cNvSpPr txBox="1"/>
          <p:nvPr/>
        </p:nvSpPr>
        <p:spPr>
          <a:xfrm>
            <a:off x="7511899" y="4098180"/>
            <a:ext cx="468000" cy="121155"/>
          </a:xfrm>
          <a:prstGeom prst="rect">
            <a:avLst/>
          </a:prstGeom>
          <a:noFill/>
          <a:ln>
            <a:noFill/>
          </a:ln>
        </p:spPr>
        <p:txBody>
          <a:bodyPr wrap="none" lIns="29250" tIns="29250" rIns="29250" bIns="29250" rtlCol="0" anchor="ctr" anchorCtr="0">
            <a:noAutofit/>
          </a:bodyPr>
          <a:lstStyle/>
          <a:p>
            <a:pPr>
              <a:spcBef>
                <a:spcPts val="0"/>
              </a:spcBef>
              <a:buSzPct val="100000"/>
            </a:pPr>
            <a:r>
              <a:rPr kumimoji="1" lang="en-US" altLang="ja-JP" sz="650">
                <a:latin typeface="Calibri Light"/>
                <a:ea typeface="Yu Gothic UI"/>
                <a:sym typeface="+mn-lt"/>
              </a:rPr>
              <a:t>OT</a:t>
            </a:r>
            <a:r>
              <a:rPr kumimoji="1" lang="ja-JP" altLang="en-US" sz="650">
                <a:latin typeface="Calibri Light"/>
                <a:ea typeface="Yu Gothic UI"/>
                <a:sym typeface="+mn-lt"/>
              </a:rPr>
              <a:t>追加項目</a:t>
            </a:r>
            <a:endParaRPr kumimoji="1" lang="ja-JP" altLang="en-US" sz="650">
              <a:latin typeface="Yu Gothic UI" panose="020B0500000000000000" pitchFamily="50" charset="-128"/>
              <a:ea typeface="Yu Gothic UI" panose="020B0500000000000000" pitchFamily="50" charset="-128"/>
            </a:endParaRPr>
          </a:p>
        </p:txBody>
      </p:sp>
      <p:sp>
        <p:nvSpPr>
          <p:cNvPr id="71" name="Rectangle 949">
            <a:extLst>
              <a:ext uri="{FF2B5EF4-FFF2-40B4-BE49-F238E27FC236}">
                <a16:creationId xmlns:a16="http://schemas.microsoft.com/office/drawing/2014/main" id="{8E26A449-0214-94C6-722F-CBCF26B39AD4}"/>
              </a:ext>
            </a:extLst>
          </p:cNvPr>
          <p:cNvSpPr>
            <a:spLocks noChangeArrowheads="1"/>
          </p:cNvSpPr>
          <p:nvPr/>
        </p:nvSpPr>
        <p:spPr bwMode="gray">
          <a:xfrm>
            <a:off x="3378066" y="4268771"/>
            <a:ext cx="9652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endParaRPr kumimoji="1" lang="en-US" altLang="ja-JP" sz="650">
              <a:solidFill>
                <a:srgbClr val="000000"/>
              </a:solidFill>
              <a:latin typeface="+mn-ea"/>
            </a:endParaRPr>
          </a:p>
        </p:txBody>
      </p:sp>
      <p:sp>
        <p:nvSpPr>
          <p:cNvPr id="72" name="テキスト ボックス 71">
            <a:extLst>
              <a:ext uri="{FF2B5EF4-FFF2-40B4-BE49-F238E27FC236}">
                <a16:creationId xmlns:a16="http://schemas.microsoft.com/office/drawing/2014/main" id="{38CBDFF0-593F-653B-3ABD-3A1684771CE4}"/>
              </a:ext>
            </a:extLst>
          </p:cNvPr>
          <p:cNvSpPr txBox="1"/>
          <p:nvPr/>
        </p:nvSpPr>
        <p:spPr>
          <a:xfrm>
            <a:off x="4300439" y="4150798"/>
            <a:ext cx="175500" cy="114843"/>
          </a:xfrm>
          <a:prstGeom prst="rect">
            <a:avLst/>
          </a:prstGeom>
          <a:noFill/>
          <a:ln>
            <a:noFill/>
          </a:ln>
        </p:spPr>
        <p:txBody>
          <a:bodyPr wrap="none" lIns="29250" tIns="29250" rIns="29250" bIns="29250" rtlCol="0" anchor="ctr" anchorCtr="0">
            <a:noAutofit/>
          </a:bodyPr>
          <a:lstStyle/>
          <a:p>
            <a:pPr>
              <a:spcBef>
                <a:spcPts val="0"/>
              </a:spcBef>
              <a:buSzPct val="100000"/>
            </a:pPr>
            <a:r>
              <a:rPr kumimoji="1" lang="ja-JP" altLang="en-US" sz="650">
                <a:latin typeface="Calibri Light"/>
                <a:ea typeface="Yu Gothic UI"/>
                <a:sym typeface="+mn-lt"/>
              </a:rPr>
              <a:t>骨子</a:t>
            </a:r>
            <a:endParaRPr kumimoji="1" lang="ja-JP" altLang="en-US" sz="650">
              <a:latin typeface="Yu Gothic UI" panose="020B0500000000000000" pitchFamily="50" charset="-128"/>
              <a:ea typeface="Yu Gothic UI" panose="020B0500000000000000" pitchFamily="50" charset="-128"/>
            </a:endParaRPr>
          </a:p>
        </p:txBody>
      </p:sp>
      <p:sp>
        <p:nvSpPr>
          <p:cNvPr id="73" name="楕円 72">
            <a:extLst>
              <a:ext uri="{FF2B5EF4-FFF2-40B4-BE49-F238E27FC236}">
                <a16:creationId xmlns:a16="http://schemas.microsoft.com/office/drawing/2014/main" id="{04703522-CC12-EEA5-D8D0-F5FCDD85D3E9}"/>
              </a:ext>
            </a:extLst>
          </p:cNvPr>
          <p:cNvSpPr/>
          <p:nvPr/>
        </p:nvSpPr>
        <p:spPr bwMode="gray">
          <a:xfrm>
            <a:off x="4316261" y="4246994"/>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74" name="Rectangle 949">
            <a:extLst>
              <a:ext uri="{FF2B5EF4-FFF2-40B4-BE49-F238E27FC236}">
                <a16:creationId xmlns:a16="http://schemas.microsoft.com/office/drawing/2014/main" id="{1218724A-2E5D-2E3E-E51D-7AD482ED11D2}"/>
              </a:ext>
            </a:extLst>
          </p:cNvPr>
          <p:cNvSpPr>
            <a:spLocks noChangeArrowheads="1"/>
          </p:cNvSpPr>
          <p:nvPr/>
        </p:nvSpPr>
        <p:spPr bwMode="gray">
          <a:xfrm>
            <a:off x="4658258" y="4268771"/>
            <a:ext cx="2837250" cy="58500"/>
          </a:xfrm>
          <a:prstGeom prst="rect">
            <a:avLst/>
          </a:prstGeom>
          <a:solidFill>
            <a:schemeClr val="accent1">
              <a:lumMod val="20000"/>
              <a:lumOff val="80000"/>
            </a:schemeClr>
          </a:solidFill>
          <a:ln w="9525" algn="ctr">
            <a:solidFill>
              <a:schemeClr val="tx2"/>
            </a:solidFill>
            <a:miter lim="800000"/>
            <a:headEnd/>
            <a:tailEnd/>
          </a:ln>
          <a:effectLst/>
        </p:spPr>
        <p:txBody>
          <a:bodyPr wrap="none" anchor="ctr"/>
          <a:lstStyle/>
          <a:p>
            <a:pPr algn="ctr" fontAlgn="auto">
              <a:spcBef>
                <a:spcPts val="0"/>
              </a:spcBef>
              <a:spcAft>
                <a:spcPts val="0"/>
              </a:spcAft>
              <a:defRPr/>
            </a:pPr>
            <a:endParaRPr kumimoji="1" lang="en-US" altLang="ja-JP" sz="650">
              <a:solidFill>
                <a:srgbClr val="000000"/>
              </a:solidFill>
              <a:latin typeface="+mn-ea"/>
            </a:endParaRPr>
          </a:p>
        </p:txBody>
      </p:sp>
      <p:sp>
        <p:nvSpPr>
          <p:cNvPr id="75" name="Rectangle 949">
            <a:extLst>
              <a:ext uri="{FF2B5EF4-FFF2-40B4-BE49-F238E27FC236}">
                <a16:creationId xmlns:a16="http://schemas.microsoft.com/office/drawing/2014/main" id="{6EE5227C-AC3D-9A20-944B-58137BF4AFFE}"/>
              </a:ext>
            </a:extLst>
          </p:cNvPr>
          <p:cNvSpPr>
            <a:spLocks noChangeArrowheads="1"/>
          </p:cNvSpPr>
          <p:nvPr/>
        </p:nvSpPr>
        <p:spPr bwMode="gray">
          <a:xfrm>
            <a:off x="4697252" y="2424705"/>
            <a:ext cx="213444" cy="3282467"/>
          </a:xfrm>
          <a:prstGeom prst="rect">
            <a:avLst/>
          </a:prstGeom>
          <a:solidFill>
            <a:schemeClr val="bg1">
              <a:lumMod val="65000"/>
            </a:schemeClr>
          </a:solidFill>
          <a:ln w="9525" algn="ctr">
            <a:noFill/>
            <a:miter lim="800000"/>
            <a:headEnd/>
            <a:tailEnd/>
          </a:ln>
          <a:effectLst/>
        </p:spPr>
        <p:txBody>
          <a:bodyPr vert="eaVert" wrap="none" anchor="ctr"/>
          <a:lstStyle/>
          <a:p>
            <a:pPr fontAlgn="auto">
              <a:spcBef>
                <a:spcPts val="0"/>
              </a:spcBef>
              <a:spcAft>
                <a:spcPts val="0"/>
              </a:spcAft>
              <a:defRPr/>
            </a:pPr>
            <a:r>
              <a:rPr kumimoji="1" lang="ja-JP" altLang="en-US" sz="813">
                <a:solidFill>
                  <a:srgbClr val="000000"/>
                </a:solidFill>
                <a:latin typeface="Yu Gothic UI" panose="020B0500000000000000" pitchFamily="50" charset="-128"/>
                <a:ea typeface="Yu Gothic UI" panose="020B0500000000000000" pitchFamily="50" charset="-128"/>
              </a:rPr>
              <a:t>　　　　　　　　　年末年始休暇</a:t>
            </a:r>
            <a:r>
              <a:rPr kumimoji="1" lang="en-US" altLang="ja-JP" sz="813">
                <a:solidFill>
                  <a:srgbClr val="000000"/>
                </a:solidFill>
                <a:latin typeface="Yu Gothic UI" panose="020B0500000000000000" pitchFamily="50" charset="-128"/>
                <a:ea typeface="Yu Gothic UI" panose="020B0500000000000000" pitchFamily="50" charset="-128"/>
              </a:rPr>
              <a:t> </a:t>
            </a:r>
          </a:p>
        </p:txBody>
      </p:sp>
      <p:sp>
        <p:nvSpPr>
          <p:cNvPr id="76" name="楕円 75">
            <a:extLst>
              <a:ext uri="{FF2B5EF4-FFF2-40B4-BE49-F238E27FC236}">
                <a16:creationId xmlns:a16="http://schemas.microsoft.com/office/drawing/2014/main" id="{6205C44B-599F-EC50-BB81-F3216CB97869}"/>
              </a:ext>
            </a:extLst>
          </p:cNvPr>
          <p:cNvSpPr/>
          <p:nvPr/>
        </p:nvSpPr>
        <p:spPr bwMode="gray">
          <a:xfrm>
            <a:off x="6280403" y="4255924"/>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77" name="テキスト ボックス 76">
            <a:extLst>
              <a:ext uri="{FF2B5EF4-FFF2-40B4-BE49-F238E27FC236}">
                <a16:creationId xmlns:a16="http://schemas.microsoft.com/office/drawing/2014/main" id="{29ACE8CE-4F42-BA8B-88A9-DEFBC76BBBBF}"/>
              </a:ext>
            </a:extLst>
          </p:cNvPr>
          <p:cNvSpPr txBox="1"/>
          <p:nvPr/>
        </p:nvSpPr>
        <p:spPr>
          <a:xfrm>
            <a:off x="6257674" y="4162780"/>
            <a:ext cx="409500" cy="114843"/>
          </a:xfrm>
          <a:prstGeom prst="rect">
            <a:avLst/>
          </a:prstGeom>
          <a:noFill/>
          <a:ln>
            <a:noFill/>
          </a:ln>
        </p:spPr>
        <p:txBody>
          <a:bodyPr wrap="none" lIns="29250" tIns="29250" rIns="29250" bIns="29250" rtlCol="0" anchor="ctr" anchorCtr="0">
            <a:noAutofit/>
          </a:bodyPr>
          <a:lstStyle/>
          <a:p>
            <a:pPr>
              <a:spcBef>
                <a:spcPts val="0"/>
              </a:spcBef>
              <a:buSzPct val="100000"/>
            </a:pPr>
            <a:r>
              <a:rPr kumimoji="1" lang="ja-JP" altLang="en-US" sz="650">
                <a:latin typeface="Calibri Light"/>
                <a:ea typeface="Yu Gothic UI"/>
                <a:sym typeface="+mn-lt"/>
              </a:rPr>
              <a:t>事務局案</a:t>
            </a:r>
            <a:endParaRPr kumimoji="1" lang="ja-JP" altLang="en-US" sz="650">
              <a:latin typeface="Yu Gothic UI" panose="020B0500000000000000" pitchFamily="50" charset="-128"/>
              <a:ea typeface="Yu Gothic UI" panose="020B0500000000000000" pitchFamily="50" charset="-128"/>
            </a:endParaRPr>
          </a:p>
        </p:txBody>
      </p:sp>
      <p:sp>
        <p:nvSpPr>
          <p:cNvPr id="78" name="楕円 77">
            <a:extLst>
              <a:ext uri="{FF2B5EF4-FFF2-40B4-BE49-F238E27FC236}">
                <a16:creationId xmlns:a16="http://schemas.microsoft.com/office/drawing/2014/main" id="{EF85CB6C-F862-E1DE-258E-2B57400D096A}"/>
              </a:ext>
            </a:extLst>
          </p:cNvPr>
          <p:cNvSpPr/>
          <p:nvPr/>
        </p:nvSpPr>
        <p:spPr bwMode="gray">
          <a:xfrm>
            <a:off x="7442767" y="4255924"/>
            <a:ext cx="87750" cy="87750"/>
          </a:xfrm>
          <a:prstGeom prst="ellipse">
            <a:avLst/>
          </a:prstGeom>
          <a:solidFill>
            <a:schemeClr val="accent4"/>
          </a:solidFill>
          <a:ln w="3175" algn="ctr">
            <a:solidFill>
              <a:schemeClr val="bg1"/>
            </a:solidFill>
            <a:miter lim="800000"/>
            <a:headEnd/>
            <a:tailEnd/>
          </a:ln>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algn="ctr">
              <a:defRPr/>
            </a:pPr>
            <a:endParaRPr kumimoji="1" lang="ja-JP" altLang="en-US" sz="975">
              <a:solidFill>
                <a:schemeClr val="bg1"/>
              </a:solidFill>
              <a:ea typeface="ＭＳ Ｐゴシック"/>
            </a:endParaRPr>
          </a:p>
        </p:txBody>
      </p:sp>
      <p:sp>
        <p:nvSpPr>
          <p:cNvPr id="79" name="テキスト ボックス 78">
            <a:extLst>
              <a:ext uri="{FF2B5EF4-FFF2-40B4-BE49-F238E27FC236}">
                <a16:creationId xmlns:a16="http://schemas.microsoft.com/office/drawing/2014/main" id="{516A1563-3F40-A988-C4D6-402B5E442BCE}"/>
              </a:ext>
            </a:extLst>
          </p:cNvPr>
          <p:cNvSpPr txBox="1"/>
          <p:nvPr/>
        </p:nvSpPr>
        <p:spPr>
          <a:xfrm>
            <a:off x="7511899" y="4245970"/>
            <a:ext cx="234000" cy="121155"/>
          </a:xfrm>
          <a:prstGeom prst="rect">
            <a:avLst/>
          </a:prstGeom>
          <a:noFill/>
          <a:ln>
            <a:noFill/>
          </a:ln>
        </p:spPr>
        <p:txBody>
          <a:bodyPr wrap="none" lIns="29250" tIns="29250" rIns="29250" bIns="29250" rtlCol="0" anchor="ctr" anchorCtr="0">
            <a:noAutofit/>
          </a:bodyPr>
          <a:lstStyle/>
          <a:p>
            <a:pPr>
              <a:spcBef>
                <a:spcPts val="0"/>
              </a:spcBef>
              <a:buSzPct val="100000"/>
            </a:pPr>
            <a:r>
              <a:rPr kumimoji="1" lang="ja-JP" altLang="en-US" sz="650">
                <a:latin typeface="Calibri Light"/>
                <a:ea typeface="Yu Gothic UI"/>
                <a:sym typeface="+mn-lt"/>
              </a:rPr>
              <a:t>素案</a:t>
            </a:r>
            <a:endParaRPr kumimoji="1" lang="ja-JP" altLang="en-US" sz="65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86078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3A4494-3A38-D884-BC40-CC8B67558A01}"/>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a:p>
        </p:txBody>
      </p:sp>
      <p:sp>
        <p:nvSpPr>
          <p:cNvPr id="5" name="テキスト プレースホルダー 4">
            <a:extLst>
              <a:ext uri="{FF2B5EF4-FFF2-40B4-BE49-F238E27FC236}">
                <a16:creationId xmlns:a16="http://schemas.microsoft.com/office/drawing/2014/main" id="{A1E78FA2-6EEE-319B-EA72-1B53108B773A}"/>
              </a:ext>
            </a:extLst>
          </p:cNvPr>
          <p:cNvSpPr>
            <a:spLocks noGrp="1"/>
          </p:cNvSpPr>
          <p:nvPr>
            <p:ph type="body" sz="quarter" idx="15"/>
          </p:nvPr>
        </p:nvSpPr>
        <p:spPr/>
        <p:txBody>
          <a:bodyPr/>
          <a:lstStyle/>
          <a:p>
            <a:endParaRPr kumimoji="1" lang="ja-JP" altLang="en-US"/>
          </a:p>
        </p:txBody>
      </p:sp>
      <p:sp>
        <p:nvSpPr>
          <p:cNvPr id="6" name="タイトル 5">
            <a:extLst>
              <a:ext uri="{FF2B5EF4-FFF2-40B4-BE49-F238E27FC236}">
                <a16:creationId xmlns:a16="http://schemas.microsoft.com/office/drawing/2014/main" id="{79B71628-D622-AF90-5494-6BDC3BAE4DAE}"/>
              </a:ext>
            </a:extLst>
          </p:cNvPr>
          <p:cNvSpPr>
            <a:spLocks noGrp="1"/>
          </p:cNvSpPr>
          <p:nvPr>
            <p:ph type="title"/>
          </p:nvPr>
        </p:nvSpPr>
        <p:spPr/>
        <p:txBody>
          <a:bodyPr/>
          <a:lstStyle/>
          <a:p>
            <a:r>
              <a:rPr kumimoji="1" lang="ja-JP" altLang="en-US" dirty="0"/>
              <a:t>図</a:t>
            </a:r>
            <a:r>
              <a:rPr kumimoji="1" lang="en-US" altLang="ja-JP" dirty="0"/>
              <a:t>3.1.2-7</a:t>
            </a:r>
            <a:r>
              <a:rPr lang="ja-JP" altLang="en-US" dirty="0"/>
              <a:t> </a:t>
            </a:r>
            <a:r>
              <a:rPr kumimoji="1" lang="en-US" altLang="ja-JP" dirty="0"/>
              <a:t>E187</a:t>
            </a:r>
            <a:r>
              <a:rPr kumimoji="1" lang="ja-JP" altLang="en-US" dirty="0"/>
              <a:t>製造プロファイル・</a:t>
            </a:r>
            <a:r>
              <a:rPr kumimoji="1" lang="en-US" altLang="ja-JP" dirty="0"/>
              <a:t>CPSF</a:t>
            </a:r>
            <a:r>
              <a:rPr kumimoji="1" lang="ja-JP" altLang="en-US" dirty="0"/>
              <a:t>・</a:t>
            </a:r>
            <a:r>
              <a:rPr kumimoji="1" lang="en-US" altLang="ja-JP" dirty="0"/>
              <a:t>NIST CSF2.0</a:t>
            </a:r>
            <a:r>
              <a:rPr kumimoji="1" lang="ja-JP" altLang="en-US" dirty="0"/>
              <a:t>半導体製造プロファイルの関係性整理</a:t>
            </a:r>
          </a:p>
        </p:txBody>
      </p:sp>
      <p:graphicFrame>
        <p:nvGraphicFramePr>
          <p:cNvPr id="7" name="表 6">
            <a:extLst>
              <a:ext uri="{FF2B5EF4-FFF2-40B4-BE49-F238E27FC236}">
                <a16:creationId xmlns:a16="http://schemas.microsoft.com/office/drawing/2014/main" id="{054AF16A-08F9-F1C4-1993-E7D77B6D3C7D}"/>
              </a:ext>
            </a:extLst>
          </p:cNvPr>
          <p:cNvGraphicFramePr>
            <a:graphicFrameLocks noGrp="1"/>
          </p:cNvGraphicFramePr>
          <p:nvPr>
            <p:extLst>
              <p:ext uri="{D42A27DB-BD31-4B8C-83A1-F6EECF244321}">
                <p14:modId xmlns:p14="http://schemas.microsoft.com/office/powerpoint/2010/main" val="4032486997"/>
              </p:ext>
            </p:extLst>
          </p:nvPr>
        </p:nvGraphicFramePr>
        <p:xfrm>
          <a:off x="417513" y="3473975"/>
          <a:ext cx="9072562" cy="829212"/>
        </p:xfrm>
        <a:graphic>
          <a:graphicData uri="http://schemas.openxmlformats.org/drawingml/2006/table">
            <a:tbl>
              <a:tblPr/>
              <a:tblGrid>
                <a:gridCol w="438995">
                  <a:extLst>
                    <a:ext uri="{9D8B030D-6E8A-4147-A177-3AD203B41FA5}">
                      <a16:colId xmlns:a16="http://schemas.microsoft.com/office/drawing/2014/main" val="3691761273"/>
                    </a:ext>
                  </a:extLst>
                </a:gridCol>
                <a:gridCol w="1056840">
                  <a:extLst>
                    <a:ext uri="{9D8B030D-6E8A-4147-A177-3AD203B41FA5}">
                      <a16:colId xmlns:a16="http://schemas.microsoft.com/office/drawing/2014/main" val="857731736"/>
                    </a:ext>
                  </a:extLst>
                </a:gridCol>
                <a:gridCol w="3406275">
                  <a:extLst>
                    <a:ext uri="{9D8B030D-6E8A-4147-A177-3AD203B41FA5}">
                      <a16:colId xmlns:a16="http://schemas.microsoft.com/office/drawing/2014/main" val="2498585201"/>
                    </a:ext>
                  </a:extLst>
                </a:gridCol>
                <a:gridCol w="951156">
                  <a:extLst>
                    <a:ext uri="{9D8B030D-6E8A-4147-A177-3AD203B41FA5}">
                      <a16:colId xmlns:a16="http://schemas.microsoft.com/office/drawing/2014/main" val="2298292823"/>
                    </a:ext>
                  </a:extLst>
                </a:gridCol>
                <a:gridCol w="1292596">
                  <a:extLst>
                    <a:ext uri="{9D8B030D-6E8A-4147-A177-3AD203B41FA5}">
                      <a16:colId xmlns:a16="http://schemas.microsoft.com/office/drawing/2014/main" val="2962202787"/>
                    </a:ext>
                  </a:extLst>
                </a:gridCol>
                <a:gridCol w="910508">
                  <a:extLst>
                    <a:ext uri="{9D8B030D-6E8A-4147-A177-3AD203B41FA5}">
                      <a16:colId xmlns:a16="http://schemas.microsoft.com/office/drawing/2014/main" val="3488140147"/>
                    </a:ext>
                  </a:extLst>
                </a:gridCol>
                <a:gridCol w="1016192">
                  <a:extLst>
                    <a:ext uri="{9D8B030D-6E8A-4147-A177-3AD203B41FA5}">
                      <a16:colId xmlns:a16="http://schemas.microsoft.com/office/drawing/2014/main" val="4248179873"/>
                    </a:ext>
                  </a:extLst>
                </a:gridCol>
              </a:tblGrid>
              <a:tr h="414606">
                <a:tc gridSpan="3">
                  <a:txBody>
                    <a:bodyPr/>
                    <a:lstStyle/>
                    <a:p>
                      <a:pPr algn="ctr" fontAlgn="ctr"/>
                      <a:r>
                        <a:rPr lang="en-US" altLang="ja-JP" sz="1200" b="0" i="0" u="none" strike="noStrike">
                          <a:solidFill>
                            <a:srgbClr val="000000"/>
                          </a:solidFill>
                          <a:effectLst/>
                          <a:latin typeface="游ゴシック" panose="020B0400000000000000" pitchFamily="50" charset="-128"/>
                          <a:ea typeface="游ゴシック" panose="020B0400000000000000" pitchFamily="50" charset="-128"/>
                        </a:rPr>
                        <a:t>E187</a:t>
                      </a:r>
                      <a:r>
                        <a:rPr lang="ja-JP" altLang="en-US" sz="1200" b="0" i="0" u="none" strike="noStrike">
                          <a:solidFill>
                            <a:srgbClr val="000000"/>
                          </a:solidFill>
                          <a:effectLst/>
                          <a:latin typeface="游ゴシック" panose="020B0400000000000000" pitchFamily="50" charset="-128"/>
                          <a:ea typeface="游ゴシック" panose="020B0400000000000000" pitchFamily="50" charset="-128"/>
                        </a:rPr>
                        <a:t>製造リファレンス</a:t>
                      </a:r>
                    </a:p>
                  </a:txBody>
                  <a:tcPr marL="6097" marR="6097" marT="6097"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rtl="0" fontAlgn="ct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CPSF </a:t>
                      </a: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リスク源 脆弱性</a:t>
                      </a: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ID</a:t>
                      </a:r>
                    </a:p>
                  </a:txBody>
                  <a:tcPr marL="6097" marR="6097" marT="6097"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gridSpan="2">
                  <a:txBody>
                    <a:bodyPr/>
                    <a:lstStyle/>
                    <a:p>
                      <a:pPr algn="ctr" rtl="0" fontAlgn="ctr"/>
                      <a:r>
                        <a:rPr lang="en-US" sz="1200" b="1" i="0" u="none" strike="noStrike">
                          <a:solidFill>
                            <a:srgbClr val="000000"/>
                          </a:solidFill>
                          <a:effectLst/>
                          <a:latin typeface="游ゴシック" panose="020B0400000000000000" pitchFamily="50" charset="-128"/>
                          <a:ea typeface="游ゴシック" panose="020B0400000000000000" pitchFamily="50" charset="-128"/>
                        </a:rPr>
                        <a:t> CPSF </a:t>
                      </a: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対策要件</a:t>
                      </a:r>
                      <a:r>
                        <a:rPr lang="en-US" sz="1200" b="1" i="0" u="none" strike="noStrike">
                          <a:solidFill>
                            <a:srgbClr val="000000"/>
                          </a:solidFill>
                          <a:effectLst/>
                          <a:latin typeface="游ゴシック" panose="020B0400000000000000" pitchFamily="50" charset="-128"/>
                          <a:ea typeface="游ゴシック" panose="020B0400000000000000" pitchFamily="50" charset="-128"/>
                        </a:rPr>
                        <a:t>ID</a:t>
                      </a:r>
                    </a:p>
                  </a:txBody>
                  <a:tcPr marL="6097" marR="6097" marT="6097"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extLst>
                  <a:ext uri="{0D108BD9-81ED-4DB2-BD59-A6C34878D82A}">
                    <a16:rowId xmlns:a16="http://schemas.microsoft.com/office/drawing/2014/main" val="3802778492"/>
                  </a:ext>
                </a:extLst>
              </a:tr>
              <a:tr h="414606">
                <a:tc>
                  <a:txBody>
                    <a:bodyPr/>
                    <a:lstStyle/>
                    <a:p>
                      <a:pPr algn="ctr" fontAlgn="ctr"/>
                      <a:r>
                        <a:rPr lang="ja-JP" altLang="en-US" sz="1200" b="0" i="0" u="none" strike="noStrike">
                          <a:solidFill>
                            <a:srgbClr val="000000"/>
                          </a:solidFill>
                          <a:effectLst/>
                          <a:latin typeface="游ゴシック" panose="020B0400000000000000" pitchFamily="50" charset="-128"/>
                          <a:ea typeface="游ゴシック" panose="020B0400000000000000" pitchFamily="50" charset="-128"/>
                        </a:rPr>
                        <a:t>領域</a:t>
                      </a:r>
                    </a:p>
                  </a:txBody>
                  <a:tcPr marL="6097" marR="6097" marT="6097"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エリア</a:t>
                      </a:r>
                    </a:p>
                  </a:txBody>
                  <a:tcPr marL="6097" marR="6097" marT="609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領域・エリアにおける特徴</a:t>
                      </a:r>
                    </a:p>
                  </a:txBody>
                  <a:tcPr marL="6097" marR="6097" marT="609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097" marR="6097" marT="609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097" marR="6097" marT="6097"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097" marR="6097" marT="6097"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097" marR="6097" marT="6097" marB="0" anchor="ctr">
                    <a:lnL w="6350" cap="flat" cmpd="sng" algn="ctr">
                      <a:solidFill>
                        <a:srgbClr val="000000"/>
                      </a:solidFill>
                      <a:prstDash val="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444612043"/>
                  </a:ext>
                </a:extLst>
              </a:tr>
            </a:tbl>
          </a:graphicData>
        </a:graphic>
      </p:graphicFrame>
      <p:graphicFrame>
        <p:nvGraphicFramePr>
          <p:cNvPr id="8" name="表 7">
            <a:extLst>
              <a:ext uri="{FF2B5EF4-FFF2-40B4-BE49-F238E27FC236}">
                <a16:creationId xmlns:a16="http://schemas.microsoft.com/office/drawing/2014/main" id="{CF8EC2F0-954E-49CA-1D68-1127C6471C6B}"/>
              </a:ext>
            </a:extLst>
          </p:cNvPr>
          <p:cNvGraphicFramePr>
            <a:graphicFrameLocks noGrp="1"/>
          </p:cNvGraphicFramePr>
          <p:nvPr>
            <p:extLst>
              <p:ext uri="{D42A27DB-BD31-4B8C-83A1-F6EECF244321}">
                <p14:modId xmlns:p14="http://schemas.microsoft.com/office/powerpoint/2010/main" val="4222196484"/>
              </p:ext>
            </p:extLst>
          </p:nvPr>
        </p:nvGraphicFramePr>
        <p:xfrm>
          <a:off x="417514" y="4548819"/>
          <a:ext cx="9072560" cy="797072"/>
        </p:xfrm>
        <a:graphic>
          <a:graphicData uri="http://schemas.openxmlformats.org/drawingml/2006/table">
            <a:tbl>
              <a:tblPr/>
              <a:tblGrid>
                <a:gridCol w="875217">
                  <a:extLst>
                    <a:ext uri="{9D8B030D-6E8A-4147-A177-3AD203B41FA5}">
                      <a16:colId xmlns:a16="http://schemas.microsoft.com/office/drawing/2014/main" val="904928901"/>
                    </a:ext>
                  </a:extLst>
                </a:gridCol>
                <a:gridCol w="976805">
                  <a:extLst>
                    <a:ext uri="{9D8B030D-6E8A-4147-A177-3AD203B41FA5}">
                      <a16:colId xmlns:a16="http://schemas.microsoft.com/office/drawing/2014/main" val="30329511"/>
                    </a:ext>
                  </a:extLst>
                </a:gridCol>
                <a:gridCol w="1203423">
                  <a:extLst>
                    <a:ext uri="{9D8B030D-6E8A-4147-A177-3AD203B41FA5}">
                      <a16:colId xmlns:a16="http://schemas.microsoft.com/office/drawing/2014/main" val="1251831990"/>
                    </a:ext>
                  </a:extLst>
                </a:gridCol>
                <a:gridCol w="1203423">
                  <a:extLst>
                    <a:ext uri="{9D8B030D-6E8A-4147-A177-3AD203B41FA5}">
                      <a16:colId xmlns:a16="http://schemas.microsoft.com/office/drawing/2014/main" val="556790727"/>
                    </a:ext>
                  </a:extLst>
                </a:gridCol>
                <a:gridCol w="1203423">
                  <a:extLst>
                    <a:ext uri="{9D8B030D-6E8A-4147-A177-3AD203B41FA5}">
                      <a16:colId xmlns:a16="http://schemas.microsoft.com/office/drawing/2014/main" val="2221870175"/>
                    </a:ext>
                  </a:extLst>
                </a:gridCol>
                <a:gridCol w="1203423">
                  <a:extLst>
                    <a:ext uri="{9D8B030D-6E8A-4147-A177-3AD203B41FA5}">
                      <a16:colId xmlns:a16="http://schemas.microsoft.com/office/drawing/2014/main" val="3148136468"/>
                    </a:ext>
                  </a:extLst>
                </a:gridCol>
                <a:gridCol w="1203423">
                  <a:extLst>
                    <a:ext uri="{9D8B030D-6E8A-4147-A177-3AD203B41FA5}">
                      <a16:colId xmlns:a16="http://schemas.microsoft.com/office/drawing/2014/main" val="1274654614"/>
                    </a:ext>
                  </a:extLst>
                </a:gridCol>
                <a:gridCol w="1203423">
                  <a:extLst>
                    <a:ext uri="{9D8B030D-6E8A-4147-A177-3AD203B41FA5}">
                      <a16:colId xmlns:a16="http://schemas.microsoft.com/office/drawing/2014/main" val="1894104335"/>
                    </a:ext>
                  </a:extLst>
                </a:gridCol>
              </a:tblGrid>
              <a:tr h="398536">
                <a:tc gridSpan="2">
                  <a:txBody>
                    <a:bodyPr/>
                    <a:lstStyle/>
                    <a:p>
                      <a:pPr algn="ctr" rtl="0" fontAlgn="ctr"/>
                      <a:r>
                        <a:rPr lang="en-US" sz="1100" b="1" i="0" u="none" strike="noStrike">
                          <a:solidFill>
                            <a:srgbClr val="000000"/>
                          </a:solidFill>
                          <a:effectLst/>
                          <a:latin typeface="游ゴシック" panose="020B0400000000000000" pitchFamily="50" charset="-128"/>
                          <a:ea typeface="游ゴシック" panose="020B0400000000000000" pitchFamily="50" charset="-128"/>
                        </a:rPr>
                        <a:t> CPSF </a:t>
                      </a: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対策要件</a:t>
                      </a:r>
                      <a:r>
                        <a:rPr lang="en-US" sz="1100" b="1" i="0" u="none" strike="noStrike">
                          <a:solidFill>
                            <a:srgbClr val="000000"/>
                          </a:solidFill>
                          <a:effectLst/>
                          <a:latin typeface="游ゴシック" panose="020B0400000000000000" pitchFamily="50" charset="-128"/>
                          <a:ea typeface="游ゴシック" panose="020B0400000000000000" pitchFamily="50" charset="-128"/>
                        </a:rPr>
                        <a:t>ID</a:t>
                      </a:r>
                    </a:p>
                  </a:txBody>
                  <a:tcPr marL="5861" marR="5861" marT="5861"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gridSpan="6">
                  <a:txBody>
                    <a:bodyPr/>
                    <a:lstStyle/>
                    <a:p>
                      <a:pPr algn="ctr" rtl="0" fontAlgn="ctr"/>
                      <a:r>
                        <a:rPr lang="en-US" altLang="ja-JP" sz="1100" b="1" i="0" u="none" strike="noStrike">
                          <a:solidFill>
                            <a:srgbClr val="000000"/>
                          </a:solidFill>
                          <a:effectLst/>
                          <a:latin typeface="游ゴシック" panose="020B0400000000000000" pitchFamily="50" charset="-128"/>
                          <a:ea typeface="游ゴシック" panose="020B0400000000000000" pitchFamily="50" charset="-128"/>
                        </a:rPr>
                        <a:t>NIST CSF2.0</a:t>
                      </a: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半導体プロファイル</a:t>
                      </a:r>
                    </a:p>
                  </a:txBody>
                  <a:tcPr marL="5861" marR="5861" marT="5861"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7709249"/>
                  </a:ext>
                </a:extLst>
              </a:tr>
              <a:tr h="398536">
                <a:tc>
                  <a:txBody>
                    <a:bodyPr/>
                    <a:lstStyle/>
                    <a:p>
                      <a:pPr algn="ctr" rtl="0"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5861" marR="5861" marT="5861" marB="0" anchor="ctr">
                    <a:lnL w="28575"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5861" marR="5861" marT="5861"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識別</a:t>
                      </a:r>
                    </a:p>
                  </a:txBody>
                  <a:tcPr marL="5861" marR="5861" marT="58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ctr" rtl="0"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記述概要</a:t>
                      </a:r>
                    </a:p>
                  </a:txBody>
                  <a:tcPr marL="5861" marR="5861" marT="58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l" fontAlgn="ctr"/>
                      <a:r>
                        <a:rPr lang="en-US" sz="1100" b="0" i="0" u="none" strike="noStrike" err="1">
                          <a:solidFill>
                            <a:srgbClr val="000000"/>
                          </a:solidFill>
                          <a:effectLst/>
                          <a:latin typeface="游ゴシック" panose="020B0400000000000000" pitchFamily="50" charset="-128"/>
                          <a:ea typeface="游ゴシック" panose="020B0400000000000000" pitchFamily="50" charset="-128"/>
                        </a:rPr>
                        <a:t>EcoSystems</a:t>
                      </a:r>
                      <a:endParaRPr 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5861" marR="5861" marT="58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l" fontAlgn="ctr"/>
                      <a:r>
                        <a:rPr lang="en-US" sz="1100" b="0" i="0" u="none" strike="noStrike">
                          <a:solidFill>
                            <a:srgbClr val="000000"/>
                          </a:solidFill>
                          <a:effectLst/>
                          <a:latin typeface="游ゴシック" panose="020B0400000000000000" pitchFamily="50" charset="-128"/>
                          <a:ea typeface="游ゴシック" panose="020B0400000000000000" pitchFamily="50" charset="-128"/>
                        </a:rPr>
                        <a:t>Fab</a:t>
                      </a:r>
                    </a:p>
                  </a:txBody>
                  <a:tcPr marL="5861" marR="5861" marT="58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l" fontAlgn="ctr"/>
                      <a:r>
                        <a:rPr lang="en-US" sz="1100" b="0" i="0" u="none" strike="noStrike">
                          <a:solidFill>
                            <a:srgbClr val="000000"/>
                          </a:solidFill>
                          <a:effectLst/>
                          <a:latin typeface="游ゴシック" panose="020B0400000000000000" pitchFamily="50" charset="-128"/>
                          <a:ea typeface="游ゴシック" panose="020B0400000000000000" pitchFamily="50" charset="-128"/>
                        </a:rPr>
                        <a:t>Enterprise IT</a:t>
                      </a:r>
                    </a:p>
                  </a:txBody>
                  <a:tcPr marL="5861" marR="5861" marT="58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tc>
                  <a:txBody>
                    <a:bodyPr/>
                    <a:lstStyle/>
                    <a:p>
                      <a:pPr algn="l" fontAlgn="ctr"/>
                      <a:r>
                        <a:rPr lang="en-US" sz="1100" b="0" i="0" u="none" strike="noStrike">
                          <a:solidFill>
                            <a:srgbClr val="000000"/>
                          </a:solidFill>
                          <a:effectLst/>
                          <a:latin typeface="游ゴシック" panose="020B0400000000000000" pitchFamily="50" charset="-128"/>
                          <a:ea typeface="游ゴシック" panose="020B0400000000000000" pitchFamily="50" charset="-128"/>
                        </a:rPr>
                        <a:t>Equipment &amp; Tools</a:t>
                      </a:r>
                    </a:p>
                  </a:txBody>
                  <a:tcPr marL="5861" marR="5861" marT="5861"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719125847"/>
                  </a:ext>
                </a:extLst>
              </a:tr>
            </a:tbl>
          </a:graphicData>
        </a:graphic>
      </p:graphicFrame>
    </p:spTree>
    <p:extLst>
      <p:ext uri="{BB962C8B-B14F-4D97-AF65-F5344CB8AC3E}">
        <p14:creationId xmlns:p14="http://schemas.microsoft.com/office/powerpoint/2010/main" val="3361266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11</a:t>
            </a:fld>
            <a:endParaRPr lang="ja-JP" altLang="en-US"/>
          </a:p>
        </p:txBody>
      </p:sp>
      <p:sp>
        <p:nvSpPr>
          <p:cNvPr id="3" name="正方形/長方形 2">
            <a:extLst>
              <a:ext uri="{FF2B5EF4-FFF2-40B4-BE49-F238E27FC236}">
                <a16:creationId xmlns:a16="http://schemas.microsoft.com/office/drawing/2014/main" id="{7628B31F-63A6-6446-8117-F18956C58E03}"/>
              </a:ext>
            </a:extLst>
          </p:cNvPr>
          <p:cNvSpPr/>
          <p:nvPr/>
        </p:nvSpPr>
        <p:spPr bwMode="gray">
          <a:xfrm>
            <a:off x="4174706" y="3121200"/>
            <a:ext cx="1556588" cy="615600"/>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prstClr val="black"/>
                </a:solidFill>
                <a:effectLst/>
                <a:uLnTx/>
                <a:uFillTx/>
                <a:latin typeface="+mn-lt"/>
                <a:ea typeface="+mn-ea"/>
                <a:cs typeface="+mn-cs"/>
              </a:rPr>
              <a:t>OT</a:t>
            </a:r>
            <a:r>
              <a:rPr kumimoji="1" lang="ja-JP" altLang="en-US" sz="1200" b="1" i="0" u="none" strike="noStrike" kern="1200" cap="none" spc="0" normalizeH="0" baseline="0" noProof="0">
                <a:ln>
                  <a:noFill/>
                </a:ln>
                <a:solidFill>
                  <a:prstClr val="black"/>
                </a:solidFill>
                <a:effectLst/>
                <a:uLnTx/>
                <a:uFillTx/>
                <a:latin typeface="+mn-lt"/>
                <a:ea typeface="+mn-ea"/>
                <a:cs typeface="+mn-cs"/>
              </a:rPr>
              <a:t>ガイドイラン素案</a:t>
            </a: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4E174DA3-77D1-194B-353D-2884B2AB4466}"/>
              </a:ext>
            </a:extLst>
          </p:cNvPr>
          <p:cNvSpPr/>
          <p:nvPr/>
        </p:nvSpPr>
        <p:spPr bwMode="gray">
          <a:xfrm>
            <a:off x="5290922" y="1688400"/>
            <a:ext cx="1556588" cy="891077"/>
          </a:xfrm>
          <a:prstGeom prst="rect">
            <a:avLst/>
          </a:prstGeom>
          <a:solidFill>
            <a:schemeClr val="accent1">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a:solidFill>
                  <a:prstClr val="black"/>
                </a:solidFill>
                <a:latin typeface="+mn-lt"/>
                <a:cs typeface="+mn-cs"/>
              </a:rPr>
              <a:t>NIST CSF2.0 </a:t>
            </a:r>
            <a:r>
              <a:rPr kumimoji="1" lang="ja-JP" altLang="en-US" sz="1200" b="1">
                <a:solidFill>
                  <a:prstClr val="black"/>
                </a:solidFill>
                <a:latin typeface="+mn-lt"/>
                <a:cs typeface="+mn-cs"/>
              </a:rPr>
              <a:t>半導体製造プロファイル</a:t>
            </a:r>
            <a:r>
              <a:rPr kumimoji="1" lang="en-US" altLang="ja-JP" sz="1200" b="1">
                <a:solidFill>
                  <a:prstClr val="black"/>
                </a:solidFill>
                <a:latin typeface="+mn-lt"/>
                <a:cs typeface="+mn-cs"/>
              </a:rPr>
              <a:t>/E187</a:t>
            </a:r>
            <a:r>
              <a:rPr kumimoji="1" lang="ja-JP" altLang="en-US" sz="1200" b="1">
                <a:solidFill>
                  <a:prstClr val="black"/>
                </a:solidFill>
                <a:latin typeface="+mn-lt"/>
                <a:cs typeface="+mn-cs"/>
              </a:rPr>
              <a:t>製造リファレンス</a:t>
            </a:r>
            <a:r>
              <a:rPr kumimoji="1" lang="en-US" altLang="ja-JP" sz="1200" b="1">
                <a:solidFill>
                  <a:prstClr val="black"/>
                </a:solidFill>
                <a:latin typeface="+mn-lt"/>
                <a:cs typeface="+mn-cs"/>
              </a:rPr>
              <a:t>/CPSF</a:t>
            </a:r>
            <a:r>
              <a:rPr kumimoji="1" lang="ja-JP" altLang="en-US" sz="1200" b="1">
                <a:solidFill>
                  <a:prstClr val="black"/>
                </a:solidFill>
                <a:latin typeface="+mn-lt"/>
                <a:cs typeface="+mn-cs"/>
              </a:rPr>
              <a:t>等</a:t>
            </a: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grpSp>
        <p:nvGrpSpPr>
          <p:cNvPr id="21" name="グループ化 20">
            <a:extLst>
              <a:ext uri="{FF2B5EF4-FFF2-40B4-BE49-F238E27FC236}">
                <a16:creationId xmlns:a16="http://schemas.microsoft.com/office/drawing/2014/main" id="{AB216823-64E6-11F0-B0C9-8BE7958CE730}"/>
              </a:ext>
            </a:extLst>
          </p:cNvPr>
          <p:cNvGrpSpPr/>
          <p:nvPr/>
        </p:nvGrpSpPr>
        <p:grpSpPr>
          <a:xfrm>
            <a:off x="2302625" y="1688400"/>
            <a:ext cx="1745674" cy="891077"/>
            <a:chOff x="1421476" y="3121200"/>
            <a:chExt cx="1745674" cy="891077"/>
          </a:xfrm>
        </p:grpSpPr>
        <p:sp>
          <p:nvSpPr>
            <p:cNvPr id="14" name="正方形/長方形 13">
              <a:extLst>
                <a:ext uri="{FF2B5EF4-FFF2-40B4-BE49-F238E27FC236}">
                  <a16:creationId xmlns:a16="http://schemas.microsoft.com/office/drawing/2014/main" id="{C0672EEC-C0D1-B064-8A53-F3829917E827}"/>
                </a:ext>
              </a:extLst>
            </p:cNvPr>
            <p:cNvSpPr/>
            <p:nvPr/>
          </p:nvSpPr>
          <p:spPr bwMode="gray">
            <a:xfrm>
              <a:off x="1421476" y="3121200"/>
              <a:ext cx="1745674" cy="891077"/>
            </a:xfrm>
            <a:prstGeom prst="rect">
              <a:avLst/>
            </a:prstGeom>
            <a:solidFill>
              <a:schemeClr val="accent1">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デバイスメーカーヒアリング</a:t>
              </a:r>
              <a:endParaRPr kumimoji="1" lang="en-US" altLang="ja-JP" sz="1200" b="1">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sp>
          <p:nvSpPr>
            <p:cNvPr id="8" name="正方形/長方形 7">
              <a:extLst>
                <a:ext uri="{FF2B5EF4-FFF2-40B4-BE49-F238E27FC236}">
                  <a16:creationId xmlns:a16="http://schemas.microsoft.com/office/drawing/2014/main" id="{3FF05269-7BE3-156C-AB10-E52D82611BB7}"/>
                </a:ext>
              </a:extLst>
            </p:cNvPr>
            <p:cNvSpPr/>
            <p:nvPr/>
          </p:nvSpPr>
          <p:spPr bwMode="gray">
            <a:xfrm>
              <a:off x="1516019" y="3635673"/>
              <a:ext cx="1556588" cy="312872"/>
            </a:xfrm>
            <a:prstGeom prst="rect">
              <a:avLst/>
            </a:prstGeom>
            <a:solidFill>
              <a:schemeClr val="accent1">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prstClr val="black"/>
                  </a:solidFill>
                  <a:effectLst/>
                  <a:uLnTx/>
                  <a:uFillTx/>
                  <a:latin typeface="+mn-lt"/>
                  <a:ea typeface="+mn-ea"/>
                  <a:cs typeface="+mn-cs"/>
                </a:rPr>
                <a:t>JEITA</a:t>
              </a:r>
              <a:r>
                <a:rPr kumimoji="1" lang="ja-JP" altLang="en-US" sz="1200" b="1" i="0" u="none" strike="noStrike" kern="1200" cap="none" spc="0" normalizeH="0" baseline="0" noProof="0">
                  <a:ln>
                    <a:noFill/>
                  </a:ln>
                  <a:solidFill>
                    <a:prstClr val="black"/>
                  </a:solidFill>
                  <a:effectLst/>
                  <a:uLnTx/>
                  <a:uFillTx/>
                  <a:latin typeface="+mn-lt"/>
                  <a:ea typeface="+mn-ea"/>
                  <a:cs typeface="+mn-cs"/>
                </a:rPr>
                <a:t>発表資料</a:t>
              </a: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grpSp>
      <p:sp>
        <p:nvSpPr>
          <p:cNvPr id="15" name="正方形/長方形 14">
            <a:extLst>
              <a:ext uri="{FF2B5EF4-FFF2-40B4-BE49-F238E27FC236}">
                <a16:creationId xmlns:a16="http://schemas.microsoft.com/office/drawing/2014/main" id="{C57AF65A-1342-BA36-CE87-09A6778FDDCC}"/>
              </a:ext>
            </a:extLst>
          </p:cNvPr>
          <p:cNvSpPr/>
          <p:nvPr/>
        </p:nvSpPr>
        <p:spPr bwMode="gray">
          <a:xfrm>
            <a:off x="1460864" y="3121200"/>
            <a:ext cx="1556588" cy="615600"/>
          </a:xfrm>
          <a:prstGeom prst="rect">
            <a:avLst/>
          </a:prstGeom>
          <a:solidFill>
            <a:schemeClr val="accent1">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半導体産業</a:t>
            </a:r>
            <a:r>
              <a:rPr kumimoji="1" lang="en-US" altLang="ja-JP" sz="1200" b="1">
                <a:solidFill>
                  <a:prstClr val="black"/>
                </a:solidFill>
                <a:latin typeface="+mn-lt"/>
                <a:cs typeface="+mn-cs"/>
              </a:rPr>
              <a:t>SWG</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（第</a:t>
            </a:r>
            <a:r>
              <a:rPr kumimoji="1" lang="en-US" altLang="ja-JP" sz="1200" b="1" i="0" u="none" strike="noStrike" kern="1200" cap="none" spc="0" normalizeH="0" baseline="0" noProof="0">
                <a:ln>
                  <a:noFill/>
                </a:ln>
                <a:solidFill>
                  <a:prstClr val="black"/>
                </a:solidFill>
                <a:effectLst/>
                <a:uLnTx/>
                <a:uFillTx/>
                <a:latin typeface="+mn-lt"/>
                <a:ea typeface="+mn-ea"/>
                <a:cs typeface="+mn-cs"/>
              </a:rPr>
              <a:t>1</a:t>
            </a:r>
            <a:r>
              <a:rPr kumimoji="1" lang="ja-JP" altLang="en-US" sz="1200" b="1" i="0" u="none" strike="noStrike" kern="1200" cap="none" spc="0" normalizeH="0" baseline="0" noProof="0">
                <a:ln>
                  <a:noFill/>
                </a:ln>
                <a:solidFill>
                  <a:prstClr val="black"/>
                </a:solidFill>
                <a:effectLst/>
                <a:uLnTx/>
                <a:uFillTx/>
                <a:latin typeface="+mn-lt"/>
                <a:ea typeface="+mn-ea"/>
                <a:cs typeface="+mn-cs"/>
              </a:rPr>
              <a:t>回）</a:t>
            </a: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a:t>図</a:t>
            </a:r>
            <a:r>
              <a:rPr lang="en-US" altLang="ja-JP"/>
              <a:t>4.2.3-1 </a:t>
            </a:r>
            <a:r>
              <a:rPr lang="ja-JP" altLang="en-US"/>
              <a:t>半導体デバイス工場における</a:t>
            </a:r>
            <a:r>
              <a:rPr lang="en-US" altLang="ja-JP"/>
              <a:t>OT</a:t>
            </a:r>
            <a:r>
              <a:rPr lang="ja-JP" altLang="en-US"/>
              <a:t>ガイドライン作成の進め方</a:t>
            </a:r>
          </a:p>
        </p:txBody>
      </p:sp>
      <p:sp>
        <p:nvSpPr>
          <p:cNvPr id="20" name="正方形/長方形 19">
            <a:extLst>
              <a:ext uri="{FF2B5EF4-FFF2-40B4-BE49-F238E27FC236}">
                <a16:creationId xmlns:a16="http://schemas.microsoft.com/office/drawing/2014/main" id="{3A03E077-B88F-D314-D80A-8EA916310024}"/>
              </a:ext>
            </a:extLst>
          </p:cNvPr>
          <p:cNvSpPr/>
          <p:nvPr/>
        </p:nvSpPr>
        <p:spPr bwMode="gray">
          <a:xfrm>
            <a:off x="4174706" y="4457019"/>
            <a:ext cx="1556588" cy="615600"/>
          </a:xfrm>
          <a:prstGeom prst="rect">
            <a:avLst/>
          </a:prstGeom>
          <a:solidFill>
            <a:schemeClr val="accent1">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作業部会</a:t>
            </a:r>
            <a:br>
              <a:rPr kumimoji="1" lang="en-US" altLang="ja-JP" sz="1200" b="1">
                <a:solidFill>
                  <a:prstClr val="black"/>
                </a:solidFill>
                <a:latin typeface="+mn-lt"/>
                <a:cs typeface="+mn-cs"/>
              </a:rPr>
            </a:br>
            <a:r>
              <a:rPr kumimoji="1" lang="ja-JP" altLang="en-US" sz="1200" b="1">
                <a:solidFill>
                  <a:prstClr val="black"/>
                </a:solidFill>
                <a:latin typeface="+mn-lt"/>
                <a:cs typeface="+mn-cs"/>
              </a:rPr>
              <a:t>（第</a:t>
            </a:r>
            <a:r>
              <a:rPr kumimoji="1" lang="en-US" altLang="ja-JP" sz="1200" b="1">
                <a:solidFill>
                  <a:prstClr val="black"/>
                </a:solidFill>
                <a:latin typeface="+mn-lt"/>
                <a:cs typeface="+mn-cs"/>
              </a:rPr>
              <a:t>1</a:t>
            </a:r>
            <a:r>
              <a:rPr kumimoji="1" lang="ja-JP" altLang="en-US" sz="1200" b="1">
                <a:solidFill>
                  <a:prstClr val="black"/>
                </a:solidFill>
                <a:latin typeface="+mn-lt"/>
                <a:cs typeface="+mn-cs"/>
              </a:rPr>
              <a:t>回～第</a:t>
            </a:r>
            <a:r>
              <a:rPr kumimoji="1" lang="en-US" altLang="ja-JP" sz="1200" b="1">
                <a:solidFill>
                  <a:prstClr val="black"/>
                </a:solidFill>
                <a:latin typeface="+mn-lt"/>
                <a:cs typeface="+mn-cs"/>
              </a:rPr>
              <a:t>4</a:t>
            </a:r>
            <a:r>
              <a:rPr kumimoji="1" lang="ja-JP" altLang="en-US" sz="1200" b="1">
                <a:solidFill>
                  <a:prstClr val="black"/>
                </a:solidFill>
                <a:latin typeface="+mn-lt"/>
                <a:cs typeface="+mn-cs"/>
              </a:rPr>
              <a:t>回）</a:t>
            </a: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sp>
        <p:nvSpPr>
          <p:cNvPr id="22" name="正方形/長方形 21">
            <a:extLst>
              <a:ext uri="{FF2B5EF4-FFF2-40B4-BE49-F238E27FC236}">
                <a16:creationId xmlns:a16="http://schemas.microsoft.com/office/drawing/2014/main" id="{A15783E4-985E-657B-B6F6-1B332DE5AFD1}"/>
              </a:ext>
            </a:extLst>
          </p:cNvPr>
          <p:cNvSpPr/>
          <p:nvPr/>
        </p:nvSpPr>
        <p:spPr bwMode="gray">
          <a:xfrm>
            <a:off x="6888548" y="3121200"/>
            <a:ext cx="1556588" cy="615600"/>
          </a:xfrm>
          <a:prstGeom prst="rect">
            <a:avLst/>
          </a:prstGeom>
          <a:solidFill>
            <a:schemeClr val="accent1">
              <a:lumMod val="20000"/>
              <a:lumOff val="80000"/>
            </a:schemeClr>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半導体産業</a:t>
            </a:r>
            <a:r>
              <a:rPr kumimoji="1" lang="en-US" altLang="ja-JP" sz="1200" b="1">
                <a:solidFill>
                  <a:prstClr val="black"/>
                </a:solidFill>
                <a:latin typeface="+mn-lt"/>
                <a:cs typeface="+mn-cs"/>
              </a:rPr>
              <a:t>SWG</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（第</a:t>
            </a:r>
            <a:r>
              <a:rPr kumimoji="1" lang="en-US" altLang="ja-JP" sz="1200" b="1" i="0" u="none" strike="noStrike" kern="1200" cap="none" spc="0" normalizeH="0" baseline="0" noProof="0">
                <a:ln>
                  <a:noFill/>
                </a:ln>
                <a:solidFill>
                  <a:prstClr val="black"/>
                </a:solidFill>
                <a:effectLst/>
                <a:uLnTx/>
                <a:uFillTx/>
                <a:latin typeface="+mn-lt"/>
                <a:ea typeface="+mn-ea"/>
                <a:cs typeface="+mn-cs"/>
              </a:rPr>
              <a:t>2</a:t>
            </a:r>
            <a:r>
              <a:rPr kumimoji="1" lang="ja-JP" altLang="en-US" sz="1200" b="1" i="0" u="none" strike="noStrike" kern="1200" cap="none" spc="0" normalizeH="0" baseline="0" noProof="0">
                <a:ln>
                  <a:noFill/>
                </a:ln>
                <a:solidFill>
                  <a:prstClr val="black"/>
                </a:solidFill>
                <a:effectLst/>
                <a:uLnTx/>
                <a:uFillTx/>
                <a:latin typeface="+mn-lt"/>
                <a:ea typeface="+mn-ea"/>
                <a:cs typeface="+mn-cs"/>
              </a:rPr>
              <a:t>回）</a:t>
            </a:r>
            <a:endParaRPr kumimoji="1" lang="en-US" altLang="ja-JP" sz="1200" b="1" i="0" u="none" strike="noStrike" kern="1200" cap="none" spc="0" normalizeH="0" baseline="0" noProof="0">
              <a:ln>
                <a:noFill/>
              </a:ln>
              <a:solidFill>
                <a:prstClr val="black"/>
              </a:solidFill>
              <a:effectLst/>
              <a:uLnTx/>
              <a:uFillTx/>
              <a:latin typeface="+mn-lt"/>
              <a:ea typeface="+mn-ea"/>
              <a:cs typeface="+mn-cs"/>
            </a:endParaRPr>
          </a:p>
        </p:txBody>
      </p:sp>
      <p:cxnSp>
        <p:nvCxnSpPr>
          <p:cNvPr id="24" name="直線矢印コネクタ 23">
            <a:extLst>
              <a:ext uri="{FF2B5EF4-FFF2-40B4-BE49-F238E27FC236}">
                <a16:creationId xmlns:a16="http://schemas.microsoft.com/office/drawing/2014/main" id="{14CA70E0-2385-EC31-7136-537DEB7CEA73}"/>
              </a:ext>
            </a:extLst>
          </p:cNvPr>
          <p:cNvCxnSpPr>
            <a:cxnSpLocks/>
            <a:stCxn id="4" idx="2"/>
            <a:endCxn id="3" idx="0"/>
          </p:cNvCxnSpPr>
          <p:nvPr/>
        </p:nvCxnSpPr>
        <p:spPr bwMode="gray">
          <a:xfrm flipH="1">
            <a:off x="4953000" y="2579477"/>
            <a:ext cx="1116216" cy="541723"/>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D688AF89-DD05-973E-664E-30AEF1451A27}"/>
              </a:ext>
            </a:extLst>
          </p:cNvPr>
          <p:cNvCxnSpPr>
            <a:cxnSpLocks/>
            <a:stCxn id="14" idx="2"/>
            <a:endCxn id="3" idx="0"/>
          </p:cNvCxnSpPr>
          <p:nvPr/>
        </p:nvCxnSpPr>
        <p:spPr bwMode="gray">
          <a:xfrm>
            <a:off x="3175462" y="2579477"/>
            <a:ext cx="1777538" cy="541723"/>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sp>
        <p:nvSpPr>
          <p:cNvPr id="39" name="矢印: 右カーブ 38">
            <a:extLst>
              <a:ext uri="{FF2B5EF4-FFF2-40B4-BE49-F238E27FC236}">
                <a16:creationId xmlns:a16="http://schemas.microsoft.com/office/drawing/2014/main" id="{17376ADE-50C9-7AAB-4ADF-E242E14CFB0E}"/>
              </a:ext>
            </a:extLst>
          </p:cNvPr>
          <p:cNvSpPr/>
          <p:nvPr/>
        </p:nvSpPr>
        <p:spPr bwMode="gray">
          <a:xfrm>
            <a:off x="4487654" y="3891883"/>
            <a:ext cx="417353" cy="469070"/>
          </a:xfrm>
          <a:prstGeom prst="curved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0" name="矢印: 右カーブ 39">
            <a:extLst>
              <a:ext uri="{FF2B5EF4-FFF2-40B4-BE49-F238E27FC236}">
                <a16:creationId xmlns:a16="http://schemas.microsoft.com/office/drawing/2014/main" id="{3854BA4E-E5FC-092F-7119-C9330E06C070}"/>
              </a:ext>
            </a:extLst>
          </p:cNvPr>
          <p:cNvSpPr/>
          <p:nvPr/>
        </p:nvSpPr>
        <p:spPr bwMode="gray">
          <a:xfrm flipH="1" flipV="1">
            <a:off x="4953000" y="3857804"/>
            <a:ext cx="417353" cy="469070"/>
          </a:xfrm>
          <a:prstGeom prst="curved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 name="矢印: 右 4">
            <a:extLst>
              <a:ext uri="{FF2B5EF4-FFF2-40B4-BE49-F238E27FC236}">
                <a16:creationId xmlns:a16="http://schemas.microsoft.com/office/drawing/2014/main" id="{87A43C6A-8750-A32B-D7D2-C986DDD6E125}"/>
              </a:ext>
            </a:extLst>
          </p:cNvPr>
          <p:cNvSpPr/>
          <p:nvPr/>
        </p:nvSpPr>
        <p:spPr bwMode="gray">
          <a:xfrm>
            <a:off x="3296653" y="3312695"/>
            <a:ext cx="720043" cy="216568"/>
          </a:xfrm>
          <a:prstGeom prst="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 name="矢印: 右 5">
            <a:extLst>
              <a:ext uri="{FF2B5EF4-FFF2-40B4-BE49-F238E27FC236}">
                <a16:creationId xmlns:a16="http://schemas.microsoft.com/office/drawing/2014/main" id="{25BF6B29-220C-96D1-3F57-75F216ECC8B8}"/>
              </a:ext>
            </a:extLst>
          </p:cNvPr>
          <p:cNvSpPr/>
          <p:nvPr/>
        </p:nvSpPr>
        <p:spPr bwMode="gray">
          <a:xfrm>
            <a:off x="5935581" y="3312695"/>
            <a:ext cx="720043" cy="216568"/>
          </a:xfrm>
          <a:prstGeom prst="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 name="四角形: 角を丸くする 6">
            <a:extLst>
              <a:ext uri="{FF2B5EF4-FFF2-40B4-BE49-F238E27FC236}">
                <a16:creationId xmlns:a16="http://schemas.microsoft.com/office/drawing/2014/main" id="{A207B2E4-15F2-6B64-FF88-253DFD329246}"/>
              </a:ext>
            </a:extLst>
          </p:cNvPr>
          <p:cNvSpPr/>
          <p:nvPr/>
        </p:nvSpPr>
        <p:spPr bwMode="auto">
          <a:xfrm>
            <a:off x="3384985" y="3536275"/>
            <a:ext cx="543378" cy="283706"/>
          </a:xfrm>
          <a:prstGeom prst="roundRect">
            <a:avLst/>
          </a:prstGeom>
          <a:noFill/>
          <a:ln w="9525">
            <a:noFill/>
            <a:miter lim="800000"/>
            <a:headEnd/>
            <a:tailEnd/>
          </a:ln>
          <a:effectLst/>
        </p:spPr>
        <p:txBody>
          <a:bodyPr wrap="square" rtlCol="0" anchor="ctr"/>
          <a:lstStyle/>
          <a:p>
            <a:pPr algn="ctr"/>
            <a:r>
              <a:rPr kumimoji="0" lang="ja-JP" altLang="en-US" sz="1200">
                <a:latin typeface="+mj-ea"/>
                <a:ea typeface="+mj-ea"/>
              </a:rPr>
              <a:t>意見</a:t>
            </a:r>
            <a:endParaRPr kumimoji="0" lang="en-US" altLang="ja-JP" sz="1200">
              <a:latin typeface="+mj-ea"/>
              <a:ea typeface="+mj-ea"/>
            </a:endParaRPr>
          </a:p>
        </p:txBody>
      </p:sp>
      <p:sp>
        <p:nvSpPr>
          <p:cNvPr id="9" name="四角形: 角を丸くする 8">
            <a:extLst>
              <a:ext uri="{FF2B5EF4-FFF2-40B4-BE49-F238E27FC236}">
                <a16:creationId xmlns:a16="http://schemas.microsoft.com/office/drawing/2014/main" id="{48C7FE9A-4774-920A-F95F-7611A6DD53D8}"/>
              </a:ext>
            </a:extLst>
          </p:cNvPr>
          <p:cNvSpPr/>
          <p:nvPr/>
        </p:nvSpPr>
        <p:spPr bwMode="auto">
          <a:xfrm>
            <a:off x="6023913" y="3536275"/>
            <a:ext cx="543378" cy="283706"/>
          </a:xfrm>
          <a:prstGeom prst="roundRect">
            <a:avLst/>
          </a:prstGeom>
          <a:noFill/>
          <a:ln w="9525">
            <a:noFill/>
            <a:miter lim="800000"/>
            <a:headEnd/>
            <a:tailEnd/>
          </a:ln>
          <a:effectLst/>
        </p:spPr>
        <p:txBody>
          <a:bodyPr wrap="square" rtlCol="0" anchor="ctr"/>
          <a:lstStyle/>
          <a:p>
            <a:pPr algn="ctr"/>
            <a:r>
              <a:rPr kumimoji="0" lang="ja-JP" altLang="en-US" sz="1200">
                <a:latin typeface="+mj-ea"/>
                <a:ea typeface="+mj-ea"/>
              </a:rPr>
              <a:t>諮問</a:t>
            </a:r>
            <a:endParaRPr kumimoji="0" lang="en-US" altLang="ja-JP" sz="1200">
              <a:latin typeface="+mj-ea"/>
              <a:ea typeface="+mj-ea"/>
            </a:endParaRPr>
          </a:p>
        </p:txBody>
      </p:sp>
      <p:sp>
        <p:nvSpPr>
          <p:cNvPr id="10" name="四角形: 角を丸くする 9">
            <a:extLst>
              <a:ext uri="{FF2B5EF4-FFF2-40B4-BE49-F238E27FC236}">
                <a16:creationId xmlns:a16="http://schemas.microsoft.com/office/drawing/2014/main" id="{1630D71B-CEC0-2443-B298-AB8D14A5CCC5}"/>
              </a:ext>
            </a:extLst>
          </p:cNvPr>
          <p:cNvSpPr/>
          <p:nvPr/>
        </p:nvSpPr>
        <p:spPr bwMode="auto">
          <a:xfrm>
            <a:off x="4681311" y="3940971"/>
            <a:ext cx="543378" cy="283706"/>
          </a:xfrm>
          <a:prstGeom prst="roundRect">
            <a:avLst/>
          </a:prstGeom>
          <a:noFill/>
          <a:ln w="9525">
            <a:noFill/>
            <a:miter lim="800000"/>
            <a:headEnd/>
            <a:tailEnd/>
          </a:ln>
          <a:effectLst/>
        </p:spPr>
        <p:txBody>
          <a:bodyPr wrap="square" rtlCol="0" anchor="ctr"/>
          <a:lstStyle/>
          <a:p>
            <a:pPr algn="ctr"/>
            <a:r>
              <a:rPr kumimoji="0" lang="ja-JP" altLang="en-US" sz="1200">
                <a:latin typeface="+mj-ea"/>
                <a:ea typeface="+mj-ea"/>
              </a:rPr>
              <a:t>議論</a:t>
            </a:r>
            <a:endParaRPr kumimoji="0" lang="en-US" altLang="ja-JP" sz="1200">
              <a:latin typeface="+mj-ea"/>
              <a:ea typeface="+mj-ea"/>
            </a:endParaRPr>
          </a:p>
        </p:txBody>
      </p:sp>
    </p:spTree>
    <p:extLst>
      <p:ext uri="{BB962C8B-B14F-4D97-AF65-F5344CB8AC3E}">
        <p14:creationId xmlns:p14="http://schemas.microsoft.com/office/powerpoint/2010/main" val="1157476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2</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dirty="0"/>
              <a:t>図</a:t>
            </a:r>
            <a:r>
              <a:rPr lang="en-US" altLang="ja-JP" dirty="0"/>
              <a:t>3.1.1-1 </a:t>
            </a:r>
            <a:r>
              <a:rPr lang="ja-JP" altLang="en-US" dirty="0"/>
              <a:t>ランサムウェアによる被害額</a:t>
            </a:r>
          </a:p>
        </p:txBody>
      </p:sp>
      <p:pic>
        <p:nvPicPr>
          <p:cNvPr id="10" name="図 9">
            <a:extLst>
              <a:ext uri="{FF2B5EF4-FFF2-40B4-BE49-F238E27FC236}">
                <a16:creationId xmlns:a16="http://schemas.microsoft.com/office/drawing/2014/main" id="{6CB94713-90CC-2CA3-9861-1184B7C14625}"/>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b="8174"/>
          <a:stretch/>
        </p:blipFill>
        <p:spPr bwMode="auto">
          <a:xfrm>
            <a:off x="908914" y="1808150"/>
            <a:ext cx="7620000" cy="3970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4731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3</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dirty="0"/>
              <a:t>図</a:t>
            </a:r>
            <a:r>
              <a:rPr lang="en-US" altLang="ja-JP" dirty="0"/>
              <a:t>3.1.1-2 </a:t>
            </a:r>
            <a:r>
              <a:rPr lang="ja-JP" altLang="en-US" dirty="0"/>
              <a:t>ランサムウェア被害の業務別構成比</a:t>
            </a:r>
          </a:p>
        </p:txBody>
      </p:sp>
      <p:pic>
        <p:nvPicPr>
          <p:cNvPr id="3" name="図 2">
            <a:extLst>
              <a:ext uri="{FF2B5EF4-FFF2-40B4-BE49-F238E27FC236}">
                <a16:creationId xmlns:a16="http://schemas.microsoft.com/office/drawing/2014/main" id="{485A344D-D63E-1596-8358-1290B34CD0D7}"/>
              </a:ext>
            </a:extLst>
          </p:cNvPr>
          <p:cNvPicPr>
            <a:picLocks noChangeAspect="1"/>
          </p:cNvPicPr>
          <p:nvPr/>
        </p:nvPicPr>
        <p:blipFill rotWithShape="1">
          <a:blip r:embed="rId6"/>
          <a:srcRect b="7570"/>
          <a:stretch/>
        </p:blipFill>
        <p:spPr>
          <a:xfrm>
            <a:off x="1099708" y="1688400"/>
            <a:ext cx="6837283" cy="4161600"/>
          </a:xfrm>
          <a:prstGeom prst="rect">
            <a:avLst/>
          </a:prstGeom>
        </p:spPr>
      </p:pic>
    </p:spTree>
    <p:extLst>
      <p:ext uri="{BB962C8B-B14F-4D97-AF65-F5344CB8AC3E}">
        <p14:creationId xmlns:p14="http://schemas.microsoft.com/office/powerpoint/2010/main" val="2392600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BAC9104-5FD0-406D-5835-2507ADDF60B0}"/>
              </a:ext>
            </a:extLst>
          </p:cNvPr>
          <p:cNvSpPr>
            <a:spLocks noGrp="1"/>
          </p:cNvSpPr>
          <p:nvPr>
            <p:ph type="sldNum" sz="quarter" idx="10"/>
          </p:nvPr>
        </p:nvSpPr>
        <p:spPr/>
        <p:txBody>
          <a:bodyPr/>
          <a:lstStyle/>
          <a:p>
            <a:fld id="{543A0986-838B-4D2A-A95C-8CB1738263FE}" type="slidenum">
              <a:rPr lang="ja-JP" altLang="en-US" smtClean="0"/>
              <a:pPr/>
              <a:t>4</a:t>
            </a:fld>
            <a:endParaRPr lang="ja-JP" altLang="en-US"/>
          </a:p>
        </p:txBody>
      </p:sp>
      <p:sp>
        <p:nvSpPr>
          <p:cNvPr id="5" name="タイトル 4">
            <a:extLst>
              <a:ext uri="{FF2B5EF4-FFF2-40B4-BE49-F238E27FC236}">
                <a16:creationId xmlns:a16="http://schemas.microsoft.com/office/drawing/2014/main" id="{483A6B96-1A27-67BA-2017-45A93F80CAA9}"/>
              </a:ext>
            </a:extLst>
          </p:cNvPr>
          <p:cNvSpPr>
            <a:spLocks noGrp="1"/>
          </p:cNvSpPr>
          <p:nvPr>
            <p:ph type="title"/>
          </p:nvPr>
        </p:nvSpPr>
        <p:spPr/>
        <p:txBody>
          <a:bodyPr/>
          <a:lstStyle/>
          <a:p>
            <a:r>
              <a:rPr lang="ja-JP" altLang="en-US" dirty="0"/>
              <a:t>図</a:t>
            </a:r>
            <a:r>
              <a:rPr lang="en-US" altLang="ja-JP" dirty="0"/>
              <a:t>3.1.2-1 </a:t>
            </a:r>
            <a:r>
              <a:rPr lang="ja-JP" altLang="en-US" dirty="0">
                <a:latin typeface="+mj-ea"/>
              </a:rPr>
              <a:t>半導体関連の</a:t>
            </a:r>
            <a:r>
              <a:rPr lang="en-US" altLang="ja-JP" dirty="0">
                <a:latin typeface="+mj-ea"/>
              </a:rPr>
              <a:t>OT</a:t>
            </a:r>
            <a:r>
              <a:rPr lang="ja-JP" altLang="en-US" dirty="0">
                <a:latin typeface="+mj-ea"/>
              </a:rPr>
              <a:t>セキュリティ関連企画等の関係性</a:t>
            </a:r>
            <a:endParaRPr kumimoji="1" lang="ja-JP" altLang="en-US" dirty="0">
              <a:latin typeface="+mj-ea"/>
            </a:endParaRPr>
          </a:p>
        </p:txBody>
      </p:sp>
      <p:grpSp>
        <p:nvGrpSpPr>
          <p:cNvPr id="32" name="グループ化 31">
            <a:extLst>
              <a:ext uri="{FF2B5EF4-FFF2-40B4-BE49-F238E27FC236}">
                <a16:creationId xmlns:a16="http://schemas.microsoft.com/office/drawing/2014/main" id="{560773AF-BD9D-AE99-DCC0-01E33BFFBBB5}"/>
              </a:ext>
            </a:extLst>
          </p:cNvPr>
          <p:cNvGrpSpPr/>
          <p:nvPr/>
        </p:nvGrpSpPr>
        <p:grpSpPr>
          <a:xfrm>
            <a:off x="910569" y="1235099"/>
            <a:ext cx="8250810" cy="4805096"/>
            <a:chOff x="910569" y="1235099"/>
            <a:chExt cx="8250810" cy="4805096"/>
          </a:xfrm>
        </p:grpSpPr>
        <p:sp>
          <p:nvSpPr>
            <p:cNvPr id="26" name="四角形: 角を丸くする 25">
              <a:extLst>
                <a:ext uri="{FF2B5EF4-FFF2-40B4-BE49-F238E27FC236}">
                  <a16:creationId xmlns:a16="http://schemas.microsoft.com/office/drawing/2014/main" id="{53E4BCE7-2B54-7C77-5898-96B4E5C641FF}"/>
                </a:ext>
              </a:extLst>
            </p:cNvPr>
            <p:cNvSpPr/>
            <p:nvPr/>
          </p:nvSpPr>
          <p:spPr bwMode="auto">
            <a:xfrm>
              <a:off x="4486732" y="2309438"/>
              <a:ext cx="4674647" cy="1098038"/>
            </a:xfrm>
            <a:prstGeom prst="roundRect">
              <a:avLst>
                <a:gd name="adj" fmla="val 2928"/>
              </a:avLst>
            </a:prstGeom>
            <a:solidFill>
              <a:schemeClr val="accent6">
                <a:lumMod val="20000"/>
                <a:lumOff val="80000"/>
              </a:schemeClr>
            </a:solidFill>
            <a:ln w="9525">
              <a:solidFill>
                <a:srgbClr val="B2B2B2"/>
              </a:solidFill>
              <a:miter lim="800000"/>
              <a:headEnd/>
              <a:tailEnd/>
            </a:ln>
            <a:effectLst/>
          </p:spPr>
          <p:txBody>
            <a:bodyPr wrap="square" rtlCol="0" anchor="ctr"/>
            <a:lstStyle/>
            <a:p>
              <a:pPr algn="l"/>
              <a:endParaRPr kumimoji="0" lang="ja-JP" altLang="en-US" sz="1200">
                <a:latin typeface="+mj-ea"/>
                <a:ea typeface="+mj-ea"/>
              </a:endParaRPr>
            </a:p>
          </p:txBody>
        </p:sp>
        <p:sp>
          <p:nvSpPr>
            <p:cNvPr id="7" name="四角形: 角を丸くする 6">
              <a:extLst>
                <a:ext uri="{FF2B5EF4-FFF2-40B4-BE49-F238E27FC236}">
                  <a16:creationId xmlns:a16="http://schemas.microsoft.com/office/drawing/2014/main" id="{4E13F660-1584-B235-B1E5-C28844A80782}"/>
                </a:ext>
              </a:extLst>
            </p:cNvPr>
            <p:cNvSpPr/>
            <p:nvPr/>
          </p:nvSpPr>
          <p:spPr bwMode="auto">
            <a:xfrm>
              <a:off x="3453762" y="4151829"/>
              <a:ext cx="1612701" cy="1398088"/>
            </a:xfrm>
            <a:prstGeom prst="roundRect">
              <a:avLst>
                <a:gd name="adj" fmla="val 2928"/>
              </a:avLst>
            </a:prstGeom>
            <a:solidFill>
              <a:schemeClr val="accent6">
                <a:lumMod val="20000"/>
                <a:lumOff val="80000"/>
              </a:schemeClr>
            </a:solidFill>
            <a:ln w="9525">
              <a:solidFill>
                <a:srgbClr val="B2B2B2"/>
              </a:solidFill>
              <a:miter lim="800000"/>
              <a:headEnd/>
              <a:tailEnd/>
            </a:ln>
            <a:effectLst/>
          </p:spPr>
          <p:txBody>
            <a:bodyPr wrap="square" rtlCol="0" anchor="ctr"/>
            <a:lstStyle/>
            <a:p>
              <a:pPr algn="l"/>
              <a:endParaRPr kumimoji="0" lang="ja-JP" altLang="en-US" sz="1200">
                <a:latin typeface="+mj-ea"/>
                <a:ea typeface="+mj-ea"/>
              </a:endParaRPr>
            </a:p>
          </p:txBody>
        </p:sp>
        <p:sp>
          <p:nvSpPr>
            <p:cNvPr id="6" name="矢印: 右 5">
              <a:extLst>
                <a:ext uri="{FF2B5EF4-FFF2-40B4-BE49-F238E27FC236}">
                  <a16:creationId xmlns:a16="http://schemas.microsoft.com/office/drawing/2014/main" id="{59B5CF70-AA70-6265-6516-0C8A2E394236}"/>
                </a:ext>
              </a:extLst>
            </p:cNvPr>
            <p:cNvSpPr/>
            <p:nvPr/>
          </p:nvSpPr>
          <p:spPr bwMode="auto">
            <a:xfrm>
              <a:off x="2876870" y="4226523"/>
              <a:ext cx="706992" cy="519673"/>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nchor="ctr"/>
            <a:lstStyle/>
            <a:p>
              <a:pPr algn="l"/>
              <a:endParaRPr kumimoji="0" lang="ja-JP" altLang="en-US" sz="1200">
                <a:latin typeface="+mj-ea"/>
                <a:ea typeface="+mj-ea"/>
              </a:endParaRPr>
            </a:p>
          </p:txBody>
        </p:sp>
        <p:sp>
          <p:nvSpPr>
            <p:cNvPr id="9" name="四角形: 角を丸くする 8">
              <a:extLst>
                <a:ext uri="{FF2B5EF4-FFF2-40B4-BE49-F238E27FC236}">
                  <a16:creationId xmlns:a16="http://schemas.microsoft.com/office/drawing/2014/main" id="{9494A92D-29BF-A856-398D-5877DE4CD166}"/>
                </a:ext>
              </a:extLst>
            </p:cNvPr>
            <p:cNvSpPr/>
            <p:nvPr/>
          </p:nvSpPr>
          <p:spPr bwMode="auto">
            <a:xfrm>
              <a:off x="5564078" y="4787116"/>
              <a:ext cx="2363546" cy="771111"/>
            </a:xfrm>
            <a:prstGeom prst="roundRect">
              <a:avLst>
                <a:gd name="adj" fmla="val 2928"/>
              </a:avLst>
            </a:prstGeom>
            <a:solidFill>
              <a:schemeClr val="accent6">
                <a:lumMod val="20000"/>
                <a:lumOff val="80000"/>
              </a:schemeClr>
            </a:solidFill>
            <a:ln w="9525">
              <a:solidFill>
                <a:srgbClr val="B2B2B2"/>
              </a:solidFill>
              <a:miter lim="800000"/>
              <a:headEnd/>
              <a:tailEnd/>
            </a:ln>
            <a:effectLst/>
          </p:spPr>
          <p:txBody>
            <a:bodyPr wrap="square" rtlCol="0" anchor="ctr"/>
            <a:lstStyle/>
            <a:p>
              <a:pPr algn="l"/>
              <a:endParaRPr kumimoji="0" lang="ja-JP" altLang="en-US" sz="1200">
                <a:latin typeface="+mj-ea"/>
                <a:ea typeface="+mj-ea"/>
              </a:endParaRPr>
            </a:p>
          </p:txBody>
        </p:sp>
        <p:sp>
          <p:nvSpPr>
            <p:cNvPr id="14" name="四角形: 角を丸くする 13">
              <a:extLst>
                <a:ext uri="{FF2B5EF4-FFF2-40B4-BE49-F238E27FC236}">
                  <a16:creationId xmlns:a16="http://schemas.microsoft.com/office/drawing/2014/main" id="{E493B076-2D53-E07A-46E5-08BC8FC9B8BA}"/>
                </a:ext>
              </a:extLst>
            </p:cNvPr>
            <p:cNvSpPr/>
            <p:nvPr/>
          </p:nvSpPr>
          <p:spPr bwMode="auto">
            <a:xfrm>
              <a:off x="5754392" y="4948323"/>
              <a:ext cx="945049" cy="478305"/>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E187</a:t>
              </a:r>
              <a:endParaRPr lang="en-US" altLang="ja-JP" sz="1200">
                <a:latin typeface="+mj-ea"/>
                <a:ea typeface="+mj-ea"/>
              </a:endParaRPr>
            </a:p>
            <a:p>
              <a:pPr algn="ctr"/>
              <a:r>
                <a:rPr kumimoji="0" lang="en-US" altLang="ja-JP" sz="1200">
                  <a:latin typeface="+mj-ea"/>
                  <a:ea typeface="+mj-ea"/>
                </a:rPr>
                <a:t>Ver2</a:t>
              </a:r>
              <a:endParaRPr kumimoji="0" lang="ja-JP" altLang="en-US" sz="1200">
                <a:latin typeface="+mj-ea"/>
                <a:ea typeface="+mj-ea"/>
              </a:endParaRPr>
            </a:p>
          </p:txBody>
        </p:sp>
        <p:sp>
          <p:nvSpPr>
            <p:cNvPr id="15" name="四角形: 角を丸くする 14">
              <a:extLst>
                <a:ext uri="{FF2B5EF4-FFF2-40B4-BE49-F238E27FC236}">
                  <a16:creationId xmlns:a16="http://schemas.microsoft.com/office/drawing/2014/main" id="{B5C117E8-2501-BB5E-2D12-21B304C116F3}"/>
                </a:ext>
              </a:extLst>
            </p:cNvPr>
            <p:cNvSpPr/>
            <p:nvPr/>
          </p:nvSpPr>
          <p:spPr bwMode="auto">
            <a:xfrm>
              <a:off x="6773941" y="4948322"/>
              <a:ext cx="995741" cy="478305"/>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E187</a:t>
              </a:r>
            </a:p>
            <a:p>
              <a:pPr algn="ctr"/>
              <a:r>
                <a:rPr kumimoji="0" lang="en-US" altLang="ja-JP" sz="1200">
                  <a:latin typeface="+mj-ea"/>
                  <a:ea typeface="+mj-ea"/>
                </a:rPr>
                <a:t>checklist</a:t>
              </a:r>
              <a:endParaRPr kumimoji="0" lang="ja-JP" altLang="en-US" sz="1200">
                <a:latin typeface="+mj-ea"/>
                <a:ea typeface="+mj-ea"/>
              </a:endParaRPr>
            </a:p>
          </p:txBody>
        </p:sp>
        <p:sp>
          <p:nvSpPr>
            <p:cNvPr id="21" name="矢印: 右 20">
              <a:extLst>
                <a:ext uri="{FF2B5EF4-FFF2-40B4-BE49-F238E27FC236}">
                  <a16:creationId xmlns:a16="http://schemas.microsoft.com/office/drawing/2014/main" id="{83874A7C-A6DD-1F30-736F-297EF4378E00}"/>
                </a:ext>
              </a:extLst>
            </p:cNvPr>
            <p:cNvSpPr/>
            <p:nvPr/>
          </p:nvSpPr>
          <p:spPr bwMode="auto">
            <a:xfrm>
              <a:off x="3078441" y="5079435"/>
              <a:ext cx="2650862" cy="530583"/>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nchor="ctr"/>
            <a:lstStyle/>
            <a:p>
              <a:pPr algn="l"/>
              <a:endParaRPr kumimoji="0" lang="ja-JP" altLang="en-US" sz="1200">
                <a:latin typeface="+mj-ea"/>
                <a:ea typeface="+mj-ea"/>
              </a:endParaRPr>
            </a:p>
          </p:txBody>
        </p:sp>
        <p:sp>
          <p:nvSpPr>
            <p:cNvPr id="22" name="矢印: 右 21">
              <a:extLst>
                <a:ext uri="{FF2B5EF4-FFF2-40B4-BE49-F238E27FC236}">
                  <a16:creationId xmlns:a16="http://schemas.microsoft.com/office/drawing/2014/main" id="{030E5A07-42E0-3A53-B183-581107363174}"/>
                </a:ext>
              </a:extLst>
            </p:cNvPr>
            <p:cNvSpPr/>
            <p:nvPr/>
          </p:nvSpPr>
          <p:spPr bwMode="auto">
            <a:xfrm rot="18626786">
              <a:off x="2764952" y="4813432"/>
              <a:ext cx="887728" cy="530583"/>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nchor="ctr"/>
            <a:lstStyle/>
            <a:p>
              <a:pPr algn="l"/>
              <a:endParaRPr kumimoji="0" lang="ja-JP" altLang="en-US" sz="1200">
                <a:latin typeface="+mj-ea"/>
                <a:ea typeface="+mj-ea"/>
              </a:endParaRPr>
            </a:p>
          </p:txBody>
        </p:sp>
        <p:sp>
          <p:nvSpPr>
            <p:cNvPr id="29" name="四角形: 角を丸くする 28">
              <a:extLst>
                <a:ext uri="{FF2B5EF4-FFF2-40B4-BE49-F238E27FC236}">
                  <a16:creationId xmlns:a16="http://schemas.microsoft.com/office/drawing/2014/main" id="{65773153-7298-F2BC-357C-03B237C986B7}"/>
                </a:ext>
              </a:extLst>
            </p:cNvPr>
            <p:cNvSpPr/>
            <p:nvPr/>
          </p:nvSpPr>
          <p:spPr bwMode="auto">
            <a:xfrm>
              <a:off x="3442190" y="5603179"/>
              <a:ext cx="1612700" cy="330973"/>
            </a:xfrm>
            <a:prstGeom prst="roundRect">
              <a:avLst/>
            </a:prstGeom>
            <a:solidFill>
              <a:schemeClr val="accent1">
                <a:lumMod val="20000"/>
                <a:lumOff val="80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SEMI</a:t>
              </a:r>
              <a:r>
                <a:rPr lang="ja-JP" altLang="en-US" sz="1200">
                  <a:latin typeface="+mj-ea"/>
                  <a:ea typeface="+mj-ea"/>
                </a:rPr>
                <a:t> </a:t>
              </a:r>
              <a:r>
                <a:rPr lang="en-US" altLang="ja-JP" sz="1200">
                  <a:latin typeface="+mj-ea"/>
                  <a:ea typeface="+mj-ea"/>
                </a:rPr>
                <a:t>Taiwan</a:t>
              </a:r>
              <a:endParaRPr kumimoji="0" lang="ja-JP" altLang="en-US" sz="1200">
                <a:latin typeface="+mj-ea"/>
                <a:ea typeface="+mj-ea"/>
              </a:endParaRPr>
            </a:p>
          </p:txBody>
        </p:sp>
        <p:sp>
          <p:nvSpPr>
            <p:cNvPr id="31" name="四角形: 角を丸くする 30">
              <a:extLst>
                <a:ext uri="{FF2B5EF4-FFF2-40B4-BE49-F238E27FC236}">
                  <a16:creationId xmlns:a16="http://schemas.microsoft.com/office/drawing/2014/main" id="{C4ED296B-23A7-3215-ADEA-1CF0F42E6EF7}"/>
                </a:ext>
              </a:extLst>
            </p:cNvPr>
            <p:cNvSpPr/>
            <p:nvPr/>
          </p:nvSpPr>
          <p:spPr bwMode="auto">
            <a:xfrm>
              <a:off x="3573069" y="5208118"/>
              <a:ext cx="1441222" cy="251416"/>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E187 </a:t>
              </a:r>
              <a:r>
                <a:rPr kumimoji="0" lang="ja-JP" altLang="en-US" sz="1200">
                  <a:latin typeface="+mj-ea"/>
                  <a:ea typeface="+mj-ea"/>
                </a:rPr>
                <a:t>リファレンス</a:t>
              </a:r>
            </a:p>
          </p:txBody>
        </p:sp>
        <p:sp>
          <p:nvSpPr>
            <p:cNvPr id="33" name="四角形: 角を丸くする 32">
              <a:extLst>
                <a:ext uri="{FF2B5EF4-FFF2-40B4-BE49-F238E27FC236}">
                  <a16:creationId xmlns:a16="http://schemas.microsoft.com/office/drawing/2014/main" id="{7DAB7FA3-EC50-1A6E-DC8C-A95E95F88A31}"/>
                </a:ext>
              </a:extLst>
            </p:cNvPr>
            <p:cNvSpPr/>
            <p:nvPr/>
          </p:nvSpPr>
          <p:spPr bwMode="auto">
            <a:xfrm>
              <a:off x="3539227" y="4265622"/>
              <a:ext cx="1441223" cy="398122"/>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E187</a:t>
              </a:r>
              <a:br>
                <a:rPr kumimoji="0" lang="en-US" altLang="ja-JP" sz="1200">
                  <a:latin typeface="+mj-ea"/>
                  <a:ea typeface="+mj-ea"/>
                </a:rPr>
              </a:br>
              <a:r>
                <a:rPr kumimoji="0" lang="ja-JP" altLang="en-US" sz="1200">
                  <a:latin typeface="+mj-ea"/>
                  <a:ea typeface="+mj-ea"/>
                </a:rPr>
                <a:t>製造リファレンス</a:t>
              </a:r>
            </a:p>
          </p:txBody>
        </p:sp>
        <p:sp>
          <p:nvSpPr>
            <p:cNvPr id="34" name="四角形: 角を丸くする 33">
              <a:extLst>
                <a:ext uri="{FF2B5EF4-FFF2-40B4-BE49-F238E27FC236}">
                  <a16:creationId xmlns:a16="http://schemas.microsoft.com/office/drawing/2014/main" id="{0CBE467B-0EF8-E778-C751-E839A9F0401C}"/>
                </a:ext>
              </a:extLst>
            </p:cNvPr>
            <p:cNvSpPr/>
            <p:nvPr/>
          </p:nvSpPr>
          <p:spPr bwMode="auto">
            <a:xfrm>
              <a:off x="3552873" y="4741709"/>
              <a:ext cx="1441223" cy="396084"/>
            </a:xfrm>
            <a:prstGeom prst="roundRect">
              <a:avLst/>
            </a:prstGeom>
            <a:solidFill>
              <a:schemeClr val="bg1">
                <a:lumMod val="95000"/>
              </a:schemeClr>
            </a:solidFill>
            <a:ln w="9525">
              <a:solidFill>
                <a:schemeClr val="tx2">
                  <a:lumMod val="50000"/>
                  <a:lumOff val="50000"/>
                </a:schemeClr>
              </a:solidFill>
              <a:miter lim="800000"/>
              <a:headEnd/>
              <a:tailEnd/>
            </a:ln>
            <a:effectLst/>
          </p:spPr>
          <p:txBody>
            <a:bodyPr wrap="square" rtlCol="0" anchor="ctr"/>
            <a:lstStyle/>
            <a:p>
              <a:pPr algn="ctr"/>
              <a:r>
                <a:rPr kumimoji="0" lang="en-US" altLang="ja-JP" sz="1200">
                  <a:latin typeface="+mj-ea"/>
                  <a:ea typeface="+mj-ea"/>
                </a:rPr>
                <a:t>E187</a:t>
              </a:r>
              <a:r>
                <a:rPr kumimoji="0" lang="ja-JP" altLang="en-US" sz="1200">
                  <a:latin typeface="+mj-ea"/>
                  <a:ea typeface="+mj-ea"/>
                </a:rPr>
                <a:t>＋</a:t>
              </a:r>
              <a:r>
                <a:rPr kumimoji="0" lang="en-US" altLang="ja-JP" sz="1200">
                  <a:latin typeface="+mj-ea"/>
                  <a:ea typeface="+mj-ea"/>
                </a:rPr>
                <a:t>IEC62443</a:t>
              </a:r>
            </a:p>
          </p:txBody>
        </p:sp>
        <p:sp>
          <p:nvSpPr>
            <p:cNvPr id="16" name="四角形: 角を丸くする 15">
              <a:extLst>
                <a:ext uri="{FF2B5EF4-FFF2-40B4-BE49-F238E27FC236}">
                  <a16:creationId xmlns:a16="http://schemas.microsoft.com/office/drawing/2014/main" id="{FC5C7999-BF89-3DE1-831D-B1DB31334367}"/>
                </a:ext>
              </a:extLst>
            </p:cNvPr>
            <p:cNvSpPr/>
            <p:nvPr/>
          </p:nvSpPr>
          <p:spPr bwMode="auto">
            <a:xfrm>
              <a:off x="6198657" y="2496756"/>
              <a:ext cx="1260000" cy="699579"/>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NIST CSF2.0</a:t>
              </a:r>
            </a:p>
            <a:p>
              <a:pPr algn="ctr"/>
              <a:r>
                <a:rPr kumimoji="0" lang="ja-JP" altLang="en-US" sz="1200">
                  <a:latin typeface="+mj-ea"/>
                  <a:ea typeface="+mj-ea"/>
                </a:rPr>
                <a:t>半導体製造</a:t>
              </a:r>
              <a:endParaRPr kumimoji="0" lang="en-US" altLang="ja-JP" sz="1200">
                <a:latin typeface="+mj-ea"/>
                <a:ea typeface="+mj-ea"/>
              </a:endParaRPr>
            </a:p>
            <a:p>
              <a:pPr algn="ctr"/>
              <a:r>
                <a:rPr kumimoji="0" lang="ja-JP" altLang="en-US" sz="1200">
                  <a:latin typeface="+mj-ea"/>
                  <a:ea typeface="+mj-ea"/>
                </a:rPr>
                <a:t>プロファイル</a:t>
              </a:r>
            </a:p>
          </p:txBody>
        </p:sp>
        <p:sp>
          <p:nvSpPr>
            <p:cNvPr id="45" name="矢印: 右 44">
              <a:extLst>
                <a:ext uri="{FF2B5EF4-FFF2-40B4-BE49-F238E27FC236}">
                  <a16:creationId xmlns:a16="http://schemas.microsoft.com/office/drawing/2014/main" id="{EB6576E1-B586-2C3D-AF65-7EBEEC339447}"/>
                </a:ext>
              </a:extLst>
            </p:cNvPr>
            <p:cNvSpPr/>
            <p:nvPr/>
          </p:nvSpPr>
          <p:spPr bwMode="auto">
            <a:xfrm rot="5400000">
              <a:off x="4735193" y="1787777"/>
              <a:ext cx="906646" cy="522575"/>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nchor="ctr"/>
            <a:lstStyle/>
            <a:p>
              <a:pPr algn="l"/>
              <a:endParaRPr kumimoji="0" lang="ja-JP" altLang="en-US" sz="1200">
                <a:latin typeface="+mj-ea"/>
                <a:ea typeface="+mj-ea"/>
              </a:endParaRPr>
            </a:p>
          </p:txBody>
        </p:sp>
        <p:sp>
          <p:nvSpPr>
            <p:cNvPr id="47" name="矢印: 右 46">
              <a:extLst>
                <a:ext uri="{FF2B5EF4-FFF2-40B4-BE49-F238E27FC236}">
                  <a16:creationId xmlns:a16="http://schemas.microsoft.com/office/drawing/2014/main" id="{A532173D-DDEB-CB7F-3F4F-2F9286C495D8}"/>
                </a:ext>
              </a:extLst>
            </p:cNvPr>
            <p:cNvSpPr/>
            <p:nvPr/>
          </p:nvSpPr>
          <p:spPr bwMode="auto">
            <a:xfrm rot="5400000">
              <a:off x="6325893" y="1766294"/>
              <a:ext cx="906646" cy="522575"/>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nchor="ctr"/>
            <a:lstStyle/>
            <a:p>
              <a:pPr algn="l"/>
              <a:endParaRPr kumimoji="0" lang="ja-JP" altLang="en-US" sz="1200">
                <a:latin typeface="+mj-ea"/>
                <a:ea typeface="+mj-ea"/>
              </a:endParaRPr>
            </a:p>
          </p:txBody>
        </p:sp>
        <p:sp>
          <p:nvSpPr>
            <p:cNvPr id="48" name="四角形: 角を丸くする 47">
              <a:extLst>
                <a:ext uri="{FF2B5EF4-FFF2-40B4-BE49-F238E27FC236}">
                  <a16:creationId xmlns:a16="http://schemas.microsoft.com/office/drawing/2014/main" id="{6402AFC5-DE12-9757-05AB-BDFA0DDE3451}"/>
                </a:ext>
              </a:extLst>
            </p:cNvPr>
            <p:cNvSpPr/>
            <p:nvPr/>
          </p:nvSpPr>
          <p:spPr bwMode="auto">
            <a:xfrm>
              <a:off x="4838104" y="1858650"/>
              <a:ext cx="725972" cy="303747"/>
            </a:xfrm>
            <a:prstGeom prst="roundRect">
              <a:avLst/>
            </a:prstGeom>
            <a:noFill/>
            <a:ln w="9525">
              <a:noFill/>
              <a:miter lim="800000"/>
              <a:headEnd/>
              <a:tailEnd/>
            </a:ln>
            <a:effectLst/>
          </p:spPr>
          <p:txBody>
            <a:bodyPr wrap="square" rtlCol="0" anchor="ctr"/>
            <a:lstStyle/>
            <a:p>
              <a:pPr algn="ctr"/>
              <a:r>
                <a:rPr kumimoji="0" lang="en-US" altLang="ja-JP" sz="1200">
                  <a:latin typeface="+mj-ea"/>
                  <a:ea typeface="+mj-ea"/>
                </a:rPr>
                <a:t>CMMI</a:t>
              </a:r>
            </a:p>
            <a:p>
              <a:pPr algn="ctr"/>
              <a:r>
                <a:rPr kumimoji="0" lang="en-US" altLang="ja-JP" sz="1200">
                  <a:latin typeface="+mj-ea"/>
                  <a:ea typeface="+mj-ea"/>
                </a:rPr>
                <a:t>TITSAX</a:t>
              </a:r>
            </a:p>
          </p:txBody>
        </p:sp>
        <p:sp>
          <p:nvSpPr>
            <p:cNvPr id="49" name="矢印: 右 48">
              <a:extLst>
                <a:ext uri="{FF2B5EF4-FFF2-40B4-BE49-F238E27FC236}">
                  <a16:creationId xmlns:a16="http://schemas.microsoft.com/office/drawing/2014/main" id="{C92FD067-B6BE-DFDC-FFA5-E39888B3B24F}"/>
                </a:ext>
              </a:extLst>
            </p:cNvPr>
            <p:cNvSpPr/>
            <p:nvPr/>
          </p:nvSpPr>
          <p:spPr bwMode="auto">
            <a:xfrm rot="5400000">
              <a:off x="7968577" y="1798393"/>
              <a:ext cx="906644" cy="522575"/>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nchor="ctr"/>
            <a:lstStyle/>
            <a:p>
              <a:pPr algn="l"/>
              <a:endParaRPr kumimoji="0" lang="ja-JP" altLang="en-US" sz="1200">
                <a:latin typeface="+mj-ea"/>
                <a:ea typeface="+mj-ea"/>
              </a:endParaRPr>
            </a:p>
          </p:txBody>
        </p:sp>
        <p:sp>
          <p:nvSpPr>
            <p:cNvPr id="50" name="四角形: 角を丸くする 49">
              <a:extLst>
                <a:ext uri="{FF2B5EF4-FFF2-40B4-BE49-F238E27FC236}">
                  <a16:creationId xmlns:a16="http://schemas.microsoft.com/office/drawing/2014/main" id="{3638DBA5-3C64-8F42-0191-9459FF657A82}"/>
                </a:ext>
              </a:extLst>
            </p:cNvPr>
            <p:cNvSpPr/>
            <p:nvPr/>
          </p:nvSpPr>
          <p:spPr bwMode="auto">
            <a:xfrm>
              <a:off x="4677076" y="3454513"/>
              <a:ext cx="1080000" cy="404998"/>
            </a:xfrm>
            <a:prstGeom prst="roundRect">
              <a:avLst/>
            </a:prstGeom>
            <a:solidFill>
              <a:schemeClr val="accent1">
                <a:lumMod val="20000"/>
                <a:lumOff val="80000"/>
              </a:schemeClr>
            </a:solidFill>
            <a:ln w="9525">
              <a:solidFill>
                <a:srgbClr val="B2B2B2"/>
              </a:solidFill>
              <a:miter lim="800000"/>
              <a:headEnd/>
              <a:tailEnd/>
            </a:ln>
            <a:effectLst/>
          </p:spPr>
          <p:txBody>
            <a:bodyPr wrap="square" rtlCol="0" anchor="ctr"/>
            <a:lstStyle/>
            <a:p>
              <a:pPr algn="ctr"/>
              <a:r>
                <a:rPr lang="en-US" altLang="ja-JP" sz="1200">
                  <a:latin typeface="+mj-ea"/>
                  <a:ea typeface="+mj-ea"/>
                </a:rPr>
                <a:t>SEMI SMCC</a:t>
              </a:r>
              <a:endParaRPr kumimoji="0" lang="en-US" altLang="ja-JP" sz="1200">
                <a:latin typeface="+mj-ea"/>
                <a:ea typeface="+mj-ea"/>
              </a:endParaRPr>
            </a:p>
            <a:p>
              <a:pPr algn="ctr"/>
              <a:r>
                <a:rPr kumimoji="0" lang="en-US" altLang="ja-JP" sz="1200">
                  <a:latin typeface="+mj-ea"/>
                  <a:ea typeface="+mj-ea"/>
                </a:rPr>
                <a:t>WG3</a:t>
              </a:r>
              <a:endParaRPr kumimoji="0" lang="ja-JP" altLang="en-US" sz="1200">
                <a:latin typeface="+mj-ea"/>
                <a:ea typeface="+mj-ea"/>
              </a:endParaRPr>
            </a:p>
          </p:txBody>
        </p:sp>
        <p:sp>
          <p:nvSpPr>
            <p:cNvPr id="52" name="四角形: 角を丸くする 51">
              <a:extLst>
                <a:ext uri="{FF2B5EF4-FFF2-40B4-BE49-F238E27FC236}">
                  <a16:creationId xmlns:a16="http://schemas.microsoft.com/office/drawing/2014/main" id="{97606B64-43D8-1E45-9BF3-6AE46E9FF15A}"/>
                </a:ext>
              </a:extLst>
            </p:cNvPr>
            <p:cNvSpPr/>
            <p:nvPr/>
          </p:nvSpPr>
          <p:spPr bwMode="auto">
            <a:xfrm>
              <a:off x="4559691" y="2601756"/>
              <a:ext cx="1260000" cy="513402"/>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Supply</a:t>
              </a:r>
            </a:p>
            <a:p>
              <a:pPr algn="ctr"/>
              <a:r>
                <a:rPr kumimoji="0" lang="en-US" altLang="ja-JP" sz="1200">
                  <a:latin typeface="+mj-ea"/>
                  <a:ea typeface="+mj-ea"/>
                </a:rPr>
                <a:t>chain</a:t>
              </a:r>
            </a:p>
          </p:txBody>
        </p:sp>
        <p:sp>
          <p:nvSpPr>
            <p:cNvPr id="53" name="四角形: 角を丸くする 52">
              <a:extLst>
                <a:ext uri="{FF2B5EF4-FFF2-40B4-BE49-F238E27FC236}">
                  <a16:creationId xmlns:a16="http://schemas.microsoft.com/office/drawing/2014/main" id="{5E71D852-2D87-D238-AE38-20F8F3F577A5}"/>
                </a:ext>
              </a:extLst>
            </p:cNvPr>
            <p:cNvSpPr/>
            <p:nvPr/>
          </p:nvSpPr>
          <p:spPr bwMode="auto">
            <a:xfrm>
              <a:off x="7837623" y="2645299"/>
              <a:ext cx="1260000" cy="513402"/>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EU</a:t>
              </a:r>
            </a:p>
            <a:p>
              <a:pPr algn="ctr"/>
              <a:r>
                <a:rPr kumimoji="0" lang="ja-JP" altLang="en-US" sz="1200">
                  <a:latin typeface="+mj-ea"/>
                  <a:ea typeface="+mj-ea"/>
                </a:rPr>
                <a:t>規則法令</a:t>
              </a:r>
              <a:endParaRPr kumimoji="0" lang="en-US" altLang="ja-JP" sz="1200">
                <a:latin typeface="+mj-ea"/>
                <a:ea typeface="+mj-ea"/>
              </a:endParaRPr>
            </a:p>
          </p:txBody>
        </p:sp>
        <p:grpSp>
          <p:nvGrpSpPr>
            <p:cNvPr id="4" name="グループ化 3">
              <a:extLst>
                <a:ext uri="{FF2B5EF4-FFF2-40B4-BE49-F238E27FC236}">
                  <a16:creationId xmlns:a16="http://schemas.microsoft.com/office/drawing/2014/main" id="{389C7185-BE4D-CEC8-A8DA-1881B6CDBC87}"/>
                </a:ext>
              </a:extLst>
            </p:cNvPr>
            <p:cNvGrpSpPr/>
            <p:nvPr/>
          </p:nvGrpSpPr>
          <p:grpSpPr>
            <a:xfrm>
              <a:off x="910569" y="1875170"/>
              <a:ext cx="2887246" cy="1540257"/>
              <a:chOff x="4045190" y="946218"/>
              <a:chExt cx="2887246" cy="1540257"/>
            </a:xfrm>
          </p:grpSpPr>
          <p:sp>
            <p:nvSpPr>
              <p:cNvPr id="35" name="四角形: 角を丸くする 34">
                <a:extLst>
                  <a:ext uri="{FF2B5EF4-FFF2-40B4-BE49-F238E27FC236}">
                    <a16:creationId xmlns:a16="http://schemas.microsoft.com/office/drawing/2014/main" id="{5E83969A-CB07-0CAC-59A9-2411BDFAA553}"/>
                  </a:ext>
                </a:extLst>
              </p:cNvPr>
              <p:cNvSpPr/>
              <p:nvPr/>
            </p:nvSpPr>
            <p:spPr bwMode="auto">
              <a:xfrm>
                <a:off x="4045190" y="1302576"/>
                <a:ext cx="2887246" cy="1183899"/>
              </a:xfrm>
              <a:prstGeom prst="roundRect">
                <a:avLst>
                  <a:gd name="adj" fmla="val 2928"/>
                </a:avLst>
              </a:prstGeom>
              <a:solidFill>
                <a:schemeClr val="accent6">
                  <a:lumMod val="20000"/>
                  <a:lumOff val="80000"/>
                </a:schemeClr>
              </a:solidFill>
              <a:ln w="9525">
                <a:solidFill>
                  <a:srgbClr val="B2B2B2"/>
                </a:solidFill>
                <a:miter lim="800000"/>
                <a:headEnd/>
                <a:tailEnd/>
              </a:ln>
              <a:effectLst/>
            </p:spPr>
            <p:txBody>
              <a:bodyPr wrap="square" rtlCol="0" anchor="ctr"/>
              <a:lstStyle/>
              <a:p>
                <a:pPr algn="l"/>
                <a:endParaRPr kumimoji="0" lang="ja-JP" altLang="en-US" sz="1200">
                  <a:latin typeface="+mj-ea"/>
                  <a:ea typeface="+mj-ea"/>
                </a:endParaRPr>
              </a:p>
            </p:txBody>
          </p:sp>
          <p:grpSp>
            <p:nvGrpSpPr>
              <p:cNvPr id="58" name="グループ化 57">
                <a:extLst>
                  <a:ext uri="{FF2B5EF4-FFF2-40B4-BE49-F238E27FC236}">
                    <a16:creationId xmlns:a16="http://schemas.microsoft.com/office/drawing/2014/main" id="{8B741433-5ED4-48F6-9780-A2E36040DBD7}"/>
                  </a:ext>
                </a:extLst>
              </p:cNvPr>
              <p:cNvGrpSpPr/>
              <p:nvPr/>
            </p:nvGrpSpPr>
            <p:grpSpPr>
              <a:xfrm>
                <a:off x="4045190" y="946218"/>
                <a:ext cx="2887245" cy="1381621"/>
                <a:chOff x="3995120" y="1427934"/>
                <a:chExt cx="2887245" cy="1381621"/>
              </a:xfrm>
            </p:grpSpPr>
            <p:sp>
              <p:nvSpPr>
                <p:cNvPr id="36" name="四角形: 角を丸くする 35">
                  <a:extLst>
                    <a:ext uri="{FF2B5EF4-FFF2-40B4-BE49-F238E27FC236}">
                      <a16:creationId xmlns:a16="http://schemas.microsoft.com/office/drawing/2014/main" id="{C17C0512-40DD-2979-7189-4595ECD1AC0A}"/>
                    </a:ext>
                  </a:extLst>
                </p:cNvPr>
                <p:cNvSpPr/>
                <p:nvPr/>
              </p:nvSpPr>
              <p:spPr bwMode="auto">
                <a:xfrm>
                  <a:off x="3995120" y="1427934"/>
                  <a:ext cx="2887245" cy="308876"/>
                </a:xfrm>
                <a:prstGeom prst="roundRect">
                  <a:avLst/>
                </a:prstGeom>
                <a:solidFill>
                  <a:schemeClr val="accent1">
                    <a:lumMod val="20000"/>
                    <a:lumOff val="80000"/>
                  </a:schemeClr>
                </a:solidFill>
                <a:ln w="9525">
                  <a:solidFill>
                    <a:srgbClr val="B2B2B2"/>
                  </a:solidFill>
                  <a:miter lim="800000"/>
                  <a:headEnd/>
                  <a:tailEnd/>
                </a:ln>
                <a:effectLst/>
              </p:spPr>
              <p:txBody>
                <a:bodyPr wrap="square" rtlCol="0" anchor="ctr"/>
                <a:lstStyle/>
                <a:p>
                  <a:pPr algn="ctr"/>
                  <a:r>
                    <a:rPr lang="ja-JP" altLang="en-US" sz="1200">
                      <a:latin typeface="+mj-ea"/>
                      <a:ea typeface="+mj-ea"/>
                    </a:rPr>
                    <a:t>経済産業省</a:t>
                  </a:r>
                  <a:endParaRPr kumimoji="0" lang="ja-JP" altLang="en-US" sz="1200">
                    <a:latin typeface="+mj-ea"/>
                    <a:ea typeface="+mj-ea"/>
                  </a:endParaRPr>
                </a:p>
              </p:txBody>
            </p:sp>
            <p:sp>
              <p:nvSpPr>
                <p:cNvPr id="60" name="四角形: 角を丸くする 59">
                  <a:extLst>
                    <a:ext uri="{FF2B5EF4-FFF2-40B4-BE49-F238E27FC236}">
                      <a16:creationId xmlns:a16="http://schemas.microsoft.com/office/drawing/2014/main" id="{842092D1-4CF0-91E9-FE16-365634CE709B}"/>
                    </a:ext>
                  </a:extLst>
                </p:cNvPr>
                <p:cNvSpPr/>
                <p:nvPr/>
              </p:nvSpPr>
              <p:spPr bwMode="auto">
                <a:xfrm>
                  <a:off x="5487490" y="2093168"/>
                  <a:ext cx="1332000" cy="228160"/>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CPSF</a:t>
                  </a:r>
                  <a:endParaRPr kumimoji="0" lang="ja-JP" altLang="en-US" sz="1200">
                    <a:latin typeface="+mj-ea"/>
                    <a:ea typeface="+mj-ea"/>
                  </a:endParaRPr>
                </a:p>
              </p:txBody>
            </p:sp>
            <p:sp>
              <p:nvSpPr>
                <p:cNvPr id="61" name="四角形: 角を丸くする 60">
                  <a:extLst>
                    <a:ext uri="{FF2B5EF4-FFF2-40B4-BE49-F238E27FC236}">
                      <a16:creationId xmlns:a16="http://schemas.microsoft.com/office/drawing/2014/main" id="{DA65894C-7C6C-E5D4-BD0A-616BF0819A75}"/>
                    </a:ext>
                  </a:extLst>
                </p:cNvPr>
                <p:cNvSpPr/>
                <p:nvPr/>
              </p:nvSpPr>
              <p:spPr bwMode="auto">
                <a:xfrm>
                  <a:off x="4138598" y="2117134"/>
                  <a:ext cx="1260000" cy="692421"/>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ja-JP" altLang="en-US" sz="1200">
                      <a:latin typeface="+mj-ea"/>
                      <a:ea typeface="+mj-ea"/>
                    </a:rPr>
                    <a:t>工場セキュリティ</a:t>
                  </a:r>
                  <a:endParaRPr kumimoji="0" lang="en-US" altLang="ja-JP" sz="1200">
                    <a:latin typeface="+mj-ea"/>
                    <a:ea typeface="+mj-ea"/>
                  </a:endParaRPr>
                </a:p>
                <a:p>
                  <a:pPr algn="ctr"/>
                  <a:r>
                    <a:rPr kumimoji="0" lang="ja-JP" altLang="en-US" sz="1200">
                      <a:latin typeface="+mj-ea"/>
                      <a:ea typeface="+mj-ea"/>
                    </a:rPr>
                    <a:t>ガイドライン</a:t>
                  </a:r>
                  <a:endParaRPr kumimoji="0" lang="en-US" altLang="ja-JP" sz="1200">
                    <a:latin typeface="+mj-ea"/>
                    <a:ea typeface="+mj-ea"/>
                  </a:endParaRPr>
                </a:p>
                <a:p>
                  <a:pPr algn="ctr"/>
                  <a:r>
                    <a:rPr lang="ja-JP" altLang="en-US" sz="1200">
                      <a:latin typeface="+mj-ea"/>
                      <a:ea typeface="+mj-ea"/>
                    </a:rPr>
                    <a:t>＋別冊</a:t>
                  </a:r>
                  <a:endParaRPr kumimoji="0" lang="ja-JP" altLang="en-US" sz="1200">
                    <a:latin typeface="+mj-ea"/>
                    <a:ea typeface="+mj-ea"/>
                  </a:endParaRPr>
                </a:p>
              </p:txBody>
            </p:sp>
            <p:sp>
              <p:nvSpPr>
                <p:cNvPr id="62" name="四角形: 角を丸くする 61">
                  <a:extLst>
                    <a:ext uri="{FF2B5EF4-FFF2-40B4-BE49-F238E27FC236}">
                      <a16:creationId xmlns:a16="http://schemas.microsoft.com/office/drawing/2014/main" id="{65FDE8A8-177B-BE0C-E487-8BA5EFAEE4D4}"/>
                    </a:ext>
                  </a:extLst>
                </p:cNvPr>
                <p:cNvSpPr/>
                <p:nvPr/>
              </p:nvSpPr>
              <p:spPr bwMode="auto">
                <a:xfrm>
                  <a:off x="5482924" y="2389423"/>
                  <a:ext cx="1332000" cy="396064"/>
                </a:xfrm>
                <a:prstGeom prst="roundRect">
                  <a:avLst/>
                </a:prstGeom>
                <a:solidFill>
                  <a:schemeClr val="bg1">
                    <a:lumMod val="95000"/>
                  </a:schemeClr>
                </a:solidFill>
                <a:ln w="9525">
                  <a:solidFill>
                    <a:srgbClr val="B2B2B2"/>
                  </a:solidFill>
                  <a:miter lim="800000"/>
                  <a:headEnd/>
                  <a:tailEnd/>
                </a:ln>
                <a:effectLst/>
              </p:spPr>
              <p:txBody>
                <a:bodyPr wrap="square" rtlCol="0" anchor="ctr"/>
                <a:lstStyle/>
                <a:p>
                  <a:pPr algn="l"/>
                  <a:r>
                    <a:rPr kumimoji="0" lang="en-US" altLang="ja-JP" sz="1200">
                      <a:latin typeface="+mj-ea"/>
                      <a:ea typeface="+mj-ea"/>
                    </a:rPr>
                    <a:t>SC</a:t>
                  </a:r>
                  <a:r>
                    <a:rPr kumimoji="0" lang="ja-JP" altLang="en-US" sz="1200">
                      <a:latin typeface="+mj-ea"/>
                      <a:ea typeface="+mj-ea"/>
                    </a:rPr>
                    <a:t>対策評価制度</a:t>
                  </a:r>
                </a:p>
              </p:txBody>
            </p:sp>
          </p:grpSp>
        </p:grpSp>
        <p:sp>
          <p:nvSpPr>
            <p:cNvPr id="13" name="四角形: 角を丸くする 12">
              <a:extLst>
                <a:ext uri="{FF2B5EF4-FFF2-40B4-BE49-F238E27FC236}">
                  <a16:creationId xmlns:a16="http://schemas.microsoft.com/office/drawing/2014/main" id="{E2F6401F-0064-1D5C-EEC1-BDCEF0D0FB41}"/>
                </a:ext>
              </a:extLst>
            </p:cNvPr>
            <p:cNvSpPr/>
            <p:nvPr/>
          </p:nvSpPr>
          <p:spPr bwMode="auto">
            <a:xfrm>
              <a:off x="5564076" y="5605265"/>
              <a:ext cx="2363547" cy="434930"/>
            </a:xfrm>
            <a:prstGeom prst="roundRect">
              <a:avLst/>
            </a:prstGeom>
            <a:solidFill>
              <a:schemeClr val="accent1">
                <a:lumMod val="20000"/>
                <a:lumOff val="80000"/>
              </a:schemeClr>
            </a:solidFill>
            <a:ln w="9525">
              <a:solidFill>
                <a:srgbClr val="B2B2B2"/>
              </a:solidFill>
              <a:miter lim="800000"/>
              <a:headEnd/>
              <a:tailEnd/>
            </a:ln>
            <a:effectLst/>
          </p:spPr>
          <p:txBody>
            <a:bodyPr wrap="square" rtlCol="0" anchor="ctr"/>
            <a:lstStyle/>
            <a:p>
              <a:pPr algn="ctr"/>
              <a:r>
                <a:rPr lang="en-US" altLang="ja-JP" sz="1200">
                  <a:latin typeface="+mj-ea"/>
                  <a:ea typeface="+mj-ea"/>
                </a:rPr>
                <a:t>SEMI SMCC</a:t>
              </a:r>
              <a:endParaRPr kumimoji="0" lang="ja-JP" altLang="en-US" sz="1200">
                <a:latin typeface="+mj-ea"/>
                <a:ea typeface="+mj-ea"/>
              </a:endParaRPr>
            </a:p>
            <a:p>
              <a:pPr algn="ctr"/>
              <a:r>
                <a:rPr kumimoji="0" lang="en-US" altLang="ja-JP" sz="1200">
                  <a:latin typeface="+mj-ea"/>
                  <a:ea typeface="+mj-ea"/>
                </a:rPr>
                <a:t>WG1</a:t>
              </a:r>
              <a:r>
                <a:rPr lang="en-US" altLang="ja-JP" sz="1200">
                  <a:latin typeface="+mj-ea"/>
                  <a:ea typeface="+mj-ea"/>
                </a:rPr>
                <a:t>/</a:t>
              </a:r>
              <a:r>
                <a:rPr kumimoji="0" lang="en-US" altLang="ja-JP" sz="1200">
                  <a:latin typeface="+mj-ea"/>
                  <a:ea typeface="+mj-ea"/>
                </a:rPr>
                <a:t>2</a:t>
              </a:r>
              <a:endParaRPr kumimoji="0" lang="ja-JP" altLang="en-US" sz="1200">
                <a:latin typeface="+mj-ea"/>
                <a:ea typeface="+mj-ea"/>
              </a:endParaRPr>
            </a:p>
          </p:txBody>
        </p:sp>
        <p:sp>
          <p:nvSpPr>
            <p:cNvPr id="46" name="四角形: 角を丸くする 45">
              <a:extLst>
                <a:ext uri="{FF2B5EF4-FFF2-40B4-BE49-F238E27FC236}">
                  <a16:creationId xmlns:a16="http://schemas.microsoft.com/office/drawing/2014/main" id="{B6D1B063-6EE4-55F6-3110-7EC9766ACB0F}"/>
                </a:ext>
              </a:extLst>
            </p:cNvPr>
            <p:cNvSpPr/>
            <p:nvPr/>
          </p:nvSpPr>
          <p:spPr bwMode="auto">
            <a:xfrm>
              <a:off x="6061690" y="1769129"/>
              <a:ext cx="1453620" cy="303747"/>
            </a:xfrm>
            <a:prstGeom prst="roundRect">
              <a:avLst/>
            </a:prstGeom>
            <a:noFill/>
            <a:ln w="9525">
              <a:noFill/>
              <a:miter lim="800000"/>
              <a:headEnd/>
              <a:tailEnd/>
            </a:ln>
            <a:effectLst/>
          </p:spPr>
          <p:txBody>
            <a:bodyPr wrap="square" rtlCol="0" anchor="ctr"/>
            <a:lstStyle/>
            <a:p>
              <a:pPr algn="ctr"/>
              <a:r>
                <a:rPr kumimoji="0" lang="en-US" altLang="ja-JP" sz="1200">
                  <a:latin typeface="+mj-ea"/>
                  <a:ea typeface="+mj-ea"/>
                </a:rPr>
                <a:t>NIST CSF1.1 Manufacturing Profile</a:t>
              </a:r>
            </a:p>
          </p:txBody>
        </p:sp>
        <p:sp>
          <p:nvSpPr>
            <p:cNvPr id="12" name="四角形: 角を丸くする 11">
              <a:extLst>
                <a:ext uri="{FF2B5EF4-FFF2-40B4-BE49-F238E27FC236}">
                  <a16:creationId xmlns:a16="http://schemas.microsoft.com/office/drawing/2014/main" id="{A6B70DB4-3F1C-8731-5333-C93BC05114A1}"/>
                </a:ext>
              </a:extLst>
            </p:cNvPr>
            <p:cNvSpPr/>
            <p:nvPr/>
          </p:nvSpPr>
          <p:spPr bwMode="auto">
            <a:xfrm>
              <a:off x="4633126" y="1240863"/>
              <a:ext cx="2715965" cy="324222"/>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NIST CSF2.0</a:t>
              </a:r>
            </a:p>
          </p:txBody>
        </p:sp>
        <p:sp>
          <p:nvSpPr>
            <p:cNvPr id="17" name="四角形: 角を丸くする 16">
              <a:extLst>
                <a:ext uri="{FF2B5EF4-FFF2-40B4-BE49-F238E27FC236}">
                  <a16:creationId xmlns:a16="http://schemas.microsoft.com/office/drawing/2014/main" id="{229B9C72-EA6B-CAFA-FB05-CC5873C381EB}"/>
                </a:ext>
              </a:extLst>
            </p:cNvPr>
            <p:cNvSpPr/>
            <p:nvPr/>
          </p:nvSpPr>
          <p:spPr bwMode="auto">
            <a:xfrm>
              <a:off x="7515311" y="1235099"/>
              <a:ext cx="1646068" cy="324222"/>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EU-CRA</a:t>
              </a:r>
            </a:p>
          </p:txBody>
        </p:sp>
        <p:sp>
          <p:nvSpPr>
            <p:cNvPr id="24" name="四角形: 角を丸くする 23">
              <a:extLst>
                <a:ext uri="{FF2B5EF4-FFF2-40B4-BE49-F238E27FC236}">
                  <a16:creationId xmlns:a16="http://schemas.microsoft.com/office/drawing/2014/main" id="{60CD52DE-58FF-1890-0CEC-038BD61E2E71}"/>
                </a:ext>
              </a:extLst>
            </p:cNvPr>
            <p:cNvSpPr/>
            <p:nvPr/>
          </p:nvSpPr>
          <p:spPr bwMode="auto">
            <a:xfrm>
              <a:off x="1465740" y="5148322"/>
              <a:ext cx="1612701" cy="417172"/>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SEMI STD</a:t>
              </a:r>
              <a:r>
                <a:rPr kumimoji="0" lang="ja-JP" altLang="en-US" sz="1200">
                  <a:latin typeface="+mj-ea"/>
                  <a:ea typeface="+mj-ea"/>
                </a:rPr>
                <a:t>　</a:t>
              </a:r>
              <a:r>
                <a:rPr kumimoji="0" lang="en-US" altLang="ja-JP" sz="1200">
                  <a:latin typeface="+mj-ea"/>
                  <a:ea typeface="+mj-ea"/>
                </a:rPr>
                <a:t>E187/E188</a:t>
              </a:r>
              <a:endParaRPr kumimoji="0" lang="ja-JP" altLang="en-US" sz="1200">
                <a:latin typeface="+mj-ea"/>
                <a:ea typeface="+mj-ea"/>
              </a:endParaRPr>
            </a:p>
          </p:txBody>
        </p:sp>
        <p:sp>
          <p:nvSpPr>
            <p:cNvPr id="25" name="四角形: 角を丸くする 24">
              <a:extLst>
                <a:ext uri="{FF2B5EF4-FFF2-40B4-BE49-F238E27FC236}">
                  <a16:creationId xmlns:a16="http://schemas.microsoft.com/office/drawing/2014/main" id="{4452F7E0-A2B1-B514-D5DB-175932DE1BAE}"/>
                </a:ext>
              </a:extLst>
            </p:cNvPr>
            <p:cNvSpPr/>
            <p:nvPr/>
          </p:nvSpPr>
          <p:spPr bwMode="auto">
            <a:xfrm>
              <a:off x="1465740" y="4284485"/>
              <a:ext cx="1612701" cy="324222"/>
            </a:xfrm>
            <a:prstGeom prst="roundRect">
              <a:avLst>
                <a:gd name="adj" fmla="val 13243"/>
              </a:avLst>
            </a:prstGeom>
            <a:solidFill>
              <a:schemeClr val="bg1">
                <a:lumMod val="95000"/>
              </a:schemeClr>
            </a:solidFill>
            <a:ln w="9525">
              <a:solidFill>
                <a:srgbClr val="B2B2B2"/>
              </a:solidFill>
              <a:miter lim="800000"/>
              <a:headEnd/>
              <a:tailEnd/>
            </a:ln>
            <a:effectLst/>
          </p:spPr>
          <p:txBody>
            <a:bodyPr wrap="square" rtlCol="0" anchor="ctr"/>
            <a:lstStyle/>
            <a:p>
              <a:pPr algn="ctr"/>
              <a:r>
                <a:rPr kumimoji="0" lang="en-US" altLang="ja-JP" sz="1200">
                  <a:latin typeface="+mj-ea"/>
                  <a:ea typeface="+mj-ea"/>
                </a:rPr>
                <a:t>ISA/IEC 62443</a:t>
              </a:r>
              <a:endParaRPr kumimoji="0" lang="ja-JP" altLang="en-US" sz="1200">
                <a:latin typeface="+mj-ea"/>
                <a:ea typeface="+mj-ea"/>
              </a:endParaRPr>
            </a:p>
          </p:txBody>
        </p:sp>
        <p:sp>
          <p:nvSpPr>
            <p:cNvPr id="28" name="四角形: 角を丸くする 27">
              <a:extLst>
                <a:ext uri="{FF2B5EF4-FFF2-40B4-BE49-F238E27FC236}">
                  <a16:creationId xmlns:a16="http://schemas.microsoft.com/office/drawing/2014/main" id="{B512790E-FFB6-91FA-3AA0-13E98200CE3C}"/>
                </a:ext>
              </a:extLst>
            </p:cNvPr>
            <p:cNvSpPr/>
            <p:nvPr/>
          </p:nvSpPr>
          <p:spPr bwMode="auto">
            <a:xfrm>
              <a:off x="6284055" y="3454513"/>
              <a:ext cx="1080000" cy="404998"/>
            </a:xfrm>
            <a:prstGeom prst="roundRect">
              <a:avLst/>
            </a:prstGeom>
            <a:solidFill>
              <a:schemeClr val="accent1">
                <a:lumMod val="20000"/>
                <a:lumOff val="80000"/>
              </a:schemeClr>
            </a:solidFill>
            <a:ln w="9525">
              <a:solidFill>
                <a:srgbClr val="B2B2B2"/>
              </a:solidFill>
              <a:miter lim="800000"/>
              <a:headEnd/>
              <a:tailEnd/>
            </a:ln>
            <a:effectLst/>
          </p:spPr>
          <p:txBody>
            <a:bodyPr wrap="square" rtlCol="0" anchor="ctr"/>
            <a:lstStyle/>
            <a:p>
              <a:pPr algn="ctr"/>
              <a:r>
                <a:rPr lang="en-US" altLang="ja-JP" sz="1200">
                  <a:latin typeface="+mj-ea"/>
                  <a:ea typeface="+mj-ea"/>
                </a:rPr>
                <a:t>SEMI SMCC</a:t>
              </a:r>
              <a:endParaRPr kumimoji="0" lang="en-US" altLang="ja-JP" sz="1200">
                <a:latin typeface="+mj-ea"/>
                <a:ea typeface="+mj-ea"/>
              </a:endParaRPr>
            </a:p>
            <a:p>
              <a:pPr algn="ctr"/>
              <a:r>
                <a:rPr kumimoji="0" lang="en-US" altLang="ja-JP" sz="1200">
                  <a:latin typeface="+mj-ea"/>
                  <a:ea typeface="+mj-ea"/>
                </a:rPr>
                <a:t>WG4</a:t>
              </a:r>
              <a:endParaRPr kumimoji="0" lang="ja-JP" altLang="en-US" sz="1200">
                <a:latin typeface="+mj-ea"/>
                <a:ea typeface="+mj-ea"/>
              </a:endParaRPr>
            </a:p>
          </p:txBody>
        </p:sp>
        <p:sp>
          <p:nvSpPr>
            <p:cNvPr id="30" name="四角形: 角を丸くする 29">
              <a:extLst>
                <a:ext uri="{FF2B5EF4-FFF2-40B4-BE49-F238E27FC236}">
                  <a16:creationId xmlns:a16="http://schemas.microsoft.com/office/drawing/2014/main" id="{3B28372E-8B41-167F-536A-100B3531127D}"/>
                </a:ext>
              </a:extLst>
            </p:cNvPr>
            <p:cNvSpPr/>
            <p:nvPr/>
          </p:nvSpPr>
          <p:spPr bwMode="auto">
            <a:xfrm>
              <a:off x="7927623" y="3454513"/>
              <a:ext cx="1080000" cy="404998"/>
            </a:xfrm>
            <a:prstGeom prst="roundRect">
              <a:avLst/>
            </a:prstGeom>
            <a:solidFill>
              <a:schemeClr val="accent1">
                <a:lumMod val="20000"/>
                <a:lumOff val="80000"/>
              </a:schemeClr>
            </a:solidFill>
            <a:ln w="9525">
              <a:solidFill>
                <a:srgbClr val="B2B2B2"/>
              </a:solidFill>
              <a:miter lim="800000"/>
              <a:headEnd/>
              <a:tailEnd/>
            </a:ln>
            <a:effectLst/>
          </p:spPr>
          <p:txBody>
            <a:bodyPr wrap="square" rtlCol="0" anchor="ctr"/>
            <a:lstStyle/>
            <a:p>
              <a:pPr algn="ctr"/>
              <a:r>
                <a:rPr lang="en-US" altLang="ja-JP" sz="1200">
                  <a:latin typeface="+mj-ea"/>
                  <a:ea typeface="+mj-ea"/>
                </a:rPr>
                <a:t>SEMI SMCC</a:t>
              </a:r>
              <a:endParaRPr kumimoji="0" lang="en-US" altLang="ja-JP" sz="1200">
                <a:latin typeface="+mj-ea"/>
                <a:ea typeface="+mj-ea"/>
              </a:endParaRPr>
            </a:p>
            <a:p>
              <a:pPr algn="ctr"/>
              <a:r>
                <a:rPr kumimoji="0" lang="en-US" altLang="ja-JP" sz="1200">
                  <a:latin typeface="+mj-ea"/>
                  <a:ea typeface="+mj-ea"/>
                </a:rPr>
                <a:t>WG8</a:t>
              </a:r>
              <a:endParaRPr kumimoji="0" lang="ja-JP" altLang="en-US" sz="1200">
                <a:latin typeface="+mj-ea"/>
                <a:ea typeface="+mj-ea"/>
              </a:endParaRPr>
            </a:p>
          </p:txBody>
        </p:sp>
      </p:grpSp>
    </p:spTree>
    <p:extLst>
      <p:ext uri="{BB962C8B-B14F-4D97-AF65-F5344CB8AC3E}">
        <p14:creationId xmlns:p14="http://schemas.microsoft.com/office/powerpoint/2010/main" val="3742695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5</a:t>
            </a:fld>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a:t>図</a:t>
            </a:r>
            <a:r>
              <a:rPr lang="en-US" altLang="ja-JP"/>
              <a:t>3.1.2-2 SEMI-SMCC</a:t>
            </a:r>
            <a:r>
              <a:rPr lang="ja-JP" altLang="en-US"/>
              <a:t>参加企業</a:t>
            </a:r>
          </a:p>
        </p:txBody>
      </p:sp>
      <p:sp>
        <p:nvSpPr>
          <p:cNvPr id="3" name="タイトル 4">
            <a:extLst>
              <a:ext uri="{FF2B5EF4-FFF2-40B4-BE49-F238E27FC236}">
                <a16:creationId xmlns:a16="http://schemas.microsoft.com/office/drawing/2014/main" id="{399AADE2-23AC-4161-3112-5F83A05B2F82}"/>
              </a:ext>
            </a:extLst>
          </p:cNvPr>
          <p:cNvSpPr txBox="1">
            <a:spLocks/>
          </p:cNvSpPr>
          <p:nvPr/>
        </p:nvSpPr>
        <p:spPr bwMode="gray">
          <a:xfrm>
            <a:off x="1145469" y="863245"/>
            <a:ext cx="9072000" cy="615600"/>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a:t>SMCC Member Companies 2025/03/05</a:t>
            </a:r>
            <a:endParaRPr lang="ja-JP" altLang="en-US"/>
          </a:p>
        </p:txBody>
      </p:sp>
      <p:cxnSp>
        <p:nvCxnSpPr>
          <p:cNvPr id="4" name="直線コネクタ 3">
            <a:extLst>
              <a:ext uri="{FF2B5EF4-FFF2-40B4-BE49-F238E27FC236}">
                <a16:creationId xmlns:a16="http://schemas.microsoft.com/office/drawing/2014/main" id="{EB1795CF-BE72-0F60-44B4-26D7B9B604D9}"/>
              </a:ext>
            </a:extLst>
          </p:cNvPr>
          <p:cNvCxnSpPr>
            <a:cxnSpLocks/>
          </p:cNvCxnSpPr>
          <p:nvPr/>
        </p:nvCxnSpPr>
        <p:spPr bwMode="gray">
          <a:xfrm>
            <a:off x="1068779" y="2339439"/>
            <a:ext cx="735082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01638140-7092-7291-DAC2-3FFBEC689F19}"/>
              </a:ext>
            </a:extLst>
          </p:cNvPr>
          <p:cNvCxnSpPr>
            <a:cxnSpLocks/>
          </p:cNvCxnSpPr>
          <p:nvPr/>
        </p:nvCxnSpPr>
        <p:spPr bwMode="gray">
          <a:xfrm>
            <a:off x="1068779" y="3275611"/>
            <a:ext cx="735082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F566D207-EA67-66B5-A3A0-3D680BBA36C9}"/>
              </a:ext>
            </a:extLst>
          </p:cNvPr>
          <p:cNvCxnSpPr>
            <a:cxnSpLocks/>
          </p:cNvCxnSpPr>
          <p:nvPr/>
        </p:nvCxnSpPr>
        <p:spPr bwMode="gray">
          <a:xfrm>
            <a:off x="1068779" y="4213761"/>
            <a:ext cx="735082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C7E3B6B2-0ACC-C0A9-4C34-8C9566AEEBF2}"/>
              </a:ext>
            </a:extLst>
          </p:cNvPr>
          <p:cNvCxnSpPr>
            <a:cxnSpLocks/>
          </p:cNvCxnSpPr>
          <p:nvPr/>
        </p:nvCxnSpPr>
        <p:spPr bwMode="gray">
          <a:xfrm>
            <a:off x="1068779" y="5175662"/>
            <a:ext cx="735082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FA3FC796-5CC6-56A9-F9D9-8B66C3B382C1}"/>
              </a:ext>
            </a:extLst>
          </p:cNvPr>
          <p:cNvSpPr txBox="1"/>
          <p:nvPr/>
        </p:nvSpPr>
        <p:spPr bwMode="gray">
          <a:xfrm>
            <a:off x="1198203" y="1711283"/>
            <a:ext cx="914400" cy="553998"/>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Device</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Makers</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(14)</a:t>
            </a:r>
            <a:endParaRPr kumimoji="1" lang="ja-JP" altLang="en-US" sz="1200" b="1" i="0" u="none" strike="noStrike" kern="1200" cap="none" spc="0" normalizeH="0" baseline="0" noProof="0">
              <a:ln>
                <a:noFill/>
              </a:ln>
              <a:solidFill>
                <a:schemeClr val="accent3"/>
              </a:solidFill>
              <a:effectLst/>
              <a:uLnTx/>
              <a:uFillTx/>
              <a:latin typeface="+mn-lt"/>
              <a:ea typeface="+mn-ea"/>
              <a:cs typeface="+mn-cs"/>
            </a:endParaRPr>
          </a:p>
        </p:txBody>
      </p:sp>
      <p:sp>
        <p:nvSpPr>
          <p:cNvPr id="9" name="テキスト ボックス 8">
            <a:extLst>
              <a:ext uri="{FF2B5EF4-FFF2-40B4-BE49-F238E27FC236}">
                <a16:creationId xmlns:a16="http://schemas.microsoft.com/office/drawing/2014/main" id="{5FB16B2E-09CE-0B16-8F5E-247CF3F82E77}"/>
              </a:ext>
            </a:extLst>
          </p:cNvPr>
          <p:cNvSpPr txBox="1"/>
          <p:nvPr/>
        </p:nvSpPr>
        <p:spPr bwMode="gray">
          <a:xfrm>
            <a:off x="1170910" y="2537739"/>
            <a:ext cx="914400" cy="553998"/>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Equipment</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a:solidFill>
                  <a:schemeClr val="accent3"/>
                </a:solidFill>
                <a:latin typeface="+mn-lt"/>
                <a:cs typeface="+mn-cs"/>
              </a:rPr>
              <a:t>OEMs</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(22)</a:t>
            </a:r>
            <a:endParaRPr kumimoji="1" lang="ja-JP" altLang="en-US" sz="1200" b="1" i="0" u="none" strike="noStrike" kern="1200" cap="none" spc="0" normalizeH="0" baseline="0" noProof="0">
              <a:ln>
                <a:noFill/>
              </a:ln>
              <a:solidFill>
                <a:schemeClr val="accent3"/>
              </a:solidFill>
              <a:effectLst/>
              <a:uLnTx/>
              <a:uFillTx/>
              <a:latin typeface="+mn-lt"/>
              <a:ea typeface="+mn-ea"/>
              <a:cs typeface="+mn-cs"/>
            </a:endParaRPr>
          </a:p>
        </p:txBody>
      </p:sp>
      <p:sp>
        <p:nvSpPr>
          <p:cNvPr id="10" name="テキスト ボックス 9">
            <a:extLst>
              <a:ext uri="{FF2B5EF4-FFF2-40B4-BE49-F238E27FC236}">
                <a16:creationId xmlns:a16="http://schemas.microsoft.com/office/drawing/2014/main" id="{B58C8F56-186A-9AFE-89DC-893E8E7CFD0A}"/>
              </a:ext>
            </a:extLst>
          </p:cNvPr>
          <p:cNvSpPr txBox="1"/>
          <p:nvPr/>
        </p:nvSpPr>
        <p:spPr bwMode="gray">
          <a:xfrm>
            <a:off x="1196094" y="3516096"/>
            <a:ext cx="914400" cy="553998"/>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Solution</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a:solidFill>
                  <a:schemeClr val="accent3"/>
                </a:solidFill>
                <a:latin typeface="+mn-lt"/>
                <a:cs typeface="+mn-cs"/>
              </a:rPr>
              <a:t>Providers</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(21)</a:t>
            </a:r>
            <a:endParaRPr kumimoji="1" lang="ja-JP" altLang="en-US" sz="1200" b="1" i="0" u="none" strike="noStrike" kern="1200" cap="none" spc="0" normalizeH="0" baseline="0" noProof="0">
              <a:ln>
                <a:noFill/>
              </a:ln>
              <a:solidFill>
                <a:schemeClr val="accent3"/>
              </a:solidFill>
              <a:effectLst/>
              <a:uLnTx/>
              <a:uFillTx/>
              <a:latin typeface="+mn-lt"/>
              <a:ea typeface="+mn-ea"/>
              <a:cs typeface="+mn-cs"/>
            </a:endParaRPr>
          </a:p>
        </p:txBody>
      </p:sp>
      <p:sp>
        <p:nvSpPr>
          <p:cNvPr id="12" name="テキスト ボックス 11">
            <a:extLst>
              <a:ext uri="{FF2B5EF4-FFF2-40B4-BE49-F238E27FC236}">
                <a16:creationId xmlns:a16="http://schemas.microsoft.com/office/drawing/2014/main" id="{178B4190-920D-F83B-95C2-D3068B360DB5}"/>
              </a:ext>
            </a:extLst>
          </p:cNvPr>
          <p:cNvSpPr txBox="1"/>
          <p:nvPr/>
        </p:nvSpPr>
        <p:spPr bwMode="gray">
          <a:xfrm>
            <a:off x="1179730" y="4443315"/>
            <a:ext cx="914400" cy="553998"/>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Government</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a:solidFill>
                  <a:schemeClr val="accent3"/>
                </a:solidFill>
                <a:latin typeface="+mn-lt"/>
                <a:cs typeface="+mn-cs"/>
              </a:rPr>
              <a:t>&amp; NGOs</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a:ln>
                  <a:noFill/>
                </a:ln>
                <a:solidFill>
                  <a:schemeClr val="accent3"/>
                </a:solidFill>
                <a:effectLst/>
                <a:uLnTx/>
                <a:uFillTx/>
                <a:latin typeface="+mn-lt"/>
                <a:ea typeface="+mn-ea"/>
                <a:cs typeface="+mn-cs"/>
              </a:rPr>
              <a:t>(8)</a:t>
            </a:r>
            <a:endParaRPr kumimoji="1" lang="ja-JP" altLang="en-US" sz="1200" b="1" i="0" u="none" strike="noStrike" kern="1200" cap="none" spc="0" normalizeH="0" baseline="0" noProof="0">
              <a:ln>
                <a:noFill/>
              </a:ln>
              <a:solidFill>
                <a:schemeClr val="accent3"/>
              </a:solidFill>
              <a:effectLst/>
              <a:uLnTx/>
              <a:uFillTx/>
              <a:latin typeface="+mn-lt"/>
              <a:ea typeface="+mn-ea"/>
              <a:cs typeface="+mn-cs"/>
            </a:endParaRPr>
          </a:p>
        </p:txBody>
      </p:sp>
      <p:sp>
        <p:nvSpPr>
          <p:cNvPr id="13" name="テキスト ボックス 12">
            <a:extLst>
              <a:ext uri="{FF2B5EF4-FFF2-40B4-BE49-F238E27FC236}">
                <a16:creationId xmlns:a16="http://schemas.microsoft.com/office/drawing/2014/main" id="{4D55B9AD-4740-06AE-A710-9894FDE25CC7}"/>
              </a:ext>
            </a:extLst>
          </p:cNvPr>
          <p:cNvSpPr txBox="1"/>
          <p:nvPr/>
        </p:nvSpPr>
        <p:spPr bwMode="gray">
          <a:xfrm>
            <a:off x="2089245" y="1778857"/>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Intel </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 name="テキスト ボックス 13">
            <a:extLst>
              <a:ext uri="{FF2B5EF4-FFF2-40B4-BE49-F238E27FC236}">
                <a16:creationId xmlns:a16="http://schemas.microsoft.com/office/drawing/2014/main" id="{C0EB2849-5BE7-0458-F9C5-B0730F797896}"/>
              </a:ext>
            </a:extLst>
          </p:cNvPr>
          <p:cNvSpPr txBox="1"/>
          <p:nvPr/>
        </p:nvSpPr>
        <p:spPr bwMode="gray">
          <a:xfrm>
            <a:off x="2792465" y="1778857"/>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TSMC</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 name="テキスト ボックス 14">
            <a:extLst>
              <a:ext uri="{FF2B5EF4-FFF2-40B4-BE49-F238E27FC236}">
                <a16:creationId xmlns:a16="http://schemas.microsoft.com/office/drawing/2014/main" id="{B93DD853-E5F3-4D8E-01D4-EF5468D652EE}"/>
              </a:ext>
            </a:extLst>
          </p:cNvPr>
          <p:cNvSpPr txBox="1"/>
          <p:nvPr/>
        </p:nvSpPr>
        <p:spPr bwMode="gray">
          <a:xfrm>
            <a:off x="3360636" y="1686524"/>
            <a:ext cx="914400"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Texas Instruments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 name="テキスト ボックス 15">
            <a:extLst>
              <a:ext uri="{FF2B5EF4-FFF2-40B4-BE49-F238E27FC236}">
                <a16:creationId xmlns:a16="http://schemas.microsoft.com/office/drawing/2014/main" id="{855BA3BA-4951-521F-CC6E-221D956BF78B}"/>
              </a:ext>
            </a:extLst>
          </p:cNvPr>
          <p:cNvSpPr txBox="1"/>
          <p:nvPr/>
        </p:nvSpPr>
        <p:spPr bwMode="gray">
          <a:xfrm>
            <a:off x="4275036" y="1778857"/>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SKYWORKS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 name="テキスト ボックス 17">
            <a:extLst>
              <a:ext uri="{FF2B5EF4-FFF2-40B4-BE49-F238E27FC236}">
                <a16:creationId xmlns:a16="http://schemas.microsoft.com/office/drawing/2014/main" id="{9B1D00BC-C016-5721-55DE-6CC363049670}"/>
              </a:ext>
            </a:extLst>
          </p:cNvPr>
          <p:cNvSpPr txBox="1"/>
          <p:nvPr/>
        </p:nvSpPr>
        <p:spPr bwMode="gray">
          <a:xfrm>
            <a:off x="5108058" y="1778857"/>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BROADCOM</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 name="テキスト ボックス 19">
            <a:extLst>
              <a:ext uri="{FF2B5EF4-FFF2-40B4-BE49-F238E27FC236}">
                <a16:creationId xmlns:a16="http://schemas.microsoft.com/office/drawing/2014/main" id="{61EF6908-6D1B-5D67-3E29-7E28A46709D8}"/>
              </a:ext>
            </a:extLst>
          </p:cNvPr>
          <p:cNvSpPr txBox="1"/>
          <p:nvPr/>
        </p:nvSpPr>
        <p:spPr bwMode="gray">
          <a:xfrm>
            <a:off x="6022458" y="1778857"/>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NXP</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テキスト ボックス 20">
            <a:extLst>
              <a:ext uri="{FF2B5EF4-FFF2-40B4-BE49-F238E27FC236}">
                <a16:creationId xmlns:a16="http://schemas.microsoft.com/office/drawing/2014/main" id="{564D2EF9-C14B-8007-8A77-3CF08D627234}"/>
              </a:ext>
            </a:extLst>
          </p:cNvPr>
          <p:cNvSpPr txBox="1"/>
          <p:nvPr/>
        </p:nvSpPr>
        <p:spPr bwMode="gray">
          <a:xfrm>
            <a:off x="6479658" y="1778857"/>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POLAR</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 name="テキスト ボックス 21">
            <a:extLst>
              <a:ext uri="{FF2B5EF4-FFF2-40B4-BE49-F238E27FC236}">
                <a16:creationId xmlns:a16="http://schemas.microsoft.com/office/drawing/2014/main" id="{D464D457-7E1F-8745-2072-3002E98F5C35}"/>
              </a:ext>
            </a:extLst>
          </p:cNvPr>
          <p:cNvSpPr txBox="1"/>
          <p:nvPr/>
        </p:nvSpPr>
        <p:spPr bwMode="gray">
          <a:xfrm>
            <a:off x="2089245" y="2082783"/>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micron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3" name="テキスト ボックス 22">
            <a:extLst>
              <a:ext uri="{FF2B5EF4-FFF2-40B4-BE49-F238E27FC236}">
                <a16:creationId xmlns:a16="http://schemas.microsoft.com/office/drawing/2014/main" id="{D35546EC-354F-ED2C-78D4-B1AA748B06D2}"/>
              </a:ext>
            </a:extLst>
          </p:cNvPr>
          <p:cNvSpPr txBox="1"/>
          <p:nvPr/>
        </p:nvSpPr>
        <p:spPr bwMode="gray">
          <a:xfrm>
            <a:off x="2862977" y="2082783"/>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Google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4" name="テキスト ボックス 23">
            <a:extLst>
              <a:ext uri="{FF2B5EF4-FFF2-40B4-BE49-F238E27FC236}">
                <a16:creationId xmlns:a16="http://schemas.microsoft.com/office/drawing/2014/main" id="{78CD7C0C-F68D-1880-7051-9BF2BEB2C09C}"/>
              </a:ext>
            </a:extLst>
          </p:cNvPr>
          <p:cNvSpPr txBox="1"/>
          <p:nvPr/>
        </p:nvSpPr>
        <p:spPr bwMode="gray">
          <a:xfrm>
            <a:off x="3477800" y="2082783"/>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RENESAS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5" name="テキスト ボックス 24">
            <a:extLst>
              <a:ext uri="{FF2B5EF4-FFF2-40B4-BE49-F238E27FC236}">
                <a16:creationId xmlns:a16="http://schemas.microsoft.com/office/drawing/2014/main" id="{0EE4DC52-3958-47AD-FC33-7D30D4785A54}"/>
              </a:ext>
            </a:extLst>
          </p:cNvPr>
          <p:cNvSpPr txBox="1"/>
          <p:nvPr/>
        </p:nvSpPr>
        <p:spPr bwMode="gray">
          <a:xfrm>
            <a:off x="4199851" y="2082783"/>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err="1">
                <a:ln>
                  <a:noFill/>
                </a:ln>
                <a:solidFill>
                  <a:prstClr val="black"/>
                </a:solidFill>
                <a:effectLst/>
                <a:uLnTx/>
                <a:uFillTx/>
                <a:latin typeface="+mn-lt"/>
                <a:ea typeface="+mn-ea"/>
                <a:cs typeface="+mn-cs"/>
              </a:rPr>
              <a:t>Rapidus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テキスト ボックス 25">
            <a:extLst>
              <a:ext uri="{FF2B5EF4-FFF2-40B4-BE49-F238E27FC236}">
                <a16:creationId xmlns:a16="http://schemas.microsoft.com/office/drawing/2014/main" id="{E91824D9-6541-5C7A-6714-FB9CC7F31D50}"/>
              </a:ext>
            </a:extLst>
          </p:cNvPr>
          <p:cNvSpPr txBox="1"/>
          <p:nvPr/>
        </p:nvSpPr>
        <p:spPr bwMode="gray">
          <a:xfrm>
            <a:off x="5007023" y="2082783"/>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AMD</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テキスト ボックス 26">
            <a:extLst>
              <a:ext uri="{FF2B5EF4-FFF2-40B4-BE49-F238E27FC236}">
                <a16:creationId xmlns:a16="http://schemas.microsoft.com/office/drawing/2014/main" id="{535086C0-B602-17E7-56E0-456D2DB63352}"/>
              </a:ext>
            </a:extLst>
          </p:cNvPr>
          <p:cNvSpPr txBox="1"/>
          <p:nvPr/>
        </p:nvSpPr>
        <p:spPr bwMode="gray">
          <a:xfrm>
            <a:off x="5640487" y="2082783"/>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Qualcomm</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テキスト ボックス 27">
            <a:extLst>
              <a:ext uri="{FF2B5EF4-FFF2-40B4-BE49-F238E27FC236}">
                <a16:creationId xmlns:a16="http://schemas.microsoft.com/office/drawing/2014/main" id="{123F8C34-C58D-A916-F256-DD0776473103}"/>
              </a:ext>
            </a:extLst>
          </p:cNvPr>
          <p:cNvSpPr txBox="1"/>
          <p:nvPr/>
        </p:nvSpPr>
        <p:spPr bwMode="gray">
          <a:xfrm>
            <a:off x="6550170" y="2082783"/>
            <a:ext cx="1107676"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GlobalFoundries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9" name="テキスト ボックス 28">
            <a:extLst>
              <a:ext uri="{FF2B5EF4-FFF2-40B4-BE49-F238E27FC236}">
                <a16:creationId xmlns:a16="http://schemas.microsoft.com/office/drawing/2014/main" id="{ADE7421D-DA32-F6D3-6A77-E63B4A1F28A0}"/>
              </a:ext>
            </a:extLst>
          </p:cNvPr>
          <p:cNvSpPr txBox="1"/>
          <p:nvPr/>
        </p:nvSpPr>
        <p:spPr bwMode="gray">
          <a:xfrm>
            <a:off x="2089245" y="2397285"/>
            <a:ext cx="914400"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APPLIED</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MATERIALS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テキスト ボックス 29">
            <a:extLst>
              <a:ext uri="{FF2B5EF4-FFF2-40B4-BE49-F238E27FC236}">
                <a16:creationId xmlns:a16="http://schemas.microsoft.com/office/drawing/2014/main" id="{03BDB384-AD44-E8D1-901C-362B4C4AA992}"/>
              </a:ext>
            </a:extLst>
          </p:cNvPr>
          <p:cNvSpPr txBox="1"/>
          <p:nvPr/>
        </p:nvSpPr>
        <p:spPr bwMode="gray">
          <a:xfrm>
            <a:off x="2992478" y="248961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ASML</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1" name="テキスト ボックス 30">
            <a:extLst>
              <a:ext uri="{FF2B5EF4-FFF2-40B4-BE49-F238E27FC236}">
                <a16:creationId xmlns:a16="http://schemas.microsoft.com/office/drawing/2014/main" id="{80E83A7B-3CCD-A65C-7428-F0C5C7AB8003}"/>
              </a:ext>
            </a:extLst>
          </p:cNvPr>
          <p:cNvSpPr txBox="1"/>
          <p:nvPr/>
        </p:nvSpPr>
        <p:spPr bwMode="gray">
          <a:xfrm>
            <a:off x="3470843" y="248961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TEL</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テキスト ボックス 31">
            <a:extLst>
              <a:ext uri="{FF2B5EF4-FFF2-40B4-BE49-F238E27FC236}">
                <a16:creationId xmlns:a16="http://schemas.microsoft.com/office/drawing/2014/main" id="{D81DA934-54B9-2C54-6752-9C23724E1F0E}"/>
              </a:ext>
            </a:extLst>
          </p:cNvPr>
          <p:cNvSpPr txBox="1"/>
          <p:nvPr/>
        </p:nvSpPr>
        <p:spPr bwMode="gray">
          <a:xfrm>
            <a:off x="3845026" y="248961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KLA</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テキスト ボックス 32">
            <a:extLst>
              <a:ext uri="{FF2B5EF4-FFF2-40B4-BE49-F238E27FC236}">
                <a16:creationId xmlns:a16="http://schemas.microsoft.com/office/drawing/2014/main" id="{42271F97-4613-FF5A-5280-D1450CC780BA}"/>
              </a:ext>
            </a:extLst>
          </p:cNvPr>
          <p:cNvSpPr txBox="1"/>
          <p:nvPr/>
        </p:nvSpPr>
        <p:spPr bwMode="gray">
          <a:xfrm>
            <a:off x="4222124" y="248961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Lam</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テキスト ボックス 33">
            <a:extLst>
              <a:ext uri="{FF2B5EF4-FFF2-40B4-BE49-F238E27FC236}">
                <a16:creationId xmlns:a16="http://schemas.microsoft.com/office/drawing/2014/main" id="{C71FC934-0990-5C10-3B03-206FB38E3517}"/>
              </a:ext>
            </a:extLst>
          </p:cNvPr>
          <p:cNvSpPr txBox="1"/>
          <p:nvPr/>
        </p:nvSpPr>
        <p:spPr bwMode="gray">
          <a:xfrm>
            <a:off x="4638637" y="248961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DAIFUKU</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テキスト ボックス 34">
            <a:extLst>
              <a:ext uri="{FF2B5EF4-FFF2-40B4-BE49-F238E27FC236}">
                <a16:creationId xmlns:a16="http://schemas.microsoft.com/office/drawing/2014/main" id="{331171A7-0FB8-0774-F825-A72E59C6B219}"/>
              </a:ext>
            </a:extLst>
          </p:cNvPr>
          <p:cNvSpPr txBox="1"/>
          <p:nvPr/>
        </p:nvSpPr>
        <p:spPr bwMode="gray">
          <a:xfrm>
            <a:off x="5349231" y="248961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err="1">
                <a:solidFill>
                  <a:prstClr val="black"/>
                </a:solidFill>
                <a:latin typeface="+mn-lt"/>
                <a:cs typeface="+mn-cs"/>
              </a:rPr>
              <a:t>Veeco</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テキスト ボックス 35">
            <a:extLst>
              <a:ext uri="{FF2B5EF4-FFF2-40B4-BE49-F238E27FC236}">
                <a16:creationId xmlns:a16="http://schemas.microsoft.com/office/drawing/2014/main" id="{C351E44D-CC68-25EA-210B-7D4A4C7C7613}"/>
              </a:ext>
            </a:extLst>
          </p:cNvPr>
          <p:cNvSpPr txBox="1"/>
          <p:nvPr/>
        </p:nvSpPr>
        <p:spPr bwMode="gray">
          <a:xfrm>
            <a:off x="5893300" y="2397285"/>
            <a:ext cx="1085947"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OXFORD</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INTSTRUMENTS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テキスト ボックス 36">
            <a:extLst>
              <a:ext uri="{FF2B5EF4-FFF2-40B4-BE49-F238E27FC236}">
                <a16:creationId xmlns:a16="http://schemas.microsoft.com/office/drawing/2014/main" id="{3CB52518-BDE6-C256-AB6D-01EC5F4F2A2D}"/>
              </a:ext>
            </a:extLst>
          </p:cNvPr>
          <p:cNvSpPr txBox="1"/>
          <p:nvPr/>
        </p:nvSpPr>
        <p:spPr bwMode="gray">
          <a:xfrm>
            <a:off x="6993840" y="2489618"/>
            <a:ext cx="1085947"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ONTO innovation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テキスト ボックス 37">
            <a:extLst>
              <a:ext uri="{FF2B5EF4-FFF2-40B4-BE49-F238E27FC236}">
                <a16:creationId xmlns:a16="http://schemas.microsoft.com/office/drawing/2014/main" id="{58AFD57B-878D-7F25-4DEB-E96F9277318C}"/>
              </a:ext>
            </a:extLst>
          </p:cNvPr>
          <p:cNvSpPr txBox="1"/>
          <p:nvPr/>
        </p:nvSpPr>
        <p:spPr bwMode="gray">
          <a:xfrm>
            <a:off x="2089245"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SCREEN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テキスト ボックス 38">
            <a:extLst>
              <a:ext uri="{FF2B5EF4-FFF2-40B4-BE49-F238E27FC236}">
                <a16:creationId xmlns:a16="http://schemas.microsoft.com/office/drawing/2014/main" id="{BCC5DA81-6EA2-1BD7-00A6-1C4BE5ABD676}"/>
              </a:ext>
            </a:extLst>
          </p:cNvPr>
          <p:cNvSpPr txBox="1"/>
          <p:nvPr/>
        </p:nvSpPr>
        <p:spPr bwMode="gray">
          <a:xfrm>
            <a:off x="3043754"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SEMILAB</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0" name="テキスト ボックス 39">
            <a:extLst>
              <a:ext uri="{FF2B5EF4-FFF2-40B4-BE49-F238E27FC236}">
                <a16:creationId xmlns:a16="http://schemas.microsoft.com/office/drawing/2014/main" id="{B690B64B-38D8-35A9-D30A-870279B10DB5}"/>
              </a:ext>
            </a:extLst>
          </p:cNvPr>
          <p:cNvSpPr txBox="1"/>
          <p:nvPr/>
        </p:nvSpPr>
        <p:spPr bwMode="gray">
          <a:xfrm>
            <a:off x="3798369"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SIEMENS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1" name="テキスト ボックス 40">
            <a:extLst>
              <a:ext uri="{FF2B5EF4-FFF2-40B4-BE49-F238E27FC236}">
                <a16:creationId xmlns:a16="http://schemas.microsoft.com/office/drawing/2014/main" id="{776C16C2-F006-4898-CF90-F0F225FCEFC9}"/>
              </a:ext>
            </a:extLst>
          </p:cNvPr>
          <p:cNvSpPr txBox="1"/>
          <p:nvPr/>
        </p:nvSpPr>
        <p:spPr bwMode="gray">
          <a:xfrm>
            <a:off x="4576165"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TERADYNE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2" name="テキスト ボックス 41">
            <a:extLst>
              <a:ext uri="{FF2B5EF4-FFF2-40B4-BE49-F238E27FC236}">
                <a16:creationId xmlns:a16="http://schemas.microsoft.com/office/drawing/2014/main" id="{F4990F8F-26F2-8706-1E6E-F90407313BDF}"/>
              </a:ext>
            </a:extLst>
          </p:cNvPr>
          <p:cNvSpPr txBox="1"/>
          <p:nvPr/>
        </p:nvSpPr>
        <p:spPr bwMode="gray">
          <a:xfrm>
            <a:off x="5443522"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ADVANTEST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3" name="テキスト ボックス 42">
            <a:extLst>
              <a:ext uri="{FF2B5EF4-FFF2-40B4-BE49-F238E27FC236}">
                <a16:creationId xmlns:a16="http://schemas.microsoft.com/office/drawing/2014/main" id="{D360E405-9904-4E09-FF2A-361AB5AB3B53}"/>
              </a:ext>
            </a:extLst>
          </p:cNvPr>
          <p:cNvSpPr txBox="1"/>
          <p:nvPr/>
        </p:nvSpPr>
        <p:spPr bwMode="gray">
          <a:xfrm>
            <a:off x="6318498"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ASM</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テキスト ボックス 43">
            <a:extLst>
              <a:ext uri="{FF2B5EF4-FFF2-40B4-BE49-F238E27FC236}">
                <a16:creationId xmlns:a16="http://schemas.microsoft.com/office/drawing/2014/main" id="{08AE3F9A-47F3-A72B-927B-76BC55B110C1}"/>
              </a:ext>
            </a:extLst>
          </p:cNvPr>
          <p:cNvSpPr txBox="1"/>
          <p:nvPr/>
        </p:nvSpPr>
        <p:spPr bwMode="gray">
          <a:xfrm>
            <a:off x="6792668" y="2763886"/>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SHELLBACK</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テキスト ボックス 44">
            <a:extLst>
              <a:ext uri="{FF2B5EF4-FFF2-40B4-BE49-F238E27FC236}">
                <a16:creationId xmlns:a16="http://schemas.microsoft.com/office/drawing/2014/main" id="{C25AC5A9-CFA3-05C0-8D55-554D28DE0B4B}"/>
              </a:ext>
            </a:extLst>
          </p:cNvPr>
          <p:cNvSpPr txBox="1"/>
          <p:nvPr/>
        </p:nvSpPr>
        <p:spPr bwMode="gray">
          <a:xfrm>
            <a:off x="2089245" y="300123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err="1">
                <a:ln>
                  <a:noFill/>
                </a:ln>
                <a:solidFill>
                  <a:prstClr val="black"/>
                </a:solidFill>
                <a:effectLst/>
                <a:uLnTx/>
                <a:uFillTx/>
                <a:latin typeface="+mn-lt"/>
                <a:ea typeface="+mn-ea"/>
                <a:cs typeface="+mn-cs"/>
              </a:rPr>
              <a:t>Besi</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6" name="テキスト ボックス 45">
            <a:extLst>
              <a:ext uri="{FF2B5EF4-FFF2-40B4-BE49-F238E27FC236}">
                <a16:creationId xmlns:a16="http://schemas.microsoft.com/office/drawing/2014/main" id="{D2507069-A057-B6EB-159A-D18D10B1EA3D}"/>
              </a:ext>
            </a:extLst>
          </p:cNvPr>
          <p:cNvSpPr txBox="1"/>
          <p:nvPr/>
        </p:nvSpPr>
        <p:spPr bwMode="gray">
          <a:xfrm>
            <a:off x="2786037" y="3001238"/>
            <a:ext cx="914400"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EBARA</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7" name="テキスト ボックス 46">
            <a:extLst>
              <a:ext uri="{FF2B5EF4-FFF2-40B4-BE49-F238E27FC236}">
                <a16:creationId xmlns:a16="http://schemas.microsoft.com/office/drawing/2014/main" id="{81ED2FE9-63D4-BDD6-C260-C0E4C8F45720}"/>
              </a:ext>
            </a:extLst>
          </p:cNvPr>
          <p:cNvSpPr txBox="1"/>
          <p:nvPr/>
        </p:nvSpPr>
        <p:spPr bwMode="gray">
          <a:xfrm>
            <a:off x="3510598" y="3001238"/>
            <a:ext cx="1167794"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ACCRETECH</a:t>
            </a:r>
          </a:p>
        </p:txBody>
      </p:sp>
      <p:sp>
        <p:nvSpPr>
          <p:cNvPr id="48" name="テキスト ボックス 47">
            <a:extLst>
              <a:ext uri="{FF2B5EF4-FFF2-40B4-BE49-F238E27FC236}">
                <a16:creationId xmlns:a16="http://schemas.microsoft.com/office/drawing/2014/main" id="{13F6C040-FED1-D181-07F6-8CE43B9C681E}"/>
              </a:ext>
            </a:extLst>
          </p:cNvPr>
          <p:cNvSpPr txBox="1"/>
          <p:nvPr/>
        </p:nvSpPr>
        <p:spPr bwMode="gray">
          <a:xfrm>
            <a:off x="4533480" y="2908905"/>
            <a:ext cx="1167794"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NORTEK</a:t>
            </a:r>
            <a:br>
              <a:rPr kumimoji="1" lang="en-US" altLang="ja-JP" sz="1200" b="0" i="0" u="none" strike="noStrike" kern="1200" cap="none" spc="0" normalizeH="0" baseline="0" noProof="0">
                <a:ln>
                  <a:noFill/>
                </a:ln>
                <a:solidFill>
                  <a:prstClr val="black"/>
                </a:solidFill>
                <a:effectLst/>
                <a:uLnTx/>
                <a:uFillTx/>
                <a:latin typeface="+mn-lt"/>
                <a:ea typeface="+mn-ea"/>
                <a:cs typeface="+mn-cs"/>
              </a:rPr>
            </a:br>
            <a:r>
              <a:rPr kumimoji="1" lang="en-US" altLang="ja-JP" sz="1200">
                <a:solidFill>
                  <a:prstClr val="black"/>
                </a:solidFill>
                <a:latin typeface="+mn-lt"/>
                <a:cs typeface="+mn-cs"/>
              </a:rPr>
              <a:t>AIR SOLUTIONS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9" name="テキスト ボックス 48">
            <a:extLst>
              <a:ext uri="{FF2B5EF4-FFF2-40B4-BE49-F238E27FC236}">
                <a16:creationId xmlns:a16="http://schemas.microsoft.com/office/drawing/2014/main" id="{7CA2390A-C113-6DF7-190E-EE8388A9AD66}"/>
              </a:ext>
            </a:extLst>
          </p:cNvPr>
          <p:cNvSpPr txBox="1"/>
          <p:nvPr/>
        </p:nvSpPr>
        <p:spPr bwMode="gray">
          <a:xfrm>
            <a:off x="5711927" y="3001238"/>
            <a:ext cx="1167794"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WATLOW</a:t>
            </a:r>
          </a:p>
        </p:txBody>
      </p:sp>
      <p:sp>
        <p:nvSpPr>
          <p:cNvPr id="50" name="テキスト ボックス 49">
            <a:extLst>
              <a:ext uri="{FF2B5EF4-FFF2-40B4-BE49-F238E27FC236}">
                <a16:creationId xmlns:a16="http://schemas.microsoft.com/office/drawing/2014/main" id="{68F18165-6D68-A1B9-61AA-7B847F4ABA9B}"/>
              </a:ext>
            </a:extLst>
          </p:cNvPr>
          <p:cNvSpPr txBox="1"/>
          <p:nvPr/>
        </p:nvSpPr>
        <p:spPr bwMode="gray">
          <a:xfrm>
            <a:off x="6854314" y="3001238"/>
            <a:ext cx="1167794"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OMRON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テキスト ボックス 50">
            <a:extLst>
              <a:ext uri="{FF2B5EF4-FFF2-40B4-BE49-F238E27FC236}">
                <a16:creationId xmlns:a16="http://schemas.microsoft.com/office/drawing/2014/main" id="{3DEFE11F-EE2C-36AD-8B20-F6DB7D4905DB}"/>
              </a:ext>
            </a:extLst>
          </p:cNvPr>
          <p:cNvSpPr txBox="1"/>
          <p:nvPr/>
        </p:nvSpPr>
        <p:spPr bwMode="gray">
          <a:xfrm>
            <a:off x="2089245" y="3366641"/>
            <a:ext cx="1167794"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PEERGROUP</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2" name="テキスト ボックス 51">
            <a:extLst>
              <a:ext uri="{FF2B5EF4-FFF2-40B4-BE49-F238E27FC236}">
                <a16:creationId xmlns:a16="http://schemas.microsoft.com/office/drawing/2014/main" id="{A13E345A-2085-1907-60B0-CEC537FD4985}"/>
              </a:ext>
            </a:extLst>
          </p:cNvPr>
          <p:cNvSpPr txBox="1"/>
          <p:nvPr/>
        </p:nvSpPr>
        <p:spPr bwMode="gray">
          <a:xfrm>
            <a:off x="2086385" y="3646594"/>
            <a:ext cx="1167794"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net thunder</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3" name="テキスト ボックス 52">
            <a:extLst>
              <a:ext uri="{FF2B5EF4-FFF2-40B4-BE49-F238E27FC236}">
                <a16:creationId xmlns:a16="http://schemas.microsoft.com/office/drawing/2014/main" id="{6CC59FF6-E18E-027F-C51C-9919B9F97200}"/>
              </a:ext>
            </a:extLst>
          </p:cNvPr>
          <p:cNvSpPr txBox="1"/>
          <p:nvPr/>
        </p:nvSpPr>
        <p:spPr bwMode="gray">
          <a:xfrm>
            <a:off x="2089245" y="3870032"/>
            <a:ext cx="1167794"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Rockwell</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Automation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4" name="テキスト ボックス 53">
            <a:extLst>
              <a:ext uri="{FF2B5EF4-FFF2-40B4-BE49-F238E27FC236}">
                <a16:creationId xmlns:a16="http://schemas.microsoft.com/office/drawing/2014/main" id="{BD07A33C-75D6-66DB-1D55-511D972F7264}"/>
              </a:ext>
            </a:extLst>
          </p:cNvPr>
          <p:cNvSpPr txBox="1"/>
          <p:nvPr/>
        </p:nvSpPr>
        <p:spPr bwMode="gray">
          <a:xfrm>
            <a:off x="3341281" y="3366641"/>
            <a:ext cx="1167794"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IBM</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5" name="テキスト ボックス 54">
            <a:extLst>
              <a:ext uri="{FF2B5EF4-FFF2-40B4-BE49-F238E27FC236}">
                <a16:creationId xmlns:a16="http://schemas.microsoft.com/office/drawing/2014/main" id="{099D0DFC-AE8A-39A2-CE9A-88BD19E65B14}"/>
              </a:ext>
            </a:extLst>
          </p:cNvPr>
          <p:cNvSpPr txBox="1"/>
          <p:nvPr/>
        </p:nvSpPr>
        <p:spPr bwMode="gray">
          <a:xfrm>
            <a:off x="2975756" y="3554261"/>
            <a:ext cx="1421188"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SAFE TECHNO</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LIMITED</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6" name="テキスト ボックス 55">
            <a:extLst>
              <a:ext uri="{FF2B5EF4-FFF2-40B4-BE49-F238E27FC236}">
                <a16:creationId xmlns:a16="http://schemas.microsoft.com/office/drawing/2014/main" id="{35E4460E-24B2-2C68-04C0-A7F88270CB14}"/>
              </a:ext>
            </a:extLst>
          </p:cNvPr>
          <p:cNvSpPr txBox="1"/>
          <p:nvPr/>
        </p:nvSpPr>
        <p:spPr bwMode="gray">
          <a:xfrm>
            <a:off x="3172725" y="3962365"/>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err="1">
                <a:ln>
                  <a:noFill/>
                </a:ln>
                <a:solidFill>
                  <a:prstClr val="black"/>
                </a:solidFill>
                <a:effectLst/>
                <a:uLnTx/>
                <a:uFillTx/>
                <a:latin typeface="+mn-lt"/>
                <a:ea typeface="+mn-ea"/>
                <a:cs typeface="+mn-cs"/>
              </a:rPr>
              <a:t>eInnoSys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7" name="テキスト ボックス 56">
            <a:extLst>
              <a:ext uri="{FF2B5EF4-FFF2-40B4-BE49-F238E27FC236}">
                <a16:creationId xmlns:a16="http://schemas.microsoft.com/office/drawing/2014/main" id="{CCE96654-98E9-16CD-35B4-F04B2657A1AA}"/>
              </a:ext>
            </a:extLst>
          </p:cNvPr>
          <p:cNvSpPr txBox="1"/>
          <p:nvPr/>
        </p:nvSpPr>
        <p:spPr bwMode="gray">
          <a:xfrm>
            <a:off x="4260281" y="3366641"/>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err="1">
                <a:ln>
                  <a:noFill/>
                </a:ln>
                <a:solidFill>
                  <a:prstClr val="black"/>
                </a:solidFill>
                <a:effectLst/>
                <a:uLnTx/>
                <a:uFillTx/>
                <a:latin typeface="+mn-lt"/>
                <a:ea typeface="+mn-ea"/>
                <a:cs typeface="+mn-cs"/>
              </a:rPr>
              <a:t>txOne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8" name="テキスト ボックス 57">
            <a:extLst>
              <a:ext uri="{FF2B5EF4-FFF2-40B4-BE49-F238E27FC236}">
                <a16:creationId xmlns:a16="http://schemas.microsoft.com/office/drawing/2014/main" id="{F22C1658-9812-6A25-6502-6BA4B5ACAAD0}"/>
              </a:ext>
            </a:extLst>
          </p:cNvPr>
          <p:cNvSpPr txBox="1"/>
          <p:nvPr/>
        </p:nvSpPr>
        <p:spPr bwMode="gray">
          <a:xfrm>
            <a:off x="3967798" y="364659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ROMARIC</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9" name="テキスト ボックス 58">
            <a:extLst>
              <a:ext uri="{FF2B5EF4-FFF2-40B4-BE49-F238E27FC236}">
                <a16:creationId xmlns:a16="http://schemas.microsoft.com/office/drawing/2014/main" id="{C0ABB09C-AC3E-0822-B131-C723A321AFA6}"/>
              </a:ext>
            </a:extLst>
          </p:cNvPr>
          <p:cNvSpPr txBox="1"/>
          <p:nvPr/>
        </p:nvSpPr>
        <p:spPr bwMode="gray">
          <a:xfrm>
            <a:off x="4184019" y="3962365"/>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Microsoft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0" name="テキスト ボックス 59">
            <a:extLst>
              <a:ext uri="{FF2B5EF4-FFF2-40B4-BE49-F238E27FC236}">
                <a16:creationId xmlns:a16="http://schemas.microsoft.com/office/drawing/2014/main" id="{34D9CFD1-EF7F-CE6A-F121-3671F68F3CE0}"/>
              </a:ext>
            </a:extLst>
          </p:cNvPr>
          <p:cNvSpPr txBox="1"/>
          <p:nvPr/>
        </p:nvSpPr>
        <p:spPr bwMode="gray">
          <a:xfrm>
            <a:off x="5260453" y="3366641"/>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Advanced Energy</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1" name="テキスト ボックス 60">
            <a:extLst>
              <a:ext uri="{FF2B5EF4-FFF2-40B4-BE49-F238E27FC236}">
                <a16:creationId xmlns:a16="http://schemas.microsoft.com/office/drawing/2014/main" id="{D3572DF1-2D95-9A41-C6D1-2D0CB3FFF3DC}"/>
              </a:ext>
            </a:extLst>
          </p:cNvPr>
          <p:cNvSpPr txBox="1"/>
          <p:nvPr/>
        </p:nvSpPr>
        <p:spPr bwMode="gray">
          <a:xfrm>
            <a:off x="4890686" y="364659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SECLORE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2" name="テキスト ボックス 61">
            <a:extLst>
              <a:ext uri="{FF2B5EF4-FFF2-40B4-BE49-F238E27FC236}">
                <a16:creationId xmlns:a16="http://schemas.microsoft.com/office/drawing/2014/main" id="{2CE4BB03-3FD0-9968-1703-7C26F4F4619F}"/>
              </a:ext>
            </a:extLst>
          </p:cNvPr>
          <p:cNvSpPr txBox="1"/>
          <p:nvPr/>
        </p:nvSpPr>
        <p:spPr bwMode="gray">
          <a:xfrm>
            <a:off x="5225208" y="3962365"/>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UCT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3" name="テキスト ボックス 62">
            <a:extLst>
              <a:ext uri="{FF2B5EF4-FFF2-40B4-BE49-F238E27FC236}">
                <a16:creationId xmlns:a16="http://schemas.microsoft.com/office/drawing/2014/main" id="{EB6A674D-F5F7-6B57-7040-CCF136E5BCA4}"/>
              </a:ext>
            </a:extLst>
          </p:cNvPr>
          <p:cNvSpPr txBox="1"/>
          <p:nvPr/>
        </p:nvSpPr>
        <p:spPr bwMode="gray">
          <a:xfrm>
            <a:off x="6474793" y="3366641"/>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Deloitte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4" name="テキスト ボックス 63">
            <a:extLst>
              <a:ext uri="{FF2B5EF4-FFF2-40B4-BE49-F238E27FC236}">
                <a16:creationId xmlns:a16="http://schemas.microsoft.com/office/drawing/2014/main" id="{F3FE4550-497A-5B22-6B0E-8093DCFB30CE}"/>
              </a:ext>
            </a:extLst>
          </p:cNvPr>
          <p:cNvSpPr txBox="1"/>
          <p:nvPr/>
        </p:nvSpPr>
        <p:spPr bwMode="gray">
          <a:xfrm>
            <a:off x="5706561" y="3554261"/>
            <a:ext cx="1421188"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err="1">
                <a:solidFill>
                  <a:prstClr val="black"/>
                </a:solidFill>
                <a:latin typeface="+mn-lt"/>
                <a:cs typeface="+mn-cs"/>
              </a:rPr>
              <a:t>Telit</a:t>
            </a:r>
            <a:endParaRPr kumimoji="1" lang="en-US" altLang="ja-JP" sz="1200">
              <a:solidFill>
                <a:prstClr val="black"/>
              </a:solidFill>
              <a:latin typeface="+mn-lt"/>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err="1">
                <a:solidFill>
                  <a:prstClr val="black"/>
                </a:solidFill>
                <a:latin typeface="+mn-lt"/>
                <a:cs typeface="+mn-cs"/>
              </a:rPr>
              <a:t>Cinterion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5" name="テキスト ボックス 64">
            <a:extLst>
              <a:ext uri="{FF2B5EF4-FFF2-40B4-BE49-F238E27FC236}">
                <a16:creationId xmlns:a16="http://schemas.microsoft.com/office/drawing/2014/main" id="{64539312-E36D-BFF2-9253-42F5E7FB831D}"/>
              </a:ext>
            </a:extLst>
          </p:cNvPr>
          <p:cNvSpPr txBox="1"/>
          <p:nvPr/>
        </p:nvSpPr>
        <p:spPr bwMode="gray">
          <a:xfrm>
            <a:off x="7868922" y="3362538"/>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DELTA</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6" name="テキスト ボックス 65">
            <a:extLst>
              <a:ext uri="{FF2B5EF4-FFF2-40B4-BE49-F238E27FC236}">
                <a16:creationId xmlns:a16="http://schemas.microsoft.com/office/drawing/2014/main" id="{8A1CD474-7D50-BC8D-35A6-AB42A2535907}"/>
              </a:ext>
            </a:extLst>
          </p:cNvPr>
          <p:cNvSpPr txBox="1"/>
          <p:nvPr/>
        </p:nvSpPr>
        <p:spPr bwMode="gray">
          <a:xfrm>
            <a:off x="7057219" y="3274308"/>
            <a:ext cx="1421188"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GILEO</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Automation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7" name="テキスト ボックス 66">
            <a:extLst>
              <a:ext uri="{FF2B5EF4-FFF2-40B4-BE49-F238E27FC236}">
                <a16:creationId xmlns:a16="http://schemas.microsoft.com/office/drawing/2014/main" id="{497429CA-E975-72C3-6FF4-36130C7C17B9}"/>
              </a:ext>
            </a:extLst>
          </p:cNvPr>
          <p:cNvSpPr txBox="1"/>
          <p:nvPr/>
        </p:nvSpPr>
        <p:spPr bwMode="gray">
          <a:xfrm>
            <a:off x="6447734" y="364659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TESSOLVE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8" name="テキスト ボックス 67">
            <a:extLst>
              <a:ext uri="{FF2B5EF4-FFF2-40B4-BE49-F238E27FC236}">
                <a16:creationId xmlns:a16="http://schemas.microsoft.com/office/drawing/2014/main" id="{8D684BFC-418D-63B0-DE5B-FDB5D5EF2660}"/>
              </a:ext>
            </a:extLst>
          </p:cNvPr>
          <p:cNvSpPr txBox="1"/>
          <p:nvPr/>
        </p:nvSpPr>
        <p:spPr bwMode="gray">
          <a:xfrm>
            <a:off x="6072681" y="3962365"/>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PDF SOLUTIONS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9" name="テキスト ボックス 68">
            <a:extLst>
              <a:ext uri="{FF2B5EF4-FFF2-40B4-BE49-F238E27FC236}">
                <a16:creationId xmlns:a16="http://schemas.microsoft.com/office/drawing/2014/main" id="{C0667DFE-C009-B0E8-A53B-9E5F5F91B47E}"/>
              </a:ext>
            </a:extLst>
          </p:cNvPr>
          <p:cNvSpPr txBox="1"/>
          <p:nvPr/>
        </p:nvSpPr>
        <p:spPr bwMode="gray">
          <a:xfrm>
            <a:off x="8067308" y="364659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CISCO</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0" name="テキスト ボックス 69">
            <a:extLst>
              <a:ext uri="{FF2B5EF4-FFF2-40B4-BE49-F238E27FC236}">
                <a16:creationId xmlns:a16="http://schemas.microsoft.com/office/drawing/2014/main" id="{8FD71683-3D84-2FC9-0614-402F940A0019}"/>
              </a:ext>
            </a:extLst>
          </p:cNvPr>
          <p:cNvSpPr txBox="1"/>
          <p:nvPr/>
        </p:nvSpPr>
        <p:spPr bwMode="gray">
          <a:xfrm>
            <a:off x="7647202" y="3962365"/>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Global ZEUS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1" name="テキスト ボックス 70">
            <a:extLst>
              <a:ext uri="{FF2B5EF4-FFF2-40B4-BE49-F238E27FC236}">
                <a16:creationId xmlns:a16="http://schemas.microsoft.com/office/drawing/2014/main" id="{A36CE119-9C8C-782D-E64F-D98EDED7BB08}"/>
              </a:ext>
            </a:extLst>
          </p:cNvPr>
          <p:cNvSpPr txBox="1"/>
          <p:nvPr/>
        </p:nvSpPr>
        <p:spPr bwMode="gray">
          <a:xfrm>
            <a:off x="7311514" y="364659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ARCHON</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2" name="テキスト ボックス 71">
            <a:extLst>
              <a:ext uri="{FF2B5EF4-FFF2-40B4-BE49-F238E27FC236}">
                <a16:creationId xmlns:a16="http://schemas.microsoft.com/office/drawing/2014/main" id="{9D61CBBC-92E1-5958-9390-EEC13E1FFC25}"/>
              </a:ext>
            </a:extLst>
          </p:cNvPr>
          <p:cNvSpPr txBox="1"/>
          <p:nvPr/>
        </p:nvSpPr>
        <p:spPr bwMode="gray">
          <a:xfrm>
            <a:off x="2089245" y="462854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SEMI</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3" name="テキスト ボックス 72">
            <a:extLst>
              <a:ext uri="{FF2B5EF4-FFF2-40B4-BE49-F238E27FC236}">
                <a16:creationId xmlns:a16="http://schemas.microsoft.com/office/drawing/2014/main" id="{C8CABF8B-F872-AF28-2218-0AEF57979956}"/>
              </a:ext>
            </a:extLst>
          </p:cNvPr>
          <p:cNvSpPr txBox="1"/>
          <p:nvPr/>
        </p:nvSpPr>
        <p:spPr bwMode="gray">
          <a:xfrm>
            <a:off x="2736280" y="462854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err="1">
                <a:ln>
                  <a:noFill/>
                </a:ln>
                <a:solidFill>
                  <a:prstClr val="black"/>
                </a:solidFill>
                <a:effectLst/>
                <a:uLnTx/>
                <a:uFillTx/>
                <a:latin typeface="+mn-lt"/>
                <a:ea typeface="+mn-ea"/>
                <a:cs typeface="+mn-cs"/>
              </a:rPr>
              <a:t>imec</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4" name="テキスト ボックス 73">
            <a:extLst>
              <a:ext uri="{FF2B5EF4-FFF2-40B4-BE49-F238E27FC236}">
                <a16:creationId xmlns:a16="http://schemas.microsoft.com/office/drawing/2014/main" id="{B6AA407A-FA78-B0F8-16FB-155AE1E0C511}"/>
              </a:ext>
            </a:extLst>
          </p:cNvPr>
          <p:cNvSpPr txBox="1"/>
          <p:nvPr/>
        </p:nvSpPr>
        <p:spPr bwMode="gray">
          <a:xfrm>
            <a:off x="3296901" y="462854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ITRI</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5" name="テキスト ボックス 74">
            <a:extLst>
              <a:ext uri="{FF2B5EF4-FFF2-40B4-BE49-F238E27FC236}">
                <a16:creationId xmlns:a16="http://schemas.microsoft.com/office/drawing/2014/main" id="{73DDFAF9-8579-7A08-7408-0FFBE9B8F5D0}"/>
              </a:ext>
            </a:extLst>
          </p:cNvPr>
          <p:cNvSpPr txBox="1"/>
          <p:nvPr/>
        </p:nvSpPr>
        <p:spPr bwMode="gray">
          <a:xfrm>
            <a:off x="3855134" y="4536211"/>
            <a:ext cx="1421188"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UNIVERSITY AT ALBANY</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6" name="テキスト ボックス 75">
            <a:extLst>
              <a:ext uri="{FF2B5EF4-FFF2-40B4-BE49-F238E27FC236}">
                <a16:creationId xmlns:a16="http://schemas.microsoft.com/office/drawing/2014/main" id="{351CD31E-1C07-E645-854D-FC4006CF7865}"/>
              </a:ext>
            </a:extLst>
          </p:cNvPr>
          <p:cNvSpPr txBox="1"/>
          <p:nvPr/>
        </p:nvSpPr>
        <p:spPr bwMode="gray">
          <a:xfrm>
            <a:off x="4993881" y="4536211"/>
            <a:ext cx="1421188"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err="1">
                <a:ln>
                  <a:noFill/>
                </a:ln>
                <a:solidFill>
                  <a:prstClr val="black"/>
                </a:solidFill>
                <a:effectLst/>
                <a:uLnTx/>
                <a:uFillTx/>
                <a:latin typeface="+mn-lt"/>
                <a:ea typeface="+mn-ea"/>
                <a:cs typeface="+mn-cs"/>
              </a:rPr>
              <a:t>Prifysgol</a:t>
            </a:r>
            <a:r>
              <a:rPr kumimoji="1" lang="en-US" altLang="ja-JP" sz="1200" b="0" i="0" u="none" strike="noStrike" kern="1200" cap="none" spc="0" normalizeH="0" baseline="0" noProof="0">
                <a:ln>
                  <a:noFill/>
                </a:ln>
                <a:solidFill>
                  <a:prstClr val="black"/>
                </a:solidFill>
                <a:effectLst/>
                <a:uLnTx/>
                <a:uFillTx/>
                <a:latin typeface="+mn-lt"/>
                <a:ea typeface="+mn-ea"/>
                <a:cs typeface="+mn-cs"/>
              </a:rPr>
              <a:t> Abertawe</a:t>
            </a: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Swansea University</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7" name="テキスト ボックス 76">
            <a:extLst>
              <a:ext uri="{FF2B5EF4-FFF2-40B4-BE49-F238E27FC236}">
                <a16:creationId xmlns:a16="http://schemas.microsoft.com/office/drawing/2014/main" id="{D2586052-EFBB-5B64-400F-70EF6FDF45EE}"/>
              </a:ext>
            </a:extLst>
          </p:cNvPr>
          <p:cNvSpPr txBox="1"/>
          <p:nvPr/>
        </p:nvSpPr>
        <p:spPr bwMode="gray">
          <a:xfrm>
            <a:off x="6326075" y="462854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BATTELLE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8" name="テキスト ボックス 77">
            <a:extLst>
              <a:ext uri="{FF2B5EF4-FFF2-40B4-BE49-F238E27FC236}">
                <a16:creationId xmlns:a16="http://schemas.microsoft.com/office/drawing/2014/main" id="{6A19415E-5985-89FA-BA18-73BD0689E1AE}"/>
              </a:ext>
            </a:extLst>
          </p:cNvPr>
          <p:cNvSpPr txBox="1"/>
          <p:nvPr/>
        </p:nvSpPr>
        <p:spPr bwMode="gray">
          <a:xfrm>
            <a:off x="7057219" y="462854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AEI</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9" name="テキスト ボックス 78">
            <a:extLst>
              <a:ext uri="{FF2B5EF4-FFF2-40B4-BE49-F238E27FC236}">
                <a16:creationId xmlns:a16="http://schemas.microsoft.com/office/drawing/2014/main" id="{4549F99F-5FC4-D9F2-2492-8C5A47E4346B}"/>
              </a:ext>
            </a:extLst>
          </p:cNvPr>
          <p:cNvSpPr txBox="1"/>
          <p:nvPr/>
        </p:nvSpPr>
        <p:spPr bwMode="gray">
          <a:xfrm>
            <a:off x="7516875" y="4628544"/>
            <a:ext cx="1421188"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a:solidFill>
                  <a:prstClr val="black"/>
                </a:solidFill>
                <a:latin typeface="+mn-lt"/>
                <a:cs typeface="+mn-cs"/>
              </a:rPr>
              <a:t>NYCU</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2924748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6</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dirty="0"/>
              <a:t>図</a:t>
            </a:r>
            <a:r>
              <a:rPr lang="en-US" altLang="ja-JP" dirty="0"/>
              <a:t>3.1.2-3 NIST CSF</a:t>
            </a:r>
            <a:r>
              <a:rPr lang="ja-JP" altLang="en-US" dirty="0"/>
              <a:t>と</a:t>
            </a:r>
            <a:r>
              <a:rPr lang="en-US" altLang="ja-JP" dirty="0"/>
              <a:t>ISO27001</a:t>
            </a:r>
            <a:r>
              <a:rPr lang="ja-JP" altLang="en-US" dirty="0"/>
              <a:t>のカバー領域</a:t>
            </a:r>
          </a:p>
        </p:txBody>
      </p:sp>
      <p:pic>
        <p:nvPicPr>
          <p:cNvPr id="4" name="図 3">
            <a:extLst>
              <a:ext uri="{FF2B5EF4-FFF2-40B4-BE49-F238E27FC236}">
                <a16:creationId xmlns:a16="http://schemas.microsoft.com/office/drawing/2014/main" id="{F8A0104E-55EC-B7CA-9F0C-256A1E861EC6}"/>
              </a:ext>
            </a:extLst>
          </p:cNvPr>
          <p:cNvPicPr>
            <a:picLocks noChangeAspect="1"/>
          </p:cNvPicPr>
          <p:nvPr/>
        </p:nvPicPr>
        <p:blipFill>
          <a:blip r:embed="rId6"/>
          <a:stretch>
            <a:fillRect/>
          </a:stretch>
        </p:blipFill>
        <p:spPr>
          <a:xfrm>
            <a:off x="1909301" y="2258907"/>
            <a:ext cx="5325432" cy="3790883"/>
          </a:xfrm>
          <a:prstGeom prst="rect">
            <a:avLst/>
          </a:prstGeom>
        </p:spPr>
      </p:pic>
    </p:spTree>
    <p:extLst>
      <p:ext uri="{BB962C8B-B14F-4D97-AF65-F5344CB8AC3E}">
        <p14:creationId xmlns:p14="http://schemas.microsoft.com/office/powerpoint/2010/main" val="3093141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7</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dirty="0"/>
              <a:t>図</a:t>
            </a:r>
            <a:r>
              <a:rPr lang="en-US" altLang="ja-JP" dirty="0"/>
              <a:t>3.1.2-4 </a:t>
            </a:r>
            <a:r>
              <a:rPr lang="ja-JP" altLang="en-US" dirty="0"/>
              <a:t>求められるセキュリティ構造</a:t>
            </a:r>
          </a:p>
        </p:txBody>
      </p:sp>
      <p:pic>
        <p:nvPicPr>
          <p:cNvPr id="3" name="図 2">
            <a:extLst>
              <a:ext uri="{FF2B5EF4-FFF2-40B4-BE49-F238E27FC236}">
                <a16:creationId xmlns:a16="http://schemas.microsoft.com/office/drawing/2014/main" id="{905BA673-18BC-B109-E6A9-1D6915E06519}"/>
              </a:ext>
            </a:extLst>
          </p:cNvPr>
          <p:cNvPicPr>
            <a:picLocks noChangeAspect="1"/>
          </p:cNvPicPr>
          <p:nvPr/>
        </p:nvPicPr>
        <p:blipFill rotWithShape="1">
          <a:blip r:embed="rId6"/>
          <a:srcRect l="1" r="49062"/>
          <a:stretch/>
        </p:blipFill>
        <p:spPr>
          <a:xfrm>
            <a:off x="2594496" y="1688400"/>
            <a:ext cx="4591484" cy="4239989"/>
          </a:xfrm>
          <a:prstGeom prst="rect">
            <a:avLst/>
          </a:prstGeom>
        </p:spPr>
      </p:pic>
    </p:spTree>
    <p:extLst>
      <p:ext uri="{BB962C8B-B14F-4D97-AF65-F5344CB8AC3E}">
        <p14:creationId xmlns:p14="http://schemas.microsoft.com/office/powerpoint/2010/main" val="1957924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8</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dirty="0"/>
              <a:t>図</a:t>
            </a:r>
            <a:r>
              <a:rPr lang="en-US" altLang="ja-JP" dirty="0"/>
              <a:t>3.1.2-5 </a:t>
            </a:r>
            <a:r>
              <a:rPr lang="ja-JP" altLang="en-US" dirty="0"/>
              <a:t>必要となるセキュリティケイパビリティ（能力）</a:t>
            </a:r>
          </a:p>
        </p:txBody>
      </p:sp>
      <p:pic>
        <p:nvPicPr>
          <p:cNvPr id="3" name="図 2">
            <a:extLst>
              <a:ext uri="{FF2B5EF4-FFF2-40B4-BE49-F238E27FC236}">
                <a16:creationId xmlns:a16="http://schemas.microsoft.com/office/drawing/2014/main" id="{93A25992-5C96-AAB5-2B84-51AE0E6343FB}"/>
              </a:ext>
            </a:extLst>
          </p:cNvPr>
          <p:cNvPicPr>
            <a:picLocks noChangeAspect="1"/>
          </p:cNvPicPr>
          <p:nvPr/>
        </p:nvPicPr>
        <p:blipFill rotWithShape="1">
          <a:blip r:embed="rId6"/>
          <a:srcRect l="53369"/>
          <a:stretch/>
        </p:blipFill>
        <p:spPr>
          <a:xfrm>
            <a:off x="2938072" y="1838718"/>
            <a:ext cx="4203302" cy="4239989"/>
          </a:xfrm>
          <a:prstGeom prst="rect">
            <a:avLst/>
          </a:prstGeom>
        </p:spPr>
      </p:pic>
    </p:spTree>
    <p:extLst>
      <p:ext uri="{BB962C8B-B14F-4D97-AF65-F5344CB8AC3E}">
        <p14:creationId xmlns:p14="http://schemas.microsoft.com/office/powerpoint/2010/main" val="1645859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A9750ED-B074-2D02-6AF2-0E57349ABA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1" name="think-cell data - do not delete" hidden="1">
                        <a:extLst>
                          <a:ext uri="{FF2B5EF4-FFF2-40B4-BE49-F238E27FC236}">
                            <a16:creationId xmlns:a16="http://schemas.microsoft.com/office/drawing/2014/main" id="{CA9750ED-B074-2D02-6AF2-0E57349ABA6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36262C94-F530-FC75-3210-E5A2379BD66F}"/>
              </a:ext>
            </a:extLst>
          </p:cNvPr>
          <p:cNvSpPr>
            <a:spLocks noGrp="1"/>
          </p:cNvSpPr>
          <p:nvPr>
            <p:ph type="sldNum" sz="quarter" idx="11"/>
          </p:nvPr>
        </p:nvSpPr>
        <p:spPr/>
        <p:txBody>
          <a:bodyPr/>
          <a:lstStyle/>
          <a:p>
            <a:fld id="{E01102E1-88D9-4790-8615-AC810340BF51}" type="slidenum">
              <a:rPr lang="ja-JP" altLang="en-US" smtClean="0"/>
              <a:pPr/>
              <a:t>9</a:t>
            </a:fld>
            <a:endParaRPr lang="ja-JP" altLang="en-US"/>
          </a:p>
        </p:txBody>
      </p:sp>
      <p:sp>
        <p:nvSpPr>
          <p:cNvPr id="17" name="テキスト プレースホルダー 16">
            <a:extLst>
              <a:ext uri="{FF2B5EF4-FFF2-40B4-BE49-F238E27FC236}">
                <a16:creationId xmlns:a16="http://schemas.microsoft.com/office/drawing/2014/main" id="{FDE8B030-6152-11E3-F8BC-1B95F5DD6A56}"/>
              </a:ext>
            </a:extLst>
          </p:cNvPr>
          <p:cNvSpPr>
            <a:spLocks noGrp="1"/>
          </p:cNvSpPr>
          <p:nvPr>
            <p:ph type="body" sz="quarter" idx="15"/>
          </p:nvPr>
        </p:nvSpPr>
        <p:spPr/>
        <p:txBody>
          <a:bodyPr/>
          <a:lstStyle/>
          <a:p>
            <a:endParaRPr lang="ja-JP" altLang="en-US"/>
          </a:p>
        </p:txBody>
      </p:sp>
      <p:sp>
        <p:nvSpPr>
          <p:cNvPr id="19" name="タイトル 18">
            <a:extLst>
              <a:ext uri="{FF2B5EF4-FFF2-40B4-BE49-F238E27FC236}">
                <a16:creationId xmlns:a16="http://schemas.microsoft.com/office/drawing/2014/main" id="{D58002E7-110C-631F-EAB9-0CDFA3990B3C}"/>
              </a:ext>
            </a:extLst>
          </p:cNvPr>
          <p:cNvSpPr>
            <a:spLocks noGrp="1"/>
          </p:cNvSpPr>
          <p:nvPr>
            <p:ph type="title"/>
          </p:nvPr>
        </p:nvSpPr>
        <p:spPr/>
        <p:txBody>
          <a:bodyPr/>
          <a:lstStyle/>
          <a:p>
            <a:r>
              <a:rPr lang="ja-JP" altLang="en-US" dirty="0"/>
              <a:t>図</a:t>
            </a:r>
            <a:r>
              <a:rPr lang="en-US" altLang="ja-JP" dirty="0"/>
              <a:t>3.1.2-6 NIST CSF2.0 </a:t>
            </a:r>
            <a:r>
              <a:rPr lang="ja-JP" altLang="en-US" dirty="0"/>
              <a:t>半導体製造プロファイルの概要</a:t>
            </a:r>
          </a:p>
        </p:txBody>
      </p:sp>
      <p:grpSp>
        <p:nvGrpSpPr>
          <p:cNvPr id="3" name="グループ化 2">
            <a:extLst>
              <a:ext uri="{FF2B5EF4-FFF2-40B4-BE49-F238E27FC236}">
                <a16:creationId xmlns:a16="http://schemas.microsoft.com/office/drawing/2014/main" id="{3362714A-AADD-DCDB-39CA-D17C4BBAE254}"/>
              </a:ext>
            </a:extLst>
          </p:cNvPr>
          <p:cNvGrpSpPr/>
          <p:nvPr/>
        </p:nvGrpSpPr>
        <p:grpSpPr>
          <a:xfrm>
            <a:off x="783034" y="2412370"/>
            <a:ext cx="7978924" cy="2706653"/>
            <a:chOff x="1040079" y="3538911"/>
            <a:chExt cx="7978924" cy="2706653"/>
          </a:xfrm>
        </p:grpSpPr>
        <p:sp>
          <p:nvSpPr>
            <p:cNvPr id="4" name="四角形: 角を丸くする 3">
              <a:extLst>
                <a:ext uri="{FF2B5EF4-FFF2-40B4-BE49-F238E27FC236}">
                  <a16:creationId xmlns:a16="http://schemas.microsoft.com/office/drawing/2014/main" id="{2403304A-2958-0B32-4832-9CA56EF6C198}"/>
                </a:ext>
              </a:extLst>
            </p:cNvPr>
            <p:cNvSpPr/>
            <p:nvPr/>
          </p:nvSpPr>
          <p:spPr bwMode="gray">
            <a:xfrm>
              <a:off x="1040079" y="3682569"/>
              <a:ext cx="1947862" cy="1852612"/>
            </a:xfrm>
            <a:prstGeom prst="roundRect">
              <a:avLst>
                <a:gd name="adj" fmla="val 4798"/>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36000" tIns="72000" rIns="36000" bIns="3600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NIST CSF2.0 </a:t>
              </a:r>
              <a:r>
                <a:rPr kumimoji="1" lang="ja-JP" altLang="en-US" sz="1200" b="0" i="0" u="none" strike="noStrike" kern="1200" cap="none" spc="0" normalizeH="0" baseline="0" noProof="0">
                  <a:ln>
                    <a:noFill/>
                  </a:ln>
                  <a:solidFill>
                    <a:prstClr val="black"/>
                  </a:solidFill>
                  <a:effectLst/>
                  <a:uLnTx/>
                  <a:uFillTx/>
                  <a:latin typeface="+mn-lt"/>
                  <a:ea typeface="+mn-ea"/>
                  <a:cs typeface="+mn-cs"/>
                </a:rPr>
                <a:t>コア</a:t>
              </a:r>
            </a:p>
          </p:txBody>
        </p:sp>
        <p:pic>
          <p:nvPicPr>
            <p:cNvPr id="5" name="図 4">
              <a:extLst>
                <a:ext uri="{FF2B5EF4-FFF2-40B4-BE49-F238E27FC236}">
                  <a16:creationId xmlns:a16="http://schemas.microsoft.com/office/drawing/2014/main" id="{F149EF87-6B65-A23E-171C-B29988BF344D}"/>
                </a:ext>
              </a:extLst>
            </p:cNvPr>
            <p:cNvPicPr>
              <a:picLocks noChangeAspect="1"/>
            </p:cNvPicPr>
            <p:nvPr/>
          </p:nvPicPr>
          <p:blipFill>
            <a:blip r:embed="rId6"/>
            <a:stretch>
              <a:fillRect/>
            </a:stretch>
          </p:blipFill>
          <p:spPr>
            <a:xfrm>
              <a:off x="1170842" y="3973141"/>
              <a:ext cx="1676810" cy="1429065"/>
            </a:xfrm>
            <a:prstGeom prst="rect">
              <a:avLst/>
            </a:prstGeom>
          </p:spPr>
        </p:pic>
        <p:sp>
          <p:nvSpPr>
            <p:cNvPr id="6" name="四角形: 角を丸くする 5">
              <a:extLst>
                <a:ext uri="{FF2B5EF4-FFF2-40B4-BE49-F238E27FC236}">
                  <a16:creationId xmlns:a16="http://schemas.microsoft.com/office/drawing/2014/main" id="{435966E5-A8CC-7699-29C4-F1A221A43388}"/>
                </a:ext>
              </a:extLst>
            </p:cNvPr>
            <p:cNvSpPr/>
            <p:nvPr/>
          </p:nvSpPr>
          <p:spPr bwMode="gray">
            <a:xfrm>
              <a:off x="3743409" y="3725490"/>
              <a:ext cx="2281237" cy="1809691"/>
            </a:xfrm>
            <a:prstGeom prst="roundRect">
              <a:avLst>
                <a:gd name="adj" fmla="val 5435"/>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36000" tIns="72000" rIns="36000" bIns="3600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NIST CSF2.0</a:t>
              </a:r>
              <a:r>
                <a:rPr kumimoji="1" lang="ja-JP" altLang="en-US" sz="1200" b="0" i="0" u="none" strike="noStrike" kern="1200" cap="none" spc="0" normalizeH="0" baseline="0" noProof="0">
                  <a:ln>
                    <a:noFill/>
                  </a:ln>
                  <a:solidFill>
                    <a:prstClr val="black"/>
                  </a:solidFill>
                  <a:effectLst/>
                  <a:uLnTx/>
                  <a:uFillTx/>
                  <a:latin typeface="+mn-lt"/>
                  <a:ea typeface="+mn-ea"/>
                  <a:cs typeface="+mn-cs"/>
                </a:rPr>
                <a:t>半導体製造プロファイル</a:t>
              </a:r>
              <a:endParaRPr kumimoji="1" lang="en-US" altLang="ja-JP" sz="12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Community profile</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 name="四角形: 角を丸くする 6">
              <a:extLst>
                <a:ext uri="{FF2B5EF4-FFF2-40B4-BE49-F238E27FC236}">
                  <a16:creationId xmlns:a16="http://schemas.microsoft.com/office/drawing/2014/main" id="{569FB726-76DB-6DF9-E9DE-59EBC66C4611}"/>
                </a:ext>
              </a:extLst>
            </p:cNvPr>
            <p:cNvSpPr/>
            <p:nvPr/>
          </p:nvSpPr>
          <p:spPr bwMode="gray">
            <a:xfrm>
              <a:off x="3949384" y="4486793"/>
              <a:ext cx="919163" cy="451132"/>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半導体</a:t>
              </a:r>
              <a:endParaRPr kumimoji="1" lang="en-US" altLang="ja-JP" sz="12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業界目標</a:t>
              </a:r>
            </a:p>
          </p:txBody>
        </p:sp>
        <p:sp>
          <p:nvSpPr>
            <p:cNvPr id="8" name="四角形: 角を丸くする 7">
              <a:extLst>
                <a:ext uri="{FF2B5EF4-FFF2-40B4-BE49-F238E27FC236}">
                  <a16:creationId xmlns:a16="http://schemas.microsoft.com/office/drawing/2014/main" id="{C87B98AF-D510-C088-8CE5-785CBD1BEA3F}"/>
                </a:ext>
              </a:extLst>
            </p:cNvPr>
            <p:cNvSpPr/>
            <p:nvPr/>
          </p:nvSpPr>
          <p:spPr bwMode="gray">
            <a:xfrm>
              <a:off x="3951075" y="4978018"/>
              <a:ext cx="919163" cy="451132"/>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ベスト</a:t>
              </a:r>
              <a:endParaRPr kumimoji="1" lang="en-US" altLang="ja-JP" sz="12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プラクティス</a:t>
              </a:r>
            </a:p>
          </p:txBody>
        </p:sp>
        <p:sp>
          <p:nvSpPr>
            <p:cNvPr id="9" name="四角形: 角を丸くする 8">
              <a:extLst>
                <a:ext uri="{FF2B5EF4-FFF2-40B4-BE49-F238E27FC236}">
                  <a16:creationId xmlns:a16="http://schemas.microsoft.com/office/drawing/2014/main" id="{0E48B4FB-BB99-35F4-A961-E063F9C66E54}"/>
                </a:ext>
              </a:extLst>
            </p:cNvPr>
            <p:cNvSpPr/>
            <p:nvPr/>
          </p:nvSpPr>
          <p:spPr bwMode="gray">
            <a:xfrm>
              <a:off x="4919745" y="4476408"/>
              <a:ext cx="919163" cy="451132"/>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優先順位</a:t>
              </a:r>
              <a:endParaRPr kumimoji="1" lang="en-US" altLang="ja-JP" sz="12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付け</a:t>
              </a:r>
            </a:p>
          </p:txBody>
        </p:sp>
        <p:pic>
          <p:nvPicPr>
            <p:cNvPr id="10" name="図 9">
              <a:extLst>
                <a:ext uri="{FF2B5EF4-FFF2-40B4-BE49-F238E27FC236}">
                  <a16:creationId xmlns:a16="http://schemas.microsoft.com/office/drawing/2014/main" id="{3BD34FEA-C444-BC0D-A272-7E0CF0895485}"/>
                </a:ext>
              </a:extLst>
            </p:cNvPr>
            <p:cNvPicPr>
              <a:picLocks noChangeAspect="1"/>
            </p:cNvPicPr>
            <p:nvPr/>
          </p:nvPicPr>
          <p:blipFill>
            <a:blip r:embed="rId7"/>
            <a:stretch>
              <a:fillRect/>
            </a:stretch>
          </p:blipFill>
          <p:spPr>
            <a:xfrm>
              <a:off x="3878454" y="4270968"/>
              <a:ext cx="2011145" cy="156465"/>
            </a:xfrm>
            <a:prstGeom prst="rect">
              <a:avLst/>
            </a:prstGeom>
          </p:spPr>
        </p:pic>
        <p:sp>
          <p:nvSpPr>
            <p:cNvPr id="12" name="四角形: 角を丸くする 11">
              <a:extLst>
                <a:ext uri="{FF2B5EF4-FFF2-40B4-BE49-F238E27FC236}">
                  <a16:creationId xmlns:a16="http://schemas.microsoft.com/office/drawing/2014/main" id="{96D4D0B8-5632-40AC-CD2F-6EEAF130B7E1}"/>
                </a:ext>
              </a:extLst>
            </p:cNvPr>
            <p:cNvSpPr/>
            <p:nvPr/>
          </p:nvSpPr>
          <p:spPr bwMode="gray">
            <a:xfrm>
              <a:off x="4920932" y="4980332"/>
              <a:ext cx="919163" cy="451132"/>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対策</a:t>
              </a:r>
              <a:endParaRPr kumimoji="1" lang="en-US" altLang="ja-JP" sz="12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アプローチ</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 name="矢印: 右 12">
              <a:extLst>
                <a:ext uri="{FF2B5EF4-FFF2-40B4-BE49-F238E27FC236}">
                  <a16:creationId xmlns:a16="http://schemas.microsoft.com/office/drawing/2014/main" id="{9F7A049B-9A1E-A197-28BF-583A94A31FE2}"/>
                </a:ext>
              </a:extLst>
            </p:cNvPr>
            <p:cNvSpPr/>
            <p:nvPr/>
          </p:nvSpPr>
          <p:spPr bwMode="gray">
            <a:xfrm>
              <a:off x="6142147" y="4349200"/>
              <a:ext cx="478117" cy="519112"/>
            </a:xfrm>
            <a:prstGeom prst="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 name="四角形: 角を丸くする 13">
              <a:extLst>
                <a:ext uri="{FF2B5EF4-FFF2-40B4-BE49-F238E27FC236}">
                  <a16:creationId xmlns:a16="http://schemas.microsoft.com/office/drawing/2014/main" id="{677461EC-94AC-EDEA-3BB7-663333AA6487}"/>
                </a:ext>
              </a:extLst>
            </p:cNvPr>
            <p:cNvSpPr/>
            <p:nvPr/>
          </p:nvSpPr>
          <p:spPr bwMode="gray">
            <a:xfrm>
              <a:off x="6737766" y="3704131"/>
              <a:ext cx="2281237" cy="1809691"/>
            </a:xfrm>
            <a:prstGeom prst="roundRect">
              <a:avLst>
                <a:gd name="adj" fmla="val 7804"/>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36000" tIns="72000" rIns="36000" bIns="3600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NIST CSF2.0</a:t>
              </a:r>
              <a:r>
                <a:rPr kumimoji="1" lang="ja-JP" altLang="en-US" sz="1200" b="0" i="0" u="none" strike="noStrike" kern="1200" cap="none" spc="0" normalizeH="0" baseline="0" noProof="0">
                  <a:ln>
                    <a:noFill/>
                  </a:ln>
                  <a:solidFill>
                    <a:prstClr val="black"/>
                  </a:solidFill>
                  <a:effectLst/>
                  <a:uLnTx/>
                  <a:uFillTx/>
                  <a:latin typeface="+mn-lt"/>
                  <a:ea typeface="+mn-ea"/>
                  <a:cs typeface="+mn-cs"/>
                </a:rPr>
                <a:t>組織プロファイル</a:t>
              </a:r>
            </a:p>
          </p:txBody>
        </p:sp>
        <p:sp>
          <p:nvSpPr>
            <p:cNvPr id="15" name="四角形: 角を丸くする 14">
              <a:extLst>
                <a:ext uri="{FF2B5EF4-FFF2-40B4-BE49-F238E27FC236}">
                  <a16:creationId xmlns:a16="http://schemas.microsoft.com/office/drawing/2014/main" id="{2CE73B40-82C7-16EA-B145-824A7EB8E9E3}"/>
                </a:ext>
              </a:extLst>
            </p:cNvPr>
            <p:cNvSpPr/>
            <p:nvPr/>
          </p:nvSpPr>
          <p:spPr bwMode="gray">
            <a:xfrm>
              <a:off x="7002960" y="4083414"/>
              <a:ext cx="1402768" cy="212400"/>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対象範囲を決める</a:t>
              </a:r>
            </a:p>
          </p:txBody>
        </p:sp>
        <p:sp>
          <p:nvSpPr>
            <p:cNvPr id="16" name="円: 塗りつぶしなし 15">
              <a:extLst>
                <a:ext uri="{FF2B5EF4-FFF2-40B4-BE49-F238E27FC236}">
                  <a16:creationId xmlns:a16="http://schemas.microsoft.com/office/drawing/2014/main" id="{18E41CD4-81CF-0DAB-32F9-69934DF5B41A}"/>
                </a:ext>
              </a:extLst>
            </p:cNvPr>
            <p:cNvSpPr/>
            <p:nvPr/>
          </p:nvSpPr>
          <p:spPr bwMode="gray">
            <a:xfrm>
              <a:off x="8514483" y="4159024"/>
              <a:ext cx="341102" cy="1158182"/>
            </a:xfrm>
            <a:prstGeom prst="donut">
              <a:avLst>
                <a:gd name="adj" fmla="val 20812"/>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solidFill>
                    <a:schemeClr val="bg1"/>
                  </a:solidFill>
                </a:ln>
                <a:solidFill>
                  <a:prstClr val="black"/>
                </a:solidFill>
                <a:effectLst/>
                <a:uLnTx/>
                <a:uFillTx/>
                <a:latin typeface="+mn-lt"/>
                <a:ea typeface="+mn-ea"/>
                <a:cs typeface="+mn-cs"/>
              </a:endParaRPr>
            </a:p>
          </p:txBody>
        </p:sp>
        <p:sp>
          <p:nvSpPr>
            <p:cNvPr id="18" name="矢印: 右 17">
              <a:extLst>
                <a:ext uri="{FF2B5EF4-FFF2-40B4-BE49-F238E27FC236}">
                  <a16:creationId xmlns:a16="http://schemas.microsoft.com/office/drawing/2014/main" id="{38AEABF9-112C-94B3-C84B-3203D77770B5}"/>
                </a:ext>
              </a:extLst>
            </p:cNvPr>
            <p:cNvSpPr/>
            <p:nvPr/>
          </p:nvSpPr>
          <p:spPr bwMode="gray">
            <a:xfrm rot="5400000">
              <a:off x="8710562" y="4751362"/>
              <a:ext cx="213875" cy="158523"/>
            </a:xfrm>
            <a:prstGeom prst="rightArrow">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 name="矢印: 右 19">
              <a:extLst>
                <a:ext uri="{FF2B5EF4-FFF2-40B4-BE49-F238E27FC236}">
                  <a16:creationId xmlns:a16="http://schemas.microsoft.com/office/drawing/2014/main" id="{1067F35A-DD8D-BB89-B05A-9E8D4E5C2A62}"/>
                </a:ext>
              </a:extLst>
            </p:cNvPr>
            <p:cNvSpPr/>
            <p:nvPr/>
          </p:nvSpPr>
          <p:spPr bwMode="gray">
            <a:xfrm rot="16200000" flipV="1">
              <a:off x="8445631" y="4570228"/>
              <a:ext cx="213875" cy="158523"/>
            </a:xfrm>
            <a:prstGeom prst="rightArrow">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四角形: 角を丸くする 20">
              <a:extLst>
                <a:ext uri="{FF2B5EF4-FFF2-40B4-BE49-F238E27FC236}">
                  <a16:creationId xmlns:a16="http://schemas.microsoft.com/office/drawing/2014/main" id="{CE4088FA-3FA6-02E7-B92F-BD0EB01ED2E9}"/>
                </a:ext>
              </a:extLst>
            </p:cNvPr>
            <p:cNvSpPr/>
            <p:nvPr/>
          </p:nvSpPr>
          <p:spPr bwMode="gray">
            <a:xfrm>
              <a:off x="7002960" y="4328083"/>
              <a:ext cx="1402768" cy="212400"/>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必要情報の収集</a:t>
              </a:r>
            </a:p>
          </p:txBody>
        </p:sp>
        <p:sp>
          <p:nvSpPr>
            <p:cNvPr id="22" name="四角形: 角を丸くする 21">
              <a:extLst>
                <a:ext uri="{FF2B5EF4-FFF2-40B4-BE49-F238E27FC236}">
                  <a16:creationId xmlns:a16="http://schemas.microsoft.com/office/drawing/2014/main" id="{D4CE1A16-C92B-280C-D5D2-129E145BF25E}"/>
                </a:ext>
              </a:extLst>
            </p:cNvPr>
            <p:cNvSpPr/>
            <p:nvPr/>
          </p:nvSpPr>
          <p:spPr bwMode="gray">
            <a:xfrm>
              <a:off x="7002960" y="4570974"/>
              <a:ext cx="1402768" cy="339793"/>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現状と目標の作成</a:t>
              </a:r>
              <a:endParaRPr kumimoji="1" lang="en-US" altLang="ja-JP" sz="12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800">
                  <a:solidFill>
                    <a:prstClr val="black"/>
                  </a:solidFill>
                  <a:latin typeface="+mn-lt"/>
                  <a:cs typeface="+mn-cs"/>
                </a:rPr>
                <a:t>（成熟度と目指すべき水準）</a:t>
              </a:r>
              <a:endParaRPr kumimoji="1" lang="ja-JP" altLang="en-US" sz="800" b="0" i="0" u="none" strike="noStrike" kern="1200" cap="none" spc="0" normalizeH="0" baseline="0" noProof="0">
                <a:ln>
                  <a:noFill/>
                </a:ln>
                <a:solidFill>
                  <a:prstClr val="black"/>
                </a:solidFill>
                <a:effectLst/>
                <a:uLnTx/>
                <a:uFillTx/>
                <a:latin typeface="+mn-lt"/>
                <a:ea typeface="+mn-ea"/>
                <a:cs typeface="+mn-cs"/>
              </a:endParaRPr>
            </a:p>
          </p:txBody>
        </p:sp>
        <p:sp>
          <p:nvSpPr>
            <p:cNvPr id="23" name="四角形: 角を丸くする 22">
              <a:extLst>
                <a:ext uri="{FF2B5EF4-FFF2-40B4-BE49-F238E27FC236}">
                  <a16:creationId xmlns:a16="http://schemas.microsoft.com/office/drawing/2014/main" id="{42B96D2B-03BE-B70A-EC23-4BAB026CF15F}"/>
                </a:ext>
              </a:extLst>
            </p:cNvPr>
            <p:cNvSpPr/>
            <p:nvPr/>
          </p:nvSpPr>
          <p:spPr bwMode="gray">
            <a:xfrm>
              <a:off x="7015388" y="4944527"/>
              <a:ext cx="1402768" cy="212400"/>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行動計画を作成</a:t>
              </a:r>
            </a:p>
          </p:txBody>
        </p:sp>
        <p:sp>
          <p:nvSpPr>
            <p:cNvPr id="24" name="四角形: 角を丸くする 23">
              <a:extLst>
                <a:ext uri="{FF2B5EF4-FFF2-40B4-BE49-F238E27FC236}">
                  <a16:creationId xmlns:a16="http://schemas.microsoft.com/office/drawing/2014/main" id="{50F2B28B-BDF4-7C9F-E711-0F2CF7715404}"/>
                </a:ext>
              </a:extLst>
            </p:cNvPr>
            <p:cNvSpPr/>
            <p:nvPr/>
          </p:nvSpPr>
          <p:spPr bwMode="gray">
            <a:xfrm>
              <a:off x="7022894" y="5189122"/>
              <a:ext cx="1402768" cy="212400"/>
            </a:xfrm>
            <a:prstGeom prst="roundRect">
              <a:avLst/>
            </a:prstGeom>
            <a:solidFill>
              <a:schemeClr val="bg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行動計画を実装</a:t>
              </a:r>
            </a:p>
          </p:txBody>
        </p:sp>
        <p:sp>
          <p:nvSpPr>
            <p:cNvPr id="25" name="正方形/長方形 24">
              <a:extLst>
                <a:ext uri="{FF2B5EF4-FFF2-40B4-BE49-F238E27FC236}">
                  <a16:creationId xmlns:a16="http://schemas.microsoft.com/office/drawing/2014/main" id="{E8AB12AF-129B-DB81-7F32-DEE4BEE044F4}"/>
                </a:ext>
              </a:extLst>
            </p:cNvPr>
            <p:cNvSpPr/>
            <p:nvPr/>
          </p:nvSpPr>
          <p:spPr>
            <a:xfrm>
              <a:off x="7779538" y="6030120"/>
              <a:ext cx="1229319" cy="215444"/>
            </a:xfrm>
            <a:prstGeom prst="rect">
              <a:avLst/>
            </a:prstGeom>
          </p:spPr>
          <p:txBody>
            <a:bodyPr wrap="square" lIns="0" rIns="0">
              <a:spAutoFit/>
            </a:bodyPr>
            <a:lstStyle/>
            <a:p>
              <a:pPr algn="ctr">
                <a:defRPr/>
              </a:pPr>
              <a:r>
                <a:rPr kumimoji="1" lang="ja-JP" altLang="en-US" sz="800">
                  <a:solidFill>
                    <a:prstClr val="black"/>
                  </a:solidFill>
                  <a:latin typeface="Yu Gothic UI" panose="020B0500000000000000" pitchFamily="50" charset="-128"/>
                  <a:ea typeface="Yu Gothic UI" panose="020B0500000000000000" pitchFamily="50" charset="-128"/>
                  <a:cs typeface="Arial" panose="020B0604020202020204" pitchFamily="34" charset="0"/>
                </a:rPr>
                <a:t>参考：</a:t>
              </a:r>
              <a:r>
                <a:rPr kumimoji="1" lang="en-US" altLang="ja-JP" sz="800">
                  <a:solidFill>
                    <a:prstClr val="black"/>
                  </a:solidFill>
                  <a:latin typeface="Yu Gothic UI" panose="020B0500000000000000" pitchFamily="50" charset="-128"/>
                  <a:ea typeface="Yu Gothic UI" panose="020B0500000000000000" pitchFamily="50" charset="-128"/>
                  <a:cs typeface="Arial" panose="020B0604020202020204" pitchFamily="34" charset="0"/>
                </a:rPr>
                <a:t>NIST CSF 2.0</a:t>
              </a:r>
              <a:r>
                <a:rPr kumimoji="1" lang="ja-JP" altLang="en-US" sz="800">
                  <a:solidFill>
                    <a:prstClr val="black"/>
                  </a:solidFill>
                  <a:latin typeface="Yu Gothic UI" panose="020B0500000000000000" pitchFamily="50" charset="-128"/>
                  <a:ea typeface="Yu Gothic UI" panose="020B0500000000000000" pitchFamily="50" charset="-128"/>
                  <a:cs typeface="Arial" panose="020B0604020202020204" pitchFamily="34" charset="0"/>
                </a:rPr>
                <a:t>版</a:t>
              </a:r>
            </a:p>
          </p:txBody>
        </p:sp>
        <p:sp>
          <p:nvSpPr>
            <p:cNvPr id="26" name="四角形: 角を丸くする 25">
              <a:extLst>
                <a:ext uri="{FF2B5EF4-FFF2-40B4-BE49-F238E27FC236}">
                  <a16:creationId xmlns:a16="http://schemas.microsoft.com/office/drawing/2014/main" id="{E5B39192-491F-75A6-57C3-C79910094338}"/>
                </a:ext>
              </a:extLst>
            </p:cNvPr>
            <p:cNvSpPr/>
            <p:nvPr/>
          </p:nvSpPr>
          <p:spPr bwMode="gray">
            <a:xfrm>
              <a:off x="6737766" y="3538911"/>
              <a:ext cx="1402768" cy="247722"/>
            </a:xfrm>
            <a:prstGeom prst="roundRect">
              <a:avLst/>
            </a:prstGeom>
            <a:solidFill>
              <a:schemeClr val="accent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schemeClr val="bg1"/>
                  </a:solidFill>
                  <a:effectLst/>
                  <a:uLnTx/>
                  <a:uFillTx/>
                  <a:latin typeface="+mn-lt"/>
                  <a:ea typeface="+mn-ea"/>
                  <a:cs typeface="+mn-cs"/>
                </a:rPr>
                <a:t>各企業で行うこと</a:t>
              </a:r>
            </a:p>
          </p:txBody>
        </p:sp>
        <p:sp>
          <p:nvSpPr>
            <p:cNvPr id="27" name="四角形: 角を丸くする 26">
              <a:extLst>
                <a:ext uri="{FF2B5EF4-FFF2-40B4-BE49-F238E27FC236}">
                  <a16:creationId xmlns:a16="http://schemas.microsoft.com/office/drawing/2014/main" id="{0476416A-5856-914D-887B-1A5402B6ED74}"/>
                </a:ext>
              </a:extLst>
            </p:cNvPr>
            <p:cNvSpPr/>
            <p:nvPr/>
          </p:nvSpPr>
          <p:spPr bwMode="gray">
            <a:xfrm>
              <a:off x="3728303" y="5632005"/>
              <a:ext cx="2311446" cy="539261"/>
            </a:xfrm>
            <a:prstGeom prst="roundRect">
              <a:avLst>
                <a:gd name="adj" fmla="val 4798"/>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36000" tIns="72000" rIns="36000" bIns="3600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a:ln>
                    <a:noFill/>
                  </a:ln>
                  <a:solidFill>
                    <a:prstClr val="black"/>
                  </a:solidFill>
                  <a:effectLst/>
                  <a:uLnTx/>
                  <a:uFillTx/>
                  <a:latin typeface="+mn-lt"/>
                  <a:ea typeface="+mn-ea"/>
                  <a:cs typeface="+mn-cs"/>
                </a:rPr>
                <a:t>NIST CSF1.1</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製造プロファイル</a:t>
              </a:r>
              <a:r>
                <a:rPr kumimoji="1" lang="en-US" altLang="ja-JP" sz="1200" b="0" i="0" u="none" strike="noStrike" kern="1200" cap="none" spc="0" normalizeH="0" baseline="0" noProof="0">
                  <a:ln>
                    <a:noFill/>
                  </a:ln>
                  <a:solidFill>
                    <a:prstClr val="black"/>
                  </a:solidFill>
                  <a:effectLst/>
                  <a:uLnTx/>
                  <a:uFillTx/>
                  <a:latin typeface="+mn-lt"/>
                  <a:ea typeface="+mn-ea"/>
                  <a:cs typeface="+mn-cs"/>
                </a:rPr>
                <a:t>(IR 8183r1)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矢印: 右 27">
              <a:extLst>
                <a:ext uri="{FF2B5EF4-FFF2-40B4-BE49-F238E27FC236}">
                  <a16:creationId xmlns:a16="http://schemas.microsoft.com/office/drawing/2014/main" id="{79DA8D7E-B976-CC91-0CB8-89E4B4337965}"/>
                </a:ext>
              </a:extLst>
            </p:cNvPr>
            <p:cNvSpPr/>
            <p:nvPr/>
          </p:nvSpPr>
          <p:spPr bwMode="gray">
            <a:xfrm rot="16200000" flipV="1">
              <a:off x="4811844" y="5292261"/>
              <a:ext cx="215802" cy="519112"/>
            </a:xfrm>
            <a:prstGeom prst="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9" name="矢印: 右 28">
              <a:extLst>
                <a:ext uri="{FF2B5EF4-FFF2-40B4-BE49-F238E27FC236}">
                  <a16:creationId xmlns:a16="http://schemas.microsoft.com/office/drawing/2014/main" id="{1668090F-2060-1AC4-6ABD-6A276FCFFD01}"/>
                </a:ext>
              </a:extLst>
            </p:cNvPr>
            <p:cNvSpPr/>
            <p:nvPr/>
          </p:nvSpPr>
          <p:spPr bwMode="gray">
            <a:xfrm>
              <a:off x="3137496" y="4339119"/>
              <a:ext cx="478117" cy="519112"/>
            </a:xfrm>
            <a:prstGeom prst="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Tree>
    <p:extLst>
      <p:ext uri="{BB962C8B-B14F-4D97-AF65-F5344CB8AC3E}">
        <p14:creationId xmlns:p14="http://schemas.microsoft.com/office/powerpoint/2010/main" val="11642126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2.xml><?xml version="1.0" encoding="utf-8"?>
<a:theme xmlns:a="http://schemas.openxmlformats.org/drawingml/2006/main" name="DT Template_A4_J_202401_基本版②">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1CCFDFF3-DDE9-49D1-9B26-F2EF847D6F76}"/>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b8974f5-02d0-4bec-a42a-ae9dc6568ac8" xsi:nil="true"/>
    <lcf76f155ced4ddcb4097134ff3c332f xmlns="e19ac6a3-eb91-4a11-bbe2-b604c2c9a29b">
      <Terms xmlns="http://schemas.microsoft.com/office/infopath/2007/PartnerControls"/>
    </lcf76f155ced4ddcb4097134ff3c332f>
    <_x4e26__x3073__x66ff__x3048__x30c6__x30b9__x30c8_ xmlns="e19ac6a3-eb91-4a11-bbe2-b604c2c9a29b" xsi:nil="true"/>
    <_x30ea__x30f3__x30af_ xmlns="e19ac6a3-eb91-4a11-bbe2-b604c2c9a29b" xsi:nil="true"/>
    <_Flow_SignoffStatus xmlns="e19ac6a3-eb91-4a11-bbe2-b604c2c9a29b" xsi:nil="true"/>
    <URL xmlns="e19ac6a3-eb91-4a11-bbe2-b604c2c9a29b">
      <Url xsi:nil="true"/>
      <Description xsi:nil="true"/>
    </URL>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0B55B07323E7F47B7E81E02790D9402" ma:contentTypeVersion="22" ma:contentTypeDescription="新しいドキュメントを作成します。" ma:contentTypeScope="" ma:versionID="c7ce6d4cbdbc0d616d657f1dade1b706">
  <xsd:schema xmlns:xsd="http://www.w3.org/2001/XMLSchema" xmlns:xs="http://www.w3.org/2001/XMLSchema" xmlns:p="http://schemas.microsoft.com/office/2006/metadata/properties" xmlns:ns2="e19ac6a3-eb91-4a11-bbe2-b604c2c9a29b" xmlns:ns3="eb8974f5-02d0-4bec-a42a-ae9dc6568ac8" targetNamespace="http://schemas.microsoft.com/office/2006/metadata/properties" ma:root="true" ma:fieldsID="a9726ba167245ce810b53a46f665ea06" ns2:_="" ns3:_="">
    <xsd:import namespace="e19ac6a3-eb91-4a11-bbe2-b604c2c9a29b"/>
    <xsd:import namespace="eb8974f5-02d0-4bec-a42a-ae9dc6568a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_x4e26__x3073__x66ff__x3048__x30c6__x30b9__x30c8_" minOccurs="0"/>
                <xsd:element ref="ns2:MediaServiceBillingMetadata" minOccurs="0"/>
                <xsd:element ref="ns2:_Flow_SignoffStatus" minOccurs="0"/>
                <xsd:element ref="ns2:URL" minOccurs="0"/>
                <xsd:element ref="ns2:_x30ea__x30f3__x30a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ac6a3-eb91-4a11-bbe2-b604c2c9a2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_x4e26__x3073__x66ff__x3048__x30c6__x30b9__x30c8_" ma:index="23" nillable="true" ma:displayName="並び替えテスト" ma:format="Dropdown" ma:internalName="_x4e26__x3073__x66ff__x3048__x30c6__x30b9__x30c8_">
      <xsd:simpleType>
        <xsd:restriction base="dms:Text">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_Flow_SignoffStatus" ma:index="25" nillable="true" ma:displayName="承認の状態" ma:internalName="_x0024_Resources_x003a_core_x002c_Signoff_Status">
      <xsd:simpleType>
        <xsd:restriction base="dms:Text"/>
      </xsd:simpleType>
    </xsd:element>
    <xsd:element name="URL" ma:index="26" nillable="true" ma:displayName="URL"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_x30ea__x30f3__x30af_" ma:index="27" nillable="true" ma:displayName="リンク" ma:format="Dropdown" ma:internalName="_x30ea__x30f3__x30af_">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b8974f5-02d0-4bec-a42a-ae9dc6568ac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57d425ee-fe24-4c63-8024-42210fcd80db}" ma:internalName="TaxCatchAll" ma:showField="CatchAllData" ma:web="eb8974f5-02d0-4bec-a42a-ae9dc6568a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21B286-A395-480F-812B-D3810D1663A3}">
  <ds:schemaRefs>
    <ds:schemaRef ds:uri="fa79eeed-16b8-4835-a8b9-3b3f3d1f5d2c"/>
    <ds:schemaRef ds:uri="http://purl.org/dc/dcmitype/"/>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50efb2e4-1d3c-4cde-9e89-647970143b38"/>
    <ds:schemaRef ds:uri="http://www.w3.org/XML/1998/namespace"/>
    <ds:schemaRef ds:uri="http://purl.org/dc/terms/"/>
  </ds:schemaRefs>
</ds:datastoreItem>
</file>

<file path=customXml/itemProps2.xml><?xml version="1.0" encoding="utf-8"?>
<ds:datastoreItem xmlns:ds="http://schemas.openxmlformats.org/officeDocument/2006/customXml" ds:itemID="{24F9B6AF-6F06-4FB1-844A-AC35A9426758}"/>
</file>

<file path=customXml/itemProps3.xml><?xml version="1.0" encoding="utf-8"?>
<ds:datastoreItem xmlns:ds="http://schemas.openxmlformats.org/officeDocument/2006/customXml" ds:itemID="{53086E28-FA39-4556-9C2B-43F4973E0343}">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DT Template_A4_J</Template>
  <TotalTime>250</TotalTime>
  <Words>720</Words>
  <Application>Microsoft Office PowerPoint</Application>
  <PresentationFormat>A4 210 x 297 mm</PresentationFormat>
  <Paragraphs>329</Paragraphs>
  <Slides>11</Slides>
  <Notes>9</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11</vt:i4>
      </vt:variant>
    </vt:vector>
  </HeadingPairs>
  <TitlesOfParts>
    <vt:vector size="22" baseType="lpstr">
      <vt:lpstr>ＭＳ Ｐゴシック</vt:lpstr>
      <vt:lpstr>Yu Gothic UI</vt:lpstr>
      <vt:lpstr>游ゴシック</vt:lpstr>
      <vt:lpstr>Arial</vt:lpstr>
      <vt:lpstr>Calibri</vt:lpstr>
      <vt:lpstr>Calibri Light</vt:lpstr>
      <vt:lpstr>Verdana</vt:lpstr>
      <vt:lpstr>Wingdings</vt:lpstr>
      <vt:lpstr>DT Template_A4_J_202401</vt:lpstr>
      <vt:lpstr>DT Template_A4_J_202401_基本版②</vt:lpstr>
      <vt:lpstr>think-cell スライド</vt:lpstr>
      <vt:lpstr>図2.3-1 実施スケジュール</vt:lpstr>
      <vt:lpstr>図3.1.1-1 ランサムウェアによる被害額</vt:lpstr>
      <vt:lpstr>図3.1.1-2 ランサムウェア被害の業務別構成比</vt:lpstr>
      <vt:lpstr>図3.1.2-1 半導体関連のOTセキュリティ関連企画等の関係性</vt:lpstr>
      <vt:lpstr>図3.1.2-2 SEMI-SMCC参加企業</vt:lpstr>
      <vt:lpstr>図3.1.2-3 NIST CSFとISO27001のカバー領域</vt:lpstr>
      <vt:lpstr>図3.1.2-4 求められるセキュリティ構造</vt:lpstr>
      <vt:lpstr>図3.1.2-5 必要となるセキュリティケイパビリティ（能力）</vt:lpstr>
      <vt:lpstr>図3.1.2-6 NIST CSF2.0 半導体製造プロファイルの概要</vt:lpstr>
      <vt:lpstr>図3.1.2-7 E187製造プロファイル・CPSF・NIST CSF2.0半導体製造プロファイルの関係性整理</vt:lpstr>
      <vt:lpstr>図4.2.3-1 半導体デバイス工場におけるOTガイドライン作成の進め方</vt:lpstr>
    </vt:vector>
  </TitlesOfParts>
  <Manager/>
  <Company>Deloitte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令和６年度中小企業対外経済政策推進事業 半導体産業分野におけるセキュリティガイドラインの整備等に関する調査</dc:title>
  <dc:subject/>
  <dc:creator>Imai, Yuki 4</dc:creator>
  <cp:keywords/>
  <dc:description/>
  <cp:lastModifiedBy>Shimono, Risa</cp:lastModifiedBy>
  <cp:revision>2</cp:revision>
  <cp:lastPrinted>2019-06-13T07:52:20Z</cp:lastPrinted>
  <dcterms:created xsi:type="dcterms:W3CDTF">2024-10-01T05:31:13Z</dcterms:created>
  <dcterms:modified xsi:type="dcterms:W3CDTF">2025-03-31T01:15:29Z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0x01010030B55B07323E7F47B7E81E02790D9402</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y fmtid="{D5CDD505-2E9C-101B-9397-08002B2CF9AE}" pid="10" name="MediaServiceImageTags">
    <vt:lpwstr/>
  </property>
</Properties>
</file>