
<file path=[Content_Types].xml><?xml version="1.0" encoding="utf-8"?>
<Types xmlns="http://schemas.openxmlformats.org/package/2006/content-types">
  <Default Extension="png" ContentType="image/png"/>
  <Default Extension="svg" ContentType="image/svg+xml"/>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60" r:id="rId1"/>
  </p:sldMasterIdLst>
  <p:notesMasterIdLst>
    <p:notesMasterId r:id="rId49"/>
  </p:notesMasterIdLst>
  <p:sldIdLst>
    <p:sldId id="341" r:id="rId2"/>
    <p:sldId id="278" r:id="rId3"/>
    <p:sldId id="260" r:id="rId4"/>
    <p:sldId id="353" r:id="rId5"/>
    <p:sldId id="354" r:id="rId6"/>
    <p:sldId id="355" r:id="rId7"/>
    <p:sldId id="285" r:id="rId8"/>
    <p:sldId id="286" r:id="rId9"/>
    <p:sldId id="287" r:id="rId10"/>
    <p:sldId id="288" r:id="rId11"/>
    <p:sldId id="352" r:id="rId12"/>
    <p:sldId id="289" r:id="rId13"/>
    <p:sldId id="290" r:id="rId14"/>
    <p:sldId id="266" r:id="rId15"/>
    <p:sldId id="291" r:id="rId16"/>
    <p:sldId id="297" r:id="rId17"/>
    <p:sldId id="292" r:id="rId18"/>
    <p:sldId id="268" r:id="rId19"/>
    <p:sldId id="298" r:id="rId20"/>
    <p:sldId id="270" r:id="rId21"/>
    <p:sldId id="272" r:id="rId22"/>
    <p:sldId id="279" r:id="rId23"/>
    <p:sldId id="346" r:id="rId24"/>
    <p:sldId id="337" r:id="rId25"/>
    <p:sldId id="347" r:id="rId26"/>
    <p:sldId id="348" r:id="rId27"/>
    <p:sldId id="349" r:id="rId28"/>
    <p:sldId id="336" r:id="rId29"/>
    <p:sldId id="334" r:id="rId30"/>
    <p:sldId id="335" r:id="rId31"/>
    <p:sldId id="350" r:id="rId32"/>
    <p:sldId id="351" r:id="rId33"/>
    <p:sldId id="339" r:id="rId34"/>
    <p:sldId id="333" r:id="rId35"/>
    <p:sldId id="304" r:id="rId36"/>
    <p:sldId id="264" r:id="rId37"/>
    <p:sldId id="342" r:id="rId38"/>
    <p:sldId id="302" r:id="rId39"/>
    <p:sldId id="267" r:id="rId40"/>
    <p:sldId id="306" r:id="rId41"/>
    <p:sldId id="331" r:id="rId42"/>
    <p:sldId id="332" r:id="rId43"/>
    <p:sldId id="308" r:id="rId44"/>
    <p:sldId id="309" r:id="rId45"/>
    <p:sldId id="329" r:id="rId46"/>
    <p:sldId id="344" r:id="rId47"/>
    <p:sldId id="314" r:id="rId48"/>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34558" autoAdjust="0"/>
    <p:restoredTop sz="86422" autoAdjust="0"/>
  </p:normalViewPr>
  <p:slideViewPr>
    <p:cSldViewPr snapToGrid="0">
      <p:cViewPr varScale="1">
        <p:scale>
          <a:sx n="65" d="100"/>
          <a:sy n="65" d="100"/>
        </p:scale>
        <p:origin x="432" y="27"/>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120" d="100"/>
        <a:sy n="120"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04A1D65-DBFF-4A0C-9C35-6C85F7ECCD42}" type="datetimeFigureOut">
              <a:rPr kumimoji="1" lang="ja-JP" altLang="en-US" smtClean="0"/>
              <a:t>2020/3/5</a:t>
            </a:fld>
            <a:endParaRPr kumimoji="1" lang="ja-JP" altLang="en-US"/>
          </a:p>
        </p:txBody>
      </p:sp>
      <p:sp>
        <p:nvSpPr>
          <p:cNvPr id="4" name="スライド イメージ プレースホルダー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584CB0D-D8AA-44B1-8DF8-BA0612D52299}" type="slidenum">
              <a:rPr kumimoji="1" lang="ja-JP" altLang="en-US" smtClean="0"/>
              <a:t>‹#›</a:t>
            </a:fld>
            <a:endParaRPr kumimoji="1" lang="ja-JP" altLang="en-US"/>
          </a:p>
        </p:txBody>
      </p:sp>
    </p:spTree>
    <p:extLst>
      <p:ext uri="{BB962C8B-B14F-4D97-AF65-F5344CB8AC3E}">
        <p14:creationId xmlns:p14="http://schemas.microsoft.com/office/powerpoint/2010/main" val="2993161269"/>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3584CB0D-D8AA-44B1-8DF8-BA0612D52299}" type="slidenum">
              <a:rPr kumimoji="1" lang="ja-JP" altLang="en-US" smtClean="0"/>
              <a:t>4</a:t>
            </a:fld>
            <a:endParaRPr kumimoji="1" lang="ja-JP" altLang="en-US"/>
          </a:p>
        </p:txBody>
      </p:sp>
    </p:spTree>
    <p:extLst>
      <p:ext uri="{BB962C8B-B14F-4D97-AF65-F5344CB8AC3E}">
        <p14:creationId xmlns:p14="http://schemas.microsoft.com/office/powerpoint/2010/main" val="249033501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en-US" altLang="ja-JP" dirty="0"/>
          </a:p>
        </p:txBody>
      </p:sp>
      <p:sp>
        <p:nvSpPr>
          <p:cNvPr id="4" name="スライド番号プレースホルダー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F9C5858C-169E-48F0-A858-5EF63379B9E3}" type="slidenum">
              <a:rPr kumimoji="1" lang="ja-JP" altLang="en-US" sz="1200" b="0" i="0" u="none" strike="noStrike" kern="1200" cap="none" spc="0" normalizeH="0" baseline="0" noProof="0" smtClean="0">
                <a:ln>
                  <a:noFill/>
                </a:ln>
                <a:solidFill>
                  <a:prstClr val="black"/>
                </a:solidFill>
                <a:effectLst/>
                <a:uLnTx/>
                <a:uFillTx/>
                <a:latin typeface="游ゴシック" panose="020F0502020204030204"/>
                <a:ea typeface="游ゴシック" panose="020B0400000000000000" pitchFamily="50" charset="-128"/>
                <a:cs typeface="+mn-cs"/>
              </a:rPr>
              <a:pPr marL="0" marR="0" lvl="0" indent="0" algn="r" defTabSz="457200" rtl="0" eaLnBrk="1" fontAlgn="auto" latinLnBrk="0" hangingPunct="1">
                <a:lnSpc>
                  <a:spcPct val="100000"/>
                </a:lnSpc>
                <a:spcBef>
                  <a:spcPts val="0"/>
                </a:spcBef>
                <a:spcAft>
                  <a:spcPts val="0"/>
                </a:spcAft>
                <a:buClrTx/>
                <a:buSzTx/>
                <a:buFontTx/>
                <a:buNone/>
                <a:tabLst/>
                <a:defRPr/>
              </a:pPr>
              <a:t>24</a:t>
            </a:fld>
            <a:endParaRPr kumimoji="1" lang="ja-JP" altLang="en-US" sz="12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50" charset="-128"/>
              <a:cs typeface="+mn-cs"/>
            </a:endParaRPr>
          </a:p>
        </p:txBody>
      </p:sp>
    </p:spTree>
    <p:extLst>
      <p:ext uri="{BB962C8B-B14F-4D97-AF65-F5344CB8AC3E}">
        <p14:creationId xmlns:p14="http://schemas.microsoft.com/office/powerpoint/2010/main" val="142650631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en-US" altLang="ja-JP" dirty="0"/>
          </a:p>
        </p:txBody>
      </p:sp>
      <p:sp>
        <p:nvSpPr>
          <p:cNvPr id="4" name="スライド番号プレースホルダー 3"/>
          <p:cNvSpPr>
            <a:spLocks noGrp="1"/>
          </p:cNvSpPr>
          <p:nvPr>
            <p:ph type="sldNum" sz="quarter" idx="10"/>
          </p:nvPr>
        </p:nvSpPr>
        <p:spPr/>
        <p:txBody>
          <a:bodyPr/>
          <a:lstStyle/>
          <a:p>
            <a:fld id="{F9C5858C-169E-48F0-A858-5EF63379B9E3}" type="slidenum">
              <a:rPr kumimoji="1" lang="ja-JP" altLang="en-US" smtClean="0"/>
              <a:t>28</a:t>
            </a:fld>
            <a:endParaRPr kumimoji="1" lang="ja-JP" altLang="en-US"/>
          </a:p>
        </p:txBody>
      </p:sp>
    </p:spTree>
    <p:extLst>
      <p:ext uri="{BB962C8B-B14F-4D97-AF65-F5344CB8AC3E}">
        <p14:creationId xmlns:p14="http://schemas.microsoft.com/office/powerpoint/2010/main" val="294287520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en-US" altLang="ja-JP" dirty="0"/>
          </a:p>
        </p:txBody>
      </p:sp>
      <p:sp>
        <p:nvSpPr>
          <p:cNvPr id="4" name="スライド番号プレースホルダー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F9C5858C-169E-48F0-A858-5EF63379B9E3}" type="slidenum">
              <a:rPr kumimoji="1" lang="ja-JP" altLang="en-US" sz="1200" b="0" i="0" u="none" strike="noStrike" kern="1200" cap="none" spc="0" normalizeH="0" baseline="0" noProof="0" smtClean="0">
                <a:ln>
                  <a:noFill/>
                </a:ln>
                <a:solidFill>
                  <a:prstClr val="black"/>
                </a:solidFill>
                <a:effectLst/>
                <a:uLnTx/>
                <a:uFillTx/>
                <a:latin typeface="游ゴシック" panose="020F0502020204030204"/>
                <a:ea typeface="游ゴシック" panose="020B0400000000000000" pitchFamily="50" charset="-128"/>
                <a:cs typeface="+mn-cs"/>
              </a:rPr>
              <a:pPr marL="0" marR="0" lvl="0" indent="0" algn="r" defTabSz="457200" rtl="0" eaLnBrk="1" fontAlgn="auto" latinLnBrk="0" hangingPunct="1">
                <a:lnSpc>
                  <a:spcPct val="100000"/>
                </a:lnSpc>
                <a:spcBef>
                  <a:spcPts val="0"/>
                </a:spcBef>
                <a:spcAft>
                  <a:spcPts val="0"/>
                </a:spcAft>
                <a:buClrTx/>
                <a:buSzTx/>
                <a:buFontTx/>
                <a:buNone/>
                <a:tabLst/>
                <a:defRPr/>
              </a:pPr>
              <a:t>29</a:t>
            </a:fld>
            <a:endParaRPr kumimoji="1" lang="ja-JP" altLang="en-US" sz="12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50" charset="-128"/>
              <a:cs typeface="+mn-cs"/>
            </a:endParaRPr>
          </a:p>
        </p:txBody>
      </p:sp>
    </p:spTree>
    <p:extLst>
      <p:ext uri="{BB962C8B-B14F-4D97-AF65-F5344CB8AC3E}">
        <p14:creationId xmlns:p14="http://schemas.microsoft.com/office/powerpoint/2010/main" val="17568604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en-US" altLang="ja-JP" dirty="0"/>
          </a:p>
        </p:txBody>
      </p:sp>
      <p:sp>
        <p:nvSpPr>
          <p:cNvPr id="4" name="スライド番号プレースホルダー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F9C5858C-169E-48F0-A858-5EF63379B9E3}" type="slidenum">
              <a:rPr kumimoji="1" lang="ja-JP" altLang="en-US" sz="1200" b="0" i="0" u="none" strike="noStrike" kern="1200" cap="none" spc="0" normalizeH="0" baseline="0" noProof="0" smtClean="0">
                <a:ln>
                  <a:noFill/>
                </a:ln>
                <a:solidFill>
                  <a:prstClr val="black"/>
                </a:solidFill>
                <a:effectLst/>
                <a:uLnTx/>
                <a:uFillTx/>
                <a:latin typeface="游ゴシック" panose="020F0502020204030204"/>
                <a:ea typeface="游ゴシック" panose="020B0400000000000000" pitchFamily="50" charset="-128"/>
                <a:cs typeface="+mn-cs"/>
              </a:rPr>
              <a:pPr marL="0" marR="0" lvl="0" indent="0" algn="r" defTabSz="457200" rtl="0" eaLnBrk="1" fontAlgn="auto" latinLnBrk="0" hangingPunct="1">
                <a:lnSpc>
                  <a:spcPct val="100000"/>
                </a:lnSpc>
                <a:spcBef>
                  <a:spcPts val="0"/>
                </a:spcBef>
                <a:spcAft>
                  <a:spcPts val="0"/>
                </a:spcAft>
                <a:buClrTx/>
                <a:buSzTx/>
                <a:buFontTx/>
                <a:buNone/>
                <a:tabLst/>
                <a:defRPr/>
              </a:pPr>
              <a:t>30</a:t>
            </a:fld>
            <a:endParaRPr kumimoji="1" lang="ja-JP" altLang="en-US" sz="12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50" charset="-128"/>
              <a:cs typeface="+mn-cs"/>
            </a:endParaRPr>
          </a:p>
        </p:txBody>
      </p:sp>
    </p:spTree>
    <p:extLst>
      <p:ext uri="{BB962C8B-B14F-4D97-AF65-F5344CB8AC3E}">
        <p14:creationId xmlns:p14="http://schemas.microsoft.com/office/powerpoint/2010/main" val="366828028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en-US" altLang="ja-JP" dirty="0"/>
          </a:p>
        </p:txBody>
      </p:sp>
      <p:sp>
        <p:nvSpPr>
          <p:cNvPr id="4" name="スライド番号プレースホルダー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F9C5858C-169E-48F0-A858-5EF63379B9E3}" type="slidenum">
              <a:rPr kumimoji="1" lang="ja-JP" altLang="en-US" sz="1200" b="0" i="0" u="none" strike="noStrike" kern="1200" cap="none" spc="0" normalizeH="0" baseline="0" noProof="0" smtClean="0">
                <a:ln>
                  <a:noFill/>
                </a:ln>
                <a:solidFill>
                  <a:prstClr val="black"/>
                </a:solidFill>
                <a:effectLst/>
                <a:uLnTx/>
                <a:uFillTx/>
                <a:latin typeface="游ゴシック" panose="020F0502020204030204"/>
                <a:ea typeface="游ゴシック" panose="020B0400000000000000" pitchFamily="50" charset="-128"/>
                <a:cs typeface="+mn-cs"/>
              </a:rPr>
              <a:pPr marL="0" marR="0" lvl="0" indent="0" algn="r" defTabSz="457200" rtl="0" eaLnBrk="1" fontAlgn="auto" latinLnBrk="0" hangingPunct="1">
                <a:lnSpc>
                  <a:spcPct val="100000"/>
                </a:lnSpc>
                <a:spcBef>
                  <a:spcPts val="0"/>
                </a:spcBef>
                <a:spcAft>
                  <a:spcPts val="0"/>
                </a:spcAft>
                <a:buClrTx/>
                <a:buSzTx/>
                <a:buFontTx/>
                <a:buNone/>
                <a:tabLst/>
                <a:defRPr/>
              </a:pPr>
              <a:t>31</a:t>
            </a:fld>
            <a:endParaRPr kumimoji="1" lang="ja-JP" altLang="en-US" sz="12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50" charset="-128"/>
              <a:cs typeface="+mn-cs"/>
            </a:endParaRPr>
          </a:p>
        </p:txBody>
      </p:sp>
    </p:spTree>
    <p:extLst>
      <p:ext uri="{BB962C8B-B14F-4D97-AF65-F5344CB8AC3E}">
        <p14:creationId xmlns:p14="http://schemas.microsoft.com/office/powerpoint/2010/main" val="188711658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en-US" altLang="ja-JP" dirty="0"/>
          </a:p>
        </p:txBody>
      </p:sp>
      <p:sp>
        <p:nvSpPr>
          <p:cNvPr id="4" name="スライド番号プレースホルダー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F9C5858C-169E-48F0-A858-5EF63379B9E3}" type="slidenum">
              <a:rPr kumimoji="1" lang="ja-JP" altLang="en-US" sz="1200" b="0" i="0" u="none" strike="noStrike" kern="1200" cap="none" spc="0" normalizeH="0" baseline="0" noProof="0" smtClean="0">
                <a:ln>
                  <a:noFill/>
                </a:ln>
                <a:solidFill>
                  <a:prstClr val="black"/>
                </a:solidFill>
                <a:effectLst/>
                <a:uLnTx/>
                <a:uFillTx/>
                <a:latin typeface="游ゴシック" panose="020F0502020204030204"/>
                <a:ea typeface="游ゴシック" panose="020B0400000000000000" pitchFamily="50" charset="-128"/>
                <a:cs typeface="+mn-cs"/>
              </a:rPr>
              <a:pPr marL="0" marR="0" lvl="0" indent="0" algn="r" defTabSz="457200" rtl="0" eaLnBrk="1" fontAlgn="auto" latinLnBrk="0" hangingPunct="1">
                <a:lnSpc>
                  <a:spcPct val="100000"/>
                </a:lnSpc>
                <a:spcBef>
                  <a:spcPts val="0"/>
                </a:spcBef>
                <a:spcAft>
                  <a:spcPts val="0"/>
                </a:spcAft>
                <a:buClrTx/>
                <a:buSzTx/>
                <a:buFontTx/>
                <a:buNone/>
                <a:tabLst/>
                <a:defRPr/>
              </a:pPr>
              <a:t>32</a:t>
            </a:fld>
            <a:endParaRPr kumimoji="1" lang="ja-JP" altLang="en-US" sz="12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50" charset="-128"/>
              <a:cs typeface="+mn-cs"/>
            </a:endParaRPr>
          </a:p>
        </p:txBody>
      </p:sp>
    </p:spTree>
    <p:extLst>
      <p:ext uri="{BB962C8B-B14F-4D97-AF65-F5344CB8AC3E}">
        <p14:creationId xmlns:p14="http://schemas.microsoft.com/office/powerpoint/2010/main" val="105141462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en-US" altLang="ja-JP" dirty="0"/>
          </a:p>
        </p:txBody>
      </p:sp>
      <p:sp>
        <p:nvSpPr>
          <p:cNvPr id="4" name="スライド番号プレースホルダー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F9C5858C-169E-48F0-A858-5EF63379B9E3}" type="slidenum">
              <a:rPr kumimoji="1" lang="ja-JP" altLang="en-US" sz="1200" b="0" i="0" u="none" strike="noStrike" kern="1200" cap="none" spc="0" normalizeH="0" baseline="0" noProof="0" smtClean="0">
                <a:ln>
                  <a:noFill/>
                </a:ln>
                <a:solidFill>
                  <a:prstClr val="black"/>
                </a:solidFill>
                <a:effectLst/>
                <a:uLnTx/>
                <a:uFillTx/>
                <a:latin typeface="游ゴシック" panose="020F0502020204030204"/>
                <a:ea typeface="游ゴシック" panose="020B0400000000000000" pitchFamily="50" charset="-128"/>
                <a:cs typeface="+mn-cs"/>
              </a:rPr>
              <a:pPr marL="0" marR="0" lvl="0" indent="0" algn="r" defTabSz="457200" rtl="0" eaLnBrk="1" fontAlgn="auto" latinLnBrk="0" hangingPunct="1">
                <a:lnSpc>
                  <a:spcPct val="100000"/>
                </a:lnSpc>
                <a:spcBef>
                  <a:spcPts val="0"/>
                </a:spcBef>
                <a:spcAft>
                  <a:spcPts val="0"/>
                </a:spcAft>
                <a:buClrTx/>
                <a:buSzTx/>
                <a:buFontTx/>
                <a:buNone/>
                <a:tabLst/>
                <a:defRPr/>
              </a:pPr>
              <a:t>33</a:t>
            </a:fld>
            <a:endParaRPr kumimoji="1" lang="ja-JP" altLang="en-US" sz="12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50" charset="-128"/>
              <a:cs typeface="+mn-cs"/>
            </a:endParaRPr>
          </a:p>
        </p:txBody>
      </p:sp>
    </p:spTree>
    <p:extLst>
      <p:ext uri="{BB962C8B-B14F-4D97-AF65-F5344CB8AC3E}">
        <p14:creationId xmlns:p14="http://schemas.microsoft.com/office/powerpoint/2010/main" val="340050287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3584CB0D-D8AA-44B1-8DF8-BA0612D52299}" type="slidenum">
              <a:rPr kumimoji="1" lang="ja-JP" altLang="en-US" sz="1200" b="0" i="0" u="none" strike="noStrike" kern="1200" cap="none" spc="0" normalizeH="0" baseline="0" noProof="0" smtClean="0">
                <a:ln>
                  <a:noFill/>
                </a:ln>
                <a:solidFill>
                  <a:prstClr val="black"/>
                </a:solidFill>
                <a:effectLst/>
                <a:uLnTx/>
                <a:uFillTx/>
                <a:latin typeface="游ゴシック" panose="020F0502020204030204"/>
                <a:ea typeface="游ゴシック" panose="020B0400000000000000" pitchFamily="50" charset="-128"/>
                <a:cs typeface="+mn-cs"/>
              </a:rPr>
              <a:pPr marL="0" marR="0" lvl="0" indent="0" algn="r" defTabSz="457200" rtl="0" eaLnBrk="1" fontAlgn="auto" latinLnBrk="0" hangingPunct="1">
                <a:lnSpc>
                  <a:spcPct val="100000"/>
                </a:lnSpc>
                <a:spcBef>
                  <a:spcPts val="0"/>
                </a:spcBef>
                <a:spcAft>
                  <a:spcPts val="0"/>
                </a:spcAft>
                <a:buClrTx/>
                <a:buSzTx/>
                <a:buFontTx/>
                <a:buNone/>
                <a:tabLst/>
                <a:defRPr/>
              </a:pPr>
              <a:t>45</a:t>
            </a:fld>
            <a:endParaRPr kumimoji="1" lang="ja-JP" altLang="en-US" sz="12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50" charset="-128"/>
              <a:cs typeface="+mn-cs"/>
            </a:endParaRPr>
          </a:p>
        </p:txBody>
      </p:sp>
    </p:spTree>
    <p:extLst>
      <p:ext uri="{BB962C8B-B14F-4D97-AF65-F5344CB8AC3E}">
        <p14:creationId xmlns:p14="http://schemas.microsoft.com/office/powerpoint/2010/main" val="98987108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normAutofit/>
          </a:bodyPr>
          <a:lstStyle>
            <a:lvl1pPr algn="ctr">
              <a:defRPr sz="3600">
                <a:latin typeface="メイリオ" panose="020B0604030504040204" pitchFamily="50" charset="-128"/>
                <a:ea typeface="メイリオ" panose="020B0604030504040204" pitchFamily="50" charset="-128"/>
              </a:defRPr>
            </a:lvl1pPr>
          </a:lstStyle>
          <a:p>
            <a:r>
              <a:rPr lang="ja-JP" altLang="en-US" dirty="0"/>
              <a:t>マスター タイトルの書式設定</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atin typeface="メイリオ" panose="020B0604030504040204" pitchFamily="50" charset="-128"/>
                <a:ea typeface="メイリオ" panose="020B0604030504040204" pitchFamily="50" charset="-128"/>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ja-JP" altLang="en-US" dirty="0"/>
              <a:t>マスター サブタイトルの書式設定</a:t>
            </a:r>
            <a:endParaRPr lang="en-US" dirty="0"/>
          </a:p>
        </p:txBody>
      </p:sp>
      <p:sp>
        <p:nvSpPr>
          <p:cNvPr id="4" name="Date Placeholder 3"/>
          <p:cNvSpPr>
            <a:spLocks noGrp="1"/>
          </p:cNvSpPr>
          <p:nvPr>
            <p:ph type="dt" sz="half" idx="10"/>
          </p:nvPr>
        </p:nvSpPr>
        <p:spPr/>
        <p:txBody>
          <a:bodyPr/>
          <a:lstStyle/>
          <a:p>
            <a:fld id="{F98C31D1-547B-48BC-8498-8B0C9BA861EE}" type="datetime1">
              <a:rPr kumimoji="1" lang="ja-JP" altLang="en-US" smtClean="0"/>
              <a:t>2020/3/5</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787F0561-F29F-4014-88F6-9EE3D1B23701}" type="slidenum">
              <a:rPr kumimoji="1" lang="ja-JP" altLang="en-US" smtClean="0"/>
              <a:t>‹#›</a:t>
            </a:fld>
            <a:endParaRPr kumimoji="1" lang="ja-JP" altLang="en-US"/>
          </a:p>
        </p:txBody>
      </p:sp>
    </p:spTree>
    <p:extLst>
      <p:ext uri="{BB962C8B-B14F-4D97-AF65-F5344CB8AC3E}">
        <p14:creationId xmlns:p14="http://schemas.microsoft.com/office/powerpoint/2010/main" val="289700506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メイリオ" panose="020B0604030504040204" pitchFamily="50" charset="-128"/>
                <a:ea typeface="メイリオ" panose="020B0604030504040204" pitchFamily="50" charset="-128"/>
              </a:defRPr>
            </a:lvl1p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lvl1pPr>
              <a:defRPr>
                <a:latin typeface="メイリオ" panose="020B0604030504040204" pitchFamily="50" charset="-128"/>
                <a:ea typeface="メイリオ" panose="020B0604030504040204" pitchFamily="50" charset="-128"/>
              </a:defRPr>
            </a:lvl1pPr>
            <a:lvl2pPr>
              <a:defRPr>
                <a:latin typeface="メイリオ" panose="020B0604030504040204" pitchFamily="50" charset="-128"/>
                <a:ea typeface="メイリオ" panose="020B0604030504040204" pitchFamily="50" charset="-128"/>
              </a:defRPr>
            </a:lvl2pPr>
            <a:lvl3pPr>
              <a:defRPr>
                <a:latin typeface="メイリオ" panose="020B0604030504040204" pitchFamily="50" charset="-128"/>
                <a:ea typeface="メイリオ" panose="020B0604030504040204" pitchFamily="50" charset="-128"/>
              </a:defRPr>
            </a:lvl3pPr>
            <a:lvl4pPr>
              <a:defRPr>
                <a:latin typeface="メイリオ" panose="020B0604030504040204" pitchFamily="50" charset="-128"/>
                <a:ea typeface="メイリオ" panose="020B0604030504040204" pitchFamily="50" charset="-128"/>
              </a:defRPr>
            </a:lvl4pPr>
            <a:lvl5pPr>
              <a:defRPr>
                <a:latin typeface="メイリオ" panose="020B0604030504040204" pitchFamily="50" charset="-128"/>
                <a:ea typeface="メイリオ" panose="020B0604030504040204" pitchFamily="50" charset="-128"/>
              </a:defRPr>
            </a:lvl5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lvl1pPr>
              <a:defRPr>
                <a:latin typeface="メイリオ" panose="020B0604030504040204" pitchFamily="50" charset="-128"/>
                <a:ea typeface="メイリオ" panose="020B0604030504040204" pitchFamily="50" charset="-128"/>
              </a:defRPr>
            </a:lvl1pPr>
          </a:lstStyle>
          <a:p>
            <a:fld id="{A0FDBA63-D7E2-44DE-8F68-65CCB51FA3F0}" type="datetime1">
              <a:rPr kumimoji="1" lang="ja-JP" altLang="en-US" smtClean="0"/>
              <a:t>2020/3/5</a:t>
            </a:fld>
            <a:endParaRPr kumimoji="1" lang="ja-JP" altLang="en-US"/>
          </a:p>
        </p:txBody>
      </p:sp>
      <p:sp>
        <p:nvSpPr>
          <p:cNvPr id="5" name="Footer Placeholder 4"/>
          <p:cNvSpPr>
            <a:spLocks noGrp="1"/>
          </p:cNvSpPr>
          <p:nvPr>
            <p:ph type="ftr" sz="quarter" idx="11"/>
          </p:nvPr>
        </p:nvSpPr>
        <p:spPr/>
        <p:txBody>
          <a:bodyPr/>
          <a:lstStyle>
            <a:lvl1pPr>
              <a:defRPr>
                <a:latin typeface="メイリオ" panose="020B0604030504040204" pitchFamily="50" charset="-128"/>
                <a:ea typeface="メイリオ" panose="020B0604030504040204" pitchFamily="50" charset="-128"/>
              </a:defRPr>
            </a:lvl1pPr>
          </a:lstStyle>
          <a:p>
            <a:endParaRPr kumimoji="1" lang="ja-JP" altLang="en-US"/>
          </a:p>
        </p:txBody>
      </p:sp>
      <p:sp>
        <p:nvSpPr>
          <p:cNvPr id="6" name="Slide Number Placeholder 5"/>
          <p:cNvSpPr>
            <a:spLocks noGrp="1"/>
          </p:cNvSpPr>
          <p:nvPr>
            <p:ph type="sldNum" sz="quarter" idx="12"/>
          </p:nvPr>
        </p:nvSpPr>
        <p:spPr/>
        <p:txBody>
          <a:bodyPr/>
          <a:lstStyle>
            <a:lvl1pPr>
              <a:defRPr>
                <a:latin typeface="メイリオ" panose="020B0604030504040204" pitchFamily="50" charset="-128"/>
                <a:ea typeface="メイリオ" panose="020B0604030504040204" pitchFamily="50" charset="-128"/>
              </a:defRPr>
            </a:lvl1pPr>
          </a:lstStyle>
          <a:p>
            <a:fld id="{787F0561-F29F-4014-88F6-9EE3D1B23701}" type="slidenum">
              <a:rPr kumimoji="1" lang="ja-JP" altLang="en-US" smtClean="0"/>
              <a:pPr/>
              <a:t>‹#›</a:t>
            </a:fld>
            <a:endParaRPr kumimoji="1" lang="ja-JP" altLang="en-US"/>
          </a:p>
        </p:txBody>
      </p:sp>
    </p:spTree>
    <p:extLst>
      <p:ext uri="{BB962C8B-B14F-4D97-AF65-F5344CB8AC3E}">
        <p14:creationId xmlns:p14="http://schemas.microsoft.com/office/powerpoint/2010/main" val="188646501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lvl1pPr>
              <a:defRPr>
                <a:latin typeface="メイリオ" panose="020B0604030504040204" pitchFamily="50" charset="-128"/>
                <a:ea typeface="メイリオ" panose="020B0604030504040204" pitchFamily="50" charset="-128"/>
              </a:defRPr>
            </a:lvl1p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lvl1pPr>
              <a:defRPr>
                <a:latin typeface="メイリオ" panose="020B0604030504040204" pitchFamily="50" charset="-128"/>
                <a:ea typeface="メイリオ" panose="020B0604030504040204" pitchFamily="50" charset="-128"/>
              </a:defRPr>
            </a:lvl1pPr>
            <a:lvl2pPr>
              <a:defRPr>
                <a:latin typeface="メイリオ" panose="020B0604030504040204" pitchFamily="50" charset="-128"/>
                <a:ea typeface="メイリオ" panose="020B0604030504040204" pitchFamily="50" charset="-128"/>
              </a:defRPr>
            </a:lvl2pPr>
            <a:lvl3pPr>
              <a:defRPr>
                <a:latin typeface="メイリオ" panose="020B0604030504040204" pitchFamily="50" charset="-128"/>
                <a:ea typeface="メイリオ" panose="020B0604030504040204" pitchFamily="50" charset="-128"/>
              </a:defRPr>
            </a:lvl3pPr>
            <a:lvl4pPr>
              <a:defRPr>
                <a:latin typeface="メイリオ" panose="020B0604030504040204" pitchFamily="50" charset="-128"/>
                <a:ea typeface="メイリオ" panose="020B0604030504040204" pitchFamily="50" charset="-128"/>
              </a:defRPr>
            </a:lvl4pPr>
            <a:lvl5pPr>
              <a:defRPr>
                <a:latin typeface="メイリオ" panose="020B0604030504040204" pitchFamily="50" charset="-128"/>
                <a:ea typeface="メイリオ" panose="020B0604030504040204" pitchFamily="50" charset="-128"/>
              </a:defRPr>
            </a:lvl5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lvl1pPr>
              <a:defRPr>
                <a:latin typeface="メイリオ" panose="020B0604030504040204" pitchFamily="50" charset="-128"/>
                <a:ea typeface="メイリオ" panose="020B0604030504040204" pitchFamily="50" charset="-128"/>
              </a:defRPr>
            </a:lvl1pPr>
          </a:lstStyle>
          <a:p>
            <a:fld id="{6D705634-93B2-4A26-BA29-C601A5DDDE0F}" type="datetime1">
              <a:rPr kumimoji="1" lang="ja-JP" altLang="en-US" smtClean="0"/>
              <a:t>2020/3/5</a:t>
            </a:fld>
            <a:endParaRPr kumimoji="1" lang="ja-JP" altLang="en-US"/>
          </a:p>
        </p:txBody>
      </p:sp>
      <p:sp>
        <p:nvSpPr>
          <p:cNvPr id="5" name="Footer Placeholder 4"/>
          <p:cNvSpPr>
            <a:spLocks noGrp="1"/>
          </p:cNvSpPr>
          <p:nvPr>
            <p:ph type="ftr" sz="quarter" idx="11"/>
          </p:nvPr>
        </p:nvSpPr>
        <p:spPr/>
        <p:txBody>
          <a:bodyPr/>
          <a:lstStyle>
            <a:lvl1pPr>
              <a:defRPr>
                <a:latin typeface="メイリオ" panose="020B0604030504040204" pitchFamily="50" charset="-128"/>
                <a:ea typeface="メイリオ" panose="020B0604030504040204" pitchFamily="50" charset="-128"/>
              </a:defRPr>
            </a:lvl1pPr>
          </a:lstStyle>
          <a:p>
            <a:endParaRPr kumimoji="1" lang="ja-JP" altLang="en-US"/>
          </a:p>
        </p:txBody>
      </p:sp>
      <p:sp>
        <p:nvSpPr>
          <p:cNvPr id="6" name="Slide Number Placeholder 5"/>
          <p:cNvSpPr>
            <a:spLocks noGrp="1"/>
          </p:cNvSpPr>
          <p:nvPr>
            <p:ph type="sldNum" sz="quarter" idx="12"/>
          </p:nvPr>
        </p:nvSpPr>
        <p:spPr/>
        <p:txBody>
          <a:bodyPr/>
          <a:lstStyle>
            <a:lvl1pPr>
              <a:defRPr>
                <a:latin typeface="メイリオ" panose="020B0604030504040204" pitchFamily="50" charset="-128"/>
                <a:ea typeface="メイリオ" panose="020B0604030504040204" pitchFamily="50" charset="-128"/>
              </a:defRPr>
            </a:lvl1pPr>
          </a:lstStyle>
          <a:p>
            <a:fld id="{787F0561-F29F-4014-88F6-9EE3D1B23701}" type="slidenum">
              <a:rPr kumimoji="1" lang="ja-JP" altLang="en-US" smtClean="0"/>
              <a:pPr/>
              <a:t>‹#›</a:t>
            </a:fld>
            <a:endParaRPr kumimoji="1" lang="ja-JP" altLang="en-US"/>
          </a:p>
        </p:txBody>
      </p:sp>
    </p:spTree>
    <p:extLst>
      <p:ext uri="{BB962C8B-B14F-4D97-AF65-F5344CB8AC3E}">
        <p14:creationId xmlns:p14="http://schemas.microsoft.com/office/powerpoint/2010/main" val="285054824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388417" y="172035"/>
            <a:ext cx="8383347" cy="533089"/>
          </a:xfrm>
        </p:spPr>
        <p:txBody>
          <a:bodyPr>
            <a:noAutofit/>
          </a:bodyPr>
          <a:lstStyle>
            <a:lvl1pPr>
              <a:defRPr sz="3200">
                <a:latin typeface="Meiryo UI" panose="020B0604030504040204" pitchFamily="50" charset="-128"/>
                <a:ea typeface="Meiryo UI" panose="020B0604030504040204" pitchFamily="50" charset="-128"/>
              </a:defRPr>
            </a:lvl1pPr>
          </a:lstStyle>
          <a:p>
            <a:r>
              <a:rPr lang="ja-JP" altLang="en-US" dirty="0"/>
              <a:t>マスター タイトルの書式設定</a:t>
            </a:r>
            <a:endParaRPr lang="en-US" dirty="0"/>
          </a:p>
        </p:txBody>
      </p:sp>
      <p:sp>
        <p:nvSpPr>
          <p:cNvPr id="3" name="Content Placeholder 2"/>
          <p:cNvSpPr>
            <a:spLocks noGrp="1"/>
          </p:cNvSpPr>
          <p:nvPr>
            <p:ph idx="1"/>
          </p:nvPr>
        </p:nvSpPr>
        <p:spPr>
          <a:xfrm>
            <a:off x="388417" y="2184855"/>
            <a:ext cx="8383346" cy="4013643"/>
          </a:xfrm>
        </p:spPr>
        <p:txBody>
          <a:bodyPr>
            <a:normAutofit/>
          </a:bodyPr>
          <a:lstStyle>
            <a:lvl1pPr>
              <a:defRPr sz="1800">
                <a:latin typeface="Meiryo UI" panose="020B0604030504040204" pitchFamily="50" charset="-128"/>
                <a:ea typeface="Meiryo UI" panose="020B0604030504040204" pitchFamily="50" charset="-128"/>
              </a:defRPr>
            </a:lvl1pPr>
            <a:lvl2pPr>
              <a:defRPr sz="1800">
                <a:latin typeface="Meiryo UI" panose="020B0604030504040204" pitchFamily="50" charset="-128"/>
                <a:ea typeface="Meiryo UI" panose="020B0604030504040204" pitchFamily="50" charset="-128"/>
              </a:defRPr>
            </a:lvl2pPr>
            <a:lvl3pPr>
              <a:defRPr sz="1800">
                <a:latin typeface="Meiryo UI" panose="020B0604030504040204" pitchFamily="50" charset="-128"/>
                <a:ea typeface="Meiryo UI" panose="020B0604030504040204" pitchFamily="50" charset="-128"/>
              </a:defRPr>
            </a:lvl3pPr>
            <a:lvl4pPr>
              <a:defRPr sz="1800">
                <a:latin typeface="Meiryo UI" panose="020B0604030504040204" pitchFamily="50" charset="-128"/>
                <a:ea typeface="Meiryo UI" panose="020B0604030504040204" pitchFamily="50" charset="-128"/>
              </a:defRPr>
            </a:lvl4pPr>
            <a:lvl5pPr>
              <a:defRPr sz="1800">
                <a:latin typeface="Meiryo UI" panose="020B0604030504040204" pitchFamily="50" charset="-128"/>
                <a:ea typeface="Meiryo UI" panose="020B0604030504040204" pitchFamily="50" charset="-128"/>
              </a:defRPr>
            </a:lvl5pPr>
          </a:lstStyle>
          <a:p>
            <a:pPr lvl="0"/>
            <a:r>
              <a:rPr lang="ja-JP" altLang="en-US" dirty="0"/>
              <a:t>マスター テキストの書式設定</a:t>
            </a:r>
          </a:p>
          <a:p>
            <a:pPr lvl="1"/>
            <a:r>
              <a:rPr lang="ja-JP" altLang="en-US" dirty="0"/>
              <a:t>第 </a:t>
            </a:r>
            <a:r>
              <a:rPr lang="en-US" altLang="ja-JP" dirty="0"/>
              <a:t>2 </a:t>
            </a:r>
            <a:r>
              <a:rPr lang="ja-JP" altLang="en-US" dirty="0"/>
              <a:t>レベル</a:t>
            </a:r>
          </a:p>
          <a:p>
            <a:pPr lvl="2"/>
            <a:r>
              <a:rPr lang="ja-JP" altLang="en-US" dirty="0"/>
              <a:t>第 </a:t>
            </a:r>
            <a:r>
              <a:rPr lang="en-US" altLang="ja-JP" dirty="0"/>
              <a:t>3 </a:t>
            </a:r>
            <a:r>
              <a:rPr lang="ja-JP" altLang="en-US" dirty="0"/>
              <a:t>レベル</a:t>
            </a:r>
          </a:p>
          <a:p>
            <a:pPr lvl="3"/>
            <a:r>
              <a:rPr lang="ja-JP" altLang="en-US" dirty="0"/>
              <a:t>第 </a:t>
            </a:r>
            <a:r>
              <a:rPr lang="en-US" altLang="ja-JP" dirty="0"/>
              <a:t>4 </a:t>
            </a:r>
            <a:r>
              <a:rPr lang="ja-JP" altLang="en-US" dirty="0"/>
              <a:t>レベル</a:t>
            </a:r>
          </a:p>
          <a:p>
            <a:pPr lvl="4"/>
            <a:r>
              <a:rPr lang="ja-JP" altLang="en-US" dirty="0"/>
              <a:t>第 </a:t>
            </a:r>
            <a:r>
              <a:rPr lang="en-US" altLang="ja-JP" dirty="0"/>
              <a:t>5 </a:t>
            </a:r>
            <a:r>
              <a:rPr lang="ja-JP" altLang="en-US" dirty="0"/>
              <a:t>レベル</a:t>
            </a:r>
            <a:endParaRPr lang="en-US" dirty="0"/>
          </a:p>
        </p:txBody>
      </p:sp>
      <p:sp>
        <p:nvSpPr>
          <p:cNvPr id="4" name="Date Placeholder 3"/>
          <p:cNvSpPr>
            <a:spLocks noGrp="1"/>
          </p:cNvSpPr>
          <p:nvPr>
            <p:ph type="dt" sz="half" idx="10"/>
          </p:nvPr>
        </p:nvSpPr>
        <p:spPr/>
        <p:txBody>
          <a:bodyPr/>
          <a:lstStyle>
            <a:lvl1pPr>
              <a:defRPr>
                <a:latin typeface="Yu Gothic UI Semilight" panose="020B0400000000000000" pitchFamily="50" charset="-128"/>
                <a:ea typeface="Yu Gothic UI Semilight" panose="020B0400000000000000" pitchFamily="50" charset="-128"/>
              </a:defRPr>
            </a:lvl1pPr>
          </a:lstStyle>
          <a:p>
            <a:fld id="{FF42BD5F-8DBE-4173-9757-8ECE62D92EAB}" type="datetime1">
              <a:rPr kumimoji="1" lang="ja-JP" altLang="en-US" smtClean="0"/>
              <a:t>2020/3/5</a:t>
            </a:fld>
            <a:endParaRPr kumimoji="1" lang="ja-JP" altLang="en-US"/>
          </a:p>
        </p:txBody>
      </p:sp>
      <p:sp>
        <p:nvSpPr>
          <p:cNvPr id="5" name="Footer Placeholder 4"/>
          <p:cNvSpPr>
            <a:spLocks noGrp="1"/>
          </p:cNvSpPr>
          <p:nvPr>
            <p:ph type="ftr" sz="quarter" idx="11"/>
          </p:nvPr>
        </p:nvSpPr>
        <p:spPr/>
        <p:txBody>
          <a:bodyPr/>
          <a:lstStyle>
            <a:lvl1pPr>
              <a:defRPr>
                <a:latin typeface="Yu Gothic UI Semilight" panose="020B0400000000000000" pitchFamily="50" charset="-128"/>
                <a:ea typeface="Yu Gothic UI Semilight" panose="020B0400000000000000" pitchFamily="50" charset="-128"/>
              </a:defRPr>
            </a:lvl1pPr>
          </a:lstStyle>
          <a:p>
            <a:endParaRPr kumimoji="1" lang="ja-JP" altLang="en-US"/>
          </a:p>
        </p:txBody>
      </p:sp>
      <p:sp>
        <p:nvSpPr>
          <p:cNvPr id="6" name="Slide Number Placeholder 5"/>
          <p:cNvSpPr>
            <a:spLocks noGrp="1"/>
          </p:cNvSpPr>
          <p:nvPr>
            <p:ph type="sldNum" sz="quarter" idx="12"/>
          </p:nvPr>
        </p:nvSpPr>
        <p:spPr/>
        <p:txBody>
          <a:bodyPr/>
          <a:lstStyle>
            <a:lvl1pPr>
              <a:defRPr>
                <a:latin typeface="Yu Gothic UI Semilight" panose="020B0400000000000000" pitchFamily="50" charset="-128"/>
                <a:ea typeface="Yu Gothic UI Semilight" panose="020B0400000000000000" pitchFamily="50" charset="-128"/>
              </a:defRPr>
            </a:lvl1pPr>
          </a:lstStyle>
          <a:p>
            <a:fld id="{787F0561-F29F-4014-88F6-9EE3D1B23701}" type="slidenum">
              <a:rPr kumimoji="1" lang="ja-JP" altLang="en-US" smtClean="0"/>
              <a:pPr/>
              <a:t>‹#›</a:t>
            </a:fld>
            <a:endParaRPr kumimoji="1" lang="ja-JP" altLang="en-US"/>
          </a:p>
        </p:txBody>
      </p:sp>
      <p:cxnSp>
        <p:nvCxnSpPr>
          <p:cNvPr id="8" name="直線コネクタ 7">
            <a:extLst>
              <a:ext uri="{FF2B5EF4-FFF2-40B4-BE49-F238E27FC236}">
                <a16:creationId xmlns:a16="http://schemas.microsoft.com/office/drawing/2014/main" id="{4870713B-62E4-4EE3-B6D4-77351711DC7A}"/>
              </a:ext>
            </a:extLst>
          </p:cNvPr>
          <p:cNvCxnSpPr/>
          <p:nvPr userDrawn="1"/>
        </p:nvCxnSpPr>
        <p:spPr>
          <a:xfrm>
            <a:off x="388417" y="721308"/>
            <a:ext cx="8383348" cy="0"/>
          </a:xfrm>
          <a:prstGeom prst="line">
            <a:avLst/>
          </a:prstGeom>
          <a:ln w="254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0" name="直線コネクタ 9">
            <a:extLst>
              <a:ext uri="{FF2B5EF4-FFF2-40B4-BE49-F238E27FC236}">
                <a16:creationId xmlns:a16="http://schemas.microsoft.com/office/drawing/2014/main" id="{5E819B53-18E6-4F81-9015-0A2AEA84601F}"/>
              </a:ext>
            </a:extLst>
          </p:cNvPr>
          <p:cNvCxnSpPr/>
          <p:nvPr userDrawn="1"/>
        </p:nvCxnSpPr>
        <p:spPr>
          <a:xfrm>
            <a:off x="378976" y="6299475"/>
            <a:ext cx="8383348" cy="0"/>
          </a:xfrm>
          <a:prstGeom prst="line">
            <a:avLst/>
          </a:prstGeom>
          <a:ln w="254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3819248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388417" y="2694650"/>
            <a:ext cx="8383348" cy="718166"/>
          </a:xfrm>
        </p:spPr>
        <p:txBody>
          <a:bodyPr anchor="b">
            <a:normAutofit/>
          </a:bodyPr>
          <a:lstStyle>
            <a:lvl1pPr>
              <a:defRPr sz="3200">
                <a:latin typeface="メイリオ" panose="020B0604030504040204" pitchFamily="50" charset="-128"/>
                <a:ea typeface="メイリオ" panose="020B0604030504040204" pitchFamily="50" charset="-128"/>
              </a:defRPr>
            </a:lvl1pPr>
          </a:lstStyle>
          <a:p>
            <a:r>
              <a:rPr lang="ja-JP" altLang="en-US" dirty="0"/>
              <a:t>マスター タイトルの書式設定</a:t>
            </a:r>
            <a:endParaRPr lang="en-US" dirty="0"/>
          </a:p>
        </p:txBody>
      </p:sp>
      <p:sp>
        <p:nvSpPr>
          <p:cNvPr id="3" name="Text Placeholder 2"/>
          <p:cNvSpPr>
            <a:spLocks noGrp="1"/>
          </p:cNvSpPr>
          <p:nvPr>
            <p:ph type="body" idx="1"/>
          </p:nvPr>
        </p:nvSpPr>
        <p:spPr>
          <a:xfrm>
            <a:off x="388416" y="3556638"/>
            <a:ext cx="8383347" cy="365126"/>
          </a:xfrm>
        </p:spPr>
        <p:txBody>
          <a:bodyPr/>
          <a:lstStyle>
            <a:lvl1pPr marL="0" indent="0">
              <a:buNone/>
              <a:defRPr sz="2400">
                <a:solidFill>
                  <a:schemeClr val="tx1"/>
                </a:solidFill>
                <a:latin typeface="メイリオ" panose="020B0604030504040204" pitchFamily="50" charset="-128"/>
                <a:ea typeface="メイリオ" panose="020B0604030504040204" pitchFamily="50" charset="-128"/>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ja-JP" altLang="en-US" dirty="0"/>
              <a:t>マスター テキストの書式設定</a:t>
            </a:r>
          </a:p>
        </p:txBody>
      </p:sp>
      <p:sp>
        <p:nvSpPr>
          <p:cNvPr id="4" name="Date Placeholder 3"/>
          <p:cNvSpPr>
            <a:spLocks noGrp="1"/>
          </p:cNvSpPr>
          <p:nvPr>
            <p:ph type="dt" sz="half" idx="10"/>
          </p:nvPr>
        </p:nvSpPr>
        <p:spPr/>
        <p:txBody>
          <a:bodyPr/>
          <a:lstStyle>
            <a:lvl1pPr>
              <a:defRPr>
                <a:latin typeface="メイリオ" panose="020B0604030504040204" pitchFamily="50" charset="-128"/>
                <a:ea typeface="メイリオ" panose="020B0604030504040204" pitchFamily="50" charset="-128"/>
              </a:defRPr>
            </a:lvl1pPr>
          </a:lstStyle>
          <a:p>
            <a:fld id="{1B7B6AD4-431F-40A5-8E3A-8FBEB6A03FAD}" type="datetime1">
              <a:rPr kumimoji="1" lang="ja-JP" altLang="en-US" smtClean="0"/>
              <a:t>2020/3/5</a:t>
            </a:fld>
            <a:endParaRPr kumimoji="1" lang="ja-JP" altLang="en-US"/>
          </a:p>
        </p:txBody>
      </p:sp>
      <p:sp>
        <p:nvSpPr>
          <p:cNvPr id="5" name="Footer Placeholder 4"/>
          <p:cNvSpPr>
            <a:spLocks noGrp="1"/>
          </p:cNvSpPr>
          <p:nvPr>
            <p:ph type="ftr" sz="quarter" idx="11"/>
          </p:nvPr>
        </p:nvSpPr>
        <p:spPr/>
        <p:txBody>
          <a:bodyPr/>
          <a:lstStyle>
            <a:lvl1pPr>
              <a:defRPr>
                <a:latin typeface="メイリオ" panose="020B0604030504040204" pitchFamily="50" charset="-128"/>
                <a:ea typeface="メイリオ" panose="020B0604030504040204" pitchFamily="50" charset="-128"/>
              </a:defRPr>
            </a:lvl1pPr>
          </a:lstStyle>
          <a:p>
            <a:endParaRPr kumimoji="1" lang="ja-JP" altLang="en-US"/>
          </a:p>
        </p:txBody>
      </p:sp>
      <p:sp>
        <p:nvSpPr>
          <p:cNvPr id="6" name="Slide Number Placeholder 5"/>
          <p:cNvSpPr>
            <a:spLocks noGrp="1"/>
          </p:cNvSpPr>
          <p:nvPr>
            <p:ph type="sldNum" sz="quarter" idx="12"/>
          </p:nvPr>
        </p:nvSpPr>
        <p:spPr/>
        <p:txBody>
          <a:bodyPr/>
          <a:lstStyle>
            <a:lvl1pPr>
              <a:defRPr>
                <a:latin typeface="メイリオ" panose="020B0604030504040204" pitchFamily="50" charset="-128"/>
                <a:ea typeface="メイリオ" panose="020B0604030504040204" pitchFamily="50" charset="-128"/>
              </a:defRPr>
            </a:lvl1pPr>
          </a:lstStyle>
          <a:p>
            <a:fld id="{787F0561-F29F-4014-88F6-9EE3D1B23701}" type="slidenum">
              <a:rPr kumimoji="1" lang="ja-JP" altLang="en-US" smtClean="0"/>
              <a:pPr/>
              <a:t>‹#›</a:t>
            </a:fld>
            <a:endParaRPr kumimoji="1" lang="ja-JP" altLang="en-US"/>
          </a:p>
        </p:txBody>
      </p:sp>
      <p:cxnSp>
        <p:nvCxnSpPr>
          <p:cNvPr id="7" name="直線コネクタ 6">
            <a:extLst>
              <a:ext uri="{FF2B5EF4-FFF2-40B4-BE49-F238E27FC236}">
                <a16:creationId xmlns:a16="http://schemas.microsoft.com/office/drawing/2014/main" id="{29439DF4-9976-475D-86D7-9792DF43791C}"/>
              </a:ext>
            </a:extLst>
          </p:cNvPr>
          <p:cNvCxnSpPr/>
          <p:nvPr userDrawn="1"/>
        </p:nvCxnSpPr>
        <p:spPr>
          <a:xfrm>
            <a:off x="388417" y="3424036"/>
            <a:ext cx="8383348" cy="0"/>
          </a:xfrm>
          <a:prstGeom prst="line">
            <a:avLst/>
          </a:prstGeom>
          <a:ln w="254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5291181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メイリオ" panose="020B0604030504040204" pitchFamily="50" charset="-128"/>
                <a:ea typeface="メイリオ" panose="020B0604030504040204" pitchFamily="50" charset="-128"/>
              </a:defRPr>
            </a:lvl1pPr>
          </a:lstStyle>
          <a:p>
            <a:r>
              <a:rPr lang="ja-JP" altLang="en-US"/>
              <a:t>マスター タイトルの書式設定</a:t>
            </a:r>
            <a:endParaRPr lang="en-US" dirty="0"/>
          </a:p>
        </p:txBody>
      </p:sp>
      <p:sp>
        <p:nvSpPr>
          <p:cNvPr id="3" name="Content Placeholder 2"/>
          <p:cNvSpPr>
            <a:spLocks noGrp="1"/>
          </p:cNvSpPr>
          <p:nvPr>
            <p:ph sz="half" idx="1"/>
          </p:nvPr>
        </p:nvSpPr>
        <p:spPr>
          <a:xfrm>
            <a:off x="628650" y="1825625"/>
            <a:ext cx="3886200" cy="4351338"/>
          </a:xfrm>
        </p:spPr>
        <p:txBody>
          <a:bodyPr/>
          <a:lstStyle>
            <a:lvl1pPr>
              <a:defRPr>
                <a:latin typeface="メイリオ" panose="020B0604030504040204" pitchFamily="50" charset="-128"/>
                <a:ea typeface="メイリオ" panose="020B0604030504040204" pitchFamily="50" charset="-128"/>
              </a:defRPr>
            </a:lvl1pPr>
            <a:lvl2pPr>
              <a:defRPr>
                <a:latin typeface="メイリオ" panose="020B0604030504040204" pitchFamily="50" charset="-128"/>
                <a:ea typeface="メイリオ" panose="020B0604030504040204" pitchFamily="50" charset="-128"/>
              </a:defRPr>
            </a:lvl2pPr>
            <a:lvl3pPr>
              <a:defRPr>
                <a:latin typeface="メイリオ" panose="020B0604030504040204" pitchFamily="50" charset="-128"/>
                <a:ea typeface="メイリオ" panose="020B0604030504040204" pitchFamily="50" charset="-128"/>
              </a:defRPr>
            </a:lvl3pPr>
            <a:lvl4pPr>
              <a:defRPr>
                <a:latin typeface="メイリオ" panose="020B0604030504040204" pitchFamily="50" charset="-128"/>
                <a:ea typeface="メイリオ" panose="020B0604030504040204" pitchFamily="50" charset="-128"/>
              </a:defRPr>
            </a:lvl4pPr>
            <a:lvl5pPr>
              <a:defRPr>
                <a:latin typeface="メイリオ" panose="020B0604030504040204" pitchFamily="50" charset="-128"/>
                <a:ea typeface="メイリオ" panose="020B0604030504040204" pitchFamily="50" charset="-128"/>
              </a:defRPr>
            </a:lvl5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4629150" y="1825625"/>
            <a:ext cx="3886200" cy="4351338"/>
          </a:xfrm>
        </p:spPr>
        <p:txBody>
          <a:bodyPr/>
          <a:lstStyle>
            <a:lvl1pPr>
              <a:defRPr>
                <a:latin typeface="メイリオ" panose="020B0604030504040204" pitchFamily="50" charset="-128"/>
                <a:ea typeface="メイリオ" panose="020B0604030504040204" pitchFamily="50" charset="-128"/>
              </a:defRPr>
            </a:lvl1pPr>
            <a:lvl2pPr>
              <a:defRPr>
                <a:latin typeface="メイリオ" panose="020B0604030504040204" pitchFamily="50" charset="-128"/>
                <a:ea typeface="メイリオ" panose="020B0604030504040204" pitchFamily="50" charset="-128"/>
              </a:defRPr>
            </a:lvl2pPr>
            <a:lvl3pPr>
              <a:defRPr>
                <a:latin typeface="メイリオ" panose="020B0604030504040204" pitchFamily="50" charset="-128"/>
                <a:ea typeface="メイリオ" panose="020B0604030504040204" pitchFamily="50" charset="-128"/>
              </a:defRPr>
            </a:lvl3pPr>
            <a:lvl4pPr>
              <a:defRPr>
                <a:latin typeface="メイリオ" panose="020B0604030504040204" pitchFamily="50" charset="-128"/>
                <a:ea typeface="メイリオ" panose="020B0604030504040204" pitchFamily="50" charset="-128"/>
              </a:defRPr>
            </a:lvl4pPr>
            <a:lvl5pPr>
              <a:defRPr>
                <a:latin typeface="メイリオ" panose="020B0604030504040204" pitchFamily="50" charset="-128"/>
                <a:ea typeface="メイリオ" panose="020B0604030504040204" pitchFamily="50" charset="-128"/>
              </a:defRPr>
            </a:lvl5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lvl1pPr>
              <a:defRPr>
                <a:latin typeface="メイリオ" panose="020B0604030504040204" pitchFamily="50" charset="-128"/>
                <a:ea typeface="メイリオ" panose="020B0604030504040204" pitchFamily="50" charset="-128"/>
              </a:defRPr>
            </a:lvl1pPr>
          </a:lstStyle>
          <a:p>
            <a:fld id="{B30F4DF1-C41A-42CD-B91C-A3B851D14E3F}" type="datetime1">
              <a:rPr kumimoji="1" lang="ja-JP" altLang="en-US" smtClean="0"/>
              <a:t>2020/3/5</a:t>
            </a:fld>
            <a:endParaRPr kumimoji="1" lang="ja-JP" altLang="en-US"/>
          </a:p>
        </p:txBody>
      </p:sp>
      <p:sp>
        <p:nvSpPr>
          <p:cNvPr id="6" name="Footer Placeholder 5"/>
          <p:cNvSpPr>
            <a:spLocks noGrp="1"/>
          </p:cNvSpPr>
          <p:nvPr>
            <p:ph type="ftr" sz="quarter" idx="11"/>
          </p:nvPr>
        </p:nvSpPr>
        <p:spPr/>
        <p:txBody>
          <a:bodyPr/>
          <a:lstStyle>
            <a:lvl1pPr>
              <a:defRPr>
                <a:latin typeface="メイリオ" panose="020B0604030504040204" pitchFamily="50" charset="-128"/>
                <a:ea typeface="メイリオ" panose="020B0604030504040204" pitchFamily="50" charset="-128"/>
              </a:defRPr>
            </a:lvl1pPr>
          </a:lstStyle>
          <a:p>
            <a:endParaRPr kumimoji="1" lang="ja-JP" altLang="en-US"/>
          </a:p>
        </p:txBody>
      </p:sp>
      <p:sp>
        <p:nvSpPr>
          <p:cNvPr id="7" name="Slide Number Placeholder 6"/>
          <p:cNvSpPr>
            <a:spLocks noGrp="1"/>
          </p:cNvSpPr>
          <p:nvPr>
            <p:ph type="sldNum" sz="quarter" idx="12"/>
          </p:nvPr>
        </p:nvSpPr>
        <p:spPr/>
        <p:txBody>
          <a:bodyPr/>
          <a:lstStyle>
            <a:lvl1pPr>
              <a:defRPr>
                <a:latin typeface="メイリオ" panose="020B0604030504040204" pitchFamily="50" charset="-128"/>
                <a:ea typeface="メイリオ" panose="020B0604030504040204" pitchFamily="50" charset="-128"/>
              </a:defRPr>
            </a:lvl1pPr>
          </a:lstStyle>
          <a:p>
            <a:fld id="{787F0561-F29F-4014-88F6-9EE3D1B23701}" type="slidenum">
              <a:rPr kumimoji="1" lang="ja-JP" altLang="en-US" smtClean="0"/>
              <a:pPr/>
              <a:t>‹#›</a:t>
            </a:fld>
            <a:endParaRPr kumimoji="1" lang="ja-JP" altLang="en-US"/>
          </a:p>
        </p:txBody>
      </p:sp>
    </p:spTree>
    <p:extLst>
      <p:ext uri="{BB962C8B-B14F-4D97-AF65-F5344CB8AC3E}">
        <p14:creationId xmlns:p14="http://schemas.microsoft.com/office/powerpoint/2010/main" val="409044455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lvl1pPr>
              <a:defRPr>
                <a:latin typeface="メイリオ" panose="020B0604030504040204" pitchFamily="50" charset="-128"/>
                <a:ea typeface="メイリオ" panose="020B0604030504040204" pitchFamily="50" charset="-128"/>
              </a:defRPr>
            </a:lvl1pPr>
          </a:lstStyle>
          <a:p>
            <a:r>
              <a:rPr lang="ja-JP" altLang="en-US" dirty="0"/>
              <a:t>マスター タイトルの書式設定</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atin typeface="メイリオ" panose="020B0604030504040204" pitchFamily="50" charset="-128"/>
                <a:ea typeface="メイリオ" panose="020B0604030504040204" pitchFamily="50" charset="-128"/>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Content Placeholder 3"/>
          <p:cNvSpPr>
            <a:spLocks noGrp="1"/>
          </p:cNvSpPr>
          <p:nvPr>
            <p:ph sz="half" idx="2"/>
          </p:nvPr>
        </p:nvSpPr>
        <p:spPr>
          <a:xfrm>
            <a:off x="629842" y="2505075"/>
            <a:ext cx="3868340" cy="3684588"/>
          </a:xfrm>
        </p:spPr>
        <p:txBody>
          <a:bodyPr/>
          <a:lstStyle>
            <a:lvl1pPr>
              <a:defRPr>
                <a:latin typeface="メイリオ" panose="020B0604030504040204" pitchFamily="50" charset="-128"/>
                <a:ea typeface="メイリオ" panose="020B0604030504040204" pitchFamily="50" charset="-128"/>
              </a:defRPr>
            </a:lvl1pPr>
            <a:lvl2pPr>
              <a:defRPr>
                <a:latin typeface="メイリオ" panose="020B0604030504040204" pitchFamily="50" charset="-128"/>
                <a:ea typeface="メイリオ" panose="020B0604030504040204" pitchFamily="50" charset="-128"/>
              </a:defRPr>
            </a:lvl2pPr>
            <a:lvl3pPr>
              <a:defRPr>
                <a:latin typeface="メイリオ" panose="020B0604030504040204" pitchFamily="50" charset="-128"/>
                <a:ea typeface="メイリオ" panose="020B0604030504040204" pitchFamily="50" charset="-128"/>
              </a:defRPr>
            </a:lvl3pPr>
            <a:lvl4pPr>
              <a:defRPr>
                <a:latin typeface="メイリオ" panose="020B0604030504040204" pitchFamily="50" charset="-128"/>
                <a:ea typeface="メイリオ" panose="020B0604030504040204" pitchFamily="50" charset="-128"/>
              </a:defRPr>
            </a:lvl4pPr>
            <a:lvl5pPr>
              <a:defRPr>
                <a:latin typeface="メイリオ" panose="020B0604030504040204" pitchFamily="50" charset="-128"/>
                <a:ea typeface="メイリオ" panose="020B0604030504040204" pitchFamily="50" charset="-128"/>
              </a:defRPr>
            </a:lvl5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atin typeface="メイリオ" panose="020B0604030504040204" pitchFamily="50" charset="-128"/>
                <a:ea typeface="メイリオ" panose="020B0604030504040204" pitchFamily="50" charset="-128"/>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Content Placeholder 5"/>
          <p:cNvSpPr>
            <a:spLocks noGrp="1"/>
          </p:cNvSpPr>
          <p:nvPr>
            <p:ph sz="quarter" idx="4"/>
          </p:nvPr>
        </p:nvSpPr>
        <p:spPr>
          <a:xfrm>
            <a:off x="4629150" y="2505075"/>
            <a:ext cx="3887391" cy="3684588"/>
          </a:xfrm>
        </p:spPr>
        <p:txBody>
          <a:bodyPr/>
          <a:lstStyle>
            <a:lvl1pPr>
              <a:defRPr>
                <a:latin typeface="メイリオ" panose="020B0604030504040204" pitchFamily="50" charset="-128"/>
                <a:ea typeface="メイリオ" panose="020B0604030504040204" pitchFamily="50" charset="-128"/>
              </a:defRPr>
            </a:lvl1pPr>
            <a:lvl2pPr>
              <a:defRPr>
                <a:latin typeface="メイリオ" panose="020B0604030504040204" pitchFamily="50" charset="-128"/>
                <a:ea typeface="メイリオ" panose="020B0604030504040204" pitchFamily="50" charset="-128"/>
              </a:defRPr>
            </a:lvl2pPr>
            <a:lvl3pPr>
              <a:defRPr>
                <a:latin typeface="メイリオ" panose="020B0604030504040204" pitchFamily="50" charset="-128"/>
                <a:ea typeface="メイリオ" panose="020B0604030504040204" pitchFamily="50" charset="-128"/>
              </a:defRPr>
            </a:lvl3pPr>
            <a:lvl4pPr>
              <a:defRPr>
                <a:latin typeface="メイリオ" panose="020B0604030504040204" pitchFamily="50" charset="-128"/>
                <a:ea typeface="メイリオ" panose="020B0604030504040204" pitchFamily="50" charset="-128"/>
              </a:defRPr>
            </a:lvl4pPr>
            <a:lvl5pPr>
              <a:defRPr>
                <a:latin typeface="メイリオ" panose="020B0604030504040204" pitchFamily="50" charset="-128"/>
                <a:ea typeface="メイリオ" panose="020B0604030504040204" pitchFamily="50" charset="-128"/>
              </a:defRPr>
            </a:lvl5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lvl1pPr>
              <a:defRPr>
                <a:latin typeface="メイリオ" panose="020B0604030504040204" pitchFamily="50" charset="-128"/>
                <a:ea typeface="メイリオ" panose="020B0604030504040204" pitchFamily="50" charset="-128"/>
              </a:defRPr>
            </a:lvl1pPr>
          </a:lstStyle>
          <a:p>
            <a:fld id="{A57F8371-4F5E-4F0A-AD47-402BD68209AD}" type="datetime1">
              <a:rPr kumimoji="1" lang="ja-JP" altLang="en-US" smtClean="0"/>
              <a:t>2020/3/5</a:t>
            </a:fld>
            <a:endParaRPr kumimoji="1" lang="ja-JP" altLang="en-US"/>
          </a:p>
        </p:txBody>
      </p:sp>
      <p:sp>
        <p:nvSpPr>
          <p:cNvPr id="8" name="Footer Placeholder 7"/>
          <p:cNvSpPr>
            <a:spLocks noGrp="1"/>
          </p:cNvSpPr>
          <p:nvPr>
            <p:ph type="ftr" sz="quarter" idx="11"/>
          </p:nvPr>
        </p:nvSpPr>
        <p:spPr/>
        <p:txBody>
          <a:bodyPr/>
          <a:lstStyle>
            <a:lvl1pPr>
              <a:defRPr>
                <a:latin typeface="メイリオ" panose="020B0604030504040204" pitchFamily="50" charset="-128"/>
                <a:ea typeface="メイリオ" panose="020B0604030504040204" pitchFamily="50" charset="-128"/>
              </a:defRPr>
            </a:lvl1pPr>
          </a:lstStyle>
          <a:p>
            <a:endParaRPr kumimoji="1" lang="ja-JP" altLang="en-US"/>
          </a:p>
        </p:txBody>
      </p:sp>
      <p:sp>
        <p:nvSpPr>
          <p:cNvPr id="9" name="Slide Number Placeholder 8"/>
          <p:cNvSpPr>
            <a:spLocks noGrp="1"/>
          </p:cNvSpPr>
          <p:nvPr>
            <p:ph type="sldNum" sz="quarter" idx="12"/>
          </p:nvPr>
        </p:nvSpPr>
        <p:spPr/>
        <p:txBody>
          <a:bodyPr/>
          <a:lstStyle>
            <a:lvl1pPr>
              <a:defRPr>
                <a:latin typeface="メイリオ" panose="020B0604030504040204" pitchFamily="50" charset="-128"/>
                <a:ea typeface="メイリオ" panose="020B0604030504040204" pitchFamily="50" charset="-128"/>
              </a:defRPr>
            </a:lvl1pPr>
          </a:lstStyle>
          <a:p>
            <a:fld id="{787F0561-F29F-4014-88F6-9EE3D1B23701}" type="slidenum">
              <a:rPr kumimoji="1" lang="ja-JP" altLang="en-US" smtClean="0"/>
              <a:pPr/>
              <a:t>‹#›</a:t>
            </a:fld>
            <a:endParaRPr kumimoji="1" lang="ja-JP" altLang="en-US"/>
          </a:p>
        </p:txBody>
      </p:sp>
    </p:spTree>
    <p:extLst>
      <p:ext uri="{BB962C8B-B14F-4D97-AF65-F5344CB8AC3E}">
        <p14:creationId xmlns:p14="http://schemas.microsoft.com/office/powerpoint/2010/main" val="397138974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メイリオ" panose="020B0604030504040204" pitchFamily="50" charset="-128"/>
                <a:ea typeface="メイリオ" panose="020B0604030504040204" pitchFamily="50" charset="-128"/>
              </a:defRPr>
            </a:lvl1p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lvl1pPr>
              <a:defRPr>
                <a:latin typeface="メイリオ" panose="020B0604030504040204" pitchFamily="50" charset="-128"/>
                <a:ea typeface="メイリオ" panose="020B0604030504040204" pitchFamily="50" charset="-128"/>
              </a:defRPr>
            </a:lvl1pPr>
          </a:lstStyle>
          <a:p>
            <a:fld id="{3D369F7F-B22C-4918-8A37-88FB62EC03F2}" type="datetime1">
              <a:rPr kumimoji="1" lang="ja-JP" altLang="en-US" smtClean="0"/>
              <a:t>2020/3/5</a:t>
            </a:fld>
            <a:endParaRPr kumimoji="1" lang="ja-JP" altLang="en-US"/>
          </a:p>
        </p:txBody>
      </p:sp>
      <p:sp>
        <p:nvSpPr>
          <p:cNvPr id="4" name="Footer Placeholder 3"/>
          <p:cNvSpPr>
            <a:spLocks noGrp="1"/>
          </p:cNvSpPr>
          <p:nvPr>
            <p:ph type="ftr" sz="quarter" idx="11"/>
          </p:nvPr>
        </p:nvSpPr>
        <p:spPr/>
        <p:txBody>
          <a:bodyPr/>
          <a:lstStyle>
            <a:lvl1pPr>
              <a:defRPr>
                <a:latin typeface="メイリオ" panose="020B0604030504040204" pitchFamily="50" charset="-128"/>
                <a:ea typeface="メイリオ" panose="020B0604030504040204" pitchFamily="50" charset="-128"/>
              </a:defRPr>
            </a:lvl1pPr>
          </a:lstStyle>
          <a:p>
            <a:endParaRPr kumimoji="1" lang="ja-JP" altLang="en-US"/>
          </a:p>
        </p:txBody>
      </p:sp>
      <p:sp>
        <p:nvSpPr>
          <p:cNvPr id="5" name="Slide Number Placeholder 4"/>
          <p:cNvSpPr>
            <a:spLocks noGrp="1"/>
          </p:cNvSpPr>
          <p:nvPr>
            <p:ph type="sldNum" sz="quarter" idx="12"/>
          </p:nvPr>
        </p:nvSpPr>
        <p:spPr/>
        <p:txBody>
          <a:bodyPr/>
          <a:lstStyle>
            <a:lvl1pPr>
              <a:defRPr>
                <a:latin typeface="メイリオ" panose="020B0604030504040204" pitchFamily="50" charset="-128"/>
                <a:ea typeface="メイリオ" panose="020B0604030504040204" pitchFamily="50" charset="-128"/>
              </a:defRPr>
            </a:lvl1pPr>
          </a:lstStyle>
          <a:p>
            <a:fld id="{787F0561-F29F-4014-88F6-9EE3D1B23701}" type="slidenum">
              <a:rPr kumimoji="1" lang="ja-JP" altLang="en-US" smtClean="0"/>
              <a:pPr/>
              <a:t>‹#›</a:t>
            </a:fld>
            <a:endParaRPr kumimoji="1" lang="ja-JP" altLang="en-US"/>
          </a:p>
        </p:txBody>
      </p:sp>
    </p:spTree>
    <p:extLst>
      <p:ext uri="{BB962C8B-B14F-4D97-AF65-F5344CB8AC3E}">
        <p14:creationId xmlns:p14="http://schemas.microsoft.com/office/powerpoint/2010/main" val="369464846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atin typeface="メイリオ" panose="020B0604030504040204" pitchFamily="50" charset="-128"/>
                <a:ea typeface="メイリオ" panose="020B0604030504040204" pitchFamily="50" charset="-128"/>
              </a:defRPr>
            </a:lvl1pPr>
          </a:lstStyle>
          <a:p>
            <a:fld id="{5C7751D1-5C03-4F31-AC42-E0F4EC56ECFD}" type="datetime1">
              <a:rPr kumimoji="1" lang="ja-JP" altLang="en-US" smtClean="0"/>
              <a:t>2020/3/5</a:t>
            </a:fld>
            <a:endParaRPr kumimoji="1" lang="ja-JP" altLang="en-US"/>
          </a:p>
        </p:txBody>
      </p:sp>
      <p:sp>
        <p:nvSpPr>
          <p:cNvPr id="3" name="Footer Placeholder 2"/>
          <p:cNvSpPr>
            <a:spLocks noGrp="1"/>
          </p:cNvSpPr>
          <p:nvPr>
            <p:ph type="ftr" sz="quarter" idx="11"/>
          </p:nvPr>
        </p:nvSpPr>
        <p:spPr/>
        <p:txBody>
          <a:bodyPr/>
          <a:lstStyle>
            <a:lvl1pPr>
              <a:defRPr>
                <a:latin typeface="メイリオ" panose="020B0604030504040204" pitchFamily="50" charset="-128"/>
                <a:ea typeface="メイリオ" panose="020B0604030504040204" pitchFamily="50" charset="-128"/>
              </a:defRPr>
            </a:lvl1pPr>
          </a:lstStyle>
          <a:p>
            <a:endParaRPr kumimoji="1" lang="ja-JP" altLang="en-US"/>
          </a:p>
        </p:txBody>
      </p:sp>
      <p:sp>
        <p:nvSpPr>
          <p:cNvPr id="4" name="Slide Number Placeholder 3"/>
          <p:cNvSpPr>
            <a:spLocks noGrp="1"/>
          </p:cNvSpPr>
          <p:nvPr>
            <p:ph type="sldNum" sz="quarter" idx="12"/>
          </p:nvPr>
        </p:nvSpPr>
        <p:spPr/>
        <p:txBody>
          <a:bodyPr/>
          <a:lstStyle>
            <a:lvl1pPr>
              <a:defRPr>
                <a:latin typeface="メイリオ" panose="020B0604030504040204" pitchFamily="50" charset="-128"/>
                <a:ea typeface="メイリオ" panose="020B0604030504040204" pitchFamily="50" charset="-128"/>
              </a:defRPr>
            </a:lvl1pPr>
          </a:lstStyle>
          <a:p>
            <a:fld id="{787F0561-F29F-4014-88F6-9EE3D1B23701}" type="slidenum">
              <a:rPr kumimoji="1" lang="ja-JP" altLang="en-US" smtClean="0"/>
              <a:pPr/>
              <a:t>‹#›</a:t>
            </a:fld>
            <a:endParaRPr kumimoji="1" lang="ja-JP" altLang="en-US"/>
          </a:p>
        </p:txBody>
      </p:sp>
    </p:spTree>
    <p:extLst>
      <p:ext uri="{BB962C8B-B14F-4D97-AF65-F5344CB8AC3E}">
        <p14:creationId xmlns:p14="http://schemas.microsoft.com/office/powerpoint/2010/main" val="26097010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atin typeface="メイリオ" panose="020B0604030504040204" pitchFamily="50" charset="-128"/>
                <a:ea typeface="メイリオ" panose="020B0604030504040204" pitchFamily="50" charset="-128"/>
              </a:defRPr>
            </a:lvl1pPr>
          </a:lstStyle>
          <a:p>
            <a:r>
              <a:rPr lang="ja-JP" altLang="en-US" dirty="0"/>
              <a:t>マスター タイトルの書式設定</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atin typeface="メイリオ" panose="020B0604030504040204" pitchFamily="50" charset="-128"/>
                <a:ea typeface="メイリオ" panose="020B0604030504040204" pitchFamily="50" charset="-128"/>
              </a:defRPr>
            </a:lvl1pPr>
            <a:lvl2pPr>
              <a:defRPr sz="2800">
                <a:latin typeface="メイリオ" panose="020B0604030504040204" pitchFamily="50" charset="-128"/>
                <a:ea typeface="メイリオ" panose="020B0604030504040204" pitchFamily="50" charset="-128"/>
              </a:defRPr>
            </a:lvl2pPr>
            <a:lvl3pPr>
              <a:defRPr sz="2400">
                <a:latin typeface="メイリオ" panose="020B0604030504040204" pitchFamily="50" charset="-128"/>
                <a:ea typeface="メイリオ" panose="020B0604030504040204" pitchFamily="50" charset="-128"/>
              </a:defRPr>
            </a:lvl3pPr>
            <a:lvl4pPr>
              <a:defRPr sz="2000">
                <a:latin typeface="メイリオ" panose="020B0604030504040204" pitchFamily="50" charset="-128"/>
                <a:ea typeface="メイリオ" panose="020B0604030504040204" pitchFamily="50" charset="-128"/>
              </a:defRPr>
            </a:lvl4pPr>
            <a:lvl5pPr>
              <a:defRPr sz="2000">
                <a:latin typeface="メイリオ" panose="020B0604030504040204" pitchFamily="50" charset="-128"/>
                <a:ea typeface="メイリオ" panose="020B0604030504040204" pitchFamily="50" charset="-128"/>
              </a:defRPr>
            </a:lvl5pPr>
            <a:lvl6pPr>
              <a:defRPr sz="2000"/>
            </a:lvl6pPr>
            <a:lvl7pPr>
              <a:defRPr sz="2000"/>
            </a:lvl7pPr>
            <a:lvl8pPr>
              <a:defRPr sz="2000"/>
            </a:lvl8pPr>
            <a:lvl9pPr>
              <a:defRPr sz="20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atin typeface="メイリオ" panose="020B0604030504040204" pitchFamily="50" charset="-128"/>
                <a:ea typeface="メイリオ" panose="020B0604030504040204" pitchFamily="50" charset="-128"/>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lvl1pPr>
              <a:defRPr>
                <a:latin typeface="メイリオ" panose="020B0604030504040204" pitchFamily="50" charset="-128"/>
                <a:ea typeface="メイリオ" panose="020B0604030504040204" pitchFamily="50" charset="-128"/>
              </a:defRPr>
            </a:lvl1pPr>
          </a:lstStyle>
          <a:p>
            <a:fld id="{C61B8AB4-B5AB-4AC9-8AC3-E082FAA8D294}" type="datetime1">
              <a:rPr kumimoji="1" lang="ja-JP" altLang="en-US" smtClean="0"/>
              <a:t>2020/3/5</a:t>
            </a:fld>
            <a:endParaRPr kumimoji="1" lang="ja-JP" altLang="en-US"/>
          </a:p>
        </p:txBody>
      </p:sp>
      <p:sp>
        <p:nvSpPr>
          <p:cNvPr id="6" name="Footer Placeholder 5"/>
          <p:cNvSpPr>
            <a:spLocks noGrp="1"/>
          </p:cNvSpPr>
          <p:nvPr>
            <p:ph type="ftr" sz="quarter" idx="11"/>
          </p:nvPr>
        </p:nvSpPr>
        <p:spPr/>
        <p:txBody>
          <a:bodyPr/>
          <a:lstStyle>
            <a:lvl1pPr>
              <a:defRPr>
                <a:latin typeface="メイリオ" panose="020B0604030504040204" pitchFamily="50" charset="-128"/>
                <a:ea typeface="メイリオ" panose="020B0604030504040204" pitchFamily="50" charset="-128"/>
              </a:defRPr>
            </a:lvl1pPr>
          </a:lstStyle>
          <a:p>
            <a:endParaRPr kumimoji="1" lang="ja-JP" altLang="en-US"/>
          </a:p>
        </p:txBody>
      </p:sp>
      <p:sp>
        <p:nvSpPr>
          <p:cNvPr id="7" name="Slide Number Placeholder 6"/>
          <p:cNvSpPr>
            <a:spLocks noGrp="1"/>
          </p:cNvSpPr>
          <p:nvPr>
            <p:ph type="sldNum" sz="quarter" idx="12"/>
          </p:nvPr>
        </p:nvSpPr>
        <p:spPr/>
        <p:txBody>
          <a:bodyPr/>
          <a:lstStyle>
            <a:lvl1pPr>
              <a:defRPr>
                <a:latin typeface="メイリオ" panose="020B0604030504040204" pitchFamily="50" charset="-128"/>
                <a:ea typeface="メイリオ" panose="020B0604030504040204" pitchFamily="50" charset="-128"/>
              </a:defRPr>
            </a:lvl1pPr>
          </a:lstStyle>
          <a:p>
            <a:fld id="{787F0561-F29F-4014-88F6-9EE3D1B23701}" type="slidenum">
              <a:rPr kumimoji="1" lang="ja-JP" altLang="en-US" smtClean="0"/>
              <a:pPr/>
              <a:t>‹#›</a:t>
            </a:fld>
            <a:endParaRPr kumimoji="1" lang="ja-JP" altLang="en-US"/>
          </a:p>
        </p:txBody>
      </p:sp>
    </p:spTree>
    <p:extLst>
      <p:ext uri="{BB962C8B-B14F-4D97-AF65-F5344CB8AC3E}">
        <p14:creationId xmlns:p14="http://schemas.microsoft.com/office/powerpoint/2010/main" val="167487459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atin typeface="メイリオ" panose="020B0604030504040204" pitchFamily="50" charset="-128"/>
                <a:ea typeface="メイリオ" panose="020B0604030504040204" pitchFamily="50" charset="-128"/>
              </a:defRPr>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atin typeface="メイリオ" panose="020B0604030504040204" pitchFamily="50" charset="-128"/>
                <a:ea typeface="メイリオ" panose="020B0604030504040204" pitchFamily="50" charset="-128"/>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atin typeface="メイリオ" panose="020B0604030504040204" pitchFamily="50" charset="-128"/>
                <a:ea typeface="メイリオ" panose="020B0604030504040204" pitchFamily="50" charset="-128"/>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lvl1pPr>
              <a:defRPr>
                <a:latin typeface="メイリオ" panose="020B0604030504040204" pitchFamily="50" charset="-128"/>
                <a:ea typeface="メイリオ" panose="020B0604030504040204" pitchFamily="50" charset="-128"/>
              </a:defRPr>
            </a:lvl1pPr>
          </a:lstStyle>
          <a:p>
            <a:fld id="{D56450CE-BE9D-4822-BADC-CAD765808332}" type="datetime1">
              <a:rPr kumimoji="1" lang="ja-JP" altLang="en-US" smtClean="0"/>
              <a:t>2020/3/5</a:t>
            </a:fld>
            <a:endParaRPr kumimoji="1" lang="ja-JP" altLang="en-US"/>
          </a:p>
        </p:txBody>
      </p:sp>
      <p:sp>
        <p:nvSpPr>
          <p:cNvPr id="6" name="Footer Placeholder 5"/>
          <p:cNvSpPr>
            <a:spLocks noGrp="1"/>
          </p:cNvSpPr>
          <p:nvPr>
            <p:ph type="ftr" sz="quarter" idx="11"/>
          </p:nvPr>
        </p:nvSpPr>
        <p:spPr/>
        <p:txBody>
          <a:bodyPr/>
          <a:lstStyle>
            <a:lvl1pPr>
              <a:defRPr>
                <a:latin typeface="メイリオ" panose="020B0604030504040204" pitchFamily="50" charset="-128"/>
                <a:ea typeface="メイリオ" panose="020B0604030504040204" pitchFamily="50" charset="-128"/>
              </a:defRPr>
            </a:lvl1pPr>
          </a:lstStyle>
          <a:p>
            <a:endParaRPr kumimoji="1" lang="ja-JP" altLang="en-US"/>
          </a:p>
        </p:txBody>
      </p:sp>
      <p:sp>
        <p:nvSpPr>
          <p:cNvPr id="7" name="Slide Number Placeholder 6"/>
          <p:cNvSpPr>
            <a:spLocks noGrp="1"/>
          </p:cNvSpPr>
          <p:nvPr>
            <p:ph type="sldNum" sz="quarter" idx="12"/>
          </p:nvPr>
        </p:nvSpPr>
        <p:spPr/>
        <p:txBody>
          <a:bodyPr/>
          <a:lstStyle>
            <a:lvl1pPr>
              <a:defRPr>
                <a:latin typeface="メイリオ" panose="020B0604030504040204" pitchFamily="50" charset="-128"/>
                <a:ea typeface="メイリオ" panose="020B0604030504040204" pitchFamily="50" charset="-128"/>
              </a:defRPr>
            </a:lvl1pPr>
          </a:lstStyle>
          <a:p>
            <a:fld id="{787F0561-F29F-4014-88F6-9EE3D1B23701}" type="slidenum">
              <a:rPr kumimoji="1" lang="ja-JP" altLang="en-US" smtClean="0"/>
              <a:pPr/>
              <a:t>‹#›</a:t>
            </a:fld>
            <a:endParaRPr kumimoji="1" lang="ja-JP" altLang="en-US"/>
          </a:p>
        </p:txBody>
      </p:sp>
    </p:spTree>
    <p:extLst>
      <p:ext uri="{BB962C8B-B14F-4D97-AF65-F5344CB8AC3E}">
        <p14:creationId xmlns:p14="http://schemas.microsoft.com/office/powerpoint/2010/main" val="501409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ja-JP" altLang="en-US" dirty="0"/>
              <a:t>マスター タイトルの書式設定</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ja-JP" altLang="en-US" dirty="0"/>
              <a:t>マスター テキストの書式設定</a:t>
            </a:r>
          </a:p>
          <a:p>
            <a:pPr lvl="1"/>
            <a:r>
              <a:rPr lang="ja-JP" altLang="en-US" dirty="0"/>
              <a:t>第 </a:t>
            </a:r>
            <a:r>
              <a:rPr lang="en-US" altLang="ja-JP" dirty="0"/>
              <a:t>2 </a:t>
            </a:r>
            <a:r>
              <a:rPr lang="ja-JP" altLang="en-US" dirty="0"/>
              <a:t>レベル</a:t>
            </a:r>
          </a:p>
          <a:p>
            <a:pPr lvl="2"/>
            <a:r>
              <a:rPr lang="ja-JP" altLang="en-US" dirty="0"/>
              <a:t>第 </a:t>
            </a:r>
            <a:r>
              <a:rPr lang="en-US" altLang="ja-JP" dirty="0"/>
              <a:t>3 </a:t>
            </a:r>
            <a:r>
              <a:rPr lang="ja-JP" altLang="en-US" dirty="0"/>
              <a:t>レベル</a:t>
            </a:r>
          </a:p>
          <a:p>
            <a:pPr lvl="3"/>
            <a:r>
              <a:rPr lang="ja-JP" altLang="en-US" dirty="0"/>
              <a:t>第 </a:t>
            </a:r>
            <a:r>
              <a:rPr lang="en-US" altLang="ja-JP" dirty="0"/>
              <a:t>4 </a:t>
            </a:r>
            <a:r>
              <a:rPr lang="ja-JP" altLang="en-US" dirty="0"/>
              <a:t>レベル</a:t>
            </a:r>
          </a:p>
          <a:p>
            <a:pPr lvl="4"/>
            <a:r>
              <a:rPr lang="ja-JP" altLang="en-US" dirty="0"/>
              <a:t>第 </a:t>
            </a:r>
            <a:r>
              <a:rPr lang="en-US" altLang="ja-JP" dirty="0"/>
              <a:t>5 </a:t>
            </a:r>
            <a:r>
              <a:rPr lang="ja-JP" altLang="en-US" dirty="0"/>
              <a:t>レベル</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610D44E-2A2B-48E6-A79F-706B8B985B1B}" type="datetime1">
              <a:rPr kumimoji="1" lang="ja-JP" altLang="en-US" smtClean="0"/>
              <a:t>2020/3/5</a:t>
            </a:fld>
            <a:endParaRPr kumimoji="1" lang="ja-JP" alt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87F0561-F29F-4014-88F6-9EE3D1B23701}" type="slidenum">
              <a:rPr kumimoji="1" lang="ja-JP" altLang="en-US" smtClean="0"/>
              <a:t>‹#›</a:t>
            </a:fld>
            <a:endParaRPr kumimoji="1" lang="ja-JP" altLang="en-US"/>
          </a:p>
        </p:txBody>
      </p:sp>
    </p:spTree>
    <p:extLst>
      <p:ext uri="{BB962C8B-B14F-4D97-AF65-F5344CB8AC3E}">
        <p14:creationId xmlns:p14="http://schemas.microsoft.com/office/powerpoint/2010/main" val="18102105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dt="0"/>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hyperlink" Target="https://search.kankyo-hoshano.go.jp/servlet/search.top" TargetMode="External"/><Relationship Id="rId1" Type="http://schemas.openxmlformats.org/officeDocument/2006/relationships/slideLayout" Target="../slideLayouts/slideLayout2.xml"/><Relationship Id="rId5" Type="http://schemas.openxmlformats.org/officeDocument/2006/relationships/image" Target="../media/image10.png"/><Relationship Id="rId4" Type="http://schemas.openxmlformats.org/officeDocument/2006/relationships/image" Target="../media/image9.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hyperlink" Target="https://www.mri.co.jp/opinion/column/fukuichi/fukuichi_20180620.html" TargetMode="Externa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3.svg"/><Relationship Id="rId2" Type="http://schemas.openxmlformats.org/officeDocument/2006/relationships/image" Target="../media/image12.png"/><Relationship Id="rId1" Type="http://schemas.openxmlformats.org/officeDocument/2006/relationships/slideLayout" Target="../slideLayouts/slideLayout2.xml"/><Relationship Id="rId5" Type="http://schemas.openxmlformats.org/officeDocument/2006/relationships/image" Target="../media/image15.svg"/><Relationship Id="rId4" Type="http://schemas.openxmlformats.org/officeDocument/2006/relationships/image" Target="../media/image13.png"/></Relationships>
</file>

<file path=ppt/slides/_rels/slide18.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9.svg"/><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19.png"/></Relationships>
</file>

<file path=ppt/slides/_rels/slide25.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2.xml"/><Relationship Id="rId5" Type="http://schemas.openxmlformats.org/officeDocument/2006/relationships/image" Target="../media/image31.png"/><Relationship Id="rId4" Type="http://schemas.openxmlformats.org/officeDocument/2006/relationships/image" Target="../media/image30.png"/></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40.xml.rels><?xml version="1.0" encoding="UTF-8" standalone="yes"?>
<Relationships xmlns="http://schemas.openxmlformats.org/package/2006/relationships"><Relationship Id="rId3" Type="http://schemas.openxmlformats.org/officeDocument/2006/relationships/image" Target="../media/image33.emf"/><Relationship Id="rId2" Type="http://schemas.openxmlformats.org/officeDocument/2006/relationships/hyperlink" Target="http://www.rist.or.jp/atomica/data/dat_detail.php?Title_No=09-04-03-25" TargetMode="External"/><Relationship Id="rId1" Type="http://schemas.openxmlformats.org/officeDocument/2006/relationships/slideLayout" Target="../slideLayouts/slideLayout2.xml"/><Relationship Id="rId5" Type="http://schemas.openxmlformats.org/officeDocument/2006/relationships/image" Target="../media/image35.png"/><Relationship Id="rId4" Type="http://schemas.openxmlformats.org/officeDocument/2006/relationships/image" Target="../media/image34.emf"/></Relationships>
</file>

<file path=ppt/slides/_rels/slide41.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hyperlink" Target="https://www.ene100.jp/zumen/5-1-6" TargetMode="Externa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81C1CDA-8276-4784-9AC2-BD48DDA03E3D}"/>
              </a:ext>
            </a:extLst>
          </p:cNvPr>
          <p:cNvSpPr>
            <a:spLocks noGrp="1"/>
          </p:cNvSpPr>
          <p:nvPr>
            <p:ph type="title"/>
          </p:nvPr>
        </p:nvSpPr>
        <p:spPr/>
        <p:txBody>
          <a:bodyPr/>
          <a:lstStyle/>
          <a:p>
            <a:r>
              <a:rPr lang="ja-JP" altLang="en-US" dirty="0">
                <a:latin typeface="Meiryo UI" panose="020B0604030504040204" pitchFamily="50" charset="-128"/>
                <a:ea typeface="Meiryo UI" panose="020B0604030504040204" pitchFamily="50" charset="-128"/>
              </a:rPr>
              <a:t>多核種除去設備等処理水　基礎資料</a:t>
            </a:r>
            <a:endParaRPr kumimoji="1" lang="ja-JP" altLang="en-US" dirty="0">
              <a:latin typeface="Meiryo UI" panose="020B0604030504040204" pitchFamily="50" charset="-128"/>
              <a:ea typeface="Meiryo UI" panose="020B0604030504040204" pitchFamily="50" charset="-128"/>
            </a:endParaRPr>
          </a:p>
        </p:txBody>
      </p:sp>
      <p:sp>
        <p:nvSpPr>
          <p:cNvPr id="3" name="テキスト プレースホルダー 2">
            <a:extLst>
              <a:ext uri="{FF2B5EF4-FFF2-40B4-BE49-F238E27FC236}">
                <a16:creationId xmlns:a16="http://schemas.microsoft.com/office/drawing/2014/main" id="{41563003-F42B-4521-B0AB-1126190878AD}"/>
              </a:ext>
            </a:extLst>
          </p:cNvPr>
          <p:cNvSpPr>
            <a:spLocks noGrp="1"/>
          </p:cNvSpPr>
          <p:nvPr>
            <p:ph type="body" idx="1"/>
          </p:nvPr>
        </p:nvSpPr>
        <p:spPr/>
        <p:txBody>
          <a:bodyPr>
            <a:normAutofit fontScale="92500" lnSpcReduction="10000"/>
          </a:bodyPr>
          <a:lstStyle/>
          <a:p>
            <a:endParaRPr kumimoji="1" lang="ja-JP" altLang="en-US">
              <a:latin typeface="Meiryo UI" panose="020B0604030504040204" pitchFamily="50" charset="-128"/>
              <a:ea typeface="Meiryo UI" panose="020B0604030504040204" pitchFamily="50" charset="-128"/>
            </a:endParaRPr>
          </a:p>
        </p:txBody>
      </p:sp>
      <p:sp>
        <p:nvSpPr>
          <p:cNvPr id="4" name="スライド番号プレースホルダー 3">
            <a:extLst>
              <a:ext uri="{FF2B5EF4-FFF2-40B4-BE49-F238E27FC236}">
                <a16:creationId xmlns:a16="http://schemas.microsoft.com/office/drawing/2014/main" id="{692C98DF-7090-4830-97C2-E14FA39BA866}"/>
              </a:ext>
            </a:extLst>
          </p:cNvPr>
          <p:cNvSpPr>
            <a:spLocks noGrp="1"/>
          </p:cNvSpPr>
          <p:nvPr>
            <p:ph type="sldNum" sz="quarter" idx="12"/>
          </p:nvPr>
        </p:nvSpPr>
        <p:spPr/>
        <p:txBody>
          <a:bodyPr/>
          <a:lstStyle/>
          <a:p>
            <a:fld id="{787F0561-F29F-4014-88F6-9EE3D1B23701}" type="slidenum">
              <a:rPr kumimoji="1" lang="ja-JP" altLang="en-US" smtClean="0">
                <a:latin typeface="Meiryo UI" panose="020B0604030504040204" pitchFamily="50" charset="-128"/>
                <a:ea typeface="Meiryo UI" panose="020B0604030504040204" pitchFamily="50" charset="-128"/>
              </a:rPr>
              <a:pPr/>
              <a:t>1</a:t>
            </a:fld>
            <a:endParaRPr kumimoji="1" lang="ja-JP" altLang="en-US"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37894190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8D20457-6617-4431-9136-64674BE6E1A3}"/>
              </a:ext>
            </a:extLst>
          </p:cNvPr>
          <p:cNvSpPr>
            <a:spLocks noGrp="1"/>
          </p:cNvSpPr>
          <p:nvPr>
            <p:ph type="title"/>
          </p:nvPr>
        </p:nvSpPr>
        <p:spPr/>
        <p:txBody>
          <a:bodyPr/>
          <a:lstStyle/>
          <a:p>
            <a:r>
              <a:rPr kumimoji="1" lang="en-US" altLang="ja-JP" dirty="0"/>
              <a:t>2.3 </a:t>
            </a:r>
            <a:r>
              <a:rPr kumimoji="1" lang="ja-JP" altLang="en-US" dirty="0"/>
              <a:t>原子力発電所におけるトリチウムの</a:t>
            </a:r>
            <a:r>
              <a:rPr lang="ja-JP" altLang="en-US" dirty="0"/>
              <a:t>処分方法</a:t>
            </a:r>
            <a:endParaRPr kumimoji="1" lang="ja-JP" altLang="en-US" dirty="0"/>
          </a:p>
        </p:txBody>
      </p:sp>
      <p:sp>
        <p:nvSpPr>
          <p:cNvPr id="4" name="正方形/長方形 3">
            <a:extLst>
              <a:ext uri="{FF2B5EF4-FFF2-40B4-BE49-F238E27FC236}">
                <a16:creationId xmlns:a16="http://schemas.microsoft.com/office/drawing/2014/main" id="{271F3960-E06B-4544-9BF6-974CD2039EBE}"/>
              </a:ext>
            </a:extLst>
          </p:cNvPr>
          <p:cNvSpPr/>
          <p:nvPr/>
        </p:nvSpPr>
        <p:spPr>
          <a:xfrm>
            <a:off x="370936" y="1175814"/>
            <a:ext cx="8402128" cy="1024688"/>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buFont typeface="Wingdings" panose="05000000000000000000" pitchFamily="2" charset="2"/>
              <a:buChar char="l"/>
            </a:pPr>
            <a:r>
              <a:rPr kumimoji="1" lang="ja-JP" altLang="en-US" dirty="0">
                <a:solidFill>
                  <a:schemeClr val="tx1"/>
                </a:solidFill>
                <a:latin typeface="Meiryo UI" panose="020B0604030504040204" pitchFamily="50" charset="-128"/>
                <a:ea typeface="Meiryo UI" panose="020B0604030504040204" pitchFamily="50" charset="-128"/>
              </a:rPr>
              <a:t>原子炉内で生成されたトリチウムは気体廃棄物および液体廃棄物に移行する。</a:t>
            </a:r>
            <a:endParaRPr kumimoji="1" lang="en-US" altLang="ja-JP" dirty="0">
              <a:solidFill>
                <a:schemeClr val="tx1"/>
              </a:solidFill>
              <a:latin typeface="Meiryo UI" panose="020B0604030504040204" pitchFamily="50" charset="-128"/>
              <a:ea typeface="Meiryo UI" panose="020B0604030504040204" pitchFamily="50" charset="-128"/>
            </a:endParaRPr>
          </a:p>
          <a:p>
            <a:pPr marL="285750" indent="-285750">
              <a:buFont typeface="Wingdings" panose="05000000000000000000" pitchFamily="2" charset="2"/>
              <a:buChar char="l"/>
            </a:pPr>
            <a:r>
              <a:rPr kumimoji="1" lang="ja-JP" altLang="en-US" dirty="0">
                <a:solidFill>
                  <a:schemeClr val="tx1"/>
                </a:solidFill>
                <a:latin typeface="Meiryo UI" panose="020B0604030504040204" pitchFamily="50" charset="-128"/>
                <a:ea typeface="Meiryo UI" panose="020B0604030504040204" pitchFamily="50" charset="-128"/>
              </a:rPr>
              <a:t>気体廃棄物は基準値未満であることを確認した後、排気筒から大気に放出廃棄される。</a:t>
            </a:r>
            <a:endParaRPr kumimoji="1" lang="en-US" altLang="ja-JP" dirty="0">
              <a:solidFill>
                <a:schemeClr val="tx1"/>
              </a:solidFill>
              <a:latin typeface="Meiryo UI" panose="020B0604030504040204" pitchFamily="50" charset="-128"/>
              <a:ea typeface="Meiryo UI" panose="020B0604030504040204" pitchFamily="50" charset="-128"/>
            </a:endParaRPr>
          </a:p>
          <a:p>
            <a:pPr marL="285750" indent="-285750">
              <a:buFont typeface="Wingdings" panose="05000000000000000000" pitchFamily="2" charset="2"/>
              <a:buChar char="l"/>
            </a:pPr>
            <a:r>
              <a:rPr kumimoji="1" lang="ja-JP" altLang="en-US" dirty="0">
                <a:solidFill>
                  <a:schemeClr val="tx1"/>
                </a:solidFill>
                <a:latin typeface="Meiryo UI" panose="020B0604030504040204" pitchFamily="50" charset="-128"/>
                <a:ea typeface="Meiryo UI" panose="020B0604030504040204" pitchFamily="50" charset="-128"/>
              </a:rPr>
              <a:t>液体廃棄物は基準値未満であることを確認した後、海洋に放出廃棄される。</a:t>
            </a:r>
            <a:endParaRPr kumimoji="1" lang="en-US" altLang="ja-JP" dirty="0">
              <a:solidFill>
                <a:schemeClr val="tx1"/>
              </a:solidFill>
              <a:latin typeface="Meiryo UI" panose="020B0604030504040204" pitchFamily="50" charset="-128"/>
              <a:ea typeface="Meiryo UI" panose="020B0604030504040204" pitchFamily="50" charset="-128"/>
            </a:endParaRPr>
          </a:p>
        </p:txBody>
      </p:sp>
      <p:sp>
        <p:nvSpPr>
          <p:cNvPr id="5" name="スライド番号プレースホルダー 4">
            <a:extLst>
              <a:ext uri="{FF2B5EF4-FFF2-40B4-BE49-F238E27FC236}">
                <a16:creationId xmlns:a16="http://schemas.microsoft.com/office/drawing/2014/main" id="{68AF8F48-9921-43BD-8392-73F831F48924}"/>
              </a:ext>
            </a:extLst>
          </p:cNvPr>
          <p:cNvSpPr>
            <a:spLocks noGrp="1"/>
          </p:cNvSpPr>
          <p:nvPr>
            <p:ph type="sldNum" sz="quarter" idx="12"/>
          </p:nvPr>
        </p:nvSpPr>
        <p:spPr/>
        <p:txBody>
          <a:bodyPr/>
          <a:lstStyle/>
          <a:p>
            <a:fld id="{787F0561-F29F-4014-88F6-9EE3D1B23701}" type="slidenum">
              <a:rPr kumimoji="1" lang="ja-JP" altLang="en-US" smtClean="0">
                <a:latin typeface="Meiryo UI" panose="020B0604030504040204" pitchFamily="50" charset="-128"/>
                <a:ea typeface="Meiryo UI" panose="020B0604030504040204" pitchFamily="50" charset="-128"/>
              </a:rPr>
              <a:pPr/>
              <a:t>10</a:t>
            </a:fld>
            <a:endParaRPr kumimoji="1" lang="ja-JP" altLang="en-US" dirty="0">
              <a:latin typeface="Meiryo UI" panose="020B0604030504040204" pitchFamily="50" charset="-128"/>
              <a:ea typeface="Meiryo UI" panose="020B0604030504040204" pitchFamily="50" charset="-128"/>
            </a:endParaRPr>
          </a:p>
        </p:txBody>
      </p:sp>
      <p:sp>
        <p:nvSpPr>
          <p:cNvPr id="6" name="コンテンツ プレースホルダー 2">
            <a:extLst>
              <a:ext uri="{FF2B5EF4-FFF2-40B4-BE49-F238E27FC236}">
                <a16:creationId xmlns:a16="http://schemas.microsoft.com/office/drawing/2014/main" id="{308D7D47-D762-4E92-B76E-D191C07A6880}"/>
              </a:ext>
            </a:extLst>
          </p:cNvPr>
          <p:cNvSpPr txBox="1">
            <a:spLocks/>
          </p:cNvSpPr>
          <p:nvPr/>
        </p:nvSpPr>
        <p:spPr>
          <a:xfrm>
            <a:off x="290650" y="787125"/>
            <a:ext cx="8383346" cy="472331"/>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1800" kern="1200">
                <a:solidFill>
                  <a:schemeClr val="tx1"/>
                </a:solidFill>
                <a:latin typeface="Meiryo UI" panose="020B0604030504040204" pitchFamily="50" charset="-128"/>
                <a:ea typeface="Meiryo UI" panose="020B0604030504040204" pitchFamily="50" charset="-128"/>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eiryo UI" panose="020B0604030504040204" pitchFamily="50" charset="-128"/>
                <a:ea typeface="Meiryo UI" panose="020B0604030504040204" pitchFamily="50" charset="-128"/>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eiryo UI" panose="020B0604030504040204" pitchFamily="50" charset="-128"/>
                <a:ea typeface="Meiryo UI" panose="020B0604030504040204" pitchFamily="50" charset="-128"/>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eiryo UI" panose="020B0604030504040204" pitchFamily="50" charset="-128"/>
                <a:ea typeface="Meiryo UI" panose="020B0604030504040204" pitchFamily="50" charset="-128"/>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eiryo UI" panose="020B0604030504040204" pitchFamily="50" charset="-128"/>
                <a:ea typeface="Meiryo UI" panose="020B0604030504040204" pitchFamily="50" charset="-128"/>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None/>
            </a:pPr>
            <a:r>
              <a:rPr lang="ja-JP" altLang="en-US" dirty="0"/>
              <a:t>どの様に処分しているの？</a:t>
            </a:r>
          </a:p>
        </p:txBody>
      </p:sp>
      <p:sp>
        <p:nvSpPr>
          <p:cNvPr id="15" name="テキスト ボックス 14">
            <a:extLst>
              <a:ext uri="{FF2B5EF4-FFF2-40B4-BE49-F238E27FC236}">
                <a16:creationId xmlns:a16="http://schemas.microsoft.com/office/drawing/2014/main" id="{7727F25B-B715-46F9-A342-0660105BBCB7}"/>
              </a:ext>
            </a:extLst>
          </p:cNvPr>
          <p:cNvSpPr txBox="1"/>
          <p:nvPr/>
        </p:nvSpPr>
        <p:spPr>
          <a:xfrm>
            <a:off x="370936" y="6309503"/>
            <a:ext cx="7922362" cy="253916"/>
          </a:xfrm>
          <a:prstGeom prst="rect">
            <a:avLst/>
          </a:prstGeom>
          <a:noFill/>
        </p:spPr>
        <p:txBody>
          <a:bodyPr wrap="none" rtlCol="0">
            <a:spAutoFit/>
          </a:bodyPr>
          <a:lstStyle/>
          <a:p>
            <a:r>
              <a:rPr kumimoji="1" lang="ja-JP" altLang="en-US" sz="1050" dirty="0">
                <a:latin typeface="Meiryo UI" panose="020B0604030504040204" pitchFamily="50" charset="-128"/>
                <a:ea typeface="Meiryo UI" panose="020B0604030504040204" pitchFamily="50" charset="-128"/>
                <a:sym typeface="Wingdings" panose="05000000000000000000" pitchFamily="2" charset="2"/>
              </a:rPr>
              <a:t>「</a:t>
            </a:r>
            <a:r>
              <a:rPr lang="ja-JP" altLang="en-US" sz="1050" dirty="0">
                <a:latin typeface="Meiryo UI" panose="020B0604030504040204" pitchFamily="50" charset="-128"/>
                <a:ea typeface="Meiryo UI" panose="020B0604030504040204" pitchFamily="50" charset="-128"/>
                <a:sym typeface="Wingdings" panose="05000000000000000000" pitchFamily="2" charset="2"/>
              </a:rPr>
              <a:t>（一財</a:t>
            </a:r>
            <a:r>
              <a:rPr lang="ja-JP" altLang="en-US" sz="1050" dirty="0">
                <a:latin typeface="Meiryo UI" panose="020B0604030504040204" pitchFamily="50" charset="-128"/>
                <a:ea typeface="Meiryo UI" panose="020B0604030504040204" pitchFamily="50" charset="-128"/>
              </a:rPr>
              <a:t>）</a:t>
            </a:r>
            <a:r>
              <a:rPr kumimoji="1" lang="ja-JP" altLang="en-US" sz="1050" dirty="0">
                <a:latin typeface="Meiryo UI" panose="020B0604030504040204" pitchFamily="50" charset="-128"/>
                <a:ea typeface="Meiryo UI" panose="020B0604030504040204" pitchFamily="50" charset="-128"/>
              </a:rPr>
              <a:t>日本原子力文化財団「原子力・エネルギー図面集」、閲覧日：平成</a:t>
            </a:r>
            <a:r>
              <a:rPr kumimoji="1" lang="en-US" altLang="ja-JP" sz="1050" dirty="0">
                <a:latin typeface="Meiryo UI" panose="020B0604030504040204" pitchFamily="50" charset="-128"/>
                <a:ea typeface="Meiryo UI" panose="020B0604030504040204" pitchFamily="50" charset="-128"/>
              </a:rPr>
              <a:t>31</a:t>
            </a:r>
            <a:r>
              <a:rPr kumimoji="1" lang="ja-JP" altLang="en-US" sz="1050" dirty="0">
                <a:latin typeface="Meiryo UI" panose="020B0604030504040204" pitchFamily="50" charset="-128"/>
                <a:ea typeface="Meiryo UI" panose="020B0604030504040204" pitchFamily="50" charset="-128"/>
              </a:rPr>
              <a:t>年</a:t>
            </a:r>
            <a:r>
              <a:rPr kumimoji="1" lang="en-US" altLang="ja-JP" sz="1050" dirty="0">
                <a:latin typeface="Meiryo UI" panose="020B0604030504040204" pitchFamily="50" charset="-128"/>
                <a:ea typeface="Meiryo UI" panose="020B0604030504040204" pitchFamily="50" charset="-128"/>
              </a:rPr>
              <a:t>1</a:t>
            </a:r>
            <a:r>
              <a:rPr kumimoji="1" lang="ja-JP" altLang="en-US" sz="1050" dirty="0">
                <a:latin typeface="Meiryo UI" panose="020B0604030504040204" pitchFamily="50" charset="-128"/>
                <a:ea typeface="Meiryo UI" panose="020B0604030504040204" pitchFamily="50" charset="-128"/>
              </a:rPr>
              <a:t>月</a:t>
            </a:r>
            <a:r>
              <a:rPr kumimoji="1" lang="en-US" altLang="ja-JP" sz="1050" dirty="0">
                <a:latin typeface="Meiryo UI" panose="020B0604030504040204" pitchFamily="50" charset="-128"/>
                <a:ea typeface="Meiryo UI" panose="020B0604030504040204" pitchFamily="50" charset="-128"/>
              </a:rPr>
              <a:t>28</a:t>
            </a:r>
            <a:r>
              <a:rPr kumimoji="1" lang="ja-JP" altLang="en-US" sz="1050" dirty="0">
                <a:latin typeface="Meiryo UI" panose="020B0604030504040204" pitchFamily="50" charset="-128"/>
                <a:ea typeface="Meiryo UI" panose="020B0604030504040204" pitchFamily="50" charset="-128"/>
              </a:rPr>
              <a:t>日、</a:t>
            </a:r>
            <a:r>
              <a:rPr kumimoji="1" lang="en-US" altLang="ja-JP" sz="1050" dirty="0">
                <a:latin typeface="Meiryo UI" panose="020B0604030504040204" pitchFamily="50" charset="-128"/>
                <a:ea typeface="Meiryo UI" panose="020B0604030504040204" pitchFamily="50" charset="-128"/>
              </a:rPr>
              <a:t>https://www.ene100.jp/zumen/8-1-3</a:t>
            </a:r>
            <a:r>
              <a:rPr kumimoji="1" lang="ja-JP" altLang="en-US" sz="1050" dirty="0">
                <a:latin typeface="Meiryo UI" panose="020B0604030504040204" pitchFamily="50" charset="-128"/>
                <a:ea typeface="Meiryo UI" panose="020B0604030504040204" pitchFamily="50" charset="-128"/>
              </a:rPr>
              <a:t>」</a:t>
            </a:r>
          </a:p>
        </p:txBody>
      </p:sp>
      <p:pic>
        <p:nvPicPr>
          <p:cNvPr id="1028" name="Picture 4" descr="https://www.ene100.jp/www/wp-content/uploads/zumen/8-1-3.jpg">
            <a:extLst>
              <a:ext uri="{FF2B5EF4-FFF2-40B4-BE49-F238E27FC236}">
                <a16:creationId xmlns:a16="http://schemas.microsoft.com/office/drawing/2014/main" id="{4DFD31B2-F505-4E29-BFCA-C232A66E4C88}"/>
              </a:ext>
            </a:extLst>
          </p:cNvPr>
          <p:cNvPicPr>
            <a:picLocks noChangeAspect="1" noChangeArrowheads="1"/>
          </p:cNvPicPr>
          <p:nvPr/>
        </p:nvPicPr>
        <p:blipFill rotWithShape="1">
          <a:blip r:embed="rId2" cstate="print">
            <a:extLst>
              <a:ext uri="{28A0092B-C50C-407E-A947-70E740481C1C}">
                <a14:useLocalDpi xmlns:a14="http://schemas.microsoft.com/office/drawing/2010/main"/>
              </a:ext>
            </a:extLst>
          </a:blip>
          <a:srcRect/>
          <a:stretch/>
        </p:blipFill>
        <p:spPr bwMode="auto">
          <a:xfrm>
            <a:off x="1363015" y="2481670"/>
            <a:ext cx="6245476" cy="3517267"/>
          </a:xfrm>
          <a:prstGeom prst="rect">
            <a:avLst/>
          </a:prstGeom>
          <a:noFill/>
          <a:extLst>
            <a:ext uri="{909E8E84-426E-40DD-AFC4-6F175D3DCCD1}">
              <a14:hiddenFill xmlns:a14="http://schemas.microsoft.com/office/drawing/2010/main">
                <a:solidFill>
                  <a:srgbClr val="FFFFFF"/>
                </a:solidFill>
              </a14:hiddenFill>
            </a:ext>
          </a:extLst>
        </p:spPr>
      </p:pic>
      <p:sp>
        <p:nvSpPr>
          <p:cNvPr id="3" name="正方形/長方形 2">
            <a:extLst>
              <a:ext uri="{FF2B5EF4-FFF2-40B4-BE49-F238E27FC236}">
                <a16:creationId xmlns:a16="http://schemas.microsoft.com/office/drawing/2014/main" id="{DD1867E5-B10D-4A61-A05E-7767A7D2C886}"/>
              </a:ext>
            </a:extLst>
          </p:cNvPr>
          <p:cNvSpPr/>
          <p:nvPr/>
        </p:nvSpPr>
        <p:spPr>
          <a:xfrm>
            <a:off x="1542882" y="2481670"/>
            <a:ext cx="647895" cy="628698"/>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eiryo UI" panose="020B0604030504040204" pitchFamily="50" charset="-128"/>
              <a:ea typeface="Meiryo UI" panose="020B0604030504040204" pitchFamily="50" charset="-128"/>
            </a:endParaRPr>
          </a:p>
        </p:txBody>
      </p:sp>
      <p:sp>
        <p:nvSpPr>
          <p:cNvPr id="16" name="正方形/長方形 15">
            <a:extLst>
              <a:ext uri="{FF2B5EF4-FFF2-40B4-BE49-F238E27FC236}">
                <a16:creationId xmlns:a16="http://schemas.microsoft.com/office/drawing/2014/main" id="{B1CF3F0A-2CE1-4D43-BF1C-78C2EACA104B}"/>
              </a:ext>
            </a:extLst>
          </p:cNvPr>
          <p:cNvSpPr/>
          <p:nvPr/>
        </p:nvSpPr>
        <p:spPr>
          <a:xfrm>
            <a:off x="1535509" y="3307208"/>
            <a:ext cx="647895" cy="628698"/>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eiryo UI" panose="020B0604030504040204" pitchFamily="50" charset="-128"/>
              <a:ea typeface="Meiryo UI" panose="020B0604030504040204" pitchFamily="50" charset="-128"/>
            </a:endParaRPr>
          </a:p>
        </p:txBody>
      </p:sp>
      <p:cxnSp>
        <p:nvCxnSpPr>
          <p:cNvPr id="11" name="直線コネクタ 10">
            <a:extLst>
              <a:ext uri="{FF2B5EF4-FFF2-40B4-BE49-F238E27FC236}">
                <a16:creationId xmlns:a16="http://schemas.microsoft.com/office/drawing/2014/main" id="{351B9E4E-05D9-406F-B91B-BFB503B796FF}"/>
              </a:ext>
            </a:extLst>
          </p:cNvPr>
          <p:cNvCxnSpPr>
            <a:cxnSpLocks/>
            <a:endCxn id="3" idx="1"/>
          </p:cNvCxnSpPr>
          <p:nvPr/>
        </p:nvCxnSpPr>
        <p:spPr>
          <a:xfrm flipV="1">
            <a:off x="1363015" y="2796019"/>
            <a:ext cx="179867" cy="484639"/>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 name="直線コネクタ 18">
            <a:extLst>
              <a:ext uri="{FF2B5EF4-FFF2-40B4-BE49-F238E27FC236}">
                <a16:creationId xmlns:a16="http://schemas.microsoft.com/office/drawing/2014/main" id="{8642D357-B500-45D4-92DE-FF48774B83C9}"/>
              </a:ext>
            </a:extLst>
          </p:cNvPr>
          <p:cNvCxnSpPr>
            <a:cxnSpLocks/>
            <a:endCxn id="16" idx="1"/>
          </p:cNvCxnSpPr>
          <p:nvPr/>
        </p:nvCxnSpPr>
        <p:spPr>
          <a:xfrm>
            <a:off x="1363015" y="3260263"/>
            <a:ext cx="172494" cy="36129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2" name="正方形/長方形 21">
            <a:extLst>
              <a:ext uri="{FF2B5EF4-FFF2-40B4-BE49-F238E27FC236}">
                <a16:creationId xmlns:a16="http://schemas.microsoft.com/office/drawing/2014/main" id="{4573358A-E409-4CC2-9654-3A8590693A52}"/>
              </a:ext>
            </a:extLst>
          </p:cNvPr>
          <p:cNvSpPr/>
          <p:nvPr/>
        </p:nvSpPr>
        <p:spPr>
          <a:xfrm>
            <a:off x="6414821" y="2440275"/>
            <a:ext cx="862349" cy="429409"/>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eiryo UI" panose="020B0604030504040204" pitchFamily="50" charset="-128"/>
              <a:ea typeface="Meiryo UI" panose="020B0604030504040204" pitchFamily="50" charset="-128"/>
            </a:endParaRPr>
          </a:p>
        </p:txBody>
      </p:sp>
      <p:sp>
        <p:nvSpPr>
          <p:cNvPr id="23" name="正方形/長方形 22">
            <a:extLst>
              <a:ext uri="{FF2B5EF4-FFF2-40B4-BE49-F238E27FC236}">
                <a16:creationId xmlns:a16="http://schemas.microsoft.com/office/drawing/2014/main" id="{103F8238-8DFC-45E0-AD59-66090EA693F1}"/>
              </a:ext>
            </a:extLst>
          </p:cNvPr>
          <p:cNvSpPr/>
          <p:nvPr/>
        </p:nvSpPr>
        <p:spPr>
          <a:xfrm>
            <a:off x="6414821" y="3307208"/>
            <a:ext cx="862349" cy="429409"/>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eiryo UI" panose="020B0604030504040204" pitchFamily="50" charset="-128"/>
              <a:ea typeface="Meiryo UI" panose="020B0604030504040204" pitchFamily="50" charset="-128"/>
            </a:endParaRPr>
          </a:p>
        </p:txBody>
      </p:sp>
      <p:sp>
        <p:nvSpPr>
          <p:cNvPr id="24" name="コンテンツ プレースホルダー 2">
            <a:extLst>
              <a:ext uri="{FF2B5EF4-FFF2-40B4-BE49-F238E27FC236}">
                <a16:creationId xmlns:a16="http://schemas.microsoft.com/office/drawing/2014/main" id="{9FFD2ED4-4DCA-4654-8D8C-CD705EC7D119}"/>
              </a:ext>
            </a:extLst>
          </p:cNvPr>
          <p:cNvSpPr txBox="1">
            <a:spLocks/>
          </p:cNvSpPr>
          <p:nvPr/>
        </p:nvSpPr>
        <p:spPr>
          <a:xfrm>
            <a:off x="63972" y="3084064"/>
            <a:ext cx="1487697" cy="411579"/>
          </a:xfrm>
          <a:prstGeom prst="rect">
            <a:avLst/>
          </a:prstGeom>
        </p:spPr>
        <p:txBody>
          <a:bodyPr vert="horz" lIns="91440" tIns="45720" rIns="91440" bIns="45720" rtlCol="0">
            <a:normAutofit fontScale="850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1800" kern="1200">
                <a:solidFill>
                  <a:schemeClr val="tx1"/>
                </a:solidFill>
                <a:latin typeface="Meiryo UI" panose="020B0604030504040204" pitchFamily="50" charset="-128"/>
                <a:ea typeface="Meiryo UI" panose="020B0604030504040204" pitchFamily="50" charset="-128"/>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eiryo UI" panose="020B0604030504040204" pitchFamily="50" charset="-128"/>
                <a:ea typeface="Meiryo UI" panose="020B0604030504040204" pitchFamily="50" charset="-128"/>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eiryo UI" panose="020B0604030504040204" pitchFamily="50" charset="-128"/>
                <a:ea typeface="Meiryo UI" panose="020B0604030504040204" pitchFamily="50" charset="-128"/>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eiryo UI" panose="020B0604030504040204" pitchFamily="50" charset="-128"/>
                <a:ea typeface="Meiryo UI" panose="020B0604030504040204" pitchFamily="50" charset="-128"/>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eiryo UI" panose="020B0604030504040204" pitchFamily="50" charset="-128"/>
                <a:ea typeface="Meiryo UI" panose="020B0604030504040204" pitchFamily="50" charset="-128"/>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None/>
            </a:pPr>
            <a:r>
              <a:rPr lang="ja-JP" altLang="en-US" dirty="0"/>
              <a:t>トリチウムを含む廃棄物</a:t>
            </a:r>
            <a:endParaRPr lang="en-US" altLang="ja-JP" dirty="0"/>
          </a:p>
        </p:txBody>
      </p:sp>
      <p:cxnSp>
        <p:nvCxnSpPr>
          <p:cNvPr id="25" name="直線コネクタ 24">
            <a:extLst>
              <a:ext uri="{FF2B5EF4-FFF2-40B4-BE49-F238E27FC236}">
                <a16:creationId xmlns:a16="http://schemas.microsoft.com/office/drawing/2014/main" id="{7E54384C-E784-4803-9147-EA302E5BC153}"/>
              </a:ext>
            </a:extLst>
          </p:cNvPr>
          <p:cNvCxnSpPr>
            <a:cxnSpLocks/>
            <a:stCxn id="22" idx="3"/>
          </p:cNvCxnSpPr>
          <p:nvPr/>
        </p:nvCxnSpPr>
        <p:spPr>
          <a:xfrm>
            <a:off x="7277170" y="2654980"/>
            <a:ext cx="285355" cy="51235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6" name="直線コネクタ 25">
            <a:extLst>
              <a:ext uri="{FF2B5EF4-FFF2-40B4-BE49-F238E27FC236}">
                <a16:creationId xmlns:a16="http://schemas.microsoft.com/office/drawing/2014/main" id="{5ADF60AF-41F4-49F1-AD6C-EEBFB16F1190}"/>
              </a:ext>
            </a:extLst>
          </p:cNvPr>
          <p:cNvCxnSpPr>
            <a:cxnSpLocks/>
            <a:stCxn id="23" idx="3"/>
          </p:cNvCxnSpPr>
          <p:nvPr/>
        </p:nvCxnSpPr>
        <p:spPr>
          <a:xfrm flipV="1">
            <a:off x="7277170" y="3154823"/>
            <a:ext cx="285355" cy="36709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32" name="コンテンツ プレースホルダー 2">
            <a:extLst>
              <a:ext uri="{FF2B5EF4-FFF2-40B4-BE49-F238E27FC236}">
                <a16:creationId xmlns:a16="http://schemas.microsoft.com/office/drawing/2014/main" id="{08B3331A-B168-42E7-A696-70D51FC54037}"/>
              </a:ext>
            </a:extLst>
          </p:cNvPr>
          <p:cNvSpPr txBox="1">
            <a:spLocks/>
          </p:cNvSpPr>
          <p:nvPr/>
        </p:nvSpPr>
        <p:spPr>
          <a:xfrm>
            <a:off x="7486650" y="2767790"/>
            <a:ext cx="1682932" cy="905324"/>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1800" kern="1200">
                <a:solidFill>
                  <a:schemeClr val="tx1"/>
                </a:solidFill>
                <a:latin typeface="Meiryo UI" panose="020B0604030504040204" pitchFamily="50" charset="-128"/>
                <a:ea typeface="Meiryo UI" panose="020B0604030504040204" pitchFamily="50" charset="-128"/>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eiryo UI" panose="020B0604030504040204" pitchFamily="50" charset="-128"/>
                <a:ea typeface="Meiryo UI" panose="020B0604030504040204" pitchFamily="50" charset="-128"/>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eiryo UI" panose="020B0604030504040204" pitchFamily="50" charset="-128"/>
                <a:ea typeface="Meiryo UI" panose="020B0604030504040204" pitchFamily="50" charset="-128"/>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eiryo UI" panose="020B0604030504040204" pitchFamily="50" charset="-128"/>
                <a:ea typeface="Meiryo UI" panose="020B0604030504040204" pitchFamily="50" charset="-128"/>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eiryo UI" panose="020B0604030504040204" pitchFamily="50" charset="-128"/>
                <a:ea typeface="Meiryo UI" panose="020B0604030504040204" pitchFamily="50" charset="-128"/>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None/>
            </a:pPr>
            <a:r>
              <a:rPr lang="ja-JP" altLang="en-US" dirty="0"/>
              <a:t>トリチウムはこれらの方法により放出廃棄される</a:t>
            </a:r>
            <a:endParaRPr lang="en-US" altLang="ja-JP" dirty="0"/>
          </a:p>
        </p:txBody>
      </p:sp>
      <p:sp>
        <p:nvSpPr>
          <p:cNvPr id="33" name="コンテンツ プレースホルダー 2">
            <a:extLst>
              <a:ext uri="{FF2B5EF4-FFF2-40B4-BE49-F238E27FC236}">
                <a16:creationId xmlns:a16="http://schemas.microsoft.com/office/drawing/2014/main" id="{9BEF4664-C2F5-4849-BEF7-E553EC8D14BC}"/>
              </a:ext>
            </a:extLst>
          </p:cNvPr>
          <p:cNvSpPr txBox="1">
            <a:spLocks/>
          </p:cNvSpPr>
          <p:nvPr/>
        </p:nvSpPr>
        <p:spPr>
          <a:xfrm>
            <a:off x="2327256" y="6016291"/>
            <a:ext cx="4489487" cy="349166"/>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1800" kern="1200">
                <a:solidFill>
                  <a:schemeClr val="tx1"/>
                </a:solidFill>
                <a:latin typeface="Meiryo UI" panose="020B0604030504040204" pitchFamily="50" charset="-128"/>
                <a:ea typeface="Meiryo UI" panose="020B0604030504040204" pitchFamily="50" charset="-128"/>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eiryo UI" panose="020B0604030504040204" pitchFamily="50" charset="-128"/>
                <a:ea typeface="Meiryo UI" panose="020B0604030504040204" pitchFamily="50" charset="-128"/>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eiryo UI" panose="020B0604030504040204" pitchFamily="50" charset="-128"/>
                <a:ea typeface="Meiryo UI" panose="020B0604030504040204" pitchFamily="50" charset="-128"/>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eiryo UI" panose="020B0604030504040204" pitchFamily="50" charset="-128"/>
                <a:ea typeface="Meiryo UI" panose="020B0604030504040204" pitchFamily="50" charset="-128"/>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eiryo UI" panose="020B0604030504040204" pitchFamily="50" charset="-128"/>
                <a:ea typeface="Meiryo UI" panose="020B0604030504040204" pitchFamily="50" charset="-128"/>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lgn="ctr">
              <a:buNone/>
            </a:pPr>
            <a:r>
              <a:rPr lang="ja-JP" altLang="en-US" sz="1400" b="1" dirty="0"/>
              <a:t>図　原子力発電所における廃棄物処理の流れ</a:t>
            </a:r>
            <a:endParaRPr lang="en-US" altLang="ja-JP" sz="1400" b="1" dirty="0"/>
          </a:p>
        </p:txBody>
      </p:sp>
    </p:spTree>
    <p:extLst>
      <p:ext uri="{BB962C8B-B14F-4D97-AF65-F5344CB8AC3E}">
        <p14:creationId xmlns:p14="http://schemas.microsoft.com/office/powerpoint/2010/main" val="152261391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図 6">
            <a:extLst>
              <a:ext uri="{FF2B5EF4-FFF2-40B4-BE49-F238E27FC236}">
                <a16:creationId xmlns:a16="http://schemas.microsoft.com/office/drawing/2014/main" id="{FBF7287F-841C-4918-930F-83185DA23124}"/>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847287" y="2465665"/>
            <a:ext cx="5029636" cy="3017782"/>
          </a:xfrm>
          <a:prstGeom prst="rect">
            <a:avLst/>
          </a:prstGeom>
        </p:spPr>
      </p:pic>
      <p:sp>
        <p:nvSpPr>
          <p:cNvPr id="2" name="タイトル 1">
            <a:extLst>
              <a:ext uri="{FF2B5EF4-FFF2-40B4-BE49-F238E27FC236}">
                <a16:creationId xmlns:a16="http://schemas.microsoft.com/office/drawing/2014/main" id="{58D20457-6617-4431-9136-64674BE6E1A3}"/>
              </a:ext>
            </a:extLst>
          </p:cNvPr>
          <p:cNvSpPr>
            <a:spLocks noGrp="1"/>
          </p:cNvSpPr>
          <p:nvPr>
            <p:ph type="title"/>
          </p:nvPr>
        </p:nvSpPr>
        <p:spPr>
          <a:xfrm>
            <a:off x="388417" y="172035"/>
            <a:ext cx="8852687" cy="533089"/>
          </a:xfrm>
        </p:spPr>
        <p:txBody>
          <a:bodyPr/>
          <a:lstStyle/>
          <a:p>
            <a:r>
              <a:rPr kumimoji="1" lang="en-US" altLang="ja-JP" dirty="0"/>
              <a:t>2.4 </a:t>
            </a:r>
            <a:r>
              <a:rPr kumimoji="1" lang="ja-JP" altLang="en-US" dirty="0"/>
              <a:t>原子力発電所におけるトリチウムの</a:t>
            </a:r>
            <a:r>
              <a:rPr lang="ja-JP" altLang="en-US" dirty="0"/>
              <a:t>処分量</a:t>
            </a:r>
            <a:r>
              <a:rPr lang="en-US" altLang="ja-JP" dirty="0"/>
              <a:t>(1/2)</a:t>
            </a:r>
            <a:endParaRPr kumimoji="1" lang="ja-JP" altLang="en-US" dirty="0"/>
          </a:p>
        </p:txBody>
      </p:sp>
      <p:sp>
        <p:nvSpPr>
          <p:cNvPr id="4" name="正方形/長方形 3">
            <a:extLst>
              <a:ext uri="{FF2B5EF4-FFF2-40B4-BE49-F238E27FC236}">
                <a16:creationId xmlns:a16="http://schemas.microsoft.com/office/drawing/2014/main" id="{271F3960-E06B-4544-9BF6-974CD2039EBE}"/>
              </a:ext>
            </a:extLst>
          </p:cNvPr>
          <p:cNvSpPr/>
          <p:nvPr/>
        </p:nvSpPr>
        <p:spPr>
          <a:xfrm>
            <a:off x="370936" y="1175814"/>
            <a:ext cx="8402128" cy="1178968"/>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buFont typeface="Wingdings" panose="05000000000000000000" pitchFamily="2" charset="2"/>
              <a:buChar char="l"/>
            </a:pPr>
            <a:r>
              <a:rPr kumimoji="1" lang="ja-JP" altLang="en-US" dirty="0">
                <a:solidFill>
                  <a:schemeClr val="tx1"/>
                </a:solidFill>
                <a:latin typeface="Meiryo UI" panose="020B0604030504040204" pitchFamily="50" charset="-128"/>
                <a:ea typeface="Meiryo UI" panose="020B0604030504040204" pitchFamily="50" charset="-128"/>
              </a:rPr>
              <a:t>国内の原子力発電所（</a:t>
            </a:r>
            <a:r>
              <a:rPr kumimoji="1" lang="en-US" altLang="ja-JP" dirty="0">
                <a:solidFill>
                  <a:schemeClr val="tx1"/>
                </a:solidFill>
                <a:latin typeface="Meiryo UI" panose="020B0604030504040204" pitchFamily="50" charset="-128"/>
                <a:ea typeface="Meiryo UI" panose="020B0604030504040204" pitchFamily="50" charset="-128"/>
              </a:rPr>
              <a:t>BWR</a:t>
            </a:r>
            <a:r>
              <a:rPr kumimoji="1" lang="ja-JP" altLang="en-US" dirty="0">
                <a:solidFill>
                  <a:schemeClr val="tx1"/>
                </a:solidFill>
                <a:latin typeface="Meiryo UI" panose="020B0604030504040204" pitchFamily="50" charset="-128"/>
                <a:ea typeface="Meiryo UI" panose="020B0604030504040204" pitchFamily="50" charset="-128"/>
              </a:rPr>
              <a:t>及び</a:t>
            </a:r>
            <a:r>
              <a:rPr kumimoji="1" lang="en-US" altLang="ja-JP" dirty="0">
                <a:solidFill>
                  <a:schemeClr val="tx1"/>
                </a:solidFill>
                <a:latin typeface="Meiryo UI" panose="020B0604030504040204" pitchFamily="50" charset="-128"/>
                <a:ea typeface="Meiryo UI" panose="020B0604030504040204" pitchFamily="50" charset="-128"/>
              </a:rPr>
              <a:t>PWR</a:t>
            </a:r>
            <a:r>
              <a:rPr kumimoji="1" lang="ja-JP" altLang="en-US" dirty="0">
                <a:solidFill>
                  <a:schemeClr val="tx1"/>
                </a:solidFill>
                <a:latin typeface="Meiryo UI" panose="020B0604030504040204" pitchFamily="50" charset="-128"/>
                <a:ea typeface="Meiryo UI" panose="020B0604030504040204" pitchFamily="50" charset="-128"/>
              </a:rPr>
              <a:t>）から液体廃棄物として処分されるトリチウムの年間平均量は以下のとおりである。</a:t>
            </a:r>
            <a:r>
              <a:rPr kumimoji="1" lang="ja-JP" altLang="en-US" sz="1050" dirty="0">
                <a:solidFill>
                  <a:schemeClr val="tx1"/>
                </a:solidFill>
                <a:latin typeface="Meiryo UI" panose="020B0604030504040204" pitchFamily="50" charset="-128"/>
                <a:ea typeface="Meiryo UI" panose="020B0604030504040204" pitchFamily="50" charset="-128"/>
              </a:rPr>
              <a:t>（</a:t>
            </a:r>
            <a:r>
              <a:rPr kumimoji="1" lang="en-US" altLang="ja-JP" sz="1050" dirty="0">
                <a:solidFill>
                  <a:schemeClr val="tx1"/>
                </a:solidFill>
                <a:latin typeface="Meiryo UI" panose="020B0604030504040204" pitchFamily="50" charset="-128"/>
                <a:ea typeface="Meiryo UI" panose="020B0604030504040204" pitchFamily="50" charset="-128"/>
              </a:rPr>
              <a:t>※1</a:t>
            </a:r>
            <a:r>
              <a:rPr kumimoji="1" lang="ja-JP" altLang="en-US" sz="1050" dirty="0">
                <a:solidFill>
                  <a:schemeClr val="tx1"/>
                </a:solidFill>
                <a:latin typeface="Meiryo UI" panose="020B0604030504040204" pitchFamily="50" charset="-128"/>
                <a:ea typeface="Meiryo UI" panose="020B0604030504040204" pitchFamily="50" charset="-128"/>
              </a:rPr>
              <a:t>）</a:t>
            </a:r>
            <a:endParaRPr kumimoji="1" lang="en-US" altLang="ja-JP" dirty="0">
              <a:solidFill>
                <a:schemeClr val="tx1"/>
              </a:solidFill>
              <a:latin typeface="Meiryo UI" panose="020B0604030504040204" pitchFamily="50" charset="-128"/>
              <a:ea typeface="Meiryo UI" panose="020B0604030504040204" pitchFamily="50" charset="-128"/>
            </a:endParaRPr>
          </a:p>
          <a:p>
            <a:pPr marL="742950" lvl="1" indent="-285750">
              <a:buFont typeface="Wingdings" panose="05000000000000000000" pitchFamily="2" charset="2"/>
              <a:buChar char="Ø"/>
            </a:pPr>
            <a:r>
              <a:rPr kumimoji="1" lang="en-US" altLang="ja-JP" dirty="0">
                <a:solidFill>
                  <a:schemeClr val="tx1"/>
                </a:solidFill>
                <a:latin typeface="Meiryo UI" panose="020B0604030504040204" pitchFamily="50" charset="-128"/>
                <a:ea typeface="Meiryo UI" panose="020B0604030504040204" pitchFamily="50" charset="-128"/>
              </a:rPr>
              <a:t>BWR</a:t>
            </a:r>
            <a:r>
              <a:rPr kumimoji="1" lang="ja-JP" altLang="en-US" dirty="0">
                <a:solidFill>
                  <a:schemeClr val="tx1"/>
                </a:solidFill>
                <a:latin typeface="Meiryo UI" panose="020B0604030504040204" pitchFamily="50" charset="-128"/>
                <a:ea typeface="Meiryo UI" panose="020B0604030504040204" pitchFamily="50" charset="-128"/>
              </a:rPr>
              <a:t>サイト（</a:t>
            </a:r>
            <a:r>
              <a:rPr kumimoji="1" lang="en-US" altLang="ja-JP" dirty="0">
                <a:solidFill>
                  <a:schemeClr val="tx1"/>
                </a:solidFill>
                <a:latin typeface="Meiryo UI" panose="020B0604030504040204" pitchFamily="50" charset="-128"/>
                <a:ea typeface="Meiryo UI" panose="020B0604030504040204" pitchFamily="50" charset="-128"/>
              </a:rPr>
              <a:t>2001</a:t>
            </a:r>
            <a:r>
              <a:rPr kumimoji="1" lang="ja-JP" altLang="en-US" dirty="0">
                <a:solidFill>
                  <a:schemeClr val="tx1"/>
                </a:solidFill>
                <a:latin typeface="Meiryo UI" panose="020B0604030504040204" pitchFamily="50" charset="-128"/>
                <a:ea typeface="Meiryo UI" panose="020B0604030504040204" pitchFamily="50" charset="-128"/>
              </a:rPr>
              <a:t>～</a:t>
            </a:r>
            <a:r>
              <a:rPr kumimoji="1" lang="en-US" altLang="ja-JP" dirty="0">
                <a:solidFill>
                  <a:schemeClr val="tx1"/>
                </a:solidFill>
                <a:latin typeface="Meiryo UI" panose="020B0604030504040204" pitchFamily="50" charset="-128"/>
                <a:ea typeface="Meiryo UI" panose="020B0604030504040204" pitchFamily="50" charset="-128"/>
              </a:rPr>
              <a:t>2010</a:t>
            </a:r>
            <a:r>
              <a:rPr kumimoji="1" lang="ja-JP" altLang="en-US" dirty="0">
                <a:solidFill>
                  <a:schemeClr val="tx1"/>
                </a:solidFill>
                <a:latin typeface="Meiryo UI" panose="020B0604030504040204" pitchFamily="50" charset="-128"/>
                <a:ea typeface="Meiryo UI" panose="020B0604030504040204" pitchFamily="50" charset="-128"/>
              </a:rPr>
              <a:t>年の平均値）：約</a:t>
            </a:r>
            <a:r>
              <a:rPr kumimoji="1" lang="en-US" altLang="ja-JP" dirty="0">
                <a:solidFill>
                  <a:schemeClr val="tx1"/>
                </a:solidFill>
                <a:latin typeface="Meiryo UI" panose="020B0604030504040204" pitchFamily="50" charset="-128"/>
                <a:ea typeface="Meiryo UI" panose="020B0604030504040204" pitchFamily="50" charset="-128"/>
              </a:rPr>
              <a:t>6.0×10</a:t>
            </a:r>
            <a:r>
              <a:rPr kumimoji="1" lang="en-US" altLang="ja-JP" baseline="30000" dirty="0">
                <a:solidFill>
                  <a:schemeClr val="tx1"/>
                </a:solidFill>
                <a:latin typeface="Meiryo UI" panose="020B0604030504040204" pitchFamily="50" charset="-128"/>
                <a:ea typeface="Meiryo UI" panose="020B0604030504040204" pitchFamily="50" charset="-128"/>
              </a:rPr>
              <a:t>11</a:t>
            </a:r>
            <a:r>
              <a:rPr kumimoji="1" lang="en-US" altLang="ja-JP" dirty="0">
                <a:solidFill>
                  <a:schemeClr val="tx1"/>
                </a:solidFill>
                <a:latin typeface="Meiryo UI" panose="020B0604030504040204" pitchFamily="50" charset="-128"/>
                <a:ea typeface="Meiryo UI" panose="020B0604030504040204" pitchFamily="50" charset="-128"/>
              </a:rPr>
              <a:t>Bq</a:t>
            </a:r>
            <a:r>
              <a:rPr kumimoji="1" lang="ja-JP" altLang="en-US" dirty="0">
                <a:solidFill>
                  <a:schemeClr val="tx1"/>
                </a:solidFill>
                <a:latin typeface="Meiryo UI" panose="020B0604030504040204" pitchFamily="50" charset="-128"/>
                <a:ea typeface="Meiryo UI" panose="020B0604030504040204" pitchFamily="50" charset="-128"/>
              </a:rPr>
              <a:t> </a:t>
            </a:r>
            <a:r>
              <a:rPr kumimoji="1" lang="ja-JP" altLang="en-US" sz="1050" dirty="0">
                <a:solidFill>
                  <a:schemeClr val="tx1"/>
                </a:solidFill>
                <a:latin typeface="Meiryo UI" panose="020B0604030504040204" pitchFamily="50" charset="-128"/>
                <a:ea typeface="Meiryo UI" panose="020B0604030504040204" pitchFamily="50" charset="-128"/>
              </a:rPr>
              <a:t>（</a:t>
            </a:r>
            <a:r>
              <a:rPr kumimoji="1" lang="en-US" altLang="ja-JP" sz="1050" dirty="0">
                <a:solidFill>
                  <a:schemeClr val="tx1"/>
                </a:solidFill>
                <a:latin typeface="Meiryo UI" panose="020B0604030504040204" pitchFamily="50" charset="-128"/>
                <a:ea typeface="Meiryo UI" panose="020B0604030504040204" pitchFamily="50" charset="-128"/>
              </a:rPr>
              <a:t>※2</a:t>
            </a:r>
            <a:r>
              <a:rPr kumimoji="1" lang="ja-JP" altLang="en-US" sz="1050" dirty="0">
                <a:solidFill>
                  <a:schemeClr val="tx1"/>
                </a:solidFill>
                <a:latin typeface="Meiryo UI" panose="020B0604030504040204" pitchFamily="50" charset="-128"/>
                <a:ea typeface="Meiryo UI" panose="020B0604030504040204" pitchFamily="50" charset="-128"/>
              </a:rPr>
              <a:t>）</a:t>
            </a:r>
            <a:endParaRPr kumimoji="1" lang="en-US" altLang="ja-JP" sz="1050" dirty="0">
              <a:solidFill>
                <a:schemeClr val="tx1"/>
              </a:solidFill>
              <a:latin typeface="Meiryo UI" panose="020B0604030504040204" pitchFamily="50" charset="-128"/>
              <a:ea typeface="Meiryo UI" panose="020B0604030504040204" pitchFamily="50" charset="-128"/>
            </a:endParaRPr>
          </a:p>
          <a:p>
            <a:pPr marL="742950" lvl="1" indent="-285750">
              <a:buFont typeface="Wingdings" panose="05000000000000000000" pitchFamily="2" charset="2"/>
              <a:buChar char="Ø"/>
            </a:pPr>
            <a:r>
              <a:rPr kumimoji="1" lang="en-US" altLang="ja-JP" dirty="0">
                <a:solidFill>
                  <a:schemeClr val="tx1"/>
                </a:solidFill>
                <a:latin typeface="Meiryo UI" panose="020B0604030504040204" pitchFamily="50" charset="-128"/>
                <a:ea typeface="Meiryo UI" panose="020B0604030504040204" pitchFamily="50" charset="-128"/>
              </a:rPr>
              <a:t>PWR</a:t>
            </a:r>
            <a:r>
              <a:rPr kumimoji="1" lang="ja-JP" altLang="en-US" dirty="0">
                <a:solidFill>
                  <a:schemeClr val="tx1"/>
                </a:solidFill>
                <a:latin typeface="Meiryo UI" panose="020B0604030504040204" pitchFamily="50" charset="-128"/>
                <a:ea typeface="Meiryo UI" panose="020B0604030504040204" pitchFamily="50" charset="-128"/>
              </a:rPr>
              <a:t>サイト（</a:t>
            </a:r>
            <a:r>
              <a:rPr kumimoji="1" lang="en-US" altLang="ja-JP" dirty="0">
                <a:solidFill>
                  <a:schemeClr val="tx1"/>
                </a:solidFill>
                <a:latin typeface="Meiryo UI" panose="020B0604030504040204" pitchFamily="50" charset="-128"/>
                <a:ea typeface="Meiryo UI" panose="020B0604030504040204" pitchFamily="50" charset="-128"/>
              </a:rPr>
              <a:t>2001</a:t>
            </a:r>
            <a:r>
              <a:rPr kumimoji="1" lang="ja-JP" altLang="en-US" dirty="0">
                <a:solidFill>
                  <a:schemeClr val="tx1"/>
                </a:solidFill>
                <a:latin typeface="Meiryo UI" panose="020B0604030504040204" pitchFamily="50" charset="-128"/>
                <a:ea typeface="Meiryo UI" panose="020B0604030504040204" pitchFamily="50" charset="-128"/>
              </a:rPr>
              <a:t>～</a:t>
            </a:r>
            <a:r>
              <a:rPr kumimoji="1" lang="en-US" altLang="ja-JP" dirty="0">
                <a:solidFill>
                  <a:schemeClr val="tx1"/>
                </a:solidFill>
                <a:latin typeface="Meiryo UI" panose="020B0604030504040204" pitchFamily="50" charset="-128"/>
                <a:ea typeface="Meiryo UI" panose="020B0604030504040204" pitchFamily="50" charset="-128"/>
              </a:rPr>
              <a:t>2010</a:t>
            </a:r>
            <a:r>
              <a:rPr kumimoji="1" lang="ja-JP" altLang="en-US" dirty="0">
                <a:solidFill>
                  <a:schemeClr val="tx1"/>
                </a:solidFill>
                <a:latin typeface="Meiryo UI" panose="020B0604030504040204" pitchFamily="50" charset="-128"/>
                <a:ea typeface="Meiryo UI" panose="020B0604030504040204" pitchFamily="50" charset="-128"/>
              </a:rPr>
              <a:t>年の平均値）：約</a:t>
            </a:r>
            <a:r>
              <a:rPr kumimoji="1" lang="en-US" altLang="ja-JP" dirty="0">
                <a:solidFill>
                  <a:schemeClr val="tx1"/>
                </a:solidFill>
                <a:latin typeface="Meiryo UI" panose="020B0604030504040204" pitchFamily="50" charset="-128"/>
                <a:ea typeface="Meiryo UI" panose="020B0604030504040204" pitchFamily="50" charset="-128"/>
              </a:rPr>
              <a:t>5.2×10</a:t>
            </a:r>
            <a:r>
              <a:rPr kumimoji="1" lang="en-US" altLang="ja-JP" baseline="30000" dirty="0">
                <a:solidFill>
                  <a:schemeClr val="tx1"/>
                </a:solidFill>
                <a:latin typeface="Meiryo UI" panose="020B0604030504040204" pitchFamily="50" charset="-128"/>
                <a:ea typeface="Meiryo UI" panose="020B0604030504040204" pitchFamily="50" charset="-128"/>
              </a:rPr>
              <a:t>13</a:t>
            </a:r>
            <a:r>
              <a:rPr kumimoji="1" lang="en-US" altLang="ja-JP" dirty="0">
                <a:solidFill>
                  <a:schemeClr val="tx1"/>
                </a:solidFill>
                <a:latin typeface="Meiryo UI" panose="020B0604030504040204" pitchFamily="50" charset="-128"/>
                <a:ea typeface="Meiryo UI" panose="020B0604030504040204" pitchFamily="50" charset="-128"/>
              </a:rPr>
              <a:t>Bq</a:t>
            </a:r>
            <a:r>
              <a:rPr kumimoji="1" lang="ja-JP" altLang="en-US" dirty="0">
                <a:solidFill>
                  <a:schemeClr val="tx1"/>
                </a:solidFill>
                <a:latin typeface="Meiryo UI" panose="020B0604030504040204" pitchFamily="50" charset="-128"/>
                <a:ea typeface="Meiryo UI" panose="020B0604030504040204" pitchFamily="50" charset="-128"/>
              </a:rPr>
              <a:t> </a:t>
            </a:r>
            <a:r>
              <a:rPr kumimoji="1" lang="ja-JP" altLang="en-US" sz="1050" dirty="0">
                <a:solidFill>
                  <a:schemeClr val="tx1"/>
                </a:solidFill>
                <a:latin typeface="Meiryo UI" panose="020B0604030504040204" pitchFamily="50" charset="-128"/>
                <a:ea typeface="Meiryo UI" panose="020B0604030504040204" pitchFamily="50" charset="-128"/>
              </a:rPr>
              <a:t>（</a:t>
            </a:r>
            <a:r>
              <a:rPr kumimoji="1" lang="en-US" altLang="ja-JP" sz="1050" dirty="0">
                <a:solidFill>
                  <a:schemeClr val="tx1"/>
                </a:solidFill>
                <a:latin typeface="Meiryo UI" panose="020B0604030504040204" pitchFamily="50" charset="-128"/>
                <a:ea typeface="Meiryo UI" panose="020B0604030504040204" pitchFamily="50" charset="-128"/>
              </a:rPr>
              <a:t>※3</a:t>
            </a:r>
            <a:r>
              <a:rPr kumimoji="1" lang="ja-JP" altLang="en-US" sz="1050" dirty="0">
                <a:solidFill>
                  <a:schemeClr val="tx1"/>
                </a:solidFill>
                <a:latin typeface="Meiryo UI" panose="020B0604030504040204" pitchFamily="50" charset="-128"/>
                <a:ea typeface="Meiryo UI" panose="020B0604030504040204" pitchFamily="50" charset="-128"/>
              </a:rPr>
              <a:t>）</a:t>
            </a:r>
            <a:endParaRPr kumimoji="1" lang="en-US" altLang="ja-JP" sz="1050" dirty="0">
              <a:solidFill>
                <a:schemeClr val="tx1"/>
              </a:solidFill>
              <a:latin typeface="Meiryo UI" panose="020B0604030504040204" pitchFamily="50" charset="-128"/>
              <a:ea typeface="Meiryo UI" panose="020B0604030504040204" pitchFamily="50" charset="-128"/>
            </a:endParaRPr>
          </a:p>
        </p:txBody>
      </p:sp>
      <p:sp>
        <p:nvSpPr>
          <p:cNvPr id="6" name="コンテンツ プレースホルダー 2">
            <a:extLst>
              <a:ext uri="{FF2B5EF4-FFF2-40B4-BE49-F238E27FC236}">
                <a16:creationId xmlns:a16="http://schemas.microsoft.com/office/drawing/2014/main" id="{308D7D47-D762-4E92-B76E-D191C07A6880}"/>
              </a:ext>
            </a:extLst>
          </p:cNvPr>
          <p:cNvSpPr txBox="1">
            <a:spLocks/>
          </p:cNvSpPr>
          <p:nvPr/>
        </p:nvSpPr>
        <p:spPr>
          <a:xfrm>
            <a:off x="290650" y="787125"/>
            <a:ext cx="8383346" cy="472331"/>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1800" kern="1200">
                <a:solidFill>
                  <a:schemeClr val="tx1"/>
                </a:solidFill>
                <a:latin typeface="Meiryo UI" panose="020B0604030504040204" pitchFamily="50" charset="-128"/>
                <a:ea typeface="Meiryo UI" panose="020B0604030504040204" pitchFamily="50" charset="-128"/>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eiryo UI" panose="020B0604030504040204" pitchFamily="50" charset="-128"/>
                <a:ea typeface="Meiryo UI" panose="020B0604030504040204" pitchFamily="50" charset="-128"/>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eiryo UI" panose="020B0604030504040204" pitchFamily="50" charset="-128"/>
                <a:ea typeface="Meiryo UI" panose="020B0604030504040204" pitchFamily="50" charset="-128"/>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eiryo UI" panose="020B0604030504040204" pitchFamily="50" charset="-128"/>
                <a:ea typeface="Meiryo UI" panose="020B0604030504040204" pitchFamily="50" charset="-128"/>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eiryo UI" panose="020B0604030504040204" pitchFamily="50" charset="-128"/>
                <a:ea typeface="Meiryo UI" panose="020B0604030504040204" pitchFamily="50" charset="-128"/>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None/>
            </a:pPr>
            <a:r>
              <a:rPr lang="ja-JP" altLang="en-US" dirty="0"/>
              <a:t>どれくらいの量を処分しているの？</a:t>
            </a:r>
          </a:p>
        </p:txBody>
      </p:sp>
      <p:sp>
        <p:nvSpPr>
          <p:cNvPr id="12" name="テキスト ボックス 11">
            <a:extLst>
              <a:ext uri="{FF2B5EF4-FFF2-40B4-BE49-F238E27FC236}">
                <a16:creationId xmlns:a16="http://schemas.microsoft.com/office/drawing/2014/main" id="{1BEAF3CC-47C8-414E-9B73-DAC8124FA66F}"/>
              </a:ext>
            </a:extLst>
          </p:cNvPr>
          <p:cNvSpPr txBox="1"/>
          <p:nvPr/>
        </p:nvSpPr>
        <p:spPr>
          <a:xfrm>
            <a:off x="1338837" y="5331643"/>
            <a:ext cx="926431" cy="430887"/>
          </a:xfrm>
          <a:prstGeom prst="rect">
            <a:avLst/>
          </a:prstGeom>
          <a:noFill/>
        </p:spPr>
        <p:txBody>
          <a:bodyPr wrap="square" rtlCol="0">
            <a:spAutoFit/>
          </a:bodyPr>
          <a:lstStyle/>
          <a:p>
            <a:pPr algn="ctr"/>
            <a:r>
              <a:rPr kumimoji="1" lang="ja-JP" altLang="en-US" sz="1100" dirty="0">
                <a:latin typeface="Meiryo UI" panose="020B0604030504040204" pitchFamily="50" charset="-128"/>
                <a:ea typeface="Meiryo UI" panose="020B0604030504040204" pitchFamily="50" charset="-128"/>
              </a:rPr>
              <a:t>国内</a:t>
            </a:r>
            <a:r>
              <a:rPr kumimoji="1" lang="en-US" altLang="ja-JP" sz="1100" dirty="0">
                <a:latin typeface="Meiryo UI" panose="020B0604030504040204" pitchFamily="50" charset="-128"/>
                <a:ea typeface="Meiryo UI" panose="020B0604030504040204" pitchFamily="50" charset="-128"/>
              </a:rPr>
              <a:t>BWR</a:t>
            </a:r>
          </a:p>
          <a:p>
            <a:pPr algn="ctr"/>
            <a:r>
              <a:rPr kumimoji="1" lang="ja-JP" altLang="en-US" sz="1100" dirty="0">
                <a:latin typeface="Meiryo UI" panose="020B0604030504040204" pitchFamily="50" charset="-128"/>
                <a:ea typeface="Meiryo UI" panose="020B0604030504040204" pitchFamily="50" charset="-128"/>
              </a:rPr>
              <a:t>サイト</a:t>
            </a:r>
          </a:p>
        </p:txBody>
      </p:sp>
      <p:sp>
        <p:nvSpPr>
          <p:cNvPr id="13" name="テキスト ボックス 12">
            <a:extLst>
              <a:ext uri="{FF2B5EF4-FFF2-40B4-BE49-F238E27FC236}">
                <a16:creationId xmlns:a16="http://schemas.microsoft.com/office/drawing/2014/main" id="{17BF9A42-51DF-4176-ADA9-02BCDE5DC28E}"/>
              </a:ext>
            </a:extLst>
          </p:cNvPr>
          <p:cNvSpPr txBox="1"/>
          <p:nvPr/>
        </p:nvSpPr>
        <p:spPr>
          <a:xfrm>
            <a:off x="2229744" y="5329495"/>
            <a:ext cx="926430" cy="430887"/>
          </a:xfrm>
          <a:prstGeom prst="rect">
            <a:avLst/>
          </a:prstGeom>
          <a:noFill/>
        </p:spPr>
        <p:txBody>
          <a:bodyPr wrap="square" rtlCol="0">
            <a:spAutoFit/>
          </a:bodyPr>
          <a:lstStyle/>
          <a:p>
            <a:pPr algn="ctr"/>
            <a:r>
              <a:rPr kumimoji="1" lang="ja-JP" altLang="en-US" sz="1100" dirty="0">
                <a:latin typeface="Meiryo UI" panose="020B0604030504040204" pitchFamily="50" charset="-128"/>
                <a:ea typeface="Meiryo UI" panose="020B0604030504040204" pitchFamily="50" charset="-128"/>
              </a:rPr>
              <a:t>国内</a:t>
            </a:r>
            <a:r>
              <a:rPr kumimoji="1" lang="en-US" altLang="ja-JP" sz="1100" dirty="0">
                <a:latin typeface="Meiryo UI" panose="020B0604030504040204" pitchFamily="50" charset="-128"/>
                <a:ea typeface="Meiryo UI" panose="020B0604030504040204" pitchFamily="50" charset="-128"/>
              </a:rPr>
              <a:t>PWR</a:t>
            </a:r>
          </a:p>
          <a:p>
            <a:pPr algn="ctr"/>
            <a:r>
              <a:rPr kumimoji="1" lang="ja-JP" altLang="en-US" sz="1100" dirty="0">
                <a:latin typeface="Meiryo UI" panose="020B0604030504040204" pitchFamily="50" charset="-128"/>
                <a:ea typeface="Meiryo UI" panose="020B0604030504040204" pitchFamily="50" charset="-128"/>
              </a:rPr>
              <a:t>サイト</a:t>
            </a:r>
          </a:p>
        </p:txBody>
      </p:sp>
      <p:sp>
        <p:nvSpPr>
          <p:cNvPr id="14" name="テキスト ボックス 13">
            <a:extLst>
              <a:ext uri="{FF2B5EF4-FFF2-40B4-BE49-F238E27FC236}">
                <a16:creationId xmlns:a16="http://schemas.microsoft.com/office/drawing/2014/main" id="{924A1120-C7C2-450F-A6FC-1010E3DABC69}"/>
              </a:ext>
            </a:extLst>
          </p:cNvPr>
          <p:cNvSpPr txBox="1"/>
          <p:nvPr/>
        </p:nvSpPr>
        <p:spPr>
          <a:xfrm>
            <a:off x="3098439" y="5329494"/>
            <a:ext cx="926430" cy="600164"/>
          </a:xfrm>
          <a:prstGeom prst="rect">
            <a:avLst/>
          </a:prstGeom>
          <a:noFill/>
        </p:spPr>
        <p:txBody>
          <a:bodyPr wrap="square" rtlCol="0">
            <a:spAutoFit/>
          </a:bodyPr>
          <a:lstStyle/>
          <a:p>
            <a:r>
              <a:rPr kumimoji="1" lang="ja-JP" altLang="en-US" sz="1100" dirty="0">
                <a:latin typeface="Meiryo UI" panose="020B0604030504040204" pitchFamily="50" charset="-128"/>
                <a:ea typeface="Meiryo UI" panose="020B0604030504040204" pitchFamily="50" charset="-128"/>
              </a:rPr>
              <a:t>ピッカリング原子力発電所</a:t>
            </a:r>
            <a:endParaRPr kumimoji="1" lang="en-US" altLang="ja-JP" sz="1100" dirty="0">
              <a:latin typeface="Meiryo UI" panose="020B0604030504040204" pitchFamily="50" charset="-128"/>
              <a:ea typeface="Meiryo UI" panose="020B0604030504040204" pitchFamily="50" charset="-128"/>
            </a:endParaRPr>
          </a:p>
          <a:p>
            <a:r>
              <a:rPr kumimoji="1" lang="ja-JP" altLang="en-US" sz="1100" dirty="0">
                <a:latin typeface="Meiryo UI" panose="020B0604030504040204" pitchFamily="50" charset="-128"/>
                <a:ea typeface="Meiryo UI" panose="020B0604030504040204" pitchFamily="50" charset="-128"/>
              </a:rPr>
              <a:t>（カナダ）</a:t>
            </a:r>
          </a:p>
        </p:txBody>
      </p:sp>
      <p:sp>
        <p:nvSpPr>
          <p:cNvPr id="15" name="テキスト ボックス 14">
            <a:extLst>
              <a:ext uri="{FF2B5EF4-FFF2-40B4-BE49-F238E27FC236}">
                <a16:creationId xmlns:a16="http://schemas.microsoft.com/office/drawing/2014/main" id="{2B24CDB2-7177-4C2E-9598-22826A1A8E27}"/>
              </a:ext>
            </a:extLst>
          </p:cNvPr>
          <p:cNvSpPr txBox="1"/>
          <p:nvPr/>
        </p:nvSpPr>
        <p:spPr>
          <a:xfrm>
            <a:off x="4788574" y="5331018"/>
            <a:ext cx="1164400" cy="600164"/>
          </a:xfrm>
          <a:prstGeom prst="rect">
            <a:avLst/>
          </a:prstGeom>
          <a:noFill/>
        </p:spPr>
        <p:txBody>
          <a:bodyPr wrap="square" rtlCol="0">
            <a:spAutoFit/>
          </a:bodyPr>
          <a:lstStyle/>
          <a:p>
            <a:r>
              <a:rPr kumimoji="1" lang="ja-JP" altLang="en-US" sz="1100" dirty="0">
                <a:latin typeface="Meiryo UI" panose="020B0604030504040204" pitchFamily="50" charset="-128"/>
                <a:ea typeface="Meiryo UI" panose="020B0604030504040204" pitchFamily="50" charset="-128"/>
              </a:rPr>
              <a:t>福島第一原子力発電所における総量</a:t>
            </a:r>
            <a:r>
              <a:rPr kumimoji="1" lang="en-US" altLang="ja-JP" sz="1100" dirty="0">
                <a:latin typeface="Meiryo UI" panose="020B0604030504040204" pitchFamily="50" charset="-128"/>
                <a:ea typeface="Meiryo UI" panose="020B0604030504040204" pitchFamily="50" charset="-128"/>
              </a:rPr>
              <a:t>※4</a:t>
            </a:r>
            <a:endParaRPr kumimoji="1" lang="ja-JP" altLang="en-US" sz="1100" dirty="0">
              <a:latin typeface="Meiryo UI" panose="020B0604030504040204" pitchFamily="50" charset="-128"/>
              <a:ea typeface="Meiryo UI" panose="020B0604030504040204" pitchFamily="50" charset="-128"/>
            </a:endParaRPr>
          </a:p>
        </p:txBody>
      </p:sp>
      <p:sp>
        <p:nvSpPr>
          <p:cNvPr id="16" name="テキスト ボックス 15">
            <a:extLst>
              <a:ext uri="{FF2B5EF4-FFF2-40B4-BE49-F238E27FC236}">
                <a16:creationId xmlns:a16="http://schemas.microsoft.com/office/drawing/2014/main" id="{F9164702-7FC7-4053-AA2C-0F71F4EC107B}"/>
              </a:ext>
            </a:extLst>
          </p:cNvPr>
          <p:cNvSpPr txBox="1"/>
          <p:nvPr/>
        </p:nvSpPr>
        <p:spPr>
          <a:xfrm>
            <a:off x="3971221" y="5328870"/>
            <a:ext cx="926430" cy="600164"/>
          </a:xfrm>
          <a:prstGeom prst="rect">
            <a:avLst/>
          </a:prstGeom>
          <a:noFill/>
        </p:spPr>
        <p:txBody>
          <a:bodyPr wrap="square" rtlCol="0">
            <a:spAutoFit/>
          </a:bodyPr>
          <a:lstStyle/>
          <a:p>
            <a:r>
              <a:rPr kumimoji="1" lang="ja-JP" altLang="en-US" sz="1100" dirty="0">
                <a:latin typeface="Meiryo UI" panose="020B0604030504040204" pitchFamily="50" charset="-128"/>
                <a:ea typeface="Meiryo UI" panose="020B0604030504040204" pitchFamily="50" charset="-128"/>
              </a:rPr>
              <a:t>ラ・アーグ再処理施設</a:t>
            </a:r>
            <a:endParaRPr kumimoji="1" lang="en-US" altLang="ja-JP" sz="1100" dirty="0">
              <a:latin typeface="Meiryo UI" panose="020B0604030504040204" pitchFamily="50" charset="-128"/>
              <a:ea typeface="Meiryo UI" panose="020B0604030504040204" pitchFamily="50" charset="-128"/>
            </a:endParaRPr>
          </a:p>
          <a:p>
            <a:r>
              <a:rPr kumimoji="1" lang="ja-JP" altLang="en-US" sz="1100" dirty="0">
                <a:latin typeface="Meiryo UI" panose="020B0604030504040204" pitchFamily="50" charset="-128"/>
                <a:ea typeface="Meiryo UI" panose="020B0604030504040204" pitchFamily="50" charset="-128"/>
              </a:rPr>
              <a:t>（フランス）</a:t>
            </a:r>
          </a:p>
        </p:txBody>
      </p:sp>
      <p:sp>
        <p:nvSpPr>
          <p:cNvPr id="17" name="テキスト ボックス 16">
            <a:extLst>
              <a:ext uri="{FF2B5EF4-FFF2-40B4-BE49-F238E27FC236}">
                <a16:creationId xmlns:a16="http://schemas.microsoft.com/office/drawing/2014/main" id="{56C360DC-4DB8-4894-ACE2-327D62EF7180}"/>
              </a:ext>
            </a:extLst>
          </p:cNvPr>
          <p:cNvSpPr txBox="1"/>
          <p:nvPr/>
        </p:nvSpPr>
        <p:spPr>
          <a:xfrm rot="16200000">
            <a:off x="-232297" y="3627456"/>
            <a:ext cx="2080537" cy="430887"/>
          </a:xfrm>
          <a:prstGeom prst="rect">
            <a:avLst/>
          </a:prstGeom>
          <a:noFill/>
        </p:spPr>
        <p:txBody>
          <a:bodyPr wrap="square" rtlCol="0">
            <a:spAutoFit/>
          </a:bodyPr>
          <a:lstStyle/>
          <a:p>
            <a:r>
              <a:rPr kumimoji="1" lang="ja-JP" altLang="en-US" sz="1100" dirty="0">
                <a:latin typeface="Meiryo UI" panose="020B0604030504040204" pitchFamily="50" charset="-128"/>
                <a:ea typeface="Meiryo UI" panose="020B0604030504040204" pitchFamily="50" charset="-128"/>
              </a:rPr>
              <a:t>トリチウムの年間処分量</a:t>
            </a:r>
            <a:r>
              <a:rPr kumimoji="1" lang="en-US" altLang="ja-JP" sz="1100" dirty="0">
                <a:latin typeface="Meiryo UI" panose="020B0604030504040204" pitchFamily="50" charset="-128"/>
                <a:ea typeface="Meiryo UI" panose="020B0604030504040204" pitchFamily="50" charset="-128"/>
              </a:rPr>
              <a:t>[</a:t>
            </a:r>
            <a:r>
              <a:rPr kumimoji="1" lang="en-US" altLang="ja-JP" sz="1100" dirty="0" err="1">
                <a:latin typeface="Meiryo UI" panose="020B0604030504040204" pitchFamily="50" charset="-128"/>
                <a:ea typeface="Meiryo UI" panose="020B0604030504040204" pitchFamily="50" charset="-128"/>
              </a:rPr>
              <a:t>Bq</a:t>
            </a:r>
            <a:r>
              <a:rPr kumimoji="1" lang="en-US" altLang="ja-JP" sz="1100" dirty="0">
                <a:latin typeface="Meiryo UI" panose="020B0604030504040204" pitchFamily="50" charset="-128"/>
                <a:ea typeface="Meiryo UI" panose="020B0604030504040204" pitchFamily="50" charset="-128"/>
              </a:rPr>
              <a:t>]</a:t>
            </a:r>
            <a:endParaRPr kumimoji="1" lang="ja-JP" altLang="en-US" sz="1100" dirty="0">
              <a:latin typeface="Meiryo UI" panose="020B0604030504040204" pitchFamily="50" charset="-128"/>
              <a:ea typeface="Meiryo UI" panose="020B0604030504040204" pitchFamily="50" charset="-128"/>
            </a:endParaRPr>
          </a:p>
        </p:txBody>
      </p:sp>
      <p:sp>
        <p:nvSpPr>
          <p:cNvPr id="18" name="テキスト ボックス 17">
            <a:extLst>
              <a:ext uri="{FF2B5EF4-FFF2-40B4-BE49-F238E27FC236}">
                <a16:creationId xmlns:a16="http://schemas.microsoft.com/office/drawing/2014/main" id="{1E5053EF-E656-4C0F-B0AA-3487E7FA8929}"/>
              </a:ext>
            </a:extLst>
          </p:cNvPr>
          <p:cNvSpPr txBox="1"/>
          <p:nvPr/>
        </p:nvSpPr>
        <p:spPr>
          <a:xfrm>
            <a:off x="466371" y="5910864"/>
            <a:ext cx="6444228" cy="307777"/>
          </a:xfrm>
          <a:prstGeom prst="rect">
            <a:avLst/>
          </a:prstGeom>
          <a:noFill/>
        </p:spPr>
        <p:txBody>
          <a:bodyPr wrap="square" rtlCol="0">
            <a:spAutoFit/>
          </a:bodyPr>
          <a:lstStyle/>
          <a:p>
            <a:r>
              <a:rPr kumimoji="1" lang="ja-JP" altLang="en-US" sz="1400" b="1" dirty="0">
                <a:latin typeface="Meiryo UI" panose="020B0604030504040204" pitchFamily="50" charset="-128"/>
                <a:ea typeface="Meiryo UI" panose="020B0604030504040204" pitchFamily="50" charset="-128"/>
              </a:rPr>
              <a:t>図　国内・国外の原子力施設におけるトリチウムの年間処分量（液体廃棄物中）</a:t>
            </a:r>
          </a:p>
        </p:txBody>
      </p:sp>
      <p:sp>
        <p:nvSpPr>
          <p:cNvPr id="19" name="テキスト ボックス 18">
            <a:extLst>
              <a:ext uri="{FF2B5EF4-FFF2-40B4-BE49-F238E27FC236}">
                <a16:creationId xmlns:a16="http://schemas.microsoft.com/office/drawing/2014/main" id="{4EB292D2-3CF7-4411-9490-A253495F76F9}"/>
              </a:ext>
            </a:extLst>
          </p:cNvPr>
          <p:cNvSpPr txBox="1"/>
          <p:nvPr/>
        </p:nvSpPr>
        <p:spPr>
          <a:xfrm>
            <a:off x="6062239" y="4204858"/>
            <a:ext cx="2822816" cy="1477328"/>
          </a:xfrm>
          <a:prstGeom prst="rect">
            <a:avLst/>
          </a:prstGeom>
          <a:noFill/>
        </p:spPr>
        <p:txBody>
          <a:bodyPr wrap="square" rtlCol="0">
            <a:spAutoFit/>
          </a:bodyPr>
          <a:lstStyle/>
          <a:p>
            <a:r>
              <a:rPr kumimoji="1" lang="en-US" altLang="ja-JP" sz="1000" dirty="0">
                <a:latin typeface="Meiryo UI" panose="020B0604030504040204" pitchFamily="50" charset="-128"/>
                <a:ea typeface="Meiryo UI" panose="020B0604030504040204" pitchFamily="50" charset="-128"/>
              </a:rPr>
              <a:t>※1</a:t>
            </a:r>
            <a:r>
              <a:rPr kumimoji="1" lang="ja-JP" altLang="en-US" sz="1000" dirty="0">
                <a:latin typeface="Meiryo UI" panose="020B0604030504040204" pitchFamily="50" charset="-128"/>
                <a:ea typeface="Meiryo UI" panose="020B0604030504040204" pitchFamily="50" charset="-128"/>
              </a:rPr>
              <a:t>　ここでは液体廃棄物のみ記載しているが、トリ</a:t>
            </a:r>
            <a:endParaRPr kumimoji="1" lang="en-US" altLang="ja-JP" sz="1000" dirty="0">
              <a:latin typeface="Meiryo UI" panose="020B0604030504040204" pitchFamily="50" charset="-128"/>
              <a:ea typeface="Meiryo UI" panose="020B0604030504040204" pitchFamily="50" charset="-128"/>
            </a:endParaRPr>
          </a:p>
          <a:p>
            <a:r>
              <a:rPr kumimoji="1" lang="ja-JP" altLang="en-US" sz="1000" dirty="0">
                <a:latin typeface="Meiryo UI" panose="020B0604030504040204" pitchFamily="50" charset="-128"/>
                <a:ea typeface="Meiryo UI" panose="020B0604030504040204" pitchFamily="50" charset="-128"/>
              </a:rPr>
              <a:t>　　　チウムは気体廃棄物としても処分されている。</a:t>
            </a:r>
            <a:endParaRPr kumimoji="1" lang="en-US" altLang="ja-JP" sz="1000" dirty="0">
              <a:latin typeface="Meiryo UI" panose="020B0604030504040204" pitchFamily="50" charset="-128"/>
              <a:ea typeface="Meiryo UI" panose="020B0604030504040204" pitchFamily="50" charset="-128"/>
            </a:endParaRPr>
          </a:p>
          <a:p>
            <a:r>
              <a:rPr kumimoji="1" lang="en-US" altLang="ja-JP" sz="1000" dirty="0">
                <a:latin typeface="Meiryo UI" panose="020B0604030504040204" pitchFamily="50" charset="-128"/>
                <a:ea typeface="Meiryo UI" panose="020B0604030504040204" pitchFamily="50" charset="-128"/>
              </a:rPr>
              <a:t>※2</a:t>
            </a:r>
            <a:r>
              <a:rPr kumimoji="1" lang="ja-JP" altLang="en-US" sz="1000" dirty="0">
                <a:latin typeface="Meiryo UI" panose="020B0604030504040204" pitchFamily="50" charset="-128"/>
                <a:ea typeface="Meiryo UI" panose="020B0604030504040204" pitchFamily="50" charset="-128"/>
              </a:rPr>
              <a:t>　国内の</a:t>
            </a:r>
            <a:r>
              <a:rPr kumimoji="1" lang="en-US" altLang="ja-JP" sz="1000" dirty="0">
                <a:latin typeface="Meiryo UI" panose="020B0604030504040204" pitchFamily="50" charset="-128"/>
                <a:ea typeface="Meiryo UI" panose="020B0604030504040204" pitchFamily="50" charset="-128"/>
              </a:rPr>
              <a:t>BWR</a:t>
            </a:r>
            <a:r>
              <a:rPr kumimoji="1" lang="ja-JP" altLang="en-US" sz="1000" dirty="0">
                <a:latin typeface="Meiryo UI" panose="020B0604030504040204" pitchFamily="50" charset="-128"/>
                <a:ea typeface="Meiryo UI" panose="020B0604030504040204" pitchFamily="50" charset="-128"/>
              </a:rPr>
              <a:t>発電所における</a:t>
            </a:r>
            <a:r>
              <a:rPr kumimoji="1" lang="en-US" altLang="ja-JP" sz="1000" dirty="0">
                <a:latin typeface="Meiryo UI" panose="020B0604030504040204" pitchFamily="50" charset="-128"/>
                <a:ea typeface="Meiryo UI" panose="020B0604030504040204" pitchFamily="50" charset="-128"/>
              </a:rPr>
              <a:t>2001~2010</a:t>
            </a:r>
            <a:r>
              <a:rPr kumimoji="1" lang="ja-JP" altLang="en-US" sz="1000" dirty="0">
                <a:latin typeface="Meiryo UI" panose="020B0604030504040204" pitchFamily="50" charset="-128"/>
                <a:ea typeface="Meiryo UI" panose="020B0604030504040204" pitchFamily="50" charset="-128"/>
              </a:rPr>
              <a:t>年</a:t>
            </a:r>
            <a:endParaRPr kumimoji="1" lang="en-US" altLang="ja-JP" sz="1000" dirty="0">
              <a:latin typeface="Meiryo UI" panose="020B0604030504040204" pitchFamily="50" charset="-128"/>
              <a:ea typeface="Meiryo UI" panose="020B0604030504040204" pitchFamily="50" charset="-128"/>
            </a:endParaRPr>
          </a:p>
          <a:p>
            <a:r>
              <a:rPr kumimoji="1" lang="ja-JP" altLang="en-US" sz="1000" dirty="0">
                <a:latin typeface="Meiryo UI" panose="020B0604030504040204" pitchFamily="50" charset="-128"/>
                <a:ea typeface="Meiryo UI" panose="020B0604030504040204" pitchFamily="50" charset="-128"/>
              </a:rPr>
              <a:t>　　　の平均処分量。</a:t>
            </a:r>
            <a:endParaRPr kumimoji="1" lang="en-US" altLang="ja-JP" sz="1000" dirty="0">
              <a:latin typeface="Meiryo UI" panose="020B0604030504040204" pitchFamily="50" charset="-128"/>
              <a:ea typeface="Meiryo UI" panose="020B0604030504040204" pitchFamily="50" charset="-128"/>
            </a:endParaRPr>
          </a:p>
          <a:p>
            <a:r>
              <a:rPr kumimoji="1" lang="en-US" altLang="ja-JP" sz="1000" dirty="0">
                <a:latin typeface="Meiryo UI" panose="020B0604030504040204" pitchFamily="50" charset="-128"/>
                <a:ea typeface="Meiryo UI" panose="020B0604030504040204" pitchFamily="50" charset="-128"/>
              </a:rPr>
              <a:t>※3</a:t>
            </a:r>
            <a:r>
              <a:rPr kumimoji="1" lang="ja-JP" altLang="en-US" sz="1000" dirty="0">
                <a:latin typeface="Meiryo UI" panose="020B0604030504040204" pitchFamily="50" charset="-128"/>
                <a:ea typeface="Meiryo UI" panose="020B0604030504040204" pitchFamily="50" charset="-128"/>
              </a:rPr>
              <a:t>　国内の</a:t>
            </a:r>
            <a:r>
              <a:rPr kumimoji="1" lang="en-US" altLang="ja-JP" sz="1000" dirty="0">
                <a:latin typeface="Meiryo UI" panose="020B0604030504040204" pitchFamily="50" charset="-128"/>
                <a:ea typeface="Meiryo UI" panose="020B0604030504040204" pitchFamily="50" charset="-128"/>
              </a:rPr>
              <a:t>PWR</a:t>
            </a:r>
            <a:r>
              <a:rPr kumimoji="1" lang="ja-JP" altLang="en-US" sz="1000" dirty="0">
                <a:latin typeface="Meiryo UI" panose="020B0604030504040204" pitchFamily="50" charset="-128"/>
                <a:ea typeface="Meiryo UI" panose="020B0604030504040204" pitchFamily="50" charset="-128"/>
              </a:rPr>
              <a:t>発電所における</a:t>
            </a:r>
            <a:r>
              <a:rPr kumimoji="1" lang="en-US" altLang="ja-JP" sz="1000" dirty="0">
                <a:latin typeface="Meiryo UI" panose="020B0604030504040204" pitchFamily="50" charset="-128"/>
                <a:ea typeface="Meiryo UI" panose="020B0604030504040204" pitchFamily="50" charset="-128"/>
              </a:rPr>
              <a:t>2001~2010</a:t>
            </a:r>
            <a:r>
              <a:rPr kumimoji="1" lang="ja-JP" altLang="en-US" sz="1000" dirty="0">
                <a:latin typeface="Meiryo UI" panose="020B0604030504040204" pitchFamily="50" charset="-128"/>
                <a:ea typeface="Meiryo UI" panose="020B0604030504040204" pitchFamily="50" charset="-128"/>
              </a:rPr>
              <a:t>年</a:t>
            </a:r>
            <a:endParaRPr kumimoji="1" lang="en-US" altLang="ja-JP" sz="1000" dirty="0">
              <a:latin typeface="Meiryo UI" panose="020B0604030504040204" pitchFamily="50" charset="-128"/>
              <a:ea typeface="Meiryo UI" panose="020B0604030504040204" pitchFamily="50" charset="-128"/>
            </a:endParaRPr>
          </a:p>
          <a:p>
            <a:r>
              <a:rPr kumimoji="1" lang="ja-JP" altLang="en-US" sz="1000" dirty="0">
                <a:latin typeface="Meiryo UI" panose="020B0604030504040204" pitchFamily="50" charset="-128"/>
                <a:ea typeface="Meiryo UI" panose="020B0604030504040204" pitchFamily="50" charset="-128"/>
              </a:rPr>
              <a:t>　　　の平均処分量。</a:t>
            </a:r>
            <a:endParaRPr kumimoji="1" lang="en-US" altLang="ja-JP" sz="1000" dirty="0">
              <a:latin typeface="Meiryo UI" panose="020B0604030504040204" pitchFamily="50" charset="-128"/>
              <a:ea typeface="Meiryo UI" panose="020B0604030504040204" pitchFamily="50" charset="-128"/>
            </a:endParaRPr>
          </a:p>
          <a:p>
            <a:r>
              <a:rPr kumimoji="1" lang="en-US" altLang="ja-JP" sz="1000" dirty="0">
                <a:latin typeface="Meiryo UI" panose="020B0604030504040204" pitchFamily="50" charset="-128"/>
                <a:ea typeface="Meiryo UI" panose="020B0604030504040204" pitchFamily="50" charset="-128"/>
              </a:rPr>
              <a:t>※4</a:t>
            </a:r>
            <a:r>
              <a:rPr kumimoji="1" lang="ja-JP" altLang="en-US" sz="1000" dirty="0">
                <a:latin typeface="Meiryo UI" panose="020B0604030504040204" pitchFamily="50" charset="-128"/>
                <a:ea typeface="Meiryo UI" panose="020B0604030504040204" pitchFamily="50" charset="-128"/>
              </a:rPr>
              <a:t>　</a:t>
            </a:r>
            <a:r>
              <a:rPr kumimoji="1" lang="en-US" altLang="ja-JP" sz="1000" dirty="0">
                <a:latin typeface="Meiryo UI" panose="020B0604030504040204" pitchFamily="50" charset="-128"/>
                <a:ea typeface="Meiryo UI" panose="020B0604030504040204" pitchFamily="50" charset="-128"/>
              </a:rPr>
              <a:t>2016/3/24</a:t>
            </a:r>
            <a:r>
              <a:rPr kumimoji="1" lang="ja-JP" altLang="en-US" sz="1000" dirty="0">
                <a:latin typeface="Meiryo UI" panose="020B0604030504040204" pitchFamily="50" charset="-128"/>
                <a:ea typeface="Meiryo UI" panose="020B0604030504040204" pitchFamily="50" charset="-128"/>
              </a:rPr>
              <a:t>時点で福島第一原子力発電所</a:t>
            </a:r>
            <a:endParaRPr kumimoji="1" lang="en-US" altLang="ja-JP" sz="1000" dirty="0">
              <a:latin typeface="Meiryo UI" panose="020B0604030504040204" pitchFamily="50" charset="-128"/>
              <a:ea typeface="Meiryo UI" panose="020B0604030504040204" pitchFamily="50" charset="-128"/>
            </a:endParaRPr>
          </a:p>
          <a:p>
            <a:r>
              <a:rPr kumimoji="1" lang="ja-JP" altLang="en-US" sz="1000" dirty="0">
                <a:latin typeface="Meiryo UI" panose="020B0604030504040204" pitchFamily="50" charset="-128"/>
                <a:ea typeface="Meiryo UI" panose="020B0604030504040204" pitchFamily="50" charset="-128"/>
              </a:rPr>
              <a:t>　　　の処理水タンク内にあるトリチウムの総量。年間</a:t>
            </a:r>
            <a:endParaRPr kumimoji="1" lang="en-US" altLang="ja-JP" sz="1000" dirty="0">
              <a:latin typeface="Meiryo UI" panose="020B0604030504040204" pitchFamily="50" charset="-128"/>
              <a:ea typeface="Meiryo UI" panose="020B0604030504040204" pitchFamily="50" charset="-128"/>
            </a:endParaRPr>
          </a:p>
          <a:p>
            <a:r>
              <a:rPr kumimoji="1" lang="ja-JP" altLang="en-US" sz="1000" dirty="0">
                <a:latin typeface="Meiryo UI" panose="020B0604030504040204" pitchFamily="50" charset="-128"/>
                <a:ea typeface="Meiryo UI" panose="020B0604030504040204" pitchFamily="50" charset="-128"/>
              </a:rPr>
              <a:t>　　　処分量ではないことに留意。</a:t>
            </a:r>
          </a:p>
        </p:txBody>
      </p:sp>
      <p:cxnSp>
        <p:nvCxnSpPr>
          <p:cNvPr id="22" name="直線コネクタ 21">
            <a:extLst>
              <a:ext uri="{FF2B5EF4-FFF2-40B4-BE49-F238E27FC236}">
                <a16:creationId xmlns:a16="http://schemas.microsoft.com/office/drawing/2014/main" id="{6F1B23D3-F20E-4B01-A525-0094D983ACDF}"/>
              </a:ext>
            </a:extLst>
          </p:cNvPr>
          <p:cNvCxnSpPr>
            <a:cxnSpLocks/>
          </p:cNvCxnSpPr>
          <p:nvPr/>
        </p:nvCxnSpPr>
        <p:spPr>
          <a:xfrm>
            <a:off x="4871640" y="2581359"/>
            <a:ext cx="0" cy="2747511"/>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20" name="テキスト ボックス 19">
            <a:extLst>
              <a:ext uri="{FF2B5EF4-FFF2-40B4-BE49-F238E27FC236}">
                <a16:creationId xmlns:a16="http://schemas.microsoft.com/office/drawing/2014/main" id="{211B6D88-C839-459A-BD3E-D1CC193C9B2E}"/>
              </a:ext>
            </a:extLst>
          </p:cNvPr>
          <p:cNvSpPr txBox="1"/>
          <p:nvPr/>
        </p:nvSpPr>
        <p:spPr>
          <a:xfrm>
            <a:off x="306676" y="6278945"/>
            <a:ext cx="8985370" cy="253916"/>
          </a:xfrm>
          <a:prstGeom prst="rect">
            <a:avLst/>
          </a:prstGeom>
          <a:noFill/>
        </p:spPr>
        <p:txBody>
          <a:bodyPr wrap="square" rtlCol="0">
            <a:spAutoFit/>
          </a:bodyPr>
          <a:lstStyle/>
          <a:p>
            <a:r>
              <a:rPr kumimoji="1" lang="ja-JP" altLang="en-US" sz="1050" dirty="0">
                <a:latin typeface="Meiryo UI" panose="020B0604030504040204" pitchFamily="50" charset="-128"/>
                <a:ea typeface="Meiryo UI" panose="020B0604030504040204" pitchFamily="50" charset="-128"/>
              </a:rPr>
              <a:t>「原子力安全基盤機構、原子力施設運転管理年報平成</a:t>
            </a:r>
            <a:r>
              <a:rPr kumimoji="1" lang="en-US" altLang="ja-JP" sz="1050" dirty="0">
                <a:latin typeface="Meiryo UI" panose="020B0604030504040204" pitchFamily="50" charset="-128"/>
                <a:ea typeface="Meiryo UI" panose="020B0604030504040204" pitchFamily="50" charset="-128"/>
              </a:rPr>
              <a:t>23</a:t>
            </a:r>
            <a:r>
              <a:rPr kumimoji="1" lang="ja-JP" altLang="en-US" sz="1050" dirty="0">
                <a:latin typeface="Meiryo UI" panose="020B0604030504040204" pitchFamily="50" charset="-128"/>
                <a:ea typeface="Meiryo UI" panose="020B0604030504040204" pitchFamily="50" charset="-128"/>
              </a:rPr>
              <a:t>年度版、</a:t>
            </a:r>
            <a:r>
              <a:rPr kumimoji="1" lang="en-US" altLang="ja-JP" sz="1050" dirty="0">
                <a:latin typeface="Meiryo UI" panose="020B0604030504040204" pitchFamily="50" charset="-128"/>
                <a:ea typeface="Meiryo UI" panose="020B0604030504040204" pitchFamily="50" charset="-128"/>
              </a:rPr>
              <a:t>P.602</a:t>
            </a:r>
            <a:r>
              <a:rPr kumimoji="1" lang="ja-JP" altLang="en-US" sz="1050" dirty="0" err="1">
                <a:latin typeface="Meiryo UI" panose="020B0604030504040204" pitchFamily="50" charset="-128"/>
                <a:ea typeface="Meiryo UI" panose="020B0604030504040204" pitchFamily="50" charset="-128"/>
              </a:rPr>
              <a:t>、</a:t>
            </a:r>
            <a:r>
              <a:rPr kumimoji="1" lang="ja-JP" altLang="en-US" sz="1050" dirty="0">
                <a:latin typeface="Meiryo UI" panose="020B0604030504040204" pitchFamily="50" charset="-128"/>
                <a:ea typeface="Meiryo UI" panose="020B0604030504040204" pitchFamily="50" charset="-128"/>
              </a:rPr>
              <a:t>平成</a:t>
            </a:r>
            <a:r>
              <a:rPr kumimoji="1" lang="en-US" altLang="ja-JP" sz="1050" dirty="0">
                <a:latin typeface="Meiryo UI" panose="020B0604030504040204" pitchFamily="50" charset="-128"/>
                <a:ea typeface="Meiryo UI" panose="020B0604030504040204" pitchFamily="50" charset="-128"/>
              </a:rPr>
              <a:t>23</a:t>
            </a:r>
            <a:r>
              <a:rPr kumimoji="1" lang="ja-JP" altLang="en-US" sz="1050" dirty="0">
                <a:latin typeface="Meiryo UI" panose="020B0604030504040204" pitchFamily="50" charset="-128"/>
                <a:ea typeface="Meiryo UI" panose="020B0604030504040204" pitchFamily="50" charset="-128"/>
              </a:rPr>
              <a:t>年</a:t>
            </a:r>
            <a:r>
              <a:rPr kumimoji="1" lang="en-US" altLang="ja-JP" sz="1050" dirty="0">
                <a:latin typeface="Meiryo UI" panose="020B0604030504040204" pitchFamily="50" charset="-128"/>
                <a:ea typeface="Meiryo UI" panose="020B0604030504040204" pitchFamily="50" charset="-128"/>
              </a:rPr>
              <a:t>10</a:t>
            </a:r>
            <a:r>
              <a:rPr kumimoji="1" lang="ja-JP" altLang="en-US" sz="1050" dirty="0">
                <a:latin typeface="Meiryo UI" panose="020B0604030504040204" pitchFamily="50" charset="-128"/>
                <a:ea typeface="Meiryo UI" panose="020B0604030504040204" pitchFamily="50" charset="-128"/>
              </a:rPr>
              <a:t>月」</a:t>
            </a:r>
          </a:p>
        </p:txBody>
      </p:sp>
      <p:sp>
        <p:nvSpPr>
          <p:cNvPr id="21" name="スライド番号プレースホルダー 4">
            <a:extLst>
              <a:ext uri="{FF2B5EF4-FFF2-40B4-BE49-F238E27FC236}">
                <a16:creationId xmlns:a16="http://schemas.microsoft.com/office/drawing/2014/main" id="{D182740F-EC5F-4020-ADA0-D0009AC434A5}"/>
              </a:ext>
            </a:extLst>
          </p:cNvPr>
          <p:cNvSpPr>
            <a:spLocks noGrp="1"/>
          </p:cNvSpPr>
          <p:nvPr>
            <p:ph type="sldNum" sz="quarter" idx="12"/>
          </p:nvPr>
        </p:nvSpPr>
        <p:spPr>
          <a:xfrm>
            <a:off x="6457950" y="6356351"/>
            <a:ext cx="2057400" cy="365125"/>
          </a:xfrm>
        </p:spPr>
        <p:txBody>
          <a:bodyPr/>
          <a:lstStyle/>
          <a:p>
            <a:fld id="{787F0561-F29F-4014-88F6-9EE3D1B23701}" type="slidenum">
              <a:rPr kumimoji="1" lang="ja-JP" altLang="en-US" smtClean="0">
                <a:latin typeface="Meiryo UI" panose="020B0604030504040204" pitchFamily="50" charset="-128"/>
                <a:ea typeface="Meiryo UI" panose="020B0604030504040204" pitchFamily="50" charset="-128"/>
              </a:rPr>
              <a:pPr/>
              <a:t>11</a:t>
            </a:fld>
            <a:endParaRPr kumimoji="1" lang="ja-JP" altLang="en-US"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0413224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8D20457-6617-4431-9136-64674BE6E1A3}"/>
              </a:ext>
            </a:extLst>
          </p:cNvPr>
          <p:cNvSpPr>
            <a:spLocks noGrp="1"/>
          </p:cNvSpPr>
          <p:nvPr>
            <p:ph type="title"/>
          </p:nvPr>
        </p:nvSpPr>
        <p:spPr>
          <a:xfrm>
            <a:off x="388417" y="172035"/>
            <a:ext cx="9411038" cy="533089"/>
          </a:xfrm>
        </p:spPr>
        <p:txBody>
          <a:bodyPr/>
          <a:lstStyle/>
          <a:p>
            <a:r>
              <a:rPr kumimoji="1" lang="en-US" altLang="ja-JP" dirty="0"/>
              <a:t>2.4 </a:t>
            </a:r>
            <a:r>
              <a:rPr kumimoji="1" lang="ja-JP" altLang="en-US" dirty="0"/>
              <a:t>原子力発電所におけるトリチウムの</a:t>
            </a:r>
            <a:r>
              <a:rPr lang="ja-JP" altLang="en-US" dirty="0"/>
              <a:t>処分量</a:t>
            </a:r>
            <a:r>
              <a:rPr lang="en-US" altLang="ja-JP" dirty="0"/>
              <a:t>(2/2)</a:t>
            </a:r>
            <a:endParaRPr kumimoji="1" lang="ja-JP" altLang="en-US" dirty="0"/>
          </a:p>
        </p:txBody>
      </p:sp>
      <p:sp>
        <p:nvSpPr>
          <p:cNvPr id="4" name="正方形/長方形 3">
            <a:extLst>
              <a:ext uri="{FF2B5EF4-FFF2-40B4-BE49-F238E27FC236}">
                <a16:creationId xmlns:a16="http://schemas.microsoft.com/office/drawing/2014/main" id="{271F3960-E06B-4544-9BF6-974CD2039EBE}"/>
              </a:ext>
            </a:extLst>
          </p:cNvPr>
          <p:cNvSpPr/>
          <p:nvPr/>
        </p:nvSpPr>
        <p:spPr>
          <a:xfrm>
            <a:off x="370936" y="1175814"/>
            <a:ext cx="8402128" cy="855287"/>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buFont typeface="Wingdings" panose="05000000000000000000" pitchFamily="2" charset="2"/>
              <a:buChar char="l"/>
            </a:pPr>
            <a:r>
              <a:rPr kumimoji="1" lang="ja-JP" altLang="en-US" dirty="0">
                <a:solidFill>
                  <a:schemeClr val="tx1"/>
                </a:solidFill>
                <a:latin typeface="Meiryo UI" panose="020B0604030504040204" pitchFamily="50" charset="-128"/>
                <a:ea typeface="Meiryo UI" panose="020B0604030504040204" pitchFamily="50" charset="-128"/>
              </a:rPr>
              <a:t>海外の原発・再処理施設においても、トリチウムは海洋・気中などに排出されている。</a:t>
            </a:r>
            <a:endParaRPr kumimoji="1" lang="en-US" altLang="ja-JP" dirty="0">
              <a:solidFill>
                <a:schemeClr val="tx1"/>
              </a:solidFill>
              <a:latin typeface="Meiryo UI" panose="020B0604030504040204" pitchFamily="50" charset="-128"/>
              <a:ea typeface="Meiryo UI" panose="020B0604030504040204" pitchFamily="50" charset="-128"/>
            </a:endParaRPr>
          </a:p>
          <a:p>
            <a:pPr marL="285750" indent="-285750">
              <a:buFont typeface="Wingdings" panose="05000000000000000000" pitchFamily="2" charset="2"/>
              <a:buChar char="l"/>
            </a:pPr>
            <a:r>
              <a:rPr kumimoji="1" lang="ja-JP" altLang="en-US" dirty="0">
                <a:solidFill>
                  <a:schemeClr val="tx1"/>
                </a:solidFill>
                <a:latin typeface="Meiryo UI" panose="020B0604030504040204" pitchFamily="50" charset="-128"/>
                <a:ea typeface="Meiryo UI" panose="020B0604030504040204" pitchFamily="50" charset="-128"/>
              </a:rPr>
              <a:t>年間の放出量は、発電所によって差はあるが、</a:t>
            </a:r>
            <a:r>
              <a:rPr kumimoji="1" lang="en-US" altLang="ja-JP" dirty="0">
                <a:solidFill>
                  <a:schemeClr val="tx1"/>
                </a:solidFill>
                <a:latin typeface="Meiryo UI" panose="020B0604030504040204" pitchFamily="50" charset="-128"/>
                <a:ea typeface="Meiryo UI" panose="020B0604030504040204" pitchFamily="50" charset="-128"/>
              </a:rPr>
              <a:t>BWR</a:t>
            </a:r>
            <a:r>
              <a:rPr kumimoji="1" lang="ja-JP" altLang="en-US" dirty="0">
                <a:solidFill>
                  <a:schemeClr val="tx1"/>
                </a:solidFill>
                <a:latin typeface="Meiryo UI" panose="020B0604030504040204" pitchFamily="50" charset="-128"/>
                <a:ea typeface="Meiryo UI" panose="020B0604030504040204" pitchFamily="50" charset="-128"/>
              </a:rPr>
              <a:t>であれば数兆</a:t>
            </a:r>
            <a:r>
              <a:rPr kumimoji="1" lang="en-US" altLang="ja-JP" dirty="0" err="1">
                <a:solidFill>
                  <a:schemeClr val="tx1"/>
                </a:solidFill>
                <a:latin typeface="Meiryo UI" panose="020B0604030504040204" pitchFamily="50" charset="-128"/>
                <a:ea typeface="Meiryo UI" panose="020B0604030504040204" pitchFamily="50" charset="-128"/>
              </a:rPr>
              <a:t>Bq</a:t>
            </a:r>
            <a:r>
              <a:rPr kumimoji="1" lang="ja-JP" altLang="en-US" dirty="0">
                <a:solidFill>
                  <a:schemeClr val="tx1"/>
                </a:solidFill>
                <a:latin typeface="Meiryo UI" panose="020B0604030504040204" pitchFamily="50" charset="-128"/>
                <a:ea typeface="Meiryo UI" panose="020B0604030504040204" pitchFamily="50" charset="-128"/>
              </a:rPr>
              <a:t>程度、</a:t>
            </a:r>
            <a:r>
              <a:rPr kumimoji="1" lang="en-US" altLang="ja-JP" dirty="0">
                <a:solidFill>
                  <a:schemeClr val="tx1"/>
                </a:solidFill>
                <a:latin typeface="Meiryo UI" panose="020B0604030504040204" pitchFamily="50" charset="-128"/>
                <a:ea typeface="Meiryo UI" panose="020B0604030504040204" pitchFamily="50" charset="-128"/>
              </a:rPr>
              <a:t>PWR</a:t>
            </a:r>
            <a:r>
              <a:rPr kumimoji="1" lang="ja-JP" altLang="en-US" dirty="0">
                <a:solidFill>
                  <a:schemeClr val="tx1"/>
                </a:solidFill>
                <a:latin typeface="Meiryo UI" panose="020B0604030504040204" pitchFamily="50" charset="-128"/>
                <a:ea typeface="Meiryo UI" panose="020B0604030504040204" pitchFamily="50" charset="-128"/>
              </a:rPr>
              <a:t>であれば数十兆</a:t>
            </a:r>
            <a:r>
              <a:rPr kumimoji="1" lang="en-US" altLang="ja-JP" dirty="0" err="1">
                <a:solidFill>
                  <a:schemeClr val="tx1"/>
                </a:solidFill>
                <a:latin typeface="Meiryo UI" panose="020B0604030504040204" pitchFamily="50" charset="-128"/>
                <a:ea typeface="Meiryo UI" panose="020B0604030504040204" pitchFamily="50" charset="-128"/>
              </a:rPr>
              <a:t>Bq</a:t>
            </a:r>
            <a:r>
              <a:rPr kumimoji="1" lang="ja-JP" altLang="en-US" dirty="0">
                <a:solidFill>
                  <a:schemeClr val="tx1"/>
                </a:solidFill>
                <a:latin typeface="Meiryo UI" panose="020B0604030504040204" pitchFamily="50" charset="-128"/>
                <a:ea typeface="Meiryo UI" panose="020B0604030504040204" pitchFamily="50" charset="-128"/>
              </a:rPr>
              <a:t>程度である。</a:t>
            </a:r>
            <a:endParaRPr kumimoji="1" lang="en-US" altLang="ja-JP" dirty="0">
              <a:solidFill>
                <a:schemeClr val="tx1"/>
              </a:solidFill>
              <a:latin typeface="Meiryo UI" panose="020B0604030504040204" pitchFamily="50" charset="-128"/>
              <a:ea typeface="Meiryo UI" panose="020B0604030504040204" pitchFamily="50" charset="-128"/>
            </a:endParaRPr>
          </a:p>
        </p:txBody>
      </p:sp>
      <p:sp>
        <p:nvSpPr>
          <p:cNvPr id="5" name="スライド番号プレースホルダー 4">
            <a:extLst>
              <a:ext uri="{FF2B5EF4-FFF2-40B4-BE49-F238E27FC236}">
                <a16:creationId xmlns:a16="http://schemas.microsoft.com/office/drawing/2014/main" id="{68AF8F48-9921-43BD-8392-73F831F48924}"/>
              </a:ext>
            </a:extLst>
          </p:cNvPr>
          <p:cNvSpPr>
            <a:spLocks noGrp="1"/>
          </p:cNvSpPr>
          <p:nvPr>
            <p:ph type="sldNum" sz="quarter" idx="12"/>
          </p:nvPr>
        </p:nvSpPr>
        <p:spPr/>
        <p:txBody>
          <a:bodyPr/>
          <a:lstStyle/>
          <a:p>
            <a:fld id="{787F0561-F29F-4014-88F6-9EE3D1B23701}" type="slidenum">
              <a:rPr kumimoji="1" lang="ja-JP" altLang="en-US" smtClean="0">
                <a:latin typeface="Meiryo UI" panose="020B0604030504040204" pitchFamily="50" charset="-128"/>
                <a:ea typeface="Meiryo UI" panose="020B0604030504040204" pitchFamily="50" charset="-128"/>
              </a:rPr>
              <a:pPr/>
              <a:t>12</a:t>
            </a:fld>
            <a:endParaRPr kumimoji="1" lang="ja-JP" altLang="en-US">
              <a:latin typeface="Meiryo UI" panose="020B0604030504040204" pitchFamily="50" charset="-128"/>
              <a:ea typeface="Meiryo UI" panose="020B0604030504040204" pitchFamily="50" charset="-128"/>
            </a:endParaRPr>
          </a:p>
        </p:txBody>
      </p:sp>
      <p:sp>
        <p:nvSpPr>
          <p:cNvPr id="6" name="コンテンツ プレースホルダー 2">
            <a:extLst>
              <a:ext uri="{FF2B5EF4-FFF2-40B4-BE49-F238E27FC236}">
                <a16:creationId xmlns:a16="http://schemas.microsoft.com/office/drawing/2014/main" id="{308D7D47-D762-4E92-B76E-D191C07A6880}"/>
              </a:ext>
            </a:extLst>
          </p:cNvPr>
          <p:cNvSpPr txBox="1">
            <a:spLocks/>
          </p:cNvSpPr>
          <p:nvPr/>
        </p:nvSpPr>
        <p:spPr>
          <a:xfrm>
            <a:off x="290650" y="787125"/>
            <a:ext cx="8383346" cy="472331"/>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1800" kern="1200">
                <a:solidFill>
                  <a:schemeClr val="tx1"/>
                </a:solidFill>
                <a:latin typeface="Meiryo UI" panose="020B0604030504040204" pitchFamily="50" charset="-128"/>
                <a:ea typeface="Meiryo UI" panose="020B0604030504040204" pitchFamily="50" charset="-128"/>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eiryo UI" panose="020B0604030504040204" pitchFamily="50" charset="-128"/>
                <a:ea typeface="Meiryo UI" panose="020B0604030504040204" pitchFamily="50" charset="-128"/>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eiryo UI" panose="020B0604030504040204" pitchFamily="50" charset="-128"/>
                <a:ea typeface="Meiryo UI" panose="020B0604030504040204" pitchFamily="50" charset="-128"/>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eiryo UI" panose="020B0604030504040204" pitchFamily="50" charset="-128"/>
                <a:ea typeface="Meiryo UI" panose="020B0604030504040204" pitchFamily="50" charset="-128"/>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eiryo UI" panose="020B0604030504040204" pitchFamily="50" charset="-128"/>
                <a:ea typeface="Meiryo UI" panose="020B0604030504040204" pitchFamily="50" charset="-128"/>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None/>
            </a:pPr>
            <a:r>
              <a:rPr lang="ja-JP" altLang="en-US" dirty="0"/>
              <a:t>世界的にはどれくらいの量が処分されているの？</a:t>
            </a:r>
          </a:p>
        </p:txBody>
      </p:sp>
      <p:sp>
        <p:nvSpPr>
          <p:cNvPr id="7" name="テキスト ボックス 6">
            <a:extLst>
              <a:ext uri="{FF2B5EF4-FFF2-40B4-BE49-F238E27FC236}">
                <a16:creationId xmlns:a16="http://schemas.microsoft.com/office/drawing/2014/main" id="{5A2C2A25-778B-44FB-B857-F529638FF980}"/>
              </a:ext>
            </a:extLst>
          </p:cNvPr>
          <p:cNvSpPr txBox="1"/>
          <p:nvPr/>
        </p:nvSpPr>
        <p:spPr>
          <a:xfrm>
            <a:off x="306676" y="6278945"/>
            <a:ext cx="7227009" cy="415498"/>
          </a:xfrm>
          <a:prstGeom prst="rect">
            <a:avLst/>
          </a:prstGeom>
          <a:noFill/>
        </p:spPr>
        <p:txBody>
          <a:bodyPr wrap="square" rtlCol="0">
            <a:spAutoFit/>
          </a:bodyPr>
          <a:lstStyle/>
          <a:p>
            <a:r>
              <a:rPr kumimoji="1" lang="ja-JP" altLang="en-US" sz="1050" dirty="0">
                <a:latin typeface="Meiryo UI" panose="020B0604030504040204" pitchFamily="50" charset="-128"/>
                <a:ea typeface="Meiryo UI" panose="020B0604030504040204" pitchFamily="50" charset="-128"/>
              </a:rPr>
              <a:t>「多核種除去設備等処理水の取扱いに関する小委員会（第</a:t>
            </a:r>
            <a:r>
              <a:rPr kumimoji="1" lang="en-US" altLang="ja-JP" sz="1050" dirty="0">
                <a:latin typeface="Meiryo UI" panose="020B0604030504040204" pitchFamily="50" charset="-128"/>
                <a:ea typeface="Meiryo UI" panose="020B0604030504040204" pitchFamily="50" charset="-128"/>
              </a:rPr>
              <a:t>7</a:t>
            </a:r>
            <a:r>
              <a:rPr kumimoji="1" lang="ja-JP" altLang="en-US" sz="1050" dirty="0">
                <a:latin typeface="Meiryo UI" panose="020B0604030504040204" pitchFamily="50" charset="-128"/>
                <a:ea typeface="Meiryo UI" panose="020B0604030504040204" pitchFamily="50" charset="-128"/>
              </a:rPr>
              <a:t>回）、資料</a:t>
            </a:r>
            <a:r>
              <a:rPr kumimoji="1" lang="en-US" altLang="ja-JP" sz="1050" dirty="0">
                <a:latin typeface="Meiryo UI" panose="020B0604030504040204" pitchFamily="50" charset="-128"/>
                <a:ea typeface="Meiryo UI" panose="020B0604030504040204" pitchFamily="50" charset="-128"/>
              </a:rPr>
              <a:t>5-2</a:t>
            </a:r>
            <a:r>
              <a:rPr kumimoji="1" lang="ja-JP" altLang="en-US" sz="1050" dirty="0">
                <a:latin typeface="Meiryo UI" panose="020B0604030504040204" pitchFamily="50" charset="-128"/>
                <a:ea typeface="Meiryo UI" panose="020B0604030504040204" pitchFamily="50" charset="-128"/>
              </a:rPr>
              <a:t> トリチウムの性質などについて（案）（参考資料）、</a:t>
            </a:r>
            <a:endParaRPr kumimoji="1" lang="en-US" altLang="ja-JP" sz="1050" dirty="0">
              <a:latin typeface="Meiryo UI" panose="020B0604030504040204" pitchFamily="50" charset="-128"/>
              <a:ea typeface="Meiryo UI" panose="020B0604030504040204" pitchFamily="50" charset="-128"/>
            </a:endParaRPr>
          </a:p>
          <a:p>
            <a:r>
              <a:rPr kumimoji="1" lang="en-US" altLang="ja-JP" sz="1050" dirty="0">
                <a:latin typeface="Meiryo UI" panose="020B0604030504040204" pitchFamily="50" charset="-128"/>
                <a:ea typeface="Meiryo UI" panose="020B0604030504040204" pitchFamily="50" charset="-128"/>
              </a:rPr>
              <a:t>P.7</a:t>
            </a:r>
            <a:r>
              <a:rPr kumimoji="1" lang="ja-JP" altLang="en-US" sz="1050" dirty="0" err="1">
                <a:latin typeface="Meiryo UI" panose="020B0604030504040204" pitchFamily="50" charset="-128"/>
                <a:ea typeface="Meiryo UI" panose="020B0604030504040204" pitchFamily="50" charset="-128"/>
              </a:rPr>
              <a:t>、</a:t>
            </a:r>
            <a:r>
              <a:rPr kumimoji="1" lang="ja-JP" altLang="en-US" sz="1050" dirty="0">
                <a:latin typeface="Meiryo UI" panose="020B0604030504040204" pitchFamily="50" charset="-128"/>
                <a:ea typeface="Meiryo UI" panose="020B0604030504040204" pitchFamily="50" charset="-128"/>
              </a:rPr>
              <a:t>平成</a:t>
            </a:r>
            <a:r>
              <a:rPr kumimoji="1" lang="en-US" altLang="ja-JP" sz="1050" dirty="0">
                <a:latin typeface="Meiryo UI" panose="020B0604030504040204" pitchFamily="50" charset="-128"/>
                <a:ea typeface="Meiryo UI" panose="020B0604030504040204" pitchFamily="50" charset="-128"/>
              </a:rPr>
              <a:t>30</a:t>
            </a:r>
            <a:r>
              <a:rPr kumimoji="1" lang="ja-JP" altLang="en-US" sz="1050" dirty="0">
                <a:latin typeface="Meiryo UI" panose="020B0604030504040204" pitchFamily="50" charset="-128"/>
                <a:ea typeface="Meiryo UI" panose="020B0604030504040204" pitchFamily="50" charset="-128"/>
              </a:rPr>
              <a:t>年２月２日」</a:t>
            </a:r>
          </a:p>
        </p:txBody>
      </p:sp>
      <p:sp>
        <p:nvSpPr>
          <p:cNvPr id="19" name="テキスト ボックス 18">
            <a:extLst>
              <a:ext uri="{FF2B5EF4-FFF2-40B4-BE49-F238E27FC236}">
                <a16:creationId xmlns:a16="http://schemas.microsoft.com/office/drawing/2014/main" id="{4EB292D2-3CF7-4411-9490-A253495F76F9}"/>
              </a:ext>
            </a:extLst>
          </p:cNvPr>
          <p:cNvSpPr txBox="1"/>
          <p:nvPr/>
        </p:nvSpPr>
        <p:spPr>
          <a:xfrm>
            <a:off x="6929459" y="5621011"/>
            <a:ext cx="1768865" cy="861774"/>
          </a:xfrm>
          <a:prstGeom prst="rect">
            <a:avLst/>
          </a:prstGeom>
          <a:noFill/>
        </p:spPr>
        <p:txBody>
          <a:bodyPr wrap="square" rtlCol="0">
            <a:spAutoFit/>
          </a:bodyPr>
          <a:lstStyle/>
          <a:p>
            <a:r>
              <a:rPr kumimoji="1" lang="en-US" altLang="ja-JP" sz="1000" dirty="0">
                <a:latin typeface="Meiryo UI" panose="020B0604030504040204" pitchFamily="50" charset="-128"/>
                <a:ea typeface="Meiryo UI" panose="020B0604030504040204" pitchFamily="50" charset="-128"/>
              </a:rPr>
              <a:t>※</a:t>
            </a:r>
            <a:r>
              <a:rPr kumimoji="1" lang="ja-JP" altLang="en-US" sz="1000" dirty="0">
                <a:latin typeface="Meiryo UI" panose="020B0604030504040204" pitchFamily="50" charset="-128"/>
                <a:ea typeface="Meiryo UI" panose="020B0604030504040204" pitchFamily="50" charset="-128"/>
              </a:rPr>
              <a:t>　</a:t>
            </a:r>
            <a:r>
              <a:rPr kumimoji="1" lang="en-US" altLang="ja-JP" sz="1000" dirty="0">
                <a:latin typeface="Meiryo UI" panose="020B0604030504040204" pitchFamily="50" charset="-128"/>
                <a:ea typeface="Meiryo UI" panose="020B0604030504040204" pitchFamily="50" charset="-128"/>
              </a:rPr>
              <a:t>2016/3/24</a:t>
            </a:r>
            <a:r>
              <a:rPr kumimoji="1" lang="ja-JP" altLang="en-US" sz="1000" dirty="0">
                <a:latin typeface="Meiryo UI" panose="020B0604030504040204" pitchFamily="50" charset="-128"/>
                <a:ea typeface="Meiryo UI" panose="020B0604030504040204" pitchFamily="50" charset="-128"/>
              </a:rPr>
              <a:t>時点で福島第一原子力発電所の処理水タンク内にあるトリチウムの総量。年間処分量ではないことに留意。</a:t>
            </a:r>
          </a:p>
          <a:p>
            <a:endParaRPr kumimoji="1" lang="en-US" altLang="ja-JP" sz="1000" dirty="0">
              <a:latin typeface="Meiryo UI" panose="020B0604030504040204" pitchFamily="50" charset="-128"/>
              <a:ea typeface="Meiryo UI" panose="020B0604030504040204" pitchFamily="50" charset="-128"/>
            </a:endParaRPr>
          </a:p>
        </p:txBody>
      </p:sp>
      <p:pic>
        <p:nvPicPr>
          <p:cNvPr id="3" name="図 2">
            <a:extLst>
              <a:ext uri="{FF2B5EF4-FFF2-40B4-BE49-F238E27FC236}">
                <a16:creationId xmlns:a16="http://schemas.microsoft.com/office/drawing/2014/main" id="{69A32550-ADE0-44F2-AE00-09A88B6DE77A}"/>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300684" y="2210688"/>
            <a:ext cx="6710182" cy="3672188"/>
          </a:xfrm>
          <a:prstGeom prst="rect">
            <a:avLst/>
          </a:prstGeom>
        </p:spPr>
      </p:pic>
      <p:sp>
        <p:nvSpPr>
          <p:cNvPr id="8" name="正方形/長方形 7">
            <a:extLst>
              <a:ext uri="{FF2B5EF4-FFF2-40B4-BE49-F238E27FC236}">
                <a16:creationId xmlns:a16="http://schemas.microsoft.com/office/drawing/2014/main" id="{015835DC-0876-4CD3-B867-BE15123C582B}"/>
              </a:ext>
            </a:extLst>
          </p:cNvPr>
          <p:cNvSpPr/>
          <p:nvPr/>
        </p:nvSpPr>
        <p:spPr>
          <a:xfrm>
            <a:off x="42779" y="5677563"/>
            <a:ext cx="4443384" cy="25391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 name="テキスト ボックス 19">
            <a:extLst>
              <a:ext uri="{FF2B5EF4-FFF2-40B4-BE49-F238E27FC236}">
                <a16:creationId xmlns:a16="http://schemas.microsoft.com/office/drawing/2014/main" id="{AAE85C5F-DB2F-40F6-8869-E8771CA07A71}"/>
              </a:ext>
            </a:extLst>
          </p:cNvPr>
          <p:cNvSpPr txBox="1"/>
          <p:nvPr/>
        </p:nvSpPr>
        <p:spPr>
          <a:xfrm>
            <a:off x="7000883" y="3173788"/>
            <a:ext cx="2143117" cy="954107"/>
          </a:xfrm>
          <a:prstGeom prst="rect">
            <a:avLst/>
          </a:prstGeom>
          <a:noFill/>
        </p:spPr>
        <p:txBody>
          <a:bodyPr wrap="square" rtlCol="0">
            <a:spAutoFit/>
          </a:bodyPr>
          <a:lstStyle/>
          <a:p>
            <a:r>
              <a:rPr kumimoji="1" lang="ja-JP" altLang="en-US" sz="1400" dirty="0">
                <a:latin typeface="Meiryo UI" panose="020B0604030504040204" pitchFamily="50" charset="-128"/>
                <a:ea typeface="Meiryo UI" panose="020B0604030504040204" pitchFamily="50" charset="-128"/>
              </a:rPr>
              <a:t>参考：</a:t>
            </a:r>
            <a:endParaRPr kumimoji="1" lang="en-US" altLang="ja-JP" sz="1400" dirty="0">
              <a:latin typeface="Meiryo UI" panose="020B0604030504040204" pitchFamily="50" charset="-128"/>
              <a:ea typeface="Meiryo UI" panose="020B0604030504040204" pitchFamily="50" charset="-128"/>
            </a:endParaRPr>
          </a:p>
          <a:p>
            <a:r>
              <a:rPr kumimoji="1" lang="ja-JP" altLang="en-US" sz="1400" dirty="0">
                <a:latin typeface="Meiryo UI" panose="020B0604030504040204" pitchFamily="50" charset="-128"/>
                <a:ea typeface="Meiryo UI" panose="020B0604030504040204" pitchFamily="50" charset="-128"/>
              </a:rPr>
              <a:t>福島第一原子力発電所におけるトリチウム総量</a:t>
            </a:r>
            <a:r>
              <a:rPr kumimoji="1" lang="en-US" altLang="ja-JP" sz="1400" baseline="30000" dirty="0">
                <a:latin typeface="Meiryo UI" panose="020B0604030504040204" pitchFamily="50" charset="-128"/>
                <a:ea typeface="Meiryo UI" panose="020B0604030504040204" pitchFamily="50" charset="-128"/>
              </a:rPr>
              <a:t>※</a:t>
            </a:r>
          </a:p>
          <a:p>
            <a:pPr algn="ctr"/>
            <a:r>
              <a:rPr kumimoji="1" lang="en-US" altLang="ja-JP" sz="1400" dirty="0">
                <a:latin typeface="Meiryo UI" panose="020B0604030504040204" pitchFamily="50" charset="-128"/>
                <a:ea typeface="Meiryo UI" panose="020B0604030504040204" pitchFamily="50" charset="-128"/>
              </a:rPr>
              <a:t>760</a:t>
            </a:r>
            <a:r>
              <a:rPr kumimoji="1" lang="ja-JP" altLang="en-US" sz="1400" dirty="0">
                <a:latin typeface="Meiryo UI" panose="020B0604030504040204" pitchFamily="50" charset="-128"/>
                <a:ea typeface="Meiryo UI" panose="020B0604030504040204" pitchFamily="50" charset="-128"/>
              </a:rPr>
              <a:t>兆ベクレル</a:t>
            </a:r>
            <a:endParaRPr kumimoji="1" lang="en-US" altLang="ja-JP" sz="1400" dirty="0">
              <a:latin typeface="Meiryo UI" panose="020B0604030504040204" pitchFamily="50" charset="-128"/>
              <a:ea typeface="Meiryo UI" panose="020B0604030504040204" pitchFamily="50" charset="-128"/>
            </a:endParaRPr>
          </a:p>
        </p:txBody>
      </p:sp>
      <p:sp>
        <p:nvSpPr>
          <p:cNvPr id="18" name="テキスト ボックス 17">
            <a:extLst>
              <a:ext uri="{FF2B5EF4-FFF2-40B4-BE49-F238E27FC236}">
                <a16:creationId xmlns:a16="http://schemas.microsoft.com/office/drawing/2014/main" id="{1E5053EF-E656-4C0F-B0AA-3487E7FA8929}"/>
              </a:ext>
            </a:extLst>
          </p:cNvPr>
          <p:cNvSpPr txBox="1"/>
          <p:nvPr/>
        </p:nvSpPr>
        <p:spPr>
          <a:xfrm>
            <a:off x="975942" y="5859157"/>
            <a:ext cx="5278259" cy="307777"/>
          </a:xfrm>
          <a:prstGeom prst="rect">
            <a:avLst/>
          </a:prstGeom>
          <a:noFill/>
        </p:spPr>
        <p:txBody>
          <a:bodyPr wrap="square" rtlCol="0">
            <a:spAutoFit/>
          </a:bodyPr>
          <a:lstStyle/>
          <a:p>
            <a:pPr algn="ctr"/>
            <a:r>
              <a:rPr kumimoji="1" lang="ja-JP" altLang="en-US" sz="1400" b="1" dirty="0">
                <a:latin typeface="Meiryo UI" panose="020B0604030504040204" pitchFamily="50" charset="-128"/>
                <a:ea typeface="Meiryo UI" panose="020B0604030504040204" pitchFamily="50" charset="-128"/>
              </a:rPr>
              <a:t>図　海外の原子力施設におけるトリチウムの年間処分量</a:t>
            </a:r>
          </a:p>
        </p:txBody>
      </p:sp>
      <p:sp>
        <p:nvSpPr>
          <p:cNvPr id="9" name="正方形/長方形 8">
            <a:extLst>
              <a:ext uri="{FF2B5EF4-FFF2-40B4-BE49-F238E27FC236}">
                <a16:creationId xmlns:a16="http://schemas.microsoft.com/office/drawing/2014/main" id="{9BAB8588-D3F1-45E1-BC07-72A74E530B4B}"/>
              </a:ext>
            </a:extLst>
          </p:cNvPr>
          <p:cNvSpPr/>
          <p:nvPr/>
        </p:nvSpPr>
        <p:spPr>
          <a:xfrm>
            <a:off x="7000883" y="3173787"/>
            <a:ext cx="2029829" cy="954108"/>
          </a:xfrm>
          <a:prstGeom prst="rect">
            <a:avLst/>
          </a:prstGeom>
          <a:no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284027280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正方形/長方形 3">
            <a:extLst>
              <a:ext uri="{FF2B5EF4-FFF2-40B4-BE49-F238E27FC236}">
                <a16:creationId xmlns:a16="http://schemas.microsoft.com/office/drawing/2014/main" id="{271F3960-E06B-4544-9BF6-974CD2039EBE}"/>
              </a:ext>
            </a:extLst>
          </p:cNvPr>
          <p:cNvSpPr/>
          <p:nvPr/>
        </p:nvSpPr>
        <p:spPr>
          <a:xfrm>
            <a:off x="370936" y="1175815"/>
            <a:ext cx="8402128" cy="1237186"/>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buFont typeface="Wingdings" panose="05000000000000000000" pitchFamily="2" charset="2"/>
              <a:buChar char="l"/>
            </a:pPr>
            <a:r>
              <a:rPr kumimoji="1" lang="ja-JP" altLang="en-US" dirty="0">
                <a:solidFill>
                  <a:schemeClr val="tx1"/>
                </a:solidFill>
                <a:latin typeface="Meiryo UI" panose="020B0604030504040204" pitchFamily="50" charset="-128"/>
                <a:ea typeface="Meiryo UI" panose="020B0604030504040204" pitchFamily="50" charset="-128"/>
              </a:rPr>
              <a:t>原子力発電所から処分されたトリチウムが環境・人体に影響を及ぼさないことを確認するために、環境放射線のモニタリングが行われている。</a:t>
            </a:r>
            <a:endParaRPr kumimoji="1" lang="en-US" altLang="ja-JP" dirty="0">
              <a:solidFill>
                <a:schemeClr val="tx1"/>
              </a:solidFill>
              <a:latin typeface="Meiryo UI" panose="020B0604030504040204" pitchFamily="50" charset="-128"/>
              <a:ea typeface="Meiryo UI" panose="020B0604030504040204" pitchFamily="50" charset="-128"/>
            </a:endParaRPr>
          </a:p>
          <a:p>
            <a:pPr marL="285750" indent="-285750">
              <a:buFont typeface="Wingdings" panose="05000000000000000000" pitchFamily="2" charset="2"/>
              <a:buChar char="l"/>
            </a:pPr>
            <a:r>
              <a:rPr kumimoji="1" lang="ja-JP" altLang="en-US" dirty="0">
                <a:solidFill>
                  <a:schemeClr val="tx1"/>
                </a:solidFill>
                <a:latin typeface="Meiryo UI" panose="020B0604030504040204" pitchFamily="50" charset="-128"/>
                <a:ea typeface="Meiryo UI" panose="020B0604030504040204" pitchFamily="50" charset="-128"/>
              </a:rPr>
              <a:t>原子力発電所周辺における陸水・大気中水分・雨水・海水について、放射性物質濃度の測定がされている。</a:t>
            </a:r>
            <a:endParaRPr kumimoji="1" lang="en-US" altLang="ja-JP" dirty="0">
              <a:solidFill>
                <a:schemeClr val="tx1"/>
              </a:solidFill>
              <a:latin typeface="Meiryo UI" panose="020B0604030504040204" pitchFamily="50" charset="-128"/>
              <a:ea typeface="Meiryo UI" panose="020B0604030504040204" pitchFamily="50" charset="-128"/>
            </a:endParaRPr>
          </a:p>
        </p:txBody>
      </p:sp>
      <p:sp>
        <p:nvSpPr>
          <p:cNvPr id="5" name="スライド番号プレースホルダー 4">
            <a:extLst>
              <a:ext uri="{FF2B5EF4-FFF2-40B4-BE49-F238E27FC236}">
                <a16:creationId xmlns:a16="http://schemas.microsoft.com/office/drawing/2014/main" id="{68AF8F48-9921-43BD-8392-73F831F48924}"/>
              </a:ext>
            </a:extLst>
          </p:cNvPr>
          <p:cNvSpPr>
            <a:spLocks noGrp="1"/>
          </p:cNvSpPr>
          <p:nvPr>
            <p:ph type="sldNum" sz="quarter" idx="12"/>
          </p:nvPr>
        </p:nvSpPr>
        <p:spPr/>
        <p:txBody>
          <a:bodyPr/>
          <a:lstStyle/>
          <a:p>
            <a:fld id="{787F0561-F29F-4014-88F6-9EE3D1B23701}" type="slidenum">
              <a:rPr kumimoji="1" lang="ja-JP" altLang="en-US" smtClean="0">
                <a:latin typeface="Meiryo UI" panose="020B0604030504040204" pitchFamily="50" charset="-128"/>
                <a:ea typeface="Meiryo UI" panose="020B0604030504040204" pitchFamily="50" charset="-128"/>
              </a:rPr>
              <a:pPr/>
              <a:t>13</a:t>
            </a:fld>
            <a:endParaRPr kumimoji="1" lang="ja-JP" altLang="en-US">
              <a:latin typeface="Meiryo UI" panose="020B0604030504040204" pitchFamily="50" charset="-128"/>
              <a:ea typeface="Meiryo UI" panose="020B0604030504040204" pitchFamily="50" charset="-128"/>
            </a:endParaRPr>
          </a:p>
        </p:txBody>
      </p:sp>
      <p:sp>
        <p:nvSpPr>
          <p:cNvPr id="6" name="コンテンツ プレースホルダー 2">
            <a:extLst>
              <a:ext uri="{FF2B5EF4-FFF2-40B4-BE49-F238E27FC236}">
                <a16:creationId xmlns:a16="http://schemas.microsoft.com/office/drawing/2014/main" id="{308D7D47-D762-4E92-B76E-D191C07A6880}"/>
              </a:ext>
            </a:extLst>
          </p:cNvPr>
          <p:cNvSpPr txBox="1">
            <a:spLocks/>
          </p:cNvSpPr>
          <p:nvPr/>
        </p:nvSpPr>
        <p:spPr>
          <a:xfrm>
            <a:off x="290650" y="787125"/>
            <a:ext cx="8383346" cy="472331"/>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1800" kern="1200">
                <a:solidFill>
                  <a:schemeClr val="tx1"/>
                </a:solidFill>
                <a:latin typeface="Meiryo UI" panose="020B0604030504040204" pitchFamily="50" charset="-128"/>
                <a:ea typeface="Meiryo UI" panose="020B0604030504040204" pitchFamily="50" charset="-128"/>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eiryo UI" panose="020B0604030504040204" pitchFamily="50" charset="-128"/>
                <a:ea typeface="Meiryo UI" panose="020B0604030504040204" pitchFamily="50" charset="-128"/>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eiryo UI" panose="020B0604030504040204" pitchFamily="50" charset="-128"/>
                <a:ea typeface="Meiryo UI" panose="020B0604030504040204" pitchFamily="50" charset="-128"/>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eiryo UI" panose="020B0604030504040204" pitchFamily="50" charset="-128"/>
                <a:ea typeface="Meiryo UI" panose="020B0604030504040204" pitchFamily="50" charset="-128"/>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eiryo UI" panose="020B0604030504040204" pitchFamily="50" charset="-128"/>
                <a:ea typeface="Meiryo UI" panose="020B0604030504040204" pitchFamily="50" charset="-128"/>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None/>
            </a:pPr>
            <a:r>
              <a:rPr lang="ja-JP" altLang="en-US" dirty="0"/>
              <a:t>何をどの様にモニタリングしているの？</a:t>
            </a:r>
          </a:p>
        </p:txBody>
      </p:sp>
      <p:sp>
        <p:nvSpPr>
          <p:cNvPr id="13" name="テキスト ボックス 12">
            <a:extLst>
              <a:ext uri="{FF2B5EF4-FFF2-40B4-BE49-F238E27FC236}">
                <a16:creationId xmlns:a16="http://schemas.microsoft.com/office/drawing/2014/main" id="{B6E8B890-73DE-4D01-B539-F73FB04C4059}"/>
              </a:ext>
            </a:extLst>
          </p:cNvPr>
          <p:cNvSpPr txBox="1"/>
          <p:nvPr/>
        </p:nvSpPr>
        <p:spPr>
          <a:xfrm>
            <a:off x="306677" y="6278945"/>
            <a:ext cx="7590539" cy="253916"/>
          </a:xfrm>
          <a:prstGeom prst="rect">
            <a:avLst/>
          </a:prstGeom>
          <a:noFill/>
        </p:spPr>
        <p:txBody>
          <a:bodyPr wrap="none" rtlCol="0">
            <a:spAutoFit/>
          </a:bodyPr>
          <a:lstStyle/>
          <a:p>
            <a:r>
              <a:rPr kumimoji="1" lang="ja-JP" altLang="en-US" sz="1050" dirty="0">
                <a:latin typeface="Meiryo UI" panose="020B0604030504040204" pitchFamily="50" charset="-128"/>
                <a:ea typeface="Meiryo UI" panose="020B0604030504040204" pitchFamily="50" charset="-128"/>
              </a:rPr>
              <a:t>「福井県環境放射能測定技術会議、原子力発電所周辺の環境放射能調査報告　平成</a:t>
            </a:r>
            <a:r>
              <a:rPr kumimoji="1" lang="en-US" altLang="ja-JP" sz="1050" dirty="0">
                <a:latin typeface="Meiryo UI" panose="020B0604030504040204" pitchFamily="50" charset="-128"/>
                <a:ea typeface="Meiryo UI" panose="020B0604030504040204" pitchFamily="50" charset="-128"/>
              </a:rPr>
              <a:t>22</a:t>
            </a:r>
            <a:r>
              <a:rPr kumimoji="1" lang="ja-JP" altLang="en-US" sz="1050" dirty="0">
                <a:latin typeface="Meiryo UI" panose="020B0604030504040204" pitchFamily="50" charset="-128"/>
                <a:ea typeface="Meiryo UI" panose="020B0604030504040204" pitchFamily="50" charset="-128"/>
              </a:rPr>
              <a:t>年度年報、</a:t>
            </a:r>
            <a:r>
              <a:rPr kumimoji="1" lang="en-US" altLang="ja-JP" sz="1050" dirty="0">
                <a:latin typeface="Meiryo UI" panose="020B0604030504040204" pitchFamily="50" charset="-128"/>
                <a:ea typeface="Meiryo UI" panose="020B0604030504040204" pitchFamily="50" charset="-128"/>
              </a:rPr>
              <a:t>P.49</a:t>
            </a:r>
            <a:r>
              <a:rPr kumimoji="1" lang="ja-JP" altLang="en-US" sz="1050" dirty="0" err="1">
                <a:latin typeface="Meiryo UI" panose="020B0604030504040204" pitchFamily="50" charset="-128"/>
                <a:ea typeface="Meiryo UI" panose="020B0604030504040204" pitchFamily="50" charset="-128"/>
              </a:rPr>
              <a:t>、</a:t>
            </a:r>
            <a:r>
              <a:rPr kumimoji="1" lang="ja-JP" altLang="en-US" sz="1050" dirty="0">
                <a:latin typeface="Meiryo UI" panose="020B0604030504040204" pitchFamily="50" charset="-128"/>
                <a:ea typeface="Meiryo UI" panose="020B0604030504040204" pitchFamily="50" charset="-128"/>
              </a:rPr>
              <a:t>平成</a:t>
            </a:r>
            <a:r>
              <a:rPr kumimoji="1" lang="en-US" altLang="ja-JP" sz="1050" dirty="0">
                <a:latin typeface="Meiryo UI" panose="020B0604030504040204" pitchFamily="50" charset="-128"/>
                <a:ea typeface="Meiryo UI" panose="020B0604030504040204" pitchFamily="50" charset="-128"/>
              </a:rPr>
              <a:t>23</a:t>
            </a:r>
            <a:r>
              <a:rPr kumimoji="1" lang="ja-JP" altLang="en-US" sz="1050" dirty="0">
                <a:latin typeface="Meiryo UI" panose="020B0604030504040204" pitchFamily="50" charset="-128"/>
                <a:ea typeface="Meiryo UI" panose="020B0604030504040204" pitchFamily="50" charset="-128"/>
              </a:rPr>
              <a:t>年</a:t>
            </a:r>
            <a:r>
              <a:rPr kumimoji="1" lang="en-US" altLang="ja-JP" sz="1050" dirty="0">
                <a:latin typeface="Meiryo UI" panose="020B0604030504040204" pitchFamily="50" charset="-128"/>
                <a:ea typeface="Meiryo UI" panose="020B0604030504040204" pitchFamily="50" charset="-128"/>
              </a:rPr>
              <a:t>9</a:t>
            </a:r>
            <a:r>
              <a:rPr kumimoji="1" lang="ja-JP" altLang="en-US" sz="1050" dirty="0">
                <a:latin typeface="Meiryo UI" panose="020B0604030504040204" pitchFamily="50" charset="-128"/>
                <a:ea typeface="Meiryo UI" panose="020B0604030504040204" pitchFamily="50" charset="-128"/>
              </a:rPr>
              <a:t>月」より作成</a:t>
            </a:r>
          </a:p>
        </p:txBody>
      </p:sp>
      <p:graphicFrame>
        <p:nvGraphicFramePr>
          <p:cNvPr id="15" name="表 14">
            <a:extLst>
              <a:ext uri="{FF2B5EF4-FFF2-40B4-BE49-F238E27FC236}">
                <a16:creationId xmlns:a16="http://schemas.microsoft.com/office/drawing/2014/main" id="{D9196F07-9C53-4349-BE89-19E3D9558825}"/>
              </a:ext>
            </a:extLst>
          </p:cNvPr>
          <p:cNvGraphicFramePr>
            <a:graphicFrameLocks noGrp="1"/>
          </p:cNvGraphicFramePr>
          <p:nvPr>
            <p:extLst>
              <p:ext uri="{D42A27DB-BD31-4B8C-83A1-F6EECF244321}">
                <p14:modId xmlns:p14="http://schemas.microsoft.com/office/powerpoint/2010/main" val="4090082653"/>
              </p:ext>
            </p:extLst>
          </p:nvPr>
        </p:nvGraphicFramePr>
        <p:xfrm>
          <a:off x="889232" y="3724604"/>
          <a:ext cx="7709483" cy="1854200"/>
        </p:xfrm>
        <a:graphic>
          <a:graphicData uri="http://schemas.openxmlformats.org/drawingml/2006/table">
            <a:tbl>
              <a:tblPr firstRow="1" bandRow="1">
                <a:tableStyleId>{5940675A-B579-460E-94D1-54222C63F5DA}</a:tableStyleId>
              </a:tblPr>
              <a:tblGrid>
                <a:gridCol w="1979803">
                  <a:extLst>
                    <a:ext uri="{9D8B030D-6E8A-4147-A177-3AD203B41FA5}">
                      <a16:colId xmlns:a16="http://schemas.microsoft.com/office/drawing/2014/main" val="908214595"/>
                    </a:ext>
                  </a:extLst>
                </a:gridCol>
                <a:gridCol w="4613945">
                  <a:extLst>
                    <a:ext uri="{9D8B030D-6E8A-4147-A177-3AD203B41FA5}">
                      <a16:colId xmlns:a16="http://schemas.microsoft.com/office/drawing/2014/main" val="2132760760"/>
                    </a:ext>
                  </a:extLst>
                </a:gridCol>
                <a:gridCol w="1115735">
                  <a:extLst>
                    <a:ext uri="{9D8B030D-6E8A-4147-A177-3AD203B41FA5}">
                      <a16:colId xmlns:a16="http://schemas.microsoft.com/office/drawing/2014/main" val="1174690503"/>
                    </a:ext>
                  </a:extLst>
                </a:gridCol>
              </a:tblGrid>
              <a:tr h="370840">
                <a:tc>
                  <a:txBody>
                    <a:bodyPr/>
                    <a:lstStyle/>
                    <a:p>
                      <a:pPr algn="ctr"/>
                      <a:r>
                        <a:rPr kumimoji="1" lang="ja-JP" altLang="en-US" dirty="0"/>
                        <a:t>分析試料</a:t>
                      </a:r>
                    </a:p>
                  </a:txBody>
                  <a:tcPr/>
                </a:tc>
                <a:tc>
                  <a:txBody>
                    <a:bodyPr/>
                    <a:lstStyle/>
                    <a:p>
                      <a:pPr algn="ctr"/>
                      <a:r>
                        <a:rPr kumimoji="1" lang="ja-JP" altLang="en-US" dirty="0"/>
                        <a:t>測定概要</a:t>
                      </a:r>
                    </a:p>
                  </a:txBody>
                  <a:tcPr/>
                </a:tc>
                <a:tc>
                  <a:txBody>
                    <a:bodyPr/>
                    <a:lstStyle/>
                    <a:p>
                      <a:pPr algn="ctr"/>
                      <a:r>
                        <a:rPr kumimoji="1" lang="ja-JP" altLang="en-US" dirty="0"/>
                        <a:t>測定箇所</a:t>
                      </a:r>
                    </a:p>
                  </a:txBody>
                  <a:tcPr/>
                </a:tc>
                <a:extLst>
                  <a:ext uri="{0D108BD9-81ED-4DB2-BD59-A6C34878D82A}">
                    <a16:rowId xmlns:a16="http://schemas.microsoft.com/office/drawing/2014/main" val="3740977688"/>
                  </a:ext>
                </a:extLst>
              </a:tr>
              <a:tr h="370840">
                <a:tc>
                  <a:txBody>
                    <a:bodyPr/>
                    <a:lstStyle/>
                    <a:p>
                      <a:r>
                        <a:rPr kumimoji="1" lang="ja-JP" altLang="en-US" dirty="0"/>
                        <a:t>陸水（水道水）</a:t>
                      </a:r>
                    </a:p>
                  </a:txBody>
                  <a:tcPr/>
                </a:tc>
                <a:tc>
                  <a:txBody>
                    <a:bodyPr/>
                    <a:lstStyle/>
                    <a:p>
                      <a:r>
                        <a:rPr kumimoji="1" lang="ja-JP" altLang="en-US" dirty="0"/>
                        <a:t>年</a:t>
                      </a:r>
                      <a:r>
                        <a:rPr kumimoji="1" lang="en-US" altLang="ja-JP" dirty="0"/>
                        <a:t>4</a:t>
                      </a:r>
                      <a:r>
                        <a:rPr kumimoji="1" lang="ja-JP" altLang="en-US" dirty="0"/>
                        <a:t>回蛇口から採取した試料を調査</a:t>
                      </a:r>
                    </a:p>
                  </a:txBody>
                  <a:tcPr/>
                </a:tc>
                <a:tc>
                  <a:txBody>
                    <a:bodyPr/>
                    <a:lstStyle/>
                    <a:p>
                      <a:r>
                        <a:rPr kumimoji="1" lang="en-US" altLang="ja-JP" dirty="0"/>
                        <a:t>2</a:t>
                      </a:r>
                      <a:r>
                        <a:rPr kumimoji="1" lang="ja-JP" altLang="en-US" dirty="0"/>
                        <a:t>か所</a:t>
                      </a:r>
                    </a:p>
                  </a:txBody>
                  <a:tcPr/>
                </a:tc>
                <a:extLst>
                  <a:ext uri="{0D108BD9-81ED-4DB2-BD59-A6C34878D82A}">
                    <a16:rowId xmlns:a16="http://schemas.microsoft.com/office/drawing/2014/main" val="2738247120"/>
                  </a:ext>
                </a:extLst>
              </a:tr>
              <a:tr h="370840">
                <a:tc>
                  <a:txBody>
                    <a:bodyPr/>
                    <a:lstStyle/>
                    <a:p>
                      <a:r>
                        <a:rPr kumimoji="1" lang="ja-JP" altLang="en-US" dirty="0"/>
                        <a:t>大気中水分</a:t>
                      </a:r>
                    </a:p>
                  </a:txBody>
                  <a:tcPr/>
                </a:tc>
                <a:tc>
                  <a:txBody>
                    <a:bodyPr/>
                    <a:lstStyle/>
                    <a:p>
                      <a:r>
                        <a:rPr kumimoji="1" lang="ja-JP" altLang="en-US" dirty="0"/>
                        <a:t>年</a:t>
                      </a:r>
                      <a:r>
                        <a:rPr kumimoji="1" lang="en-US" altLang="ja-JP" dirty="0"/>
                        <a:t>12</a:t>
                      </a:r>
                      <a:r>
                        <a:rPr kumimoji="1" lang="ja-JP" altLang="en-US" dirty="0"/>
                        <a:t>回除湿器で集めた水分を調査</a:t>
                      </a:r>
                    </a:p>
                  </a:txBody>
                  <a:tcPr/>
                </a:tc>
                <a:tc>
                  <a:txBody>
                    <a:bodyPr/>
                    <a:lstStyle/>
                    <a:p>
                      <a:r>
                        <a:rPr kumimoji="1" lang="en-US" altLang="ja-JP" dirty="0"/>
                        <a:t>2</a:t>
                      </a:r>
                      <a:r>
                        <a:rPr kumimoji="1" lang="ja-JP" altLang="en-US" dirty="0"/>
                        <a:t>か所</a:t>
                      </a:r>
                    </a:p>
                  </a:txBody>
                  <a:tcPr/>
                </a:tc>
                <a:extLst>
                  <a:ext uri="{0D108BD9-81ED-4DB2-BD59-A6C34878D82A}">
                    <a16:rowId xmlns:a16="http://schemas.microsoft.com/office/drawing/2014/main" val="2671777872"/>
                  </a:ext>
                </a:extLst>
              </a:tr>
              <a:tr h="370840">
                <a:tc>
                  <a:txBody>
                    <a:bodyPr/>
                    <a:lstStyle/>
                    <a:p>
                      <a:r>
                        <a:rPr kumimoji="1" lang="ja-JP" altLang="en-US" dirty="0"/>
                        <a:t>雨水</a:t>
                      </a:r>
                    </a:p>
                  </a:txBody>
                  <a:tcPr/>
                </a:tc>
                <a:tc>
                  <a:txBody>
                    <a:bodyPr/>
                    <a:lstStyle/>
                    <a:p>
                      <a:r>
                        <a:rPr kumimoji="1" lang="ja-JP" altLang="en-US" dirty="0"/>
                        <a:t>年</a:t>
                      </a:r>
                      <a:r>
                        <a:rPr kumimoji="1" lang="en-US" altLang="ja-JP" dirty="0"/>
                        <a:t>4</a:t>
                      </a:r>
                      <a:r>
                        <a:rPr kumimoji="1" lang="ja-JP" altLang="en-US" dirty="0"/>
                        <a:t>回採取器で集めた雨水を調査</a:t>
                      </a:r>
                    </a:p>
                  </a:txBody>
                  <a:tcPr/>
                </a:tc>
                <a:tc>
                  <a:txBody>
                    <a:bodyPr/>
                    <a:lstStyle/>
                    <a:p>
                      <a:r>
                        <a:rPr kumimoji="1" lang="en-US" altLang="ja-JP" dirty="0"/>
                        <a:t>2</a:t>
                      </a:r>
                      <a:r>
                        <a:rPr kumimoji="1" lang="ja-JP" altLang="en-US" dirty="0"/>
                        <a:t>か所</a:t>
                      </a:r>
                    </a:p>
                  </a:txBody>
                  <a:tcPr/>
                </a:tc>
                <a:extLst>
                  <a:ext uri="{0D108BD9-81ED-4DB2-BD59-A6C34878D82A}">
                    <a16:rowId xmlns:a16="http://schemas.microsoft.com/office/drawing/2014/main" val="2679195465"/>
                  </a:ext>
                </a:extLst>
              </a:tr>
              <a:tr h="370840">
                <a:tc>
                  <a:txBody>
                    <a:bodyPr/>
                    <a:lstStyle/>
                    <a:p>
                      <a:r>
                        <a:rPr kumimoji="1" lang="ja-JP" altLang="en-US" dirty="0"/>
                        <a:t>海水</a:t>
                      </a:r>
                    </a:p>
                  </a:txBody>
                  <a:tcPr/>
                </a:tc>
                <a:tc>
                  <a:txBody>
                    <a:bodyPr/>
                    <a:lstStyle/>
                    <a:p>
                      <a:r>
                        <a:rPr kumimoji="1" lang="ja-JP" altLang="en-US" dirty="0"/>
                        <a:t>年</a:t>
                      </a:r>
                      <a:r>
                        <a:rPr kumimoji="1" lang="en-US" altLang="ja-JP" dirty="0"/>
                        <a:t>2~8</a:t>
                      </a:r>
                      <a:r>
                        <a:rPr kumimoji="1" lang="ja-JP" altLang="en-US" dirty="0"/>
                        <a:t>回船にて採取した海水を調査</a:t>
                      </a:r>
                    </a:p>
                  </a:txBody>
                  <a:tcPr/>
                </a:tc>
                <a:tc>
                  <a:txBody>
                    <a:bodyPr/>
                    <a:lstStyle/>
                    <a:p>
                      <a:r>
                        <a:rPr kumimoji="1" lang="en-US" altLang="ja-JP" dirty="0"/>
                        <a:t>4</a:t>
                      </a:r>
                      <a:r>
                        <a:rPr kumimoji="1" lang="ja-JP" altLang="en-US" dirty="0"/>
                        <a:t>か所</a:t>
                      </a:r>
                    </a:p>
                  </a:txBody>
                  <a:tcPr/>
                </a:tc>
                <a:extLst>
                  <a:ext uri="{0D108BD9-81ED-4DB2-BD59-A6C34878D82A}">
                    <a16:rowId xmlns:a16="http://schemas.microsoft.com/office/drawing/2014/main" val="542558916"/>
                  </a:ext>
                </a:extLst>
              </a:tr>
            </a:tbl>
          </a:graphicData>
        </a:graphic>
      </p:graphicFrame>
      <p:sp>
        <p:nvSpPr>
          <p:cNvPr id="17" name="正方形/長方形 16">
            <a:extLst>
              <a:ext uri="{FF2B5EF4-FFF2-40B4-BE49-F238E27FC236}">
                <a16:creationId xmlns:a16="http://schemas.microsoft.com/office/drawing/2014/main" id="{D4E3286F-8A42-4959-9D73-77E6A89E5C2C}"/>
              </a:ext>
            </a:extLst>
          </p:cNvPr>
          <p:cNvSpPr/>
          <p:nvPr/>
        </p:nvSpPr>
        <p:spPr>
          <a:xfrm>
            <a:off x="2233457" y="3207745"/>
            <a:ext cx="5096312" cy="523220"/>
          </a:xfrm>
          <a:prstGeom prst="rect">
            <a:avLst/>
          </a:prstGeom>
        </p:spPr>
        <p:txBody>
          <a:bodyPr wrap="square">
            <a:spAutoFit/>
          </a:bodyPr>
          <a:lstStyle/>
          <a:p>
            <a:pPr algn="ctr"/>
            <a:r>
              <a:rPr lang="ja-JP" altLang="en-US" sz="1400" b="1" dirty="0">
                <a:latin typeface="Meiryo UI" panose="020B0604030504040204" pitchFamily="50" charset="-128"/>
                <a:ea typeface="Meiryo UI" panose="020B0604030504040204" pitchFamily="50" charset="-128"/>
              </a:rPr>
              <a:t>表　トリチウムの環境モニタリング</a:t>
            </a:r>
          </a:p>
          <a:p>
            <a:pPr algn="ctr"/>
            <a:r>
              <a:rPr lang="ja-JP" altLang="en-US" sz="1400" b="1" dirty="0">
                <a:latin typeface="Meiryo UI" panose="020B0604030504040204" pitchFamily="50" charset="-128"/>
                <a:ea typeface="Meiryo UI" panose="020B0604030504040204" pitchFamily="50" charset="-128"/>
              </a:rPr>
              <a:t>（高浜原子力発電所における</a:t>
            </a:r>
            <a:r>
              <a:rPr lang="en-US" altLang="ja-JP" sz="1400" b="1" dirty="0">
                <a:latin typeface="Meiryo UI" panose="020B0604030504040204" pitchFamily="50" charset="-128"/>
                <a:ea typeface="Meiryo UI" panose="020B0604030504040204" pitchFamily="50" charset="-128"/>
              </a:rPr>
              <a:t>H22</a:t>
            </a:r>
            <a:r>
              <a:rPr lang="ja-JP" altLang="en-US" sz="1400" b="1" dirty="0">
                <a:latin typeface="Meiryo UI" panose="020B0604030504040204" pitchFamily="50" charset="-128"/>
                <a:ea typeface="Meiryo UI" panose="020B0604030504040204" pitchFamily="50" charset="-128"/>
              </a:rPr>
              <a:t>年度の測定例）</a:t>
            </a:r>
          </a:p>
        </p:txBody>
      </p:sp>
      <p:sp>
        <p:nvSpPr>
          <p:cNvPr id="18" name="正方形/長方形 17">
            <a:extLst>
              <a:ext uri="{FF2B5EF4-FFF2-40B4-BE49-F238E27FC236}">
                <a16:creationId xmlns:a16="http://schemas.microsoft.com/office/drawing/2014/main" id="{3E60CE6D-CEBD-40B5-9284-B23E47924941}"/>
              </a:ext>
            </a:extLst>
          </p:cNvPr>
          <p:cNvSpPr/>
          <p:nvPr/>
        </p:nvSpPr>
        <p:spPr>
          <a:xfrm>
            <a:off x="4187720" y="5578804"/>
            <a:ext cx="4810623" cy="415498"/>
          </a:xfrm>
          <a:prstGeom prst="rect">
            <a:avLst/>
          </a:prstGeom>
        </p:spPr>
        <p:txBody>
          <a:bodyPr wrap="square">
            <a:spAutoFit/>
          </a:bodyPr>
          <a:lstStyle/>
          <a:p>
            <a:r>
              <a:rPr lang="en-US" altLang="ja-JP" sz="1050" dirty="0">
                <a:latin typeface="Meiryo UI" panose="020B0604030504040204" pitchFamily="50" charset="-128"/>
                <a:ea typeface="Meiryo UI" panose="020B0604030504040204" pitchFamily="50" charset="-128"/>
              </a:rPr>
              <a:t>※</a:t>
            </a:r>
            <a:r>
              <a:rPr lang="ja-JP" altLang="en-US" sz="1050" dirty="0">
                <a:latin typeface="Meiryo UI" panose="020B0604030504040204" pitchFamily="50" charset="-128"/>
                <a:ea typeface="Meiryo UI" panose="020B0604030504040204" pitchFamily="50" charset="-128"/>
              </a:rPr>
              <a:t>採取頻度、箇所については原子力施設ごとに適切な回数・場所を設定している。</a:t>
            </a:r>
            <a:endParaRPr lang="en-US" altLang="ja-JP" sz="1050" dirty="0">
              <a:latin typeface="Meiryo UI" panose="020B0604030504040204" pitchFamily="50" charset="-128"/>
              <a:ea typeface="Meiryo UI" panose="020B0604030504040204" pitchFamily="50" charset="-128"/>
            </a:endParaRPr>
          </a:p>
          <a:p>
            <a:r>
              <a:rPr lang="ja-JP" altLang="en-US" sz="1050" dirty="0">
                <a:latin typeface="Meiryo UI" panose="020B0604030504040204" pitchFamily="50" charset="-128"/>
                <a:ea typeface="Meiryo UI" panose="020B0604030504040204" pitchFamily="50" charset="-128"/>
              </a:rPr>
              <a:t>　上記はあくまで高浜原子力発電所の平成</a:t>
            </a:r>
            <a:r>
              <a:rPr lang="en-US" altLang="ja-JP" sz="1050" dirty="0">
                <a:latin typeface="Meiryo UI" panose="020B0604030504040204" pitchFamily="50" charset="-128"/>
                <a:ea typeface="Meiryo UI" panose="020B0604030504040204" pitchFamily="50" charset="-128"/>
              </a:rPr>
              <a:t>22</a:t>
            </a:r>
            <a:r>
              <a:rPr lang="ja-JP" altLang="en-US" sz="1050" dirty="0">
                <a:latin typeface="Meiryo UI" panose="020B0604030504040204" pitchFamily="50" charset="-128"/>
                <a:ea typeface="Meiryo UI" panose="020B0604030504040204" pitchFamily="50" charset="-128"/>
              </a:rPr>
              <a:t>年度の測定条件である。</a:t>
            </a:r>
          </a:p>
        </p:txBody>
      </p:sp>
      <p:sp>
        <p:nvSpPr>
          <p:cNvPr id="8" name="タイトル 7">
            <a:extLst>
              <a:ext uri="{FF2B5EF4-FFF2-40B4-BE49-F238E27FC236}">
                <a16:creationId xmlns:a16="http://schemas.microsoft.com/office/drawing/2014/main" id="{8FC0EB41-F3F6-46DD-8D6A-233D53ABAD0C}"/>
              </a:ext>
            </a:extLst>
          </p:cNvPr>
          <p:cNvSpPr>
            <a:spLocks noGrp="1"/>
          </p:cNvSpPr>
          <p:nvPr>
            <p:ph type="title"/>
          </p:nvPr>
        </p:nvSpPr>
        <p:spPr/>
        <p:txBody>
          <a:bodyPr/>
          <a:lstStyle/>
          <a:p>
            <a:r>
              <a:rPr lang="en-US" altLang="ja-JP" dirty="0"/>
              <a:t>2.5 </a:t>
            </a:r>
            <a:r>
              <a:rPr lang="ja-JP" altLang="en-US" dirty="0"/>
              <a:t>原子力発電所におけるトリチウムのモニタリング</a:t>
            </a:r>
          </a:p>
        </p:txBody>
      </p:sp>
    </p:spTree>
    <p:extLst>
      <p:ext uri="{BB962C8B-B14F-4D97-AF65-F5344CB8AC3E}">
        <p14:creationId xmlns:p14="http://schemas.microsoft.com/office/powerpoint/2010/main" val="328004691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正方形/長方形 3">
            <a:extLst>
              <a:ext uri="{FF2B5EF4-FFF2-40B4-BE49-F238E27FC236}">
                <a16:creationId xmlns:a16="http://schemas.microsoft.com/office/drawing/2014/main" id="{271F3960-E06B-4544-9BF6-974CD2039EBE}"/>
              </a:ext>
            </a:extLst>
          </p:cNvPr>
          <p:cNvSpPr/>
          <p:nvPr/>
        </p:nvSpPr>
        <p:spPr>
          <a:xfrm>
            <a:off x="370936" y="1175815"/>
            <a:ext cx="8402128" cy="66880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buFont typeface="Wingdings" panose="05000000000000000000" pitchFamily="2" charset="2"/>
              <a:buChar char="l"/>
            </a:pPr>
            <a:r>
              <a:rPr kumimoji="1" lang="ja-JP" altLang="en-US" dirty="0">
                <a:solidFill>
                  <a:schemeClr val="tx1"/>
                </a:solidFill>
                <a:latin typeface="Meiryo UI" panose="020B0604030504040204" pitchFamily="50" charset="-128"/>
                <a:ea typeface="Meiryo UI" panose="020B0604030504040204" pitchFamily="50" charset="-128"/>
              </a:rPr>
              <a:t>周辺環境におけるトリチウムの濃度は告示濃度に比べ非常に低く、環境及び人体への影響は十分に小さいといえる。</a:t>
            </a:r>
            <a:endParaRPr kumimoji="1" lang="en-US" altLang="ja-JP" dirty="0">
              <a:solidFill>
                <a:schemeClr val="bg1">
                  <a:lumMod val="50000"/>
                </a:schemeClr>
              </a:solidFill>
              <a:latin typeface="Meiryo UI" panose="020B0604030504040204" pitchFamily="50" charset="-128"/>
              <a:ea typeface="Meiryo UI" panose="020B0604030504040204" pitchFamily="50" charset="-128"/>
            </a:endParaRPr>
          </a:p>
        </p:txBody>
      </p:sp>
      <p:sp>
        <p:nvSpPr>
          <p:cNvPr id="5" name="スライド番号プレースホルダー 4">
            <a:extLst>
              <a:ext uri="{FF2B5EF4-FFF2-40B4-BE49-F238E27FC236}">
                <a16:creationId xmlns:a16="http://schemas.microsoft.com/office/drawing/2014/main" id="{68AF8F48-9921-43BD-8392-73F831F48924}"/>
              </a:ext>
            </a:extLst>
          </p:cNvPr>
          <p:cNvSpPr>
            <a:spLocks noGrp="1"/>
          </p:cNvSpPr>
          <p:nvPr>
            <p:ph type="sldNum" sz="quarter" idx="12"/>
          </p:nvPr>
        </p:nvSpPr>
        <p:spPr/>
        <p:txBody>
          <a:bodyPr/>
          <a:lstStyle/>
          <a:p>
            <a:fld id="{787F0561-F29F-4014-88F6-9EE3D1B23701}" type="slidenum">
              <a:rPr kumimoji="1" lang="ja-JP" altLang="en-US" smtClean="0">
                <a:latin typeface="Meiryo UI" panose="020B0604030504040204" pitchFamily="50" charset="-128"/>
                <a:ea typeface="Meiryo UI" panose="020B0604030504040204" pitchFamily="50" charset="-128"/>
              </a:rPr>
              <a:pPr/>
              <a:t>14</a:t>
            </a:fld>
            <a:endParaRPr kumimoji="1" lang="ja-JP" altLang="en-US">
              <a:latin typeface="Meiryo UI" panose="020B0604030504040204" pitchFamily="50" charset="-128"/>
              <a:ea typeface="Meiryo UI" panose="020B0604030504040204" pitchFamily="50" charset="-128"/>
            </a:endParaRPr>
          </a:p>
        </p:txBody>
      </p:sp>
      <p:sp>
        <p:nvSpPr>
          <p:cNvPr id="6" name="コンテンツ プレースホルダー 2">
            <a:extLst>
              <a:ext uri="{FF2B5EF4-FFF2-40B4-BE49-F238E27FC236}">
                <a16:creationId xmlns:a16="http://schemas.microsoft.com/office/drawing/2014/main" id="{308D7D47-D762-4E92-B76E-D191C07A6880}"/>
              </a:ext>
            </a:extLst>
          </p:cNvPr>
          <p:cNvSpPr txBox="1">
            <a:spLocks/>
          </p:cNvSpPr>
          <p:nvPr/>
        </p:nvSpPr>
        <p:spPr>
          <a:xfrm>
            <a:off x="290650" y="787125"/>
            <a:ext cx="8383346" cy="472331"/>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1800" kern="1200">
                <a:solidFill>
                  <a:schemeClr val="tx1"/>
                </a:solidFill>
                <a:latin typeface="Meiryo UI" panose="020B0604030504040204" pitchFamily="50" charset="-128"/>
                <a:ea typeface="Meiryo UI" panose="020B0604030504040204" pitchFamily="50" charset="-128"/>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eiryo UI" panose="020B0604030504040204" pitchFamily="50" charset="-128"/>
                <a:ea typeface="Meiryo UI" panose="020B0604030504040204" pitchFamily="50" charset="-128"/>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eiryo UI" panose="020B0604030504040204" pitchFamily="50" charset="-128"/>
                <a:ea typeface="Meiryo UI" panose="020B0604030504040204" pitchFamily="50" charset="-128"/>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eiryo UI" panose="020B0604030504040204" pitchFamily="50" charset="-128"/>
                <a:ea typeface="Meiryo UI" panose="020B0604030504040204" pitchFamily="50" charset="-128"/>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eiryo UI" panose="020B0604030504040204" pitchFamily="50" charset="-128"/>
                <a:ea typeface="Meiryo UI" panose="020B0604030504040204" pitchFamily="50" charset="-128"/>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None/>
            </a:pPr>
            <a:r>
              <a:rPr lang="ja-JP" altLang="en-US" dirty="0"/>
              <a:t>環境への影響はないの？</a:t>
            </a:r>
          </a:p>
        </p:txBody>
      </p:sp>
      <p:sp>
        <p:nvSpPr>
          <p:cNvPr id="24" name="テキスト ボックス 23">
            <a:extLst>
              <a:ext uri="{FF2B5EF4-FFF2-40B4-BE49-F238E27FC236}">
                <a16:creationId xmlns:a16="http://schemas.microsoft.com/office/drawing/2014/main" id="{F4966719-A515-406F-9F41-ED64800FDC27}"/>
              </a:ext>
            </a:extLst>
          </p:cNvPr>
          <p:cNvSpPr txBox="1"/>
          <p:nvPr/>
        </p:nvSpPr>
        <p:spPr>
          <a:xfrm rot="16200000">
            <a:off x="-241779" y="2774263"/>
            <a:ext cx="1546449" cy="276999"/>
          </a:xfrm>
          <a:prstGeom prst="rect">
            <a:avLst/>
          </a:prstGeom>
          <a:noFill/>
        </p:spPr>
        <p:txBody>
          <a:bodyPr wrap="square" rtlCol="0">
            <a:spAutoFit/>
          </a:bodyPr>
          <a:lstStyle/>
          <a:p>
            <a:r>
              <a:rPr kumimoji="1" lang="ja-JP" altLang="en-US" sz="1200" dirty="0">
                <a:latin typeface="Meiryo UI" panose="020B0604030504040204" pitchFamily="50" charset="-128"/>
                <a:ea typeface="Meiryo UI" panose="020B0604030504040204" pitchFamily="50" charset="-128"/>
              </a:rPr>
              <a:t>トリチウム濃度</a:t>
            </a:r>
            <a:r>
              <a:rPr kumimoji="1" lang="en-US" altLang="ja-JP" sz="1200" dirty="0">
                <a:latin typeface="Meiryo UI" panose="020B0604030504040204" pitchFamily="50" charset="-128"/>
                <a:ea typeface="Meiryo UI" panose="020B0604030504040204" pitchFamily="50" charset="-128"/>
              </a:rPr>
              <a:t>[</a:t>
            </a:r>
            <a:r>
              <a:rPr kumimoji="1" lang="en-US" altLang="ja-JP" sz="1200" dirty="0" err="1">
                <a:latin typeface="Meiryo UI" panose="020B0604030504040204" pitchFamily="50" charset="-128"/>
                <a:ea typeface="Meiryo UI" panose="020B0604030504040204" pitchFamily="50" charset="-128"/>
              </a:rPr>
              <a:t>Bq</a:t>
            </a:r>
            <a:r>
              <a:rPr kumimoji="1" lang="en-US" altLang="ja-JP" sz="1200" dirty="0">
                <a:latin typeface="Meiryo UI" panose="020B0604030504040204" pitchFamily="50" charset="-128"/>
                <a:ea typeface="Meiryo UI" panose="020B0604030504040204" pitchFamily="50" charset="-128"/>
              </a:rPr>
              <a:t>/L]</a:t>
            </a:r>
          </a:p>
        </p:txBody>
      </p:sp>
      <p:sp>
        <p:nvSpPr>
          <p:cNvPr id="26" name="テキスト ボックス 25">
            <a:extLst>
              <a:ext uri="{FF2B5EF4-FFF2-40B4-BE49-F238E27FC236}">
                <a16:creationId xmlns:a16="http://schemas.microsoft.com/office/drawing/2014/main" id="{D806E715-C233-48DD-9360-58D4B096095C}"/>
              </a:ext>
            </a:extLst>
          </p:cNvPr>
          <p:cNvSpPr txBox="1"/>
          <p:nvPr/>
        </p:nvSpPr>
        <p:spPr>
          <a:xfrm>
            <a:off x="4866568" y="5878835"/>
            <a:ext cx="4162063" cy="400110"/>
          </a:xfrm>
          <a:prstGeom prst="rect">
            <a:avLst/>
          </a:prstGeom>
          <a:noFill/>
        </p:spPr>
        <p:txBody>
          <a:bodyPr wrap="square" rtlCol="0">
            <a:spAutoFit/>
          </a:bodyPr>
          <a:lstStyle/>
          <a:p>
            <a:r>
              <a:rPr kumimoji="1" lang="en-US" altLang="ja-JP" sz="1000" dirty="0">
                <a:latin typeface="Meiryo UI" panose="020B0604030504040204" pitchFamily="50" charset="-128"/>
                <a:ea typeface="Meiryo UI" panose="020B0604030504040204" pitchFamily="50" charset="-128"/>
              </a:rPr>
              <a:t>※</a:t>
            </a:r>
            <a:r>
              <a:rPr kumimoji="1" lang="ja-JP" altLang="en-US" sz="1000" dirty="0">
                <a:latin typeface="Meiryo UI" panose="020B0604030504040204" pitchFamily="50" charset="-128"/>
                <a:ea typeface="Meiryo UI" panose="020B0604030504040204" pitchFamily="50" charset="-128"/>
              </a:rPr>
              <a:t>　告示濃度とは、国で定められている放射性物質の放出濃度の規制基準。</a:t>
            </a:r>
            <a:endParaRPr kumimoji="1" lang="en-US" altLang="ja-JP" sz="1000" dirty="0">
              <a:latin typeface="Meiryo UI" panose="020B0604030504040204" pitchFamily="50" charset="-128"/>
              <a:ea typeface="Meiryo UI" panose="020B0604030504040204" pitchFamily="50" charset="-128"/>
            </a:endParaRPr>
          </a:p>
          <a:p>
            <a:r>
              <a:rPr kumimoji="1" lang="ja-JP" altLang="en-US" sz="1000" dirty="0">
                <a:latin typeface="Meiryo UI" panose="020B0604030504040204" pitchFamily="50" charset="-128"/>
                <a:ea typeface="Meiryo UI" panose="020B0604030504040204" pitchFamily="50" charset="-128"/>
              </a:rPr>
              <a:t>　　トリチウムの場合、水中にて</a:t>
            </a:r>
            <a:r>
              <a:rPr kumimoji="1" lang="en-US" altLang="ja-JP" sz="1000" dirty="0">
                <a:latin typeface="Meiryo UI" panose="020B0604030504040204" pitchFamily="50" charset="-128"/>
                <a:ea typeface="Meiryo UI" panose="020B0604030504040204" pitchFamily="50" charset="-128"/>
              </a:rPr>
              <a:t>6</a:t>
            </a:r>
            <a:r>
              <a:rPr kumimoji="1" lang="ja-JP" altLang="en-US" sz="1000" dirty="0">
                <a:latin typeface="Meiryo UI" panose="020B0604030504040204" pitchFamily="50" charset="-128"/>
                <a:ea typeface="Meiryo UI" panose="020B0604030504040204" pitchFamily="50" charset="-128"/>
              </a:rPr>
              <a:t>万</a:t>
            </a:r>
            <a:r>
              <a:rPr kumimoji="1" lang="en-US" altLang="ja-JP" sz="1000" dirty="0" err="1">
                <a:latin typeface="Meiryo UI" panose="020B0604030504040204" pitchFamily="50" charset="-128"/>
                <a:ea typeface="Meiryo UI" panose="020B0604030504040204" pitchFamily="50" charset="-128"/>
              </a:rPr>
              <a:t>Bq</a:t>
            </a:r>
            <a:r>
              <a:rPr kumimoji="1" lang="en-US" altLang="ja-JP" sz="1000" dirty="0">
                <a:latin typeface="Meiryo UI" panose="020B0604030504040204" pitchFamily="50" charset="-128"/>
                <a:ea typeface="Meiryo UI" panose="020B0604030504040204" pitchFamily="50" charset="-128"/>
              </a:rPr>
              <a:t>/L</a:t>
            </a:r>
            <a:r>
              <a:rPr kumimoji="1" lang="ja-JP" altLang="en-US" sz="1000" dirty="0">
                <a:latin typeface="Meiryo UI" panose="020B0604030504040204" pitchFamily="50" charset="-128"/>
                <a:ea typeface="Meiryo UI" panose="020B0604030504040204" pitchFamily="50" charset="-128"/>
              </a:rPr>
              <a:t>以下。詳しくは</a:t>
            </a:r>
            <a:r>
              <a:rPr kumimoji="1" lang="en-US" altLang="ja-JP" sz="1000" dirty="0">
                <a:latin typeface="Meiryo UI" panose="020B0604030504040204" pitchFamily="50" charset="-128"/>
                <a:ea typeface="Meiryo UI" panose="020B0604030504040204" pitchFamily="50" charset="-128"/>
              </a:rPr>
              <a:t>5.5</a:t>
            </a:r>
            <a:r>
              <a:rPr kumimoji="1" lang="ja-JP" altLang="en-US" sz="1000" dirty="0" err="1">
                <a:latin typeface="Meiryo UI" panose="020B0604030504040204" pitchFamily="50" charset="-128"/>
                <a:ea typeface="Meiryo UI" panose="020B0604030504040204" pitchFamily="50" charset="-128"/>
              </a:rPr>
              <a:t>、</a:t>
            </a:r>
            <a:r>
              <a:rPr kumimoji="1" lang="en-US" altLang="ja-JP" sz="1000" dirty="0">
                <a:latin typeface="Meiryo UI" panose="020B0604030504040204" pitchFamily="50" charset="-128"/>
                <a:ea typeface="Meiryo UI" panose="020B0604030504040204" pitchFamily="50" charset="-128"/>
              </a:rPr>
              <a:t>5.6</a:t>
            </a:r>
            <a:r>
              <a:rPr kumimoji="1" lang="ja-JP" altLang="en-US" sz="1000" dirty="0" err="1">
                <a:latin typeface="Meiryo UI" panose="020B0604030504040204" pitchFamily="50" charset="-128"/>
                <a:ea typeface="Meiryo UI" panose="020B0604030504040204" pitchFamily="50" charset="-128"/>
              </a:rPr>
              <a:t>にて</a:t>
            </a:r>
            <a:r>
              <a:rPr kumimoji="1" lang="ja-JP" altLang="en-US" sz="1000" dirty="0">
                <a:latin typeface="Meiryo UI" panose="020B0604030504040204" pitchFamily="50" charset="-128"/>
                <a:ea typeface="Meiryo UI" panose="020B0604030504040204" pitchFamily="50" charset="-128"/>
              </a:rPr>
              <a:t>記述。</a:t>
            </a:r>
            <a:endParaRPr kumimoji="1" lang="en-US" altLang="ja-JP" sz="1000" dirty="0">
              <a:latin typeface="Meiryo UI" panose="020B0604030504040204" pitchFamily="50" charset="-128"/>
              <a:ea typeface="Meiryo UI" panose="020B0604030504040204" pitchFamily="50" charset="-128"/>
            </a:endParaRPr>
          </a:p>
        </p:txBody>
      </p:sp>
      <p:sp>
        <p:nvSpPr>
          <p:cNvPr id="9" name="タイトル 8">
            <a:extLst>
              <a:ext uri="{FF2B5EF4-FFF2-40B4-BE49-F238E27FC236}">
                <a16:creationId xmlns:a16="http://schemas.microsoft.com/office/drawing/2014/main" id="{34135383-4AC0-4743-89DB-F15C2F62F333}"/>
              </a:ext>
            </a:extLst>
          </p:cNvPr>
          <p:cNvSpPr>
            <a:spLocks noGrp="1"/>
          </p:cNvSpPr>
          <p:nvPr>
            <p:ph type="title"/>
          </p:nvPr>
        </p:nvSpPr>
        <p:spPr/>
        <p:txBody>
          <a:bodyPr/>
          <a:lstStyle/>
          <a:p>
            <a:r>
              <a:rPr lang="en-US" altLang="ja-JP" dirty="0"/>
              <a:t>2.6 </a:t>
            </a:r>
            <a:r>
              <a:rPr lang="ja-JP" altLang="en-US" dirty="0"/>
              <a:t>原子力発電所周辺への環境影響</a:t>
            </a:r>
          </a:p>
        </p:txBody>
      </p:sp>
      <p:sp>
        <p:nvSpPr>
          <p:cNvPr id="27" name="テキスト ボックス 26">
            <a:extLst>
              <a:ext uri="{FF2B5EF4-FFF2-40B4-BE49-F238E27FC236}">
                <a16:creationId xmlns:a16="http://schemas.microsoft.com/office/drawing/2014/main" id="{24AD875A-5CD0-45F6-8B50-5210B549D168}"/>
              </a:ext>
            </a:extLst>
          </p:cNvPr>
          <p:cNvSpPr txBox="1"/>
          <p:nvPr/>
        </p:nvSpPr>
        <p:spPr>
          <a:xfrm>
            <a:off x="306677" y="6278945"/>
            <a:ext cx="8089074" cy="415498"/>
          </a:xfrm>
          <a:prstGeom prst="rect">
            <a:avLst/>
          </a:prstGeom>
          <a:noFill/>
        </p:spPr>
        <p:txBody>
          <a:bodyPr wrap="none" rtlCol="0">
            <a:spAutoFit/>
          </a:bodyPr>
          <a:lstStyle/>
          <a:p>
            <a:r>
              <a:rPr kumimoji="1" lang="ja-JP" altLang="en-US" sz="1050" dirty="0">
                <a:latin typeface="Meiryo UI" panose="020B0604030504040204" pitchFamily="50" charset="-128"/>
                <a:ea typeface="Meiryo UI" panose="020B0604030504040204" pitchFamily="50" charset="-128"/>
              </a:rPr>
              <a:t>「原子力規制庁「環境放射線データベース」、閲覧日：平成</a:t>
            </a:r>
            <a:r>
              <a:rPr kumimoji="1" lang="en-US" altLang="ja-JP" sz="1050" dirty="0">
                <a:latin typeface="Meiryo UI" panose="020B0604030504040204" pitchFamily="50" charset="-128"/>
                <a:ea typeface="Meiryo UI" panose="020B0604030504040204" pitchFamily="50" charset="-128"/>
              </a:rPr>
              <a:t>31</a:t>
            </a:r>
            <a:r>
              <a:rPr kumimoji="1" lang="ja-JP" altLang="en-US" sz="1050" dirty="0">
                <a:latin typeface="Meiryo UI" panose="020B0604030504040204" pitchFamily="50" charset="-128"/>
                <a:ea typeface="Meiryo UI" panose="020B0604030504040204" pitchFamily="50" charset="-128"/>
              </a:rPr>
              <a:t>年</a:t>
            </a:r>
            <a:r>
              <a:rPr kumimoji="1" lang="en-US" altLang="ja-JP" sz="1050" dirty="0">
                <a:latin typeface="Meiryo UI" panose="020B0604030504040204" pitchFamily="50" charset="-128"/>
                <a:ea typeface="Meiryo UI" panose="020B0604030504040204" pitchFamily="50" charset="-128"/>
              </a:rPr>
              <a:t>3</a:t>
            </a:r>
            <a:r>
              <a:rPr kumimoji="1" lang="ja-JP" altLang="en-US" sz="1050" dirty="0">
                <a:latin typeface="Meiryo UI" panose="020B0604030504040204" pitchFamily="50" charset="-128"/>
                <a:ea typeface="Meiryo UI" panose="020B0604030504040204" pitchFamily="50" charset="-128"/>
              </a:rPr>
              <a:t>月</a:t>
            </a:r>
            <a:r>
              <a:rPr kumimoji="1" lang="en-US" altLang="ja-JP" sz="1050" dirty="0">
                <a:latin typeface="Meiryo UI" panose="020B0604030504040204" pitchFamily="50" charset="-128"/>
                <a:ea typeface="Meiryo UI" panose="020B0604030504040204" pitchFamily="50" charset="-128"/>
              </a:rPr>
              <a:t>25</a:t>
            </a:r>
            <a:r>
              <a:rPr kumimoji="1" lang="ja-JP" altLang="en-US" sz="1050" dirty="0">
                <a:latin typeface="Meiryo UI" panose="020B0604030504040204" pitchFamily="50" charset="-128"/>
                <a:ea typeface="Meiryo UI" panose="020B0604030504040204" pitchFamily="50" charset="-128"/>
              </a:rPr>
              <a:t>日、</a:t>
            </a:r>
            <a:r>
              <a:rPr kumimoji="1" lang="en-US" altLang="ja-JP" sz="1050" dirty="0">
                <a:latin typeface="Meiryo UI" panose="020B0604030504040204" pitchFamily="50" charset="-128"/>
                <a:ea typeface="Meiryo UI" panose="020B0604030504040204" pitchFamily="50" charset="-128"/>
                <a:hlinkClick r:id="rId2"/>
              </a:rPr>
              <a:t>https://search.kankyo-hoshano.go.jp/servlet/search.top</a:t>
            </a:r>
            <a:r>
              <a:rPr kumimoji="1" lang="ja-JP" altLang="en-US" sz="1050" dirty="0">
                <a:latin typeface="Meiryo UI" panose="020B0604030504040204" pitchFamily="50" charset="-128"/>
                <a:ea typeface="Meiryo UI" panose="020B0604030504040204" pitchFamily="50" charset="-128"/>
              </a:rPr>
              <a:t>」</a:t>
            </a:r>
            <a:endParaRPr kumimoji="1" lang="en-US" altLang="ja-JP" sz="1050" dirty="0">
              <a:latin typeface="Meiryo UI" panose="020B0604030504040204" pitchFamily="50" charset="-128"/>
              <a:ea typeface="Meiryo UI" panose="020B0604030504040204" pitchFamily="50" charset="-128"/>
            </a:endParaRPr>
          </a:p>
          <a:p>
            <a:r>
              <a:rPr kumimoji="1" lang="ja-JP" altLang="en-US" sz="1050" dirty="0">
                <a:latin typeface="Meiryo UI" panose="020B0604030504040204" pitchFamily="50" charset="-128"/>
                <a:ea typeface="Meiryo UI" panose="020B0604030504040204" pitchFamily="50" charset="-128"/>
              </a:rPr>
              <a:t>より作成</a:t>
            </a:r>
          </a:p>
        </p:txBody>
      </p:sp>
      <p:sp>
        <p:nvSpPr>
          <p:cNvPr id="23" name="正方形/長方形 22">
            <a:extLst>
              <a:ext uri="{FF2B5EF4-FFF2-40B4-BE49-F238E27FC236}">
                <a16:creationId xmlns:a16="http://schemas.microsoft.com/office/drawing/2014/main" id="{81BACCBA-A855-4624-8CB5-6B0F353833F5}"/>
              </a:ext>
            </a:extLst>
          </p:cNvPr>
          <p:cNvSpPr/>
          <p:nvPr/>
        </p:nvSpPr>
        <p:spPr>
          <a:xfrm>
            <a:off x="4695718" y="4406873"/>
            <a:ext cx="3819632" cy="738664"/>
          </a:xfrm>
          <a:prstGeom prst="rect">
            <a:avLst/>
          </a:prstGeom>
        </p:spPr>
        <p:txBody>
          <a:bodyPr wrap="square">
            <a:spAutoFit/>
          </a:bodyPr>
          <a:lstStyle/>
          <a:p>
            <a:r>
              <a:rPr lang="ja-JP" altLang="en-US" sz="1400" b="1" dirty="0">
                <a:latin typeface="Meiryo UI" panose="020B0604030504040204" pitchFamily="50" charset="-128"/>
                <a:ea typeface="Meiryo UI" panose="020B0604030504040204" pitchFamily="50" charset="-128"/>
              </a:rPr>
              <a:t>図　全国の原子力施設周辺での</a:t>
            </a:r>
            <a:endParaRPr lang="en-US" altLang="ja-JP" sz="1400" b="1" dirty="0">
              <a:latin typeface="Meiryo UI" panose="020B0604030504040204" pitchFamily="50" charset="-128"/>
              <a:ea typeface="Meiryo UI" panose="020B0604030504040204" pitchFamily="50" charset="-128"/>
            </a:endParaRPr>
          </a:p>
          <a:p>
            <a:r>
              <a:rPr lang="ja-JP" altLang="en-US" sz="1400" b="1" dirty="0">
                <a:latin typeface="Meiryo UI" panose="020B0604030504040204" pitchFamily="50" charset="-128"/>
                <a:ea typeface="Meiryo UI" panose="020B0604030504040204" pitchFamily="50" charset="-128"/>
              </a:rPr>
              <a:t>　　トリチウムのモニタリング結果</a:t>
            </a:r>
            <a:endParaRPr lang="en-US" altLang="ja-JP" sz="1400" b="1" dirty="0">
              <a:latin typeface="Meiryo UI" panose="020B0604030504040204" pitchFamily="50" charset="-128"/>
              <a:ea typeface="Meiryo UI" panose="020B0604030504040204" pitchFamily="50" charset="-128"/>
            </a:endParaRPr>
          </a:p>
          <a:p>
            <a:r>
              <a:rPr lang="ja-JP" altLang="en-US" sz="1400" b="1" dirty="0">
                <a:latin typeface="Meiryo UI" panose="020B0604030504040204" pitchFamily="50" charset="-128"/>
                <a:ea typeface="Meiryo UI" panose="020B0604030504040204" pitchFamily="50" charset="-128"/>
              </a:rPr>
              <a:t>（左上：雨水、右上：海水、左下：水道水）</a:t>
            </a:r>
            <a:endParaRPr lang="en-US" altLang="ja-JP" sz="1400" b="1" dirty="0">
              <a:latin typeface="Meiryo UI" panose="020B0604030504040204" pitchFamily="50" charset="-128"/>
              <a:ea typeface="Meiryo UI" panose="020B0604030504040204" pitchFamily="50" charset="-128"/>
            </a:endParaRPr>
          </a:p>
        </p:txBody>
      </p:sp>
      <p:pic>
        <p:nvPicPr>
          <p:cNvPr id="8" name="図 7">
            <a:extLst>
              <a:ext uri="{FF2B5EF4-FFF2-40B4-BE49-F238E27FC236}">
                <a16:creationId xmlns:a16="http://schemas.microsoft.com/office/drawing/2014/main" id="{980F2820-F3F8-4CE4-9776-90F726DAA104}"/>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4676068" y="2025082"/>
            <a:ext cx="3416987" cy="2061186"/>
          </a:xfrm>
          <a:prstGeom prst="rect">
            <a:avLst/>
          </a:prstGeom>
        </p:spPr>
      </p:pic>
      <p:pic>
        <p:nvPicPr>
          <p:cNvPr id="10" name="図 9">
            <a:extLst>
              <a:ext uri="{FF2B5EF4-FFF2-40B4-BE49-F238E27FC236}">
                <a16:creationId xmlns:a16="http://schemas.microsoft.com/office/drawing/2014/main" id="{BEA6046B-B9E4-472C-B556-D51BED06558B}"/>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636792" y="1998205"/>
            <a:ext cx="3435309" cy="2061186"/>
          </a:xfrm>
          <a:prstGeom prst="rect">
            <a:avLst/>
          </a:prstGeom>
        </p:spPr>
      </p:pic>
      <p:sp>
        <p:nvSpPr>
          <p:cNvPr id="25" name="テキスト ボックス 24">
            <a:extLst>
              <a:ext uri="{FF2B5EF4-FFF2-40B4-BE49-F238E27FC236}">
                <a16:creationId xmlns:a16="http://schemas.microsoft.com/office/drawing/2014/main" id="{53E7FBD1-9B7C-4938-B56B-82DE7165FE3C}"/>
              </a:ext>
            </a:extLst>
          </p:cNvPr>
          <p:cNvSpPr txBox="1"/>
          <p:nvPr/>
        </p:nvSpPr>
        <p:spPr>
          <a:xfrm rot="16200000">
            <a:off x="3764344" y="2774263"/>
            <a:ext cx="1546449" cy="276999"/>
          </a:xfrm>
          <a:prstGeom prst="rect">
            <a:avLst/>
          </a:prstGeom>
          <a:noFill/>
        </p:spPr>
        <p:txBody>
          <a:bodyPr wrap="square" rtlCol="0">
            <a:spAutoFit/>
          </a:bodyPr>
          <a:lstStyle/>
          <a:p>
            <a:r>
              <a:rPr kumimoji="1" lang="ja-JP" altLang="en-US" sz="1200" dirty="0">
                <a:latin typeface="Meiryo UI" panose="020B0604030504040204" pitchFamily="50" charset="-128"/>
                <a:ea typeface="Meiryo UI" panose="020B0604030504040204" pitchFamily="50" charset="-128"/>
              </a:rPr>
              <a:t>トリチウム濃度</a:t>
            </a:r>
            <a:r>
              <a:rPr kumimoji="1" lang="en-US" altLang="ja-JP" sz="1200" dirty="0">
                <a:latin typeface="Meiryo UI" panose="020B0604030504040204" pitchFamily="50" charset="-128"/>
                <a:ea typeface="Meiryo UI" panose="020B0604030504040204" pitchFamily="50" charset="-128"/>
              </a:rPr>
              <a:t>[</a:t>
            </a:r>
            <a:r>
              <a:rPr kumimoji="1" lang="en-US" altLang="ja-JP" sz="1200" dirty="0" err="1">
                <a:latin typeface="Meiryo UI" panose="020B0604030504040204" pitchFamily="50" charset="-128"/>
                <a:ea typeface="Meiryo UI" panose="020B0604030504040204" pitchFamily="50" charset="-128"/>
              </a:rPr>
              <a:t>Bq</a:t>
            </a:r>
            <a:r>
              <a:rPr kumimoji="1" lang="en-US" altLang="ja-JP" sz="1200" dirty="0">
                <a:latin typeface="Meiryo UI" panose="020B0604030504040204" pitchFamily="50" charset="-128"/>
                <a:ea typeface="Meiryo UI" panose="020B0604030504040204" pitchFamily="50" charset="-128"/>
              </a:rPr>
              <a:t>/L]</a:t>
            </a:r>
          </a:p>
        </p:txBody>
      </p:sp>
      <p:pic>
        <p:nvPicPr>
          <p:cNvPr id="11" name="図 10">
            <a:extLst>
              <a:ext uri="{FF2B5EF4-FFF2-40B4-BE49-F238E27FC236}">
                <a16:creationId xmlns:a16="http://schemas.microsoft.com/office/drawing/2014/main" id="{D73205C8-EC25-4D10-9A4A-DFC07D74E2B6}"/>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636792" y="4152014"/>
            <a:ext cx="3435309" cy="2061186"/>
          </a:xfrm>
          <a:prstGeom prst="rect">
            <a:avLst/>
          </a:prstGeom>
        </p:spPr>
      </p:pic>
      <p:sp>
        <p:nvSpPr>
          <p:cNvPr id="28" name="テキスト ボックス 27">
            <a:extLst>
              <a:ext uri="{FF2B5EF4-FFF2-40B4-BE49-F238E27FC236}">
                <a16:creationId xmlns:a16="http://schemas.microsoft.com/office/drawing/2014/main" id="{9AE66829-9F57-463E-BCAE-04A9D2554A6D}"/>
              </a:ext>
            </a:extLst>
          </p:cNvPr>
          <p:cNvSpPr txBox="1"/>
          <p:nvPr/>
        </p:nvSpPr>
        <p:spPr>
          <a:xfrm rot="16200000">
            <a:off x="-263789" y="4942220"/>
            <a:ext cx="1546449" cy="276999"/>
          </a:xfrm>
          <a:prstGeom prst="rect">
            <a:avLst/>
          </a:prstGeom>
          <a:noFill/>
        </p:spPr>
        <p:txBody>
          <a:bodyPr wrap="square" rtlCol="0">
            <a:spAutoFit/>
          </a:bodyPr>
          <a:lstStyle/>
          <a:p>
            <a:r>
              <a:rPr kumimoji="1" lang="ja-JP" altLang="en-US" sz="1200" dirty="0">
                <a:latin typeface="Meiryo UI" panose="020B0604030504040204" pitchFamily="50" charset="-128"/>
                <a:ea typeface="Meiryo UI" panose="020B0604030504040204" pitchFamily="50" charset="-128"/>
              </a:rPr>
              <a:t>トリチウム濃度</a:t>
            </a:r>
            <a:r>
              <a:rPr kumimoji="1" lang="en-US" altLang="ja-JP" sz="1200" dirty="0">
                <a:latin typeface="Meiryo UI" panose="020B0604030504040204" pitchFamily="50" charset="-128"/>
                <a:ea typeface="Meiryo UI" panose="020B0604030504040204" pitchFamily="50" charset="-128"/>
              </a:rPr>
              <a:t>[</a:t>
            </a:r>
            <a:r>
              <a:rPr kumimoji="1" lang="en-US" altLang="ja-JP" sz="1200" dirty="0" err="1">
                <a:latin typeface="Meiryo UI" panose="020B0604030504040204" pitchFamily="50" charset="-128"/>
                <a:ea typeface="Meiryo UI" panose="020B0604030504040204" pitchFamily="50" charset="-128"/>
              </a:rPr>
              <a:t>Bq</a:t>
            </a:r>
            <a:r>
              <a:rPr kumimoji="1" lang="en-US" altLang="ja-JP" sz="1200" dirty="0">
                <a:latin typeface="Meiryo UI" panose="020B0604030504040204" pitchFamily="50" charset="-128"/>
                <a:ea typeface="Meiryo UI" panose="020B0604030504040204" pitchFamily="50" charset="-128"/>
              </a:rPr>
              <a:t>/L]</a:t>
            </a:r>
          </a:p>
        </p:txBody>
      </p:sp>
      <p:sp>
        <p:nvSpPr>
          <p:cNvPr id="22" name="テキスト ボックス 21">
            <a:extLst>
              <a:ext uri="{FF2B5EF4-FFF2-40B4-BE49-F238E27FC236}">
                <a16:creationId xmlns:a16="http://schemas.microsoft.com/office/drawing/2014/main" id="{7339C8A6-B817-47D5-95DC-B881AE5541F6}"/>
              </a:ext>
            </a:extLst>
          </p:cNvPr>
          <p:cNvSpPr txBox="1"/>
          <p:nvPr/>
        </p:nvSpPr>
        <p:spPr>
          <a:xfrm>
            <a:off x="8002620" y="1998205"/>
            <a:ext cx="1112805" cy="738664"/>
          </a:xfrm>
          <a:prstGeom prst="rect">
            <a:avLst/>
          </a:prstGeom>
          <a:noFill/>
        </p:spPr>
        <p:txBody>
          <a:bodyPr wrap="none" rtlCol="0">
            <a:spAutoFit/>
          </a:bodyPr>
          <a:lstStyle/>
          <a:p>
            <a:r>
              <a:rPr kumimoji="1" lang="ja-JP" altLang="en-US" sz="1400" dirty="0">
                <a:latin typeface="Meiryo UI" panose="020B0604030504040204" pitchFamily="50" charset="-128"/>
                <a:ea typeface="Meiryo UI" panose="020B0604030504040204" pitchFamily="50" charset="-128"/>
              </a:rPr>
              <a:t>水中における</a:t>
            </a:r>
            <a:endParaRPr kumimoji="1" lang="en-US" altLang="ja-JP" sz="1400" dirty="0">
              <a:latin typeface="Meiryo UI" panose="020B0604030504040204" pitchFamily="50" charset="-128"/>
              <a:ea typeface="Meiryo UI" panose="020B0604030504040204" pitchFamily="50" charset="-128"/>
            </a:endParaRPr>
          </a:p>
          <a:p>
            <a:r>
              <a:rPr kumimoji="1" lang="ja-JP" altLang="en-US" sz="1400" dirty="0">
                <a:latin typeface="Meiryo UI" panose="020B0604030504040204" pitchFamily="50" charset="-128"/>
                <a:ea typeface="Meiryo UI" panose="020B0604030504040204" pitchFamily="50" charset="-128"/>
              </a:rPr>
              <a:t>告示濃度</a:t>
            </a:r>
            <a:endParaRPr kumimoji="1" lang="en-US" altLang="ja-JP" sz="1400" dirty="0">
              <a:latin typeface="Meiryo UI" panose="020B0604030504040204" pitchFamily="50" charset="-128"/>
              <a:ea typeface="Meiryo UI" panose="020B0604030504040204" pitchFamily="50" charset="-128"/>
            </a:endParaRPr>
          </a:p>
          <a:p>
            <a:r>
              <a:rPr kumimoji="1" lang="en-US" altLang="ja-JP" sz="1400" dirty="0">
                <a:latin typeface="Meiryo UI" panose="020B0604030504040204" pitchFamily="50" charset="-128"/>
                <a:ea typeface="Meiryo UI" panose="020B0604030504040204" pitchFamily="50" charset="-128"/>
              </a:rPr>
              <a:t>6</a:t>
            </a:r>
            <a:r>
              <a:rPr kumimoji="1" lang="ja-JP" altLang="en-US" sz="1400" dirty="0">
                <a:latin typeface="Meiryo UI" panose="020B0604030504040204" pitchFamily="50" charset="-128"/>
                <a:ea typeface="Meiryo UI" panose="020B0604030504040204" pitchFamily="50" charset="-128"/>
              </a:rPr>
              <a:t>万</a:t>
            </a:r>
            <a:r>
              <a:rPr kumimoji="1" lang="en-US" altLang="ja-JP" sz="1400" dirty="0" err="1">
                <a:latin typeface="Meiryo UI" panose="020B0604030504040204" pitchFamily="50" charset="-128"/>
                <a:ea typeface="Meiryo UI" panose="020B0604030504040204" pitchFamily="50" charset="-128"/>
              </a:rPr>
              <a:t>Bq</a:t>
            </a:r>
            <a:r>
              <a:rPr kumimoji="1" lang="en-US" altLang="ja-JP" sz="1400" dirty="0">
                <a:latin typeface="Meiryo UI" panose="020B0604030504040204" pitchFamily="50" charset="-128"/>
                <a:ea typeface="Meiryo UI" panose="020B0604030504040204" pitchFamily="50" charset="-128"/>
              </a:rPr>
              <a:t>/L</a:t>
            </a:r>
            <a:endParaRPr kumimoji="1" lang="ja-JP" altLang="en-US" sz="1400" dirty="0">
              <a:latin typeface="Meiryo UI" panose="020B0604030504040204" pitchFamily="50" charset="-128"/>
              <a:ea typeface="Meiryo UI" panose="020B0604030504040204" pitchFamily="50" charset="-128"/>
            </a:endParaRPr>
          </a:p>
        </p:txBody>
      </p:sp>
      <p:cxnSp>
        <p:nvCxnSpPr>
          <p:cNvPr id="13" name="直線矢印コネクタ 12">
            <a:extLst>
              <a:ext uri="{FF2B5EF4-FFF2-40B4-BE49-F238E27FC236}">
                <a16:creationId xmlns:a16="http://schemas.microsoft.com/office/drawing/2014/main" id="{DCA66DF1-3E0F-4D53-BB32-14E32EC955BE}"/>
              </a:ext>
            </a:extLst>
          </p:cNvPr>
          <p:cNvCxnSpPr>
            <a:cxnSpLocks/>
            <a:stCxn id="22" idx="1"/>
          </p:cNvCxnSpPr>
          <p:nvPr/>
        </p:nvCxnSpPr>
        <p:spPr>
          <a:xfrm flipH="1" flipV="1">
            <a:off x="7762876" y="2209801"/>
            <a:ext cx="239744" cy="15773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30" name="正方形/長方形 29">
            <a:extLst>
              <a:ext uri="{FF2B5EF4-FFF2-40B4-BE49-F238E27FC236}">
                <a16:creationId xmlns:a16="http://schemas.microsoft.com/office/drawing/2014/main" id="{1C998FD8-95F6-4A3A-8EB2-0A63D4071822}"/>
              </a:ext>
            </a:extLst>
          </p:cNvPr>
          <p:cNvSpPr/>
          <p:nvPr/>
        </p:nvSpPr>
        <p:spPr>
          <a:xfrm>
            <a:off x="1921244" y="1844617"/>
            <a:ext cx="914389" cy="307777"/>
          </a:xfrm>
          <a:prstGeom prst="rect">
            <a:avLst/>
          </a:prstGeom>
        </p:spPr>
        <p:txBody>
          <a:bodyPr wrap="square">
            <a:spAutoFit/>
          </a:bodyPr>
          <a:lstStyle/>
          <a:p>
            <a:pPr algn="ctr"/>
            <a:r>
              <a:rPr lang="ja-JP" altLang="en-US" sz="1400" dirty="0">
                <a:latin typeface="Meiryo UI" panose="020B0604030504040204" pitchFamily="50" charset="-128"/>
                <a:ea typeface="Meiryo UI" panose="020B0604030504040204" pitchFamily="50" charset="-128"/>
              </a:rPr>
              <a:t>雨水</a:t>
            </a:r>
            <a:endParaRPr lang="en-US" altLang="ja-JP" sz="1400" dirty="0">
              <a:latin typeface="Meiryo UI" panose="020B0604030504040204" pitchFamily="50" charset="-128"/>
              <a:ea typeface="Meiryo UI" panose="020B0604030504040204" pitchFamily="50" charset="-128"/>
            </a:endParaRPr>
          </a:p>
        </p:txBody>
      </p:sp>
      <p:sp>
        <p:nvSpPr>
          <p:cNvPr id="31" name="正方形/長方形 30">
            <a:extLst>
              <a:ext uri="{FF2B5EF4-FFF2-40B4-BE49-F238E27FC236}">
                <a16:creationId xmlns:a16="http://schemas.microsoft.com/office/drawing/2014/main" id="{917214A0-2A99-4512-AC8A-A7C78EC68DCB}"/>
              </a:ext>
            </a:extLst>
          </p:cNvPr>
          <p:cNvSpPr/>
          <p:nvPr/>
        </p:nvSpPr>
        <p:spPr>
          <a:xfrm>
            <a:off x="6126427" y="1851031"/>
            <a:ext cx="914389" cy="307777"/>
          </a:xfrm>
          <a:prstGeom prst="rect">
            <a:avLst/>
          </a:prstGeom>
        </p:spPr>
        <p:txBody>
          <a:bodyPr wrap="square">
            <a:spAutoFit/>
          </a:bodyPr>
          <a:lstStyle/>
          <a:p>
            <a:pPr algn="ctr"/>
            <a:r>
              <a:rPr lang="ja-JP" altLang="en-US" sz="1400" dirty="0">
                <a:latin typeface="Meiryo UI" panose="020B0604030504040204" pitchFamily="50" charset="-128"/>
                <a:ea typeface="Meiryo UI" panose="020B0604030504040204" pitchFamily="50" charset="-128"/>
              </a:rPr>
              <a:t>海水</a:t>
            </a:r>
            <a:endParaRPr lang="en-US" altLang="ja-JP" sz="1400" dirty="0">
              <a:latin typeface="Meiryo UI" panose="020B0604030504040204" pitchFamily="50" charset="-128"/>
              <a:ea typeface="Meiryo UI" panose="020B0604030504040204" pitchFamily="50" charset="-128"/>
            </a:endParaRPr>
          </a:p>
        </p:txBody>
      </p:sp>
      <p:sp>
        <p:nvSpPr>
          <p:cNvPr id="32" name="正方形/長方形 31">
            <a:extLst>
              <a:ext uri="{FF2B5EF4-FFF2-40B4-BE49-F238E27FC236}">
                <a16:creationId xmlns:a16="http://schemas.microsoft.com/office/drawing/2014/main" id="{C54DFBC4-B357-4811-AF28-CBD8A0C1375E}"/>
              </a:ext>
            </a:extLst>
          </p:cNvPr>
          <p:cNvSpPr/>
          <p:nvPr/>
        </p:nvSpPr>
        <p:spPr>
          <a:xfrm>
            <a:off x="1921244" y="3998125"/>
            <a:ext cx="914389" cy="307777"/>
          </a:xfrm>
          <a:prstGeom prst="rect">
            <a:avLst/>
          </a:prstGeom>
        </p:spPr>
        <p:txBody>
          <a:bodyPr wrap="square">
            <a:spAutoFit/>
          </a:bodyPr>
          <a:lstStyle/>
          <a:p>
            <a:pPr algn="ctr"/>
            <a:r>
              <a:rPr lang="ja-JP" altLang="en-US" sz="1400" dirty="0">
                <a:latin typeface="Meiryo UI" panose="020B0604030504040204" pitchFamily="50" charset="-128"/>
                <a:ea typeface="Meiryo UI" panose="020B0604030504040204" pitchFamily="50" charset="-128"/>
              </a:rPr>
              <a:t>水道水</a:t>
            </a:r>
            <a:endParaRPr lang="en-US" altLang="ja-JP" sz="14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68123331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81C1CDA-8276-4784-9AC2-BD48DDA03E3D}"/>
              </a:ext>
            </a:extLst>
          </p:cNvPr>
          <p:cNvSpPr>
            <a:spLocks noGrp="1"/>
          </p:cNvSpPr>
          <p:nvPr>
            <p:ph type="title"/>
          </p:nvPr>
        </p:nvSpPr>
        <p:spPr>
          <a:xfrm>
            <a:off x="388416" y="2694650"/>
            <a:ext cx="8755583" cy="718166"/>
          </a:xfrm>
        </p:spPr>
        <p:txBody>
          <a:bodyPr>
            <a:noAutofit/>
          </a:bodyPr>
          <a:lstStyle/>
          <a:p>
            <a:r>
              <a:rPr kumimoji="1" lang="en-US" altLang="ja-JP" sz="2800" dirty="0">
                <a:latin typeface="Meiryo UI" panose="020B0604030504040204" pitchFamily="50" charset="-128"/>
                <a:ea typeface="Meiryo UI" panose="020B0604030504040204" pitchFamily="50" charset="-128"/>
              </a:rPr>
              <a:t>3.</a:t>
            </a:r>
            <a:r>
              <a:rPr lang="ja-JP" altLang="en-US" sz="2800" dirty="0">
                <a:latin typeface="Meiryo UI" panose="020B0604030504040204" pitchFamily="50" charset="-128"/>
                <a:ea typeface="Meiryo UI" panose="020B0604030504040204" pitchFamily="50" charset="-128"/>
              </a:rPr>
              <a:t>福島第一原子力発電所における処理水</a:t>
            </a:r>
            <a:endParaRPr kumimoji="1" lang="ja-JP" altLang="en-US" sz="2800" dirty="0">
              <a:latin typeface="Meiryo UI" panose="020B0604030504040204" pitchFamily="50" charset="-128"/>
              <a:ea typeface="Meiryo UI" panose="020B0604030504040204" pitchFamily="50" charset="-128"/>
            </a:endParaRPr>
          </a:p>
        </p:txBody>
      </p:sp>
      <p:sp>
        <p:nvSpPr>
          <p:cNvPr id="3" name="テキスト プレースホルダー 2">
            <a:extLst>
              <a:ext uri="{FF2B5EF4-FFF2-40B4-BE49-F238E27FC236}">
                <a16:creationId xmlns:a16="http://schemas.microsoft.com/office/drawing/2014/main" id="{41563003-F42B-4521-B0AB-1126190878AD}"/>
              </a:ext>
            </a:extLst>
          </p:cNvPr>
          <p:cNvSpPr>
            <a:spLocks noGrp="1"/>
          </p:cNvSpPr>
          <p:nvPr>
            <p:ph type="body" idx="1"/>
          </p:nvPr>
        </p:nvSpPr>
        <p:spPr/>
        <p:txBody>
          <a:bodyPr>
            <a:normAutofit fontScale="92500" lnSpcReduction="10000"/>
          </a:bodyPr>
          <a:lstStyle/>
          <a:p>
            <a:endParaRPr kumimoji="1" lang="ja-JP" altLang="en-US"/>
          </a:p>
        </p:txBody>
      </p:sp>
    </p:spTree>
    <p:extLst>
      <p:ext uri="{BB962C8B-B14F-4D97-AF65-F5344CB8AC3E}">
        <p14:creationId xmlns:p14="http://schemas.microsoft.com/office/powerpoint/2010/main" val="108919635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8D20457-6617-4431-9136-64674BE6E1A3}"/>
              </a:ext>
            </a:extLst>
          </p:cNvPr>
          <p:cNvSpPr>
            <a:spLocks noGrp="1"/>
          </p:cNvSpPr>
          <p:nvPr>
            <p:ph type="title"/>
          </p:nvPr>
        </p:nvSpPr>
        <p:spPr>
          <a:xfrm>
            <a:off x="388417" y="1"/>
            <a:ext cx="8755583" cy="705124"/>
          </a:xfrm>
        </p:spPr>
        <p:txBody>
          <a:bodyPr/>
          <a:lstStyle/>
          <a:p>
            <a:r>
              <a:rPr lang="en-US" altLang="ja-JP" dirty="0"/>
              <a:t>3.1</a:t>
            </a:r>
            <a:r>
              <a:rPr kumimoji="1" lang="en-US" altLang="ja-JP" dirty="0"/>
              <a:t> </a:t>
            </a:r>
            <a:r>
              <a:rPr kumimoji="1" lang="ja-JP" altLang="en-US" dirty="0"/>
              <a:t>福島第一原子力発電所の汚染水</a:t>
            </a:r>
          </a:p>
        </p:txBody>
      </p:sp>
      <p:sp>
        <p:nvSpPr>
          <p:cNvPr id="4" name="正方形/長方形 3">
            <a:extLst>
              <a:ext uri="{FF2B5EF4-FFF2-40B4-BE49-F238E27FC236}">
                <a16:creationId xmlns:a16="http://schemas.microsoft.com/office/drawing/2014/main" id="{271F3960-E06B-4544-9BF6-974CD2039EBE}"/>
              </a:ext>
            </a:extLst>
          </p:cNvPr>
          <p:cNvSpPr/>
          <p:nvPr/>
        </p:nvSpPr>
        <p:spPr>
          <a:xfrm>
            <a:off x="370936" y="1175813"/>
            <a:ext cx="8402128" cy="1140667"/>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buFont typeface="Wingdings" panose="05000000000000000000" pitchFamily="2" charset="2"/>
              <a:buChar char="l"/>
            </a:pPr>
            <a:r>
              <a:rPr kumimoji="1" lang="ja-JP" altLang="en-US" dirty="0">
                <a:solidFill>
                  <a:schemeClr val="tx1"/>
                </a:solidFill>
                <a:latin typeface="Meiryo UI" panose="020B0604030504040204" pitchFamily="50" charset="-128"/>
                <a:ea typeface="Meiryo UI" panose="020B0604030504040204" pitchFamily="50" charset="-128"/>
              </a:rPr>
              <a:t>燃料デブリ冷却のための、建屋内には水が循環されており、その際放射性物質に触れた水が汚染水となる。</a:t>
            </a:r>
            <a:endParaRPr kumimoji="1" lang="en-US" altLang="ja-JP" dirty="0">
              <a:solidFill>
                <a:schemeClr val="tx1"/>
              </a:solidFill>
              <a:latin typeface="Meiryo UI" panose="020B0604030504040204" pitchFamily="50" charset="-128"/>
              <a:ea typeface="Meiryo UI" panose="020B0604030504040204" pitchFamily="50" charset="-128"/>
            </a:endParaRPr>
          </a:p>
          <a:p>
            <a:pPr marL="285750" indent="-285750">
              <a:buFont typeface="Wingdings" panose="05000000000000000000" pitchFamily="2" charset="2"/>
              <a:buChar char="l"/>
            </a:pPr>
            <a:r>
              <a:rPr kumimoji="1" lang="ja-JP" altLang="en-US" dirty="0">
                <a:solidFill>
                  <a:schemeClr val="tx1"/>
                </a:solidFill>
                <a:latin typeface="Meiryo UI" panose="020B0604030504040204" pitchFamily="50" charset="-128"/>
                <a:ea typeface="Meiryo UI" panose="020B0604030504040204" pitchFamily="50" charset="-128"/>
              </a:rPr>
              <a:t>循環させている水以外に地下水が建屋内に流入しており、その分だけ汚染水が増え続けている。</a:t>
            </a:r>
            <a:endParaRPr kumimoji="1" lang="en-US" altLang="ja-JP" dirty="0">
              <a:solidFill>
                <a:schemeClr val="tx1"/>
              </a:solidFill>
              <a:latin typeface="Meiryo UI" panose="020B0604030504040204" pitchFamily="50" charset="-128"/>
              <a:ea typeface="Meiryo UI" panose="020B0604030504040204" pitchFamily="50" charset="-128"/>
            </a:endParaRPr>
          </a:p>
        </p:txBody>
      </p:sp>
      <p:sp>
        <p:nvSpPr>
          <p:cNvPr id="5" name="スライド番号プレースホルダー 4">
            <a:extLst>
              <a:ext uri="{FF2B5EF4-FFF2-40B4-BE49-F238E27FC236}">
                <a16:creationId xmlns:a16="http://schemas.microsoft.com/office/drawing/2014/main" id="{68AF8F48-9921-43BD-8392-73F831F48924}"/>
              </a:ext>
            </a:extLst>
          </p:cNvPr>
          <p:cNvSpPr>
            <a:spLocks noGrp="1"/>
          </p:cNvSpPr>
          <p:nvPr>
            <p:ph type="sldNum" sz="quarter" idx="12"/>
          </p:nvPr>
        </p:nvSpPr>
        <p:spPr/>
        <p:txBody>
          <a:bodyPr/>
          <a:lstStyle/>
          <a:p>
            <a:fld id="{787F0561-F29F-4014-88F6-9EE3D1B23701}" type="slidenum">
              <a:rPr kumimoji="1" lang="ja-JP" altLang="en-US" smtClean="0">
                <a:latin typeface="Meiryo UI" panose="020B0604030504040204" pitchFamily="50" charset="-128"/>
                <a:ea typeface="Meiryo UI" panose="020B0604030504040204" pitchFamily="50" charset="-128"/>
              </a:rPr>
              <a:pPr/>
              <a:t>16</a:t>
            </a:fld>
            <a:endParaRPr kumimoji="1" lang="ja-JP" altLang="en-US">
              <a:latin typeface="Meiryo UI" panose="020B0604030504040204" pitchFamily="50" charset="-128"/>
              <a:ea typeface="Meiryo UI" panose="020B0604030504040204" pitchFamily="50" charset="-128"/>
            </a:endParaRPr>
          </a:p>
        </p:txBody>
      </p:sp>
      <p:sp>
        <p:nvSpPr>
          <p:cNvPr id="6" name="コンテンツ プレースホルダー 2">
            <a:extLst>
              <a:ext uri="{FF2B5EF4-FFF2-40B4-BE49-F238E27FC236}">
                <a16:creationId xmlns:a16="http://schemas.microsoft.com/office/drawing/2014/main" id="{308D7D47-D762-4E92-B76E-D191C07A6880}"/>
              </a:ext>
            </a:extLst>
          </p:cNvPr>
          <p:cNvSpPr txBox="1">
            <a:spLocks/>
          </p:cNvSpPr>
          <p:nvPr/>
        </p:nvSpPr>
        <p:spPr>
          <a:xfrm>
            <a:off x="290650" y="787125"/>
            <a:ext cx="8383346" cy="472331"/>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1800" kern="1200">
                <a:solidFill>
                  <a:schemeClr val="tx1"/>
                </a:solidFill>
                <a:latin typeface="Meiryo UI" panose="020B0604030504040204" pitchFamily="50" charset="-128"/>
                <a:ea typeface="Meiryo UI" panose="020B0604030504040204" pitchFamily="50" charset="-128"/>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eiryo UI" panose="020B0604030504040204" pitchFamily="50" charset="-128"/>
                <a:ea typeface="Meiryo UI" panose="020B0604030504040204" pitchFamily="50" charset="-128"/>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eiryo UI" panose="020B0604030504040204" pitchFamily="50" charset="-128"/>
                <a:ea typeface="Meiryo UI" panose="020B0604030504040204" pitchFamily="50" charset="-128"/>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eiryo UI" panose="020B0604030504040204" pitchFamily="50" charset="-128"/>
                <a:ea typeface="Meiryo UI" panose="020B0604030504040204" pitchFamily="50" charset="-128"/>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eiryo UI" panose="020B0604030504040204" pitchFamily="50" charset="-128"/>
                <a:ea typeface="Meiryo UI" panose="020B0604030504040204" pitchFamily="50" charset="-128"/>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None/>
            </a:pPr>
            <a:r>
              <a:rPr lang="ja-JP" altLang="en-US" dirty="0"/>
              <a:t>汚染水とは何か？</a:t>
            </a:r>
          </a:p>
        </p:txBody>
      </p:sp>
      <p:sp>
        <p:nvSpPr>
          <p:cNvPr id="11" name="テキスト ボックス 10">
            <a:extLst>
              <a:ext uri="{FF2B5EF4-FFF2-40B4-BE49-F238E27FC236}">
                <a16:creationId xmlns:a16="http://schemas.microsoft.com/office/drawing/2014/main" id="{7448C0CE-E0FC-4D6E-9B87-E07654A23951}"/>
              </a:ext>
            </a:extLst>
          </p:cNvPr>
          <p:cNvSpPr txBox="1"/>
          <p:nvPr/>
        </p:nvSpPr>
        <p:spPr>
          <a:xfrm>
            <a:off x="370936" y="6305978"/>
            <a:ext cx="7936302" cy="415498"/>
          </a:xfrm>
          <a:prstGeom prst="rect">
            <a:avLst/>
          </a:prstGeom>
          <a:noFill/>
        </p:spPr>
        <p:txBody>
          <a:bodyPr wrap="square" rtlCol="0">
            <a:spAutoFit/>
          </a:bodyPr>
          <a:lstStyle/>
          <a:p>
            <a:r>
              <a:rPr kumimoji="1" lang="ja-JP" altLang="en-US" sz="1050" dirty="0">
                <a:latin typeface="Meiryo UI" panose="020B0604030504040204" pitchFamily="50" charset="-128"/>
                <a:ea typeface="Meiryo UI" panose="020B0604030504040204" pitchFamily="50" charset="-128"/>
              </a:rPr>
              <a:t>「</a:t>
            </a:r>
            <a:r>
              <a:rPr kumimoji="1" lang="en-US" altLang="ja-JP" sz="1050" dirty="0">
                <a:latin typeface="Meiryo UI" panose="020B0604030504040204" pitchFamily="50" charset="-128"/>
                <a:ea typeface="Meiryo UI" panose="020B0604030504040204" pitchFamily="50" charset="-128"/>
              </a:rPr>
              <a:t>『</a:t>
            </a:r>
            <a:r>
              <a:rPr kumimoji="1" lang="ja-JP" altLang="en-US" sz="1050" dirty="0">
                <a:latin typeface="Meiryo UI" panose="020B0604030504040204" pitchFamily="50" charset="-128"/>
                <a:ea typeface="Meiryo UI" panose="020B0604030504040204" pitchFamily="50" charset="-128"/>
              </a:rPr>
              <a:t>トリチウム水</a:t>
            </a:r>
            <a:r>
              <a:rPr kumimoji="1" lang="en-US" altLang="ja-JP" sz="1050" dirty="0">
                <a:latin typeface="Meiryo UI" panose="020B0604030504040204" pitchFamily="50" charset="-128"/>
                <a:ea typeface="Meiryo UI" panose="020B0604030504040204" pitchFamily="50" charset="-128"/>
              </a:rPr>
              <a:t>』</a:t>
            </a:r>
            <a:r>
              <a:rPr kumimoji="1" lang="ja-JP" altLang="en-US" sz="1050" dirty="0" err="1">
                <a:latin typeface="Meiryo UI" panose="020B0604030504040204" pitchFamily="50" charset="-128"/>
                <a:ea typeface="Meiryo UI" panose="020B0604030504040204" pitchFamily="50" charset="-128"/>
              </a:rPr>
              <a:t>って</a:t>
            </a:r>
            <a:r>
              <a:rPr kumimoji="1" lang="ja-JP" altLang="en-US" sz="1050" dirty="0">
                <a:latin typeface="Meiryo UI" panose="020B0604030504040204" pitchFamily="50" charset="-128"/>
                <a:ea typeface="Meiryo UI" panose="020B0604030504040204" pitchFamily="50" charset="-128"/>
              </a:rPr>
              <a:t>何？　汚染水対策の最新状況と今後の課題、三菱総合研究所、閲覧日：平成</a:t>
            </a:r>
            <a:r>
              <a:rPr kumimoji="1" lang="en-US" altLang="ja-JP" sz="1050" dirty="0">
                <a:latin typeface="Meiryo UI" panose="020B0604030504040204" pitchFamily="50" charset="-128"/>
                <a:ea typeface="Meiryo UI" panose="020B0604030504040204" pitchFamily="50" charset="-128"/>
              </a:rPr>
              <a:t>31</a:t>
            </a:r>
            <a:r>
              <a:rPr kumimoji="1" lang="ja-JP" altLang="en-US" sz="1050" dirty="0">
                <a:latin typeface="Meiryo UI" panose="020B0604030504040204" pitchFamily="50" charset="-128"/>
                <a:ea typeface="Meiryo UI" panose="020B0604030504040204" pitchFamily="50" charset="-128"/>
              </a:rPr>
              <a:t>年</a:t>
            </a:r>
            <a:r>
              <a:rPr kumimoji="1" lang="en-US" altLang="ja-JP" sz="1050" dirty="0">
                <a:latin typeface="Meiryo UI" panose="020B0604030504040204" pitchFamily="50" charset="-128"/>
                <a:ea typeface="Meiryo UI" panose="020B0604030504040204" pitchFamily="50" charset="-128"/>
              </a:rPr>
              <a:t>1</a:t>
            </a:r>
            <a:r>
              <a:rPr kumimoji="1" lang="ja-JP" altLang="en-US" sz="1050" dirty="0">
                <a:latin typeface="Meiryo UI" panose="020B0604030504040204" pitchFamily="50" charset="-128"/>
                <a:ea typeface="Meiryo UI" panose="020B0604030504040204" pitchFamily="50" charset="-128"/>
              </a:rPr>
              <a:t>月</a:t>
            </a:r>
            <a:r>
              <a:rPr kumimoji="1" lang="en-US" altLang="ja-JP" sz="1050" dirty="0">
                <a:latin typeface="Meiryo UI" panose="020B0604030504040204" pitchFamily="50" charset="-128"/>
                <a:ea typeface="Meiryo UI" panose="020B0604030504040204" pitchFamily="50" charset="-128"/>
              </a:rPr>
              <a:t>28</a:t>
            </a:r>
            <a:r>
              <a:rPr kumimoji="1" lang="ja-JP" altLang="en-US" sz="1050" dirty="0">
                <a:latin typeface="Meiryo UI" panose="020B0604030504040204" pitchFamily="50" charset="-128"/>
                <a:ea typeface="Meiryo UI" panose="020B0604030504040204" pitchFamily="50" charset="-128"/>
              </a:rPr>
              <a:t>日、</a:t>
            </a:r>
            <a:r>
              <a:rPr kumimoji="1" lang="en-US" altLang="ja-JP" sz="1050" dirty="0">
                <a:latin typeface="Meiryo UI" panose="020B0604030504040204" pitchFamily="50" charset="-128"/>
                <a:ea typeface="Meiryo UI" panose="020B0604030504040204" pitchFamily="50" charset="-128"/>
                <a:hlinkClick r:id="rId2"/>
              </a:rPr>
              <a:t>https://www.mri.co.jp/opinion/column/fukuichi/fukuichi_20180620.html</a:t>
            </a:r>
            <a:r>
              <a:rPr kumimoji="1" lang="ja-JP" altLang="en-US" sz="1050" dirty="0">
                <a:latin typeface="Meiryo UI" panose="020B0604030504040204" pitchFamily="50" charset="-128"/>
                <a:ea typeface="Meiryo UI" panose="020B0604030504040204" pitchFamily="50" charset="-128"/>
              </a:rPr>
              <a:t>」</a:t>
            </a:r>
          </a:p>
        </p:txBody>
      </p:sp>
      <p:pic>
        <p:nvPicPr>
          <p:cNvPr id="1026" name="Picture 2" descr="å³1ãç¦å³¶ç¬¬ä¸åå­åçºé»æã«ãããåå­çå»ºå±åã®æ±ææ°´ã®ç¶æ³">
            <a:extLst>
              <a:ext uri="{FF2B5EF4-FFF2-40B4-BE49-F238E27FC236}">
                <a16:creationId xmlns:a16="http://schemas.microsoft.com/office/drawing/2014/main" id="{DEF57F66-826B-4BA4-9C70-F35CB2453870}"/>
              </a:ext>
            </a:extLst>
          </p:cNvPr>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1901548" y="2326461"/>
            <a:ext cx="5161550" cy="3406982"/>
          </a:xfrm>
          <a:prstGeom prst="rect">
            <a:avLst/>
          </a:prstGeom>
          <a:noFill/>
          <a:extLst>
            <a:ext uri="{909E8E84-426E-40DD-AFC4-6F175D3DCCD1}">
              <a14:hiddenFill xmlns:a14="http://schemas.microsoft.com/office/drawing/2010/main">
                <a:solidFill>
                  <a:srgbClr val="FFFFFF"/>
                </a:solidFill>
              </a14:hiddenFill>
            </a:ext>
          </a:extLst>
        </p:spPr>
      </p:pic>
      <p:sp>
        <p:nvSpPr>
          <p:cNvPr id="10" name="テキスト ボックス 9">
            <a:extLst>
              <a:ext uri="{FF2B5EF4-FFF2-40B4-BE49-F238E27FC236}">
                <a16:creationId xmlns:a16="http://schemas.microsoft.com/office/drawing/2014/main" id="{A8B4CA41-3F2F-4B7C-9311-3BBB97C4331C}"/>
              </a:ext>
            </a:extLst>
          </p:cNvPr>
          <p:cNvSpPr txBox="1"/>
          <p:nvPr/>
        </p:nvSpPr>
        <p:spPr>
          <a:xfrm>
            <a:off x="1901548" y="5763098"/>
            <a:ext cx="5529780" cy="307777"/>
          </a:xfrm>
          <a:prstGeom prst="rect">
            <a:avLst/>
          </a:prstGeom>
          <a:noFill/>
        </p:spPr>
        <p:txBody>
          <a:bodyPr wrap="square" rtlCol="0">
            <a:spAutoFit/>
          </a:bodyPr>
          <a:lstStyle/>
          <a:p>
            <a:pPr algn="ctr"/>
            <a:r>
              <a:rPr kumimoji="1" lang="ja-JP" altLang="en-US" sz="1400" b="1" dirty="0">
                <a:latin typeface="Meiryo UI" panose="020B0604030504040204" pitchFamily="50" charset="-128"/>
                <a:ea typeface="Meiryo UI" panose="020B0604030504040204" pitchFamily="50" charset="-128"/>
              </a:rPr>
              <a:t>図　福島第一原子力発電所における原子炉建屋内の汚染水の状況</a:t>
            </a:r>
          </a:p>
        </p:txBody>
      </p:sp>
    </p:spTree>
    <p:extLst>
      <p:ext uri="{BB962C8B-B14F-4D97-AF65-F5344CB8AC3E}">
        <p14:creationId xmlns:p14="http://schemas.microsoft.com/office/powerpoint/2010/main" val="286792662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8D20457-6617-4431-9136-64674BE6E1A3}"/>
              </a:ext>
            </a:extLst>
          </p:cNvPr>
          <p:cNvSpPr>
            <a:spLocks noGrp="1"/>
          </p:cNvSpPr>
          <p:nvPr>
            <p:ph type="title"/>
          </p:nvPr>
        </p:nvSpPr>
        <p:spPr>
          <a:xfrm>
            <a:off x="388417" y="1"/>
            <a:ext cx="8755583" cy="705124"/>
          </a:xfrm>
        </p:spPr>
        <p:txBody>
          <a:bodyPr/>
          <a:lstStyle/>
          <a:p>
            <a:r>
              <a:rPr lang="en-US" altLang="ja-JP" dirty="0"/>
              <a:t>3.2</a:t>
            </a:r>
            <a:r>
              <a:rPr kumimoji="1" lang="en-US" altLang="ja-JP" dirty="0"/>
              <a:t> </a:t>
            </a:r>
            <a:r>
              <a:rPr kumimoji="1" lang="ja-JP" altLang="en-US" dirty="0"/>
              <a:t>汚染水対策</a:t>
            </a:r>
          </a:p>
        </p:txBody>
      </p:sp>
      <p:sp>
        <p:nvSpPr>
          <p:cNvPr id="4" name="正方形/長方形 3">
            <a:extLst>
              <a:ext uri="{FF2B5EF4-FFF2-40B4-BE49-F238E27FC236}">
                <a16:creationId xmlns:a16="http://schemas.microsoft.com/office/drawing/2014/main" id="{271F3960-E06B-4544-9BF6-974CD2039EBE}"/>
              </a:ext>
            </a:extLst>
          </p:cNvPr>
          <p:cNvSpPr/>
          <p:nvPr/>
        </p:nvSpPr>
        <p:spPr>
          <a:xfrm>
            <a:off x="370936" y="1175815"/>
            <a:ext cx="8402128" cy="1381824"/>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buFont typeface="Wingdings" panose="05000000000000000000" pitchFamily="2" charset="2"/>
              <a:buChar char="l"/>
            </a:pPr>
            <a:r>
              <a:rPr kumimoji="1" lang="ja-JP" altLang="en-US" dirty="0">
                <a:solidFill>
                  <a:schemeClr val="tx1"/>
                </a:solidFill>
                <a:latin typeface="Meiryo UI" panose="020B0604030504040204" pitchFamily="50" charset="-128"/>
                <a:ea typeface="Meiryo UI" panose="020B0604030504040204" pitchFamily="50" charset="-128"/>
              </a:rPr>
              <a:t>地下水が建屋に流入することによって汚染水は増え続けている。</a:t>
            </a:r>
            <a:endParaRPr kumimoji="1" lang="en-US" altLang="ja-JP" dirty="0">
              <a:solidFill>
                <a:schemeClr val="tx1"/>
              </a:solidFill>
              <a:latin typeface="Meiryo UI" panose="020B0604030504040204" pitchFamily="50" charset="-128"/>
              <a:ea typeface="Meiryo UI" panose="020B0604030504040204" pitchFamily="50" charset="-128"/>
            </a:endParaRPr>
          </a:p>
          <a:p>
            <a:pPr marL="285750" indent="-285750">
              <a:buFont typeface="Wingdings" panose="05000000000000000000" pitchFamily="2" charset="2"/>
              <a:buChar char="l"/>
            </a:pPr>
            <a:r>
              <a:rPr kumimoji="1" lang="ja-JP" altLang="en-US" dirty="0">
                <a:solidFill>
                  <a:schemeClr val="tx1"/>
                </a:solidFill>
                <a:latin typeface="Meiryo UI" panose="020B0604030504040204" pitchFamily="50" charset="-128"/>
                <a:ea typeface="Meiryo UI" panose="020B0604030504040204" pitchFamily="50" charset="-128"/>
              </a:rPr>
              <a:t>汚染水の増加量抑制のため、サブドレンや凍土壁による地下水流入対策がとられており、地下水流入量は減少している。</a:t>
            </a:r>
            <a:endParaRPr kumimoji="1" lang="en-US" altLang="ja-JP" dirty="0">
              <a:solidFill>
                <a:schemeClr val="tx1"/>
              </a:solidFill>
              <a:latin typeface="Meiryo UI" panose="020B0604030504040204" pitchFamily="50" charset="-128"/>
              <a:ea typeface="Meiryo UI" panose="020B0604030504040204" pitchFamily="50" charset="-128"/>
            </a:endParaRPr>
          </a:p>
          <a:p>
            <a:pPr marL="285750" indent="-285750">
              <a:buFont typeface="Wingdings" panose="05000000000000000000" pitchFamily="2" charset="2"/>
              <a:buChar char="l"/>
            </a:pPr>
            <a:r>
              <a:rPr kumimoji="1" lang="ja-JP" altLang="en-US" dirty="0">
                <a:solidFill>
                  <a:schemeClr val="tx1"/>
                </a:solidFill>
                <a:latin typeface="Meiryo UI" panose="020B0604030504040204" pitchFamily="50" charset="-128"/>
                <a:ea typeface="Meiryo UI" panose="020B0604030504040204" pitchFamily="50" charset="-128"/>
              </a:rPr>
              <a:t>しかし汚染水の土壌への流出を防ぐために、地下水位を建屋内水位より低くしてしまうわけにはいかず、汚染水増加量をゼロにはできない。</a:t>
            </a:r>
            <a:endParaRPr kumimoji="1" lang="en-US" altLang="ja-JP" dirty="0">
              <a:solidFill>
                <a:schemeClr val="tx1"/>
              </a:solidFill>
              <a:latin typeface="Meiryo UI" panose="020B0604030504040204" pitchFamily="50" charset="-128"/>
              <a:ea typeface="Meiryo UI" panose="020B0604030504040204" pitchFamily="50" charset="-128"/>
            </a:endParaRPr>
          </a:p>
        </p:txBody>
      </p:sp>
      <p:sp>
        <p:nvSpPr>
          <p:cNvPr id="5" name="スライド番号プレースホルダー 4">
            <a:extLst>
              <a:ext uri="{FF2B5EF4-FFF2-40B4-BE49-F238E27FC236}">
                <a16:creationId xmlns:a16="http://schemas.microsoft.com/office/drawing/2014/main" id="{68AF8F48-9921-43BD-8392-73F831F48924}"/>
              </a:ext>
            </a:extLst>
          </p:cNvPr>
          <p:cNvSpPr>
            <a:spLocks noGrp="1"/>
          </p:cNvSpPr>
          <p:nvPr>
            <p:ph type="sldNum" sz="quarter" idx="12"/>
          </p:nvPr>
        </p:nvSpPr>
        <p:spPr/>
        <p:txBody>
          <a:bodyPr/>
          <a:lstStyle/>
          <a:p>
            <a:fld id="{787F0561-F29F-4014-88F6-9EE3D1B23701}" type="slidenum">
              <a:rPr kumimoji="1" lang="ja-JP" altLang="en-US" smtClean="0">
                <a:latin typeface="Meiryo UI" panose="020B0604030504040204" pitchFamily="50" charset="-128"/>
                <a:ea typeface="Meiryo UI" panose="020B0604030504040204" pitchFamily="50" charset="-128"/>
              </a:rPr>
              <a:pPr/>
              <a:t>17</a:t>
            </a:fld>
            <a:endParaRPr kumimoji="1" lang="ja-JP" altLang="en-US">
              <a:latin typeface="Meiryo UI" panose="020B0604030504040204" pitchFamily="50" charset="-128"/>
              <a:ea typeface="Meiryo UI" panose="020B0604030504040204" pitchFamily="50" charset="-128"/>
            </a:endParaRPr>
          </a:p>
        </p:txBody>
      </p:sp>
      <p:sp>
        <p:nvSpPr>
          <p:cNvPr id="6" name="コンテンツ プレースホルダー 2">
            <a:extLst>
              <a:ext uri="{FF2B5EF4-FFF2-40B4-BE49-F238E27FC236}">
                <a16:creationId xmlns:a16="http://schemas.microsoft.com/office/drawing/2014/main" id="{308D7D47-D762-4E92-B76E-D191C07A6880}"/>
              </a:ext>
            </a:extLst>
          </p:cNvPr>
          <p:cNvSpPr txBox="1">
            <a:spLocks/>
          </p:cNvSpPr>
          <p:nvPr/>
        </p:nvSpPr>
        <p:spPr>
          <a:xfrm>
            <a:off x="290650" y="787125"/>
            <a:ext cx="8383346" cy="472331"/>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1800" kern="1200">
                <a:solidFill>
                  <a:schemeClr val="tx1"/>
                </a:solidFill>
                <a:latin typeface="Meiryo UI" panose="020B0604030504040204" pitchFamily="50" charset="-128"/>
                <a:ea typeface="Meiryo UI" panose="020B0604030504040204" pitchFamily="50" charset="-128"/>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eiryo UI" panose="020B0604030504040204" pitchFamily="50" charset="-128"/>
                <a:ea typeface="Meiryo UI" panose="020B0604030504040204" pitchFamily="50" charset="-128"/>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eiryo UI" panose="020B0604030504040204" pitchFamily="50" charset="-128"/>
                <a:ea typeface="Meiryo UI" panose="020B0604030504040204" pitchFamily="50" charset="-128"/>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eiryo UI" panose="020B0604030504040204" pitchFamily="50" charset="-128"/>
                <a:ea typeface="Meiryo UI" panose="020B0604030504040204" pitchFamily="50" charset="-128"/>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eiryo UI" panose="020B0604030504040204" pitchFamily="50" charset="-128"/>
                <a:ea typeface="Meiryo UI" panose="020B0604030504040204" pitchFamily="50" charset="-128"/>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None/>
            </a:pPr>
            <a:r>
              <a:rPr lang="ja-JP" altLang="en-US" dirty="0"/>
              <a:t>汚染水の増加を止めることはできないの？</a:t>
            </a:r>
          </a:p>
        </p:txBody>
      </p:sp>
      <p:sp>
        <p:nvSpPr>
          <p:cNvPr id="10" name="正方形/長方形 9">
            <a:extLst>
              <a:ext uri="{FF2B5EF4-FFF2-40B4-BE49-F238E27FC236}">
                <a16:creationId xmlns:a16="http://schemas.microsoft.com/office/drawing/2014/main" id="{FDD67781-C51A-43D2-B35B-84C4E0860E5F}"/>
              </a:ext>
            </a:extLst>
          </p:cNvPr>
          <p:cNvSpPr/>
          <p:nvPr/>
        </p:nvSpPr>
        <p:spPr>
          <a:xfrm>
            <a:off x="1081845" y="3423027"/>
            <a:ext cx="3481490" cy="1045615"/>
          </a:xfrm>
          <a:prstGeom prst="rect">
            <a:avLst/>
          </a:prstGeom>
          <a:solidFill>
            <a:srgbClr val="E4BB46"/>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endParaRPr kumimoji="1" lang="ja-JP" altLang="en-US" sz="1400">
              <a:solidFill>
                <a:schemeClr val="tx1"/>
              </a:solidFill>
              <a:latin typeface="Meiryo UI" panose="020B0604030504040204" pitchFamily="50" charset="-128"/>
              <a:ea typeface="Meiryo UI" panose="020B0604030504040204" pitchFamily="50" charset="-128"/>
            </a:endParaRPr>
          </a:p>
        </p:txBody>
      </p:sp>
      <p:sp>
        <p:nvSpPr>
          <p:cNvPr id="13" name="正方形/長方形 12">
            <a:extLst>
              <a:ext uri="{FF2B5EF4-FFF2-40B4-BE49-F238E27FC236}">
                <a16:creationId xmlns:a16="http://schemas.microsoft.com/office/drawing/2014/main" id="{2151C8FA-9BF1-48DE-9158-9F826C26031A}"/>
              </a:ext>
            </a:extLst>
          </p:cNvPr>
          <p:cNvSpPr/>
          <p:nvPr/>
        </p:nvSpPr>
        <p:spPr>
          <a:xfrm>
            <a:off x="2735461" y="2702787"/>
            <a:ext cx="934872" cy="1361927"/>
          </a:xfrm>
          <a:prstGeom prst="rect">
            <a:avLst/>
          </a:prstGeom>
          <a:solidFill>
            <a:srgbClr val="FFFFFF"/>
          </a:solidFill>
          <a:ln w="762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endParaRPr kumimoji="1" lang="ja-JP" altLang="en-US" sz="1400">
              <a:solidFill>
                <a:schemeClr val="tx1"/>
              </a:solidFill>
              <a:latin typeface="Meiryo UI" panose="020B0604030504040204" pitchFamily="50" charset="-128"/>
              <a:ea typeface="Meiryo UI" panose="020B0604030504040204" pitchFamily="50" charset="-128"/>
            </a:endParaRPr>
          </a:p>
        </p:txBody>
      </p:sp>
      <p:cxnSp>
        <p:nvCxnSpPr>
          <p:cNvPr id="14" name="直線コネクタ 13">
            <a:extLst>
              <a:ext uri="{FF2B5EF4-FFF2-40B4-BE49-F238E27FC236}">
                <a16:creationId xmlns:a16="http://schemas.microsoft.com/office/drawing/2014/main" id="{6B74E27F-BA6A-4F15-9EE0-E5D2FB9CDAEF}"/>
              </a:ext>
            </a:extLst>
          </p:cNvPr>
          <p:cNvCxnSpPr>
            <a:cxnSpLocks/>
          </p:cNvCxnSpPr>
          <p:nvPr/>
        </p:nvCxnSpPr>
        <p:spPr>
          <a:xfrm>
            <a:off x="1081845" y="3395759"/>
            <a:ext cx="1637714" cy="0"/>
          </a:xfrm>
          <a:prstGeom prst="line">
            <a:avLst/>
          </a:prstGeom>
          <a:ln w="57150">
            <a:solidFill>
              <a:schemeClr val="bg1">
                <a:lumMod val="50000"/>
              </a:schemeClr>
            </a:solidFill>
            <a:prstDash val="solid"/>
          </a:ln>
        </p:spPr>
        <p:style>
          <a:lnRef idx="1">
            <a:schemeClr val="accent1"/>
          </a:lnRef>
          <a:fillRef idx="0">
            <a:schemeClr val="accent1"/>
          </a:fillRef>
          <a:effectRef idx="0">
            <a:schemeClr val="accent1"/>
          </a:effectRef>
          <a:fontRef idx="minor">
            <a:schemeClr val="tx1"/>
          </a:fontRef>
        </p:style>
      </p:cxnSp>
      <p:sp>
        <p:nvSpPr>
          <p:cNvPr id="15" name="テキスト ボックス 14">
            <a:extLst>
              <a:ext uri="{FF2B5EF4-FFF2-40B4-BE49-F238E27FC236}">
                <a16:creationId xmlns:a16="http://schemas.microsoft.com/office/drawing/2014/main" id="{ACAD38FE-33EA-4C5E-BB6F-619B6946F8D0}"/>
              </a:ext>
            </a:extLst>
          </p:cNvPr>
          <p:cNvSpPr txBox="1"/>
          <p:nvPr/>
        </p:nvSpPr>
        <p:spPr>
          <a:xfrm>
            <a:off x="2849148" y="2755063"/>
            <a:ext cx="692497" cy="553998"/>
          </a:xfrm>
          <a:prstGeom prst="rect">
            <a:avLst/>
          </a:prstGeom>
          <a:noFill/>
          <a:ln>
            <a:noFill/>
          </a:ln>
        </p:spPr>
        <p:txBody>
          <a:bodyPr wrap="none" lIns="0" tIns="0" rIns="0" bIns="0" rtlCol="0">
            <a:spAutoFit/>
          </a:bodyPr>
          <a:lstStyle/>
          <a:p>
            <a:pPr algn="ctr"/>
            <a:r>
              <a:rPr lang="ja-JP" altLang="en-US" dirty="0">
                <a:latin typeface="Meiryo UI" panose="020B0604030504040204" pitchFamily="50" charset="-128"/>
                <a:ea typeface="Meiryo UI" panose="020B0604030504040204" pitchFamily="50" charset="-128"/>
              </a:rPr>
              <a:t>原子炉</a:t>
            </a:r>
            <a:endParaRPr lang="en-US" altLang="ja-JP" dirty="0">
              <a:latin typeface="Meiryo UI" panose="020B0604030504040204" pitchFamily="50" charset="-128"/>
              <a:ea typeface="Meiryo UI" panose="020B0604030504040204" pitchFamily="50" charset="-128"/>
            </a:endParaRPr>
          </a:p>
          <a:p>
            <a:pPr algn="ctr"/>
            <a:r>
              <a:rPr lang="ja-JP" altLang="en-US" dirty="0">
                <a:latin typeface="Meiryo UI" panose="020B0604030504040204" pitchFamily="50" charset="-128"/>
                <a:ea typeface="Meiryo UI" panose="020B0604030504040204" pitchFamily="50" charset="-128"/>
              </a:rPr>
              <a:t>建屋</a:t>
            </a:r>
            <a:endParaRPr kumimoji="1" lang="ja-JP" altLang="en-US" dirty="0">
              <a:latin typeface="Meiryo UI" panose="020B0604030504040204" pitchFamily="50" charset="-128"/>
              <a:ea typeface="Meiryo UI" panose="020B0604030504040204" pitchFamily="50" charset="-128"/>
            </a:endParaRPr>
          </a:p>
        </p:txBody>
      </p:sp>
      <p:sp>
        <p:nvSpPr>
          <p:cNvPr id="16" name="正方形/長方形 15">
            <a:extLst>
              <a:ext uri="{FF2B5EF4-FFF2-40B4-BE49-F238E27FC236}">
                <a16:creationId xmlns:a16="http://schemas.microsoft.com/office/drawing/2014/main" id="{9E3F9974-DDA7-41C7-98C6-2F2D58E03C29}"/>
              </a:ext>
            </a:extLst>
          </p:cNvPr>
          <p:cNvSpPr/>
          <p:nvPr/>
        </p:nvSpPr>
        <p:spPr>
          <a:xfrm>
            <a:off x="3689414" y="2872843"/>
            <a:ext cx="638531" cy="945514"/>
          </a:xfrm>
          <a:prstGeom prst="rect">
            <a:avLst/>
          </a:prstGeom>
          <a:solidFill>
            <a:srgbClr val="FFFFFF"/>
          </a:solidFill>
          <a:ln w="762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endParaRPr kumimoji="1" lang="ja-JP" altLang="en-US" sz="1400">
              <a:solidFill>
                <a:schemeClr val="tx1"/>
              </a:solidFill>
              <a:latin typeface="Meiryo UI" panose="020B0604030504040204" pitchFamily="50" charset="-128"/>
              <a:ea typeface="Meiryo UI" panose="020B0604030504040204" pitchFamily="50" charset="-128"/>
            </a:endParaRPr>
          </a:p>
        </p:txBody>
      </p:sp>
      <p:sp>
        <p:nvSpPr>
          <p:cNvPr id="18" name="テキスト ボックス 17">
            <a:extLst>
              <a:ext uri="{FF2B5EF4-FFF2-40B4-BE49-F238E27FC236}">
                <a16:creationId xmlns:a16="http://schemas.microsoft.com/office/drawing/2014/main" id="{02797EF9-39D6-48E6-A374-5FEDF940D37B}"/>
              </a:ext>
            </a:extLst>
          </p:cNvPr>
          <p:cNvSpPr txBox="1"/>
          <p:nvPr/>
        </p:nvSpPr>
        <p:spPr>
          <a:xfrm>
            <a:off x="3695957" y="2881595"/>
            <a:ext cx="684483" cy="553998"/>
          </a:xfrm>
          <a:prstGeom prst="rect">
            <a:avLst/>
          </a:prstGeom>
          <a:noFill/>
          <a:ln>
            <a:noFill/>
          </a:ln>
        </p:spPr>
        <p:txBody>
          <a:bodyPr wrap="none" lIns="0" tIns="0" rIns="0" bIns="0" rtlCol="0">
            <a:spAutoFit/>
          </a:bodyPr>
          <a:lstStyle/>
          <a:p>
            <a:pPr algn="ctr"/>
            <a:r>
              <a:rPr lang="ja-JP" altLang="en-US" dirty="0">
                <a:latin typeface="Meiryo UI" panose="020B0604030504040204" pitchFamily="50" charset="-128"/>
                <a:ea typeface="Meiryo UI" panose="020B0604030504040204" pitchFamily="50" charset="-128"/>
              </a:rPr>
              <a:t>タービン</a:t>
            </a:r>
            <a:endParaRPr lang="en-US" altLang="ja-JP" dirty="0">
              <a:latin typeface="Meiryo UI" panose="020B0604030504040204" pitchFamily="50" charset="-128"/>
              <a:ea typeface="Meiryo UI" panose="020B0604030504040204" pitchFamily="50" charset="-128"/>
            </a:endParaRPr>
          </a:p>
          <a:p>
            <a:pPr algn="ctr"/>
            <a:r>
              <a:rPr lang="ja-JP" altLang="en-US" dirty="0">
                <a:latin typeface="Meiryo UI" panose="020B0604030504040204" pitchFamily="50" charset="-128"/>
                <a:ea typeface="Meiryo UI" panose="020B0604030504040204" pitchFamily="50" charset="-128"/>
              </a:rPr>
              <a:t>建屋</a:t>
            </a:r>
            <a:endParaRPr kumimoji="1" lang="ja-JP" altLang="en-US" dirty="0">
              <a:latin typeface="Meiryo UI" panose="020B0604030504040204" pitchFamily="50" charset="-128"/>
              <a:ea typeface="Meiryo UI" panose="020B0604030504040204" pitchFamily="50" charset="-128"/>
            </a:endParaRPr>
          </a:p>
        </p:txBody>
      </p:sp>
      <p:sp>
        <p:nvSpPr>
          <p:cNvPr id="19" name="正方形/長方形 18">
            <a:extLst>
              <a:ext uri="{FF2B5EF4-FFF2-40B4-BE49-F238E27FC236}">
                <a16:creationId xmlns:a16="http://schemas.microsoft.com/office/drawing/2014/main" id="{45926EA3-9D46-480C-BE99-4A7C871F0E5A}"/>
              </a:ext>
            </a:extLst>
          </p:cNvPr>
          <p:cNvSpPr/>
          <p:nvPr/>
        </p:nvSpPr>
        <p:spPr>
          <a:xfrm>
            <a:off x="1744601" y="3413686"/>
            <a:ext cx="216024" cy="936818"/>
          </a:xfrm>
          <a:prstGeom prst="rect">
            <a:avLst/>
          </a:prstGeom>
          <a:solidFill>
            <a:srgbClr val="B2D6DF"/>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endParaRPr kumimoji="1" lang="ja-JP" altLang="en-US" sz="1400">
              <a:solidFill>
                <a:schemeClr val="tx1"/>
              </a:solidFill>
              <a:latin typeface="Meiryo UI" panose="020B0604030504040204" pitchFamily="50" charset="-128"/>
              <a:ea typeface="Meiryo UI" panose="020B0604030504040204" pitchFamily="50" charset="-128"/>
            </a:endParaRPr>
          </a:p>
        </p:txBody>
      </p:sp>
      <p:sp>
        <p:nvSpPr>
          <p:cNvPr id="20" name="正方形/長方形 19">
            <a:extLst>
              <a:ext uri="{FF2B5EF4-FFF2-40B4-BE49-F238E27FC236}">
                <a16:creationId xmlns:a16="http://schemas.microsoft.com/office/drawing/2014/main" id="{B904AE57-4D62-47B2-AF68-0BBD7A1CFD9A}"/>
              </a:ext>
            </a:extLst>
          </p:cNvPr>
          <p:cNvSpPr/>
          <p:nvPr/>
        </p:nvSpPr>
        <p:spPr>
          <a:xfrm>
            <a:off x="2330203" y="3424862"/>
            <a:ext cx="121940" cy="639859"/>
          </a:xfrm>
          <a:prstGeom prst="rect">
            <a:avLst/>
          </a:prstGeom>
          <a:solidFill>
            <a:srgbClr val="F6E8C2"/>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endParaRPr kumimoji="1" lang="ja-JP" altLang="en-US" sz="1400">
              <a:solidFill>
                <a:schemeClr val="tx1"/>
              </a:solidFill>
              <a:latin typeface="Meiryo UI" panose="020B0604030504040204" pitchFamily="50" charset="-128"/>
              <a:ea typeface="Meiryo UI" panose="020B0604030504040204" pitchFamily="50" charset="-128"/>
            </a:endParaRPr>
          </a:p>
        </p:txBody>
      </p:sp>
      <p:sp>
        <p:nvSpPr>
          <p:cNvPr id="26" name="テキスト ボックス 25">
            <a:extLst>
              <a:ext uri="{FF2B5EF4-FFF2-40B4-BE49-F238E27FC236}">
                <a16:creationId xmlns:a16="http://schemas.microsoft.com/office/drawing/2014/main" id="{EF09E204-93FA-426A-95CB-6C416E8FB0EC}"/>
              </a:ext>
            </a:extLst>
          </p:cNvPr>
          <p:cNvSpPr txBox="1"/>
          <p:nvPr/>
        </p:nvSpPr>
        <p:spPr>
          <a:xfrm>
            <a:off x="1752502" y="4509378"/>
            <a:ext cx="230832" cy="276999"/>
          </a:xfrm>
          <a:prstGeom prst="rect">
            <a:avLst/>
          </a:prstGeom>
          <a:noFill/>
          <a:ln>
            <a:noFill/>
          </a:ln>
        </p:spPr>
        <p:txBody>
          <a:bodyPr wrap="none" lIns="0" tIns="0" rIns="0" bIns="0" rtlCol="0">
            <a:spAutoFit/>
          </a:bodyPr>
          <a:lstStyle/>
          <a:p>
            <a:r>
              <a:rPr kumimoji="1" lang="ja-JP" altLang="en-US" sz="1800" dirty="0">
                <a:latin typeface="Meiryo UI" panose="020B0604030504040204" pitchFamily="50" charset="-128"/>
                <a:ea typeface="Meiryo UI" panose="020B0604030504040204" pitchFamily="50" charset="-128"/>
              </a:rPr>
              <a:t>①</a:t>
            </a:r>
          </a:p>
        </p:txBody>
      </p:sp>
      <p:cxnSp>
        <p:nvCxnSpPr>
          <p:cNvPr id="32" name="直線矢印コネクタ 31">
            <a:extLst>
              <a:ext uri="{FF2B5EF4-FFF2-40B4-BE49-F238E27FC236}">
                <a16:creationId xmlns:a16="http://schemas.microsoft.com/office/drawing/2014/main" id="{20FB6E8A-6894-432C-AAC0-C9A064C92412}"/>
              </a:ext>
            </a:extLst>
          </p:cNvPr>
          <p:cNvCxnSpPr>
            <a:cxnSpLocks/>
            <a:stCxn id="33" idx="0"/>
          </p:cNvCxnSpPr>
          <p:nvPr/>
        </p:nvCxnSpPr>
        <p:spPr>
          <a:xfrm flipV="1">
            <a:off x="2382077" y="3916666"/>
            <a:ext cx="0" cy="592712"/>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33" name="テキスト ボックス 32">
            <a:extLst>
              <a:ext uri="{FF2B5EF4-FFF2-40B4-BE49-F238E27FC236}">
                <a16:creationId xmlns:a16="http://schemas.microsoft.com/office/drawing/2014/main" id="{BA4CEA25-874A-48FB-A4F3-3C23E3286C32}"/>
              </a:ext>
            </a:extLst>
          </p:cNvPr>
          <p:cNvSpPr txBox="1"/>
          <p:nvPr/>
        </p:nvSpPr>
        <p:spPr>
          <a:xfrm>
            <a:off x="2266661" y="4509378"/>
            <a:ext cx="230832" cy="276999"/>
          </a:xfrm>
          <a:prstGeom prst="rect">
            <a:avLst/>
          </a:prstGeom>
          <a:noFill/>
          <a:ln>
            <a:noFill/>
          </a:ln>
        </p:spPr>
        <p:txBody>
          <a:bodyPr wrap="none" lIns="0" tIns="0" rIns="0" bIns="0" rtlCol="0">
            <a:spAutoFit/>
          </a:bodyPr>
          <a:lstStyle/>
          <a:p>
            <a:r>
              <a:rPr kumimoji="1" lang="ja-JP" altLang="en-US" sz="1800" dirty="0">
                <a:latin typeface="Meiryo UI" panose="020B0604030504040204" pitchFamily="50" charset="-128"/>
                <a:ea typeface="Meiryo UI" panose="020B0604030504040204" pitchFamily="50" charset="-128"/>
              </a:rPr>
              <a:t>③</a:t>
            </a:r>
          </a:p>
        </p:txBody>
      </p:sp>
      <p:sp>
        <p:nvSpPr>
          <p:cNvPr id="34" name="テキスト ボックス 33">
            <a:extLst>
              <a:ext uri="{FF2B5EF4-FFF2-40B4-BE49-F238E27FC236}">
                <a16:creationId xmlns:a16="http://schemas.microsoft.com/office/drawing/2014/main" id="{16A174A0-E2A9-48C3-8B40-41B2F0ACEF13}"/>
              </a:ext>
            </a:extLst>
          </p:cNvPr>
          <p:cNvSpPr txBox="1"/>
          <p:nvPr/>
        </p:nvSpPr>
        <p:spPr>
          <a:xfrm>
            <a:off x="2035829" y="2941115"/>
            <a:ext cx="230832" cy="276999"/>
          </a:xfrm>
          <a:prstGeom prst="rect">
            <a:avLst/>
          </a:prstGeom>
          <a:noFill/>
          <a:ln>
            <a:noFill/>
          </a:ln>
        </p:spPr>
        <p:txBody>
          <a:bodyPr wrap="none" lIns="0" tIns="0" rIns="0" bIns="0" rtlCol="0">
            <a:spAutoFit/>
          </a:bodyPr>
          <a:lstStyle/>
          <a:p>
            <a:r>
              <a:rPr kumimoji="1" lang="ja-JP" altLang="en-US" sz="1800" dirty="0">
                <a:latin typeface="Meiryo UI" panose="020B0604030504040204" pitchFamily="50" charset="-128"/>
                <a:ea typeface="Meiryo UI" panose="020B0604030504040204" pitchFamily="50" charset="-128"/>
              </a:rPr>
              <a:t>②</a:t>
            </a:r>
          </a:p>
        </p:txBody>
      </p:sp>
      <p:cxnSp>
        <p:nvCxnSpPr>
          <p:cNvPr id="38" name="直線矢印コネクタ 37">
            <a:extLst>
              <a:ext uri="{FF2B5EF4-FFF2-40B4-BE49-F238E27FC236}">
                <a16:creationId xmlns:a16="http://schemas.microsoft.com/office/drawing/2014/main" id="{535A7567-14F7-445B-B688-E64CC88A5600}"/>
              </a:ext>
            </a:extLst>
          </p:cNvPr>
          <p:cNvCxnSpPr>
            <a:cxnSpLocks/>
            <a:stCxn id="34" idx="2"/>
          </p:cNvCxnSpPr>
          <p:nvPr/>
        </p:nvCxnSpPr>
        <p:spPr>
          <a:xfrm>
            <a:off x="2151245" y="3218114"/>
            <a:ext cx="0" cy="195572"/>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51" name="直線コネクタ 50">
            <a:extLst>
              <a:ext uri="{FF2B5EF4-FFF2-40B4-BE49-F238E27FC236}">
                <a16:creationId xmlns:a16="http://schemas.microsoft.com/office/drawing/2014/main" id="{74D88ABC-F68E-4B75-A9E5-A67CE412CEE8}"/>
              </a:ext>
            </a:extLst>
          </p:cNvPr>
          <p:cNvCxnSpPr>
            <a:cxnSpLocks/>
          </p:cNvCxnSpPr>
          <p:nvPr/>
        </p:nvCxnSpPr>
        <p:spPr>
          <a:xfrm>
            <a:off x="1081845" y="3572838"/>
            <a:ext cx="662756" cy="0"/>
          </a:xfrm>
          <a:prstGeom prst="line">
            <a:avLst/>
          </a:prstGeom>
          <a:ln w="57150"/>
        </p:spPr>
        <p:style>
          <a:lnRef idx="1">
            <a:schemeClr val="accent1"/>
          </a:lnRef>
          <a:fillRef idx="0">
            <a:schemeClr val="accent1"/>
          </a:fillRef>
          <a:effectRef idx="0">
            <a:schemeClr val="accent1"/>
          </a:effectRef>
          <a:fontRef idx="minor">
            <a:schemeClr val="tx1"/>
          </a:fontRef>
        </p:style>
      </p:cxnSp>
      <p:cxnSp>
        <p:nvCxnSpPr>
          <p:cNvPr id="53" name="直線コネクタ 52">
            <a:extLst>
              <a:ext uri="{FF2B5EF4-FFF2-40B4-BE49-F238E27FC236}">
                <a16:creationId xmlns:a16="http://schemas.microsoft.com/office/drawing/2014/main" id="{0DFD0EC2-97EB-4282-B0F7-0DF3C7090F14}"/>
              </a:ext>
            </a:extLst>
          </p:cNvPr>
          <p:cNvCxnSpPr>
            <a:cxnSpLocks/>
          </p:cNvCxnSpPr>
          <p:nvPr/>
        </p:nvCxnSpPr>
        <p:spPr>
          <a:xfrm>
            <a:off x="1944659" y="3690402"/>
            <a:ext cx="385544" cy="0"/>
          </a:xfrm>
          <a:prstGeom prst="line">
            <a:avLst/>
          </a:prstGeom>
          <a:ln w="57150"/>
        </p:spPr>
        <p:style>
          <a:lnRef idx="1">
            <a:schemeClr val="accent1"/>
          </a:lnRef>
          <a:fillRef idx="0">
            <a:schemeClr val="accent1"/>
          </a:fillRef>
          <a:effectRef idx="0">
            <a:schemeClr val="accent1"/>
          </a:effectRef>
          <a:fontRef idx="minor">
            <a:schemeClr val="tx1"/>
          </a:fontRef>
        </p:style>
      </p:cxnSp>
      <p:cxnSp>
        <p:nvCxnSpPr>
          <p:cNvPr id="55" name="直線コネクタ 54">
            <a:extLst>
              <a:ext uri="{FF2B5EF4-FFF2-40B4-BE49-F238E27FC236}">
                <a16:creationId xmlns:a16="http://schemas.microsoft.com/office/drawing/2014/main" id="{70569D57-29B9-445F-8AE9-735AA0E51EC5}"/>
              </a:ext>
            </a:extLst>
          </p:cNvPr>
          <p:cNvCxnSpPr>
            <a:cxnSpLocks/>
          </p:cNvCxnSpPr>
          <p:nvPr/>
        </p:nvCxnSpPr>
        <p:spPr>
          <a:xfrm>
            <a:off x="2452143" y="3766103"/>
            <a:ext cx="267416" cy="0"/>
          </a:xfrm>
          <a:prstGeom prst="line">
            <a:avLst/>
          </a:prstGeom>
          <a:ln w="57150"/>
        </p:spPr>
        <p:style>
          <a:lnRef idx="1">
            <a:schemeClr val="accent1"/>
          </a:lnRef>
          <a:fillRef idx="0">
            <a:schemeClr val="accent1"/>
          </a:fillRef>
          <a:effectRef idx="0">
            <a:schemeClr val="accent1"/>
          </a:effectRef>
          <a:fontRef idx="minor">
            <a:schemeClr val="tx1"/>
          </a:fontRef>
        </p:style>
      </p:cxnSp>
      <p:sp>
        <p:nvSpPr>
          <p:cNvPr id="57" name="正方形/長方形 56">
            <a:extLst>
              <a:ext uri="{FF2B5EF4-FFF2-40B4-BE49-F238E27FC236}">
                <a16:creationId xmlns:a16="http://schemas.microsoft.com/office/drawing/2014/main" id="{35E0DD56-D57A-46E7-B76C-5FAA8E176FD5}"/>
              </a:ext>
            </a:extLst>
          </p:cNvPr>
          <p:cNvSpPr/>
          <p:nvPr/>
        </p:nvSpPr>
        <p:spPr>
          <a:xfrm>
            <a:off x="2774755" y="3859245"/>
            <a:ext cx="857707" cy="170056"/>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eiryo UI" panose="020B0604030504040204" pitchFamily="50" charset="-128"/>
              <a:ea typeface="Meiryo UI" panose="020B0604030504040204" pitchFamily="50" charset="-128"/>
            </a:endParaRPr>
          </a:p>
        </p:txBody>
      </p:sp>
      <p:pic>
        <p:nvPicPr>
          <p:cNvPr id="59" name="グラフィックス 58" descr="矢印: 時計回りの曲線">
            <a:extLst>
              <a:ext uri="{FF2B5EF4-FFF2-40B4-BE49-F238E27FC236}">
                <a16:creationId xmlns:a16="http://schemas.microsoft.com/office/drawing/2014/main" id="{8FACACFC-EAF8-490E-B7AC-2DD60904ADEB}"/>
              </a:ext>
            </a:extLst>
          </p:cNvPr>
          <p:cNvPicPr>
            <a:picLocks noChangeAspect="1"/>
          </p:cNvPicPr>
          <p:nvPr/>
        </p:nvPicPr>
        <p:blipFill>
          <a:blip r:embed="rId2" cstate="email">
            <a:extLst>
              <a:ext uri="{28A0092B-C50C-407E-A947-70E740481C1C}">
                <a14:useLocalDpi xmlns:a14="http://schemas.microsoft.com/office/drawing/2010/main"/>
              </a:ext>
              <a:ext uri="{96DAC541-7B7A-43D3-8B79-37D633B846F1}">
                <asvg:svgBlip xmlns="" xmlns:asvg="http://schemas.microsoft.com/office/drawing/2016/SVG/main" r:embed="rId3"/>
              </a:ext>
            </a:extLst>
          </a:blip>
          <a:stretch>
            <a:fillRect/>
          </a:stretch>
        </p:blipFill>
        <p:spPr>
          <a:xfrm rot="7559287">
            <a:off x="2576847" y="3400471"/>
            <a:ext cx="516155" cy="516155"/>
          </a:xfrm>
          <a:prstGeom prst="rect">
            <a:avLst/>
          </a:prstGeom>
        </p:spPr>
      </p:pic>
      <p:sp>
        <p:nvSpPr>
          <p:cNvPr id="60" name="正方形/長方形 59">
            <a:extLst>
              <a:ext uri="{FF2B5EF4-FFF2-40B4-BE49-F238E27FC236}">
                <a16:creationId xmlns:a16="http://schemas.microsoft.com/office/drawing/2014/main" id="{78DF8B9B-D600-4688-8773-6598743FF449}"/>
              </a:ext>
            </a:extLst>
          </p:cNvPr>
          <p:cNvSpPr/>
          <p:nvPr/>
        </p:nvSpPr>
        <p:spPr>
          <a:xfrm>
            <a:off x="6545159" y="3423027"/>
            <a:ext cx="2111192" cy="1045615"/>
          </a:xfrm>
          <a:prstGeom prst="rect">
            <a:avLst/>
          </a:prstGeom>
          <a:solidFill>
            <a:srgbClr val="E4BB46"/>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endParaRPr kumimoji="1" lang="ja-JP" altLang="en-US" sz="1400">
              <a:solidFill>
                <a:schemeClr val="tx1"/>
              </a:solidFill>
              <a:latin typeface="Meiryo UI" panose="020B0604030504040204" pitchFamily="50" charset="-128"/>
              <a:ea typeface="Meiryo UI" panose="020B0604030504040204" pitchFamily="50" charset="-128"/>
            </a:endParaRPr>
          </a:p>
        </p:txBody>
      </p:sp>
      <p:sp>
        <p:nvSpPr>
          <p:cNvPr id="61" name="正方形/長方形 60">
            <a:extLst>
              <a:ext uri="{FF2B5EF4-FFF2-40B4-BE49-F238E27FC236}">
                <a16:creationId xmlns:a16="http://schemas.microsoft.com/office/drawing/2014/main" id="{30B95EB0-E286-4926-A0AA-1D7712B1CA08}"/>
              </a:ext>
            </a:extLst>
          </p:cNvPr>
          <p:cNvSpPr/>
          <p:nvPr/>
        </p:nvSpPr>
        <p:spPr>
          <a:xfrm>
            <a:off x="6828477" y="2702787"/>
            <a:ext cx="934872" cy="1361927"/>
          </a:xfrm>
          <a:prstGeom prst="rect">
            <a:avLst/>
          </a:prstGeom>
          <a:solidFill>
            <a:srgbClr val="FFFFFF"/>
          </a:solidFill>
          <a:ln w="762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endParaRPr kumimoji="1" lang="ja-JP" altLang="en-US" sz="1400">
              <a:solidFill>
                <a:schemeClr val="tx1"/>
              </a:solidFill>
              <a:latin typeface="Meiryo UI" panose="020B0604030504040204" pitchFamily="50" charset="-128"/>
              <a:ea typeface="Meiryo UI" panose="020B0604030504040204" pitchFamily="50" charset="-128"/>
            </a:endParaRPr>
          </a:p>
        </p:txBody>
      </p:sp>
      <p:cxnSp>
        <p:nvCxnSpPr>
          <p:cNvPr id="62" name="直線コネクタ 61">
            <a:extLst>
              <a:ext uri="{FF2B5EF4-FFF2-40B4-BE49-F238E27FC236}">
                <a16:creationId xmlns:a16="http://schemas.microsoft.com/office/drawing/2014/main" id="{13C73242-952E-4E73-AEAE-BAD4A817AF61}"/>
              </a:ext>
            </a:extLst>
          </p:cNvPr>
          <p:cNvCxnSpPr>
            <a:cxnSpLocks/>
          </p:cNvCxnSpPr>
          <p:nvPr/>
        </p:nvCxnSpPr>
        <p:spPr>
          <a:xfrm>
            <a:off x="6545159" y="3395759"/>
            <a:ext cx="267416" cy="0"/>
          </a:xfrm>
          <a:prstGeom prst="line">
            <a:avLst/>
          </a:prstGeom>
          <a:ln w="57150">
            <a:solidFill>
              <a:schemeClr val="bg1">
                <a:lumMod val="50000"/>
              </a:schemeClr>
            </a:solidFill>
            <a:prstDash val="solid"/>
          </a:ln>
        </p:spPr>
        <p:style>
          <a:lnRef idx="1">
            <a:schemeClr val="accent1"/>
          </a:lnRef>
          <a:fillRef idx="0">
            <a:schemeClr val="accent1"/>
          </a:fillRef>
          <a:effectRef idx="0">
            <a:schemeClr val="accent1"/>
          </a:effectRef>
          <a:fontRef idx="minor">
            <a:schemeClr val="tx1"/>
          </a:fontRef>
        </p:style>
      </p:cxnSp>
      <p:sp>
        <p:nvSpPr>
          <p:cNvPr id="63" name="テキスト ボックス 62">
            <a:extLst>
              <a:ext uri="{FF2B5EF4-FFF2-40B4-BE49-F238E27FC236}">
                <a16:creationId xmlns:a16="http://schemas.microsoft.com/office/drawing/2014/main" id="{C1D2E032-0AB5-4113-AD4B-A75991FE64E7}"/>
              </a:ext>
            </a:extLst>
          </p:cNvPr>
          <p:cNvSpPr txBox="1"/>
          <p:nvPr/>
        </p:nvSpPr>
        <p:spPr>
          <a:xfrm>
            <a:off x="6942164" y="2755063"/>
            <a:ext cx="692497" cy="553998"/>
          </a:xfrm>
          <a:prstGeom prst="rect">
            <a:avLst/>
          </a:prstGeom>
          <a:noFill/>
          <a:ln>
            <a:noFill/>
          </a:ln>
        </p:spPr>
        <p:txBody>
          <a:bodyPr wrap="none" lIns="0" tIns="0" rIns="0" bIns="0" rtlCol="0">
            <a:spAutoFit/>
          </a:bodyPr>
          <a:lstStyle/>
          <a:p>
            <a:pPr algn="ctr"/>
            <a:r>
              <a:rPr lang="ja-JP" altLang="en-US" dirty="0">
                <a:latin typeface="Meiryo UI" panose="020B0604030504040204" pitchFamily="50" charset="-128"/>
                <a:ea typeface="Meiryo UI" panose="020B0604030504040204" pitchFamily="50" charset="-128"/>
              </a:rPr>
              <a:t>原子炉</a:t>
            </a:r>
            <a:endParaRPr lang="en-US" altLang="ja-JP" dirty="0">
              <a:latin typeface="Meiryo UI" panose="020B0604030504040204" pitchFamily="50" charset="-128"/>
              <a:ea typeface="Meiryo UI" panose="020B0604030504040204" pitchFamily="50" charset="-128"/>
            </a:endParaRPr>
          </a:p>
          <a:p>
            <a:pPr algn="ctr"/>
            <a:r>
              <a:rPr lang="ja-JP" altLang="en-US" dirty="0">
                <a:latin typeface="Meiryo UI" panose="020B0604030504040204" pitchFamily="50" charset="-128"/>
                <a:ea typeface="Meiryo UI" panose="020B0604030504040204" pitchFamily="50" charset="-128"/>
              </a:rPr>
              <a:t>建屋</a:t>
            </a:r>
            <a:endParaRPr kumimoji="1" lang="ja-JP" altLang="en-US" dirty="0">
              <a:latin typeface="Meiryo UI" panose="020B0604030504040204" pitchFamily="50" charset="-128"/>
              <a:ea typeface="Meiryo UI" panose="020B0604030504040204" pitchFamily="50" charset="-128"/>
            </a:endParaRPr>
          </a:p>
        </p:txBody>
      </p:sp>
      <p:sp>
        <p:nvSpPr>
          <p:cNvPr id="64" name="正方形/長方形 63">
            <a:extLst>
              <a:ext uri="{FF2B5EF4-FFF2-40B4-BE49-F238E27FC236}">
                <a16:creationId xmlns:a16="http://schemas.microsoft.com/office/drawing/2014/main" id="{C7C63E1F-468B-4F56-94F2-2D18FBE0CC84}"/>
              </a:ext>
            </a:extLst>
          </p:cNvPr>
          <p:cNvSpPr/>
          <p:nvPr/>
        </p:nvSpPr>
        <p:spPr>
          <a:xfrm>
            <a:off x="7782430" y="2872843"/>
            <a:ext cx="638531" cy="945514"/>
          </a:xfrm>
          <a:prstGeom prst="rect">
            <a:avLst/>
          </a:prstGeom>
          <a:solidFill>
            <a:srgbClr val="FFFFFF"/>
          </a:solidFill>
          <a:ln w="762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endParaRPr kumimoji="1" lang="ja-JP" altLang="en-US" sz="1400">
              <a:solidFill>
                <a:schemeClr val="tx1"/>
              </a:solidFill>
              <a:latin typeface="Meiryo UI" panose="020B0604030504040204" pitchFamily="50" charset="-128"/>
              <a:ea typeface="Meiryo UI" panose="020B0604030504040204" pitchFamily="50" charset="-128"/>
            </a:endParaRPr>
          </a:p>
        </p:txBody>
      </p:sp>
      <p:sp>
        <p:nvSpPr>
          <p:cNvPr id="65" name="テキスト ボックス 64">
            <a:extLst>
              <a:ext uri="{FF2B5EF4-FFF2-40B4-BE49-F238E27FC236}">
                <a16:creationId xmlns:a16="http://schemas.microsoft.com/office/drawing/2014/main" id="{5C48AE98-A932-4D6F-94E3-3694B792EADD}"/>
              </a:ext>
            </a:extLst>
          </p:cNvPr>
          <p:cNvSpPr txBox="1"/>
          <p:nvPr/>
        </p:nvSpPr>
        <p:spPr>
          <a:xfrm>
            <a:off x="7788973" y="2881595"/>
            <a:ext cx="684483" cy="553998"/>
          </a:xfrm>
          <a:prstGeom prst="rect">
            <a:avLst/>
          </a:prstGeom>
          <a:noFill/>
          <a:ln>
            <a:noFill/>
          </a:ln>
        </p:spPr>
        <p:txBody>
          <a:bodyPr wrap="none" lIns="0" tIns="0" rIns="0" bIns="0" rtlCol="0">
            <a:spAutoFit/>
          </a:bodyPr>
          <a:lstStyle/>
          <a:p>
            <a:pPr algn="ctr"/>
            <a:r>
              <a:rPr lang="ja-JP" altLang="en-US" dirty="0">
                <a:latin typeface="Meiryo UI" panose="020B0604030504040204" pitchFamily="50" charset="-128"/>
                <a:ea typeface="Meiryo UI" panose="020B0604030504040204" pitchFamily="50" charset="-128"/>
              </a:rPr>
              <a:t>タービン</a:t>
            </a:r>
            <a:endParaRPr lang="en-US" altLang="ja-JP" dirty="0">
              <a:latin typeface="Meiryo UI" panose="020B0604030504040204" pitchFamily="50" charset="-128"/>
              <a:ea typeface="Meiryo UI" panose="020B0604030504040204" pitchFamily="50" charset="-128"/>
            </a:endParaRPr>
          </a:p>
          <a:p>
            <a:pPr algn="ctr"/>
            <a:r>
              <a:rPr lang="ja-JP" altLang="en-US" dirty="0">
                <a:latin typeface="Meiryo UI" panose="020B0604030504040204" pitchFamily="50" charset="-128"/>
                <a:ea typeface="Meiryo UI" panose="020B0604030504040204" pitchFamily="50" charset="-128"/>
              </a:rPr>
              <a:t>建屋</a:t>
            </a:r>
            <a:endParaRPr kumimoji="1" lang="ja-JP" altLang="en-US" dirty="0">
              <a:latin typeface="Meiryo UI" panose="020B0604030504040204" pitchFamily="50" charset="-128"/>
              <a:ea typeface="Meiryo UI" panose="020B0604030504040204" pitchFamily="50" charset="-128"/>
            </a:endParaRPr>
          </a:p>
        </p:txBody>
      </p:sp>
      <p:cxnSp>
        <p:nvCxnSpPr>
          <p:cNvPr id="76" name="直線コネクタ 75">
            <a:extLst>
              <a:ext uri="{FF2B5EF4-FFF2-40B4-BE49-F238E27FC236}">
                <a16:creationId xmlns:a16="http://schemas.microsoft.com/office/drawing/2014/main" id="{73F67480-B560-4C2C-B6C2-095CF37057B5}"/>
              </a:ext>
            </a:extLst>
          </p:cNvPr>
          <p:cNvCxnSpPr>
            <a:cxnSpLocks/>
          </p:cNvCxnSpPr>
          <p:nvPr/>
        </p:nvCxnSpPr>
        <p:spPr>
          <a:xfrm>
            <a:off x="6545159" y="3985560"/>
            <a:ext cx="267416" cy="0"/>
          </a:xfrm>
          <a:prstGeom prst="line">
            <a:avLst/>
          </a:prstGeom>
          <a:ln w="57150"/>
        </p:spPr>
        <p:style>
          <a:lnRef idx="1">
            <a:schemeClr val="accent1"/>
          </a:lnRef>
          <a:fillRef idx="0">
            <a:schemeClr val="accent1"/>
          </a:fillRef>
          <a:effectRef idx="0">
            <a:schemeClr val="accent1"/>
          </a:effectRef>
          <a:fontRef idx="minor">
            <a:schemeClr val="tx1"/>
          </a:fontRef>
        </p:style>
      </p:cxnSp>
      <p:sp>
        <p:nvSpPr>
          <p:cNvPr id="77" name="正方形/長方形 76">
            <a:extLst>
              <a:ext uri="{FF2B5EF4-FFF2-40B4-BE49-F238E27FC236}">
                <a16:creationId xmlns:a16="http://schemas.microsoft.com/office/drawing/2014/main" id="{DCE031F4-F731-4D4F-B0ED-91D987D4557D}"/>
              </a:ext>
            </a:extLst>
          </p:cNvPr>
          <p:cNvSpPr/>
          <p:nvPr/>
        </p:nvSpPr>
        <p:spPr>
          <a:xfrm>
            <a:off x="6867771" y="3859245"/>
            <a:ext cx="857707" cy="170056"/>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eiryo UI" panose="020B0604030504040204" pitchFamily="50" charset="-128"/>
              <a:ea typeface="Meiryo UI" panose="020B0604030504040204" pitchFamily="50" charset="-128"/>
            </a:endParaRPr>
          </a:p>
        </p:txBody>
      </p:sp>
      <p:pic>
        <p:nvPicPr>
          <p:cNvPr id="78" name="グラフィックス 77" descr="矢印: 時計回りの曲線">
            <a:extLst>
              <a:ext uri="{FF2B5EF4-FFF2-40B4-BE49-F238E27FC236}">
                <a16:creationId xmlns:a16="http://schemas.microsoft.com/office/drawing/2014/main" id="{F4EE9DE0-FD60-4F0A-A4B5-5D2047875DB2}"/>
              </a:ext>
            </a:extLst>
          </p:cNvPr>
          <p:cNvPicPr>
            <a:picLocks noChangeAspect="1"/>
          </p:cNvPicPr>
          <p:nvPr/>
        </p:nvPicPr>
        <p:blipFill>
          <a:blip r:embed="rId2" cstate="email">
            <a:extLst>
              <a:ext uri="{28A0092B-C50C-407E-A947-70E740481C1C}">
                <a14:useLocalDpi xmlns:a14="http://schemas.microsoft.com/office/drawing/2010/main"/>
              </a:ext>
              <a:ext uri="{96DAC541-7B7A-43D3-8B79-37D633B846F1}">
                <asvg:svgBlip xmlns="" xmlns:asvg="http://schemas.microsoft.com/office/drawing/2016/SVG/main" r:embed="rId3"/>
              </a:ext>
            </a:extLst>
          </a:blip>
          <a:stretch>
            <a:fillRect/>
          </a:stretch>
        </p:blipFill>
        <p:spPr>
          <a:xfrm rot="14040713" flipH="1">
            <a:off x="6617609" y="3472317"/>
            <a:ext cx="516155" cy="516155"/>
          </a:xfrm>
          <a:prstGeom prst="rect">
            <a:avLst/>
          </a:prstGeom>
        </p:spPr>
      </p:pic>
      <p:sp>
        <p:nvSpPr>
          <p:cNvPr id="81" name="正方形/長方形 80">
            <a:extLst>
              <a:ext uri="{FF2B5EF4-FFF2-40B4-BE49-F238E27FC236}">
                <a16:creationId xmlns:a16="http://schemas.microsoft.com/office/drawing/2014/main" id="{BC60FB6E-23A0-45EB-917E-21D4E385B44A}"/>
              </a:ext>
            </a:extLst>
          </p:cNvPr>
          <p:cNvSpPr/>
          <p:nvPr/>
        </p:nvSpPr>
        <p:spPr>
          <a:xfrm>
            <a:off x="235135" y="4796211"/>
            <a:ext cx="5259974" cy="1477328"/>
          </a:xfrm>
          <a:prstGeom prst="rect">
            <a:avLst/>
          </a:prstGeom>
        </p:spPr>
        <p:txBody>
          <a:bodyPr wrap="square">
            <a:spAutoFit/>
          </a:bodyPr>
          <a:lstStyle/>
          <a:p>
            <a:r>
              <a:rPr kumimoji="1" lang="ja-JP" altLang="en-US" dirty="0">
                <a:latin typeface="Meiryo UI" panose="020B0604030504040204" pitchFamily="50" charset="-128"/>
                <a:ea typeface="Meiryo UI" panose="020B0604030504040204" pitchFamily="50" charset="-128"/>
              </a:rPr>
              <a:t>汚染源に水を近づけない対策</a:t>
            </a:r>
            <a:endParaRPr kumimoji="1" lang="en-US" altLang="ja-JP" dirty="0">
              <a:latin typeface="Meiryo UI" panose="020B0604030504040204" pitchFamily="50" charset="-128"/>
              <a:ea typeface="Meiryo UI" panose="020B0604030504040204" pitchFamily="50" charset="-128"/>
            </a:endParaRPr>
          </a:p>
          <a:p>
            <a:r>
              <a:rPr kumimoji="1" lang="ja-JP" altLang="en-US" dirty="0">
                <a:latin typeface="Meiryo UI" panose="020B0604030504040204" pitchFamily="50" charset="-128"/>
                <a:ea typeface="Meiryo UI" panose="020B0604030504040204" pitchFamily="50" charset="-128"/>
              </a:rPr>
              <a:t>①陸側遮水壁：凍土壁による地下水流入の防止</a:t>
            </a:r>
            <a:endParaRPr kumimoji="1" lang="en-US" altLang="ja-JP" dirty="0">
              <a:latin typeface="Meiryo UI" panose="020B0604030504040204" pitchFamily="50" charset="-128"/>
              <a:ea typeface="Meiryo UI" panose="020B0604030504040204" pitchFamily="50" charset="-128"/>
            </a:endParaRPr>
          </a:p>
          <a:p>
            <a:r>
              <a:rPr kumimoji="1" lang="ja-JP" altLang="en-US" dirty="0">
                <a:latin typeface="Meiryo UI" panose="020B0604030504040204" pitchFamily="50" charset="-128"/>
                <a:ea typeface="Meiryo UI" panose="020B0604030504040204" pitchFamily="50" charset="-128"/>
              </a:rPr>
              <a:t>②敷地舗装：雨水の浸透の防止</a:t>
            </a:r>
            <a:endParaRPr kumimoji="1" lang="en-US" altLang="ja-JP" dirty="0">
              <a:latin typeface="Meiryo UI" panose="020B0604030504040204" pitchFamily="50" charset="-128"/>
              <a:ea typeface="Meiryo UI" panose="020B0604030504040204" pitchFamily="50" charset="-128"/>
            </a:endParaRPr>
          </a:p>
          <a:p>
            <a:r>
              <a:rPr kumimoji="1" lang="ja-JP" altLang="en-US" dirty="0">
                <a:latin typeface="Meiryo UI" panose="020B0604030504040204" pitchFamily="50" charset="-128"/>
                <a:ea typeface="Meiryo UI" panose="020B0604030504040204" pitchFamily="50" charset="-128"/>
              </a:rPr>
              <a:t>③サブドレン：井戸による地下水に組み上げ</a:t>
            </a:r>
            <a:endParaRPr kumimoji="1" lang="en-US" altLang="ja-JP" dirty="0">
              <a:latin typeface="Meiryo UI" panose="020B0604030504040204" pitchFamily="50" charset="-128"/>
              <a:ea typeface="Meiryo UI" panose="020B0604030504040204" pitchFamily="50" charset="-128"/>
            </a:endParaRPr>
          </a:p>
          <a:p>
            <a:r>
              <a:rPr kumimoji="1" lang="ja-JP" altLang="en-US" dirty="0">
                <a:latin typeface="Meiryo UI" panose="020B0604030504040204" pitchFamily="50" charset="-128"/>
                <a:ea typeface="Meiryo UI" panose="020B0604030504040204" pitchFamily="50" charset="-128"/>
              </a:rPr>
              <a:t>⇒地下水流入量：約</a:t>
            </a:r>
            <a:r>
              <a:rPr kumimoji="1" lang="en-US" altLang="ja-JP" dirty="0">
                <a:latin typeface="Meiryo UI" panose="020B0604030504040204" pitchFamily="50" charset="-128"/>
                <a:ea typeface="Meiryo UI" panose="020B0604030504040204" pitchFamily="50" charset="-128"/>
              </a:rPr>
              <a:t>490m</a:t>
            </a:r>
            <a:r>
              <a:rPr kumimoji="1" lang="en-US" altLang="ja-JP" baseline="30000" dirty="0">
                <a:latin typeface="Meiryo UI" panose="020B0604030504040204" pitchFamily="50" charset="-128"/>
                <a:ea typeface="Meiryo UI" panose="020B0604030504040204" pitchFamily="50" charset="-128"/>
              </a:rPr>
              <a:t>3</a:t>
            </a:r>
            <a:r>
              <a:rPr kumimoji="1" lang="en-US" altLang="ja-JP" dirty="0">
                <a:latin typeface="Meiryo UI" panose="020B0604030504040204" pitchFamily="50" charset="-128"/>
                <a:ea typeface="Meiryo UI" panose="020B0604030504040204" pitchFamily="50" charset="-128"/>
              </a:rPr>
              <a:t>/day</a:t>
            </a:r>
            <a:r>
              <a:rPr kumimoji="1" lang="ja-JP" altLang="en-US" dirty="0">
                <a:latin typeface="Meiryo UI" panose="020B0604030504040204" pitchFamily="50" charset="-128"/>
                <a:ea typeface="Meiryo UI" panose="020B0604030504040204" pitchFamily="50" charset="-128"/>
              </a:rPr>
              <a:t>→約</a:t>
            </a:r>
            <a:r>
              <a:rPr kumimoji="1" lang="en-US" altLang="ja-JP" dirty="0">
                <a:latin typeface="Meiryo UI" panose="020B0604030504040204" pitchFamily="50" charset="-128"/>
                <a:ea typeface="Meiryo UI" panose="020B0604030504040204" pitchFamily="50" charset="-128"/>
              </a:rPr>
              <a:t>110m</a:t>
            </a:r>
            <a:r>
              <a:rPr kumimoji="1" lang="en-US" altLang="ja-JP" baseline="30000" dirty="0">
                <a:latin typeface="Meiryo UI" panose="020B0604030504040204" pitchFamily="50" charset="-128"/>
                <a:ea typeface="Meiryo UI" panose="020B0604030504040204" pitchFamily="50" charset="-128"/>
              </a:rPr>
              <a:t>3</a:t>
            </a:r>
            <a:r>
              <a:rPr kumimoji="1" lang="en-US" altLang="ja-JP" dirty="0">
                <a:latin typeface="Meiryo UI" panose="020B0604030504040204" pitchFamily="50" charset="-128"/>
                <a:ea typeface="Meiryo UI" panose="020B0604030504040204" pitchFamily="50" charset="-128"/>
              </a:rPr>
              <a:t>/day</a:t>
            </a:r>
          </a:p>
        </p:txBody>
      </p:sp>
      <p:sp>
        <p:nvSpPr>
          <p:cNvPr id="82" name="矢印: 右 81">
            <a:extLst>
              <a:ext uri="{FF2B5EF4-FFF2-40B4-BE49-F238E27FC236}">
                <a16:creationId xmlns:a16="http://schemas.microsoft.com/office/drawing/2014/main" id="{2F2BF278-9F9F-4C05-9D26-58BFC518C3F9}"/>
              </a:ext>
            </a:extLst>
          </p:cNvPr>
          <p:cNvSpPr/>
          <p:nvPr/>
        </p:nvSpPr>
        <p:spPr>
          <a:xfrm>
            <a:off x="5058262" y="3374867"/>
            <a:ext cx="1056881" cy="414244"/>
          </a:xfrm>
          <a:prstGeom prst="rightArrow">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eiryo UI" panose="020B0604030504040204" pitchFamily="50" charset="-128"/>
              <a:ea typeface="Meiryo UI" panose="020B0604030504040204" pitchFamily="50" charset="-128"/>
            </a:endParaRPr>
          </a:p>
        </p:txBody>
      </p:sp>
      <p:sp>
        <p:nvSpPr>
          <p:cNvPr id="83" name="正方形/長方形 82">
            <a:extLst>
              <a:ext uri="{FF2B5EF4-FFF2-40B4-BE49-F238E27FC236}">
                <a16:creationId xmlns:a16="http://schemas.microsoft.com/office/drawing/2014/main" id="{8FD12A37-298D-4B17-B84F-A6118DF5DB88}"/>
              </a:ext>
            </a:extLst>
          </p:cNvPr>
          <p:cNvSpPr/>
          <p:nvPr/>
        </p:nvSpPr>
        <p:spPr>
          <a:xfrm>
            <a:off x="6202141" y="4771807"/>
            <a:ext cx="2797228" cy="1477328"/>
          </a:xfrm>
          <a:prstGeom prst="rect">
            <a:avLst/>
          </a:prstGeom>
        </p:spPr>
        <p:txBody>
          <a:bodyPr wrap="square">
            <a:spAutoFit/>
          </a:bodyPr>
          <a:lstStyle/>
          <a:p>
            <a:r>
              <a:rPr kumimoji="1" lang="ja-JP" altLang="en-US" dirty="0">
                <a:latin typeface="Meiryo UI" panose="020B0604030504040204" pitchFamily="50" charset="-128"/>
                <a:ea typeface="Meiryo UI" panose="020B0604030504040204" pitchFamily="50" charset="-128"/>
              </a:rPr>
              <a:t>地下水位が建屋内水位より低くなってしまうと、建屋内の汚染水が土壌に漏れ出てしまうため、地下水位を下げ過ぎることはできない。</a:t>
            </a:r>
            <a:endParaRPr kumimoji="1" lang="en-US" altLang="ja-JP" dirty="0">
              <a:latin typeface="Meiryo UI" panose="020B0604030504040204" pitchFamily="50" charset="-128"/>
              <a:ea typeface="Meiryo UI" panose="020B0604030504040204" pitchFamily="50" charset="-128"/>
            </a:endParaRPr>
          </a:p>
        </p:txBody>
      </p:sp>
      <p:pic>
        <p:nvPicPr>
          <p:cNvPr id="85" name="グラフィックス 84" descr="閉じる">
            <a:extLst>
              <a:ext uri="{FF2B5EF4-FFF2-40B4-BE49-F238E27FC236}">
                <a16:creationId xmlns:a16="http://schemas.microsoft.com/office/drawing/2014/main" id="{81E488CE-A141-4D98-BC5B-E8A328C65C93}"/>
              </a:ext>
            </a:extLst>
          </p:cNvPr>
          <p:cNvPicPr>
            <a:picLocks noChangeAspect="1"/>
          </p:cNvPicPr>
          <p:nvPr/>
        </p:nvPicPr>
        <p:blipFill>
          <a:blip r:embed="rId4" cstate="email">
            <a:extLst>
              <a:ext uri="{28A0092B-C50C-407E-A947-70E740481C1C}">
                <a14:useLocalDpi xmlns:a14="http://schemas.microsoft.com/office/drawing/2010/main"/>
              </a:ext>
              <a:ext uri="{96DAC541-7B7A-43D3-8B79-37D633B846F1}">
                <asvg:svgBlip xmlns="" xmlns:asvg="http://schemas.microsoft.com/office/drawing/2016/SVG/main" r:embed="rId5"/>
              </a:ext>
            </a:extLst>
          </a:blip>
          <a:stretch>
            <a:fillRect/>
          </a:stretch>
        </p:blipFill>
        <p:spPr>
          <a:xfrm>
            <a:off x="5074699" y="3122766"/>
            <a:ext cx="914400" cy="914400"/>
          </a:xfrm>
          <a:prstGeom prst="rect">
            <a:avLst/>
          </a:prstGeom>
        </p:spPr>
      </p:pic>
      <p:sp>
        <p:nvSpPr>
          <p:cNvPr id="40" name="テキスト ボックス 39">
            <a:extLst>
              <a:ext uri="{FF2B5EF4-FFF2-40B4-BE49-F238E27FC236}">
                <a16:creationId xmlns:a16="http://schemas.microsoft.com/office/drawing/2014/main" id="{1C634252-0A2A-4DFA-A8B8-53684200C82E}"/>
              </a:ext>
            </a:extLst>
          </p:cNvPr>
          <p:cNvSpPr txBox="1"/>
          <p:nvPr/>
        </p:nvSpPr>
        <p:spPr>
          <a:xfrm>
            <a:off x="311205" y="3465116"/>
            <a:ext cx="718145" cy="215444"/>
          </a:xfrm>
          <a:prstGeom prst="rect">
            <a:avLst/>
          </a:prstGeom>
          <a:noFill/>
          <a:ln>
            <a:noFill/>
          </a:ln>
        </p:spPr>
        <p:txBody>
          <a:bodyPr wrap="none" lIns="0" tIns="0" rIns="0" bIns="0" rtlCol="0">
            <a:spAutoFit/>
          </a:bodyPr>
          <a:lstStyle/>
          <a:p>
            <a:pPr algn="ctr"/>
            <a:r>
              <a:rPr lang="ja-JP" altLang="en-US" sz="1400" dirty="0">
                <a:latin typeface="Meiryo UI" panose="020B0604030504040204" pitchFamily="50" charset="-128"/>
                <a:ea typeface="Meiryo UI" panose="020B0604030504040204" pitchFamily="50" charset="-128"/>
              </a:rPr>
              <a:t>地下水位</a:t>
            </a:r>
            <a:endParaRPr kumimoji="1" lang="ja-JP" altLang="en-US" sz="1400" dirty="0">
              <a:latin typeface="Meiryo UI" panose="020B0604030504040204" pitchFamily="50" charset="-128"/>
              <a:ea typeface="Meiryo UI" panose="020B0604030504040204" pitchFamily="50" charset="-128"/>
            </a:endParaRPr>
          </a:p>
        </p:txBody>
      </p:sp>
      <p:sp>
        <p:nvSpPr>
          <p:cNvPr id="41" name="テキスト ボックス 40">
            <a:extLst>
              <a:ext uri="{FF2B5EF4-FFF2-40B4-BE49-F238E27FC236}">
                <a16:creationId xmlns:a16="http://schemas.microsoft.com/office/drawing/2014/main" id="{92CE5EFE-E7A0-4EEE-93B0-5C606A2FAC1A}"/>
              </a:ext>
            </a:extLst>
          </p:cNvPr>
          <p:cNvSpPr txBox="1"/>
          <p:nvPr/>
        </p:nvSpPr>
        <p:spPr>
          <a:xfrm>
            <a:off x="5810354" y="3916665"/>
            <a:ext cx="718145" cy="215444"/>
          </a:xfrm>
          <a:prstGeom prst="rect">
            <a:avLst/>
          </a:prstGeom>
          <a:noFill/>
          <a:ln>
            <a:noFill/>
          </a:ln>
        </p:spPr>
        <p:txBody>
          <a:bodyPr wrap="none" lIns="0" tIns="0" rIns="0" bIns="0" rtlCol="0">
            <a:spAutoFit/>
          </a:bodyPr>
          <a:lstStyle/>
          <a:p>
            <a:pPr algn="ctr"/>
            <a:r>
              <a:rPr lang="ja-JP" altLang="en-US" sz="1400" dirty="0">
                <a:latin typeface="Meiryo UI" panose="020B0604030504040204" pitchFamily="50" charset="-128"/>
                <a:ea typeface="Meiryo UI" panose="020B0604030504040204" pitchFamily="50" charset="-128"/>
              </a:rPr>
              <a:t>地下水位</a:t>
            </a:r>
            <a:endParaRPr kumimoji="1" lang="ja-JP" altLang="en-US" sz="1400" dirty="0">
              <a:latin typeface="Meiryo UI" panose="020B0604030504040204" pitchFamily="50" charset="-128"/>
              <a:ea typeface="Meiryo UI" panose="020B0604030504040204" pitchFamily="50" charset="-128"/>
            </a:endParaRPr>
          </a:p>
        </p:txBody>
      </p:sp>
      <p:cxnSp>
        <p:nvCxnSpPr>
          <p:cNvPr id="43" name="直線矢印コネクタ 42">
            <a:extLst>
              <a:ext uri="{FF2B5EF4-FFF2-40B4-BE49-F238E27FC236}">
                <a16:creationId xmlns:a16="http://schemas.microsoft.com/office/drawing/2014/main" id="{16263991-5C6E-4A68-80FF-3AD664C1B583}"/>
              </a:ext>
            </a:extLst>
          </p:cNvPr>
          <p:cNvCxnSpPr>
            <a:cxnSpLocks/>
            <a:stCxn id="26" idx="0"/>
          </p:cNvCxnSpPr>
          <p:nvPr/>
        </p:nvCxnSpPr>
        <p:spPr>
          <a:xfrm flipV="1">
            <a:off x="1867918" y="4189156"/>
            <a:ext cx="0" cy="320222"/>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47" name="テキスト ボックス 46">
            <a:extLst>
              <a:ext uri="{FF2B5EF4-FFF2-40B4-BE49-F238E27FC236}">
                <a16:creationId xmlns:a16="http://schemas.microsoft.com/office/drawing/2014/main" id="{1A456436-3D66-48C0-8F07-D23F2EE4D004}"/>
              </a:ext>
            </a:extLst>
          </p:cNvPr>
          <p:cNvSpPr txBox="1"/>
          <p:nvPr/>
        </p:nvSpPr>
        <p:spPr>
          <a:xfrm>
            <a:off x="370936" y="6305978"/>
            <a:ext cx="7936302" cy="253916"/>
          </a:xfrm>
          <a:prstGeom prst="rect">
            <a:avLst/>
          </a:prstGeom>
          <a:noFill/>
        </p:spPr>
        <p:txBody>
          <a:bodyPr wrap="square" rtlCol="0">
            <a:spAutoFit/>
          </a:bodyPr>
          <a:lstStyle/>
          <a:p>
            <a:r>
              <a:rPr kumimoji="1" lang="ja-JP" altLang="en-US" sz="1050" dirty="0">
                <a:latin typeface="Meiryo UI" panose="020B0604030504040204" pitchFamily="50" charset="-128"/>
                <a:ea typeface="Meiryo UI" panose="020B0604030504040204" pitchFamily="50" charset="-128"/>
              </a:rPr>
              <a:t>「汚染水処理対策委員会、凍土壁の評価と今後の汚染水対策について（案）、</a:t>
            </a:r>
            <a:r>
              <a:rPr kumimoji="1" lang="en-US" altLang="ja-JP" sz="1050" dirty="0">
                <a:latin typeface="Meiryo UI" panose="020B0604030504040204" pitchFamily="50" charset="-128"/>
                <a:ea typeface="Meiryo UI" panose="020B0604030504040204" pitchFamily="50" charset="-128"/>
              </a:rPr>
              <a:t>P.5</a:t>
            </a:r>
            <a:r>
              <a:rPr kumimoji="1" lang="ja-JP" altLang="en-US" sz="1050" dirty="0" err="1">
                <a:latin typeface="Meiryo UI" panose="020B0604030504040204" pitchFamily="50" charset="-128"/>
                <a:ea typeface="Meiryo UI" panose="020B0604030504040204" pitchFamily="50" charset="-128"/>
              </a:rPr>
              <a:t>、</a:t>
            </a:r>
            <a:r>
              <a:rPr kumimoji="1" lang="ja-JP" altLang="en-US" sz="1050" dirty="0">
                <a:latin typeface="Meiryo UI" panose="020B0604030504040204" pitchFamily="50" charset="-128"/>
                <a:ea typeface="Meiryo UI" panose="020B0604030504040204" pitchFamily="50" charset="-128"/>
              </a:rPr>
              <a:t>平成</a:t>
            </a:r>
            <a:r>
              <a:rPr kumimoji="1" lang="en-US" altLang="ja-JP" sz="1050" dirty="0">
                <a:latin typeface="Meiryo UI" panose="020B0604030504040204" pitchFamily="50" charset="-128"/>
                <a:ea typeface="Meiryo UI" panose="020B0604030504040204" pitchFamily="50" charset="-128"/>
              </a:rPr>
              <a:t>30</a:t>
            </a:r>
            <a:r>
              <a:rPr kumimoji="1" lang="ja-JP" altLang="en-US" sz="1050" dirty="0">
                <a:latin typeface="Meiryo UI" panose="020B0604030504040204" pitchFamily="50" charset="-128"/>
                <a:ea typeface="Meiryo UI" panose="020B0604030504040204" pitchFamily="50" charset="-128"/>
              </a:rPr>
              <a:t>年</a:t>
            </a:r>
            <a:r>
              <a:rPr kumimoji="1" lang="en-US" altLang="ja-JP" sz="1050" dirty="0">
                <a:latin typeface="Meiryo UI" panose="020B0604030504040204" pitchFamily="50" charset="-128"/>
                <a:ea typeface="Meiryo UI" panose="020B0604030504040204" pitchFamily="50" charset="-128"/>
              </a:rPr>
              <a:t>3</a:t>
            </a:r>
            <a:r>
              <a:rPr kumimoji="1" lang="ja-JP" altLang="en-US" sz="1050" dirty="0">
                <a:latin typeface="Meiryo UI" panose="020B0604030504040204" pitchFamily="50" charset="-128"/>
                <a:ea typeface="Meiryo UI" panose="020B0604030504040204" pitchFamily="50" charset="-128"/>
              </a:rPr>
              <a:t>月」より作成</a:t>
            </a:r>
          </a:p>
        </p:txBody>
      </p:sp>
      <p:grpSp>
        <p:nvGrpSpPr>
          <p:cNvPr id="48" name="Group 35">
            <a:extLst>
              <a:ext uri="{FF2B5EF4-FFF2-40B4-BE49-F238E27FC236}">
                <a16:creationId xmlns:a16="http://schemas.microsoft.com/office/drawing/2014/main" id="{D43A8882-45BA-49E9-910E-1EFE8FD12F79}"/>
              </a:ext>
            </a:extLst>
          </p:cNvPr>
          <p:cNvGrpSpPr>
            <a:grpSpLocks/>
          </p:cNvGrpSpPr>
          <p:nvPr/>
        </p:nvGrpSpPr>
        <p:grpSpPr bwMode="auto">
          <a:xfrm>
            <a:off x="1203885" y="2836401"/>
            <a:ext cx="576262" cy="431800"/>
            <a:chOff x="1986" y="3249"/>
            <a:chExt cx="363" cy="272"/>
          </a:xfrm>
        </p:grpSpPr>
        <p:sp>
          <p:nvSpPr>
            <p:cNvPr id="49" name="Freeform 36">
              <a:extLst>
                <a:ext uri="{FF2B5EF4-FFF2-40B4-BE49-F238E27FC236}">
                  <a16:creationId xmlns:a16="http://schemas.microsoft.com/office/drawing/2014/main" id="{4E7CC90C-5A64-4CC0-937C-F80DA0C39B16}"/>
                </a:ext>
              </a:extLst>
            </p:cNvPr>
            <p:cNvSpPr>
              <a:spLocks noChangeAspect="1"/>
            </p:cNvSpPr>
            <p:nvPr/>
          </p:nvSpPr>
          <p:spPr bwMode="gray">
            <a:xfrm>
              <a:off x="2319" y="3249"/>
              <a:ext cx="30" cy="71"/>
            </a:xfrm>
            <a:custGeom>
              <a:avLst/>
              <a:gdLst>
                <a:gd name="T0" fmla="*/ 12 w 13"/>
                <a:gd name="T1" fmla="*/ 14 h 30"/>
                <a:gd name="T2" fmla="*/ 9 w 13"/>
                <a:gd name="T3" fmla="*/ 7 h 30"/>
                <a:gd name="T4" fmla="*/ 7 w 13"/>
                <a:gd name="T5" fmla="*/ 0 h 30"/>
                <a:gd name="T6" fmla="*/ 4 w 13"/>
                <a:gd name="T7" fmla="*/ 7 h 30"/>
                <a:gd name="T8" fmla="*/ 1 w 13"/>
                <a:gd name="T9" fmla="*/ 14 h 30"/>
                <a:gd name="T10" fmla="*/ 0 w 13"/>
                <a:gd name="T11" fmla="*/ 20 h 30"/>
                <a:gd name="T12" fmla="*/ 7 w 13"/>
                <a:gd name="T13" fmla="*/ 30 h 30"/>
                <a:gd name="T14" fmla="*/ 13 w 13"/>
                <a:gd name="T15" fmla="*/ 20 h 30"/>
                <a:gd name="T16" fmla="*/ 12 w 13"/>
                <a:gd name="T17" fmla="*/ 14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 h="30">
                  <a:moveTo>
                    <a:pt x="12" y="14"/>
                  </a:moveTo>
                  <a:cubicBezTo>
                    <a:pt x="12" y="12"/>
                    <a:pt x="10" y="9"/>
                    <a:pt x="9" y="7"/>
                  </a:cubicBezTo>
                  <a:cubicBezTo>
                    <a:pt x="9" y="5"/>
                    <a:pt x="7" y="0"/>
                    <a:pt x="7" y="0"/>
                  </a:cubicBezTo>
                  <a:cubicBezTo>
                    <a:pt x="7" y="0"/>
                    <a:pt x="5" y="3"/>
                    <a:pt x="4" y="7"/>
                  </a:cubicBezTo>
                  <a:cubicBezTo>
                    <a:pt x="3" y="10"/>
                    <a:pt x="2" y="12"/>
                    <a:pt x="1" y="14"/>
                  </a:cubicBezTo>
                  <a:cubicBezTo>
                    <a:pt x="1" y="16"/>
                    <a:pt x="0" y="18"/>
                    <a:pt x="0" y="20"/>
                  </a:cubicBezTo>
                  <a:cubicBezTo>
                    <a:pt x="0" y="26"/>
                    <a:pt x="3" y="30"/>
                    <a:pt x="7" y="30"/>
                  </a:cubicBezTo>
                  <a:cubicBezTo>
                    <a:pt x="10" y="30"/>
                    <a:pt x="13" y="26"/>
                    <a:pt x="13" y="20"/>
                  </a:cubicBezTo>
                  <a:cubicBezTo>
                    <a:pt x="13" y="18"/>
                    <a:pt x="13" y="16"/>
                    <a:pt x="12" y="14"/>
                  </a:cubicBezTo>
                  <a:close/>
                </a:path>
              </a:pathLst>
            </a:custGeom>
            <a:solidFill>
              <a:srgbClr val="BBC8D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latin typeface="Meiryo UI" panose="020B0604030504040204" pitchFamily="50" charset="-128"/>
                <a:ea typeface="Meiryo UI" panose="020B0604030504040204" pitchFamily="50" charset="-128"/>
              </a:endParaRPr>
            </a:p>
          </p:txBody>
        </p:sp>
        <p:sp>
          <p:nvSpPr>
            <p:cNvPr id="50" name="Freeform 37">
              <a:extLst>
                <a:ext uri="{FF2B5EF4-FFF2-40B4-BE49-F238E27FC236}">
                  <a16:creationId xmlns:a16="http://schemas.microsoft.com/office/drawing/2014/main" id="{BC393BEE-8356-4E4A-AD75-AB37198DB899}"/>
                </a:ext>
              </a:extLst>
            </p:cNvPr>
            <p:cNvSpPr>
              <a:spLocks noChangeAspect="1"/>
            </p:cNvSpPr>
            <p:nvPr/>
          </p:nvSpPr>
          <p:spPr bwMode="gray">
            <a:xfrm>
              <a:off x="2319" y="3450"/>
              <a:ext cx="30" cy="71"/>
            </a:xfrm>
            <a:custGeom>
              <a:avLst/>
              <a:gdLst>
                <a:gd name="T0" fmla="*/ 12 w 13"/>
                <a:gd name="T1" fmla="*/ 15 h 30"/>
                <a:gd name="T2" fmla="*/ 9 w 13"/>
                <a:gd name="T3" fmla="*/ 7 h 30"/>
                <a:gd name="T4" fmla="*/ 7 w 13"/>
                <a:gd name="T5" fmla="*/ 0 h 30"/>
                <a:gd name="T6" fmla="*/ 4 w 13"/>
                <a:gd name="T7" fmla="*/ 7 h 30"/>
                <a:gd name="T8" fmla="*/ 1 w 13"/>
                <a:gd name="T9" fmla="*/ 15 h 30"/>
                <a:gd name="T10" fmla="*/ 0 w 13"/>
                <a:gd name="T11" fmla="*/ 20 h 30"/>
                <a:gd name="T12" fmla="*/ 7 w 13"/>
                <a:gd name="T13" fmla="*/ 30 h 30"/>
                <a:gd name="T14" fmla="*/ 13 w 13"/>
                <a:gd name="T15" fmla="*/ 20 h 30"/>
                <a:gd name="T16" fmla="*/ 12 w 13"/>
                <a:gd name="T17" fmla="*/ 15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 h="30">
                  <a:moveTo>
                    <a:pt x="12" y="15"/>
                  </a:moveTo>
                  <a:cubicBezTo>
                    <a:pt x="12" y="13"/>
                    <a:pt x="10" y="9"/>
                    <a:pt x="9" y="7"/>
                  </a:cubicBezTo>
                  <a:cubicBezTo>
                    <a:pt x="9" y="6"/>
                    <a:pt x="7" y="0"/>
                    <a:pt x="7" y="0"/>
                  </a:cubicBezTo>
                  <a:cubicBezTo>
                    <a:pt x="7" y="0"/>
                    <a:pt x="6" y="3"/>
                    <a:pt x="4" y="7"/>
                  </a:cubicBezTo>
                  <a:cubicBezTo>
                    <a:pt x="3" y="10"/>
                    <a:pt x="2" y="13"/>
                    <a:pt x="1" y="15"/>
                  </a:cubicBezTo>
                  <a:cubicBezTo>
                    <a:pt x="1" y="17"/>
                    <a:pt x="0" y="18"/>
                    <a:pt x="0" y="20"/>
                  </a:cubicBezTo>
                  <a:cubicBezTo>
                    <a:pt x="0" y="26"/>
                    <a:pt x="3" y="30"/>
                    <a:pt x="7" y="30"/>
                  </a:cubicBezTo>
                  <a:cubicBezTo>
                    <a:pt x="10" y="30"/>
                    <a:pt x="13" y="26"/>
                    <a:pt x="13" y="20"/>
                  </a:cubicBezTo>
                  <a:cubicBezTo>
                    <a:pt x="13" y="18"/>
                    <a:pt x="13" y="16"/>
                    <a:pt x="12" y="15"/>
                  </a:cubicBezTo>
                  <a:close/>
                </a:path>
              </a:pathLst>
            </a:custGeom>
            <a:solidFill>
              <a:srgbClr val="BBC8D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latin typeface="Meiryo UI" panose="020B0604030504040204" pitchFamily="50" charset="-128"/>
                <a:ea typeface="Meiryo UI" panose="020B0604030504040204" pitchFamily="50" charset="-128"/>
              </a:endParaRPr>
            </a:p>
          </p:txBody>
        </p:sp>
        <p:sp>
          <p:nvSpPr>
            <p:cNvPr id="54" name="Freeform 38">
              <a:extLst>
                <a:ext uri="{FF2B5EF4-FFF2-40B4-BE49-F238E27FC236}">
                  <a16:creationId xmlns:a16="http://schemas.microsoft.com/office/drawing/2014/main" id="{73EBC5EF-F73D-4B8E-A2A9-4F791E597149}"/>
                </a:ext>
              </a:extLst>
            </p:cNvPr>
            <p:cNvSpPr>
              <a:spLocks noChangeAspect="1"/>
            </p:cNvSpPr>
            <p:nvPr/>
          </p:nvSpPr>
          <p:spPr bwMode="gray">
            <a:xfrm>
              <a:off x="2207" y="3450"/>
              <a:ext cx="31" cy="71"/>
            </a:xfrm>
            <a:custGeom>
              <a:avLst/>
              <a:gdLst>
                <a:gd name="T0" fmla="*/ 12 w 13"/>
                <a:gd name="T1" fmla="*/ 14 h 30"/>
                <a:gd name="T2" fmla="*/ 9 w 13"/>
                <a:gd name="T3" fmla="*/ 7 h 30"/>
                <a:gd name="T4" fmla="*/ 7 w 13"/>
                <a:gd name="T5" fmla="*/ 0 h 30"/>
                <a:gd name="T6" fmla="*/ 4 w 13"/>
                <a:gd name="T7" fmla="*/ 7 h 30"/>
                <a:gd name="T8" fmla="*/ 1 w 13"/>
                <a:gd name="T9" fmla="*/ 14 h 30"/>
                <a:gd name="T10" fmla="*/ 0 w 13"/>
                <a:gd name="T11" fmla="*/ 20 h 30"/>
                <a:gd name="T12" fmla="*/ 7 w 13"/>
                <a:gd name="T13" fmla="*/ 30 h 30"/>
                <a:gd name="T14" fmla="*/ 13 w 13"/>
                <a:gd name="T15" fmla="*/ 20 h 30"/>
                <a:gd name="T16" fmla="*/ 12 w 13"/>
                <a:gd name="T17" fmla="*/ 14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 h="30">
                  <a:moveTo>
                    <a:pt x="12" y="14"/>
                  </a:moveTo>
                  <a:cubicBezTo>
                    <a:pt x="12" y="13"/>
                    <a:pt x="10" y="9"/>
                    <a:pt x="9" y="7"/>
                  </a:cubicBezTo>
                  <a:cubicBezTo>
                    <a:pt x="9" y="6"/>
                    <a:pt x="7" y="0"/>
                    <a:pt x="7" y="0"/>
                  </a:cubicBezTo>
                  <a:cubicBezTo>
                    <a:pt x="7" y="0"/>
                    <a:pt x="5" y="3"/>
                    <a:pt x="4" y="7"/>
                  </a:cubicBezTo>
                  <a:cubicBezTo>
                    <a:pt x="3" y="10"/>
                    <a:pt x="2" y="13"/>
                    <a:pt x="1" y="14"/>
                  </a:cubicBezTo>
                  <a:cubicBezTo>
                    <a:pt x="1" y="16"/>
                    <a:pt x="0" y="18"/>
                    <a:pt x="0" y="20"/>
                  </a:cubicBezTo>
                  <a:cubicBezTo>
                    <a:pt x="0" y="26"/>
                    <a:pt x="3" y="30"/>
                    <a:pt x="7" y="30"/>
                  </a:cubicBezTo>
                  <a:cubicBezTo>
                    <a:pt x="10" y="30"/>
                    <a:pt x="13" y="26"/>
                    <a:pt x="13" y="20"/>
                  </a:cubicBezTo>
                  <a:cubicBezTo>
                    <a:pt x="13" y="18"/>
                    <a:pt x="13" y="16"/>
                    <a:pt x="12" y="14"/>
                  </a:cubicBezTo>
                  <a:close/>
                </a:path>
              </a:pathLst>
            </a:custGeom>
            <a:solidFill>
              <a:srgbClr val="BBC8D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latin typeface="Meiryo UI" panose="020B0604030504040204" pitchFamily="50" charset="-128"/>
                <a:ea typeface="Meiryo UI" panose="020B0604030504040204" pitchFamily="50" charset="-128"/>
              </a:endParaRPr>
            </a:p>
          </p:txBody>
        </p:sp>
        <p:sp>
          <p:nvSpPr>
            <p:cNvPr id="56" name="Freeform 39">
              <a:extLst>
                <a:ext uri="{FF2B5EF4-FFF2-40B4-BE49-F238E27FC236}">
                  <a16:creationId xmlns:a16="http://schemas.microsoft.com/office/drawing/2014/main" id="{2230C481-8D04-4E1A-8EC2-C2F677EF7152}"/>
                </a:ext>
              </a:extLst>
            </p:cNvPr>
            <p:cNvSpPr>
              <a:spLocks noChangeAspect="1"/>
            </p:cNvSpPr>
            <p:nvPr/>
          </p:nvSpPr>
          <p:spPr bwMode="gray">
            <a:xfrm>
              <a:off x="2264" y="3355"/>
              <a:ext cx="31" cy="71"/>
            </a:xfrm>
            <a:custGeom>
              <a:avLst/>
              <a:gdLst>
                <a:gd name="T0" fmla="*/ 12 w 13"/>
                <a:gd name="T1" fmla="*/ 15 h 30"/>
                <a:gd name="T2" fmla="*/ 9 w 13"/>
                <a:gd name="T3" fmla="*/ 7 h 30"/>
                <a:gd name="T4" fmla="*/ 6 w 13"/>
                <a:gd name="T5" fmla="*/ 0 h 30"/>
                <a:gd name="T6" fmla="*/ 3 w 13"/>
                <a:gd name="T7" fmla="*/ 7 h 30"/>
                <a:gd name="T8" fmla="*/ 1 w 13"/>
                <a:gd name="T9" fmla="*/ 15 h 30"/>
                <a:gd name="T10" fmla="*/ 0 w 13"/>
                <a:gd name="T11" fmla="*/ 20 h 30"/>
                <a:gd name="T12" fmla="*/ 6 w 13"/>
                <a:gd name="T13" fmla="*/ 30 h 30"/>
                <a:gd name="T14" fmla="*/ 13 w 13"/>
                <a:gd name="T15" fmla="*/ 20 h 30"/>
                <a:gd name="T16" fmla="*/ 12 w 13"/>
                <a:gd name="T17" fmla="*/ 15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 h="30">
                  <a:moveTo>
                    <a:pt x="12" y="15"/>
                  </a:moveTo>
                  <a:cubicBezTo>
                    <a:pt x="11" y="13"/>
                    <a:pt x="10" y="9"/>
                    <a:pt x="9" y="7"/>
                  </a:cubicBezTo>
                  <a:cubicBezTo>
                    <a:pt x="8" y="6"/>
                    <a:pt x="6" y="0"/>
                    <a:pt x="6" y="0"/>
                  </a:cubicBezTo>
                  <a:cubicBezTo>
                    <a:pt x="6" y="0"/>
                    <a:pt x="5" y="3"/>
                    <a:pt x="3" y="7"/>
                  </a:cubicBezTo>
                  <a:cubicBezTo>
                    <a:pt x="2" y="10"/>
                    <a:pt x="1" y="13"/>
                    <a:pt x="1" y="15"/>
                  </a:cubicBezTo>
                  <a:cubicBezTo>
                    <a:pt x="0" y="16"/>
                    <a:pt x="0" y="18"/>
                    <a:pt x="0" y="20"/>
                  </a:cubicBezTo>
                  <a:cubicBezTo>
                    <a:pt x="0" y="26"/>
                    <a:pt x="3" y="30"/>
                    <a:pt x="6" y="30"/>
                  </a:cubicBezTo>
                  <a:cubicBezTo>
                    <a:pt x="10" y="30"/>
                    <a:pt x="13" y="26"/>
                    <a:pt x="13" y="20"/>
                  </a:cubicBezTo>
                  <a:cubicBezTo>
                    <a:pt x="13" y="18"/>
                    <a:pt x="12" y="16"/>
                    <a:pt x="12" y="15"/>
                  </a:cubicBezTo>
                  <a:close/>
                </a:path>
              </a:pathLst>
            </a:custGeom>
            <a:solidFill>
              <a:srgbClr val="BBC8D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latin typeface="Meiryo UI" panose="020B0604030504040204" pitchFamily="50" charset="-128"/>
                <a:ea typeface="Meiryo UI" panose="020B0604030504040204" pitchFamily="50" charset="-128"/>
              </a:endParaRPr>
            </a:p>
          </p:txBody>
        </p:sp>
        <p:sp>
          <p:nvSpPr>
            <p:cNvPr id="58" name="Freeform 40">
              <a:extLst>
                <a:ext uri="{FF2B5EF4-FFF2-40B4-BE49-F238E27FC236}">
                  <a16:creationId xmlns:a16="http://schemas.microsoft.com/office/drawing/2014/main" id="{A06F8071-A991-4BBF-8C76-0A4429169DB7}"/>
                </a:ext>
              </a:extLst>
            </p:cNvPr>
            <p:cNvSpPr>
              <a:spLocks noChangeAspect="1"/>
            </p:cNvSpPr>
            <p:nvPr/>
          </p:nvSpPr>
          <p:spPr bwMode="gray">
            <a:xfrm>
              <a:off x="2097" y="3450"/>
              <a:ext cx="31" cy="71"/>
            </a:xfrm>
            <a:custGeom>
              <a:avLst/>
              <a:gdLst>
                <a:gd name="T0" fmla="*/ 12 w 13"/>
                <a:gd name="T1" fmla="*/ 15 h 30"/>
                <a:gd name="T2" fmla="*/ 9 w 13"/>
                <a:gd name="T3" fmla="*/ 7 h 30"/>
                <a:gd name="T4" fmla="*/ 7 w 13"/>
                <a:gd name="T5" fmla="*/ 0 h 30"/>
                <a:gd name="T6" fmla="*/ 4 w 13"/>
                <a:gd name="T7" fmla="*/ 7 h 30"/>
                <a:gd name="T8" fmla="*/ 1 w 13"/>
                <a:gd name="T9" fmla="*/ 15 h 30"/>
                <a:gd name="T10" fmla="*/ 0 w 13"/>
                <a:gd name="T11" fmla="*/ 20 h 30"/>
                <a:gd name="T12" fmla="*/ 7 w 13"/>
                <a:gd name="T13" fmla="*/ 30 h 30"/>
                <a:gd name="T14" fmla="*/ 13 w 13"/>
                <a:gd name="T15" fmla="*/ 20 h 30"/>
                <a:gd name="T16" fmla="*/ 12 w 13"/>
                <a:gd name="T17" fmla="*/ 15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 h="30">
                  <a:moveTo>
                    <a:pt x="12" y="15"/>
                  </a:moveTo>
                  <a:cubicBezTo>
                    <a:pt x="12" y="13"/>
                    <a:pt x="10" y="9"/>
                    <a:pt x="9" y="7"/>
                  </a:cubicBezTo>
                  <a:cubicBezTo>
                    <a:pt x="9" y="6"/>
                    <a:pt x="7" y="0"/>
                    <a:pt x="7" y="0"/>
                  </a:cubicBezTo>
                  <a:cubicBezTo>
                    <a:pt x="7" y="0"/>
                    <a:pt x="5" y="3"/>
                    <a:pt x="4" y="7"/>
                  </a:cubicBezTo>
                  <a:cubicBezTo>
                    <a:pt x="3" y="10"/>
                    <a:pt x="2" y="13"/>
                    <a:pt x="1" y="15"/>
                  </a:cubicBezTo>
                  <a:cubicBezTo>
                    <a:pt x="1" y="16"/>
                    <a:pt x="0" y="18"/>
                    <a:pt x="0" y="20"/>
                  </a:cubicBezTo>
                  <a:cubicBezTo>
                    <a:pt x="0" y="26"/>
                    <a:pt x="3" y="30"/>
                    <a:pt x="7" y="30"/>
                  </a:cubicBezTo>
                  <a:cubicBezTo>
                    <a:pt x="10" y="30"/>
                    <a:pt x="13" y="26"/>
                    <a:pt x="13" y="20"/>
                  </a:cubicBezTo>
                  <a:cubicBezTo>
                    <a:pt x="13" y="18"/>
                    <a:pt x="13" y="16"/>
                    <a:pt x="12" y="15"/>
                  </a:cubicBezTo>
                  <a:close/>
                </a:path>
              </a:pathLst>
            </a:custGeom>
            <a:solidFill>
              <a:srgbClr val="BBC8D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latin typeface="Meiryo UI" panose="020B0604030504040204" pitchFamily="50" charset="-128"/>
                <a:ea typeface="Meiryo UI" panose="020B0604030504040204" pitchFamily="50" charset="-128"/>
              </a:endParaRPr>
            </a:p>
          </p:txBody>
        </p:sp>
        <p:sp>
          <p:nvSpPr>
            <p:cNvPr id="66" name="Freeform 41">
              <a:extLst>
                <a:ext uri="{FF2B5EF4-FFF2-40B4-BE49-F238E27FC236}">
                  <a16:creationId xmlns:a16="http://schemas.microsoft.com/office/drawing/2014/main" id="{0BBAFBA0-B48A-42C9-800A-8859619B4F7A}"/>
                </a:ext>
              </a:extLst>
            </p:cNvPr>
            <p:cNvSpPr>
              <a:spLocks noChangeAspect="1"/>
            </p:cNvSpPr>
            <p:nvPr/>
          </p:nvSpPr>
          <p:spPr bwMode="gray">
            <a:xfrm>
              <a:off x="2043" y="3355"/>
              <a:ext cx="30" cy="71"/>
            </a:xfrm>
            <a:custGeom>
              <a:avLst/>
              <a:gdLst>
                <a:gd name="T0" fmla="*/ 12 w 13"/>
                <a:gd name="T1" fmla="*/ 15 h 30"/>
                <a:gd name="T2" fmla="*/ 9 w 13"/>
                <a:gd name="T3" fmla="*/ 7 h 30"/>
                <a:gd name="T4" fmla="*/ 6 w 13"/>
                <a:gd name="T5" fmla="*/ 0 h 30"/>
                <a:gd name="T6" fmla="*/ 3 w 13"/>
                <a:gd name="T7" fmla="*/ 7 h 30"/>
                <a:gd name="T8" fmla="*/ 1 w 13"/>
                <a:gd name="T9" fmla="*/ 15 h 30"/>
                <a:gd name="T10" fmla="*/ 0 w 13"/>
                <a:gd name="T11" fmla="*/ 20 h 30"/>
                <a:gd name="T12" fmla="*/ 6 w 13"/>
                <a:gd name="T13" fmla="*/ 30 h 30"/>
                <a:gd name="T14" fmla="*/ 13 w 13"/>
                <a:gd name="T15" fmla="*/ 20 h 30"/>
                <a:gd name="T16" fmla="*/ 12 w 13"/>
                <a:gd name="T17" fmla="*/ 15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 h="30">
                  <a:moveTo>
                    <a:pt x="12" y="15"/>
                  </a:moveTo>
                  <a:cubicBezTo>
                    <a:pt x="11" y="13"/>
                    <a:pt x="10" y="9"/>
                    <a:pt x="9" y="7"/>
                  </a:cubicBezTo>
                  <a:cubicBezTo>
                    <a:pt x="8" y="6"/>
                    <a:pt x="6" y="0"/>
                    <a:pt x="6" y="0"/>
                  </a:cubicBezTo>
                  <a:cubicBezTo>
                    <a:pt x="6" y="0"/>
                    <a:pt x="5" y="3"/>
                    <a:pt x="3" y="7"/>
                  </a:cubicBezTo>
                  <a:cubicBezTo>
                    <a:pt x="2" y="10"/>
                    <a:pt x="1" y="13"/>
                    <a:pt x="1" y="15"/>
                  </a:cubicBezTo>
                  <a:cubicBezTo>
                    <a:pt x="0" y="17"/>
                    <a:pt x="0" y="18"/>
                    <a:pt x="0" y="20"/>
                  </a:cubicBezTo>
                  <a:cubicBezTo>
                    <a:pt x="0" y="26"/>
                    <a:pt x="3" y="30"/>
                    <a:pt x="6" y="30"/>
                  </a:cubicBezTo>
                  <a:cubicBezTo>
                    <a:pt x="10" y="30"/>
                    <a:pt x="13" y="26"/>
                    <a:pt x="13" y="20"/>
                  </a:cubicBezTo>
                  <a:cubicBezTo>
                    <a:pt x="13" y="18"/>
                    <a:pt x="12" y="16"/>
                    <a:pt x="12" y="15"/>
                  </a:cubicBezTo>
                  <a:close/>
                </a:path>
              </a:pathLst>
            </a:custGeom>
            <a:solidFill>
              <a:srgbClr val="BBC8D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latin typeface="Meiryo UI" panose="020B0604030504040204" pitchFamily="50" charset="-128"/>
                <a:ea typeface="Meiryo UI" panose="020B0604030504040204" pitchFamily="50" charset="-128"/>
              </a:endParaRPr>
            </a:p>
          </p:txBody>
        </p:sp>
        <p:sp>
          <p:nvSpPr>
            <p:cNvPr id="67" name="Freeform 42">
              <a:extLst>
                <a:ext uri="{FF2B5EF4-FFF2-40B4-BE49-F238E27FC236}">
                  <a16:creationId xmlns:a16="http://schemas.microsoft.com/office/drawing/2014/main" id="{28A6D299-C920-4764-BAED-10D918B1C19F}"/>
                </a:ext>
              </a:extLst>
            </p:cNvPr>
            <p:cNvSpPr>
              <a:spLocks noChangeAspect="1"/>
            </p:cNvSpPr>
            <p:nvPr/>
          </p:nvSpPr>
          <p:spPr bwMode="gray">
            <a:xfrm>
              <a:off x="1986" y="3249"/>
              <a:ext cx="31" cy="71"/>
            </a:xfrm>
            <a:custGeom>
              <a:avLst/>
              <a:gdLst>
                <a:gd name="T0" fmla="*/ 12 w 13"/>
                <a:gd name="T1" fmla="*/ 14 h 30"/>
                <a:gd name="T2" fmla="*/ 9 w 13"/>
                <a:gd name="T3" fmla="*/ 7 h 30"/>
                <a:gd name="T4" fmla="*/ 6 w 13"/>
                <a:gd name="T5" fmla="*/ 0 h 30"/>
                <a:gd name="T6" fmla="*/ 4 w 13"/>
                <a:gd name="T7" fmla="*/ 7 h 30"/>
                <a:gd name="T8" fmla="*/ 1 w 13"/>
                <a:gd name="T9" fmla="*/ 14 h 30"/>
                <a:gd name="T10" fmla="*/ 0 w 13"/>
                <a:gd name="T11" fmla="*/ 20 h 30"/>
                <a:gd name="T12" fmla="*/ 6 w 13"/>
                <a:gd name="T13" fmla="*/ 30 h 30"/>
                <a:gd name="T14" fmla="*/ 13 w 13"/>
                <a:gd name="T15" fmla="*/ 20 h 30"/>
                <a:gd name="T16" fmla="*/ 12 w 13"/>
                <a:gd name="T17" fmla="*/ 14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 h="30">
                  <a:moveTo>
                    <a:pt x="12" y="14"/>
                  </a:moveTo>
                  <a:cubicBezTo>
                    <a:pt x="11" y="13"/>
                    <a:pt x="10" y="9"/>
                    <a:pt x="9" y="7"/>
                  </a:cubicBezTo>
                  <a:cubicBezTo>
                    <a:pt x="8" y="5"/>
                    <a:pt x="6" y="0"/>
                    <a:pt x="6" y="0"/>
                  </a:cubicBezTo>
                  <a:cubicBezTo>
                    <a:pt x="6" y="0"/>
                    <a:pt x="5" y="3"/>
                    <a:pt x="4" y="7"/>
                  </a:cubicBezTo>
                  <a:cubicBezTo>
                    <a:pt x="3" y="10"/>
                    <a:pt x="2" y="12"/>
                    <a:pt x="1" y="14"/>
                  </a:cubicBezTo>
                  <a:cubicBezTo>
                    <a:pt x="0" y="16"/>
                    <a:pt x="0" y="18"/>
                    <a:pt x="0" y="20"/>
                  </a:cubicBezTo>
                  <a:cubicBezTo>
                    <a:pt x="0" y="26"/>
                    <a:pt x="3" y="30"/>
                    <a:pt x="6" y="30"/>
                  </a:cubicBezTo>
                  <a:cubicBezTo>
                    <a:pt x="10" y="30"/>
                    <a:pt x="13" y="26"/>
                    <a:pt x="13" y="20"/>
                  </a:cubicBezTo>
                  <a:cubicBezTo>
                    <a:pt x="13" y="18"/>
                    <a:pt x="12" y="16"/>
                    <a:pt x="12" y="14"/>
                  </a:cubicBezTo>
                  <a:close/>
                </a:path>
              </a:pathLst>
            </a:custGeom>
            <a:solidFill>
              <a:srgbClr val="BBC8D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latin typeface="Meiryo UI" panose="020B0604030504040204" pitchFamily="50" charset="-128"/>
                <a:ea typeface="Meiryo UI" panose="020B0604030504040204" pitchFamily="50" charset="-128"/>
              </a:endParaRPr>
            </a:p>
          </p:txBody>
        </p:sp>
        <p:sp>
          <p:nvSpPr>
            <p:cNvPr id="68" name="Freeform 43">
              <a:extLst>
                <a:ext uri="{FF2B5EF4-FFF2-40B4-BE49-F238E27FC236}">
                  <a16:creationId xmlns:a16="http://schemas.microsoft.com/office/drawing/2014/main" id="{2D82EC0D-0B2F-444E-AEE8-6EB38209CB5B}"/>
                </a:ext>
              </a:extLst>
            </p:cNvPr>
            <p:cNvSpPr>
              <a:spLocks noChangeAspect="1"/>
            </p:cNvSpPr>
            <p:nvPr/>
          </p:nvSpPr>
          <p:spPr bwMode="gray">
            <a:xfrm>
              <a:off x="1986" y="3450"/>
              <a:ext cx="31" cy="71"/>
            </a:xfrm>
            <a:custGeom>
              <a:avLst/>
              <a:gdLst>
                <a:gd name="T0" fmla="*/ 12 w 13"/>
                <a:gd name="T1" fmla="*/ 15 h 30"/>
                <a:gd name="T2" fmla="*/ 9 w 13"/>
                <a:gd name="T3" fmla="*/ 7 h 30"/>
                <a:gd name="T4" fmla="*/ 6 w 13"/>
                <a:gd name="T5" fmla="*/ 0 h 30"/>
                <a:gd name="T6" fmla="*/ 4 w 13"/>
                <a:gd name="T7" fmla="*/ 7 h 30"/>
                <a:gd name="T8" fmla="*/ 1 w 13"/>
                <a:gd name="T9" fmla="*/ 15 h 30"/>
                <a:gd name="T10" fmla="*/ 0 w 13"/>
                <a:gd name="T11" fmla="*/ 20 h 30"/>
                <a:gd name="T12" fmla="*/ 7 w 13"/>
                <a:gd name="T13" fmla="*/ 30 h 30"/>
                <a:gd name="T14" fmla="*/ 13 w 13"/>
                <a:gd name="T15" fmla="*/ 20 h 30"/>
                <a:gd name="T16" fmla="*/ 12 w 13"/>
                <a:gd name="T17" fmla="*/ 15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 h="30">
                  <a:moveTo>
                    <a:pt x="12" y="15"/>
                  </a:moveTo>
                  <a:cubicBezTo>
                    <a:pt x="12" y="13"/>
                    <a:pt x="10" y="9"/>
                    <a:pt x="9" y="7"/>
                  </a:cubicBezTo>
                  <a:cubicBezTo>
                    <a:pt x="9" y="6"/>
                    <a:pt x="6" y="0"/>
                    <a:pt x="6" y="0"/>
                  </a:cubicBezTo>
                  <a:cubicBezTo>
                    <a:pt x="6" y="0"/>
                    <a:pt x="5" y="3"/>
                    <a:pt x="4" y="7"/>
                  </a:cubicBezTo>
                  <a:cubicBezTo>
                    <a:pt x="3" y="10"/>
                    <a:pt x="2" y="13"/>
                    <a:pt x="1" y="15"/>
                  </a:cubicBezTo>
                  <a:cubicBezTo>
                    <a:pt x="0" y="17"/>
                    <a:pt x="0" y="18"/>
                    <a:pt x="0" y="20"/>
                  </a:cubicBezTo>
                  <a:cubicBezTo>
                    <a:pt x="0" y="26"/>
                    <a:pt x="3" y="30"/>
                    <a:pt x="7" y="30"/>
                  </a:cubicBezTo>
                  <a:cubicBezTo>
                    <a:pt x="10" y="30"/>
                    <a:pt x="13" y="26"/>
                    <a:pt x="13" y="20"/>
                  </a:cubicBezTo>
                  <a:cubicBezTo>
                    <a:pt x="13" y="18"/>
                    <a:pt x="12" y="16"/>
                    <a:pt x="12" y="15"/>
                  </a:cubicBezTo>
                  <a:close/>
                </a:path>
              </a:pathLst>
            </a:custGeom>
            <a:solidFill>
              <a:srgbClr val="BBC8D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latin typeface="Meiryo UI" panose="020B0604030504040204" pitchFamily="50" charset="-128"/>
                <a:ea typeface="Meiryo UI" panose="020B0604030504040204" pitchFamily="50" charset="-128"/>
              </a:endParaRPr>
            </a:p>
          </p:txBody>
        </p:sp>
        <p:sp>
          <p:nvSpPr>
            <p:cNvPr id="69" name="Freeform 44">
              <a:extLst>
                <a:ext uri="{FF2B5EF4-FFF2-40B4-BE49-F238E27FC236}">
                  <a16:creationId xmlns:a16="http://schemas.microsoft.com/office/drawing/2014/main" id="{CAB12C4F-68CE-4E7F-B028-C273B13EFA1B}"/>
                </a:ext>
              </a:extLst>
            </p:cNvPr>
            <p:cNvSpPr>
              <a:spLocks noChangeAspect="1"/>
            </p:cNvSpPr>
            <p:nvPr/>
          </p:nvSpPr>
          <p:spPr bwMode="gray">
            <a:xfrm>
              <a:off x="2207" y="3249"/>
              <a:ext cx="31" cy="71"/>
            </a:xfrm>
            <a:custGeom>
              <a:avLst/>
              <a:gdLst>
                <a:gd name="T0" fmla="*/ 12 w 13"/>
                <a:gd name="T1" fmla="*/ 14 h 30"/>
                <a:gd name="T2" fmla="*/ 9 w 13"/>
                <a:gd name="T3" fmla="*/ 7 h 30"/>
                <a:gd name="T4" fmla="*/ 7 w 13"/>
                <a:gd name="T5" fmla="*/ 0 h 30"/>
                <a:gd name="T6" fmla="*/ 4 w 13"/>
                <a:gd name="T7" fmla="*/ 7 h 30"/>
                <a:gd name="T8" fmla="*/ 1 w 13"/>
                <a:gd name="T9" fmla="*/ 14 h 30"/>
                <a:gd name="T10" fmla="*/ 0 w 13"/>
                <a:gd name="T11" fmla="*/ 20 h 30"/>
                <a:gd name="T12" fmla="*/ 7 w 13"/>
                <a:gd name="T13" fmla="*/ 30 h 30"/>
                <a:gd name="T14" fmla="*/ 13 w 13"/>
                <a:gd name="T15" fmla="*/ 20 h 30"/>
                <a:gd name="T16" fmla="*/ 12 w 13"/>
                <a:gd name="T17" fmla="*/ 14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 h="30">
                  <a:moveTo>
                    <a:pt x="12" y="14"/>
                  </a:moveTo>
                  <a:cubicBezTo>
                    <a:pt x="12" y="12"/>
                    <a:pt x="10" y="9"/>
                    <a:pt x="9" y="7"/>
                  </a:cubicBezTo>
                  <a:cubicBezTo>
                    <a:pt x="9" y="5"/>
                    <a:pt x="7" y="0"/>
                    <a:pt x="7" y="0"/>
                  </a:cubicBezTo>
                  <a:cubicBezTo>
                    <a:pt x="7" y="0"/>
                    <a:pt x="5" y="3"/>
                    <a:pt x="4" y="7"/>
                  </a:cubicBezTo>
                  <a:cubicBezTo>
                    <a:pt x="3" y="10"/>
                    <a:pt x="2" y="12"/>
                    <a:pt x="1" y="14"/>
                  </a:cubicBezTo>
                  <a:cubicBezTo>
                    <a:pt x="0" y="16"/>
                    <a:pt x="0" y="18"/>
                    <a:pt x="0" y="20"/>
                  </a:cubicBezTo>
                  <a:cubicBezTo>
                    <a:pt x="0" y="26"/>
                    <a:pt x="3" y="30"/>
                    <a:pt x="7" y="30"/>
                  </a:cubicBezTo>
                  <a:cubicBezTo>
                    <a:pt x="10" y="30"/>
                    <a:pt x="13" y="26"/>
                    <a:pt x="13" y="20"/>
                  </a:cubicBezTo>
                  <a:cubicBezTo>
                    <a:pt x="13" y="18"/>
                    <a:pt x="12" y="16"/>
                    <a:pt x="12" y="14"/>
                  </a:cubicBezTo>
                  <a:close/>
                </a:path>
              </a:pathLst>
            </a:custGeom>
            <a:solidFill>
              <a:srgbClr val="BBC8D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latin typeface="Meiryo UI" panose="020B0604030504040204" pitchFamily="50" charset="-128"/>
                <a:ea typeface="Meiryo UI" panose="020B0604030504040204" pitchFamily="50" charset="-128"/>
              </a:endParaRPr>
            </a:p>
          </p:txBody>
        </p:sp>
        <p:sp>
          <p:nvSpPr>
            <p:cNvPr id="70" name="Freeform 45">
              <a:extLst>
                <a:ext uri="{FF2B5EF4-FFF2-40B4-BE49-F238E27FC236}">
                  <a16:creationId xmlns:a16="http://schemas.microsoft.com/office/drawing/2014/main" id="{89B1DE5D-7954-4C20-A873-E999FCB2D8FB}"/>
                </a:ext>
              </a:extLst>
            </p:cNvPr>
            <p:cNvSpPr>
              <a:spLocks noChangeAspect="1"/>
            </p:cNvSpPr>
            <p:nvPr/>
          </p:nvSpPr>
          <p:spPr bwMode="gray">
            <a:xfrm>
              <a:off x="2097" y="3249"/>
              <a:ext cx="31" cy="71"/>
            </a:xfrm>
            <a:custGeom>
              <a:avLst/>
              <a:gdLst>
                <a:gd name="T0" fmla="*/ 12 w 13"/>
                <a:gd name="T1" fmla="*/ 14 h 30"/>
                <a:gd name="T2" fmla="*/ 9 w 13"/>
                <a:gd name="T3" fmla="*/ 7 h 30"/>
                <a:gd name="T4" fmla="*/ 7 w 13"/>
                <a:gd name="T5" fmla="*/ 0 h 30"/>
                <a:gd name="T6" fmla="*/ 4 w 13"/>
                <a:gd name="T7" fmla="*/ 7 h 30"/>
                <a:gd name="T8" fmla="*/ 1 w 13"/>
                <a:gd name="T9" fmla="*/ 14 h 30"/>
                <a:gd name="T10" fmla="*/ 0 w 13"/>
                <a:gd name="T11" fmla="*/ 20 h 30"/>
                <a:gd name="T12" fmla="*/ 7 w 13"/>
                <a:gd name="T13" fmla="*/ 30 h 30"/>
                <a:gd name="T14" fmla="*/ 13 w 13"/>
                <a:gd name="T15" fmla="*/ 20 h 30"/>
                <a:gd name="T16" fmla="*/ 12 w 13"/>
                <a:gd name="T17" fmla="*/ 14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 h="30">
                  <a:moveTo>
                    <a:pt x="12" y="14"/>
                  </a:moveTo>
                  <a:cubicBezTo>
                    <a:pt x="12" y="13"/>
                    <a:pt x="10" y="9"/>
                    <a:pt x="9" y="7"/>
                  </a:cubicBezTo>
                  <a:cubicBezTo>
                    <a:pt x="9" y="5"/>
                    <a:pt x="7" y="0"/>
                    <a:pt x="7" y="0"/>
                  </a:cubicBezTo>
                  <a:cubicBezTo>
                    <a:pt x="7" y="0"/>
                    <a:pt x="5" y="3"/>
                    <a:pt x="4" y="7"/>
                  </a:cubicBezTo>
                  <a:cubicBezTo>
                    <a:pt x="3" y="10"/>
                    <a:pt x="2" y="12"/>
                    <a:pt x="1" y="14"/>
                  </a:cubicBezTo>
                  <a:cubicBezTo>
                    <a:pt x="0" y="16"/>
                    <a:pt x="0" y="18"/>
                    <a:pt x="0" y="20"/>
                  </a:cubicBezTo>
                  <a:cubicBezTo>
                    <a:pt x="0" y="26"/>
                    <a:pt x="3" y="30"/>
                    <a:pt x="7" y="30"/>
                  </a:cubicBezTo>
                  <a:cubicBezTo>
                    <a:pt x="10" y="30"/>
                    <a:pt x="13" y="26"/>
                    <a:pt x="13" y="20"/>
                  </a:cubicBezTo>
                  <a:cubicBezTo>
                    <a:pt x="13" y="18"/>
                    <a:pt x="12" y="16"/>
                    <a:pt x="12" y="14"/>
                  </a:cubicBezTo>
                  <a:close/>
                </a:path>
              </a:pathLst>
            </a:custGeom>
            <a:solidFill>
              <a:srgbClr val="BBC8D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latin typeface="Meiryo UI" panose="020B0604030504040204" pitchFamily="50" charset="-128"/>
                <a:ea typeface="Meiryo UI" panose="020B0604030504040204" pitchFamily="50" charset="-128"/>
              </a:endParaRPr>
            </a:p>
          </p:txBody>
        </p:sp>
        <p:sp>
          <p:nvSpPr>
            <p:cNvPr id="71" name="Freeform 47">
              <a:extLst>
                <a:ext uri="{FF2B5EF4-FFF2-40B4-BE49-F238E27FC236}">
                  <a16:creationId xmlns:a16="http://schemas.microsoft.com/office/drawing/2014/main" id="{9F8C7E99-D3F6-4290-9345-213ED2F01C42}"/>
                </a:ext>
              </a:extLst>
            </p:cNvPr>
            <p:cNvSpPr>
              <a:spLocks noChangeAspect="1"/>
            </p:cNvSpPr>
            <p:nvPr/>
          </p:nvSpPr>
          <p:spPr bwMode="gray">
            <a:xfrm>
              <a:off x="2152" y="3355"/>
              <a:ext cx="31" cy="71"/>
            </a:xfrm>
            <a:custGeom>
              <a:avLst/>
              <a:gdLst>
                <a:gd name="T0" fmla="*/ 12 w 13"/>
                <a:gd name="T1" fmla="*/ 15 h 30"/>
                <a:gd name="T2" fmla="*/ 9 w 13"/>
                <a:gd name="T3" fmla="*/ 7 h 30"/>
                <a:gd name="T4" fmla="*/ 6 w 13"/>
                <a:gd name="T5" fmla="*/ 0 h 30"/>
                <a:gd name="T6" fmla="*/ 3 w 13"/>
                <a:gd name="T7" fmla="*/ 7 h 30"/>
                <a:gd name="T8" fmla="*/ 1 w 13"/>
                <a:gd name="T9" fmla="*/ 15 h 30"/>
                <a:gd name="T10" fmla="*/ 0 w 13"/>
                <a:gd name="T11" fmla="*/ 20 h 30"/>
                <a:gd name="T12" fmla="*/ 6 w 13"/>
                <a:gd name="T13" fmla="*/ 30 h 30"/>
                <a:gd name="T14" fmla="*/ 13 w 13"/>
                <a:gd name="T15" fmla="*/ 20 h 30"/>
                <a:gd name="T16" fmla="*/ 12 w 13"/>
                <a:gd name="T17" fmla="*/ 15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 h="30">
                  <a:moveTo>
                    <a:pt x="12" y="15"/>
                  </a:moveTo>
                  <a:cubicBezTo>
                    <a:pt x="11" y="13"/>
                    <a:pt x="10" y="9"/>
                    <a:pt x="9" y="7"/>
                  </a:cubicBezTo>
                  <a:cubicBezTo>
                    <a:pt x="8" y="6"/>
                    <a:pt x="6" y="0"/>
                    <a:pt x="6" y="0"/>
                  </a:cubicBezTo>
                  <a:cubicBezTo>
                    <a:pt x="6" y="0"/>
                    <a:pt x="5" y="3"/>
                    <a:pt x="3" y="7"/>
                  </a:cubicBezTo>
                  <a:cubicBezTo>
                    <a:pt x="2" y="10"/>
                    <a:pt x="1" y="13"/>
                    <a:pt x="1" y="15"/>
                  </a:cubicBezTo>
                  <a:cubicBezTo>
                    <a:pt x="0" y="16"/>
                    <a:pt x="0" y="18"/>
                    <a:pt x="0" y="20"/>
                  </a:cubicBezTo>
                  <a:cubicBezTo>
                    <a:pt x="0" y="26"/>
                    <a:pt x="3" y="30"/>
                    <a:pt x="6" y="30"/>
                  </a:cubicBezTo>
                  <a:cubicBezTo>
                    <a:pt x="10" y="30"/>
                    <a:pt x="13" y="26"/>
                    <a:pt x="13" y="20"/>
                  </a:cubicBezTo>
                  <a:cubicBezTo>
                    <a:pt x="13" y="18"/>
                    <a:pt x="12" y="16"/>
                    <a:pt x="12" y="15"/>
                  </a:cubicBezTo>
                  <a:close/>
                </a:path>
              </a:pathLst>
            </a:custGeom>
            <a:solidFill>
              <a:srgbClr val="BBC8D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latin typeface="Meiryo UI" panose="020B0604030504040204" pitchFamily="50" charset="-128"/>
                <a:ea typeface="Meiryo UI" panose="020B0604030504040204" pitchFamily="50" charset="-128"/>
              </a:endParaRPr>
            </a:p>
          </p:txBody>
        </p:sp>
      </p:grpSp>
    </p:spTree>
    <p:extLst>
      <p:ext uri="{BB962C8B-B14F-4D97-AF65-F5344CB8AC3E}">
        <p14:creationId xmlns:p14="http://schemas.microsoft.com/office/powerpoint/2010/main" val="161548270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フローチャート: 代替処理 41">
            <a:extLst>
              <a:ext uri="{FF2B5EF4-FFF2-40B4-BE49-F238E27FC236}">
                <a16:creationId xmlns:a16="http://schemas.microsoft.com/office/drawing/2014/main" id="{5AA80DD5-FA1C-4D2C-9541-031218CF54A3}"/>
              </a:ext>
            </a:extLst>
          </p:cNvPr>
          <p:cNvSpPr/>
          <p:nvPr/>
        </p:nvSpPr>
        <p:spPr>
          <a:xfrm>
            <a:off x="1276875" y="2625248"/>
            <a:ext cx="3353312" cy="1872021"/>
          </a:xfrm>
          <a:prstGeom prst="flowChartAlternateProcess">
            <a:avLst/>
          </a:prstGeom>
          <a:noFill/>
          <a:ln>
            <a:solidFill>
              <a:srgbClr val="00B050"/>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400" dirty="0">
              <a:solidFill>
                <a:sysClr val="windowText" lastClr="000000"/>
              </a:solidFill>
              <a:latin typeface="Meiryo UI" panose="020B0604030504040204" pitchFamily="50" charset="-128"/>
              <a:ea typeface="Meiryo UI" panose="020B0604030504040204" pitchFamily="50" charset="-128"/>
            </a:endParaRPr>
          </a:p>
        </p:txBody>
      </p:sp>
      <p:pic>
        <p:nvPicPr>
          <p:cNvPr id="7" name="図 6">
            <a:extLst>
              <a:ext uri="{FF2B5EF4-FFF2-40B4-BE49-F238E27FC236}">
                <a16:creationId xmlns:a16="http://schemas.microsoft.com/office/drawing/2014/main" id="{8CFB21E6-ED3D-492D-9749-69811761D7FA}"/>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5004400" y="2686715"/>
            <a:ext cx="3945369" cy="2269695"/>
          </a:xfrm>
          <a:prstGeom prst="rect">
            <a:avLst/>
          </a:prstGeom>
        </p:spPr>
      </p:pic>
      <p:sp>
        <p:nvSpPr>
          <p:cNvPr id="2" name="タイトル 1">
            <a:extLst>
              <a:ext uri="{FF2B5EF4-FFF2-40B4-BE49-F238E27FC236}">
                <a16:creationId xmlns:a16="http://schemas.microsoft.com/office/drawing/2014/main" id="{58D20457-6617-4431-9136-64674BE6E1A3}"/>
              </a:ext>
            </a:extLst>
          </p:cNvPr>
          <p:cNvSpPr>
            <a:spLocks noGrp="1"/>
          </p:cNvSpPr>
          <p:nvPr>
            <p:ph type="title"/>
          </p:nvPr>
        </p:nvSpPr>
        <p:spPr>
          <a:xfrm>
            <a:off x="388417" y="1"/>
            <a:ext cx="8755583" cy="705124"/>
          </a:xfrm>
        </p:spPr>
        <p:txBody>
          <a:bodyPr/>
          <a:lstStyle/>
          <a:p>
            <a:r>
              <a:rPr lang="en-US" altLang="ja-JP" dirty="0"/>
              <a:t>3.3</a:t>
            </a:r>
            <a:r>
              <a:rPr kumimoji="1" lang="en-US" altLang="ja-JP" dirty="0"/>
              <a:t> </a:t>
            </a:r>
            <a:r>
              <a:rPr kumimoji="1" lang="ja-JP" altLang="en-US" dirty="0"/>
              <a:t>福島第一原子力発電所の処理水</a:t>
            </a:r>
          </a:p>
        </p:txBody>
      </p:sp>
      <p:sp>
        <p:nvSpPr>
          <p:cNvPr id="4" name="正方形/長方形 3">
            <a:extLst>
              <a:ext uri="{FF2B5EF4-FFF2-40B4-BE49-F238E27FC236}">
                <a16:creationId xmlns:a16="http://schemas.microsoft.com/office/drawing/2014/main" id="{271F3960-E06B-4544-9BF6-974CD2039EBE}"/>
              </a:ext>
            </a:extLst>
          </p:cNvPr>
          <p:cNvSpPr/>
          <p:nvPr/>
        </p:nvSpPr>
        <p:spPr>
          <a:xfrm>
            <a:off x="370936" y="1175814"/>
            <a:ext cx="8402128" cy="914244"/>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buFont typeface="Wingdings" panose="05000000000000000000" pitchFamily="2" charset="2"/>
              <a:buChar char="l"/>
            </a:pPr>
            <a:r>
              <a:rPr kumimoji="1" lang="ja-JP" altLang="en-US" dirty="0">
                <a:solidFill>
                  <a:schemeClr val="tx1"/>
                </a:solidFill>
                <a:latin typeface="Meiryo UI" panose="020B0604030504040204" pitchFamily="50" charset="-128"/>
                <a:ea typeface="Meiryo UI" panose="020B0604030504040204" pitchFamily="50" charset="-128"/>
              </a:rPr>
              <a:t>汚染水に含まれる放射性物質によるリスクを軽減するため、多核種除去設備（</a:t>
            </a:r>
            <a:r>
              <a:rPr kumimoji="1" lang="en-US" altLang="ja-JP" dirty="0">
                <a:solidFill>
                  <a:schemeClr val="tx1"/>
                </a:solidFill>
                <a:latin typeface="Meiryo UI" panose="020B0604030504040204" pitchFamily="50" charset="-128"/>
                <a:ea typeface="Meiryo UI" panose="020B0604030504040204" pitchFamily="50" charset="-128"/>
              </a:rPr>
              <a:t>ALPS</a:t>
            </a:r>
            <a:r>
              <a:rPr kumimoji="1" lang="ja-JP" altLang="en-US" dirty="0">
                <a:solidFill>
                  <a:schemeClr val="tx1"/>
                </a:solidFill>
                <a:latin typeface="Meiryo UI" panose="020B0604030504040204" pitchFamily="50" charset="-128"/>
                <a:ea typeface="Meiryo UI" panose="020B0604030504040204" pitchFamily="50" charset="-128"/>
              </a:rPr>
              <a:t>）等によってトリチウム以外の核種が取り除かれている。</a:t>
            </a:r>
            <a:endParaRPr kumimoji="1" lang="en-US" altLang="ja-JP" dirty="0">
              <a:solidFill>
                <a:schemeClr val="tx1"/>
              </a:solidFill>
              <a:latin typeface="Meiryo UI" panose="020B0604030504040204" pitchFamily="50" charset="-128"/>
              <a:ea typeface="Meiryo UI" panose="020B0604030504040204" pitchFamily="50" charset="-128"/>
            </a:endParaRPr>
          </a:p>
          <a:p>
            <a:pPr marL="285750" indent="-285750">
              <a:buFont typeface="Wingdings" panose="05000000000000000000" pitchFamily="2" charset="2"/>
              <a:buChar char="l"/>
            </a:pPr>
            <a:r>
              <a:rPr kumimoji="1" lang="ja-JP" altLang="en-US" dirty="0">
                <a:solidFill>
                  <a:schemeClr val="tx1"/>
                </a:solidFill>
                <a:latin typeface="Meiryo UI" panose="020B0604030504040204" pitchFamily="50" charset="-128"/>
                <a:ea typeface="Meiryo UI" panose="020B0604030504040204" pitchFamily="50" charset="-128"/>
              </a:rPr>
              <a:t>それらが処理水と呼ばれ、タンクに貯蔵されている。</a:t>
            </a:r>
            <a:endParaRPr kumimoji="1" lang="en-US" altLang="ja-JP" dirty="0">
              <a:solidFill>
                <a:schemeClr val="tx1"/>
              </a:solidFill>
              <a:latin typeface="Meiryo UI" panose="020B0604030504040204" pitchFamily="50" charset="-128"/>
              <a:ea typeface="Meiryo UI" panose="020B0604030504040204" pitchFamily="50" charset="-128"/>
            </a:endParaRPr>
          </a:p>
        </p:txBody>
      </p:sp>
      <p:sp>
        <p:nvSpPr>
          <p:cNvPr id="5" name="スライド番号プレースホルダー 4">
            <a:extLst>
              <a:ext uri="{FF2B5EF4-FFF2-40B4-BE49-F238E27FC236}">
                <a16:creationId xmlns:a16="http://schemas.microsoft.com/office/drawing/2014/main" id="{68AF8F48-9921-43BD-8392-73F831F48924}"/>
              </a:ext>
            </a:extLst>
          </p:cNvPr>
          <p:cNvSpPr>
            <a:spLocks noGrp="1"/>
          </p:cNvSpPr>
          <p:nvPr>
            <p:ph type="sldNum" sz="quarter" idx="12"/>
          </p:nvPr>
        </p:nvSpPr>
        <p:spPr/>
        <p:txBody>
          <a:bodyPr/>
          <a:lstStyle/>
          <a:p>
            <a:fld id="{787F0561-F29F-4014-88F6-9EE3D1B23701}" type="slidenum">
              <a:rPr kumimoji="1" lang="ja-JP" altLang="en-US" smtClean="0">
                <a:latin typeface="Meiryo UI" panose="020B0604030504040204" pitchFamily="50" charset="-128"/>
                <a:ea typeface="Meiryo UI" panose="020B0604030504040204" pitchFamily="50" charset="-128"/>
              </a:rPr>
              <a:pPr/>
              <a:t>18</a:t>
            </a:fld>
            <a:endParaRPr kumimoji="1" lang="ja-JP" altLang="en-US">
              <a:latin typeface="Meiryo UI" panose="020B0604030504040204" pitchFamily="50" charset="-128"/>
              <a:ea typeface="Meiryo UI" panose="020B0604030504040204" pitchFamily="50" charset="-128"/>
            </a:endParaRPr>
          </a:p>
        </p:txBody>
      </p:sp>
      <p:sp>
        <p:nvSpPr>
          <p:cNvPr id="6" name="コンテンツ プレースホルダー 2">
            <a:extLst>
              <a:ext uri="{FF2B5EF4-FFF2-40B4-BE49-F238E27FC236}">
                <a16:creationId xmlns:a16="http://schemas.microsoft.com/office/drawing/2014/main" id="{308D7D47-D762-4E92-B76E-D191C07A6880}"/>
              </a:ext>
            </a:extLst>
          </p:cNvPr>
          <p:cNvSpPr txBox="1">
            <a:spLocks/>
          </p:cNvSpPr>
          <p:nvPr/>
        </p:nvSpPr>
        <p:spPr>
          <a:xfrm>
            <a:off x="290650" y="787125"/>
            <a:ext cx="8383346" cy="472331"/>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1800" kern="1200">
                <a:solidFill>
                  <a:schemeClr val="tx1"/>
                </a:solidFill>
                <a:latin typeface="Meiryo UI" panose="020B0604030504040204" pitchFamily="50" charset="-128"/>
                <a:ea typeface="Meiryo UI" panose="020B0604030504040204" pitchFamily="50" charset="-128"/>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eiryo UI" panose="020B0604030504040204" pitchFamily="50" charset="-128"/>
                <a:ea typeface="Meiryo UI" panose="020B0604030504040204" pitchFamily="50" charset="-128"/>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eiryo UI" panose="020B0604030504040204" pitchFamily="50" charset="-128"/>
                <a:ea typeface="Meiryo UI" panose="020B0604030504040204" pitchFamily="50" charset="-128"/>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eiryo UI" panose="020B0604030504040204" pitchFamily="50" charset="-128"/>
                <a:ea typeface="Meiryo UI" panose="020B0604030504040204" pitchFamily="50" charset="-128"/>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eiryo UI" panose="020B0604030504040204" pitchFamily="50" charset="-128"/>
                <a:ea typeface="Meiryo UI" panose="020B0604030504040204" pitchFamily="50" charset="-128"/>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None/>
            </a:pPr>
            <a:r>
              <a:rPr lang="ja-JP" altLang="en-US" dirty="0"/>
              <a:t>処理水とは何か？</a:t>
            </a:r>
          </a:p>
        </p:txBody>
      </p:sp>
      <p:sp>
        <p:nvSpPr>
          <p:cNvPr id="11" name="テキスト ボックス 10">
            <a:extLst>
              <a:ext uri="{FF2B5EF4-FFF2-40B4-BE49-F238E27FC236}">
                <a16:creationId xmlns:a16="http://schemas.microsoft.com/office/drawing/2014/main" id="{7448C0CE-E0FC-4D6E-9B87-E07654A23951}"/>
              </a:ext>
            </a:extLst>
          </p:cNvPr>
          <p:cNvSpPr txBox="1"/>
          <p:nvPr/>
        </p:nvSpPr>
        <p:spPr>
          <a:xfrm>
            <a:off x="388417" y="6313119"/>
            <a:ext cx="7936302" cy="253916"/>
          </a:xfrm>
          <a:prstGeom prst="rect">
            <a:avLst/>
          </a:prstGeom>
          <a:noFill/>
        </p:spPr>
        <p:txBody>
          <a:bodyPr wrap="square" rtlCol="0">
            <a:spAutoFit/>
          </a:bodyPr>
          <a:lstStyle/>
          <a:p>
            <a:r>
              <a:rPr kumimoji="1" lang="ja-JP" altLang="en-US" sz="1050" dirty="0">
                <a:latin typeface="Meiryo UI" panose="020B0604030504040204" pitchFamily="50" charset="-128"/>
                <a:ea typeface="Meiryo UI" panose="020B0604030504040204" pitchFamily="50" charset="-128"/>
              </a:rPr>
              <a:t>「トリチウム水タスクフォース、トリチウム水タスクフォース報告書 参考資料７、</a:t>
            </a:r>
            <a:r>
              <a:rPr kumimoji="1" lang="en-US" altLang="ja-JP" sz="1050" dirty="0">
                <a:latin typeface="Meiryo UI" panose="020B0604030504040204" pitchFamily="50" charset="-128"/>
                <a:ea typeface="Meiryo UI" panose="020B0604030504040204" pitchFamily="50" charset="-128"/>
              </a:rPr>
              <a:t>P.10</a:t>
            </a:r>
            <a:r>
              <a:rPr kumimoji="1" lang="ja-JP" altLang="en-US" sz="1050" dirty="0" err="1">
                <a:latin typeface="Meiryo UI" panose="020B0604030504040204" pitchFamily="50" charset="-128"/>
                <a:ea typeface="Meiryo UI" panose="020B0604030504040204" pitchFamily="50" charset="-128"/>
              </a:rPr>
              <a:t>、</a:t>
            </a:r>
            <a:r>
              <a:rPr kumimoji="1" lang="ja-JP" altLang="en-US" sz="1050" dirty="0">
                <a:latin typeface="Meiryo UI" panose="020B0604030504040204" pitchFamily="50" charset="-128"/>
                <a:ea typeface="Meiryo UI" panose="020B0604030504040204" pitchFamily="50" charset="-128"/>
              </a:rPr>
              <a:t>平成</a:t>
            </a:r>
            <a:r>
              <a:rPr kumimoji="1" lang="en-US" altLang="ja-JP" sz="1050" dirty="0">
                <a:latin typeface="Meiryo UI" panose="020B0604030504040204" pitchFamily="50" charset="-128"/>
                <a:ea typeface="Meiryo UI" panose="020B0604030504040204" pitchFamily="50" charset="-128"/>
              </a:rPr>
              <a:t>28</a:t>
            </a:r>
            <a:r>
              <a:rPr kumimoji="1" lang="ja-JP" altLang="en-US" sz="1050" dirty="0">
                <a:latin typeface="Meiryo UI" panose="020B0604030504040204" pitchFamily="50" charset="-128"/>
                <a:ea typeface="Meiryo UI" panose="020B0604030504040204" pitchFamily="50" charset="-128"/>
              </a:rPr>
              <a:t>年</a:t>
            </a:r>
            <a:r>
              <a:rPr kumimoji="1" lang="en-US" altLang="ja-JP" sz="1050" dirty="0">
                <a:latin typeface="Meiryo UI" panose="020B0604030504040204" pitchFamily="50" charset="-128"/>
                <a:ea typeface="Meiryo UI" panose="020B0604030504040204" pitchFamily="50" charset="-128"/>
              </a:rPr>
              <a:t>6</a:t>
            </a:r>
            <a:r>
              <a:rPr kumimoji="1" lang="ja-JP" altLang="en-US" sz="1050" dirty="0">
                <a:latin typeface="Meiryo UI" panose="020B0604030504040204" pitchFamily="50" charset="-128"/>
                <a:ea typeface="Meiryo UI" panose="020B0604030504040204" pitchFamily="50" charset="-128"/>
              </a:rPr>
              <a:t>月」</a:t>
            </a:r>
          </a:p>
        </p:txBody>
      </p:sp>
      <p:sp>
        <p:nvSpPr>
          <p:cNvPr id="14" name="テキスト ボックス 13">
            <a:extLst>
              <a:ext uri="{FF2B5EF4-FFF2-40B4-BE49-F238E27FC236}">
                <a16:creationId xmlns:a16="http://schemas.microsoft.com/office/drawing/2014/main" id="{F8B01051-4713-4AD0-B849-C05DE2162D76}"/>
              </a:ext>
            </a:extLst>
          </p:cNvPr>
          <p:cNvSpPr txBox="1"/>
          <p:nvPr/>
        </p:nvSpPr>
        <p:spPr>
          <a:xfrm>
            <a:off x="2056477" y="5471936"/>
            <a:ext cx="1875835" cy="307777"/>
          </a:xfrm>
          <a:prstGeom prst="rect">
            <a:avLst/>
          </a:prstGeom>
          <a:noFill/>
        </p:spPr>
        <p:txBody>
          <a:bodyPr wrap="none" rtlCol="0">
            <a:spAutoFit/>
          </a:bodyPr>
          <a:lstStyle/>
          <a:p>
            <a:r>
              <a:rPr kumimoji="1" lang="ja-JP" altLang="en-US" sz="1400" b="1" dirty="0">
                <a:latin typeface="Meiryo UI" panose="020B0604030504040204" pitchFamily="50" charset="-128"/>
                <a:ea typeface="Meiryo UI" panose="020B0604030504040204" pitchFamily="50" charset="-128"/>
              </a:rPr>
              <a:t>図　汚染水処理の流れ</a:t>
            </a:r>
          </a:p>
        </p:txBody>
      </p:sp>
      <p:sp>
        <p:nvSpPr>
          <p:cNvPr id="16" name="テキスト ボックス 15">
            <a:extLst>
              <a:ext uri="{FF2B5EF4-FFF2-40B4-BE49-F238E27FC236}">
                <a16:creationId xmlns:a16="http://schemas.microsoft.com/office/drawing/2014/main" id="{E22532F6-0B0E-4B3F-98FB-5621F346CE83}"/>
              </a:ext>
            </a:extLst>
          </p:cNvPr>
          <p:cNvSpPr txBox="1"/>
          <p:nvPr/>
        </p:nvSpPr>
        <p:spPr>
          <a:xfrm>
            <a:off x="6363263" y="4815896"/>
            <a:ext cx="2069797" cy="307777"/>
          </a:xfrm>
          <a:prstGeom prst="rect">
            <a:avLst/>
          </a:prstGeom>
          <a:solidFill>
            <a:schemeClr val="bg1"/>
          </a:solidFill>
        </p:spPr>
        <p:txBody>
          <a:bodyPr wrap="none" rtlCol="0">
            <a:spAutoFit/>
          </a:bodyPr>
          <a:lstStyle/>
          <a:p>
            <a:r>
              <a:rPr kumimoji="1" lang="ja-JP" altLang="en-US" sz="1400" b="1" dirty="0">
                <a:latin typeface="Meiryo UI" panose="020B0604030504040204" pitchFamily="50" charset="-128"/>
                <a:ea typeface="Meiryo UI" panose="020B0604030504040204" pitchFamily="50" charset="-128"/>
              </a:rPr>
              <a:t>図　処理後の核種の濃度</a:t>
            </a:r>
          </a:p>
        </p:txBody>
      </p:sp>
      <p:sp>
        <p:nvSpPr>
          <p:cNvPr id="17" name="矢印: 右 16">
            <a:extLst>
              <a:ext uri="{FF2B5EF4-FFF2-40B4-BE49-F238E27FC236}">
                <a16:creationId xmlns:a16="http://schemas.microsoft.com/office/drawing/2014/main" id="{EAD3E26C-CAF0-4DD8-869E-6F846ED26B0C}"/>
              </a:ext>
            </a:extLst>
          </p:cNvPr>
          <p:cNvSpPr/>
          <p:nvPr/>
        </p:nvSpPr>
        <p:spPr>
          <a:xfrm>
            <a:off x="5202383" y="5465543"/>
            <a:ext cx="470262" cy="54781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eiryo UI" panose="020B0604030504040204" pitchFamily="50" charset="-128"/>
              <a:ea typeface="Meiryo UI" panose="020B0604030504040204" pitchFamily="50" charset="-128"/>
            </a:endParaRPr>
          </a:p>
        </p:txBody>
      </p:sp>
      <p:sp>
        <p:nvSpPr>
          <p:cNvPr id="18" name="テキスト ボックス 17">
            <a:extLst>
              <a:ext uri="{FF2B5EF4-FFF2-40B4-BE49-F238E27FC236}">
                <a16:creationId xmlns:a16="http://schemas.microsoft.com/office/drawing/2014/main" id="{815E7BAD-846D-4B73-8D20-2AC8AAA97C37}"/>
              </a:ext>
            </a:extLst>
          </p:cNvPr>
          <p:cNvSpPr txBox="1"/>
          <p:nvPr/>
        </p:nvSpPr>
        <p:spPr>
          <a:xfrm>
            <a:off x="5672888" y="5300832"/>
            <a:ext cx="3348457" cy="923330"/>
          </a:xfrm>
          <a:prstGeom prst="rect">
            <a:avLst/>
          </a:prstGeom>
          <a:noFill/>
        </p:spPr>
        <p:txBody>
          <a:bodyPr wrap="square" rtlCol="0">
            <a:spAutoFit/>
          </a:bodyPr>
          <a:lstStyle/>
          <a:p>
            <a:r>
              <a:rPr kumimoji="1" lang="ja-JP" altLang="en-US" dirty="0">
                <a:latin typeface="Meiryo UI" panose="020B0604030504040204" pitchFamily="50" charset="-128"/>
                <a:ea typeface="Meiryo UI" panose="020B0604030504040204" pitchFamily="50" charset="-128"/>
              </a:rPr>
              <a:t>多核種処理設備等によって、トリチウム以外の核種は告示濃度以下にすることができる。</a:t>
            </a:r>
          </a:p>
        </p:txBody>
      </p:sp>
      <p:sp>
        <p:nvSpPr>
          <p:cNvPr id="19" name="テキスト ボックス 18">
            <a:extLst>
              <a:ext uri="{FF2B5EF4-FFF2-40B4-BE49-F238E27FC236}">
                <a16:creationId xmlns:a16="http://schemas.microsoft.com/office/drawing/2014/main" id="{6A06D6B7-F0F2-47F1-9E9E-FEFA91984D47}"/>
              </a:ext>
            </a:extLst>
          </p:cNvPr>
          <p:cNvSpPr txBox="1"/>
          <p:nvPr/>
        </p:nvSpPr>
        <p:spPr>
          <a:xfrm rot="16200000">
            <a:off x="4602472" y="3407388"/>
            <a:ext cx="954107" cy="276999"/>
          </a:xfrm>
          <a:prstGeom prst="rect">
            <a:avLst/>
          </a:prstGeom>
          <a:noFill/>
        </p:spPr>
        <p:txBody>
          <a:bodyPr wrap="none" rtlCol="0">
            <a:spAutoFit/>
          </a:bodyPr>
          <a:lstStyle/>
          <a:p>
            <a:r>
              <a:rPr kumimoji="1" lang="ja-JP" altLang="en-US" sz="1200" dirty="0">
                <a:latin typeface="Meiryo UI" panose="020B0604030504040204" pitchFamily="50" charset="-128"/>
                <a:ea typeface="Meiryo UI" panose="020B0604030504040204" pitchFamily="50" charset="-128"/>
              </a:rPr>
              <a:t>告示濃度比</a:t>
            </a:r>
          </a:p>
        </p:txBody>
      </p:sp>
      <p:sp>
        <p:nvSpPr>
          <p:cNvPr id="3" name="正方形/長方形 2">
            <a:extLst>
              <a:ext uri="{FF2B5EF4-FFF2-40B4-BE49-F238E27FC236}">
                <a16:creationId xmlns:a16="http://schemas.microsoft.com/office/drawing/2014/main" id="{2FA94469-856C-404F-B70E-276D8E881423}"/>
              </a:ext>
            </a:extLst>
          </p:cNvPr>
          <p:cNvSpPr/>
          <p:nvPr/>
        </p:nvSpPr>
        <p:spPr>
          <a:xfrm>
            <a:off x="1435960" y="2683851"/>
            <a:ext cx="1241034" cy="668406"/>
          </a:xfrm>
          <a:prstGeom prst="rect">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dirty="0">
                <a:solidFill>
                  <a:sysClr val="windowText" lastClr="000000"/>
                </a:solidFill>
                <a:latin typeface="Meiryo UI" panose="020B0604030504040204" pitchFamily="50" charset="-128"/>
                <a:ea typeface="Meiryo UI" panose="020B0604030504040204" pitchFamily="50" charset="-128"/>
              </a:rPr>
              <a:t>原子炉建屋・</a:t>
            </a:r>
            <a:endParaRPr kumimoji="1" lang="en-US" altLang="ja-JP" sz="1400" dirty="0">
              <a:solidFill>
                <a:sysClr val="windowText" lastClr="000000"/>
              </a:solidFill>
              <a:latin typeface="Meiryo UI" panose="020B0604030504040204" pitchFamily="50" charset="-128"/>
              <a:ea typeface="Meiryo UI" panose="020B0604030504040204" pitchFamily="50" charset="-128"/>
            </a:endParaRPr>
          </a:p>
          <a:p>
            <a:pPr algn="ctr"/>
            <a:r>
              <a:rPr kumimoji="1" lang="ja-JP" altLang="en-US" sz="1400" dirty="0">
                <a:solidFill>
                  <a:sysClr val="windowText" lastClr="000000"/>
                </a:solidFill>
                <a:latin typeface="Meiryo UI" panose="020B0604030504040204" pitchFamily="50" charset="-128"/>
                <a:ea typeface="Meiryo UI" panose="020B0604030504040204" pitchFamily="50" charset="-128"/>
              </a:rPr>
              <a:t>タービン建屋</a:t>
            </a:r>
            <a:endParaRPr kumimoji="1" lang="en-US" altLang="ja-JP" sz="1400" dirty="0">
              <a:solidFill>
                <a:sysClr val="windowText" lastClr="000000"/>
              </a:solidFill>
              <a:latin typeface="Meiryo UI" panose="020B0604030504040204" pitchFamily="50" charset="-128"/>
              <a:ea typeface="Meiryo UI" panose="020B0604030504040204" pitchFamily="50" charset="-128"/>
            </a:endParaRPr>
          </a:p>
        </p:txBody>
      </p:sp>
      <p:sp>
        <p:nvSpPr>
          <p:cNvPr id="8" name="矢印: 右 7">
            <a:extLst>
              <a:ext uri="{FF2B5EF4-FFF2-40B4-BE49-F238E27FC236}">
                <a16:creationId xmlns:a16="http://schemas.microsoft.com/office/drawing/2014/main" id="{517B86E0-EBD1-4342-A0B4-E59C452D8039}"/>
              </a:ext>
            </a:extLst>
          </p:cNvPr>
          <p:cNvSpPr/>
          <p:nvPr/>
        </p:nvSpPr>
        <p:spPr>
          <a:xfrm>
            <a:off x="1012092" y="2883545"/>
            <a:ext cx="374073" cy="294852"/>
          </a:xfrm>
          <a:prstGeom prst="rightArrow">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eiryo UI" panose="020B0604030504040204" pitchFamily="50" charset="-128"/>
              <a:ea typeface="Meiryo UI" panose="020B0604030504040204" pitchFamily="50" charset="-128"/>
            </a:endParaRPr>
          </a:p>
        </p:txBody>
      </p:sp>
      <p:sp>
        <p:nvSpPr>
          <p:cNvPr id="22" name="矢印: 右 21">
            <a:extLst>
              <a:ext uri="{FF2B5EF4-FFF2-40B4-BE49-F238E27FC236}">
                <a16:creationId xmlns:a16="http://schemas.microsoft.com/office/drawing/2014/main" id="{BB7D7862-A92C-4432-B782-BE01227AA0AE}"/>
              </a:ext>
            </a:extLst>
          </p:cNvPr>
          <p:cNvSpPr/>
          <p:nvPr/>
        </p:nvSpPr>
        <p:spPr>
          <a:xfrm>
            <a:off x="2688401" y="2882072"/>
            <a:ext cx="882044" cy="268047"/>
          </a:xfrm>
          <a:prstGeom prst="rightArrow">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eiryo UI" panose="020B0604030504040204" pitchFamily="50" charset="-128"/>
              <a:ea typeface="Meiryo UI" panose="020B0604030504040204" pitchFamily="50" charset="-128"/>
            </a:endParaRPr>
          </a:p>
        </p:txBody>
      </p:sp>
      <p:sp>
        <p:nvSpPr>
          <p:cNvPr id="25" name="テキスト ボックス 24">
            <a:extLst>
              <a:ext uri="{FF2B5EF4-FFF2-40B4-BE49-F238E27FC236}">
                <a16:creationId xmlns:a16="http://schemas.microsoft.com/office/drawing/2014/main" id="{B4D052F8-B08B-48BF-B78D-3EF4E4E304CF}"/>
              </a:ext>
            </a:extLst>
          </p:cNvPr>
          <p:cNvSpPr txBox="1"/>
          <p:nvPr/>
        </p:nvSpPr>
        <p:spPr>
          <a:xfrm>
            <a:off x="1025970" y="2170970"/>
            <a:ext cx="2250937" cy="307777"/>
          </a:xfrm>
          <a:prstGeom prst="rect">
            <a:avLst/>
          </a:prstGeom>
          <a:noFill/>
        </p:spPr>
        <p:txBody>
          <a:bodyPr wrap="none" rtlCol="0">
            <a:spAutoFit/>
          </a:bodyPr>
          <a:lstStyle/>
          <a:p>
            <a:r>
              <a:rPr kumimoji="1" lang="ja-JP" altLang="en-US" sz="1400" dirty="0">
                <a:latin typeface="Meiryo UI" panose="020B0604030504040204" pitchFamily="50" charset="-128"/>
                <a:ea typeface="Meiryo UI" panose="020B0604030504040204" pitchFamily="50" charset="-128"/>
              </a:rPr>
              <a:t>建屋周辺からのくみ上げ水等</a:t>
            </a:r>
          </a:p>
        </p:txBody>
      </p:sp>
      <p:sp>
        <p:nvSpPr>
          <p:cNvPr id="26" name="テキスト ボックス 25">
            <a:extLst>
              <a:ext uri="{FF2B5EF4-FFF2-40B4-BE49-F238E27FC236}">
                <a16:creationId xmlns:a16="http://schemas.microsoft.com/office/drawing/2014/main" id="{62880D4D-A3FA-4A7A-A715-942B10D562C0}"/>
              </a:ext>
            </a:extLst>
          </p:cNvPr>
          <p:cNvSpPr txBox="1"/>
          <p:nvPr/>
        </p:nvSpPr>
        <p:spPr>
          <a:xfrm>
            <a:off x="363424" y="2870620"/>
            <a:ext cx="723275" cy="307777"/>
          </a:xfrm>
          <a:prstGeom prst="rect">
            <a:avLst/>
          </a:prstGeom>
          <a:noFill/>
        </p:spPr>
        <p:txBody>
          <a:bodyPr wrap="none" rtlCol="0">
            <a:spAutoFit/>
          </a:bodyPr>
          <a:lstStyle/>
          <a:p>
            <a:r>
              <a:rPr kumimoji="1" lang="ja-JP" altLang="en-US" sz="1400" dirty="0">
                <a:latin typeface="Meiryo UI" panose="020B0604030504040204" pitchFamily="50" charset="-128"/>
                <a:ea typeface="Meiryo UI" panose="020B0604030504040204" pitchFamily="50" charset="-128"/>
              </a:rPr>
              <a:t>地下水</a:t>
            </a:r>
          </a:p>
        </p:txBody>
      </p:sp>
      <p:sp>
        <p:nvSpPr>
          <p:cNvPr id="10" name="フローチャート: 代替処理 9">
            <a:extLst>
              <a:ext uri="{FF2B5EF4-FFF2-40B4-BE49-F238E27FC236}">
                <a16:creationId xmlns:a16="http://schemas.microsoft.com/office/drawing/2014/main" id="{C1F9FAB3-B641-4CA9-BF67-01297AEF5423}"/>
              </a:ext>
            </a:extLst>
          </p:cNvPr>
          <p:cNvSpPr/>
          <p:nvPr/>
        </p:nvSpPr>
        <p:spPr>
          <a:xfrm>
            <a:off x="3590717" y="2693433"/>
            <a:ext cx="964065" cy="628281"/>
          </a:xfrm>
          <a:prstGeom prst="flowChartAlternateProcess">
            <a:avLst/>
          </a:prstGeom>
          <a:solidFill>
            <a:schemeClr val="bg1">
              <a:lumMod val="9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dirty="0">
                <a:solidFill>
                  <a:sysClr val="windowText" lastClr="000000"/>
                </a:solidFill>
                <a:latin typeface="Meiryo UI" panose="020B0604030504040204" pitchFamily="50" charset="-128"/>
                <a:ea typeface="Meiryo UI" panose="020B0604030504040204" pitchFamily="50" charset="-128"/>
              </a:rPr>
              <a:t>セシウム吸着装置</a:t>
            </a:r>
          </a:p>
        </p:txBody>
      </p:sp>
      <p:sp>
        <p:nvSpPr>
          <p:cNvPr id="13" name="矢印: 折線 12">
            <a:extLst>
              <a:ext uri="{FF2B5EF4-FFF2-40B4-BE49-F238E27FC236}">
                <a16:creationId xmlns:a16="http://schemas.microsoft.com/office/drawing/2014/main" id="{BD7A3987-9AD8-4AE5-8D22-0E0731237D21}"/>
              </a:ext>
            </a:extLst>
          </p:cNvPr>
          <p:cNvSpPr/>
          <p:nvPr/>
        </p:nvSpPr>
        <p:spPr>
          <a:xfrm rot="10800000">
            <a:off x="3659557" y="3321714"/>
            <a:ext cx="506471" cy="868680"/>
          </a:xfrm>
          <a:prstGeom prst="bentArrow">
            <a:avLst>
              <a:gd name="adj1" fmla="val 29339"/>
              <a:gd name="adj2" fmla="val 36305"/>
              <a:gd name="adj3" fmla="val 30107"/>
              <a:gd name="adj4" fmla="val 46814"/>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latin typeface="Meiryo UI" panose="020B0604030504040204" pitchFamily="50" charset="-128"/>
              <a:ea typeface="Meiryo UI" panose="020B0604030504040204" pitchFamily="50" charset="-128"/>
            </a:endParaRPr>
          </a:p>
        </p:txBody>
      </p:sp>
      <p:sp>
        <p:nvSpPr>
          <p:cNvPr id="28" name="フローチャート: 代替処理 27">
            <a:extLst>
              <a:ext uri="{FF2B5EF4-FFF2-40B4-BE49-F238E27FC236}">
                <a16:creationId xmlns:a16="http://schemas.microsoft.com/office/drawing/2014/main" id="{9A1FB5AE-F15A-4ED7-BC25-716415E74ED0}"/>
              </a:ext>
            </a:extLst>
          </p:cNvPr>
          <p:cNvSpPr/>
          <p:nvPr/>
        </p:nvSpPr>
        <p:spPr>
          <a:xfrm>
            <a:off x="2489971" y="3854697"/>
            <a:ext cx="1149124" cy="322408"/>
          </a:xfrm>
          <a:prstGeom prst="flowChartAlternateProcess">
            <a:avLst/>
          </a:prstGeom>
          <a:solidFill>
            <a:schemeClr val="bg1">
              <a:lumMod val="9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dirty="0">
                <a:solidFill>
                  <a:sysClr val="windowText" lastClr="000000"/>
                </a:solidFill>
                <a:latin typeface="Meiryo UI" panose="020B0604030504040204" pitchFamily="50" charset="-128"/>
                <a:ea typeface="Meiryo UI" panose="020B0604030504040204" pitchFamily="50" charset="-128"/>
              </a:rPr>
              <a:t>淡水化装置</a:t>
            </a:r>
          </a:p>
        </p:txBody>
      </p:sp>
      <p:sp>
        <p:nvSpPr>
          <p:cNvPr id="29" name="矢印: 右 28">
            <a:extLst>
              <a:ext uri="{FF2B5EF4-FFF2-40B4-BE49-F238E27FC236}">
                <a16:creationId xmlns:a16="http://schemas.microsoft.com/office/drawing/2014/main" id="{CF78CFD7-2F1B-4945-93A2-32B7895E1DCC}"/>
              </a:ext>
            </a:extLst>
          </p:cNvPr>
          <p:cNvSpPr/>
          <p:nvPr/>
        </p:nvSpPr>
        <p:spPr>
          <a:xfrm rot="5400000">
            <a:off x="1922178" y="2423342"/>
            <a:ext cx="211154" cy="294852"/>
          </a:xfrm>
          <a:prstGeom prst="rightArrow">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eiryo UI" panose="020B0604030504040204" pitchFamily="50" charset="-128"/>
              <a:ea typeface="Meiryo UI" panose="020B0604030504040204" pitchFamily="50" charset="-128"/>
            </a:endParaRPr>
          </a:p>
        </p:txBody>
      </p:sp>
      <p:sp>
        <p:nvSpPr>
          <p:cNvPr id="30" name="矢印: 右 29">
            <a:extLst>
              <a:ext uri="{FF2B5EF4-FFF2-40B4-BE49-F238E27FC236}">
                <a16:creationId xmlns:a16="http://schemas.microsoft.com/office/drawing/2014/main" id="{C28D89DC-59A2-4FCB-BFD8-2F78F42D7953}"/>
              </a:ext>
            </a:extLst>
          </p:cNvPr>
          <p:cNvSpPr/>
          <p:nvPr/>
        </p:nvSpPr>
        <p:spPr>
          <a:xfrm rot="10800000">
            <a:off x="2119197" y="3873880"/>
            <a:ext cx="374073" cy="268047"/>
          </a:xfrm>
          <a:prstGeom prst="rightArrow">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eiryo UI" panose="020B0604030504040204" pitchFamily="50" charset="-128"/>
              <a:ea typeface="Meiryo UI" panose="020B0604030504040204" pitchFamily="50" charset="-128"/>
            </a:endParaRPr>
          </a:p>
        </p:txBody>
      </p:sp>
      <p:sp>
        <p:nvSpPr>
          <p:cNvPr id="15" name="フローチャート: 磁気ディスク 14">
            <a:extLst>
              <a:ext uri="{FF2B5EF4-FFF2-40B4-BE49-F238E27FC236}">
                <a16:creationId xmlns:a16="http://schemas.microsoft.com/office/drawing/2014/main" id="{0964BEDA-13F2-44EF-843A-FCED48230E61}"/>
              </a:ext>
            </a:extLst>
          </p:cNvPr>
          <p:cNvSpPr/>
          <p:nvPr/>
        </p:nvSpPr>
        <p:spPr>
          <a:xfrm>
            <a:off x="1491305" y="3781774"/>
            <a:ext cx="611776" cy="474240"/>
          </a:xfrm>
          <a:prstGeom prst="flowChartMagneticDisk">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eiryo UI" panose="020B0604030504040204" pitchFamily="50" charset="-128"/>
              <a:ea typeface="Meiryo UI" panose="020B0604030504040204" pitchFamily="50" charset="-128"/>
            </a:endParaRPr>
          </a:p>
        </p:txBody>
      </p:sp>
      <p:sp>
        <p:nvSpPr>
          <p:cNvPr id="31" name="テキスト ボックス 30">
            <a:extLst>
              <a:ext uri="{FF2B5EF4-FFF2-40B4-BE49-F238E27FC236}">
                <a16:creationId xmlns:a16="http://schemas.microsoft.com/office/drawing/2014/main" id="{D182233C-A09A-4612-9C0C-7A8EAAC26C68}"/>
              </a:ext>
            </a:extLst>
          </p:cNvPr>
          <p:cNvSpPr txBox="1"/>
          <p:nvPr/>
        </p:nvSpPr>
        <p:spPr>
          <a:xfrm>
            <a:off x="1376929" y="4204092"/>
            <a:ext cx="920445" cy="307777"/>
          </a:xfrm>
          <a:prstGeom prst="rect">
            <a:avLst/>
          </a:prstGeom>
          <a:noFill/>
        </p:spPr>
        <p:txBody>
          <a:bodyPr wrap="none" rtlCol="0">
            <a:spAutoFit/>
          </a:bodyPr>
          <a:lstStyle/>
          <a:p>
            <a:r>
              <a:rPr kumimoji="1" lang="ja-JP" altLang="en-US" sz="1400" dirty="0">
                <a:latin typeface="Meiryo UI" panose="020B0604030504040204" pitchFamily="50" charset="-128"/>
                <a:ea typeface="Meiryo UI" panose="020B0604030504040204" pitchFamily="50" charset="-128"/>
              </a:rPr>
              <a:t>注水タンク</a:t>
            </a:r>
          </a:p>
        </p:txBody>
      </p:sp>
      <p:sp>
        <p:nvSpPr>
          <p:cNvPr id="32" name="矢印: 右 31">
            <a:extLst>
              <a:ext uri="{FF2B5EF4-FFF2-40B4-BE49-F238E27FC236}">
                <a16:creationId xmlns:a16="http://schemas.microsoft.com/office/drawing/2014/main" id="{528B64DF-5B20-4BCE-94A1-662DA7FF3243}"/>
              </a:ext>
            </a:extLst>
          </p:cNvPr>
          <p:cNvSpPr/>
          <p:nvPr/>
        </p:nvSpPr>
        <p:spPr>
          <a:xfrm rot="16200000">
            <a:off x="1610156" y="3405270"/>
            <a:ext cx="374073" cy="268047"/>
          </a:xfrm>
          <a:prstGeom prst="rightArrow">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eiryo UI" panose="020B0604030504040204" pitchFamily="50" charset="-128"/>
              <a:ea typeface="Meiryo UI" panose="020B0604030504040204" pitchFamily="50" charset="-128"/>
            </a:endParaRPr>
          </a:p>
        </p:txBody>
      </p:sp>
      <p:sp>
        <p:nvSpPr>
          <p:cNvPr id="33" name="テキスト ボックス 32">
            <a:extLst>
              <a:ext uri="{FF2B5EF4-FFF2-40B4-BE49-F238E27FC236}">
                <a16:creationId xmlns:a16="http://schemas.microsoft.com/office/drawing/2014/main" id="{D2A32982-3022-4A8B-A259-6709C36885DB}"/>
              </a:ext>
            </a:extLst>
          </p:cNvPr>
          <p:cNvSpPr txBox="1"/>
          <p:nvPr/>
        </p:nvSpPr>
        <p:spPr>
          <a:xfrm>
            <a:off x="1845624" y="3418514"/>
            <a:ext cx="902811" cy="307777"/>
          </a:xfrm>
          <a:prstGeom prst="rect">
            <a:avLst/>
          </a:prstGeom>
          <a:noFill/>
        </p:spPr>
        <p:txBody>
          <a:bodyPr wrap="none" rtlCol="0">
            <a:spAutoFit/>
          </a:bodyPr>
          <a:lstStyle/>
          <a:p>
            <a:r>
              <a:rPr kumimoji="1" lang="ja-JP" altLang="en-US" sz="1400" dirty="0">
                <a:latin typeface="Meiryo UI" panose="020B0604030504040204" pitchFamily="50" charset="-128"/>
                <a:ea typeface="Meiryo UI" panose="020B0604030504040204" pitchFamily="50" charset="-128"/>
              </a:rPr>
              <a:t>循環注水</a:t>
            </a:r>
          </a:p>
        </p:txBody>
      </p:sp>
      <p:sp>
        <p:nvSpPr>
          <p:cNvPr id="34" name="矢印: 折線 33">
            <a:extLst>
              <a:ext uri="{FF2B5EF4-FFF2-40B4-BE49-F238E27FC236}">
                <a16:creationId xmlns:a16="http://schemas.microsoft.com/office/drawing/2014/main" id="{1FEC5AE5-E0FB-495F-8600-74E62397B7CB}"/>
              </a:ext>
            </a:extLst>
          </p:cNvPr>
          <p:cNvSpPr/>
          <p:nvPr/>
        </p:nvSpPr>
        <p:spPr>
          <a:xfrm rot="10800000">
            <a:off x="3005119" y="4179078"/>
            <a:ext cx="418571" cy="955548"/>
          </a:xfrm>
          <a:prstGeom prst="bentArrow">
            <a:avLst>
              <a:gd name="adj1" fmla="val 29339"/>
              <a:gd name="adj2" fmla="val 36305"/>
              <a:gd name="adj3" fmla="val 30107"/>
              <a:gd name="adj4" fmla="val 46814"/>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latin typeface="Meiryo UI" panose="020B0604030504040204" pitchFamily="50" charset="-128"/>
              <a:ea typeface="Meiryo UI" panose="020B0604030504040204" pitchFamily="50" charset="-128"/>
            </a:endParaRPr>
          </a:p>
        </p:txBody>
      </p:sp>
      <p:sp>
        <p:nvSpPr>
          <p:cNvPr id="35" name="フローチャート: 代替処理 34">
            <a:extLst>
              <a:ext uri="{FF2B5EF4-FFF2-40B4-BE49-F238E27FC236}">
                <a16:creationId xmlns:a16="http://schemas.microsoft.com/office/drawing/2014/main" id="{CE3ADCE8-B08C-4A75-A99D-511913B5C8E5}"/>
              </a:ext>
            </a:extLst>
          </p:cNvPr>
          <p:cNvSpPr/>
          <p:nvPr/>
        </p:nvSpPr>
        <p:spPr>
          <a:xfrm>
            <a:off x="1473037" y="4776727"/>
            <a:ext cx="1529484" cy="472038"/>
          </a:xfrm>
          <a:prstGeom prst="flowChartAlternateProcess">
            <a:avLst/>
          </a:prstGeom>
          <a:solidFill>
            <a:schemeClr val="bg1">
              <a:lumMod val="9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dirty="0">
                <a:solidFill>
                  <a:sysClr val="windowText" lastClr="000000"/>
                </a:solidFill>
                <a:latin typeface="Meiryo UI" panose="020B0604030504040204" pitchFamily="50" charset="-128"/>
                <a:ea typeface="Meiryo UI" panose="020B0604030504040204" pitchFamily="50" charset="-128"/>
              </a:rPr>
              <a:t>多核種除去設備</a:t>
            </a:r>
            <a:endParaRPr kumimoji="1" lang="en-US" altLang="ja-JP" sz="1400" dirty="0">
              <a:solidFill>
                <a:sysClr val="windowText" lastClr="000000"/>
              </a:solidFill>
              <a:latin typeface="Meiryo UI" panose="020B0604030504040204" pitchFamily="50" charset="-128"/>
              <a:ea typeface="Meiryo UI" panose="020B0604030504040204" pitchFamily="50" charset="-128"/>
            </a:endParaRPr>
          </a:p>
          <a:p>
            <a:pPr algn="ctr"/>
            <a:r>
              <a:rPr kumimoji="1" lang="ja-JP" altLang="en-US" sz="1400" dirty="0">
                <a:solidFill>
                  <a:sysClr val="windowText" lastClr="000000"/>
                </a:solidFill>
                <a:latin typeface="Meiryo UI" panose="020B0604030504040204" pitchFamily="50" charset="-128"/>
                <a:ea typeface="Meiryo UI" panose="020B0604030504040204" pitchFamily="50" charset="-128"/>
              </a:rPr>
              <a:t>（</a:t>
            </a:r>
            <a:r>
              <a:rPr kumimoji="1" lang="en-US" altLang="ja-JP" sz="1400" dirty="0">
                <a:solidFill>
                  <a:sysClr val="windowText" lastClr="000000"/>
                </a:solidFill>
                <a:latin typeface="Meiryo UI" panose="020B0604030504040204" pitchFamily="50" charset="-128"/>
                <a:ea typeface="Meiryo UI" panose="020B0604030504040204" pitchFamily="50" charset="-128"/>
              </a:rPr>
              <a:t>ALPS</a:t>
            </a:r>
            <a:r>
              <a:rPr kumimoji="1" lang="ja-JP" altLang="en-US" sz="1400" dirty="0">
                <a:solidFill>
                  <a:sysClr val="windowText" lastClr="000000"/>
                </a:solidFill>
                <a:latin typeface="Meiryo UI" panose="020B0604030504040204" pitchFamily="50" charset="-128"/>
                <a:ea typeface="Meiryo UI" panose="020B0604030504040204" pitchFamily="50" charset="-128"/>
              </a:rPr>
              <a:t>）</a:t>
            </a:r>
          </a:p>
        </p:txBody>
      </p:sp>
      <p:sp>
        <p:nvSpPr>
          <p:cNvPr id="36" name="フローチャート: 磁気ディスク 35">
            <a:extLst>
              <a:ext uri="{FF2B5EF4-FFF2-40B4-BE49-F238E27FC236}">
                <a16:creationId xmlns:a16="http://schemas.microsoft.com/office/drawing/2014/main" id="{FB62B67A-FA4E-46A5-A3FB-9031FDA1AC76}"/>
              </a:ext>
            </a:extLst>
          </p:cNvPr>
          <p:cNvSpPr/>
          <p:nvPr/>
        </p:nvSpPr>
        <p:spPr>
          <a:xfrm>
            <a:off x="628971" y="4610806"/>
            <a:ext cx="505600" cy="391934"/>
          </a:xfrm>
          <a:prstGeom prst="flowChartMagneticDisk">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eiryo UI" panose="020B0604030504040204" pitchFamily="50" charset="-128"/>
              <a:ea typeface="Meiryo UI" panose="020B0604030504040204" pitchFamily="50" charset="-128"/>
            </a:endParaRPr>
          </a:p>
        </p:txBody>
      </p:sp>
      <p:sp>
        <p:nvSpPr>
          <p:cNvPr id="37" name="フローチャート: 磁気ディスク 36">
            <a:extLst>
              <a:ext uri="{FF2B5EF4-FFF2-40B4-BE49-F238E27FC236}">
                <a16:creationId xmlns:a16="http://schemas.microsoft.com/office/drawing/2014/main" id="{32BC2175-FFB7-41E7-A556-1375A4546541}"/>
              </a:ext>
            </a:extLst>
          </p:cNvPr>
          <p:cNvSpPr/>
          <p:nvPr/>
        </p:nvSpPr>
        <p:spPr>
          <a:xfrm>
            <a:off x="540117" y="4816546"/>
            <a:ext cx="556160" cy="431127"/>
          </a:xfrm>
          <a:prstGeom prst="flowChartMagneticDisk">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eiryo UI" panose="020B0604030504040204" pitchFamily="50" charset="-128"/>
              <a:ea typeface="Meiryo UI" panose="020B0604030504040204" pitchFamily="50" charset="-128"/>
            </a:endParaRPr>
          </a:p>
        </p:txBody>
      </p:sp>
      <p:sp>
        <p:nvSpPr>
          <p:cNvPr id="38" name="フローチャート: 磁気ディスク 37">
            <a:extLst>
              <a:ext uri="{FF2B5EF4-FFF2-40B4-BE49-F238E27FC236}">
                <a16:creationId xmlns:a16="http://schemas.microsoft.com/office/drawing/2014/main" id="{94EF866C-5507-461A-A7F2-2C33700A5DAE}"/>
              </a:ext>
            </a:extLst>
          </p:cNvPr>
          <p:cNvSpPr/>
          <p:nvPr/>
        </p:nvSpPr>
        <p:spPr>
          <a:xfrm>
            <a:off x="434322" y="5040422"/>
            <a:ext cx="611776" cy="474240"/>
          </a:xfrm>
          <a:prstGeom prst="flowChartMagneticDisk">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eiryo UI" panose="020B0604030504040204" pitchFamily="50" charset="-128"/>
              <a:ea typeface="Meiryo UI" panose="020B0604030504040204" pitchFamily="50" charset="-128"/>
            </a:endParaRPr>
          </a:p>
        </p:txBody>
      </p:sp>
      <p:sp>
        <p:nvSpPr>
          <p:cNvPr id="39" name="矢印: 右 38">
            <a:extLst>
              <a:ext uri="{FF2B5EF4-FFF2-40B4-BE49-F238E27FC236}">
                <a16:creationId xmlns:a16="http://schemas.microsoft.com/office/drawing/2014/main" id="{2BD3EDA1-1C1C-47E5-9EFE-0C5399099171}"/>
              </a:ext>
            </a:extLst>
          </p:cNvPr>
          <p:cNvSpPr/>
          <p:nvPr/>
        </p:nvSpPr>
        <p:spPr>
          <a:xfrm rot="10800000">
            <a:off x="1152485" y="4871303"/>
            <a:ext cx="309151" cy="268047"/>
          </a:xfrm>
          <a:prstGeom prst="rightArrow">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eiryo UI" panose="020B0604030504040204" pitchFamily="50" charset="-128"/>
              <a:ea typeface="Meiryo UI" panose="020B0604030504040204" pitchFamily="50" charset="-128"/>
            </a:endParaRPr>
          </a:p>
        </p:txBody>
      </p:sp>
      <p:sp>
        <p:nvSpPr>
          <p:cNvPr id="40" name="テキスト ボックス 39">
            <a:extLst>
              <a:ext uri="{FF2B5EF4-FFF2-40B4-BE49-F238E27FC236}">
                <a16:creationId xmlns:a16="http://schemas.microsoft.com/office/drawing/2014/main" id="{26DCB453-AE7B-4CF9-B346-8E574A7F3600}"/>
              </a:ext>
            </a:extLst>
          </p:cNvPr>
          <p:cNvSpPr txBox="1"/>
          <p:nvPr/>
        </p:nvSpPr>
        <p:spPr>
          <a:xfrm>
            <a:off x="290650" y="5513384"/>
            <a:ext cx="925253" cy="307777"/>
          </a:xfrm>
          <a:prstGeom prst="rect">
            <a:avLst/>
          </a:prstGeom>
          <a:noFill/>
        </p:spPr>
        <p:txBody>
          <a:bodyPr wrap="none" rtlCol="0">
            <a:spAutoFit/>
          </a:bodyPr>
          <a:lstStyle/>
          <a:p>
            <a:r>
              <a:rPr kumimoji="1" lang="ja-JP" altLang="en-US" sz="1400" dirty="0">
                <a:latin typeface="Meiryo UI" panose="020B0604030504040204" pitchFamily="50" charset="-128"/>
                <a:ea typeface="Meiryo UI" panose="020B0604030504040204" pitchFamily="50" charset="-128"/>
              </a:rPr>
              <a:t>貯水タンク</a:t>
            </a:r>
          </a:p>
        </p:txBody>
      </p:sp>
      <p:sp>
        <p:nvSpPr>
          <p:cNvPr id="43" name="テキスト ボックス 42">
            <a:extLst>
              <a:ext uri="{FF2B5EF4-FFF2-40B4-BE49-F238E27FC236}">
                <a16:creationId xmlns:a16="http://schemas.microsoft.com/office/drawing/2014/main" id="{BC2DC9D6-D3F8-4E12-9A8E-ED078D336745}"/>
              </a:ext>
            </a:extLst>
          </p:cNvPr>
          <p:cNvSpPr txBox="1"/>
          <p:nvPr/>
        </p:nvSpPr>
        <p:spPr>
          <a:xfrm>
            <a:off x="3534353" y="4473139"/>
            <a:ext cx="1261884" cy="307777"/>
          </a:xfrm>
          <a:prstGeom prst="rect">
            <a:avLst/>
          </a:prstGeom>
          <a:noFill/>
        </p:spPr>
        <p:txBody>
          <a:bodyPr wrap="none" rtlCol="0">
            <a:spAutoFit/>
          </a:bodyPr>
          <a:lstStyle/>
          <a:p>
            <a:r>
              <a:rPr kumimoji="1" lang="ja-JP" altLang="en-US" sz="1400" dirty="0">
                <a:solidFill>
                  <a:srgbClr val="00B050"/>
                </a:solidFill>
                <a:latin typeface="Meiryo UI" panose="020B0604030504040204" pitchFamily="50" charset="-128"/>
                <a:ea typeface="Meiryo UI" panose="020B0604030504040204" pitchFamily="50" charset="-128"/>
              </a:rPr>
              <a:t>循環注水冷却</a:t>
            </a:r>
          </a:p>
        </p:txBody>
      </p:sp>
    </p:spTree>
    <p:extLst>
      <p:ext uri="{BB962C8B-B14F-4D97-AF65-F5344CB8AC3E}">
        <p14:creationId xmlns:p14="http://schemas.microsoft.com/office/powerpoint/2010/main" val="130000157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8D20457-6617-4431-9136-64674BE6E1A3}"/>
              </a:ext>
            </a:extLst>
          </p:cNvPr>
          <p:cNvSpPr>
            <a:spLocks noGrp="1"/>
          </p:cNvSpPr>
          <p:nvPr>
            <p:ph type="title"/>
          </p:nvPr>
        </p:nvSpPr>
        <p:spPr>
          <a:xfrm>
            <a:off x="388417" y="1"/>
            <a:ext cx="8755583" cy="705124"/>
          </a:xfrm>
        </p:spPr>
        <p:txBody>
          <a:bodyPr/>
          <a:lstStyle/>
          <a:p>
            <a:r>
              <a:rPr lang="en-US" altLang="ja-JP" dirty="0"/>
              <a:t>3.4</a:t>
            </a:r>
            <a:r>
              <a:rPr kumimoji="1" lang="en-US" altLang="ja-JP" dirty="0"/>
              <a:t> </a:t>
            </a:r>
            <a:r>
              <a:rPr kumimoji="1" lang="ja-JP" altLang="en-US" dirty="0"/>
              <a:t>トリチウムの分離　</a:t>
            </a:r>
          </a:p>
        </p:txBody>
      </p:sp>
      <p:sp>
        <p:nvSpPr>
          <p:cNvPr id="4" name="正方形/長方形 3">
            <a:extLst>
              <a:ext uri="{FF2B5EF4-FFF2-40B4-BE49-F238E27FC236}">
                <a16:creationId xmlns:a16="http://schemas.microsoft.com/office/drawing/2014/main" id="{271F3960-E06B-4544-9BF6-974CD2039EBE}"/>
              </a:ext>
            </a:extLst>
          </p:cNvPr>
          <p:cNvSpPr/>
          <p:nvPr/>
        </p:nvSpPr>
        <p:spPr>
          <a:xfrm>
            <a:off x="370936" y="1175814"/>
            <a:ext cx="8402128" cy="2204679"/>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buFont typeface="Wingdings" panose="05000000000000000000" pitchFamily="2" charset="2"/>
              <a:buChar char="l"/>
            </a:pPr>
            <a:r>
              <a:rPr kumimoji="1" lang="ja-JP" altLang="en-US" dirty="0">
                <a:solidFill>
                  <a:schemeClr val="tx1"/>
                </a:solidFill>
                <a:latin typeface="Meiryo UI" panose="020B0604030504040204" pitchFamily="50" charset="-128"/>
                <a:ea typeface="Meiryo UI" panose="020B0604030504040204" pitchFamily="50" charset="-128"/>
              </a:rPr>
              <a:t>トリチウムは主に水として存在するため、通常の水素と分離するためには特殊な技術が必要となる。</a:t>
            </a:r>
            <a:endParaRPr kumimoji="1" lang="en-US" altLang="ja-JP" dirty="0">
              <a:solidFill>
                <a:schemeClr val="tx1"/>
              </a:solidFill>
              <a:latin typeface="Meiryo UI" panose="020B0604030504040204" pitchFamily="50" charset="-128"/>
              <a:ea typeface="Meiryo UI" panose="020B0604030504040204" pitchFamily="50" charset="-128"/>
            </a:endParaRPr>
          </a:p>
          <a:p>
            <a:pPr marL="285750" indent="-285750">
              <a:buFont typeface="Wingdings" panose="05000000000000000000" pitchFamily="2" charset="2"/>
              <a:buChar char="l"/>
            </a:pPr>
            <a:r>
              <a:rPr kumimoji="1" lang="ja-JP" altLang="en-US" dirty="0">
                <a:solidFill>
                  <a:schemeClr val="tx1"/>
                </a:solidFill>
                <a:latin typeface="Meiryo UI" panose="020B0604030504040204" pitchFamily="50" charset="-128"/>
                <a:ea typeface="Meiryo UI" panose="020B0604030504040204" pitchFamily="50" charset="-128"/>
              </a:rPr>
              <a:t>現在の分離技術では、完全にトリチウムを分離することはできず、トリチウムを含む処理水をなくすことはできない。</a:t>
            </a:r>
            <a:endParaRPr kumimoji="1" lang="en-US" altLang="ja-JP" dirty="0">
              <a:solidFill>
                <a:schemeClr val="tx1"/>
              </a:solidFill>
              <a:latin typeface="Meiryo UI" panose="020B0604030504040204" pitchFamily="50" charset="-128"/>
              <a:ea typeface="Meiryo UI" panose="020B0604030504040204" pitchFamily="50" charset="-128"/>
            </a:endParaRPr>
          </a:p>
          <a:p>
            <a:pPr marL="285750" indent="-285750">
              <a:buFont typeface="Wingdings" panose="05000000000000000000" pitchFamily="2" charset="2"/>
              <a:buChar char="l"/>
            </a:pPr>
            <a:r>
              <a:rPr kumimoji="1" lang="ja-JP" altLang="en-US" dirty="0">
                <a:solidFill>
                  <a:schemeClr val="tx1"/>
                </a:solidFill>
                <a:latin typeface="Meiryo UI" panose="020B0604030504040204" pitchFamily="50" charset="-128"/>
                <a:ea typeface="Meiryo UI" panose="020B0604030504040204" pitchFamily="50" charset="-128"/>
              </a:rPr>
              <a:t>福島第一原子力発電所の処理水は低濃度かつ大量（高くても</a:t>
            </a:r>
            <a:r>
              <a:rPr kumimoji="1" lang="en-US" altLang="ja-JP" dirty="0">
                <a:solidFill>
                  <a:schemeClr val="tx1"/>
                </a:solidFill>
                <a:latin typeface="Meiryo UI" panose="020B0604030504040204" pitchFamily="50" charset="-128"/>
                <a:ea typeface="Meiryo UI" panose="020B0604030504040204" pitchFamily="50" charset="-128"/>
              </a:rPr>
              <a:t>100</a:t>
            </a:r>
            <a:r>
              <a:rPr kumimoji="1" lang="ja-JP" altLang="en-US" dirty="0">
                <a:solidFill>
                  <a:schemeClr val="tx1"/>
                </a:solidFill>
                <a:latin typeface="Meiryo UI" panose="020B0604030504040204" pitchFamily="50" charset="-128"/>
                <a:ea typeface="Meiryo UI" panose="020B0604030504040204" pitchFamily="50" charset="-128"/>
              </a:rPr>
              <a:t>万</a:t>
            </a:r>
            <a:r>
              <a:rPr kumimoji="1" lang="en-US" altLang="ja-JP" dirty="0" err="1">
                <a:solidFill>
                  <a:schemeClr val="tx1"/>
                </a:solidFill>
                <a:latin typeface="Meiryo UI" panose="020B0604030504040204" pitchFamily="50" charset="-128"/>
                <a:ea typeface="Meiryo UI" panose="020B0604030504040204" pitchFamily="50" charset="-128"/>
              </a:rPr>
              <a:t>Bq</a:t>
            </a:r>
            <a:r>
              <a:rPr kumimoji="1" lang="en-US" altLang="ja-JP" dirty="0">
                <a:solidFill>
                  <a:schemeClr val="tx1"/>
                </a:solidFill>
                <a:latin typeface="Meiryo UI" panose="020B0604030504040204" pitchFamily="50" charset="-128"/>
                <a:ea typeface="Meiryo UI" panose="020B0604030504040204" pitchFamily="50" charset="-128"/>
              </a:rPr>
              <a:t>/L</a:t>
            </a:r>
            <a:r>
              <a:rPr kumimoji="1" lang="ja-JP" altLang="en-US" dirty="0">
                <a:solidFill>
                  <a:schemeClr val="tx1"/>
                </a:solidFill>
                <a:latin typeface="Meiryo UI" panose="020B0604030504040204" pitchFamily="50" charset="-128"/>
                <a:ea typeface="Meiryo UI" panose="020B0604030504040204" pitchFamily="50" charset="-128"/>
              </a:rPr>
              <a:t>オーダー</a:t>
            </a:r>
            <a:r>
              <a:rPr kumimoji="1" lang="en-US" altLang="ja-JP" dirty="0">
                <a:solidFill>
                  <a:schemeClr val="tx1"/>
                </a:solidFill>
                <a:latin typeface="Meiryo UI" panose="020B0604030504040204" pitchFamily="50" charset="-128"/>
                <a:ea typeface="Meiryo UI" panose="020B0604030504040204" pitchFamily="50" charset="-128"/>
              </a:rPr>
              <a:t>, </a:t>
            </a:r>
            <a:r>
              <a:rPr kumimoji="1" lang="ja-JP" altLang="en-US" dirty="0">
                <a:solidFill>
                  <a:schemeClr val="tx1"/>
                </a:solidFill>
                <a:latin typeface="Meiryo UI" panose="020B0604030504040204" pitchFamily="50" charset="-128"/>
                <a:ea typeface="Meiryo UI" panose="020B0604030504040204" pitchFamily="50" charset="-128"/>
              </a:rPr>
              <a:t>約</a:t>
            </a:r>
            <a:r>
              <a:rPr kumimoji="1" lang="en-US" altLang="ja-JP" dirty="0">
                <a:solidFill>
                  <a:schemeClr val="tx1"/>
                </a:solidFill>
                <a:latin typeface="Meiryo UI" panose="020B0604030504040204" pitchFamily="50" charset="-128"/>
                <a:ea typeface="Meiryo UI" panose="020B0604030504040204" pitchFamily="50" charset="-128"/>
              </a:rPr>
              <a:t>100</a:t>
            </a:r>
            <a:r>
              <a:rPr kumimoji="1" lang="ja-JP" altLang="en-US" dirty="0">
                <a:solidFill>
                  <a:schemeClr val="tx1"/>
                </a:solidFill>
                <a:latin typeface="Meiryo UI" panose="020B0604030504040204" pitchFamily="50" charset="-128"/>
                <a:ea typeface="Meiryo UI" panose="020B0604030504040204" pitchFamily="50" charset="-128"/>
              </a:rPr>
              <a:t>万</a:t>
            </a:r>
            <a:r>
              <a:rPr kumimoji="1" lang="en-US" altLang="ja-JP" dirty="0">
                <a:solidFill>
                  <a:schemeClr val="tx1"/>
                </a:solidFill>
                <a:latin typeface="Meiryo UI" panose="020B0604030504040204" pitchFamily="50" charset="-128"/>
                <a:ea typeface="Meiryo UI" panose="020B0604030504040204" pitchFamily="50" charset="-128"/>
              </a:rPr>
              <a:t>m</a:t>
            </a:r>
            <a:r>
              <a:rPr kumimoji="1" lang="en-US" altLang="ja-JP" baseline="30000" dirty="0">
                <a:solidFill>
                  <a:schemeClr val="tx1"/>
                </a:solidFill>
                <a:latin typeface="Meiryo UI" panose="020B0604030504040204" pitchFamily="50" charset="-128"/>
                <a:ea typeface="Meiryo UI" panose="020B0604030504040204" pitchFamily="50" charset="-128"/>
              </a:rPr>
              <a:t>3</a:t>
            </a:r>
            <a:r>
              <a:rPr kumimoji="1" lang="ja-JP" altLang="en-US" dirty="0">
                <a:solidFill>
                  <a:schemeClr val="tx1"/>
                </a:solidFill>
                <a:latin typeface="Meiryo UI" panose="020B0604030504040204" pitchFamily="50" charset="-128"/>
                <a:ea typeface="Meiryo UI" panose="020B0604030504040204" pitchFamily="50" charset="-128"/>
              </a:rPr>
              <a:t>）であるため、現在の分離技術で対象としている濃度（約</a:t>
            </a:r>
            <a:r>
              <a:rPr kumimoji="1" lang="en-US" altLang="ja-JP" dirty="0">
                <a:solidFill>
                  <a:schemeClr val="tx1"/>
                </a:solidFill>
                <a:latin typeface="Meiryo UI" panose="020B0604030504040204" pitchFamily="50" charset="-128"/>
                <a:ea typeface="Meiryo UI" panose="020B0604030504040204" pitchFamily="50" charset="-128"/>
              </a:rPr>
              <a:t>1000</a:t>
            </a:r>
            <a:r>
              <a:rPr kumimoji="1" lang="ja-JP" altLang="en-US" dirty="0">
                <a:solidFill>
                  <a:schemeClr val="tx1"/>
                </a:solidFill>
                <a:latin typeface="Meiryo UI" panose="020B0604030504040204" pitchFamily="50" charset="-128"/>
                <a:ea typeface="Meiryo UI" panose="020B0604030504040204" pitchFamily="50" charset="-128"/>
              </a:rPr>
              <a:t>億</a:t>
            </a:r>
            <a:r>
              <a:rPr kumimoji="1" lang="en-US" altLang="ja-JP" dirty="0" err="1">
                <a:solidFill>
                  <a:schemeClr val="tx1"/>
                </a:solidFill>
                <a:latin typeface="Meiryo UI" panose="020B0604030504040204" pitchFamily="50" charset="-128"/>
                <a:ea typeface="Meiryo UI" panose="020B0604030504040204" pitchFamily="50" charset="-128"/>
              </a:rPr>
              <a:t>Bq</a:t>
            </a:r>
            <a:r>
              <a:rPr kumimoji="1" lang="en-US" altLang="ja-JP" dirty="0">
                <a:solidFill>
                  <a:schemeClr val="tx1"/>
                </a:solidFill>
                <a:latin typeface="Meiryo UI" panose="020B0604030504040204" pitchFamily="50" charset="-128"/>
                <a:ea typeface="Meiryo UI" panose="020B0604030504040204" pitchFamily="50" charset="-128"/>
              </a:rPr>
              <a:t>/L</a:t>
            </a:r>
            <a:r>
              <a:rPr kumimoji="1" lang="ja-JP" altLang="en-US" dirty="0">
                <a:solidFill>
                  <a:schemeClr val="tx1"/>
                </a:solidFill>
                <a:latin typeface="Meiryo UI" panose="020B0604030504040204" pitchFamily="50" charset="-128"/>
                <a:ea typeface="Meiryo UI" panose="020B0604030504040204" pitchFamily="50" charset="-128"/>
              </a:rPr>
              <a:t>）、処理速度（～数</a:t>
            </a:r>
            <a:r>
              <a:rPr kumimoji="1" lang="en-US" altLang="ja-JP" dirty="0">
                <a:solidFill>
                  <a:schemeClr val="tx1"/>
                </a:solidFill>
                <a:latin typeface="Meiryo UI" panose="020B0604030504040204" pitchFamily="50" charset="-128"/>
                <a:ea typeface="Meiryo UI" panose="020B0604030504040204" pitchFamily="50" charset="-128"/>
              </a:rPr>
              <a:t>m</a:t>
            </a:r>
            <a:r>
              <a:rPr kumimoji="1" lang="en-US" altLang="ja-JP" baseline="30000" dirty="0">
                <a:solidFill>
                  <a:schemeClr val="tx1"/>
                </a:solidFill>
                <a:latin typeface="Meiryo UI" panose="020B0604030504040204" pitchFamily="50" charset="-128"/>
                <a:ea typeface="Meiryo UI" panose="020B0604030504040204" pitchFamily="50" charset="-128"/>
              </a:rPr>
              <a:t>3 </a:t>
            </a:r>
            <a:r>
              <a:rPr kumimoji="1" lang="en-US" altLang="ja-JP" dirty="0">
                <a:solidFill>
                  <a:schemeClr val="tx1"/>
                </a:solidFill>
                <a:latin typeface="Meiryo UI" panose="020B0604030504040204" pitchFamily="50" charset="-128"/>
                <a:ea typeface="Meiryo UI" panose="020B0604030504040204" pitchFamily="50" charset="-128"/>
              </a:rPr>
              <a:t>/</a:t>
            </a:r>
            <a:r>
              <a:rPr kumimoji="1" lang="ja-JP" altLang="en-US" dirty="0">
                <a:solidFill>
                  <a:schemeClr val="tx1"/>
                </a:solidFill>
                <a:latin typeface="Meiryo UI" panose="020B0604030504040204" pitchFamily="50" charset="-128"/>
                <a:ea typeface="Meiryo UI" panose="020B0604030504040204" pitchFamily="50" charset="-128"/>
              </a:rPr>
              <a:t>日）と大きく差がある。</a:t>
            </a:r>
            <a:endParaRPr kumimoji="1" lang="en-US" altLang="ja-JP" dirty="0">
              <a:solidFill>
                <a:schemeClr val="tx1"/>
              </a:solidFill>
              <a:latin typeface="Meiryo UI" panose="020B0604030504040204" pitchFamily="50" charset="-128"/>
              <a:ea typeface="Meiryo UI" panose="020B0604030504040204" pitchFamily="50" charset="-128"/>
            </a:endParaRPr>
          </a:p>
        </p:txBody>
      </p:sp>
      <p:sp>
        <p:nvSpPr>
          <p:cNvPr id="5" name="スライド番号プレースホルダー 4">
            <a:extLst>
              <a:ext uri="{FF2B5EF4-FFF2-40B4-BE49-F238E27FC236}">
                <a16:creationId xmlns:a16="http://schemas.microsoft.com/office/drawing/2014/main" id="{68AF8F48-9921-43BD-8392-73F831F48924}"/>
              </a:ext>
            </a:extLst>
          </p:cNvPr>
          <p:cNvSpPr>
            <a:spLocks noGrp="1"/>
          </p:cNvSpPr>
          <p:nvPr>
            <p:ph type="sldNum" sz="quarter" idx="12"/>
          </p:nvPr>
        </p:nvSpPr>
        <p:spPr/>
        <p:txBody>
          <a:bodyPr/>
          <a:lstStyle/>
          <a:p>
            <a:fld id="{787F0561-F29F-4014-88F6-9EE3D1B23701}" type="slidenum">
              <a:rPr kumimoji="1" lang="ja-JP" altLang="en-US" smtClean="0">
                <a:latin typeface="Meiryo UI" panose="020B0604030504040204" pitchFamily="50" charset="-128"/>
                <a:ea typeface="Meiryo UI" panose="020B0604030504040204" pitchFamily="50" charset="-128"/>
              </a:rPr>
              <a:pPr/>
              <a:t>19</a:t>
            </a:fld>
            <a:endParaRPr kumimoji="1" lang="ja-JP" altLang="en-US">
              <a:latin typeface="Meiryo UI" panose="020B0604030504040204" pitchFamily="50" charset="-128"/>
              <a:ea typeface="Meiryo UI" panose="020B0604030504040204" pitchFamily="50" charset="-128"/>
            </a:endParaRPr>
          </a:p>
        </p:txBody>
      </p:sp>
      <p:sp>
        <p:nvSpPr>
          <p:cNvPr id="6" name="コンテンツ プレースホルダー 2">
            <a:extLst>
              <a:ext uri="{FF2B5EF4-FFF2-40B4-BE49-F238E27FC236}">
                <a16:creationId xmlns:a16="http://schemas.microsoft.com/office/drawing/2014/main" id="{308D7D47-D762-4E92-B76E-D191C07A6880}"/>
              </a:ext>
            </a:extLst>
          </p:cNvPr>
          <p:cNvSpPr txBox="1">
            <a:spLocks/>
          </p:cNvSpPr>
          <p:nvPr/>
        </p:nvSpPr>
        <p:spPr>
          <a:xfrm>
            <a:off x="290650" y="787125"/>
            <a:ext cx="8383346" cy="472331"/>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1800" kern="1200">
                <a:solidFill>
                  <a:schemeClr val="tx1"/>
                </a:solidFill>
                <a:latin typeface="Meiryo UI" panose="020B0604030504040204" pitchFamily="50" charset="-128"/>
                <a:ea typeface="Meiryo UI" panose="020B0604030504040204" pitchFamily="50" charset="-128"/>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eiryo UI" panose="020B0604030504040204" pitchFamily="50" charset="-128"/>
                <a:ea typeface="Meiryo UI" panose="020B0604030504040204" pitchFamily="50" charset="-128"/>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eiryo UI" panose="020B0604030504040204" pitchFamily="50" charset="-128"/>
                <a:ea typeface="Meiryo UI" panose="020B0604030504040204" pitchFamily="50" charset="-128"/>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eiryo UI" panose="020B0604030504040204" pitchFamily="50" charset="-128"/>
                <a:ea typeface="Meiryo UI" panose="020B0604030504040204" pitchFamily="50" charset="-128"/>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eiryo UI" panose="020B0604030504040204" pitchFamily="50" charset="-128"/>
                <a:ea typeface="Meiryo UI" panose="020B0604030504040204" pitchFamily="50" charset="-128"/>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None/>
            </a:pPr>
            <a:r>
              <a:rPr lang="ja-JP" altLang="en-US" dirty="0"/>
              <a:t>処理水からトリチウムを分離することはできないの？</a:t>
            </a:r>
          </a:p>
        </p:txBody>
      </p:sp>
      <p:sp>
        <p:nvSpPr>
          <p:cNvPr id="3" name="正方形/長方形 2">
            <a:extLst>
              <a:ext uri="{FF2B5EF4-FFF2-40B4-BE49-F238E27FC236}">
                <a16:creationId xmlns:a16="http://schemas.microsoft.com/office/drawing/2014/main" id="{2ED06AE2-D23E-4DBF-AB3E-6DA5B2C4712D}"/>
              </a:ext>
            </a:extLst>
          </p:cNvPr>
          <p:cNvSpPr/>
          <p:nvPr/>
        </p:nvSpPr>
        <p:spPr>
          <a:xfrm>
            <a:off x="1812436" y="3987373"/>
            <a:ext cx="2438879" cy="1981841"/>
          </a:xfrm>
          <a:prstGeom prst="rect">
            <a:avLst/>
          </a:prstGeom>
          <a:no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eiryo UI" panose="020B0604030504040204" pitchFamily="50" charset="-128"/>
              <a:ea typeface="Meiryo UI" panose="020B0604030504040204" pitchFamily="50" charset="-128"/>
            </a:endParaRPr>
          </a:p>
        </p:txBody>
      </p:sp>
      <p:sp>
        <p:nvSpPr>
          <p:cNvPr id="7" name="矢印: 右 6">
            <a:extLst>
              <a:ext uri="{FF2B5EF4-FFF2-40B4-BE49-F238E27FC236}">
                <a16:creationId xmlns:a16="http://schemas.microsoft.com/office/drawing/2014/main" id="{092C3DAD-4A8E-4364-903A-4A8DCD728E5F}"/>
              </a:ext>
            </a:extLst>
          </p:cNvPr>
          <p:cNvSpPr/>
          <p:nvPr/>
        </p:nvSpPr>
        <p:spPr>
          <a:xfrm>
            <a:off x="1217545" y="4359869"/>
            <a:ext cx="575817" cy="1232061"/>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eiryo UI" panose="020B0604030504040204" pitchFamily="50" charset="-128"/>
              <a:ea typeface="Meiryo UI" panose="020B0604030504040204" pitchFamily="50" charset="-128"/>
            </a:endParaRPr>
          </a:p>
        </p:txBody>
      </p:sp>
      <p:sp>
        <p:nvSpPr>
          <p:cNvPr id="14" name="テキスト ボックス 13">
            <a:extLst>
              <a:ext uri="{FF2B5EF4-FFF2-40B4-BE49-F238E27FC236}">
                <a16:creationId xmlns:a16="http://schemas.microsoft.com/office/drawing/2014/main" id="{F3690012-13B2-4C6B-8030-84A7593BC452}"/>
              </a:ext>
            </a:extLst>
          </p:cNvPr>
          <p:cNvSpPr txBox="1"/>
          <p:nvPr/>
        </p:nvSpPr>
        <p:spPr>
          <a:xfrm>
            <a:off x="264849" y="4652733"/>
            <a:ext cx="1015028" cy="646331"/>
          </a:xfrm>
          <a:prstGeom prst="rect">
            <a:avLst/>
          </a:prstGeom>
          <a:noFill/>
        </p:spPr>
        <p:txBody>
          <a:bodyPr wrap="square" rtlCol="0">
            <a:spAutoFit/>
          </a:bodyPr>
          <a:lstStyle/>
          <a:p>
            <a:r>
              <a:rPr kumimoji="1" lang="ja-JP" altLang="en-US" dirty="0">
                <a:latin typeface="Meiryo UI" panose="020B0604030504040204" pitchFamily="50" charset="-128"/>
                <a:ea typeface="Meiryo UI" panose="020B0604030504040204" pitchFamily="50" charset="-128"/>
              </a:rPr>
              <a:t>トリチウムを含む水</a:t>
            </a:r>
          </a:p>
        </p:txBody>
      </p:sp>
      <p:sp>
        <p:nvSpPr>
          <p:cNvPr id="17" name="テキスト ボックス 16">
            <a:extLst>
              <a:ext uri="{FF2B5EF4-FFF2-40B4-BE49-F238E27FC236}">
                <a16:creationId xmlns:a16="http://schemas.microsoft.com/office/drawing/2014/main" id="{79F0A11B-7A9A-4DBE-9A9C-D166ACC42581}"/>
              </a:ext>
            </a:extLst>
          </p:cNvPr>
          <p:cNvSpPr txBox="1"/>
          <p:nvPr/>
        </p:nvSpPr>
        <p:spPr>
          <a:xfrm>
            <a:off x="2597620" y="3774082"/>
            <a:ext cx="1015028" cy="369332"/>
          </a:xfrm>
          <a:prstGeom prst="rect">
            <a:avLst/>
          </a:prstGeom>
          <a:solidFill>
            <a:schemeClr val="bg1"/>
          </a:solidFill>
          <a:ln w="28575">
            <a:solidFill>
              <a:schemeClr val="accent5">
                <a:lumMod val="50000"/>
              </a:schemeClr>
            </a:solidFill>
          </a:ln>
        </p:spPr>
        <p:txBody>
          <a:bodyPr wrap="square" rtlCol="0">
            <a:spAutoFit/>
          </a:bodyPr>
          <a:lstStyle/>
          <a:p>
            <a:pPr algn="ctr"/>
            <a:r>
              <a:rPr kumimoji="1" lang="ja-JP" altLang="en-US" dirty="0">
                <a:latin typeface="Meiryo UI" panose="020B0604030504040204" pitchFamily="50" charset="-128"/>
                <a:ea typeface="Meiryo UI" panose="020B0604030504040204" pitchFamily="50" charset="-128"/>
              </a:rPr>
              <a:t>分離</a:t>
            </a:r>
          </a:p>
        </p:txBody>
      </p:sp>
      <p:sp>
        <p:nvSpPr>
          <p:cNvPr id="19" name="矢印: 右 18">
            <a:extLst>
              <a:ext uri="{FF2B5EF4-FFF2-40B4-BE49-F238E27FC236}">
                <a16:creationId xmlns:a16="http://schemas.microsoft.com/office/drawing/2014/main" id="{8559188F-FC9C-49FF-B0DC-F37AC5FF4A40}"/>
              </a:ext>
            </a:extLst>
          </p:cNvPr>
          <p:cNvSpPr/>
          <p:nvPr/>
        </p:nvSpPr>
        <p:spPr>
          <a:xfrm>
            <a:off x="4251315" y="4195587"/>
            <a:ext cx="575817" cy="27453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eiryo UI" panose="020B0604030504040204" pitchFamily="50" charset="-128"/>
              <a:ea typeface="Meiryo UI" panose="020B0604030504040204" pitchFamily="50" charset="-128"/>
            </a:endParaRPr>
          </a:p>
        </p:txBody>
      </p:sp>
      <p:sp>
        <p:nvSpPr>
          <p:cNvPr id="20" name="矢印: 右 19">
            <a:extLst>
              <a:ext uri="{FF2B5EF4-FFF2-40B4-BE49-F238E27FC236}">
                <a16:creationId xmlns:a16="http://schemas.microsoft.com/office/drawing/2014/main" id="{5CC9E890-F909-4B53-9062-58B38B323B88}"/>
              </a:ext>
            </a:extLst>
          </p:cNvPr>
          <p:cNvSpPr/>
          <p:nvPr/>
        </p:nvSpPr>
        <p:spPr>
          <a:xfrm>
            <a:off x="4251313" y="4921967"/>
            <a:ext cx="575817" cy="1178961"/>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eiryo UI" panose="020B0604030504040204" pitchFamily="50" charset="-128"/>
              <a:ea typeface="Meiryo UI" panose="020B0604030504040204" pitchFamily="50" charset="-128"/>
            </a:endParaRPr>
          </a:p>
        </p:txBody>
      </p:sp>
      <p:sp>
        <p:nvSpPr>
          <p:cNvPr id="21" name="テキスト ボックス 20">
            <a:extLst>
              <a:ext uri="{FF2B5EF4-FFF2-40B4-BE49-F238E27FC236}">
                <a16:creationId xmlns:a16="http://schemas.microsoft.com/office/drawing/2014/main" id="{7F4E7977-7234-416E-8481-D630668F9A9C}"/>
              </a:ext>
            </a:extLst>
          </p:cNvPr>
          <p:cNvSpPr txBox="1"/>
          <p:nvPr/>
        </p:nvSpPr>
        <p:spPr>
          <a:xfrm>
            <a:off x="4824408" y="4162225"/>
            <a:ext cx="1643430" cy="369332"/>
          </a:xfrm>
          <a:prstGeom prst="rect">
            <a:avLst/>
          </a:prstGeom>
          <a:noFill/>
        </p:spPr>
        <p:txBody>
          <a:bodyPr wrap="square" rtlCol="0">
            <a:spAutoFit/>
          </a:bodyPr>
          <a:lstStyle/>
          <a:p>
            <a:r>
              <a:rPr kumimoji="1" lang="ja-JP" altLang="en-US" dirty="0">
                <a:latin typeface="Meiryo UI" panose="020B0604030504040204" pitchFamily="50" charset="-128"/>
                <a:ea typeface="Meiryo UI" panose="020B0604030504040204" pitchFamily="50" charset="-128"/>
              </a:rPr>
              <a:t>高濃度、少量</a:t>
            </a:r>
          </a:p>
        </p:txBody>
      </p:sp>
      <p:sp>
        <p:nvSpPr>
          <p:cNvPr id="22" name="テキスト ボックス 21">
            <a:extLst>
              <a:ext uri="{FF2B5EF4-FFF2-40B4-BE49-F238E27FC236}">
                <a16:creationId xmlns:a16="http://schemas.microsoft.com/office/drawing/2014/main" id="{C92AD364-44E8-418E-8645-5C9CCC50B898}"/>
              </a:ext>
            </a:extLst>
          </p:cNvPr>
          <p:cNvSpPr txBox="1"/>
          <p:nvPr/>
        </p:nvSpPr>
        <p:spPr>
          <a:xfrm>
            <a:off x="4824408" y="5054536"/>
            <a:ext cx="1800184" cy="923330"/>
          </a:xfrm>
          <a:prstGeom prst="rect">
            <a:avLst/>
          </a:prstGeom>
          <a:noFill/>
        </p:spPr>
        <p:txBody>
          <a:bodyPr wrap="square" rtlCol="0">
            <a:spAutoFit/>
          </a:bodyPr>
          <a:lstStyle/>
          <a:p>
            <a:r>
              <a:rPr kumimoji="1" lang="ja-JP" altLang="en-US" dirty="0">
                <a:latin typeface="Meiryo UI" panose="020B0604030504040204" pitchFamily="50" charset="-128"/>
                <a:ea typeface="Meiryo UI" panose="020B0604030504040204" pitchFamily="50" charset="-128"/>
              </a:rPr>
              <a:t>低濃度、大量</a:t>
            </a:r>
            <a:endParaRPr kumimoji="1" lang="en-US" altLang="ja-JP" dirty="0">
              <a:latin typeface="Meiryo UI" panose="020B0604030504040204" pitchFamily="50" charset="-128"/>
              <a:ea typeface="Meiryo UI" panose="020B0604030504040204" pitchFamily="50" charset="-128"/>
            </a:endParaRPr>
          </a:p>
          <a:p>
            <a:r>
              <a:rPr kumimoji="1" lang="ja-JP" altLang="en-US" dirty="0">
                <a:latin typeface="Meiryo UI" panose="020B0604030504040204" pitchFamily="50" charset="-128"/>
                <a:ea typeface="Meiryo UI" panose="020B0604030504040204" pitchFamily="50" charset="-128"/>
              </a:rPr>
              <a:t>（濃度がゼロになるわけではない）</a:t>
            </a:r>
          </a:p>
        </p:txBody>
      </p:sp>
      <p:sp>
        <p:nvSpPr>
          <p:cNvPr id="23" name="テキスト ボックス 22">
            <a:extLst>
              <a:ext uri="{FF2B5EF4-FFF2-40B4-BE49-F238E27FC236}">
                <a16:creationId xmlns:a16="http://schemas.microsoft.com/office/drawing/2014/main" id="{9CCB72CB-C667-4341-9EB3-E647C6A4B1AF}"/>
              </a:ext>
            </a:extLst>
          </p:cNvPr>
          <p:cNvSpPr txBox="1"/>
          <p:nvPr/>
        </p:nvSpPr>
        <p:spPr>
          <a:xfrm>
            <a:off x="2082264" y="4323299"/>
            <a:ext cx="1948419" cy="1200329"/>
          </a:xfrm>
          <a:prstGeom prst="rect">
            <a:avLst/>
          </a:prstGeom>
          <a:noFill/>
        </p:spPr>
        <p:txBody>
          <a:bodyPr wrap="square" rtlCol="0">
            <a:spAutoFit/>
          </a:bodyPr>
          <a:lstStyle/>
          <a:p>
            <a:r>
              <a:rPr kumimoji="1" lang="ja-JP" altLang="en-US" dirty="0">
                <a:latin typeface="Meiryo UI" panose="020B0604030504040204" pitchFamily="50" charset="-128"/>
                <a:ea typeface="Meiryo UI" panose="020B0604030504040204" pitchFamily="50" charset="-128"/>
              </a:rPr>
              <a:t>主な分離技術</a:t>
            </a:r>
            <a:endParaRPr kumimoji="1" lang="en-US" altLang="ja-JP" dirty="0">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dirty="0">
                <a:latin typeface="Meiryo UI" panose="020B0604030504040204" pitchFamily="50" charset="-128"/>
                <a:ea typeface="Meiryo UI" panose="020B0604030504040204" pitchFamily="50" charset="-128"/>
              </a:rPr>
              <a:t>蒸留法</a:t>
            </a:r>
            <a:endParaRPr kumimoji="1" lang="en-US" altLang="ja-JP" dirty="0">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dirty="0">
                <a:latin typeface="Meiryo UI" panose="020B0604030504040204" pitchFamily="50" charset="-128"/>
                <a:ea typeface="Meiryo UI" panose="020B0604030504040204" pitchFamily="50" charset="-128"/>
              </a:rPr>
              <a:t>同位体交換法</a:t>
            </a:r>
            <a:endParaRPr kumimoji="1" lang="en-US" altLang="ja-JP" dirty="0">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dirty="0">
                <a:latin typeface="Meiryo UI" panose="020B0604030504040204" pitchFamily="50" charset="-128"/>
                <a:ea typeface="Meiryo UI" panose="020B0604030504040204" pitchFamily="50" charset="-128"/>
              </a:rPr>
              <a:t>電気分解法</a:t>
            </a:r>
          </a:p>
        </p:txBody>
      </p:sp>
      <p:sp>
        <p:nvSpPr>
          <p:cNvPr id="27" name="矢印: 右 26">
            <a:extLst>
              <a:ext uri="{FF2B5EF4-FFF2-40B4-BE49-F238E27FC236}">
                <a16:creationId xmlns:a16="http://schemas.microsoft.com/office/drawing/2014/main" id="{25624322-9AF1-442B-9B90-C6152D8D0597}"/>
              </a:ext>
            </a:extLst>
          </p:cNvPr>
          <p:cNvSpPr/>
          <p:nvPr/>
        </p:nvSpPr>
        <p:spPr>
          <a:xfrm>
            <a:off x="6684432" y="4055809"/>
            <a:ext cx="325034" cy="534981"/>
          </a:xfrm>
          <a:prstGeom prst="rightArrow">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eiryo UI" panose="020B0604030504040204" pitchFamily="50" charset="-128"/>
              <a:ea typeface="Meiryo UI" panose="020B0604030504040204" pitchFamily="50" charset="-128"/>
            </a:endParaRPr>
          </a:p>
        </p:txBody>
      </p:sp>
      <p:sp>
        <p:nvSpPr>
          <p:cNvPr id="28" name="テキスト ボックス 27">
            <a:extLst>
              <a:ext uri="{FF2B5EF4-FFF2-40B4-BE49-F238E27FC236}">
                <a16:creationId xmlns:a16="http://schemas.microsoft.com/office/drawing/2014/main" id="{192D0B1F-DBDF-4EA8-B383-00E68907E7D0}"/>
              </a:ext>
            </a:extLst>
          </p:cNvPr>
          <p:cNvSpPr txBox="1"/>
          <p:nvPr/>
        </p:nvSpPr>
        <p:spPr>
          <a:xfrm>
            <a:off x="7069304" y="3898241"/>
            <a:ext cx="1643430" cy="923330"/>
          </a:xfrm>
          <a:prstGeom prst="rect">
            <a:avLst/>
          </a:prstGeom>
          <a:noFill/>
        </p:spPr>
        <p:txBody>
          <a:bodyPr wrap="square" rtlCol="0">
            <a:spAutoFit/>
          </a:bodyPr>
          <a:lstStyle/>
          <a:p>
            <a:r>
              <a:rPr kumimoji="1" lang="ja-JP" altLang="en-US" dirty="0">
                <a:latin typeface="Meiryo UI" panose="020B0604030504040204" pitchFamily="50" charset="-128"/>
                <a:ea typeface="Meiryo UI" panose="020B0604030504040204" pitchFamily="50" charset="-128"/>
              </a:rPr>
              <a:t>適切な処理をしたうえで、保管、埋設等の処分</a:t>
            </a:r>
          </a:p>
        </p:txBody>
      </p:sp>
      <p:sp>
        <p:nvSpPr>
          <p:cNvPr id="30" name="矢印: 右 29">
            <a:extLst>
              <a:ext uri="{FF2B5EF4-FFF2-40B4-BE49-F238E27FC236}">
                <a16:creationId xmlns:a16="http://schemas.microsoft.com/office/drawing/2014/main" id="{DC068A88-AEAC-4A1B-AFAA-2CAF44E961F8}"/>
              </a:ext>
            </a:extLst>
          </p:cNvPr>
          <p:cNvSpPr/>
          <p:nvPr/>
        </p:nvSpPr>
        <p:spPr>
          <a:xfrm>
            <a:off x="6684431" y="5256137"/>
            <a:ext cx="325034" cy="534981"/>
          </a:xfrm>
          <a:prstGeom prst="rightArrow">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eiryo UI" panose="020B0604030504040204" pitchFamily="50" charset="-128"/>
              <a:ea typeface="Meiryo UI" panose="020B0604030504040204" pitchFamily="50" charset="-128"/>
            </a:endParaRPr>
          </a:p>
        </p:txBody>
      </p:sp>
      <p:sp>
        <p:nvSpPr>
          <p:cNvPr id="31" name="テキスト ボックス 30">
            <a:extLst>
              <a:ext uri="{FF2B5EF4-FFF2-40B4-BE49-F238E27FC236}">
                <a16:creationId xmlns:a16="http://schemas.microsoft.com/office/drawing/2014/main" id="{132BFE1E-44CF-426F-AE5F-E7BF9B57E7CC}"/>
              </a:ext>
            </a:extLst>
          </p:cNvPr>
          <p:cNvSpPr txBox="1"/>
          <p:nvPr/>
        </p:nvSpPr>
        <p:spPr>
          <a:xfrm>
            <a:off x="7061736" y="5183527"/>
            <a:ext cx="1643430" cy="646331"/>
          </a:xfrm>
          <a:prstGeom prst="rect">
            <a:avLst/>
          </a:prstGeom>
          <a:noFill/>
        </p:spPr>
        <p:txBody>
          <a:bodyPr wrap="square" rtlCol="0">
            <a:spAutoFit/>
          </a:bodyPr>
          <a:lstStyle/>
          <a:p>
            <a:r>
              <a:rPr kumimoji="1" lang="ja-JP" altLang="en-US" dirty="0">
                <a:latin typeface="Meiryo UI" panose="020B0604030504040204" pitchFamily="50" charset="-128"/>
                <a:ea typeface="Meiryo UI" panose="020B0604030504040204" pitchFamily="50" charset="-128"/>
              </a:rPr>
              <a:t>何らかの方法で処分が必要</a:t>
            </a:r>
          </a:p>
        </p:txBody>
      </p:sp>
      <p:sp>
        <p:nvSpPr>
          <p:cNvPr id="25" name="テキスト ボックス 24">
            <a:extLst>
              <a:ext uri="{FF2B5EF4-FFF2-40B4-BE49-F238E27FC236}">
                <a16:creationId xmlns:a16="http://schemas.microsoft.com/office/drawing/2014/main" id="{6CC5D195-7B22-43A3-B22A-5A1B2C70B28B}"/>
              </a:ext>
            </a:extLst>
          </p:cNvPr>
          <p:cNvSpPr txBox="1"/>
          <p:nvPr/>
        </p:nvSpPr>
        <p:spPr>
          <a:xfrm>
            <a:off x="375383" y="6297918"/>
            <a:ext cx="8527077" cy="253916"/>
          </a:xfrm>
          <a:prstGeom prst="rect">
            <a:avLst/>
          </a:prstGeom>
          <a:noFill/>
        </p:spPr>
        <p:txBody>
          <a:bodyPr wrap="square" rtlCol="0">
            <a:spAutoFit/>
          </a:bodyPr>
          <a:lstStyle/>
          <a:p>
            <a:r>
              <a:rPr kumimoji="1" lang="ja-JP" altLang="en-US" sz="1050" dirty="0">
                <a:latin typeface="Meiryo UI" panose="020B0604030504040204" pitchFamily="50" charset="-128"/>
                <a:ea typeface="Meiryo UI" panose="020B0604030504040204" pitchFamily="50" charset="-128"/>
              </a:rPr>
              <a:t>「日本原子力学会、トリチウム研究会～トリチウムとその取り扱いを知るために～「トリチウムの分離」、</a:t>
            </a:r>
            <a:r>
              <a:rPr kumimoji="1" lang="en-US" altLang="ja-JP" sz="1050" dirty="0">
                <a:latin typeface="Meiryo UI" panose="020B0604030504040204" pitchFamily="50" charset="-128"/>
                <a:ea typeface="Meiryo UI" panose="020B0604030504040204" pitchFamily="50" charset="-128"/>
              </a:rPr>
              <a:t>P.37</a:t>
            </a:r>
            <a:r>
              <a:rPr kumimoji="1" lang="ja-JP" altLang="en-US" sz="1050" dirty="0" err="1">
                <a:latin typeface="Meiryo UI" panose="020B0604030504040204" pitchFamily="50" charset="-128"/>
                <a:ea typeface="Meiryo UI" panose="020B0604030504040204" pitchFamily="50" charset="-128"/>
              </a:rPr>
              <a:t>、</a:t>
            </a:r>
            <a:r>
              <a:rPr kumimoji="1" lang="ja-JP" altLang="en-US" sz="1050" dirty="0">
                <a:latin typeface="Meiryo UI" panose="020B0604030504040204" pitchFamily="50" charset="-128"/>
                <a:ea typeface="Meiryo UI" panose="020B0604030504040204" pitchFamily="50" charset="-128"/>
              </a:rPr>
              <a:t>平成</a:t>
            </a:r>
            <a:r>
              <a:rPr kumimoji="1" lang="en-US" altLang="ja-JP" sz="1050" dirty="0">
                <a:latin typeface="Meiryo UI" panose="020B0604030504040204" pitchFamily="50" charset="-128"/>
                <a:ea typeface="Meiryo UI" panose="020B0604030504040204" pitchFamily="50" charset="-128"/>
              </a:rPr>
              <a:t>26</a:t>
            </a:r>
            <a:r>
              <a:rPr kumimoji="1" lang="ja-JP" altLang="en-US" sz="1050" dirty="0">
                <a:latin typeface="Meiryo UI" panose="020B0604030504040204" pitchFamily="50" charset="-128"/>
                <a:ea typeface="Meiryo UI" panose="020B0604030504040204" pitchFamily="50" charset="-128"/>
              </a:rPr>
              <a:t>年</a:t>
            </a:r>
            <a:r>
              <a:rPr kumimoji="1" lang="en-US" altLang="ja-JP" sz="1050" dirty="0">
                <a:latin typeface="Meiryo UI" panose="020B0604030504040204" pitchFamily="50" charset="-128"/>
                <a:ea typeface="Meiryo UI" panose="020B0604030504040204" pitchFamily="50" charset="-128"/>
              </a:rPr>
              <a:t>3</a:t>
            </a:r>
            <a:r>
              <a:rPr kumimoji="1" lang="ja-JP" altLang="en-US" sz="1050" dirty="0">
                <a:latin typeface="Meiryo UI" panose="020B0604030504040204" pitchFamily="50" charset="-128"/>
                <a:ea typeface="Meiryo UI" panose="020B0604030504040204" pitchFamily="50" charset="-128"/>
              </a:rPr>
              <a:t>月</a:t>
            </a:r>
            <a:r>
              <a:rPr kumimoji="1" lang="en-US" altLang="ja-JP" sz="1050" dirty="0">
                <a:latin typeface="Meiryo UI" panose="020B0604030504040204" pitchFamily="50" charset="-128"/>
                <a:ea typeface="Meiryo UI" panose="020B0604030504040204" pitchFamily="50" charset="-128"/>
              </a:rPr>
              <a:t>4</a:t>
            </a:r>
            <a:r>
              <a:rPr kumimoji="1" lang="ja-JP" altLang="en-US" sz="1050" dirty="0">
                <a:latin typeface="Meiryo UI" panose="020B0604030504040204" pitchFamily="50" charset="-128"/>
                <a:ea typeface="Meiryo UI" panose="020B0604030504040204" pitchFamily="50" charset="-128"/>
              </a:rPr>
              <a:t>日」より作成</a:t>
            </a:r>
          </a:p>
        </p:txBody>
      </p:sp>
      <p:sp>
        <p:nvSpPr>
          <p:cNvPr id="24" name="テキスト ボックス 23">
            <a:extLst>
              <a:ext uri="{FF2B5EF4-FFF2-40B4-BE49-F238E27FC236}">
                <a16:creationId xmlns:a16="http://schemas.microsoft.com/office/drawing/2014/main" id="{FF4FC841-9E07-464D-BBE6-64F159955787}"/>
              </a:ext>
            </a:extLst>
          </p:cNvPr>
          <p:cNvSpPr txBox="1"/>
          <p:nvPr/>
        </p:nvSpPr>
        <p:spPr>
          <a:xfrm>
            <a:off x="1861881" y="5707735"/>
            <a:ext cx="2415569" cy="261610"/>
          </a:xfrm>
          <a:prstGeom prst="rect">
            <a:avLst/>
          </a:prstGeom>
          <a:noFill/>
        </p:spPr>
        <p:txBody>
          <a:bodyPr wrap="square" rtlCol="0">
            <a:spAutoFit/>
          </a:bodyPr>
          <a:lstStyle/>
          <a:p>
            <a:r>
              <a:rPr kumimoji="1" lang="ja-JP" altLang="en-US" sz="1100" dirty="0">
                <a:latin typeface="Meiryo UI" panose="020B0604030504040204" pitchFamily="50" charset="-128"/>
                <a:ea typeface="Meiryo UI" panose="020B0604030504040204" pitchFamily="50" charset="-128"/>
              </a:rPr>
              <a:t>（国内外の重水炉で活用されている）</a:t>
            </a:r>
          </a:p>
        </p:txBody>
      </p:sp>
    </p:spTree>
    <p:extLst>
      <p:ext uri="{BB962C8B-B14F-4D97-AF65-F5344CB8AC3E}">
        <p14:creationId xmlns:p14="http://schemas.microsoft.com/office/powerpoint/2010/main" val="62157848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a:extLst>
              <a:ext uri="{FF2B5EF4-FFF2-40B4-BE49-F238E27FC236}">
                <a16:creationId xmlns:a16="http://schemas.microsoft.com/office/drawing/2014/main" id="{DA144C0A-9995-42AD-ADC9-5835292D77C1}"/>
              </a:ext>
            </a:extLst>
          </p:cNvPr>
          <p:cNvSpPr>
            <a:spLocks noGrp="1"/>
          </p:cNvSpPr>
          <p:nvPr>
            <p:ph type="sldNum" sz="quarter" idx="12"/>
          </p:nvPr>
        </p:nvSpPr>
        <p:spPr/>
        <p:txBody>
          <a:bodyPr/>
          <a:lstStyle/>
          <a:p>
            <a:fld id="{787F0561-F29F-4014-88F6-9EE3D1B23701}" type="slidenum">
              <a:rPr kumimoji="1" lang="ja-JP" altLang="en-US" smtClean="0">
                <a:latin typeface="Meiryo UI" panose="020B0604030504040204" pitchFamily="50" charset="-128"/>
                <a:ea typeface="Meiryo UI" panose="020B0604030504040204" pitchFamily="50" charset="-128"/>
              </a:rPr>
              <a:pPr/>
              <a:t>2</a:t>
            </a:fld>
            <a:endParaRPr kumimoji="1" lang="ja-JP" altLang="en-US">
              <a:latin typeface="Meiryo UI" panose="020B0604030504040204" pitchFamily="50" charset="-128"/>
              <a:ea typeface="Meiryo UI" panose="020B0604030504040204" pitchFamily="50" charset="-128"/>
            </a:endParaRPr>
          </a:p>
        </p:txBody>
      </p:sp>
      <p:sp>
        <p:nvSpPr>
          <p:cNvPr id="4" name="テキスト ボックス 3">
            <a:extLst>
              <a:ext uri="{FF2B5EF4-FFF2-40B4-BE49-F238E27FC236}">
                <a16:creationId xmlns:a16="http://schemas.microsoft.com/office/drawing/2014/main" id="{1F9FDE80-A7FE-4B3C-B855-5B3A63BD87C2}"/>
              </a:ext>
            </a:extLst>
          </p:cNvPr>
          <p:cNvSpPr txBox="1"/>
          <p:nvPr/>
        </p:nvSpPr>
        <p:spPr>
          <a:xfrm>
            <a:off x="299405" y="670414"/>
            <a:ext cx="4199768" cy="4339650"/>
          </a:xfrm>
          <a:prstGeom prst="rect">
            <a:avLst/>
          </a:prstGeom>
          <a:noFill/>
          <a:ln>
            <a:solidFill>
              <a:schemeClr val="tx1"/>
            </a:solidFill>
          </a:ln>
        </p:spPr>
        <p:txBody>
          <a:bodyPr wrap="square" rtlCol="0">
            <a:spAutoFit/>
          </a:bodyPr>
          <a:lstStyle/>
          <a:p>
            <a:r>
              <a:rPr kumimoji="1" lang="ja-JP" altLang="en-US" sz="1200" dirty="0">
                <a:latin typeface="Meiryo UI" panose="020B0604030504040204" pitchFamily="50" charset="-128"/>
                <a:ea typeface="Meiryo UI" panose="020B0604030504040204" pitchFamily="50" charset="-128"/>
              </a:rPr>
              <a:t>１．トリチウムの基礎知識</a:t>
            </a:r>
            <a:endParaRPr kumimoji="1" lang="en-US" altLang="ja-JP" sz="1200" dirty="0">
              <a:latin typeface="Meiryo UI" panose="020B0604030504040204" pitchFamily="50" charset="-128"/>
              <a:ea typeface="Meiryo UI" panose="020B0604030504040204" pitchFamily="50" charset="-128"/>
            </a:endParaRPr>
          </a:p>
          <a:p>
            <a:pPr lvl="1"/>
            <a:r>
              <a:rPr kumimoji="1" lang="ja-JP" altLang="en-US" sz="1200" dirty="0">
                <a:latin typeface="Meiryo UI" panose="020B0604030504040204" pitchFamily="50" charset="-128"/>
                <a:ea typeface="Meiryo UI" panose="020B0604030504040204" pitchFamily="50" charset="-128"/>
              </a:rPr>
              <a:t>１．１　物性</a:t>
            </a:r>
            <a:endParaRPr kumimoji="1" lang="en-US" altLang="ja-JP" sz="1200" dirty="0">
              <a:latin typeface="Meiryo UI" panose="020B0604030504040204" pitchFamily="50" charset="-128"/>
              <a:ea typeface="Meiryo UI" panose="020B0604030504040204" pitchFamily="50" charset="-128"/>
            </a:endParaRPr>
          </a:p>
          <a:p>
            <a:pPr lvl="1"/>
            <a:r>
              <a:rPr kumimoji="1" lang="ja-JP" altLang="en-US" sz="1200" dirty="0">
                <a:latin typeface="Meiryo UI" panose="020B0604030504040204" pitchFamily="50" charset="-128"/>
                <a:ea typeface="Meiryo UI" panose="020B0604030504040204" pitchFamily="50" charset="-128"/>
              </a:rPr>
              <a:t>１．２　自然界での存在形態</a:t>
            </a:r>
            <a:endParaRPr kumimoji="1" lang="en-US" altLang="ja-JP" sz="1200" dirty="0">
              <a:latin typeface="Meiryo UI" panose="020B0604030504040204" pitchFamily="50" charset="-128"/>
              <a:ea typeface="Meiryo UI" panose="020B0604030504040204" pitchFamily="50" charset="-128"/>
            </a:endParaRPr>
          </a:p>
          <a:p>
            <a:pPr lvl="1"/>
            <a:r>
              <a:rPr kumimoji="1" lang="ja-JP" altLang="en-US" sz="1200" dirty="0">
                <a:latin typeface="Meiryo UI" panose="020B0604030504040204" pitchFamily="50" charset="-128"/>
                <a:ea typeface="Meiryo UI" panose="020B0604030504040204" pitchFamily="50" charset="-128"/>
              </a:rPr>
              <a:t>１．３　生成量及び存在量</a:t>
            </a:r>
            <a:endParaRPr kumimoji="1" lang="en-US" altLang="ja-JP" sz="1200" dirty="0">
              <a:latin typeface="Meiryo UI" panose="020B0604030504040204" pitchFamily="50" charset="-128"/>
              <a:ea typeface="Meiryo UI" panose="020B0604030504040204" pitchFamily="50" charset="-128"/>
            </a:endParaRPr>
          </a:p>
          <a:p>
            <a:pPr lvl="1"/>
            <a:endParaRPr kumimoji="1" lang="en-US" altLang="ja-JP" sz="1200" dirty="0">
              <a:solidFill>
                <a:srgbClr val="FF0000"/>
              </a:solidFill>
              <a:latin typeface="Meiryo UI" panose="020B0604030504040204" pitchFamily="50" charset="-128"/>
              <a:ea typeface="Meiryo UI" panose="020B0604030504040204" pitchFamily="50" charset="-128"/>
            </a:endParaRPr>
          </a:p>
          <a:p>
            <a:r>
              <a:rPr kumimoji="1" lang="ja-JP" altLang="en-US" sz="1200" dirty="0">
                <a:latin typeface="Meiryo UI" panose="020B0604030504040204" pitchFamily="50" charset="-128"/>
                <a:ea typeface="Meiryo UI" panose="020B0604030504040204" pitchFamily="50" charset="-128"/>
              </a:rPr>
              <a:t>２．</a:t>
            </a:r>
            <a:r>
              <a:rPr lang="ja-JP" altLang="en-US" sz="1200" dirty="0">
                <a:latin typeface="Meiryo UI" panose="020B0604030504040204" pitchFamily="50" charset="-128"/>
                <a:ea typeface="Meiryo UI" panose="020B0604030504040204" pitchFamily="50" charset="-128"/>
              </a:rPr>
              <a:t>原子力発電所におけるトリチウムの生成と取扱い</a:t>
            </a:r>
            <a:endParaRPr lang="en-US" altLang="ja-JP" sz="1200" dirty="0">
              <a:latin typeface="Meiryo UI" panose="020B0604030504040204" pitchFamily="50" charset="-128"/>
              <a:ea typeface="Meiryo UI" panose="020B0604030504040204" pitchFamily="50" charset="-128"/>
            </a:endParaRPr>
          </a:p>
          <a:p>
            <a:pPr lvl="1"/>
            <a:r>
              <a:rPr kumimoji="1" lang="ja-JP" altLang="en-US" sz="1200" dirty="0">
                <a:latin typeface="Meiryo UI" panose="020B0604030504040204" pitchFamily="50" charset="-128"/>
                <a:ea typeface="Meiryo UI" panose="020B0604030504040204" pitchFamily="50" charset="-128"/>
              </a:rPr>
              <a:t>２．１　原子力発電所におけるトリチウムの生成理由</a:t>
            </a:r>
            <a:endParaRPr kumimoji="1" lang="en-US" altLang="ja-JP" sz="1200" dirty="0">
              <a:latin typeface="Meiryo UI" panose="020B0604030504040204" pitchFamily="50" charset="-128"/>
              <a:ea typeface="Meiryo UI" panose="020B0604030504040204" pitchFamily="50" charset="-128"/>
            </a:endParaRPr>
          </a:p>
          <a:p>
            <a:pPr lvl="1"/>
            <a:r>
              <a:rPr kumimoji="1" lang="ja-JP" altLang="en-US" sz="1200" dirty="0">
                <a:latin typeface="Meiryo UI" panose="020B0604030504040204" pitchFamily="50" charset="-128"/>
                <a:ea typeface="Meiryo UI" panose="020B0604030504040204" pitchFamily="50" charset="-128"/>
              </a:rPr>
              <a:t>２．２　原子力発電所におけるトリチウムの生成量</a:t>
            </a:r>
            <a:endParaRPr kumimoji="1" lang="en-US" altLang="ja-JP" sz="1200" dirty="0">
              <a:latin typeface="Meiryo UI" panose="020B0604030504040204" pitchFamily="50" charset="-128"/>
              <a:ea typeface="Meiryo UI" panose="020B0604030504040204" pitchFamily="50" charset="-128"/>
            </a:endParaRPr>
          </a:p>
          <a:p>
            <a:pPr lvl="1"/>
            <a:r>
              <a:rPr kumimoji="1" lang="ja-JP" altLang="en-US" sz="1200" dirty="0">
                <a:latin typeface="Meiryo UI" panose="020B0604030504040204" pitchFamily="50" charset="-128"/>
                <a:ea typeface="Meiryo UI" panose="020B0604030504040204" pitchFamily="50" charset="-128"/>
              </a:rPr>
              <a:t>２．３　原子力発電所におけるトリチウムの</a:t>
            </a:r>
            <a:r>
              <a:rPr lang="ja-JP" altLang="en-US" sz="1200" dirty="0">
                <a:latin typeface="Meiryo UI" panose="020B0604030504040204" pitchFamily="50" charset="-128"/>
                <a:ea typeface="Meiryo UI" panose="020B0604030504040204" pitchFamily="50" charset="-128"/>
              </a:rPr>
              <a:t>処分方法</a:t>
            </a:r>
            <a:endParaRPr lang="en-US" altLang="ja-JP" sz="1200" dirty="0">
              <a:latin typeface="Meiryo UI" panose="020B0604030504040204" pitchFamily="50" charset="-128"/>
              <a:ea typeface="Meiryo UI" panose="020B0604030504040204" pitchFamily="50" charset="-128"/>
            </a:endParaRPr>
          </a:p>
          <a:p>
            <a:pPr lvl="1"/>
            <a:r>
              <a:rPr kumimoji="1" lang="ja-JP" altLang="en-US" sz="1200" dirty="0">
                <a:latin typeface="Meiryo UI" panose="020B0604030504040204" pitchFamily="50" charset="-128"/>
                <a:ea typeface="Meiryo UI" panose="020B0604030504040204" pitchFamily="50" charset="-128"/>
              </a:rPr>
              <a:t>２．４　原子力発電所におけるトリチウムの</a:t>
            </a:r>
            <a:r>
              <a:rPr lang="ja-JP" altLang="en-US" sz="1200" dirty="0">
                <a:latin typeface="Meiryo UI" panose="020B0604030504040204" pitchFamily="50" charset="-128"/>
                <a:ea typeface="Meiryo UI" panose="020B0604030504040204" pitchFamily="50" charset="-128"/>
              </a:rPr>
              <a:t>処分量</a:t>
            </a:r>
            <a:endParaRPr lang="en-US" altLang="ja-JP" sz="1200" dirty="0">
              <a:latin typeface="Meiryo UI" panose="020B0604030504040204" pitchFamily="50" charset="-128"/>
              <a:ea typeface="Meiryo UI" panose="020B0604030504040204" pitchFamily="50" charset="-128"/>
            </a:endParaRPr>
          </a:p>
          <a:p>
            <a:pPr lvl="1"/>
            <a:r>
              <a:rPr kumimoji="1" lang="ja-JP" altLang="en-US" sz="1200" dirty="0">
                <a:latin typeface="Meiryo UI" panose="020B0604030504040204" pitchFamily="50" charset="-128"/>
                <a:ea typeface="Meiryo UI" panose="020B0604030504040204" pitchFamily="50" charset="-128"/>
              </a:rPr>
              <a:t>２．５　原子力発電所におけるトリチウムのモニタリング</a:t>
            </a:r>
            <a:endParaRPr kumimoji="1" lang="en-US" altLang="ja-JP" sz="1200" dirty="0">
              <a:latin typeface="Meiryo UI" panose="020B0604030504040204" pitchFamily="50" charset="-128"/>
              <a:ea typeface="Meiryo UI" panose="020B0604030504040204" pitchFamily="50" charset="-128"/>
            </a:endParaRPr>
          </a:p>
          <a:p>
            <a:pPr lvl="1"/>
            <a:r>
              <a:rPr kumimoji="1" lang="ja-JP" altLang="en-US" sz="1200" dirty="0">
                <a:latin typeface="Meiryo UI" panose="020B0604030504040204" pitchFamily="50" charset="-128"/>
                <a:ea typeface="Meiryo UI" panose="020B0604030504040204" pitchFamily="50" charset="-128"/>
              </a:rPr>
              <a:t>２．６　原子力発電所周辺への環境影響</a:t>
            </a:r>
            <a:endParaRPr kumimoji="1" lang="en-US" altLang="ja-JP" sz="1200" dirty="0">
              <a:latin typeface="Meiryo UI" panose="020B0604030504040204" pitchFamily="50" charset="-128"/>
              <a:ea typeface="Meiryo UI" panose="020B0604030504040204" pitchFamily="50" charset="-128"/>
            </a:endParaRPr>
          </a:p>
          <a:p>
            <a:endParaRPr kumimoji="1" lang="en-US" altLang="ja-JP" sz="1200" dirty="0">
              <a:latin typeface="Meiryo UI" panose="020B0604030504040204" pitchFamily="50" charset="-128"/>
              <a:ea typeface="Meiryo UI" panose="020B0604030504040204" pitchFamily="50" charset="-128"/>
            </a:endParaRPr>
          </a:p>
          <a:p>
            <a:r>
              <a:rPr kumimoji="1" lang="ja-JP" altLang="en-US" sz="1200" dirty="0">
                <a:latin typeface="Meiryo UI" panose="020B0604030504040204" pitchFamily="50" charset="-128"/>
                <a:ea typeface="Meiryo UI" panose="020B0604030504040204" pitchFamily="50" charset="-128"/>
              </a:rPr>
              <a:t>３．</a:t>
            </a:r>
            <a:r>
              <a:rPr lang="ja-JP" altLang="en-US" sz="1200" dirty="0">
                <a:latin typeface="Meiryo UI" panose="020B0604030504040204" pitchFamily="50" charset="-128"/>
                <a:ea typeface="Meiryo UI" panose="020B0604030504040204" pitchFamily="50" charset="-128"/>
              </a:rPr>
              <a:t>福島第一原子力発電所における処理水</a:t>
            </a:r>
            <a:endParaRPr lang="en-US" altLang="ja-JP" sz="1200" dirty="0">
              <a:latin typeface="Meiryo UI" panose="020B0604030504040204" pitchFamily="50" charset="-128"/>
              <a:ea typeface="Meiryo UI" panose="020B0604030504040204" pitchFamily="50" charset="-128"/>
            </a:endParaRPr>
          </a:p>
          <a:p>
            <a:pPr lvl="1"/>
            <a:r>
              <a:rPr kumimoji="1" lang="ja-JP" altLang="en-US" sz="1200" dirty="0">
                <a:latin typeface="Meiryo UI" panose="020B0604030504040204" pitchFamily="50" charset="-128"/>
                <a:ea typeface="Meiryo UI" panose="020B0604030504040204" pitchFamily="50" charset="-128"/>
              </a:rPr>
              <a:t>３．１　福島第一原子力発電所の汚染水</a:t>
            </a:r>
            <a:endParaRPr kumimoji="1" lang="en-US" altLang="ja-JP" sz="1200" dirty="0">
              <a:latin typeface="Meiryo UI" panose="020B0604030504040204" pitchFamily="50" charset="-128"/>
              <a:ea typeface="Meiryo UI" panose="020B0604030504040204" pitchFamily="50" charset="-128"/>
            </a:endParaRPr>
          </a:p>
          <a:p>
            <a:pPr lvl="1"/>
            <a:r>
              <a:rPr kumimoji="1" lang="ja-JP" altLang="en-US" sz="1200" dirty="0">
                <a:latin typeface="Meiryo UI" panose="020B0604030504040204" pitchFamily="50" charset="-128"/>
                <a:ea typeface="Meiryo UI" panose="020B0604030504040204" pitchFamily="50" charset="-128"/>
              </a:rPr>
              <a:t>３．２　汚染水対策</a:t>
            </a:r>
            <a:endParaRPr kumimoji="1" lang="en-US" altLang="ja-JP" sz="1200" dirty="0">
              <a:latin typeface="Meiryo UI" panose="020B0604030504040204" pitchFamily="50" charset="-128"/>
              <a:ea typeface="Meiryo UI" panose="020B0604030504040204" pitchFamily="50" charset="-128"/>
            </a:endParaRPr>
          </a:p>
          <a:p>
            <a:pPr lvl="1"/>
            <a:r>
              <a:rPr kumimoji="1" lang="ja-JP" altLang="en-US" sz="1200" dirty="0">
                <a:latin typeface="Meiryo UI" panose="020B0604030504040204" pitchFamily="50" charset="-128"/>
                <a:ea typeface="Meiryo UI" panose="020B0604030504040204" pitchFamily="50" charset="-128"/>
              </a:rPr>
              <a:t>３．３　福島第一原子力発電所の処理水</a:t>
            </a:r>
            <a:endParaRPr lang="en-US" altLang="ja-JP" sz="1200" dirty="0">
              <a:latin typeface="Meiryo UI" panose="020B0604030504040204" pitchFamily="50" charset="-128"/>
              <a:ea typeface="Meiryo UI" panose="020B0604030504040204" pitchFamily="50" charset="-128"/>
            </a:endParaRPr>
          </a:p>
          <a:p>
            <a:pPr lvl="1"/>
            <a:r>
              <a:rPr kumimoji="1" lang="ja-JP" altLang="en-US" sz="1200" dirty="0">
                <a:latin typeface="Meiryo UI" panose="020B0604030504040204" pitchFamily="50" charset="-128"/>
                <a:ea typeface="Meiryo UI" panose="020B0604030504040204" pitchFamily="50" charset="-128"/>
              </a:rPr>
              <a:t>３．４　トリチウムの分離</a:t>
            </a:r>
            <a:endParaRPr kumimoji="1" lang="en-US" altLang="ja-JP" sz="1200" dirty="0">
              <a:latin typeface="Meiryo UI" panose="020B0604030504040204" pitchFamily="50" charset="-128"/>
              <a:ea typeface="Meiryo UI" panose="020B0604030504040204" pitchFamily="50" charset="-128"/>
            </a:endParaRPr>
          </a:p>
          <a:p>
            <a:pPr lvl="1"/>
            <a:r>
              <a:rPr kumimoji="1" lang="ja-JP" altLang="en-US" sz="1200" dirty="0">
                <a:latin typeface="Meiryo UI" panose="020B0604030504040204" pitchFamily="50" charset="-128"/>
                <a:ea typeface="Meiryo UI" panose="020B0604030504040204" pitchFamily="50" charset="-128"/>
              </a:rPr>
              <a:t>３．５　半減期による減少</a:t>
            </a:r>
            <a:endParaRPr kumimoji="1" lang="en-US" altLang="ja-JP" sz="1200" dirty="0">
              <a:latin typeface="Meiryo UI" panose="020B0604030504040204" pitchFamily="50" charset="-128"/>
              <a:ea typeface="Meiryo UI" panose="020B0604030504040204" pitchFamily="50" charset="-128"/>
            </a:endParaRPr>
          </a:p>
          <a:p>
            <a:pPr lvl="1"/>
            <a:r>
              <a:rPr kumimoji="1" lang="ja-JP" altLang="en-US" sz="1200" dirty="0">
                <a:latin typeface="Meiryo UI" panose="020B0604030504040204" pitchFamily="50" charset="-128"/>
                <a:ea typeface="Meiryo UI" panose="020B0604030504040204" pitchFamily="50" charset="-128"/>
              </a:rPr>
              <a:t>３．６　</a:t>
            </a:r>
            <a:r>
              <a:rPr lang="ja-JP" altLang="en-US" sz="1200" dirty="0">
                <a:latin typeface="Meiryo UI" panose="020B0604030504040204" pitchFamily="50" charset="-128"/>
                <a:ea typeface="Meiryo UI" panose="020B0604030504040204" pitchFamily="50" charset="-128"/>
              </a:rPr>
              <a:t>処理水の処分方法案</a:t>
            </a:r>
            <a:endParaRPr kumimoji="1" lang="en-US" altLang="ja-JP" sz="1200" dirty="0">
              <a:latin typeface="Meiryo UI" panose="020B0604030504040204" pitchFamily="50" charset="-128"/>
              <a:ea typeface="Meiryo UI" panose="020B0604030504040204" pitchFamily="50" charset="-128"/>
            </a:endParaRPr>
          </a:p>
          <a:p>
            <a:endParaRPr lang="en-US" altLang="ja-JP" sz="1200" dirty="0">
              <a:solidFill>
                <a:srgbClr val="FF0000"/>
              </a:solidFill>
              <a:latin typeface="Meiryo UI" panose="020B0604030504040204" pitchFamily="50" charset="-128"/>
              <a:ea typeface="Meiryo UI" panose="020B0604030504040204" pitchFamily="50" charset="-128"/>
            </a:endParaRPr>
          </a:p>
          <a:p>
            <a:endParaRPr lang="en-US" altLang="ja-JP" sz="1200" dirty="0">
              <a:solidFill>
                <a:srgbClr val="FF0000"/>
              </a:solidFill>
              <a:latin typeface="Meiryo UI" panose="020B0604030504040204" pitchFamily="50" charset="-128"/>
              <a:ea typeface="Meiryo UI" panose="020B0604030504040204" pitchFamily="50" charset="-128"/>
            </a:endParaRPr>
          </a:p>
          <a:p>
            <a:endParaRPr lang="en-US" altLang="ja-JP" sz="1200" dirty="0">
              <a:solidFill>
                <a:srgbClr val="FF0000"/>
              </a:solidFill>
              <a:latin typeface="Meiryo UI" panose="020B0604030504040204" pitchFamily="50" charset="-128"/>
              <a:ea typeface="Meiryo UI" panose="020B0604030504040204" pitchFamily="50" charset="-128"/>
            </a:endParaRPr>
          </a:p>
        </p:txBody>
      </p:sp>
      <p:sp>
        <p:nvSpPr>
          <p:cNvPr id="5" name="タイトル 1">
            <a:extLst>
              <a:ext uri="{FF2B5EF4-FFF2-40B4-BE49-F238E27FC236}">
                <a16:creationId xmlns:a16="http://schemas.microsoft.com/office/drawing/2014/main" id="{14DD6412-A3E8-4A88-A76A-66A63E526118}"/>
              </a:ext>
            </a:extLst>
          </p:cNvPr>
          <p:cNvSpPr txBox="1">
            <a:spLocks/>
          </p:cNvSpPr>
          <p:nvPr/>
        </p:nvSpPr>
        <p:spPr>
          <a:xfrm>
            <a:off x="388417" y="172035"/>
            <a:ext cx="8383347" cy="533089"/>
          </a:xfrm>
          <a:prstGeom prst="rect">
            <a:avLst/>
          </a:prstGeom>
        </p:spPr>
        <p:txBody>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ja-JP" altLang="en-US" sz="2400" dirty="0">
                <a:latin typeface="Meiryo UI" panose="020B0604030504040204" pitchFamily="50" charset="-128"/>
                <a:ea typeface="Meiryo UI" panose="020B0604030504040204" pitchFamily="50" charset="-128"/>
              </a:rPr>
              <a:t>目次</a:t>
            </a:r>
          </a:p>
        </p:txBody>
      </p:sp>
      <p:sp>
        <p:nvSpPr>
          <p:cNvPr id="18" name="テキスト ボックス 17">
            <a:extLst>
              <a:ext uri="{FF2B5EF4-FFF2-40B4-BE49-F238E27FC236}">
                <a16:creationId xmlns:a16="http://schemas.microsoft.com/office/drawing/2014/main" id="{BDC449A3-22CA-4E7A-A468-600A1DB29C63}"/>
              </a:ext>
            </a:extLst>
          </p:cNvPr>
          <p:cNvSpPr txBox="1"/>
          <p:nvPr/>
        </p:nvSpPr>
        <p:spPr>
          <a:xfrm>
            <a:off x="4705689" y="670414"/>
            <a:ext cx="4320615" cy="4339650"/>
          </a:xfrm>
          <a:prstGeom prst="rect">
            <a:avLst/>
          </a:prstGeom>
          <a:noFill/>
          <a:ln>
            <a:solidFill>
              <a:schemeClr val="tx1"/>
            </a:solidFill>
          </a:ln>
        </p:spPr>
        <p:txBody>
          <a:bodyPr wrap="square" rtlCol="0">
            <a:spAutoFit/>
          </a:bodyPr>
          <a:lstStyle/>
          <a:p>
            <a:r>
              <a:rPr kumimoji="1" lang="ja-JP" altLang="en-US" sz="1200" dirty="0">
                <a:latin typeface="Meiryo UI" panose="020B0604030504040204" pitchFamily="50" charset="-128"/>
                <a:ea typeface="Meiryo UI" panose="020B0604030504040204" pitchFamily="50" charset="-128"/>
              </a:rPr>
              <a:t>４．放射線とトリチウムによる健康影響</a:t>
            </a:r>
            <a:endParaRPr kumimoji="1" lang="en-US" altLang="ja-JP" sz="1200" dirty="0">
              <a:latin typeface="Meiryo UI" panose="020B0604030504040204" pitchFamily="50" charset="-128"/>
              <a:ea typeface="Meiryo UI" panose="020B0604030504040204" pitchFamily="50" charset="-128"/>
            </a:endParaRPr>
          </a:p>
          <a:p>
            <a:pPr lvl="1"/>
            <a:r>
              <a:rPr kumimoji="1" lang="ja-JP" altLang="en-US" sz="1200" dirty="0">
                <a:latin typeface="Meiryo UI" panose="020B0604030504040204" pitchFamily="50" charset="-128"/>
                <a:ea typeface="Meiryo UI" panose="020B0604030504040204" pitchFamily="50" charset="-128"/>
              </a:rPr>
              <a:t>４．１　放射線被ばくによる影響</a:t>
            </a:r>
            <a:endParaRPr kumimoji="1" lang="en-US" altLang="ja-JP" sz="1200" dirty="0">
              <a:latin typeface="Meiryo UI" panose="020B0604030504040204" pitchFamily="50" charset="-128"/>
              <a:ea typeface="Meiryo UI" panose="020B0604030504040204" pitchFamily="50" charset="-128"/>
            </a:endParaRPr>
          </a:p>
          <a:p>
            <a:pPr lvl="1"/>
            <a:r>
              <a:rPr kumimoji="1" lang="ja-JP" altLang="en-US" sz="1200" dirty="0">
                <a:latin typeface="Meiryo UI" panose="020B0604030504040204" pitchFamily="50" charset="-128"/>
                <a:ea typeface="Meiryo UI" panose="020B0604030504040204" pitchFamily="50" charset="-128"/>
              </a:rPr>
              <a:t>４．２　確定的影響と確率的影響</a:t>
            </a:r>
            <a:endParaRPr kumimoji="1" lang="en-US" altLang="ja-JP" sz="1200" dirty="0">
              <a:latin typeface="Meiryo UI" panose="020B0604030504040204" pitchFamily="50" charset="-128"/>
              <a:ea typeface="Meiryo UI" panose="020B0604030504040204" pitchFamily="50" charset="-128"/>
            </a:endParaRPr>
          </a:p>
          <a:p>
            <a:pPr lvl="1"/>
            <a:r>
              <a:rPr kumimoji="1" lang="ja-JP" altLang="en-US" sz="1200" dirty="0">
                <a:latin typeface="Meiryo UI" panose="020B0604030504040204" pitchFamily="50" charset="-128"/>
                <a:ea typeface="Meiryo UI" panose="020B0604030504040204" pitchFamily="50" charset="-128"/>
              </a:rPr>
              <a:t>４．３　</a:t>
            </a:r>
            <a:r>
              <a:rPr kumimoji="1" lang="en-US" altLang="ja-JP" sz="1200" dirty="0">
                <a:latin typeface="Meiryo UI" panose="020B0604030504040204" pitchFamily="50" charset="-128"/>
                <a:ea typeface="Meiryo UI" panose="020B0604030504040204" pitchFamily="50" charset="-128"/>
              </a:rPr>
              <a:t>DNA</a:t>
            </a:r>
            <a:r>
              <a:rPr kumimoji="1" lang="ja-JP" altLang="en-US" sz="1200" dirty="0">
                <a:latin typeface="Meiryo UI" panose="020B0604030504040204" pitchFamily="50" charset="-128"/>
                <a:ea typeface="Meiryo UI" panose="020B0604030504040204" pitchFamily="50" charset="-128"/>
              </a:rPr>
              <a:t>の損傷と修復</a:t>
            </a:r>
            <a:endParaRPr kumimoji="1" lang="en-US" altLang="ja-JP" sz="1200" dirty="0">
              <a:latin typeface="Meiryo UI" panose="020B0604030504040204" pitchFamily="50" charset="-128"/>
              <a:ea typeface="Meiryo UI" panose="020B0604030504040204" pitchFamily="50" charset="-128"/>
            </a:endParaRPr>
          </a:p>
          <a:p>
            <a:pPr lvl="1"/>
            <a:r>
              <a:rPr kumimoji="1" lang="ja-JP" altLang="en-US" sz="1200" dirty="0">
                <a:latin typeface="Meiryo UI" panose="020B0604030504040204" pitchFamily="50" charset="-128"/>
                <a:ea typeface="Meiryo UI" panose="020B0604030504040204" pitchFamily="50" charset="-128"/>
              </a:rPr>
              <a:t>４．４　トリチウムによる内部被ばく、外部被ばくの影響</a:t>
            </a:r>
            <a:endParaRPr kumimoji="1" lang="en-US" altLang="ja-JP" sz="1200" dirty="0">
              <a:latin typeface="Meiryo UI" panose="020B0604030504040204" pitchFamily="50" charset="-128"/>
              <a:ea typeface="Meiryo UI" panose="020B0604030504040204" pitchFamily="50" charset="-128"/>
            </a:endParaRPr>
          </a:p>
          <a:p>
            <a:pPr lvl="1"/>
            <a:r>
              <a:rPr kumimoji="1" lang="ja-JP" altLang="en-US" sz="1200" dirty="0">
                <a:latin typeface="Meiryo UI" panose="020B0604030504040204" pitchFamily="50" charset="-128"/>
                <a:ea typeface="Meiryo UI" panose="020B0604030504040204" pitchFamily="50" charset="-128"/>
              </a:rPr>
              <a:t>４．５　実行線量係数</a:t>
            </a:r>
            <a:endParaRPr kumimoji="1" lang="en-US" altLang="ja-JP" sz="1200" dirty="0">
              <a:latin typeface="Meiryo UI" panose="020B0604030504040204" pitchFamily="50" charset="-128"/>
              <a:ea typeface="Meiryo UI" panose="020B0604030504040204" pitchFamily="50" charset="-128"/>
            </a:endParaRPr>
          </a:p>
          <a:p>
            <a:pPr lvl="1"/>
            <a:r>
              <a:rPr kumimoji="1" lang="ja-JP" altLang="en-US" sz="1200" dirty="0">
                <a:latin typeface="Meiryo UI" panose="020B0604030504040204" pitchFamily="50" charset="-128"/>
                <a:ea typeface="Meiryo UI" panose="020B0604030504040204" pitchFamily="50" charset="-128"/>
              </a:rPr>
              <a:t>４．６　トリチウムの体内挙動</a:t>
            </a:r>
            <a:endParaRPr kumimoji="1" lang="en-US" altLang="ja-JP" sz="1200" dirty="0">
              <a:latin typeface="Meiryo UI" panose="020B0604030504040204" pitchFamily="50" charset="-128"/>
              <a:ea typeface="Meiryo UI" panose="020B0604030504040204" pitchFamily="50" charset="-128"/>
            </a:endParaRPr>
          </a:p>
          <a:p>
            <a:pPr lvl="1"/>
            <a:r>
              <a:rPr kumimoji="1" lang="ja-JP" altLang="en-US" sz="1200" dirty="0">
                <a:latin typeface="Meiryo UI" panose="020B0604030504040204" pitchFamily="50" charset="-128"/>
                <a:ea typeface="Meiryo UI" panose="020B0604030504040204" pitchFamily="50" charset="-128"/>
              </a:rPr>
              <a:t>４．７　トリチウムの核変換による影響</a:t>
            </a:r>
            <a:endParaRPr kumimoji="1" lang="en-US" altLang="ja-JP" sz="1200" dirty="0">
              <a:latin typeface="Meiryo UI" panose="020B0604030504040204" pitchFamily="50" charset="-128"/>
              <a:ea typeface="Meiryo UI" panose="020B0604030504040204" pitchFamily="50" charset="-128"/>
            </a:endParaRPr>
          </a:p>
          <a:p>
            <a:pPr lvl="1"/>
            <a:r>
              <a:rPr kumimoji="1" lang="ja-JP" altLang="en-US" sz="1200" dirty="0">
                <a:latin typeface="Meiryo UI" panose="020B0604030504040204" pitchFamily="50" charset="-128"/>
                <a:ea typeface="Meiryo UI" panose="020B0604030504040204" pitchFamily="50" charset="-128"/>
              </a:rPr>
              <a:t>４．８　トリチウムによる生体影響（動物実験）</a:t>
            </a:r>
            <a:endParaRPr kumimoji="1" lang="en-US" altLang="ja-JP" sz="1200" dirty="0">
              <a:latin typeface="Meiryo UI" panose="020B0604030504040204" pitchFamily="50" charset="-128"/>
              <a:ea typeface="Meiryo UI" panose="020B0604030504040204" pitchFamily="50" charset="-128"/>
            </a:endParaRPr>
          </a:p>
          <a:p>
            <a:pPr lvl="1"/>
            <a:r>
              <a:rPr kumimoji="1" lang="ja-JP" altLang="en-US" sz="1200" dirty="0">
                <a:latin typeface="Meiryo UI" panose="020B0604030504040204" pitchFamily="50" charset="-128"/>
                <a:ea typeface="Meiryo UI" panose="020B0604030504040204" pitchFamily="50" charset="-128"/>
              </a:rPr>
              <a:t>４．９　トリチウムによる生体影響（確定的影響の事例）</a:t>
            </a:r>
            <a:endParaRPr kumimoji="1" lang="en-US" altLang="ja-JP" sz="1200" dirty="0">
              <a:latin typeface="Meiryo UI" panose="020B0604030504040204" pitchFamily="50" charset="-128"/>
              <a:ea typeface="Meiryo UI" panose="020B0604030504040204" pitchFamily="50" charset="-128"/>
            </a:endParaRPr>
          </a:p>
          <a:p>
            <a:pPr lvl="1"/>
            <a:r>
              <a:rPr kumimoji="1" lang="ja-JP" altLang="en-US" sz="1200" dirty="0">
                <a:latin typeface="Meiryo UI" panose="020B0604030504040204" pitchFamily="50" charset="-128"/>
                <a:ea typeface="Meiryo UI" panose="020B0604030504040204" pitchFamily="50" charset="-128"/>
              </a:rPr>
              <a:t>４．</a:t>
            </a:r>
            <a:r>
              <a:rPr kumimoji="1" lang="en-US" altLang="ja-JP" sz="1200" dirty="0">
                <a:latin typeface="Meiryo UI" panose="020B0604030504040204" pitchFamily="50" charset="-128"/>
                <a:ea typeface="Meiryo UI" panose="020B0604030504040204" pitchFamily="50" charset="-128"/>
              </a:rPr>
              <a:t>10 </a:t>
            </a:r>
            <a:r>
              <a:rPr kumimoji="1" lang="ja-JP" altLang="en-US" sz="1200" dirty="0">
                <a:latin typeface="Meiryo UI" panose="020B0604030504040204" pitchFamily="50" charset="-128"/>
                <a:ea typeface="Meiryo UI" panose="020B0604030504040204" pitchFamily="50" charset="-128"/>
              </a:rPr>
              <a:t>トリチウムによる生体影響（疫学研究）</a:t>
            </a:r>
            <a:endParaRPr kumimoji="1" lang="en-US" altLang="ja-JP" sz="1200" dirty="0">
              <a:latin typeface="Meiryo UI" panose="020B0604030504040204" pitchFamily="50" charset="-128"/>
              <a:ea typeface="Meiryo UI" panose="020B0604030504040204" pitchFamily="50" charset="-128"/>
            </a:endParaRPr>
          </a:p>
          <a:p>
            <a:pPr lvl="1"/>
            <a:r>
              <a:rPr kumimoji="1" lang="ja-JP" altLang="en-US" sz="1200" dirty="0">
                <a:latin typeface="Meiryo UI" panose="020B0604030504040204" pitchFamily="50" charset="-128"/>
                <a:ea typeface="Meiryo UI" panose="020B0604030504040204" pitchFamily="50" charset="-128"/>
              </a:rPr>
              <a:t>４．</a:t>
            </a:r>
            <a:r>
              <a:rPr kumimoji="1" lang="en-US" altLang="ja-JP" sz="1200" dirty="0">
                <a:latin typeface="Meiryo UI" panose="020B0604030504040204" pitchFamily="50" charset="-128"/>
                <a:ea typeface="Meiryo UI" panose="020B0604030504040204" pitchFamily="50" charset="-128"/>
              </a:rPr>
              <a:t>11 </a:t>
            </a:r>
            <a:r>
              <a:rPr kumimoji="1" lang="ja-JP" altLang="en-US" sz="1200" dirty="0">
                <a:latin typeface="Meiryo UI" panose="020B0604030504040204" pitchFamily="50" charset="-128"/>
                <a:ea typeface="Meiryo UI" panose="020B0604030504040204" pitchFamily="50" charset="-128"/>
              </a:rPr>
              <a:t>トリチウムによる水中生物影響</a:t>
            </a:r>
            <a:endParaRPr kumimoji="1" lang="en-US" altLang="ja-JP" sz="1200" dirty="0">
              <a:latin typeface="Meiryo UI" panose="020B0604030504040204" pitchFamily="50" charset="-128"/>
              <a:ea typeface="Meiryo UI" panose="020B0604030504040204" pitchFamily="50" charset="-128"/>
            </a:endParaRPr>
          </a:p>
          <a:p>
            <a:endParaRPr kumimoji="1" lang="en-US" altLang="ja-JP" sz="1200" dirty="0">
              <a:latin typeface="Meiryo UI" panose="020B0604030504040204" pitchFamily="50" charset="-128"/>
              <a:ea typeface="Meiryo UI" panose="020B0604030504040204" pitchFamily="50" charset="-128"/>
            </a:endParaRPr>
          </a:p>
          <a:p>
            <a:r>
              <a:rPr kumimoji="1" lang="ja-JP" altLang="en-US" sz="1200" dirty="0">
                <a:latin typeface="Meiryo UI" panose="020B0604030504040204" pitchFamily="50" charset="-128"/>
                <a:ea typeface="Meiryo UI" panose="020B0604030504040204" pitchFamily="50" charset="-128"/>
              </a:rPr>
              <a:t>５．トリチウムの環境影響</a:t>
            </a:r>
            <a:endParaRPr kumimoji="1" lang="en-US" altLang="ja-JP" sz="1200" dirty="0">
              <a:latin typeface="Meiryo UI" panose="020B0604030504040204" pitchFamily="50" charset="-128"/>
              <a:ea typeface="Meiryo UI" panose="020B0604030504040204" pitchFamily="50" charset="-128"/>
            </a:endParaRPr>
          </a:p>
          <a:p>
            <a:pPr lvl="1"/>
            <a:r>
              <a:rPr kumimoji="1" lang="ja-JP" altLang="en-US" sz="1200" dirty="0">
                <a:latin typeface="Meiryo UI" panose="020B0604030504040204" pitchFamily="50" charset="-128"/>
                <a:ea typeface="Meiryo UI" panose="020B0604030504040204" pitchFamily="50" charset="-128"/>
              </a:rPr>
              <a:t>５．１　環境中のトリチウムの挙動</a:t>
            </a:r>
            <a:endParaRPr kumimoji="1" lang="en-US" altLang="ja-JP" sz="1200" dirty="0">
              <a:latin typeface="Meiryo UI" panose="020B0604030504040204" pitchFamily="50" charset="-128"/>
              <a:ea typeface="Meiryo UI" panose="020B0604030504040204" pitchFamily="50" charset="-128"/>
            </a:endParaRPr>
          </a:p>
          <a:p>
            <a:pPr lvl="1"/>
            <a:r>
              <a:rPr kumimoji="1" lang="ja-JP" altLang="en-US" sz="1200" dirty="0">
                <a:latin typeface="Meiryo UI" panose="020B0604030504040204" pitchFamily="50" charset="-128"/>
                <a:ea typeface="Meiryo UI" panose="020B0604030504040204" pitchFamily="50" charset="-128"/>
              </a:rPr>
              <a:t>５．２　トリチウムの測定方法の概要</a:t>
            </a:r>
            <a:endParaRPr kumimoji="1" lang="en-US" altLang="ja-JP" sz="1200" dirty="0">
              <a:latin typeface="Meiryo UI" panose="020B0604030504040204" pitchFamily="50" charset="-128"/>
              <a:ea typeface="Meiryo UI" panose="020B0604030504040204" pitchFamily="50" charset="-128"/>
            </a:endParaRPr>
          </a:p>
          <a:p>
            <a:pPr lvl="1"/>
            <a:r>
              <a:rPr kumimoji="1" lang="ja-JP" altLang="en-US" sz="1200" dirty="0">
                <a:latin typeface="Meiryo UI" panose="020B0604030504040204" pitchFamily="50" charset="-128"/>
                <a:ea typeface="Meiryo UI" panose="020B0604030504040204" pitchFamily="50" charset="-128"/>
              </a:rPr>
              <a:t>５．３　トリチウムの測定方法の特徴</a:t>
            </a:r>
            <a:endParaRPr kumimoji="1" lang="en-US" altLang="ja-JP" sz="1200" dirty="0">
              <a:latin typeface="Meiryo UI" panose="020B0604030504040204" pitchFamily="50" charset="-128"/>
              <a:ea typeface="Meiryo UI" panose="020B0604030504040204" pitchFamily="50" charset="-128"/>
            </a:endParaRPr>
          </a:p>
          <a:p>
            <a:pPr lvl="1"/>
            <a:r>
              <a:rPr kumimoji="1" lang="ja-JP" altLang="en-US" sz="1200" dirty="0">
                <a:latin typeface="Meiryo UI" panose="020B0604030504040204" pitchFamily="50" charset="-128"/>
                <a:ea typeface="Meiryo UI" panose="020B0604030504040204" pitchFamily="50" charset="-128"/>
              </a:rPr>
              <a:t>５．４　トリチウムの環境モニタリング</a:t>
            </a:r>
            <a:endParaRPr kumimoji="1" lang="en-US" altLang="ja-JP" sz="1200" dirty="0">
              <a:latin typeface="Meiryo UI" panose="020B0604030504040204" pitchFamily="50" charset="-128"/>
              <a:ea typeface="Meiryo UI" panose="020B0604030504040204" pitchFamily="50" charset="-128"/>
            </a:endParaRPr>
          </a:p>
          <a:p>
            <a:pPr lvl="1"/>
            <a:r>
              <a:rPr kumimoji="1" lang="ja-JP" altLang="en-US" sz="1200" dirty="0">
                <a:latin typeface="Meiryo UI" panose="020B0604030504040204" pitchFamily="50" charset="-128"/>
                <a:ea typeface="Meiryo UI" panose="020B0604030504040204" pitchFamily="50" charset="-128"/>
              </a:rPr>
              <a:t>５．５　トリチウムの環境モニタリング（福島県）</a:t>
            </a:r>
            <a:endParaRPr kumimoji="1" lang="en-US" altLang="ja-JP" sz="1200" dirty="0">
              <a:latin typeface="Meiryo UI" panose="020B0604030504040204" pitchFamily="50" charset="-128"/>
              <a:ea typeface="Meiryo UI" panose="020B0604030504040204" pitchFamily="50" charset="-128"/>
            </a:endParaRPr>
          </a:p>
          <a:p>
            <a:pPr lvl="1"/>
            <a:r>
              <a:rPr kumimoji="1" lang="ja-JP" altLang="en-US" sz="1200" dirty="0">
                <a:latin typeface="Meiryo UI" panose="020B0604030504040204" pitchFamily="50" charset="-128"/>
                <a:ea typeface="Meiryo UI" panose="020B0604030504040204" pitchFamily="50" charset="-128"/>
              </a:rPr>
              <a:t>５．６　国内外の規制基準（濃度）</a:t>
            </a:r>
            <a:endParaRPr kumimoji="1" lang="en-US" altLang="ja-JP" sz="1200" dirty="0">
              <a:latin typeface="Meiryo UI" panose="020B0604030504040204" pitchFamily="50" charset="-128"/>
              <a:ea typeface="Meiryo UI" panose="020B0604030504040204" pitchFamily="50" charset="-128"/>
            </a:endParaRPr>
          </a:p>
          <a:p>
            <a:pPr lvl="1"/>
            <a:r>
              <a:rPr kumimoji="1" lang="ja-JP" altLang="en-US" sz="1200" dirty="0">
                <a:latin typeface="Meiryo UI" panose="020B0604030504040204" pitchFamily="50" charset="-128"/>
                <a:ea typeface="Meiryo UI" panose="020B0604030504040204" pitchFamily="50" charset="-128"/>
              </a:rPr>
              <a:t>５．７　</a:t>
            </a:r>
            <a:r>
              <a:rPr lang="ja-JP" altLang="en-US" sz="1200" dirty="0">
                <a:latin typeface="Meiryo UI" panose="020B0604030504040204" pitchFamily="50" charset="-128"/>
                <a:ea typeface="Meiryo UI" panose="020B0604030504040204" pitchFamily="50" charset="-128"/>
              </a:rPr>
              <a:t>国内外の規制基準（総量）</a:t>
            </a:r>
            <a:endParaRPr lang="en-US" altLang="ja-JP" sz="1200" dirty="0">
              <a:latin typeface="Meiryo UI" panose="020B0604030504040204" pitchFamily="50" charset="-128"/>
              <a:ea typeface="Meiryo UI" panose="020B0604030504040204" pitchFamily="50" charset="-128"/>
            </a:endParaRPr>
          </a:p>
          <a:p>
            <a:pPr lvl="1"/>
            <a:r>
              <a:rPr kumimoji="1" lang="ja-JP" altLang="en-US" sz="1200" dirty="0">
                <a:latin typeface="Meiryo UI" panose="020B0604030504040204" pitchFamily="50" charset="-128"/>
                <a:ea typeface="Meiryo UI" panose="020B0604030504040204" pitchFamily="50" charset="-128"/>
              </a:rPr>
              <a:t>５．８　</a:t>
            </a:r>
            <a:r>
              <a:rPr lang="ja-JP" altLang="en-US" sz="1200" dirty="0">
                <a:latin typeface="Meiryo UI" panose="020B0604030504040204" pitchFamily="50" charset="-128"/>
                <a:ea typeface="Meiryo UI" panose="020B0604030504040204" pitchFamily="50" charset="-128"/>
              </a:rPr>
              <a:t>国内外の規制基準（福島第一原子力発電所）</a:t>
            </a:r>
            <a:endParaRPr lang="en-US" altLang="ja-JP" sz="1200" dirty="0">
              <a:latin typeface="Meiryo UI" panose="020B0604030504040204" pitchFamily="50" charset="-128"/>
              <a:ea typeface="Meiryo UI" panose="020B0604030504040204" pitchFamily="50" charset="-128"/>
            </a:endParaRPr>
          </a:p>
          <a:p>
            <a:pPr lvl="1"/>
            <a:r>
              <a:rPr kumimoji="1" lang="ja-JP" altLang="en-US" sz="1200" dirty="0">
                <a:latin typeface="Meiryo UI" panose="020B0604030504040204" pitchFamily="50" charset="-128"/>
                <a:ea typeface="Meiryo UI" panose="020B0604030504040204" pitchFamily="50" charset="-128"/>
              </a:rPr>
              <a:t>５．９　</a:t>
            </a:r>
            <a:r>
              <a:rPr lang="ja-JP" altLang="en-US" sz="1200" dirty="0">
                <a:latin typeface="Meiryo UI" panose="020B0604030504040204" pitchFamily="50" charset="-128"/>
                <a:ea typeface="Meiryo UI" panose="020B0604030504040204" pitchFamily="50" charset="-128"/>
              </a:rPr>
              <a:t>国内外の規制基準（飲料水）</a:t>
            </a:r>
            <a:endParaRPr lang="en-US" altLang="ja-JP" sz="12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32894346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図 12">
            <a:extLst>
              <a:ext uri="{FF2B5EF4-FFF2-40B4-BE49-F238E27FC236}">
                <a16:creationId xmlns:a16="http://schemas.microsoft.com/office/drawing/2014/main" id="{D701EE92-A6E1-4786-ACB9-45014A973642}"/>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4170579" y="3028754"/>
            <a:ext cx="4572396" cy="2743438"/>
          </a:xfrm>
          <a:prstGeom prst="rect">
            <a:avLst/>
          </a:prstGeom>
        </p:spPr>
      </p:pic>
      <p:sp>
        <p:nvSpPr>
          <p:cNvPr id="2" name="タイトル 1">
            <a:extLst>
              <a:ext uri="{FF2B5EF4-FFF2-40B4-BE49-F238E27FC236}">
                <a16:creationId xmlns:a16="http://schemas.microsoft.com/office/drawing/2014/main" id="{58D20457-6617-4431-9136-64674BE6E1A3}"/>
              </a:ext>
            </a:extLst>
          </p:cNvPr>
          <p:cNvSpPr>
            <a:spLocks noGrp="1"/>
          </p:cNvSpPr>
          <p:nvPr>
            <p:ph type="title"/>
          </p:nvPr>
        </p:nvSpPr>
        <p:spPr>
          <a:xfrm>
            <a:off x="388417" y="1"/>
            <a:ext cx="8755583" cy="705124"/>
          </a:xfrm>
        </p:spPr>
        <p:txBody>
          <a:bodyPr/>
          <a:lstStyle/>
          <a:p>
            <a:r>
              <a:rPr lang="en-US" altLang="ja-JP" dirty="0"/>
              <a:t>3.5</a:t>
            </a:r>
            <a:r>
              <a:rPr kumimoji="1" lang="en-US" altLang="ja-JP" dirty="0"/>
              <a:t> </a:t>
            </a:r>
            <a:r>
              <a:rPr lang="ja-JP" altLang="en-US" dirty="0"/>
              <a:t>半減期による減少</a:t>
            </a:r>
            <a:endParaRPr kumimoji="1" lang="ja-JP" altLang="en-US" dirty="0"/>
          </a:p>
        </p:txBody>
      </p:sp>
      <p:sp>
        <p:nvSpPr>
          <p:cNvPr id="4" name="正方形/長方形 3">
            <a:extLst>
              <a:ext uri="{FF2B5EF4-FFF2-40B4-BE49-F238E27FC236}">
                <a16:creationId xmlns:a16="http://schemas.microsoft.com/office/drawing/2014/main" id="{271F3960-E06B-4544-9BF6-974CD2039EBE}"/>
              </a:ext>
            </a:extLst>
          </p:cNvPr>
          <p:cNvSpPr/>
          <p:nvPr/>
        </p:nvSpPr>
        <p:spPr>
          <a:xfrm>
            <a:off x="370936" y="1175816"/>
            <a:ext cx="8402128" cy="941674"/>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buFont typeface="Wingdings" panose="05000000000000000000" pitchFamily="2" charset="2"/>
              <a:buChar char="l"/>
            </a:pPr>
            <a:r>
              <a:rPr kumimoji="1" lang="ja-JP" altLang="en-US" dirty="0">
                <a:solidFill>
                  <a:schemeClr val="tx1"/>
                </a:solidFill>
                <a:latin typeface="Meiryo UI" panose="020B0604030504040204" pitchFamily="50" charset="-128"/>
                <a:ea typeface="Meiryo UI" panose="020B0604030504040204" pitchFamily="50" charset="-128"/>
              </a:rPr>
              <a:t>トリチウムの半減期は約</a:t>
            </a:r>
            <a:r>
              <a:rPr kumimoji="1" lang="en-US" altLang="ja-JP" dirty="0">
                <a:solidFill>
                  <a:schemeClr val="tx1"/>
                </a:solidFill>
                <a:latin typeface="Meiryo UI" panose="020B0604030504040204" pitchFamily="50" charset="-128"/>
                <a:ea typeface="Meiryo UI" panose="020B0604030504040204" pitchFamily="50" charset="-128"/>
              </a:rPr>
              <a:t>12</a:t>
            </a:r>
            <a:r>
              <a:rPr kumimoji="1" lang="ja-JP" altLang="en-US" dirty="0">
                <a:solidFill>
                  <a:schemeClr val="tx1"/>
                </a:solidFill>
                <a:latin typeface="Meiryo UI" panose="020B0604030504040204" pitchFamily="50" charset="-128"/>
                <a:ea typeface="Meiryo UI" panose="020B0604030504040204" pitchFamily="50" charset="-128"/>
              </a:rPr>
              <a:t>年であるため、処理水に含まれるトリチウムの量は</a:t>
            </a:r>
            <a:r>
              <a:rPr kumimoji="1" lang="en-US" altLang="ja-JP" dirty="0">
                <a:solidFill>
                  <a:schemeClr val="tx1"/>
                </a:solidFill>
                <a:latin typeface="Meiryo UI" panose="020B0604030504040204" pitchFamily="50" charset="-128"/>
                <a:ea typeface="Meiryo UI" panose="020B0604030504040204" pitchFamily="50" charset="-128"/>
              </a:rPr>
              <a:t>12</a:t>
            </a:r>
            <a:r>
              <a:rPr kumimoji="1" lang="ja-JP" altLang="en-US" dirty="0">
                <a:solidFill>
                  <a:schemeClr val="tx1"/>
                </a:solidFill>
                <a:latin typeface="Meiryo UI" panose="020B0604030504040204" pitchFamily="50" charset="-128"/>
                <a:ea typeface="Meiryo UI" panose="020B0604030504040204" pitchFamily="50" charset="-128"/>
              </a:rPr>
              <a:t>年後には半分になる。</a:t>
            </a:r>
            <a:endParaRPr kumimoji="1" lang="en-US" altLang="ja-JP" dirty="0">
              <a:solidFill>
                <a:schemeClr val="tx1"/>
              </a:solidFill>
              <a:latin typeface="Meiryo UI" panose="020B0604030504040204" pitchFamily="50" charset="-128"/>
              <a:ea typeface="Meiryo UI" panose="020B0604030504040204" pitchFamily="50" charset="-128"/>
            </a:endParaRPr>
          </a:p>
          <a:p>
            <a:pPr marL="285750" indent="-285750">
              <a:buFont typeface="Wingdings" panose="05000000000000000000" pitchFamily="2" charset="2"/>
              <a:buChar char="l"/>
            </a:pPr>
            <a:r>
              <a:rPr kumimoji="1" lang="ja-JP" altLang="en-US" dirty="0">
                <a:solidFill>
                  <a:schemeClr val="tx1"/>
                </a:solidFill>
                <a:latin typeface="Meiryo UI" panose="020B0604030504040204" pitchFamily="50" charset="-128"/>
                <a:ea typeface="Meiryo UI" panose="020B0604030504040204" pitchFamily="50" charset="-128"/>
              </a:rPr>
              <a:t>しかし、処理水の量自体が減る訳ではない。</a:t>
            </a:r>
            <a:endParaRPr kumimoji="1" lang="en-US" altLang="ja-JP" dirty="0">
              <a:solidFill>
                <a:schemeClr val="tx1"/>
              </a:solidFill>
              <a:latin typeface="Meiryo UI" panose="020B0604030504040204" pitchFamily="50" charset="-128"/>
              <a:ea typeface="Meiryo UI" panose="020B0604030504040204" pitchFamily="50" charset="-128"/>
            </a:endParaRPr>
          </a:p>
        </p:txBody>
      </p:sp>
      <p:sp>
        <p:nvSpPr>
          <p:cNvPr id="5" name="スライド番号プレースホルダー 4">
            <a:extLst>
              <a:ext uri="{FF2B5EF4-FFF2-40B4-BE49-F238E27FC236}">
                <a16:creationId xmlns:a16="http://schemas.microsoft.com/office/drawing/2014/main" id="{68AF8F48-9921-43BD-8392-73F831F48924}"/>
              </a:ext>
            </a:extLst>
          </p:cNvPr>
          <p:cNvSpPr>
            <a:spLocks noGrp="1"/>
          </p:cNvSpPr>
          <p:nvPr>
            <p:ph type="sldNum" sz="quarter" idx="12"/>
          </p:nvPr>
        </p:nvSpPr>
        <p:spPr/>
        <p:txBody>
          <a:bodyPr/>
          <a:lstStyle/>
          <a:p>
            <a:fld id="{787F0561-F29F-4014-88F6-9EE3D1B23701}" type="slidenum">
              <a:rPr kumimoji="1" lang="ja-JP" altLang="en-US" smtClean="0">
                <a:latin typeface="Meiryo UI" panose="020B0604030504040204" pitchFamily="50" charset="-128"/>
                <a:ea typeface="Meiryo UI" panose="020B0604030504040204" pitchFamily="50" charset="-128"/>
              </a:rPr>
              <a:pPr/>
              <a:t>20</a:t>
            </a:fld>
            <a:endParaRPr kumimoji="1" lang="ja-JP" altLang="en-US">
              <a:latin typeface="Meiryo UI" panose="020B0604030504040204" pitchFamily="50" charset="-128"/>
              <a:ea typeface="Meiryo UI" panose="020B0604030504040204" pitchFamily="50" charset="-128"/>
            </a:endParaRPr>
          </a:p>
        </p:txBody>
      </p:sp>
      <p:sp>
        <p:nvSpPr>
          <p:cNvPr id="6" name="コンテンツ プレースホルダー 2">
            <a:extLst>
              <a:ext uri="{FF2B5EF4-FFF2-40B4-BE49-F238E27FC236}">
                <a16:creationId xmlns:a16="http://schemas.microsoft.com/office/drawing/2014/main" id="{308D7D47-D762-4E92-B76E-D191C07A6880}"/>
              </a:ext>
            </a:extLst>
          </p:cNvPr>
          <p:cNvSpPr txBox="1">
            <a:spLocks/>
          </p:cNvSpPr>
          <p:nvPr/>
        </p:nvSpPr>
        <p:spPr>
          <a:xfrm>
            <a:off x="290650" y="787125"/>
            <a:ext cx="8383346" cy="472331"/>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1800" kern="1200">
                <a:solidFill>
                  <a:schemeClr val="tx1"/>
                </a:solidFill>
                <a:latin typeface="Meiryo UI" panose="020B0604030504040204" pitchFamily="50" charset="-128"/>
                <a:ea typeface="Meiryo UI" panose="020B0604030504040204" pitchFamily="50" charset="-128"/>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eiryo UI" panose="020B0604030504040204" pitchFamily="50" charset="-128"/>
                <a:ea typeface="Meiryo UI" panose="020B0604030504040204" pitchFamily="50" charset="-128"/>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eiryo UI" panose="020B0604030504040204" pitchFamily="50" charset="-128"/>
                <a:ea typeface="Meiryo UI" panose="020B0604030504040204" pitchFamily="50" charset="-128"/>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eiryo UI" panose="020B0604030504040204" pitchFamily="50" charset="-128"/>
                <a:ea typeface="Meiryo UI" panose="020B0604030504040204" pitchFamily="50" charset="-128"/>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eiryo UI" panose="020B0604030504040204" pitchFamily="50" charset="-128"/>
                <a:ea typeface="Meiryo UI" panose="020B0604030504040204" pitchFamily="50" charset="-128"/>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None/>
            </a:pPr>
            <a:r>
              <a:rPr lang="ja-JP" altLang="en-US" dirty="0"/>
              <a:t>トリチウムの半減期に伴い処理水は無くなるのでは？</a:t>
            </a:r>
          </a:p>
        </p:txBody>
      </p:sp>
      <p:sp>
        <p:nvSpPr>
          <p:cNvPr id="11" name="コンテンツ プレースホルダー 2">
            <a:extLst>
              <a:ext uri="{FF2B5EF4-FFF2-40B4-BE49-F238E27FC236}">
                <a16:creationId xmlns:a16="http://schemas.microsoft.com/office/drawing/2014/main" id="{C3C69EBF-8A9D-47DE-A526-4525E016CC4A}"/>
              </a:ext>
            </a:extLst>
          </p:cNvPr>
          <p:cNvSpPr txBox="1">
            <a:spLocks/>
          </p:cNvSpPr>
          <p:nvPr/>
        </p:nvSpPr>
        <p:spPr>
          <a:xfrm>
            <a:off x="282003" y="2300357"/>
            <a:ext cx="3799463" cy="4197564"/>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1800" kern="1200">
                <a:solidFill>
                  <a:schemeClr val="tx1"/>
                </a:solidFill>
                <a:latin typeface="Meiryo UI" panose="020B0604030504040204" pitchFamily="50" charset="-128"/>
                <a:ea typeface="Meiryo UI" panose="020B0604030504040204" pitchFamily="50" charset="-128"/>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eiryo UI" panose="020B0604030504040204" pitchFamily="50" charset="-128"/>
                <a:ea typeface="Meiryo UI" panose="020B0604030504040204" pitchFamily="50" charset="-128"/>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eiryo UI" panose="020B0604030504040204" pitchFamily="50" charset="-128"/>
                <a:ea typeface="Meiryo UI" panose="020B0604030504040204" pitchFamily="50" charset="-128"/>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eiryo UI" panose="020B0604030504040204" pitchFamily="50" charset="-128"/>
                <a:ea typeface="Meiryo UI" panose="020B0604030504040204" pitchFamily="50" charset="-128"/>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eiryo UI" panose="020B0604030504040204" pitchFamily="50" charset="-128"/>
                <a:ea typeface="Meiryo UI" panose="020B0604030504040204" pitchFamily="50" charset="-128"/>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None/>
            </a:pPr>
            <a:r>
              <a:rPr lang="en-US" altLang="ja-JP" sz="1600" dirty="0"/>
              <a:t>【</a:t>
            </a:r>
            <a:r>
              <a:rPr lang="ja-JP" altLang="en-US" sz="1600" dirty="0"/>
              <a:t>前提</a:t>
            </a:r>
            <a:r>
              <a:rPr lang="en-US" altLang="ja-JP" sz="1600" dirty="0"/>
              <a:t>】</a:t>
            </a:r>
            <a:r>
              <a:rPr lang="ja-JP" altLang="en-US" sz="1600" dirty="0"/>
              <a:t>（</a:t>
            </a:r>
            <a:r>
              <a:rPr lang="en-US" altLang="ja-JP" sz="1600" dirty="0"/>
              <a:t>H28</a:t>
            </a:r>
            <a:r>
              <a:rPr lang="ja-JP" altLang="en-US" sz="1600" dirty="0"/>
              <a:t>年</a:t>
            </a:r>
            <a:r>
              <a:rPr lang="en-US" altLang="ja-JP" sz="1600" dirty="0"/>
              <a:t>3</a:t>
            </a:r>
            <a:r>
              <a:rPr lang="ja-JP" altLang="en-US" sz="1600" dirty="0"/>
              <a:t>月</a:t>
            </a:r>
            <a:r>
              <a:rPr lang="en-US" altLang="ja-JP" sz="1600" dirty="0"/>
              <a:t>24</a:t>
            </a:r>
            <a:r>
              <a:rPr lang="ja-JP" altLang="en-US" sz="1600" dirty="0"/>
              <a:t>日）</a:t>
            </a:r>
            <a:endParaRPr lang="en-US" altLang="ja-JP" sz="1600" dirty="0"/>
          </a:p>
          <a:p>
            <a:pPr marL="0" indent="0">
              <a:buNone/>
            </a:pPr>
            <a:r>
              <a:rPr lang="ja-JP" altLang="en-US" sz="1600" dirty="0"/>
              <a:t>処理水タンク貯蔵量：約</a:t>
            </a:r>
            <a:r>
              <a:rPr lang="en-US" altLang="ja-JP" sz="1600" dirty="0"/>
              <a:t>82</a:t>
            </a:r>
            <a:r>
              <a:rPr lang="ja-JP" altLang="en-US" sz="1600" dirty="0"/>
              <a:t>万</a:t>
            </a:r>
            <a:r>
              <a:rPr lang="en-US" altLang="ja-JP" sz="1600" dirty="0"/>
              <a:t>m</a:t>
            </a:r>
            <a:r>
              <a:rPr lang="en-US" altLang="ja-JP" sz="1600" baseline="30000" dirty="0"/>
              <a:t>3</a:t>
            </a:r>
          </a:p>
          <a:p>
            <a:pPr marL="0" indent="0">
              <a:buNone/>
            </a:pPr>
            <a:r>
              <a:rPr lang="ja-JP" altLang="en-US" sz="1600" dirty="0"/>
              <a:t>トリチウム総量：約</a:t>
            </a:r>
            <a:r>
              <a:rPr lang="en-US" altLang="ja-JP" sz="1600" dirty="0"/>
              <a:t>7.6×10</a:t>
            </a:r>
            <a:r>
              <a:rPr lang="en-US" altLang="ja-JP" sz="1600" baseline="30000" dirty="0"/>
              <a:t>14</a:t>
            </a:r>
            <a:r>
              <a:rPr lang="en-US" altLang="ja-JP" sz="1600" dirty="0"/>
              <a:t>Bq</a:t>
            </a:r>
          </a:p>
          <a:p>
            <a:pPr marL="0" indent="0">
              <a:buNone/>
            </a:pPr>
            <a:r>
              <a:rPr lang="en-US" altLang="ja-JP" sz="1600" dirty="0"/>
              <a:t>【</a:t>
            </a:r>
            <a:r>
              <a:rPr lang="ja-JP" altLang="en-US" sz="1600" dirty="0"/>
              <a:t>仮定</a:t>
            </a:r>
            <a:r>
              <a:rPr lang="en-US" altLang="ja-JP" sz="1600" dirty="0"/>
              <a:t>】</a:t>
            </a:r>
          </a:p>
          <a:p>
            <a:pPr marL="0" indent="0">
              <a:buNone/>
            </a:pPr>
            <a:r>
              <a:rPr lang="ja-JP" altLang="en-US" sz="1600" dirty="0"/>
              <a:t>濃度が全タンクで一様であると仮定した場合、その濃度は約</a:t>
            </a:r>
            <a:r>
              <a:rPr lang="en-US" altLang="ja-JP" sz="1600" dirty="0"/>
              <a:t>93</a:t>
            </a:r>
            <a:r>
              <a:rPr lang="ja-JP" altLang="en-US" sz="1600" dirty="0"/>
              <a:t>万</a:t>
            </a:r>
            <a:r>
              <a:rPr lang="en-US" altLang="ja-JP" sz="1600" dirty="0" err="1"/>
              <a:t>Bq</a:t>
            </a:r>
            <a:r>
              <a:rPr lang="en-US" altLang="ja-JP" sz="1600" dirty="0"/>
              <a:t>/L</a:t>
            </a:r>
            <a:r>
              <a:rPr lang="ja-JP" altLang="en-US" sz="1600" dirty="0" err="1"/>
              <a:t>。</a:t>
            </a:r>
            <a:endParaRPr lang="en-US" altLang="ja-JP" sz="1600" dirty="0"/>
          </a:p>
          <a:p>
            <a:pPr marL="0" indent="0">
              <a:buNone/>
            </a:pPr>
            <a:r>
              <a:rPr lang="en-US" altLang="ja-JP" sz="1600" dirty="0"/>
              <a:t>【</a:t>
            </a:r>
            <a:r>
              <a:rPr lang="ja-JP" altLang="en-US" sz="1600" dirty="0"/>
              <a:t>評価</a:t>
            </a:r>
            <a:r>
              <a:rPr lang="en-US" altLang="ja-JP" sz="1600" dirty="0"/>
              <a:t>】</a:t>
            </a:r>
          </a:p>
          <a:p>
            <a:pPr marL="0" indent="0">
              <a:buNone/>
            </a:pPr>
            <a:r>
              <a:rPr lang="ja-JP" altLang="en-US" sz="1600" dirty="0"/>
              <a:t>約</a:t>
            </a:r>
            <a:r>
              <a:rPr lang="en-US" altLang="ja-JP" sz="1600" dirty="0"/>
              <a:t>93</a:t>
            </a:r>
            <a:r>
              <a:rPr lang="ja-JP" altLang="en-US" sz="1600" dirty="0"/>
              <a:t>万</a:t>
            </a:r>
            <a:r>
              <a:rPr lang="en-US" altLang="ja-JP" sz="1600" dirty="0" err="1"/>
              <a:t>Bq</a:t>
            </a:r>
            <a:r>
              <a:rPr lang="en-US" altLang="ja-JP" sz="1600" dirty="0"/>
              <a:t>/L</a:t>
            </a:r>
            <a:r>
              <a:rPr lang="ja-JP" altLang="en-US" sz="1600" dirty="0"/>
              <a:t>のトリチウムが、告示濃度</a:t>
            </a:r>
            <a:r>
              <a:rPr lang="en-US" altLang="ja-JP" sz="1600" dirty="0"/>
              <a:t>6</a:t>
            </a:r>
            <a:r>
              <a:rPr lang="ja-JP" altLang="en-US" sz="1600" dirty="0"/>
              <a:t>万</a:t>
            </a:r>
            <a:r>
              <a:rPr lang="en-US" altLang="ja-JP" sz="1600" dirty="0" err="1"/>
              <a:t>Bq</a:t>
            </a:r>
            <a:r>
              <a:rPr lang="en-US" altLang="ja-JP" sz="1600" dirty="0"/>
              <a:t>/L</a:t>
            </a:r>
            <a:r>
              <a:rPr lang="ja-JP" altLang="en-US" sz="1600" dirty="0"/>
              <a:t>以下にまで減衰するまで約</a:t>
            </a:r>
            <a:r>
              <a:rPr lang="en-US" altLang="ja-JP" sz="1600" dirty="0"/>
              <a:t>49</a:t>
            </a:r>
            <a:r>
              <a:rPr lang="ja-JP" altLang="en-US" sz="1600" dirty="0"/>
              <a:t>年。</a:t>
            </a:r>
            <a:endParaRPr lang="en-US" altLang="ja-JP" sz="1600" dirty="0"/>
          </a:p>
          <a:p>
            <a:pPr marL="0" lvl="0" indent="0" defTabSz="457200">
              <a:lnSpc>
                <a:spcPct val="100000"/>
              </a:lnSpc>
              <a:spcBef>
                <a:spcPts val="0"/>
              </a:spcBef>
              <a:buNone/>
            </a:pPr>
            <a:r>
              <a:rPr lang="ja-JP" altLang="en-US" sz="1600" dirty="0">
                <a:solidFill>
                  <a:prstClr val="black"/>
                </a:solidFill>
              </a:rPr>
              <a:t>⇒濃度を減衰させることはできるが、処理水の量自体が減るわけではない。</a:t>
            </a:r>
          </a:p>
          <a:p>
            <a:pPr marL="0" indent="0">
              <a:buNone/>
            </a:pPr>
            <a:endParaRPr lang="en-US" altLang="ja-JP" sz="1600" dirty="0"/>
          </a:p>
        </p:txBody>
      </p:sp>
      <p:sp>
        <p:nvSpPr>
          <p:cNvPr id="14" name="テキスト ボックス 13">
            <a:extLst>
              <a:ext uri="{FF2B5EF4-FFF2-40B4-BE49-F238E27FC236}">
                <a16:creationId xmlns:a16="http://schemas.microsoft.com/office/drawing/2014/main" id="{A8D1BB83-9235-41DB-AAE6-6A5D64279A39}"/>
              </a:ext>
            </a:extLst>
          </p:cNvPr>
          <p:cNvSpPr txBox="1"/>
          <p:nvPr/>
        </p:nvSpPr>
        <p:spPr>
          <a:xfrm rot="16200000">
            <a:off x="3346088" y="4079353"/>
            <a:ext cx="1546449" cy="276999"/>
          </a:xfrm>
          <a:prstGeom prst="rect">
            <a:avLst/>
          </a:prstGeom>
          <a:noFill/>
        </p:spPr>
        <p:txBody>
          <a:bodyPr wrap="none" rtlCol="0">
            <a:spAutoFit/>
          </a:bodyPr>
          <a:lstStyle/>
          <a:p>
            <a:r>
              <a:rPr kumimoji="1" lang="ja-JP" altLang="en-US" sz="1200" dirty="0">
                <a:latin typeface="Meiryo UI" panose="020B0604030504040204" pitchFamily="50" charset="-128"/>
                <a:ea typeface="Meiryo UI" panose="020B0604030504040204" pitchFamily="50" charset="-128"/>
              </a:rPr>
              <a:t>トリチウム濃度</a:t>
            </a:r>
            <a:r>
              <a:rPr kumimoji="1" lang="en-US" altLang="ja-JP" sz="1200" dirty="0">
                <a:latin typeface="Meiryo UI" panose="020B0604030504040204" pitchFamily="50" charset="-128"/>
                <a:ea typeface="Meiryo UI" panose="020B0604030504040204" pitchFamily="50" charset="-128"/>
              </a:rPr>
              <a:t>[</a:t>
            </a:r>
            <a:r>
              <a:rPr kumimoji="1" lang="en-US" altLang="ja-JP" sz="1200" dirty="0" err="1">
                <a:latin typeface="Meiryo UI" panose="020B0604030504040204" pitchFamily="50" charset="-128"/>
                <a:ea typeface="Meiryo UI" panose="020B0604030504040204" pitchFamily="50" charset="-128"/>
              </a:rPr>
              <a:t>Bq</a:t>
            </a:r>
            <a:r>
              <a:rPr kumimoji="1" lang="en-US" altLang="ja-JP" sz="1200" dirty="0">
                <a:latin typeface="Meiryo UI" panose="020B0604030504040204" pitchFamily="50" charset="-128"/>
                <a:ea typeface="Meiryo UI" panose="020B0604030504040204" pitchFamily="50" charset="-128"/>
              </a:rPr>
              <a:t>/L]</a:t>
            </a:r>
          </a:p>
        </p:txBody>
      </p:sp>
      <p:sp>
        <p:nvSpPr>
          <p:cNvPr id="15" name="テキスト ボックス 14">
            <a:extLst>
              <a:ext uri="{FF2B5EF4-FFF2-40B4-BE49-F238E27FC236}">
                <a16:creationId xmlns:a16="http://schemas.microsoft.com/office/drawing/2014/main" id="{9346C10F-9A57-4B69-9046-4E887633EDDC}"/>
              </a:ext>
            </a:extLst>
          </p:cNvPr>
          <p:cNvSpPr txBox="1"/>
          <p:nvPr/>
        </p:nvSpPr>
        <p:spPr>
          <a:xfrm rot="5400000">
            <a:off x="8110169" y="4189643"/>
            <a:ext cx="1300356" cy="276999"/>
          </a:xfrm>
          <a:prstGeom prst="rect">
            <a:avLst/>
          </a:prstGeom>
          <a:noFill/>
        </p:spPr>
        <p:txBody>
          <a:bodyPr wrap="none" rtlCol="0">
            <a:spAutoFit/>
          </a:bodyPr>
          <a:lstStyle/>
          <a:p>
            <a:r>
              <a:rPr kumimoji="1" lang="ja-JP" altLang="en-US" sz="1200" dirty="0">
                <a:latin typeface="Meiryo UI" panose="020B0604030504040204" pitchFamily="50" charset="-128"/>
                <a:ea typeface="Meiryo UI" panose="020B0604030504040204" pitchFamily="50" charset="-128"/>
              </a:rPr>
              <a:t>処理水総量</a:t>
            </a:r>
            <a:r>
              <a:rPr kumimoji="1" lang="en-US" altLang="ja-JP" sz="1200" dirty="0">
                <a:latin typeface="Meiryo UI" panose="020B0604030504040204" pitchFamily="50" charset="-128"/>
                <a:ea typeface="Meiryo UI" panose="020B0604030504040204" pitchFamily="50" charset="-128"/>
              </a:rPr>
              <a:t>[m</a:t>
            </a:r>
            <a:r>
              <a:rPr kumimoji="1" lang="en-US" altLang="ja-JP" sz="1200" baseline="30000" dirty="0">
                <a:latin typeface="Meiryo UI" panose="020B0604030504040204" pitchFamily="50" charset="-128"/>
                <a:ea typeface="Meiryo UI" panose="020B0604030504040204" pitchFamily="50" charset="-128"/>
              </a:rPr>
              <a:t>3</a:t>
            </a:r>
            <a:r>
              <a:rPr kumimoji="1" lang="en-US" altLang="ja-JP" sz="1200" dirty="0">
                <a:latin typeface="Meiryo UI" panose="020B0604030504040204" pitchFamily="50" charset="-128"/>
                <a:ea typeface="Meiryo UI" panose="020B0604030504040204" pitchFamily="50" charset="-128"/>
              </a:rPr>
              <a:t>]</a:t>
            </a:r>
          </a:p>
        </p:txBody>
      </p:sp>
      <p:sp>
        <p:nvSpPr>
          <p:cNvPr id="16" name="テキスト ボックス 15">
            <a:extLst>
              <a:ext uri="{FF2B5EF4-FFF2-40B4-BE49-F238E27FC236}">
                <a16:creationId xmlns:a16="http://schemas.microsoft.com/office/drawing/2014/main" id="{ED5A4C21-BE2F-46D9-976E-50962F971C9C}"/>
              </a:ext>
            </a:extLst>
          </p:cNvPr>
          <p:cNvSpPr txBox="1"/>
          <p:nvPr/>
        </p:nvSpPr>
        <p:spPr>
          <a:xfrm>
            <a:off x="6190810" y="5651182"/>
            <a:ext cx="800219" cy="276999"/>
          </a:xfrm>
          <a:prstGeom prst="rect">
            <a:avLst/>
          </a:prstGeom>
          <a:noFill/>
        </p:spPr>
        <p:txBody>
          <a:bodyPr wrap="none" rtlCol="0">
            <a:spAutoFit/>
          </a:bodyPr>
          <a:lstStyle/>
          <a:p>
            <a:r>
              <a:rPr kumimoji="1" lang="ja-JP" altLang="en-US" sz="1200" dirty="0">
                <a:latin typeface="Meiryo UI" panose="020B0604030504040204" pitchFamily="50" charset="-128"/>
                <a:ea typeface="Meiryo UI" panose="020B0604030504040204" pitchFamily="50" charset="-128"/>
              </a:rPr>
              <a:t>経過年数</a:t>
            </a:r>
            <a:endParaRPr kumimoji="1" lang="en-US" altLang="ja-JP" sz="1200" dirty="0">
              <a:latin typeface="Meiryo UI" panose="020B0604030504040204" pitchFamily="50" charset="-128"/>
              <a:ea typeface="Meiryo UI" panose="020B0604030504040204" pitchFamily="50" charset="-128"/>
            </a:endParaRPr>
          </a:p>
        </p:txBody>
      </p:sp>
      <p:cxnSp>
        <p:nvCxnSpPr>
          <p:cNvPr id="19" name="直線コネクタ 18">
            <a:extLst>
              <a:ext uri="{FF2B5EF4-FFF2-40B4-BE49-F238E27FC236}">
                <a16:creationId xmlns:a16="http://schemas.microsoft.com/office/drawing/2014/main" id="{80B0640A-EF76-49B6-95B9-08BCD220AAAC}"/>
              </a:ext>
            </a:extLst>
          </p:cNvPr>
          <p:cNvCxnSpPr/>
          <p:nvPr/>
        </p:nvCxnSpPr>
        <p:spPr>
          <a:xfrm>
            <a:off x="7086056" y="2554794"/>
            <a:ext cx="400594" cy="0"/>
          </a:xfrm>
          <a:prstGeom prst="line">
            <a:avLst/>
          </a:prstGeom>
          <a:ln w="38100">
            <a:solidFill>
              <a:srgbClr val="FF9900"/>
            </a:solidFill>
          </a:ln>
        </p:spPr>
        <p:style>
          <a:lnRef idx="1">
            <a:schemeClr val="accent1"/>
          </a:lnRef>
          <a:fillRef idx="0">
            <a:schemeClr val="accent1"/>
          </a:fillRef>
          <a:effectRef idx="0">
            <a:schemeClr val="accent1"/>
          </a:effectRef>
          <a:fontRef idx="minor">
            <a:schemeClr val="tx1"/>
          </a:fontRef>
        </p:style>
      </p:cxnSp>
      <p:cxnSp>
        <p:nvCxnSpPr>
          <p:cNvPr id="20" name="直線コネクタ 19">
            <a:extLst>
              <a:ext uri="{FF2B5EF4-FFF2-40B4-BE49-F238E27FC236}">
                <a16:creationId xmlns:a16="http://schemas.microsoft.com/office/drawing/2014/main" id="{0492515E-E8E8-4049-9E06-3B6385750742}"/>
              </a:ext>
            </a:extLst>
          </p:cNvPr>
          <p:cNvCxnSpPr/>
          <p:nvPr/>
        </p:nvCxnSpPr>
        <p:spPr>
          <a:xfrm>
            <a:off x="7096397" y="2759446"/>
            <a:ext cx="400594" cy="0"/>
          </a:xfrm>
          <a:prstGeom prst="line">
            <a:avLst/>
          </a:prstGeom>
          <a:ln w="381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21" name="直線コネクタ 20">
            <a:extLst>
              <a:ext uri="{FF2B5EF4-FFF2-40B4-BE49-F238E27FC236}">
                <a16:creationId xmlns:a16="http://schemas.microsoft.com/office/drawing/2014/main" id="{A4C4B31E-E730-4684-801F-5C87212A17E0}"/>
              </a:ext>
            </a:extLst>
          </p:cNvPr>
          <p:cNvCxnSpPr/>
          <p:nvPr/>
        </p:nvCxnSpPr>
        <p:spPr>
          <a:xfrm>
            <a:off x="7096397" y="2979687"/>
            <a:ext cx="400594"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22" name="テキスト ボックス 21">
            <a:extLst>
              <a:ext uri="{FF2B5EF4-FFF2-40B4-BE49-F238E27FC236}">
                <a16:creationId xmlns:a16="http://schemas.microsoft.com/office/drawing/2014/main" id="{79F2CE7D-85F7-409E-B258-C7C3C7077975}"/>
              </a:ext>
            </a:extLst>
          </p:cNvPr>
          <p:cNvSpPr txBox="1"/>
          <p:nvPr/>
        </p:nvSpPr>
        <p:spPr>
          <a:xfrm>
            <a:off x="7456339" y="2406862"/>
            <a:ext cx="1189749" cy="253916"/>
          </a:xfrm>
          <a:prstGeom prst="rect">
            <a:avLst/>
          </a:prstGeom>
          <a:noFill/>
        </p:spPr>
        <p:txBody>
          <a:bodyPr wrap="none" rtlCol="0">
            <a:spAutoFit/>
          </a:bodyPr>
          <a:lstStyle/>
          <a:p>
            <a:r>
              <a:rPr kumimoji="1" lang="ja-JP" altLang="en-US" sz="1050" dirty="0">
                <a:latin typeface="Meiryo UI" panose="020B0604030504040204" pitchFamily="50" charset="-128"/>
                <a:ea typeface="Meiryo UI" panose="020B0604030504040204" pitchFamily="50" charset="-128"/>
              </a:rPr>
              <a:t>処理水総量</a:t>
            </a:r>
            <a:r>
              <a:rPr kumimoji="1" lang="en-US" altLang="ja-JP" sz="1050" dirty="0">
                <a:latin typeface="Meiryo UI" panose="020B0604030504040204" pitchFamily="50" charset="-128"/>
                <a:ea typeface="Meiryo UI" panose="020B0604030504040204" pitchFamily="50" charset="-128"/>
              </a:rPr>
              <a:t>[m</a:t>
            </a:r>
            <a:r>
              <a:rPr kumimoji="1" lang="en-US" altLang="ja-JP" sz="1050" baseline="30000" dirty="0">
                <a:latin typeface="Meiryo UI" panose="020B0604030504040204" pitchFamily="50" charset="-128"/>
                <a:ea typeface="Meiryo UI" panose="020B0604030504040204" pitchFamily="50" charset="-128"/>
              </a:rPr>
              <a:t>3</a:t>
            </a:r>
            <a:r>
              <a:rPr kumimoji="1" lang="en-US" altLang="ja-JP" sz="1050" dirty="0">
                <a:latin typeface="Meiryo UI" panose="020B0604030504040204" pitchFamily="50" charset="-128"/>
                <a:ea typeface="Meiryo UI" panose="020B0604030504040204" pitchFamily="50" charset="-128"/>
              </a:rPr>
              <a:t>]</a:t>
            </a:r>
          </a:p>
        </p:txBody>
      </p:sp>
      <p:sp>
        <p:nvSpPr>
          <p:cNvPr id="23" name="テキスト ボックス 22">
            <a:extLst>
              <a:ext uri="{FF2B5EF4-FFF2-40B4-BE49-F238E27FC236}">
                <a16:creationId xmlns:a16="http://schemas.microsoft.com/office/drawing/2014/main" id="{30370558-254E-437C-9533-F29D37CFB26D}"/>
              </a:ext>
            </a:extLst>
          </p:cNvPr>
          <p:cNvSpPr txBox="1"/>
          <p:nvPr/>
        </p:nvSpPr>
        <p:spPr>
          <a:xfrm>
            <a:off x="7460688" y="2628934"/>
            <a:ext cx="1370888" cy="253916"/>
          </a:xfrm>
          <a:prstGeom prst="rect">
            <a:avLst/>
          </a:prstGeom>
          <a:noFill/>
        </p:spPr>
        <p:txBody>
          <a:bodyPr wrap="none" rtlCol="0">
            <a:spAutoFit/>
          </a:bodyPr>
          <a:lstStyle/>
          <a:p>
            <a:r>
              <a:rPr kumimoji="1" lang="ja-JP" altLang="en-US" sz="1050" dirty="0">
                <a:latin typeface="Meiryo UI" panose="020B0604030504040204" pitchFamily="50" charset="-128"/>
                <a:ea typeface="Meiryo UI" panose="020B0604030504040204" pitchFamily="50" charset="-128"/>
              </a:rPr>
              <a:t>トリチウム濃度</a:t>
            </a:r>
            <a:r>
              <a:rPr kumimoji="1" lang="en-US" altLang="ja-JP" sz="1050" dirty="0">
                <a:latin typeface="Meiryo UI" panose="020B0604030504040204" pitchFamily="50" charset="-128"/>
                <a:ea typeface="Meiryo UI" panose="020B0604030504040204" pitchFamily="50" charset="-128"/>
              </a:rPr>
              <a:t>[</a:t>
            </a:r>
            <a:r>
              <a:rPr kumimoji="1" lang="en-US" altLang="ja-JP" sz="1050" dirty="0" err="1">
                <a:latin typeface="Meiryo UI" panose="020B0604030504040204" pitchFamily="50" charset="-128"/>
                <a:ea typeface="Meiryo UI" panose="020B0604030504040204" pitchFamily="50" charset="-128"/>
              </a:rPr>
              <a:t>Bq</a:t>
            </a:r>
            <a:r>
              <a:rPr kumimoji="1" lang="en-US" altLang="ja-JP" sz="1050" dirty="0">
                <a:latin typeface="Meiryo UI" panose="020B0604030504040204" pitchFamily="50" charset="-128"/>
                <a:ea typeface="Meiryo UI" panose="020B0604030504040204" pitchFamily="50" charset="-128"/>
              </a:rPr>
              <a:t>/L]</a:t>
            </a:r>
          </a:p>
        </p:txBody>
      </p:sp>
      <p:sp>
        <p:nvSpPr>
          <p:cNvPr id="24" name="テキスト ボックス 23">
            <a:extLst>
              <a:ext uri="{FF2B5EF4-FFF2-40B4-BE49-F238E27FC236}">
                <a16:creationId xmlns:a16="http://schemas.microsoft.com/office/drawing/2014/main" id="{E4305F48-98D8-43AE-B924-2A250E44F8D8}"/>
              </a:ext>
            </a:extLst>
          </p:cNvPr>
          <p:cNvSpPr txBox="1"/>
          <p:nvPr/>
        </p:nvSpPr>
        <p:spPr>
          <a:xfrm>
            <a:off x="7456339" y="2845958"/>
            <a:ext cx="1152880" cy="253916"/>
          </a:xfrm>
          <a:prstGeom prst="rect">
            <a:avLst/>
          </a:prstGeom>
          <a:noFill/>
        </p:spPr>
        <p:txBody>
          <a:bodyPr wrap="none" rtlCol="0">
            <a:spAutoFit/>
          </a:bodyPr>
          <a:lstStyle/>
          <a:p>
            <a:r>
              <a:rPr kumimoji="1" lang="ja-JP" altLang="en-US" sz="1050" dirty="0">
                <a:latin typeface="Meiryo UI" panose="020B0604030504040204" pitchFamily="50" charset="-128"/>
                <a:ea typeface="Meiryo UI" panose="020B0604030504040204" pitchFamily="50" charset="-128"/>
              </a:rPr>
              <a:t>告示濃度</a:t>
            </a:r>
            <a:r>
              <a:rPr kumimoji="1" lang="en-US" altLang="ja-JP" sz="1050" dirty="0">
                <a:latin typeface="Meiryo UI" panose="020B0604030504040204" pitchFamily="50" charset="-128"/>
                <a:ea typeface="Meiryo UI" panose="020B0604030504040204" pitchFamily="50" charset="-128"/>
              </a:rPr>
              <a:t>[</a:t>
            </a:r>
            <a:r>
              <a:rPr kumimoji="1" lang="en-US" altLang="ja-JP" sz="1050" dirty="0" err="1">
                <a:latin typeface="Meiryo UI" panose="020B0604030504040204" pitchFamily="50" charset="-128"/>
                <a:ea typeface="Meiryo UI" panose="020B0604030504040204" pitchFamily="50" charset="-128"/>
              </a:rPr>
              <a:t>Bq</a:t>
            </a:r>
            <a:r>
              <a:rPr kumimoji="1" lang="en-US" altLang="ja-JP" sz="1050" dirty="0">
                <a:latin typeface="Meiryo UI" panose="020B0604030504040204" pitchFamily="50" charset="-128"/>
                <a:ea typeface="Meiryo UI" panose="020B0604030504040204" pitchFamily="50" charset="-128"/>
              </a:rPr>
              <a:t>/L]</a:t>
            </a:r>
          </a:p>
        </p:txBody>
      </p:sp>
      <p:sp>
        <p:nvSpPr>
          <p:cNvPr id="32" name="テキスト ボックス 31">
            <a:extLst>
              <a:ext uri="{FF2B5EF4-FFF2-40B4-BE49-F238E27FC236}">
                <a16:creationId xmlns:a16="http://schemas.microsoft.com/office/drawing/2014/main" id="{295C9960-A4D6-4AA3-9436-065078540304}"/>
              </a:ext>
            </a:extLst>
          </p:cNvPr>
          <p:cNvSpPr txBox="1"/>
          <p:nvPr/>
        </p:nvSpPr>
        <p:spPr>
          <a:xfrm>
            <a:off x="5784157" y="4333306"/>
            <a:ext cx="1345240" cy="307777"/>
          </a:xfrm>
          <a:prstGeom prst="rect">
            <a:avLst/>
          </a:prstGeom>
          <a:noFill/>
        </p:spPr>
        <p:txBody>
          <a:bodyPr wrap="none" rtlCol="0">
            <a:spAutoFit/>
          </a:bodyPr>
          <a:lstStyle/>
          <a:p>
            <a:r>
              <a:rPr kumimoji="1" lang="ja-JP" altLang="en-US" sz="1400" dirty="0">
                <a:latin typeface="Meiryo UI" panose="020B0604030504040204" pitchFamily="50" charset="-128"/>
                <a:ea typeface="Meiryo UI" panose="020B0604030504040204" pitchFamily="50" charset="-128"/>
              </a:rPr>
              <a:t>濃度は減少する</a:t>
            </a:r>
            <a:endParaRPr kumimoji="1" lang="en-US" altLang="ja-JP" sz="1400" dirty="0">
              <a:latin typeface="Meiryo UI" panose="020B0604030504040204" pitchFamily="50" charset="-128"/>
              <a:ea typeface="Meiryo UI" panose="020B0604030504040204" pitchFamily="50" charset="-128"/>
            </a:endParaRPr>
          </a:p>
        </p:txBody>
      </p:sp>
      <p:sp>
        <p:nvSpPr>
          <p:cNvPr id="34" name="テキスト ボックス 33">
            <a:extLst>
              <a:ext uri="{FF2B5EF4-FFF2-40B4-BE49-F238E27FC236}">
                <a16:creationId xmlns:a16="http://schemas.microsoft.com/office/drawing/2014/main" id="{60AC8282-33BD-42D0-831D-B5838C723760}"/>
              </a:ext>
            </a:extLst>
          </p:cNvPr>
          <p:cNvSpPr txBox="1"/>
          <p:nvPr/>
        </p:nvSpPr>
        <p:spPr>
          <a:xfrm>
            <a:off x="5290432" y="3126287"/>
            <a:ext cx="1838965" cy="307777"/>
          </a:xfrm>
          <a:prstGeom prst="rect">
            <a:avLst/>
          </a:prstGeom>
          <a:noFill/>
        </p:spPr>
        <p:txBody>
          <a:bodyPr wrap="none" rtlCol="0">
            <a:spAutoFit/>
          </a:bodyPr>
          <a:lstStyle/>
          <a:p>
            <a:r>
              <a:rPr kumimoji="1" lang="ja-JP" altLang="en-US" sz="1400" dirty="0">
                <a:latin typeface="Meiryo UI" panose="020B0604030504040204" pitchFamily="50" charset="-128"/>
                <a:ea typeface="Meiryo UI" panose="020B0604030504040204" pitchFamily="50" charset="-128"/>
              </a:rPr>
              <a:t>処理水自体は減らない</a:t>
            </a:r>
            <a:endParaRPr kumimoji="1" lang="en-US" altLang="ja-JP" sz="1400" dirty="0">
              <a:latin typeface="Meiryo UI" panose="020B0604030504040204" pitchFamily="50" charset="-128"/>
              <a:ea typeface="Meiryo UI" panose="020B0604030504040204" pitchFamily="50" charset="-128"/>
            </a:endParaRPr>
          </a:p>
        </p:txBody>
      </p:sp>
      <p:cxnSp>
        <p:nvCxnSpPr>
          <p:cNvPr id="36" name="直線コネクタ 35">
            <a:extLst>
              <a:ext uri="{FF2B5EF4-FFF2-40B4-BE49-F238E27FC236}">
                <a16:creationId xmlns:a16="http://schemas.microsoft.com/office/drawing/2014/main" id="{1368EDB8-3DAD-4DB7-954E-6AE41714E44C}"/>
              </a:ext>
            </a:extLst>
          </p:cNvPr>
          <p:cNvCxnSpPr>
            <a:cxnSpLocks/>
          </p:cNvCxnSpPr>
          <p:nvPr/>
        </p:nvCxnSpPr>
        <p:spPr>
          <a:xfrm>
            <a:off x="7050797" y="3187337"/>
            <a:ext cx="0" cy="2281646"/>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43" name="矢印: 右 42">
            <a:extLst>
              <a:ext uri="{FF2B5EF4-FFF2-40B4-BE49-F238E27FC236}">
                <a16:creationId xmlns:a16="http://schemas.microsoft.com/office/drawing/2014/main" id="{713873CB-DE26-4C9D-B558-1BA4EC97CA52}"/>
              </a:ext>
            </a:extLst>
          </p:cNvPr>
          <p:cNvSpPr/>
          <p:nvPr/>
        </p:nvSpPr>
        <p:spPr>
          <a:xfrm>
            <a:off x="5705557" y="3393762"/>
            <a:ext cx="891299" cy="145904"/>
          </a:xfrm>
          <a:prstGeom prst="rightArrow">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eiryo UI" panose="020B0604030504040204" pitchFamily="50" charset="-128"/>
              <a:ea typeface="Meiryo UI" panose="020B0604030504040204" pitchFamily="50" charset="-128"/>
            </a:endParaRPr>
          </a:p>
        </p:txBody>
      </p:sp>
      <p:sp>
        <p:nvSpPr>
          <p:cNvPr id="44" name="矢印: 右 43">
            <a:extLst>
              <a:ext uri="{FF2B5EF4-FFF2-40B4-BE49-F238E27FC236}">
                <a16:creationId xmlns:a16="http://schemas.microsoft.com/office/drawing/2014/main" id="{5140F929-B1FF-4407-A9FF-245024E98432}"/>
              </a:ext>
            </a:extLst>
          </p:cNvPr>
          <p:cNvSpPr/>
          <p:nvPr/>
        </p:nvSpPr>
        <p:spPr>
          <a:xfrm rot="2370016">
            <a:off x="5579336" y="4699452"/>
            <a:ext cx="891299" cy="145904"/>
          </a:xfrm>
          <a:prstGeom prst="rightArrow">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eiryo UI" panose="020B0604030504040204" pitchFamily="50" charset="-128"/>
              <a:ea typeface="Meiryo UI" panose="020B0604030504040204" pitchFamily="50" charset="-128"/>
            </a:endParaRPr>
          </a:p>
        </p:txBody>
      </p:sp>
      <p:sp>
        <p:nvSpPr>
          <p:cNvPr id="25" name="テキスト ボックス 24">
            <a:extLst>
              <a:ext uri="{FF2B5EF4-FFF2-40B4-BE49-F238E27FC236}">
                <a16:creationId xmlns:a16="http://schemas.microsoft.com/office/drawing/2014/main" id="{BFB45A11-B3A9-4E35-8A47-9187BEA7B7B4}"/>
              </a:ext>
            </a:extLst>
          </p:cNvPr>
          <p:cNvSpPr txBox="1"/>
          <p:nvPr/>
        </p:nvSpPr>
        <p:spPr>
          <a:xfrm>
            <a:off x="4734481" y="5861234"/>
            <a:ext cx="3889206" cy="307777"/>
          </a:xfrm>
          <a:prstGeom prst="rect">
            <a:avLst/>
          </a:prstGeom>
          <a:noFill/>
        </p:spPr>
        <p:txBody>
          <a:bodyPr wrap="none" rtlCol="0">
            <a:spAutoFit/>
          </a:bodyPr>
          <a:lstStyle/>
          <a:p>
            <a:r>
              <a:rPr kumimoji="1" lang="ja-JP" altLang="en-US" sz="1400" b="1" dirty="0">
                <a:latin typeface="Meiryo UI" panose="020B0604030504040204" pitchFamily="50" charset="-128"/>
                <a:ea typeface="Meiryo UI" panose="020B0604030504040204" pitchFamily="50" charset="-128"/>
              </a:rPr>
              <a:t>図　経年によるトリチウム濃度と処理水総量の変化</a:t>
            </a:r>
          </a:p>
        </p:txBody>
      </p:sp>
    </p:spTree>
    <p:extLst>
      <p:ext uri="{BB962C8B-B14F-4D97-AF65-F5344CB8AC3E}">
        <p14:creationId xmlns:p14="http://schemas.microsoft.com/office/powerpoint/2010/main" val="47245085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8D20457-6617-4431-9136-64674BE6E1A3}"/>
              </a:ext>
            </a:extLst>
          </p:cNvPr>
          <p:cNvSpPr>
            <a:spLocks noGrp="1"/>
          </p:cNvSpPr>
          <p:nvPr>
            <p:ph type="title"/>
          </p:nvPr>
        </p:nvSpPr>
        <p:spPr>
          <a:xfrm>
            <a:off x="388417" y="1"/>
            <a:ext cx="8755583" cy="705124"/>
          </a:xfrm>
        </p:spPr>
        <p:txBody>
          <a:bodyPr/>
          <a:lstStyle/>
          <a:p>
            <a:r>
              <a:rPr lang="en-US" altLang="ja-JP" dirty="0"/>
              <a:t>3.6</a:t>
            </a:r>
            <a:r>
              <a:rPr kumimoji="1" lang="en-US" altLang="ja-JP" dirty="0"/>
              <a:t> </a:t>
            </a:r>
            <a:r>
              <a:rPr lang="ja-JP" altLang="en-US" dirty="0"/>
              <a:t>処理水の処分方法案</a:t>
            </a:r>
            <a:endParaRPr kumimoji="1" lang="ja-JP" altLang="en-US" dirty="0"/>
          </a:p>
        </p:txBody>
      </p:sp>
      <p:sp>
        <p:nvSpPr>
          <p:cNvPr id="4" name="正方形/長方形 3">
            <a:extLst>
              <a:ext uri="{FF2B5EF4-FFF2-40B4-BE49-F238E27FC236}">
                <a16:creationId xmlns:a16="http://schemas.microsoft.com/office/drawing/2014/main" id="{271F3960-E06B-4544-9BF6-974CD2039EBE}"/>
              </a:ext>
            </a:extLst>
          </p:cNvPr>
          <p:cNvSpPr/>
          <p:nvPr/>
        </p:nvSpPr>
        <p:spPr>
          <a:xfrm>
            <a:off x="370936" y="1175814"/>
            <a:ext cx="8402128" cy="1266473"/>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buFont typeface="Wingdings" panose="05000000000000000000" pitchFamily="2" charset="2"/>
              <a:buChar char="l"/>
            </a:pPr>
            <a:r>
              <a:rPr kumimoji="1" lang="ja-JP" altLang="en-US" dirty="0">
                <a:solidFill>
                  <a:schemeClr val="tx1"/>
                </a:solidFill>
                <a:latin typeface="Meiryo UI" panose="020B0604030504040204" pitchFamily="50" charset="-128"/>
                <a:ea typeface="Meiryo UI" panose="020B0604030504040204" pitchFamily="50" charset="-128"/>
              </a:rPr>
              <a:t>現在タンクに貯蔵されている処理水について、永遠に貯蔵し続けることは難しいため、処分方法を検討する必要がある。</a:t>
            </a:r>
            <a:endParaRPr kumimoji="1" lang="en-US" altLang="ja-JP" dirty="0">
              <a:solidFill>
                <a:schemeClr val="tx1"/>
              </a:solidFill>
              <a:latin typeface="Meiryo UI" panose="020B0604030504040204" pitchFamily="50" charset="-128"/>
              <a:ea typeface="Meiryo UI" panose="020B0604030504040204" pitchFamily="50" charset="-128"/>
            </a:endParaRPr>
          </a:p>
          <a:p>
            <a:pPr marL="285750" indent="-285750">
              <a:buFont typeface="Wingdings" panose="05000000000000000000" pitchFamily="2" charset="2"/>
              <a:buChar char="l"/>
            </a:pPr>
            <a:r>
              <a:rPr kumimoji="1" lang="ja-JP" altLang="en-US" dirty="0">
                <a:solidFill>
                  <a:schemeClr val="tx1"/>
                </a:solidFill>
                <a:latin typeface="Meiryo UI" panose="020B0604030504040204" pitchFamily="50" charset="-128"/>
                <a:ea typeface="Meiryo UI" panose="020B0604030504040204" pitchFamily="50" charset="-128"/>
              </a:rPr>
              <a:t>これまで</a:t>
            </a:r>
            <a:r>
              <a:rPr kumimoji="1" lang="en-US" altLang="ja-JP" dirty="0">
                <a:solidFill>
                  <a:schemeClr val="tx1"/>
                </a:solidFill>
                <a:latin typeface="Meiryo UI" panose="020B0604030504040204" pitchFamily="50" charset="-128"/>
                <a:ea typeface="Meiryo UI" panose="020B0604030504040204" pitchFamily="50" charset="-128"/>
              </a:rPr>
              <a:t>5</a:t>
            </a:r>
            <a:r>
              <a:rPr kumimoji="1" lang="ja-JP" altLang="en-US" dirty="0" err="1">
                <a:solidFill>
                  <a:schemeClr val="tx1"/>
                </a:solidFill>
                <a:latin typeface="Meiryo UI" panose="020B0604030504040204" pitchFamily="50" charset="-128"/>
                <a:ea typeface="Meiryo UI" panose="020B0604030504040204" pitchFamily="50" charset="-128"/>
              </a:rPr>
              <a:t>つの</a:t>
            </a:r>
            <a:r>
              <a:rPr kumimoji="1" lang="ja-JP" altLang="en-US" dirty="0">
                <a:solidFill>
                  <a:schemeClr val="tx1"/>
                </a:solidFill>
                <a:latin typeface="Meiryo UI" panose="020B0604030504040204" pitchFamily="50" charset="-128"/>
                <a:ea typeface="Meiryo UI" panose="020B0604030504040204" pitchFamily="50" charset="-128"/>
              </a:rPr>
              <a:t>処分方法について検討がされてきている。</a:t>
            </a:r>
            <a:endParaRPr kumimoji="1" lang="en-US" altLang="ja-JP" dirty="0">
              <a:solidFill>
                <a:schemeClr val="tx1"/>
              </a:solidFill>
              <a:latin typeface="Meiryo UI" panose="020B0604030504040204" pitchFamily="50" charset="-128"/>
              <a:ea typeface="Meiryo UI" panose="020B0604030504040204" pitchFamily="50" charset="-128"/>
            </a:endParaRPr>
          </a:p>
          <a:p>
            <a:pPr marL="285750" indent="-285750">
              <a:buFont typeface="Wingdings" panose="05000000000000000000" pitchFamily="2" charset="2"/>
              <a:buChar char="l"/>
            </a:pPr>
            <a:r>
              <a:rPr kumimoji="1" lang="ja-JP" altLang="en-US" dirty="0">
                <a:solidFill>
                  <a:schemeClr val="tx1"/>
                </a:solidFill>
                <a:latin typeface="Meiryo UI" panose="020B0604030504040204" pitchFamily="50" charset="-128"/>
                <a:ea typeface="Meiryo UI" panose="020B0604030504040204" pitchFamily="50" charset="-128"/>
              </a:rPr>
              <a:t>技術的特徴や社会的影響を踏まえたうえで、適切な処分方法を選定する必要がある。</a:t>
            </a:r>
            <a:endParaRPr kumimoji="1" lang="en-US" altLang="ja-JP" dirty="0">
              <a:solidFill>
                <a:schemeClr val="tx1"/>
              </a:solidFill>
              <a:latin typeface="Meiryo UI" panose="020B0604030504040204" pitchFamily="50" charset="-128"/>
              <a:ea typeface="Meiryo UI" panose="020B0604030504040204" pitchFamily="50" charset="-128"/>
            </a:endParaRPr>
          </a:p>
        </p:txBody>
      </p:sp>
      <p:sp>
        <p:nvSpPr>
          <p:cNvPr id="5" name="スライド番号プレースホルダー 4">
            <a:extLst>
              <a:ext uri="{FF2B5EF4-FFF2-40B4-BE49-F238E27FC236}">
                <a16:creationId xmlns:a16="http://schemas.microsoft.com/office/drawing/2014/main" id="{68AF8F48-9921-43BD-8392-73F831F48924}"/>
              </a:ext>
            </a:extLst>
          </p:cNvPr>
          <p:cNvSpPr>
            <a:spLocks noGrp="1"/>
          </p:cNvSpPr>
          <p:nvPr>
            <p:ph type="sldNum" sz="quarter" idx="12"/>
          </p:nvPr>
        </p:nvSpPr>
        <p:spPr/>
        <p:txBody>
          <a:bodyPr/>
          <a:lstStyle/>
          <a:p>
            <a:fld id="{787F0561-F29F-4014-88F6-9EE3D1B23701}" type="slidenum">
              <a:rPr kumimoji="1" lang="ja-JP" altLang="en-US" smtClean="0">
                <a:latin typeface="Meiryo UI" panose="020B0604030504040204" pitchFamily="50" charset="-128"/>
                <a:ea typeface="Meiryo UI" panose="020B0604030504040204" pitchFamily="50" charset="-128"/>
              </a:rPr>
              <a:pPr/>
              <a:t>21</a:t>
            </a:fld>
            <a:endParaRPr kumimoji="1" lang="ja-JP" altLang="en-US">
              <a:latin typeface="Meiryo UI" panose="020B0604030504040204" pitchFamily="50" charset="-128"/>
              <a:ea typeface="Meiryo UI" panose="020B0604030504040204" pitchFamily="50" charset="-128"/>
            </a:endParaRPr>
          </a:p>
        </p:txBody>
      </p:sp>
      <p:sp>
        <p:nvSpPr>
          <p:cNvPr id="6" name="コンテンツ プレースホルダー 2">
            <a:extLst>
              <a:ext uri="{FF2B5EF4-FFF2-40B4-BE49-F238E27FC236}">
                <a16:creationId xmlns:a16="http://schemas.microsoft.com/office/drawing/2014/main" id="{308D7D47-D762-4E92-B76E-D191C07A6880}"/>
              </a:ext>
            </a:extLst>
          </p:cNvPr>
          <p:cNvSpPr txBox="1">
            <a:spLocks/>
          </p:cNvSpPr>
          <p:nvPr/>
        </p:nvSpPr>
        <p:spPr>
          <a:xfrm>
            <a:off x="290650" y="787125"/>
            <a:ext cx="8383346" cy="472331"/>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1800" kern="1200">
                <a:solidFill>
                  <a:schemeClr val="tx1"/>
                </a:solidFill>
                <a:latin typeface="Meiryo UI" panose="020B0604030504040204" pitchFamily="50" charset="-128"/>
                <a:ea typeface="Meiryo UI" panose="020B0604030504040204" pitchFamily="50" charset="-128"/>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eiryo UI" panose="020B0604030504040204" pitchFamily="50" charset="-128"/>
                <a:ea typeface="Meiryo UI" panose="020B0604030504040204" pitchFamily="50" charset="-128"/>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eiryo UI" panose="020B0604030504040204" pitchFamily="50" charset="-128"/>
                <a:ea typeface="Meiryo UI" panose="020B0604030504040204" pitchFamily="50" charset="-128"/>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eiryo UI" panose="020B0604030504040204" pitchFamily="50" charset="-128"/>
                <a:ea typeface="Meiryo UI" panose="020B0604030504040204" pitchFamily="50" charset="-128"/>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eiryo UI" panose="020B0604030504040204" pitchFamily="50" charset="-128"/>
                <a:ea typeface="Meiryo UI" panose="020B0604030504040204" pitchFamily="50" charset="-128"/>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None/>
            </a:pPr>
            <a:r>
              <a:rPr lang="ja-JP" altLang="en-US" dirty="0"/>
              <a:t>処理水をどうするの？</a:t>
            </a:r>
          </a:p>
        </p:txBody>
      </p:sp>
      <p:sp>
        <p:nvSpPr>
          <p:cNvPr id="36" name="四角形: 1 つの角を丸める 35">
            <a:extLst>
              <a:ext uri="{FF2B5EF4-FFF2-40B4-BE49-F238E27FC236}">
                <a16:creationId xmlns:a16="http://schemas.microsoft.com/office/drawing/2014/main" id="{698F2227-44B1-44B0-AAE9-C6CD24D24AA0}"/>
              </a:ext>
            </a:extLst>
          </p:cNvPr>
          <p:cNvSpPr/>
          <p:nvPr/>
        </p:nvSpPr>
        <p:spPr>
          <a:xfrm>
            <a:off x="1976908" y="4247796"/>
            <a:ext cx="721215" cy="94642"/>
          </a:xfrm>
          <a:prstGeom prst="round1Rect">
            <a:avLst/>
          </a:prstGeom>
          <a:solidFill>
            <a:srgbClr val="E9EDF3">
              <a:lumMod val="40000"/>
              <a:lumOff val="60000"/>
            </a:srgbClr>
          </a:solidFill>
          <a:ln w="9525" cap="flat" cmpd="sng" algn="ctr">
            <a:solidFill>
              <a:srgbClr val="000000"/>
            </a:solidFill>
            <a:prstDash val="solid"/>
          </a:ln>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1" lang="ja-JP" altLang="en-US" sz="1400" b="0" i="0" u="none" strike="noStrike" kern="0" cap="none" spc="0" normalizeH="0" baseline="0" noProof="0">
              <a:ln>
                <a:noFill/>
              </a:ln>
              <a:solidFill>
                <a:srgbClr val="000000"/>
              </a:solidFill>
              <a:effectLst/>
              <a:uLnTx/>
              <a:uFillTx/>
              <a:latin typeface="Meiryo UI" panose="020B0604030504040204" pitchFamily="50" charset="-128"/>
              <a:ea typeface="Meiryo UI" panose="020B0604030504040204" pitchFamily="50" charset="-128"/>
            </a:endParaRPr>
          </a:p>
        </p:txBody>
      </p:sp>
      <p:sp>
        <p:nvSpPr>
          <p:cNvPr id="37" name="正方形/長方形 36">
            <a:extLst>
              <a:ext uri="{FF2B5EF4-FFF2-40B4-BE49-F238E27FC236}">
                <a16:creationId xmlns:a16="http://schemas.microsoft.com/office/drawing/2014/main" id="{32F58735-F906-4151-A438-64B61B9A7A7D}"/>
              </a:ext>
            </a:extLst>
          </p:cNvPr>
          <p:cNvSpPr/>
          <p:nvPr/>
        </p:nvSpPr>
        <p:spPr>
          <a:xfrm>
            <a:off x="464741" y="4210062"/>
            <a:ext cx="1943562" cy="753968"/>
          </a:xfrm>
          <a:prstGeom prst="rect">
            <a:avLst/>
          </a:prstGeom>
          <a:solidFill>
            <a:srgbClr val="AA8622"/>
          </a:solidFill>
          <a:ln w="9525" cap="flat" cmpd="sng" algn="ctr">
            <a:solidFill>
              <a:srgbClr val="000000"/>
            </a:solidFill>
            <a:prstDash val="solid"/>
          </a:ln>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1" lang="ja-JP" altLang="en-US" sz="1400" b="0" i="0" u="none" strike="noStrike" kern="0" cap="none" spc="0" normalizeH="0" baseline="0" noProof="0">
              <a:ln>
                <a:noFill/>
              </a:ln>
              <a:solidFill>
                <a:srgbClr val="FFFFFF"/>
              </a:solidFill>
              <a:effectLst/>
              <a:uLnTx/>
              <a:uFillTx/>
              <a:latin typeface="Meiryo UI" panose="020B0604030504040204" pitchFamily="50" charset="-128"/>
              <a:ea typeface="Meiryo UI" panose="020B0604030504040204" pitchFamily="50" charset="-128"/>
            </a:endParaRPr>
          </a:p>
        </p:txBody>
      </p:sp>
      <p:sp>
        <p:nvSpPr>
          <p:cNvPr id="38" name="フローチャート: 書類 37">
            <a:extLst>
              <a:ext uri="{FF2B5EF4-FFF2-40B4-BE49-F238E27FC236}">
                <a16:creationId xmlns:a16="http://schemas.microsoft.com/office/drawing/2014/main" id="{228BC6C3-EDDE-4953-93CA-3A4E15778F1C}"/>
              </a:ext>
            </a:extLst>
          </p:cNvPr>
          <p:cNvSpPr/>
          <p:nvPr/>
        </p:nvSpPr>
        <p:spPr>
          <a:xfrm rot="10800000">
            <a:off x="2411228" y="4309086"/>
            <a:ext cx="1005840" cy="654943"/>
          </a:xfrm>
          <a:prstGeom prst="flowChartDocument">
            <a:avLst/>
          </a:prstGeom>
          <a:solidFill>
            <a:srgbClr val="B2D6DF"/>
          </a:solidFill>
          <a:ln w="9525" cap="flat" cmpd="sng" algn="ctr">
            <a:solidFill>
              <a:srgbClr val="000000"/>
            </a:solidFill>
            <a:prstDash val="solid"/>
          </a:ln>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1" lang="ja-JP" altLang="en-US" sz="1400" b="0" i="0" u="none" strike="noStrike" kern="0" cap="none" spc="0" normalizeH="0" baseline="0" noProof="0">
              <a:ln>
                <a:noFill/>
              </a:ln>
              <a:solidFill>
                <a:srgbClr val="000000"/>
              </a:solidFill>
              <a:effectLst/>
              <a:uLnTx/>
              <a:uFillTx/>
              <a:latin typeface="Meiryo UI" panose="020B0604030504040204" pitchFamily="50" charset="-128"/>
              <a:ea typeface="Meiryo UI" panose="020B0604030504040204" pitchFamily="50" charset="-128"/>
            </a:endParaRPr>
          </a:p>
        </p:txBody>
      </p:sp>
      <p:sp>
        <p:nvSpPr>
          <p:cNvPr id="39" name="四角形: 角を丸くする 38">
            <a:extLst>
              <a:ext uri="{FF2B5EF4-FFF2-40B4-BE49-F238E27FC236}">
                <a16:creationId xmlns:a16="http://schemas.microsoft.com/office/drawing/2014/main" id="{C43B3CD5-287D-4AFB-A434-EF2CB51C633C}"/>
              </a:ext>
            </a:extLst>
          </p:cNvPr>
          <p:cNvSpPr/>
          <p:nvPr/>
        </p:nvSpPr>
        <p:spPr>
          <a:xfrm>
            <a:off x="513867" y="4322420"/>
            <a:ext cx="950506" cy="207618"/>
          </a:xfrm>
          <a:prstGeom prst="roundRect">
            <a:avLst/>
          </a:prstGeom>
          <a:solidFill>
            <a:srgbClr val="E9EDF3">
              <a:lumMod val="40000"/>
              <a:lumOff val="60000"/>
            </a:srgbClr>
          </a:solidFill>
          <a:ln w="9525" cap="flat" cmpd="sng" algn="ctr">
            <a:solidFill>
              <a:srgbClr val="000000"/>
            </a:solidFill>
            <a:prstDash val="solid"/>
          </a:ln>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1" lang="ja-JP" altLang="en-US" sz="1400" b="0" i="0" u="none" strike="noStrike" kern="0" cap="none" spc="0" normalizeH="0" baseline="0" noProof="0">
              <a:ln>
                <a:noFill/>
              </a:ln>
              <a:solidFill>
                <a:srgbClr val="000000"/>
              </a:solidFill>
              <a:effectLst/>
              <a:uLnTx/>
              <a:uFillTx/>
              <a:latin typeface="Meiryo UI" panose="020B0604030504040204" pitchFamily="50" charset="-128"/>
              <a:ea typeface="Meiryo UI" panose="020B0604030504040204" pitchFamily="50" charset="-128"/>
            </a:endParaRPr>
          </a:p>
        </p:txBody>
      </p:sp>
      <p:sp>
        <p:nvSpPr>
          <p:cNvPr id="40" name="フローチャート: 手作業 39">
            <a:extLst>
              <a:ext uri="{FF2B5EF4-FFF2-40B4-BE49-F238E27FC236}">
                <a16:creationId xmlns:a16="http://schemas.microsoft.com/office/drawing/2014/main" id="{C557A188-FCE7-422C-B771-6A5D70D47896}"/>
              </a:ext>
            </a:extLst>
          </p:cNvPr>
          <p:cNvSpPr/>
          <p:nvPr/>
        </p:nvSpPr>
        <p:spPr>
          <a:xfrm rot="10800000">
            <a:off x="1472852" y="3468976"/>
            <a:ext cx="240790" cy="741304"/>
          </a:xfrm>
          <a:prstGeom prst="flowChartManualOperation">
            <a:avLst/>
          </a:prstGeom>
          <a:solidFill>
            <a:srgbClr val="E9EDF3">
              <a:lumMod val="40000"/>
              <a:lumOff val="60000"/>
            </a:srgbClr>
          </a:solidFill>
          <a:ln w="9525" cap="flat" cmpd="sng" algn="ctr">
            <a:solidFill>
              <a:srgbClr val="000000"/>
            </a:solidFill>
            <a:prstDash val="solid"/>
          </a:ln>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1" lang="ja-JP" altLang="en-US" sz="1400" b="0" i="0" u="none" strike="noStrike" kern="0" cap="none" spc="0" normalizeH="0" baseline="0" noProof="0">
              <a:ln>
                <a:noFill/>
              </a:ln>
              <a:solidFill>
                <a:srgbClr val="000000"/>
              </a:solidFill>
              <a:effectLst/>
              <a:uLnTx/>
              <a:uFillTx/>
              <a:latin typeface="Meiryo UI" panose="020B0604030504040204" pitchFamily="50" charset="-128"/>
              <a:ea typeface="Meiryo UI" panose="020B0604030504040204" pitchFamily="50" charset="-128"/>
            </a:endParaRPr>
          </a:p>
        </p:txBody>
      </p:sp>
      <p:sp>
        <p:nvSpPr>
          <p:cNvPr id="41" name="思考の吹き出し: 雲形 40">
            <a:extLst>
              <a:ext uri="{FF2B5EF4-FFF2-40B4-BE49-F238E27FC236}">
                <a16:creationId xmlns:a16="http://schemas.microsoft.com/office/drawing/2014/main" id="{FFC7FE86-4372-4B05-87B1-D82E46BE800C}"/>
              </a:ext>
            </a:extLst>
          </p:cNvPr>
          <p:cNvSpPr/>
          <p:nvPr/>
        </p:nvSpPr>
        <p:spPr>
          <a:xfrm>
            <a:off x="479302" y="3213553"/>
            <a:ext cx="791084" cy="190203"/>
          </a:xfrm>
          <a:prstGeom prst="cloudCallout">
            <a:avLst>
              <a:gd name="adj1" fmla="val 85834"/>
              <a:gd name="adj2" fmla="val 73420"/>
            </a:avLst>
          </a:prstGeom>
          <a:solidFill>
            <a:srgbClr val="E9EDF3">
              <a:lumMod val="40000"/>
              <a:lumOff val="60000"/>
            </a:srgbClr>
          </a:solidFill>
          <a:ln w="9525" cap="flat" cmpd="sng" algn="ctr">
            <a:solidFill>
              <a:srgbClr val="000000"/>
            </a:solidFill>
            <a:prstDash val="solid"/>
          </a:ln>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1" lang="ja-JP" altLang="en-US" sz="1400" b="0" i="0" u="none" strike="noStrike" kern="0" cap="none" spc="0" normalizeH="0" baseline="0" noProof="0">
              <a:ln>
                <a:noFill/>
              </a:ln>
              <a:solidFill>
                <a:srgbClr val="000000"/>
              </a:solidFill>
              <a:effectLst/>
              <a:uLnTx/>
              <a:uFillTx/>
              <a:latin typeface="Meiryo UI" panose="020B0604030504040204" pitchFamily="50" charset="-128"/>
              <a:ea typeface="Meiryo UI" panose="020B0604030504040204" pitchFamily="50" charset="-128"/>
            </a:endParaRPr>
          </a:p>
        </p:txBody>
      </p:sp>
      <p:sp>
        <p:nvSpPr>
          <p:cNvPr id="42" name="テキスト ボックス 41">
            <a:extLst>
              <a:ext uri="{FF2B5EF4-FFF2-40B4-BE49-F238E27FC236}">
                <a16:creationId xmlns:a16="http://schemas.microsoft.com/office/drawing/2014/main" id="{BBB48C92-A265-4B12-878F-56DC94476CEE}"/>
              </a:ext>
            </a:extLst>
          </p:cNvPr>
          <p:cNvSpPr txBox="1"/>
          <p:nvPr/>
        </p:nvSpPr>
        <p:spPr>
          <a:xfrm>
            <a:off x="1684541" y="3117801"/>
            <a:ext cx="1734449" cy="430887"/>
          </a:xfrm>
          <a:prstGeom prst="rect">
            <a:avLst/>
          </a:prstGeom>
          <a:noFill/>
          <a:ln>
            <a:noFill/>
          </a:ln>
        </p:spPr>
        <p:txBody>
          <a:bodyPr wrap="none" lIns="0" tIns="0" rIns="0" bIns="0" rtlCol="0">
            <a:spAutoFit/>
          </a:bodyPr>
          <a:lstStyle/>
          <a:p>
            <a:pPr defTabSz="914400"/>
            <a:r>
              <a:rPr kumimoji="1" lang="ja-JP" altLang="en-US" sz="1400" dirty="0">
                <a:solidFill>
                  <a:srgbClr val="000000"/>
                </a:solidFill>
                <a:latin typeface="Meiryo UI" panose="020B0604030504040204" pitchFamily="50" charset="-128"/>
                <a:ea typeface="Meiryo UI" panose="020B0604030504040204" pitchFamily="50" charset="-128"/>
              </a:rPr>
              <a:t>大気放出</a:t>
            </a:r>
            <a:endParaRPr kumimoji="1" lang="en-US" altLang="ja-JP" sz="1400" dirty="0">
              <a:solidFill>
                <a:srgbClr val="000000"/>
              </a:solidFill>
              <a:latin typeface="Meiryo UI" panose="020B0604030504040204" pitchFamily="50" charset="-128"/>
              <a:ea typeface="Meiryo UI" panose="020B0604030504040204" pitchFamily="50" charset="-128"/>
            </a:endParaRPr>
          </a:p>
          <a:p>
            <a:pPr defTabSz="914400"/>
            <a:r>
              <a:rPr kumimoji="1" lang="ja-JP" altLang="en-US" sz="1400" dirty="0">
                <a:solidFill>
                  <a:srgbClr val="000000"/>
                </a:solidFill>
                <a:latin typeface="Meiryo UI" panose="020B0604030504040204" pitchFamily="50" charset="-128"/>
                <a:ea typeface="Meiryo UI" panose="020B0604030504040204" pitchFamily="50" charset="-128"/>
              </a:rPr>
              <a:t>（①水素　②水蒸気）</a:t>
            </a:r>
          </a:p>
        </p:txBody>
      </p:sp>
      <p:sp>
        <p:nvSpPr>
          <p:cNvPr id="43" name="テキスト ボックス 42">
            <a:extLst>
              <a:ext uri="{FF2B5EF4-FFF2-40B4-BE49-F238E27FC236}">
                <a16:creationId xmlns:a16="http://schemas.microsoft.com/office/drawing/2014/main" id="{910A6687-D3D3-4937-A805-D626F3A92804}"/>
              </a:ext>
            </a:extLst>
          </p:cNvPr>
          <p:cNvSpPr txBox="1"/>
          <p:nvPr/>
        </p:nvSpPr>
        <p:spPr>
          <a:xfrm>
            <a:off x="535085" y="4339454"/>
            <a:ext cx="897682" cy="215444"/>
          </a:xfrm>
          <a:prstGeom prst="rect">
            <a:avLst/>
          </a:prstGeom>
          <a:noFill/>
          <a:ln>
            <a:noFill/>
          </a:ln>
        </p:spPr>
        <p:txBody>
          <a:bodyPr wrap="none" lIns="0" tIns="0" rIns="0" bIns="0" rtlCol="0">
            <a:spAutoFit/>
          </a:bodyPr>
          <a:lstStyle/>
          <a:p>
            <a:pPr defTabSz="914400"/>
            <a:r>
              <a:rPr kumimoji="1" lang="ja-JP" altLang="en-US" sz="1400" dirty="0">
                <a:solidFill>
                  <a:srgbClr val="000000"/>
                </a:solidFill>
                <a:latin typeface="Meiryo UI" panose="020B0604030504040204" pitchFamily="50" charset="-128"/>
                <a:ea typeface="Meiryo UI" panose="020B0604030504040204" pitchFamily="50" charset="-128"/>
              </a:rPr>
              <a:t>④地下埋設</a:t>
            </a:r>
          </a:p>
        </p:txBody>
      </p:sp>
      <p:pic>
        <p:nvPicPr>
          <p:cNvPr id="44" name="グラフィックス 43" descr="矢印: 時計回りの曲線">
            <a:extLst>
              <a:ext uri="{FF2B5EF4-FFF2-40B4-BE49-F238E27FC236}">
                <a16:creationId xmlns:a16="http://schemas.microsoft.com/office/drawing/2014/main" id="{CC0BA443-38C1-4C06-8409-D45962EAEBAE}"/>
              </a:ext>
            </a:extLst>
          </p:cNvPr>
          <p:cNvPicPr>
            <a:picLocks noChangeAspect="1"/>
          </p:cNvPicPr>
          <p:nvPr/>
        </p:nvPicPr>
        <p:blipFill>
          <a:blip r:embed="rId2" cstate="email">
            <a:extLst>
              <a:ext uri="{28A0092B-C50C-407E-A947-70E740481C1C}">
                <a14:useLocalDpi xmlns:a14="http://schemas.microsoft.com/office/drawing/2010/main"/>
              </a:ext>
              <a:ext uri="{96DAC541-7B7A-43D3-8B79-37D633B846F1}">
                <asvg:svgBlip xmlns="" xmlns:asvg="http://schemas.microsoft.com/office/drawing/2016/SVG/main" r:embed="rId3"/>
              </a:ext>
            </a:extLst>
          </a:blip>
          <a:stretch>
            <a:fillRect/>
          </a:stretch>
        </p:blipFill>
        <p:spPr>
          <a:xfrm rot="7812570">
            <a:off x="2712273" y="4072923"/>
            <a:ext cx="426575" cy="426575"/>
          </a:xfrm>
          <a:prstGeom prst="rect">
            <a:avLst/>
          </a:prstGeom>
        </p:spPr>
      </p:pic>
      <p:sp>
        <p:nvSpPr>
          <p:cNvPr id="45" name="テキスト ボックス 44">
            <a:extLst>
              <a:ext uri="{FF2B5EF4-FFF2-40B4-BE49-F238E27FC236}">
                <a16:creationId xmlns:a16="http://schemas.microsoft.com/office/drawing/2014/main" id="{44C5EC16-5BDE-488A-8850-133D8FA6627C}"/>
              </a:ext>
            </a:extLst>
          </p:cNvPr>
          <p:cNvSpPr txBox="1"/>
          <p:nvPr/>
        </p:nvSpPr>
        <p:spPr>
          <a:xfrm>
            <a:off x="2565064" y="3942280"/>
            <a:ext cx="897682" cy="215444"/>
          </a:xfrm>
          <a:prstGeom prst="rect">
            <a:avLst/>
          </a:prstGeom>
          <a:noFill/>
          <a:ln>
            <a:noFill/>
          </a:ln>
        </p:spPr>
        <p:txBody>
          <a:bodyPr wrap="none" lIns="0" tIns="0" rIns="0" bIns="0" rtlCol="0">
            <a:spAutoFit/>
          </a:bodyPr>
          <a:lstStyle/>
          <a:p>
            <a:pPr defTabSz="914400"/>
            <a:r>
              <a:rPr kumimoji="1" lang="ja-JP" altLang="en-US" sz="1400" dirty="0">
                <a:solidFill>
                  <a:srgbClr val="000000"/>
                </a:solidFill>
                <a:latin typeface="Meiryo UI" panose="020B0604030504040204" pitchFamily="50" charset="-128"/>
                <a:ea typeface="Meiryo UI" panose="020B0604030504040204" pitchFamily="50" charset="-128"/>
              </a:rPr>
              <a:t>③海洋放出</a:t>
            </a:r>
          </a:p>
        </p:txBody>
      </p:sp>
      <p:sp>
        <p:nvSpPr>
          <p:cNvPr id="46" name="四角形: 1 つの角を丸める 45">
            <a:extLst>
              <a:ext uri="{FF2B5EF4-FFF2-40B4-BE49-F238E27FC236}">
                <a16:creationId xmlns:a16="http://schemas.microsoft.com/office/drawing/2014/main" id="{A00F8A61-8D46-43D8-9787-5ADF823051C2}"/>
              </a:ext>
            </a:extLst>
          </p:cNvPr>
          <p:cNvSpPr/>
          <p:nvPr/>
        </p:nvSpPr>
        <p:spPr>
          <a:xfrm rot="5400000">
            <a:off x="1351738" y="4688213"/>
            <a:ext cx="1071714" cy="115412"/>
          </a:xfrm>
          <a:prstGeom prst="round1Rect">
            <a:avLst/>
          </a:prstGeom>
          <a:solidFill>
            <a:srgbClr val="E9EDF3">
              <a:lumMod val="40000"/>
              <a:lumOff val="60000"/>
            </a:srgbClr>
          </a:solidFill>
          <a:ln w="9525" cap="flat" cmpd="sng" algn="ctr">
            <a:solidFill>
              <a:srgbClr val="000000"/>
            </a:solidFill>
            <a:prstDash val="solid"/>
          </a:ln>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1" lang="ja-JP" altLang="en-US" sz="1400" b="0" i="0" u="none" strike="noStrike" kern="0" cap="none" spc="0" normalizeH="0" baseline="0" noProof="0">
              <a:ln>
                <a:noFill/>
              </a:ln>
              <a:solidFill>
                <a:srgbClr val="000000"/>
              </a:solidFill>
              <a:effectLst/>
              <a:uLnTx/>
              <a:uFillTx/>
              <a:latin typeface="Meiryo UI" panose="020B0604030504040204" pitchFamily="50" charset="-128"/>
              <a:ea typeface="Meiryo UI" panose="020B0604030504040204" pitchFamily="50" charset="-128"/>
            </a:endParaRPr>
          </a:p>
        </p:txBody>
      </p:sp>
      <p:sp>
        <p:nvSpPr>
          <p:cNvPr id="47" name="テキスト ボックス 46">
            <a:extLst>
              <a:ext uri="{FF2B5EF4-FFF2-40B4-BE49-F238E27FC236}">
                <a16:creationId xmlns:a16="http://schemas.microsoft.com/office/drawing/2014/main" id="{08C034A0-6706-45E9-96FB-019E26CB79B7}"/>
              </a:ext>
            </a:extLst>
          </p:cNvPr>
          <p:cNvSpPr txBox="1"/>
          <p:nvPr/>
        </p:nvSpPr>
        <p:spPr>
          <a:xfrm>
            <a:off x="874084" y="5210348"/>
            <a:ext cx="897682" cy="215444"/>
          </a:xfrm>
          <a:prstGeom prst="rect">
            <a:avLst/>
          </a:prstGeom>
          <a:noFill/>
          <a:ln>
            <a:noFill/>
          </a:ln>
        </p:spPr>
        <p:txBody>
          <a:bodyPr wrap="none" lIns="0" tIns="0" rIns="0" bIns="0" rtlCol="0">
            <a:spAutoFit/>
          </a:bodyPr>
          <a:lstStyle/>
          <a:p>
            <a:pPr defTabSz="914400"/>
            <a:r>
              <a:rPr kumimoji="1" lang="ja-JP" altLang="en-US" sz="1400" dirty="0">
                <a:solidFill>
                  <a:srgbClr val="000000"/>
                </a:solidFill>
                <a:latin typeface="Meiryo UI" panose="020B0604030504040204" pitchFamily="50" charset="-128"/>
                <a:ea typeface="Meiryo UI" panose="020B0604030504040204" pitchFamily="50" charset="-128"/>
              </a:rPr>
              <a:t>⑤地層注入</a:t>
            </a:r>
          </a:p>
        </p:txBody>
      </p:sp>
      <p:sp>
        <p:nvSpPr>
          <p:cNvPr id="48" name="矢印: 下 47">
            <a:extLst>
              <a:ext uri="{FF2B5EF4-FFF2-40B4-BE49-F238E27FC236}">
                <a16:creationId xmlns:a16="http://schemas.microsoft.com/office/drawing/2014/main" id="{75EB1AF5-E778-4345-B8D5-C24E1ED9CBDC}"/>
              </a:ext>
            </a:extLst>
          </p:cNvPr>
          <p:cNvSpPr/>
          <p:nvPr/>
        </p:nvSpPr>
        <p:spPr>
          <a:xfrm>
            <a:off x="1803982" y="5205892"/>
            <a:ext cx="167226" cy="288030"/>
          </a:xfrm>
          <a:prstGeom prst="downArrow">
            <a:avLst/>
          </a:prstGeom>
          <a:solidFill>
            <a:srgbClr val="3E5E84"/>
          </a:solidFill>
          <a:ln w="9525" cap="flat" cmpd="sng" algn="ctr">
            <a:solidFill>
              <a:srgbClr val="000000"/>
            </a:solidFill>
            <a:prstDash val="solid"/>
          </a:ln>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1" lang="ja-JP" altLang="en-US" sz="1400" b="0" i="0" u="none" strike="noStrike" kern="0" cap="none" spc="0" normalizeH="0" baseline="0" noProof="0">
              <a:ln>
                <a:noFill/>
              </a:ln>
              <a:solidFill>
                <a:srgbClr val="FFFFFF"/>
              </a:solidFill>
              <a:effectLst/>
              <a:uLnTx/>
              <a:uFillTx/>
              <a:latin typeface="Meiryo UI" panose="020B0604030504040204" pitchFamily="50" charset="-128"/>
              <a:ea typeface="Meiryo UI" panose="020B0604030504040204" pitchFamily="50" charset="-128"/>
            </a:endParaRPr>
          </a:p>
        </p:txBody>
      </p:sp>
      <p:graphicFrame>
        <p:nvGraphicFramePr>
          <p:cNvPr id="49" name="表 48">
            <a:extLst>
              <a:ext uri="{FF2B5EF4-FFF2-40B4-BE49-F238E27FC236}">
                <a16:creationId xmlns:a16="http://schemas.microsoft.com/office/drawing/2014/main" id="{BF267672-149A-4C64-BBA7-F65D1F1B0087}"/>
              </a:ext>
            </a:extLst>
          </p:cNvPr>
          <p:cNvGraphicFramePr>
            <a:graphicFrameLocks noGrp="1"/>
          </p:cNvGraphicFramePr>
          <p:nvPr>
            <p:extLst>
              <p:ext uri="{D42A27DB-BD31-4B8C-83A1-F6EECF244321}">
                <p14:modId xmlns:p14="http://schemas.microsoft.com/office/powerpoint/2010/main" val="2415780071"/>
              </p:ext>
            </p:extLst>
          </p:nvPr>
        </p:nvGraphicFramePr>
        <p:xfrm>
          <a:off x="3582714" y="2836401"/>
          <a:ext cx="5175392" cy="2961640"/>
        </p:xfrm>
        <a:graphic>
          <a:graphicData uri="http://schemas.openxmlformats.org/drawingml/2006/table">
            <a:tbl>
              <a:tblPr firstRow="1" bandRow="1">
                <a:tableStyleId>{5940675A-B579-460E-94D1-54222C63F5DA}</a:tableStyleId>
              </a:tblPr>
              <a:tblGrid>
                <a:gridCol w="1091765">
                  <a:extLst>
                    <a:ext uri="{9D8B030D-6E8A-4147-A177-3AD203B41FA5}">
                      <a16:colId xmlns:a16="http://schemas.microsoft.com/office/drawing/2014/main" val="908214595"/>
                    </a:ext>
                  </a:extLst>
                </a:gridCol>
                <a:gridCol w="2114025">
                  <a:extLst>
                    <a:ext uri="{9D8B030D-6E8A-4147-A177-3AD203B41FA5}">
                      <a16:colId xmlns:a16="http://schemas.microsoft.com/office/drawing/2014/main" val="500862534"/>
                    </a:ext>
                  </a:extLst>
                </a:gridCol>
                <a:gridCol w="1969602">
                  <a:extLst>
                    <a:ext uri="{9D8B030D-6E8A-4147-A177-3AD203B41FA5}">
                      <a16:colId xmlns:a16="http://schemas.microsoft.com/office/drawing/2014/main" val="1074581564"/>
                    </a:ext>
                  </a:extLst>
                </a:gridCol>
              </a:tblGrid>
              <a:tr h="370840">
                <a:tc>
                  <a:txBody>
                    <a:bodyPr/>
                    <a:lstStyle/>
                    <a:p>
                      <a:pPr algn="ctr"/>
                      <a:r>
                        <a:rPr kumimoji="1" lang="ja-JP" altLang="en-US" sz="1400" dirty="0">
                          <a:latin typeface="Meiryo UI" panose="020B0604030504040204" pitchFamily="50" charset="-128"/>
                          <a:ea typeface="Meiryo UI" panose="020B0604030504040204" pitchFamily="50" charset="-128"/>
                        </a:rPr>
                        <a:t>処分方法</a:t>
                      </a:r>
                    </a:p>
                  </a:txBody>
                  <a:tcPr/>
                </a:tc>
                <a:tc>
                  <a:txBody>
                    <a:bodyPr/>
                    <a:lstStyle/>
                    <a:p>
                      <a:pPr algn="ctr"/>
                      <a:r>
                        <a:rPr kumimoji="1" lang="ja-JP" altLang="en-US" sz="1400" dirty="0">
                          <a:latin typeface="Meiryo UI" panose="020B0604030504040204" pitchFamily="50" charset="-128"/>
                          <a:ea typeface="Meiryo UI" panose="020B0604030504040204" pitchFamily="50" charset="-128"/>
                        </a:rPr>
                        <a:t>概要</a:t>
                      </a:r>
                    </a:p>
                  </a:txBody>
                  <a:tcPr/>
                </a:tc>
                <a:tc>
                  <a:txBody>
                    <a:bodyPr/>
                    <a:lstStyle/>
                    <a:p>
                      <a:pPr algn="ctr"/>
                      <a:r>
                        <a:rPr kumimoji="1" lang="ja-JP" altLang="en-US" sz="1400" dirty="0">
                          <a:latin typeface="Meiryo UI" panose="020B0604030504040204" pitchFamily="50" charset="-128"/>
                          <a:ea typeface="Meiryo UI" panose="020B0604030504040204" pitchFamily="50" charset="-128"/>
                        </a:rPr>
                        <a:t>濃度基準</a:t>
                      </a:r>
                    </a:p>
                  </a:txBody>
                  <a:tcPr/>
                </a:tc>
                <a:extLst>
                  <a:ext uri="{0D108BD9-81ED-4DB2-BD59-A6C34878D82A}">
                    <a16:rowId xmlns:a16="http://schemas.microsoft.com/office/drawing/2014/main" val="3740977688"/>
                  </a:ext>
                </a:extLst>
              </a:tr>
              <a:tr h="370840">
                <a:tc>
                  <a:txBody>
                    <a:bodyPr/>
                    <a:lstStyle/>
                    <a:p>
                      <a:pPr algn="ctr"/>
                      <a:r>
                        <a:rPr kumimoji="1" lang="ja-JP" altLang="en-US" sz="1400" dirty="0">
                          <a:latin typeface="Meiryo UI" panose="020B0604030504040204" pitchFamily="50" charset="-128"/>
                          <a:ea typeface="Meiryo UI" panose="020B0604030504040204" pitchFamily="50" charset="-128"/>
                        </a:rPr>
                        <a:t>大気放出</a:t>
                      </a:r>
                      <a:endParaRPr kumimoji="1" lang="en-US" altLang="ja-JP" sz="1400" dirty="0">
                        <a:latin typeface="Meiryo UI" panose="020B0604030504040204" pitchFamily="50" charset="-128"/>
                        <a:ea typeface="Meiryo UI" panose="020B0604030504040204" pitchFamily="50" charset="-128"/>
                      </a:endParaRPr>
                    </a:p>
                    <a:p>
                      <a:pPr algn="ctr"/>
                      <a:r>
                        <a:rPr kumimoji="1" lang="ja-JP" altLang="en-US" sz="1400" dirty="0">
                          <a:latin typeface="Meiryo UI" panose="020B0604030504040204" pitchFamily="50" charset="-128"/>
                          <a:ea typeface="Meiryo UI" panose="020B0604030504040204" pitchFamily="50" charset="-128"/>
                        </a:rPr>
                        <a:t>（水素）</a:t>
                      </a:r>
                    </a:p>
                  </a:txBody>
                  <a:tcPr/>
                </a:tc>
                <a:tc>
                  <a:txBody>
                    <a:bodyPr/>
                    <a:lstStyle/>
                    <a:p>
                      <a:r>
                        <a:rPr kumimoji="1" lang="ja-JP" altLang="en-US" sz="1400" dirty="0">
                          <a:latin typeface="Meiryo UI" panose="020B0604030504040204" pitchFamily="50" charset="-128"/>
                          <a:ea typeface="Meiryo UI" panose="020B0604030504040204" pitchFamily="50" charset="-128"/>
                        </a:rPr>
                        <a:t>電気分解により水素に還元し、大気に放出する</a:t>
                      </a:r>
                    </a:p>
                  </a:txBody>
                  <a:tcPr/>
                </a:tc>
                <a:tc>
                  <a:txBody>
                    <a:bodyPr/>
                    <a:lstStyle/>
                    <a:p>
                      <a:r>
                        <a:rPr kumimoji="1" lang="ja-JP" altLang="en-US" sz="1400" dirty="0">
                          <a:latin typeface="Meiryo UI" panose="020B0604030504040204" pitchFamily="50" charset="-128"/>
                          <a:ea typeface="Meiryo UI" panose="020B0604030504040204" pitchFamily="50" charset="-128"/>
                        </a:rPr>
                        <a:t>周辺監視区域の外の空気中にて</a:t>
                      </a:r>
                      <a:r>
                        <a:rPr kumimoji="1" lang="en-US" altLang="ja-JP" sz="1400" dirty="0">
                          <a:latin typeface="Meiryo UI" panose="020B0604030504040204" pitchFamily="50" charset="-128"/>
                          <a:ea typeface="Meiryo UI" panose="020B0604030504040204" pitchFamily="50" charset="-128"/>
                        </a:rPr>
                        <a:t>7</a:t>
                      </a:r>
                      <a:r>
                        <a:rPr kumimoji="1" lang="ja-JP" altLang="en-US" sz="1400" dirty="0">
                          <a:latin typeface="Meiryo UI" panose="020B0604030504040204" pitchFamily="50" charset="-128"/>
                          <a:ea typeface="Meiryo UI" panose="020B0604030504040204" pitchFamily="50" charset="-128"/>
                        </a:rPr>
                        <a:t>万</a:t>
                      </a:r>
                      <a:r>
                        <a:rPr kumimoji="1" lang="en-US" altLang="ja-JP" sz="1400" dirty="0" err="1">
                          <a:latin typeface="Meiryo UI" panose="020B0604030504040204" pitchFamily="50" charset="-128"/>
                          <a:ea typeface="Meiryo UI" panose="020B0604030504040204" pitchFamily="50" charset="-128"/>
                        </a:rPr>
                        <a:t>Bq</a:t>
                      </a:r>
                      <a:r>
                        <a:rPr kumimoji="1" lang="en-US" altLang="ja-JP" sz="1400" dirty="0">
                          <a:latin typeface="Meiryo UI" panose="020B0604030504040204" pitchFamily="50" charset="-128"/>
                          <a:ea typeface="Meiryo UI" panose="020B0604030504040204" pitchFamily="50" charset="-128"/>
                        </a:rPr>
                        <a:t>/L</a:t>
                      </a:r>
                      <a:r>
                        <a:rPr kumimoji="1" lang="ja-JP" altLang="en-US" sz="1400" dirty="0">
                          <a:latin typeface="Meiryo UI" panose="020B0604030504040204" pitchFamily="50" charset="-128"/>
                          <a:ea typeface="Meiryo UI" panose="020B0604030504040204" pitchFamily="50" charset="-128"/>
                        </a:rPr>
                        <a:t>以下</a:t>
                      </a:r>
                    </a:p>
                  </a:txBody>
                  <a:tcPr/>
                </a:tc>
                <a:extLst>
                  <a:ext uri="{0D108BD9-81ED-4DB2-BD59-A6C34878D82A}">
                    <a16:rowId xmlns:a16="http://schemas.microsoft.com/office/drawing/2014/main" val="2738247120"/>
                  </a:ext>
                </a:extLst>
              </a:tr>
              <a:tr h="370840">
                <a:tc>
                  <a:txBody>
                    <a:bodyPr/>
                    <a:lstStyle/>
                    <a:p>
                      <a:pPr algn="ctr"/>
                      <a:r>
                        <a:rPr kumimoji="1" lang="ja-JP" altLang="en-US" sz="1400" dirty="0">
                          <a:latin typeface="Meiryo UI" panose="020B0604030504040204" pitchFamily="50" charset="-128"/>
                          <a:ea typeface="Meiryo UI" panose="020B0604030504040204" pitchFamily="50" charset="-128"/>
                        </a:rPr>
                        <a:t>大気放出</a:t>
                      </a:r>
                      <a:endParaRPr kumimoji="1" lang="en-US" altLang="ja-JP" sz="1400" dirty="0">
                        <a:latin typeface="Meiryo UI" panose="020B0604030504040204" pitchFamily="50" charset="-128"/>
                        <a:ea typeface="Meiryo UI" panose="020B0604030504040204" pitchFamily="50" charset="-128"/>
                      </a:endParaRPr>
                    </a:p>
                    <a:p>
                      <a:pPr algn="ctr"/>
                      <a:r>
                        <a:rPr kumimoji="1" lang="ja-JP" altLang="en-US" sz="1400" dirty="0">
                          <a:latin typeface="Meiryo UI" panose="020B0604030504040204" pitchFamily="50" charset="-128"/>
                          <a:ea typeface="Meiryo UI" panose="020B0604030504040204" pitchFamily="50" charset="-128"/>
                        </a:rPr>
                        <a:t>（水蒸気）</a:t>
                      </a:r>
                    </a:p>
                  </a:txBody>
                  <a:tcPr/>
                </a:tc>
                <a:tc>
                  <a:txBody>
                    <a:bodyPr/>
                    <a:lstStyle/>
                    <a:p>
                      <a:r>
                        <a:rPr kumimoji="1" lang="ja-JP" altLang="en-US" sz="1400" dirty="0">
                          <a:latin typeface="Meiryo UI" panose="020B0604030504040204" pitchFamily="50" charset="-128"/>
                          <a:ea typeface="Meiryo UI" panose="020B0604030504040204" pitchFamily="50" charset="-128"/>
                        </a:rPr>
                        <a:t>蒸発処理を行い、大気に放出する</a:t>
                      </a:r>
                    </a:p>
                  </a:txBody>
                  <a:tcPr/>
                </a:tc>
                <a:tc>
                  <a:txBody>
                    <a:bodyPr/>
                    <a:lstStyle/>
                    <a:p>
                      <a:r>
                        <a:rPr kumimoji="1" lang="ja-JP" altLang="en-US" sz="1400" dirty="0">
                          <a:latin typeface="Meiryo UI" panose="020B0604030504040204" pitchFamily="50" charset="-128"/>
                          <a:ea typeface="Meiryo UI" panose="020B0604030504040204" pitchFamily="50" charset="-128"/>
                        </a:rPr>
                        <a:t>周辺監視区域の外の空気中にて</a:t>
                      </a:r>
                      <a:r>
                        <a:rPr kumimoji="1" lang="en-US" altLang="ja-JP" sz="1400" dirty="0">
                          <a:latin typeface="Meiryo UI" panose="020B0604030504040204" pitchFamily="50" charset="-128"/>
                          <a:ea typeface="Meiryo UI" panose="020B0604030504040204" pitchFamily="50" charset="-128"/>
                        </a:rPr>
                        <a:t>5Bq/L</a:t>
                      </a:r>
                      <a:r>
                        <a:rPr kumimoji="1" lang="ja-JP" altLang="en-US" sz="1400" dirty="0">
                          <a:latin typeface="Meiryo UI" panose="020B0604030504040204" pitchFamily="50" charset="-128"/>
                          <a:ea typeface="Meiryo UI" panose="020B0604030504040204" pitchFamily="50" charset="-128"/>
                        </a:rPr>
                        <a:t>以下</a:t>
                      </a:r>
                    </a:p>
                  </a:txBody>
                  <a:tcPr/>
                </a:tc>
                <a:extLst>
                  <a:ext uri="{0D108BD9-81ED-4DB2-BD59-A6C34878D82A}">
                    <a16:rowId xmlns:a16="http://schemas.microsoft.com/office/drawing/2014/main" val="2671777872"/>
                  </a:ext>
                </a:extLst>
              </a:tr>
              <a:tr h="370840">
                <a:tc>
                  <a:txBody>
                    <a:bodyPr/>
                    <a:lstStyle/>
                    <a:p>
                      <a:pPr algn="ctr"/>
                      <a:r>
                        <a:rPr kumimoji="1" lang="ja-JP" altLang="en-US" sz="1400" dirty="0">
                          <a:latin typeface="Meiryo UI" panose="020B0604030504040204" pitchFamily="50" charset="-128"/>
                          <a:ea typeface="Meiryo UI" panose="020B0604030504040204" pitchFamily="50" charset="-128"/>
                        </a:rPr>
                        <a:t>海洋放出</a:t>
                      </a:r>
                    </a:p>
                  </a:txBody>
                  <a:tcPr/>
                </a:tc>
                <a:tc>
                  <a:txBody>
                    <a:bodyPr/>
                    <a:lstStyle/>
                    <a:p>
                      <a:r>
                        <a:rPr kumimoji="1" lang="ja-JP" altLang="en-US" sz="1400" dirty="0">
                          <a:latin typeface="Meiryo UI" panose="020B0604030504040204" pitchFamily="50" charset="-128"/>
                          <a:ea typeface="Meiryo UI" panose="020B0604030504040204" pitchFamily="50" charset="-128"/>
                        </a:rPr>
                        <a:t>処理水を告示濃度以下まで希釈し、海洋に放出する</a:t>
                      </a:r>
                    </a:p>
                  </a:txBody>
                  <a:tcPr/>
                </a:tc>
                <a:tc>
                  <a:txBody>
                    <a:bodyPr/>
                    <a:lstStyle/>
                    <a:p>
                      <a:r>
                        <a:rPr kumimoji="1" lang="ja-JP" altLang="en-US" sz="1400" dirty="0">
                          <a:latin typeface="Meiryo UI" panose="020B0604030504040204" pitchFamily="50" charset="-128"/>
                          <a:ea typeface="Meiryo UI" panose="020B0604030504040204" pitchFamily="50" charset="-128"/>
                        </a:rPr>
                        <a:t>放水口にて</a:t>
                      </a:r>
                      <a:r>
                        <a:rPr kumimoji="1" lang="en-US" altLang="ja-JP" sz="1400" dirty="0">
                          <a:latin typeface="Meiryo UI" panose="020B0604030504040204" pitchFamily="50" charset="-128"/>
                          <a:ea typeface="Meiryo UI" panose="020B0604030504040204" pitchFamily="50" charset="-128"/>
                        </a:rPr>
                        <a:t>6</a:t>
                      </a:r>
                      <a:r>
                        <a:rPr kumimoji="1" lang="ja-JP" altLang="en-US" sz="1400" dirty="0">
                          <a:latin typeface="Meiryo UI" panose="020B0604030504040204" pitchFamily="50" charset="-128"/>
                          <a:ea typeface="Meiryo UI" panose="020B0604030504040204" pitchFamily="50" charset="-128"/>
                        </a:rPr>
                        <a:t>万</a:t>
                      </a:r>
                      <a:r>
                        <a:rPr kumimoji="1" lang="en-US" altLang="ja-JP" sz="1400" dirty="0" err="1">
                          <a:latin typeface="Meiryo UI" panose="020B0604030504040204" pitchFamily="50" charset="-128"/>
                          <a:ea typeface="Meiryo UI" panose="020B0604030504040204" pitchFamily="50" charset="-128"/>
                        </a:rPr>
                        <a:t>Bq</a:t>
                      </a:r>
                      <a:r>
                        <a:rPr kumimoji="1" lang="en-US" altLang="ja-JP" sz="1400" dirty="0">
                          <a:latin typeface="Meiryo UI" panose="020B0604030504040204" pitchFamily="50" charset="-128"/>
                          <a:ea typeface="Meiryo UI" panose="020B0604030504040204" pitchFamily="50" charset="-128"/>
                        </a:rPr>
                        <a:t>/L</a:t>
                      </a:r>
                      <a:r>
                        <a:rPr kumimoji="1" lang="ja-JP" altLang="en-US" sz="1400" dirty="0">
                          <a:latin typeface="Meiryo UI" panose="020B0604030504040204" pitchFamily="50" charset="-128"/>
                          <a:ea typeface="Meiryo UI" panose="020B0604030504040204" pitchFamily="50" charset="-128"/>
                        </a:rPr>
                        <a:t>以下</a:t>
                      </a:r>
                    </a:p>
                  </a:txBody>
                  <a:tcPr/>
                </a:tc>
                <a:extLst>
                  <a:ext uri="{0D108BD9-81ED-4DB2-BD59-A6C34878D82A}">
                    <a16:rowId xmlns:a16="http://schemas.microsoft.com/office/drawing/2014/main" val="2679195465"/>
                  </a:ext>
                </a:extLst>
              </a:tr>
              <a:tr h="370840">
                <a:tc>
                  <a:txBody>
                    <a:bodyPr/>
                    <a:lstStyle/>
                    <a:p>
                      <a:pPr algn="ctr"/>
                      <a:r>
                        <a:rPr kumimoji="1" lang="ja-JP" altLang="en-US" sz="1400" dirty="0">
                          <a:latin typeface="Meiryo UI" panose="020B0604030504040204" pitchFamily="50" charset="-128"/>
                          <a:ea typeface="Meiryo UI" panose="020B0604030504040204" pitchFamily="50" charset="-128"/>
                        </a:rPr>
                        <a:t>地下埋設</a:t>
                      </a:r>
                    </a:p>
                  </a:txBody>
                  <a:tcPr/>
                </a:tc>
                <a:tc>
                  <a:txBody>
                    <a:bodyPr/>
                    <a:lstStyle/>
                    <a:p>
                      <a:r>
                        <a:rPr kumimoji="1" lang="ja-JP" altLang="en-US" sz="1400" dirty="0">
                          <a:latin typeface="Meiryo UI" panose="020B0604030504040204" pitchFamily="50" charset="-128"/>
                          <a:ea typeface="Meiryo UI" panose="020B0604030504040204" pitchFamily="50" charset="-128"/>
                        </a:rPr>
                        <a:t>処理水をセメント等により固形化し、地下に埋設する</a:t>
                      </a:r>
                    </a:p>
                  </a:txBody>
                  <a:tcPr/>
                </a:tc>
                <a:tc>
                  <a:txBody>
                    <a:bodyPr/>
                    <a:lstStyle/>
                    <a:p>
                      <a:r>
                        <a:rPr kumimoji="1" lang="ja-JP" altLang="en-US" sz="1400" dirty="0">
                          <a:latin typeface="Meiryo UI" panose="020B0604030504040204" pitchFamily="50" charset="-128"/>
                          <a:ea typeface="Meiryo UI" panose="020B0604030504040204" pitchFamily="50" charset="-128"/>
                        </a:rPr>
                        <a:t>－</a:t>
                      </a:r>
                    </a:p>
                  </a:txBody>
                  <a:tcPr/>
                </a:tc>
                <a:extLst>
                  <a:ext uri="{0D108BD9-81ED-4DB2-BD59-A6C34878D82A}">
                    <a16:rowId xmlns:a16="http://schemas.microsoft.com/office/drawing/2014/main" val="542558916"/>
                  </a:ext>
                </a:extLst>
              </a:tr>
              <a:tr h="370840">
                <a:tc>
                  <a:txBody>
                    <a:bodyPr/>
                    <a:lstStyle/>
                    <a:p>
                      <a:pPr algn="ctr"/>
                      <a:r>
                        <a:rPr kumimoji="1" lang="ja-JP" altLang="en-US" sz="1400" dirty="0">
                          <a:latin typeface="Meiryo UI" panose="020B0604030504040204" pitchFamily="50" charset="-128"/>
                          <a:ea typeface="Meiryo UI" panose="020B0604030504040204" pitchFamily="50" charset="-128"/>
                        </a:rPr>
                        <a:t>地層注入</a:t>
                      </a:r>
                    </a:p>
                  </a:txBody>
                  <a:tcPr/>
                </a:tc>
                <a:tc>
                  <a:txBody>
                    <a:bodyPr/>
                    <a:lstStyle/>
                    <a:p>
                      <a:r>
                        <a:rPr kumimoji="1" lang="ja-JP" altLang="en-US" sz="1400" dirty="0">
                          <a:latin typeface="Meiryo UI" panose="020B0604030504040204" pitchFamily="50" charset="-128"/>
                          <a:ea typeface="Meiryo UI" panose="020B0604030504040204" pitchFamily="50" charset="-128"/>
                        </a:rPr>
                        <a:t>深い地層中に処理水を注入する</a:t>
                      </a:r>
                    </a:p>
                  </a:txBody>
                  <a:tcPr/>
                </a:tc>
                <a:tc>
                  <a:txBody>
                    <a:bodyPr/>
                    <a:lstStyle/>
                    <a:p>
                      <a:r>
                        <a:rPr kumimoji="1" lang="ja-JP" altLang="en-US" sz="1400" dirty="0">
                          <a:latin typeface="Meiryo UI" panose="020B0604030504040204" pitchFamily="50" charset="-128"/>
                          <a:ea typeface="Meiryo UI" panose="020B0604030504040204" pitchFamily="50" charset="-128"/>
                        </a:rPr>
                        <a:t>－</a:t>
                      </a:r>
                    </a:p>
                  </a:txBody>
                  <a:tcPr/>
                </a:tc>
                <a:extLst>
                  <a:ext uri="{0D108BD9-81ED-4DB2-BD59-A6C34878D82A}">
                    <a16:rowId xmlns:a16="http://schemas.microsoft.com/office/drawing/2014/main" val="1497088472"/>
                  </a:ext>
                </a:extLst>
              </a:tr>
            </a:tbl>
          </a:graphicData>
        </a:graphic>
      </p:graphicFrame>
      <p:sp>
        <p:nvSpPr>
          <p:cNvPr id="50" name="テキスト ボックス 49">
            <a:extLst>
              <a:ext uri="{FF2B5EF4-FFF2-40B4-BE49-F238E27FC236}">
                <a16:creationId xmlns:a16="http://schemas.microsoft.com/office/drawing/2014/main" id="{247AFD79-5A37-4DD4-8DCF-EFD4FD61766E}"/>
              </a:ext>
            </a:extLst>
          </p:cNvPr>
          <p:cNvSpPr txBox="1"/>
          <p:nvPr/>
        </p:nvSpPr>
        <p:spPr>
          <a:xfrm>
            <a:off x="370936" y="6286119"/>
            <a:ext cx="7832785" cy="253916"/>
          </a:xfrm>
          <a:prstGeom prst="rect">
            <a:avLst/>
          </a:prstGeom>
          <a:noFill/>
        </p:spPr>
        <p:txBody>
          <a:bodyPr wrap="square" rtlCol="0">
            <a:spAutoFit/>
          </a:bodyPr>
          <a:lstStyle/>
          <a:p>
            <a:r>
              <a:rPr kumimoji="1" lang="ja-JP" altLang="en-US" sz="1050" dirty="0">
                <a:latin typeface="Meiryo UI" panose="020B0604030504040204" pitchFamily="50" charset="-128"/>
                <a:ea typeface="Meiryo UI" panose="020B0604030504040204" pitchFamily="50" charset="-128"/>
              </a:rPr>
              <a:t>「トリチウム水タスクフォース、トリチウム水タスクフォース報告書、</a:t>
            </a:r>
            <a:r>
              <a:rPr kumimoji="1" lang="en-US" altLang="ja-JP" sz="1050" dirty="0">
                <a:latin typeface="Meiryo UI" panose="020B0604030504040204" pitchFamily="50" charset="-128"/>
                <a:ea typeface="Meiryo UI" panose="020B0604030504040204" pitchFamily="50" charset="-128"/>
              </a:rPr>
              <a:t>P.7~P.8</a:t>
            </a:r>
            <a:r>
              <a:rPr kumimoji="1" lang="ja-JP" altLang="en-US" sz="1050" dirty="0" err="1">
                <a:latin typeface="Meiryo UI" panose="020B0604030504040204" pitchFamily="50" charset="-128"/>
                <a:ea typeface="Meiryo UI" panose="020B0604030504040204" pitchFamily="50" charset="-128"/>
              </a:rPr>
              <a:t>、</a:t>
            </a:r>
            <a:r>
              <a:rPr kumimoji="1" lang="ja-JP" altLang="en-US" sz="1050" dirty="0">
                <a:latin typeface="Meiryo UI" panose="020B0604030504040204" pitchFamily="50" charset="-128"/>
                <a:ea typeface="Meiryo UI" panose="020B0604030504040204" pitchFamily="50" charset="-128"/>
              </a:rPr>
              <a:t>平成</a:t>
            </a:r>
            <a:r>
              <a:rPr kumimoji="1" lang="en-US" altLang="ja-JP" sz="1050" dirty="0">
                <a:latin typeface="Meiryo UI" panose="020B0604030504040204" pitchFamily="50" charset="-128"/>
                <a:ea typeface="Meiryo UI" panose="020B0604030504040204" pitchFamily="50" charset="-128"/>
              </a:rPr>
              <a:t>28</a:t>
            </a:r>
            <a:r>
              <a:rPr kumimoji="1" lang="ja-JP" altLang="en-US" sz="1050" dirty="0">
                <a:latin typeface="Meiryo UI" panose="020B0604030504040204" pitchFamily="50" charset="-128"/>
                <a:ea typeface="Meiryo UI" panose="020B0604030504040204" pitchFamily="50" charset="-128"/>
              </a:rPr>
              <a:t>年</a:t>
            </a:r>
            <a:r>
              <a:rPr kumimoji="1" lang="en-US" altLang="ja-JP" sz="1050" dirty="0">
                <a:latin typeface="Meiryo UI" panose="020B0604030504040204" pitchFamily="50" charset="-128"/>
                <a:ea typeface="Meiryo UI" panose="020B0604030504040204" pitchFamily="50" charset="-128"/>
              </a:rPr>
              <a:t>6</a:t>
            </a:r>
            <a:r>
              <a:rPr kumimoji="1" lang="ja-JP" altLang="en-US" sz="1050" dirty="0">
                <a:latin typeface="Meiryo UI" panose="020B0604030504040204" pitchFamily="50" charset="-128"/>
                <a:ea typeface="Meiryo UI" panose="020B0604030504040204" pitchFamily="50" charset="-128"/>
              </a:rPr>
              <a:t>月」より作成</a:t>
            </a:r>
          </a:p>
        </p:txBody>
      </p:sp>
      <p:sp>
        <p:nvSpPr>
          <p:cNvPr id="22" name="テキスト ボックス 21">
            <a:extLst>
              <a:ext uri="{FF2B5EF4-FFF2-40B4-BE49-F238E27FC236}">
                <a16:creationId xmlns:a16="http://schemas.microsoft.com/office/drawing/2014/main" id="{6E972E4A-8A84-4A2D-B557-3BA3AB3FFFDF}"/>
              </a:ext>
            </a:extLst>
          </p:cNvPr>
          <p:cNvSpPr txBox="1"/>
          <p:nvPr/>
        </p:nvSpPr>
        <p:spPr>
          <a:xfrm>
            <a:off x="851637" y="5534665"/>
            <a:ext cx="1904689" cy="307777"/>
          </a:xfrm>
          <a:prstGeom prst="rect">
            <a:avLst/>
          </a:prstGeom>
          <a:noFill/>
        </p:spPr>
        <p:txBody>
          <a:bodyPr wrap="none" rtlCol="0">
            <a:spAutoFit/>
          </a:bodyPr>
          <a:lstStyle/>
          <a:p>
            <a:r>
              <a:rPr kumimoji="1" lang="ja-JP" altLang="en-US" sz="1400" b="1" dirty="0">
                <a:latin typeface="Meiryo UI" panose="020B0604030504040204" pitchFamily="50" charset="-128"/>
                <a:ea typeface="Meiryo UI" panose="020B0604030504040204" pitchFamily="50" charset="-128"/>
              </a:rPr>
              <a:t>図　各処分方法の概要</a:t>
            </a:r>
          </a:p>
        </p:txBody>
      </p:sp>
      <p:sp>
        <p:nvSpPr>
          <p:cNvPr id="23" name="テキスト ボックス 22">
            <a:extLst>
              <a:ext uri="{FF2B5EF4-FFF2-40B4-BE49-F238E27FC236}">
                <a16:creationId xmlns:a16="http://schemas.microsoft.com/office/drawing/2014/main" id="{D5551B4F-020D-4D15-8FF2-874CFEFC766F}"/>
              </a:ext>
            </a:extLst>
          </p:cNvPr>
          <p:cNvSpPr txBox="1"/>
          <p:nvPr/>
        </p:nvSpPr>
        <p:spPr>
          <a:xfrm>
            <a:off x="4944754" y="2571303"/>
            <a:ext cx="2749471" cy="307777"/>
          </a:xfrm>
          <a:prstGeom prst="rect">
            <a:avLst/>
          </a:prstGeom>
          <a:noFill/>
        </p:spPr>
        <p:txBody>
          <a:bodyPr wrap="none" rtlCol="0">
            <a:spAutoFit/>
          </a:bodyPr>
          <a:lstStyle/>
          <a:p>
            <a:r>
              <a:rPr kumimoji="1" lang="ja-JP" altLang="en-US" sz="1400" b="1" dirty="0">
                <a:latin typeface="Meiryo UI" panose="020B0604030504040204" pitchFamily="50" charset="-128"/>
                <a:ea typeface="Meiryo UI" panose="020B0604030504040204" pitchFamily="50" charset="-128"/>
              </a:rPr>
              <a:t>表　各処分方法の概要と濃度基準</a:t>
            </a:r>
          </a:p>
        </p:txBody>
      </p:sp>
      <p:sp>
        <p:nvSpPr>
          <p:cNvPr id="24" name="テキスト ボックス 23">
            <a:extLst>
              <a:ext uri="{FF2B5EF4-FFF2-40B4-BE49-F238E27FC236}">
                <a16:creationId xmlns:a16="http://schemas.microsoft.com/office/drawing/2014/main" id="{9B106EAA-AB13-4204-A59D-9B9DAF5DF115}"/>
              </a:ext>
            </a:extLst>
          </p:cNvPr>
          <p:cNvSpPr txBox="1"/>
          <p:nvPr/>
        </p:nvSpPr>
        <p:spPr>
          <a:xfrm>
            <a:off x="5274733" y="5798041"/>
            <a:ext cx="3547399" cy="246221"/>
          </a:xfrm>
          <a:prstGeom prst="rect">
            <a:avLst/>
          </a:prstGeom>
          <a:noFill/>
        </p:spPr>
        <p:txBody>
          <a:bodyPr wrap="square" rtlCol="0">
            <a:spAutoFit/>
          </a:bodyPr>
          <a:lstStyle/>
          <a:p>
            <a:r>
              <a:rPr kumimoji="1" lang="en-US" altLang="ja-JP" sz="1000" dirty="0">
                <a:latin typeface="Meiryo UI" panose="020B0604030504040204" pitchFamily="50" charset="-128"/>
                <a:ea typeface="Meiryo UI" panose="020B0604030504040204" pitchFamily="50" charset="-128"/>
              </a:rPr>
              <a:t>※</a:t>
            </a:r>
            <a:r>
              <a:rPr kumimoji="1" lang="ja-JP" altLang="en-US" sz="1000" dirty="0">
                <a:latin typeface="Meiryo UI" panose="020B0604030504040204" pitchFamily="50" charset="-128"/>
                <a:ea typeface="Meiryo UI" panose="020B0604030504040204" pitchFamily="50" charset="-128"/>
              </a:rPr>
              <a:t>　地下埋設、地層注入については現状対応する規制基準なし。</a:t>
            </a:r>
            <a:endParaRPr kumimoji="1" lang="en-US" altLang="ja-JP" sz="10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401597585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81C1CDA-8276-4784-9AC2-BD48DDA03E3D}"/>
              </a:ext>
            </a:extLst>
          </p:cNvPr>
          <p:cNvSpPr>
            <a:spLocks noGrp="1"/>
          </p:cNvSpPr>
          <p:nvPr>
            <p:ph type="title"/>
          </p:nvPr>
        </p:nvSpPr>
        <p:spPr/>
        <p:txBody>
          <a:bodyPr>
            <a:normAutofit/>
          </a:bodyPr>
          <a:lstStyle/>
          <a:p>
            <a:r>
              <a:rPr lang="en-US" altLang="ja-JP" dirty="0">
                <a:latin typeface="Meiryo UI" panose="020B0604030504040204" pitchFamily="50" charset="-128"/>
                <a:ea typeface="Meiryo UI" panose="020B0604030504040204" pitchFamily="50" charset="-128"/>
              </a:rPr>
              <a:t>4</a:t>
            </a:r>
            <a:r>
              <a:rPr kumimoji="1" lang="en-US" altLang="ja-JP" dirty="0">
                <a:latin typeface="Meiryo UI" panose="020B0604030504040204" pitchFamily="50" charset="-128"/>
                <a:ea typeface="Meiryo UI" panose="020B0604030504040204" pitchFamily="50" charset="-128"/>
              </a:rPr>
              <a:t>. </a:t>
            </a:r>
            <a:r>
              <a:rPr kumimoji="1" lang="ja-JP" altLang="en-US" dirty="0">
                <a:latin typeface="Meiryo UI" panose="020B0604030504040204" pitchFamily="50" charset="-128"/>
                <a:ea typeface="Meiryo UI" panose="020B0604030504040204" pitchFamily="50" charset="-128"/>
              </a:rPr>
              <a:t>放射線</a:t>
            </a:r>
            <a:r>
              <a:rPr lang="ja-JP" altLang="en-US" dirty="0">
                <a:latin typeface="Meiryo UI" panose="020B0604030504040204" pitchFamily="50" charset="-128"/>
                <a:ea typeface="Meiryo UI" panose="020B0604030504040204" pitchFamily="50" charset="-128"/>
              </a:rPr>
              <a:t>とトリチウムによる健康影響</a:t>
            </a:r>
            <a:endParaRPr kumimoji="1" lang="ja-JP" altLang="en-US" dirty="0">
              <a:latin typeface="Meiryo UI" panose="020B0604030504040204" pitchFamily="50" charset="-128"/>
              <a:ea typeface="Meiryo UI" panose="020B0604030504040204" pitchFamily="50" charset="-128"/>
            </a:endParaRPr>
          </a:p>
        </p:txBody>
      </p:sp>
      <p:sp>
        <p:nvSpPr>
          <p:cNvPr id="3" name="テキスト プレースホルダー 2">
            <a:extLst>
              <a:ext uri="{FF2B5EF4-FFF2-40B4-BE49-F238E27FC236}">
                <a16:creationId xmlns:a16="http://schemas.microsoft.com/office/drawing/2014/main" id="{41563003-F42B-4521-B0AB-1126190878AD}"/>
              </a:ext>
            </a:extLst>
          </p:cNvPr>
          <p:cNvSpPr>
            <a:spLocks noGrp="1"/>
          </p:cNvSpPr>
          <p:nvPr>
            <p:ph type="body" idx="1"/>
          </p:nvPr>
        </p:nvSpPr>
        <p:spPr/>
        <p:txBody>
          <a:bodyPr>
            <a:normAutofit fontScale="92500" lnSpcReduction="10000"/>
          </a:bodyPr>
          <a:lstStyle/>
          <a:p>
            <a:endParaRPr kumimoji="1" lang="ja-JP" altLang="en-US">
              <a:latin typeface="Meiryo UI" panose="020B0604030504040204" pitchFamily="50" charset="-128"/>
              <a:ea typeface="Meiryo UI" panose="020B0604030504040204" pitchFamily="50" charset="-128"/>
            </a:endParaRPr>
          </a:p>
        </p:txBody>
      </p:sp>
      <p:sp>
        <p:nvSpPr>
          <p:cNvPr id="4" name="スライド番号プレースホルダー 3">
            <a:extLst>
              <a:ext uri="{FF2B5EF4-FFF2-40B4-BE49-F238E27FC236}">
                <a16:creationId xmlns:a16="http://schemas.microsoft.com/office/drawing/2014/main" id="{692C98DF-7090-4830-97C2-E14FA39BA866}"/>
              </a:ext>
            </a:extLst>
          </p:cNvPr>
          <p:cNvSpPr>
            <a:spLocks noGrp="1"/>
          </p:cNvSpPr>
          <p:nvPr>
            <p:ph type="sldNum" sz="quarter" idx="12"/>
          </p:nvPr>
        </p:nvSpPr>
        <p:spPr/>
        <p:txBody>
          <a:bodyPr/>
          <a:lstStyle/>
          <a:p>
            <a:fld id="{787F0561-F29F-4014-88F6-9EE3D1B23701}" type="slidenum">
              <a:rPr kumimoji="1" lang="ja-JP" altLang="en-US" smtClean="0">
                <a:latin typeface="Meiryo UI" panose="020B0604030504040204" pitchFamily="50" charset="-128"/>
                <a:ea typeface="Meiryo UI" panose="020B0604030504040204" pitchFamily="50" charset="-128"/>
              </a:rPr>
              <a:pPr/>
              <a:t>22</a:t>
            </a:fld>
            <a:endParaRPr kumimoji="1" lang="ja-JP" altLang="en-US">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77945079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æ¾å°ç·ã®åä½ãåä½éã®é¢ä¿">
            <a:extLst>
              <a:ext uri="{FF2B5EF4-FFF2-40B4-BE49-F238E27FC236}">
                <a16:creationId xmlns:a16="http://schemas.microsoft.com/office/drawing/2014/main" id="{C3E3CE36-40A4-4979-AAEC-0BAAB460550F}"/>
              </a:ext>
            </a:extLst>
          </p:cNvPr>
          <p:cNvPicPr>
            <a:picLocks noChangeAspect="1" noChangeArrowheads="1"/>
          </p:cNvPicPr>
          <p:nvPr/>
        </p:nvPicPr>
        <p:blipFill rotWithShape="1">
          <a:blip r:embed="rId2" cstate="email">
            <a:extLst>
              <a:ext uri="{28A0092B-C50C-407E-A947-70E740481C1C}">
                <a14:useLocalDpi xmlns:a14="http://schemas.microsoft.com/office/drawing/2010/main"/>
              </a:ext>
            </a:extLst>
          </a:blip>
          <a:srcRect/>
          <a:stretch/>
        </p:blipFill>
        <p:spPr bwMode="auto">
          <a:xfrm>
            <a:off x="274086" y="2377312"/>
            <a:ext cx="5702053" cy="3753851"/>
          </a:xfrm>
          <a:prstGeom prst="rect">
            <a:avLst/>
          </a:prstGeom>
          <a:noFill/>
          <a:extLst>
            <a:ext uri="{909E8E84-426E-40DD-AFC4-6F175D3DCCD1}">
              <a14:hiddenFill xmlns:a14="http://schemas.microsoft.com/office/drawing/2010/main">
                <a:solidFill>
                  <a:srgbClr val="FFFFFF"/>
                </a:solidFill>
              </a14:hiddenFill>
            </a:ext>
          </a:extLst>
        </p:spPr>
      </p:pic>
      <p:sp>
        <p:nvSpPr>
          <p:cNvPr id="2" name="タイトル 1">
            <a:extLst>
              <a:ext uri="{FF2B5EF4-FFF2-40B4-BE49-F238E27FC236}">
                <a16:creationId xmlns:a16="http://schemas.microsoft.com/office/drawing/2014/main" id="{3CFB7C63-8E72-4BF0-BF2C-3CB60D28FFC7}"/>
              </a:ext>
            </a:extLst>
          </p:cNvPr>
          <p:cNvSpPr>
            <a:spLocks noGrp="1"/>
          </p:cNvSpPr>
          <p:nvPr>
            <p:ph type="title"/>
          </p:nvPr>
        </p:nvSpPr>
        <p:spPr/>
        <p:txBody>
          <a:bodyPr/>
          <a:lstStyle/>
          <a:p>
            <a:r>
              <a:rPr lang="ja-JP" altLang="en-US" dirty="0"/>
              <a:t>４</a:t>
            </a:r>
            <a:r>
              <a:rPr lang="en-US" altLang="ja-JP" dirty="0"/>
              <a:t>.</a:t>
            </a:r>
            <a:r>
              <a:rPr lang="ja-JP" altLang="en-US" dirty="0"/>
              <a:t>１</a:t>
            </a:r>
            <a:r>
              <a:rPr lang="en-US" altLang="ja-JP" dirty="0"/>
              <a:t> </a:t>
            </a:r>
            <a:r>
              <a:rPr kumimoji="1" lang="ja-JP" altLang="en-US" dirty="0"/>
              <a:t>放射線被ばく</a:t>
            </a:r>
            <a:r>
              <a:rPr lang="ja-JP" altLang="en-US" dirty="0"/>
              <a:t>による影響</a:t>
            </a:r>
            <a:endParaRPr kumimoji="1" lang="ja-JP" altLang="en-US" dirty="0"/>
          </a:p>
        </p:txBody>
      </p:sp>
      <p:sp>
        <p:nvSpPr>
          <p:cNvPr id="4" name="スライド番号プレースホルダー 3">
            <a:extLst>
              <a:ext uri="{FF2B5EF4-FFF2-40B4-BE49-F238E27FC236}">
                <a16:creationId xmlns:a16="http://schemas.microsoft.com/office/drawing/2014/main" id="{B8CD27F4-AC81-4090-8E7A-169F0382F2D4}"/>
              </a:ext>
            </a:extLst>
          </p:cNvPr>
          <p:cNvSpPr>
            <a:spLocks noGrp="1"/>
          </p:cNvSpPr>
          <p:nvPr>
            <p:ph type="sldNum" sz="quarter" idx="12"/>
          </p:nvPr>
        </p:nvSpPr>
        <p:spPr/>
        <p:txBody>
          <a:bodyPr/>
          <a:lstStyle/>
          <a:p>
            <a:fld id="{787F0561-F29F-4014-88F6-9EE3D1B23701}" type="slidenum">
              <a:rPr kumimoji="1" lang="ja-JP" altLang="en-US" smtClean="0"/>
              <a:pPr/>
              <a:t>23</a:t>
            </a:fld>
            <a:endParaRPr kumimoji="1" lang="ja-JP" altLang="en-US" dirty="0"/>
          </a:p>
        </p:txBody>
      </p:sp>
      <p:sp>
        <p:nvSpPr>
          <p:cNvPr id="5" name="正方形/長方形 4">
            <a:extLst>
              <a:ext uri="{FF2B5EF4-FFF2-40B4-BE49-F238E27FC236}">
                <a16:creationId xmlns:a16="http://schemas.microsoft.com/office/drawing/2014/main" id="{D338136C-0C10-4180-AABC-EF0D9495B5D2}"/>
              </a:ext>
            </a:extLst>
          </p:cNvPr>
          <p:cNvSpPr/>
          <p:nvPr/>
        </p:nvSpPr>
        <p:spPr>
          <a:xfrm>
            <a:off x="370936" y="726836"/>
            <a:ext cx="8402128" cy="35636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1800" b="0" i="0" u="none" strike="noStrike" kern="1200" cap="none" spc="0" normalizeH="0" baseline="0" noProof="0" dirty="0">
                <a:ln>
                  <a:noFill/>
                </a:ln>
                <a:solidFill>
                  <a:schemeClr val="tx1"/>
                </a:solidFill>
                <a:effectLst/>
                <a:uLnTx/>
                <a:uFillTx/>
                <a:latin typeface="メイリオ" panose="020B0604030504040204" pitchFamily="50" charset="-128"/>
                <a:ea typeface="メイリオ" panose="020B0604030504040204" pitchFamily="50" charset="-128"/>
                <a:cs typeface="+mn-cs"/>
              </a:rPr>
              <a:t>放射線被ばくによる生物の影響はどうやって決まるのか？</a:t>
            </a:r>
            <a:endParaRPr kumimoji="1" lang="en-US" altLang="ja-JP" sz="1800" b="0" i="0" u="none" strike="noStrike" kern="1200" cap="none" spc="0" normalizeH="0" baseline="0" noProof="0" dirty="0">
              <a:ln>
                <a:noFill/>
              </a:ln>
              <a:solidFill>
                <a:schemeClr val="tx1"/>
              </a:solidFill>
              <a:effectLst/>
              <a:uLnTx/>
              <a:uFillTx/>
              <a:latin typeface="メイリオ" panose="020B0604030504040204" pitchFamily="50" charset="-128"/>
              <a:ea typeface="メイリオ" panose="020B0604030504040204" pitchFamily="50" charset="-128"/>
              <a:cs typeface="+mn-cs"/>
            </a:endParaRPr>
          </a:p>
        </p:txBody>
      </p:sp>
      <p:sp>
        <p:nvSpPr>
          <p:cNvPr id="6" name="正方形/長方形 5">
            <a:extLst>
              <a:ext uri="{FF2B5EF4-FFF2-40B4-BE49-F238E27FC236}">
                <a16:creationId xmlns:a16="http://schemas.microsoft.com/office/drawing/2014/main" id="{B6526FA1-5BC0-4ADF-A4C9-423575B27DBD}"/>
              </a:ext>
            </a:extLst>
          </p:cNvPr>
          <p:cNvSpPr/>
          <p:nvPr/>
        </p:nvSpPr>
        <p:spPr>
          <a:xfrm>
            <a:off x="492016" y="1040441"/>
            <a:ext cx="8402128" cy="1245191"/>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tIns="108000" rtlCol="0" anchor="t"/>
          <a:lstStyle/>
          <a:p>
            <a:pPr marL="285750" marR="0" lvl="0" indent="-285750" algn="l" defTabSz="457200" rtl="0" eaLnBrk="1" fontAlgn="auto" latinLnBrk="0" hangingPunct="1">
              <a:lnSpc>
                <a:spcPct val="100000"/>
              </a:lnSpc>
              <a:spcBef>
                <a:spcPts val="0"/>
              </a:spcBef>
              <a:spcAft>
                <a:spcPts val="0"/>
              </a:spcAft>
              <a:buClrTx/>
              <a:buSzTx/>
              <a:buFont typeface="Wingdings" panose="05000000000000000000" pitchFamily="2" charset="2"/>
              <a:buChar char="l"/>
              <a:tabLst/>
              <a:defRPr/>
            </a:pPr>
            <a:r>
              <a:rPr kumimoji="1" lang="ja-JP" altLang="en-US" dirty="0">
                <a:solidFill>
                  <a:schemeClr val="tx1"/>
                </a:solidFill>
                <a:latin typeface="メイリオ" panose="020B0604030504040204" pitchFamily="50" charset="-128"/>
                <a:ea typeface="メイリオ" panose="020B0604030504040204" pitchFamily="50" charset="-128"/>
              </a:rPr>
              <a:t>放射線の生体影響の有無や程度は、被ばく線量によって決まる。</a:t>
            </a:r>
            <a:endParaRPr kumimoji="1" lang="en-US" altLang="ja-JP" dirty="0">
              <a:solidFill>
                <a:schemeClr val="tx1"/>
              </a:solidFill>
              <a:latin typeface="メイリオ" panose="020B0604030504040204" pitchFamily="50" charset="-128"/>
              <a:ea typeface="メイリオ" panose="020B0604030504040204" pitchFamily="50" charset="-128"/>
            </a:endParaRPr>
          </a:p>
          <a:p>
            <a:pPr marL="285750" marR="0" lvl="0" indent="-285750" algn="l" defTabSz="457200" rtl="0" eaLnBrk="1" fontAlgn="auto" latinLnBrk="0" hangingPunct="1">
              <a:lnSpc>
                <a:spcPct val="100000"/>
              </a:lnSpc>
              <a:spcBef>
                <a:spcPts val="0"/>
              </a:spcBef>
              <a:spcAft>
                <a:spcPts val="0"/>
              </a:spcAft>
              <a:buClrTx/>
              <a:buSzTx/>
              <a:buFont typeface="Wingdings" panose="05000000000000000000" pitchFamily="2" charset="2"/>
              <a:buChar char="l"/>
              <a:tabLst/>
              <a:defRPr/>
            </a:pPr>
            <a:r>
              <a:rPr kumimoji="1" lang="ja-JP" altLang="en-US" dirty="0">
                <a:solidFill>
                  <a:prstClr val="black"/>
                </a:solidFill>
                <a:latin typeface="メイリオ" panose="020B0604030504040204" pitchFamily="50" charset="-128"/>
                <a:ea typeface="メイリオ" panose="020B0604030504040204" pitchFamily="50" charset="-128"/>
              </a:rPr>
              <a:t>生体影響を表す際はシーベルト（</a:t>
            </a:r>
            <a:r>
              <a:rPr kumimoji="1" lang="en-US" altLang="ja-JP" dirty="0" err="1">
                <a:solidFill>
                  <a:prstClr val="black"/>
                </a:solidFill>
                <a:latin typeface="メイリオ" panose="020B0604030504040204" pitchFamily="50" charset="-128"/>
                <a:ea typeface="メイリオ" panose="020B0604030504040204" pitchFamily="50" charset="-128"/>
              </a:rPr>
              <a:t>Sv</a:t>
            </a:r>
            <a:r>
              <a:rPr kumimoji="1" lang="ja-JP" altLang="en-US" dirty="0">
                <a:solidFill>
                  <a:prstClr val="black"/>
                </a:solidFill>
                <a:latin typeface="メイリオ" panose="020B0604030504040204" pitchFamily="50" charset="-128"/>
                <a:ea typeface="メイリオ" panose="020B0604030504040204" pitchFamily="50" charset="-128"/>
              </a:rPr>
              <a:t>）を用いる。</a:t>
            </a:r>
            <a:r>
              <a:rPr kumimoji="1" lang="ja-JP" altLang="en-US" sz="18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シーベルトで表した数値が大きいほど、人体が受ける放射線の生体影響が大きいことを意味する。</a:t>
            </a:r>
            <a:endParaRPr kumimoji="1" lang="en-US" altLang="ja-JP" sz="18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endParaRPr>
          </a:p>
          <a:p>
            <a:pPr marL="285750" marR="0" lvl="0" indent="-285750" algn="l" defTabSz="457200" rtl="0" eaLnBrk="1" fontAlgn="auto" latinLnBrk="0" hangingPunct="1">
              <a:lnSpc>
                <a:spcPct val="100000"/>
              </a:lnSpc>
              <a:spcBef>
                <a:spcPts val="0"/>
              </a:spcBef>
              <a:spcAft>
                <a:spcPts val="0"/>
              </a:spcAft>
              <a:buClrTx/>
              <a:buSzTx/>
              <a:buFont typeface="Wingdings" panose="05000000000000000000" pitchFamily="2" charset="2"/>
              <a:buChar char="l"/>
              <a:tabLst/>
              <a:defRPr/>
            </a:pPr>
            <a:r>
              <a:rPr kumimoji="1" lang="ja-JP" altLang="en-US" dirty="0">
                <a:solidFill>
                  <a:prstClr val="black"/>
                </a:solidFill>
                <a:latin typeface="メイリオ" panose="020B0604030504040204" pitchFamily="50" charset="-128"/>
                <a:ea typeface="メイリオ" panose="020B0604030504040204" pitchFamily="50" charset="-128"/>
              </a:rPr>
              <a:t>被ばくの経路により実効線量シーベルト（</a:t>
            </a:r>
            <a:r>
              <a:rPr kumimoji="1" lang="en-US" altLang="ja-JP" dirty="0" err="1">
                <a:solidFill>
                  <a:prstClr val="black"/>
                </a:solidFill>
                <a:latin typeface="メイリオ" panose="020B0604030504040204" pitchFamily="50" charset="-128"/>
                <a:ea typeface="メイリオ" panose="020B0604030504040204" pitchFamily="50" charset="-128"/>
              </a:rPr>
              <a:t>Sv</a:t>
            </a:r>
            <a:r>
              <a:rPr kumimoji="1" lang="ja-JP" altLang="en-US" dirty="0">
                <a:solidFill>
                  <a:prstClr val="black"/>
                </a:solidFill>
                <a:latin typeface="メイリオ" panose="020B0604030504040204" pitchFamily="50" charset="-128"/>
                <a:ea typeface="メイリオ" panose="020B0604030504040204" pitchFamily="50" charset="-128"/>
              </a:rPr>
              <a:t>）の算出方法は異なる。</a:t>
            </a:r>
            <a:endParaRPr kumimoji="1" lang="en-US" altLang="ja-JP" sz="18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endParaRPr>
          </a:p>
        </p:txBody>
      </p:sp>
      <p:sp>
        <p:nvSpPr>
          <p:cNvPr id="12" name="テキスト ボックス 11">
            <a:extLst>
              <a:ext uri="{FF2B5EF4-FFF2-40B4-BE49-F238E27FC236}">
                <a16:creationId xmlns:a16="http://schemas.microsoft.com/office/drawing/2014/main" id="{D35A0B8F-3815-4015-9791-F9F004342486}"/>
              </a:ext>
            </a:extLst>
          </p:cNvPr>
          <p:cNvSpPr txBox="1"/>
          <p:nvPr/>
        </p:nvSpPr>
        <p:spPr>
          <a:xfrm>
            <a:off x="5995189" y="2615191"/>
            <a:ext cx="3110711" cy="2646878"/>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pPr algn="ctr"/>
            <a:r>
              <a:rPr kumimoji="1" lang="ja-JP" altLang="en-US" sz="1400" b="1" dirty="0">
                <a:latin typeface="メイリオ" panose="020B0604030504040204" pitchFamily="50" charset="-128"/>
                <a:ea typeface="メイリオ" panose="020B0604030504040204" pitchFamily="50" charset="-128"/>
              </a:rPr>
              <a:t>実効線量の算出方法</a:t>
            </a:r>
            <a:endParaRPr kumimoji="1" lang="en-US" altLang="ja-JP" sz="1400" b="1" dirty="0">
              <a:latin typeface="メイリオ" panose="020B0604030504040204" pitchFamily="50" charset="-128"/>
              <a:ea typeface="メイリオ" panose="020B0604030504040204" pitchFamily="50" charset="-128"/>
            </a:endParaRPr>
          </a:p>
          <a:p>
            <a:pPr algn="ctr"/>
            <a:endParaRPr kumimoji="1" lang="en-US" altLang="ja-JP" sz="1400" dirty="0">
              <a:latin typeface="メイリオ" panose="020B0604030504040204" pitchFamily="50" charset="-128"/>
              <a:ea typeface="メイリオ" panose="020B0604030504040204" pitchFamily="50" charset="-128"/>
            </a:endParaRPr>
          </a:p>
          <a:p>
            <a:pPr algn="ctr"/>
            <a:r>
              <a:rPr kumimoji="1" lang="ja-JP" altLang="en-US" sz="1400" dirty="0">
                <a:latin typeface="メイリオ" panose="020B0604030504040204" pitchFamily="50" charset="-128"/>
                <a:ea typeface="メイリオ" panose="020B0604030504040204" pitchFamily="50" charset="-128"/>
              </a:rPr>
              <a:t>＜外部被ばく＞</a:t>
            </a:r>
            <a:endParaRPr kumimoji="1" lang="en-US" altLang="ja-JP" sz="1400" dirty="0">
              <a:latin typeface="メイリオ" panose="020B0604030504040204" pitchFamily="50" charset="-128"/>
              <a:ea typeface="メイリオ" panose="020B0604030504040204" pitchFamily="50" charset="-128"/>
            </a:endParaRPr>
          </a:p>
          <a:p>
            <a:r>
              <a:rPr kumimoji="1" lang="ja-JP" altLang="en-US" sz="1200" u="sng" dirty="0">
                <a:latin typeface="メイリオ" panose="020B0604030504040204" pitchFamily="50" charset="-128"/>
                <a:ea typeface="メイリオ" panose="020B0604030504040204" pitchFamily="50" charset="-128"/>
              </a:rPr>
              <a:t>等価線量</a:t>
            </a:r>
            <a:r>
              <a:rPr kumimoji="1" lang="ja-JP" altLang="en-US" sz="1200" dirty="0">
                <a:latin typeface="メイリオ" panose="020B0604030504040204" pitchFamily="50" charset="-128"/>
                <a:ea typeface="メイリオ" panose="020B0604030504040204" pitchFamily="50" charset="-128"/>
              </a:rPr>
              <a:t>：</a:t>
            </a:r>
            <a:endParaRPr kumimoji="1" lang="en-US" altLang="ja-JP" sz="1200" dirty="0">
              <a:latin typeface="メイリオ" panose="020B0604030504040204" pitchFamily="50" charset="-128"/>
              <a:ea typeface="メイリオ" panose="020B0604030504040204" pitchFamily="50" charset="-128"/>
            </a:endParaRPr>
          </a:p>
          <a:p>
            <a:r>
              <a:rPr kumimoji="1" lang="ja-JP" altLang="en-US" sz="1200" dirty="0">
                <a:latin typeface="メイリオ" panose="020B0604030504040204" pitchFamily="50" charset="-128"/>
                <a:ea typeface="メイリオ" panose="020B0604030504040204" pitchFamily="50" charset="-128"/>
              </a:rPr>
              <a:t>（組織の）吸収線量</a:t>
            </a:r>
            <a:r>
              <a:rPr kumimoji="1" lang="en-US" altLang="ja-JP" sz="1200" dirty="0">
                <a:latin typeface="メイリオ" panose="020B0604030504040204" pitchFamily="50" charset="-128"/>
                <a:ea typeface="メイリオ" panose="020B0604030504040204" pitchFamily="50" charset="-128"/>
              </a:rPr>
              <a:t>×</a:t>
            </a:r>
            <a:r>
              <a:rPr kumimoji="1" lang="ja-JP" altLang="en-US" sz="1200" dirty="0">
                <a:latin typeface="メイリオ" panose="020B0604030504040204" pitchFamily="50" charset="-128"/>
                <a:ea typeface="メイリオ" panose="020B0604030504040204" pitchFamily="50" charset="-128"/>
              </a:rPr>
              <a:t>放射線加重係数</a:t>
            </a:r>
            <a:r>
              <a:rPr kumimoji="1" lang="en-US" altLang="ja-JP" sz="1200" baseline="30000" dirty="0">
                <a:latin typeface="メイリオ" panose="020B0604030504040204" pitchFamily="50" charset="-128"/>
                <a:ea typeface="メイリオ" panose="020B0604030504040204" pitchFamily="50" charset="-128"/>
              </a:rPr>
              <a:t>※1</a:t>
            </a:r>
          </a:p>
          <a:p>
            <a:r>
              <a:rPr kumimoji="1" lang="ja-JP" altLang="en-US" sz="1200" u="sng" dirty="0">
                <a:latin typeface="メイリオ" panose="020B0604030504040204" pitchFamily="50" charset="-128"/>
                <a:ea typeface="メイリオ" panose="020B0604030504040204" pitchFamily="50" charset="-128"/>
              </a:rPr>
              <a:t>実効線量</a:t>
            </a:r>
            <a:r>
              <a:rPr kumimoji="1" lang="ja-JP" altLang="en-US" sz="1200" dirty="0">
                <a:latin typeface="メイリオ" panose="020B0604030504040204" pitchFamily="50" charset="-128"/>
                <a:ea typeface="メイリオ" panose="020B0604030504040204" pitchFamily="50" charset="-128"/>
              </a:rPr>
              <a:t>：</a:t>
            </a:r>
            <a:endParaRPr kumimoji="1" lang="en-US" altLang="ja-JP" sz="1200" dirty="0">
              <a:latin typeface="メイリオ" panose="020B0604030504040204" pitchFamily="50" charset="-128"/>
              <a:ea typeface="メイリオ" panose="020B0604030504040204" pitchFamily="50" charset="-128"/>
            </a:endParaRPr>
          </a:p>
          <a:p>
            <a:r>
              <a:rPr kumimoji="1" lang="en-US" altLang="ja-JP" sz="1200" dirty="0">
                <a:latin typeface="メイリオ" panose="020B0604030504040204" pitchFamily="50" charset="-128"/>
                <a:ea typeface="メイリオ" panose="020B0604030504040204" pitchFamily="50" charset="-128"/>
              </a:rPr>
              <a:t>[</a:t>
            </a:r>
            <a:r>
              <a:rPr kumimoji="1" lang="ja-JP" altLang="en-US" sz="1200" dirty="0">
                <a:latin typeface="メイリオ" panose="020B0604030504040204" pitchFamily="50" charset="-128"/>
                <a:ea typeface="メイリオ" panose="020B0604030504040204" pitchFamily="50" charset="-128"/>
              </a:rPr>
              <a:t>組織の等価線量</a:t>
            </a:r>
            <a:r>
              <a:rPr kumimoji="1" lang="en-US" altLang="ja-JP" sz="1200" dirty="0">
                <a:latin typeface="メイリオ" panose="020B0604030504040204" pitchFamily="50" charset="-128"/>
                <a:ea typeface="メイリオ" panose="020B0604030504040204" pitchFamily="50" charset="-128"/>
              </a:rPr>
              <a:t>×</a:t>
            </a:r>
            <a:r>
              <a:rPr kumimoji="1" lang="ja-JP" altLang="en-US" sz="1200" dirty="0">
                <a:latin typeface="メイリオ" panose="020B0604030504040204" pitchFamily="50" charset="-128"/>
                <a:ea typeface="メイリオ" panose="020B0604030504040204" pitchFamily="50" charset="-128"/>
              </a:rPr>
              <a:t>組織加重係数</a:t>
            </a:r>
            <a:r>
              <a:rPr kumimoji="1" lang="en-US" altLang="ja-JP" sz="1200" baseline="30000" dirty="0">
                <a:latin typeface="メイリオ" panose="020B0604030504040204" pitchFamily="50" charset="-128"/>
                <a:ea typeface="メイリオ" panose="020B0604030504040204" pitchFamily="50" charset="-128"/>
              </a:rPr>
              <a:t>※2</a:t>
            </a:r>
            <a:r>
              <a:rPr kumimoji="1" lang="en-US" altLang="ja-JP" sz="1200" dirty="0">
                <a:latin typeface="メイリオ" panose="020B0604030504040204" pitchFamily="50" charset="-128"/>
                <a:ea typeface="メイリオ" panose="020B0604030504040204" pitchFamily="50" charset="-128"/>
              </a:rPr>
              <a:t>]</a:t>
            </a:r>
            <a:r>
              <a:rPr kumimoji="1" lang="ja-JP" altLang="en-US" sz="1200" dirty="0">
                <a:latin typeface="メイリオ" panose="020B0604030504040204" pitchFamily="50" charset="-128"/>
                <a:ea typeface="メイリオ" panose="020B0604030504040204" pitchFamily="50" charset="-128"/>
              </a:rPr>
              <a:t>の総和</a:t>
            </a:r>
            <a:endParaRPr kumimoji="1" lang="en-US" altLang="ja-JP" sz="1200" dirty="0">
              <a:latin typeface="メイリオ" panose="020B0604030504040204" pitchFamily="50" charset="-128"/>
              <a:ea typeface="メイリオ" panose="020B0604030504040204" pitchFamily="50" charset="-128"/>
            </a:endParaRPr>
          </a:p>
          <a:p>
            <a:pPr algn="ctr"/>
            <a:endParaRPr kumimoji="1" lang="en-US" altLang="ja-JP" sz="1400" dirty="0">
              <a:latin typeface="メイリオ" panose="020B0604030504040204" pitchFamily="50" charset="-128"/>
              <a:ea typeface="メイリオ" panose="020B0604030504040204" pitchFamily="50" charset="-128"/>
            </a:endParaRPr>
          </a:p>
          <a:p>
            <a:pPr algn="ctr"/>
            <a:r>
              <a:rPr kumimoji="1" lang="ja-JP" altLang="en-US" sz="1400" dirty="0">
                <a:latin typeface="メイリオ" panose="020B0604030504040204" pitchFamily="50" charset="-128"/>
                <a:ea typeface="メイリオ" panose="020B0604030504040204" pitchFamily="50" charset="-128"/>
              </a:rPr>
              <a:t>＜内部被ばく＞</a:t>
            </a:r>
            <a:endParaRPr kumimoji="1" lang="en-US" altLang="ja-JP" sz="1400" dirty="0">
              <a:latin typeface="メイリオ" panose="020B0604030504040204" pitchFamily="50" charset="-128"/>
              <a:ea typeface="メイリオ" panose="020B0604030504040204" pitchFamily="50" charset="-128"/>
            </a:endParaRPr>
          </a:p>
          <a:p>
            <a:r>
              <a:rPr kumimoji="1" lang="ja-JP" altLang="en-US" sz="1200" u="sng" dirty="0">
                <a:latin typeface="メイリオ" panose="020B0604030504040204" pitchFamily="50" charset="-128"/>
                <a:ea typeface="メイリオ" panose="020B0604030504040204" pitchFamily="50" charset="-128"/>
              </a:rPr>
              <a:t>預託実効線量</a:t>
            </a:r>
            <a:r>
              <a:rPr kumimoji="1" lang="ja-JP" altLang="en-US" sz="1200" dirty="0">
                <a:latin typeface="メイリオ" panose="020B0604030504040204" pitchFamily="50" charset="-128"/>
                <a:ea typeface="メイリオ" panose="020B0604030504040204" pitchFamily="50" charset="-128"/>
              </a:rPr>
              <a:t>：</a:t>
            </a:r>
            <a:endParaRPr kumimoji="1" lang="en-US" altLang="ja-JP" sz="1200" dirty="0">
              <a:latin typeface="メイリオ" panose="020B0604030504040204" pitchFamily="50" charset="-128"/>
              <a:ea typeface="メイリオ" panose="020B0604030504040204" pitchFamily="50" charset="-128"/>
            </a:endParaRPr>
          </a:p>
          <a:p>
            <a:r>
              <a:rPr kumimoji="1" lang="ja-JP" altLang="en-US" sz="1200" dirty="0">
                <a:latin typeface="メイリオ" panose="020B0604030504040204" pitchFamily="50" charset="-128"/>
                <a:ea typeface="メイリオ" panose="020B0604030504040204" pitchFamily="50" charset="-128"/>
              </a:rPr>
              <a:t>放射性物質を一回だけ摂取した場合に、それ以後の生涯にどれだけの放射線を被ばくすることになるかを推定した被ばく線量</a:t>
            </a:r>
          </a:p>
        </p:txBody>
      </p:sp>
      <p:sp>
        <p:nvSpPr>
          <p:cNvPr id="14" name="正方形/長方形 13">
            <a:extLst>
              <a:ext uri="{FF2B5EF4-FFF2-40B4-BE49-F238E27FC236}">
                <a16:creationId xmlns:a16="http://schemas.microsoft.com/office/drawing/2014/main" id="{C0A558E3-7A30-43BE-AACD-905690F27A3A}"/>
              </a:ext>
            </a:extLst>
          </p:cNvPr>
          <p:cNvSpPr/>
          <p:nvPr/>
        </p:nvSpPr>
        <p:spPr>
          <a:xfrm>
            <a:off x="370936" y="6264670"/>
            <a:ext cx="8400828" cy="415498"/>
          </a:xfrm>
          <a:prstGeom prst="rect">
            <a:avLst/>
          </a:prstGeom>
        </p:spPr>
        <p:txBody>
          <a:bodyPr wrap="square">
            <a:spAutoFit/>
          </a:bodyPr>
          <a:lstStyle/>
          <a:p>
            <a:pPr lvl="0">
              <a:defRPr/>
            </a:pPr>
            <a:r>
              <a:rPr kumimoji="1" lang="ja-JP" altLang="en-US" sz="1050" dirty="0">
                <a:solidFill>
                  <a:prstClr val="black"/>
                </a:solidFill>
                <a:latin typeface="Meiryo UI" panose="020B0604030504040204" pitchFamily="50" charset="-128"/>
                <a:ea typeface="Meiryo UI" panose="020B0604030504040204" pitchFamily="50" charset="-128"/>
              </a:rPr>
              <a:t>「環境省・量子科学技術研究開発機構、放射線による健康影響等に関する統一的な基礎資料 平成</a:t>
            </a:r>
            <a:r>
              <a:rPr kumimoji="1" lang="en-US" altLang="ja-JP" sz="1050" dirty="0">
                <a:solidFill>
                  <a:prstClr val="black"/>
                </a:solidFill>
                <a:latin typeface="Meiryo UI" panose="020B0604030504040204" pitchFamily="50" charset="-128"/>
                <a:ea typeface="Meiryo UI" panose="020B0604030504040204" pitchFamily="50" charset="-128"/>
              </a:rPr>
              <a:t>29</a:t>
            </a:r>
            <a:r>
              <a:rPr kumimoji="1" lang="ja-JP" altLang="en-US" sz="1050" dirty="0">
                <a:solidFill>
                  <a:prstClr val="black"/>
                </a:solidFill>
                <a:latin typeface="Meiryo UI" panose="020B0604030504040204" pitchFamily="50" charset="-128"/>
                <a:ea typeface="Meiryo UI" panose="020B0604030504040204" pitchFamily="50" charset="-128"/>
              </a:rPr>
              <a:t>年度版　上巻、</a:t>
            </a:r>
            <a:r>
              <a:rPr kumimoji="1" lang="en-US" altLang="ja-JP" sz="1050" dirty="0">
                <a:solidFill>
                  <a:prstClr val="black"/>
                </a:solidFill>
                <a:latin typeface="Meiryo UI" panose="020B0604030504040204" pitchFamily="50" charset="-128"/>
                <a:ea typeface="Meiryo UI" panose="020B0604030504040204" pitchFamily="50" charset="-128"/>
              </a:rPr>
              <a:t>p.35</a:t>
            </a:r>
            <a:r>
              <a:rPr kumimoji="1" lang="ja-JP" altLang="en-US" sz="1050" dirty="0" err="1">
                <a:solidFill>
                  <a:prstClr val="black"/>
                </a:solidFill>
                <a:latin typeface="Meiryo UI" panose="020B0604030504040204" pitchFamily="50" charset="-128"/>
                <a:ea typeface="Meiryo UI" panose="020B0604030504040204" pitchFamily="50" charset="-128"/>
              </a:rPr>
              <a:t>、</a:t>
            </a:r>
            <a:r>
              <a:rPr kumimoji="1" lang="ja-JP" altLang="en-US" sz="1050" dirty="0">
                <a:solidFill>
                  <a:prstClr val="black"/>
                </a:solidFill>
                <a:latin typeface="Meiryo UI" panose="020B0604030504040204" pitchFamily="50" charset="-128"/>
                <a:ea typeface="Meiryo UI" panose="020B0604030504040204" pitchFamily="50" charset="-128"/>
              </a:rPr>
              <a:t>平成</a:t>
            </a:r>
            <a:r>
              <a:rPr kumimoji="1" lang="en-US" altLang="ja-JP" sz="1050" dirty="0">
                <a:solidFill>
                  <a:prstClr val="black"/>
                </a:solidFill>
                <a:latin typeface="Meiryo UI" panose="020B0604030504040204" pitchFamily="50" charset="-128"/>
                <a:ea typeface="Meiryo UI" panose="020B0604030504040204" pitchFamily="50" charset="-128"/>
              </a:rPr>
              <a:t>30</a:t>
            </a:r>
            <a:r>
              <a:rPr kumimoji="1" lang="ja-JP" altLang="en-US" sz="1050" dirty="0">
                <a:solidFill>
                  <a:prstClr val="black"/>
                </a:solidFill>
                <a:latin typeface="Meiryo UI" panose="020B0604030504040204" pitchFamily="50" charset="-128"/>
                <a:ea typeface="Meiryo UI" panose="020B0604030504040204" pitchFamily="50" charset="-128"/>
              </a:rPr>
              <a:t>年</a:t>
            </a:r>
            <a:r>
              <a:rPr kumimoji="1" lang="en-US" altLang="ja-JP" sz="1050" dirty="0">
                <a:solidFill>
                  <a:prstClr val="black"/>
                </a:solidFill>
                <a:latin typeface="Meiryo UI" panose="020B0604030504040204" pitchFamily="50" charset="-128"/>
                <a:ea typeface="Meiryo UI" panose="020B0604030504040204" pitchFamily="50" charset="-128"/>
              </a:rPr>
              <a:t>2</a:t>
            </a:r>
            <a:r>
              <a:rPr kumimoji="1" lang="ja-JP" altLang="en-US" sz="1050" dirty="0">
                <a:solidFill>
                  <a:prstClr val="black"/>
                </a:solidFill>
                <a:latin typeface="Meiryo UI" panose="020B0604030504040204" pitchFamily="50" charset="-128"/>
                <a:ea typeface="Meiryo UI" panose="020B0604030504040204" pitchFamily="50" charset="-128"/>
              </a:rPr>
              <a:t>月</a:t>
            </a:r>
            <a:r>
              <a:rPr kumimoji="1" lang="en-US" altLang="ja-JP" sz="1050" dirty="0">
                <a:solidFill>
                  <a:prstClr val="black"/>
                </a:solidFill>
                <a:latin typeface="Meiryo UI" panose="020B0604030504040204" pitchFamily="50" charset="-128"/>
                <a:ea typeface="Meiryo UI" panose="020B0604030504040204" pitchFamily="50" charset="-128"/>
              </a:rPr>
              <a:t>28</a:t>
            </a:r>
            <a:r>
              <a:rPr kumimoji="1" lang="ja-JP" altLang="en-US" sz="1050" dirty="0">
                <a:solidFill>
                  <a:prstClr val="black"/>
                </a:solidFill>
                <a:latin typeface="Meiryo UI" panose="020B0604030504040204" pitchFamily="50" charset="-128"/>
                <a:ea typeface="Meiryo UI" panose="020B0604030504040204" pitchFamily="50" charset="-128"/>
              </a:rPr>
              <a:t>日」</a:t>
            </a:r>
            <a:endParaRPr kumimoji="1" lang="en-US" altLang="ja-JP" sz="1050" dirty="0">
              <a:solidFill>
                <a:prstClr val="black"/>
              </a:solidFill>
              <a:latin typeface="Meiryo UI" panose="020B0604030504040204" pitchFamily="50" charset="-128"/>
              <a:ea typeface="Meiryo UI" panose="020B0604030504040204" pitchFamily="50" charset="-128"/>
            </a:endParaRPr>
          </a:p>
          <a:p>
            <a:pPr lvl="0">
              <a:defRPr/>
            </a:pPr>
            <a:r>
              <a:rPr kumimoji="1" lang="ja-JP" altLang="en-US" sz="1050" dirty="0">
                <a:solidFill>
                  <a:prstClr val="black"/>
                </a:solidFill>
                <a:latin typeface="Meiryo UI" panose="020B0604030504040204" pitchFamily="50" charset="-128"/>
                <a:ea typeface="Meiryo UI" panose="020B0604030504040204" pitchFamily="50" charset="-128"/>
              </a:rPr>
              <a:t>「多核種除去設備等処理水の取扱いに関する小委員会 資料</a:t>
            </a:r>
            <a:r>
              <a:rPr kumimoji="1" lang="en-US" altLang="ja-JP" sz="1050" dirty="0">
                <a:solidFill>
                  <a:prstClr val="black"/>
                </a:solidFill>
                <a:latin typeface="Meiryo UI" panose="020B0604030504040204" pitchFamily="50" charset="-128"/>
                <a:ea typeface="Meiryo UI" panose="020B0604030504040204" pitchFamily="50" charset="-128"/>
              </a:rPr>
              <a:t>3-1</a:t>
            </a:r>
            <a:r>
              <a:rPr kumimoji="1" lang="ja-JP" altLang="en-US" sz="1050" dirty="0" err="1">
                <a:solidFill>
                  <a:prstClr val="black"/>
                </a:solidFill>
                <a:latin typeface="Meiryo UI" panose="020B0604030504040204" pitchFamily="50" charset="-128"/>
                <a:ea typeface="Meiryo UI" panose="020B0604030504040204" pitchFamily="50" charset="-128"/>
              </a:rPr>
              <a:t>、</a:t>
            </a:r>
            <a:r>
              <a:rPr kumimoji="1" lang="en-US" altLang="ja-JP" sz="1050" dirty="0">
                <a:solidFill>
                  <a:prstClr val="black"/>
                </a:solidFill>
                <a:latin typeface="Meiryo UI" panose="020B0604030504040204" pitchFamily="50" charset="-128"/>
                <a:ea typeface="Meiryo UI" panose="020B0604030504040204" pitchFamily="50" charset="-128"/>
              </a:rPr>
              <a:t>p.3</a:t>
            </a:r>
            <a:r>
              <a:rPr kumimoji="1" lang="ja-JP" altLang="en-US" sz="1050" dirty="0" err="1">
                <a:solidFill>
                  <a:prstClr val="black"/>
                </a:solidFill>
                <a:latin typeface="Meiryo UI" panose="020B0604030504040204" pitchFamily="50" charset="-128"/>
                <a:ea typeface="Meiryo UI" panose="020B0604030504040204" pitchFamily="50" charset="-128"/>
              </a:rPr>
              <a:t>、</a:t>
            </a:r>
            <a:r>
              <a:rPr kumimoji="1" lang="ja-JP" altLang="en-US" sz="1050" dirty="0">
                <a:solidFill>
                  <a:prstClr val="black"/>
                </a:solidFill>
                <a:latin typeface="Meiryo UI" panose="020B0604030504040204" pitchFamily="50" charset="-128"/>
                <a:ea typeface="Meiryo UI" panose="020B0604030504040204" pitchFamily="50" charset="-128"/>
              </a:rPr>
              <a:t>平成</a:t>
            </a:r>
            <a:r>
              <a:rPr kumimoji="1" lang="en-US" altLang="ja-JP" sz="1050" dirty="0">
                <a:solidFill>
                  <a:prstClr val="black"/>
                </a:solidFill>
                <a:latin typeface="Meiryo UI" panose="020B0604030504040204" pitchFamily="50" charset="-128"/>
                <a:ea typeface="Meiryo UI" panose="020B0604030504040204" pitchFamily="50" charset="-128"/>
              </a:rPr>
              <a:t>30</a:t>
            </a:r>
            <a:r>
              <a:rPr kumimoji="1" lang="ja-JP" altLang="en-US" sz="1050" dirty="0">
                <a:solidFill>
                  <a:prstClr val="black"/>
                </a:solidFill>
                <a:latin typeface="Meiryo UI" panose="020B0604030504040204" pitchFamily="50" charset="-128"/>
                <a:ea typeface="Meiryo UI" panose="020B0604030504040204" pitchFamily="50" charset="-128"/>
              </a:rPr>
              <a:t>年</a:t>
            </a:r>
            <a:r>
              <a:rPr kumimoji="1" lang="en-US" altLang="ja-JP" sz="1050" dirty="0">
                <a:solidFill>
                  <a:prstClr val="black"/>
                </a:solidFill>
                <a:latin typeface="Meiryo UI" panose="020B0604030504040204" pitchFamily="50" charset="-128"/>
                <a:ea typeface="Meiryo UI" panose="020B0604030504040204" pitchFamily="50" charset="-128"/>
              </a:rPr>
              <a:t>11</a:t>
            </a:r>
            <a:r>
              <a:rPr kumimoji="1" lang="ja-JP" altLang="en-US" sz="1050" dirty="0">
                <a:solidFill>
                  <a:prstClr val="black"/>
                </a:solidFill>
                <a:latin typeface="Meiryo UI" panose="020B0604030504040204" pitchFamily="50" charset="-128"/>
                <a:ea typeface="Meiryo UI" panose="020B0604030504040204" pitchFamily="50" charset="-128"/>
              </a:rPr>
              <a:t>月</a:t>
            </a:r>
            <a:r>
              <a:rPr kumimoji="1" lang="en-US" altLang="ja-JP" sz="1050" dirty="0">
                <a:solidFill>
                  <a:prstClr val="black"/>
                </a:solidFill>
                <a:latin typeface="Meiryo UI" panose="020B0604030504040204" pitchFamily="50" charset="-128"/>
                <a:ea typeface="Meiryo UI" panose="020B0604030504040204" pitchFamily="50" charset="-128"/>
              </a:rPr>
              <a:t>30</a:t>
            </a:r>
            <a:r>
              <a:rPr kumimoji="1" lang="ja-JP" altLang="en-US" sz="1050" dirty="0">
                <a:solidFill>
                  <a:prstClr val="black"/>
                </a:solidFill>
                <a:latin typeface="Meiryo UI" panose="020B0604030504040204" pitchFamily="50" charset="-128"/>
                <a:ea typeface="Meiryo UI" panose="020B0604030504040204" pitchFamily="50" charset="-128"/>
              </a:rPr>
              <a:t>日」</a:t>
            </a:r>
            <a:endParaRPr kumimoji="1" lang="en-US" altLang="ja-JP" sz="1050" dirty="0">
              <a:solidFill>
                <a:prstClr val="black"/>
              </a:solidFill>
              <a:latin typeface="Meiryo UI" panose="020B0604030504040204" pitchFamily="50" charset="-128"/>
              <a:ea typeface="Meiryo UI" panose="020B0604030504040204" pitchFamily="50" charset="-128"/>
            </a:endParaRPr>
          </a:p>
        </p:txBody>
      </p:sp>
      <p:sp>
        <p:nvSpPr>
          <p:cNvPr id="15" name="テキスト ボックス 14">
            <a:extLst>
              <a:ext uri="{FF2B5EF4-FFF2-40B4-BE49-F238E27FC236}">
                <a16:creationId xmlns:a16="http://schemas.microsoft.com/office/drawing/2014/main" id="{92D11E87-6B6C-4A4C-8A14-3C721EF62585}"/>
              </a:ext>
            </a:extLst>
          </p:cNvPr>
          <p:cNvSpPr txBox="1"/>
          <p:nvPr/>
        </p:nvSpPr>
        <p:spPr>
          <a:xfrm>
            <a:off x="5995189" y="5353750"/>
            <a:ext cx="3023336" cy="900246"/>
          </a:xfrm>
          <a:prstGeom prst="rect">
            <a:avLst/>
          </a:prstGeom>
          <a:noFill/>
        </p:spPr>
        <p:txBody>
          <a:bodyPr wrap="square" rtlCol="0">
            <a:spAutoFit/>
          </a:bodyPr>
          <a:lstStyle/>
          <a:p>
            <a:pPr marL="361950" indent="-361950"/>
            <a:r>
              <a:rPr kumimoji="1" lang="en-US" altLang="ja-JP" sz="1050" dirty="0">
                <a:latin typeface="メイリオ" panose="020B0604030504040204" pitchFamily="50" charset="-128"/>
                <a:ea typeface="メイリオ" panose="020B0604030504040204" pitchFamily="50" charset="-128"/>
              </a:rPr>
              <a:t>※1</a:t>
            </a:r>
            <a:r>
              <a:rPr kumimoji="1" lang="ja-JP" altLang="en-US" sz="1050" dirty="0">
                <a:latin typeface="メイリオ" panose="020B0604030504040204" pitchFamily="50" charset="-128"/>
                <a:ea typeface="メイリオ" panose="020B0604030504040204" pitchFamily="50" charset="-128"/>
              </a:rPr>
              <a:t>：</a:t>
            </a:r>
            <a:r>
              <a:rPr kumimoji="1" lang="en-US" altLang="ja-JP" sz="1050" dirty="0">
                <a:latin typeface="メイリオ" panose="020B0604030504040204" pitchFamily="50" charset="-128"/>
                <a:ea typeface="メイリオ" panose="020B0604030504040204" pitchFamily="50" charset="-128"/>
              </a:rPr>
              <a:t>X</a:t>
            </a:r>
            <a:r>
              <a:rPr kumimoji="1" lang="ja-JP" altLang="en-US" sz="1050" dirty="0">
                <a:latin typeface="メイリオ" panose="020B0604030504040204" pitchFamily="50" charset="-128"/>
                <a:ea typeface="メイリオ" panose="020B0604030504040204" pitchFamily="50" charset="-128"/>
              </a:rPr>
              <a:t>線やガンマ線の影響を</a:t>
            </a:r>
            <a:r>
              <a:rPr kumimoji="1" lang="en-US" altLang="ja-JP" sz="1050" dirty="0">
                <a:latin typeface="メイリオ" panose="020B0604030504040204" pitchFamily="50" charset="-128"/>
                <a:ea typeface="メイリオ" panose="020B0604030504040204" pitchFamily="50" charset="-128"/>
              </a:rPr>
              <a:t>1</a:t>
            </a:r>
            <a:r>
              <a:rPr kumimoji="1" lang="ja-JP" altLang="en-US" sz="1050" dirty="0">
                <a:latin typeface="メイリオ" panose="020B0604030504040204" pitchFamily="50" charset="-128"/>
                <a:ea typeface="メイリオ" panose="020B0604030504040204" pitchFamily="50" charset="-128"/>
              </a:rPr>
              <a:t>とした、放射線ごとの人体への影響度合いを考慮するための係数</a:t>
            </a:r>
            <a:endParaRPr kumimoji="1" lang="en-US" altLang="ja-JP" sz="1050" dirty="0">
              <a:latin typeface="メイリオ" panose="020B0604030504040204" pitchFamily="50" charset="-128"/>
              <a:ea typeface="メイリオ" panose="020B0604030504040204" pitchFamily="50" charset="-128"/>
            </a:endParaRPr>
          </a:p>
          <a:p>
            <a:pPr marL="361950" indent="-361950"/>
            <a:r>
              <a:rPr kumimoji="1" lang="en-US" altLang="ja-JP" sz="1050" dirty="0">
                <a:latin typeface="メイリオ" panose="020B0604030504040204" pitchFamily="50" charset="-128"/>
                <a:ea typeface="メイリオ" panose="020B0604030504040204" pitchFamily="50" charset="-128"/>
              </a:rPr>
              <a:t>※2</a:t>
            </a:r>
            <a:r>
              <a:rPr kumimoji="1" lang="ja-JP" altLang="en-US" sz="1050" dirty="0">
                <a:latin typeface="メイリオ" panose="020B0604030504040204" pitchFamily="50" charset="-128"/>
                <a:ea typeface="メイリオ" panose="020B0604030504040204" pitchFamily="50" charset="-128"/>
              </a:rPr>
              <a:t>：組織や臓器ごとの放射性感受性の違いを考慮するための係数</a:t>
            </a:r>
          </a:p>
        </p:txBody>
      </p:sp>
    </p:spTree>
    <p:extLst>
      <p:ext uri="{BB962C8B-B14F-4D97-AF65-F5344CB8AC3E}">
        <p14:creationId xmlns:p14="http://schemas.microsoft.com/office/powerpoint/2010/main" val="238208774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 name="Picture 2" descr="ç¢ºå®çå½±é¿ã¨ç¢ºççå½±é¿">
            <a:extLst>
              <a:ext uri="{FF2B5EF4-FFF2-40B4-BE49-F238E27FC236}">
                <a16:creationId xmlns:a16="http://schemas.microsoft.com/office/drawing/2014/main" id="{6F2EC627-2E25-452A-9046-CF77416266F5}"/>
              </a:ext>
            </a:extLst>
          </p:cNvPr>
          <p:cNvPicPr>
            <a:picLocks noChangeAspect="1" noChangeArrowheads="1"/>
          </p:cNvPicPr>
          <p:nvPr/>
        </p:nvPicPr>
        <p:blipFill rotWithShape="1">
          <a:blip r:embed="rId3" cstate="email">
            <a:extLst>
              <a:ext uri="{28A0092B-C50C-407E-A947-70E740481C1C}">
                <a14:useLocalDpi xmlns:a14="http://schemas.microsoft.com/office/drawing/2010/main"/>
              </a:ext>
            </a:extLst>
          </a:blip>
          <a:srcRect/>
          <a:stretch/>
        </p:blipFill>
        <p:spPr bwMode="auto">
          <a:xfrm>
            <a:off x="4997614" y="3206857"/>
            <a:ext cx="3381375" cy="2261415"/>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descr="ç¢ºå®çå½±é¿ã¨ç¢ºççå½±é¿">
            <a:extLst>
              <a:ext uri="{FF2B5EF4-FFF2-40B4-BE49-F238E27FC236}">
                <a16:creationId xmlns:a16="http://schemas.microsoft.com/office/drawing/2014/main" id="{A8039901-7B9F-42CC-9581-E8D85378FBF4}"/>
              </a:ext>
            </a:extLst>
          </p:cNvPr>
          <p:cNvPicPr>
            <a:picLocks noChangeAspect="1" noChangeArrowheads="1"/>
          </p:cNvPicPr>
          <p:nvPr/>
        </p:nvPicPr>
        <p:blipFill rotWithShape="1">
          <a:blip r:embed="rId4" cstate="email">
            <a:extLst>
              <a:ext uri="{28A0092B-C50C-407E-A947-70E740481C1C}">
                <a14:useLocalDpi xmlns:a14="http://schemas.microsoft.com/office/drawing/2010/main"/>
              </a:ext>
            </a:extLst>
          </a:blip>
          <a:srcRect/>
          <a:stretch/>
        </p:blipFill>
        <p:spPr bwMode="auto">
          <a:xfrm>
            <a:off x="642008" y="3244475"/>
            <a:ext cx="3381375" cy="2261415"/>
          </a:xfrm>
          <a:prstGeom prst="rect">
            <a:avLst/>
          </a:prstGeom>
          <a:noFill/>
          <a:extLst>
            <a:ext uri="{909E8E84-426E-40DD-AFC4-6F175D3DCCD1}">
              <a14:hiddenFill xmlns:a14="http://schemas.microsoft.com/office/drawing/2010/main">
                <a:solidFill>
                  <a:srgbClr val="FFFFFF"/>
                </a:solidFill>
              </a14:hiddenFill>
            </a:ext>
          </a:extLst>
        </p:spPr>
      </p:pic>
      <p:sp>
        <p:nvSpPr>
          <p:cNvPr id="2" name="タイトル 1">
            <a:extLst>
              <a:ext uri="{FF2B5EF4-FFF2-40B4-BE49-F238E27FC236}">
                <a16:creationId xmlns:a16="http://schemas.microsoft.com/office/drawing/2014/main" id="{58D20457-6617-4431-9136-64674BE6E1A3}"/>
              </a:ext>
            </a:extLst>
          </p:cNvPr>
          <p:cNvSpPr>
            <a:spLocks noGrp="1"/>
          </p:cNvSpPr>
          <p:nvPr>
            <p:ph type="title"/>
          </p:nvPr>
        </p:nvSpPr>
        <p:spPr/>
        <p:txBody>
          <a:bodyPr/>
          <a:lstStyle/>
          <a:p>
            <a:r>
              <a:rPr lang="ja-JP" altLang="en-US" dirty="0"/>
              <a:t>４</a:t>
            </a:r>
            <a:r>
              <a:rPr lang="en-US" altLang="ja-JP" dirty="0"/>
              <a:t>.</a:t>
            </a:r>
            <a:r>
              <a:rPr lang="ja-JP" altLang="en-US" dirty="0"/>
              <a:t>２ 確定的影響と確率的影響</a:t>
            </a:r>
            <a:r>
              <a:rPr lang="en-US" altLang="ja-JP" dirty="0"/>
              <a:t>(1/2)</a:t>
            </a:r>
            <a:endParaRPr kumimoji="1" lang="ja-JP" altLang="en-US" dirty="0">
              <a:latin typeface="Meiryo UI" panose="020B0604030504040204" pitchFamily="50" charset="-128"/>
              <a:ea typeface="Meiryo UI" panose="020B0604030504040204" pitchFamily="50" charset="-128"/>
            </a:endParaRPr>
          </a:p>
        </p:txBody>
      </p:sp>
      <p:sp>
        <p:nvSpPr>
          <p:cNvPr id="4" name="正方形/長方形 3">
            <a:extLst>
              <a:ext uri="{FF2B5EF4-FFF2-40B4-BE49-F238E27FC236}">
                <a16:creationId xmlns:a16="http://schemas.microsoft.com/office/drawing/2014/main" id="{271F3960-E06B-4544-9BF6-974CD2039EBE}"/>
              </a:ext>
            </a:extLst>
          </p:cNvPr>
          <p:cNvSpPr/>
          <p:nvPr/>
        </p:nvSpPr>
        <p:spPr>
          <a:xfrm>
            <a:off x="371249" y="1040443"/>
            <a:ext cx="8513961" cy="175895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tIns="108000" rtlCol="0" anchor="t"/>
          <a:lstStyle/>
          <a:p>
            <a:pPr marL="285750" marR="0" lvl="0" indent="-285750" algn="l" defTabSz="457200" rtl="0" eaLnBrk="1" fontAlgn="auto" latinLnBrk="0" hangingPunct="1">
              <a:lnSpc>
                <a:spcPct val="100000"/>
              </a:lnSpc>
              <a:spcBef>
                <a:spcPts val="0"/>
              </a:spcBef>
              <a:spcAft>
                <a:spcPts val="0"/>
              </a:spcAft>
              <a:buClrTx/>
              <a:buSzTx/>
              <a:buFont typeface="Wingdings" panose="05000000000000000000" pitchFamily="2" charset="2"/>
              <a:buChar char="l"/>
              <a:tabLst/>
              <a:defRPr/>
            </a:pPr>
            <a:r>
              <a:rPr kumimoji="1" lang="ja-JP" altLang="en-US" sz="1800" b="0" i="0" u="none" strike="noStrike" kern="1200" cap="none" spc="0" normalizeH="0" baseline="0" noProof="0" dirty="0">
                <a:ln>
                  <a:noFill/>
                </a:ln>
                <a:solidFill>
                  <a:schemeClr val="tx1"/>
                </a:solidFill>
                <a:effectLst/>
                <a:uLnTx/>
                <a:uFillTx/>
                <a:latin typeface="メイリオ" panose="020B0604030504040204" pitchFamily="50" charset="-128"/>
                <a:ea typeface="メイリオ" panose="020B0604030504040204" pitchFamily="50" charset="-128"/>
                <a:cs typeface="+mn-cs"/>
              </a:rPr>
              <a:t>放射線の人体影響は、放射線の影響が生じ</a:t>
            </a:r>
            <a:r>
              <a:rPr kumimoji="1" lang="ja-JP" altLang="en-US" dirty="0">
                <a:solidFill>
                  <a:schemeClr val="tx1"/>
                </a:solidFill>
                <a:latin typeface="メイリオ" panose="020B0604030504040204" pitchFamily="50" charset="-128"/>
                <a:ea typeface="メイリオ" panose="020B0604030504040204" pitchFamily="50" charset="-128"/>
              </a:rPr>
              <a:t>る</a:t>
            </a:r>
            <a:r>
              <a:rPr kumimoji="1" lang="ja-JP" altLang="en-US" sz="1800" b="0" i="0" u="none" strike="noStrike" kern="1200" cap="none" spc="0" normalizeH="0" baseline="0" noProof="0" dirty="0">
                <a:ln>
                  <a:noFill/>
                </a:ln>
                <a:solidFill>
                  <a:schemeClr val="tx1"/>
                </a:solidFill>
                <a:effectLst/>
                <a:uLnTx/>
                <a:uFillTx/>
                <a:latin typeface="メイリオ" panose="020B0604030504040204" pitchFamily="50" charset="-128"/>
                <a:ea typeface="メイリオ" panose="020B0604030504040204" pitchFamily="50" charset="-128"/>
                <a:cs typeface="+mn-cs"/>
              </a:rPr>
              <a:t>メカニズムの違いにより、確定的影響と確率的影響に大別</a:t>
            </a:r>
            <a:r>
              <a:rPr kumimoji="1" lang="ja-JP" altLang="en-US" dirty="0">
                <a:solidFill>
                  <a:schemeClr val="tx1"/>
                </a:solidFill>
                <a:latin typeface="メイリオ" panose="020B0604030504040204" pitchFamily="50" charset="-128"/>
                <a:ea typeface="メイリオ" panose="020B0604030504040204" pitchFamily="50" charset="-128"/>
              </a:rPr>
              <a:t>され</a:t>
            </a:r>
            <a:r>
              <a:rPr kumimoji="1" lang="ja-JP" altLang="en-US" sz="1800" b="0" i="0" u="none" strike="noStrike" kern="1200" cap="none" spc="0" normalizeH="0" baseline="0" noProof="0" dirty="0">
                <a:ln>
                  <a:noFill/>
                </a:ln>
                <a:solidFill>
                  <a:schemeClr val="tx1"/>
                </a:solidFill>
                <a:effectLst/>
                <a:uLnTx/>
                <a:uFillTx/>
                <a:latin typeface="メイリオ" panose="020B0604030504040204" pitchFamily="50" charset="-128"/>
                <a:ea typeface="メイリオ" panose="020B0604030504040204" pitchFamily="50" charset="-128"/>
                <a:cs typeface="+mn-cs"/>
              </a:rPr>
              <a:t>る。</a:t>
            </a:r>
            <a:endParaRPr kumimoji="1" lang="en-US" altLang="ja-JP" sz="1800" b="0" i="0" u="none" strike="noStrike" kern="1200" cap="none" spc="0" normalizeH="0" baseline="0" noProof="0" dirty="0">
              <a:ln>
                <a:noFill/>
              </a:ln>
              <a:solidFill>
                <a:schemeClr val="tx1"/>
              </a:solidFill>
              <a:effectLst/>
              <a:uLnTx/>
              <a:uFillTx/>
              <a:latin typeface="メイリオ" panose="020B0604030504040204" pitchFamily="50" charset="-128"/>
              <a:ea typeface="メイリオ" panose="020B0604030504040204" pitchFamily="50" charset="-128"/>
              <a:cs typeface="+mn-cs"/>
            </a:endParaRPr>
          </a:p>
          <a:p>
            <a:pPr marL="285750" lvl="0" indent="-285750">
              <a:buFont typeface="Wingdings" panose="05000000000000000000" pitchFamily="2" charset="2"/>
              <a:buChar char="l"/>
              <a:defRPr/>
            </a:pPr>
            <a:r>
              <a:rPr kumimoji="1" lang="ja-JP" altLang="en-US" dirty="0">
                <a:solidFill>
                  <a:schemeClr val="tx1"/>
                </a:solidFill>
                <a:latin typeface="メイリオ" panose="020B0604030504040204" pitchFamily="50" charset="-128"/>
                <a:ea typeface="メイリオ" panose="020B0604030504040204" pitchFamily="50" charset="-128"/>
              </a:rPr>
              <a:t>確定的影響は、放射線の被ばく量がある「しきい値」を超えた場合に発生し、線量の増加に応じてその障害の頻度や激しさが増す。</a:t>
            </a:r>
            <a:endParaRPr kumimoji="1" lang="en-US" altLang="ja-JP" dirty="0">
              <a:solidFill>
                <a:schemeClr val="tx1"/>
              </a:solidFill>
              <a:latin typeface="メイリオ" panose="020B0604030504040204" pitchFamily="50" charset="-128"/>
              <a:ea typeface="メイリオ" panose="020B0604030504040204" pitchFamily="50" charset="-128"/>
            </a:endParaRPr>
          </a:p>
          <a:p>
            <a:pPr marL="285750" lvl="0" indent="-285750">
              <a:buFont typeface="Wingdings" panose="05000000000000000000" pitchFamily="2" charset="2"/>
              <a:buChar char="l"/>
              <a:defRPr/>
            </a:pPr>
            <a:r>
              <a:rPr kumimoji="1" lang="ja-JP" altLang="en-US" dirty="0">
                <a:solidFill>
                  <a:schemeClr val="tx1"/>
                </a:solidFill>
                <a:latin typeface="メイリオ" panose="020B0604030504040204" pitchFamily="50" charset="-128"/>
                <a:ea typeface="メイリオ" panose="020B0604030504040204" pitchFamily="50" charset="-128"/>
              </a:rPr>
              <a:t>確率的影響は、影響の発生に「しきい値」がなく、線量の増大につれてその影響の発生する頻度が増す。</a:t>
            </a:r>
            <a:endParaRPr kumimoji="1" lang="en-US" altLang="ja-JP" sz="1800" b="0" i="0" u="none" strike="noStrike" kern="1200" cap="none" spc="0" normalizeH="0" baseline="0" noProof="0" dirty="0">
              <a:ln>
                <a:noFill/>
              </a:ln>
              <a:solidFill>
                <a:schemeClr val="tx1"/>
              </a:solidFill>
              <a:effectLst/>
              <a:uLnTx/>
              <a:uFillTx/>
              <a:latin typeface="メイリオ" panose="020B0604030504040204" pitchFamily="50" charset="-128"/>
              <a:ea typeface="メイリオ" panose="020B0604030504040204" pitchFamily="50" charset="-128"/>
            </a:endParaRPr>
          </a:p>
        </p:txBody>
      </p:sp>
      <p:sp>
        <p:nvSpPr>
          <p:cNvPr id="5" name="スライド番号プレースホルダー 4">
            <a:extLst>
              <a:ext uri="{FF2B5EF4-FFF2-40B4-BE49-F238E27FC236}">
                <a16:creationId xmlns:a16="http://schemas.microsoft.com/office/drawing/2014/main" id="{68AF8F48-9921-43BD-8392-73F831F48924}"/>
              </a:ext>
            </a:extLst>
          </p:cNvPr>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787F0561-F29F-4014-88F6-9EE3D1B23701}" type="slidenum">
              <a:rPr kumimoji="1" lang="ja-JP" altLang="en-US" sz="1200" b="0" i="0" u="none" strike="noStrike" kern="1200" cap="none" spc="0" normalizeH="0" baseline="0" noProof="0" smtClean="0">
                <a:ln>
                  <a:noFill/>
                </a:ln>
                <a:solidFill>
                  <a:prstClr val="black">
                    <a:tint val="75000"/>
                  </a:prstClr>
                </a:solidFill>
                <a:effectLst/>
                <a:uLnTx/>
                <a:uFillTx/>
                <a:latin typeface="Yu Gothic UI Semilight" panose="020B0400000000000000" pitchFamily="50" charset="-128"/>
                <a:ea typeface="Yu Gothic UI Semilight" panose="020B0400000000000000" pitchFamily="50" charset="-128"/>
                <a:cs typeface="+mn-cs"/>
              </a:rPr>
              <a:pPr marL="0" marR="0" lvl="0" indent="0" algn="r" defTabSz="457200" rtl="0" eaLnBrk="1" fontAlgn="auto" latinLnBrk="0" hangingPunct="1">
                <a:lnSpc>
                  <a:spcPct val="100000"/>
                </a:lnSpc>
                <a:spcBef>
                  <a:spcPts val="0"/>
                </a:spcBef>
                <a:spcAft>
                  <a:spcPts val="0"/>
                </a:spcAft>
                <a:buClrTx/>
                <a:buSzTx/>
                <a:buFontTx/>
                <a:buNone/>
                <a:tabLst/>
                <a:defRPr/>
              </a:pPr>
              <a:t>24</a:t>
            </a:fld>
            <a:endParaRPr kumimoji="1" lang="ja-JP" altLang="en-US" sz="1200" b="0" i="0" u="none" strike="noStrike" kern="1200" cap="none" spc="0" normalizeH="0" baseline="0" noProof="0">
              <a:ln>
                <a:noFill/>
              </a:ln>
              <a:solidFill>
                <a:prstClr val="black">
                  <a:tint val="75000"/>
                </a:prstClr>
              </a:solidFill>
              <a:effectLst/>
              <a:uLnTx/>
              <a:uFillTx/>
              <a:latin typeface="Yu Gothic UI Semilight" panose="020B0400000000000000" pitchFamily="50" charset="-128"/>
              <a:ea typeface="Yu Gothic UI Semilight" panose="020B0400000000000000" pitchFamily="50" charset="-128"/>
              <a:cs typeface="+mn-cs"/>
            </a:endParaRPr>
          </a:p>
        </p:txBody>
      </p:sp>
      <p:sp>
        <p:nvSpPr>
          <p:cNvPr id="11" name="正方形/長方形 10">
            <a:extLst>
              <a:ext uri="{FF2B5EF4-FFF2-40B4-BE49-F238E27FC236}">
                <a16:creationId xmlns:a16="http://schemas.microsoft.com/office/drawing/2014/main" id="{56A3AC94-C927-4838-9E25-247C5D899D1B}"/>
              </a:ext>
            </a:extLst>
          </p:cNvPr>
          <p:cNvSpPr/>
          <p:nvPr/>
        </p:nvSpPr>
        <p:spPr>
          <a:xfrm>
            <a:off x="370936" y="726836"/>
            <a:ext cx="8402128" cy="35636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1" lang="en-US" altLang="ja-JP" sz="18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endParaRPr>
          </a:p>
        </p:txBody>
      </p:sp>
      <p:sp>
        <p:nvSpPr>
          <p:cNvPr id="41" name="正方形/長方形 40">
            <a:extLst>
              <a:ext uri="{FF2B5EF4-FFF2-40B4-BE49-F238E27FC236}">
                <a16:creationId xmlns:a16="http://schemas.microsoft.com/office/drawing/2014/main" id="{D26B565B-C777-46F0-A135-51E08C66B67E}"/>
              </a:ext>
            </a:extLst>
          </p:cNvPr>
          <p:cNvSpPr/>
          <p:nvPr/>
        </p:nvSpPr>
        <p:spPr>
          <a:xfrm>
            <a:off x="402570" y="741216"/>
            <a:ext cx="8402128" cy="35636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1800" b="0" i="0" u="none" strike="noStrike" kern="1200" cap="none" spc="0" normalizeH="0" baseline="0" noProof="0" dirty="0">
                <a:ln>
                  <a:noFill/>
                </a:ln>
                <a:solidFill>
                  <a:schemeClr val="tx1"/>
                </a:solidFill>
                <a:effectLst/>
                <a:uLnTx/>
                <a:uFillTx/>
                <a:latin typeface="メイリオ" panose="020B0604030504040204" pitchFamily="50" charset="-128"/>
                <a:ea typeface="メイリオ" panose="020B0604030504040204" pitchFamily="50" charset="-128"/>
                <a:cs typeface="+mn-cs"/>
              </a:rPr>
              <a:t>放射線被ばくによる生物影響には</a:t>
            </a:r>
            <a:r>
              <a:rPr kumimoji="1" lang="ja-JP" altLang="en-US" sz="1800" b="0" i="0" u="none" strike="noStrike" kern="1200" cap="none" spc="0" normalizeH="0" baseline="0" noProof="0" dirty="0" err="1">
                <a:ln>
                  <a:noFill/>
                </a:ln>
                <a:solidFill>
                  <a:schemeClr val="tx1"/>
                </a:solidFill>
                <a:effectLst/>
                <a:uLnTx/>
                <a:uFillTx/>
                <a:latin typeface="メイリオ" panose="020B0604030504040204" pitchFamily="50" charset="-128"/>
                <a:ea typeface="メイリオ" panose="020B0604030504040204" pitchFamily="50" charset="-128"/>
                <a:cs typeface="+mn-cs"/>
              </a:rPr>
              <a:t>ど</a:t>
            </a:r>
            <a:r>
              <a:rPr kumimoji="1" lang="ja-JP" altLang="en-US" dirty="0" err="1">
                <a:solidFill>
                  <a:schemeClr val="tx1"/>
                </a:solidFill>
                <a:latin typeface="メイリオ" panose="020B0604030504040204" pitchFamily="50" charset="-128"/>
                <a:ea typeface="メイリオ" panose="020B0604030504040204" pitchFamily="50" charset="-128"/>
              </a:rPr>
              <a:t>のよう</a:t>
            </a:r>
            <a:r>
              <a:rPr kumimoji="1" lang="ja-JP" altLang="en-US" sz="1800" b="0" i="0" u="none" strike="noStrike" kern="1200" cap="none" spc="0" normalizeH="0" baseline="0" noProof="0" dirty="0">
                <a:ln>
                  <a:noFill/>
                </a:ln>
                <a:solidFill>
                  <a:schemeClr val="tx1"/>
                </a:solidFill>
                <a:effectLst/>
                <a:uLnTx/>
                <a:uFillTx/>
                <a:latin typeface="メイリオ" panose="020B0604030504040204" pitchFamily="50" charset="-128"/>
                <a:ea typeface="メイリオ" panose="020B0604030504040204" pitchFamily="50" charset="-128"/>
                <a:cs typeface="+mn-cs"/>
              </a:rPr>
              <a:t>なものがあるのか？</a:t>
            </a:r>
            <a:endParaRPr kumimoji="1" lang="en-US" altLang="ja-JP" sz="1800" b="0" i="0" u="none" strike="noStrike" kern="1200" cap="none" spc="0" normalizeH="0" baseline="0" noProof="0" dirty="0">
              <a:ln>
                <a:noFill/>
              </a:ln>
              <a:solidFill>
                <a:schemeClr val="tx1"/>
              </a:solidFill>
              <a:effectLst/>
              <a:uLnTx/>
              <a:uFillTx/>
              <a:latin typeface="メイリオ" panose="020B0604030504040204" pitchFamily="50" charset="-128"/>
              <a:ea typeface="メイリオ" panose="020B0604030504040204" pitchFamily="50" charset="-128"/>
              <a:cs typeface="+mn-cs"/>
            </a:endParaRPr>
          </a:p>
        </p:txBody>
      </p:sp>
      <p:sp>
        <p:nvSpPr>
          <p:cNvPr id="14" name="正方形/長方形 13">
            <a:extLst>
              <a:ext uri="{FF2B5EF4-FFF2-40B4-BE49-F238E27FC236}">
                <a16:creationId xmlns:a16="http://schemas.microsoft.com/office/drawing/2014/main" id="{B58F5184-0FC3-40F1-84AE-3A447B049D32}"/>
              </a:ext>
            </a:extLst>
          </p:cNvPr>
          <p:cNvSpPr/>
          <p:nvPr/>
        </p:nvSpPr>
        <p:spPr>
          <a:xfrm>
            <a:off x="370936" y="6264670"/>
            <a:ext cx="8400828" cy="415498"/>
          </a:xfrm>
          <a:prstGeom prst="rect">
            <a:avLst/>
          </a:prstGeom>
        </p:spPr>
        <p:txBody>
          <a:bodyPr wrap="square">
            <a:spAutoFit/>
          </a:bodyPr>
          <a:lstStyle/>
          <a:p>
            <a:pPr lvl="0">
              <a:defRPr/>
            </a:pPr>
            <a:r>
              <a:rPr kumimoji="1" lang="ja-JP" altLang="en-US" sz="1050" dirty="0">
                <a:solidFill>
                  <a:prstClr val="black"/>
                </a:solidFill>
                <a:latin typeface="Meiryo UI" panose="020B0604030504040204" pitchFamily="50" charset="-128"/>
                <a:ea typeface="Meiryo UI" panose="020B0604030504040204" pitchFamily="50" charset="-128"/>
              </a:rPr>
              <a:t>「環境省・量子科学技術研究開発機構、放射線による健康影響等に関する統一的な基礎資料 平成</a:t>
            </a:r>
            <a:r>
              <a:rPr kumimoji="1" lang="en-US" altLang="ja-JP" sz="1050" dirty="0">
                <a:solidFill>
                  <a:prstClr val="black"/>
                </a:solidFill>
                <a:latin typeface="Meiryo UI" panose="020B0604030504040204" pitchFamily="50" charset="-128"/>
                <a:ea typeface="Meiryo UI" panose="020B0604030504040204" pitchFamily="50" charset="-128"/>
              </a:rPr>
              <a:t>29</a:t>
            </a:r>
            <a:r>
              <a:rPr kumimoji="1" lang="ja-JP" altLang="en-US" sz="1050" dirty="0">
                <a:solidFill>
                  <a:prstClr val="black"/>
                </a:solidFill>
                <a:latin typeface="Meiryo UI" panose="020B0604030504040204" pitchFamily="50" charset="-128"/>
                <a:ea typeface="Meiryo UI" panose="020B0604030504040204" pitchFamily="50" charset="-128"/>
              </a:rPr>
              <a:t>年度版　上巻、</a:t>
            </a:r>
            <a:r>
              <a:rPr kumimoji="1" lang="en-US" altLang="ja-JP" sz="1050" dirty="0">
                <a:solidFill>
                  <a:prstClr val="black"/>
                </a:solidFill>
                <a:latin typeface="Meiryo UI" panose="020B0604030504040204" pitchFamily="50" charset="-128"/>
                <a:ea typeface="Meiryo UI" panose="020B0604030504040204" pitchFamily="50" charset="-128"/>
              </a:rPr>
              <a:t>p.35</a:t>
            </a:r>
            <a:r>
              <a:rPr kumimoji="1" lang="ja-JP" altLang="en-US" sz="1050" dirty="0" err="1">
                <a:solidFill>
                  <a:prstClr val="black"/>
                </a:solidFill>
                <a:latin typeface="Meiryo UI" panose="020B0604030504040204" pitchFamily="50" charset="-128"/>
                <a:ea typeface="Meiryo UI" panose="020B0604030504040204" pitchFamily="50" charset="-128"/>
              </a:rPr>
              <a:t>、</a:t>
            </a:r>
            <a:r>
              <a:rPr kumimoji="1" lang="ja-JP" altLang="en-US" sz="1050" dirty="0">
                <a:solidFill>
                  <a:prstClr val="black"/>
                </a:solidFill>
                <a:latin typeface="Meiryo UI" panose="020B0604030504040204" pitchFamily="50" charset="-128"/>
                <a:ea typeface="Meiryo UI" panose="020B0604030504040204" pitchFamily="50" charset="-128"/>
              </a:rPr>
              <a:t>平成</a:t>
            </a:r>
            <a:r>
              <a:rPr kumimoji="1" lang="en-US" altLang="ja-JP" sz="1050" dirty="0">
                <a:solidFill>
                  <a:prstClr val="black"/>
                </a:solidFill>
                <a:latin typeface="Meiryo UI" panose="020B0604030504040204" pitchFamily="50" charset="-128"/>
                <a:ea typeface="Meiryo UI" panose="020B0604030504040204" pitchFamily="50" charset="-128"/>
              </a:rPr>
              <a:t>30</a:t>
            </a:r>
            <a:r>
              <a:rPr kumimoji="1" lang="ja-JP" altLang="en-US" sz="1050" dirty="0">
                <a:solidFill>
                  <a:prstClr val="black"/>
                </a:solidFill>
                <a:latin typeface="Meiryo UI" panose="020B0604030504040204" pitchFamily="50" charset="-128"/>
                <a:ea typeface="Meiryo UI" panose="020B0604030504040204" pitchFamily="50" charset="-128"/>
              </a:rPr>
              <a:t>年</a:t>
            </a:r>
            <a:r>
              <a:rPr kumimoji="1" lang="en-US" altLang="ja-JP" sz="1050" dirty="0">
                <a:solidFill>
                  <a:prstClr val="black"/>
                </a:solidFill>
                <a:latin typeface="Meiryo UI" panose="020B0604030504040204" pitchFamily="50" charset="-128"/>
                <a:ea typeface="Meiryo UI" panose="020B0604030504040204" pitchFamily="50" charset="-128"/>
              </a:rPr>
              <a:t>2</a:t>
            </a:r>
            <a:r>
              <a:rPr kumimoji="1" lang="ja-JP" altLang="en-US" sz="1050" dirty="0">
                <a:solidFill>
                  <a:prstClr val="black"/>
                </a:solidFill>
                <a:latin typeface="Meiryo UI" panose="020B0604030504040204" pitchFamily="50" charset="-128"/>
                <a:ea typeface="Meiryo UI" panose="020B0604030504040204" pitchFamily="50" charset="-128"/>
              </a:rPr>
              <a:t>月</a:t>
            </a:r>
            <a:r>
              <a:rPr kumimoji="1" lang="en-US" altLang="ja-JP" sz="1050" dirty="0">
                <a:solidFill>
                  <a:prstClr val="black"/>
                </a:solidFill>
                <a:latin typeface="Meiryo UI" panose="020B0604030504040204" pitchFamily="50" charset="-128"/>
                <a:ea typeface="Meiryo UI" panose="020B0604030504040204" pitchFamily="50" charset="-128"/>
              </a:rPr>
              <a:t>28</a:t>
            </a:r>
            <a:r>
              <a:rPr kumimoji="1" lang="ja-JP" altLang="en-US" sz="1050" dirty="0">
                <a:solidFill>
                  <a:prstClr val="black"/>
                </a:solidFill>
                <a:latin typeface="Meiryo UI" panose="020B0604030504040204" pitchFamily="50" charset="-128"/>
                <a:ea typeface="Meiryo UI" panose="020B0604030504040204" pitchFamily="50" charset="-128"/>
              </a:rPr>
              <a:t>日」</a:t>
            </a:r>
            <a:endParaRPr kumimoji="1" lang="en-US" altLang="ja-JP" sz="1050" dirty="0">
              <a:solidFill>
                <a:prstClr val="black"/>
              </a:solidFill>
              <a:latin typeface="Meiryo UI" panose="020B0604030504040204" pitchFamily="50" charset="-128"/>
              <a:ea typeface="Meiryo UI" panose="020B0604030504040204" pitchFamily="50" charset="-128"/>
            </a:endParaRPr>
          </a:p>
          <a:p>
            <a:pPr lvl="0">
              <a:defRPr/>
            </a:pPr>
            <a:r>
              <a:rPr kumimoji="1" lang="ja-JP" altLang="en-US" sz="1050" dirty="0">
                <a:solidFill>
                  <a:prstClr val="black"/>
                </a:solidFill>
                <a:latin typeface="Meiryo UI" panose="020B0604030504040204" pitchFamily="50" charset="-128"/>
                <a:ea typeface="Meiryo UI" panose="020B0604030504040204" pitchFamily="50" charset="-128"/>
              </a:rPr>
              <a:t>「多核種除去設備等処理水の取扱いに関する小委員会 資料</a:t>
            </a:r>
            <a:r>
              <a:rPr kumimoji="1" lang="en-US" altLang="ja-JP" sz="1050" dirty="0">
                <a:solidFill>
                  <a:prstClr val="black"/>
                </a:solidFill>
                <a:latin typeface="Meiryo UI" panose="020B0604030504040204" pitchFamily="50" charset="-128"/>
                <a:ea typeface="Meiryo UI" panose="020B0604030504040204" pitchFamily="50" charset="-128"/>
              </a:rPr>
              <a:t>3-1</a:t>
            </a:r>
            <a:r>
              <a:rPr kumimoji="1" lang="ja-JP" altLang="en-US" sz="1050" dirty="0" err="1">
                <a:solidFill>
                  <a:prstClr val="black"/>
                </a:solidFill>
                <a:latin typeface="Meiryo UI" panose="020B0604030504040204" pitchFamily="50" charset="-128"/>
                <a:ea typeface="Meiryo UI" panose="020B0604030504040204" pitchFamily="50" charset="-128"/>
              </a:rPr>
              <a:t>、</a:t>
            </a:r>
            <a:r>
              <a:rPr kumimoji="1" lang="en-US" altLang="ja-JP" sz="1050" dirty="0">
                <a:solidFill>
                  <a:prstClr val="black"/>
                </a:solidFill>
                <a:latin typeface="Meiryo UI" panose="020B0604030504040204" pitchFamily="50" charset="-128"/>
                <a:ea typeface="Meiryo UI" panose="020B0604030504040204" pitchFamily="50" charset="-128"/>
              </a:rPr>
              <a:t>p.4</a:t>
            </a:r>
            <a:r>
              <a:rPr kumimoji="1" lang="ja-JP" altLang="en-US" sz="1050" dirty="0" err="1">
                <a:solidFill>
                  <a:prstClr val="black"/>
                </a:solidFill>
                <a:latin typeface="Meiryo UI" panose="020B0604030504040204" pitchFamily="50" charset="-128"/>
                <a:ea typeface="Meiryo UI" panose="020B0604030504040204" pitchFamily="50" charset="-128"/>
              </a:rPr>
              <a:t>、</a:t>
            </a:r>
            <a:r>
              <a:rPr kumimoji="1" lang="ja-JP" altLang="en-US" sz="1050" dirty="0">
                <a:solidFill>
                  <a:prstClr val="black"/>
                </a:solidFill>
                <a:latin typeface="Meiryo UI" panose="020B0604030504040204" pitchFamily="50" charset="-128"/>
                <a:ea typeface="Meiryo UI" panose="020B0604030504040204" pitchFamily="50" charset="-128"/>
              </a:rPr>
              <a:t>平成</a:t>
            </a:r>
            <a:r>
              <a:rPr kumimoji="1" lang="en-US" altLang="ja-JP" sz="1050" dirty="0">
                <a:solidFill>
                  <a:prstClr val="black"/>
                </a:solidFill>
                <a:latin typeface="Meiryo UI" panose="020B0604030504040204" pitchFamily="50" charset="-128"/>
                <a:ea typeface="Meiryo UI" panose="020B0604030504040204" pitchFamily="50" charset="-128"/>
              </a:rPr>
              <a:t>30</a:t>
            </a:r>
            <a:r>
              <a:rPr kumimoji="1" lang="ja-JP" altLang="en-US" sz="1050" dirty="0">
                <a:solidFill>
                  <a:prstClr val="black"/>
                </a:solidFill>
                <a:latin typeface="Meiryo UI" panose="020B0604030504040204" pitchFamily="50" charset="-128"/>
                <a:ea typeface="Meiryo UI" panose="020B0604030504040204" pitchFamily="50" charset="-128"/>
              </a:rPr>
              <a:t>年</a:t>
            </a:r>
            <a:r>
              <a:rPr kumimoji="1" lang="en-US" altLang="ja-JP" sz="1050" dirty="0">
                <a:solidFill>
                  <a:prstClr val="black"/>
                </a:solidFill>
                <a:latin typeface="Meiryo UI" panose="020B0604030504040204" pitchFamily="50" charset="-128"/>
                <a:ea typeface="Meiryo UI" panose="020B0604030504040204" pitchFamily="50" charset="-128"/>
              </a:rPr>
              <a:t>11</a:t>
            </a:r>
            <a:r>
              <a:rPr kumimoji="1" lang="ja-JP" altLang="en-US" sz="1050" dirty="0">
                <a:solidFill>
                  <a:prstClr val="black"/>
                </a:solidFill>
                <a:latin typeface="Meiryo UI" panose="020B0604030504040204" pitchFamily="50" charset="-128"/>
                <a:ea typeface="Meiryo UI" panose="020B0604030504040204" pitchFamily="50" charset="-128"/>
              </a:rPr>
              <a:t>月</a:t>
            </a:r>
            <a:r>
              <a:rPr kumimoji="1" lang="en-US" altLang="ja-JP" sz="1050" dirty="0">
                <a:solidFill>
                  <a:prstClr val="black"/>
                </a:solidFill>
                <a:latin typeface="Meiryo UI" panose="020B0604030504040204" pitchFamily="50" charset="-128"/>
                <a:ea typeface="Meiryo UI" panose="020B0604030504040204" pitchFamily="50" charset="-128"/>
              </a:rPr>
              <a:t>30</a:t>
            </a:r>
            <a:r>
              <a:rPr kumimoji="1" lang="ja-JP" altLang="en-US" sz="1050" dirty="0">
                <a:solidFill>
                  <a:prstClr val="black"/>
                </a:solidFill>
                <a:latin typeface="Meiryo UI" panose="020B0604030504040204" pitchFamily="50" charset="-128"/>
                <a:ea typeface="Meiryo UI" panose="020B0604030504040204" pitchFamily="50" charset="-128"/>
              </a:rPr>
              <a:t>日」</a:t>
            </a:r>
            <a:endParaRPr kumimoji="1" lang="en-US" altLang="ja-JP" sz="1050" dirty="0">
              <a:solidFill>
                <a:prstClr val="black"/>
              </a:solidFill>
              <a:latin typeface="Meiryo UI" panose="020B0604030504040204" pitchFamily="50" charset="-128"/>
              <a:ea typeface="Meiryo UI" panose="020B0604030504040204" pitchFamily="50" charset="-128"/>
            </a:endParaRPr>
          </a:p>
        </p:txBody>
      </p:sp>
      <p:sp>
        <p:nvSpPr>
          <p:cNvPr id="3" name="四角形: 角を丸くする 2">
            <a:extLst>
              <a:ext uri="{FF2B5EF4-FFF2-40B4-BE49-F238E27FC236}">
                <a16:creationId xmlns:a16="http://schemas.microsoft.com/office/drawing/2014/main" id="{861C1C39-4685-4E6E-8D4C-14DDFF1EFDA2}"/>
              </a:ext>
            </a:extLst>
          </p:cNvPr>
          <p:cNvSpPr/>
          <p:nvPr/>
        </p:nvSpPr>
        <p:spPr>
          <a:xfrm>
            <a:off x="448218" y="2857687"/>
            <a:ext cx="3960000" cy="3600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600" dirty="0">
                <a:latin typeface="Meiryo UI" panose="020B0604030504040204" pitchFamily="50" charset="-128"/>
                <a:ea typeface="Meiryo UI" panose="020B0604030504040204" pitchFamily="50" charset="-128"/>
              </a:rPr>
              <a:t>確定的影響（脱毛、皮膚障害、白内障等）</a:t>
            </a:r>
          </a:p>
        </p:txBody>
      </p:sp>
      <p:sp>
        <p:nvSpPr>
          <p:cNvPr id="16" name="四角形: 角を丸くする 15">
            <a:extLst>
              <a:ext uri="{FF2B5EF4-FFF2-40B4-BE49-F238E27FC236}">
                <a16:creationId xmlns:a16="http://schemas.microsoft.com/office/drawing/2014/main" id="{9BA62090-D53B-4574-AE1F-575421D5C435}"/>
              </a:ext>
            </a:extLst>
          </p:cNvPr>
          <p:cNvSpPr/>
          <p:nvPr/>
        </p:nvSpPr>
        <p:spPr>
          <a:xfrm>
            <a:off x="4735782" y="2857687"/>
            <a:ext cx="3960000" cy="3600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600" dirty="0">
                <a:latin typeface="Meiryo UI" panose="020B0604030504040204" pitchFamily="50" charset="-128"/>
                <a:ea typeface="Meiryo UI" panose="020B0604030504040204" pitchFamily="50" charset="-128"/>
              </a:rPr>
              <a:t>確率的影響（発がん、遺伝性影響等）</a:t>
            </a:r>
          </a:p>
        </p:txBody>
      </p:sp>
      <p:sp>
        <p:nvSpPr>
          <p:cNvPr id="18" name="吹き出し: 角を丸めた四角形 17">
            <a:extLst>
              <a:ext uri="{FF2B5EF4-FFF2-40B4-BE49-F238E27FC236}">
                <a16:creationId xmlns:a16="http://schemas.microsoft.com/office/drawing/2014/main" id="{B77E4BDE-6828-4B38-9B58-207D7BAE286C}"/>
              </a:ext>
            </a:extLst>
          </p:cNvPr>
          <p:cNvSpPr/>
          <p:nvPr/>
        </p:nvSpPr>
        <p:spPr>
          <a:xfrm>
            <a:off x="4572000" y="5488904"/>
            <a:ext cx="4232698" cy="734502"/>
          </a:xfrm>
          <a:prstGeom prst="wedgeRoundRectCallout">
            <a:avLst>
              <a:gd name="adj1" fmla="val -7506"/>
              <a:gd name="adj2" fmla="val -67326"/>
              <a:gd name="adj3" fmla="val 16667"/>
            </a:avLst>
          </a:prstGeom>
          <a:solidFill>
            <a:schemeClr val="bg2"/>
          </a:solidFill>
          <a:ln>
            <a:noFill/>
          </a:ln>
        </p:spPr>
        <p:style>
          <a:lnRef idx="2">
            <a:schemeClr val="accent3"/>
          </a:lnRef>
          <a:fillRef idx="1">
            <a:schemeClr val="lt1"/>
          </a:fillRef>
          <a:effectRef idx="0">
            <a:schemeClr val="accent3"/>
          </a:effectRef>
          <a:fontRef idx="minor">
            <a:schemeClr val="dk1"/>
          </a:fontRef>
        </p:style>
        <p:txBody>
          <a:bodyPr rtlCol="0" anchor="ctr"/>
          <a:lstStyle/>
          <a:p>
            <a:r>
              <a:rPr kumimoji="1" lang="ja-JP" altLang="en-US" sz="1000" b="1" dirty="0">
                <a:latin typeface="メイリオ" panose="020B0604030504040204" pitchFamily="50" charset="-128"/>
                <a:ea typeface="メイリオ" panose="020B0604030504040204" pitchFamily="50" charset="-128"/>
              </a:rPr>
              <a:t>（参考）「直線しきい値なし</a:t>
            </a:r>
            <a:r>
              <a:rPr kumimoji="1" lang="en-US" altLang="ja-JP" sz="1000" b="1" dirty="0">
                <a:latin typeface="メイリオ" panose="020B0604030504040204" pitchFamily="50" charset="-128"/>
                <a:ea typeface="メイリオ" panose="020B0604030504040204" pitchFamily="50" charset="-128"/>
              </a:rPr>
              <a:t>(LNT)</a:t>
            </a:r>
            <a:r>
              <a:rPr kumimoji="1" lang="ja-JP" altLang="en-US" sz="1000" b="1" dirty="0">
                <a:latin typeface="メイリオ" panose="020B0604030504040204" pitchFamily="50" charset="-128"/>
                <a:ea typeface="メイリオ" panose="020B0604030504040204" pitchFamily="50" charset="-128"/>
              </a:rPr>
              <a:t>モデル」</a:t>
            </a:r>
            <a:endParaRPr kumimoji="1" lang="en-US" altLang="ja-JP" sz="1000" dirty="0">
              <a:latin typeface="メイリオ" panose="020B0604030504040204" pitchFamily="50" charset="-128"/>
              <a:ea typeface="メイリオ" panose="020B0604030504040204" pitchFamily="50" charset="-128"/>
            </a:endParaRPr>
          </a:p>
          <a:p>
            <a:r>
              <a:rPr kumimoji="1" lang="ja-JP" altLang="en-US" sz="1000" dirty="0">
                <a:latin typeface="メイリオ" panose="020B0604030504040204" pitchFamily="50" charset="-128"/>
                <a:ea typeface="メイリオ" panose="020B0604030504040204" pitchFamily="50" charset="-128"/>
              </a:rPr>
              <a:t>国際放射線防護委員会（</a:t>
            </a:r>
            <a:r>
              <a:rPr kumimoji="1" lang="en-US" altLang="ja-JP" sz="1000" dirty="0">
                <a:latin typeface="メイリオ" panose="020B0604030504040204" pitchFamily="50" charset="-128"/>
                <a:ea typeface="メイリオ" panose="020B0604030504040204" pitchFamily="50" charset="-128"/>
              </a:rPr>
              <a:t>ICRP</a:t>
            </a:r>
            <a:r>
              <a:rPr kumimoji="1" lang="ja-JP" altLang="en-US" sz="1000" dirty="0">
                <a:latin typeface="メイリオ" panose="020B0604030504040204" pitchFamily="50" charset="-128"/>
                <a:ea typeface="メイリオ" panose="020B0604030504040204" pitchFamily="50" charset="-128"/>
              </a:rPr>
              <a:t>）は、</a:t>
            </a:r>
            <a:endParaRPr kumimoji="1" lang="en-US" altLang="ja-JP" sz="1000" dirty="0">
              <a:latin typeface="メイリオ" panose="020B0604030504040204" pitchFamily="50" charset="-128"/>
              <a:ea typeface="メイリオ" panose="020B0604030504040204" pitchFamily="50" charset="-128"/>
            </a:endParaRPr>
          </a:p>
          <a:p>
            <a:r>
              <a:rPr kumimoji="1" lang="ja-JP" altLang="en-US" sz="1000" dirty="0">
                <a:latin typeface="メイリオ" panose="020B0604030504040204" pitchFamily="50" charset="-128"/>
                <a:ea typeface="メイリオ" panose="020B0604030504040204" pitchFamily="50" charset="-128"/>
              </a:rPr>
              <a:t>約</a:t>
            </a:r>
            <a:r>
              <a:rPr kumimoji="1" lang="en-US" altLang="ja-JP" sz="1000" dirty="0">
                <a:latin typeface="メイリオ" panose="020B0604030504040204" pitchFamily="50" charset="-128"/>
                <a:ea typeface="メイリオ" panose="020B0604030504040204" pitchFamily="50" charset="-128"/>
              </a:rPr>
              <a:t>100</a:t>
            </a:r>
            <a:r>
              <a:rPr kumimoji="1" lang="ja-JP" altLang="en-US" sz="1000" dirty="0">
                <a:latin typeface="メイリオ" panose="020B0604030504040204" pitchFamily="50" charset="-128"/>
                <a:ea typeface="メイリオ" panose="020B0604030504040204" pitchFamily="50" charset="-128"/>
              </a:rPr>
              <a:t>ミリシーベルトを下回る線量域では、確率的影響の発生率は臓器や組織の等価線量の増加に比例して増加すると仮定している。</a:t>
            </a:r>
            <a:endParaRPr kumimoji="1" lang="en-US" altLang="ja-JP" sz="1000" dirty="0">
              <a:latin typeface="メイリオ" panose="020B0604030504040204" pitchFamily="50" charset="-128"/>
              <a:ea typeface="メイリオ" panose="020B0604030504040204" pitchFamily="50" charset="-128"/>
            </a:endParaRPr>
          </a:p>
        </p:txBody>
      </p:sp>
      <p:sp>
        <p:nvSpPr>
          <p:cNvPr id="19" name="吹き出し: 角を丸めた四角形 18">
            <a:extLst>
              <a:ext uri="{FF2B5EF4-FFF2-40B4-BE49-F238E27FC236}">
                <a16:creationId xmlns:a16="http://schemas.microsoft.com/office/drawing/2014/main" id="{DFA1EFA4-0334-4250-BA4C-13216A2AF4C8}"/>
              </a:ext>
            </a:extLst>
          </p:cNvPr>
          <p:cNvSpPr/>
          <p:nvPr/>
        </p:nvSpPr>
        <p:spPr>
          <a:xfrm>
            <a:off x="257175" y="5547198"/>
            <a:ext cx="4151043" cy="637609"/>
          </a:xfrm>
          <a:prstGeom prst="wedgeRoundRectCallout">
            <a:avLst>
              <a:gd name="adj1" fmla="val -13141"/>
              <a:gd name="adj2" fmla="val -78209"/>
              <a:gd name="adj3" fmla="val 16667"/>
            </a:avLst>
          </a:prstGeom>
          <a:solidFill>
            <a:schemeClr val="bg2"/>
          </a:solidFill>
          <a:ln>
            <a:noFill/>
          </a:ln>
        </p:spPr>
        <p:style>
          <a:lnRef idx="2">
            <a:schemeClr val="accent3"/>
          </a:lnRef>
          <a:fillRef idx="1">
            <a:schemeClr val="lt1"/>
          </a:fillRef>
          <a:effectRef idx="0">
            <a:schemeClr val="accent3"/>
          </a:effectRef>
          <a:fontRef idx="minor">
            <a:schemeClr val="dk1"/>
          </a:fontRef>
        </p:style>
        <p:txBody>
          <a:bodyPr rtlCol="0" anchor="ctr"/>
          <a:lstStyle/>
          <a:p>
            <a:r>
              <a:rPr kumimoji="1" lang="ja-JP" altLang="en-US" sz="1000" dirty="0">
                <a:latin typeface="メイリオ" panose="020B0604030504040204" pitchFamily="50" charset="-128"/>
                <a:ea typeface="メイリオ" panose="020B0604030504040204" pitchFamily="50" charset="-128"/>
              </a:rPr>
              <a:t>国際放射線防護委員会（</a:t>
            </a:r>
            <a:r>
              <a:rPr kumimoji="1" lang="en-US" altLang="ja-JP" sz="1000" dirty="0">
                <a:latin typeface="メイリオ" panose="020B0604030504040204" pitchFamily="50" charset="-128"/>
                <a:ea typeface="メイリオ" panose="020B0604030504040204" pitchFamily="50" charset="-128"/>
              </a:rPr>
              <a:t>ICRP</a:t>
            </a:r>
            <a:r>
              <a:rPr kumimoji="1" lang="ja-JP" altLang="en-US" sz="1000" dirty="0">
                <a:latin typeface="メイリオ" panose="020B0604030504040204" pitchFamily="50" charset="-128"/>
                <a:ea typeface="メイリオ" panose="020B0604030504040204" pitchFamily="50" charset="-128"/>
              </a:rPr>
              <a:t>）</a:t>
            </a:r>
            <a:r>
              <a:rPr kumimoji="1" lang="en-US" altLang="ja-JP" sz="1000" dirty="0">
                <a:latin typeface="メイリオ" panose="020B0604030504040204" pitchFamily="50" charset="-128"/>
                <a:ea typeface="メイリオ" panose="020B0604030504040204" pitchFamily="50" charset="-128"/>
              </a:rPr>
              <a:t>2007</a:t>
            </a:r>
            <a:r>
              <a:rPr kumimoji="1" lang="ja-JP" altLang="en-US" sz="1000" dirty="0">
                <a:latin typeface="メイリオ" panose="020B0604030504040204" pitchFamily="50" charset="-128"/>
                <a:ea typeface="メイリオ" panose="020B0604030504040204" pitchFamily="50" charset="-128"/>
              </a:rPr>
              <a:t>年勧告では、同じ線量を多数の人が被ばくしたとき、全体の</a:t>
            </a:r>
            <a:r>
              <a:rPr kumimoji="1" lang="en-US" altLang="ja-JP" sz="1000" dirty="0">
                <a:latin typeface="メイリオ" panose="020B0604030504040204" pitchFamily="50" charset="-128"/>
                <a:ea typeface="メイリオ" panose="020B0604030504040204" pitchFamily="50" charset="-128"/>
              </a:rPr>
              <a:t>1</a:t>
            </a:r>
            <a:r>
              <a:rPr kumimoji="1" lang="ja-JP" altLang="en-US" sz="1000" dirty="0">
                <a:latin typeface="メイリオ" panose="020B0604030504040204" pitchFamily="50" charset="-128"/>
                <a:ea typeface="メイリオ" panose="020B0604030504040204" pitchFamily="50" charset="-128"/>
              </a:rPr>
              <a:t>％の人に症状が現れる線量を「しきい線量」としている。</a:t>
            </a:r>
            <a:endParaRPr kumimoji="1" lang="en-US" altLang="ja-JP" sz="1000"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31602368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D345E2AA-D683-47E5-B721-4420D2D2BFC7}"/>
              </a:ext>
            </a:extLst>
          </p:cNvPr>
          <p:cNvSpPr>
            <a:spLocks noGrp="1"/>
          </p:cNvSpPr>
          <p:nvPr>
            <p:ph type="title"/>
          </p:nvPr>
        </p:nvSpPr>
        <p:spPr/>
        <p:txBody>
          <a:bodyPr/>
          <a:lstStyle/>
          <a:p>
            <a:r>
              <a:rPr lang="ja-JP" altLang="en-US" dirty="0"/>
              <a:t>４</a:t>
            </a:r>
            <a:r>
              <a:rPr lang="en-US" altLang="ja-JP" dirty="0"/>
              <a:t>.</a:t>
            </a:r>
            <a:r>
              <a:rPr lang="ja-JP" altLang="en-US" dirty="0"/>
              <a:t>２</a:t>
            </a:r>
            <a:r>
              <a:rPr lang="en-US" altLang="ja-JP" dirty="0"/>
              <a:t> </a:t>
            </a:r>
            <a:r>
              <a:rPr lang="ja-JP" altLang="en-US" dirty="0"/>
              <a:t>確定的影響と確率的影響</a:t>
            </a:r>
            <a:r>
              <a:rPr lang="en-US" altLang="ja-JP" dirty="0"/>
              <a:t>(2/2)</a:t>
            </a:r>
            <a:endParaRPr kumimoji="1" lang="ja-JP" altLang="en-US" dirty="0"/>
          </a:p>
        </p:txBody>
      </p:sp>
      <p:sp>
        <p:nvSpPr>
          <p:cNvPr id="4" name="スライド番号プレースホルダー 3">
            <a:extLst>
              <a:ext uri="{FF2B5EF4-FFF2-40B4-BE49-F238E27FC236}">
                <a16:creationId xmlns:a16="http://schemas.microsoft.com/office/drawing/2014/main" id="{E92854F5-8111-49AD-BD1B-5C6B41502FB3}"/>
              </a:ext>
            </a:extLst>
          </p:cNvPr>
          <p:cNvSpPr>
            <a:spLocks noGrp="1"/>
          </p:cNvSpPr>
          <p:nvPr>
            <p:ph type="sldNum" sz="quarter" idx="12"/>
          </p:nvPr>
        </p:nvSpPr>
        <p:spPr/>
        <p:txBody>
          <a:bodyPr/>
          <a:lstStyle/>
          <a:p>
            <a:fld id="{787F0561-F29F-4014-88F6-9EE3D1B23701}" type="slidenum">
              <a:rPr kumimoji="1" lang="ja-JP" altLang="en-US" smtClean="0"/>
              <a:pPr/>
              <a:t>25</a:t>
            </a:fld>
            <a:endParaRPr kumimoji="1" lang="ja-JP" altLang="en-US"/>
          </a:p>
        </p:txBody>
      </p:sp>
      <p:sp>
        <p:nvSpPr>
          <p:cNvPr id="5" name="正方形/長方形 4">
            <a:extLst>
              <a:ext uri="{FF2B5EF4-FFF2-40B4-BE49-F238E27FC236}">
                <a16:creationId xmlns:a16="http://schemas.microsoft.com/office/drawing/2014/main" id="{0B4A28A2-AFE3-4A5B-A90A-2CA56C863BAB}"/>
              </a:ext>
            </a:extLst>
          </p:cNvPr>
          <p:cNvSpPr/>
          <p:nvPr/>
        </p:nvSpPr>
        <p:spPr>
          <a:xfrm>
            <a:off x="370936" y="726836"/>
            <a:ext cx="8402128" cy="35636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1800" b="0" i="0" u="none" strike="noStrike" kern="1200" cap="none" spc="0" normalizeH="0" baseline="0" noProof="0" dirty="0">
                <a:ln>
                  <a:noFill/>
                </a:ln>
                <a:solidFill>
                  <a:schemeClr val="tx1"/>
                </a:solidFill>
                <a:effectLst/>
                <a:uLnTx/>
                <a:uFillTx/>
                <a:latin typeface="メイリオ" panose="020B0604030504040204" pitchFamily="50" charset="-128"/>
                <a:ea typeface="メイリオ" panose="020B0604030504040204" pitchFamily="50" charset="-128"/>
                <a:cs typeface="+mn-cs"/>
              </a:rPr>
              <a:t>放射線の影響が生じるメカニズム（原因）にはどのようなものがあるのか？</a:t>
            </a:r>
            <a:endParaRPr kumimoji="1" lang="en-US" altLang="ja-JP" sz="1800" b="0" i="0" u="none" strike="noStrike" kern="1200" cap="none" spc="0" normalizeH="0" baseline="0" noProof="0" dirty="0">
              <a:ln>
                <a:noFill/>
              </a:ln>
              <a:solidFill>
                <a:schemeClr val="tx1"/>
              </a:solidFill>
              <a:effectLst/>
              <a:uLnTx/>
              <a:uFillTx/>
              <a:latin typeface="メイリオ" panose="020B0604030504040204" pitchFamily="50" charset="-128"/>
              <a:ea typeface="メイリオ" panose="020B0604030504040204" pitchFamily="50" charset="-128"/>
              <a:cs typeface="+mn-cs"/>
            </a:endParaRPr>
          </a:p>
        </p:txBody>
      </p:sp>
      <p:sp>
        <p:nvSpPr>
          <p:cNvPr id="6" name="正方形/長方形 5">
            <a:extLst>
              <a:ext uri="{FF2B5EF4-FFF2-40B4-BE49-F238E27FC236}">
                <a16:creationId xmlns:a16="http://schemas.microsoft.com/office/drawing/2014/main" id="{1E096904-6F4D-466E-B9A2-75B05F8E8D86}"/>
              </a:ext>
            </a:extLst>
          </p:cNvPr>
          <p:cNvSpPr/>
          <p:nvPr/>
        </p:nvSpPr>
        <p:spPr>
          <a:xfrm>
            <a:off x="492016" y="1040441"/>
            <a:ext cx="8402128" cy="1528587"/>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tIns="108000" rtlCol="0" anchor="t"/>
          <a:lstStyle/>
          <a:p>
            <a:pPr marL="285750" indent="-285750">
              <a:buFont typeface="Wingdings" panose="05000000000000000000" pitchFamily="2" charset="2"/>
              <a:buChar char="l"/>
              <a:defRPr/>
            </a:pPr>
            <a:r>
              <a:rPr kumimoji="1" lang="ja-JP" altLang="en-US" dirty="0">
                <a:solidFill>
                  <a:schemeClr val="tx1"/>
                </a:solidFill>
                <a:latin typeface="メイリオ" panose="020B0604030504040204" pitchFamily="50" charset="-128"/>
                <a:ea typeface="メイリオ" panose="020B0604030504040204" pitchFamily="50" charset="-128"/>
              </a:rPr>
              <a:t>細胞の死によって組織や臓器の機能が一時的又は永久に消失する確定的影響と生存する細胞の突然変異によってがん等の可能性が高まる確率的影響がある。</a:t>
            </a:r>
            <a:endParaRPr kumimoji="1" lang="en-US" altLang="ja-JP" dirty="0">
              <a:solidFill>
                <a:schemeClr val="tx1"/>
              </a:solidFill>
              <a:latin typeface="メイリオ" panose="020B0604030504040204" pitchFamily="50" charset="-128"/>
              <a:ea typeface="メイリオ" panose="020B0604030504040204" pitchFamily="50" charset="-128"/>
            </a:endParaRPr>
          </a:p>
          <a:p>
            <a:pPr marL="285750" indent="-285750">
              <a:buFont typeface="Wingdings" panose="05000000000000000000" pitchFamily="2" charset="2"/>
              <a:buChar char="l"/>
              <a:defRPr/>
            </a:pPr>
            <a:r>
              <a:rPr kumimoji="1" lang="ja-JP" altLang="en-US" dirty="0">
                <a:solidFill>
                  <a:schemeClr val="tx1"/>
                </a:solidFill>
                <a:latin typeface="メイリオ" panose="020B0604030504040204" pitchFamily="50" charset="-128"/>
                <a:ea typeface="メイリオ" panose="020B0604030504040204" pitchFamily="50" charset="-128"/>
              </a:rPr>
              <a:t>確定的影響にはしきい線量があり、多少細胞が死んでも、残りの細胞だけで十分に組織や臓器が機能すれば、臨床症状は現れない。</a:t>
            </a:r>
            <a:endParaRPr kumimoji="1" lang="en-US" altLang="ja-JP" sz="1800" b="0" i="0" u="none" strike="noStrike" kern="1200" cap="none" spc="0" normalizeH="0" baseline="0" noProof="0" dirty="0">
              <a:ln>
                <a:noFill/>
              </a:ln>
              <a:solidFill>
                <a:schemeClr val="tx1"/>
              </a:solidFill>
              <a:effectLst/>
              <a:uLnTx/>
              <a:uFillTx/>
              <a:latin typeface="メイリオ" panose="020B0604030504040204" pitchFamily="50" charset="-128"/>
              <a:ea typeface="メイリオ" panose="020B0604030504040204" pitchFamily="50" charset="-128"/>
            </a:endParaRPr>
          </a:p>
        </p:txBody>
      </p:sp>
      <p:sp>
        <p:nvSpPr>
          <p:cNvPr id="11" name="正方形/長方形 10">
            <a:extLst>
              <a:ext uri="{FF2B5EF4-FFF2-40B4-BE49-F238E27FC236}">
                <a16:creationId xmlns:a16="http://schemas.microsoft.com/office/drawing/2014/main" id="{81D52622-5CD3-4F81-ADAC-27A226D79CD5}"/>
              </a:ext>
            </a:extLst>
          </p:cNvPr>
          <p:cNvSpPr/>
          <p:nvPr/>
        </p:nvSpPr>
        <p:spPr>
          <a:xfrm>
            <a:off x="370936" y="6264670"/>
            <a:ext cx="8400828" cy="415498"/>
          </a:xfrm>
          <a:prstGeom prst="rect">
            <a:avLst/>
          </a:prstGeom>
        </p:spPr>
        <p:txBody>
          <a:bodyPr wrap="square">
            <a:spAutoFit/>
          </a:bodyPr>
          <a:lstStyle/>
          <a:p>
            <a:pPr lvl="0">
              <a:defRPr/>
            </a:pPr>
            <a:r>
              <a:rPr kumimoji="1" lang="ja-JP" altLang="en-US" sz="1050" dirty="0">
                <a:solidFill>
                  <a:prstClr val="black"/>
                </a:solidFill>
                <a:latin typeface="Meiryo UI" panose="020B0604030504040204" pitchFamily="50" charset="-128"/>
                <a:ea typeface="Meiryo UI" panose="020B0604030504040204" pitchFamily="50" charset="-128"/>
              </a:rPr>
              <a:t>「環境省・量子科学技術研究開発機構、放射線による健康影響等に関する統一的な基礎資料 平成</a:t>
            </a:r>
            <a:r>
              <a:rPr kumimoji="1" lang="en-US" altLang="ja-JP" sz="1050" dirty="0">
                <a:solidFill>
                  <a:prstClr val="black"/>
                </a:solidFill>
                <a:latin typeface="Meiryo UI" panose="020B0604030504040204" pitchFamily="50" charset="-128"/>
                <a:ea typeface="Meiryo UI" panose="020B0604030504040204" pitchFamily="50" charset="-128"/>
              </a:rPr>
              <a:t>29</a:t>
            </a:r>
            <a:r>
              <a:rPr kumimoji="1" lang="ja-JP" altLang="en-US" sz="1050" dirty="0">
                <a:solidFill>
                  <a:prstClr val="black"/>
                </a:solidFill>
                <a:latin typeface="Meiryo UI" panose="020B0604030504040204" pitchFamily="50" charset="-128"/>
                <a:ea typeface="Meiryo UI" panose="020B0604030504040204" pitchFamily="50" charset="-128"/>
              </a:rPr>
              <a:t>年度版　上巻、</a:t>
            </a:r>
            <a:r>
              <a:rPr kumimoji="1" lang="en-US" altLang="ja-JP" sz="1050" dirty="0">
                <a:solidFill>
                  <a:prstClr val="black"/>
                </a:solidFill>
                <a:latin typeface="Meiryo UI" panose="020B0604030504040204" pitchFamily="50" charset="-128"/>
                <a:ea typeface="Meiryo UI" panose="020B0604030504040204" pitchFamily="50" charset="-128"/>
              </a:rPr>
              <a:t>p.86,88</a:t>
            </a:r>
            <a:r>
              <a:rPr kumimoji="1" lang="ja-JP" altLang="en-US" sz="1050" dirty="0" err="1">
                <a:solidFill>
                  <a:prstClr val="black"/>
                </a:solidFill>
                <a:latin typeface="Meiryo UI" panose="020B0604030504040204" pitchFamily="50" charset="-128"/>
                <a:ea typeface="Meiryo UI" panose="020B0604030504040204" pitchFamily="50" charset="-128"/>
              </a:rPr>
              <a:t>、</a:t>
            </a:r>
            <a:r>
              <a:rPr kumimoji="1" lang="ja-JP" altLang="en-US" sz="1050" dirty="0">
                <a:solidFill>
                  <a:prstClr val="black"/>
                </a:solidFill>
                <a:latin typeface="Meiryo UI" panose="020B0604030504040204" pitchFamily="50" charset="-128"/>
                <a:ea typeface="Meiryo UI" panose="020B0604030504040204" pitchFamily="50" charset="-128"/>
              </a:rPr>
              <a:t>平成</a:t>
            </a:r>
            <a:r>
              <a:rPr kumimoji="1" lang="en-US" altLang="ja-JP" sz="1050" dirty="0">
                <a:solidFill>
                  <a:prstClr val="black"/>
                </a:solidFill>
                <a:latin typeface="Meiryo UI" panose="020B0604030504040204" pitchFamily="50" charset="-128"/>
                <a:ea typeface="Meiryo UI" panose="020B0604030504040204" pitchFamily="50" charset="-128"/>
              </a:rPr>
              <a:t>30</a:t>
            </a:r>
            <a:r>
              <a:rPr kumimoji="1" lang="ja-JP" altLang="en-US" sz="1050" dirty="0">
                <a:solidFill>
                  <a:prstClr val="black"/>
                </a:solidFill>
                <a:latin typeface="Meiryo UI" panose="020B0604030504040204" pitchFamily="50" charset="-128"/>
                <a:ea typeface="Meiryo UI" panose="020B0604030504040204" pitchFamily="50" charset="-128"/>
              </a:rPr>
              <a:t>年</a:t>
            </a:r>
            <a:r>
              <a:rPr kumimoji="1" lang="en-US" altLang="ja-JP" sz="1050" dirty="0">
                <a:solidFill>
                  <a:prstClr val="black"/>
                </a:solidFill>
                <a:latin typeface="Meiryo UI" panose="020B0604030504040204" pitchFamily="50" charset="-128"/>
                <a:ea typeface="Meiryo UI" panose="020B0604030504040204" pitchFamily="50" charset="-128"/>
              </a:rPr>
              <a:t>2</a:t>
            </a:r>
            <a:r>
              <a:rPr kumimoji="1" lang="ja-JP" altLang="en-US" sz="1050" dirty="0">
                <a:solidFill>
                  <a:prstClr val="black"/>
                </a:solidFill>
                <a:latin typeface="Meiryo UI" panose="020B0604030504040204" pitchFamily="50" charset="-128"/>
                <a:ea typeface="Meiryo UI" panose="020B0604030504040204" pitchFamily="50" charset="-128"/>
              </a:rPr>
              <a:t>月</a:t>
            </a:r>
            <a:r>
              <a:rPr kumimoji="1" lang="en-US" altLang="ja-JP" sz="1050" dirty="0">
                <a:solidFill>
                  <a:prstClr val="black"/>
                </a:solidFill>
                <a:latin typeface="Meiryo UI" panose="020B0604030504040204" pitchFamily="50" charset="-128"/>
                <a:ea typeface="Meiryo UI" panose="020B0604030504040204" pitchFamily="50" charset="-128"/>
              </a:rPr>
              <a:t>28</a:t>
            </a:r>
            <a:r>
              <a:rPr kumimoji="1" lang="ja-JP" altLang="en-US" sz="1050" dirty="0">
                <a:solidFill>
                  <a:prstClr val="black"/>
                </a:solidFill>
                <a:latin typeface="Meiryo UI" panose="020B0604030504040204" pitchFamily="50" charset="-128"/>
                <a:ea typeface="Meiryo UI" panose="020B0604030504040204" pitchFamily="50" charset="-128"/>
              </a:rPr>
              <a:t>日」</a:t>
            </a:r>
            <a:endParaRPr kumimoji="1" lang="en-US" altLang="ja-JP" sz="1050" dirty="0">
              <a:solidFill>
                <a:prstClr val="black"/>
              </a:solidFill>
              <a:latin typeface="Meiryo UI" panose="020B0604030504040204" pitchFamily="50" charset="-128"/>
              <a:ea typeface="Meiryo UI" panose="020B0604030504040204" pitchFamily="50" charset="-128"/>
            </a:endParaRPr>
          </a:p>
          <a:p>
            <a:pPr>
              <a:defRPr/>
            </a:pPr>
            <a:r>
              <a:rPr kumimoji="1" lang="ja-JP" altLang="en-US" sz="1050" dirty="0">
                <a:solidFill>
                  <a:prstClr val="black"/>
                </a:solidFill>
                <a:latin typeface="Meiryo UI" panose="020B0604030504040204" pitchFamily="50" charset="-128"/>
                <a:ea typeface="Meiryo UI" panose="020B0604030504040204" pitchFamily="50" charset="-128"/>
              </a:rPr>
              <a:t>「多核種除去設備等処理水の取扱いに関する小委員会 資料</a:t>
            </a:r>
            <a:r>
              <a:rPr kumimoji="1" lang="en-US" altLang="ja-JP" sz="1050" dirty="0">
                <a:solidFill>
                  <a:prstClr val="black"/>
                </a:solidFill>
                <a:latin typeface="Meiryo UI" panose="020B0604030504040204" pitchFamily="50" charset="-128"/>
                <a:ea typeface="Meiryo UI" panose="020B0604030504040204" pitchFamily="50" charset="-128"/>
              </a:rPr>
              <a:t>3-1</a:t>
            </a:r>
            <a:r>
              <a:rPr kumimoji="1" lang="ja-JP" altLang="en-US" sz="1050" dirty="0" err="1">
                <a:solidFill>
                  <a:prstClr val="black"/>
                </a:solidFill>
                <a:latin typeface="Meiryo UI" panose="020B0604030504040204" pitchFamily="50" charset="-128"/>
                <a:ea typeface="Meiryo UI" panose="020B0604030504040204" pitchFamily="50" charset="-128"/>
              </a:rPr>
              <a:t>、</a:t>
            </a:r>
            <a:r>
              <a:rPr kumimoji="1" lang="en-US" altLang="ja-JP" sz="1050" dirty="0">
                <a:solidFill>
                  <a:prstClr val="black"/>
                </a:solidFill>
                <a:latin typeface="Meiryo UI" panose="020B0604030504040204" pitchFamily="50" charset="-128"/>
                <a:ea typeface="Meiryo UI" panose="020B0604030504040204" pitchFamily="50" charset="-128"/>
              </a:rPr>
              <a:t>p.7</a:t>
            </a:r>
            <a:r>
              <a:rPr kumimoji="1" lang="ja-JP" altLang="en-US" sz="1050" dirty="0" err="1">
                <a:solidFill>
                  <a:prstClr val="black"/>
                </a:solidFill>
                <a:latin typeface="Meiryo UI" panose="020B0604030504040204" pitchFamily="50" charset="-128"/>
                <a:ea typeface="Meiryo UI" panose="020B0604030504040204" pitchFamily="50" charset="-128"/>
              </a:rPr>
              <a:t>、</a:t>
            </a:r>
            <a:r>
              <a:rPr kumimoji="1" lang="ja-JP" altLang="en-US" sz="1050" dirty="0">
                <a:solidFill>
                  <a:prstClr val="black"/>
                </a:solidFill>
                <a:latin typeface="Meiryo UI" panose="020B0604030504040204" pitchFamily="50" charset="-128"/>
                <a:ea typeface="Meiryo UI" panose="020B0604030504040204" pitchFamily="50" charset="-128"/>
              </a:rPr>
              <a:t>平成</a:t>
            </a:r>
            <a:r>
              <a:rPr kumimoji="1" lang="en-US" altLang="ja-JP" sz="1050" dirty="0">
                <a:solidFill>
                  <a:prstClr val="black"/>
                </a:solidFill>
                <a:latin typeface="Meiryo UI" panose="020B0604030504040204" pitchFamily="50" charset="-128"/>
                <a:ea typeface="Meiryo UI" panose="020B0604030504040204" pitchFamily="50" charset="-128"/>
              </a:rPr>
              <a:t>30</a:t>
            </a:r>
            <a:r>
              <a:rPr kumimoji="1" lang="ja-JP" altLang="en-US" sz="1050" dirty="0">
                <a:solidFill>
                  <a:prstClr val="black"/>
                </a:solidFill>
                <a:latin typeface="Meiryo UI" panose="020B0604030504040204" pitchFamily="50" charset="-128"/>
                <a:ea typeface="Meiryo UI" panose="020B0604030504040204" pitchFamily="50" charset="-128"/>
              </a:rPr>
              <a:t>年</a:t>
            </a:r>
            <a:r>
              <a:rPr kumimoji="1" lang="en-US" altLang="ja-JP" sz="1050" dirty="0">
                <a:solidFill>
                  <a:prstClr val="black"/>
                </a:solidFill>
                <a:latin typeface="Meiryo UI" panose="020B0604030504040204" pitchFamily="50" charset="-128"/>
                <a:ea typeface="Meiryo UI" panose="020B0604030504040204" pitchFamily="50" charset="-128"/>
              </a:rPr>
              <a:t>11</a:t>
            </a:r>
            <a:r>
              <a:rPr kumimoji="1" lang="ja-JP" altLang="en-US" sz="1050" dirty="0">
                <a:solidFill>
                  <a:prstClr val="black"/>
                </a:solidFill>
                <a:latin typeface="Meiryo UI" panose="020B0604030504040204" pitchFamily="50" charset="-128"/>
                <a:ea typeface="Meiryo UI" panose="020B0604030504040204" pitchFamily="50" charset="-128"/>
              </a:rPr>
              <a:t>月</a:t>
            </a:r>
            <a:r>
              <a:rPr kumimoji="1" lang="en-US" altLang="ja-JP" sz="1050" dirty="0">
                <a:solidFill>
                  <a:prstClr val="black"/>
                </a:solidFill>
                <a:latin typeface="Meiryo UI" panose="020B0604030504040204" pitchFamily="50" charset="-128"/>
                <a:ea typeface="Meiryo UI" panose="020B0604030504040204" pitchFamily="50" charset="-128"/>
              </a:rPr>
              <a:t>30</a:t>
            </a:r>
            <a:r>
              <a:rPr kumimoji="1" lang="ja-JP" altLang="en-US" sz="1050" dirty="0">
                <a:solidFill>
                  <a:prstClr val="black"/>
                </a:solidFill>
                <a:latin typeface="Meiryo UI" panose="020B0604030504040204" pitchFamily="50" charset="-128"/>
                <a:ea typeface="Meiryo UI" panose="020B0604030504040204" pitchFamily="50" charset="-128"/>
              </a:rPr>
              <a:t>日」</a:t>
            </a:r>
            <a:endParaRPr kumimoji="1" lang="en-US" altLang="ja-JP" sz="1050" dirty="0">
              <a:solidFill>
                <a:prstClr val="black"/>
              </a:solidFill>
              <a:latin typeface="Meiryo UI" panose="020B0604030504040204" pitchFamily="50" charset="-128"/>
              <a:ea typeface="Meiryo UI" panose="020B0604030504040204" pitchFamily="50" charset="-128"/>
            </a:endParaRPr>
          </a:p>
        </p:txBody>
      </p:sp>
      <p:pic>
        <p:nvPicPr>
          <p:cNvPr id="13" name="図 12">
            <a:extLst>
              <a:ext uri="{FF2B5EF4-FFF2-40B4-BE49-F238E27FC236}">
                <a16:creationId xmlns:a16="http://schemas.microsoft.com/office/drawing/2014/main" id="{C1EB4B8E-527E-436E-ACAE-5C11AE711E8B}"/>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242929" y="3399927"/>
            <a:ext cx="4338164" cy="2689782"/>
          </a:xfrm>
          <a:prstGeom prst="rect">
            <a:avLst/>
          </a:prstGeom>
        </p:spPr>
      </p:pic>
      <p:pic>
        <p:nvPicPr>
          <p:cNvPr id="15" name="図 14">
            <a:extLst>
              <a:ext uri="{FF2B5EF4-FFF2-40B4-BE49-F238E27FC236}">
                <a16:creationId xmlns:a16="http://schemas.microsoft.com/office/drawing/2014/main" id="{82CFDC4B-4409-426B-821A-B962AA4C69AB}"/>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4835046" y="3399927"/>
            <a:ext cx="4202095" cy="2540750"/>
          </a:xfrm>
          <a:prstGeom prst="rect">
            <a:avLst/>
          </a:prstGeom>
        </p:spPr>
      </p:pic>
      <p:sp>
        <p:nvSpPr>
          <p:cNvPr id="20" name="四角形: 角を丸くする 19">
            <a:extLst>
              <a:ext uri="{FF2B5EF4-FFF2-40B4-BE49-F238E27FC236}">
                <a16:creationId xmlns:a16="http://schemas.microsoft.com/office/drawing/2014/main" id="{516B5CB9-43C8-4A64-8929-58151F3E5B87}"/>
              </a:ext>
            </a:extLst>
          </p:cNvPr>
          <p:cNvSpPr/>
          <p:nvPr/>
        </p:nvSpPr>
        <p:spPr>
          <a:xfrm>
            <a:off x="919070" y="2824585"/>
            <a:ext cx="3238411" cy="328257"/>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600" dirty="0">
                <a:latin typeface="Meiryo UI" panose="020B0604030504040204" pitchFamily="50" charset="-128"/>
                <a:ea typeface="Meiryo UI" panose="020B0604030504040204" pitchFamily="50" charset="-128"/>
              </a:rPr>
              <a:t>確定的影響</a:t>
            </a:r>
          </a:p>
        </p:txBody>
      </p:sp>
      <p:sp>
        <p:nvSpPr>
          <p:cNvPr id="22" name="四角形: 角を丸くする 21">
            <a:extLst>
              <a:ext uri="{FF2B5EF4-FFF2-40B4-BE49-F238E27FC236}">
                <a16:creationId xmlns:a16="http://schemas.microsoft.com/office/drawing/2014/main" id="{5BB90FE0-BCFD-4743-921A-0877DFD79EF3}"/>
              </a:ext>
            </a:extLst>
          </p:cNvPr>
          <p:cNvSpPr/>
          <p:nvPr/>
        </p:nvSpPr>
        <p:spPr>
          <a:xfrm>
            <a:off x="5420219" y="2836220"/>
            <a:ext cx="3031748" cy="31662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600" dirty="0">
                <a:latin typeface="Meiryo UI" panose="020B0604030504040204" pitchFamily="50" charset="-128"/>
                <a:ea typeface="Meiryo UI" panose="020B0604030504040204" pitchFamily="50" charset="-128"/>
              </a:rPr>
              <a:t>確率的影響</a:t>
            </a:r>
          </a:p>
        </p:txBody>
      </p:sp>
    </p:spTree>
    <p:extLst>
      <p:ext uri="{BB962C8B-B14F-4D97-AF65-F5344CB8AC3E}">
        <p14:creationId xmlns:p14="http://schemas.microsoft.com/office/powerpoint/2010/main" val="120122518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D345E2AA-D683-47E5-B721-4420D2D2BFC7}"/>
              </a:ext>
            </a:extLst>
          </p:cNvPr>
          <p:cNvSpPr>
            <a:spLocks noGrp="1"/>
          </p:cNvSpPr>
          <p:nvPr>
            <p:ph type="title"/>
          </p:nvPr>
        </p:nvSpPr>
        <p:spPr/>
        <p:txBody>
          <a:bodyPr/>
          <a:lstStyle/>
          <a:p>
            <a:r>
              <a:rPr lang="ja-JP" altLang="en-US" dirty="0"/>
              <a:t>４</a:t>
            </a:r>
            <a:r>
              <a:rPr lang="en-US" altLang="ja-JP" dirty="0"/>
              <a:t>.</a:t>
            </a:r>
            <a:r>
              <a:rPr lang="ja-JP" altLang="en-US" dirty="0"/>
              <a:t>３</a:t>
            </a:r>
            <a:r>
              <a:rPr kumimoji="1" lang="en-US" altLang="ja-JP" dirty="0"/>
              <a:t> </a:t>
            </a:r>
            <a:r>
              <a:rPr lang="en-US" altLang="ja-JP" dirty="0"/>
              <a:t>DNA</a:t>
            </a:r>
            <a:r>
              <a:rPr lang="ja-JP" altLang="en-US" dirty="0"/>
              <a:t>の損傷と修復</a:t>
            </a:r>
            <a:endParaRPr kumimoji="1" lang="ja-JP" altLang="en-US" dirty="0"/>
          </a:p>
        </p:txBody>
      </p:sp>
      <p:sp>
        <p:nvSpPr>
          <p:cNvPr id="4" name="スライド番号プレースホルダー 3">
            <a:extLst>
              <a:ext uri="{FF2B5EF4-FFF2-40B4-BE49-F238E27FC236}">
                <a16:creationId xmlns:a16="http://schemas.microsoft.com/office/drawing/2014/main" id="{E92854F5-8111-49AD-BD1B-5C6B41502FB3}"/>
              </a:ext>
            </a:extLst>
          </p:cNvPr>
          <p:cNvSpPr>
            <a:spLocks noGrp="1"/>
          </p:cNvSpPr>
          <p:nvPr>
            <p:ph type="sldNum" sz="quarter" idx="12"/>
          </p:nvPr>
        </p:nvSpPr>
        <p:spPr/>
        <p:txBody>
          <a:bodyPr/>
          <a:lstStyle/>
          <a:p>
            <a:fld id="{787F0561-F29F-4014-88F6-9EE3D1B23701}" type="slidenum">
              <a:rPr kumimoji="1" lang="ja-JP" altLang="en-US" smtClean="0"/>
              <a:pPr/>
              <a:t>26</a:t>
            </a:fld>
            <a:endParaRPr kumimoji="1" lang="ja-JP" altLang="en-US" dirty="0"/>
          </a:p>
        </p:txBody>
      </p:sp>
      <p:sp>
        <p:nvSpPr>
          <p:cNvPr id="5" name="正方形/長方形 4">
            <a:extLst>
              <a:ext uri="{FF2B5EF4-FFF2-40B4-BE49-F238E27FC236}">
                <a16:creationId xmlns:a16="http://schemas.microsoft.com/office/drawing/2014/main" id="{0B4A28A2-AFE3-4A5B-A90A-2CA56C863BAB}"/>
              </a:ext>
            </a:extLst>
          </p:cNvPr>
          <p:cNvSpPr/>
          <p:nvPr/>
        </p:nvSpPr>
        <p:spPr>
          <a:xfrm>
            <a:off x="370936" y="726836"/>
            <a:ext cx="8402128" cy="35636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1800" b="0" i="0" u="none" strike="noStrike" kern="1200" cap="none" spc="0" normalizeH="0" baseline="0" noProof="0" dirty="0">
                <a:ln>
                  <a:noFill/>
                </a:ln>
                <a:solidFill>
                  <a:schemeClr val="tx1"/>
                </a:solidFill>
                <a:effectLst/>
                <a:uLnTx/>
                <a:uFillTx/>
                <a:latin typeface="メイリオ" panose="020B0604030504040204" pitchFamily="50" charset="-128"/>
                <a:ea typeface="メイリオ" panose="020B0604030504040204" pitchFamily="50" charset="-128"/>
                <a:cs typeface="+mn-cs"/>
              </a:rPr>
              <a:t>放射線により</a:t>
            </a:r>
            <a:r>
              <a:rPr kumimoji="1" lang="en-US" altLang="ja-JP" sz="1800" b="0" i="0" u="none" strike="noStrike" kern="1200" cap="none" spc="0" normalizeH="0" baseline="0" noProof="0" dirty="0">
                <a:ln>
                  <a:noFill/>
                </a:ln>
                <a:solidFill>
                  <a:schemeClr val="tx1"/>
                </a:solidFill>
                <a:effectLst/>
                <a:uLnTx/>
                <a:uFillTx/>
                <a:latin typeface="メイリオ" panose="020B0604030504040204" pitchFamily="50" charset="-128"/>
                <a:ea typeface="メイリオ" panose="020B0604030504040204" pitchFamily="50" charset="-128"/>
                <a:cs typeface="+mn-cs"/>
              </a:rPr>
              <a:t>DNA</a:t>
            </a:r>
            <a:r>
              <a:rPr kumimoji="1" lang="ja-JP" altLang="en-US" sz="1800" b="0" i="0" u="none" strike="noStrike" kern="1200" cap="none" spc="0" normalizeH="0" baseline="0" noProof="0" dirty="0">
                <a:ln>
                  <a:noFill/>
                </a:ln>
                <a:solidFill>
                  <a:schemeClr val="tx1"/>
                </a:solidFill>
                <a:effectLst/>
                <a:uLnTx/>
                <a:uFillTx/>
                <a:latin typeface="メイリオ" panose="020B0604030504040204" pitchFamily="50" charset="-128"/>
                <a:ea typeface="メイリオ" panose="020B0604030504040204" pitchFamily="50" charset="-128"/>
                <a:cs typeface="+mn-cs"/>
              </a:rPr>
              <a:t>が傷つけられるとどうなるのか？</a:t>
            </a:r>
            <a:endParaRPr kumimoji="1" lang="en-US" altLang="ja-JP" sz="1800" b="0" i="0" u="none" strike="noStrike" kern="1200" cap="none" spc="0" normalizeH="0" baseline="0" noProof="0" dirty="0">
              <a:ln>
                <a:noFill/>
              </a:ln>
              <a:solidFill>
                <a:schemeClr val="tx1"/>
              </a:solidFill>
              <a:effectLst/>
              <a:uLnTx/>
              <a:uFillTx/>
              <a:latin typeface="メイリオ" panose="020B0604030504040204" pitchFamily="50" charset="-128"/>
              <a:ea typeface="メイリオ" panose="020B0604030504040204" pitchFamily="50" charset="-128"/>
              <a:cs typeface="+mn-cs"/>
            </a:endParaRPr>
          </a:p>
        </p:txBody>
      </p:sp>
      <p:sp>
        <p:nvSpPr>
          <p:cNvPr id="6" name="正方形/長方形 5">
            <a:extLst>
              <a:ext uri="{FF2B5EF4-FFF2-40B4-BE49-F238E27FC236}">
                <a16:creationId xmlns:a16="http://schemas.microsoft.com/office/drawing/2014/main" id="{1E096904-6F4D-466E-B9A2-75B05F8E8D86}"/>
              </a:ext>
            </a:extLst>
          </p:cNvPr>
          <p:cNvSpPr/>
          <p:nvPr/>
        </p:nvSpPr>
        <p:spPr>
          <a:xfrm>
            <a:off x="492016" y="1069469"/>
            <a:ext cx="8402128" cy="201337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tIns="108000" rtlCol="0" anchor="t"/>
          <a:lstStyle/>
          <a:p>
            <a:pPr marL="285750" lvl="0" indent="-285750">
              <a:buFont typeface="Wingdings" panose="05000000000000000000" pitchFamily="2" charset="2"/>
              <a:buChar char="l"/>
              <a:defRPr/>
            </a:pPr>
            <a:r>
              <a:rPr kumimoji="1" lang="ja-JP" altLang="en-US" dirty="0">
                <a:solidFill>
                  <a:schemeClr val="tx1"/>
                </a:solidFill>
                <a:latin typeface="メイリオ" panose="020B0604030504040204" pitchFamily="50" charset="-128"/>
                <a:ea typeface="メイリオ" panose="020B0604030504040204" pitchFamily="50" charset="-128"/>
              </a:rPr>
              <a:t>放射線が細胞に当たり、細胞の中にある遺伝子の本体である</a:t>
            </a:r>
            <a:r>
              <a:rPr kumimoji="1" lang="en-US" altLang="ja-JP" dirty="0">
                <a:solidFill>
                  <a:schemeClr val="tx1"/>
                </a:solidFill>
                <a:latin typeface="メイリオ" panose="020B0604030504040204" pitchFamily="50" charset="-128"/>
                <a:ea typeface="メイリオ" panose="020B0604030504040204" pitchFamily="50" charset="-128"/>
              </a:rPr>
              <a:t>DNA</a:t>
            </a:r>
            <a:r>
              <a:rPr kumimoji="1" lang="ja-JP" altLang="en-US" dirty="0">
                <a:solidFill>
                  <a:schemeClr val="tx1"/>
                </a:solidFill>
                <a:latin typeface="メイリオ" panose="020B0604030504040204" pitchFamily="50" charset="-128"/>
                <a:ea typeface="メイリオ" panose="020B0604030504040204" pitchFamily="50" charset="-128"/>
              </a:rPr>
              <a:t>を傷つけることがあるが、細胞には</a:t>
            </a:r>
            <a:r>
              <a:rPr kumimoji="1" lang="en-US" altLang="ja-JP" dirty="0">
                <a:solidFill>
                  <a:schemeClr val="tx1"/>
                </a:solidFill>
                <a:latin typeface="メイリオ" panose="020B0604030504040204" pitchFamily="50" charset="-128"/>
                <a:ea typeface="メイリオ" panose="020B0604030504040204" pitchFamily="50" charset="-128"/>
              </a:rPr>
              <a:t>DNA</a:t>
            </a:r>
            <a:r>
              <a:rPr kumimoji="1" lang="ja-JP" altLang="en-US" dirty="0">
                <a:solidFill>
                  <a:schemeClr val="tx1"/>
                </a:solidFill>
                <a:latin typeface="メイリオ" panose="020B0604030504040204" pitchFamily="50" charset="-128"/>
                <a:ea typeface="メイリオ" panose="020B0604030504040204" pitchFamily="50" charset="-128"/>
              </a:rPr>
              <a:t>損傷を修復する仕組みが備わっており、</a:t>
            </a:r>
            <a:r>
              <a:rPr kumimoji="1" lang="ja-JP" altLang="en-US" dirty="0">
                <a:solidFill>
                  <a:prstClr val="black"/>
                </a:solidFill>
                <a:latin typeface="メイリオ" panose="020B0604030504040204" pitchFamily="50" charset="-128"/>
                <a:ea typeface="メイリオ" panose="020B0604030504040204" pitchFamily="50" charset="-128"/>
              </a:rPr>
              <a:t>少しの傷であれば修復して元に戻る。</a:t>
            </a:r>
            <a:endParaRPr kumimoji="1" lang="en-US" altLang="ja-JP" dirty="0">
              <a:solidFill>
                <a:prstClr val="black"/>
              </a:solidFill>
              <a:latin typeface="メイリオ" panose="020B0604030504040204" pitchFamily="50" charset="-128"/>
              <a:ea typeface="メイリオ" panose="020B0604030504040204" pitchFamily="50" charset="-128"/>
            </a:endParaRPr>
          </a:p>
          <a:p>
            <a:pPr marL="285750" indent="-285750">
              <a:buFont typeface="Wingdings" panose="05000000000000000000" pitchFamily="2" charset="2"/>
              <a:buChar char="l"/>
              <a:defRPr/>
            </a:pPr>
            <a:r>
              <a:rPr kumimoji="1" lang="ja-JP" altLang="en-US" dirty="0">
                <a:solidFill>
                  <a:prstClr val="black"/>
                </a:solidFill>
                <a:latin typeface="メイリオ" panose="020B0604030504040204" pitchFamily="50" charset="-128"/>
                <a:ea typeface="メイリオ" panose="020B0604030504040204" pitchFamily="50" charset="-128"/>
              </a:rPr>
              <a:t>傷が多ければ修復できずに細胞自体が死に、一度に多量の放射線を受けて多くの細胞が死んだり変性した場合は急性影響等（確定的影響）が生じる可能性がある。また、急性障害等が起こらない量の放射線を受けた場合でも、修復が完全でない細胞が増殖してがん等（確率的影響）が生じる可能性もある。</a:t>
            </a:r>
            <a:endParaRPr kumimoji="1" lang="en-US" altLang="ja-JP" dirty="0">
              <a:solidFill>
                <a:prstClr val="black"/>
              </a:solidFill>
              <a:latin typeface="メイリオ" panose="020B0604030504040204" pitchFamily="50" charset="-128"/>
              <a:ea typeface="メイリオ" panose="020B0604030504040204" pitchFamily="50" charset="-128"/>
            </a:endParaRPr>
          </a:p>
        </p:txBody>
      </p:sp>
      <p:sp>
        <p:nvSpPr>
          <p:cNvPr id="9" name="正方形/長方形 8">
            <a:extLst>
              <a:ext uri="{FF2B5EF4-FFF2-40B4-BE49-F238E27FC236}">
                <a16:creationId xmlns:a16="http://schemas.microsoft.com/office/drawing/2014/main" id="{7A33DFD5-F675-4B4E-81E5-776000645A63}"/>
              </a:ext>
            </a:extLst>
          </p:cNvPr>
          <p:cNvSpPr/>
          <p:nvPr/>
        </p:nvSpPr>
        <p:spPr>
          <a:xfrm>
            <a:off x="370936" y="6264670"/>
            <a:ext cx="8400828" cy="253916"/>
          </a:xfrm>
          <a:prstGeom prst="rect">
            <a:avLst/>
          </a:prstGeom>
        </p:spPr>
        <p:txBody>
          <a:bodyPr wrap="square">
            <a:spAutoFit/>
          </a:bodyPr>
          <a:lstStyle/>
          <a:p>
            <a:pPr lvl="0">
              <a:defRPr/>
            </a:pPr>
            <a:r>
              <a:rPr kumimoji="1" lang="ja-JP" altLang="en-US" sz="1050" dirty="0">
                <a:solidFill>
                  <a:prstClr val="black"/>
                </a:solidFill>
                <a:latin typeface="Meiryo UI" panose="020B0604030504040204" pitchFamily="50" charset="-128"/>
                <a:ea typeface="Meiryo UI" panose="020B0604030504040204" pitchFamily="50" charset="-128"/>
              </a:rPr>
              <a:t>「環境省・量子科学技術研究開発機構、放射線による健康影響等に関する統一的な基礎資料 平成</a:t>
            </a:r>
            <a:r>
              <a:rPr kumimoji="1" lang="en-US" altLang="ja-JP" sz="1050" dirty="0">
                <a:solidFill>
                  <a:prstClr val="black"/>
                </a:solidFill>
                <a:latin typeface="Meiryo UI" panose="020B0604030504040204" pitchFamily="50" charset="-128"/>
                <a:ea typeface="Meiryo UI" panose="020B0604030504040204" pitchFamily="50" charset="-128"/>
              </a:rPr>
              <a:t>29</a:t>
            </a:r>
            <a:r>
              <a:rPr kumimoji="1" lang="ja-JP" altLang="en-US" sz="1050" dirty="0">
                <a:solidFill>
                  <a:prstClr val="black"/>
                </a:solidFill>
                <a:latin typeface="Meiryo UI" panose="020B0604030504040204" pitchFamily="50" charset="-128"/>
                <a:ea typeface="Meiryo UI" panose="020B0604030504040204" pitchFamily="50" charset="-128"/>
              </a:rPr>
              <a:t>年度版　上巻、</a:t>
            </a:r>
            <a:r>
              <a:rPr kumimoji="1" lang="en-US" altLang="ja-JP" sz="1050" dirty="0">
                <a:solidFill>
                  <a:prstClr val="black"/>
                </a:solidFill>
                <a:latin typeface="Meiryo UI" panose="020B0604030504040204" pitchFamily="50" charset="-128"/>
                <a:ea typeface="Meiryo UI" panose="020B0604030504040204" pitchFamily="50" charset="-128"/>
              </a:rPr>
              <a:t>p.83</a:t>
            </a:r>
            <a:r>
              <a:rPr kumimoji="1" lang="ja-JP" altLang="en-US" sz="1050" dirty="0" err="1">
                <a:solidFill>
                  <a:prstClr val="black"/>
                </a:solidFill>
                <a:latin typeface="Meiryo UI" panose="020B0604030504040204" pitchFamily="50" charset="-128"/>
                <a:ea typeface="Meiryo UI" panose="020B0604030504040204" pitchFamily="50" charset="-128"/>
              </a:rPr>
              <a:t>、</a:t>
            </a:r>
            <a:r>
              <a:rPr kumimoji="1" lang="ja-JP" altLang="en-US" sz="1050" dirty="0">
                <a:solidFill>
                  <a:prstClr val="black"/>
                </a:solidFill>
                <a:latin typeface="Meiryo UI" panose="020B0604030504040204" pitchFamily="50" charset="-128"/>
                <a:ea typeface="Meiryo UI" panose="020B0604030504040204" pitchFamily="50" charset="-128"/>
              </a:rPr>
              <a:t>平成</a:t>
            </a:r>
            <a:r>
              <a:rPr kumimoji="1" lang="en-US" altLang="ja-JP" sz="1050" dirty="0">
                <a:solidFill>
                  <a:prstClr val="black"/>
                </a:solidFill>
                <a:latin typeface="Meiryo UI" panose="020B0604030504040204" pitchFamily="50" charset="-128"/>
                <a:ea typeface="Meiryo UI" panose="020B0604030504040204" pitchFamily="50" charset="-128"/>
              </a:rPr>
              <a:t>30</a:t>
            </a:r>
            <a:r>
              <a:rPr kumimoji="1" lang="ja-JP" altLang="en-US" sz="1050" dirty="0">
                <a:solidFill>
                  <a:prstClr val="black"/>
                </a:solidFill>
                <a:latin typeface="Meiryo UI" panose="020B0604030504040204" pitchFamily="50" charset="-128"/>
                <a:ea typeface="Meiryo UI" panose="020B0604030504040204" pitchFamily="50" charset="-128"/>
              </a:rPr>
              <a:t>年</a:t>
            </a:r>
            <a:r>
              <a:rPr kumimoji="1" lang="en-US" altLang="ja-JP" sz="1050" dirty="0">
                <a:solidFill>
                  <a:prstClr val="black"/>
                </a:solidFill>
                <a:latin typeface="Meiryo UI" panose="020B0604030504040204" pitchFamily="50" charset="-128"/>
                <a:ea typeface="Meiryo UI" panose="020B0604030504040204" pitchFamily="50" charset="-128"/>
              </a:rPr>
              <a:t>2</a:t>
            </a:r>
            <a:r>
              <a:rPr kumimoji="1" lang="ja-JP" altLang="en-US" sz="1050" dirty="0">
                <a:solidFill>
                  <a:prstClr val="black"/>
                </a:solidFill>
                <a:latin typeface="Meiryo UI" panose="020B0604030504040204" pitchFamily="50" charset="-128"/>
                <a:ea typeface="Meiryo UI" panose="020B0604030504040204" pitchFamily="50" charset="-128"/>
              </a:rPr>
              <a:t>月</a:t>
            </a:r>
            <a:r>
              <a:rPr kumimoji="1" lang="en-US" altLang="ja-JP" sz="1050" dirty="0">
                <a:solidFill>
                  <a:prstClr val="black"/>
                </a:solidFill>
                <a:latin typeface="Meiryo UI" panose="020B0604030504040204" pitchFamily="50" charset="-128"/>
                <a:ea typeface="Meiryo UI" panose="020B0604030504040204" pitchFamily="50" charset="-128"/>
              </a:rPr>
              <a:t>28</a:t>
            </a:r>
            <a:r>
              <a:rPr kumimoji="1" lang="ja-JP" altLang="en-US" sz="1050" dirty="0">
                <a:solidFill>
                  <a:prstClr val="black"/>
                </a:solidFill>
                <a:latin typeface="Meiryo UI" panose="020B0604030504040204" pitchFamily="50" charset="-128"/>
                <a:ea typeface="Meiryo UI" panose="020B0604030504040204" pitchFamily="50" charset="-128"/>
              </a:rPr>
              <a:t>日」</a:t>
            </a:r>
            <a:endParaRPr kumimoji="1" lang="en-US" altLang="ja-JP" sz="1050" dirty="0">
              <a:solidFill>
                <a:prstClr val="black"/>
              </a:solidFill>
              <a:latin typeface="Meiryo UI" panose="020B0604030504040204" pitchFamily="50" charset="-128"/>
              <a:ea typeface="Meiryo UI" panose="020B0604030504040204" pitchFamily="50" charset="-128"/>
            </a:endParaRPr>
          </a:p>
        </p:txBody>
      </p:sp>
      <p:pic>
        <p:nvPicPr>
          <p:cNvPr id="1026" name="Picture 2" descr="DNAâç´°èâäººä½">
            <a:extLst>
              <a:ext uri="{FF2B5EF4-FFF2-40B4-BE49-F238E27FC236}">
                <a16:creationId xmlns:a16="http://schemas.microsoft.com/office/drawing/2014/main" id="{8D495A93-55B1-4AA1-BBA0-BF077F019C4F}"/>
              </a:ext>
            </a:extLst>
          </p:cNvPr>
          <p:cNvPicPr>
            <a:picLocks noChangeAspect="1" noChangeArrowheads="1"/>
          </p:cNvPicPr>
          <p:nvPr/>
        </p:nvPicPr>
        <p:blipFill rotWithShape="1">
          <a:blip r:embed="rId2" cstate="email">
            <a:extLst>
              <a:ext uri="{28A0092B-C50C-407E-A947-70E740481C1C}">
                <a14:useLocalDpi xmlns:a14="http://schemas.microsoft.com/office/drawing/2010/main"/>
              </a:ext>
            </a:extLst>
          </a:blip>
          <a:srcRect/>
          <a:stretch/>
        </p:blipFill>
        <p:spPr bwMode="auto">
          <a:xfrm>
            <a:off x="1760550" y="3131389"/>
            <a:ext cx="5501618" cy="312465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2658178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8D20457-6617-4431-9136-64674BE6E1A3}"/>
              </a:ext>
            </a:extLst>
          </p:cNvPr>
          <p:cNvSpPr>
            <a:spLocks noGrp="1"/>
          </p:cNvSpPr>
          <p:nvPr>
            <p:ph type="title"/>
          </p:nvPr>
        </p:nvSpPr>
        <p:spPr>
          <a:xfrm>
            <a:off x="388417" y="172035"/>
            <a:ext cx="8755583" cy="533089"/>
          </a:xfrm>
        </p:spPr>
        <p:txBody>
          <a:bodyPr/>
          <a:lstStyle/>
          <a:p>
            <a:r>
              <a:rPr lang="ja-JP" altLang="en-US" dirty="0"/>
              <a:t>４</a:t>
            </a:r>
            <a:r>
              <a:rPr lang="en-US" altLang="ja-JP" dirty="0"/>
              <a:t>.</a:t>
            </a:r>
            <a:r>
              <a:rPr lang="ja-JP" altLang="en-US" dirty="0"/>
              <a:t>４</a:t>
            </a:r>
            <a:r>
              <a:rPr lang="en-US" altLang="ja-JP" dirty="0"/>
              <a:t> </a:t>
            </a:r>
            <a:r>
              <a:rPr lang="ja-JP" altLang="en-US" dirty="0"/>
              <a:t>トリチウムによる内部被ばく、外部被ばくの影響</a:t>
            </a:r>
            <a:endParaRPr kumimoji="1" lang="ja-JP" altLang="en-US" dirty="0"/>
          </a:p>
        </p:txBody>
      </p:sp>
      <p:sp>
        <p:nvSpPr>
          <p:cNvPr id="4" name="正方形/長方形 3">
            <a:extLst>
              <a:ext uri="{FF2B5EF4-FFF2-40B4-BE49-F238E27FC236}">
                <a16:creationId xmlns:a16="http://schemas.microsoft.com/office/drawing/2014/main" id="{271F3960-E06B-4544-9BF6-974CD2039EBE}"/>
              </a:ext>
            </a:extLst>
          </p:cNvPr>
          <p:cNvSpPr/>
          <p:nvPr/>
        </p:nvSpPr>
        <p:spPr>
          <a:xfrm>
            <a:off x="370936" y="1174919"/>
            <a:ext cx="8402128" cy="956079"/>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buFont typeface="Wingdings" panose="05000000000000000000" pitchFamily="2" charset="2"/>
              <a:buChar char="l"/>
            </a:pPr>
            <a:r>
              <a:rPr kumimoji="1" lang="ja-JP" altLang="en-US" dirty="0">
                <a:solidFill>
                  <a:schemeClr val="tx1"/>
                </a:solidFill>
                <a:latin typeface="Meiryo UI" panose="020B0604030504040204" pitchFamily="50" charset="-128"/>
                <a:ea typeface="Meiryo UI" panose="020B0604030504040204" pitchFamily="50" charset="-128"/>
              </a:rPr>
              <a:t>トリチウムは低エネルギー</a:t>
            </a:r>
            <a:r>
              <a:rPr kumimoji="1" lang="en-US" altLang="ja-JP" dirty="0">
                <a:solidFill>
                  <a:schemeClr val="tx1"/>
                </a:solidFill>
                <a:latin typeface="Meiryo UI" panose="020B0604030504040204" pitchFamily="50" charset="-128"/>
                <a:ea typeface="Meiryo UI" panose="020B0604030504040204" pitchFamily="50" charset="-128"/>
              </a:rPr>
              <a:t>β</a:t>
            </a:r>
            <a:r>
              <a:rPr kumimoji="1" lang="ja-JP" altLang="en-US" dirty="0">
                <a:solidFill>
                  <a:schemeClr val="tx1"/>
                </a:solidFill>
                <a:latin typeface="Meiryo UI" panose="020B0604030504040204" pitchFamily="50" charset="-128"/>
                <a:ea typeface="Meiryo UI" panose="020B0604030504040204" pitchFamily="50" charset="-128"/>
              </a:rPr>
              <a:t>線の放射性核種であるため外部被ばくはほとんどなく、体内摂取による内部被ばくが考慮される。</a:t>
            </a:r>
            <a:endParaRPr kumimoji="1" lang="en-US" altLang="ja-JP" dirty="0">
              <a:solidFill>
                <a:schemeClr val="tx1"/>
              </a:solidFill>
              <a:latin typeface="Meiryo UI" panose="020B0604030504040204" pitchFamily="50" charset="-128"/>
              <a:ea typeface="Meiryo UI" panose="020B0604030504040204" pitchFamily="50" charset="-128"/>
            </a:endParaRPr>
          </a:p>
          <a:p>
            <a:pPr marL="285750" indent="-285750">
              <a:buFont typeface="Wingdings" panose="05000000000000000000" pitchFamily="2" charset="2"/>
              <a:buChar char="l"/>
            </a:pPr>
            <a:r>
              <a:rPr kumimoji="1" lang="ja-JP" altLang="en-US" dirty="0">
                <a:solidFill>
                  <a:schemeClr val="tx1"/>
                </a:solidFill>
                <a:latin typeface="Meiryo UI" panose="020B0604030504040204" pitchFamily="50" charset="-128"/>
                <a:ea typeface="Meiryo UI" panose="020B0604030504040204" pitchFamily="50" charset="-128"/>
              </a:rPr>
              <a:t>内部被ばくには、吸入被ばく（皮膚・肺）、経口被ばく（飲料水・食品）がある。</a:t>
            </a:r>
            <a:endParaRPr kumimoji="1" lang="en-US" altLang="ja-JP" dirty="0">
              <a:solidFill>
                <a:schemeClr val="tx1"/>
              </a:solidFill>
              <a:latin typeface="Meiryo UI" panose="020B0604030504040204" pitchFamily="50" charset="-128"/>
              <a:ea typeface="Meiryo UI" panose="020B0604030504040204" pitchFamily="50" charset="-128"/>
            </a:endParaRPr>
          </a:p>
        </p:txBody>
      </p:sp>
      <p:sp>
        <p:nvSpPr>
          <p:cNvPr id="6" name="テキスト ボックス 5">
            <a:extLst>
              <a:ext uri="{FF2B5EF4-FFF2-40B4-BE49-F238E27FC236}">
                <a16:creationId xmlns:a16="http://schemas.microsoft.com/office/drawing/2014/main" id="{4CC5E018-FCFD-4FF4-9DBB-207055704865}"/>
              </a:ext>
            </a:extLst>
          </p:cNvPr>
          <p:cNvSpPr txBox="1"/>
          <p:nvPr/>
        </p:nvSpPr>
        <p:spPr>
          <a:xfrm>
            <a:off x="375383" y="6297918"/>
            <a:ext cx="8527077" cy="253916"/>
          </a:xfrm>
          <a:prstGeom prst="rect">
            <a:avLst/>
          </a:prstGeom>
          <a:noFill/>
        </p:spPr>
        <p:txBody>
          <a:bodyPr wrap="square" rtlCol="0">
            <a:spAutoFit/>
          </a:bodyPr>
          <a:lstStyle/>
          <a:p>
            <a:r>
              <a:rPr kumimoji="1" lang="ja-JP" altLang="en-US" sz="1050" dirty="0">
                <a:latin typeface="Meiryo UI" panose="020B0604030504040204" pitchFamily="50" charset="-128"/>
                <a:ea typeface="Meiryo UI" panose="020B0604030504040204" pitchFamily="50" charset="-128"/>
              </a:rPr>
              <a:t>「日本原子力学会、トリチウム研究会～トリチウムとその取り扱いを知るために～「環境生態系のトリチウム影響」、</a:t>
            </a:r>
            <a:r>
              <a:rPr kumimoji="1" lang="en-US" altLang="ja-JP" sz="1050" dirty="0">
                <a:latin typeface="Meiryo UI" panose="020B0604030504040204" pitchFamily="50" charset="-128"/>
                <a:ea typeface="Meiryo UI" panose="020B0604030504040204" pitchFamily="50" charset="-128"/>
              </a:rPr>
              <a:t>P.13</a:t>
            </a:r>
            <a:r>
              <a:rPr kumimoji="1" lang="ja-JP" altLang="en-US" sz="1050" dirty="0" err="1">
                <a:latin typeface="Meiryo UI" panose="020B0604030504040204" pitchFamily="50" charset="-128"/>
                <a:ea typeface="Meiryo UI" panose="020B0604030504040204" pitchFamily="50" charset="-128"/>
              </a:rPr>
              <a:t>、</a:t>
            </a:r>
            <a:r>
              <a:rPr kumimoji="1" lang="ja-JP" altLang="en-US" sz="1050" dirty="0">
                <a:latin typeface="Meiryo UI" panose="020B0604030504040204" pitchFamily="50" charset="-128"/>
                <a:ea typeface="Meiryo UI" panose="020B0604030504040204" pitchFamily="50" charset="-128"/>
              </a:rPr>
              <a:t>平成</a:t>
            </a:r>
            <a:r>
              <a:rPr kumimoji="1" lang="en-US" altLang="ja-JP" sz="1050" dirty="0">
                <a:latin typeface="Meiryo UI" panose="020B0604030504040204" pitchFamily="50" charset="-128"/>
                <a:ea typeface="Meiryo UI" panose="020B0604030504040204" pitchFamily="50" charset="-128"/>
              </a:rPr>
              <a:t>26</a:t>
            </a:r>
            <a:r>
              <a:rPr kumimoji="1" lang="ja-JP" altLang="en-US" sz="1050" dirty="0">
                <a:latin typeface="Meiryo UI" panose="020B0604030504040204" pitchFamily="50" charset="-128"/>
                <a:ea typeface="Meiryo UI" panose="020B0604030504040204" pitchFamily="50" charset="-128"/>
              </a:rPr>
              <a:t>年</a:t>
            </a:r>
            <a:r>
              <a:rPr kumimoji="1" lang="en-US" altLang="ja-JP" sz="1050" dirty="0">
                <a:latin typeface="Meiryo UI" panose="020B0604030504040204" pitchFamily="50" charset="-128"/>
                <a:ea typeface="Meiryo UI" panose="020B0604030504040204" pitchFamily="50" charset="-128"/>
              </a:rPr>
              <a:t>3</a:t>
            </a:r>
            <a:r>
              <a:rPr kumimoji="1" lang="ja-JP" altLang="en-US" sz="1050" dirty="0">
                <a:latin typeface="Meiryo UI" panose="020B0604030504040204" pitchFamily="50" charset="-128"/>
                <a:ea typeface="Meiryo UI" panose="020B0604030504040204" pitchFamily="50" charset="-128"/>
              </a:rPr>
              <a:t>月</a:t>
            </a:r>
            <a:r>
              <a:rPr kumimoji="1" lang="en-US" altLang="ja-JP" sz="1050" dirty="0">
                <a:latin typeface="Meiryo UI" panose="020B0604030504040204" pitchFamily="50" charset="-128"/>
                <a:ea typeface="Meiryo UI" panose="020B0604030504040204" pitchFamily="50" charset="-128"/>
              </a:rPr>
              <a:t>4</a:t>
            </a:r>
            <a:r>
              <a:rPr kumimoji="1" lang="ja-JP" altLang="en-US" sz="1050" dirty="0">
                <a:latin typeface="Meiryo UI" panose="020B0604030504040204" pitchFamily="50" charset="-128"/>
                <a:ea typeface="Meiryo UI" panose="020B0604030504040204" pitchFamily="50" charset="-128"/>
              </a:rPr>
              <a:t>日」より作成</a:t>
            </a:r>
          </a:p>
        </p:txBody>
      </p:sp>
      <p:sp>
        <p:nvSpPr>
          <p:cNvPr id="10" name="スライド番号プレースホルダー 4">
            <a:extLst>
              <a:ext uri="{FF2B5EF4-FFF2-40B4-BE49-F238E27FC236}">
                <a16:creationId xmlns:a16="http://schemas.microsoft.com/office/drawing/2014/main" id="{77701167-E211-4FC0-98C7-DC0204E57D6D}"/>
              </a:ext>
            </a:extLst>
          </p:cNvPr>
          <p:cNvSpPr txBox="1">
            <a:spLocks/>
          </p:cNvSpPr>
          <p:nvPr/>
        </p:nvSpPr>
        <p:spPr>
          <a:xfrm>
            <a:off x="6457950" y="6356351"/>
            <a:ext cx="2057400" cy="365125"/>
          </a:xfrm>
          <a:prstGeom prst="rect">
            <a:avLst/>
          </a:prstGeom>
        </p:spPr>
        <p:txBody>
          <a:bodyPr vert="horz" lIns="91440" tIns="45720" rIns="91440" bIns="45720" rtlCol="0" anchor="ctr"/>
          <a:lstStyle>
            <a:defPPr>
              <a:defRPr lang="en-US"/>
            </a:defPPr>
            <a:lvl1pPr marL="0" algn="r" defTabSz="457200" rtl="0" eaLnBrk="1" latinLnBrk="0" hangingPunct="1">
              <a:defRPr sz="1200" kern="1200">
                <a:solidFill>
                  <a:schemeClr val="tx1">
                    <a:tint val="75000"/>
                  </a:schemeClr>
                </a:solidFill>
                <a:latin typeface="Yu Gothic UI Semilight" panose="020B0400000000000000" pitchFamily="50" charset="-128"/>
                <a:ea typeface="Yu Gothic UI Semilight" panose="020B0400000000000000" pitchFamily="50" charset="-128"/>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787F0561-F29F-4014-88F6-9EE3D1B23701}" type="slidenum">
              <a:rPr kumimoji="1" lang="ja-JP" altLang="en-US" smtClean="0">
                <a:latin typeface="Meiryo UI" panose="020B0604030504040204" pitchFamily="50" charset="-128"/>
                <a:ea typeface="Meiryo UI" panose="020B0604030504040204" pitchFamily="50" charset="-128"/>
              </a:rPr>
              <a:pPr/>
              <a:t>27</a:t>
            </a:fld>
            <a:endParaRPr kumimoji="1" lang="ja-JP" altLang="en-US">
              <a:latin typeface="Meiryo UI" panose="020B0604030504040204" pitchFamily="50" charset="-128"/>
              <a:ea typeface="Meiryo UI" panose="020B0604030504040204" pitchFamily="50" charset="-128"/>
            </a:endParaRPr>
          </a:p>
        </p:txBody>
      </p:sp>
      <p:sp>
        <p:nvSpPr>
          <p:cNvPr id="12" name="正方形/長方形 11">
            <a:extLst>
              <a:ext uri="{FF2B5EF4-FFF2-40B4-BE49-F238E27FC236}">
                <a16:creationId xmlns:a16="http://schemas.microsoft.com/office/drawing/2014/main" id="{54F8C95D-F629-4B1E-9D2C-B2284EDBA36D}"/>
              </a:ext>
            </a:extLst>
          </p:cNvPr>
          <p:cNvSpPr/>
          <p:nvPr/>
        </p:nvSpPr>
        <p:spPr>
          <a:xfrm>
            <a:off x="370936" y="810127"/>
            <a:ext cx="8402128" cy="35636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dirty="0">
                <a:solidFill>
                  <a:schemeClr val="tx1"/>
                </a:solidFill>
                <a:latin typeface="Meiryo UI" panose="020B0604030504040204" pitchFamily="50" charset="-128"/>
                <a:ea typeface="Meiryo UI" panose="020B0604030504040204" pitchFamily="50" charset="-128"/>
              </a:rPr>
              <a:t>トリチウムによる被ばくはどのようにして起きるの？</a:t>
            </a:r>
            <a:endParaRPr kumimoji="1" lang="en-US" altLang="ja-JP" dirty="0">
              <a:solidFill>
                <a:schemeClr val="tx1"/>
              </a:solidFill>
              <a:latin typeface="Meiryo UI" panose="020B0604030504040204" pitchFamily="50" charset="-128"/>
              <a:ea typeface="Meiryo UI" panose="020B0604030504040204" pitchFamily="50" charset="-128"/>
            </a:endParaRPr>
          </a:p>
        </p:txBody>
      </p:sp>
      <p:grpSp>
        <p:nvGrpSpPr>
          <p:cNvPr id="3" name="グループ化 2">
            <a:extLst>
              <a:ext uri="{FF2B5EF4-FFF2-40B4-BE49-F238E27FC236}">
                <a16:creationId xmlns:a16="http://schemas.microsoft.com/office/drawing/2014/main" id="{775CA738-AB4D-4B84-8556-F8745672C5FA}"/>
              </a:ext>
            </a:extLst>
          </p:cNvPr>
          <p:cNvGrpSpPr/>
          <p:nvPr/>
        </p:nvGrpSpPr>
        <p:grpSpPr>
          <a:xfrm>
            <a:off x="689610" y="2535932"/>
            <a:ext cx="8096430" cy="3228075"/>
            <a:chOff x="689610" y="2885262"/>
            <a:chExt cx="8096430" cy="3228075"/>
          </a:xfrm>
        </p:grpSpPr>
        <p:sp>
          <p:nvSpPr>
            <p:cNvPr id="7" name="正方形/長方形 6">
              <a:extLst>
                <a:ext uri="{FF2B5EF4-FFF2-40B4-BE49-F238E27FC236}">
                  <a16:creationId xmlns:a16="http://schemas.microsoft.com/office/drawing/2014/main" id="{4D774C78-389A-422C-BDB5-3BB04AC1C406}"/>
                </a:ext>
              </a:extLst>
            </p:cNvPr>
            <p:cNvSpPr/>
            <p:nvPr/>
          </p:nvSpPr>
          <p:spPr>
            <a:xfrm>
              <a:off x="709209" y="3844543"/>
              <a:ext cx="1165860" cy="396000"/>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latin typeface="Meiryo UI" panose="020B0604030504040204" pitchFamily="50" charset="-128"/>
                  <a:ea typeface="Meiryo UI" panose="020B0604030504040204" pitchFamily="50" charset="-128"/>
                </a:rPr>
                <a:t>皮膚</a:t>
              </a:r>
            </a:p>
          </p:txBody>
        </p:sp>
        <p:sp>
          <p:nvSpPr>
            <p:cNvPr id="13" name="正方形/長方形 12">
              <a:extLst>
                <a:ext uri="{FF2B5EF4-FFF2-40B4-BE49-F238E27FC236}">
                  <a16:creationId xmlns:a16="http://schemas.microsoft.com/office/drawing/2014/main" id="{DE37B65B-D6A5-4E4A-B0AA-09135165A581}"/>
                </a:ext>
              </a:extLst>
            </p:cNvPr>
            <p:cNvSpPr/>
            <p:nvPr/>
          </p:nvSpPr>
          <p:spPr>
            <a:xfrm>
              <a:off x="709209" y="2885262"/>
              <a:ext cx="1165860" cy="396000"/>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latin typeface="Meiryo UI" panose="020B0604030504040204" pitchFamily="50" charset="-128"/>
                  <a:ea typeface="Meiryo UI" panose="020B0604030504040204" pitchFamily="50" charset="-128"/>
                </a:rPr>
                <a:t>肺</a:t>
              </a:r>
            </a:p>
          </p:txBody>
        </p:sp>
        <p:sp>
          <p:nvSpPr>
            <p:cNvPr id="14" name="正方形/長方形 13">
              <a:extLst>
                <a:ext uri="{FF2B5EF4-FFF2-40B4-BE49-F238E27FC236}">
                  <a16:creationId xmlns:a16="http://schemas.microsoft.com/office/drawing/2014/main" id="{32440B87-E6D2-49D8-9FC5-00F464255367}"/>
                </a:ext>
              </a:extLst>
            </p:cNvPr>
            <p:cNvSpPr/>
            <p:nvPr/>
          </p:nvSpPr>
          <p:spPr>
            <a:xfrm>
              <a:off x="709209" y="5368415"/>
              <a:ext cx="1165860" cy="396000"/>
            </a:xfrm>
            <a:prstGeom prst="rect">
              <a:avLst/>
            </a:prstGeom>
            <a:solidFill>
              <a:schemeClr val="accent6">
                <a:lumMod val="20000"/>
                <a:lumOff val="80000"/>
              </a:schemeClr>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latin typeface="Meiryo UI" panose="020B0604030504040204" pitchFamily="50" charset="-128"/>
                  <a:ea typeface="Meiryo UI" panose="020B0604030504040204" pitchFamily="50" charset="-128"/>
                </a:rPr>
                <a:t>食品</a:t>
              </a:r>
            </a:p>
          </p:txBody>
        </p:sp>
        <p:sp>
          <p:nvSpPr>
            <p:cNvPr id="16" name="正方形/長方形 15">
              <a:extLst>
                <a:ext uri="{FF2B5EF4-FFF2-40B4-BE49-F238E27FC236}">
                  <a16:creationId xmlns:a16="http://schemas.microsoft.com/office/drawing/2014/main" id="{62EDE727-FFD4-4FCE-BA3B-F2EBDA179983}"/>
                </a:ext>
              </a:extLst>
            </p:cNvPr>
            <p:cNvSpPr/>
            <p:nvPr/>
          </p:nvSpPr>
          <p:spPr>
            <a:xfrm>
              <a:off x="709209" y="4644561"/>
              <a:ext cx="1165860" cy="396000"/>
            </a:xfrm>
            <a:prstGeom prst="rect">
              <a:avLst/>
            </a:prstGeom>
            <a:solidFill>
              <a:schemeClr val="accent6">
                <a:lumMod val="20000"/>
                <a:lumOff val="80000"/>
              </a:schemeClr>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latin typeface="Meiryo UI" panose="020B0604030504040204" pitchFamily="50" charset="-128"/>
                  <a:ea typeface="Meiryo UI" panose="020B0604030504040204" pitchFamily="50" charset="-128"/>
                </a:rPr>
                <a:t>飲料水</a:t>
              </a:r>
            </a:p>
          </p:txBody>
        </p:sp>
        <p:sp>
          <p:nvSpPr>
            <p:cNvPr id="17" name="正方形/長方形 16">
              <a:extLst>
                <a:ext uri="{FF2B5EF4-FFF2-40B4-BE49-F238E27FC236}">
                  <a16:creationId xmlns:a16="http://schemas.microsoft.com/office/drawing/2014/main" id="{5B6BB100-03BE-4AC5-991C-98CAB329FA31}"/>
                </a:ext>
              </a:extLst>
            </p:cNvPr>
            <p:cNvSpPr/>
            <p:nvPr/>
          </p:nvSpPr>
          <p:spPr>
            <a:xfrm>
              <a:off x="2757864" y="4834236"/>
              <a:ext cx="1442244" cy="518160"/>
            </a:xfrm>
            <a:prstGeom prst="rect">
              <a:avLst/>
            </a:prstGeom>
            <a:solidFill>
              <a:schemeClr val="accent6">
                <a:lumMod val="20000"/>
                <a:lumOff val="80000"/>
              </a:schemeClr>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latin typeface="Meiryo UI" panose="020B0604030504040204" pitchFamily="50" charset="-128"/>
                  <a:ea typeface="Meiryo UI" panose="020B0604030504040204" pitchFamily="50" charset="-128"/>
                </a:rPr>
                <a:t>経口被ばく</a:t>
              </a:r>
            </a:p>
          </p:txBody>
        </p:sp>
        <p:sp>
          <p:nvSpPr>
            <p:cNvPr id="18" name="正方形/長方形 17">
              <a:extLst>
                <a:ext uri="{FF2B5EF4-FFF2-40B4-BE49-F238E27FC236}">
                  <a16:creationId xmlns:a16="http://schemas.microsoft.com/office/drawing/2014/main" id="{6CA2C402-C1FA-4BF3-AC89-56A0A94B72BF}"/>
                </a:ext>
              </a:extLst>
            </p:cNvPr>
            <p:cNvSpPr/>
            <p:nvPr/>
          </p:nvSpPr>
          <p:spPr>
            <a:xfrm>
              <a:off x="2757393" y="3362545"/>
              <a:ext cx="1442714" cy="518160"/>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latin typeface="Meiryo UI" panose="020B0604030504040204" pitchFamily="50" charset="-128"/>
                  <a:ea typeface="Meiryo UI" panose="020B0604030504040204" pitchFamily="50" charset="-128"/>
                </a:rPr>
                <a:t>吸入被ばく</a:t>
              </a:r>
            </a:p>
          </p:txBody>
        </p:sp>
        <p:sp>
          <p:nvSpPr>
            <p:cNvPr id="19" name="正方形/長方形 18">
              <a:extLst>
                <a:ext uri="{FF2B5EF4-FFF2-40B4-BE49-F238E27FC236}">
                  <a16:creationId xmlns:a16="http://schemas.microsoft.com/office/drawing/2014/main" id="{EA60578D-F1A8-4E41-9070-3A8D6507826D}"/>
                </a:ext>
              </a:extLst>
            </p:cNvPr>
            <p:cNvSpPr/>
            <p:nvPr/>
          </p:nvSpPr>
          <p:spPr>
            <a:xfrm>
              <a:off x="4772097" y="4126979"/>
              <a:ext cx="1491543" cy="518160"/>
            </a:xfrm>
            <a:prstGeom prst="rect">
              <a:avLst/>
            </a:prstGeom>
            <a:solidFill>
              <a:schemeClr val="accent2">
                <a:lumMod val="20000"/>
                <a:lumOff val="80000"/>
              </a:schemeClr>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latin typeface="Meiryo UI" panose="020B0604030504040204" pitchFamily="50" charset="-128"/>
                  <a:ea typeface="Meiryo UI" panose="020B0604030504040204" pitchFamily="50" charset="-128"/>
                </a:rPr>
                <a:t>内部被ばく</a:t>
              </a:r>
            </a:p>
          </p:txBody>
        </p:sp>
        <p:sp>
          <p:nvSpPr>
            <p:cNvPr id="25" name="テキスト ボックス 24">
              <a:extLst>
                <a:ext uri="{FF2B5EF4-FFF2-40B4-BE49-F238E27FC236}">
                  <a16:creationId xmlns:a16="http://schemas.microsoft.com/office/drawing/2014/main" id="{2253BA13-5890-4A96-9150-B27A431462CC}"/>
                </a:ext>
              </a:extLst>
            </p:cNvPr>
            <p:cNvSpPr txBox="1"/>
            <p:nvPr/>
          </p:nvSpPr>
          <p:spPr>
            <a:xfrm>
              <a:off x="689610" y="3284603"/>
              <a:ext cx="1710690" cy="523220"/>
            </a:xfrm>
            <a:prstGeom prst="rect">
              <a:avLst/>
            </a:prstGeom>
            <a:noFill/>
          </p:spPr>
          <p:txBody>
            <a:bodyPr wrap="square" rtlCol="0">
              <a:spAutoFit/>
            </a:bodyPr>
            <a:lstStyle/>
            <a:p>
              <a:r>
                <a:rPr kumimoji="1" lang="ja-JP" altLang="en-US" sz="1400" dirty="0">
                  <a:solidFill>
                    <a:srgbClr val="FF0000"/>
                  </a:solidFill>
                  <a:latin typeface="Meiryo UI" panose="020B0604030504040204" pitchFamily="50" charset="-128"/>
                  <a:ea typeface="Meiryo UI" panose="020B0604030504040204" pitchFamily="50" charset="-128"/>
                </a:rPr>
                <a:t>水素</a:t>
              </a:r>
              <a:r>
                <a:rPr kumimoji="1" lang="ja-JP" altLang="en-US" sz="1400" dirty="0">
                  <a:latin typeface="Meiryo UI" panose="020B0604030504040204" pitchFamily="50" charset="-128"/>
                  <a:ea typeface="Meiryo UI" panose="020B0604030504040204" pitchFamily="50" charset="-128"/>
                </a:rPr>
                <a:t>・</a:t>
              </a:r>
              <a:r>
                <a:rPr kumimoji="1" lang="ja-JP" altLang="en-US" sz="1400" dirty="0">
                  <a:solidFill>
                    <a:schemeClr val="accent1"/>
                  </a:solidFill>
                  <a:latin typeface="Meiryo UI" panose="020B0604030504040204" pitchFamily="50" charset="-128"/>
                  <a:ea typeface="Meiryo UI" panose="020B0604030504040204" pitchFamily="50" charset="-128"/>
                </a:rPr>
                <a:t>水蒸気</a:t>
              </a:r>
              <a:endParaRPr kumimoji="1" lang="en-US" altLang="ja-JP" sz="1400" dirty="0">
                <a:solidFill>
                  <a:schemeClr val="accent1"/>
                </a:solidFill>
                <a:latin typeface="Meiryo UI" panose="020B0604030504040204" pitchFamily="50" charset="-128"/>
                <a:ea typeface="Meiryo UI" panose="020B0604030504040204" pitchFamily="50" charset="-128"/>
              </a:endParaRPr>
            </a:p>
            <a:p>
              <a:r>
                <a:rPr kumimoji="1" lang="ja-JP" altLang="en-US" sz="1400" dirty="0">
                  <a:solidFill>
                    <a:srgbClr val="00B050"/>
                  </a:solidFill>
                  <a:latin typeface="Meiryo UI" panose="020B0604030504040204" pitchFamily="50" charset="-128"/>
                  <a:ea typeface="Meiryo UI" panose="020B0604030504040204" pitchFamily="50" charset="-128"/>
                </a:rPr>
                <a:t>有機ガス</a:t>
              </a:r>
              <a:r>
                <a:rPr kumimoji="1" lang="ja-JP" altLang="en-US" sz="1400" dirty="0">
                  <a:latin typeface="Meiryo UI" panose="020B0604030504040204" pitchFamily="50" charset="-128"/>
                  <a:ea typeface="Meiryo UI" panose="020B0604030504040204" pitchFamily="50" charset="-128"/>
                </a:rPr>
                <a:t>・</a:t>
              </a:r>
              <a:r>
                <a:rPr kumimoji="1" lang="ja-JP" altLang="en-US" sz="1400" dirty="0">
                  <a:solidFill>
                    <a:srgbClr val="C00000"/>
                  </a:solidFill>
                  <a:latin typeface="Meiryo UI" panose="020B0604030504040204" pitchFamily="50" charset="-128"/>
                  <a:ea typeface="Meiryo UI" panose="020B0604030504040204" pitchFamily="50" charset="-128"/>
                </a:rPr>
                <a:t>微粒子</a:t>
              </a:r>
            </a:p>
          </p:txBody>
        </p:sp>
        <p:sp>
          <p:nvSpPr>
            <p:cNvPr id="26" name="テキスト ボックス 25">
              <a:extLst>
                <a:ext uri="{FF2B5EF4-FFF2-40B4-BE49-F238E27FC236}">
                  <a16:creationId xmlns:a16="http://schemas.microsoft.com/office/drawing/2014/main" id="{7AA71B4B-35C5-48FE-9A5B-244B7EEF403A}"/>
                </a:ext>
              </a:extLst>
            </p:cNvPr>
            <p:cNvSpPr txBox="1"/>
            <p:nvPr/>
          </p:nvSpPr>
          <p:spPr>
            <a:xfrm>
              <a:off x="689610" y="4282890"/>
              <a:ext cx="1710690" cy="307777"/>
            </a:xfrm>
            <a:prstGeom prst="rect">
              <a:avLst/>
            </a:prstGeom>
            <a:noFill/>
          </p:spPr>
          <p:txBody>
            <a:bodyPr wrap="square" rtlCol="0">
              <a:spAutoFit/>
            </a:bodyPr>
            <a:lstStyle/>
            <a:p>
              <a:r>
                <a:rPr kumimoji="1" lang="ja-JP" altLang="en-US" sz="1400" dirty="0">
                  <a:solidFill>
                    <a:schemeClr val="accent1"/>
                  </a:solidFill>
                  <a:latin typeface="Meiryo UI" panose="020B0604030504040204" pitchFamily="50" charset="-128"/>
                  <a:ea typeface="Meiryo UI" panose="020B0604030504040204" pitchFamily="50" charset="-128"/>
                </a:rPr>
                <a:t>水蒸気</a:t>
              </a:r>
              <a:endParaRPr kumimoji="1" lang="en-US" altLang="ja-JP" sz="1400" dirty="0">
                <a:solidFill>
                  <a:schemeClr val="accent1"/>
                </a:solidFill>
                <a:latin typeface="Meiryo UI" panose="020B0604030504040204" pitchFamily="50" charset="-128"/>
                <a:ea typeface="Meiryo UI" panose="020B0604030504040204" pitchFamily="50" charset="-128"/>
              </a:endParaRPr>
            </a:p>
          </p:txBody>
        </p:sp>
        <p:sp>
          <p:nvSpPr>
            <p:cNvPr id="28" name="テキスト ボックス 27">
              <a:extLst>
                <a:ext uri="{FF2B5EF4-FFF2-40B4-BE49-F238E27FC236}">
                  <a16:creationId xmlns:a16="http://schemas.microsoft.com/office/drawing/2014/main" id="{DBA431AC-2967-4460-99AE-9943C051D535}"/>
                </a:ext>
              </a:extLst>
            </p:cNvPr>
            <p:cNvSpPr txBox="1"/>
            <p:nvPr/>
          </p:nvSpPr>
          <p:spPr>
            <a:xfrm>
              <a:off x="689610" y="5054380"/>
              <a:ext cx="1710690" cy="307777"/>
            </a:xfrm>
            <a:prstGeom prst="rect">
              <a:avLst/>
            </a:prstGeom>
            <a:noFill/>
          </p:spPr>
          <p:txBody>
            <a:bodyPr wrap="square" rtlCol="0">
              <a:spAutoFit/>
            </a:bodyPr>
            <a:lstStyle/>
            <a:p>
              <a:r>
                <a:rPr kumimoji="1" lang="ja-JP" altLang="en-US" sz="1400" dirty="0">
                  <a:solidFill>
                    <a:schemeClr val="accent1"/>
                  </a:solidFill>
                  <a:latin typeface="Meiryo UI" panose="020B0604030504040204" pitchFamily="50" charset="-128"/>
                  <a:ea typeface="Meiryo UI" panose="020B0604030504040204" pitchFamily="50" charset="-128"/>
                </a:rPr>
                <a:t>水</a:t>
              </a:r>
              <a:r>
                <a:rPr kumimoji="1" lang="ja-JP" altLang="en-US" sz="1400" dirty="0">
                  <a:latin typeface="Meiryo UI" panose="020B0604030504040204" pitchFamily="50" charset="-128"/>
                  <a:ea typeface="Meiryo UI" panose="020B0604030504040204" pitchFamily="50" charset="-128"/>
                </a:rPr>
                <a:t>・</a:t>
              </a:r>
              <a:r>
                <a:rPr kumimoji="1" lang="ja-JP" altLang="en-US" sz="1400" dirty="0">
                  <a:solidFill>
                    <a:srgbClr val="00B050"/>
                  </a:solidFill>
                  <a:latin typeface="Meiryo UI" panose="020B0604030504040204" pitchFamily="50" charset="-128"/>
                  <a:ea typeface="Meiryo UI" panose="020B0604030504040204" pitchFamily="50" charset="-128"/>
                </a:rPr>
                <a:t>水溶性有機物</a:t>
              </a:r>
              <a:endParaRPr kumimoji="1" lang="en-US" altLang="ja-JP" sz="1400" dirty="0">
                <a:solidFill>
                  <a:srgbClr val="00B050"/>
                </a:solidFill>
                <a:latin typeface="Meiryo UI" panose="020B0604030504040204" pitchFamily="50" charset="-128"/>
                <a:ea typeface="Meiryo UI" panose="020B0604030504040204" pitchFamily="50" charset="-128"/>
              </a:endParaRPr>
            </a:p>
          </p:txBody>
        </p:sp>
        <p:sp>
          <p:nvSpPr>
            <p:cNvPr id="29" name="テキスト ボックス 28">
              <a:extLst>
                <a:ext uri="{FF2B5EF4-FFF2-40B4-BE49-F238E27FC236}">
                  <a16:creationId xmlns:a16="http://schemas.microsoft.com/office/drawing/2014/main" id="{8F93D738-4C71-462E-85C5-2DE34FC18631}"/>
                </a:ext>
              </a:extLst>
            </p:cNvPr>
            <p:cNvSpPr txBox="1"/>
            <p:nvPr/>
          </p:nvSpPr>
          <p:spPr>
            <a:xfrm>
              <a:off x="689610" y="5805560"/>
              <a:ext cx="1710690" cy="307777"/>
            </a:xfrm>
            <a:prstGeom prst="rect">
              <a:avLst/>
            </a:prstGeom>
            <a:noFill/>
          </p:spPr>
          <p:txBody>
            <a:bodyPr wrap="square" rtlCol="0">
              <a:spAutoFit/>
            </a:bodyPr>
            <a:lstStyle/>
            <a:p>
              <a:r>
                <a:rPr kumimoji="1" lang="ja-JP" altLang="en-US" sz="1400" dirty="0">
                  <a:solidFill>
                    <a:schemeClr val="accent1"/>
                  </a:solidFill>
                  <a:latin typeface="Meiryo UI" panose="020B0604030504040204" pitchFamily="50" charset="-128"/>
                  <a:ea typeface="Meiryo UI" panose="020B0604030504040204" pitchFamily="50" charset="-128"/>
                </a:rPr>
                <a:t>水</a:t>
              </a:r>
              <a:r>
                <a:rPr kumimoji="1" lang="ja-JP" altLang="en-US" sz="1400" dirty="0">
                  <a:latin typeface="Meiryo UI" panose="020B0604030504040204" pitchFamily="50" charset="-128"/>
                  <a:ea typeface="Meiryo UI" panose="020B0604030504040204" pitchFamily="50" charset="-128"/>
                </a:rPr>
                <a:t>・</a:t>
              </a:r>
              <a:r>
                <a:rPr kumimoji="1" lang="ja-JP" altLang="en-US" sz="1400" dirty="0">
                  <a:solidFill>
                    <a:srgbClr val="00B050"/>
                  </a:solidFill>
                  <a:latin typeface="Meiryo UI" panose="020B0604030504040204" pitchFamily="50" charset="-128"/>
                  <a:ea typeface="Meiryo UI" panose="020B0604030504040204" pitchFamily="50" charset="-128"/>
                </a:rPr>
                <a:t>有機物</a:t>
              </a:r>
              <a:endParaRPr kumimoji="1" lang="en-US" altLang="ja-JP" sz="1400" dirty="0">
                <a:solidFill>
                  <a:srgbClr val="00B050"/>
                </a:solidFill>
                <a:latin typeface="Meiryo UI" panose="020B0604030504040204" pitchFamily="50" charset="-128"/>
                <a:ea typeface="Meiryo UI" panose="020B0604030504040204" pitchFamily="50" charset="-128"/>
              </a:endParaRPr>
            </a:p>
          </p:txBody>
        </p:sp>
        <p:grpSp>
          <p:nvGrpSpPr>
            <p:cNvPr id="49" name="グループ化 48">
              <a:extLst>
                <a:ext uri="{FF2B5EF4-FFF2-40B4-BE49-F238E27FC236}">
                  <a16:creationId xmlns:a16="http://schemas.microsoft.com/office/drawing/2014/main" id="{3DBACF49-CE09-4609-8D95-19F27A238AB2}"/>
                </a:ext>
              </a:extLst>
            </p:cNvPr>
            <p:cNvGrpSpPr/>
            <p:nvPr/>
          </p:nvGrpSpPr>
          <p:grpSpPr>
            <a:xfrm>
              <a:off x="1980702" y="3144342"/>
              <a:ext cx="616901" cy="2402131"/>
              <a:chOff x="2117862" y="3190062"/>
              <a:chExt cx="1135878" cy="2402131"/>
            </a:xfrm>
          </p:grpSpPr>
          <p:cxnSp>
            <p:nvCxnSpPr>
              <p:cNvPr id="11" name="直線矢印コネクタ 10">
                <a:extLst>
                  <a:ext uri="{FF2B5EF4-FFF2-40B4-BE49-F238E27FC236}">
                    <a16:creationId xmlns:a16="http://schemas.microsoft.com/office/drawing/2014/main" id="{0A1837F7-7815-4388-87BC-D0ED969E0406}"/>
                  </a:ext>
                </a:extLst>
              </p:cNvPr>
              <p:cNvCxnSpPr>
                <a:cxnSpLocks/>
              </p:cNvCxnSpPr>
              <p:nvPr/>
            </p:nvCxnSpPr>
            <p:spPr>
              <a:xfrm>
                <a:off x="2202180" y="3190062"/>
                <a:ext cx="1051560" cy="401871"/>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1" name="直線矢印コネクタ 30">
                <a:extLst>
                  <a:ext uri="{FF2B5EF4-FFF2-40B4-BE49-F238E27FC236}">
                    <a16:creationId xmlns:a16="http://schemas.microsoft.com/office/drawing/2014/main" id="{93CFD024-ACF3-48BD-B158-B0D79FE3C99F}"/>
                  </a:ext>
                </a:extLst>
              </p:cNvPr>
              <p:cNvCxnSpPr>
                <a:cxnSpLocks/>
              </p:cNvCxnSpPr>
              <p:nvPr/>
            </p:nvCxnSpPr>
            <p:spPr>
              <a:xfrm flipV="1">
                <a:off x="2202180" y="3732194"/>
                <a:ext cx="1051560" cy="356069"/>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4" name="直線矢印コネクタ 33">
                <a:extLst>
                  <a:ext uri="{FF2B5EF4-FFF2-40B4-BE49-F238E27FC236}">
                    <a16:creationId xmlns:a16="http://schemas.microsoft.com/office/drawing/2014/main" id="{39F14C9A-4D69-4494-9C5E-693B4E3D4324}"/>
                  </a:ext>
                </a:extLst>
              </p:cNvPr>
              <p:cNvCxnSpPr>
                <a:cxnSpLocks/>
              </p:cNvCxnSpPr>
              <p:nvPr/>
            </p:nvCxnSpPr>
            <p:spPr>
              <a:xfrm>
                <a:off x="2117862" y="4871961"/>
                <a:ext cx="1135878" cy="227768"/>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7" name="直線矢印コネクタ 36">
                <a:extLst>
                  <a:ext uri="{FF2B5EF4-FFF2-40B4-BE49-F238E27FC236}">
                    <a16:creationId xmlns:a16="http://schemas.microsoft.com/office/drawing/2014/main" id="{D8545BD9-2C7A-43E9-A42A-B308463158B3}"/>
                  </a:ext>
                </a:extLst>
              </p:cNvPr>
              <p:cNvCxnSpPr>
                <a:cxnSpLocks/>
              </p:cNvCxnSpPr>
              <p:nvPr/>
            </p:nvCxnSpPr>
            <p:spPr>
              <a:xfrm flipV="1">
                <a:off x="2117862" y="5210938"/>
                <a:ext cx="1135878" cy="381255"/>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cxnSp>
          <p:nvCxnSpPr>
            <p:cNvPr id="40" name="直線矢印コネクタ 39">
              <a:extLst>
                <a:ext uri="{FF2B5EF4-FFF2-40B4-BE49-F238E27FC236}">
                  <a16:creationId xmlns:a16="http://schemas.microsoft.com/office/drawing/2014/main" id="{856A7A2D-3391-4896-90D5-5ADD05401EAD}"/>
                </a:ext>
              </a:extLst>
            </p:cNvPr>
            <p:cNvCxnSpPr>
              <a:cxnSpLocks/>
            </p:cNvCxnSpPr>
            <p:nvPr/>
          </p:nvCxnSpPr>
          <p:spPr>
            <a:xfrm>
              <a:off x="4299953" y="3621625"/>
              <a:ext cx="373430" cy="71445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41" name="直線矢印コネクタ 40">
              <a:extLst>
                <a:ext uri="{FF2B5EF4-FFF2-40B4-BE49-F238E27FC236}">
                  <a16:creationId xmlns:a16="http://schemas.microsoft.com/office/drawing/2014/main" id="{5FCB1CCB-4920-4A4D-9910-C54DB04F7120}"/>
                </a:ext>
              </a:extLst>
            </p:cNvPr>
            <p:cNvCxnSpPr>
              <a:cxnSpLocks/>
            </p:cNvCxnSpPr>
            <p:nvPr/>
          </p:nvCxnSpPr>
          <p:spPr>
            <a:xfrm flipV="1">
              <a:off x="4299953" y="4455157"/>
              <a:ext cx="373430" cy="674921"/>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47" name="テキスト ボックス 46">
              <a:extLst>
                <a:ext uri="{FF2B5EF4-FFF2-40B4-BE49-F238E27FC236}">
                  <a16:creationId xmlns:a16="http://schemas.microsoft.com/office/drawing/2014/main" id="{E57EAA54-3365-49AA-B256-D2F0857CC063}"/>
                </a:ext>
              </a:extLst>
            </p:cNvPr>
            <p:cNvSpPr txBox="1"/>
            <p:nvPr/>
          </p:nvSpPr>
          <p:spPr>
            <a:xfrm>
              <a:off x="2912471" y="3902752"/>
              <a:ext cx="1710690" cy="307777"/>
            </a:xfrm>
            <a:prstGeom prst="rect">
              <a:avLst/>
            </a:prstGeom>
            <a:noFill/>
          </p:spPr>
          <p:txBody>
            <a:bodyPr wrap="square" rtlCol="0">
              <a:spAutoFit/>
            </a:bodyPr>
            <a:lstStyle/>
            <a:p>
              <a:r>
                <a:rPr kumimoji="1" lang="ja-JP" altLang="en-US" sz="1400" dirty="0">
                  <a:latin typeface="Meiryo UI" panose="020B0604030504040204" pitchFamily="50" charset="-128"/>
                  <a:ea typeface="Meiryo UI" panose="020B0604030504040204" pitchFamily="50" charset="-128"/>
                </a:rPr>
                <a:t>気体・</a:t>
              </a:r>
              <a:r>
                <a:rPr kumimoji="1" lang="ja-JP" altLang="en-US" sz="1400" dirty="0">
                  <a:solidFill>
                    <a:srgbClr val="C00000"/>
                  </a:solidFill>
                  <a:latin typeface="Meiryo UI" panose="020B0604030504040204" pitchFamily="50" charset="-128"/>
                  <a:ea typeface="Meiryo UI" panose="020B0604030504040204" pitchFamily="50" charset="-128"/>
                </a:rPr>
                <a:t>微粒子</a:t>
              </a:r>
            </a:p>
          </p:txBody>
        </p:sp>
        <p:sp>
          <p:nvSpPr>
            <p:cNvPr id="48" name="テキスト ボックス 47">
              <a:extLst>
                <a:ext uri="{FF2B5EF4-FFF2-40B4-BE49-F238E27FC236}">
                  <a16:creationId xmlns:a16="http://schemas.microsoft.com/office/drawing/2014/main" id="{C0C4D3BC-B675-441E-8CA1-AEF51DB4B0CA}"/>
                </a:ext>
              </a:extLst>
            </p:cNvPr>
            <p:cNvSpPr txBox="1"/>
            <p:nvPr/>
          </p:nvSpPr>
          <p:spPr>
            <a:xfrm>
              <a:off x="2912471" y="5392308"/>
              <a:ext cx="1537609" cy="307777"/>
            </a:xfrm>
            <a:prstGeom prst="rect">
              <a:avLst/>
            </a:prstGeom>
            <a:noFill/>
          </p:spPr>
          <p:txBody>
            <a:bodyPr wrap="square" rtlCol="0">
              <a:spAutoFit/>
            </a:bodyPr>
            <a:lstStyle/>
            <a:p>
              <a:r>
                <a:rPr kumimoji="1" lang="ja-JP" altLang="en-US" sz="1400" dirty="0">
                  <a:latin typeface="Meiryo UI" panose="020B0604030504040204" pitchFamily="50" charset="-128"/>
                  <a:ea typeface="Meiryo UI" panose="020B0604030504040204" pitchFamily="50" charset="-128"/>
                </a:rPr>
                <a:t>液体・固体</a:t>
              </a:r>
              <a:endParaRPr kumimoji="1" lang="en-US" altLang="ja-JP" sz="1400" dirty="0">
                <a:latin typeface="Meiryo UI" panose="020B0604030504040204" pitchFamily="50" charset="-128"/>
                <a:ea typeface="Meiryo UI" panose="020B0604030504040204" pitchFamily="50" charset="-128"/>
              </a:endParaRPr>
            </a:p>
          </p:txBody>
        </p:sp>
        <p:sp>
          <p:nvSpPr>
            <p:cNvPr id="50" name="正方形/長方形 49">
              <a:extLst>
                <a:ext uri="{FF2B5EF4-FFF2-40B4-BE49-F238E27FC236}">
                  <a16:creationId xmlns:a16="http://schemas.microsoft.com/office/drawing/2014/main" id="{EEFC3918-FDDB-428E-8C12-5293B9419552}"/>
                </a:ext>
              </a:extLst>
            </p:cNvPr>
            <p:cNvSpPr/>
            <p:nvPr/>
          </p:nvSpPr>
          <p:spPr>
            <a:xfrm>
              <a:off x="6796491" y="4126979"/>
              <a:ext cx="1491543" cy="518160"/>
            </a:xfrm>
            <a:prstGeom prst="rect">
              <a:avLst/>
            </a:prstGeom>
            <a:solidFill>
              <a:schemeClr val="bg1">
                <a:lumMod val="8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latin typeface="Meiryo UI" panose="020B0604030504040204" pitchFamily="50" charset="-128"/>
                  <a:ea typeface="Meiryo UI" panose="020B0604030504040204" pitchFamily="50" charset="-128"/>
                </a:rPr>
                <a:t>吸収線量</a:t>
              </a:r>
            </a:p>
          </p:txBody>
        </p:sp>
        <p:sp>
          <p:nvSpPr>
            <p:cNvPr id="51" name="正方形/長方形 50">
              <a:extLst>
                <a:ext uri="{FF2B5EF4-FFF2-40B4-BE49-F238E27FC236}">
                  <a16:creationId xmlns:a16="http://schemas.microsoft.com/office/drawing/2014/main" id="{C1AAF3E8-F0DE-4104-9DAB-FD3F08DBF74E}"/>
                </a:ext>
              </a:extLst>
            </p:cNvPr>
            <p:cNvSpPr/>
            <p:nvPr/>
          </p:nvSpPr>
          <p:spPr>
            <a:xfrm>
              <a:off x="4772096" y="3164742"/>
              <a:ext cx="1491543" cy="51816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latin typeface="Meiryo UI" panose="020B0604030504040204" pitchFamily="50" charset="-128"/>
                  <a:ea typeface="Meiryo UI" panose="020B0604030504040204" pitchFamily="50" charset="-128"/>
                </a:rPr>
                <a:t>外部被ばく</a:t>
              </a:r>
            </a:p>
          </p:txBody>
        </p:sp>
        <p:cxnSp>
          <p:nvCxnSpPr>
            <p:cNvPr id="52" name="直線矢印コネクタ 51">
              <a:extLst>
                <a:ext uri="{FF2B5EF4-FFF2-40B4-BE49-F238E27FC236}">
                  <a16:creationId xmlns:a16="http://schemas.microsoft.com/office/drawing/2014/main" id="{40A56440-F383-4BC7-A1E0-D305091036C6}"/>
                </a:ext>
              </a:extLst>
            </p:cNvPr>
            <p:cNvCxnSpPr>
              <a:cxnSpLocks/>
            </p:cNvCxnSpPr>
            <p:nvPr/>
          </p:nvCxnSpPr>
          <p:spPr>
            <a:xfrm>
              <a:off x="6362355" y="3423822"/>
              <a:ext cx="358485" cy="816721"/>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55" name="直線矢印コネクタ 54">
              <a:extLst>
                <a:ext uri="{FF2B5EF4-FFF2-40B4-BE49-F238E27FC236}">
                  <a16:creationId xmlns:a16="http://schemas.microsoft.com/office/drawing/2014/main" id="{3649B6C6-C998-441D-A679-A6F517496279}"/>
                </a:ext>
              </a:extLst>
            </p:cNvPr>
            <p:cNvCxnSpPr>
              <a:cxnSpLocks/>
            </p:cNvCxnSpPr>
            <p:nvPr/>
          </p:nvCxnSpPr>
          <p:spPr>
            <a:xfrm>
              <a:off x="6374600" y="4366555"/>
              <a:ext cx="346240"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59" name="乗算記号 58">
              <a:extLst>
                <a:ext uri="{FF2B5EF4-FFF2-40B4-BE49-F238E27FC236}">
                  <a16:creationId xmlns:a16="http://schemas.microsoft.com/office/drawing/2014/main" id="{72AFC609-91CC-42A9-A26F-1A05DA05DED6}"/>
                </a:ext>
              </a:extLst>
            </p:cNvPr>
            <p:cNvSpPr/>
            <p:nvPr/>
          </p:nvSpPr>
          <p:spPr>
            <a:xfrm>
              <a:off x="5966460" y="3337231"/>
              <a:ext cx="708660" cy="665065"/>
            </a:xfrm>
            <a:prstGeom prst="mathMultiply">
              <a:avLst>
                <a:gd name="adj1" fmla="val 14354"/>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eiryo UI" panose="020B0604030504040204" pitchFamily="50" charset="-128"/>
                <a:ea typeface="Meiryo UI" panose="020B0604030504040204" pitchFamily="50" charset="-128"/>
              </a:endParaRPr>
            </a:p>
          </p:txBody>
        </p:sp>
        <p:sp>
          <p:nvSpPr>
            <p:cNvPr id="60" name="テキスト ボックス 59">
              <a:extLst>
                <a:ext uri="{FF2B5EF4-FFF2-40B4-BE49-F238E27FC236}">
                  <a16:creationId xmlns:a16="http://schemas.microsoft.com/office/drawing/2014/main" id="{AE1AD13F-A12C-4B96-A179-C026B589354F}"/>
                </a:ext>
              </a:extLst>
            </p:cNvPr>
            <p:cNvSpPr txBox="1"/>
            <p:nvPr/>
          </p:nvSpPr>
          <p:spPr>
            <a:xfrm>
              <a:off x="6298484" y="3116045"/>
              <a:ext cx="2487556" cy="307777"/>
            </a:xfrm>
            <a:prstGeom prst="rect">
              <a:avLst/>
            </a:prstGeom>
            <a:noFill/>
          </p:spPr>
          <p:txBody>
            <a:bodyPr wrap="square" rtlCol="0">
              <a:spAutoFit/>
            </a:bodyPr>
            <a:lstStyle/>
            <a:p>
              <a:r>
                <a:rPr kumimoji="1" lang="en-US" altLang="ja-JP" sz="1400" dirty="0">
                  <a:latin typeface="Meiryo UI" panose="020B0604030504040204" pitchFamily="50" charset="-128"/>
                  <a:ea typeface="Meiryo UI" panose="020B0604030504040204" pitchFamily="50" charset="-128"/>
                </a:rPr>
                <a:t>※</a:t>
              </a:r>
              <a:r>
                <a:rPr kumimoji="1" lang="ja-JP" altLang="en-US" sz="1400" dirty="0">
                  <a:latin typeface="Meiryo UI" panose="020B0604030504040204" pitchFamily="50" charset="-128"/>
                  <a:ea typeface="Meiryo UI" panose="020B0604030504040204" pitchFamily="50" charset="-128"/>
                </a:rPr>
                <a:t>外部被ばくは考慮しない。</a:t>
              </a:r>
            </a:p>
          </p:txBody>
        </p:sp>
        <p:sp>
          <p:nvSpPr>
            <p:cNvPr id="61" name="テキスト ボックス 60">
              <a:extLst>
                <a:ext uri="{FF2B5EF4-FFF2-40B4-BE49-F238E27FC236}">
                  <a16:creationId xmlns:a16="http://schemas.microsoft.com/office/drawing/2014/main" id="{9CC442A6-3CED-4D61-83A1-9A1361F2B76C}"/>
                </a:ext>
              </a:extLst>
            </p:cNvPr>
            <p:cNvSpPr txBox="1"/>
            <p:nvPr/>
          </p:nvSpPr>
          <p:spPr>
            <a:xfrm>
              <a:off x="6810758" y="4716012"/>
              <a:ext cx="1823846" cy="523220"/>
            </a:xfrm>
            <a:prstGeom prst="rect">
              <a:avLst/>
            </a:prstGeom>
            <a:noFill/>
          </p:spPr>
          <p:txBody>
            <a:bodyPr wrap="square" rtlCol="0">
              <a:spAutoFit/>
            </a:bodyPr>
            <a:lstStyle/>
            <a:p>
              <a:r>
                <a:rPr kumimoji="1" lang="ja-JP" altLang="en-US" sz="1400" dirty="0">
                  <a:latin typeface="Meiryo UI" panose="020B0604030504040204" pitchFamily="50" charset="-128"/>
                  <a:ea typeface="Meiryo UI" panose="020B0604030504040204" pitchFamily="50" charset="-128"/>
                </a:rPr>
                <a:t>生体が照射を受けた放射線の量</a:t>
              </a:r>
            </a:p>
          </p:txBody>
        </p:sp>
        <p:sp>
          <p:nvSpPr>
            <p:cNvPr id="62" name="テキスト ボックス 61">
              <a:extLst>
                <a:ext uri="{FF2B5EF4-FFF2-40B4-BE49-F238E27FC236}">
                  <a16:creationId xmlns:a16="http://schemas.microsoft.com/office/drawing/2014/main" id="{80B61987-7B15-4F9E-B4CF-88C4CEF38365}"/>
                </a:ext>
              </a:extLst>
            </p:cNvPr>
            <p:cNvSpPr txBox="1"/>
            <p:nvPr/>
          </p:nvSpPr>
          <p:spPr>
            <a:xfrm>
              <a:off x="4774666" y="3701502"/>
              <a:ext cx="1491543" cy="307777"/>
            </a:xfrm>
            <a:prstGeom prst="rect">
              <a:avLst/>
            </a:prstGeom>
            <a:noFill/>
          </p:spPr>
          <p:txBody>
            <a:bodyPr wrap="square" rtlCol="0">
              <a:spAutoFit/>
            </a:bodyPr>
            <a:lstStyle/>
            <a:p>
              <a:r>
                <a:rPr kumimoji="1" lang="ja-JP" altLang="en-US" sz="1400" dirty="0">
                  <a:latin typeface="Meiryo UI" panose="020B0604030504040204" pitchFamily="50" charset="-128"/>
                  <a:ea typeface="Meiryo UI" panose="020B0604030504040204" pitchFamily="50" charset="-128"/>
                </a:rPr>
                <a:t>線源が生体の外</a:t>
              </a:r>
            </a:p>
          </p:txBody>
        </p:sp>
        <p:sp>
          <p:nvSpPr>
            <p:cNvPr id="63" name="テキスト ボックス 62">
              <a:extLst>
                <a:ext uri="{FF2B5EF4-FFF2-40B4-BE49-F238E27FC236}">
                  <a16:creationId xmlns:a16="http://schemas.microsoft.com/office/drawing/2014/main" id="{9B9247A9-29BE-4B8B-AE1B-C2D58D0AC5C3}"/>
                </a:ext>
              </a:extLst>
            </p:cNvPr>
            <p:cNvSpPr txBox="1"/>
            <p:nvPr/>
          </p:nvSpPr>
          <p:spPr>
            <a:xfrm>
              <a:off x="4772096" y="4714922"/>
              <a:ext cx="1491543" cy="307777"/>
            </a:xfrm>
            <a:prstGeom prst="rect">
              <a:avLst/>
            </a:prstGeom>
            <a:noFill/>
          </p:spPr>
          <p:txBody>
            <a:bodyPr wrap="square" rtlCol="0">
              <a:spAutoFit/>
            </a:bodyPr>
            <a:lstStyle/>
            <a:p>
              <a:r>
                <a:rPr kumimoji="1" lang="ja-JP" altLang="en-US" sz="1400" dirty="0">
                  <a:latin typeface="Meiryo UI" panose="020B0604030504040204" pitchFamily="50" charset="-128"/>
                  <a:ea typeface="Meiryo UI" panose="020B0604030504040204" pitchFamily="50" charset="-128"/>
                </a:rPr>
                <a:t>線源が生体の中</a:t>
              </a:r>
            </a:p>
          </p:txBody>
        </p:sp>
      </p:grpSp>
      <p:sp>
        <p:nvSpPr>
          <p:cNvPr id="38" name="テキスト ボックス 37">
            <a:extLst>
              <a:ext uri="{FF2B5EF4-FFF2-40B4-BE49-F238E27FC236}">
                <a16:creationId xmlns:a16="http://schemas.microsoft.com/office/drawing/2014/main" id="{94BE94AC-64D8-4081-956A-594F40E0EA11}"/>
              </a:ext>
            </a:extLst>
          </p:cNvPr>
          <p:cNvSpPr txBox="1"/>
          <p:nvPr/>
        </p:nvSpPr>
        <p:spPr>
          <a:xfrm>
            <a:off x="2455922" y="5749794"/>
            <a:ext cx="4246065" cy="307777"/>
          </a:xfrm>
          <a:prstGeom prst="rect">
            <a:avLst/>
          </a:prstGeom>
          <a:noFill/>
        </p:spPr>
        <p:txBody>
          <a:bodyPr wrap="square" rtlCol="0">
            <a:spAutoFit/>
          </a:bodyPr>
          <a:lstStyle/>
          <a:p>
            <a:pPr algn="ctr"/>
            <a:r>
              <a:rPr kumimoji="1" lang="ja-JP" altLang="en-US" sz="1400" b="1" dirty="0">
                <a:latin typeface="Meiryo UI" panose="020B0604030504040204" pitchFamily="50" charset="-128"/>
                <a:ea typeface="Meiryo UI" panose="020B0604030504040204" pitchFamily="50" charset="-128"/>
              </a:rPr>
              <a:t>図　トリチウムによる被ばく経路のイメージ図</a:t>
            </a:r>
          </a:p>
        </p:txBody>
      </p:sp>
    </p:spTree>
    <p:extLst>
      <p:ext uri="{BB962C8B-B14F-4D97-AF65-F5344CB8AC3E}">
        <p14:creationId xmlns:p14="http://schemas.microsoft.com/office/powerpoint/2010/main" val="257269002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8D20457-6617-4431-9136-64674BE6E1A3}"/>
              </a:ext>
            </a:extLst>
          </p:cNvPr>
          <p:cNvSpPr>
            <a:spLocks noGrp="1"/>
          </p:cNvSpPr>
          <p:nvPr>
            <p:ph type="title"/>
          </p:nvPr>
        </p:nvSpPr>
        <p:spPr/>
        <p:txBody>
          <a:bodyPr/>
          <a:lstStyle/>
          <a:p>
            <a:r>
              <a:rPr lang="ja-JP" altLang="en-US" dirty="0"/>
              <a:t>４</a:t>
            </a:r>
            <a:r>
              <a:rPr lang="en-US" altLang="ja-JP" dirty="0"/>
              <a:t>.</a:t>
            </a:r>
            <a:r>
              <a:rPr lang="ja-JP" altLang="en-US" dirty="0"/>
              <a:t>５</a:t>
            </a:r>
            <a:r>
              <a:rPr kumimoji="1" lang="en-US" altLang="ja-JP" dirty="0">
                <a:latin typeface="Meiryo UI" panose="020B0604030504040204" pitchFamily="50" charset="-128"/>
                <a:ea typeface="Meiryo UI" panose="020B0604030504040204" pitchFamily="50" charset="-128"/>
              </a:rPr>
              <a:t> </a:t>
            </a:r>
            <a:r>
              <a:rPr lang="ja-JP" altLang="en-US" dirty="0"/>
              <a:t>実効</a:t>
            </a:r>
            <a:r>
              <a:rPr kumimoji="1" lang="ja-JP" altLang="en-US" dirty="0">
                <a:latin typeface="Meiryo UI" panose="020B0604030504040204" pitchFamily="50" charset="-128"/>
                <a:ea typeface="Meiryo UI" panose="020B0604030504040204" pitchFamily="50" charset="-128"/>
              </a:rPr>
              <a:t>線量係数</a:t>
            </a:r>
          </a:p>
        </p:txBody>
      </p:sp>
      <p:sp>
        <p:nvSpPr>
          <p:cNvPr id="4" name="正方形/長方形 3">
            <a:extLst>
              <a:ext uri="{FF2B5EF4-FFF2-40B4-BE49-F238E27FC236}">
                <a16:creationId xmlns:a16="http://schemas.microsoft.com/office/drawing/2014/main" id="{271F3960-E06B-4544-9BF6-974CD2039EBE}"/>
              </a:ext>
            </a:extLst>
          </p:cNvPr>
          <p:cNvSpPr/>
          <p:nvPr/>
        </p:nvSpPr>
        <p:spPr>
          <a:xfrm>
            <a:off x="369636" y="1090861"/>
            <a:ext cx="8573772" cy="1320395"/>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lvl="0" indent="-285750">
              <a:buFont typeface="Wingdings" panose="05000000000000000000" pitchFamily="2" charset="2"/>
              <a:buChar char="l"/>
              <a:defRPr/>
            </a:pPr>
            <a:r>
              <a:rPr kumimoji="1" lang="en-US" altLang="ja-JP" dirty="0">
                <a:solidFill>
                  <a:prstClr val="black"/>
                </a:solidFill>
                <a:latin typeface="メイリオ" panose="020B0604030504040204" pitchFamily="50" charset="-128"/>
                <a:ea typeface="メイリオ" panose="020B0604030504040204" pitchFamily="50" charset="-128"/>
              </a:rPr>
              <a:t>HTO</a:t>
            </a:r>
            <a:r>
              <a:rPr kumimoji="1" lang="ja-JP" altLang="en-US" dirty="0">
                <a:solidFill>
                  <a:prstClr val="black"/>
                </a:solidFill>
                <a:latin typeface="メイリオ" panose="020B0604030504040204" pitchFamily="50" charset="-128"/>
                <a:ea typeface="メイリオ" panose="020B0604030504040204" pitchFamily="50" charset="-128"/>
              </a:rPr>
              <a:t>や</a:t>
            </a:r>
            <a:r>
              <a:rPr kumimoji="1" lang="en-US" altLang="ja-JP" dirty="0">
                <a:solidFill>
                  <a:prstClr val="black"/>
                </a:solidFill>
                <a:latin typeface="メイリオ" panose="020B0604030504040204" pitchFamily="50" charset="-128"/>
                <a:ea typeface="メイリオ" panose="020B0604030504040204" pitchFamily="50" charset="-128"/>
              </a:rPr>
              <a:t>OBT</a:t>
            </a:r>
            <a:r>
              <a:rPr kumimoji="1" lang="ja-JP" altLang="en-US" dirty="0">
                <a:solidFill>
                  <a:prstClr val="black"/>
                </a:solidFill>
                <a:latin typeface="メイリオ" panose="020B0604030504040204" pitchFamily="50" charset="-128"/>
                <a:ea typeface="メイリオ" panose="020B0604030504040204" pitchFamily="50" charset="-128"/>
              </a:rPr>
              <a:t>の実効線量</a:t>
            </a:r>
            <a:r>
              <a:rPr kumimoji="1" lang="ja-JP" altLang="en-US" dirty="0">
                <a:solidFill>
                  <a:schemeClr val="tx1"/>
                </a:solidFill>
                <a:latin typeface="メイリオ" panose="020B0604030504040204" pitchFamily="50" charset="-128"/>
                <a:ea typeface="メイリオ" panose="020B0604030504040204" pitchFamily="50" charset="-128"/>
              </a:rPr>
              <a:t>係数</a:t>
            </a:r>
            <a:r>
              <a:rPr kumimoji="1" lang="en-US" altLang="ja-JP" baseline="30000" dirty="0">
                <a:solidFill>
                  <a:schemeClr val="tx1"/>
                </a:solidFill>
                <a:latin typeface="メイリオ" panose="020B0604030504040204" pitchFamily="50" charset="-128"/>
                <a:ea typeface="メイリオ" panose="020B0604030504040204" pitchFamily="50" charset="-128"/>
              </a:rPr>
              <a:t>※</a:t>
            </a:r>
            <a:r>
              <a:rPr kumimoji="1" lang="ja-JP" altLang="en-US" dirty="0">
                <a:solidFill>
                  <a:schemeClr val="tx1"/>
                </a:solidFill>
                <a:latin typeface="メイリオ" panose="020B0604030504040204" pitchFamily="50" charset="-128"/>
                <a:ea typeface="メイリオ" panose="020B0604030504040204" pitchFamily="50" charset="-128"/>
              </a:rPr>
              <a:t>は、セシウム</a:t>
            </a:r>
            <a:r>
              <a:rPr kumimoji="1" lang="en-US" altLang="ja-JP" dirty="0">
                <a:solidFill>
                  <a:schemeClr val="tx1"/>
                </a:solidFill>
                <a:latin typeface="メイリオ" panose="020B0604030504040204" pitchFamily="50" charset="-128"/>
                <a:ea typeface="メイリオ" panose="020B0604030504040204" pitchFamily="50" charset="-128"/>
              </a:rPr>
              <a:t>137</a:t>
            </a:r>
            <a:r>
              <a:rPr kumimoji="1" lang="ja-JP" altLang="en-US" dirty="0">
                <a:solidFill>
                  <a:schemeClr val="tx1"/>
                </a:solidFill>
                <a:latin typeface="メイリオ" panose="020B0604030504040204" pitchFamily="50" charset="-128"/>
                <a:ea typeface="メイリオ" panose="020B0604030504040204" pitchFamily="50" charset="-128"/>
              </a:rPr>
              <a:t>の実効線量係数と比べて三桁小さな値</a:t>
            </a:r>
            <a:r>
              <a:rPr kumimoji="1" lang="ja-JP" altLang="en-US" dirty="0">
                <a:solidFill>
                  <a:prstClr val="black"/>
                </a:solidFill>
                <a:latin typeface="メイリオ" panose="020B0604030504040204" pitchFamily="50" charset="-128"/>
                <a:ea typeface="メイリオ" panose="020B0604030504040204" pitchFamily="50" charset="-128"/>
              </a:rPr>
              <a:t>である。つまり、</a:t>
            </a:r>
            <a:r>
              <a:rPr kumimoji="1" lang="en-US" altLang="ja-JP" dirty="0">
                <a:solidFill>
                  <a:prstClr val="black"/>
                </a:solidFill>
                <a:latin typeface="メイリオ" panose="020B0604030504040204" pitchFamily="50" charset="-128"/>
                <a:ea typeface="メイリオ" panose="020B0604030504040204" pitchFamily="50" charset="-128"/>
              </a:rPr>
              <a:t>HTO</a:t>
            </a:r>
            <a:r>
              <a:rPr kumimoji="1" lang="ja-JP" altLang="en-US" dirty="0">
                <a:solidFill>
                  <a:prstClr val="black"/>
                </a:solidFill>
                <a:latin typeface="メイリオ" panose="020B0604030504040204" pitchFamily="50" charset="-128"/>
                <a:ea typeface="メイリオ" panose="020B0604030504040204" pitchFamily="50" charset="-128"/>
              </a:rPr>
              <a:t>や</a:t>
            </a:r>
            <a:r>
              <a:rPr kumimoji="1" lang="en-US" altLang="ja-JP" dirty="0">
                <a:solidFill>
                  <a:prstClr val="black"/>
                </a:solidFill>
                <a:latin typeface="メイリオ" panose="020B0604030504040204" pitchFamily="50" charset="-128"/>
                <a:ea typeface="メイリオ" panose="020B0604030504040204" pitchFamily="50" charset="-128"/>
              </a:rPr>
              <a:t>OBT</a:t>
            </a:r>
            <a:r>
              <a:rPr kumimoji="1" lang="ja-JP" altLang="en-US" dirty="0">
                <a:solidFill>
                  <a:prstClr val="black"/>
                </a:solidFill>
                <a:latin typeface="メイリオ" panose="020B0604030504040204" pitchFamily="50" charset="-128"/>
                <a:ea typeface="メイリオ" panose="020B0604030504040204" pitchFamily="50" charset="-128"/>
              </a:rPr>
              <a:t>とセシウム</a:t>
            </a:r>
            <a:r>
              <a:rPr kumimoji="1" lang="en-US" altLang="ja-JP" dirty="0">
                <a:solidFill>
                  <a:prstClr val="black"/>
                </a:solidFill>
                <a:latin typeface="メイリオ" panose="020B0604030504040204" pitchFamily="50" charset="-128"/>
                <a:ea typeface="メイリオ" panose="020B0604030504040204" pitchFamily="50" charset="-128"/>
              </a:rPr>
              <a:t>137 </a:t>
            </a:r>
            <a:r>
              <a:rPr kumimoji="1" lang="ja-JP" altLang="en-US" dirty="0">
                <a:solidFill>
                  <a:prstClr val="black"/>
                </a:solidFill>
                <a:latin typeface="メイリオ" panose="020B0604030504040204" pitchFamily="50" charset="-128"/>
                <a:ea typeface="メイリオ" panose="020B0604030504040204" pitchFamily="50" charset="-128"/>
              </a:rPr>
              <a:t>でそれぞれ同程度の放射能を摂取した場合、線量はセシウム</a:t>
            </a:r>
            <a:r>
              <a:rPr kumimoji="1" lang="en-US" altLang="ja-JP" dirty="0">
                <a:solidFill>
                  <a:prstClr val="black"/>
                </a:solidFill>
                <a:latin typeface="メイリオ" panose="020B0604030504040204" pitchFamily="50" charset="-128"/>
                <a:ea typeface="メイリオ" panose="020B0604030504040204" pitchFamily="50" charset="-128"/>
              </a:rPr>
              <a:t>137</a:t>
            </a:r>
            <a:r>
              <a:rPr kumimoji="1" lang="ja-JP" altLang="en-US" dirty="0">
                <a:solidFill>
                  <a:prstClr val="black"/>
                </a:solidFill>
                <a:latin typeface="メイリオ" panose="020B0604030504040204" pitchFamily="50" charset="-128"/>
                <a:ea typeface="メイリオ" panose="020B0604030504040204" pitchFamily="50" charset="-128"/>
              </a:rPr>
              <a:t>の方が</a:t>
            </a:r>
            <a:r>
              <a:rPr kumimoji="1" lang="ja-JP" altLang="en-US" dirty="0">
                <a:solidFill>
                  <a:schemeClr val="tx1"/>
                </a:solidFill>
                <a:latin typeface="メイリオ" panose="020B0604030504040204" pitchFamily="50" charset="-128"/>
                <a:ea typeface="メイリオ" panose="020B0604030504040204" pitchFamily="50" charset="-128"/>
              </a:rPr>
              <a:t>約</a:t>
            </a:r>
            <a:r>
              <a:rPr kumimoji="1" lang="en-US" altLang="ja-JP" dirty="0">
                <a:solidFill>
                  <a:schemeClr val="tx1"/>
                </a:solidFill>
                <a:latin typeface="メイリオ" panose="020B0604030504040204" pitchFamily="50" charset="-128"/>
                <a:ea typeface="メイリオ" panose="020B0604030504040204" pitchFamily="50" charset="-128"/>
              </a:rPr>
              <a:t>700</a:t>
            </a:r>
            <a:r>
              <a:rPr kumimoji="1" lang="ja-JP" altLang="en-US" dirty="0">
                <a:solidFill>
                  <a:schemeClr val="tx1"/>
                </a:solidFill>
                <a:latin typeface="メイリオ" panose="020B0604030504040204" pitchFamily="50" charset="-128"/>
                <a:ea typeface="メイリオ" panose="020B0604030504040204" pitchFamily="50" charset="-128"/>
              </a:rPr>
              <a:t>倍となる。</a:t>
            </a:r>
            <a:endParaRPr kumimoji="1" lang="en-US" altLang="ja-JP" dirty="0">
              <a:solidFill>
                <a:schemeClr val="tx1"/>
              </a:solidFill>
              <a:latin typeface="メイリオ" panose="020B0604030504040204" pitchFamily="50" charset="-128"/>
              <a:ea typeface="メイリオ" panose="020B0604030504040204" pitchFamily="50" charset="-128"/>
            </a:endParaRPr>
          </a:p>
          <a:p>
            <a:pPr marL="285750" lvl="0" indent="-285750">
              <a:buFont typeface="Wingdings" panose="05000000000000000000" pitchFamily="2" charset="2"/>
              <a:buChar char="l"/>
              <a:defRPr/>
            </a:pPr>
            <a:endParaRPr kumimoji="1" lang="en-US" altLang="ja-JP" dirty="0">
              <a:solidFill>
                <a:prstClr val="black"/>
              </a:solidFill>
              <a:latin typeface="メイリオ" panose="020B0604030504040204" pitchFamily="50" charset="-128"/>
              <a:ea typeface="メイリオ" panose="020B0604030504040204" pitchFamily="50" charset="-128"/>
            </a:endParaRPr>
          </a:p>
        </p:txBody>
      </p:sp>
      <p:sp>
        <p:nvSpPr>
          <p:cNvPr id="5" name="スライド番号プレースホルダー 4">
            <a:extLst>
              <a:ext uri="{FF2B5EF4-FFF2-40B4-BE49-F238E27FC236}">
                <a16:creationId xmlns:a16="http://schemas.microsoft.com/office/drawing/2014/main" id="{68AF8F48-9921-43BD-8392-73F831F48924}"/>
              </a:ext>
            </a:extLst>
          </p:cNvPr>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787F0561-F29F-4014-88F6-9EE3D1B23701}" type="slidenum">
              <a:rPr kumimoji="1" lang="ja-JP" altLang="en-US" sz="1200" b="0" i="0" u="none" strike="noStrike" kern="1200" cap="none" spc="0" normalizeH="0" baseline="0" noProof="0" smtClean="0">
                <a:ln>
                  <a:noFill/>
                </a:ln>
                <a:solidFill>
                  <a:prstClr val="black">
                    <a:tint val="75000"/>
                  </a:prstClr>
                </a:solidFill>
                <a:effectLst/>
                <a:uLnTx/>
                <a:uFillTx/>
                <a:latin typeface="Yu Gothic UI Semilight" panose="020B0400000000000000" pitchFamily="50" charset="-128"/>
                <a:ea typeface="Yu Gothic UI Semilight" panose="020B0400000000000000" pitchFamily="50" charset="-128"/>
                <a:cs typeface="+mn-cs"/>
              </a:rPr>
              <a:pPr marL="0" marR="0" lvl="0" indent="0" algn="r" defTabSz="457200" rtl="0" eaLnBrk="1" fontAlgn="auto" latinLnBrk="0" hangingPunct="1">
                <a:lnSpc>
                  <a:spcPct val="100000"/>
                </a:lnSpc>
                <a:spcBef>
                  <a:spcPts val="0"/>
                </a:spcBef>
                <a:spcAft>
                  <a:spcPts val="0"/>
                </a:spcAft>
                <a:buClrTx/>
                <a:buSzTx/>
                <a:buFontTx/>
                <a:buNone/>
                <a:tabLst/>
                <a:defRPr/>
              </a:pPr>
              <a:t>28</a:t>
            </a:fld>
            <a:endParaRPr kumimoji="1" lang="ja-JP" altLang="en-US" sz="1200" b="0" i="0" u="none" strike="noStrike" kern="1200" cap="none" spc="0" normalizeH="0" baseline="0" noProof="0" dirty="0">
              <a:ln>
                <a:noFill/>
              </a:ln>
              <a:solidFill>
                <a:prstClr val="black">
                  <a:tint val="75000"/>
                </a:prstClr>
              </a:solidFill>
              <a:effectLst/>
              <a:uLnTx/>
              <a:uFillTx/>
              <a:latin typeface="Yu Gothic UI Semilight" panose="020B0400000000000000" pitchFamily="50" charset="-128"/>
              <a:ea typeface="Yu Gothic UI Semilight" panose="020B0400000000000000" pitchFamily="50" charset="-128"/>
              <a:cs typeface="+mn-cs"/>
            </a:endParaRPr>
          </a:p>
        </p:txBody>
      </p:sp>
      <p:sp>
        <p:nvSpPr>
          <p:cNvPr id="11" name="正方形/長方形 10">
            <a:extLst>
              <a:ext uri="{FF2B5EF4-FFF2-40B4-BE49-F238E27FC236}">
                <a16:creationId xmlns:a16="http://schemas.microsoft.com/office/drawing/2014/main" id="{56A3AC94-C927-4838-9E25-247C5D899D1B}"/>
              </a:ext>
            </a:extLst>
          </p:cNvPr>
          <p:cNvSpPr/>
          <p:nvPr/>
        </p:nvSpPr>
        <p:spPr>
          <a:xfrm>
            <a:off x="356115" y="810562"/>
            <a:ext cx="9006910" cy="29241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r>
              <a:rPr kumimoji="1" lang="ja-JP" altLang="en-US" dirty="0">
                <a:solidFill>
                  <a:prstClr val="black"/>
                </a:solidFill>
                <a:latin typeface="メイリオ" panose="020B0604030504040204" pitchFamily="50" charset="-128"/>
                <a:ea typeface="メイリオ" panose="020B0604030504040204" pitchFamily="50" charset="-128"/>
              </a:rPr>
              <a:t>同じ放射能の</a:t>
            </a:r>
            <a:r>
              <a:rPr kumimoji="1" lang="ja-JP" altLang="en-US" sz="18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トリチウムとセシウムを摂取した場合、どちらがより被ばくするのか？</a:t>
            </a:r>
            <a:endParaRPr kumimoji="1" lang="en-US" altLang="ja-JP" sz="18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endParaRPr>
          </a:p>
        </p:txBody>
      </p:sp>
      <p:sp>
        <p:nvSpPr>
          <p:cNvPr id="19" name="テキスト ボックス 18">
            <a:extLst>
              <a:ext uri="{FF2B5EF4-FFF2-40B4-BE49-F238E27FC236}">
                <a16:creationId xmlns:a16="http://schemas.microsoft.com/office/drawing/2014/main" id="{5751001B-E43D-416D-A6B3-62BD19E232B6}"/>
              </a:ext>
            </a:extLst>
          </p:cNvPr>
          <p:cNvSpPr txBox="1"/>
          <p:nvPr/>
        </p:nvSpPr>
        <p:spPr>
          <a:xfrm>
            <a:off x="624306" y="1979105"/>
            <a:ext cx="7746090" cy="461665"/>
          </a:xfrm>
          <a:prstGeom prst="rect">
            <a:avLst/>
          </a:prstGeom>
          <a:noFill/>
        </p:spPr>
        <p:txBody>
          <a:bodyPr wrap="square" rtlCol="0">
            <a:spAutoFit/>
          </a:bodyPr>
          <a:lstStyle/>
          <a:p>
            <a:pPr>
              <a:defRPr/>
            </a:pPr>
            <a:r>
              <a:rPr kumimoji="1" lang="en-US" altLang="ja-JP" sz="1200" dirty="0">
                <a:solidFill>
                  <a:prstClr val="black"/>
                </a:solidFill>
                <a:latin typeface="メイリオ" panose="020B0604030504040204" pitchFamily="50" charset="-128"/>
                <a:ea typeface="メイリオ" panose="020B0604030504040204" pitchFamily="50" charset="-128"/>
              </a:rPr>
              <a:t>※</a:t>
            </a:r>
            <a:r>
              <a:rPr kumimoji="1" lang="ja-JP" altLang="en-US" sz="1200" dirty="0">
                <a:solidFill>
                  <a:prstClr val="black"/>
                </a:solidFill>
                <a:latin typeface="メイリオ" panose="020B0604030504040204" pitchFamily="50" charset="-128"/>
                <a:ea typeface="メイリオ" panose="020B0604030504040204" pitchFamily="50" charset="-128"/>
              </a:rPr>
              <a:t>　</a:t>
            </a:r>
            <a:r>
              <a:rPr kumimoji="1" lang="en-US" altLang="ja-JP" sz="1200" dirty="0">
                <a:solidFill>
                  <a:prstClr val="black"/>
                </a:solidFill>
                <a:latin typeface="メイリオ" panose="020B0604030504040204" pitchFamily="50" charset="-128"/>
                <a:ea typeface="メイリオ" panose="020B0604030504040204" pitchFamily="50" charset="-128"/>
              </a:rPr>
              <a:t>1Bq</a:t>
            </a:r>
            <a:r>
              <a:rPr kumimoji="1" lang="ja-JP" altLang="en-US" sz="1200" dirty="0">
                <a:solidFill>
                  <a:prstClr val="black"/>
                </a:solidFill>
                <a:latin typeface="メイリオ" panose="020B0604030504040204" pitchFamily="50" charset="-128"/>
                <a:ea typeface="メイリオ" panose="020B0604030504040204" pitchFamily="50" charset="-128"/>
              </a:rPr>
              <a:t>の放射性物質を摂取した際の実効線量（</a:t>
            </a:r>
            <a:r>
              <a:rPr kumimoji="1" lang="en-US" altLang="ja-JP" sz="1200" dirty="0" err="1">
                <a:solidFill>
                  <a:prstClr val="black"/>
                </a:solidFill>
                <a:latin typeface="メイリオ" panose="020B0604030504040204" pitchFamily="50" charset="-128"/>
                <a:ea typeface="メイリオ" panose="020B0604030504040204" pitchFamily="50" charset="-128"/>
              </a:rPr>
              <a:t>Sv</a:t>
            </a:r>
            <a:r>
              <a:rPr kumimoji="1" lang="ja-JP" altLang="en-US" sz="1200" dirty="0">
                <a:solidFill>
                  <a:prstClr val="black"/>
                </a:solidFill>
                <a:latin typeface="メイリオ" panose="020B0604030504040204" pitchFamily="50" charset="-128"/>
                <a:ea typeface="メイリオ" panose="020B0604030504040204" pitchFamily="50" charset="-128"/>
              </a:rPr>
              <a:t>）に相当する値。摂取経路（吸入摂取・経口摂取）や、</a:t>
            </a:r>
            <a:endParaRPr kumimoji="1" lang="en-US" altLang="ja-JP" sz="1200" dirty="0">
              <a:solidFill>
                <a:prstClr val="black"/>
              </a:solidFill>
              <a:latin typeface="メイリオ" panose="020B0604030504040204" pitchFamily="50" charset="-128"/>
              <a:ea typeface="メイリオ" panose="020B0604030504040204" pitchFamily="50" charset="-128"/>
            </a:endParaRPr>
          </a:p>
          <a:p>
            <a:pPr>
              <a:defRPr/>
            </a:pPr>
            <a:r>
              <a:rPr kumimoji="1" lang="ja-JP" altLang="en-US" sz="1200" dirty="0">
                <a:solidFill>
                  <a:prstClr val="black"/>
                </a:solidFill>
                <a:latin typeface="メイリオ" panose="020B0604030504040204" pitchFamily="50" charset="-128"/>
                <a:ea typeface="メイリオ" panose="020B0604030504040204" pitchFamily="50" charset="-128"/>
              </a:rPr>
              <a:t>　　核種、化学的形態、年齢により異なる。ここでは成人に対する数値を記載している。</a:t>
            </a:r>
            <a:endParaRPr kumimoji="1" lang="en-US" altLang="ja-JP" sz="1200" dirty="0">
              <a:solidFill>
                <a:prstClr val="black"/>
              </a:solidFill>
              <a:latin typeface="メイリオ" panose="020B0604030504040204" pitchFamily="50" charset="-128"/>
              <a:ea typeface="メイリオ" panose="020B0604030504040204" pitchFamily="50" charset="-128"/>
            </a:endParaRPr>
          </a:p>
        </p:txBody>
      </p:sp>
      <p:grpSp>
        <p:nvGrpSpPr>
          <p:cNvPr id="15" name="グループ化 14">
            <a:extLst>
              <a:ext uri="{FF2B5EF4-FFF2-40B4-BE49-F238E27FC236}">
                <a16:creationId xmlns:a16="http://schemas.microsoft.com/office/drawing/2014/main" id="{19A23FE9-A81C-405B-912B-A28E79041B53}"/>
              </a:ext>
            </a:extLst>
          </p:cNvPr>
          <p:cNvGrpSpPr/>
          <p:nvPr/>
        </p:nvGrpSpPr>
        <p:grpSpPr>
          <a:xfrm>
            <a:off x="4302397" y="2756174"/>
            <a:ext cx="4824655" cy="2887566"/>
            <a:chOff x="4319345" y="2693524"/>
            <a:chExt cx="4824655" cy="2887566"/>
          </a:xfrm>
        </p:grpSpPr>
        <p:grpSp>
          <p:nvGrpSpPr>
            <p:cNvPr id="12" name="グループ化 11">
              <a:extLst>
                <a:ext uri="{FF2B5EF4-FFF2-40B4-BE49-F238E27FC236}">
                  <a16:creationId xmlns:a16="http://schemas.microsoft.com/office/drawing/2014/main" id="{1C8CF480-59DB-4D90-A14D-E128A94AB657}"/>
                </a:ext>
              </a:extLst>
            </p:cNvPr>
            <p:cNvGrpSpPr/>
            <p:nvPr/>
          </p:nvGrpSpPr>
          <p:grpSpPr>
            <a:xfrm>
              <a:off x="6354487" y="3332281"/>
              <a:ext cx="863514" cy="1620868"/>
              <a:chOff x="3926283" y="2078770"/>
              <a:chExt cx="1001176" cy="1879270"/>
            </a:xfrm>
          </p:grpSpPr>
          <p:sp>
            <p:nvSpPr>
              <p:cNvPr id="7" name="楕円 6">
                <a:extLst>
                  <a:ext uri="{FF2B5EF4-FFF2-40B4-BE49-F238E27FC236}">
                    <a16:creationId xmlns:a16="http://schemas.microsoft.com/office/drawing/2014/main" id="{0AD3B97C-2A58-4B70-A0D0-A155482FD800}"/>
                  </a:ext>
                </a:extLst>
              </p:cNvPr>
              <p:cNvSpPr/>
              <p:nvPr/>
            </p:nvSpPr>
            <p:spPr>
              <a:xfrm>
                <a:off x="4004773" y="2078770"/>
                <a:ext cx="808525" cy="808525"/>
              </a:xfrm>
              <a:prstGeom prst="ellipse">
                <a:avLst/>
              </a:prstGeom>
              <a:solidFill>
                <a:srgbClr val="002060"/>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8" name="フローチャート: 論理積ゲート 7">
                <a:extLst>
                  <a:ext uri="{FF2B5EF4-FFF2-40B4-BE49-F238E27FC236}">
                    <a16:creationId xmlns:a16="http://schemas.microsoft.com/office/drawing/2014/main" id="{117B7C19-D564-4745-811F-A58C511C1554}"/>
                  </a:ext>
                </a:extLst>
              </p:cNvPr>
              <p:cNvSpPr/>
              <p:nvPr/>
            </p:nvSpPr>
            <p:spPr>
              <a:xfrm rot="16200000">
                <a:off x="3918137" y="2948718"/>
                <a:ext cx="1017468" cy="1001176"/>
              </a:xfrm>
              <a:prstGeom prst="flowChartDelay">
                <a:avLst/>
              </a:prstGeom>
              <a:solidFill>
                <a:srgbClr val="002060"/>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9" name="フローチャート: 抜出し 8">
                <a:extLst>
                  <a:ext uri="{FF2B5EF4-FFF2-40B4-BE49-F238E27FC236}">
                    <a16:creationId xmlns:a16="http://schemas.microsoft.com/office/drawing/2014/main" id="{B50660B5-DB8A-41E2-A729-B1F0B8CFE99F}"/>
                  </a:ext>
                </a:extLst>
              </p:cNvPr>
              <p:cNvSpPr/>
              <p:nvPr/>
            </p:nvSpPr>
            <p:spPr>
              <a:xfrm rot="5902257">
                <a:off x="4012953" y="2409314"/>
                <a:ext cx="285460" cy="421737"/>
              </a:xfrm>
              <a:prstGeom prst="flowChartExtra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41" name="テキスト ボックス 40">
              <a:extLst>
                <a:ext uri="{FF2B5EF4-FFF2-40B4-BE49-F238E27FC236}">
                  <a16:creationId xmlns:a16="http://schemas.microsoft.com/office/drawing/2014/main" id="{4FDFD6EC-F2B5-4C21-AEBE-B0E332B81931}"/>
                </a:ext>
              </a:extLst>
            </p:cNvPr>
            <p:cNvSpPr txBox="1"/>
            <p:nvPr/>
          </p:nvSpPr>
          <p:spPr>
            <a:xfrm>
              <a:off x="6272936" y="2976486"/>
              <a:ext cx="1107652" cy="369332"/>
            </a:xfrm>
            <a:prstGeom prst="rect">
              <a:avLst/>
            </a:prstGeom>
            <a:noFill/>
          </p:spPr>
          <p:txBody>
            <a:bodyPr wrap="square" rtlCol="0">
              <a:spAutoFit/>
            </a:bodyPr>
            <a:lstStyle/>
            <a:p>
              <a:pPr>
                <a:defRPr/>
              </a:pPr>
              <a:r>
                <a:rPr kumimoji="1" lang="ja-JP" altLang="en-US" u="sng" dirty="0">
                  <a:solidFill>
                    <a:prstClr val="black"/>
                  </a:solidFill>
                  <a:latin typeface="メイリオ" panose="020B0604030504040204" pitchFamily="50" charset="-128"/>
                  <a:ea typeface="メイリオ" panose="020B0604030504040204" pitchFamily="50" charset="-128"/>
                </a:rPr>
                <a:t>経口摂取</a:t>
              </a:r>
              <a:endParaRPr kumimoji="1" lang="en-US" altLang="ja-JP" u="sng" dirty="0">
                <a:solidFill>
                  <a:prstClr val="black"/>
                </a:solidFill>
                <a:latin typeface="メイリオ" panose="020B0604030504040204" pitchFamily="50" charset="-128"/>
                <a:ea typeface="メイリオ" panose="020B0604030504040204" pitchFamily="50" charset="-128"/>
              </a:endParaRPr>
            </a:p>
          </p:txBody>
        </p:sp>
        <p:sp>
          <p:nvSpPr>
            <p:cNvPr id="42" name="星: 7 pt 41">
              <a:extLst>
                <a:ext uri="{FF2B5EF4-FFF2-40B4-BE49-F238E27FC236}">
                  <a16:creationId xmlns:a16="http://schemas.microsoft.com/office/drawing/2014/main" id="{EA10E38A-7A70-4CF5-86A0-D3DCDF8C7E3B}"/>
                </a:ext>
              </a:extLst>
            </p:cNvPr>
            <p:cNvSpPr/>
            <p:nvPr/>
          </p:nvSpPr>
          <p:spPr>
            <a:xfrm>
              <a:off x="4319345" y="4376529"/>
              <a:ext cx="2139871" cy="1080000"/>
            </a:xfrm>
            <a:prstGeom prst="star7">
              <a:avLst/>
            </a:prstGeom>
            <a:solidFill>
              <a:schemeClr val="accent1">
                <a:lumMod val="20000"/>
                <a:lumOff val="8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400" dirty="0">
                <a:solidFill>
                  <a:schemeClr val="tx1"/>
                </a:solidFill>
                <a:latin typeface="メイリオ" panose="020B0604030504040204" pitchFamily="50" charset="-128"/>
                <a:ea typeface="メイリオ" panose="020B0604030504040204" pitchFamily="50" charset="-128"/>
              </a:endParaRPr>
            </a:p>
          </p:txBody>
        </p:sp>
        <p:sp>
          <p:nvSpPr>
            <p:cNvPr id="10" name="楕円 9">
              <a:extLst>
                <a:ext uri="{FF2B5EF4-FFF2-40B4-BE49-F238E27FC236}">
                  <a16:creationId xmlns:a16="http://schemas.microsoft.com/office/drawing/2014/main" id="{023FD2AF-064C-4C61-8292-AEF7562AD19C}"/>
                </a:ext>
              </a:extLst>
            </p:cNvPr>
            <p:cNvSpPr/>
            <p:nvPr/>
          </p:nvSpPr>
          <p:spPr>
            <a:xfrm>
              <a:off x="4336134" y="2693524"/>
              <a:ext cx="1713894" cy="952891"/>
            </a:xfrm>
            <a:prstGeom prst="ellipse">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600" b="1" dirty="0">
                <a:solidFill>
                  <a:schemeClr val="tx1"/>
                </a:solidFill>
              </a:endParaRPr>
            </a:p>
          </p:txBody>
        </p:sp>
        <p:sp>
          <p:nvSpPr>
            <p:cNvPr id="47" name="楕円 46">
              <a:extLst>
                <a:ext uri="{FF2B5EF4-FFF2-40B4-BE49-F238E27FC236}">
                  <a16:creationId xmlns:a16="http://schemas.microsoft.com/office/drawing/2014/main" id="{431F78D6-1598-4DE0-A055-BA222A68176C}"/>
                </a:ext>
              </a:extLst>
            </p:cNvPr>
            <p:cNvSpPr/>
            <p:nvPr/>
          </p:nvSpPr>
          <p:spPr>
            <a:xfrm>
              <a:off x="7641638" y="2750143"/>
              <a:ext cx="1478291" cy="952891"/>
            </a:xfrm>
            <a:prstGeom prst="ellipse">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b="1" dirty="0">
                  <a:solidFill>
                    <a:schemeClr val="tx1"/>
                  </a:solidFill>
                </a:rPr>
                <a:t>&lt;HTO&gt;</a:t>
              </a:r>
            </a:p>
            <a:p>
              <a:pPr algn="ctr"/>
              <a:r>
                <a:rPr kumimoji="1" lang="en-US" altLang="ja-JP" b="1" dirty="0">
                  <a:solidFill>
                    <a:schemeClr val="tx1"/>
                  </a:solidFill>
                </a:rPr>
                <a:t>1 </a:t>
              </a:r>
              <a:r>
                <a:rPr kumimoji="1" lang="en-US" altLang="ja-JP" b="1" dirty="0" err="1">
                  <a:solidFill>
                    <a:schemeClr val="tx1"/>
                  </a:solidFill>
                </a:rPr>
                <a:t>Bq</a:t>
              </a:r>
              <a:endParaRPr kumimoji="1" lang="ja-JP" altLang="en-US" b="1" dirty="0">
                <a:solidFill>
                  <a:schemeClr val="tx1"/>
                </a:solidFill>
              </a:endParaRPr>
            </a:p>
          </p:txBody>
        </p:sp>
        <p:sp>
          <p:nvSpPr>
            <p:cNvPr id="58" name="星: 7 pt 57">
              <a:extLst>
                <a:ext uri="{FF2B5EF4-FFF2-40B4-BE49-F238E27FC236}">
                  <a16:creationId xmlns:a16="http://schemas.microsoft.com/office/drawing/2014/main" id="{678168A2-0561-4CC2-B70B-83F687CDAF8C}"/>
                </a:ext>
              </a:extLst>
            </p:cNvPr>
            <p:cNvSpPr/>
            <p:nvPr/>
          </p:nvSpPr>
          <p:spPr>
            <a:xfrm>
              <a:off x="7437111" y="4917479"/>
              <a:ext cx="1319484" cy="207323"/>
            </a:xfrm>
            <a:prstGeom prst="star7">
              <a:avLst/>
            </a:prstGeom>
            <a:solidFill>
              <a:schemeClr val="accent1">
                <a:lumMod val="20000"/>
                <a:lumOff val="80000"/>
              </a:schemeClr>
            </a:solidFill>
            <a:ln>
              <a:solidFill>
                <a:schemeClr val="accent1">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200" dirty="0">
                <a:solidFill>
                  <a:schemeClr val="tx1"/>
                </a:solidFill>
                <a:latin typeface="メイリオ" panose="020B0604030504040204" pitchFamily="50" charset="-128"/>
                <a:ea typeface="メイリオ" panose="020B0604030504040204" pitchFamily="50" charset="-128"/>
              </a:endParaRPr>
            </a:p>
          </p:txBody>
        </p:sp>
        <p:grpSp>
          <p:nvGrpSpPr>
            <p:cNvPr id="66" name="Group 11">
              <a:extLst>
                <a:ext uri="{FF2B5EF4-FFF2-40B4-BE49-F238E27FC236}">
                  <a16:creationId xmlns:a16="http://schemas.microsoft.com/office/drawing/2014/main" id="{E2EA3E82-8B91-4844-9A78-F471CBD73843}"/>
                </a:ext>
              </a:extLst>
            </p:cNvPr>
            <p:cNvGrpSpPr>
              <a:grpSpLocks noChangeAspect="1"/>
            </p:cNvGrpSpPr>
            <p:nvPr/>
          </p:nvGrpSpPr>
          <p:grpSpPr bwMode="auto">
            <a:xfrm rot="2197484">
              <a:off x="5710386" y="3602441"/>
              <a:ext cx="743231" cy="240971"/>
              <a:chOff x="898" y="1344"/>
              <a:chExt cx="5033" cy="1633"/>
            </a:xfrm>
          </p:grpSpPr>
          <p:sp>
            <p:nvSpPr>
              <p:cNvPr id="67" name="Freeform 12">
                <a:extLst>
                  <a:ext uri="{FF2B5EF4-FFF2-40B4-BE49-F238E27FC236}">
                    <a16:creationId xmlns:a16="http://schemas.microsoft.com/office/drawing/2014/main" id="{1B489EAF-817D-4E1A-9322-328C18531138}"/>
                  </a:ext>
                </a:extLst>
              </p:cNvPr>
              <p:cNvSpPr>
                <a:spLocks noChangeAspect="1"/>
              </p:cNvSpPr>
              <p:nvPr/>
            </p:nvSpPr>
            <p:spPr bwMode="gray">
              <a:xfrm>
                <a:off x="898" y="1669"/>
                <a:ext cx="4307" cy="858"/>
              </a:xfrm>
              <a:custGeom>
                <a:avLst/>
                <a:gdLst>
                  <a:gd name="T0" fmla="*/ 0 w 5785"/>
                  <a:gd name="T1" fmla="*/ 515 h 1122"/>
                  <a:gd name="T2" fmla="*/ 0 w 5785"/>
                  <a:gd name="T3" fmla="*/ 614 h 1122"/>
                  <a:gd name="T4" fmla="*/ 5785 w 5785"/>
                  <a:gd name="T5" fmla="*/ 1122 h 1122"/>
                  <a:gd name="T6" fmla="*/ 5785 w 5785"/>
                  <a:gd name="T7" fmla="*/ 0 h 1122"/>
                  <a:gd name="T8" fmla="*/ 0 w 5785"/>
                  <a:gd name="T9" fmla="*/ 515 h 1122"/>
                </a:gdLst>
                <a:ahLst/>
                <a:cxnLst>
                  <a:cxn ang="0">
                    <a:pos x="T0" y="T1"/>
                  </a:cxn>
                  <a:cxn ang="0">
                    <a:pos x="T2" y="T3"/>
                  </a:cxn>
                  <a:cxn ang="0">
                    <a:pos x="T4" y="T5"/>
                  </a:cxn>
                  <a:cxn ang="0">
                    <a:pos x="T6" y="T7"/>
                  </a:cxn>
                  <a:cxn ang="0">
                    <a:pos x="T8" y="T9"/>
                  </a:cxn>
                </a:cxnLst>
                <a:rect l="0" t="0" r="r" b="b"/>
                <a:pathLst>
                  <a:path w="5785" h="1122">
                    <a:moveTo>
                      <a:pt x="0" y="515"/>
                    </a:moveTo>
                    <a:lnTo>
                      <a:pt x="0" y="614"/>
                    </a:lnTo>
                    <a:lnTo>
                      <a:pt x="5785" y="1122"/>
                    </a:lnTo>
                    <a:lnTo>
                      <a:pt x="5785" y="0"/>
                    </a:lnTo>
                    <a:lnTo>
                      <a:pt x="0" y="515"/>
                    </a:lnTo>
                    <a:close/>
                  </a:path>
                </a:pathLst>
              </a:custGeom>
              <a:solidFill>
                <a:srgbClr val="ACACAC"/>
              </a:solidFill>
              <a:ln>
                <a:noFill/>
              </a:ln>
              <a:effectLst/>
              <a:extLst>
                <a:ext uri="{91240B29-F687-4F45-9708-019B960494DF}">
                  <a14:hiddenLine xmlns:a14="http://schemas.microsoft.com/office/drawing/2010/main" w="9525" cap="flat" cmpd="sng">
                    <a:solidFill>
                      <a:schemeClr val="tx1"/>
                    </a:solidFill>
                    <a:prstDash val="solid"/>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endParaRPr lang="ja-JP" altLang="en-US"/>
              </a:p>
            </p:txBody>
          </p:sp>
          <p:sp>
            <p:nvSpPr>
              <p:cNvPr id="68" name="Freeform 13">
                <a:extLst>
                  <a:ext uri="{FF2B5EF4-FFF2-40B4-BE49-F238E27FC236}">
                    <a16:creationId xmlns:a16="http://schemas.microsoft.com/office/drawing/2014/main" id="{E1C3CFFD-2CA9-4A6E-B2A8-D2E2D311881E}"/>
                  </a:ext>
                </a:extLst>
              </p:cNvPr>
              <p:cNvSpPr>
                <a:spLocks noChangeAspect="1"/>
              </p:cNvSpPr>
              <p:nvPr/>
            </p:nvSpPr>
            <p:spPr bwMode="gray">
              <a:xfrm>
                <a:off x="5205" y="1344"/>
                <a:ext cx="726" cy="1633"/>
              </a:xfrm>
              <a:custGeom>
                <a:avLst/>
                <a:gdLst>
                  <a:gd name="T0" fmla="*/ 0 w 860"/>
                  <a:gd name="T1" fmla="*/ 1878 h 1878"/>
                  <a:gd name="T2" fmla="*/ 860 w 860"/>
                  <a:gd name="T3" fmla="*/ 938 h 1878"/>
                  <a:gd name="T4" fmla="*/ 0 w 860"/>
                  <a:gd name="T5" fmla="*/ 0 h 1878"/>
                  <a:gd name="T6" fmla="*/ 0 w 860"/>
                  <a:gd name="T7" fmla="*/ 1878 h 1878"/>
                </a:gdLst>
                <a:ahLst/>
                <a:cxnLst>
                  <a:cxn ang="0">
                    <a:pos x="T0" y="T1"/>
                  </a:cxn>
                  <a:cxn ang="0">
                    <a:pos x="T2" y="T3"/>
                  </a:cxn>
                  <a:cxn ang="0">
                    <a:pos x="T4" y="T5"/>
                  </a:cxn>
                  <a:cxn ang="0">
                    <a:pos x="T6" y="T7"/>
                  </a:cxn>
                </a:cxnLst>
                <a:rect l="0" t="0" r="r" b="b"/>
                <a:pathLst>
                  <a:path w="860" h="1878">
                    <a:moveTo>
                      <a:pt x="0" y="1878"/>
                    </a:moveTo>
                    <a:lnTo>
                      <a:pt x="860" y="938"/>
                    </a:lnTo>
                    <a:lnTo>
                      <a:pt x="0" y="0"/>
                    </a:lnTo>
                    <a:lnTo>
                      <a:pt x="0" y="1878"/>
                    </a:lnTo>
                    <a:close/>
                  </a:path>
                </a:pathLst>
              </a:custGeom>
              <a:solidFill>
                <a:srgbClr val="ACACAC"/>
              </a:solidFill>
              <a:ln>
                <a:noFill/>
              </a:ln>
              <a:effectLst/>
              <a:extLst>
                <a:ext uri="{91240B29-F687-4F45-9708-019B960494DF}">
                  <a14:hiddenLine xmlns:a14="http://schemas.microsoft.com/office/drawing/2010/main" w="9525" cap="flat" cmpd="sng">
                    <a:solidFill>
                      <a:schemeClr val="tx1"/>
                    </a:solidFill>
                    <a:prstDash val="solid"/>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endParaRPr lang="ja-JP" altLang="en-US"/>
              </a:p>
            </p:txBody>
          </p:sp>
        </p:grpSp>
        <p:grpSp>
          <p:nvGrpSpPr>
            <p:cNvPr id="69" name="Group 11">
              <a:extLst>
                <a:ext uri="{FF2B5EF4-FFF2-40B4-BE49-F238E27FC236}">
                  <a16:creationId xmlns:a16="http://schemas.microsoft.com/office/drawing/2014/main" id="{76196B15-D983-4AF8-BED3-40047D93B111}"/>
                </a:ext>
              </a:extLst>
            </p:cNvPr>
            <p:cNvGrpSpPr>
              <a:grpSpLocks noChangeAspect="1"/>
            </p:cNvGrpSpPr>
            <p:nvPr/>
          </p:nvGrpSpPr>
          <p:grpSpPr bwMode="auto">
            <a:xfrm rot="8833827">
              <a:off x="7078030" y="3614141"/>
              <a:ext cx="830653" cy="240971"/>
              <a:chOff x="306" y="1344"/>
              <a:chExt cx="5625" cy="1633"/>
            </a:xfrm>
          </p:grpSpPr>
          <p:sp>
            <p:nvSpPr>
              <p:cNvPr id="70" name="Freeform 12">
                <a:extLst>
                  <a:ext uri="{FF2B5EF4-FFF2-40B4-BE49-F238E27FC236}">
                    <a16:creationId xmlns:a16="http://schemas.microsoft.com/office/drawing/2014/main" id="{D38B3B75-8B86-425D-B779-5DEC6C769181}"/>
                  </a:ext>
                </a:extLst>
              </p:cNvPr>
              <p:cNvSpPr>
                <a:spLocks noChangeAspect="1"/>
              </p:cNvSpPr>
              <p:nvPr/>
            </p:nvSpPr>
            <p:spPr bwMode="gray">
              <a:xfrm>
                <a:off x="306" y="1669"/>
                <a:ext cx="4899" cy="976"/>
              </a:xfrm>
              <a:custGeom>
                <a:avLst/>
                <a:gdLst>
                  <a:gd name="T0" fmla="*/ 0 w 5785"/>
                  <a:gd name="T1" fmla="*/ 515 h 1122"/>
                  <a:gd name="T2" fmla="*/ 0 w 5785"/>
                  <a:gd name="T3" fmla="*/ 614 h 1122"/>
                  <a:gd name="T4" fmla="*/ 5785 w 5785"/>
                  <a:gd name="T5" fmla="*/ 1122 h 1122"/>
                  <a:gd name="T6" fmla="*/ 5785 w 5785"/>
                  <a:gd name="T7" fmla="*/ 0 h 1122"/>
                  <a:gd name="T8" fmla="*/ 0 w 5785"/>
                  <a:gd name="T9" fmla="*/ 515 h 1122"/>
                </a:gdLst>
                <a:ahLst/>
                <a:cxnLst>
                  <a:cxn ang="0">
                    <a:pos x="T0" y="T1"/>
                  </a:cxn>
                  <a:cxn ang="0">
                    <a:pos x="T2" y="T3"/>
                  </a:cxn>
                  <a:cxn ang="0">
                    <a:pos x="T4" y="T5"/>
                  </a:cxn>
                  <a:cxn ang="0">
                    <a:pos x="T6" y="T7"/>
                  </a:cxn>
                  <a:cxn ang="0">
                    <a:pos x="T8" y="T9"/>
                  </a:cxn>
                </a:cxnLst>
                <a:rect l="0" t="0" r="r" b="b"/>
                <a:pathLst>
                  <a:path w="5785" h="1122">
                    <a:moveTo>
                      <a:pt x="0" y="515"/>
                    </a:moveTo>
                    <a:lnTo>
                      <a:pt x="0" y="614"/>
                    </a:lnTo>
                    <a:lnTo>
                      <a:pt x="5785" y="1122"/>
                    </a:lnTo>
                    <a:lnTo>
                      <a:pt x="5785" y="0"/>
                    </a:lnTo>
                    <a:lnTo>
                      <a:pt x="0" y="515"/>
                    </a:lnTo>
                    <a:close/>
                  </a:path>
                </a:pathLst>
              </a:custGeom>
              <a:solidFill>
                <a:srgbClr val="ACACAC"/>
              </a:solidFill>
              <a:ln>
                <a:noFill/>
              </a:ln>
              <a:effectLst/>
              <a:extLst>
                <a:ext uri="{91240B29-F687-4F45-9708-019B960494DF}">
                  <a14:hiddenLine xmlns:a14="http://schemas.microsoft.com/office/drawing/2010/main" w="9525" cap="flat" cmpd="sng">
                    <a:solidFill>
                      <a:schemeClr val="tx1"/>
                    </a:solidFill>
                    <a:prstDash val="solid"/>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endParaRPr lang="ja-JP" altLang="en-US"/>
              </a:p>
            </p:txBody>
          </p:sp>
          <p:sp>
            <p:nvSpPr>
              <p:cNvPr id="71" name="Freeform 13">
                <a:extLst>
                  <a:ext uri="{FF2B5EF4-FFF2-40B4-BE49-F238E27FC236}">
                    <a16:creationId xmlns:a16="http://schemas.microsoft.com/office/drawing/2014/main" id="{197B4DC0-1330-42B6-8A05-37F4F9E440F7}"/>
                  </a:ext>
                </a:extLst>
              </p:cNvPr>
              <p:cNvSpPr>
                <a:spLocks noChangeAspect="1"/>
              </p:cNvSpPr>
              <p:nvPr/>
            </p:nvSpPr>
            <p:spPr bwMode="gray">
              <a:xfrm>
                <a:off x="5205" y="1344"/>
                <a:ext cx="726" cy="1633"/>
              </a:xfrm>
              <a:custGeom>
                <a:avLst/>
                <a:gdLst>
                  <a:gd name="T0" fmla="*/ 0 w 860"/>
                  <a:gd name="T1" fmla="*/ 1878 h 1878"/>
                  <a:gd name="T2" fmla="*/ 860 w 860"/>
                  <a:gd name="T3" fmla="*/ 938 h 1878"/>
                  <a:gd name="T4" fmla="*/ 0 w 860"/>
                  <a:gd name="T5" fmla="*/ 0 h 1878"/>
                  <a:gd name="T6" fmla="*/ 0 w 860"/>
                  <a:gd name="T7" fmla="*/ 1878 h 1878"/>
                </a:gdLst>
                <a:ahLst/>
                <a:cxnLst>
                  <a:cxn ang="0">
                    <a:pos x="T0" y="T1"/>
                  </a:cxn>
                  <a:cxn ang="0">
                    <a:pos x="T2" y="T3"/>
                  </a:cxn>
                  <a:cxn ang="0">
                    <a:pos x="T4" y="T5"/>
                  </a:cxn>
                  <a:cxn ang="0">
                    <a:pos x="T6" y="T7"/>
                  </a:cxn>
                </a:cxnLst>
                <a:rect l="0" t="0" r="r" b="b"/>
                <a:pathLst>
                  <a:path w="860" h="1878">
                    <a:moveTo>
                      <a:pt x="0" y="1878"/>
                    </a:moveTo>
                    <a:lnTo>
                      <a:pt x="860" y="938"/>
                    </a:lnTo>
                    <a:lnTo>
                      <a:pt x="0" y="0"/>
                    </a:lnTo>
                    <a:lnTo>
                      <a:pt x="0" y="1878"/>
                    </a:lnTo>
                    <a:close/>
                  </a:path>
                </a:pathLst>
              </a:custGeom>
              <a:solidFill>
                <a:srgbClr val="ACACAC"/>
              </a:solidFill>
              <a:ln>
                <a:noFill/>
              </a:ln>
              <a:effectLst/>
              <a:extLst>
                <a:ext uri="{91240B29-F687-4F45-9708-019B960494DF}">
                  <a14:hiddenLine xmlns:a14="http://schemas.microsoft.com/office/drawing/2010/main" w="9525" cap="flat" cmpd="sng">
                    <a:solidFill>
                      <a:schemeClr val="tx1"/>
                    </a:solidFill>
                    <a:prstDash val="solid"/>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endParaRPr lang="ja-JP" altLang="en-US"/>
              </a:p>
            </p:txBody>
          </p:sp>
        </p:grpSp>
        <p:sp>
          <p:nvSpPr>
            <p:cNvPr id="13" name="正方形/長方形 12">
              <a:extLst>
                <a:ext uri="{FF2B5EF4-FFF2-40B4-BE49-F238E27FC236}">
                  <a16:creationId xmlns:a16="http://schemas.microsoft.com/office/drawing/2014/main" id="{9CE2816D-2417-474B-8EE1-BEE69F581487}"/>
                </a:ext>
              </a:extLst>
            </p:cNvPr>
            <p:cNvSpPr/>
            <p:nvPr/>
          </p:nvSpPr>
          <p:spPr>
            <a:xfrm>
              <a:off x="7172549" y="4735230"/>
              <a:ext cx="1971451" cy="523220"/>
            </a:xfrm>
            <a:prstGeom prst="rect">
              <a:avLst/>
            </a:prstGeom>
          </p:spPr>
          <p:txBody>
            <a:bodyPr wrap="square">
              <a:spAutoFit/>
            </a:bodyPr>
            <a:lstStyle/>
            <a:p>
              <a:pPr algn="ctr"/>
              <a:r>
                <a:rPr kumimoji="1" lang="ja-JP" altLang="en-US" sz="1400" dirty="0">
                  <a:latin typeface="Meiryo UI" panose="020B0604030504040204" pitchFamily="50" charset="-128"/>
                  <a:ea typeface="Meiryo UI" panose="020B0604030504040204" pitchFamily="50" charset="-128"/>
                </a:rPr>
                <a:t>被ばく線量</a:t>
              </a:r>
              <a:endParaRPr kumimoji="1" lang="en-US" altLang="ja-JP" sz="1400" dirty="0">
                <a:latin typeface="Meiryo UI" panose="020B0604030504040204" pitchFamily="50" charset="-128"/>
                <a:ea typeface="Meiryo UI" panose="020B0604030504040204" pitchFamily="50" charset="-128"/>
              </a:endParaRPr>
            </a:p>
            <a:p>
              <a:pPr algn="ctr"/>
              <a:r>
                <a:rPr kumimoji="1" lang="en-US" altLang="ja-JP" sz="1400" dirty="0">
                  <a:latin typeface="メイリオ" panose="020B0604030504040204" pitchFamily="50" charset="-128"/>
                  <a:ea typeface="メイリオ" panose="020B0604030504040204" pitchFamily="50" charset="-128"/>
                </a:rPr>
                <a:t>1.8 ×</a:t>
              </a:r>
              <a:r>
                <a:rPr kumimoji="1" lang="ja-JP" altLang="en-US" sz="1400" dirty="0">
                  <a:latin typeface="メイリオ" panose="020B0604030504040204" pitchFamily="50" charset="-128"/>
                  <a:ea typeface="メイリオ" panose="020B0604030504040204" pitchFamily="50" charset="-128"/>
                </a:rPr>
                <a:t> </a:t>
              </a:r>
              <a:r>
                <a:rPr kumimoji="1" lang="en-US" altLang="ja-JP" sz="1400" dirty="0">
                  <a:latin typeface="メイリオ" panose="020B0604030504040204" pitchFamily="50" charset="-128"/>
                  <a:ea typeface="メイリオ" panose="020B0604030504040204" pitchFamily="50" charset="-128"/>
                </a:rPr>
                <a:t>10</a:t>
              </a:r>
              <a:r>
                <a:rPr kumimoji="1" lang="en-US" altLang="ja-JP" sz="1400" baseline="30000" dirty="0">
                  <a:latin typeface="メイリオ" panose="020B0604030504040204" pitchFamily="50" charset="-128"/>
                  <a:ea typeface="メイリオ" panose="020B0604030504040204" pitchFamily="50" charset="-128"/>
                </a:rPr>
                <a:t>-5</a:t>
              </a:r>
              <a:r>
                <a:rPr kumimoji="1" lang="en-US" altLang="ja-JP" sz="1400" dirty="0">
                  <a:latin typeface="メイリオ" panose="020B0604030504040204" pitchFamily="50" charset="-128"/>
                  <a:ea typeface="メイリオ" panose="020B0604030504040204" pitchFamily="50" charset="-128"/>
                </a:rPr>
                <a:t>μSv</a:t>
              </a:r>
              <a:endParaRPr kumimoji="1" lang="ja-JP" altLang="en-US" sz="1400" dirty="0">
                <a:latin typeface="メイリオ" panose="020B0604030504040204" pitchFamily="50" charset="-128"/>
                <a:ea typeface="メイリオ" panose="020B0604030504040204" pitchFamily="50" charset="-128"/>
              </a:endParaRPr>
            </a:p>
          </p:txBody>
        </p:sp>
        <p:sp>
          <p:nvSpPr>
            <p:cNvPr id="35" name="テキスト ボックス 34">
              <a:extLst>
                <a:ext uri="{FF2B5EF4-FFF2-40B4-BE49-F238E27FC236}">
                  <a16:creationId xmlns:a16="http://schemas.microsoft.com/office/drawing/2014/main" id="{F3654A4E-B5CB-4C38-A19E-83AD2E32325C}"/>
                </a:ext>
              </a:extLst>
            </p:cNvPr>
            <p:cNvSpPr txBox="1"/>
            <p:nvPr/>
          </p:nvSpPr>
          <p:spPr>
            <a:xfrm>
              <a:off x="5670945" y="4934759"/>
              <a:ext cx="2425110" cy="646331"/>
            </a:xfrm>
            <a:prstGeom prst="rect">
              <a:avLst/>
            </a:prstGeom>
            <a:noFill/>
          </p:spPr>
          <p:txBody>
            <a:bodyPr wrap="square" rtlCol="0">
              <a:spAutoFit/>
            </a:bodyPr>
            <a:lstStyle/>
            <a:p>
              <a:pPr algn="ctr">
                <a:defRPr/>
              </a:pPr>
              <a:r>
                <a:rPr kumimoji="1" lang="en-US" altLang="ja-JP" b="1" dirty="0">
                  <a:solidFill>
                    <a:prstClr val="black"/>
                  </a:solidFill>
                  <a:latin typeface="メイリオ" panose="020B0604030504040204" pitchFamily="50" charset="-128"/>
                  <a:ea typeface="メイリオ" panose="020B0604030504040204" pitchFamily="50" charset="-128"/>
                </a:rPr>
                <a:t>&gt;&gt;</a:t>
              </a:r>
            </a:p>
            <a:p>
              <a:pPr algn="ctr">
                <a:defRPr/>
              </a:pPr>
              <a:r>
                <a:rPr kumimoji="1" lang="ja-JP" altLang="en-US" b="1" dirty="0">
                  <a:solidFill>
                    <a:prstClr val="black"/>
                  </a:solidFill>
                  <a:latin typeface="メイリオ" panose="020B0604030504040204" pitchFamily="50" charset="-128"/>
                  <a:ea typeface="メイリオ" panose="020B0604030504040204" pitchFamily="50" charset="-128"/>
                </a:rPr>
                <a:t>約</a:t>
              </a:r>
              <a:r>
                <a:rPr kumimoji="1" lang="en-US" altLang="ja-JP" b="1" dirty="0">
                  <a:solidFill>
                    <a:prstClr val="black"/>
                  </a:solidFill>
                  <a:latin typeface="メイリオ" panose="020B0604030504040204" pitchFamily="50" charset="-128"/>
                  <a:ea typeface="メイリオ" panose="020B0604030504040204" pitchFamily="50" charset="-128"/>
                </a:rPr>
                <a:t>700</a:t>
              </a:r>
              <a:r>
                <a:rPr kumimoji="1" lang="ja-JP" altLang="en-US" b="1" dirty="0">
                  <a:solidFill>
                    <a:prstClr val="black"/>
                  </a:solidFill>
                  <a:latin typeface="メイリオ" panose="020B0604030504040204" pitchFamily="50" charset="-128"/>
                  <a:ea typeface="メイリオ" panose="020B0604030504040204" pitchFamily="50" charset="-128"/>
                </a:rPr>
                <a:t>分の</a:t>
              </a:r>
              <a:r>
                <a:rPr kumimoji="1" lang="en-US" altLang="ja-JP" b="1" dirty="0">
                  <a:solidFill>
                    <a:prstClr val="black"/>
                  </a:solidFill>
                  <a:latin typeface="メイリオ" panose="020B0604030504040204" pitchFamily="50" charset="-128"/>
                  <a:ea typeface="メイリオ" panose="020B0604030504040204" pitchFamily="50" charset="-128"/>
                </a:rPr>
                <a:t>1</a:t>
              </a:r>
            </a:p>
          </p:txBody>
        </p:sp>
      </p:grpSp>
      <p:sp>
        <p:nvSpPr>
          <p:cNvPr id="52" name="テキスト ボックス 51">
            <a:extLst>
              <a:ext uri="{FF2B5EF4-FFF2-40B4-BE49-F238E27FC236}">
                <a16:creationId xmlns:a16="http://schemas.microsoft.com/office/drawing/2014/main" id="{B3113B82-3A7E-4B6A-AD75-C88AF7FD8404}"/>
              </a:ext>
            </a:extLst>
          </p:cNvPr>
          <p:cNvSpPr txBox="1"/>
          <p:nvPr/>
        </p:nvSpPr>
        <p:spPr>
          <a:xfrm>
            <a:off x="4938503" y="5612796"/>
            <a:ext cx="3909969" cy="646331"/>
          </a:xfrm>
          <a:prstGeom prst="rect">
            <a:avLst/>
          </a:prstGeom>
          <a:noFill/>
        </p:spPr>
        <p:txBody>
          <a:bodyPr wrap="square" rtlCol="0">
            <a:spAutoFit/>
          </a:bodyPr>
          <a:lstStyle/>
          <a:p>
            <a:pPr algn="ctr">
              <a:defRPr/>
            </a:pPr>
            <a:r>
              <a:rPr kumimoji="1" lang="en-US" altLang="ja-JP" dirty="0">
                <a:solidFill>
                  <a:prstClr val="black"/>
                </a:solidFill>
                <a:latin typeface="メイリオ" panose="020B0604030504040204" pitchFamily="50" charset="-128"/>
                <a:ea typeface="メイリオ" panose="020B0604030504040204" pitchFamily="50" charset="-128"/>
              </a:rPr>
              <a:t>1Bq</a:t>
            </a:r>
            <a:r>
              <a:rPr kumimoji="1" lang="ja-JP" altLang="en-US" dirty="0">
                <a:solidFill>
                  <a:prstClr val="black"/>
                </a:solidFill>
                <a:latin typeface="メイリオ" panose="020B0604030504040204" pitchFamily="50" charset="-128"/>
                <a:ea typeface="メイリオ" panose="020B0604030504040204" pitchFamily="50" charset="-128"/>
              </a:rPr>
              <a:t>の放射能を経口摂取した際の</a:t>
            </a:r>
            <a:endParaRPr kumimoji="1" lang="en-US" altLang="ja-JP" dirty="0">
              <a:solidFill>
                <a:prstClr val="black"/>
              </a:solidFill>
              <a:latin typeface="メイリオ" panose="020B0604030504040204" pitchFamily="50" charset="-128"/>
              <a:ea typeface="メイリオ" panose="020B0604030504040204" pitchFamily="50" charset="-128"/>
            </a:endParaRPr>
          </a:p>
          <a:p>
            <a:pPr algn="ctr">
              <a:defRPr/>
            </a:pPr>
            <a:r>
              <a:rPr kumimoji="1" lang="ja-JP" altLang="en-US" dirty="0">
                <a:solidFill>
                  <a:prstClr val="black"/>
                </a:solidFill>
                <a:latin typeface="メイリオ" panose="020B0604030504040204" pitchFamily="50" charset="-128"/>
                <a:ea typeface="メイリオ" panose="020B0604030504040204" pitchFamily="50" charset="-128"/>
              </a:rPr>
              <a:t>被ばく線量</a:t>
            </a:r>
            <a:endParaRPr kumimoji="1" lang="en-US" altLang="ja-JP"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endParaRPr>
          </a:p>
        </p:txBody>
      </p:sp>
      <p:sp>
        <p:nvSpPr>
          <p:cNvPr id="53" name="正方形/長方形 52">
            <a:extLst>
              <a:ext uri="{FF2B5EF4-FFF2-40B4-BE49-F238E27FC236}">
                <a16:creationId xmlns:a16="http://schemas.microsoft.com/office/drawing/2014/main" id="{AF6EE3AF-EEAE-4001-977F-0C009E4AF9A9}"/>
              </a:ext>
            </a:extLst>
          </p:cNvPr>
          <p:cNvSpPr/>
          <p:nvPr/>
        </p:nvSpPr>
        <p:spPr>
          <a:xfrm>
            <a:off x="4450694" y="4666011"/>
            <a:ext cx="1971451" cy="523220"/>
          </a:xfrm>
          <a:prstGeom prst="rect">
            <a:avLst/>
          </a:prstGeom>
        </p:spPr>
        <p:txBody>
          <a:bodyPr wrap="square">
            <a:spAutoFit/>
          </a:bodyPr>
          <a:lstStyle/>
          <a:p>
            <a:pPr algn="ctr"/>
            <a:r>
              <a:rPr kumimoji="1" lang="ja-JP" altLang="en-US" sz="1400" dirty="0">
                <a:latin typeface="Meiryo UI" panose="020B0604030504040204" pitchFamily="50" charset="-128"/>
                <a:ea typeface="Meiryo UI" panose="020B0604030504040204" pitchFamily="50" charset="-128"/>
              </a:rPr>
              <a:t>被ばく線量</a:t>
            </a:r>
            <a:endParaRPr kumimoji="1" lang="en-US" altLang="ja-JP" sz="1400" dirty="0">
              <a:latin typeface="Meiryo UI" panose="020B0604030504040204" pitchFamily="50" charset="-128"/>
              <a:ea typeface="Meiryo UI" panose="020B0604030504040204" pitchFamily="50" charset="-128"/>
            </a:endParaRPr>
          </a:p>
          <a:p>
            <a:pPr algn="ctr"/>
            <a:r>
              <a:rPr kumimoji="1" lang="en-US" altLang="ja-JP" sz="1400" dirty="0">
                <a:latin typeface="メイリオ" panose="020B0604030504040204" pitchFamily="50" charset="-128"/>
                <a:ea typeface="メイリオ" panose="020B0604030504040204" pitchFamily="50" charset="-128"/>
              </a:rPr>
              <a:t>1.3 ×</a:t>
            </a:r>
            <a:r>
              <a:rPr kumimoji="1" lang="ja-JP" altLang="en-US" sz="1400" dirty="0">
                <a:latin typeface="メイリオ" panose="020B0604030504040204" pitchFamily="50" charset="-128"/>
                <a:ea typeface="メイリオ" panose="020B0604030504040204" pitchFamily="50" charset="-128"/>
              </a:rPr>
              <a:t> </a:t>
            </a:r>
            <a:r>
              <a:rPr kumimoji="1" lang="en-US" altLang="ja-JP" sz="1400" dirty="0">
                <a:latin typeface="メイリオ" panose="020B0604030504040204" pitchFamily="50" charset="-128"/>
                <a:ea typeface="メイリオ" panose="020B0604030504040204" pitchFamily="50" charset="-128"/>
              </a:rPr>
              <a:t>10</a:t>
            </a:r>
            <a:r>
              <a:rPr kumimoji="1" lang="en-US" altLang="ja-JP" sz="1400" baseline="30000" dirty="0">
                <a:latin typeface="メイリオ" panose="020B0604030504040204" pitchFamily="50" charset="-128"/>
                <a:ea typeface="メイリオ" panose="020B0604030504040204" pitchFamily="50" charset="-128"/>
              </a:rPr>
              <a:t>-2</a:t>
            </a:r>
            <a:r>
              <a:rPr kumimoji="1" lang="en-US" altLang="ja-JP" sz="1400" dirty="0">
                <a:latin typeface="メイリオ" panose="020B0604030504040204" pitchFamily="50" charset="-128"/>
                <a:ea typeface="メイリオ" panose="020B0604030504040204" pitchFamily="50" charset="-128"/>
              </a:rPr>
              <a:t>μSv</a:t>
            </a:r>
            <a:endParaRPr kumimoji="1" lang="ja-JP" altLang="en-US" sz="1400" dirty="0">
              <a:latin typeface="メイリオ" panose="020B0604030504040204" pitchFamily="50" charset="-128"/>
              <a:ea typeface="メイリオ" panose="020B0604030504040204" pitchFamily="50" charset="-128"/>
            </a:endParaRPr>
          </a:p>
        </p:txBody>
      </p:sp>
      <p:sp>
        <p:nvSpPr>
          <p:cNvPr id="17" name="正方形/長方形 16">
            <a:extLst>
              <a:ext uri="{FF2B5EF4-FFF2-40B4-BE49-F238E27FC236}">
                <a16:creationId xmlns:a16="http://schemas.microsoft.com/office/drawing/2014/main" id="{CC7FEEE2-43D1-4CD7-83BD-35F5B8772B78}"/>
              </a:ext>
            </a:extLst>
          </p:cNvPr>
          <p:cNvSpPr/>
          <p:nvPr/>
        </p:nvSpPr>
        <p:spPr>
          <a:xfrm>
            <a:off x="3993561" y="2914291"/>
            <a:ext cx="2425110" cy="584775"/>
          </a:xfrm>
          <a:prstGeom prst="rect">
            <a:avLst/>
          </a:prstGeom>
        </p:spPr>
        <p:txBody>
          <a:bodyPr wrap="square">
            <a:spAutoFit/>
          </a:bodyPr>
          <a:lstStyle/>
          <a:p>
            <a:pPr algn="ctr"/>
            <a:r>
              <a:rPr kumimoji="1" lang="en-US" altLang="ja-JP" sz="1600" b="1" dirty="0"/>
              <a:t>&lt;</a:t>
            </a:r>
            <a:r>
              <a:rPr kumimoji="1" lang="ja-JP" altLang="en-US" sz="1600" b="1" dirty="0"/>
              <a:t>セシウム</a:t>
            </a:r>
            <a:r>
              <a:rPr kumimoji="1" lang="en-US" altLang="ja-JP" sz="1600" b="1" dirty="0"/>
              <a:t>137&gt;</a:t>
            </a:r>
          </a:p>
          <a:p>
            <a:pPr algn="ctr"/>
            <a:r>
              <a:rPr kumimoji="1" lang="en-US" altLang="ja-JP" sz="1600" b="1" dirty="0"/>
              <a:t>1 </a:t>
            </a:r>
            <a:r>
              <a:rPr kumimoji="1" lang="en-US" altLang="ja-JP" sz="1600" b="1" dirty="0" err="1"/>
              <a:t>Bq</a:t>
            </a:r>
            <a:endParaRPr kumimoji="1" lang="ja-JP" altLang="en-US" sz="1600" b="1" dirty="0"/>
          </a:p>
        </p:txBody>
      </p:sp>
      <p:sp>
        <p:nvSpPr>
          <p:cNvPr id="54" name="テキスト ボックス 53">
            <a:extLst>
              <a:ext uri="{FF2B5EF4-FFF2-40B4-BE49-F238E27FC236}">
                <a16:creationId xmlns:a16="http://schemas.microsoft.com/office/drawing/2014/main" id="{ABA9CEC2-D51B-46C8-B4FB-D8A0D7F3BC94}"/>
              </a:ext>
            </a:extLst>
          </p:cNvPr>
          <p:cNvSpPr txBox="1"/>
          <p:nvPr/>
        </p:nvSpPr>
        <p:spPr>
          <a:xfrm>
            <a:off x="377551" y="6296582"/>
            <a:ext cx="8360230" cy="577081"/>
          </a:xfrm>
          <a:prstGeom prst="rect">
            <a:avLst/>
          </a:prstGeom>
          <a:noFill/>
        </p:spPr>
        <p:txBody>
          <a:bodyPr wrap="square" rtlCol="0">
            <a:spAutoFit/>
          </a:bodyPr>
          <a:lstStyle/>
          <a:p>
            <a:pPr lvl="0">
              <a:defRPr/>
            </a:pPr>
            <a:r>
              <a:rPr kumimoji="1" lang="ja-JP" altLang="en-US" sz="1050" dirty="0">
                <a:solidFill>
                  <a:prstClr val="black"/>
                </a:solidFill>
                <a:latin typeface="Meiryo UI" panose="020B0604030504040204" pitchFamily="50" charset="-128"/>
                <a:ea typeface="Meiryo UI" panose="020B0604030504040204" pitchFamily="50" charset="-128"/>
              </a:rPr>
              <a:t>「一般財団法人高度情報科学技術研究機構、閲覧日：平成</a:t>
            </a:r>
            <a:r>
              <a:rPr kumimoji="1" lang="en-US" altLang="ja-JP" sz="1050" dirty="0">
                <a:solidFill>
                  <a:prstClr val="black"/>
                </a:solidFill>
                <a:latin typeface="Meiryo UI" panose="020B0604030504040204" pitchFamily="50" charset="-128"/>
                <a:ea typeface="Meiryo UI" panose="020B0604030504040204" pitchFamily="50" charset="-128"/>
              </a:rPr>
              <a:t>31</a:t>
            </a:r>
            <a:r>
              <a:rPr kumimoji="1" lang="ja-JP" altLang="en-US" sz="1050" dirty="0">
                <a:solidFill>
                  <a:prstClr val="black"/>
                </a:solidFill>
                <a:latin typeface="Meiryo UI" panose="020B0604030504040204" pitchFamily="50" charset="-128"/>
                <a:ea typeface="Meiryo UI" panose="020B0604030504040204" pitchFamily="50" charset="-128"/>
              </a:rPr>
              <a:t>年</a:t>
            </a:r>
            <a:r>
              <a:rPr kumimoji="1" lang="en-US" altLang="ja-JP" sz="1050" dirty="0">
                <a:solidFill>
                  <a:prstClr val="black"/>
                </a:solidFill>
                <a:latin typeface="Meiryo UI" panose="020B0604030504040204" pitchFamily="50" charset="-128"/>
                <a:ea typeface="Meiryo UI" panose="020B0604030504040204" pitchFamily="50" charset="-128"/>
              </a:rPr>
              <a:t>2</a:t>
            </a:r>
            <a:r>
              <a:rPr kumimoji="1" lang="ja-JP" altLang="en-US" sz="1050" dirty="0">
                <a:solidFill>
                  <a:prstClr val="black"/>
                </a:solidFill>
                <a:latin typeface="Meiryo UI" panose="020B0604030504040204" pitchFamily="50" charset="-128"/>
                <a:ea typeface="Meiryo UI" panose="020B0604030504040204" pitchFamily="50" charset="-128"/>
              </a:rPr>
              <a:t>月</a:t>
            </a:r>
            <a:r>
              <a:rPr kumimoji="1" lang="en-US" altLang="ja-JP" sz="1050" dirty="0">
                <a:solidFill>
                  <a:prstClr val="black"/>
                </a:solidFill>
                <a:latin typeface="Meiryo UI" panose="020B0604030504040204" pitchFamily="50" charset="-128"/>
                <a:ea typeface="Meiryo UI" panose="020B0604030504040204" pitchFamily="50" charset="-128"/>
              </a:rPr>
              <a:t>5</a:t>
            </a:r>
            <a:r>
              <a:rPr kumimoji="1" lang="ja-JP" altLang="en-US" sz="1050" dirty="0">
                <a:solidFill>
                  <a:prstClr val="black"/>
                </a:solidFill>
                <a:latin typeface="Meiryo UI" panose="020B0604030504040204" pitchFamily="50" charset="-128"/>
                <a:ea typeface="Meiryo UI" panose="020B0604030504040204" pitchFamily="50" charset="-128"/>
              </a:rPr>
              <a:t>日、</a:t>
            </a:r>
            <a:r>
              <a:rPr kumimoji="1" lang="en-US" altLang="ja-JP" sz="1050" dirty="0">
                <a:latin typeface="Meiryo UI" panose="020B0604030504040204" pitchFamily="50" charset="-128"/>
                <a:ea typeface="Meiryo UI" panose="020B0604030504040204" pitchFamily="50" charset="-128"/>
              </a:rPr>
              <a:t>http://www.rist.or.jp/atomica/data/dat_detail.php?Title_Key=09-01-03-08</a:t>
            </a:r>
            <a:r>
              <a:rPr kumimoji="1" lang="ja-JP" altLang="en-US" sz="1050" dirty="0">
                <a:latin typeface="Meiryo UI" panose="020B0604030504040204" pitchFamily="50" charset="-128"/>
                <a:ea typeface="Meiryo UI" panose="020B0604030504040204" pitchFamily="50" charset="-128"/>
              </a:rPr>
              <a:t>」</a:t>
            </a:r>
            <a:endParaRPr kumimoji="1" lang="en-US" altLang="ja-JP" sz="1050" dirty="0">
              <a:latin typeface="Meiryo UI" panose="020B0604030504040204" pitchFamily="50" charset="-128"/>
              <a:ea typeface="Meiryo UI" panose="020B0604030504040204" pitchFamily="50" charset="-128"/>
            </a:endParaRPr>
          </a:p>
          <a:p>
            <a:pPr lvl="0">
              <a:defRPr/>
            </a:pPr>
            <a:r>
              <a:rPr kumimoji="1" lang="ja-JP" altLang="en-US" sz="1050" dirty="0">
                <a:solidFill>
                  <a:prstClr val="black"/>
                </a:solidFill>
                <a:latin typeface="Meiryo UI" panose="020B0604030504040204" pitchFamily="50" charset="-128"/>
                <a:ea typeface="Meiryo UI" panose="020B0604030504040204" pitchFamily="50" charset="-128"/>
              </a:rPr>
              <a:t>「</a:t>
            </a:r>
            <a:r>
              <a:rPr kumimoji="1" lang="en-US" altLang="ja-JP" sz="1050" dirty="0">
                <a:solidFill>
                  <a:prstClr val="black"/>
                </a:solidFill>
                <a:latin typeface="Meiryo UI" panose="020B0604030504040204" pitchFamily="50" charset="-128"/>
                <a:ea typeface="Meiryo UI" panose="020B0604030504040204" pitchFamily="50" charset="-128"/>
              </a:rPr>
              <a:t>ICRP</a:t>
            </a:r>
            <a:r>
              <a:rPr kumimoji="1" lang="ja-JP" altLang="en-US" sz="1050" dirty="0" err="1">
                <a:solidFill>
                  <a:prstClr val="black"/>
                </a:solidFill>
                <a:latin typeface="Meiryo UI" panose="020B0604030504040204" pitchFamily="50" charset="-128"/>
                <a:ea typeface="Meiryo UI" panose="020B0604030504040204" pitchFamily="50" charset="-128"/>
              </a:rPr>
              <a:t>、</a:t>
            </a:r>
            <a:r>
              <a:rPr kumimoji="1" lang="en-US" altLang="ja-JP" sz="1050" dirty="0">
                <a:solidFill>
                  <a:prstClr val="black"/>
                </a:solidFill>
                <a:latin typeface="Meiryo UI" panose="020B0604030504040204" pitchFamily="50" charset="-128"/>
                <a:ea typeface="Meiryo UI" panose="020B0604030504040204" pitchFamily="50" charset="-128"/>
              </a:rPr>
              <a:t>Compendium of Dose Coefficients based on ICRP Publication 60. ICRP Publication 119</a:t>
            </a:r>
            <a:r>
              <a:rPr kumimoji="1" lang="ja-JP" altLang="en-US" sz="1050" dirty="0" err="1">
                <a:solidFill>
                  <a:prstClr val="black"/>
                </a:solidFill>
                <a:latin typeface="Meiryo UI" panose="020B0604030504040204" pitchFamily="50" charset="-128"/>
                <a:ea typeface="Meiryo UI" panose="020B0604030504040204" pitchFamily="50" charset="-128"/>
              </a:rPr>
              <a:t>、</a:t>
            </a:r>
            <a:r>
              <a:rPr kumimoji="1" lang="ja-JP" altLang="en-US" sz="1050" dirty="0">
                <a:solidFill>
                  <a:prstClr val="black"/>
                </a:solidFill>
                <a:latin typeface="Meiryo UI" panose="020B0604030504040204" pitchFamily="50" charset="-128"/>
                <a:ea typeface="Meiryo UI" panose="020B0604030504040204" pitchFamily="50" charset="-128"/>
              </a:rPr>
              <a:t>平成</a:t>
            </a:r>
            <a:r>
              <a:rPr kumimoji="1" lang="en-US" altLang="ja-JP" sz="1050" dirty="0">
                <a:solidFill>
                  <a:prstClr val="black"/>
                </a:solidFill>
                <a:latin typeface="Meiryo UI" panose="020B0604030504040204" pitchFamily="50" charset="-128"/>
                <a:ea typeface="Meiryo UI" panose="020B0604030504040204" pitchFamily="50" charset="-128"/>
              </a:rPr>
              <a:t>25</a:t>
            </a:r>
            <a:r>
              <a:rPr kumimoji="1" lang="ja-JP" altLang="en-US" sz="1050" dirty="0">
                <a:solidFill>
                  <a:prstClr val="black"/>
                </a:solidFill>
                <a:latin typeface="Meiryo UI" panose="020B0604030504040204" pitchFamily="50" charset="-128"/>
                <a:ea typeface="Meiryo UI" panose="020B0604030504040204" pitchFamily="50" charset="-128"/>
              </a:rPr>
              <a:t>年</a:t>
            </a:r>
            <a:r>
              <a:rPr kumimoji="1" lang="en-US" altLang="ja-JP" sz="1050" dirty="0">
                <a:solidFill>
                  <a:prstClr val="black"/>
                </a:solidFill>
                <a:latin typeface="Meiryo UI" panose="020B0604030504040204" pitchFamily="50" charset="-128"/>
                <a:ea typeface="Meiryo UI" panose="020B0604030504040204" pitchFamily="50" charset="-128"/>
              </a:rPr>
              <a:t>8</a:t>
            </a:r>
            <a:r>
              <a:rPr kumimoji="1" lang="ja-JP" altLang="en-US" sz="1050" dirty="0">
                <a:solidFill>
                  <a:prstClr val="black"/>
                </a:solidFill>
                <a:latin typeface="Meiryo UI" panose="020B0604030504040204" pitchFamily="50" charset="-128"/>
                <a:ea typeface="Meiryo UI" panose="020B0604030504040204" pitchFamily="50" charset="-128"/>
              </a:rPr>
              <a:t>月」より作成</a:t>
            </a:r>
            <a:endParaRPr kumimoji="1" lang="en-US" altLang="ja-JP" sz="1050" dirty="0">
              <a:solidFill>
                <a:prstClr val="black"/>
              </a:solidFill>
              <a:latin typeface="Meiryo UI" panose="020B0604030504040204" pitchFamily="50" charset="-128"/>
              <a:ea typeface="Meiryo UI" panose="020B0604030504040204" pitchFamily="50" charset="-128"/>
            </a:endParaRPr>
          </a:p>
        </p:txBody>
      </p:sp>
      <p:pic>
        <p:nvPicPr>
          <p:cNvPr id="3" name="図 2"/>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88717" y="2491273"/>
            <a:ext cx="4889416" cy="3816427"/>
          </a:xfrm>
          <a:prstGeom prst="rect">
            <a:avLst/>
          </a:prstGeom>
        </p:spPr>
      </p:pic>
    </p:spTree>
    <p:extLst>
      <p:ext uri="{BB962C8B-B14F-4D97-AF65-F5344CB8AC3E}">
        <p14:creationId xmlns:p14="http://schemas.microsoft.com/office/powerpoint/2010/main" val="166315279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8D20457-6617-4431-9136-64674BE6E1A3}"/>
              </a:ext>
            </a:extLst>
          </p:cNvPr>
          <p:cNvSpPr>
            <a:spLocks noGrp="1"/>
          </p:cNvSpPr>
          <p:nvPr>
            <p:ph type="title"/>
          </p:nvPr>
        </p:nvSpPr>
        <p:spPr/>
        <p:txBody>
          <a:bodyPr/>
          <a:lstStyle/>
          <a:p>
            <a:r>
              <a:rPr lang="ja-JP" altLang="en-US" dirty="0"/>
              <a:t>４</a:t>
            </a:r>
            <a:r>
              <a:rPr lang="en-US" altLang="ja-JP" dirty="0"/>
              <a:t>.</a:t>
            </a:r>
            <a:r>
              <a:rPr lang="ja-JP" altLang="en-US" dirty="0"/>
              <a:t>６</a:t>
            </a:r>
            <a:r>
              <a:rPr kumimoji="1" lang="en-US" altLang="ja-JP" dirty="0">
                <a:latin typeface="Meiryo UI" panose="020B0604030504040204" pitchFamily="50" charset="-128"/>
                <a:ea typeface="Meiryo UI" panose="020B0604030504040204" pitchFamily="50" charset="-128"/>
              </a:rPr>
              <a:t> </a:t>
            </a:r>
            <a:r>
              <a:rPr kumimoji="1" lang="ja-JP" altLang="en-US" dirty="0">
                <a:latin typeface="Meiryo UI" panose="020B0604030504040204" pitchFamily="50" charset="-128"/>
                <a:ea typeface="Meiryo UI" panose="020B0604030504040204" pitchFamily="50" charset="-128"/>
              </a:rPr>
              <a:t>トリチウムの体内挙動</a:t>
            </a:r>
          </a:p>
        </p:txBody>
      </p:sp>
      <p:sp>
        <p:nvSpPr>
          <p:cNvPr id="4" name="正方形/長方形 3">
            <a:extLst>
              <a:ext uri="{FF2B5EF4-FFF2-40B4-BE49-F238E27FC236}">
                <a16:creationId xmlns:a16="http://schemas.microsoft.com/office/drawing/2014/main" id="{271F3960-E06B-4544-9BF6-974CD2039EBE}"/>
              </a:ext>
            </a:extLst>
          </p:cNvPr>
          <p:cNvSpPr/>
          <p:nvPr/>
        </p:nvSpPr>
        <p:spPr>
          <a:xfrm>
            <a:off x="369636" y="1048121"/>
            <a:ext cx="8402128" cy="2393861"/>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tIns="144000" rtlCol="0" anchor="t"/>
          <a:lstStyle/>
          <a:p>
            <a:pPr marL="285750" marR="0" lvl="0" indent="-285750" algn="l" defTabSz="457200" rtl="0" eaLnBrk="1" fontAlgn="auto" latinLnBrk="0" hangingPunct="1">
              <a:lnSpc>
                <a:spcPct val="100000"/>
              </a:lnSpc>
              <a:spcBef>
                <a:spcPts val="0"/>
              </a:spcBef>
              <a:spcAft>
                <a:spcPts val="0"/>
              </a:spcAft>
              <a:buClrTx/>
              <a:buSzTx/>
              <a:buFont typeface="Wingdings" panose="05000000000000000000" pitchFamily="2" charset="2"/>
              <a:buChar char="l"/>
              <a:tabLst/>
              <a:defRPr/>
            </a:pPr>
            <a:r>
              <a:rPr kumimoji="1" lang="ja-JP" altLang="en-US" sz="18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トリチウムを</a:t>
            </a:r>
            <a:r>
              <a:rPr kumimoji="1" lang="en-US" altLang="ja-JP" sz="18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HTO</a:t>
            </a:r>
            <a:r>
              <a:rPr kumimoji="1" lang="ja-JP" altLang="en-US" sz="18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（トリチウム水）あるいは</a:t>
            </a:r>
            <a:r>
              <a:rPr kumimoji="1" lang="en-US" altLang="ja-JP" sz="18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OBT</a:t>
            </a:r>
            <a:r>
              <a:rPr kumimoji="1" lang="ja-JP" altLang="en-US" sz="18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（有機結合型トリチウム）として摂取するかで、体内での挙動が異なる。</a:t>
            </a:r>
            <a:endParaRPr kumimoji="1" lang="en-US" altLang="ja-JP" sz="18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endParaRPr>
          </a:p>
          <a:p>
            <a:pPr marL="285750" marR="0" lvl="0" indent="-285750" algn="l" defTabSz="457200" rtl="0" eaLnBrk="1" fontAlgn="auto" latinLnBrk="0" hangingPunct="1">
              <a:lnSpc>
                <a:spcPct val="100000"/>
              </a:lnSpc>
              <a:spcBef>
                <a:spcPts val="0"/>
              </a:spcBef>
              <a:spcAft>
                <a:spcPts val="0"/>
              </a:spcAft>
              <a:buClrTx/>
              <a:buSzTx/>
              <a:buFont typeface="Wingdings" panose="05000000000000000000" pitchFamily="2" charset="2"/>
              <a:buChar char="l"/>
              <a:tabLst/>
              <a:defRPr/>
            </a:pPr>
            <a:r>
              <a:rPr kumimoji="1" lang="ja-JP" altLang="en-US" sz="18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摂取された</a:t>
            </a:r>
            <a:r>
              <a:rPr kumimoji="1" lang="en-US" altLang="ja-JP" sz="18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HTO</a:t>
            </a:r>
            <a:r>
              <a:rPr kumimoji="1" lang="ja-JP" altLang="en-US" sz="18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は血液中に移行し、約</a:t>
            </a:r>
            <a:r>
              <a:rPr kumimoji="1" lang="en-US" altLang="ja-JP" sz="18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97</a:t>
            </a:r>
            <a:r>
              <a:rPr kumimoji="1" lang="en-US" altLang="ja-JP" sz="1800" b="0" i="0" u="none" strike="noStrike" kern="1200" cap="none" spc="0" normalizeH="0" baseline="0" noProof="0" dirty="0">
                <a:ln>
                  <a:noFill/>
                </a:ln>
                <a:solidFill>
                  <a:schemeClr val="tx1"/>
                </a:solidFill>
                <a:effectLst/>
                <a:uLnTx/>
                <a:uFillTx/>
                <a:latin typeface="メイリオ" panose="020B0604030504040204" pitchFamily="50" charset="-128"/>
                <a:ea typeface="メイリオ" panose="020B0604030504040204" pitchFamily="50" charset="-128"/>
                <a:cs typeface="+mn-cs"/>
              </a:rPr>
              <a:t>%</a:t>
            </a:r>
            <a:r>
              <a:rPr kumimoji="1" lang="ja-JP" altLang="en-US" dirty="0">
                <a:solidFill>
                  <a:schemeClr val="tx1"/>
                </a:solidFill>
                <a:latin typeface="メイリオ" panose="020B0604030504040204" pitchFamily="50" charset="-128"/>
                <a:ea typeface="メイリオ" panose="020B0604030504040204" pitchFamily="50" charset="-128"/>
              </a:rPr>
              <a:t>は</a:t>
            </a:r>
            <a:r>
              <a:rPr kumimoji="1" lang="en-US" altLang="ja-JP" sz="1800" b="0" i="0" u="none" strike="noStrike" kern="1200" cap="none" spc="0" normalizeH="0" baseline="0" noProof="0" dirty="0">
                <a:ln>
                  <a:noFill/>
                </a:ln>
                <a:solidFill>
                  <a:schemeClr val="tx1"/>
                </a:solidFill>
                <a:effectLst/>
                <a:uLnTx/>
                <a:uFillTx/>
                <a:latin typeface="メイリオ" panose="020B0604030504040204" pitchFamily="50" charset="-128"/>
                <a:ea typeface="メイリオ" panose="020B0604030504040204" pitchFamily="50" charset="-128"/>
                <a:cs typeface="+mn-cs"/>
              </a:rPr>
              <a:t>HTO</a:t>
            </a:r>
            <a:r>
              <a:rPr kumimoji="1" lang="ja-JP" altLang="en-US" sz="1800" b="0" i="0" u="none" strike="noStrike" kern="1200" cap="none" spc="0" normalizeH="0" baseline="0" noProof="0" dirty="0">
                <a:ln>
                  <a:noFill/>
                </a:ln>
                <a:solidFill>
                  <a:schemeClr val="tx1"/>
                </a:solidFill>
                <a:effectLst/>
                <a:uLnTx/>
                <a:uFillTx/>
                <a:latin typeface="メイリオ" panose="020B0604030504040204" pitchFamily="50" charset="-128"/>
                <a:ea typeface="メイリオ" panose="020B0604030504040204" pitchFamily="50" charset="-128"/>
                <a:cs typeface="+mn-cs"/>
              </a:rPr>
              <a:t>のまま</a:t>
            </a:r>
            <a:r>
              <a:rPr kumimoji="1" lang="ja-JP" altLang="en-US" dirty="0">
                <a:solidFill>
                  <a:schemeClr val="tx1"/>
                </a:solidFill>
                <a:latin typeface="メイリオ" panose="020B0604030504040204" pitchFamily="50" charset="-128"/>
                <a:ea typeface="メイリオ" panose="020B0604030504040204" pitchFamily="50" charset="-128"/>
              </a:rPr>
              <a:t>存在し</a:t>
            </a:r>
            <a:r>
              <a:rPr kumimoji="1" lang="ja-JP" altLang="en-US" sz="1800" b="0" i="0" u="none" strike="noStrike" kern="1200" cap="none" spc="0" normalizeH="0" baseline="0" noProof="0" dirty="0" err="1">
                <a:ln>
                  <a:noFill/>
                </a:ln>
                <a:solidFill>
                  <a:prstClr val="black"/>
                </a:solidFill>
                <a:effectLst/>
                <a:uLnTx/>
                <a:uFillTx/>
                <a:latin typeface="メイリオ" panose="020B0604030504040204" pitchFamily="50" charset="-128"/>
                <a:ea typeface="メイリオ" panose="020B0604030504040204" pitchFamily="50" charset="-128"/>
                <a:cs typeface="+mn-cs"/>
              </a:rPr>
              <a:t>、</a:t>
            </a:r>
            <a:r>
              <a:rPr kumimoji="1" lang="ja-JP" altLang="en-US" sz="18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約</a:t>
            </a:r>
            <a:r>
              <a:rPr kumimoji="1" lang="en-US" altLang="ja-JP" sz="18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3%</a:t>
            </a:r>
            <a:r>
              <a:rPr kumimoji="1" lang="ja-JP" altLang="en-US" sz="18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が</a:t>
            </a:r>
            <a:r>
              <a:rPr kumimoji="1" lang="en-US" altLang="ja-JP" sz="18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OBT</a:t>
            </a:r>
            <a:r>
              <a:rPr kumimoji="1" lang="ja-JP" altLang="en-US" sz="18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に変換される。</a:t>
            </a:r>
            <a:r>
              <a:rPr kumimoji="1" lang="en-US" altLang="ja-JP" sz="18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OBT</a:t>
            </a:r>
            <a:r>
              <a:rPr kumimoji="1" lang="ja-JP" altLang="en-US" sz="18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を摂取した場合は</a:t>
            </a:r>
            <a:r>
              <a:rPr kumimoji="1" lang="ja-JP" altLang="en-US" sz="1800" b="0" i="0" u="none" strike="noStrike" kern="1200" cap="none" spc="0" normalizeH="0" baseline="0" noProof="0" dirty="0" err="1">
                <a:ln>
                  <a:noFill/>
                </a:ln>
                <a:solidFill>
                  <a:prstClr val="black"/>
                </a:solidFill>
                <a:effectLst/>
                <a:uLnTx/>
                <a:uFillTx/>
                <a:latin typeface="メイリオ" panose="020B0604030504040204" pitchFamily="50" charset="-128"/>
                <a:ea typeface="メイリオ" panose="020B0604030504040204" pitchFamily="50" charset="-128"/>
                <a:cs typeface="+mn-cs"/>
              </a:rPr>
              <a:t>、</a:t>
            </a:r>
            <a:r>
              <a:rPr kumimoji="1" lang="ja-JP" altLang="en-US" sz="18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血液中に移行した後、約</a:t>
            </a:r>
            <a:r>
              <a:rPr kumimoji="1" lang="en-US" altLang="ja-JP" sz="18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50%</a:t>
            </a:r>
            <a:r>
              <a:rPr kumimoji="1" lang="ja-JP" altLang="en-US" sz="18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が</a:t>
            </a:r>
            <a:r>
              <a:rPr kumimoji="1" lang="en-US" altLang="ja-JP" sz="18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OBT</a:t>
            </a:r>
            <a:r>
              <a:rPr kumimoji="1" lang="ja-JP" altLang="en-US" sz="18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として</a:t>
            </a:r>
            <a:r>
              <a:rPr kumimoji="1" lang="ja-JP" altLang="en-US" dirty="0">
                <a:solidFill>
                  <a:prstClr val="black"/>
                </a:solidFill>
                <a:latin typeface="メイリオ" panose="020B0604030504040204" pitchFamily="50" charset="-128"/>
                <a:ea typeface="メイリオ" panose="020B0604030504040204" pitchFamily="50" charset="-128"/>
              </a:rPr>
              <a:t>存在し</a:t>
            </a:r>
            <a:r>
              <a:rPr kumimoji="1" lang="ja-JP" altLang="en-US" sz="1800" b="0" i="0" u="none" strike="noStrike" kern="1200" cap="none" spc="0" normalizeH="0" baseline="0" noProof="0" dirty="0" err="1">
                <a:ln>
                  <a:noFill/>
                </a:ln>
                <a:solidFill>
                  <a:prstClr val="black"/>
                </a:solidFill>
                <a:effectLst/>
                <a:uLnTx/>
                <a:uFillTx/>
                <a:latin typeface="メイリオ" panose="020B0604030504040204" pitchFamily="50" charset="-128"/>
                <a:ea typeface="メイリオ" panose="020B0604030504040204" pitchFamily="50" charset="-128"/>
                <a:cs typeface="+mn-cs"/>
              </a:rPr>
              <a:t>、</a:t>
            </a:r>
            <a:r>
              <a:rPr kumimoji="1" lang="ja-JP" altLang="en-US" sz="18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残りが</a:t>
            </a:r>
            <a:r>
              <a:rPr kumimoji="1" lang="en-US" altLang="ja-JP" sz="18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HTO</a:t>
            </a:r>
            <a:r>
              <a:rPr kumimoji="1" lang="ja-JP" altLang="en-US" sz="18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に変換される。</a:t>
            </a:r>
            <a:endParaRPr kumimoji="1" lang="en-US" altLang="ja-JP" sz="18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endParaRPr>
          </a:p>
          <a:p>
            <a:pPr marL="285750" marR="0" lvl="0" indent="-285750" algn="l" defTabSz="457200" rtl="0" eaLnBrk="1" fontAlgn="auto" latinLnBrk="0" hangingPunct="1">
              <a:lnSpc>
                <a:spcPct val="100000"/>
              </a:lnSpc>
              <a:spcBef>
                <a:spcPts val="0"/>
              </a:spcBef>
              <a:spcAft>
                <a:spcPts val="0"/>
              </a:spcAft>
              <a:buClrTx/>
              <a:buSzTx/>
              <a:buFont typeface="Wingdings" panose="05000000000000000000" pitchFamily="2" charset="2"/>
              <a:buChar char="l"/>
              <a:tabLst/>
              <a:defRPr/>
            </a:pPr>
            <a:r>
              <a:rPr kumimoji="1" lang="ja-JP" altLang="en-US" sz="18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トリチウムの生物学的半減期</a:t>
            </a:r>
            <a:r>
              <a:rPr kumimoji="1" lang="en-US" altLang="ja-JP" sz="1800" b="0" i="0" u="none" strike="noStrike" kern="1200" cap="none" spc="0" normalizeH="0" baseline="3000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a:t>
            </a:r>
            <a:r>
              <a:rPr kumimoji="1" lang="ja-JP" altLang="en-US" sz="18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は、</a:t>
            </a:r>
            <a:r>
              <a:rPr kumimoji="1" lang="en-US" altLang="ja-JP" sz="18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HTO</a:t>
            </a:r>
            <a:r>
              <a:rPr kumimoji="1" lang="ja-JP" altLang="en-US" sz="18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の場合は</a:t>
            </a:r>
            <a:r>
              <a:rPr kumimoji="1" lang="en-US" altLang="ja-JP" sz="18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10</a:t>
            </a:r>
            <a:r>
              <a:rPr kumimoji="1" lang="ja-JP" altLang="en-US" sz="18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日程度、</a:t>
            </a:r>
            <a:r>
              <a:rPr kumimoji="1" lang="en-US" altLang="ja-JP" sz="18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OBT</a:t>
            </a:r>
            <a:r>
              <a:rPr kumimoji="1" lang="ja-JP" altLang="en-US" sz="18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の場合は</a:t>
            </a:r>
            <a:r>
              <a:rPr kumimoji="1" lang="en-US" altLang="ja-JP" sz="18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40</a:t>
            </a:r>
            <a:r>
              <a:rPr kumimoji="1" lang="ja-JP" altLang="en-US" sz="18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日程度であり、特定の臓器には蓄積しない。</a:t>
            </a:r>
            <a:endParaRPr kumimoji="1" lang="en-US" altLang="ja-JP" sz="18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endParaRPr>
          </a:p>
        </p:txBody>
      </p:sp>
      <p:sp>
        <p:nvSpPr>
          <p:cNvPr id="5" name="スライド番号プレースホルダー 4">
            <a:extLst>
              <a:ext uri="{FF2B5EF4-FFF2-40B4-BE49-F238E27FC236}">
                <a16:creationId xmlns:a16="http://schemas.microsoft.com/office/drawing/2014/main" id="{68AF8F48-9921-43BD-8392-73F831F48924}"/>
              </a:ext>
            </a:extLst>
          </p:cNvPr>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787F0561-F29F-4014-88F6-9EE3D1B23701}" type="slidenum">
              <a:rPr kumimoji="1" lang="ja-JP" altLang="en-US" sz="1200" b="0" i="0" u="none" strike="noStrike" kern="1200" cap="none" spc="0" normalizeH="0" baseline="0" noProof="0" smtClean="0">
                <a:ln>
                  <a:noFill/>
                </a:ln>
                <a:solidFill>
                  <a:prstClr val="black">
                    <a:tint val="75000"/>
                  </a:prstClr>
                </a:solidFill>
                <a:effectLst/>
                <a:uLnTx/>
                <a:uFillTx/>
                <a:latin typeface="Yu Gothic UI Semilight" panose="020B0400000000000000" pitchFamily="50" charset="-128"/>
                <a:ea typeface="Yu Gothic UI Semilight" panose="020B0400000000000000" pitchFamily="50" charset="-128"/>
                <a:cs typeface="+mn-cs"/>
              </a:rPr>
              <a:pPr marL="0" marR="0" lvl="0" indent="0" algn="r" defTabSz="457200" rtl="0" eaLnBrk="1" fontAlgn="auto" latinLnBrk="0" hangingPunct="1">
                <a:lnSpc>
                  <a:spcPct val="100000"/>
                </a:lnSpc>
                <a:spcBef>
                  <a:spcPts val="0"/>
                </a:spcBef>
                <a:spcAft>
                  <a:spcPts val="0"/>
                </a:spcAft>
                <a:buClrTx/>
                <a:buSzTx/>
                <a:buFontTx/>
                <a:buNone/>
                <a:tabLst/>
                <a:defRPr/>
              </a:pPr>
              <a:t>29</a:t>
            </a:fld>
            <a:endParaRPr kumimoji="1" lang="ja-JP" altLang="en-US" sz="1200" b="0" i="0" u="none" strike="noStrike" kern="1200" cap="none" spc="0" normalizeH="0" baseline="0" noProof="0">
              <a:ln>
                <a:noFill/>
              </a:ln>
              <a:solidFill>
                <a:prstClr val="black">
                  <a:tint val="75000"/>
                </a:prstClr>
              </a:solidFill>
              <a:effectLst/>
              <a:uLnTx/>
              <a:uFillTx/>
              <a:latin typeface="Yu Gothic UI Semilight" panose="020B0400000000000000" pitchFamily="50" charset="-128"/>
              <a:ea typeface="Yu Gothic UI Semilight" panose="020B0400000000000000" pitchFamily="50" charset="-128"/>
              <a:cs typeface="+mn-cs"/>
            </a:endParaRPr>
          </a:p>
        </p:txBody>
      </p:sp>
      <p:sp>
        <p:nvSpPr>
          <p:cNvPr id="11" name="正方形/長方形 10">
            <a:extLst>
              <a:ext uri="{FF2B5EF4-FFF2-40B4-BE49-F238E27FC236}">
                <a16:creationId xmlns:a16="http://schemas.microsoft.com/office/drawing/2014/main" id="{56A3AC94-C927-4838-9E25-247C5D899D1B}"/>
              </a:ext>
            </a:extLst>
          </p:cNvPr>
          <p:cNvSpPr/>
          <p:nvPr/>
        </p:nvSpPr>
        <p:spPr>
          <a:xfrm>
            <a:off x="369636" y="750081"/>
            <a:ext cx="8402128" cy="35636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dirty="0">
                <a:solidFill>
                  <a:prstClr val="black"/>
                </a:solidFill>
                <a:latin typeface="メイリオ" panose="020B0604030504040204" pitchFamily="50" charset="-128"/>
                <a:ea typeface="メイリオ" panose="020B0604030504040204" pitchFamily="50" charset="-128"/>
              </a:rPr>
              <a:t>摂取された</a:t>
            </a:r>
            <a:r>
              <a:rPr kumimoji="1" lang="ja-JP" altLang="en-US" sz="18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トリチウムは体内に蓄積しないのか？</a:t>
            </a:r>
            <a:endParaRPr kumimoji="1" lang="en-US" altLang="ja-JP" sz="18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endParaRPr>
          </a:p>
        </p:txBody>
      </p:sp>
      <p:sp>
        <p:nvSpPr>
          <p:cNvPr id="21" name="テキスト ボックス 20">
            <a:extLst>
              <a:ext uri="{FF2B5EF4-FFF2-40B4-BE49-F238E27FC236}">
                <a16:creationId xmlns:a16="http://schemas.microsoft.com/office/drawing/2014/main" id="{8D96CD97-9607-47DA-AEC2-4A57494095F2}"/>
              </a:ext>
            </a:extLst>
          </p:cNvPr>
          <p:cNvSpPr txBox="1"/>
          <p:nvPr/>
        </p:nvSpPr>
        <p:spPr>
          <a:xfrm>
            <a:off x="221112" y="5938642"/>
            <a:ext cx="3900298" cy="338554"/>
          </a:xfrm>
          <a:prstGeom prst="rect">
            <a:avLst/>
          </a:prstGeom>
          <a:noFill/>
        </p:spPr>
        <p:txBody>
          <a:bodyPr wrap="none" rtlCol="0">
            <a:spAutoFit/>
          </a:bodyPr>
          <a:lstStyle/>
          <a:p>
            <a:r>
              <a:rPr kumimoji="1" lang="ja-JP" altLang="en-US" sz="1600" dirty="0">
                <a:latin typeface="Meiryo UI" panose="020B0604030504040204" pitchFamily="50" charset="-128"/>
                <a:ea typeface="Meiryo UI" panose="020B0604030504040204" pitchFamily="50" charset="-128"/>
              </a:rPr>
              <a:t>図</a:t>
            </a:r>
            <a:r>
              <a:rPr kumimoji="1" lang="en-US" altLang="ja-JP" sz="1600" dirty="0">
                <a:latin typeface="Meiryo UI" panose="020B0604030504040204" pitchFamily="50" charset="-128"/>
                <a:ea typeface="Meiryo UI" panose="020B0604030504040204" pitchFamily="50" charset="-128"/>
              </a:rPr>
              <a:t>1. </a:t>
            </a:r>
            <a:r>
              <a:rPr kumimoji="1" lang="ja-JP" altLang="en-US" sz="1600" dirty="0">
                <a:latin typeface="Meiryo UI" panose="020B0604030504040204" pitchFamily="50" charset="-128"/>
                <a:ea typeface="Meiryo UI" panose="020B0604030504040204" pitchFamily="50" charset="-128"/>
              </a:rPr>
              <a:t>摂取した</a:t>
            </a:r>
            <a:r>
              <a:rPr kumimoji="1" lang="en-US" altLang="ja-JP" sz="1600" dirty="0">
                <a:latin typeface="Meiryo UI" panose="020B0604030504040204" pitchFamily="50" charset="-128"/>
                <a:ea typeface="Meiryo UI" panose="020B0604030504040204" pitchFamily="50" charset="-128"/>
              </a:rPr>
              <a:t>HTO</a:t>
            </a:r>
            <a:r>
              <a:rPr kumimoji="1" lang="ja-JP" altLang="en-US" sz="1600" dirty="0">
                <a:latin typeface="Meiryo UI" panose="020B0604030504040204" pitchFamily="50" charset="-128"/>
                <a:ea typeface="Meiryo UI" panose="020B0604030504040204" pitchFamily="50" charset="-128"/>
              </a:rPr>
              <a:t>に関する</a:t>
            </a:r>
            <a:r>
              <a:rPr kumimoji="1" lang="en-US" altLang="ja-JP" sz="1600" dirty="0">
                <a:latin typeface="Meiryo UI" panose="020B0604030504040204" pitchFamily="50" charset="-128"/>
                <a:ea typeface="Meiryo UI" panose="020B0604030504040204" pitchFamily="50" charset="-128"/>
              </a:rPr>
              <a:t>ICRP</a:t>
            </a:r>
            <a:r>
              <a:rPr kumimoji="1" lang="ja-JP" altLang="en-US" sz="1600" dirty="0">
                <a:latin typeface="Meiryo UI" panose="020B0604030504040204" pitchFamily="50" charset="-128"/>
                <a:ea typeface="Meiryo UI" panose="020B0604030504040204" pitchFamily="50" charset="-128"/>
              </a:rPr>
              <a:t>代謝モデル</a:t>
            </a:r>
            <a:endParaRPr kumimoji="1" lang="en-US" altLang="ja-JP" sz="1600" dirty="0">
              <a:latin typeface="Meiryo UI" panose="020B0604030504040204" pitchFamily="50" charset="-128"/>
              <a:ea typeface="Meiryo UI" panose="020B0604030504040204" pitchFamily="50" charset="-128"/>
            </a:endParaRPr>
          </a:p>
        </p:txBody>
      </p:sp>
      <p:sp>
        <p:nvSpPr>
          <p:cNvPr id="22" name="テキスト ボックス 21">
            <a:extLst>
              <a:ext uri="{FF2B5EF4-FFF2-40B4-BE49-F238E27FC236}">
                <a16:creationId xmlns:a16="http://schemas.microsoft.com/office/drawing/2014/main" id="{408269E5-0C8B-4AA6-92E1-71D6818A0799}"/>
              </a:ext>
            </a:extLst>
          </p:cNvPr>
          <p:cNvSpPr txBox="1"/>
          <p:nvPr/>
        </p:nvSpPr>
        <p:spPr>
          <a:xfrm>
            <a:off x="4886854" y="5917593"/>
            <a:ext cx="3884910" cy="338554"/>
          </a:xfrm>
          <a:prstGeom prst="rect">
            <a:avLst/>
          </a:prstGeom>
          <a:noFill/>
        </p:spPr>
        <p:txBody>
          <a:bodyPr wrap="none" rtlCol="0">
            <a:spAutoFit/>
          </a:bodyPr>
          <a:lstStyle/>
          <a:p>
            <a:r>
              <a:rPr kumimoji="1" lang="ja-JP" altLang="en-US" sz="1600" dirty="0">
                <a:latin typeface="Meiryo UI" panose="020B0604030504040204" pitchFamily="50" charset="-128"/>
                <a:ea typeface="Meiryo UI" panose="020B0604030504040204" pitchFamily="50" charset="-128"/>
              </a:rPr>
              <a:t>図</a:t>
            </a:r>
            <a:r>
              <a:rPr kumimoji="1" lang="en-US" altLang="ja-JP" sz="1600" dirty="0">
                <a:latin typeface="Meiryo UI" panose="020B0604030504040204" pitchFamily="50" charset="-128"/>
                <a:ea typeface="Meiryo UI" panose="020B0604030504040204" pitchFamily="50" charset="-128"/>
              </a:rPr>
              <a:t>2. </a:t>
            </a:r>
            <a:r>
              <a:rPr kumimoji="1" lang="ja-JP" altLang="en-US" sz="1600" dirty="0">
                <a:latin typeface="Meiryo UI" panose="020B0604030504040204" pitchFamily="50" charset="-128"/>
                <a:ea typeface="Meiryo UI" panose="020B0604030504040204" pitchFamily="50" charset="-128"/>
              </a:rPr>
              <a:t>摂取した</a:t>
            </a:r>
            <a:r>
              <a:rPr kumimoji="1" lang="en-US" altLang="ja-JP" sz="1600" dirty="0">
                <a:latin typeface="Meiryo UI" panose="020B0604030504040204" pitchFamily="50" charset="-128"/>
                <a:ea typeface="Meiryo UI" panose="020B0604030504040204" pitchFamily="50" charset="-128"/>
              </a:rPr>
              <a:t>OBT</a:t>
            </a:r>
            <a:r>
              <a:rPr kumimoji="1" lang="ja-JP" altLang="en-US" sz="1600" dirty="0">
                <a:latin typeface="Meiryo UI" panose="020B0604030504040204" pitchFamily="50" charset="-128"/>
                <a:ea typeface="Meiryo UI" panose="020B0604030504040204" pitchFamily="50" charset="-128"/>
              </a:rPr>
              <a:t>に関する</a:t>
            </a:r>
            <a:r>
              <a:rPr kumimoji="1" lang="en-US" altLang="ja-JP" sz="1600" dirty="0">
                <a:latin typeface="Meiryo UI" panose="020B0604030504040204" pitchFamily="50" charset="-128"/>
                <a:ea typeface="Meiryo UI" panose="020B0604030504040204" pitchFamily="50" charset="-128"/>
              </a:rPr>
              <a:t>ICRP</a:t>
            </a:r>
            <a:r>
              <a:rPr kumimoji="1" lang="ja-JP" altLang="en-US" sz="1600" dirty="0">
                <a:latin typeface="Meiryo UI" panose="020B0604030504040204" pitchFamily="50" charset="-128"/>
                <a:ea typeface="Meiryo UI" panose="020B0604030504040204" pitchFamily="50" charset="-128"/>
              </a:rPr>
              <a:t>代謝モデル</a:t>
            </a:r>
            <a:endParaRPr kumimoji="1" lang="en-US" altLang="ja-JP" sz="1600" dirty="0">
              <a:latin typeface="Meiryo UI" panose="020B0604030504040204" pitchFamily="50" charset="-128"/>
              <a:ea typeface="Meiryo UI" panose="020B0604030504040204" pitchFamily="50" charset="-128"/>
            </a:endParaRPr>
          </a:p>
        </p:txBody>
      </p:sp>
      <p:sp>
        <p:nvSpPr>
          <p:cNvPr id="23" name="テキスト ボックス 22">
            <a:extLst>
              <a:ext uri="{FF2B5EF4-FFF2-40B4-BE49-F238E27FC236}">
                <a16:creationId xmlns:a16="http://schemas.microsoft.com/office/drawing/2014/main" id="{01A6F1A5-FB3C-459A-8268-04223619737A}"/>
              </a:ext>
            </a:extLst>
          </p:cNvPr>
          <p:cNvSpPr txBox="1"/>
          <p:nvPr/>
        </p:nvSpPr>
        <p:spPr>
          <a:xfrm>
            <a:off x="3574640" y="3574951"/>
            <a:ext cx="1980414" cy="646331"/>
          </a:xfrm>
          <a:prstGeom prst="rect">
            <a:avLst/>
          </a:prstGeom>
        </p:spPr>
        <p:style>
          <a:lnRef idx="2">
            <a:schemeClr val="accent3"/>
          </a:lnRef>
          <a:fillRef idx="1">
            <a:schemeClr val="lt1"/>
          </a:fillRef>
          <a:effectRef idx="0">
            <a:schemeClr val="accent3"/>
          </a:effectRef>
          <a:fontRef idx="minor">
            <a:schemeClr val="dk1"/>
          </a:fontRef>
        </p:style>
        <p:txBody>
          <a:bodyPr wrap="none" rtlCol="0">
            <a:spAutoFit/>
          </a:bodyPr>
          <a:lstStyle/>
          <a:p>
            <a:r>
              <a:rPr kumimoji="1" lang="en-US" altLang="ja-JP" sz="1200" dirty="0">
                <a:latin typeface="Meiryo UI" panose="020B0604030504040204" pitchFamily="50" charset="-128"/>
                <a:ea typeface="Meiryo UI" panose="020B0604030504040204" pitchFamily="50" charset="-128"/>
              </a:rPr>
              <a:t>HTO</a:t>
            </a:r>
            <a:r>
              <a:rPr kumimoji="1" lang="ja-JP" altLang="en-US" sz="1200" dirty="0">
                <a:latin typeface="Meiryo UI" panose="020B0604030504040204" pitchFamily="50" charset="-128"/>
                <a:ea typeface="Meiryo UI" panose="020B0604030504040204" pitchFamily="50" charset="-128"/>
              </a:rPr>
              <a:t>：トリチウム水</a:t>
            </a:r>
            <a:endParaRPr kumimoji="1" lang="en-US" altLang="ja-JP" sz="1200" dirty="0">
              <a:latin typeface="Meiryo UI" panose="020B0604030504040204" pitchFamily="50" charset="-128"/>
              <a:ea typeface="Meiryo UI" panose="020B0604030504040204" pitchFamily="50" charset="-128"/>
            </a:endParaRPr>
          </a:p>
          <a:p>
            <a:r>
              <a:rPr kumimoji="1" lang="en-US" altLang="ja-JP" sz="1200" dirty="0">
                <a:latin typeface="Meiryo UI" panose="020B0604030504040204" pitchFamily="50" charset="-128"/>
                <a:ea typeface="Meiryo UI" panose="020B0604030504040204" pitchFamily="50" charset="-128"/>
              </a:rPr>
              <a:t>OBT</a:t>
            </a:r>
            <a:r>
              <a:rPr kumimoji="1" lang="ja-JP" altLang="en-US" sz="1200" dirty="0">
                <a:latin typeface="Meiryo UI" panose="020B0604030504040204" pitchFamily="50" charset="-128"/>
                <a:ea typeface="Meiryo UI" panose="020B0604030504040204" pitchFamily="50" charset="-128"/>
              </a:rPr>
              <a:t>：有機結合型トリチウム</a:t>
            </a:r>
            <a:endParaRPr kumimoji="1" lang="en-US" altLang="ja-JP" sz="1200" dirty="0">
              <a:latin typeface="Meiryo UI" panose="020B0604030504040204" pitchFamily="50" charset="-128"/>
              <a:ea typeface="Meiryo UI" panose="020B0604030504040204" pitchFamily="50" charset="-128"/>
            </a:endParaRPr>
          </a:p>
          <a:p>
            <a:r>
              <a:rPr kumimoji="1" lang="en-US" altLang="ja-JP" sz="1200" dirty="0">
                <a:solidFill>
                  <a:prstClr val="black"/>
                </a:solidFill>
                <a:latin typeface="メイリオ" panose="020B0604030504040204" pitchFamily="50" charset="-128"/>
                <a:ea typeface="メイリオ" panose="020B0604030504040204" pitchFamily="50" charset="-128"/>
              </a:rPr>
              <a:t>T</a:t>
            </a:r>
            <a:r>
              <a:rPr kumimoji="1" lang="en-US" altLang="ja-JP" sz="1200" baseline="-25000" dirty="0">
                <a:solidFill>
                  <a:prstClr val="black"/>
                </a:solidFill>
                <a:latin typeface="メイリオ" panose="020B0604030504040204" pitchFamily="50" charset="-128"/>
                <a:ea typeface="メイリオ" panose="020B0604030504040204" pitchFamily="50" charset="-128"/>
              </a:rPr>
              <a:t>1/2</a:t>
            </a:r>
            <a:r>
              <a:rPr kumimoji="1" lang="ja-JP" altLang="en-US" sz="1200" baseline="-25000" dirty="0">
                <a:solidFill>
                  <a:prstClr val="black"/>
                </a:solidFill>
                <a:latin typeface="メイリオ" panose="020B0604030504040204" pitchFamily="50" charset="-128"/>
                <a:ea typeface="メイリオ" panose="020B0604030504040204" pitchFamily="50" charset="-128"/>
              </a:rPr>
              <a:t>　</a:t>
            </a:r>
            <a:r>
              <a:rPr kumimoji="1" lang="en-US" altLang="ja-JP" sz="1200" dirty="0">
                <a:solidFill>
                  <a:prstClr val="black"/>
                </a:solidFill>
                <a:latin typeface="メイリオ" panose="020B0604030504040204" pitchFamily="50" charset="-128"/>
                <a:ea typeface="メイリオ" panose="020B0604030504040204" pitchFamily="50" charset="-128"/>
              </a:rPr>
              <a:t>: </a:t>
            </a:r>
            <a:r>
              <a:rPr kumimoji="1" lang="ja-JP" altLang="en-US" sz="1200" dirty="0">
                <a:solidFill>
                  <a:prstClr val="black"/>
                </a:solidFill>
                <a:latin typeface="メイリオ" panose="020B0604030504040204" pitchFamily="50" charset="-128"/>
                <a:ea typeface="メイリオ" panose="020B0604030504040204" pitchFamily="50" charset="-128"/>
              </a:rPr>
              <a:t>生物学的半減期</a:t>
            </a:r>
            <a:endParaRPr kumimoji="1" lang="en-US" altLang="ja-JP" sz="1200" dirty="0">
              <a:solidFill>
                <a:prstClr val="black"/>
              </a:solidFill>
              <a:latin typeface="メイリオ" panose="020B0604030504040204" pitchFamily="50" charset="-128"/>
              <a:ea typeface="メイリオ" panose="020B0604030504040204" pitchFamily="50" charset="-128"/>
            </a:endParaRPr>
          </a:p>
        </p:txBody>
      </p:sp>
      <p:sp>
        <p:nvSpPr>
          <p:cNvPr id="26" name="テキスト ボックス 25">
            <a:extLst>
              <a:ext uri="{FF2B5EF4-FFF2-40B4-BE49-F238E27FC236}">
                <a16:creationId xmlns:a16="http://schemas.microsoft.com/office/drawing/2014/main" id="{614D81EC-8CA4-4018-94FB-B58A60161D10}"/>
              </a:ext>
            </a:extLst>
          </p:cNvPr>
          <p:cNvSpPr txBox="1"/>
          <p:nvPr/>
        </p:nvSpPr>
        <p:spPr>
          <a:xfrm>
            <a:off x="369636" y="3164983"/>
            <a:ext cx="4963218" cy="276999"/>
          </a:xfrm>
          <a:prstGeom prst="rect">
            <a:avLst/>
          </a:prstGeom>
          <a:noFill/>
        </p:spPr>
        <p:txBody>
          <a:bodyPr wrap="none" rtlCol="0">
            <a:spAutoFit/>
          </a:bodyPr>
          <a:lstStyle/>
          <a:p>
            <a:pPr lvl="0"/>
            <a:r>
              <a:rPr kumimoji="1" lang="en-US" altLang="ja-JP" sz="1200" dirty="0">
                <a:solidFill>
                  <a:prstClr val="black"/>
                </a:solidFill>
                <a:latin typeface="Meiryo UI" panose="020B0604030504040204" pitchFamily="50" charset="-128"/>
                <a:ea typeface="Meiryo UI" panose="020B0604030504040204" pitchFamily="50" charset="-128"/>
              </a:rPr>
              <a:t>※</a:t>
            </a:r>
            <a:r>
              <a:rPr kumimoji="1" lang="ja-JP" altLang="en-US" sz="1200" dirty="0">
                <a:solidFill>
                  <a:prstClr val="black"/>
                </a:solidFill>
                <a:latin typeface="Meiryo UI" panose="020B0604030504040204" pitchFamily="50" charset="-128"/>
                <a:ea typeface="Meiryo UI" panose="020B0604030504040204" pitchFamily="50" charset="-128"/>
              </a:rPr>
              <a:t>　</a:t>
            </a:r>
            <a:r>
              <a:rPr kumimoji="1" lang="ja-JP" altLang="en-US" sz="1200" dirty="0">
                <a:solidFill>
                  <a:prstClr val="black"/>
                </a:solidFill>
                <a:latin typeface="メイリオ" panose="020B0604030504040204" pitchFamily="50" charset="-128"/>
                <a:ea typeface="メイリオ" panose="020B0604030504040204" pitchFamily="50" charset="-128"/>
              </a:rPr>
              <a:t>体内に入った放射性物質の量が、新陳代謝により半分になる時間</a:t>
            </a:r>
            <a:endParaRPr kumimoji="1" lang="ja-JP" altLang="en-US" sz="1200" dirty="0">
              <a:solidFill>
                <a:prstClr val="black"/>
              </a:solidFill>
              <a:latin typeface="Meiryo UI" panose="020B0604030504040204" pitchFamily="50" charset="-128"/>
              <a:ea typeface="Meiryo UI" panose="020B0604030504040204" pitchFamily="50" charset="-128"/>
            </a:endParaRPr>
          </a:p>
        </p:txBody>
      </p:sp>
      <p:grpSp>
        <p:nvGrpSpPr>
          <p:cNvPr id="109" name="グループ化 108">
            <a:extLst>
              <a:ext uri="{FF2B5EF4-FFF2-40B4-BE49-F238E27FC236}">
                <a16:creationId xmlns:a16="http://schemas.microsoft.com/office/drawing/2014/main" id="{215C619D-660A-4FA7-BB44-36EC6BE84FF8}"/>
              </a:ext>
            </a:extLst>
          </p:cNvPr>
          <p:cNvGrpSpPr/>
          <p:nvPr/>
        </p:nvGrpSpPr>
        <p:grpSpPr>
          <a:xfrm>
            <a:off x="271305" y="3639896"/>
            <a:ext cx="3776046" cy="1965842"/>
            <a:chOff x="496981" y="3429000"/>
            <a:chExt cx="4315894" cy="2255734"/>
          </a:xfrm>
        </p:grpSpPr>
        <p:sp>
          <p:nvSpPr>
            <p:cNvPr id="125" name="テキスト ボックス 124">
              <a:extLst>
                <a:ext uri="{FF2B5EF4-FFF2-40B4-BE49-F238E27FC236}">
                  <a16:creationId xmlns:a16="http://schemas.microsoft.com/office/drawing/2014/main" id="{F93C02C3-1B15-40A2-A801-6D9C80B7100A}"/>
                </a:ext>
              </a:extLst>
            </p:cNvPr>
            <p:cNvSpPr txBox="1"/>
            <p:nvPr/>
          </p:nvSpPr>
          <p:spPr>
            <a:xfrm>
              <a:off x="530592" y="4984637"/>
              <a:ext cx="909128" cy="317847"/>
            </a:xfrm>
            <a:prstGeom prst="rect">
              <a:avLst/>
            </a:prstGeom>
            <a:noFill/>
          </p:spPr>
          <p:txBody>
            <a:bodyPr wrap="none" rtlCol="0">
              <a:spAutoFit/>
            </a:bodyPr>
            <a:lstStyle/>
            <a:p>
              <a:r>
                <a:rPr kumimoji="1" lang="ja-JP" altLang="en-US" sz="1200" dirty="0">
                  <a:latin typeface="Meiryo UI" panose="020B0604030504040204" pitchFamily="50" charset="-128"/>
                  <a:ea typeface="Meiryo UI" panose="020B0604030504040204" pitchFamily="50" charset="-128"/>
                </a:rPr>
                <a:t>尿 </a:t>
              </a:r>
              <a:r>
                <a:rPr kumimoji="1" lang="en-US" altLang="ja-JP" sz="1200" dirty="0">
                  <a:latin typeface="Meiryo UI" panose="020B0604030504040204" pitchFamily="50" charset="-128"/>
                  <a:ea typeface="Meiryo UI" panose="020B0604030504040204" pitchFamily="50" charset="-128"/>
                </a:rPr>
                <a:t>47 %</a:t>
              </a:r>
              <a:endParaRPr kumimoji="1" lang="ja-JP" altLang="en-US" sz="1200" dirty="0">
                <a:latin typeface="Meiryo UI" panose="020B0604030504040204" pitchFamily="50" charset="-128"/>
                <a:ea typeface="Meiryo UI" panose="020B0604030504040204" pitchFamily="50" charset="-128"/>
              </a:endParaRPr>
            </a:p>
          </p:txBody>
        </p:sp>
        <p:sp>
          <p:nvSpPr>
            <p:cNvPr id="128" name="テキスト ボックス 127">
              <a:extLst>
                <a:ext uri="{FF2B5EF4-FFF2-40B4-BE49-F238E27FC236}">
                  <a16:creationId xmlns:a16="http://schemas.microsoft.com/office/drawing/2014/main" id="{934A8062-D670-4E5A-B4D9-9A948516F370}"/>
                </a:ext>
              </a:extLst>
            </p:cNvPr>
            <p:cNvSpPr txBox="1"/>
            <p:nvPr/>
          </p:nvSpPr>
          <p:spPr>
            <a:xfrm>
              <a:off x="2123825" y="4969804"/>
              <a:ext cx="975086" cy="317847"/>
            </a:xfrm>
            <a:prstGeom prst="rect">
              <a:avLst/>
            </a:prstGeom>
            <a:noFill/>
          </p:spPr>
          <p:txBody>
            <a:bodyPr wrap="none" rtlCol="0">
              <a:spAutoFit/>
            </a:bodyPr>
            <a:lstStyle/>
            <a:p>
              <a:r>
                <a:rPr kumimoji="1" lang="ja-JP" altLang="en-US" sz="1200" dirty="0">
                  <a:latin typeface="Meiryo UI" panose="020B0604030504040204" pitchFamily="50" charset="-128"/>
                  <a:ea typeface="Meiryo UI" panose="020B0604030504040204" pitchFamily="50" charset="-128"/>
                </a:rPr>
                <a:t>排便 </a:t>
              </a:r>
              <a:r>
                <a:rPr kumimoji="1" lang="en-US" altLang="ja-JP" sz="1200" dirty="0">
                  <a:latin typeface="Meiryo UI" panose="020B0604030504040204" pitchFamily="50" charset="-128"/>
                  <a:ea typeface="Meiryo UI" panose="020B0604030504040204" pitchFamily="50" charset="-128"/>
                </a:rPr>
                <a:t>3 %</a:t>
              </a:r>
              <a:endParaRPr kumimoji="1" lang="ja-JP" altLang="en-US" sz="1200" dirty="0">
                <a:latin typeface="Meiryo UI" panose="020B0604030504040204" pitchFamily="50" charset="-128"/>
                <a:ea typeface="Meiryo UI" panose="020B0604030504040204" pitchFamily="50" charset="-128"/>
              </a:endParaRPr>
            </a:p>
          </p:txBody>
        </p:sp>
        <p:sp>
          <p:nvSpPr>
            <p:cNvPr id="129" name="テキスト ボックス 128">
              <a:extLst>
                <a:ext uri="{FF2B5EF4-FFF2-40B4-BE49-F238E27FC236}">
                  <a16:creationId xmlns:a16="http://schemas.microsoft.com/office/drawing/2014/main" id="{76222A04-87C0-4E1D-901B-725B1FB06282}"/>
                </a:ext>
              </a:extLst>
            </p:cNvPr>
            <p:cNvSpPr txBox="1"/>
            <p:nvPr/>
          </p:nvSpPr>
          <p:spPr>
            <a:xfrm>
              <a:off x="3628921" y="4984637"/>
              <a:ext cx="1183954" cy="317847"/>
            </a:xfrm>
            <a:prstGeom prst="rect">
              <a:avLst/>
            </a:prstGeom>
            <a:noFill/>
          </p:spPr>
          <p:txBody>
            <a:bodyPr wrap="none" rtlCol="0">
              <a:spAutoFit/>
            </a:bodyPr>
            <a:lstStyle/>
            <a:p>
              <a:r>
                <a:rPr kumimoji="1" lang="ja-JP" altLang="en-US" sz="1200" dirty="0">
                  <a:latin typeface="Meiryo UI" panose="020B0604030504040204" pitchFamily="50" charset="-128"/>
                  <a:ea typeface="Meiryo UI" panose="020B0604030504040204" pitchFamily="50" charset="-128"/>
                </a:rPr>
                <a:t>その他 </a:t>
              </a:r>
              <a:r>
                <a:rPr kumimoji="1" lang="en-US" altLang="ja-JP" sz="1200" dirty="0">
                  <a:latin typeface="Meiryo UI" panose="020B0604030504040204" pitchFamily="50" charset="-128"/>
                  <a:ea typeface="Meiryo UI" panose="020B0604030504040204" pitchFamily="50" charset="-128"/>
                </a:rPr>
                <a:t>50 %</a:t>
              </a:r>
              <a:endParaRPr kumimoji="1" lang="ja-JP" altLang="en-US" sz="1200" dirty="0">
                <a:latin typeface="Meiryo UI" panose="020B0604030504040204" pitchFamily="50" charset="-128"/>
                <a:ea typeface="Meiryo UI" panose="020B0604030504040204" pitchFamily="50" charset="-128"/>
              </a:endParaRPr>
            </a:p>
          </p:txBody>
        </p:sp>
        <p:sp>
          <p:nvSpPr>
            <p:cNvPr id="123" name="テキスト ボックス 122">
              <a:extLst>
                <a:ext uri="{FF2B5EF4-FFF2-40B4-BE49-F238E27FC236}">
                  <a16:creationId xmlns:a16="http://schemas.microsoft.com/office/drawing/2014/main" id="{C8149ED2-5C1F-4637-8F32-6B642242818A}"/>
                </a:ext>
              </a:extLst>
            </p:cNvPr>
            <p:cNvSpPr txBox="1"/>
            <p:nvPr/>
          </p:nvSpPr>
          <p:spPr>
            <a:xfrm>
              <a:off x="737975" y="3895645"/>
              <a:ext cx="672776" cy="317847"/>
            </a:xfrm>
            <a:prstGeom prst="rect">
              <a:avLst/>
            </a:prstGeom>
            <a:noFill/>
          </p:spPr>
          <p:txBody>
            <a:bodyPr wrap="none" rtlCol="0">
              <a:spAutoFit/>
            </a:bodyPr>
            <a:lstStyle/>
            <a:p>
              <a:r>
                <a:rPr kumimoji="1" lang="en-US" altLang="ja-JP" sz="1200" dirty="0">
                  <a:latin typeface="Meiryo UI" panose="020B0604030504040204" pitchFamily="50" charset="-128"/>
                  <a:ea typeface="Meiryo UI" panose="020B0604030504040204" pitchFamily="50" charset="-128"/>
                </a:rPr>
                <a:t>97 %</a:t>
              </a:r>
              <a:endParaRPr kumimoji="1" lang="ja-JP" altLang="en-US" sz="1200" dirty="0">
                <a:latin typeface="Meiryo UI" panose="020B0604030504040204" pitchFamily="50" charset="-128"/>
                <a:ea typeface="Meiryo UI" panose="020B0604030504040204" pitchFamily="50" charset="-128"/>
              </a:endParaRPr>
            </a:p>
          </p:txBody>
        </p:sp>
        <p:sp>
          <p:nvSpPr>
            <p:cNvPr id="124" name="テキスト ボックス 123">
              <a:extLst>
                <a:ext uri="{FF2B5EF4-FFF2-40B4-BE49-F238E27FC236}">
                  <a16:creationId xmlns:a16="http://schemas.microsoft.com/office/drawing/2014/main" id="{1E572D79-0BD0-44DB-BB19-1EF3DAF2EA2B}"/>
                </a:ext>
              </a:extLst>
            </p:cNvPr>
            <p:cNvSpPr txBox="1"/>
            <p:nvPr/>
          </p:nvSpPr>
          <p:spPr>
            <a:xfrm>
              <a:off x="3707268" y="3895645"/>
              <a:ext cx="562846" cy="317847"/>
            </a:xfrm>
            <a:prstGeom prst="rect">
              <a:avLst/>
            </a:prstGeom>
            <a:noFill/>
          </p:spPr>
          <p:txBody>
            <a:bodyPr wrap="none" rtlCol="0">
              <a:spAutoFit/>
            </a:bodyPr>
            <a:lstStyle/>
            <a:p>
              <a:r>
                <a:rPr kumimoji="1" lang="en-US" altLang="ja-JP" sz="1200" dirty="0">
                  <a:latin typeface="Meiryo UI" panose="020B0604030504040204" pitchFamily="50" charset="-128"/>
                  <a:ea typeface="Meiryo UI" panose="020B0604030504040204" pitchFamily="50" charset="-128"/>
                </a:rPr>
                <a:t>3 %</a:t>
              </a:r>
              <a:endParaRPr kumimoji="1" lang="ja-JP" altLang="en-US" sz="1200" dirty="0">
                <a:latin typeface="Meiryo UI" panose="020B0604030504040204" pitchFamily="50" charset="-128"/>
                <a:ea typeface="Meiryo UI" panose="020B0604030504040204" pitchFamily="50" charset="-128"/>
              </a:endParaRPr>
            </a:p>
          </p:txBody>
        </p:sp>
        <p:sp>
          <p:nvSpPr>
            <p:cNvPr id="110" name="正方形/長方形 109">
              <a:extLst>
                <a:ext uri="{FF2B5EF4-FFF2-40B4-BE49-F238E27FC236}">
                  <a16:creationId xmlns:a16="http://schemas.microsoft.com/office/drawing/2014/main" id="{3C9B319A-D1B9-49E9-BC15-E002359481CB}"/>
                </a:ext>
              </a:extLst>
            </p:cNvPr>
            <p:cNvSpPr/>
            <p:nvPr/>
          </p:nvSpPr>
          <p:spPr>
            <a:xfrm>
              <a:off x="1608387" y="3429000"/>
              <a:ext cx="1799080" cy="294783"/>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600" dirty="0">
                  <a:solidFill>
                    <a:schemeClr val="tx1"/>
                  </a:solidFill>
                  <a:latin typeface="Meiryo UI" panose="020B0604030504040204" pitchFamily="50" charset="-128"/>
                  <a:ea typeface="Meiryo UI" panose="020B0604030504040204" pitchFamily="50" charset="-128"/>
                </a:rPr>
                <a:t>血液</a:t>
              </a:r>
            </a:p>
          </p:txBody>
        </p:sp>
        <p:sp>
          <p:nvSpPr>
            <p:cNvPr id="111" name="正方形/長方形 110">
              <a:extLst>
                <a:ext uri="{FF2B5EF4-FFF2-40B4-BE49-F238E27FC236}">
                  <a16:creationId xmlns:a16="http://schemas.microsoft.com/office/drawing/2014/main" id="{B5D11376-4791-4381-A3F2-7DA6F5E1C0EC}"/>
                </a:ext>
              </a:extLst>
            </p:cNvPr>
            <p:cNvSpPr/>
            <p:nvPr/>
          </p:nvSpPr>
          <p:spPr>
            <a:xfrm>
              <a:off x="2987623" y="4238116"/>
              <a:ext cx="1445048" cy="318639"/>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600" dirty="0">
                  <a:solidFill>
                    <a:schemeClr val="tx1"/>
                  </a:solidFill>
                  <a:latin typeface="Meiryo UI" panose="020B0604030504040204" pitchFamily="50" charset="-128"/>
                  <a:ea typeface="Meiryo UI" panose="020B0604030504040204" pitchFamily="50" charset="-128"/>
                </a:rPr>
                <a:t>OBT</a:t>
              </a:r>
              <a:endParaRPr kumimoji="1" lang="ja-JP" altLang="en-US" sz="1600" dirty="0">
                <a:solidFill>
                  <a:schemeClr val="tx1"/>
                </a:solidFill>
                <a:latin typeface="Meiryo UI" panose="020B0604030504040204" pitchFamily="50" charset="-128"/>
                <a:ea typeface="Meiryo UI" panose="020B0604030504040204" pitchFamily="50" charset="-128"/>
              </a:endParaRPr>
            </a:p>
          </p:txBody>
        </p:sp>
        <p:sp>
          <p:nvSpPr>
            <p:cNvPr id="112" name="正方形/長方形 111">
              <a:extLst>
                <a:ext uri="{FF2B5EF4-FFF2-40B4-BE49-F238E27FC236}">
                  <a16:creationId xmlns:a16="http://schemas.microsoft.com/office/drawing/2014/main" id="{A6BD6120-0FE0-45FC-87FE-5853321EF1DF}"/>
                </a:ext>
              </a:extLst>
            </p:cNvPr>
            <p:cNvSpPr/>
            <p:nvPr/>
          </p:nvSpPr>
          <p:spPr>
            <a:xfrm>
              <a:off x="1064514" y="5366094"/>
              <a:ext cx="2934109" cy="31864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600" dirty="0">
                  <a:solidFill>
                    <a:schemeClr val="tx1"/>
                  </a:solidFill>
                  <a:latin typeface="Meiryo UI" panose="020B0604030504040204" pitchFamily="50" charset="-128"/>
                  <a:ea typeface="Meiryo UI" panose="020B0604030504040204" pitchFamily="50" charset="-128"/>
                </a:rPr>
                <a:t>体外への排出</a:t>
              </a:r>
            </a:p>
          </p:txBody>
        </p:sp>
        <p:cxnSp>
          <p:nvCxnSpPr>
            <p:cNvPr id="113" name="直線矢印コネクタ 112">
              <a:extLst>
                <a:ext uri="{FF2B5EF4-FFF2-40B4-BE49-F238E27FC236}">
                  <a16:creationId xmlns:a16="http://schemas.microsoft.com/office/drawing/2014/main" id="{B51E554A-7795-4603-A25B-FFF9BFCCD62E}"/>
                </a:ext>
              </a:extLst>
            </p:cNvPr>
            <p:cNvCxnSpPr>
              <a:cxnSpLocks/>
            </p:cNvCxnSpPr>
            <p:nvPr/>
          </p:nvCxnSpPr>
          <p:spPr>
            <a:xfrm>
              <a:off x="1410544" y="3963297"/>
              <a:ext cx="0" cy="257938"/>
            </a:xfrm>
            <a:prstGeom prst="straightConnector1">
              <a:avLst/>
            </a:prstGeom>
            <a:ln w="12700">
              <a:tailEnd type="triangle"/>
            </a:ln>
          </p:spPr>
          <p:style>
            <a:lnRef idx="1">
              <a:schemeClr val="accent1"/>
            </a:lnRef>
            <a:fillRef idx="0">
              <a:schemeClr val="accent1"/>
            </a:fillRef>
            <a:effectRef idx="0">
              <a:schemeClr val="accent1"/>
            </a:effectRef>
            <a:fontRef idx="minor">
              <a:schemeClr val="tx1"/>
            </a:fontRef>
          </p:style>
        </p:cxnSp>
        <p:cxnSp>
          <p:nvCxnSpPr>
            <p:cNvPr id="114" name="直線矢印コネクタ 113">
              <a:extLst>
                <a:ext uri="{FF2B5EF4-FFF2-40B4-BE49-F238E27FC236}">
                  <a16:creationId xmlns:a16="http://schemas.microsoft.com/office/drawing/2014/main" id="{0556CA09-C459-45B0-9434-030FEF6010CC}"/>
                </a:ext>
              </a:extLst>
            </p:cNvPr>
            <p:cNvCxnSpPr>
              <a:cxnSpLocks/>
            </p:cNvCxnSpPr>
            <p:nvPr/>
          </p:nvCxnSpPr>
          <p:spPr>
            <a:xfrm flipH="1">
              <a:off x="3729379" y="3963297"/>
              <a:ext cx="1" cy="250194"/>
            </a:xfrm>
            <a:prstGeom prst="straightConnector1">
              <a:avLst/>
            </a:prstGeom>
            <a:ln w="12700">
              <a:tailEnd type="triangle"/>
            </a:ln>
          </p:spPr>
          <p:style>
            <a:lnRef idx="1">
              <a:schemeClr val="accent1"/>
            </a:lnRef>
            <a:fillRef idx="0">
              <a:schemeClr val="accent1"/>
            </a:fillRef>
            <a:effectRef idx="0">
              <a:schemeClr val="accent1"/>
            </a:effectRef>
            <a:fontRef idx="minor">
              <a:schemeClr val="tx1"/>
            </a:fontRef>
          </p:style>
        </p:cxnSp>
        <p:cxnSp>
          <p:nvCxnSpPr>
            <p:cNvPr id="115" name="直線コネクタ 114">
              <a:extLst>
                <a:ext uri="{FF2B5EF4-FFF2-40B4-BE49-F238E27FC236}">
                  <a16:creationId xmlns:a16="http://schemas.microsoft.com/office/drawing/2014/main" id="{B6AEA32C-1938-4A0C-B45D-8701A6BFB396}"/>
                </a:ext>
              </a:extLst>
            </p:cNvPr>
            <p:cNvCxnSpPr>
              <a:cxnSpLocks/>
            </p:cNvCxnSpPr>
            <p:nvPr/>
          </p:nvCxnSpPr>
          <p:spPr>
            <a:xfrm>
              <a:off x="1401901" y="3963297"/>
              <a:ext cx="2327479" cy="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16" name="直線コネクタ 115">
              <a:extLst>
                <a:ext uri="{FF2B5EF4-FFF2-40B4-BE49-F238E27FC236}">
                  <a16:creationId xmlns:a16="http://schemas.microsoft.com/office/drawing/2014/main" id="{A6EA6CC8-0C25-40C8-AF8B-82F525F763FA}"/>
                </a:ext>
              </a:extLst>
            </p:cNvPr>
            <p:cNvCxnSpPr>
              <a:cxnSpLocks/>
              <a:stCxn id="110" idx="2"/>
            </p:cNvCxnSpPr>
            <p:nvPr/>
          </p:nvCxnSpPr>
          <p:spPr>
            <a:xfrm>
              <a:off x="2507927" y="3723783"/>
              <a:ext cx="2979" cy="239514"/>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17" name="直線コネクタ 116">
              <a:extLst>
                <a:ext uri="{FF2B5EF4-FFF2-40B4-BE49-F238E27FC236}">
                  <a16:creationId xmlns:a16="http://schemas.microsoft.com/office/drawing/2014/main" id="{540CFA3E-369B-4FEA-9B5C-8ABAA4DA73E8}"/>
                </a:ext>
              </a:extLst>
            </p:cNvPr>
            <p:cNvCxnSpPr>
              <a:cxnSpLocks/>
            </p:cNvCxnSpPr>
            <p:nvPr/>
          </p:nvCxnSpPr>
          <p:spPr>
            <a:xfrm>
              <a:off x="1874248" y="4555483"/>
              <a:ext cx="1" cy="352824"/>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18" name="直線コネクタ 117">
              <a:extLst>
                <a:ext uri="{FF2B5EF4-FFF2-40B4-BE49-F238E27FC236}">
                  <a16:creationId xmlns:a16="http://schemas.microsoft.com/office/drawing/2014/main" id="{592C8CB7-766C-425C-87EA-39FBDD7128A0}"/>
                </a:ext>
              </a:extLst>
            </p:cNvPr>
            <p:cNvCxnSpPr>
              <a:cxnSpLocks/>
            </p:cNvCxnSpPr>
            <p:nvPr/>
          </p:nvCxnSpPr>
          <p:spPr>
            <a:xfrm>
              <a:off x="3182132" y="4575527"/>
              <a:ext cx="1" cy="33278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19" name="直線コネクタ 118">
              <a:extLst>
                <a:ext uri="{FF2B5EF4-FFF2-40B4-BE49-F238E27FC236}">
                  <a16:creationId xmlns:a16="http://schemas.microsoft.com/office/drawing/2014/main" id="{437DCFC3-34D5-4984-9021-4DE07CC0EE59}"/>
                </a:ext>
              </a:extLst>
            </p:cNvPr>
            <p:cNvCxnSpPr>
              <a:cxnSpLocks/>
            </p:cNvCxnSpPr>
            <p:nvPr/>
          </p:nvCxnSpPr>
          <p:spPr>
            <a:xfrm>
              <a:off x="1377446" y="4908307"/>
              <a:ext cx="2308246" cy="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20" name="直線矢印コネクタ 119">
              <a:extLst>
                <a:ext uri="{FF2B5EF4-FFF2-40B4-BE49-F238E27FC236}">
                  <a16:creationId xmlns:a16="http://schemas.microsoft.com/office/drawing/2014/main" id="{80F90E46-D584-4909-AC8C-917BDE752AAD}"/>
                </a:ext>
              </a:extLst>
            </p:cNvPr>
            <p:cNvCxnSpPr>
              <a:cxnSpLocks/>
            </p:cNvCxnSpPr>
            <p:nvPr/>
          </p:nvCxnSpPr>
          <p:spPr>
            <a:xfrm>
              <a:off x="2148029" y="4908307"/>
              <a:ext cx="0" cy="438690"/>
            </a:xfrm>
            <a:prstGeom prst="straightConnector1">
              <a:avLst/>
            </a:prstGeom>
            <a:ln w="12700">
              <a:tailEnd type="triangle"/>
            </a:ln>
          </p:spPr>
          <p:style>
            <a:lnRef idx="1">
              <a:schemeClr val="accent1"/>
            </a:lnRef>
            <a:fillRef idx="0">
              <a:schemeClr val="accent1"/>
            </a:fillRef>
            <a:effectRef idx="0">
              <a:schemeClr val="accent1"/>
            </a:effectRef>
            <a:fontRef idx="minor">
              <a:schemeClr val="tx1"/>
            </a:fontRef>
          </p:style>
        </p:cxnSp>
        <p:cxnSp>
          <p:nvCxnSpPr>
            <p:cNvPr id="121" name="直線矢印コネクタ 120">
              <a:extLst>
                <a:ext uri="{FF2B5EF4-FFF2-40B4-BE49-F238E27FC236}">
                  <a16:creationId xmlns:a16="http://schemas.microsoft.com/office/drawing/2014/main" id="{F77211B9-7662-46B9-86AE-07B8AD91150E}"/>
                </a:ext>
              </a:extLst>
            </p:cNvPr>
            <p:cNvCxnSpPr>
              <a:cxnSpLocks/>
            </p:cNvCxnSpPr>
            <p:nvPr/>
          </p:nvCxnSpPr>
          <p:spPr>
            <a:xfrm>
              <a:off x="1377446" y="4908307"/>
              <a:ext cx="9487" cy="438690"/>
            </a:xfrm>
            <a:prstGeom prst="straightConnector1">
              <a:avLst/>
            </a:prstGeom>
            <a:ln w="12700">
              <a:tailEnd type="triangle"/>
            </a:ln>
          </p:spPr>
          <p:style>
            <a:lnRef idx="1">
              <a:schemeClr val="accent1"/>
            </a:lnRef>
            <a:fillRef idx="0">
              <a:schemeClr val="accent1"/>
            </a:fillRef>
            <a:effectRef idx="0">
              <a:schemeClr val="accent1"/>
            </a:effectRef>
            <a:fontRef idx="minor">
              <a:schemeClr val="tx1"/>
            </a:fontRef>
          </p:style>
        </p:cxnSp>
        <p:cxnSp>
          <p:nvCxnSpPr>
            <p:cNvPr id="122" name="直線矢印コネクタ 121">
              <a:extLst>
                <a:ext uri="{FF2B5EF4-FFF2-40B4-BE49-F238E27FC236}">
                  <a16:creationId xmlns:a16="http://schemas.microsoft.com/office/drawing/2014/main" id="{376B466A-AD5A-4048-A98D-4400DC4BC30B}"/>
                </a:ext>
              </a:extLst>
            </p:cNvPr>
            <p:cNvCxnSpPr>
              <a:cxnSpLocks/>
            </p:cNvCxnSpPr>
            <p:nvPr/>
          </p:nvCxnSpPr>
          <p:spPr>
            <a:xfrm>
              <a:off x="3685693" y="4907543"/>
              <a:ext cx="0" cy="439453"/>
            </a:xfrm>
            <a:prstGeom prst="straightConnector1">
              <a:avLst/>
            </a:prstGeom>
            <a:ln w="12700">
              <a:tailEnd type="triangle"/>
            </a:ln>
          </p:spPr>
          <p:style>
            <a:lnRef idx="1">
              <a:schemeClr val="accent1"/>
            </a:lnRef>
            <a:fillRef idx="0">
              <a:schemeClr val="accent1"/>
            </a:fillRef>
            <a:effectRef idx="0">
              <a:schemeClr val="accent1"/>
            </a:effectRef>
            <a:fontRef idx="minor">
              <a:schemeClr val="tx1"/>
            </a:fontRef>
          </p:style>
        </p:cxnSp>
        <p:sp>
          <p:nvSpPr>
            <p:cNvPr id="126" name="テキスト ボックス 125">
              <a:extLst>
                <a:ext uri="{FF2B5EF4-FFF2-40B4-BE49-F238E27FC236}">
                  <a16:creationId xmlns:a16="http://schemas.microsoft.com/office/drawing/2014/main" id="{9AC93492-1924-4089-B464-6A11F9725D8A}"/>
                </a:ext>
              </a:extLst>
            </p:cNvPr>
            <p:cNvSpPr txBox="1"/>
            <p:nvPr/>
          </p:nvSpPr>
          <p:spPr>
            <a:xfrm>
              <a:off x="496981" y="4494502"/>
              <a:ext cx="1059366" cy="317847"/>
            </a:xfrm>
            <a:prstGeom prst="rect">
              <a:avLst/>
            </a:prstGeom>
            <a:noFill/>
          </p:spPr>
          <p:txBody>
            <a:bodyPr wrap="none" rtlCol="0">
              <a:spAutoFit/>
            </a:bodyPr>
            <a:lstStyle/>
            <a:p>
              <a:r>
                <a:rPr kumimoji="1" lang="en-US" altLang="ja-JP" sz="1200" dirty="0">
                  <a:latin typeface="Meiryo UI" panose="020B0604030504040204" pitchFamily="50" charset="-128"/>
                  <a:ea typeface="Meiryo UI" panose="020B0604030504040204" pitchFamily="50" charset="-128"/>
                </a:rPr>
                <a:t>T</a:t>
              </a:r>
              <a:r>
                <a:rPr kumimoji="1" lang="en-US" altLang="ja-JP" sz="1200" baseline="-25000" dirty="0">
                  <a:latin typeface="Meiryo UI" panose="020B0604030504040204" pitchFamily="50" charset="-128"/>
                  <a:ea typeface="Meiryo UI" panose="020B0604030504040204" pitchFamily="50" charset="-128"/>
                </a:rPr>
                <a:t>1/2</a:t>
              </a:r>
              <a:r>
                <a:rPr kumimoji="1" lang="en-US" altLang="ja-JP" sz="1200" dirty="0">
                  <a:latin typeface="Meiryo UI" panose="020B0604030504040204" pitchFamily="50" charset="-128"/>
                  <a:ea typeface="Meiryo UI" panose="020B0604030504040204" pitchFamily="50" charset="-128"/>
                </a:rPr>
                <a:t>=10</a:t>
              </a:r>
              <a:r>
                <a:rPr kumimoji="1" lang="ja-JP" altLang="en-US" sz="1200" dirty="0">
                  <a:latin typeface="Meiryo UI" panose="020B0604030504040204" pitchFamily="50" charset="-128"/>
                  <a:ea typeface="Meiryo UI" panose="020B0604030504040204" pitchFamily="50" charset="-128"/>
                </a:rPr>
                <a:t>日</a:t>
              </a:r>
            </a:p>
          </p:txBody>
        </p:sp>
        <p:sp>
          <p:nvSpPr>
            <p:cNvPr id="127" name="テキスト ボックス 126">
              <a:extLst>
                <a:ext uri="{FF2B5EF4-FFF2-40B4-BE49-F238E27FC236}">
                  <a16:creationId xmlns:a16="http://schemas.microsoft.com/office/drawing/2014/main" id="{5377BF87-6F86-494F-AA68-F82912108AB8}"/>
                </a:ext>
              </a:extLst>
            </p:cNvPr>
            <p:cNvSpPr txBox="1"/>
            <p:nvPr/>
          </p:nvSpPr>
          <p:spPr>
            <a:xfrm>
              <a:off x="3753509" y="4512355"/>
              <a:ext cx="1059366" cy="317847"/>
            </a:xfrm>
            <a:prstGeom prst="rect">
              <a:avLst/>
            </a:prstGeom>
            <a:noFill/>
          </p:spPr>
          <p:txBody>
            <a:bodyPr wrap="none" rtlCol="0">
              <a:spAutoFit/>
            </a:bodyPr>
            <a:lstStyle/>
            <a:p>
              <a:r>
                <a:rPr kumimoji="1" lang="en-US" altLang="ja-JP" sz="1200" dirty="0">
                  <a:latin typeface="Meiryo UI" panose="020B0604030504040204" pitchFamily="50" charset="-128"/>
                  <a:ea typeface="Meiryo UI" panose="020B0604030504040204" pitchFamily="50" charset="-128"/>
                </a:rPr>
                <a:t>T</a:t>
              </a:r>
              <a:r>
                <a:rPr kumimoji="1" lang="en-US" altLang="ja-JP" sz="1200" baseline="-25000" dirty="0">
                  <a:latin typeface="Meiryo UI" panose="020B0604030504040204" pitchFamily="50" charset="-128"/>
                  <a:ea typeface="Meiryo UI" panose="020B0604030504040204" pitchFamily="50" charset="-128"/>
                </a:rPr>
                <a:t>1/2</a:t>
              </a:r>
              <a:r>
                <a:rPr kumimoji="1" lang="en-US" altLang="ja-JP" sz="1200" dirty="0">
                  <a:latin typeface="Meiryo UI" panose="020B0604030504040204" pitchFamily="50" charset="-128"/>
                  <a:ea typeface="Meiryo UI" panose="020B0604030504040204" pitchFamily="50" charset="-128"/>
                </a:rPr>
                <a:t>=40</a:t>
              </a:r>
              <a:r>
                <a:rPr kumimoji="1" lang="ja-JP" altLang="en-US" sz="1200" dirty="0">
                  <a:latin typeface="Meiryo UI" panose="020B0604030504040204" pitchFamily="50" charset="-128"/>
                  <a:ea typeface="Meiryo UI" panose="020B0604030504040204" pitchFamily="50" charset="-128"/>
                </a:rPr>
                <a:t>日</a:t>
              </a:r>
            </a:p>
          </p:txBody>
        </p:sp>
        <p:sp>
          <p:nvSpPr>
            <p:cNvPr id="130" name="正方形/長方形 129">
              <a:extLst>
                <a:ext uri="{FF2B5EF4-FFF2-40B4-BE49-F238E27FC236}">
                  <a16:creationId xmlns:a16="http://schemas.microsoft.com/office/drawing/2014/main" id="{5F24BB90-BDE5-4206-A629-662B816BE98D}"/>
                </a:ext>
              </a:extLst>
            </p:cNvPr>
            <p:cNvSpPr/>
            <p:nvPr/>
          </p:nvSpPr>
          <p:spPr>
            <a:xfrm>
              <a:off x="859452" y="4232234"/>
              <a:ext cx="1445048" cy="318639"/>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600" dirty="0">
                  <a:solidFill>
                    <a:schemeClr val="tx1"/>
                  </a:solidFill>
                  <a:latin typeface="Meiryo UI" panose="020B0604030504040204" pitchFamily="50" charset="-128"/>
                  <a:ea typeface="Meiryo UI" panose="020B0604030504040204" pitchFamily="50" charset="-128"/>
                </a:rPr>
                <a:t>HTO</a:t>
              </a:r>
              <a:endParaRPr kumimoji="1" lang="ja-JP" altLang="en-US" sz="1600" dirty="0">
                <a:solidFill>
                  <a:schemeClr val="tx1"/>
                </a:solidFill>
                <a:latin typeface="Meiryo UI" panose="020B0604030504040204" pitchFamily="50" charset="-128"/>
                <a:ea typeface="Meiryo UI" panose="020B0604030504040204" pitchFamily="50" charset="-128"/>
              </a:endParaRPr>
            </a:p>
          </p:txBody>
        </p:sp>
      </p:grpSp>
      <p:grpSp>
        <p:nvGrpSpPr>
          <p:cNvPr id="131" name="グループ化 130">
            <a:extLst>
              <a:ext uri="{FF2B5EF4-FFF2-40B4-BE49-F238E27FC236}">
                <a16:creationId xmlns:a16="http://schemas.microsoft.com/office/drawing/2014/main" id="{CF8665D0-6E55-460B-AA3B-F4D47839FBAF}"/>
              </a:ext>
            </a:extLst>
          </p:cNvPr>
          <p:cNvGrpSpPr/>
          <p:nvPr/>
        </p:nvGrpSpPr>
        <p:grpSpPr>
          <a:xfrm>
            <a:off x="4969296" y="3768345"/>
            <a:ext cx="3993238" cy="1965842"/>
            <a:chOff x="5104442" y="3803041"/>
            <a:chExt cx="3993238" cy="1965842"/>
          </a:xfrm>
        </p:grpSpPr>
        <p:sp>
          <p:nvSpPr>
            <p:cNvPr id="145" name="テキスト ボックス 144">
              <a:extLst>
                <a:ext uri="{FF2B5EF4-FFF2-40B4-BE49-F238E27FC236}">
                  <a16:creationId xmlns:a16="http://schemas.microsoft.com/office/drawing/2014/main" id="{491585B6-3DFD-44AE-A305-DCF9D81E7934}"/>
                </a:ext>
              </a:extLst>
            </p:cNvPr>
            <p:cNvSpPr txBox="1"/>
            <p:nvPr/>
          </p:nvSpPr>
          <p:spPr>
            <a:xfrm>
              <a:off x="5315292" y="4209716"/>
              <a:ext cx="611362" cy="276999"/>
            </a:xfrm>
            <a:prstGeom prst="rect">
              <a:avLst/>
            </a:prstGeom>
            <a:noFill/>
          </p:spPr>
          <p:txBody>
            <a:bodyPr wrap="square" rtlCol="0">
              <a:spAutoFit/>
            </a:bodyPr>
            <a:lstStyle/>
            <a:p>
              <a:r>
                <a:rPr kumimoji="1" lang="en-US" altLang="ja-JP" sz="1200" dirty="0">
                  <a:latin typeface="Meiryo UI" panose="020B0604030504040204" pitchFamily="50" charset="-128"/>
                  <a:ea typeface="Meiryo UI" panose="020B0604030504040204" pitchFamily="50" charset="-128"/>
                </a:rPr>
                <a:t>50 %</a:t>
              </a:r>
              <a:endParaRPr kumimoji="1" lang="ja-JP" altLang="en-US" sz="1200" dirty="0">
                <a:latin typeface="Meiryo UI" panose="020B0604030504040204" pitchFamily="50" charset="-128"/>
                <a:ea typeface="Meiryo UI" panose="020B0604030504040204" pitchFamily="50" charset="-128"/>
              </a:endParaRPr>
            </a:p>
          </p:txBody>
        </p:sp>
        <p:sp>
          <p:nvSpPr>
            <p:cNvPr id="146" name="テキスト ボックス 145">
              <a:extLst>
                <a:ext uri="{FF2B5EF4-FFF2-40B4-BE49-F238E27FC236}">
                  <a16:creationId xmlns:a16="http://schemas.microsoft.com/office/drawing/2014/main" id="{73B7ECB6-BE75-4B4C-91C5-4B9F1827B146}"/>
                </a:ext>
              </a:extLst>
            </p:cNvPr>
            <p:cNvSpPr txBox="1"/>
            <p:nvPr/>
          </p:nvSpPr>
          <p:spPr>
            <a:xfrm>
              <a:off x="7913174" y="4209716"/>
              <a:ext cx="588623" cy="276999"/>
            </a:xfrm>
            <a:prstGeom prst="rect">
              <a:avLst/>
            </a:prstGeom>
            <a:noFill/>
          </p:spPr>
          <p:txBody>
            <a:bodyPr wrap="none" rtlCol="0">
              <a:spAutoFit/>
            </a:bodyPr>
            <a:lstStyle/>
            <a:p>
              <a:r>
                <a:rPr kumimoji="1" lang="en-US" altLang="ja-JP" sz="1200" dirty="0">
                  <a:latin typeface="Meiryo UI" panose="020B0604030504040204" pitchFamily="50" charset="-128"/>
                  <a:ea typeface="Meiryo UI" panose="020B0604030504040204" pitchFamily="50" charset="-128"/>
                </a:rPr>
                <a:t>50 %</a:t>
              </a:r>
              <a:endParaRPr kumimoji="1" lang="ja-JP" altLang="en-US" sz="1200" dirty="0">
                <a:latin typeface="Meiryo UI" panose="020B0604030504040204" pitchFamily="50" charset="-128"/>
                <a:ea typeface="Meiryo UI" panose="020B0604030504040204" pitchFamily="50" charset="-128"/>
              </a:endParaRPr>
            </a:p>
          </p:txBody>
        </p:sp>
        <p:sp>
          <p:nvSpPr>
            <p:cNvPr id="147" name="テキスト ボックス 146">
              <a:extLst>
                <a:ext uri="{FF2B5EF4-FFF2-40B4-BE49-F238E27FC236}">
                  <a16:creationId xmlns:a16="http://schemas.microsoft.com/office/drawing/2014/main" id="{568F89F0-D6B8-4756-8B1A-A84A0A4434DE}"/>
                </a:ext>
              </a:extLst>
            </p:cNvPr>
            <p:cNvSpPr txBox="1"/>
            <p:nvPr/>
          </p:nvSpPr>
          <p:spPr>
            <a:xfrm>
              <a:off x="5133849" y="5158758"/>
              <a:ext cx="795411" cy="276999"/>
            </a:xfrm>
            <a:prstGeom prst="rect">
              <a:avLst/>
            </a:prstGeom>
            <a:noFill/>
          </p:spPr>
          <p:txBody>
            <a:bodyPr wrap="none" rtlCol="0">
              <a:spAutoFit/>
            </a:bodyPr>
            <a:lstStyle/>
            <a:p>
              <a:r>
                <a:rPr kumimoji="1" lang="ja-JP" altLang="en-US" sz="1200" dirty="0">
                  <a:latin typeface="Meiryo UI" panose="020B0604030504040204" pitchFamily="50" charset="-128"/>
                  <a:ea typeface="Meiryo UI" panose="020B0604030504040204" pitchFamily="50" charset="-128"/>
                </a:rPr>
                <a:t>尿 </a:t>
              </a:r>
              <a:r>
                <a:rPr kumimoji="1" lang="en-US" altLang="ja-JP" sz="1200" dirty="0">
                  <a:latin typeface="Meiryo UI" panose="020B0604030504040204" pitchFamily="50" charset="-128"/>
                  <a:ea typeface="Meiryo UI" panose="020B0604030504040204" pitchFamily="50" charset="-128"/>
                </a:rPr>
                <a:t>47 %</a:t>
              </a:r>
              <a:endParaRPr kumimoji="1" lang="ja-JP" altLang="en-US" sz="1200" dirty="0">
                <a:latin typeface="Meiryo UI" panose="020B0604030504040204" pitchFamily="50" charset="-128"/>
                <a:ea typeface="Meiryo UI" panose="020B0604030504040204" pitchFamily="50" charset="-128"/>
              </a:endParaRPr>
            </a:p>
          </p:txBody>
        </p:sp>
        <p:sp>
          <p:nvSpPr>
            <p:cNvPr id="150" name="テキスト ボックス 149">
              <a:extLst>
                <a:ext uri="{FF2B5EF4-FFF2-40B4-BE49-F238E27FC236}">
                  <a16:creationId xmlns:a16="http://schemas.microsoft.com/office/drawing/2014/main" id="{7EB3DE5B-981B-432E-B1D0-F67257FE3E1D}"/>
                </a:ext>
              </a:extLst>
            </p:cNvPr>
            <p:cNvSpPr txBox="1"/>
            <p:nvPr/>
          </p:nvSpPr>
          <p:spPr>
            <a:xfrm>
              <a:off x="6497266" y="5145831"/>
              <a:ext cx="853119" cy="276999"/>
            </a:xfrm>
            <a:prstGeom prst="rect">
              <a:avLst/>
            </a:prstGeom>
            <a:noFill/>
          </p:spPr>
          <p:txBody>
            <a:bodyPr wrap="none" rtlCol="0">
              <a:spAutoFit/>
            </a:bodyPr>
            <a:lstStyle/>
            <a:p>
              <a:r>
                <a:rPr kumimoji="1" lang="ja-JP" altLang="en-US" sz="1200" dirty="0">
                  <a:latin typeface="Meiryo UI" panose="020B0604030504040204" pitchFamily="50" charset="-128"/>
                  <a:ea typeface="Meiryo UI" panose="020B0604030504040204" pitchFamily="50" charset="-128"/>
                </a:rPr>
                <a:t>排便 </a:t>
              </a:r>
              <a:r>
                <a:rPr kumimoji="1" lang="en-US" altLang="ja-JP" sz="1200" dirty="0">
                  <a:latin typeface="Meiryo UI" panose="020B0604030504040204" pitchFamily="50" charset="-128"/>
                  <a:ea typeface="Meiryo UI" panose="020B0604030504040204" pitchFamily="50" charset="-128"/>
                </a:rPr>
                <a:t>3 %</a:t>
              </a:r>
              <a:endParaRPr kumimoji="1" lang="ja-JP" altLang="en-US" sz="1200" dirty="0">
                <a:latin typeface="Meiryo UI" panose="020B0604030504040204" pitchFamily="50" charset="-128"/>
                <a:ea typeface="Meiryo UI" panose="020B0604030504040204" pitchFamily="50" charset="-128"/>
              </a:endParaRPr>
            </a:p>
          </p:txBody>
        </p:sp>
        <p:sp>
          <p:nvSpPr>
            <p:cNvPr id="151" name="テキスト ボックス 150">
              <a:extLst>
                <a:ext uri="{FF2B5EF4-FFF2-40B4-BE49-F238E27FC236}">
                  <a16:creationId xmlns:a16="http://schemas.microsoft.com/office/drawing/2014/main" id="{F611DA5E-F2A6-4C92-8B2B-1388E905EA56}"/>
                </a:ext>
              </a:extLst>
            </p:cNvPr>
            <p:cNvSpPr txBox="1"/>
            <p:nvPr/>
          </p:nvSpPr>
          <p:spPr>
            <a:xfrm>
              <a:off x="7844627" y="5158758"/>
              <a:ext cx="1035861" cy="276999"/>
            </a:xfrm>
            <a:prstGeom prst="rect">
              <a:avLst/>
            </a:prstGeom>
            <a:noFill/>
          </p:spPr>
          <p:txBody>
            <a:bodyPr wrap="none" rtlCol="0">
              <a:spAutoFit/>
            </a:bodyPr>
            <a:lstStyle/>
            <a:p>
              <a:r>
                <a:rPr kumimoji="1" lang="ja-JP" altLang="en-US" sz="1200" dirty="0">
                  <a:latin typeface="Meiryo UI" panose="020B0604030504040204" pitchFamily="50" charset="-128"/>
                  <a:ea typeface="Meiryo UI" panose="020B0604030504040204" pitchFamily="50" charset="-128"/>
                </a:rPr>
                <a:t>その他 </a:t>
              </a:r>
              <a:r>
                <a:rPr kumimoji="1" lang="en-US" altLang="ja-JP" sz="1200" dirty="0">
                  <a:latin typeface="Meiryo UI" panose="020B0604030504040204" pitchFamily="50" charset="-128"/>
                  <a:ea typeface="Meiryo UI" panose="020B0604030504040204" pitchFamily="50" charset="-128"/>
                </a:rPr>
                <a:t>50 %</a:t>
              </a:r>
              <a:endParaRPr kumimoji="1" lang="ja-JP" altLang="en-US" sz="1200" dirty="0">
                <a:latin typeface="Meiryo UI" panose="020B0604030504040204" pitchFamily="50" charset="-128"/>
                <a:ea typeface="Meiryo UI" panose="020B0604030504040204" pitchFamily="50" charset="-128"/>
              </a:endParaRPr>
            </a:p>
          </p:txBody>
        </p:sp>
        <p:sp>
          <p:nvSpPr>
            <p:cNvPr id="132" name="正方形/長方形 131">
              <a:extLst>
                <a:ext uri="{FF2B5EF4-FFF2-40B4-BE49-F238E27FC236}">
                  <a16:creationId xmlns:a16="http://schemas.microsoft.com/office/drawing/2014/main" id="{76EE2329-6FAF-4FA6-A049-D7809803E9EB}"/>
                </a:ext>
              </a:extLst>
            </p:cNvPr>
            <p:cNvSpPr/>
            <p:nvPr/>
          </p:nvSpPr>
          <p:spPr>
            <a:xfrm>
              <a:off x="6076829" y="3803041"/>
              <a:ext cx="1574044" cy="256899"/>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600" dirty="0">
                  <a:solidFill>
                    <a:schemeClr val="tx1"/>
                  </a:solidFill>
                  <a:latin typeface="Meiryo UI" panose="020B0604030504040204" pitchFamily="50" charset="-128"/>
                  <a:ea typeface="Meiryo UI" panose="020B0604030504040204" pitchFamily="50" charset="-128"/>
                </a:rPr>
                <a:t>血液</a:t>
              </a:r>
            </a:p>
          </p:txBody>
        </p:sp>
        <p:sp>
          <p:nvSpPr>
            <p:cNvPr id="133" name="正方形/長方形 132">
              <a:extLst>
                <a:ext uri="{FF2B5EF4-FFF2-40B4-BE49-F238E27FC236}">
                  <a16:creationId xmlns:a16="http://schemas.microsoft.com/office/drawing/2014/main" id="{E547E205-1DAE-499B-9909-38066289FD1A}"/>
                </a:ext>
              </a:extLst>
            </p:cNvPr>
            <p:cNvSpPr/>
            <p:nvPr/>
          </p:nvSpPr>
          <p:spPr>
            <a:xfrm>
              <a:off x="7283545" y="4508175"/>
              <a:ext cx="1264296" cy="27769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600" dirty="0">
                  <a:solidFill>
                    <a:schemeClr val="tx1"/>
                  </a:solidFill>
                  <a:latin typeface="Meiryo UI" panose="020B0604030504040204" pitchFamily="50" charset="-128"/>
                  <a:ea typeface="Meiryo UI" panose="020B0604030504040204" pitchFamily="50" charset="-128"/>
                </a:rPr>
                <a:t>OBT</a:t>
              </a:r>
              <a:endParaRPr kumimoji="1" lang="ja-JP" altLang="en-US" sz="1600" dirty="0">
                <a:solidFill>
                  <a:schemeClr val="tx1"/>
                </a:solidFill>
                <a:latin typeface="Meiryo UI" panose="020B0604030504040204" pitchFamily="50" charset="-128"/>
                <a:ea typeface="Meiryo UI" panose="020B0604030504040204" pitchFamily="50" charset="-128"/>
              </a:endParaRPr>
            </a:p>
          </p:txBody>
        </p:sp>
        <p:sp>
          <p:nvSpPr>
            <p:cNvPr id="134" name="正方形/長方形 133">
              <a:extLst>
                <a:ext uri="{FF2B5EF4-FFF2-40B4-BE49-F238E27FC236}">
                  <a16:creationId xmlns:a16="http://schemas.microsoft.com/office/drawing/2014/main" id="{073F9BFA-295E-46F8-B956-F5F0EE9A2385}"/>
                </a:ext>
              </a:extLst>
            </p:cNvPr>
            <p:cNvSpPr/>
            <p:nvPr/>
          </p:nvSpPr>
          <p:spPr>
            <a:xfrm>
              <a:off x="5600986" y="5491193"/>
              <a:ext cx="2567100" cy="27769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600" dirty="0">
                  <a:solidFill>
                    <a:schemeClr val="tx1"/>
                  </a:solidFill>
                  <a:latin typeface="Meiryo UI" panose="020B0604030504040204" pitchFamily="50" charset="-128"/>
                  <a:ea typeface="Meiryo UI" panose="020B0604030504040204" pitchFamily="50" charset="-128"/>
                </a:rPr>
                <a:t>体外への排出</a:t>
              </a:r>
            </a:p>
          </p:txBody>
        </p:sp>
        <p:cxnSp>
          <p:nvCxnSpPr>
            <p:cNvPr id="135" name="直線矢印コネクタ 134">
              <a:extLst>
                <a:ext uri="{FF2B5EF4-FFF2-40B4-BE49-F238E27FC236}">
                  <a16:creationId xmlns:a16="http://schemas.microsoft.com/office/drawing/2014/main" id="{D7DD3B34-0D89-4884-BCAE-27C0B34504CF}"/>
                </a:ext>
              </a:extLst>
            </p:cNvPr>
            <p:cNvCxnSpPr>
              <a:cxnSpLocks/>
            </p:cNvCxnSpPr>
            <p:nvPr/>
          </p:nvCxnSpPr>
          <p:spPr>
            <a:xfrm>
              <a:off x="5903733" y="4268674"/>
              <a:ext cx="0" cy="224790"/>
            </a:xfrm>
            <a:prstGeom prst="straightConnector1">
              <a:avLst/>
            </a:prstGeom>
            <a:ln w="12700">
              <a:tailEnd type="triangle"/>
            </a:ln>
          </p:spPr>
          <p:style>
            <a:lnRef idx="1">
              <a:schemeClr val="accent1"/>
            </a:lnRef>
            <a:fillRef idx="0">
              <a:schemeClr val="accent1"/>
            </a:fillRef>
            <a:effectRef idx="0">
              <a:schemeClr val="accent1"/>
            </a:effectRef>
            <a:fontRef idx="minor">
              <a:schemeClr val="tx1"/>
            </a:fontRef>
          </p:style>
        </p:cxnSp>
        <p:cxnSp>
          <p:nvCxnSpPr>
            <p:cNvPr id="136" name="直線矢印コネクタ 135">
              <a:extLst>
                <a:ext uri="{FF2B5EF4-FFF2-40B4-BE49-F238E27FC236}">
                  <a16:creationId xmlns:a16="http://schemas.microsoft.com/office/drawing/2014/main" id="{D2AEB7E4-D5E2-42DE-A224-675DD7A2AB8E}"/>
                </a:ext>
              </a:extLst>
            </p:cNvPr>
            <p:cNvCxnSpPr>
              <a:cxnSpLocks/>
            </p:cNvCxnSpPr>
            <p:nvPr/>
          </p:nvCxnSpPr>
          <p:spPr>
            <a:xfrm>
              <a:off x="7932521" y="4268674"/>
              <a:ext cx="0" cy="264931"/>
            </a:xfrm>
            <a:prstGeom prst="straightConnector1">
              <a:avLst/>
            </a:prstGeom>
            <a:ln w="12700">
              <a:tailEnd type="triangle"/>
            </a:ln>
          </p:spPr>
          <p:style>
            <a:lnRef idx="1">
              <a:schemeClr val="accent1"/>
            </a:lnRef>
            <a:fillRef idx="0">
              <a:schemeClr val="accent1"/>
            </a:fillRef>
            <a:effectRef idx="0">
              <a:schemeClr val="accent1"/>
            </a:effectRef>
            <a:fontRef idx="minor">
              <a:schemeClr val="tx1"/>
            </a:fontRef>
          </p:style>
        </p:cxnSp>
        <p:cxnSp>
          <p:nvCxnSpPr>
            <p:cNvPr id="137" name="直線コネクタ 136">
              <a:extLst>
                <a:ext uri="{FF2B5EF4-FFF2-40B4-BE49-F238E27FC236}">
                  <a16:creationId xmlns:a16="http://schemas.microsoft.com/office/drawing/2014/main" id="{955F3463-645A-49F9-9C42-2001683BA5DB}"/>
                </a:ext>
              </a:extLst>
            </p:cNvPr>
            <p:cNvCxnSpPr>
              <a:cxnSpLocks/>
            </p:cNvCxnSpPr>
            <p:nvPr/>
          </p:nvCxnSpPr>
          <p:spPr>
            <a:xfrm>
              <a:off x="5896171" y="4268674"/>
              <a:ext cx="2036349" cy="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38" name="直線コネクタ 137">
              <a:extLst>
                <a:ext uri="{FF2B5EF4-FFF2-40B4-BE49-F238E27FC236}">
                  <a16:creationId xmlns:a16="http://schemas.microsoft.com/office/drawing/2014/main" id="{F5833601-B388-4519-96BA-04681B6D7EBF}"/>
                </a:ext>
              </a:extLst>
            </p:cNvPr>
            <p:cNvCxnSpPr>
              <a:cxnSpLocks/>
              <a:stCxn id="132" idx="2"/>
            </p:cNvCxnSpPr>
            <p:nvPr/>
          </p:nvCxnSpPr>
          <p:spPr>
            <a:xfrm>
              <a:off x="6863851" y="4059940"/>
              <a:ext cx="2606" cy="208733"/>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39" name="直線コネクタ 138">
              <a:extLst>
                <a:ext uri="{FF2B5EF4-FFF2-40B4-BE49-F238E27FC236}">
                  <a16:creationId xmlns:a16="http://schemas.microsoft.com/office/drawing/2014/main" id="{06FFBC87-5587-4DCA-8BF6-BD10C1E30A5C}"/>
                </a:ext>
              </a:extLst>
            </p:cNvPr>
            <p:cNvCxnSpPr>
              <a:cxnSpLocks/>
            </p:cNvCxnSpPr>
            <p:nvPr/>
          </p:nvCxnSpPr>
          <p:spPr>
            <a:xfrm>
              <a:off x="6309435" y="4784756"/>
              <a:ext cx="1" cy="307481"/>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40" name="直線コネクタ 139">
              <a:extLst>
                <a:ext uri="{FF2B5EF4-FFF2-40B4-BE49-F238E27FC236}">
                  <a16:creationId xmlns:a16="http://schemas.microsoft.com/office/drawing/2014/main" id="{3E805A9A-3B0F-40FA-AF84-7686B3866A17}"/>
                </a:ext>
              </a:extLst>
            </p:cNvPr>
            <p:cNvCxnSpPr>
              <a:cxnSpLocks/>
            </p:cNvCxnSpPr>
            <p:nvPr/>
          </p:nvCxnSpPr>
          <p:spPr>
            <a:xfrm>
              <a:off x="7453724" y="4802224"/>
              <a:ext cx="1" cy="290013"/>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41" name="直線コネクタ 140">
              <a:extLst>
                <a:ext uri="{FF2B5EF4-FFF2-40B4-BE49-F238E27FC236}">
                  <a16:creationId xmlns:a16="http://schemas.microsoft.com/office/drawing/2014/main" id="{0C7E4BAA-28EC-43B3-9D09-5F61C43F0316}"/>
                </a:ext>
              </a:extLst>
            </p:cNvPr>
            <p:cNvCxnSpPr>
              <a:cxnSpLocks/>
            </p:cNvCxnSpPr>
            <p:nvPr/>
          </p:nvCxnSpPr>
          <p:spPr>
            <a:xfrm>
              <a:off x="5874775" y="5092237"/>
              <a:ext cx="2019522" cy="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42" name="直線矢印コネクタ 141">
              <a:extLst>
                <a:ext uri="{FF2B5EF4-FFF2-40B4-BE49-F238E27FC236}">
                  <a16:creationId xmlns:a16="http://schemas.microsoft.com/office/drawing/2014/main" id="{4DE71036-6FC1-46F9-8FF9-9D754CEA1B44}"/>
                </a:ext>
              </a:extLst>
            </p:cNvPr>
            <p:cNvCxnSpPr>
              <a:cxnSpLocks/>
            </p:cNvCxnSpPr>
            <p:nvPr/>
          </p:nvCxnSpPr>
          <p:spPr>
            <a:xfrm>
              <a:off x="6548971" y="5092237"/>
              <a:ext cx="0" cy="382312"/>
            </a:xfrm>
            <a:prstGeom prst="straightConnector1">
              <a:avLst/>
            </a:prstGeom>
            <a:ln w="12700">
              <a:tailEnd type="triangle"/>
            </a:ln>
          </p:spPr>
          <p:style>
            <a:lnRef idx="1">
              <a:schemeClr val="accent1"/>
            </a:lnRef>
            <a:fillRef idx="0">
              <a:schemeClr val="accent1"/>
            </a:fillRef>
            <a:effectRef idx="0">
              <a:schemeClr val="accent1"/>
            </a:effectRef>
            <a:fontRef idx="minor">
              <a:schemeClr val="tx1"/>
            </a:fontRef>
          </p:style>
        </p:cxnSp>
        <p:cxnSp>
          <p:nvCxnSpPr>
            <p:cNvPr id="143" name="直線矢印コネクタ 142">
              <a:extLst>
                <a:ext uri="{FF2B5EF4-FFF2-40B4-BE49-F238E27FC236}">
                  <a16:creationId xmlns:a16="http://schemas.microsoft.com/office/drawing/2014/main" id="{45C5F4E6-1713-41D2-9C33-98DE030AD024}"/>
                </a:ext>
              </a:extLst>
            </p:cNvPr>
            <p:cNvCxnSpPr>
              <a:cxnSpLocks/>
            </p:cNvCxnSpPr>
            <p:nvPr/>
          </p:nvCxnSpPr>
          <p:spPr>
            <a:xfrm>
              <a:off x="5874775" y="5092237"/>
              <a:ext cx="8300" cy="382312"/>
            </a:xfrm>
            <a:prstGeom prst="straightConnector1">
              <a:avLst/>
            </a:prstGeom>
            <a:ln w="12700">
              <a:tailEnd type="triangle"/>
            </a:ln>
          </p:spPr>
          <p:style>
            <a:lnRef idx="1">
              <a:schemeClr val="accent1"/>
            </a:lnRef>
            <a:fillRef idx="0">
              <a:schemeClr val="accent1"/>
            </a:fillRef>
            <a:effectRef idx="0">
              <a:schemeClr val="accent1"/>
            </a:effectRef>
            <a:fontRef idx="minor">
              <a:schemeClr val="tx1"/>
            </a:fontRef>
          </p:style>
        </p:cxnSp>
        <p:cxnSp>
          <p:nvCxnSpPr>
            <p:cNvPr id="144" name="直線矢印コネクタ 143">
              <a:extLst>
                <a:ext uri="{FF2B5EF4-FFF2-40B4-BE49-F238E27FC236}">
                  <a16:creationId xmlns:a16="http://schemas.microsoft.com/office/drawing/2014/main" id="{359E38D2-2876-4007-B88E-00E49C32005A}"/>
                </a:ext>
              </a:extLst>
            </p:cNvPr>
            <p:cNvCxnSpPr>
              <a:cxnSpLocks/>
            </p:cNvCxnSpPr>
            <p:nvPr/>
          </p:nvCxnSpPr>
          <p:spPr>
            <a:xfrm>
              <a:off x="7894298" y="5091571"/>
              <a:ext cx="0" cy="382977"/>
            </a:xfrm>
            <a:prstGeom prst="straightConnector1">
              <a:avLst/>
            </a:prstGeom>
            <a:ln w="12700">
              <a:tailEnd type="triangle"/>
            </a:ln>
          </p:spPr>
          <p:style>
            <a:lnRef idx="1">
              <a:schemeClr val="accent1"/>
            </a:lnRef>
            <a:fillRef idx="0">
              <a:schemeClr val="accent1"/>
            </a:fillRef>
            <a:effectRef idx="0">
              <a:schemeClr val="accent1"/>
            </a:effectRef>
            <a:fontRef idx="minor">
              <a:schemeClr val="tx1"/>
            </a:fontRef>
          </p:style>
        </p:cxnSp>
        <p:sp>
          <p:nvSpPr>
            <p:cNvPr id="148" name="テキスト ボックス 147">
              <a:extLst>
                <a:ext uri="{FF2B5EF4-FFF2-40B4-BE49-F238E27FC236}">
                  <a16:creationId xmlns:a16="http://schemas.microsoft.com/office/drawing/2014/main" id="{195CC309-AAA0-4562-9D11-4BFAF0C47296}"/>
                </a:ext>
              </a:extLst>
            </p:cNvPr>
            <p:cNvSpPr txBox="1"/>
            <p:nvPr/>
          </p:nvSpPr>
          <p:spPr>
            <a:xfrm>
              <a:off x="5104442" y="4731612"/>
              <a:ext cx="926857" cy="276999"/>
            </a:xfrm>
            <a:prstGeom prst="rect">
              <a:avLst/>
            </a:prstGeom>
            <a:noFill/>
          </p:spPr>
          <p:txBody>
            <a:bodyPr wrap="none" rtlCol="0">
              <a:spAutoFit/>
            </a:bodyPr>
            <a:lstStyle/>
            <a:p>
              <a:r>
                <a:rPr kumimoji="1" lang="en-US" altLang="ja-JP" sz="1200" dirty="0">
                  <a:latin typeface="Meiryo UI" panose="020B0604030504040204" pitchFamily="50" charset="-128"/>
                  <a:ea typeface="Meiryo UI" panose="020B0604030504040204" pitchFamily="50" charset="-128"/>
                </a:rPr>
                <a:t>T</a:t>
              </a:r>
              <a:r>
                <a:rPr kumimoji="1" lang="en-US" altLang="ja-JP" sz="1200" baseline="-25000" dirty="0">
                  <a:latin typeface="Meiryo UI" panose="020B0604030504040204" pitchFamily="50" charset="-128"/>
                  <a:ea typeface="Meiryo UI" panose="020B0604030504040204" pitchFamily="50" charset="-128"/>
                </a:rPr>
                <a:t>1/2</a:t>
              </a:r>
              <a:r>
                <a:rPr kumimoji="1" lang="en-US" altLang="ja-JP" sz="1200" dirty="0">
                  <a:latin typeface="Meiryo UI" panose="020B0604030504040204" pitchFamily="50" charset="-128"/>
                  <a:ea typeface="Meiryo UI" panose="020B0604030504040204" pitchFamily="50" charset="-128"/>
                </a:rPr>
                <a:t>=10</a:t>
              </a:r>
              <a:r>
                <a:rPr kumimoji="1" lang="ja-JP" altLang="en-US" sz="1200" dirty="0">
                  <a:latin typeface="Meiryo UI" panose="020B0604030504040204" pitchFamily="50" charset="-128"/>
                  <a:ea typeface="Meiryo UI" panose="020B0604030504040204" pitchFamily="50" charset="-128"/>
                </a:rPr>
                <a:t>日</a:t>
              </a:r>
            </a:p>
          </p:txBody>
        </p:sp>
        <p:sp>
          <p:nvSpPr>
            <p:cNvPr id="149" name="テキスト ボックス 148">
              <a:extLst>
                <a:ext uri="{FF2B5EF4-FFF2-40B4-BE49-F238E27FC236}">
                  <a16:creationId xmlns:a16="http://schemas.microsoft.com/office/drawing/2014/main" id="{C7758F24-5F14-4A23-8FF3-8C0B70E6BD39}"/>
                </a:ext>
              </a:extLst>
            </p:cNvPr>
            <p:cNvSpPr txBox="1"/>
            <p:nvPr/>
          </p:nvSpPr>
          <p:spPr>
            <a:xfrm>
              <a:off x="7953631" y="4747170"/>
              <a:ext cx="926857" cy="276999"/>
            </a:xfrm>
            <a:prstGeom prst="rect">
              <a:avLst/>
            </a:prstGeom>
            <a:noFill/>
          </p:spPr>
          <p:txBody>
            <a:bodyPr wrap="none" rtlCol="0">
              <a:spAutoFit/>
            </a:bodyPr>
            <a:lstStyle/>
            <a:p>
              <a:r>
                <a:rPr kumimoji="1" lang="en-US" altLang="ja-JP" sz="1200" dirty="0">
                  <a:latin typeface="Meiryo UI" panose="020B0604030504040204" pitchFamily="50" charset="-128"/>
                  <a:ea typeface="Meiryo UI" panose="020B0604030504040204" pitchFamily="50" charset="-128"/>
                </a:rPr>
                <a:t>T</a:t>
              </a:r>
              <a:r>
                <a:rPr kumimoji="1" lang="en-US" altLang="ja-JP" sz="1200" baseline="-25000" dirty="0">
                  <a:latin typeface="Meiryo UI" panose="020B0604030504040204" pitchFamily="50" charset="-128"/>
                  <a:ea typeface="Meiryo UI" panose="020B0604030504040204" pitchFamily="50" charset="-128"/>
                </a:rPr>
                <a:t>1/2</a:t>
              </a:r>
              <a:r>
                <a:rPr kumimoji="1" lang="en-US" altLang="ja-JP" sz="1200" dirty="0">
                  <a:latin typeface="Meiryo UI" panose="020B0604030504040204" pitchFamily="50" charset="-128"/>
                  <a:ea typeface="Meiryo UI" panose="020B0604030504040204" pitchFamily="50" charset="-128"/>
                </a:rPr>
                <a:t>=40</a:t>
              </a:r>
              <a:r>
                <a:rPr kumimoji="1" lang="ja-JP" altLang="en-US" sz="1200" dirty="0">
                  <a:latin typeface="Meiryo UI" panose="020B0604030504040204" pitchFamily="50" charset="-128"/>
                  <a:ea typeface="Meiryo UI" panose="020B0604030504040204" pitchFamily="50" charset="-128"/>
                </a:rPr>
                <a:t>日</a:t>
              </a:r>
            </a:p>
          </p:txBody>
        </p:sp>
        <p:sp>
          <p:nvSpPr>
            <p:cNvPr id="152" name="正方形/長方形 151">
              <a:extLst>
                <a:ext uri="{FF2B5EF4-FFF2-40B4-BE49-F238E27FC236}">
                  <a16:creationId xmlns:a16="http://schemas.microsoft.com/office/drawing/2014/main" id="{B798BFBA-FA50-4C1E-80CE-752476080604}"/>
                </a:ext>
              </a:extLst>
            </p:cNvPr>
            <p:cNvSpPr/>
            <p:nvPr/>
          </p:nvSpPr>
          <p:spPr>
            <a:xfrm>
              <a:off x="5421574" y="4503049"/>
              <a:ext cx="1264296" cy="27769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600" dirty="0">
                  <a:solidFill>
                    <a:schemeClr val="tx1"/>
                  </a:solidFill>
                  <a:latin typeface="Meiryo UI" panose="020B0604030504040204" pitchFamily="50" charset="-128"/>
                  <a:ea typeface="Meiryo UI" panose="020B0604030504040204" pitchFamily="50" charset="-128"/>
                </a:rPr>
                <a:t>HTO</a:t>
              </a:r>
              <a:endParaRPr kumimoji="1" lang="ja-JP" altLang="en-US" sz="1600" dirty="0">
                <a:solidFill>
                  <a:schemeClr val="tx1"/>
                </a:solidFill>
                <a:latin typeface="Meiryo UI" panose="020B0604030504040204" pitchFamily="50" charset="-128"/>
                <a:ea typeface="Meiryo UI" panose="020B0604030504040204" pitchFamily="50" charset="-128"/>
              </a:endParaRPr>
            </a:p>
          </p:txBody>
        </p:sp>
        <p:cxnSp>
          <p:nvCxnSpPr>
            <p:cNvPr id="153" name="直線矢印コネクタ 152">
              <a:extLst>
                <a:ext uri="{FF2B5EF4-FFF2-40B4-BE49-F238E27FC236}">
                  <a16:creationId xmlns:a16="http://schemas.microsoft.com/office/drawing/2014/main" id="{3DAD9F27-2A9E-49EA-8EFA-C9EDFE09FDED}"/>
                </a:ext>
              </a:extLst>
            </p:cNvPr>
            <p:cNvCxnSpPr>
              <a:cxnSpLocks/>
              <a:stCxn id="154" idx="1"/>
              <a:endCxn id="132" idx="3"/>
            </p:cNvCxnSpPr>
            <p:nvPr/>
          </p:nvCxnSpPr>
          <p:spPr>
            <a:xfrm flipH="1">
              <a:off x="7650873" y="3931305"/>
              <a:ext cx="314459" cy="186"/>
            </a:xfrm>
            <a:prstGeom prst="straightConnector1">
              <a:avLst/>
            </a:prstGeom>
            <a:ln w="12700">
              <a:tailEnd type="triangle"/>
            </a:ln>
          </p:spPr>
          <p:style>
            <a:lnRef idx="1">
              <a:schemeClr val="accent1"/>
            </a:lnRef>
            <a:fillRef idx="0">
              <a:schemeClr val="accent1"/>
            </a:fillRef>
            <a:effectRef idx="0">
              <a:schemeClr val="accent1"/>
            </a:effectRef>
            <a:fontRef idx="minor">
              <a:schemeClr val="tx1"/>
            </a:fontRef>
          </p:style>
        </p:cxnSp>
        <p:sp>
          <p:nvSpPr>
            <p:cNvPr id="154" name="正方形/長方形 153">
              <a:extLst>
                <a:ext uri="{FF2B5EF4-FFF2-40B4-BE49-F238E27FC236}">
                  <a16:creationId xmlns:a16="http://schemas.microsoft.com/office/drawing/2014/main" id="{E90C4F5F-B5C7-4A69-9A87-83A041672F62}"/>
                </a:ext>
              </a:extLst>
            </p:cNvPr>
            <p:cNvSpPr/>
            <p:nvPr/>
          </p:nvSpPr>
          <p:spPr>
            <a:xfrm>
              <a:off x="7965332" y="3803041"/>
              <a:ext cx="1132348" cy="256528"/>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600" dirty="0">
                  <a:solidFill>
                    <a:schemeClr val="tx1"/>
                  </a:solidFill>
                  <a:latin typeface="Meiryo UI" panose="020B0604030504040204" pitchFamily="50" charset="-128"/>
                  <a:ea typeface="Meiryo UI" panose="020B0604030504040204" pitchFamily="50" charset="-128"/>
                </a:rPr>
                <a:t>消化管</a:t>
              </a:r>
            </a:p>
          </p:txBody>
        </p:sp>
      </p:grpSp>
      <p:cxnSp>
        <p:nvCxnSpPr>
          <p:cNvPr id="9" name="直線コネクタ 8">
            <a:extLst>
              <a:ext uri="{FF2B5EF4-FFF2-40B4-BE49-F238E27FC236}">
                <a16:creationId xmlns:a16="http://schemas.microsoft.com/office/drawing/2014/main" id="{0BA3060E-F4C7-4400-BAB6-0DF2055036A2}"/>
              </a:ext>
            </a:extLst>
          </p:cNvPr>
          <p:cNvCxnSpPr>
            <a:cxnSpLocks/>
          </p:cNvCxnSpPr>
          <p:nvPr/>
        </p:nvCxnSpPr>
        <p:spPr>
          <a:xfrm>
            <a:off x="4564847" y="4311113"/>
            <a:ext cx="0" cy="1491524"/>
          </a:xfrm>
          <a:prstGeom prst="line">
            <a:avLst/>
          </a:prstGeom>
          <a:ln w="34925">
            <a:prstDash val="dash"/>
          </a:ln>
        </p:spPr>
        <p:style>
          <a:lnRef idx="1">
            <a:schemeClr val="accent1"/>
          </a:lnRef>
          <a:fillRef idx="0">
            <a:schemeClr val="accent1"/>
          </a:fillRef>
          <a:effectRef idx="0">
            <a:schemeClr val="accent1"/>
          </a:effectRef>
          <a:fontRef idx="minor">
            <a:schemeClr val="tx1"/>
          </a:fontRef>
        </p:style>
      </p:cxnSp>
      <p:sp>
        <p:nvSpPr>
          <p:cNvPr id="59" name="正方形/長方形 58">
            <a:extLst>
              <a:ext uri="{FF2B5EF4-FFF2-40B4-BE49-F238E27FC236}">
                <a16:creationId xmlns:a16="http://schemas.microsoft.com/office/drawing/2014/main" id="{33FDF40E-4D5D-4488-9AA6-08DF27A355DF}"/>
              </a:ext>
            </a:extLst>
          </p:cNvPr>
          <p:cNvSpPr/>
          <p:nvPr/>
        </p:nvSpPr>
        <p:spPr>
          <a:xfrm>
            <a:off x="283027" y="6282908"/>
            <a:ext cx="8694165" cy="577081"/>
          </a:xfrm>
          <a:prstGeom prst="rect">
            <a:avLst/>
          </a:prstGeom>
        </p:spPr>
        <p:txBody>
          <a:bodyPr wrap="square">
            <a:spAutoFit/>
          </a:bodyPr>
          <a:lstStyle/>
          <a:p>
            <a:r>
              <a:rPr lang="ja-JP" altLang="en-US" sz="1050" dirty="0">
                <a:latin typeface="Meiryo UI" panose="020B0604030504040204" pitchFamily="50" charset="-128"/>
                <a:ea typeface="Meiryo UI" panose="020B0604030504040204" pitchFamily="50" charset="-128"/>
              </a:rPr>
              <a:t>「トリチウム水タスクフォース、トリチウム水タスクフォース参考資料集、</a:t>
            </a:r>
            <a:r>
              <a:rPr lang="en-US" altLang="ja-JP" sz="1050" dirty="0">
                <a:latin typeface="Meiryo UI" panose="020B0604030504040204" pitchFamily="50" charset="-128"/>
                <a:ea typeface="Meiryo UI" panose="020B0604030504040204" pitchFamily="50" charset="-128"/>
              </a:rPr>
              <a:t>P.66</a:t>
            </a:r>
            <a:r>
              <a:rPr lang="ja-JP" altLang="en-US" sz="1050" dirty="0" err="1">
                <a:latin typeface="Meiryo UI" panose="020B0604030504040204" pitchFamily="50" charset="-128"/>
                <a:ea typeface="Meiryo UI" panose="020B0604030504040204" pitchFamily="50" charset="-128"/>
              </a:rPr>
              <a:t>、</a:t>
            </a:r>
            <a:r>
              <a:rPr lang="ja-JP" altLang="en-US" sz="1050" dirty="0">
                <a:latin typeface="Meiryo UI" panose="020B0604030504040204" pitchFamily="50" charset="-128"/>
                <a:ea typeface="Meiryo UI" panose="020B0604030504040204" pitchFamily="50" charset="-128"/>
              </a:rPr>
              <a:t>平成</a:t>
            </a:r>
            <a:r>
              <a:rPr lang="en-US" altLang="ja-JP" sz="1050" dirty="0">
                <a:latin typeface="Meiryo UI" panose="020B0604030504040204" pitchFamily="50" charset="-128"/>
                <a:ea typeface="Meiryo UI" panose="020B0604030504040204" pitchFamily="50" charset="-128"/>
              </a:rPr>
              <a:t>28</a:t>
            </a:r>
            <a:r>
              <a:rPr lang="ja-JP" altLang="en-US" sz="1050" dirty="0">
                <a:latin typeface="Meiryo UI" panose="020B0604030504040204" pitchFamily="50" charset="-128"/>
                <a:ea typeface="Meiryo UI" panose="020B0604030504040204" pitchFamily="50" charset="-128"/>
              </a:rPr>
              <a:t>年</a:t>
            </a:r>
            <a:r>
              <a:rPr lang="en-US" altLang="ja-JP" sz="1050" dirty="0">
                <a:latin typeface="Meiryo UI" panose="020B0604030504040204" pitchFamily="50" charset="-128"/>
                <a:ea typeface="Meiryo UI" panose="020B0604030504040204" pitchFamily="50" charset="-128"/>
              </a:rPr>
              <a:t>6</a:t>
            </a:r>
            <a:r>
              <a:rPr lang="ja-JP" altLang="en-US" sz="1050" dirty="0">
                <a:latin typeface="Meiryo UI" panose="020B0604030504040204" pitchFamily="50" charset="-128"/>
                <a:ea typeface="Meiryo UI" panose="020B0604030504040204" pitchFamily="50" charset="-128"/>
              </a:rPr>
              <a:t>月」、「</a:t>
            </a:r>
            <a:r>
              <a:rPr lang="en-US" altLang="ja-JP" sz="1050" dirty="0">
                <a:latin typeface="Meiryo UI" panose="020B0604030504040204" pitchFamily="50" charset="-128"/>
                <a:ea typeface="Meiryo UI" panose="020B0604030504040204" pitchFamily="50" charset="-128"/>
              </a:rPr>
              <a:t>UNSCEAR</a:t>
            </a:r>
            <a:r>
              <a:rPr lang="ja-JP" altLang="en-US" sz="1050" dirty="0" err="1">
                <a:latin typeface="Meiryo UI" panose="020B0604030504040204" pitchFamily="50" charset="-128"/>
                <a:ea typeface="Meiryo UI" panose="020B0604030504040204" pitchFamily="50" charset="-128"/>
              </a:rPr>
              <a:t>、</a:t>
            </a:r>
            <a:r>
              <a:rPr lang="en-US" altLang="ja-JP" sz="1050" dirty="0">
                <a:latin typeface="Meiryo UI" panose="020B0604030504040204" pitchFamily="50" charset="-128"/>
                <a:ea typeface="Meiryo UI" panose="020B0604030504040204" pitchFamily="50" charset="-128"/>
              </a:rPr>
              <a:t>2016 Report</a:t>
            </a:r>
            <a:r>
              <a:rPr lang="ja-JP" altLang="en-US" sz="1050" dirty="0" err="1">
                <a:latin typeface="Meiryo UI" panose="020B0604030504040204" pitchFamily="50" charset="-128"/>
                <a:ea typeface="Meiryo UI" panose="020B0604030504040204" pitchFamily="50" charset="-128"/>
              </a:rPr>
              <a:t>、</a:t>
            </a:r>
            <a:r>
              <a:rPr lang="en-US" altLang="ja-JP" sz="1050" dirty="0">
                <a:latin typeface="Meiryo UI" panose="020B0604030504040204" pitchFamily="50" charset="-128"/>
                <a:ea typeface="Meiryo UI" panose="020B0604030504040204" pitchFamily="50" charset="-128"/>
              </a:rPr>
              <a:t>p.273,276</a:t>
            </a:r>
            <a:r>
              <a:rPr lang="ja-JP" altLang="en-US" sz="1050" dirty="0" err="1">
                <a:latin typeface="Meiryo UI" panose="020B0604030504040204" pitchFamily="50" charset="-128"/>
                <a:ea typeface="Meiryo UI" panose="020B0604030504040204" pitchFamily="50" charset="-128"/>
              </a:rPr>
              <a:t>、</a:t>
            </a:r>
            <a:r>
              <a:rPr lang="ja-JP" altLang="en-US" sz="1050" dirty="0">
                <a:latin typeface="Meiryo UI" panose="020B0604030504040204" pitchFamily="50" charset="-128"/>
                <a:ea typeface="Meiryo UI" panose="020B0604030504040204" pitchFamily="50" charset="-128"/>
              </a:rPr>
              <a:t>平成</a:t>
            </a:r>
            <a:r>
              <a:rPr lang="en-US" altLang="ja-JP" sz="1050" dirty="0">
                <a:latin typeface="Meiryo UI" panose="020B0604030504040204" pitchFamily="50" charset="-128"/>
                <a:ea typeface="Meiryo UI" panose="020B0604030504040204" pitchFamily="50" charset="-128"/>
              </a:rPr>
              <a:t>28</a:t>
            </a:r>
            <a:r>
              <a:rPr lang="ja-JP" altLang="en-US" sz="1050" dirty="0">
                <a:latin typeface="Meiryo UI" panose="020B0604030504040204" pitchFamily="50" charset="-128"/>
                <a:ea typeface="Meiryo UI" panose="020B0604030504040204" pitchFamily="50" charset="-128"/>
              </a:rPr>
              <a:t>年</a:t>
            </a:r>
            <a:r>
              <a:rPr lang="en-US" altLang="ja-JP" sz="1050" dirty="0">
                <a:latin typeface="Meiryo UI" panose="020B0604030504040204" pitchFamily="50" charset="-128"/>
                <a:ea typeface="Meiryo UI" panose="020B0604030504040204" pitchFamily="50" charset="-128"/>
              </a:rPr>
              <a:t>4</a:t>
            </a:r>
            <a:r>
              <a:rPr lang="ja-JP" altLang="en-US" sz="1050" dirty="0">
                <a:latin typeface="Meiryo UI" panose="020B0604030504040204" pitchFamily="50" charset="-128"/>
                <a:ea typeface="Meiryo UI" panose="020B0604030504040204" pitchFamily="50" charset="-128"/>
              </a:rPr>
              <a:t>月」</a:t>
            </a:r>
          </a:p>
          <a:p>
            <a:r>
              <a:rPr lang="ja-JP" altLang="en-US" sz="1050" dirty="0">
                <a:latin typeface="Meiryo UI" panose="020B0604030504040204" pitchFamily="50" charset="-128"/>
                <a:ea typeface="Meiryo UI" panose="020B0604030504040204" pitchFamily="50" charset="-128"/>
              </a:rPr>
              <a:t>「</a:t>
            </a:r>
            <a:r>
              <a:rPr lang="en-US" altLang="ja-JP" sz="1050" dirty="0">
                <a:latin typeface="Meiryo UI" panose="020B0604030504040204" pitchFamily="50" charset="-128"/>
                <a:ea typeface="Meiryo UI" panose="020B0604030504040204" pitchFamily="50" charset="-128"/>
              </a:rPr>
              <a:t>ICRP. Age-dependent doses to members of the public from intake of radionuclides: </a:t>
            </a:r>
          </a:p>
          <a:p>
            <a:r>
              <a:rPr lang="en-US" altLang="ja-JP" sz="1050" dirty="0">
                <a:latin typeface="Meiryo UI" panose="020B0604030504040204" pitchFamily="50" charset="-128"/>
                <a:ea typeface="Meiryo UI" panose="020B0604030504040204" pitchFamily="50" charset="-128"/>
              </a:rPr>
              <a:t>Part 2.Ingestion dose </a:t>
            </a:r>
            <a:r>
              <a:rPr lang="en-US" altLang="ja-JP" sz="1050" dirty="0" err="1">
                <a:latin typeface="Meiryo UI" panose="020B0604030504040204" pitchFamily="50" charset="-128"/>
                <a:ea typeface="Meiryo UI" panose="020B0604030504040204" pitchFamily="50" charset="-128"/>
              </a:rPr>
              <a:t>coefficients.ICRP</a:t>
            </a:r>
            <a:r>
              <a:rPr lang="en-US" altLang="ja-JP" sz="1050" dirty="0">
                <a:latin typeface="Meiryo UI" panose="020B0604030504040204" pitchFamily="50" charset="-128"/>
                <a:ea typeface="Meiryo UI" panose="020B0604030504040204" pitchFamily="50" charset="-128"/>
              </a:rPr>
              <a:t> Publication 67</a:t>
            </a:r>
            <a:r>
              <a:rPr lang="ja-JP" altLang="en-US" sz="1050" dirty="0" err="1">
                <a:latin typeface="Meiryo UI" panose="020B0604030504040204" pitchFamily="50" charset="-128"/>
                <a:ea typeface="Meiryo UI" panose="020B0604030504040204" pitchFamily="50" charset="-128"/>
              </a:rPr>
              <a:t>、</a:t>
            </a:r>
            <a:r>
              <a:rPr lang="ja-JP" altLang="en-US" sz="1050" dirty="0">
                <a:latin typeface="Meiryo UI" panose="020B0604030504040204" pitchFamily="50" charset="-128"/>
                <a:ea typeface="Meiryo UI" panose="020B0604030504040204" pitchFamily="50" charset="-128"/>
              </a:rPr>
              <a:t>平成</a:t>
            </a:r>
            <a:r>
              <a:rPr lang="en-US" altLang="ja-JP" sz="1050" dirty="0">
                <a:latin typeface="Meiryo UI" panose="020B0604030504040204" pitchFamily="50" charset="-128"/>
                <a:ea typeface="Meiryo UI" panose="020B0604030504040204" pitchFamily="50" charset="-128"/>
              </a:rPr>
              <a:t>6</a:t>
            </a:r>
            <a:r>
              <a:rPr lang="ja-JP" altLang="en-US" sz="1050" dirty="0">
                <a:latin typeface="Meiryo UI" panose="020B0604030504040204" pitchFamily="50" charset="-128"/>
                <a:ea typeface="Meiryo UI" panose="020B0604030504040204" pitchFamily="50" charset="-128"/>
              </a:rPr>
              <a:t>年</a:t>
            </a:r>
            <a:r>
              <a:rPr lang="en-US" altLang="ja-JP" sz="1050" dirty="0">
                <a:latin typeface="Meiryo UI" panose="020B0604030504040204" pitchFamily="50" charset="-128"/>
                <a:ea typeface="Meiryo UI" panose="020B0604030504040204" pitchFamily="50" charset="-128"/>
              </a:rPr>
              <a:t>8</a:t>
            </a:r>
            <a:r>
              <a:rPr lang="ja-JP" altLang="en-US" sz="1050" dirty="0">
                <a:latin typeface="Meiryo UI" panose="020B0604030504040204" pitchFamily="50" charset="-128"/>
                <a:ea typeface="Meiryo UI" panose="020B0604030504040204" pitchFamily="50" charset="-128"/>
              </a:rPr>
              <a:t>月」より作成</a:t>
            </a:r>
          </a:p>
        </p:txBody>
      </p:sp>
    </p:spTree>
    <p:extLst>
      <p:ext uri="{BB962C8B-B14F-4D97-AF65-F5344CB8AC3E}">
        <p14:creationId xmlns:p14="http://schemas.microsoft.com/office/powerpoint/2010/main" val="335892284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81C1CDA-8276-4784-9AC2-BD48DDA03E3D}"/>
              </a:ext>
            </a:extLst>
          </p:cNvPr>
          <p:cNvSpPr>
            <a:spLocks noGrp="1"/>
          </p:cNvSpPr>
          <p:nvPr>
            <p:ph type="title"/>
          </p:nvPr>
        </p:nvSpPr>
        <p:spPr/>
        <p:txBody>
          <a:bodyPr/>
          <a:lstStyle/>
          <a:p>
            <a:r>
              <a:rPr kumimoji="1" lang="ja-JP" altLang="en-US" dirty="0">
                <a:latin typeface="Meiryo UI" panose="020B0604030504040204" pitchFamily="50" charset="-128"/>
                <a:ea typeface="Meiryo UI" panose="020B0604030504040204" pitchFamily="50" charset="-128"/>
              </a:rPr>
              <a:t>１</a:t>
            </a:r>
            <a:r>
              <a:rPr kumimoji="1" lang="en-US" altLang="ja-JP" dirty="0">
                <a:latin typeface="Meiryo UI" panose="020B0604030504040204" pitchFamily="50" charset="-128"/>
                <a:ea typeface="Meiryo UI" panose="020B0604030504040204" pitchFamily="50" charset="-128"/>
              </a:rPr>
              <a:t>. </a:t>
            </a:r>
            <a:r>
              <a:rPr lang="ja-JP" altLang="en-US" dirty="0">
                <a:latin typeface="Meiryo UI" panose="020B0604030504040204" pitchFamily="50" charset="-128"/>
                <a:ea typeface="Meiryo UI" panose="020B0604030504040204" pitchFamily="50" charset="-128"/>
              </a:rPr>
              <a:t>トリチウムの基礎知識</a:t>
            </a:r>
            <a:endParaRPr kumimoji="1" lang="ja-JP" altLang="en-US" dirty="0">
              <a:latin typeface="Meiryo UI" panose="020B0604030504040204" pitchFamily="50" charset="-128"/>
              <a:ea typeface="Meiryo UI" panose="020B0604030504040204" pitchFamily="50" charset="-128"/>
            </a:endParaRPr>
          </a:p>
        </p:txBody>
      </p:sp>
      <p:sp>
        <p:nvSpPr>
          <p:cNvPr id="3" name="テキスト プレースホルダー 2">
            <a:extLst>
              <a:ext uri="{FF2B5EF4-FFF2-40B4-BE49-F238E27FC236}">
                <a16:creationId xmlns:a16="http://schemas.microsoft.com/office/drawing/2014/main" id="{41563003-F42B-4521-B0AB-1126190878AD}"/>
              </a:ext>
            </a:extLst>
          </p:cNvPr>
          <p:cNvSpPr>
            <a:spLocks noGrp="1"/>
          </p:cNvSpPr>
          <p:nvPr>
            <p:ph type="body" idx="1"/>
          </p:nvPr>
        </p:nvSpPr>
        <p:spPr/>
        <p:txBody>
          <a:bodyPr>
            <a:normAutofit fontScale="92500" lnSpcReduction="10000"/>
          </a:bodyPr>
          <a:lstStyle/>
          <a:p>
            <a:endParaRPr kumimoji="1" lang="ja-JP" altLang="en-US">
              <a:latin typeface="Meiryo UI" panose="020B0604030504040204" pitchFamily="50" charset="-128"/>
              <a:ea typeface="Meiryo UI" panose="020B0604030504040204" pitchFamily="50" charset="-128"/>
            </a:endParaRPr>
          </a:p>
        </p:txBody>
      </p:sp>
      <p:sp>
        <p:nvSpPr>
          <p:cNvPr id="4" name="スライド番号プレースホルダー 3">
            <a:extLst>
              <a:ext uri="{FF2B5EF4-FFF2-40B4-BE49-F238E27FC236}">
                <a16:creationId xmlns:a16="http://schemas.microsoft.com/office/drawing/2014/main" id="{692C98DF-7090-4830-97C2-E14FA39BA866}"/>
              </a:ext>
            </a:extLst>
          </p:cNvPr>
          <p:cNvSpPr>
            <a:spLocks noGrp="1"/>
          </p:cNvSpPr>
          <p:nvPr>
            <p:ph type="sldNum" sz="quarter" idx="12"/>
          </p:nvPr>
        </p:nvSpPr>
        <p:spPr/>
        <p:txBody>
          <a:bodyPr/>
          <a:lstStyle/>
          <a:p>
            <a:fld id="{787F0561-F29F-4014-88F6-9EE3D1B23701}" type="slidenum">
              <a:rPr kumimoji="1" lang="ja-JP" altLang="en-US" smtClean="0">
                <a:latin typeface="Meiryo UI" panose="020B0604030504040204" pitchFamily="50" charset="-128"/>
                <a:ea typeface="Meiryo UI" panose="020B0604030504040204" pitchFamily="50" charset="-128"/>
              </a:rPr>
              <a:pPr/>
              <a:t>3</a:t>
            </a:fld>
            <a:endParaRPr kumimoji="1" lang="ja-JP" altLang="en-US"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48036362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8D20457-6617-4431-9136-64674BE6E1A3}"/>
              </a:ext>
            </a:extLst>
          </p:cNvPr>
          <p:cNvSpPr>
            <a:spLocks noGrp="1"/>
          </p:cNvSpPr>
          <p:nvPr>
            <p:ph type="title"/>
          </p:nvPr>
        </p:nvSpPr>
        <p:spPr/>
        <p:txBody>
          <a:bodyPr/>
          <a:lstStyle/>
          <a:p>
            <a:r>
              <a:rPr lang="ja-JP" altLang="en-US" dirty="0"/>
              <a:t>４</a:t>
            </a:r>
            <a:r>
              <a:rPr lang="en-US" altLang="ja-JP" dirty="0"/>
              <a:t>.</a:t>
            </a:r>
            <a:r>
              <a:rPr lang="ja-JP" altLang="en-US" dirty="0"/>
              <a:t>７</a:t>
            </a:r>
            <a:r>
              <a:rPr kumimoji="1" lang="en-US" altLang="ja-JP" dirty="0">
                <a:latin typeface="Meiryo UI" panose="020B0604030504040204" pitchFamily="50" charset="-128"/>
                <a:ea typeface="Meiryo UI" panose="020B0604030504040204" pitchFamily="50" charset="-128"/>
              </a:rPr>
              <a:t> </a:t>
            </a:r>
            <a:r>
              <a:rPr kumimoji="1" lang="ja-JP" altLang="en-US" dirty="0">
                <a:latin typeface="Meiryo UI" panose="020B0604030504040204" pitchFamily="50" charset="-128"/>
                <a:ea typeface="Meiryo UI" panose="020B0604030504040204" pitchFamily="50" charset="-128"/>
              </a:rPr>
              <a:t>トリチウムの</a:t>
            </a:r>
            <a:r>
              <a:rPr lang="ja-JP" altLang="en-US" dirty="0"/>
              <a:t>核変換による影響</a:t>
            </a:r>
            <a:endParaRPr kumimoji="1" lang="ja-JP" altLang="en-US" dirty="0">
              <a:latin typeface="Meiryo UI" panose="020B0604030504040204" pitchFamily="50" charset="-128"/>
              <a:ea typeface="Meiryo UI" panose="020B0604030504040204" pitchFamily="50" charset="-128"/>
            </a:endParaRPr>
          </a:p>
        </p:txBody>
      </p:sp>
      <p:sp>
        <p:nvSpPr>
          <p:cNvPr id="4" name="正方形/長方形 3">
            <a:extLst>
              <a:ext uri="{FF2B5EF4-FFF2-40B4-BE49-F238E27FC236}">
                <a16:creationId xmlns:a16="http://schemas.microsoft.com/office/drawing/2014/main" id="{271F3960-E06B-4544-9BF6-974CD2039EBE}"/>
              </a:ext>
            </a:extLst>
          </p:cNvPr>
          <p:cNvSpPr/>
          <p:nvPr/>
        </p:nvSpPr>
        <p:spPr>
          <a:xfrm>
            <a:off x="404658" y="1084079"/>
            <a:ext cx="8402128" cy="214091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tIns="108000" rtlCol="0" anchor="t"/>
          <a:lstStyle/>
          <a:p>
            <a:pPr marL="285750" lvl="0" indent="-285750">
              <a:buFont typeface="Wingdings" panose="05000000000000000000" pitchFamily="2" charset="2"/>
              <a:buChar char="l"/>
              <a:defRPr/>
            </a:pPr>
            <a:r>
              <a:rPr kumimoji="1" lang="ja-JP" altLang="en-US" dirty="0">
                <a:solidFill>
                  <a:prstClr val="black"/>
                </a:solidFill>
                <a:latin typeface="メイリオ" panose="020B0604030504040204" pitchFamily="50" charset="-128"/>
                <a:ea typeface="メイリオ" panose="020B0604030504040204" pitchFamily="50" charset="-128"/>
              </a:rPr>
              <a:t>放射性物質が壊変して別の元素になることを核変換といい、トリチウムは</a:t>
            </a:r>
            <a:r>
              <a:rPr kumimoji="1" lang="en-US" altLang="ja-JP" dirty="0">
                <a:solidFill>
                  <a:prstClr val="black"/>
                </a:solidFill>
                <a:latin typeface="メイリオ" panose="020B0604030504040204" pitchFamily="50" charset="-128"/>
                <a:ea typeface="メイリオ" panose="020B0604030504040204" pitchFamily="50" charset="-128"/>
              </a:rPr>
              <a:t>β</a:t>
            </a:r>
            <a:r>
              <a:rPr kumimoji="1" lang="ja-JP" altLang="en-US" dirty="0">
                <a:solidFill>
                  <a:prstClr val="black"/>
                </a:solidFill>
                <a:latin typeface="メイリオ" panose="020B0604030504040204" pitchFamily="50" charset="-128"/>
                <a:ea typeface="メイリオ" panose="020B0604030504040204" pitchFamily="50" charset="-128"/>
              </a:rPr>
              <a:t>線を放出して安定な不活性ガスであるヘリウムへ核変換する。</a:t>
            </a:r>
            <a:endParaRPr kumimoji="1" lang="en-US" altLang="ja-JP" sz="18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endParaRPr>
          </a:p>
          <a:p>
            <a:pPr marL="285750" lvl="0" indent="-285750">
              <a:buFont typeface="Wingdings" panose="05000000000000000000" pitchFamily="2" charset="2"/>
              <a:buChar char="l"/>
              <a:defRPr/>
            </a:pPr>
            <a:r>
              <a:rPr kumimoji="1" lang="ja-JP" altLang="en-US" sz="18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タンパク質や</a:t>
            </a:r>
            <a:r>
              <a:rPr kumimoji="1" lang="en-US" altLang="ja-JP" sz="18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DNA</a:t>
            </a:r>
            <a:r>
              <a:rPr kumimoji="1" lang="ja-JP" altLang="en-US" sz="18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を構成する水素がトリチウムの場合に、トリチウムが核変換</a:t>
            </a:r>
            <a:r>
              <a:rPr kumimoji="1" lang="ja-JP" altLang="en-US" dirty="0">
                <a:solidFill>
                  <a:prstClr val="black"/>
                </a:solidFill>
                <a:latin typeface="メイリオ" panose="020B0604030504040204" pitchFamily="50" charset="-128"/>
                <a:ea typeface="メイリオ" panose="020B0604030504040204" pitchFamily="50" charset="-128"/>
              </a:rPr>
              <a:t>すると</a:t>
            </a:r>
            <a:r>
              <a:rPr kumimoji="1" lang="ja-JP" altLang="en-US" sz="18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水素と化学的性質が異なるヘリウムが</a:t>
            </a:r>
            <a:r>
              <a:rPr kumimoji="1" lang="en-US" altLang="ja-JP" sz="18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DNA</a:t>
            </a:r>
            <a:r>
              <a:rPr kumimoji="1" lang="ja-JP" altLang="en-US" sz="18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の構成要素となるが、このことによる</a:t>
            </a:r>
            <a:r>
              <a:rPr kumimoji="1" lang="en-US" altLang="ja-JP" sz="18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DNA</a:t>
            </a:r>
            <a:r>
              <a:rPr kumimoji="1" lang="ja-JP" altLang="en-US" sz="1800" b="0" i="0" u="none" strike="noStrike" kern="1200" cap="none" spc="0" normalizeH="0" baseline="0" noProof="0" dirty="0" err="1">
                <a:ln>
                  <a:noFill/>
                </a:ln>
                <a:solidFill>
                  <a:prstClr val="black"/>
                </a:solidFill>
                <a:effectLst/>
                <a:uLnTx/>
                <a:uFillTx/>
                <a:latin typeface="メイリオ" panose="020B0604030504040204" pitchFamily="50" charset="-128"/>
                <a:ea typeface="メイリオ" panose="020B0604030504040204" pitchFamily="50" charset="-128"/>
                <a:cs typeface="+mn-cs"/>
              </a:rPr>
              <a:t>への</a:t>
            </a:r>
            <a:r>
              <a:rPr kumimoji="1" lang="ja-JP" altLang="en-US" sz="18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影響はほぼ見られないと考えられている。</a:t>
            </a:r>
            <a:r>
              <a:rPr kumimoji="1" lang="ja-JP" altLang="en-US" sz="1800" b="0" i="0" u="none" strike="noStrike" kern="1200" cap="none" spc="0" normalizeH="0" baseline="0" noProof="0" dirty="0">
                <a:ln>
                  <a:noFill/>
                </a:ln>
                <a:solidFill>
                  <a:schemeClr val="tx1"/>
                </a:solidFill>
                <a:effectLst/>
                <a:uLnTx/>
                <a:uFillTx/>
                <a:latin typeface="メイリオ" panose="020B0604030504040204" pitchFamily="50" charset="-128"/>
                <a:ea typeface="メイリオ" panose="020B0604030504040204" pitchFamily="50" charset="-128"/>
                <a:cs typeface="+mn-cs"/>
              </a:rPr>
              <a:t>細胞内のトリチウムによる影響のほとんどは、トリチウムが放出する</a:t>
            </a:r>
            <a:r>
              <a:rPr kumimoji="1" lang="en-US" altLang="ja-JP" sz="1800" b="0" i="0" u="none" strike="noStrike" kern="1200" cap="none" spc="0" normalizeH="0" baseline="0" noProof="0" dirty="0">
                <a:ln>
                  <a:noFill/>
                </a:ln>
                <a:solidFill>
                  <a:schemeClr val="tx1"/>
                </a:solidFill>
                <a:effectLst/>
                <a:uLnTx/>
                <a:uFillTx/>
                <a:latin typeface="メイリオ" panose="020B0604030504040204" pitchFamily="50" charset="-128"/>
                <a:ea typeface="メイリオ" panose="020B0604030504040204" pitchFamily="50" charset="-128"/>
                <a:cs typeface="+mn-cs"/>
              </a:rPr>
              <a:t>β</a:t>
            </a:r>
            <a:r>
              <a:rPr kumimoji="1" lang="ja-JP" altLang="en-US" sz="1800" b="0" i="0" u="none" strike="noStrike" kern="1200" cap="none" spc="0" normalizeH="0" baseline="0" noProof="0" dirty="0">
                <a:ln>
                  <a:noFill/>
                </a:ln>
                <a:solidFill>
                  <a:schemeClr val="tx1"/>
                </a:solidFill>
                <a:effectLst/>
                <a:uLnTx/>
                <a:uFillTx/>
                <a:latin typeface="メイリオ" panose="020B0604030504040204" pitchFamily="50" charset="-128"/>
                <a:ea typeface="メイリオ" panose="020B0604030504040204" pitchFamily="50" charset="-128"/>
                <a:cs typeface="+mn-cs"/>
              </a:rPr>
              <a:t>線による</a:t>
            </a:r>
            <a:r>
              <a:rPr kumimoji="1" lang="ja-JP" altLang="en-US" sz="18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被ばくである。</a:t>
            </a:r>
            <a:r>
              <a:rPr kumimoji="1" lang="ja-JP" altLang="en-US" dirty="0">
                <a:solidFill>
                  <a:prstClr val="black"/>
                </a:solidFill>
                <a:latin typeface="メイリオ" panose="020B0604030504040204" pitchFamily="50" charset="-128"/>
                <a:ea typeface="メイリオ" panose="020B0604030504040204" pitchFamily="50" charset="-128"/>
              </a:rPr>
              <a:t>（</a:t>
            </a:r>
            <a:r>
              <a:rPr kumimoji="1" lang="en-US" altLang="ja-JP" dirty="0">
                <a:solidFill>
                  <a:schemeClr val="tx1"/>
                </a:solidFill>
                <a:latin typeface="メイリオ" panose="020B0604030504040204" pitchFamily="50" charset="-128"/>
                <a:ea typeface="メイリオ" panose="020B0604030504040204" pitchFamily="50" charset="-128"/>
              </a:rPr>
              <a:t>UNSCEAR 2016 Report</a:t>
            </a:r>
            <a:r>
              <a:rPr kumimoji="1" lang="ja-JP" altLang="en-US" dirty="0">
                <a:solidFill>
                  <a:schemeClr val="tx1"/>
                </a:solidFill>
                <a:latin typeface="メイリオ" panose="020B0604030504040204" pitchFamily="50" charset="-128"/>
                <a:ea typeface="メイリオ" panose="020B0604030504040204" pitchFamily="50" charset="-128"/>
              </a:rPr>
              <a:t>）</a:t>
            </a:r>
            <a:endParaRPr kumimoji="1" lang="en-US" altLang="ja-JP" sz="18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endParaRPr>
          </a:p>
        </p:txBody>
      </p:sp>
      <p:sp>
        <p:nvSpPr>
          <p:cNvPr id="5" name="スライド番号プレースホルダー 4">
            <a:extLst>
              <a:ext uri="{FF2B5EF4-FFF2-40B4-BE49-F238E27FC236}">
                <a16:creationId xmlns:a16="http://schemas.microsoft.com/office/drawing/2014/main" id="{68AF8F48-9921-43BD-8392-73F831F48924}"/>
              </a:ext>
            </a:extLst>
          </p:cNvPr>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787F0561-F29F-4014-88F6-9EE3D1B23701}" type="slidenum">
              <a:rPr kumimoji="1" lang="ja-JP" altLang="en-US" sz="1200" b="0" i="0" u="none" strike="noStrike" kern="1200" cap="none" spc="0" normalizeH="0" baseline="0" noProof="0" smtClean="0">
                <a:ln>
                  <a:noFill/>
                </a:ln>
                <a:solidFill>
                  <a:prstClr val="black">
                    <a:tint val="75000"/>
                  </a:prstClr>
                </a:solidFill>
                <a:effectLst/>
                <a:uLnTx/>
                <a:uFillTx/>
                <a:latin typeface="Yu Gothic UI Semilight" panose="020B0400000000000000" pitchFamily="50" charset="-128"/>
                <a:ea typeface="Yu Gothic UI Semilight" panose="020B0400000000000000" pitchFamily="50" charset="-128"/>
                <a:cs typeface="+mn-cs"/>
              </a:rPr>
              <a:pPr marL="0" marR="0" lvl="0" indent="0" algn="r" defTabSz="457200" rtl="0" eaLnBrk="1" fontAlgn="auto" latinLnBrk="0" hangingPunct="1">
                <a:lnSpc>
                  <a:spcPct val="100000"/>
                </a:lnSpc>
                <a:spcBef>
                  <a:spcPts val="0"/>
                </a:spcBef>
                <a:spcAft>
                  <a:spcPts val="0"/>
                </a:spcAft>
                <a:buClrTx/>
                <a:buSzTx/>
                <a:buFontTx/>
                <a:buNone/>
                <a:tabLst/>
                <a:defRPr/>
              </a:pPr>
              <a:t>30</a:t>
            </a:fld>
            <a:endParaRPr kumimoji="1" lang="ja-JP" altLang="en-US" sz="1200" b="0" i="0" u="none" strike="noStrike" kern="1200" cap="none" spc="0" normalizeH="0" baseline="0" noProof="0">
              <a:ln>
                <a:noFill/>
              </a:ln>
              <a:solidFill>
                <a:prstClr val="black">
                  <a:tint val="75000"/>
                </a:prstClr>
              </a:solidFill>
              <a:effectLst/>
              <a:uLnTx/>
              <a:uFillTx/>
              <a:latin typeface="Yu Gothic UI Semilight" panose="020B0400000000000000" pitchFamily="50" charset="-128"/>
              <a:ea typeface="Yu Gothic UI Semilight" panose="020B0400000000000000" pitchFamily="50" charset="-128"/>
              <a:cs typeface="+mn-cs"/>
            </a:endParaRPr>
          </a:p>
        </p:txBody>
      </p:sp>
      <p:sp>
        <p:nvSpPr>
          <p:cNvPr id="11" name="正方形/長方形 10">
            <a:extLst>
              <a:ext uri="{FF2B5EF4-FFF2-40B4-BE49-F238E27FC236}">
                <a16:creationId xmlns:a16="http://schemas.microsoft.com/office/drawing/2014/main" id="{56A3AC94-C927-4838-9E25-247C5D899D1B}"/>
              </a:ext>
            </a:extLst>
          </p:cNvPr>
          <p:cNvSpPr/>
          <p:nvPr/>
        </p:nvSpPr>
        <p:spPr>
          <a:xfrm>
            <a:off x="366901" y="769008"/>
            <a:ext cx="8738423" cy="35636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en-US" altLang="ja-JP" sz="18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DNA</a:t>
            </a:r>
            <a:r>
              <a:rPr kumimoji="1" lang="ja-JP" altLang="en-US" sz="18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等を構成するトリチウムが壊変して違う物質になった場合、影響はあるのか？</a:t>
            </a:r>
            <a:endParaRPr kumimoji="1" lang="en-US" altLang="ja-JP" sz="18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endParaRPr>
          </a:p>
        </p:txBody>
      </p:sp>
      <p:pic>
        <p:nvPicPr>
          <p:cNvPr id="17" name="図 16">
            <a:extLst>
              <a:ext uri="{FF2B5EF4-FFF2-40B4-BE49-F238E27FC236}">
                <a16:creationId xmlns:a16="http://schemas.microsoft.com/office/drawing/2014/main" id="{C480AC35-4BC2-4EE2-A966-FECB3F5A4309}"/>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4937227" y="5294600"/>
            <a:ext cx="1772421" cy="941750"/>
          </a:xfrm>
          <a:prstGeom prst="rect">
            <a:avLst/>
          </a:prstGeom>
        </p:spPr>
      </p:pic>
      <p:sp>
        <p:nvSpPr>
          <p:cNvPr id="7" name="正方形/長方形 6">
            <a:extLst>
              <a:ext uri="{FF2B5EF4-FFF2-40B4-BE49-F238E27FC236}">
                <a16:creationId xmlns:a16="http://schemas.microsoft.com/office/drawing/2014/main" id="{FAEE19BD-86F7-49A9-8B4B-BFBED8C1B3F6}"/>
              </a:ext>
            </a:extLst>
          </p:cNvPr>
          <p:cNvSpPr/>
          <p:nvPr/>
        </p:nvSpPr>
        <p:spPr>
          <a:xfrm>
            <a:off x="3336206" y="3292848"/>
            <a:ext cx="2057515" cy="440678"/>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1" lang="ja-JP" altLang="en-US" sz="1400" b="1" i="0" u="none" strike="noStrike" kern="1200" cap="none" spc="0" normalizeH="0" baseline="0" noProof="0" dirty="0">
                <a:ln>
                  <a:noFill/>
                </a:ln>
                <a:solidFill>
                  <a:schemeClr val="tx1"/>
                </a:solidFill>
                <a:effectLst/>
                <a:uLnTx/>
                <a:uFillTx/>
                <a:latin typeface="メイリオ" panose="020B0604030504040204" pitchFamily="50" charset="-128"/>
                <a:ea typeface="メイリオ" panose="020B0604030504040204" pitchFamily="50" charset="-128"/>
              </a:rPr>
              <a:t>トリチウム</a:t>
            </a:r>
            <a:r>
              <a:rPr kumimoji="1" lang="ja-JP" altLang="en-US" sz="1400" b="1" dirty="0">
                <a:solidFill>
                  <a:schemeClr val="tx1"/>
                </a:solidFill>
                <a:latin typeface="メイリオ" panose="020B0604030504040204" pitchFamily="50" charset="-128"/>
                <a:ea typeface="メイリオ" panose="020B0604030504040204" pitchFamily="50" charset="-128"/>
              </a:rPr>
              <a:t>（</a:t>
            </a:r>
            <a:r>
              <a:rPr kumimoji="1" lang="en-US" altLang="ja-JP" sz="1400" b="1" i="0" u="none" strike="noStrike" kern="1200" cap="none" spc="0" normalizeH="0" baseline="30000" noProof="0" dirty="0">
                <a:ln>
                  <a:noFill/>
                </a:ln>
                <a:solidFill>
                  <a:schemeClr val="tx1"/>
                </a:solidFill>
                <a:effectLst/>
                <a:uLnTx/>
                <a:uFillTx/>
                <a:latin typeface="メイリオ" panose="020B0604030504040204" pitchFamily="50" charset="-128"/>
                <a:ea typeface="メイリオ" panose="020B0604030504040204" pitchFamily="50" charset="-128"/>
              </a:rPr>
              <a:t>3</a:t>
            </a:r>
            <a:r>
              <a:rPr kumimoji="1" lang="en-US" altLang="ja-JP" sz="1400" b="1" i="0" u="none" strike="noStrike" kern="1200" cap="none" spc="0" normalizeH="0" baseline="0" noProof="0" dirty="0">
                <a:ln>
                  <a:noFill/>
                </a:ln>
                <a:solidFill>
                  <a:schemeClr val="tx1"/>
                </a:solidFill>
                <a:effectLst/>
                <a:uLnTx/>
                <a:uFillTx/>
                <a:latin typeface="メイリオ" panose="020B0604030504040204" pitchFamily="50" charset="-128"/>
                <a:ea typeface="メイリオ" panose="020B0604030504040204" pitchFamily="50" charset="-128"/>
              </a:rPr>
              <a:t>H</a:t>
            </a:r>
            <a:r>
              <a:rPr kumimoji="1" lang="ja-JP" altLang="en-US" sz="1400" b="1" dirty="0">
                <a:solidFill>
                  <a:schemeClr val="tx1"/>
                </a:solidFill>
                <a:latin typeface="メイリオ" panose="020B0604030504040204" pitchFamily="50" charset="-128"/>
                <a:ea typeface="メイリオ" panose="020B0604030504040204" pitchFamily="50" charset="-128"/>
              </a:rPr>
              <a:t>）が</a:t>
            </a:r>
            <a:endParaRPr kumimoji="1" lang="en-US" altLang="ja-JP" sz="1400" b="1" dirty="0">
              <a:solidFill>
                <a:schemeClr val="tx1"/>
              </a:solidFill>
              <a:latin typeface="メイリオ" panose="020B0604030504040204" pitchFamily="50" charset="-128"/>
              <a:ea typeface="メイリオ" panose="020B0604030504040204" pitchFamily="50" charset="-128"/>
            </a:endParaRPr>
          </a:p>
          <a:p>
            <a:pPr marL="0" marR="0" lvl="0" indent="0" algn="ctr" defTabSz="457200" rtl="0" eaLnBrk="1" fontAlgn="auto" latinLnBrk="0" hangingPunct="1">
              <a:lnSpc>
                <a:spcPct val="100000"/>
              </a:lnSpc>
              <a:spcBef>
                <a:spcPts val="0"/>
              </a:spcBef>
              <a:spcAft>
                <a:spcPts val="0"/>
              </a:spcAft>
              <a:buClrTx/>
              <a:buSzTx/>
              <a:buFontTx/>
              <a:buNone/>
              <a:tabLst/>
              <a:defRPr/>
            </a:pPr>
            <a:r>
              <a:rPr kumimoji="1" lang="en-US" altLang="ja-JP" sz="1400" b="1" i="0" u="none" strike="noStrike" kern="1200" cap="none" spc="0" normalizeH="0" baseline="0" noProof="0" dirty="0">
                <a:ln>
                  <a:noFill/>
                </a:ln>
                <a:solidFill>
                  <a:schemeClr val="tx1"/>
                </a:solidFill>
                <a:effectLst/>
                <a:uLnTx/>
                <a:uFillTx/>
                <a:latin typeface="メイリオ" panose="020B0604030504040204" pitchFamily="50" charset="-128"/>
                <a:ea typeface="メイリオ" panose="020B0604030504040204" pitchFamily="50" charset="-128"/>
              </a:rPr>
              <a:t>DNA</a:t>
            </a:r>
            <a:r>
              <a:rPr kumimoji="1" lang="ja-JP" altLang="en-US" sz="1400" b="1" i="0" u="none" strike="noStrike" kern="1200" cap="none" spc="0" normalizeH="0" baseline="0" noProof="0" dirty="0">
                <a:ln>
                  <a:noFill/>
                </a:ln>
                <a:solidFill>
                  <a:schemeClr val="tx1"/>
                </a:solidFill>
                <a:effectLst/>
                <a:uLnTx/>
                <a:uFillTx/>
                <a:latin typeface="メイリオ" panose="020B0604030504040204" pitchFamily="50" charset="-128"/>
                <a:ea typeface="メイリオ" panose="020B0604030504040204" pitchFamily="50" charset="-128"/>
              </a:rPr>
              <a:t>の構成要素になる</a:t>
            </a:r>
            <a:endParaRPr kumimoji="1" lang="en-US" altLang="ja-JP" sz="1400" b="1" i="0" u="none" strike="noStrike" kern="1200" cap="none" spc="0" normalizeH="0" baseline="0" noProof="0" dirty="0">
              <a:ln>
                <a:noFill/>
              </a:ln>
              <a:solidFill>
                <a:schemeClr val="tx1"/>
              </a:solidFill>
              <a:effectLst/>
              <a:uLnTx/>
              <a:uFillTx/>
              <a:latin typeface="メイリオ" panose="020B0604030504040204" pitchFamily="50" charset="-128"/>
              <a:ea typeface="メイリオ" panose="020B0604030504040204" pitchFamily="50" charset="-128"/>
            </a:endParaRPr>
          </a:p>
        </p:txBody>
      </p:sp>
      <p:sp>
        <p:nvSpPr>
          <p:cNvPr id="16" name="正方形/長方形 15">
            <a:extLst>
              <a:ext uri="{FF2B5EF4-FFF2-40B4-BE49-F238E27FC236}">
                <a16:creationId xmlns:a16="http://schemas.microsoft.com/office/drawing/2014/main" id="{68DEAAF7-2D5C-4BDA-96AD-0358FB4169DC}"/>
              </a:ext>
            </a:extLst>
          </p:cNvPr>
          <p:cNvSpPr/>
          <p:nvPr/>
        </p:nvSpPr>
        <p:spPr>
          <a:xfrm>
            <a:off x="6734985" y="3283515"/>
            <a:ext cx="2044644" cy="460402"/>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1" lang="ja-JP" altLang="en-US" sz="1400" b="1"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rPr>
              <a:t>トリチウム（</a:t>
            </a:r>
            <a:r>
              <a:rPr kumimoji="1" lang="en-US" altLang="ja-JP" sz="1400" b="1" i="0" u="none" strike="noStrike" kern="1200" cap="none" spc="0" normalizeH="0" baseline="30000" noProof="0" dirty="0">
                <a:ln>
                  <a:noFill/>
                </a:ln>
                <a:solidFill>
                  <a:prstClr val="black"/>
                </a:solidFill>
                <a:effectLst/>
                <a:uLnTx/>
                <a:uFillTx/>
                <a:latin typeface="メイリオ" panose="020B0604030504040204" pitchFamily="50" charset="-128"/>
                <a:ea typeface="メイリオ" panose="020B0604030504040204" pitchFamily="50" charset="-128"/>
              </a:rPr>
              <a:t>3</a:t>
            </a:r>
            <a:r>
              <a:rPr kumimoji="1" lang="en-US" altLang="ja-JP" sz="1400" b="1"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rPr>
              <a:t>H</a:t>
            </a:r>
            <a:r>
              <a:rPr kumimoji="1" lang="ja-JP" altLang="en-US" sz="1400" b="1"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rPr>
              <a:t>）が</a:t>
            </a:r>
            <a:endParaRPr kumimoji="1" lang="en-US" altLang="ja-JP" sz="1400" b="1"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endParaRPr>
          </a:p>
          <a:p>
            <a:pPr marL="0" marR="0" lvl="0" indent="0" algn="ctr" defTabSz="457200" rtl="0" eaLnBrk="1" fontAlgn="auto" latinLnBrk="0" hangingPunct="1">
              <a:lnSpc>
                <a:spcPct val="100000"/>
              </a:lnSpc>
              <a:spcBef>
                <a:spcPts val="0"/>
              </a:spcBef>
              <a:spcAft>
                <a:spcPts val="0"/>
              </a:spcAft>
              <a:buClrTx/>
              <a:buSzTx/>
              <a:buFontTx/>
              <a:buNone/>
              <a:tabLst/>
              <a:defRPr/>
            </a:pPr>
            <a:r>
              <a:rPr kumimoji="1" lang="ja-JP" altLang="en-US" sz="1400" b="1"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rPr>
              <a:t>ヘリウム</a:t>
            </a:r>
            <a:r>
              <a:rPr kumimoji="1" lang="ja-JP" altLang="en-US" sz="1400" b="1" dirty="0">
                <a:solidFill>
                  <a:prstClr val="black"/>
                </a:solidFill>
                <a:latin typeface="メイリオ" panose="020B0604030504040204" pitchFamily="50" charset="-128"/>
                <a:ea typeface="メイリオ" panose="020B0604030504040204" pitchFamily="50" charset="-128"/>
              </a:rPr>
              <a:t>（</a:t>
            </a:r>
            <a:r>
              <a:rPr kumimoji="1" lang="en-US" altLang="ja-JP" sz="1400" b="1" dirty="0">
                <a:solidFill>
                  <a:prstClr val="black"/>
                </a:solidFill>
                <a:latin typeface="メイリオ" panose="020B0604030504040204" pitchFamily="50" charset="-128"/>
                <a:ea typeface="メイリオ" panose="020B0604030504040204" pitchFamily="50" charset="-128"/>
              </a:rPr>
              <a:t>He</a:t>
            </a:r>
            <a:r>
              <a:rPr kumimoji="1" lang="ja-JP" altLang="en-US" sz="1400" b="1" dirty="0">
                <a:solidFill>
                  <a:prstClr val="black"/>
                </a:solidFill>
                <a:latin typeface="メイリオ" panose="020B0604030504040204" pitchFamily="50" charset="-128"/>
                <a:ea typeface="メイリオ" panose="020B0604030504040204" pitchFamily="50" charset="-128"/>
              </a:rPr>
              <a:t>）</a:t>
            </a:r>
            <a:r>
              <a:rPr kumimoji="1" lang="ja-JP" altLang="en-US" sz="1400" b="1"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rPr>
              <a:t>に変換</a:t>
            </a:r>
            <a:endParaRPr kumimoji="1" lang="en-US" altLang="ja-JP" sz="1400" b="1"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endParaRPr>
          </a:p>
        </p:txBody>
      </p:sp>
      <p:sp>
        <p:nvSpPr>
          <p:cNvPr id="18" name="矢印: 右 17">
            <a:extLst>
              <a:ext uri="{FF2B5EF4-FFF2-40B4-BE49-F238E27FC236}">
                <a16:creationId xmlns:a16="http://schemas.microsoft.com/office/drawing/2014/main" id="{E035C371-70B2-41A2-B166-04489570C644}"/>
              </a:ext>
            </a:extLst>
          </p:cNvPr>
          <p:cNvSpPr/>
          <p:nvPr/>
        </p:nvSpPr>
        <p:spPr>
          <a:xfrm>
            <a:off x="5426272" y="4500538"/>
            <a:ext cx="990175" cy="792619"/>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1" lang="ja-JP" altLang="en-US" sz="1400" b="1" i="0" u="none" strike="noStrike" kern="1200" cap="none" spc="0" normalizeH="0" baseline="0" noProof="0" dirty="0">
                <a:ln>
                  <a:noFill/>
                </a:ln>
                <a:solidFill>
                  <a:schemeClr val="bg1"/>
                </a:solidFill>
                <a:effectLst/>
                <a:uLnTx/>
                <a:uFillTx/>
                <a:latin typeface="メイリオ" panose="020B0604030504040204" pitchFamily="50" charset="-128"/>
                <a:ea typeface="メイリオ" panose="020B0604030504040204" pitchFamily="50" charset="-128"/>
              </a:rPr>
              <a:t>核変換</a:t>
            </a:r>
          </a:p>
        </p:txBody>
      </p:sp>
      <p:sp>
        <p:nvSpPr>
          <p:cNvPr id="19" name="テキスト ボックス 18">
            <a:extLst>
              <a:ext uri="{FF2B5EF4-FFF2-40B4-BE49-F238E27FC236}">
                <a16:creationId xmlns:a16="http://schemas.microsoft.com/office/drawing/2014/main" id="{8C637B7A-4D25-4D20-9901-5CCA0486ED52}"/>
              </a:ext>
            </a:extLst>
          </p:cNvPr>
          <p:cNvSpPr txBox="1"/>
          <p:nvPr/>
        </p:nvSpPr>
        <p:spPr>
          <a:xfrm>
            <a:off x="-10098" y="5900047"/>
            <a:ext cx="4075235" cy="369332"/>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dirty="0">
                <a:solidFill>
                  <a:prstClr val="black"/>
                </a:solidFill>
                <a:latin typeface="メイリオ" panose="020B0604030504040204" pitchFamily="50" charset="-128"/>
                <a:ea typeface="メイリオ" panose="020B0604030504040204" pitchFamily="50" charset="-128"/>
              </a:rPr>
              <a:t>図：</a:t>
            </a:r>
            <a:r>
              <a:rPr kumimoji="1" lang="en-US" altLang="ja-JP" dirty="0">
                <a:solidFill>
                  <a:prstClr val="black"/>
                </a:solidFill>
                <a:latin typeface="メイリオ" panose="020B0604030504040204" pitchFamily="50" charset="-128"/>
                <a:ea typeface="メイリオ" panose="020B0604030504040204" pitchFamily="50" charset="-128"/>
              </a:rPr>
              <a:t>DNA</a:t>
            </a:r>
            <a:r>
              <a:rPr kumimoji="1" lang="ja-JP" altLang="en-US" dirty="0">
                <a:solidFill>
                  <a:prstClr val="black"/>
                </a:solidFill>
                <a:latin typeface="メイリオ" panose="020B0604030504040204" pitchFamily="50" charset="-128"/>
                <a:ea typeface="メイリオ" panose="020B0604030504040204" pitchFamily="50" charset="-128"/>
              </a:rPr>
              <a:t>の構成単位（モノマー）</a:t>
            </a:r>
            <a:endParaRPr kumimoji="1" lang="en-US" altLang="ja-JP" dirty="0">
              <a:solidFill>
                <a:prstClr val="black"/>
              </a:solidFill>
              <a:latin typeface="メイリオ" panose="020B0604030504040204" pitchFamily="50" charset="-128"/>
              <a:ea typeface="メイリオ" panose="020B0604030504040204" pitchFamily="50" charset="-128"/>
            </a:endParaRPr>
          </a:p>
        </p:txBody>
      </p:sp>
      <p:sp>
        <p:nvSpPr>
          <p:cNvPr id="3" name="矢印: 右 2">
            <a:extLst>
              <a:ext uri="{FF2B5EF4-FFF2-40B4-BE49-F238E27FC236}">
                <a16:creationId xmlns:a16="http://schemas.microsoft.com/office/drawing/2014/main" id="{9A733BC8-EE25-4EF2-89BD-ED9F5F3A00CF}"/>
              </a:ext>
            </a:extLst>
          </p:cNvPr>
          <p:cNvSpPr/>
          <p:nvPr/>
        </p:nvSpPr>
        <p:spPr>
          <a:xfrm>
            <a:off x="2060795" y="4585285"/>
            <a:ext cx="1195952" cy="878989"/>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kumimoji="1" lang="ja-JP" altLang="en-US" sz="1200" b="1" dirty="0">
                <a:solidFill>
                  <a:prstClr val="white"/>
                </a:solidFill>
                <a:latin typeface="メイリオ" panose="020B0604030504040204" pitchFamily="50" charset="-128"/>
                <a:ea typeface="メイリオ" panose="020B0604030504040204" pitchFamily="50" charset="-128"/>
              </a:rPr>
              <a:t>トリチウム</a:t>
            </a:r>
            <a:endParaRPr kumimoji="1" lang="en-US" altLang="ja-JP" sz="1200" b="1" dirty="0">
              <a:solidFill>
                <a:prstClr val="white"/>
              </a:solidFill>
              <a:latin typeface="メイリオ" panose="020B0604030504040204" pitchFamily="50" charset="-128"/>
              <a:ea typeface="メイリオ" panose="020B0604030504040204" pitchFamily="50" charset="-128"/>
            </a:endParaRPr>
          </a:p>
          <a:p>
            <a:pPr lvl="0" algn="ctr"/>
            <a:r>
              <a:rPr kumimoji="1" lang="ja-JP" altLang="en-US" sz="1200" b="1" dirty="0">
                <a:solidFill>
                  <a:prstClr val="white"/>
                </a:solidFill>
                <a:latin typeface="メイリオ" panose="020B0604030504040204" pitchFamily="50" charset="-128"/>
                <a:ea typeface="メイリオ" panose="020B0604030504040204" pitchFamily="50" charset="-128"/>
              </a:rPr>
              <a:t>摂取</a:t>
            </a:r>
            <a:endParaRPr lang="ja-JP" altLang="en-US" sz="1200" dirty="0">
              <a:solidFill>
                <a:prstClr val="black"/>
              </a:solidFill>
              <a:latin typeface="メイリオ" panose="020B0604030504040204" pitchFamily="50" charset="-128"/>
              <a:ea typeface="メイリオ" panose="020B0604030504040204" pitchFamily="50" charset="-128"/>
            </a:endParaRPr>
          </a:p>
        </p:txBody>
      </p:sp>
      <p:sp>
        <p:nvSpPr>
          <p:cNvPr id="360" name="正方形/長方形 359">
            <a:extLst>
              <a:ext uri="{FF2B5EF4-FFF2-40B4-BE49-F238E27FC236}">
                <a16:creationId xmlns:a16="http://schemas.microsoft.com/office/drawing/2014/main" id="{FC2A7339-75A7-44EC-851D-9DD17B33CF6D}"/>
              </a:ext>
            </a:extLst>
          </p:cNvPr>
          <p:cNvSpPr/>
          <p:nvPr/>
        </p:nvSpPr>
        <p:spPr>
          <a:xfrm>
            <a:off x="6737670" y="5666858"/>
            <a:ext cx="2814401" cy="71547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1" lang="en-US" altLang="ja-JP" sz="1600" dirty="0">
                <a:solidFill>
                  <a:prstClr val="black"/>
                </a:solidFill>
                <a:latin typeface="メイリオ" panose="020B0604030504040204" pitchFamily="50" charset="-128"/>
                <a:ea typeface="メイリオ" panose="020B0604030504040204" pitchFamily="50" charset="-128"/>
              </a:rPr>
              <a:t>※</a:t>
            </a:r>
            <a:r>
              <a:rPr kumimoji="1" lang="ja-JP" altLang="en-US" sz="1600" dirty="0">
                <a:solidFill>
                  <a:prstClr val="black"/>
                </a:solidFill>
                <a:latin typeface="メイリオ" panose="020B0604030504040204" pitchFamily="50" charset="-128"/>
                <a:ea typeface="メイリオ" panose="020B0604030504040204" pitchFamily="50" charset="-128"/>
              </a:rPr>
              <a:t>影響の大きさ</a:t>
            </a:r>
            <a:endParaRPr kumimoji="1" lang="en-US" altLang="ja-JP" sz="1600" dirty="0">
              <a:solidFill>
                <a:prstClr val="black"/>
              </a:solidFill>
              <a:latin typeface="メイリオ" panose="020B0604030504040204" pitchFamily="50" charset="-128"/>
              <a:ea typeface="メイリオ" panose="020B0604030504040204" pitchFamily="50" charset="-128"/>
            </a:endParaRPr>
          </a:p>
          <a:p>
            <a:pPr marL="0" marR="0" lvl="0" indent="0" algn="ctr" defTabSz="457200" rtl="0" eaLnBrk="1" fontAlgn="auto" latinLnBrk="0" hangingPunct="1">
              <a:lnSpc>
                <a:spcPct val="100000"/>
              </a:lnSpc>
              <a:spcBef>
                <a:spcPts val="0"/>
              </a:spcBef>
              <a:spcAft>
                <a:spcPts val="0"/>
              </a:spcAft>
              <a:buClrTx/>
              <a:buSzTx/>
              <a:buFontTx/>
              <a:buNone/>
              <a:tabLst/>
              <a:defRPr/>
            </a:pPr>
            <a:r>
              <a:rPr kumimoji="1" lang="en-US" altLang="ja-JP" sz="1600" dirty="0">
                <a:solidFill>
                  <a:prstClr val="black"/>
                </a:solidFill>
                <a:latin typeface="メイリオ" panose="020B0604030504040204" pitchFamily="50" charset="-128"/>
                <a:ea typeface="メイリオ" panose="020B0604030504040204" pitchFamily="50" charset="-128"/>
              </a:rPr>
              <a:t>β</a:t>
            </a:r>
            <a:r>
              <a:rPr kumimoji="1" lang="ja-JP" altLang="en-US" sz="1600" dirty="0">
                <a:solidFill>
                  <a:prstClr val="black"/>
                </a:solidFill>
                <a:latin typeface="メイリオ" panose="020B0604030504040204" pitchFamily="50" charset="-128"/>
                <a:ea typeface="メイリオ" panose="020B0604030504040204" pitchFamily="50" charset="-128"/>
              </a:rPr>
              <a:t>線被ばく</a:t>
            </a:r>
            <a:r>
              <a:rPr kumimoji="1" lang="en-US" altLang="ja-JP" sz="1600" dirty="0">
                <a:solidFill>
                  <a:prstClr val="black"/>
                </a:solidFill>
                <a:latin typeface="メイリオ" panose="020B0604030504040204" pitchFamily="50" charset="-128"/>
                <a:ea typeface="メイリオ" panose="020B0604030504040204" pitchFamily="50" charset="-128"/>
              </a:rPr>
              <a:t>&gt;&gt;</a:t>
            </a:r>
            <a:r>
              <a:rPr kumimoji="1" lang="ja-JP" altLang="en-US" sz="1600" dirty="0">
                <a:solidFill>
                  <a:prstClr val="black"/>
                </a:solidFill>
                <a:latin typeface="メイリオ" panose="020B0604030504040204" pitchFamily="50" charset="-128"/>
                <a:ea typeface="メイリオ" panose="020B0604030504040204" pitchFamily="50" charset="-128"/>
              </a:rPr>
              <a:t>核変換</a:t>
            </a:r>
            <a:endParaRPr kumimoji="1" lang="en-US" altLang="ja-JP" sz="160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endParaRPr>
          </a:p>
        </p:txBody>
      </p:sp>
      <p:grpSp>
        <p:nvGrpSpPr>
          <p:cNvPr id="9" name="グループ化 8">
            <a:extLst>
              <a:ext uri="{FF2B5EF4-FFF2-40B4-BE49-F238E27FC236}">
                <a16:creationId xmlns:a16="http://schemas.microsoft.com/office/drawing/2014/main" id="{CB918B6B-AF3F-4CAD-B703-8B21582AE416}"/>
              </a:ext>
            </a:extLst>
          </p:cNvPr>
          <p:cNvGrpSpPr/>
          <p:nvPr/>
        </p:nvGrpSpPr>
        <p:grpSpPr>
          <a:xfrm>
            <a:off x="-94587" y="3637730"/>
            <a:ext cx="2767426" cy="2272148"/>
            <a:chOff x="-63609" y="3496040"/>
            <a:chExt cx="2767426" cy="2272148"/>
          </a:xfrm>
        </p:grpSpPr>
        <p:sp>
          <p:nvSpPr>
            <p:cNvPr id="235" name="コンテンツ プレースホルダー 2">
              <a:extLst>
                <a:ext uri="{FF2B5EF4-FFF2-40B4-BE49-F238E27FC236}">
                  <a16:creationId xmlns:a16="http://schemas.microsoft.com/office/drawing/2014/main" id="{40B1143C-7412-4903-AB65-0836A89047F4}"/>
                </a:ext>
              </a:extLst>
            </p:cNvPr>
            <p:cNvSpPr txBox="1">
              <a:spLocks/>
            </p:cNvSpPr>
            <p:nvPr/>
          </p:nvSpPr>
          <p:spPr>
            <a:xfrm>
              <a:off x="462337" y="3725996"/>
              <a:ext cx="572575" cy="296564"/>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1800" kern="1200">
                  <a:solidFill>
                    <a:schemeClr val="tx1"/>
                  </a:solidFill>
                  <a:latin typeface="Meiryo UI" panose="020B0604030504040204" pitchFamily="50" charset="-128"/>
                  <a:ea typeface="Meiryo UI" panose="020B0604030504040204" pitchFamily="50" charset="-128"/>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eiryo UI" panose="020B0604030504040204" pitchFamily="50" charset="-128"/>
                  <a:ea typeface="Meiryo UI" panose="020B0604030504040204" pitchFamily="50" charset="-128"/>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eiryo UI" panose="020B0604030504040204" pitchFamily="50" charset="-128"/>
                  <a:ea typeface="Meiryo UI" panose="020B0604030504040204" pitchFamily="50" charset="-128"/>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eiryo UI" panose="020B0604030504040204" pitchFamily="50" charset="-128"/>
                  <a:ea typeface="Meiryo UI" panose="020B0604030504040204" pitchFamily="50" charset="-128"/>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eiryo UI" panose="020B0604030504040204" pitchFamily="50" charset="-128"/>
                  <a:ea typeface="Meiryo UI" panose="020B0604030504040204" pitchFamily="50" charset="-128"/>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Font typeface="Arial" panose="020B0604020202020204" pitchFamily="34" charset="0"/>
                <a:buNone/>
              </a:pPr>
              <a:r>
                <a:rPr lang="en-US" altLang="ja-JP" sz="1400" dirty="0"/>
                <a:t>OH</a:t>
              </a:r>
            </a:p>
          </p:txBody>
        </p:sp>
        <p:sp>
          <p:nvSpPr>
            <p:cNvPr id="236" name="コンテンツ プレースホルダー 2">
              <a:extLst>
                <a:ext uri="{FF2B5EF4-FFF2-40B4-BE49-F238E27FC236}">
                  <a16:creationId xmlns:a16="http://schemas.microsoft.com/office/drawing/2014/main" id="{3EF50EA1-3E2B-4239-A8F8-4C711318BF86}"/>
                </a:ext>
              </a:extLst>
            </p:cNvPr>
            <p:cNvSpPr txBox="1">
              <a:spLocks/>
            </p:cNvSpPr>
            <p:nvPr/>
          </p:nvSpPr>
          <p:spPr>
            <a:xfrm>
              <a:off x="-63609" y="4097831"/>
              <a:ext cx="454513" cy="267581"/>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1800" kern="1200">
                  <a:solidFill>
                    <a:schemeClr val="tx1"/>
                  </a:solidFill>
                  <a:latin typeface="Meiryo UI" panose="020B0604030504040204" pitchFamily="50" charset="-128"/>
                  <a:ea typeface="Meiryo UI" panose="020B0604030504040204" pitchFamily="50" charset="-128"/>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eiryo UI" panose="020B0604030504040204" pitchFamily="50" charset="-128"/>
                  <a:ea typeface="Meiryo UI" panose="020B0604030504040204" pitchFamily="50" charset="-128"/>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eiryo UI" panose="020B0604030504040204" pitchFamily="50" charset="-128"/>
                  <a:ea typeface="Meiryo UI" panose="020B0604030504040204" pitchFamily="50" charset="-128"/>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eiryo UI" panose="020B0604030504040204" pitchFamily="50" charset="-128"/>
                  <a:ea typeface="Meiryo UI" panose="020B0604030504040204" pitchFamily="50" charset="-128"/>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eiryo UI" panose="020B0604030504040204" pitchFamily="50" charset="-128"/>
                  <a:ea typeface="Meiryo UI" panose="020B0604030504040204" pitchFamily="50" charset="-128"/>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Font typeface="Arial" panose="020B0604020202020204" pitchFamily="34" charset="0"/>
                <a:buNone/>
              </a:pPr>
              <a:r>
                <a:rPr lang="en-US" altLang="ja-JP" sz="1400" dirty="0"/>
                <a:t>HO</a:t>
              </a:r>
            </a:p>
          </p:txBody>
        </p:sp>
        <p:sp>
          <p:nvSpPr>
            <p:cNvPr id="237" name="コンテンツ プレースホルダー 2">
              <a:extLst>
                <a:ext uri="{FF2B5EF4-FFF2-40B4-BE49-F238E27FC236}">
                  <a16:creationId xmlns:a16="http://schemas.microsoft.com/office/drawing/2014/main" id="{CAA0C50F-9FF8-4EF3-89DD-E109379544DB}"/>
                </a:ext>
              </a:extLst>
            </p:cNvPr>
            <p:cNvSpPr txBox="1">
              <a:spLocks/>
            </p:cNvSpPr>
            <p:nvPr/>
          </p:nvSpPr>
          <p:spPr>
            <a:xfrm>
              <a:off x="860593" y="4077858"/>
              <a:ext cx="561223" cy="336359"/>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1800" kern="1200">
                  <a:solidFill>
                    <a:schemeClr val="tx1"/>
                  </a:solidFill>
                  <a:latin typeface="Meiryo UI" panose="020B0604030504040204" pitchFamily="50" charset="-128"/>
                  <a:ea typeface="Meiryo UI" panose="020B0604030504040204" pitchFamily="50" charset="-128"/>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eiryo UI" panose="020B0604030504040204" pitchFamily="50" charset="-128"/>
                  <a:ea typeface="Meiryo UI" panose="020B0604030504040204" pitchFamily="50" charset="-128"/>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eiryo UI" panose="020B0604030504040204" pitchFamily="50" charset="-128"/>
                  <a:ea typeface="Meiryo UI" panose="020B0604030504040204" pitchFamily="50" charset="-128"/>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eiryo UI" panose="020B0604030504040204" pitchFamily="50" charset="-128"/>
                  <a:ea typeface="Meiryo UI" panose="020B0604030504040204" pitchFamily="50" charset="-128"/>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eiryo UI" panose="020B0604030504040204" pitchFamily="50" charset="-128"/>
                  <a:ea typeface="Meiryo UI" panose="020B0604030504040204" pitchFamily="50" charset="-128"/>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Font typeface="Arial" panose="020B0604020202020204" pitchFamily="34" charset="0"/>
                <a:buNone/>
              </a:pPr>
              <a:r>
                <a:rPr lang="en-US" altLang="ja-JP" sz="1400" dirty="0"/>
                <a:t>O</a:t>
              </a:r>
            </a:p>
          </p:txBody>
        </p:sp>
        <p:sp>
          <p:nvSpPr>
            <p:cNvPr id="238" name="コンテンツ プレースホルダー 2">
              <a:extLst>
                <a:ext uri="{FF2B5EF4-FFF2-40B4-BE49-F238E27FC236}">
                  <a16:creationId xmlns:a16="http://schemas.microsoft.com/office/drawing/2014/main" id="{D08EF6C5-8F0A-4800-B097-F61F4774745F}"/>
                </a:ext>
              </a:extLst>
            </p:cNvPr>
            <p:cNvSpPr txBox="1">
              <a:spLocks/>
            </p:cNvSpPr>
            <p:nvPr/>
          </p:nvSpPr>
          <p:spPr>
            <a:xfrm>
              <a:off x="475098" y="4100590"/>
              <a:ext cx="439430" cy="286727"/>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1800" kern="1200">
                  <a:solidFill>
                    <a:schemeClr val="tx1"/>
                  </a:solidFill>
                  <a:latin typeface="Meiryo UI" panose="020B0604030504040204" pitchFamily="50" charset="-128"/>
                  <a:ea typeface="Meiryo UI" panose="020B0604030504040204" pitchFamily="50" charset="-128"/>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eiryo UI" panose="020B0604030504040204" pitchFamily="50" charset="-128"/>
                  <a:ea typeface="Meiryo UI" panose="020B0604030504040204" pitchFamily="50" charset="-128"/>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eiryo UI" panose="020B0604030504040204" pitchFamily="50" charset="-128"/>
                  <a:ea typeface="Meiryo UI" panose="020B0604030504040204" pitchFamily="50" charset="-128"/>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eiryo UI" panose="020B0604030504040204" pitchFamily="50" charset="-128"/>
                  <a:ea typeface="Meiryo UI" panose="020B0604030504040204" pitchFamily="50" charset="-128"/>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eiryo UI" panose="020B0604030504040204" pitchFamily="50" charset="-128"/>
                  <a:ea typeface="Meiryo UI" panose="020B0604030504040204" pitchFamily="50" charset="-128"/>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Font typeface="Arial" panose="020B0604020202020204" pitchFamily="34" charset="0"/>
                <a:buNone/>
              </a:pPr>
              <a:r>
                <a:rPr lang="en-US" altLang="ja-JP" sz="1400" dirty="0"/>
                <a:t>P</a:t>
              </a:r>
            </a:p>
          </p:txBody>
        </p:sp>
        <p:sp>
          <p:nvSpPr>
            <p:cNvPr id="239" name="コンテンツ プレースホルダー 2">
              <a:extLst>
                <a:ext uri="{FF2B5EF4-FFF2-40B4-BE49-F238E27FC236}">
                  <a16:creationId xmlns:a16="http://schemas.microsoft.com/office/drawing/2014/main" id="{0A5F0E97-C105-4EEF-A902-5F5FA49B5058}"/>
                </a:ext>
              </a:extLst>
            </p:cNvPr>
            <p:cNvSpPr txBox="1">
              <a:spLocks/>
            </p:cNvSpPr>
            <p:nvPr/>
          </p:nvSpPr>
          <p:spPr>
            <a:xfrm>
              <a:off x="1169633" y="4585937"/>
              <a:ext cx="199720" cy="286727"/>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1800" kern="1200">
                  <a:solidFill>
                    <a:schemeClr val="tx1"/>
                  </a:solidFill>
                  <a:latin typeface="Meiryo UI" panose="020B0604030504040204" pitchFamily="50" charset="-128"/>
                  <a:ea typeface="Meiryo UI" panose="020B0604030504040204" pitchFamily="50" charset="-128"/>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eiryo UI" panose="020B0604030504040204" pitchFamily="50" charset="-128"/>
                  <a:ea typeface="Meiryo UI" panose="020B0604030504040204" pitchFamily="50" charset="-128"/>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eiryo UI" panose="020B0604030504040204" pitchFamily="50" charset="-128"/>
                  <a:ea typeface="Meiryo UI" panose="020B0604030504040204" pitchFamily="50" charset="-128"/>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eiryo UI" panose="020B0604030504040204" pitchFamily="50" charset="-128"/>
                  <a:ea typeface="Meiryo UI" panose="020B0604030504040204" pitchFamily="50" charset="-128"/>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eiryo UI" panose="020B0604030504040204" pitchFamily="50" charset="-128"/>
                  <a:ea typeface="Meiryo UI" panose="020B0604030504040204" pitchFamily="50" charset="-128"/>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Font typeface="Arial" panose="020B0604020202020204" pitchFamily="34" charset="0"/>
                <a:buNone/>
              </a:pPr>
              <a:r>
                <a:rPr lang="en-US" altLang="ja-JP" sz="1400" dirty="0"/>
                <a:t>O</a:t>
              </a:r>
            </a:p>
          </p:txBody>
        </p:sp>
        <p:sp>
          <p:nvSpPr>
            <p:cNvPr id="240" name="コンテンツ プレースホルダー 2">
              <a:extLst>
                <a:ext uri="{FF2B5EF4-FFF2-40B4-BE49-F238E27FC236}">
                  <a16:creationId xmlns:a16="http://schemas.microsoft.com/office/drawing/2014/main" id="{E7024B44-7DF8-4D49-9676-A4583DA5B07D}"/>
                </a:ext>
              </a:extLst>
            </p:cNvPr>
            <p:cNvSpPr txBox="1">
              <a:spLocks/>
            </p:cNvSpPr>
            <p:nvPr/>
          </p:nvSpPr>
          <p:spPr>
            <a:xfrm>
              <a:off x="495204" y="4475106"/>
              <a:ext cx="439430" cy="286727"/>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1800" kern="1200">
                  <a:solidFill>
                    <a:schemeClr val="tx1"/>
                  </a:solidFill>
                  <a:latin typeface="Meiryo UI" panose="020B0604030504040204" pitchFamily="50" charset="-128"/>
                  <a:ea typeface="Meiryo UI" panose="020B0604030504040204" pitchFamily="50" charset="-128"/>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eiryo UI" panose="020B0604030504040204" pitchFamily="50" charset="-128"/>
                  <a:ea typeface="Meiryo UI" panose="020B0604030504040204" pitchFamily="50" charset="-128"/>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eiryo UI" panose="020B0604030504040204" pitchFamily="50" charset="-128"/>
                  <a:ea typeface="Meiryo UI" panose="020B0604030504040204" pitchFamily="50" charset="-128"/>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eiryo UI" panose="020B0604030504040204" pitchFamily="50" charset="-128"/>
                  <a:ea typeface="Meiryo UI" panose="020B0604030504040204" pitchFamily="50" charset="-128"/>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eiryo UI" panose="020B0604030504040204" pitchFamily="50" charset="-128"/>
                  <a:ea typeface="Meiryo UI" panose="020B0604030504040204" pitchFamily="50" charset="-128"/>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Font typeface="Arial" panose="020B0604020202020204" pitchFamily="34" charset="0"/>
                <a:buNone/>
              </a:pPr>
              <a:r>
                <a:rPr lang="en-US" altLang="ja-JP" sz="1400" dirty="0"/>
                <a:t>O</a:t>
              </a:r>
            </a:p>
          </p:txBody>
        </p:sp>
        <p:sp>
          <p:nvSpPr>
            <p:cNvPr id="241" name="コンテンツ プレースホルダー 2">
              <a:extLst>
                <a:ext uri="{FF2B5EF4-FFF2-40B4-BE49-F238E27FC236}">
                  <a16:creationId xmlns:a16="http://schemas.microsoft.com/office/drawing/2014/main" id="{C860D9B6-48FB-42A1-A92A-BAFFEE504044}"/>
                </a:ext>
              </a:extLst>
            </p:cNvPr>
            <p:cNvSpPr txBox="1">
              <a:spLocks/>
            </p:cNvSpPr>
            <p:nvPr/>
          </p:nvSpPr>
          <p:spPr>
            <a:xfrm>
              <a:off x="867470" y="5488368"/>
              <a:ext cx="577696" cy="279820"/>
            </a:xfrm>
            <a:prstGeom prst="rect">
              <a:avLst/>
            </a:prstGeom>
          </p:spPr>
          <p:txBody>
            <a:bodyPr vert="horz" lIns="91440" tIns="45720" rIns="91440" bIns="45720" rtlCol="0">
              <a:normAutofit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1800" kern="1200">
                  <a:solidFill>
                    <a:schemeClr val="tx1"/>
                  </a:solidFill>
                  <a:latin typeface="Meiryo UI" panose="020B0604030504040204" pitchFamily="50" charset="-128"/>
                  <a:ea typeface="Meiryo UI" panose="020B0604030504040204" pitchFamily="50" charset="-128"/>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eiryo UI" panose="020B0604030504040204" pitchFamily="50" charset="-128"/>
                  <a:ea typeface="Meiryo UI" panose="020B0604030504040204" pitchFamily="50" charset="-128"/>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eiryo UI" panose="020B0604030504040204" pitchFamily="50" charset="-128"/>
                  <a:ea typeface="Meiryo UI" panose="020B0604030504040204" pitchFamily="50" charset="-128"/>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eiryo UI" panose="020B0604030504040204" pitchFamily="50" charset="-128"/>
                  <a:ea typeface="Meiryo UI" panose="020B0604030504040204" pitchFamily="50" charset="-128"/>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eiryo UI" panose="020B0604030504040204" pitchFamily="50" charset="-128"/>
                  <a:ea typeface="Meiryo UI" panose="020B0604030504040204" pitchFamily="50" charset="-128"/>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Font typeface="Arial" panose="020B0604020202020204" pitchFamily="34" charset="0"/>
                <a:buNone/>
              </a:pPr>
              <a:r>
                <a:rPr lang="en-US" altLang="ja-JP" sz="1400" dirty="0"/>
                <a:t>OH</a:t>
              </a:r>
            </a:p>
          </p:txBody>
        </p:sp>
        <p:cxnSp>
          <p:nvCxnSpPr>
            <p:cNvPr id="242" name="直線コネクタ 241">
              <a:extLst>
                <a:ext uri="{FF2B5EF4-FFF2-40B4-BE49-F238E27FC236}">
                  <a16:creationId xmlns:a16="http://schemas.microsoft.com/office/drawing/2014/main" id="{7DBE00F3-5A3A-42B1-B391-BA729F6A0ACC}"/>
                </a:ext>
              </a:extLst>
            </p:cNvPr>
            <p:cNvCxnSpPr>
              <a:cxnSpLocks/>
            </p:cNvCxnSpPr>
            <p:nvPr/>
          </p:nvCxnSpPr>
          <p:spPr>
            <a:xfrm>
              <a:off x="610638" y="3954178"/>
              <a:ext cx="1222" cy="14641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3" name="直線コネクタ 242">
              <a:extLst>
                <a:ext uri="{FF2B5EF4-FFF2-40B4-BE49-F238E27FC236}">
                  <a16:creationId xmlns:a16="http://schemas.microsoft.com/office/drawing/2014/main" id="{7F02D2E1-65B4-4B12-9101-0035D977ABC5}"/>
                </a:ext>
              </a:extLst>
            </p:cNvPr>
            <p:cNvCxnSpPr>
              <a:cxnSpLocks/>
            </p:cNvCxnSpPr>
            <p:nvPr/>
          </p:nvCxnSpPr>
          <p:spPr>
            <a:xfrm flipH="1">
              <a:off x="735632" y="4243953"/>
              <a:ext cx="16181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4" name="直線コネクタ 243">
              <a:extLst>
                <a:ext uri="{FF2B5EF4-FFF2-40B4-BE49-F238E27FC236}">
                  <a16:creationId xmlns:a16="http://schemas.microsoft.com/office/drawing/2014/main" id="{0D898BB0-3C6F-4AE1-A33F-B74CCE67DD7E}"/>
                </a:ext>
              </a:extLst>
            </p:cNvPr>
            <p:cNvCxnSpPr>
              <a:cxnSpLocks/>
            </p:cNvCxnSpPr>
            <p:nvPr/>
          </p:nvCxnSpPr>
          <p:spPr>
            <a:xfrm flipH="1">
              <a:off x="366901" y="4223116"/>
              <a:ext cx="16181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5" name="直線コネクタ 244">
              <a:extLst>
                <a:ext uri="{FF2B5EF4-FFF2-40B4-BE49-F238E27FC236}">
                  <a16:creationId xmlns:a16="http://schemas.microsoft.com/office/drawing/2014/main" id="{3A50867C-DE70-435A-B73E-D30DFDF168CE}"/>
                </a:ext>
              </a:extLst>
            </p:cNvPr>
            <p:cNvCxnSpPr>
              <a:cxnSpLocks/>
            </p:cNvCxnSpPr>
            <p:nvPr/>
          </p:nvCxnSpPr>
          <p:spPr>
            <a:xfrm flipH="1">
              <a:off x="735632" y="4188380"/>
              <a:ext cx="16181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6" name="直線コネクタ 245">
              <a:extLst>
                <a:ext uri="{FF2B5EF4-FFF2-40B4-BE49-F238E27FC236}">
                  <a16:creationId xmlns:a16="http://schemas.microsoft.com/office/drawing/2014/main" id="{001A3223-F9AA-461C-9CC3-C2DEA82F0C20}"/>
                </a:ext>
              </a:extLst>
            </p:cNvPr>
            <p:cNvCxnSpPr>
              <a:cxnSpLocks/>
            </p:cNvCxnSpPr>
            <p:nvPr/>
          </p:nvCxnSpPr>
          <p:spPr>
            <a:xfrm>
              <a:off x="611859" y="4316040"/>
              <a:ext cx="0" cy="18214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7" name="直線コネクタ 246">
              <a:extLst>
                <a:ext uri="{FF2B5EF4-FFF2-40B4-BE49-F238E27FC236}">
                  <a16:creationId xmlns:a16="http://schemas.microsoft.com/office/drawing/2014/main" id="{7F8420C4-9266-4A8E-A551-51B1AF0171DE}"/>
                </a:ext>
              </a:extLst>
            </p:cNvPr>
            <p:cNvCxnSpPr>
              <a:cxnSpLocks/>
              <a:stCxn id="240" idx="3"/>
            </p:cNvCxnSpPr>
            <p:nvPr/>
          </p:nvCxnSpPr>
          <p:spPr>
            <a:xfrm flipH="1" flipV="1">
              <a:off x="734914" y="4615888"/>
              <a:ext cx="199720" cy="258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8" name="直線コネクタ 247">
              <a:extLst>
                <a:ext uri="{FF2B5EF4-FFF2-40B4-BE49-F238E27FC236}">
                  <a16:creationId xmlns:a16="http://schemas.microsoft.com/office/drawing/2014/main" id="{E022EFD3-61AA-47F1-911F-254E9A4A4E20}"/>
                </a:ext>
              </a:extLst>
            </p:cNvPr>
            <p:cNvCxnSpPr>
              <a:cxnSpLocks/>
              <a:stCxn id="240" idx="3"/>
            </p:cNvCxnSpPr>
            <p:nvPr/>
          </p:nvCxnSpPr>
          <p:spPr>
            <a:xfrm>
              <a:off x="934634" y="4618470"/>
              <a:ext cx="0" cy="27968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9" name="直線コネクタ 248">
              <a:extLst>
                <a:ext uri="{FF2B5EF4-FFF2-40B4-BE49-F238E27FC236}">
                  <a16:creationId xmlns:a16="http://schemas.microsoft.com/office/drawing/2014/main" id="{25DA654F-7DCD-4C3B-851A-89C03A7FFD82}"/>
                </a:ext>
              </a:extLst>
            </p:cNvPr>
            <p:cNvCxnSpPr>
              <a:cxnSpLocks/>
              <a:stCxn id="239" idx="1"/>
            </p:cNvCxnSpPr>
            <p:nvPr/>
          </p:nvCxnSpPr>
          <p:spPr>
            <a:xfrm flipH="1">
              <a:off x="931182" y="4729300"/>
              <a:ext cx="238451" cy="162967"/>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50" name="直線コネクタ 249">
              <a:extLst>
                <a:ext uri="{FF2B5EF4-FFF2-40B4-BE49-F238E27FC236}">
                  <a16:creationId xmlns:a16="http://schemas.microsoft.com/office/drawing/2014/main" id="{BD033BAE-484A-4137-BD24-0CFA6EF04BE5}"/>
                </a:ext>
              </a:extLst>
            </p:cNvPr>
            <p:cNvCxnSpPr>
              <a:cxnSpLocks/>
            </p:cNvCxnSpPr>
            <p:nvPr/>
          </p:nvCxnSpPr>
          <p:spPr>
            <a:xfrm flipH="1" flipV="1">
              <a:off x="1410778" y="4729300"/>
              <a:ext cx="246614" cy="162967"/>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51" name="二等辺三角形 250">
              <a:extLst>
                <a:ext uri="{FF2B5EF4-FFF2-40B4-BE49-F238E27FC236}">
                  <a16:creationId xmlns:a16="http://schemas.microsoft.com/office/drawing/2014/main" id="{9FD0B9F6-2E6D-42FE-A195-FE8CA588665D}"/>
                </a:ext>
              </a:extLst>
            </p:cNvPr>
            <p:cNvSpPr/>
            <p:nvPr/>
          </p:nvSpPr>
          <p:spPr>
            <a:xfrm rot="1367159">
              <a:off x="1573031" y="4889756"/>
              <a:ext cx="32795" cy="386241"/>
            </a:xfrm>
            <a:prstGeom prst="triangl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400"/>
            </a:p>
          </p:txBody>
        </p:sp>
        <p:sp>
          <p:nvSpPr>
            <p:cNvPr id="252" name="二等辺三角形 251">
              <a:extLst>
                <a:ext uri="{FF2B5EF4-FFF2-40B4-BE49-F238E27FC236}">
                  <a16:creationId xmlns:a16="http://schemas.microsoft.com/office/drawing/2014/main" id="{DBF954BB-FE25-481A-A12C-3965277D6E89}"/>
                </a:ext>
              </a:extLst>
            </p:cNvPr>
            <p:cNvSpPr/>
            <p:nvPr/>
          </p:nvSpPr>
          <p:spPr>
            <a:xfrm rot="20197104">
              <a:off x="985465" y="4881641"/>
              <a:ext cx="32795" cy="397396"/>
            </a:xfrm>
            <a:prstGeom prst="triangl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400"/>
            </a:p>
          </p:txBody>
        </p:sp>
        <p:cxnSp>
          <p:nvCxnSpPr>
            <p:cNvPr id="253" name="直線コネクタ 252">
              <a:extLst>
                <a:ext uri="{FF2B5EF4-FFF2-40B4-BE49-F238E27FC236}">
                  <a16:creationId xmlns:a16="http://schemas.microsoft.com/office/drawing/2014/main" id="{E9E9F759-AE2C-43FC-BA61-5BC864427C9A}"/>
                </a:ext>
              </a:extLst>
            </p:cNvPr>
            <p:cNvCxnSpPr>
              <a:cxnSpLocks/>
              <a:stCxn id="251" idx="4"/>
              <a:endCxn id="252" idx="2"/>
            </p:cNvCxnSpPr>
            <p:nvPr/>
          </p:nvCxnSpPr>
          <p:spPr>
            <a:xfrm flipH="1">
              <a:off x="1057082" y="5268052"/>
              <a:ext cx="480811" cy="197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54" name="直線コネクタ 253">
              <a:extLst>
                <a:ext uri="{FF2B5EF4-FFF2-40B4-BE49-F238E27FC236}">
                  <a16:creationId xmlns:a16="http://schemas.microsoft.com/office/drawing/2014/main" id="{C2CC74A2-45FC-4069-8BD7-83E948C88FE7}"/>
                </a:ext>
              </a:extLst>
            </p:cNvPr>
            <p:cNvCxnSpPr>
              <a:cxnSpLocks/>
            </p:cNvCxnSpPr>
            <p:nvPr/>
          </p:nvCxnSpPr>
          <p:spPr>
            <a:xfrm>
              <a:off x="1063586" y="5322822"/>
              <a:ext cx="0" cy="18214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55" name="直線コネクタ 254">
              <a:extLst>
                <a:ext uri="{FF2B5EF4-FFF2-40B4-BE49-F238E27FC236}">
                  <a16:creationId xmlns:a16="http://schemas.microsoft.com/office/drawing/2014/main" id="{BF49DC83-5242-455E-B3BD-AFFE5B29C04A}"/>
                </a:ext>
              </a:extLst>
            </p:cNvPr>
            <p:cNvCxnSpPr>
              <a:cxnSpLocks/>
            </p:cNvCxnSpPr>
            <p:nvPr/>
          </p:nvCxnSpPr>
          <p:spPr>
            <a:xfrm>
              <a:off x="1658326" y="4612581"/>
              <a:ext cx="0" cy="27968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56" name="コンテンツ プレースホルダー 2">
              <a:extLst>
                <a:ext uri="{FF2B5EF4-FFF2-40B4-BE49-F238E27FC236}">
                  <a16:creationId xmlns:a16="http://schemas.microsoft.com/office/drawing/2014/main" id="{DB40DB25-BF19-4158-93AF-B61800800961}"/>
                </a:ext>
              </a:extLst>
            </p:cNvPr>
            <p:cNvSpPr txBox="1">
              <a:spLocks/>
            </p:cNvSpPr>
            <p:nvPr/>
          </p:nvSpPr>
          <p:spPr>
            <a:xfrm>
              <a:off x="1520277" y="4382871"/>
              <a:ext cx="199720" cy="286727"/>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1800" kern="1200">
                  <a:solidFill>
                    <a:schemeClr val="tx1"/>
                  </a:solidFill>
                  <a:latin typeface="Meiryo UI" panose="020B0604030504040204" pitchFamily="50" charset="-128"/>
                  <a:ea typeface="Meiryo UI" panose="020B0604030504040204" pitchFamily="50" charset="-128"/>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eiryo UI" panose="020B0604030504040204" pitchFamily="50" charset="-128"/>
                  <a:ea typeface="Meiryo UI" panose="020B0604030504040204" pitchFamily="50" charset="-128"/>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eiryo UI" panose="020B0604030504040204" pitchFamily="50" charset="-128"/>
                  <a:ea typeface="Meiryo UI" panose="020B0604030504040204" pitchFamily="50" charset="-128"/>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eiryo UI" panose="020B0604030504040204" pitchFamily="50" charset="-128"/>
                  <a:ea typeface="Meiryo UI" panose="020B0604030504040204" pitchFamily="50" charset="-128"/>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eiryo UI" panose="020B0604030504040204" pitchFamily="50" charset="-128"/>
                  <a:ea typeface="Meiryo UI" panose="020B0604030504040204" pitchFamily="50" charset="-128"/>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Font typeface="Arial" panose="020B0604020202020204" pitchFamily="34" charset="0"/>
                <a:buNone/>
              </a:pPr>
              <a:r>
                <a:rPr lang="en-US" altLang="ja-JP" sz="1400" dirty="0"/>
                <a:t>N</a:t>
              </a:r>
            </a:p>
          </p:txBody>
        </p:sp>
        <p:cxnSp>
          <p:nvCxnSpPr>
            <p:cNvPr id="257" name="直線コネクタ 256">
              <a:extLst>
                <a:ext uri="{FF2B5EF4-FFF2-40B4-BE49-F238E27FC236}">
                  <a16:creationId xmlns:a16="http://schemas.microsoft.com/office/drawing/2014/main" id="{ED63F08F-754B-4C04-8F26-21505FDD84C1}"/>
                </a:ext>
              </a:extLst>
            </p:cNvPr>
            <p:cNvCxnSpPr>
              <a:cxnSpLocks/>
            </p:cNvCxnSpPr>
            <p:nvPr/>
          </p:nvCxnSpPr>
          <p:spPr>
            <a:xfrm>
              <a:off x="1402175" y="4199381"/>
              <a:ext cx="135718" cy="23767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58" name="直線コネクタ 257">
              <a:extLst>
                <a:ext uri="{FF2B5EF4-FFF2-40B4-BE49-F238E27FC236}">
                  <a16:creationId xmlns:a16="http://schemas.microsoft.com/office/drawing/2014/main" id="{0E730809-2D79-4499-8042-797EDC098629}"/>
                </a:ext>
              </a:extLst>
            </p:cNvPr>
            <p:cNvCxnSpPr>
              <a:cxnSpLocks/>
              <a:endCxn id="256" idx="3"/>
            </p:cNvCxnSpPr>
            <p:nvPr/>
          </p:nvCxnSpPr>
          <p:spPr>
            <a:xfrm flipH="1">
              <a:off x="1719997" y="4393150"/>
              <a:ext cx="267989" cy="13308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59" name="直線コネクタ 258">
              <a:extLst>
                <a:ext uri="{FF2B5EF4-FFF2-40B4-BE49-F238E27FC236}">
                  <a16:creationId xmlns:a16="http://schemas.microsoft.com/office/drawing/2014/main" id="{26545F08-5E30-41AF-9499-764F5AE275E0}"/>
                </a:ext>
              </a:extLst>
            </p:cNvPr>
            <p:cNvCxnSpPr>
              <a:cxnSpLocks/>
            </p:cNvCxnSpPr>
            <p:nvPr/>
          </p:nvCxnSpPr>
          <p:spPr>
            <a:xfrm>
              <a:off x="1987986" y="4042220"/>
              <a:ext cx="0" cy="35093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60" name="直線コネクタ 259">
              <a:extLst>
                <a:ext uri="{FF2B5EF4-FFF2-40B4-BE49-F238E27FC236}">
                  <a16:creationId xmlns:a16="http://schemas.microsoft.com/office/drawing/2014/main" id="{E31AE6E3-00D9-484D-9006-F7D21AC7F824}"/>
                </a:ext>
              </a:extLst>
            </p:cNvPr>
            <p:cNvCxnSpPr>
              <a:cxnSpLocks/>
            </p:cNvCxnSpPr>
            <p:nvPr/>
          </p:nvCxnSpPr>
          <p:spPr>
            <a:xfrm>
              <a:off x="1958030" y="4022560"/>
              <a:ext cx="0" cy="38455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61" name="直線コネクタ 260">
              <a:extLst>
                <a:ext uri="{FF2B5EF4-FFF2-40B4-BE49-F238E27FC236}">
                  <a16:creationId xmlns:a16="http://schemas.microsoft.com/office/drawing/2014/main" id="{C1CA529A-2B1C-426C-BB6B-ADE91ED94612}"/>
                </a:ext>
              </a:extLst>
            </p:cNvPr>
            <p:cNvCxnSpPr>
              <a:cxnSpLocks/>
              <a:stCxn id="262" idx="3"/>
            </p:cNvCxnSpPr>
            <p:nvPr/>
          </p:nvCxnSpPr>
          <p:spPr>
            <a:xfrm>
              <a:off x="1774843" y="3924176"/>
              <a:ext cx="180353" cy="9838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62" name="コンテンツ プレースホルダー 2">
              <a:extLst>
                <a:ext uri="{FF2B5EF4-FFF2-40B4-BE49-F238E27FC236}">
                  <a16:creationId xmlns:a16="http://schemas.microsoft.com/office/drawing/2014/main" id="{8EAA2620-7792-4012-803D-2F5D4703F0A2}"/>
                </a:ext>
              </a:extLst>
            </p:cNvPr>
            <p:cNvSpPr txBox="1">
              <a:spLocks/>
            </p:cNvSpPr>
            <p:nvPr/>
          </p:nvSpPr>
          <p:spPr>
            <a:xfrm>
              <a:off x="1575123" y="3780812"/>
              <a:ext cx="199720" cy="286727"/>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1800" kern="1200">
                  <a:solidFill>
                    <a:schemeClr val="tx1"/>
                  </a:solidFill>
                  <a:latin typeface="Meiryo UI" panose="020B0604030504040204" pitchFamily="50" charset="-128"/>
                  <a:ea typeface="Meiryo UI" panose="020B0604030504040204" pitchFamily="50" charset="-128"/>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eiryo UI" panose="020B0604030504040204" pitchFamily="50" charset="-128"/>
                  <a:ea typeface="Meiryo UI" panose="020B0604030504040204" pitchFamily="50" charset="-128"/>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eiryo UI" panose="020B0604030504040204" pitchFamily="50" charset="-128"/>
                  <a:ea typeface="Meiryo UI" panose="020B0604030504040204" pitchFamily="50" charset="-128"/>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eiryo UI" panose="020B0604030504040204" pitchFamily="50" charset="-128"/>
                  <a:ea typeface="Meiryo UI" panose="020B0604030504040204" pitchFamily="50" charset="-128"/>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eiryo UI" panose="020B0604030504040204" pitchFamily="50" charset="-128"/>
                  <a:ea typeface="Meiryo UI" panose="020B0604030504040204" pitchFamily="50" charset="-128"/>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Font typeface="Arial" panose="020B0604020202020204" pitchFamily="34" charset="0"/>
                <a:buNone/>
              </a:pPr>
              <a:r>
                <a:rPr lang="en-US" altLang="ja-JP" sz="1400" dirty="0"/>
                <a:t>N</a:t>
              </a:r>
            </a:p>
          </p:txBody>
        </p:sp>
        <p:cxnSp>
          <p:nvCxnSpPr>
            <p:cNvPr id="263" name="直線コネクタ 262">
              <a:extLst>
                <a:ext uri="{FF2B5EF4-FFF2-40B4-BE49-F238E27FC236}">
                  <a16:creationId xmlns:a16="http://schemas.microsoft.com/office/drawing/2014/main" id="{F4F6F508-3108-47A2-8E4E-705DF0941F37}"/>
                </a:ext>
              </a:extLst>
            </p:cNvPr>
            <p:cNvCxnSpPr>
              <a:cxnSpLocks/>
            </p:cNvCxnSpPr>
            <p:nvPr/>
          </p:nvCxnSpPr>
          <p:spPr>
            <a:xfrm flipH="1">
              <a:off x="1941180" y="3915233"/>
              <a:ext cx="258124" cy="126987"/>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64" name="直線コネクタ 263">
              <a:extLst>
                <a:ext uri="{FF2B5EF4-FFF2-40B4-BE49-F238E27FC236}">
                  <a16:creationId xmlns:a16="http://schemas.microsoft.com/office/drawing/2014/main" id="{8349D722-76A0-474D-AB4D-BF176E7E62E0}"/>
                </a:ext>
              </a:extLst>
            </p:cNvPr>
            <p:cNvCxnSpPr>
              <a:cxnSpLocks/>
            </p:cNvCxnSpPr>
            <p:nvPr/>
          </p:nvCxnSpPr>
          <p:spPr>
            <a:xfrm>
              <a:off x="1984033" y="4393150"/>
              <a:ext cx="214985" cy="126987"/>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65" name="直線コネクタ 264">
              <a:extLst>
                <a:ext uri="{FF2B5EF4-FFF2-40B4-BE49-F238E27FC236}">
                  <a16:creationId xmlns:a16="http://schemas.microsoft.com/office/drawing/2014/main" id="{D702F8B3-A1E9-4CF8-829E-53FD55FC17F8}"/>
                </a:ext>
              </a:extLst>
            </p:cNvPr>
            <p:cNvCxnSpPr>
              <a:cxnSpLocks/>
            </p:cNvCxnSpPr>
            <p:nvPr/>
          </p:nvCxnSpPr>
          <p:spPr>
            <a:xfrm>
              <a:off x="2210580" y="3912822"/>
              <a:ext cx="201165" cy="9838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66" name="コンテンツ プレースホルダー 2">
              <a:extLst>
                <a:ext uri="{FF2B5EF4-FFF2-40B4-BE49-F238E27FC236}">
                  <a16:creationId xmlns:a16="http://schemas.microsoft.com/office/drawing/2014/main" id="{17EC07B8-347A-460E-919E-850BCD783D01}"/>
                </a:ext>
              </a:extLst>
            </p:cNvPr>
            <p:cNvSpPr txBox="1">
              <a:spLocks/>
            </p:cNvSpPr>
            <p:nvPr/>
          </p:nvSpPr>
          <p:spPr>
            <a:xfrm>
              <a:off x="2070097" y="4449216"/>
              <a:ext cx="194962" cy="279687"/>
            </a:xfrm>
            <a:prstGeom prst="rect">
              <a:avLst/>
            </a:prstGeom>
          </p:spPr>
          <p:txBody>
            <a:bodyPr vert="horz" lIns="91440" tIns="45720" rIns="91440" bIns="45720" rtlCol="0">
              <a:normAutofit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1800" kern="1200">
                  <a:solidFill>
                    <a:schemeClr val="tx1"/>
                  </a:solidFill>
                  <a:latin typeface="Meiryo UI" panose="020B0604030504040204" pitchFamily="50" charset="-128"/>
                  <a:ea typeface="Meiryo UI" panose="020B0604030504040204" pitchFamily="50" charset="-128"/>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eiryo UI" panose="020B0604030504040204" pitchFamily="50" charset="-128"/>
                  <a:ea typeface="Meiryo UI" panose="020B0604030504040204" pitchFamily="50" charset="-128"/>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eiryo UI" panose="020B0604030504040204" pitchFamily="50" charset="-128"/>
                  <a:ea typeface="Meiryo UI" panose="020B0604030504040204" pitchFamily="50" charset="-128"/>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eiryo UI" panose="020B0604030504040204" pitchFamily="50" charset="-128"/>
                  <a:ea typeface="Meiryo UI" panose="020B0604030504040204" pitchFamily="50" charset="-128"/>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eiryo UI" panose="020B0604030504040204" pitchFamily="50" charset="-128"/>
                  <a:ea typeface="Meiryo UI" panose="020B0604030504040204" pitchFamily="50" charset="-128"/>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Font typeface="Arial" panose="020B0604020202020204" pitchFamily="34" charset="0"/>
                <a:buNone/>
              </a:pPr>
              <a:r>
                <a:rPr lang="en-US" altLang="ja-JP" sz="1400" dirty="0"/>
                <a:t>N</a:t>
              </a:r>
            </a:p>
          </p:txBody>
        </p:sp>
        <p:sp>
          <p:nvSpPr>
            <p:cNvPr id="267" name="コンテンツ プレースホルダー 2">
              <a:extLst>
                <a:ext uri="{FF2B5EF4-FFF2-40B4-BE49-F238E27FC236}">
                  <a16:creationId xmlns:a16="http://schemas.microsoft.com/office/drawing/2014/main" id="{37A5F77F-07BC-41B8-917A-027CACA1EF5F}"/>
                </a:ext>
              </a:extLst>
            </p:cNvPr>
            <p:cNvSpPr txBox="1">
              <a:spLocks/>
            </p:cNvSpPr>
            <p:nvPr/>
          </p:nvSpPr>
          <p:spPr>
            <a:xfrm>
              <a:off x="2338685" y="3928904"/>
              <a:ext cx="201161" cy="285662"/>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1800" kern="1200">
                  <a:solidFill>
                    <a:schemeClr val="tx1"/>
                  </a:solidFill>
                  <a:latin typeface="Meiryo UI" panose="020B0604030504040204" pitchFamily="50" charset="-128"/>
                  <a:ea typeface="Meiryo UI" panose="020B0604030504040204" pitchFamily="50" charset="-128"/>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eiryo UI" panose="020B0604030504040204" pitchFamily="50" charset="-128"/>
                  <a:ea typeface="Meiryo UI" panose="020B0604030504040204" pitchFamily="50" charset="-128"/>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eiryo UI" panose="020B0604030504040204" pitchFamily="50" charset="-128"/>
                  <a:ea typeface="Meiryo UI" panose="020B0604030504040204" pitchFamily="50" charset="-128"/>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eiryo UI" panose="020B0604030504040204" pitchFamily="50" charset="-128"/>
                  <a:ea typeface="Meiryo UI" panose="020B0604030504040204" pitchFamily="50" charset="-128"/>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eiryo UI" panose="020B0604030504040204" pitchFamily="50" charset="-128"/>
                  <a:ea typeface="Meiryo UI" panose="020B0604030504040204" pitchFamily="50" charset="-128"/>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Font typeface="Arial" panose="020B0604020202020204" pitchFamily="34" charset="0"/>
                <a:buNone/>
              </a:pPr>
              <a:r>
                <a:rPr lang="en-US" altLang="ja-JP" sz="1400" dirty="0"/>
                <a:t>N</a:t>
              </a:r>
            </a:p>
          </p:txBody>
        </p:sp>
        <p:cxnSp>
          <p:nvCxnSpPr>
            <p:cNvPr id="268" name="直線コネクタ 267">
              <a:extLst>
                <a:ext uri="{FF2B5EF4-FFF2-40B4-BE49-F238E27FC236}">
                  <a16:creationId xmlns:a16="http://schemas.microsoft.com/office/drawing/2014/main" id="{1DBC90B6-F464-446D-BED0-E796CD4759C3}"/>
                </a:ext>
              </a:extLst>
            </p:cNvPr>
            <p:cNvCxnSpPr>
              <a:cxnSpLocks/>
            </p:cNvCxnSpPr>
            <p:nvPr/>
          </p:nvCxnSpPr>
          <p:spPr>
            <a:xfrm>
              <a:off x="2457954" y="4097515"/>
              <a:ext cx="0" cy="34482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69" name="直線コネクタ 268">
              <a:extLst>
                <a:ext uri="{FF2B5EF4-FFF2-40B4-BE49-F238E27FC236}">
                  <a16:creationId xmlns:a16="http://schemas.microsoft.com/office/drawing/2014/main" id="{8632AE0C-CCF7-492E-A10A-B3AB3FECF3A1}"/>
                </a:ext>
              </a:extLst>
            </p:cNvPr>
            <p:cNvCxnSpPr>
              <a:cxnSpLocks/>
            </p:cNvCxnSpPr>
            <p:nvPr/>
          </p:nvCxnSpPr>
          <p:spPr>
            <a:xfrm>
              <a:off x="2194289" y="3755283"/>
              <a:ext cx="0" cy="15995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70" name="コンテンツ プレースホルダー 2">
              <a:extLst>
                <a:ext uri="{FF2B5EF4-FFF2-40B4-BE49-F238E27FC236}">
                  <a16:creationId xmlns:a16="http://schemas.microsoft.com/office/drawing/2014/main" id="{E477C936-7B07-45C0-B1EC-D4B8A1D730EC}"/>
                </a:ext>
              </a:extLst>
            </p:cNvPr>
            <p:cNvSpPr txBox="1">
              <a:spLocks/>
            </p:cNvSpPr>
            <p:nvPr/>
          </p:nvSpPr>
          <p:spPr>
            <a:xfrm>
              <a:off x="2048427" y="3512533"/>
              <a:ext cx="297538" cy="236652"/>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1800" kern="1200">
                  <a:solidFill>
                    <a:schemeClr val="tx1"/>
                  </a:solidFill>
                  <a:latin typeface="Meiryo UI" panose="020B0604030504040204" pitchFamily="50" charset="-128"/>
                  <a:ea typeface="Meiryo UI" panose="020B0604030504040204" pitchFamily="50" charset="-128"/>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eiryo UI" panose="020B0604030504040204" pitchFamily="50" charset="-128"/>
                  <a:ea typeface="Meiryo UI" panose="020B0604030504040204" pitchFamily="50" charset="-128"/>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eiryo UI" panose="020B0604030504040204" pitchFamily="50" charset="-128"/>
                  <a:ea typeface="Meiryo UI" panose="020B0604030504040204" pitchFamily="50" charset="-128"/>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eiryo UI" panose="020B0604030504040204" pitchFamily="50" charset="-128"/>
                  <a:ea typeface="Meiryo UI" panose="020B0604030504040204" pitchFamily="50" charset="-128"/>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eiryo UI" panose="020B0604030504040204" pitchFamily="50" charset="-128"/>
                  <a:ea typeface="Meiryo UI" panose="020B0604030504040204" pitchFamily="50" charset="-128"/>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Font typeface="Arial" panose="020B0604020202020204" pitchFamily="34" charset="0"/>
                <a:buNone/>
              </a:pPr>
              <a:r>
                <a:rPr lang="en-US" altLang="ja-JP" sz="1400" dirty="0"/>
                <a:t>N</a:t>
              </a:r>
              <a:endParaRPr lang="en-US" altLang="ja-JP" sz="1400" baseline="-25000" dirty="0"/>
            </a:p>
          </p:txBody>
        </p:sp>
        <p:cxnSp>
          <p:nvCxnSpPr>
            <p:cNvPr id="271" name="直線コネクタ 270">
              <a:extLst>
                <a:ext uri="{FF2B5EF4-FFF2-40B4-BE49-F238E27FC236}">
                  <a16:creationId xmlns:a16="http://schemas.microsoft.com/office/drawing/2014/main" id="{D89A113C-C00E-4A96-AC05-DA2C2D230CF6}"/>
                </a:ext>
              </a:extLst>
            </p:cNvPr>
            <p:cNvCxnSpPr>
              <a:cxnSpLocks/>
              <a:stCxn id="262" idx="1"/>
            </p:cNvCxnSpPr>
            <p:nvPr/>
          </p:nvCxnSpPr>
          <p:spPr>
            <a:xfrm flipH="1">
              <a:off x="1394770" y="3924176"/>
              <a:ext cx="180353" cy="26642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2" name="直線コネクタ 271">
              <a:extLst>
                <a:ext uri="{FF2B5EF4-FFF2-40B4-BE49-F238E27FC236}">
                  <a16:creationId xmlns:a16="http://schemas.microsoft.com/office/drawing/2014/main" id="{9D6E699B-3063-4F97-87FF-B798272393DF}"/>
                </a:ext>
              </a:extLst>
            </p:cNvPr>
            <p:cNvCxnSpPr>
              <a:cxnSpLocks/>
            </p:cNvCxnSpPr>
            <p:nvPr/>
          </p:nvCxnSpPr>
          <p:spPr>
            <a:xfrm flipH="1">
              <a:off x="1413511" y="3964302"/>
              <a:ext cx="180353" cy="26642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3" name="直線コネクタ 272">
              <a:extLst>
                <a:ext uri="{FF2B5EF4-FFF2-40B4-BE49-F238E27FC236}">
                  <a16:creationId xmlns:a16="http://schemas.microsoft.com/office/drawing/2014/main" id="{203E7B8D-35A2-4CE2-BDD7-26947A04E721}"/>
                </a:ext>
              </a:extLst>
            </p:cNvPr>
            <p:cNvCxnSpPr>
              <a:cxnSpLocks/>
            </p:cNvCxnSpPr>
            <p:nvPr/>
          </p:nvCxnSpPr>
          <p:spPr>
            <a:xfrm flipH="1">
              <a:off x="2281572" y="4417110"/>
              <a:ext cx="171623" cy="11170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4" name="直線コネクタ 273">
              <a:extLst>
                <a:ext uri="{FF2B5EF4-FFF2-40B4-BE49-F238E27FC236}">
                  <a16:creationId xmlns:a16="http://schemas.microsoft.com/office/drawing/2014/main" id="{AEAE76E5-1D06-4657-A344-73DE79596FC8}"/>
                </a:ext>
              </a:extLst>
            </p:cNvPr>
            <p:cNvCxnSpPr>
              <a:cxnSpLocks/>
            </p:cNvCxnSpPr>
            <p:nvPr/>
          </p:nvCxnSpPr>
          <p:spPr>
            <a:xfrm>
              <a:off x="2205114" y="3943490"/>
              <a:ext cx="201165" cy="9838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5" name="直線コネクタ 274">
              <a:extLst>
                <a:ext uri="{FF2B5EF4-FFF2-40B4-BE49-F238E27FC236}">
                  <a16:creationId xmlns:a16="http://schemas.microsoft.com/office/drawing/2014/main" id="{E34D12E1-0FCF-4444-A302-5E415268168F}"/>
                </a:ext>
              </a:extLst>
            </p:cNvPr>
            <p:cNvCxnSpPr>
              <a:cxnSpLocks/>
            </p:cNvCxnSpPr>
            <p:nvPr/>
          </p:nvCxnSpPr>
          <p:spPr>
            <a:xfrm flipH="1">
              <a:off x="2284280" y="4442336"/>
              <a:ext cx="171623" cy="11170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4" name="直線コネクタ 143">
              <a:extLst>
                <a:ext uri="{FF2B5EF4-FFF2-40B4-BE49-F238E27FC236}">
                  <a16:creationId xmlns:a16="http://schemas.microsoft.com/office/drawing/2014/main" id="{01BF1B6D-114F-495B-BEB1-1F47D237274B}"/>
                </a:ext>
              </a:extLst>
            </p:cNvPr>
            <p:cNvCxnSpPr>
              <a:cxnSpLocks/>
            </p:cNvCxnSpPr>
            <p:nvPr/>
          </p:nvCxnSpPr>
          <p:spPr>
            <a:xfrm flipH="1">
              <a:off x="1923785" y="3630859"/>
              <a:ext cx="16181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5" name="直線コネクタ 144">
              <a:extLst>
                <a:ext uri="{FF2B5EF4-FFF2-40B4-BE49-F238E27FC236}">
                  <a16:creationId xmlns:a16="http://schemas.microsoft.com/office/drawing/2014/main" id="{8C3B4C54-CE31-415E-BF2A-E88F156221A5}"/>
                </a:ext>
              </a:extLst>
            </p:cNvPr>
            <p:cNvCxnSpPr>
              <a:cxnSpLocks/>
            </p:cNvCxnSpPr>
            <p:nvPr/>
          </p:nvCxnSpPr>
          <p:spPr>
            <a:xfrm flipH="1">
              <a:off x="2291377" y="3627365"/>
              <a:ext cx="16181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47" name="コンテンツ プレースホルダー 2">
              <a:extLst>
                <a:ext uri="{FF2B5EF4-FFF2-40B4-BE49-F238E27FC236}">
                  <a16:creationId xmlns:a16="http://schemas.microsoft.com/office/drawing/2014/main" id="{2E007860-C9CB-430C-95FC-25470854B926}"/>
                </a:ext>
              </a:extLst>
            </p:cNvPr>
            <p:cNvSpPr txBox="1">
              <a:spLocks/>
            </p:cNvSpPr>
            <p:nvPr/>
          </p:nvSpPr>
          <p:spPr>
            <a:xfrm>
              <a:off x="2406279" y="3510447"/>
              <a:ext cx="297538" cy="236652"/>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1800" kern="1200">
                  <a:solidFill>
                    <a:schemeClr val="tx1"/>
                  </a:solidFill>
                  <a:latin typeface="Meiryo UI" panose="020B0604030504040204" pitchFamily="50" charset="-128"/>
                  <a:ea typeface="Meiryo UI" panose="020B0604030504040204" pitchFamily="50" charset="-128"/>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eiryo UI" panose="020B0604030504040204" pitchFamily="50" charset="-128"/>
                  <a:ea typeface="Meiryo UI" panose="020B0604030504040204" pitchFamily="50" charset="-128"/>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eiryo UI" panose="020B0604030504040204" pitchFamily="50" charset="-128"/>
                  <a:ea typeface="Meiryo UI" panose="020B0604030504040204" pitchFamily="50" charset="-128"/>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eiryo UI" panose="020B0604030504040204" pitchFamily="50" charset="-128"/>
                  <a:ea typeface="Meiryo UI" panose="020B0604030504040204" pitchFamily="50" charset="-128"/>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eiryo UI" panose="020B0604030504040204" pitchFamily="50" charset="-128"/>
                  <a:ea typeface="Meiryo UI" panose="020B0604030504040204" pitchFamily="50" charset="-128"/>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Font typeface="Arial" panose="020B0604020202020204" pitchFamily="34" charset="0"/>
                <a:buNone/>
              </a:pPr>
              <a:r>
                <a:rPr lang="en-US" altLang="ja-JP" sz="1400" dirty="0"/>
                <a:t>H</a:t>
              </a:r>
              <a:endParaRPr lang="en-US" altLang="ja-JP" sz="1400" baseline="-25000" dirty="0"/>
            </a:p>
          </p:txBody>
        </p:sp>
        <p:sp>
          <p:nvSpPr>
            <p:cNvPr id="149" name="コンテンツ プレースホルダー 2">
              <a:extLst>
                <a:ext uri="{FF2B5EF4-FFF2-40B4-BE49-F238E27FC236}">
                  <a16:creationId xmlns:a16="http://schemas.microsoft.com/office/drawing/2014/main" id="{6073E12F-7ED2-4697-873E-8469728929D8}"/>
                </a:ext>
              </a:extLst>
            </p:cNvPr>
            <p:cNvSpPr txBox="1">
              <a:spLocks/>
            </p:cNvSpPr>
            <p:nvPr/>
          </p:nvSpPr>
          <p:spPr>
            <a:xfrm>
              <a:off x="1657392" y="3496040"/>
              <a:ext cx="297538" cy="236652"/>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1800" kern="1200">
                  <a:solidFill>
                    <a:schemeClr val="tx1"/>
                  </a:solidFill>
                  <a:latin typeface="Meiryo UI" panose="020B0604030504040204" pitchFamily="50" charset="-128"/>
                  <a:ea typeface="Meiryo UI" panose="020B0604030504040204" pitchFamily="50" charset="-128"/>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eiryo UI" panose="020B0604030504040204" pitchFamily="50" charset="-128"/>
                  <a:ea typeface="Meiryo UI" panose="020B0604030504040204" pitchFamily="50" charset="-128"/>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eiryo UI" panose="020B0604030504040204" pitchFamily="50" charset="-128"/>
                  <a:ea typeface="Meiryo UI" panose="020B0604030504040204" pitchFamily="50" charset="-128"/>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eiryo UI" panose="020B0604030504040204" pitchFamily="50" charset="-128"/>
                  <a:ea typeface="Meiryo UI" panose="020B0604030504040204" pitchFamily="50" charset="-128"/>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eiryo UI" panose="020B0604030504040204" pitchFamily="50" charset="-128"/>
                  <a:ea typeface="Meiryo UI" panose="020B0604030504040204" pitchFamily="50" charset="-128"/>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Font typeface="Arial" panose="020B0604020202020204" pitchFamily="34" charset="0"/>
                <a:buNone/>
              </a:pPr>
              <a:r>
                <a:rPr lang="en-US" altLang="ja-JP" sz="1400" dirty="0"/>
                <a:t>H</a:t>
              </a:r>
              <a:endParaRPr lang="en-US" altLang="ja-JP" sz="1400" baseline="-25000" dirty="0"/>
            </a:p>
          </p:txBody>
        </p:sp>
      </p:grpSp>
      <p:grpSp>
        <p:nvGrpSpPr>
          <p:cNvPr id="193" name="グループ化 192">
            <a:extLst>
              <a:ext uri="{FF2B5EF4-FFF2-40B4-BE49-F238E27FC236}">
                <a16:creationId xmlns:a16="http://schemas.microsoft.com/office/drawing/2014/main" id="{B7D7EFF9-D4BF-4604-86EE-2A713638C0BF}"/>
              </a:ext>
            </a:extLst>
          </p:cNvPr>
          <p:cNvGrpSpPr/>
          <p:nvPr/>
        </p:nvGrpSpPr>
        <p:grpSpPr>
          <a:xfrm>
            <a:off x="2782706" y="3736898"/>
            <a:ext cx="2767426" cy="2270916"/>
            <a:chOff x="-63609" y="3497272"/>
            <a:chExt cx="2767426" cy="2270916"/>
          </a:xfrm>
        </p:grpSpPr>
        <p:sp>
          <p:nvSpPr>
            <p:cNvPr id="194" name="コンテンツ プレースホルダー 2">
              <a:extLst>
                <a:ext uri="{FF2B5EF4-FFF2-40B4-BE49-F238E27FC236}">
                  <a16:creationId xmlns:a16="http://schemas.microsoft.com/office/drawing/2014/main" id="{8593F28F-D1EF-49B0-8B5F-42CF39D4D5A5}"/>
                </a:ext>
              </a:extLst>
            </p:cNvPr>
            <p:cNvSpPr txBox="1">
              <a:spLocks/>
            </p:cNvSpPr>
            <p:nvPr/>
          </p:nvSpPr>
          <p:spPr>
            <a:xfrm>
              <a:off x="462337" y="3725996"/>
              <a:ext cx="572575" cy="296564"/>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1800" kern="1200">
                  <a:solidFill>
                    <a:schemeClr val="tx1"/>
                  </a:solidFill>
                  <a:latin typeface="Meiryo UI" panose="020B0604030504040204" pitchFamily="50" charset="-128"/>
                  <a:ea typeface="Meiryo UI" panose="020B0604030504040204" pitchFamily="50" charset="-128"/>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eiryo UI" panose="020B0604030504040204" pitchFamily="50" charset="-128"/>
                  <a:ea typeface="Meiryo UI" panose="020B0604030504040204" pitchFamily="50" charset="-128"/>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eiryo UI" panose="020B0604030504040204" pitchFamily="50" charset="-128"/>
                  <a:ea typeface="Meiryo UI" panose="020B0604030504040204" pitchFamily="50" charset="-128"/>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eiryo UI" panose="020B0604030504040204" pitchFamily="50" charset="-128"/>
                  <a:ea typeface="Meiryo UI" panose="020B0604030504040204" pitchFamily="50" charset="-128"/>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eiryo UI" panose="020B0604030504040204" pitchFamily="50" charset="-128"/>
                  <a:ea typeface="Meiryo UI" panose="020B0604030504040204" pitchFamily="50" charset="-128"/>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Font typeface="Arial" panose="020B0604020202020204" pitchFamily="34" charset="0"/>
                <a:buNone/>
              </a:pPr>
              <a:r>
                <a:rPr lang="en-US" altLang="ja-JP" sz="1400" dirty="0"/>
                <a:t>OH</a:t>
              </a:r>
            </a:p>
          </p:txBody>
        </p:sp>
        <p:sp>
          <p:nvSpPr>
            <p:cNvPr id="195" name="コンテンツ プレースホルダー 2">
              <a:extLst>
                <a:ext uri="{FF2B5EF4-FFF2-40B4-BE49-F238E27FC236}">
                  <a16:creationId xmlns:a16="http://schemas.microsoft.com/office/drawing/2014/main" id="{AB909A08-5AAF-4CF4-9B46-97E3D8ECD40E}"/>
                </a:ext>
              </a:extLst>
            </p:cNvPr>
            <p:cNvSpPr txBox="1">
              <a:spLocks/>
            </p:cNvSpPr>
            <p:nvPr/>
          </p:nvSpPr>
          <p:spPr>
            <a:xfrm>
              <a:off x="-63609" y="4097831"/>
              <a:ext cx="454513" cy="267581"/>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1800" kern="1200">
                  <a:solidFill>
                    <a:schemeClr val="tx1"/>
                  </a:solidFill>
                  <a:latin typeface="Meiryo UI" panose="020B0604030504040204" pitchFamily="50" charset="-128"/>
                  <a:ea typeface="Meiryo UI" panose="020B0604030504040204" pitchFamily="50" charset="-128"/>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eiryo UI" panose="020B0604030504040204" pitchFamily="50" charset="-128"/>
                  <a:ea typeface="Meiryo UI" panose="020B0604030504040204" pitchFamily="50" charset="-128"/>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eiryo UI" panose="020B0604030504040204" pitchFamily="50" charset="-128"/>
                  <a:ea typeface="Meiryo UI" panose="020B0604030504040204" pitchFamily="50" charset="-128"/>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eiryo UI" panose="020B0604030504040204" pitchFamily="50" charset="-128"/>
                  <a:ea typeface="Meiryo UI" panose="020B0604030504040204" pitchFamily="50" charset="-128"/>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eiryo UI" panose="020B0604030504040204" pitchFamily="50" charset="-128"/>
                  <a:ea typeface="Meiryo UI" panose="020B0604030504040204" pitchFamily="50" charset="-128"/>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Font typeface="Arial" panose="020B0604020202020204" pitchFamily="34" charset="0"/>
                <a:buNone/>
              </a:pPr>
              <a:r>
                <a:rPr lang="en-US" altLang="ja-JP" sz="1400" dirty="0"/>
                <a:t>HO</a:t>
              </a:r>
            </a:p>
          </p:txBody>
        </p:sp>
        <p:sp>
          <p:nvSpPr>
            <p:cNvPr id="196" name="コンテンツ プレースホルダー 2">
              <a:extLst>
                <a:ext uri="{FF2B5EF4-FFF2-40B4-BE49-F238E27FC236}">
                  <a16:creationId xmlns:a16="http://schemas.microsoft.com/office/drawing/2014/main" id="{D968FF53-0CB9-440D-8CB0-D97223D85302}"/>
                </a:ext>
              </a:extLst>
            </p:cNvPr>
            <p:cNvSpPr txBox="1">
              <a:spLocks/>
            </p:cNvSpPr>
            <p:nvPr/>
          </p:nvSpPr>
          <p:spPr>
            <a:xfrm>
              <a:off x="860593" y="4077858"/>
              <a:ext cx="561223" cy="336359"/>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1800" kern="1200">
                  <a:solidFill>
                    <a:schemeClr val="tx1"/>
                  </a:solidFill>
                  <a:latin typeface="Meiryo UI" panose="020B0604030504040204" pitchFamily="50" charset="-128"/>
                  <a:ea typeface="Meiryo UI" panose="020B0604030504040204" pitchFamily="50" charset="-128"/>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eiryo UI" panose="020B0604030504040204" pitchFamily="50" charset="-128"/>
                  <a:ea typeface="Meiryo UI" panose="020B0604030504040204" pitchFamily="50" charset="-128"/>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eiryo UI" panose="020B0604030504040204" pitchFamily="50" charset="-128"/>
                  <a:ea typeface="Meiryo UI" panose="020B0604030504040204" pitchFamily="50" charset="-128"/>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eiryo UI" panose="020B0604030504040204" pitchFamily="50" charset="-128"/>
                  <a:ea typeface="Meiryo UI" panose="020B0604030504040204" pitchFamily="50" charset="-128"/>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eiryo UI" panose="020B0604030504040204" pitchFamily="50" charset="-128"/>
                  <a:ea typeface="Meiryo UI" panose="020B0604030504040204" pitchFamily="50" charset="-128"/>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Font typeface="Arial" panose="020B0604020202020204" pitchFamily="34" charset="0"/>
                <a:buNone/>
              </a:pPr>
              <a:r>
                <a:rPr lang="en-US" altLang="ja-JP" sz="1400" dirty="0"/>
                <a:t>O</a:t>
              </a:r>
            </a:p>
          </p:txBody>
        </p:sp>
        <p:sp>
          <p:nvSpPr>
            <p:cNvPr id="197" name="コンテンツ プレースホルダー 2">
              <a:extLst>
                <a:ext uri="{FF2B5EF4-FFF2-40B4-BE49-F238E27FC236}">
                  <a16:creationId xmlns:a16="http://schemas.microsoft.com/office/drawing/2014/main" id="{24F6BF1E-209D-405E-84CC-9070770D0979}"/>
                </a:ext>
              </a:extLst>
            </p:cNvPr>
            <p:cNvSpPr txBox="1">
              <a:spLocks/>
            </p:cNvSpPr>
            <p:nvPr/>
          </p:nvSpPr>
          <p:spPr>
            <a:xfrm>
              <a:off x="475098" y="4100590"/>
              <a:ext cx="439430" cy="286727"/>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1800" kern="1200">
                  <a:solidFill>
                    <a:schemeClr val="tx1"/>
                  </a:solidFill>
                  <a:latin typeface="Meiryo UI" panose="020B0604030504040204" pitchFamily="50" charset="-128"/>
                  <a:ea typeface="Meiryo UI" panose="020B0604030504040204" pitchFamily="50" charset="-128"/>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eiryo UI" panose="020B0604030504040204" pitchFamily="50" charset="-128"/>
                  <a:ea typeface="Meiryo UI" panose="020B0604030504040204" pitchFamily="50" charset="-128"/>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eiryo UI" panose="020B0604030504040204" pitchFamily="50" charset="-128"/>
                  <a:ea typeface="Meiryo UI" panose="020B0604030504040204" pitchFamily="50" charset="-128"/>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eiryo UI" panose="020B0604030504040204" pitchFamily="50" charset="-128"/>
                  <a:ea typeface="Meiryo UI" panose="020B0604030504040204" pitchFamily="50" charset="-128"/>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eiryo UI" panose="020B0604030504040204" pitchFamily="50" charset="-128"/>
                  <a:ea typeface="Meiryo UI" panose="020B0604030504040204" pitchFamily="50" charset="-128"/>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Font typeface="Arial" panose="020B0604020202020204" pitchFamily="34" charset="0"/>
                <a:buNone/>
              </a:pPr>
              <a:r>
                <a:rPr lang="en-US" altLang="ja-JP" sz="1400" dirty="0"/>
                <a:t>P</a:t>
              </a:r>
            </a:p>
          </p:txBody>
        </p:sp>
        <p:sp>
          <p:nvSpPr>
            <p:cNvPr id="198" name="コンテンツ プレースホルダー 2">
              <a:extLst>
                <a:ext uri="{FF2B5EF4-FFF2-40B4-BE49-F238E27FC236}">
                  <a16:creationId xmlns:a16="http://schemas.microsoft.com/office/drawing/2014/main" id="{2339D5A6-671B-4646-A36B-5715D8B16006}"/>
                </a:ext>
              </a:extLst>
            </p:cNvPr>
            <p:cNvSpPr txBox="1">
              <a:spLocks/>
            </p:cNvSpPr>
            <p:nvPr/>
          </p:nvSpPr>
          <p:spPr>
            <a:xfrm>
              <a:off x="1169633" y="4585937"/>
              <a:ext cx="199720" cy="286727"/>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1800" kern="1200">
                  <a:solidFill>
                    <a:schemeClr val="tx1"/>
                  </a:solidFill>
                  <a:latin typeface="Meiryo UI" panose="020B0604030504040204" pitchFamily="50" charset="-128"/>
                  <a:ea typeface="Meiryo UI" panose="020B0604030504040204" pitchFamily="50" charset="-128"/>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eiryo UI" panose="020B0604030504040204" pitchFamily="50" charset="-128"/>
                  <a:ea typeface="Meiryo UI" panose="020B0604030504040204" pitchFamily="50" charset="-128"/>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eiryo UI" panose="020B0604030504040204" pitchFamily="50" charset="-128"/>
                  <a:ea typeface="Meiryo UI" panose="020B0604030504040204" pitchFamily="50" charset="-128"/>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eiryo UI" panose="020B0604030504040204" pitchFamily="50" charset="-128"/>
                  <a:ea typeface="Meiryo UI" panose="020B0604030504040204" pitchFamily="50" charset="-128"/>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eiryo UI" panose="020B0604030504040204" pitchFamily="50" charset="-128"/>
                  <a:ea typeface="Meiryo UI" panose="020B0604030504040204" pitchFamily="50" charset="-128"/>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Font typeface="Arial" panose="020B0604020202020204" pitchFamily="34" charset="0"/>
                <a:buNone/>
              </a:pPr>
              <a:r>
                <a:rPr lang="en-US" altLang="ja-JP" sz="1400" dirty="0"/>
                <a:t>O</a:t>
              </a:r>
            </a:p>
          </p:txBody>
        </p:sp>
        <p:sp>
          <p:nvSpPr>
            <p:cNvPr id="199" name="コンテンツ プレースホルダー 2">
              <a:extLst>
                <a:ext uri="{FF2B5EF4-FFF2-40B4-BE49-F238E27FC236}">
                  <a16:creationId xmlns:a16="http://schemas.microsoft.com/office/drawing/2014/main" id="{609C3988-688D-4392-BB7A-54C1E75AF097}"/>
                </a:ext>
              </a:extLst>
            </p:cNvPr>
            <p:cNvSpPr txBox="1">
              <a:spLocks/>
            </p:cNvSpPr>
            <p:nvPr/>
          </p:nvSpPr>
          <p:spPr>
            <a:xfrm>
              <a:off x="495204" y="4475106"/>
              <a:ext cx="439430" cy="286727"/>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1800" kern="1200">
                  <a:solidFill>
                    <a:schemeClr val="tx1"/>
                  </a:solidFill>
                  <a:latin typeface="Meiryo UI" panose="020B0604030504040204" pitchFamily="50" charset="-128"/>
                  <a:ea typeface="Meiryo UI" panose="020B0604030504040204" pitchFamily="50" charset="-128"/>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eiryo UI" panose="020B0604030504040204" pitchFamily="50" charset="-128"/>
                  <a:ea typeface="Meiryo UI" panose="020B0604030504040204" pitchFamily="50" charset="-128"/>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eiryo UI" panose="020B0604030504040204" pitchFamily="50" charset="-128"/>
                  <a:ea typeface="Meiryo UI" panose="020B0604030504040204" pitchFamily="50" charset="-128"/>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eiryo UI" panose="020B0604030504040204" pitchFamily="50" charset="-128"/>
                  <a:ea typeface="Meiryo UI" panose="020B0604030504040204" pitchFamily="50" charset="-128"/>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eiryo UI" panose="020B0604030504040204" pitchFamily="50" charset="-128"/>
                  <a:ea typeface="Meiryo UI" panose="020B0604030504040204" pitchFamily="50" charset="-128"/>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Font typeface="Arial" panose="020B0604020202020204" pitchFamily="34" charset="0"/>
                <a:buNone/>
              </a:pPr>
              <a:r>
                <a:rPr lang="en-US" altLang="ja-JP" sz="1400" dirty="0"/>
                <a:t>O</a:t>
              </a:r>
            </a:p>
          </p:txBody>
        </p:sp>
        <p:sp>
          <p:nvSpPr>
            <p:cNvPr id="200" name="コンテンツ プレースホルダー 2">
              <a:extLst>
                <a:ext uri="{FF2B5EF4-FFF2-40B4-BE49-F238E27FC236}">
                  <a16:creationId xmlns:a16="http://schemas.microsoft.com/office/drawing/2014/main" id="{537993B6-2BC0-4D4E-A8E2-B0918479231C}"/>
                </a:ext>
              </a:extLst>
            </p:cNvPr>
            <p:cNvSpPr txBox="1">
              <a:spLocks/>
            </p:cNvSpPr>
            <p:nvPr/>
          </p:nvSpPr>
          <p:spPr>
            <a:xfrm>
              <a:off x="867470" y="5488368"/>
              <a:ext cx="577696" cy="279820"/>
            </a:xfrm>
            <a:prstGeom prst="rect">
              <a:avLst/>
            </a:prstGeom>
          </p:spPr>
          <p:txBody>
            <a:bodyPr vert="horz" lIns="91440" tIns="45720" rIns="91440" bIns="45720" rtlCol="0">
              <a:normAutofit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1800" kern="1200">
                  <a:solidFill>
                    <a:schemeClr val="tx1"/>
                  </a:solidFill>
                  <a:latin typeface="Meiryo UI" panose="020B0604030504040204" pitchFamily="50" charset="-128"/>
                  <a:ea typeface="Meiryo UI" panose="020B0604030504040204" pitchFamily="50" charset="-128"/>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eiryo UI" panose="020B0604030504040204" pitchFamily="50" charset="-128"/>
                  <a:ea typeface="Meiryo UI" panose="020B0604030504040204" pitchFamily="50" charset="-128"/>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eiryo UI" panose="020B0604030504040204" pitchFamily="50" charset="-128"/>
                  <a:ea typeface="Meiryo UI" panose="020B0604030504040204" pitchFamily="50" charset="-128"/>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eiryo UI" panose="020B0604030504040204" pitchFamily="50" charset="-128"/>
                  <a:ea typeface="Meiryo UI" panose="020B0604030504040204" pitchFamily="50" charset="-128"/>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eiryo UI" panose="020B0604030504040204" pitchFamily="50" charset="-128"/>
                  <a:ea typeface="Meiryo UI" panose="020B0604030504040204" pitchFamily="50" charset="-128"/>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Font typeface="Arial" panose="020B0604020202020204" pitchFamily="34" charset="0"/>
                <a:buNone/>
              </a:pPr>
              <a:r>
                <a:rPr lang="en-US" altLang="ja-JP" sz="1400" dirty="0"/>
                <a:t>OH</a:t>
              </a:r>
            </a:p>
          </p:txBody>
        </p:sp>
        <p:cxnSp>
          <p:nvCxnSpPr>
            <p:cNvPr id="201" name="直線コネクタ 200">
              <a:extLst>
                <a:ext uri="{FF2B5EF4-FFF2-40B4-BE49-F238E27FC236}">
                  <a16:creationId xmlns:a16="http://schemas.microsoft.com/office/drawing/2014/main" id="{CA212519-E44C-4577-9060-D435A14C1DE8}"/>
                </a:ext>
              </a:extLst>
            </p:cNvPr>
            <p:cNvCxnSpPr>
              <a:cxnSpLocks/>
            </p:cNvCxnSpPr>
            <p:nvPr/>
          </p:nvCxnSpPr>
          <p:spPr>
            <a:xfrm>
              <a:off x="610638" y="3954178"/>
              <a:ext cx="1222" cy="14641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2" name="直線コネクタ 201">
              <a:extLst>
                <a:ext uri="{FF2B5EF4-FFF2-40B4-BE49-F238E27FC236}">
                  <a16:creationId xmlns:a16="http://schemas.microsoft.com/office/drawing/2014/main" id="{324485D9-5510-4E42-A892-833EED668300}"/>
                </a:ext>
              </a:extLst>
            </p:cNvPr>
            <p:cNvCxnSpPr>
              <a:cxnSpLocks/>
            </p:cNvCxnSpPr>
            <p:nvPr/>
          </p:nvCxnSpPr>
          <p:spPr>
            <a:xfrm flipH="1">
              <a:off x="735632" y="4243953"/>
              <a:ext cx="16181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3" name="直線コネクタ 202">
              <a:extLst>
                <a:ext uri="{FF2B5EF4-FFF2-40B4-BE49-F238E27FC236}">
                  <a16:creationId xmlns:a16="http://schemas.microsoft.com/office/drawing/2014/main" id="{91947AB9-FA9A-4B93-9BBE-C0AE4D81F76A}"/>
                </a:ext>
              </a:extLst>
            </p:cNvPr>
            <p:cNvCxnSpPr>
              <a:cxnSpLocks/>
            </p:cNvCxnSpPr>
            <p:nvPr/>
          </p:nvCxnSpPr>
          <p:spPr>
            <a:xfrm flipH="1">
              <a:off x="366901" y="4223116"/>
              <a:ext cx="16181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4" name="直線コネクタ 203">
              <a:extLst>
                <a:ext uri="{FF2B5EF4-FFF2-40B4-BE49-F238E27FC236}">
                  <a16:creationId xmlns:a16="http://schemas.microsoft.com/office/drawing/2014/main" id="{1A89C6DC-0755-4285-9EC5-13E09757A342}"/>
                </a:ext>
              </a:extLst>
            </p:cNvPr>
            <p:cNvCxnSpPr>
              <a:cxnSpLocks/>
            </p:cNvCxnSpPr>
            <p:nvPr/>
          </p:nvCxnSpPr>
          <p:spPr>
            <a:xfrm flipH="1">
              <a:off x="735632" y="4188380"/>
              <a:ext cx="16181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5" name="直線コネクタ 204">
              <a:extLst>
                <a:ext uri="{FF2B5EF4-FFF2-40B4-BE49-F238E27FC236}">
                  <a16:creationId xmlns:a16="http://schemas.microsoft.com/office/drawing/2014/main" id="{1A9B0B3B-7A75-49DD-9D45-761C714C1BB5}"/>
                </a:ext>
              </a:extLst>
            </p:cNvPr>
            <p:cNvCxnSpPr>
              <a:cxnSpLocks/>
            </p:cNvCxnSpPr>
            <p:nvPr/>
          </p:nvCxnSpPr>
          <p:spPr>
            <a:xfrm>
              <a:off x="611859" y="4316040"/>
              <a:ext cx="0" cy="18214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6" name="直線コネクタ 205">
              <a:extLst>
                <a:ext uri="{FF2B5EF4-FFF2-40B4-BE49-F238E27FC236}">
                  <a16:creationId xmlns:a16="http://schemas.microsoft.com/office/drawing/2014/main" id="{C536210D-6F1E-40D8-BBFD-63DA4B67A5FB}"/>
                </a:ext>
              </a:extLst>
            </p:cNvPr>
            <p:cNvCxnSpPr>
              <a:cxnSpLocks/>
              <a:stCxn id="199" idx="3"/>
            </p:cNvCxnSpPr>
            <p:nvPr/>
          </p:nvCxnSpPr>
          <p:spPr>
            <a:xfrm flipH="1" flipV="1">
              <a:off x="734914" y="4615888"/>
              <a:ext cx="199720" cy="258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7" name="直線コネクタ 206">
              <a:extLst>
                <a:ext uri="{FF2B5EF4-FFF2-40B4-BE49-F238E27FC236}">
                  <a16:creationId xmlns:a16="http://schemas.microsoft.com/office/drawing/2014/main" id="{3EDA870B-F585-4C20-975F-80F229722F59}"/>
                </a:ext>
              </a:extLst>
            </p:cNvPr>
            <p:cNvCxnSpPr>
              <a:cxnSpLocks/>
              <a:stCxn id="199" idx="3"/>
            </p:cNvCxnSpPr>
            <p:nvPr/>
          </p:nvCxnSpPr>
          <p:spPr>
            <a:xfrm>
              <a:off x="934634" y="4618470"/>
              <a:ext cx="0" cy="27968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8" name="直線コネクタ 207">
              <a:extLst>
                <a:ext uri="{FF2B5EF4-FFF2-40B4-BE49-F238E27FC236}">
                  <a16:creationId xmlns:a16="http://schemas.microsoft.com/office/drawing/2014/main" id="{DB8B06B8-A703-41C1-AED8-6F7F3E53314D}"/>
                </a:ext>
              </a:extLst>
            </p:cNvPr>
            <p:cNvCxnSpPr>
              <a:cxnSpLocks/>
              <a:stCxn id="198" idx="1"/>
            </p:cNvCxnSpPr>
            <p:nvPr/>
          </p:nvCxnSpPr>
          <p:spPr>
            <a:xfrm flipH="1">
              <a:off x="931182" y="4729300"/>
              <a:ext cx="238451" cy="162967"/>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9" name="直線コネクタ 208">
              <a:extLst>
                <a:ext uri="{FF2B5EF4-FFF2-40B4-BE49-F238E27FC236}">
                  <a16:creationId xmlns:a16="http://schemas.microsoft.com/office/drawing/2014/main" id="{082A0992-2F6C-4A16-99A7-D2180535BE7F}"/>
                </a:ext>
              </a:extLst>
            </p:cNvPr>
            <p:cNvCxnSpPr>
              <a:cxnSpLocks/>
            </p:cNvCxnSpPr>
            <p:nvPr/>
          </p:nvCxnSpPr>
          <p:spPr>
            <a:xfrm flipH="1" flipV="1">
              <a:off x="1410778" y="4729300"/>
              <a:ext cx="246614" cy="162967"/>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10" name="二等辺三角形 209">
              <a:extLst>
                <a:ext uri="{FF2B5EF4-FFF2-40B4-BE49-F238E27FC236}">
                  <a16:creationId xmlns:a16="http://schemas.microsoft.com/office/drawing/2014/main" id="{2DFF577B-7FFC-4FA7-A021-A78B0E34CB13}"/>
                </a:ext>
              </a:extLst>
            </p:cNvPr>
            <p:cNvSpPr/>
            <p:nvPr/>
          </p:nvSpPr>
          <p:spPr>
            <a:xfrm rot="1367159">
              <a:off x="1573031" y="4889756"/>
              <a:ext cx="32795" cy="386241"/>
            </a:xfrm>
            <a:prstGeom prst="triangl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400"/>
            </a:p>
          </p:txBody>
        </p:sp>
        <p:sp>
          <p:nvSpPr>
            <p:cNvPr id="211" name="二等辺三角形 210">
              <a:extLst>
                <a:ext uri="{FF2B5EF4-FFF2-40B4-BE49-F238E27FC236}">
                  <a16:creationId xmlns:a16="http://schemas.microsoft.com/office/drawing/2014/main" id="{9B5F44C0-0A2B-4F2C-922C-96B199B7FE82}"/>
                </a:ext>
              </a:extLst>
            </p:cNvPr>
            <p:cNvSpPr/>
            <p:nvPr/>
          </p:nvSpPr>
          <p:spPr>
            <a:xfrm rot="20197104">
              <a:off x="985465" y="4881641"/>
              <a:ext cx="32795" cy="397396"/>
            </a:xfrm>
            <a:prstGeom prst="triangl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400"/>
            </a:p>
          </p:txBody>
        </p:sp>
        <p:cxnSp>
          <p:nvCxnSpPr>
            <p:cNvPr id="212" name="直線コネクタ 211">
              <a:extLst>
                <a:ext uri="{FF2B5EF4-FFF2-40B4-BE49-F238E27FC236}">
                  <a16:creationId xmlns:a16="http://schemas.microsoft.com/office/drawing/2014/main" id="{2957F076-D247-4BD9-B4E2-CA7F7EBD168D}"/>
                </a:ext>
              </a:extLst>
            </p:cNvPr>
            <p:cNvCxnSpPr>
              <a:cxnSpLocks/>
              <a:stCxn id="210" idx="4"/>
              <a:endCxn id="211" idx="2"/>
            </p:cNvCxnSpPr>
            <p:nvPr/>
          </p:nvCxnSpPr>
          <p:spPr>
            <a:xfrm flipH="1">
              <a:off x="1057082" y="5268052"/>
              <a:ext cx="480811" cy="197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13" name="直線コネクタ 212">
              <a:extLst>
                <a:ext uri="{FF2B5EF4-FFF2-40B4-BE49-F238E27FC236}">
                  <a16:creationId xmlns:a16="http://schemas.microsoft.com/office/drawing/2014/main" id="{8BB3FCD7-7CB4-4A62-A7E1-26F19441F2AE}"/>
                </a:ext>
              </a:extLst>
            </p:cNvPr>
            <p:cNvCxnSpPr>
              <a:cxnSpLocks/>
            </p:cNvCxnSpPr>
            <p:nvPr/>
          </p:nvCxnSpPr>
          <p:spPr>
            <a:xfrm>
              <a:off x="1063586" y="5322822"/>
              <a:ext cx="0" cy="18214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14" name="直線コネクタ 213">
              <a:extLst>
                <a:ext uri="{FF2B5EF4-FFF2-40B4-BE49-F238E27FC236}">
                  <a16:creationId xmlns:a16="http://schemas.microsoft.com/office/drawing/2014/main" id="{62FB3FA8-E752-4C95-962F-81E6F051960A}"/>
                </a:ext>
              </a:extLst>
            </p:cNvPr>
            <p:cNvCxnSpPr>
              <a:cxnSpLocks/>
            </p:cNvCxnSpPr>
            <p:nvPr/>
          </p:nvCxnSpPr>
          <p:spPr>
            <a:xfrm>
              <a:off x="1658326" y="4612581"/>
              <a:ext cx="0" cy="27968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15" name="コンテンツ プレースホルダー 2">
              <a:extLst>
                <a:ext uri="{FF2B5EF4-FFF2-40B4-BE49-F238E27FC236}">
                  <a16:creationId xmlns:a16="http://schemas.microsoft.com/office/drawing/2014/main" id="{649A074F-AF4B-4692-BAE7-26F13F345E28}"/>
                </a:ext>
              </a:extLst>
            </p:cNvPr>
            <p:cNvSpPr txBox="1">
              <a:spLocks/>
            </p:cNvSpPr>
            <p:nvPr/>
          </p:nvSpPr>
          <p:spPr>
            <a:xfrm>
              <a:off x="1520277" y="4382871"/>
              <a:ext cx="199720" cy="286727"/>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1800" kern="1200">
                  <a:solidFill>
                    <a:schemeClr val="tx1"/>
                  </a:solidFill>
                  <a:latin typeface="Meiryo UI" panose="020B0604030504040204" pitchFamily="50" charset="-128"/>
                  <a:ea typeface="Meiryo UI" panose="020B0604030504040204" pitchFamily="50" charset="-128"/>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eiryo UI" panose="020B0604030504040204" pitchFamily="50" charset="-128"/>
                  <a:ea typeface="Meiryo UI" panose="020B0604030504040204" pitchFamily="50" charset="-128"/>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eiryo UI" panose="020B0604030504040204" pitchFamily="50" charset="-128"/>
                  <a:ea typeface="Meiryo UI" panose="020B0604030504040204" pitchFamily="50" charset="-128"/>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eiryo UI" panose="020B0604030504040204" pitchFamily="50" charset="-128"/>
                  <a:ea typeface="Meiryo UI" panose="020B0604030504040204" pitchFamily="50" charset="-128"/>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eiryo UI" panose="020B0604030504040204" pitchFamily="50" charset="-128"/>
                  <a:ea typeface="Meiryo UI" panose="020B0604030504040204" pitchFamily="50" charset="-128"/>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Font typeface="Arial" panose="020B0604020202020204" pitchFamily="34" charset="0"/>
                <a:buNone/>
              </a:pPr>
              <a:r>
                <a:rPr lang="en-US" altLang="ja-JP" sz="1400" dirty="0"/>
                <a:t>N</a:t>
              </a:r>
            </a:p>
          </p:txBody>
        </p:sp>
        <p:cxnSp>
          <p:nvCxnSpPr>
            <p:cNvPr id="216" name="直線コネクタ 215">
              <a:extLst>
                <a:ext uri="{FF2B5EF4-FFF2-40B4-BE49-F238E27FC236}">
                  <a16:creationId xmlns:a16="http://schemas.microsoft.com/office/drawing/2014/main" id="{A7A90438-F539-4E62-85C0-48D592F116AA}"/>
                </a:ext>
              </a:extLst>
            </p:cNvPr>
            <p:cNvCxnSpPr>
              <a:cxnSpLocks/>
            </p:cNvCxnSpPr>
            <p:nvPr/>
          </p:nvCxnSpPr>
          <p:spPr>
            <a:xfrm>
              <a:off x="1402175" y="4199381"/>
              <a:ext cx="135718" cy="23767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17" name="直線コネクタ 216">
              <a:extLst>
                <a:ext uri="{FF2B5EF4-FFF2-40B4-BE49-F238E27FC236}">
                  <a16:creationId xmlns:a16="http://schemas.microsoft.com/office/drawing/2014/main" id="{C0B2E155-7DD3-42BB-B532-232E181010B3}"/>
                </a:ext>
              </a:extLst>
            </p:cNvPr>
            <p:cNvCxnSpPr>
              <a:cxnSpLocks/>
              <a:endCxn id="215" idx="3"/>
            </p:cNvCxnSpPr>
            <p:nvPr/>
          </p:nvCxnSpPr>
          <p:spPr>
            <a:xfrm flipH="1">
              <a:off x="1719997" y="4393150"/>
              <a:ext cx="267989" cy="13308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18" name="直線コネクタ 217">
              <a:extLst>
                <a:ext uri="{FF2B5EF4-FFF2-40B4-BE49-F238E27FC236}">
                  <a16:creationId xmlns:a16="http://schemas.microsoft.com/office/drawing/2014/main" id="{111013A6-26FB-467C-AD04-9233505B6D01}"/>
                </a:ext>
              </a:extLst>
            </p:cNvPr>
            <p:cNvCxnSpPr>
              <a:cxnSpLocks/>
            </p:cNvCxnSpPr>
            <p:nvPr/>
          </p:nvCxnSpPr>
          <p:spPr>
            <a:xfrm>
              <a:off x="1987986" y="4042220"/>
              <a:ext cx="0" cy="35093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19" name="直線コネクタ 218">
              <a:extLst>
                <a:ext uri="{FF2B5EF4-FFF2-40B4-BE49-F238E27FC236}">
                  <a16:creationId xmlns:a16="http://schemas.microsoft.com/office/drawing/2014/main" id="{916E1875-6718-43C7-B0CE-892D0B13B873}"/>
                </a:ext>
              </a:extLst>
            </p:cNvPr>
            <p:cNvCxnSpPr>
              <a:cxnSpLocks/>
            </p:cNvCxnSpPr>
            <p:nvPr/>
          </p:nvCxnSpPr>
          <p:spPr>
            <a:xfrm>
              <a:off x="1958030" y="4022560"/>
              <a:ext cx="0" cy="38455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0" name="直線コネクタ 219">
              <a:extLst>
                <a:ext uri="{FF2B5EF4-FFF2-40B4-BE49-F238E27FC236}">
                  <a16:creationId xmlns:a16="http://schemas.microsoft.com/office/drawing/2014/main" id="{986A88CD-25B0-4039-9A20-49FC4D7ABD38}"/>
                </a:ext>
              </a:extLst>
            </p:cNvPr>
            <p:cNvCxnSpPr>
              <a:cxnSpLocks/>
              <a:stCxn id="221" idx="3"/>
            </p:cNvCxnSpPr>
            <p:nvPr/>
          </p:nvCxnSpPr>
          <p:spPr>
            <a:xfrm>
              <a:off x="1774843" y="3924176"/>
              <a:ext cx="180353" cy="9838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21" name="コンテンツ プレースホルダー 2">
              <a:extLst>
                <a:ext uri="{FF2B5EF4-FFF2-40B4-BE49-F238E27FC236}">
                  <a16:creationId xmlns:a16="http://schemas.microsoft.com/office/drawing/2014/main" id="{3AF5A0E1-80CB-41EF-BCF4-3F00E8947184}"/>
                </a:ext>
              </a:extLst>
            </p:cNvPr>
            <p:cNvSpPr txBox="1">
              <a:spLocks/>
            </p:cNvSpPr>
            <p:nvPr/>
          </p:nvSpPr>
          <p:spPr>
            <a:xfrm>
              <a:off x="1575123" y="3780812"/>
              <a:ext cx="199720" cy="286727"/>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1800" kern="1200">
                  <a:solidFill>
                    <a:schemeClr val="tx1"/>
                  </a:solidFill>
                  <a:latin typeface="Meiryo UI" panose="020B0604030504040204" pitchFamily="50" charset="-128"/>
                  <a:ea typeface="Meiryo UI" panose="020B0604030504040204" pitchFamily="50" charset="-128"/>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eiryo UI" panose="020B0604030504040204" pitchFamily="50" charset="-128"/>
                  <a:ea typeface="Meiryo UI" panose="020B0604030504040204" pitchFamily="50" charset="-128"/>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eiryo UI" panose="020B0604030504040204" pitchFamily="50" charset="-128"/>
                  <a:ea typeface="Meiryo UI" panose="020B0604030504040204" pitchFamily="50" charset="-128"/>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eiryo UI" panose="020B0604030504040204" pitchFamily="50" charset="-128"/>
                  <a:ea typeface="Meiryo UI" panose="020B0604030504040204" pitchFamily="50" charset="-128"/>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eiryo UI" panose="020B0604030504040204" pitchFamily="50" charset="-128"/>
                  <a:ea typeface="Meiryo UI" panose="020B0604030504040204" pitchFamily="50" charset="-128"/>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Font typeface="Arial" panose="020B0604020202020204" pitchFamily="34" charset="0"/>
                <a:buNone/>
              </a:pPr>
              <a:r>
                <a:rPr lang="en-US" altLang="ja-JP" sz="1400" dirty="0"/>
                <a:t>N</a:t>
              </a:r>
            </a:p>
          </p:txBody>
        </p:sp>
        <p:cxnSp>
          <p:nvCxnSpPr>
            <p:cNvPr id="222" name="直線コネクタ 221">
              <a:extLst>
                <a:ext uri="{FF2B5EF4-FFF2-40B4-BE49-F238E27FC236}">
                  <a16:creationId xmlns:a16="http://schemas.microsoft.com/office/drawing/2014/main" id="{8D58A146-71AC-49D3-B992-C016D4A43DEB}"/>
                </a:ext>
              </a:extLst>
            </p:cNvPr>
            <p:cNvCxnSpPr>
              <a:cxnSpLocks/>
            </p:cNvCxnSpPr>
            <p:nvPr/>
          </p:nvCxnSpPr>
          <p:spPr>
            <a:xfrm flipH="1">
              <a:off x="1941180" y="3915233"/>
              <a:ext cx="258124" cy="126987"/>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3" name="直線コネクタ 222">
              <a:extLst>
                <a:ext uri="{FF2B5EF4-FFF2-40B4-BE49-F238E27FC236}">
                  <a16:creationId xmlns:a16="http://schemas.microsoft.com/office/drawing/2014/main" id="{49F9C83E-C723-4CB8-81E4-1C6A0CF0F420}"/>
                </a:ext>
              </a:extLst>
            </p:cNvPr>
            <p:cNvCxnSpPr>
              <a:cxnSpLocks/>
            </p:cNvCxnSpPr>
            <p:nvPr/>
          </p:nvCxnSpPr>
          <p:spPr>
            <a:xfrm>
              <a:off x="1984033" y="4393150"/>
              <a:ext cx="214985" cy="126987"/>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4" name="直線コネクタ 223">
              <a:extLst>
                <a:ext uri="{FF2B5EF4-FFF2-40B4-BE49-F238E27FC236}">
                  <a16:creationId xmlns:a16="http://schemas.microsoft.com/office/drawing/2014/main" id="{C4586380-5512-4322-9223-1D3B5D74C368}"/>
                </a:ext>
              </a:extLst>
            </p:cNvPr>
            <p:cNvCxnSpPr>
              <a:cxnSpLocks/>
            </p:cNvCxnSpPr>
            <p:nvPr/>
          </p:nvCxnSpPr>
          <p:spPr>
            <a:xfrm>
              <a:off x="2210580" y="3912822"/>
              <a:ext cx="201165" cy="9838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25" name="コンテンツ プレースホルダー 2">
              <a:extLst>
                <a:ext uri="{FF2B5EF4-FFF2-40B4-BE49-F238E27FC236}">
                  <a16:creationId xmlns:a16="http://schemas.microsoft.com/office/drawing/2014/main" id="{935CB26F-FAE7-4645-AD39-CF834559E091}"/>
                </a:ext>
              </a:extLst>
            </p:cNvPr>
            <p:cNvSpPr txBox="1">
              <a:spLocks/>
            </p:cNvSpPr>
            <p:nvPr/>
          </p:nvSpPr>
          <p:spPr>
            <a:xfrm>
              <a:off x="2070097" y="4449216"/>
              <a:ext cx="194962" cy="279687"/>
            </a:xfrm>
            <a:prstGeom prst="rect">
              <a:avLst/>
            </a:prstGeom>
          </p:spPr>
          <p:txBody>
            <a:bodyPr vert="horz" lIns="91440" tIns="45720" rIns="91440" bIns="45720" rtlCol="0">
              <a:normAutofit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1800" kern="1200">
                  <a:solidFill>
                    <a:schemeClr val="tx1"/>
                  </a:solidFill>
                  <a:latin typeface="Meiryo UI" panose="020B0604030504040204" pitchFamily="50" charset="-128"/>
                  <a:ea typeface="Meiryo UI" panose="020B0604030504040204" pitchFamily="50" charset="-128"/>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eiryo UI" panose="020B0604030504040204" pitchFamily="50" charset="-128"/>
                  <a:ea typeface="Meiryo UI" panose="020B0604030504040204" pitchFamily="50" charset="-128"/>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eiryo UI" panose="020B0604030504040204" pitchFamily="50" charset="-128"/>
                  <a:ea typeface="Meiryo UI" panose="020B0604030504040204" pitchFamily="50" charset="-128"/>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eiryo UI" panose="020B0604030504040204" pitchFamily="50" charset="-128"/>
                  <a:ea typeface="Meiryo UI" panose="020B0604030504040204" pitchFamily="50" charset="-128"/>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eiryo UI" panose="020B0604030504040204" pitchFamily="50" charset="-128"/>
                  <a:ea typeface="Meiryo UI" panose="020B0604030504040204" pitchFamily="50" charset="-128"/>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Font typeface="Arial" panose="020B0604020202020204" pitchFamily="34" charset="0"/>
                <a:buNone/>
              </a:pPr>
              <a:r>
                <a:rPr lang="en-US" altLang="ja-JP" sz="1400" dirty="0"/>
                <a:t>N</a:t>
              </a:r>
            </a:p>
          </p:txBody>
        </p:sp>
        <p:sp>
          <p:nvSpPr>
            <p:cNvPr id="226" name="コンテンツ プレースホルダー 2">
              <a:extLst>
                <a:ext uri="{FF2B5EF4-FFF2-40B4-BE49-F238E27FC236}">
                  <a16:creationId xmlns:a16="http://schemas.microsoft.com/office/drawing/2014/main" id="{52092E3C-D53C-4280-A7C7-7C613432A64A}"/>
                </a:ext>
              </a:extLst>
            </p:cNvPr>
            <p:cNvSpPr txBox="1">
              <a:spLocks/>
            </p:cNvSpPr>
            <p:nvPr/>
          </p:nvSpPr>
          <p:spPr>
            <a:xfrm>
              <a:off x="2338685" y="3928904"/>
              <a:ext cx="201161" cy="285662"/>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1800" kern="1200">
                  <a:solidFill>
                    <a:schemeClr val="tx1"/>
                  </a:solidFill>
                  <a:latin typeface="Meiryo UI" panose="020B0604030504040204" pitchFamily="50" charset="-128"/>
                  <a:ea typeface="Meiryo UI" panose="020B0604030504040204" pitchFamily="50" charset="-128"/>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eiryo UI" panose="020B0604030504040204" pitchFamily="50" charset="-128"/>
                  <a:ea typeface="Meiryo UI" panose="020B0604030504040204" pitchFamily="50" charset="-128"/>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eiryo UI" panose="020B0604030504040204" pitchFamily="50" charset="-128"/>
                  <a:ea typeface="Meiryo UI" panose="020B0604030504040204" pitchFamily="50" charset="-128"/>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eiryo UI" panose="020B0604030504040204" pitchFamily="50" charset="-128"/>
                  <a:ea typeface="Meiryo UI" panose="020B0604030504040204" pitchFamily="50" charset="-128"/>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eiryo UI" panose="020B0604030504040204" pitchFamily="50" charset="-128"/>
                  <a:ea typeface="Meiryo UI" panose="020B0604030504040204" pitchFamily="50" charset="-128"/>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Font typeface="Arial" panose="020B0604020202020204" pitchFamily="34" charset="0"/>
                <a:buNone/>
              </a:pPr>
              <a:r>
                <a:rPr lang="en-US" altLang="ja-JP" sz="1400" dirty="0"/>
                <a:t>N</a:t>
              </a:r>
            </a:p>
          </p:txBody>
        </p:sp>
        <p:cxnSp>
          <p:nvCxnSpPr>
            <p:cNvPr id="227" name="直線コネクタ 226">
              <a:extLst>
                <a:ext uri="{FF2B5EF4-FFF2-40B4-BE49-F238E27FC236}">
                  <a16:creationId xmlns:a16="http://schemas.microsoft.com/office/drawing/2014/main" id="{9D42E297-017D-43A9-B5F0-DB78E33BD481}"/>
                </a:ext>
              </a:extLst>
            </p:cNvPr>
            <p:cNvCxnSpPr>
              <a:cxnSpLocks/>
            </p:cNvCxnSpPr>
            <p:nvPr/>
          </p:nvCxnSpPr>
          <p:spPr>
            <a:xfrm>
              <a:off x="2457954" y="4097515"/>
              <a:ext cx="0" cy="34482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8" name="直線コネクタ 227">
              <a:extLst>
                <a:ext uri="{FF2B5EF4-FFF2-40B4-BE49-F238E27FC236}">
                  <a16:creationId xmlns:a16="http://schemas.microsoft.com/office/drawing/2014/main" id="{8BCAFCDD-A0D7-4B8D-8139-010CA921DA1B}"/>
                </a:ext>
              </a:extLst>
            </p:cNvPr>
            <p:cNvCxnSpPr>
              <a:cxnSpLocks/>
            </p:cNvCxnSpPr>
            <p:nvPr/>
          </p:nvCxnSpPr>
          <p:spPr>
            <a:xfrm>
              <a:off x="2194289" y="3755283"/>
              <a:ext cx="0" cy="15995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29" name="コンテンツ プレースホルダー 2">
              <a:extLst>
                <a:ext uri="{FF2B5EF4-FFF2-40B4-BE49-F238E27FC236}">
                  <a16:creationId xmlns:a16="http://schemas.microsoft.com/office/drawing/2014/main" id="{C35655DC-9404-4362-9E15-FEC7F068E3EE}"/>
                </a:ext>
              </a:extLst>
            </p:cNvPr>
            <p:cNvSpPr txBox="1">
              <a:spLocks/>
            </p:cNvSpPr>
            <p:nvPr/>
          </p:nvSpPr>
          <p:spPr>
            <a:xfrm>
              <a:off x="2048427" y="3512533"/>
              <a:ext cx="297538" cy="236652"/>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1800" kern="1200">
                  <a:solidFill>
                    <a:schemeClr val="tx1"/>
                  </a:solidFill>
                  <a:latin typeface="Meiryo UI" panose="020B0604030504040204" pitchFamily="50" charset="-128"/>
                  <a:ea typeface="Meiryo UI" panose="020B0604030504040204" pitchFamily="50" charset="-128"/>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eiryo UI" panose="020B0604030504040204" pitchFamily="50" charset="-128"/>
                  <a:ea typeface="Meiryo UI" panose="020B0604030504040204" pitchFamily="50" charset="-128"/>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eiryo UI" panose="020B0604030504040204" pitchFamily="50" charset="-128"/>
                  <a:ea typeface="Meiryo UI" panose="020B0604030504040204" pitchFamily="50" charset="-128"/>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eiryo UI" panose="020B0604030504040204" pitchFamily="50" charset="-128"/>
                  <a:ea typeface="Meiryo UI" panose="020B0604030504040204" pitchFamily="50" charset="-128"/>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eiryo UI" panose="020B0604030504040204" pitchFamily="50" charset="-128"/>
                  <a:ea typeface="Meiryo UI" panose="020B0604030504040204" pitchFamily="50" charset="-128"/>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Font typeface="Arial" panose="020B0604020202020204" pitchFamily="34" charset="0"/>
                <a:buNone/>
              </a:pPr>
              <a:r>
                <a:rPr lang="en-US" altLang="ja-JP" sz="1400" dirty="0"/>
                <a:t>N</a:t>
              </a:r>
              <a:endParaRPr lang="en-US" altLang="ja-JP" sz="1400" baseline="-25000" dirty="0"/>
            </a:p>
          </p:txBody>
        </p:sp>
        <p:cxnSp>
          <p:nvCxnSpPr>
            <p:cNvPr id="230" name="直線コネクタ 229">
              <a:extLst>
                <a:ext uri="{FF2B5EF4-FFF2-40B4-BE49-F238E27FC236}">
                  <a16:creationId xmlns:a16="http://schemas.microsoft.com/office/drawing/2014/main" id="{12F4CD13-C903-4B2E-B1D2-3E1DF21D84E7}"/>
                </a:ext>
              </a:extLst>
            </p:cNvPr>
            <p:cNvCxnSpPr>
              <a:cxnSpLocks/>
              <a:stCxn id="221" idx="1"/>
            </p:cNvCxnSpPr>
            <p:nvPr/>
          </p:nvCxnSpPr>
          <p:spPr>
            <a:xfrm flipH="1">
              <a:off x="1394770" y="3924176"/>
              <a:ext cx="180353" cy="26642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1" name="直線コネクタ 230">
              <a:extLst>
                <a:ext uri="{FF2B5EF4-FFF2-40B4-BE49-F238E27FC236}">
                  <a16:creationId xmlns:a16="http://schemas.microsoft.com/office/drawing/2014/main" id="{4AE095BC-CABD-47F9-887F-2E603D5C918D}"/>
                </a:ext>
              </a:extLst>
            </p:cNvPr>
            <p:cNvCxnSpPr>
              <a:cxnSpLocks/>
            </p:cNvCxnSpPr>
            <p:nvPr/>
          </p:nvCxnSpPr>
          <p:spPr>
            <a:xfrm flipH="1">
              <a:off x="1413511" y="3964302"/>
              <a:ext cx="180353" cy="26642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2" name="直線コネクタ 231">
              <a:extLst>
                <a:ext uri="{FF2B5EF4-FFF2-40B4-BE49-F238E27FC236}">
                  <a16:creationId xmlns:a16="http://schemas.microsoft.com/office/drawing/2014/main" id="{ABA8CE05-BA15-4E20-B72C-9B47CC595C2A}"/>
                </a:ext>
              </a:extLst>
            </p:cNvPr>
            <p:cNvCxnSpPr>
              <a:cxnSpLocks/>
            </p:cNvCxnSpPr>
            <p:nvPr/>
          </p:nvCxnSpPr>
          <p:spPr>
            <a:xfrm flipH="1">
              <a:off x="2281572" y="4417110"/>
              <a:ext cx="171623" cy="11170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3" name="直線コネクタ 232">
              <a:extLst>
                <a:ext uri="{FF2B5EF4-FFF2-40B4-BE49-F238E27FC236}">
                  <a16:creationId xmlns:a16="http://schemas.microsoft.com/office/drawing/2014/main" id="{998D4925-CB76-47AA-BD31-9FB2C758CAC4}"/>
                </a:ext>
              </a:extLst>
            </p:cNvPr>
            <p:cNvCxnSpPr>
              <a:cxnSpLocks/>
            </p:cNvCxnSpPr>
            <p:nvPr/>
          </p:nvCxnSpPr>
          <p:spPr>
            <a:xfrm>
              <a:off x="2205114" y="3943490"/>
              <a:ext cx="201165" cy="9838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62" name="直線コネクタ 361">
              <a:extLst>
                <a:ext uri="{FF2B5EF4-FFF2-40B4-BE49-F238E27FC236}">
                  <a16:creationId xmlns:a16="http://schemas.microsoft.com/office/drawing/2014/main" id="{473AF0DB-7B61-4CB8-B7C6-E84FDF7947D4}"/>
                </a:ext>
              </a:extLst>
            </p:cNvPr>
            <p:cNvCxnSpPr>
              <a:cxnSpLocks/>
            </p:cNvCxnSpPr>
            <p:nvPr/>
          </p:nvCxnSpPr>
          <p:spPr>
            <a:xfrm flipH="1">
              <a:off x="2284280" y="4442336"/>
              <a:ext cx="171623" cy="11170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63" name="直線コネクタ 362">
              <a:extLst>
                <a:ext uri="{FF2B5EF4-FFF2-40B4-BE49-F238E27FC236}">
                  <a16:creationId xmlns:a16="http://schemas.microsoft.com/office/drawing/2014/main" id="{1732DDC6-C269-40EF-AB53-67E4A819432D}"/>
                </a:ext>
              </a:extLst>
            </p:cNvPr>
            <p:cNvCxnSpPr>
              <a:cxnSpLocks/>
            </p:cNvCxnSpPr>
            <p:nvPr/>
          </p:nvCxnSpPr>
          <p:spPr>
            <a:xfrm flipH="1">
              <a:off x="1923785" y="3630859"/>
              <a:ext cx="16181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64" name="直線コネクタ 363">
              <a:extLst>
                <a:ext uri="{FF2B5EF4-FFF2-40B4-BE49-F238E27FC236}">
                  <a16:creationId xmlns:a16="http://schemas.microsoft.com/office/drawing/2014/main" id="{62B4D860-845F-41CA-9F75-F8F1E41DCE3D}"/>
                </a:ext>
              </a:extLst>
            </p:cNvPr>
            <p:cNvCxnSpPr>
              <a:cxnSpLocks/>
            </p:cNvCxnSpPr>
            <p:nvPr/>
          </p:nvCxnSpPr>
          <p:spPr>
            <a:xfrm flipH="1">
              <a:off x="2291377" y="3627365"/>
              <a:ext cx="16181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365" name="コンテンツ プレースホルダー 2">
              <a:extLst>
                <a:ext uri="{FF2B5EF4-FFF2-40B4-BE49-F238E27FC236}">
                  <a16:creationId xmlns:a16="http://schemas.microsoft.com/office/drawing/2014/main" id="{A208C5CD-046F-4DFA-8476-A802689E5DA9}"/>
                </a:ext>
              </a:extLst>
            </p:cNvPr>
            <p:cNvSpPr txBox="1">
              <a:spLocks/>
            </p:cNvSpPr>
            <p:nvPr/>
          </p:nvSpPr>
          <p:spPr>
            <a:xfrm>
              <a:off x="2406279" y="3510447"/>
              <a:ext cx="297538" cy="236652"/>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1800" kern="1200">
                  <a:solidFill>
                    <a:schemeClr val="tx1"/>
                  </a:solidFill>
                  <a:latin typeface="Meiryo UI" panose="020B0604030504040204" pitchFamily="50" charset="-128"/>
                  <a:ea typeface="Meiryo UI" panose="020B0604030504040204" pitchFamily="50" charset="-128"/>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eiryo UI" panose="020B0604030504040204" pitchFamily="50" charset="-128"/>
                  <a:ea typeface="Meiryo UI" panose="020B0604030504040204" pitchFamily="50" charset="-128"/>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eiryo UI" panose="020B0604030504040204" pitchFamily="50" charset="-128"/>
                  <a:ea typeface="Meiryo UI" panose="020B0604030504040204" pitchFamily="50" charset="-128"/>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eiryo UI" panose="020B0604030504040204" pitchFamily="50" charset="-128"/>
                  <a:ea typeface="Meiryo UI" panose="020B0604030504040204" pitchFamily="50" charset="-128"/>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eiryo UI" panose="020B0604030504040204" pitchFamily="50" charset="-128"/>
                  <a:ea typeface="Meiryo UI" panose="020B0604030504040204" pitchFamily="50" charset="-128"/>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Font typeface="Arial" panose="020B0604020202020204" pitchFamily="34" charset="0"/>
                <a:buNone/>
              </a:pPr>
              <a:r>
                <a:rPr lang="en-US" altLang="ja-JP" sz="1400" dirty="0"/>
                <a:t>H</a:t>
              </a:r>
              <a:endParaRPr lang="en-US" altLang="ja-JP" sz="1400" baseline="-25000" dirty="0"/>
            </a:p>
          </p:txBody>
        </p:sp>
        <p:sp>
          <p:nvSpPr>
            <p:cNvPr id="366" name="コンテンツ プレースホルダー 2">
              <a:extLst>
                <a:ext uri="{FF2B5EF4-FFF2-40B4-BE49-F238E27FC236}">
                  <a16:creationId xmlns:a16="http://schemas.microsoft.com/office/drawing/2014/main" id="{08BCD9D4-AA89-458B-B62E-3BF77147CC56}"/>
                </a:ext>
              </a:extLst>
            </p:cNvPr>
            <p:cNvSpPr txBox="1">
              <a:spLocks/>
            </p:cNvSpPr>
            <p:nvPr/>
          </p:nvSpPr>
          <p:spPr>
            <a:xfrm>
              <a:off x="1598270" y="3497272"/>
              <a:ext cx="439290" cy="225066"/>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1800" kern="1200">
                  <a:solidFill>
                    <a:schemeClr val="tx1"/>
                  </a:solidFill>
                  <a:latin typeface="Meiryo UI" panose="020B0604030504040204" pitchFamily="50" charset="-128"/>
                  <a:ea typeface="Meiryo UI" panose="020B0604030504040204" pitchFamily="50" charset="-128"/>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eiryo UI" panose="020B0604030504040204" pitchFamily="50" charset="-128"/>
                  <a:ea typeface="Meiryo UI" panose="020B0604030504040204" pitchFamily="50" charset="-128"/>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eiryo UI" panose="020B0604030504040204" pitchFamily="50" charset="-128"/>
                  <a:ea typeface="Meiryo UI" panose="020B0604030504040204" pitchFamily="50" charset="-128"/>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eiryo UI" panose="020B0604030504040204" pitchFamily="50" charset="-128"/>
                  <a:ea typeface="Meiryo UI" panose="020B0604030504040204" pitchFamily="50" charset="-128"/>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eiryo UI" panose="020B0604030504040204" pitchFamily="50" charset="-128"/>
                  <a:ea typeface="Meiryo UI" panose="020B0604030504040204" pitchFamily="50" charset="-128"/>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Font typeface="Arial" panose="020B0604020202020204" pitchFamily="34" charset="0"/>
                <a:buNone/>
              </a:pPr>
              <a:r>
                <a:rPr lang="en-US" altLang="ja-JP" sz="1400" baseline="30000" dirty="0">
                  <a:solidFill>
                    <a:srgbClr val="FF0000"/>
                  </a:solidFill>
                </a:rPr>
                <a:t>3</a:t>
              </a:r>
              <a:r>
                <a:rPr lang="en-US" altLang="ja-JP" sz="1400" dirty="0">
                  <a:solidFill>
                    <a:srgbClr val="FF0000"/>
                  </a:solidFill>
                </a:rPr>
                <a:t>H</a:t>
              </a:r>
              <a:endParaRPr lang="en-US" altLang="ja-JP" sz="1400" baseline="-25000" dirty="0">
                <a:solidFill>
                  <a:srgbClr val="FF0000"/>
                </a:solidFill>
              </a:endParaRPr>
            </a:p>
          </p:txBody>
        </p:sp>
      </p:grpSp>
      <p:grpSp>
        <p:nvGrpSpPr>
          <p:cNvPr id="367" name="グループ化 366">
            <a:extLst>
              <a:ext uri="{FF2B5EF4-FFF2-40B4-BE49-F238E27FC236}">
                <a16:creationId xmlns:a16="http://schemas.microsoft.com/office/drawing/2014/main" id="{89B54EA8-9BC3-4F79-83A0-F8B2A3A82D60}"/>
              </a:ext>
            </a:extLst>
          </p:cNvPr>
          <p:cNvGrpSpPr/>
          <p:nvPr/>
        </p:nvGrpSpPr>
        <p:grpSpPr>
          <a:xfrm>
            <a:off x="6065283" y="3716463"/>
            <a:ext cx="2767426" cy="2271488"/>
            <a:chOff x="-63609" y="3496700"/>
            <a:chExt cx="2767426" cy="2271488"/>
          </a:xfrm>
        </p:grpSpPr>
        <p:sp>
          <p:nvSpPr>
            <p:cNvPr id="368" name="コンテンツ プレースホルダー 2">
              <a:extLst>
                <a:ext uri="{FF2B5EF4-FFF2-40B4-BE49-F238E27FC236}">
                  <a16:creationId xmlns:a16="http://schemas.microsoft.com/office/drawing/2014/main" id="{83507BC3-A469-4EA8-9BAC-7CB730CD90CA}"/>
                </a:ext>
              </a:extLst>
            </p:cNvPr>
            <p:cNvSpPr txBox="1">
              <a:spLocks/>
            </p:cNvSpPr>
            <p:nvPr/>
          </p:nvSpPr>
          <p:spPr>
            <a:xfrm>
              <a:off x="462337" y="3725996"/>
              <a:ext cx="572575" cy="296564"/>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1800" kern="1200">
                  <a:solidFill>
                    <a:schemeClr val="tx1"/>
                  </a:solidFill>
                  <a:latin typeface="Meiryo UI" panose="020B0604030504040204" pitchFamily="50" charset="-128"/>
                  <a:ea typeface="Meiryo UI" panose="020B0604030504040204" pitchFamily="50" charset="-128"/>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eiryo UI" panose="020B0604030504040204" pitchFamily="50" charset="-128"/>
                  <a:ea typeface="Meiryo UI" panose="020B0604030504040204" pitchFamily="50" charset="-128"/>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eiryo UI" panose="020B0604030504040204" pitchFamily="50" charset="-128"/>
                  <a:ea typeface="Meiryo UI" panose="020B0604030504040204" pitchFamily="50" charset="-128"/>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eiryo UI" panose="020B0604030504040204" pitchFamily="50" charset="-128"/>
                  <a:ea typeface="Meiryo UI" panose="020B0604030504040204" pitchFamily="50" charset="-128"/>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eiryo UI" panose="020B0604030504040204" pitchFamily="50" charset="-128"/>
                  <a:ea typeface="Meiryo UI" panose="020B0604030504040204" pitchFamily="50" charset="-128"/>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Font typeface="Arial" panose="020B0604020202020204" pitchFamily="34" charset="0"/>
                <a:buNone/>
              </a:pPr>
              <a:r>
                <a:rPr lang="en-US" altLang="ja-JP" sz="1400" dirty="0"/>
                <a:t>OH</a:t>
              </a:r>
            </a:p>
          </p:txBody>
        </p:sp>
        <p:sp>
          <p:nvSpPr>
            <p:cNvPr id="369" name="コンテンツ プレースホルダー 2">
              <a:extLst>
                <a:ext uri="{FF2B5EF4-FFF2-40B4-BE49-F238E27FC236}">
                  <a16:creationId xmlns:a16="http://schemas.microsoft.com/office/drawing/2014/main" id="{80BB5F07-E1AE-49B3-B790-0094DDD11153}"/>
                </a:ext>
              </a:extLst>
            </p:cNvPr>
            <p:cNvSpPr txBox="1">
              <a:spLocks/>
            </p:cNvSpPr>
            <p:nvPr/>
          </p:nvSpPr>
          <p:spPr>
            <a:xfrm>
              <a:off x="-63609" y="4097831"/>
              <a:ext cx="454513" cy="267581"/>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1800" kern="1200">
                  <a:solidFill>
                    <a:schemeClr val="tx1"/>
                  </a:solidFill>
                  <a:latin typeface="Meiryo UI" panose="020B0604030504040204" pitchFamily="50" charset="-128"/>
                  <a:ea typeface="Meiryo UI" panose="020B0604030504040204" pitchFamily="50" charset="-128"/>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eiryo UI" panose="020B0604030504040204" pitchFamily="50" charset="-128"/>
                  <a:ea typeface="Meiryo UI" panose="020B0604030504040204" pitchFamily="50" charset="-128"/>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eiryo UI" panose="020B0604030504040204" pitchFamily="50" charset="-128"/>
                  <a:ea typeface="Meiryo UI" panose="020B0604030504040204" pitchFamily="50" charset="-128"/>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eiryo UI" panose="020B0604030504040204" pitchFamily="50" charset="-128"/>
                  <a:ea typeface="Meiryo UI" panose="020B0604030504040204" pitchFamily="50" charset="-128"/>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eiryo UI" panose="020B0604030504040204" pitchFamily="50" charset="-128"/>
                  <a:ea typeface="Meiryo UI" panose="020B0604030504040204" pitchFamily="50" charset="-128"/>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Font typeface="Arial" panose="020B0604020202020204" pitchFamily="34" charset="0"/>
                <a:buNone/>
              </a:pPr>
              <a:r>
                <a:rPr lang="en-US" altLang="ja-JP" sz="1400" dirty="0"/>
                <a:t>HO</a:t>
              </a:r>
            </a:p>
          </p:txBody>
        </p:sp>
        <p:sp>
          <p:nvSpPr>
            <p:cNvPr id="370" name="コンテンツ プレースホルダー 2">
              <a:extLst>
                <a:ext uri="{FF2B5EF4-FFF2-40B4-BE49-F238E27FC236}">
                  <a16:creationId xmlns:a16="http://schemas.microsoft.com/office/drawing/2014/main" id="{231E3B4A-6B9F-41E7-B572-B758D355F793}"/>
                </a:ext>
              </a:extLst>
            </p:cNvPr>
            <p:cNvSpPr txBox="1">
              <a:spLocks/>
            </p:cNvSpPr>
            <p:nvPr/>
          </p:nvSpPr>
          <p:spPr>
            <a:xfrm>
              <a:off x="860593" y="4077858"/>
              <a:ext cx="561223" cy="336359"/>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1800" kern="1200">
                  <a:solidFill>
                    <a:schemeClr val="tx1"/>
                  </a:solidFill>
                  <a:latin typeface="Meiryo UI" panose="020B0604030504040204" pitchFamily="50" charset="-128"/>
                  <a:ea typeface="Meiryo UI" panose="020B0604030504040204" pitchFamily="50" charset="-128"/>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eiryo UI" panose="020B0604030504040204" pitchFamily="50" charset="-128"/>
                  <a:ea typeface="Meiryo UI" panose="020B0604030504040204" pitchFamily="50" charset="-128"/>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eiryo UI" panose="020B0604030504040204" pitchFamily="50" charset="-128"/>
                  <a:ea typeface="Meiryo UI" panose="020B0604030504040204" pitchFamily="50" charset="-128"/>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eiryo UI" panose="020B0604030504040204" pitchFamily="50" charset="-128"/>
                  <a:ea typeface="Meiryo UI" panose="020B0604030504040204" pitchFamily="50" charset="-128"/>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eiryo UI" panose="020B0604030504040204" pitchFamily="50" charset="-128"/>
                  <a:ea typeface="Meiryo UI" panose="020B0604030504040204" pitchFamily="50" charset="-128"/>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Font typeface="Arial" panose="020B0604020202020204" pitchFamily="34" charset="0"/>
                <a:buNone/>
              </a:pPr>
              <a:r>
                <a:rPr lang="en-US" altLang="ja-JP" sz="1400" dirty="0"/>
                <a:t>O</a:t>
              </a:r>
            </a:p>
          </p:txBody>
        </p:sp>
        <p:sp>
          <p:nvSpPr>
            <p:cNvPr id="371" name="コンテンツ プレースホルダー 2">
              <a:extLst>
                <a:ext uri="{FF2B5EF4-FFF2-40B4-BE49-F238E27FC236}">
                  <a16:creationId xmlns:a16="http://schemas.microsoft.com/office/drawing/2014/main" id="{B41E5339-835D-4420-B11D-F7494BA72B4B}"/>
                </a:ext>
              </a:extLst>
            </p:cNvPr>
            <p:cNvSpPr txBox="1">
              <a:spLocks/>
            </p:cNvSpPr>
            <p:nvPr/>
          </p:nvSpPr>
          <p:spPr>
            <a:xfrm>
              <a:off x="475098" y="4100590"/>
              <a:ext cx="439430" cy="286727"/>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1800" kern="1200">
                  <a:solidFill>
                    <a:schemeClr val="tx1"/>
                  </a:solidFill>
                  <a:latin typeface="Meiryo UI" panose="020B0604030504040204" pitchFamily="50" charset="-128"/>
                  <a:ea typeface="Meiryo UI" panose="020B0604030504040204" pitchFamily="50" charset="-128"/>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eiryo UI" panose="020B0604030504040204" pitchFamily="50" charset="-128"/>
                  <a:ea typeface="Meiryo UI" panose="020B0604030504040204" pitchFamily="50" charset="-128"/>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eiryo UI" panose="020B0604030504040204" pitchFamily="50" charset="-128"/>
                  <a:ea typeface="Meiryo UI" panose="020B0604030504040204" pitchFamily="50" charset="-128"/>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eiryo UI" panose="020B0604030504040204" pitchFamily="50" charset="-128"/>
                  <a:ea typeface="Meiryo UI" panose="020B0604030504040204" pitchFamily="50" charset="-128"/>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eiryo UI" panose="020B0604030504040204" pitchFamily="50" charset="-128"/>
                  <a:ea typeface="Meiryo UI" panose="020B0604030504040204" pitchFamily="50" charset="-128"/>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Font typeface="Arial" panose="020B0604020202020204" pitchFamily="34" charset="0"/>
                <a:buNone/>
              </a:pPr>
              <a:r>
                <a:rPr lang="en-US" altLang="ja-JP" sz="1400" dirty="0"/>
                <a:t>P</a:t>
              </a:r>
            </a:p>
          </p:txBody>
        </p:sp>
        <p:sp>
          <p:nvSpPr>
            <p:cNvPr id="372" name="コンテンツ プレースホルダー 2">
              <a:extLst>
                <a:ext uri="{FF2B5EF4-FFF2-40B4-BE49-F238E27FC236}">
                  <a16:creationId xmlns:a16="http://schemas.microsoft.com/office/drawing/2014/main" id="{A25D2239-BAB5-4551-A57F-62A43C0267D0}"/>
                </a:ext>
              </a:extLst>
            </p:cNvPr>
            <p:cNvSpPr txBox="1">
              <a:spLocks/>
            </p:cNvSpPr>
            <p:nvPr/>
          </p:nvSpPr>
          <p:spPr>
            <a:xfrm>
              <a:off x="1169633" y="4585937"/>
              <a:ext cx="199720" cy="286727"/>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1800" kern="1200">
                  <a:solidFill>
                    <a:schemeClr val="tx1"/>
                  </a:solidFill>
                  <a:latin typeface="Meiryo UI" panose="020B0604030504040204" pitchFamily="50" charset="-128"/>
                  <a:ea typeface="Meiryo UI" panose="020B0604030504040204" pitchFamily="50" charset="-128"/>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eiryo UI" panose="020B0604030504040204" pitchFamily="50" charset="-128"/>
                  <a:ea typeface="Meiryo UI" panose="020B0604030504040204" pitchFamily="50" charset="-128"/>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eiryo UI" panose="020B0604030504040204" pitchFamily="50" charset="-128"/>
                  <a:ea typeface="Meiryo UI" panose="020B0604030504040204" pitchFamily="50" charset="-128"/>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eiryo UI" panose="020B0604030504040204" pitchFamily="50" charset="-128"/>
                  <a:ea typeface="Meiryo UI" panose="020B0604030504040204" pitchFamily="50" charset="-128"/>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eiryo UI" panose="020B0604030504040204" pitchFamily="50" charset="-128"/>
                  <a:ea typeface="Meiryo UI" panose="020B0604030504040204" pitchFamily="50" charset="-128"/>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Font typeface="Arial" panose="020B0604020202020204" pitchFamily="34" charset="0"/>
                <a:buNone/>
              </a:pPr>
              <a:r>
                <a:rPr lang="en-US" altLang="ja-JP" sz="1400" dirty="0"/>
                <a:t>O</a:t>
              </a:r>
            </a:p>
          </p:txBody>
        </p:sp>
        <p:sp>
          <p:nvSpPr>
            <p:cNvPr id="373" name="コンテンツ プレースホルダー 2">
              <a:extLst>
                <a:ext uri="{FF2B5EF4-FFF2-40B4-BE49-F238E27FC236}">
                  <a16:creationId xmlns:a16="http://schemas.microsoft.com/office/drawing/2014/main" id="{E7E8DB8F-2C1A-4BC3-B59F-930CBE0605D3}"/>
                </a:ext>
              </a:extLst>
            </p:cNvPr>
            <p:cNvSpPr txBox="1">
              <a:spLocks/>
            </p:cNvSpPr>
            <p:nvPr/>
          </p:nvSpPr>
          <p:spPr>
            <a:xfrm>
              <a:off x="495204" y="4475106"/>
              <a:ext cx="439430" cy="286727"/>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1800" kern="1200">
                  <a:solidFill>
                    <a:schemeClr val="tx1"/>
                  </a:solidFill>
                  <a:latin typeface="Meiryo UI" panose="020B0604030504040204" pitchFamily="50" charset="-128"/>
                  <a:ea typeface="Meiryo UI" panose="020B0604030504040204" pitchFamily="50" charset="-128"/>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eiryo UI" panose="020B0604030504040204" pitchFamily="50" charset="-128"/>
                  <a:ea typeface="Meiryo UI" panose="020B0604030504040204" pitchFamily="50" charset="-128"/>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eiryo UI" panose="020B0604030504040204" pitchFamily="50" charset="-128"/>
                  <a:ea typeface="Meiryo UI" panose="020B0604030504040204" pitchFamily="50" charset="-128"/>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eiryo UI" panose="020B0604030504040204" pitchFamily="50" charset="-128"/>
                  <a:ea typeface="Meiryo UI" panose="020B0604030504040204" pitchFamily="50" charset="-128"/>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eiryo UI" panose="020B0604030504040204" pitchFamily="50" charset="-128"/>
                  <a:ea typeface="Meiryo UI" panose="020B0604030504040204" pitchFamily="50" charset="-128"/>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Font typeface="Arial" panose="020B0604020202020204" pitchFamily="34" charset="0"/>
                <a:buNone/>
              </a:pPr>
              <a:r>
                <a:rPr lang="en-US" altLang="ja-JP" sz="1400" dirty="0"/>
                <a:t>O</a:t>
              </a:r>
            </a:p>
          </p:txBody>
        </p:sp>
        <p:sp>
          <p:nvSpPr>
            <p:cNvPr id="374" name="コンテンツ プレースホルダー 2">
              <a:extLst>
                <a:ext uri="{FF2B5EF4-FFF2-40B4-BE49-F238E27FC236}">
                  <a16:creationId xmlns:a16="http://schemas.microsoft.com/office/drawing/2014/main" id="{F9022EE7-4408-444E-B0A2-D8FEE098C6EF}"/>
                </a:ext>
              </a:extLst>
            </p:cNvPr>
            <p:cNvSpPr txBox="1">
              <a:spLocks/>
            </p:cNvSpPr>
            <p:nvPr/>
          </p:nvSpPr>
          <p:spPr>
            <a:xfrm>
              <a:off x="867470" y="5488368"/>
              <a:ext cx="577696" cy="279820"/>
            </a:xfrm>
            <a:prstGeom prst="rect">
              <a:avLst/>
            </a:prstGeom>
          </p:spPr>
          <p:txBody>
            <a:bodyPr vert="horz" lIns="91440" tIns="45720" rIns="91440" bIns="45720" rtlCol="0">
              <a:normAutofit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1800" kern="1200">
                  <a:solidFill>
                    <a:schemeClr val="tx1"/>
                  </a:solidFill>
                  <a:latin typeface="Meiryo UI" panose="020B0604030504040204" pitchFamily="50" charset="-128"/>
                  <a:ea typeface="Meiryo UI" panose="020B0604030504040204" pitchFamily="50" charset="-128"/>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eiryo UI" panose="020B0604030504040204" pitchFamily="50" charset="-128"/>
                  <a:ea typeface="Meiryo UI" panose="020B0604030504040204" pitchFamily="50" charset="-128"/>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eiryo UI" panose="020B0604030504040204" pitchFamily="50" charset="-128"/>
                  <a:ea typeface="Meiryo UI" panose="020B0604030504040204" pitchFamily="50" charset="-128"/>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eiryo UI" panose="020B0604030504040204" pitchFamily="50" charset="-128"/>
                  <a:ea typeface="Meiryo UI" panose="020B0604030504040204" pitchFamily="50" charset="-128"/>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eiryo UI" panose="020B0604030504040204" pitchFamily="50" charset="-128"/>
                  <a:ea typeface="Meiryo UI" panose="020B0604030504040204" pitchFamily="50" charset="-128"/>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Font typeface="Arial" panose="020B0604020202020204" pitchFamily="34" charset="0"/>
                <a:buNone/>
              </a:pPr>
              <a:r>
                <a:rPr lang="en-US" altLang="ja-JP" sz="1400" dirty="0"/>
                <a:t>OH</a:t>
              </a:r>
            </a:p>
          </p:txBody>
        </p:sp>
        <p:cxnSp>
          <p:nvCxnSpPr>
            <p:cNvPr id="375" name="直線コネクタ 374">
              <a:extLst>
                <a:ext uri="{FF2B5EF4-FFF2-40B4-BE49-F238E27FC236}">
                  <a16:creationId xmlns:a16="http://schemas.microsoft.com/office/drawing/2014/main" id="{A89E412F-06ED-4ADF-B9A1-A4739F3F55B2}"/>
                </a:ext>
              </a:extLst>
            </p:cNvPr>
            <p:cNvCxnSpPr>
              <a:cxnSpLocks/>
            </p:cNvCxnSpPr>
            <p:nvPr/>
          </p:nvCxnSpPr>
          <p:spPr>
            <a:xfrm>
              <a:off x="610638" y="3954178"/>
              <a:ext cx="1222" cy="14641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76" name="直線コネクタ 375">
              <a:extLst>
                <a:ext uri="{FF2B5EF4-FFF2-40B4-BE49-F238E27FC236}">
                  <a16:creationId xmlns:a16="http://schemas.microsoft.com/office/drawing/2014/main" id="{AABA5032-DEE7-4C26-A896-4357CD5A38A8}"/>
                </a:ext>
              </a:extLst>
            </p:cNvPr>
            <p:cNvCxnSpPr>
              <a:cxnSpLocks/>
            </p:cNvCxnSpPr>
            <p:nvPr/>
          </p:nvCxnSpPr>
          <p:spPr>
            <a:xfrm flipH="1">
              <a:off x="735632" y="4243953"/>
              <a:ext cx="16181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77" name="直線コネクタ 376">
              <a:extLst>
                <a:ext uri="{FF2B5EF4-FFF2-40B4-BE49-F238E27FC236}">
                  <a16:creationId xmlns:a16="http://schemas.microsoft.com/office/drawing/2014/main" id="{1D52B01D-DC4A-4098-867F-6863424A0B15}"/>
                </a:ext>
              </a:extLst>
            </p:cNvPr>
            <p:cNvCxnSpPr>
              <a:cxnSpLocks/>
            </p:cNvCxnSpPr>
            <p:nvPr/>
          </p:nvCxnSpPr>
          <p:spPr>
            <a:xfrm flipH="1">
              <a:off x="366901" y="4223116"/>
              <a:ext cx="16181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78" name="直線コネクタ 377">
              <a:extLst>
                <a:ext uri="{FF2B5EF4-FFF2-40B4-BE49-F238E27FC236}">
                  <a16:creationId xmlns:a16="http://schemas.microsoft.com/office/drawing/2014/main" id="{D06C640F-90CF-4967-855F-82F2BACD2B90}"/>
                </a:ext>
              </a:extLst>
            </p:cNvPr>
            <p:cNvCxnSpPr>
              <a:cxnSpLocks/>
            </p:cNvCxnSpPr>
            <p:nvPr/>
          </p:nvCxnSpPr>
          <p:spPr>
            <a:xfrm flipH="1">
              <a:off x="735632" y="4188380"/>
              <a:ext cx="16181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79" name="直線コネクタ 378">
              <a:extLst>
                <a:ext uri="{FF2B5EF4-FFF2-40B4-BE49-F238E27FC236}">
                  <a16:creationId xmlns:a16="http://schemas.microsoft.com/office/drawing/2014/main" id="{9601F19D-B2A7-407C-A366-47E1B5EE55DB}"/>
                </a:ext>
              </a:extLst>
            </p:cNvPr>
            <p:cNvCxnSpPr>
              <a:cxnSpLocks/>
            </p:cNvCxnSpPr>
            <p:nvPr/>
          </p:nvCxnSpPr>
          <p:spPr>
            <a:xfrm>
              <a:off x="611859" y="4316040"/>
              <a:ext cx="0" cy="18214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80" name="直線コネクタ 379">
              <a:extLst>
                <a:ext uri="{FF2B5EF4-FFF2-40B4-BE49-F238E27FC236}">
                  <a16:creationId xmlns:a16="http://schemas.microsoft.com/office/drawing/2014/main" id="{149FC224-BA45-4D24-821A-BCA43B6C2A7A}"/>
                </a:ext>
              </a:extLst>
            </p:cNvPr>
            <p:cNvCxnSpPr>
              <a:cxnSpLocks/>
              <a:stCxn id="373" idx="3"/>
            </p:cNvCxnSpPr>
            <p:nvPr/>
          </p:nvCxnSpPr>
          <p:spPr>
            <a:xfrm flipH="1" flipV="1">
              <a:off x="734914" y="4615888"/>
              <a:ext cx="199720" cy="258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81" name="直線コネクタ 380">
              <a:extLst>
                <a:ext uri="{FF2B5EF4-FFF2-40B4-BE49-F238E27FC236}">
                  <a16:creationId xmlns:a16="http://schemas.microsoft.com/office/drawing/2014/main" id="{147FB4D1-574D-4449-8DFE-FF60C083AC62}"/>
                </a:ext>
              </a:extLst>
            </p:cNvPr>
            <p:cNvCxnSpPr>
              <a:cxnSpLocks/>
              <a:stCxn id="373" idx="3"/>
            </p:cNvCxnSpPr>
            <p:nvPr/>
          </p:nvCxnSpPr>
          <p:spPr>
            <a:xfrm>
              <a:off x="934634" y="4618470"/>
              <a:ext cx="0" cy="27968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82" name="直線コネクタ 381">
              <a:extLst>
                <a:ext uri="{FF2B5EF4-FFF2-40B4-BE49-F238E27FC236}">
                  <a16:creationId xmlns:a16="http://schemas.microsoft.com/office/drawing/2014/main" id="{6D12A0DC-DBF2-4454-B1CF-09843E25131F}"/>
                </a:ext>
              </a:extLst>
            </p:cNvPr>
            <p:cNvCxnSpPr>
              <a:cxnSpLocks/>
              <a:stCxn id="372" idx="1"/>
            </p:cNvCxnSpPr>
            <p:nvPr/>
          </p:nvCxnSpPr>
          <p:spPr>
            <a:xfrm flipH="1">
              <a:off x="931182" y="4729300"/>
              <a:ext cx="238451" cy="162967"/>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83" name="直線コネクタ 382">
              <a:extLst>
                <a:ext uri="{FF2B5EF4-FFF2-40B4-BE49-F238E27FC236}">
                  <a16:creationId xmlns:a16="http://schemas.microsoft.com/office/drawing/2014/main" id="{F100DC59-8B47-41A1-993E-D039AA667CBE}"/>
                </a:ext>
              </a:extLst>
            </p:cNvPr>
            <p:cNvCxnSpPr>
              <a:cxnSpLocks/>
            </p:cNvCxnSpPr>
            <p:nvPr/>
          </p:nvCxnSpPr>
          <p:spPr>
            <a:xfrm flipH="1" flipV="1">
              <a:off x="1410778" y="4729300"/>
              <a:ext cx="246614" cy="162967"/>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384" name="二等辺三角形 383">
              <a:extLst>
                <a:ext uri="{FF2B5EF4-FFF2-40B4-BE49-F238E27FC236}">
                  <a16:creationId xmlns:a16="http://schemas.microsoft.com/office/drawing/2014/main" id="{E3EFC2A9-8E0E-48E4-96AC-0ABA1761D057}"/>
                </a:ext>
              </a:extLst>
            </p:cNvPr>
            <p:cNvSpPr/>
            <p:nvPr/>
          </p:nvSpPr>
          <p:spPr>
            <a:xfrm rot="1367159">
              <a:off x="1573031" y="4889756"/>
              <a:ext cx="32795" cy="386241"/>
            </a:xfrm>
            <a:prstGeom prst="triangl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400"/>
            </a:p>
          </p:txBody>
        </p:sp>
        <p:sp>
          <p:nvSpPr>
            <p:cNvPr id="385" name="二等辺三角形 384">
              <a:extLst>
                <a:ext uri="{FF2B5EF4-FFF2-40B4-BE49-F238E27FC236}">
                  <a16:creationId xmlns:a16="http://schemas.microsoft.com/office/drawing/2014/main" id="{39D8071A-1C1B-4FBE-AD28-FA78B56294B6}"/>
                </a:ext>
              </a:extLst>
            </p:cNvPr>
            <p:cNvSpPr/>
            <p:nvPr/>
          </p:nvSpPr>
          <p:spPr>
            <a:xfrm rot="20197104">
              <a:off x="985465" y="4881641"/>
              <a:ext cx="32795" cy="397396"/>
            </a:xfrm>
            <a:prstGeom prst="triangl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400"/>
            </a:p>
          </p:txBody>
        </p:sp>
        <p:cxnSp>
          <p:nvCxnSpPr>
            <p:cNvPr id="386" name="直線コネクタ 385">
              <a:extLst>
                <a:ext uri="{FF2B5EF4-FFF2-40B4-BE49-F238E27FC236}">
                  <a16:creationId xmlns:a16="http://schemas.microsoft.com/office/drawing/2014/main" id="{1B99921B-824E-4A77-9E8E-011A8E18C0B8}"/>
                </a:ext>
              </a:extLst>
            </p:cNvPr>
            <p:cNvCxnSpPr>
              <a:cxnSpLocks/>
              <a:stCxn id="384" idx="4"/>
              <a:endCxn id="385" idx="2"/>
            </p:cNvCxnSpPr>
            <p:nvPr/>
          </p:nvCxnSpPr>
          <p:spPr>
            <a:xfrm flipH="1">
              <a:off x="1057082" y="5268052"/>
              <a:ext cx="480811" cy="197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87" name="直線コネクタ 386">
              <a:extLst>
                <a:ext uri="{FF2B5EF4-FFF2-40B4-BE49-F238E27FC236}">
                  <a16:creationId xmlns:a16="http://schemas.microsoft.com/office/drawing/2014/main" id="{DD6740C3-03B7-442B-A70A-F263D684425B}"/>
                </a:ext>
              </a:extLst>
            </p:cNvPr>
            <p:cNvCxnSpPr>
              <a:cxnSpLocks/>
            </p:cNvCxnSpPr>
            <p:nvPr/>
          </p:nvCxnSpPr>
          <p:spPr>
            <a:xfrm>
              <a:off x="1063586" y="5322822"/>
              <a:ext cx="0" cy="18214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88" name="直線コネクタ 387">
              <a:extLst>
                <a:ext uri="{FF2B5EF4-FFF2-40B4-BE49-F238E27FC236}">
                  <a16:creationId xmlns:a16="http://schemas.microsoft.com/office/drawing/2014/main" id="{A73598CA-510B-47FD-90CE-ECFA9E12192A}"/>
                </a:ext>
              </a:extLst>
            </p:cNvPr>
            <p:cNvCxnSpPr>
              <a:cxnSpLocks/>
            </p:cNvCxnSpPr>
            <p:nvPr/>
          </p:nvCxnSpPr>
          <p:spPr>
            <a:xfrm>
              <a:off x="1658326" y="4612581"/>
              <a:ext cx="0" cy="27968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389" name="コンテンツ プレースホルダー 2">
              <a:extLst>
                <a:ext uri="{FF2B5EF4-FFF2-40B4-BE49-F238E27FC236}">
                  <a16:creationId xmlns:a16="http://schemas.microsoft.com/office/drawing/2014/main" id="{10E59546-A151-4BC7-825C-E8DE084C756B}"/>
                </a:ext>
              </a:extLst>
            </p:cNvPr>
            <p:cNvSpPr txBox="1">
              <a:spLocks/>
            </p:cNvSpPr>
            <p:nvPr/>
          </p:nvSpPr>
          <p:spPr>
            <a:xfrm>
              <a:off x="1520277" y="4382871"/>
              <a:ext cx="199720" cy="286727"/>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1800" kern="1200">
                  <a:solidFill>
                    <a:schemeClr val="tx1"/>
                  </a:solidFill>
                  <a:latin typeface="Meiryo UI" panose="020B0604030504040204" pitchFamily="50" charset="-128"/>
                  <a:ea typeface="Meiryo UI" panose="020B0604030504040204" pitchFamily="50" charset="-128"/>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eiryo UI" panose="020B0604030504040204" pitchFamily="50" charset="-128"/>
                  <a:ea typeface="Meiryo UI" panose="020B0604030504040204" pitchFamily="50" charset="-128"/>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eiryo UI" panose="020B0604030504040204" pitchFamily="50" charset="-128"/>
                  <a:ea typeface="Meiryo UI" panose="020B0604030504040204" pitchFamily="50" charset="-128"/>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eiryo UI" panose="020B0604030504040204" pitchFamily="50" charset="-128"/>
                  <a:ea typeface="Meiryo UI" panose="020B0604030504040204" pitchFamily="50" charset="-128"/>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eiryo UI" panose="020B0604030504040204" pitchFamily="50" charset="-128"/>
                  <a:ea typeface="Meiryo UI" panose="020B0604030504040204" pitchFamily="50" charset="-128"/>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Font typeface="Arial" panose="020B0604020202020204" pitchFamily="34" charset="0"/>
                <a:buNone/>
              </a:pPr>
              <a:r>
                <a:rPr lang="en-US" altLang="ja-JP" sz="1400" dirty="0"/>
                <a:t>N</a:t>
              </a:r>
            </a:p>
          </p:txBody>
        </p:sp>
        <p:cxnSp>
          <p:nvCxnSpPr>
            <p:cNvPr id="390" name="直線コネクタ 389">
              <a:extLst>
                <a:ext uri="{FF2B5EF4-FFF2-40B4-BE49-F238E27FC236}">
                  <a16:creationId xmlns:a16="http://schemas.microsoft.com/office/drawing/2014/main" id="{E92C785A-5D1A-4C5C-BECB-81482EC37334}"/>
                </a:ext>
              </a:extLst>
            </p:cNvPr>
            <p:cNvCxnSpPr>
              <a:cxnSpLocks/>
            </p:cNvCxnSpPr>
            <p:nvPr/>
          </p:nvCxnSpPr>
          <p:spPr>
            <a:xfrm>
              <a:off x="1402175" y="4199381"/>
              <a:ext cx="135718" cy="23767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91" name="直線コネクタ 390">
              <a:extLst>
                <a:ext uri="{FF2B5EF4-FFF2-40B4-BE49-F238E27FC236}">
                  <a16:creationId xmlns:a16="http://schemas.microsoft.com/office/drawing/2014/main" id="{DA23EB4F-0326-4A76-8626-1E287072CD9F}"/>
                </a:ext>
              </a:extLst>
            </p:cNvPr>
            <p:cNvCxnSpPr>
              <a:cxnSpLocks/>
              <a:endCxn id="389" idx="3"/>
            </p:cNvCxnSpPr>
            <p:nvPr/>
          </p:nvCxnSpPr>
          <p:spPr>
            <a:xfrm flipH="1">
              <a:off x="1719997" y="4393150"/>
              <a:ext cx="267989" cy="13308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92" name="直線コネクタ 391">
              <a:extLst>
                <a:ext uri="{FF2B5EF4-FFF2-40B4-BE49-F238E27FC236}">
                  <a16:creationId xmlns:a16="http://schemas.microsoft.com/office/drawing/2014/main" id="{04E69815-9B07-49A5-8BFC-DCE2A5CA9833}"/>
                </a:ext>
              </a:extLst>
            </p:cNvPr>
            <p:cNvCxnSpPr>
              <a:cxnSpLocks/>
            </p:cNvCxnSpPr>
            <p:nvPr/>
          </p:nvCxnSpPr>
          <p:spPr>
            <a:xfrm>
              <a:off x="1987986" y="4042220"/>
              <a:ext cx="0" cy="35093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93" name="直線コネクタ 392">
              <a:extLst>
                <a:ext uri="{FF2B5EF4-FFF2-40B4-BE49-F238E27FC236}">
                  <a16:creationId xmlns:a16="http://schemas.microsoft.com/office/drawing/2014/main" id="{09605203-87EF-4BAC-BD71-0304B2D6F265}"/>
                </a:ext>
              </a:extLst>
            </p:cNvPr>
            <p:cNvCxnSpPr>
              <a:cxnSpLocks/>
            </p:cNvCxnSpPr>
            <p:nvPr/>
          </p:nvCxnSpPr>
          <p:spPr>
            <a:xfrm>
              <a:off x="1958030" y="4022560"/>
              <a:ext cx="0" cy="38455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94" name="直線コネクタ 393">
              <a:extLst>
                <a:ext uri="{FF2B5EF4-FFF2-40B4-BE49-F238E27FC236}">
                  <a16:creationId xmlns:a16="http://schemas.microsoft.com/office/drawing/2014/main" id="{6552AF37-AAA8-4FA8-A1D6-3CC347609027}"/>
                </a:ext>
              </a:extLst>
            </p:cNvPr>
            <p:cNvCxnSpPr>
              <a:cxnSpLocks/>
              <a:stCxn id="395" idx="3"/>
            </p:cNvCxnSpPr>
            <p:nvPr/>
          </p:nvCxnSpPr>
          <p:spPr>
            <a:xfrm>
              <a:off x="1774843" y="3924176"/>
              <a:ext cx="180353" cy="9838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395" name="コンテンツ プレースホルダー 2">
              <a:extLst>
                <a:ext uri="{FF2B5EF4-FFF2-40B4-BE49-F238E27FC236}">
                  <a16:creationId xmlns:a16="http://schemas.microsoft.com/office/drawing/2014/main" id="{9E1F2B21-6B02-4BF1-A177-C5157C3B7B49}"/>
                </a:ext>
              </a:extLst>
            </p:cNvPr>
            <p:cNvSpPr txBox="1">
              <a:spLocks/>
            </p:cNvSpPr>
            <p:nvPr/>
          </p:nvSpPr>
          <p:spPr>
            <a:xfrm>
              <a:off x="1575123" y="3780812"/>
              <a:ext cx="199720" cy="286727"/>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1800" kern="1200">
                  <a:solidFill>
                    <a:schemeClr val="tx1"/>
                  </a:solidFill>
                  <a:latin typeface="Meiryo UI" panose="020B0604030504040204" pitchFamily="50" charset="-128"/>
                  <a:ea typeface="Meiryo UI" panose="020B0604030504040204" pitchFamily="50" charset="-128"/>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eiryo UI" panose="020B0604030504040204" pitchFamily="50" charset="-128"/>
                  <a:ea typeface="Meiryo UI" panose="020B0604030504040204" pitchFamily="50" charset="-128"/>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eiryo UI" panose="020B0604030504040204" pitchFamily="50" charset="-128"/>
                  <a:ea typeface="Meiryo UI" panose="020B0604030504040204" pitchFamily="50" charset="-128"/>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eiryo UI" panose="020B0604030504040204" pitchFamily="50" charset="-128"/>
                  <a:ea typeface="Meiryo UI" panose="020B0604030504040204" pitchFamily="50" charset="-128"/>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eiryo UI" panose="020B0604030504040204" pitchFamily="50" charset="-128"/>
                  <a:ea typeface="Meiryo UI" panose="020B0604030504040204" pitchFamily="50" charset="-128"/>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Font typeface="Arial" panose="020B0604020202020204" pitchFamily="34" charset="0"/>
                <a:buNone/>
              </a:pPr>
              <a:r>
                <a:rPr lang="en-US" altLang="ja-JP" sz="1400" dirty="0"/>
                <a:t>N</a:t>
              </a:r>
            </a:p>
          </p:txBody>
        </p:sp>
        <p:cxnSp>
          <p:nvCxnSpPr>
            <p:cNvPr id="396" name="直線コネクタ 395">
              <a:extLst>
                <a:ext uri="{FF2B5EF4-FFF2-40B4-BE49-F238E27FC236}">
                  <a16:creationId xmlns:a16="http://schemas.microsoft.com/office/drawing/2014/main" id="{7AF69175-279B-4CEA-87E1-B9CE5F946879}"/>
                </a:ext>
              </a:extLst>
            </p:cNvPr>
            <p:cNvCxnSpPr>
              <a:cxnSpLocks/>
            </p:cNvCxnSpPr>
            <p:nvPr/>
          </p:nvCxnSpPr>
          <p:spPr>
            <a:xfrm flipH="1">
              <a:off x="1941180" y="3915233"/>
              <a:ext cx="258124" cy="126987"/>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97" name="直線コネクタ 396">
              <a:extLst>
                <a:ext uri="{FF2B5EF4-FFF2-40B4-BE49-F238E27FC236}">
                  <a16:creationId xmlns:a16="http://schemas.microsoft.com/office/drawing/2014/main" id="{EE8B66DD-8C9C-4F29-95FA-E1AF4AF491E7}"/>
                </a:ext>
              </a:extLst>
            </p:cNvPr>
            <p:cNvCxnSpPr>
              <a:cxnSpLocks/>
            </p:cNvCxnSpPr>
            <p:nvPr/>
          </p:nvCxnSpPr>
          <p:spPr>
            <a:xfrm>
              <a:off x="1984033" y="4393150"/>
              <a:ext cx="214985" cy="126987"/>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98" name="直線コネクタ 397">
              <a:extLst>
                <a:ext uri="{FF2B5EF4-FFF2-40B4-BE49-F238E27FC236}">
                  <a16:creationId xmlns:a16="http://schemas.microsoft.com/office/drawing/2014/main" id="{C1371B31-1A6A-4EA8-A5EC-3405F4C59081}"/>
                </a:ext>
              </a:extLst>
            </p:cNvPr>
            <p:cNvCxnSpPr>
              <a:cxnSpLocks/>
            </p:cNvCxnSpPr>
            <p:nvPr/>
          </p:nvCxnSpPr>
          <p:spPr>
            <a:xfrm>
              <a:off x="2210580" y="3912822"/>
              <a:ext cx="201165" cy="9838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399" name="コンテンツ プレースホルダー 2">
              <a:extLst>
                <a:ext uri="{FF2B5EF4-FFF2-40B4-BE49-F238E27FC236}">
                  <a16:creationId xmlns:a16="http://schemas.microsoft.com/office/drawing/2014/main" id="{546686FA-2316-4343-B83A-6E4BB203A20A}"/>
                </a:ext>
              </a:extLst>
            </p:cNvPr>
            <p:cNvSpPr txBox="1">
              <a:spLocks/>
            </p:cNvSpPr>
            <p:nvPr/>
          </p:nvSpPr>
          <p:spPr>
            <a:xfrm>
              <a:off x="2070097" y="4449216"/>
              <a:ext cx="194962" cy="279687"/>
            </a:xfrm>
            <a:prstGeom prst="rect">
              <a:avLst/>
            </a:prstGeom>
          </p:spPr>
          <p:txBody>
            <a:bodyPr vert="horz" lIns="91440" tIns="45720" rIns="91440" bIns="45720" rtlCol="0">
              <a:normAutofit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1800" kern="1200">
                  <a:solidFill>
                    <a:schemeClr val="tx1"/>
                  </a:solidFill>
                  <a:latin typeface="Meiryo UI" panose="020B0604030504040204" pitchFamily="50" charset="-128"/>
                  <a:ea typeface="Meiryo UI" panose="020B0604030504040204" pitchFamily="50" charset="-128"/>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eiryo UI" panose="020B0604030504040204" pitchFamily="50" charset="-128"/>
                  <a:ea typeface="Meiryo UI" panose="020B0604030504040204" pitchFamily="50" charset="-128"/>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eiryo UI" panose="020B0604030504040204" pitchFamily="50" charset="-128"/>
                  <a:ea typeface="Meiryo UI" panose="020B0604030504040204" pitchFamily="50" charset="-128"/>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eiryo UI" panose="020B0604030504040204" pitchFamily="50" charset="-128"/>
                  <a:ea typeface="Meiryo UI" panose="020B0604030504040204" pitchFamily="50" charset="-128"/>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eiryo UI" panose="020B0604030504040204" pitchFamily="50" charset="-128"/>
                  <a:ea typeface="Meiryo UI" panose="020B0604030504040204" pitchFamily="50" charset="-128"/>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Font typeface="Arial" panose="020B0604020202020204" pitchFamily="34" charset="0"/>
                <a:buNone/>
              </a:pPr>
              <a:r>
                <a:rPr lang="en-US" altLang="ja-JP" sz="1400" dirty="0"/>
                <a:t>N</a:t>
              </a:r>
            </a:p>
          </p:txBody>
        </p:sp>
        <p:sp>
          <p:nvSpPr>
            <p:cNvPr id="400" name="コンテンツ プレースホルダー 2">
              <a:extLst>
                <a:ext uri="{FF2B5EF4-FFF2-40B4-BE49-F238E27FC236}">
                  <a16:creationId xmlns:a16="http://schemas.microsoft.com/office/drawing/2014/main" id="{03E71437-8249-45C5-B72C-FF6D2E60FFA7}"/>
                </a:ext>
              </a:extLst>
            </p:cNvPr>
            <p:cNvSpPr txBox="1">
              <a:spLocks/>
            </p:cNvSpPr>
            <p:nvPr/>
          </p:nvSpPr>
          <p:spPr>
            <a:xfrm>
              <a:off x="2338685" y="3928904"/>
              <a:ext cx="201161" cy="285662"/>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1800" kern="1200">
                  <a:solidFill>
                    <a:schemeClr val="tx1"/>
                  </a:solidFill>
                  <a:latin typeface="Meiryo UI" panose="020B0604030504040204" pitchFamily="50" charset="-128"/>
                  <a:ea typeface="Meiryo UI" panose="020B0604030504040204" pitchFamily="50" charset="-128"/>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eiryo UI" panose="020B0604030504040204" pitchFamily="50" charset="-128"/>
                  <a:ea typeface="Meiryo UI" panose="020B0604030504040204" pitchFamily="50" charset="-128"/>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eiryo UI" panose="020B0604030504040204" pitchFamily="50" charset="-128"/>
                  <a:ea typeface="Meiryo UI" panose="020B0604030504040204" pitchFamily="50" charset="-128"/>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eiryo UI" panose="020B0604030504040204" pitchFamily="50" charset="-128"/>
                  <a:ea typeface="Meiryo UI" panose="020B0604030504040204" pitchFamily="50" charset="-128"/>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eiryo UI" panose="020B0604030504040204" pitchFamily="50" charset="-128"/>
                  <a:ea typeface="Meiryo UI" panose="020B0604030504040204" pitchFamily="50" charset="-128"/>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Font typeface="Arial" panose="020B0604020202020204" pitchFamily="34" charset="0"/>
                <a:buNone/>
              </a:pPr>
              <a:r>
                <a:rPr lang="en-US" altLang="ja-JP" sz="1400" dirty="0"/>
                <a:t>N</a:t>
              </a:r>
            </a:p>
          </p:txBody>
        </p:sp>
        <p:cxnSp>
          <p:nvCxnSpPr>
            <p:cNvPr id="401" name="直線コネクタ 400">
              <a:extLst>
                <a:ext uri="{FF2B5EF4-FFF2-40B4-BE49-F238E27FC236}">
                  <a16:creationId xmlns:a16="http://schemas.microsoft.com/office/drawing/2014/main" id="{154811AF-37F5-4B4B-A11F-F2DDAF789623}"/>
                </a:ext>
              </a:extLst>
            </p:cNvPr>
            <p:cNvCxnSpPr>
              <a:cxnSpLocks/>
            </p:cNvCxnSpPr>
            <p:nvPr/>
          </p:nvCxnSpPr>
          <p:spPr>
            <a:xfrm>
              <a:off x="2457954" y="4097515"/>
              <a:ext cx="0" cy="34482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02" name="直線コネクタ 401">
              <a:extLst>
                <a:ext uri="{FF2B5EF4-FFF2-40B4-BE49-F238E27FC236}">
                  <a16:creationId xmlns:a16="http://schemas.microsoft.com/office/drawing/2014/main" id="{2842AE82-F733-43A6-A391-A694F886A568}"/>
                </a:ext>
              </a:extLst>
            </p:cNvPr>
            <p:cNvCxnSpPr>
              <a:cxnSpLocks/>
            </p:cNvCxnSpPr>
            <p:nvPr/>
          </p:nvCxnSpPr>
          <p:spPr>
            <a:xfrm>
              <a:off x="2194289" y="3755283"/>
              <a:ext cx="0" cy="15995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403" name="コンテンツ プレースホルダー 2">
              <a:extLst>
                <a:ext uri="{FF2B5EF4-FFF2-40B4-BE49-F238E27FC236}">
                  <a16:creationId xmlns:a16="http://schemas.microsoft.com/office/drawing/2014/main" id="{7888FD4C-F961-4231-B8DC-E3B448A85D31}"/>
                </a:ext>
              </a:extLst>
            </p:cNvPr>
            <p:cNvSpPr txBox="1">
              <a:spLocks/>
            </p:cNvSpPr>
            <p:nvPr/>
          </p:nvSpPr>
          <p:spPr>
            <a:xfrm>
              <a:off x="2048427" y="3512533"/>
              <a:ext cx="297538" cy="236652"/>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1800" kern="1200">
                  <a:solidFill>
                    <a:schemeClr val="tx1"/>
                  </a:solidFill>
                  <a:latin typeface="Meiryo UI" panose="020B0604030504040204" pitchFamily="50" charset="-128"/>
                  <a:ea typeface="Meiryo UI" panose="020B0604030504040204" pitchFamily="50" charset="-128"/>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eiryo UI" panose="020B0604030504040204" pitchFamily="50" charset="-128"/>
                  <a:ea typeface="Meiryo UI" panose="020B0604030504040204" pitchFamily="50" charset="-128"/>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eiryo UI" panose="020B0604030504040204" pitchFamily="50" charset="-128"/>
                  <a:ea typeface="Meiryo UI" panose="020B0604030504040204" pitchFamily="50" charset="-128"/>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eiryo UI" panose="020B0604030504040204" pitchFamily="50" charset="-128"/>
                  <a:ea typeface="Meiryo UI" panose="020B0604030504040204" pitchFamily="50" charset="-128"/>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eiryo UI" panose="020B0604030504040204" pitchFamily="50" charset="-128"/>
                  <a:ea typeface="Meiryo UI" panose="020B0604030504040204" pitchFamily="50" charset="-128"/>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Font typeface="Arial" panose="020B0604020202020204" pitchFamily="34" charset="0"/>
                <a:buNone/>
              </a:pPr>
              <a:r>
                <a:rPr lang="en-US" altLang="ja-JP" sz="1400" dirty="0"/>
                <a:t>N</a:t>
              </a:r>
              <a:endParaRPr lang="en-US" altLang="ja-JP" sz="1400" baseline="-25000" dirty="0"/>
            </a:p>
          </p:txBody>
        </p:sp>
        <p:cxnSp>
          <p:nvCxnSpPr>
            <p:cNvPr id="404" name="直線コネクタ 403">
              <a:extLst>
                <a:ext uri="{FF2B5EF4-FFF2-40B4-BE49-F238E27FC236}">
                  <a16:creationId xmlns:a16="http://schemas.microsoft.com/office/drawing/2014/main" id="{21286FDC-5AA0-4D7A-BD5B-E759ABE1671C}"/>
                </a:ext>
              </a:extLst>
            </p:cNvPr>
            <p:cNvCxnSpPr>
              <a:cxnSpLocks/>
              <a:stCxn id="395" idx="1"/>
            </p:cNvCxnSpPr>
            <p:nvPr/>
          </p:nvCxnSpPr>
          <p:spPr>
            <a:xfrm flipH="1">
              <a:off x="1394770" y="3924176"/>
              <a:ext cx="180353" cy="26642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05" name="直線コネクタ 404">
              <a:extLst>
                <a:ext uri="{FF2B5EF4-FFF2-40B4-BE49-F238E27FC236}">
                  <a16:creationId xmlns:a16="http://schemas.microsoft.com/office/drawing/2014/main" id="{DEB26BEE-14E0-4016-940F-E17BD7F5D774}"/>
                </a:ext>
              </a:extLst>
            </p:cNvPr>
            <p:cNvCxnSpPr>
              <a:cxnSpLocks/>
            </p:cNvCxnSpPr>
            <p:nvPr/>
          </p:nvCxnSpPr>
          <p:spPr>
            <a:xfrm flipH="1">
              <a:off x="1413511" y="3964302"/>
              <a:ext cx="180353" cy="26642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06" name="直線コネクタ 405">
              <a:extLst>
                <a:ext uri="{FF2B5EF4-FFF2-40B4-BE49-F238E27FC236}">
                  <a16:creationId xmlns:a16="http://schemas.microsoft.com/office/drawing/2014/main" id="{C0711399-48B3-483A-87FA-9F8C52BF5E82}"/>
                </a:ext>
              </a:extLst>
            </p:cNvPr>
            <p:cNvCxnSpPr>
              <a:cxnSpLocks/>
            </p:cNvCxnSpPr>
            <p:nvPr/>
          </p:nvCxnSpPr>
          <p:spPr>
            <a:xfrm flipH="1">
              <a:off x="2281572" y="4417110"/>
              <a:ext cx="171623" cy="11170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07" name="直線コネクタ 406">
              <a:extLst>
                <a:ext uri="{FF2B5EF4-FFF2-40B4-BE49-F238E27FC236}">
                  <a16:creationId xmlns:a16="http://schemas.microsoft.com/office/drawing/2014/main" id="{E1EC9820-C311-4355-BDAF-2B87FDF00E70}"/>
                </a:ext>
              </a:extLst>
            </p:cNvPr>
            <p:cNvCxnSpPr>
              <a:cxnSpLocks/>
            </p:cNvCxnSpPr>
            <p:nvPr/>
          </p:nvCxnSpPr>
          <p:spPr>
            <a:xfrm>
              <a:off x="2205114" y="3943490"/>
              <a:ext cx="201165" cy="9838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08" name="直線コネクタ 407">
              <a:extLst>
                <a:ext uri="{FF2B5EF4-FFF2-40B4-BE49-F238E27FC236}">
                  <a16:creationId xmlns:a16="http://schemas.microsoft.com/office/drawing/2014/main" id="{C4F0BEA6-CD98-4DAF-A353-3B8AAB322D1F}"/>
                </a:ext>
              </a:extLst>
            </p:cNvPr>
            <p:cNvCxnSpPr>
              <a:cxnSpLocks/>
            </p:cNvCxnSpPr>
            <p:nvPr/>
          </p:nvCxnSpPr>
          <p:spPr>
            <a:xfrm flipH="1">
              <a:off x="2284280" y="4442336"/>
              <a:ext cx="171623" cy="11170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09" name="直線コネクタ 408">
              <a:extLst>
                <a:ext uri="{FF2B5EF4-FFF2-40B4-BE49-F238E27FC236}">
                  <a16:creationId xmlns:a16="http://schemas.microsoft.com/office/drawing/2014/main" id="{E1946CD3-27C4-4565-A0FD-44719CE87515}"/>
                </a:ext>
              </a:extLst>
            </p:cNvPr>
            <p:cNvCxnSpPr>
              <a:cxnSpLocks/>
            </p:cNvCxnSpPr>
            <p:nvPr/>
          </p:nvCxnSpPr>
          <p:spPr>
            <a:xfrm flipH="1">
              <a:off x="1923785" y="3630859"/>
              <a:ext cx="16181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10" name="直線コネクタ 409">
              <a:extLst>
                <a:ext uri="{FF2B5EF4-FFF2-40B4-BE49-F238E27FC236}">
                  <a16:creationId xmlns:a16="http://schemas.microsoft.com/office/drawing/2014/main" id="{75734F17-FFCE-4CF1-A0BD-FA3503AA8029}"/>
                </a:ext>
              </a:extLst>
            </p:cNvPr>
            <p:cNvCxnSpPr>
              <a:cxnSpLocks/>
            </p:cNvCxnSpPr>
            <p:nvPr/>
          </p:nvCxnSpPr>
          <p:spPr>
            <a:xfrm flipH="1">
              <a:off x="2291377" y="3627365"/>
              <a:ext cx="16181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411" name="コンテンツ プレースホルダー 2">
              <a:extLst>
                <a:ext uri="{FF2B5EF4-FFF2-40B4-BE49-F238E27FC236}">
                  <a16:creationId xmlns:a16="http://schemas.microsoft.com/office/drawing/2014/main" id="{05C6D2C5-36F5-4C25-AB75-D1EE0FD8A3C5}"/>
                </a:ext>
              </a:extLst>
            </p:cNvPr>
            <p:cNvSpPr txBox="1">
              <a:spLocks/>
            </p:cNvSpPr>
            <p:nvPr/>
          </p:nvSpPr>
          <p:spPr>
            <a:xfrm>
              <a:off x="2406279" y="3510447"/>
              <a:ext cx="297538" cy="236652"/>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1800" kern="1200">
                  <a:solidFill>
                    <a:schemeClr val="tx1"/>
                  </a:solidFill>
                  <a:latin typeface="Meiryo UI" panose="020B0604030504040204" pitchFamily="50" charset="-128"/>
                  <a:ea typeface="Meiryo UI" panose="020B0604030504040204" pitchFamily="50" charset="-128"/>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eiryo UI" panose="020B0604030504040204" pitchFamily="50" charset="-128"/>
                  <a:ea typeface="Meiryo UI" panose="020B0604030504040204" pitchFamily="50" charset="-128"/>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eiryo UI" panose="020B0604030504040204" pitchFamily="50" charset="-128"/>
                  <a:ea typeface="Meiryo UI" panose="020B0604030504040204" pitchFamily="50" charset="-128"/>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eiryo UI" panose="020B0604030504040204" pitchFamily="50" charset="-128"/>
                  <a:ea typeface="Meiryo UI" panose="020B0604030504040204" pitchFamily="50" charset="-128"/>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eiryo UI" panose="020B0604030504040204" pitchFamily="50" charset="-128"/>
                  <a:ea typeface="Meiryo UI" panose="020B0604030504040204" pitchFamily="50" charset="-128"/>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Font typeface="Arial" panose="020B0604020202020204" pitchFamily="34" charset="0"/>
                <a:buNone/>
              </a:pPr>
              <a:r>
                <a:rPr lang="en-US" altLang="ja-JP" sz="1400" dirty="0"/>
                <a:t>H</a:t>
              </a:r>
              <a:endParaRPr lang="en-US" altLang="ja-JP" sz="1400" baseline="-25000" dirty="0"/>
            </a:p>
          </p:txBody>
        </p:sp>
        <p:sp>
          <p:nvSpPr>
            <p:cNvPr id="412" name="コンテンツ プレースホルダー 2">
              <a:extLst>
                <a:ext uri="{FF2B5EF4-FFF2-40B4-BE49-F238E27FC236}">
                  <a16:creationId xmlns:a16="http://schemas.microsoft.com/office/drawing/2014/main" id="{87077CDF-DA98-4600-95FB-A6DB442391AE}"/>
                </a:ext>
              </a:extLst>
            </p:cNvPr>
            <p:cNvSpPr txBox="1">
              <a:spLocks/>
            </p:cNvSpPr>
            <p:nvPr/>
          </p:nvSpPr>
          <p:spPr>
            <a:xfrm>
              <a:off x="1558540" y="3496700"/>
              <a:ext cx="524717" cy="150691"/>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1800" kern="1200">
                  <a:solidFill>
                    <a:schemeClr val="tx1"/>
                  </a:solidFill>
                  <a:latin typeface="Meiryo UI" panose="020B0604030504040204" pitchFamily="50" charset="-128"/>
                  <a:ea typeface="Meiryo UI" panose="020B0604030504040204" pitchFamily="50" charset="-128"/>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eiryo UI" panose="020B0604030504040204" pitchFamily="50" charset="-128"/>
                  <a:ea typeface="Meiryo UI" panose="020B0604030504040204" pitchFamily="50" charset="-128"/>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eiryo UI" panose="020B0604030504040204" pitchFamily="50" charset="-128"/>
                  <a:ea typeface="Meiryo UI" panose="020B0604030504040204" pitchFamily="50" charset="-128"/>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eiryo UI" panose="020B0604030504040204" pitchFamily="50" charset="-128"/>
                  <a:ea typeface="Meiryo UI" panose="020B0604030504040204" pitchFamily="50" charset="-128"/>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eiryo UI" panose="020B0604030504040204" pitchFamily="50" charset="-128"/>
                  <a:ea typeface="Meiryo UI" panose="020B0604030504040204" pitchFamily="50" charset="-128"/>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Font typeface="Arial" panose="020B0604020202020204" pitchFamily="34" charset="0"/>
                <a:buNone/>
              </a:pPr>
              <a:r>
                <a:rPr lang="en-US" altLang="ja-JP" sz="1400" dirty="0">
                  <a:solidFill>
                    <a:srgbClr val="FF0000"/>
                  </a:solidFill>
                </a:rPr>
                <a:t>He</a:t>
              </a:r>
              <a:endParaRPr lang="en-US" altLang="ja-JP" sz="1400" baseline="-25000" dirty="0">
                <a:solidFill>
                  <a:srgbClr val="FF0000"/>
                </a:solidFill>
              </a:endParaRPr>
            </a:p>
          </p:txBody>
        </p:sp>
      </p:grpSp>
      <p:sp>
        <p:nvSpPr>
          <p:cNvPr id="153" name="テキスト ボックス 152">
            <a:extLst>
              <a:ext uri="{FF2B5EF4-FFF2-40B4-BE49-F238E27FC236}">
                <a16:creationId xmlns:a16="http://schemas.microsoft.com/office/drawing/2014/main" id="{66B03138-FF8F-4135-99D7-8618310C5F03}"/>
              </a:ext>
            </a:extLst>
          </p:cNvPr>
          <p:cNvSpPr txBox="1"/>
          <p:nvPr/>
        </p:nvSpPr>
        <p:spPr>
          <a:xfrm>
            <a:off x="407222" y="6299707"/>
            <a:ext cx="6155050" cy="253916"/>
          </a:xfrm>
          <a:prstGeom prst="rect">
            <a:avLst/>
          </a:prstGeom>
          <a:noFill/>
        </p:spPr>
        <p:txBody>
          <a:bodyPr wrap="square" rtlCol="0">
            <a:spAutoFit/>
          </a:bodyPr>
          <a:lstStyle/>
          <a:p>
            <a:pPr>
              <a:defRPr/>
            </a:pPr>
            <a:r>
              <a:rPr kumimoji="1" lang="ja-JP" altLang="en-US" sz="1050" dirty="0">
                <a:solidFill>
                  <a:prstClr val="black"/>
                </a:solidFill>
                <a:latin typeface="Meiryo UI" panose="020B0604030504040204" pitchFamily="50" charset="-128"/>
                <a:ea typeface="Meiryo UI" panose="020B0604030504040204" pitchFamily="50" charset="-128"/>
              </a:rPr>
              <a:t>「</a:t>
            </a:r>
            <a:r>
              <a:rPr kumimoji="1" lang="en-US" altLang="ja-JP" sz="1050" dirty="0">
                <a:solidFill>
                  <a:prstClr val="black"/>
                </a:solidFill>
                <a:latin typeface="Meiryo UI" panose="020B0604030504040204" pitchFamily="50" charset="-128"/>
                <a:ea typeface="Meiryo UI" panose="020B0604030504040204" pitchFamily="50" charset="-128"/>
              </a:rPr>
              <a:t>UNSCEAR</a:t>
            </a:r>
            <a:r>
              <a:rPr kumimoji="1" lang="ja-JP" altLang="en-US" sz="1050" dirty="0" err="1">
                <a:solidFill>
                  <a:prstClr val="black"/>
                </a:solidFill>
                <a:latin typeface="Meiryo UI" panose="020B0604030504040204" pitchFamily="50" charset="-128"/>
                <a:ea typeface="Meiryo UI" panose="020B0604030504040204" pitchFamily="50" charset="-128"/>
              </a:rPr>
              <a:t>、</a:t>
            </a:r>
            <a:r>
              <a:rPr kumimoji="1" lang="en-US" altLang="ja-JP" sz="1050" dirty="0">
                <a:solidFill>
                  <a:prstClr val="black"/>
                </a:solidFill>
                <a:latin typeface="Meiryo UI" panose="020B0604030504040204" pitchFamily="50" charset="-128"/>
                <a:ea typeface="Meiryo UI" panose="020B0604030504040204" pitchFamily="50" charset="-128"/>
              </a:rPr>
              <a:t>2016 Report</a:t>
            </a:r>
            <a:r>
              <a:rPr kumimoji="1" lang="ja-JP" altLang="en-US" sz="1050" dirty="0" err="1">
                <a:solidFill>
                  <a:prstClr val="black"/>
                </a:solidFill>
                <a:latin typeface="Meiryo UI" panose="020B0604030504040204" pitchFamily="50" charset="-128"/>
                <a:ea typeface="Meiryo UI" panose="020B0604030504040204" pitchFamily="50" charset="-128"/>
              </a:rPr>
              <a:t>、</a:t>
            </a:r>
            <a:r>
              <a:rPr kumimoji="1" lang="en-US" altLang="ja-JP" sz="1050" dirty="0">
                <a:solidFill>
                  <a:prstClr val="black"/>
                </a:solidFill>
                <a:latin typeface="Meiryo UI" panose="020B0604030504040204" pitchFamily="50" charset="-128"/>
                <a:ea typeface="Meiryo UI" panose="020B0604030504040204" pitchFamily="50" charset="-128"/>
              </a:rPr>
              <a:t>p.287</a:t>
            </a:r>
            <a:r>
              <a:rPr kumimoji="1" lang="ja-JP" altLang="en-US" sz="1050" dirty="0" err="1">
                <a:solidFill>
                  <a:prstClr val="black"/>
                </a:solidFill>
                <a:latin typeface="Meiryo UI" panose="020B0604030504040204" pitchFamily="50" charset="-128"/>
                <a:ea typeface="Meiryo UI" panose="020B0604030504040204" pitchFamily="50" charset="-128"/>
              </a:rPr>
              <a:t>、</a:t>
            </a:r>
            <a:r>
              <a:rPr kumimoji="1" lang="ja-JP" altLang="en-US" sz="1050" dirty="0">
                <a:solidFill>
                  <a:prstClr val="black"/>
                </a:solidFill>
                <a:latin typeface="Meiryo UI" panose="020B0604030504040204" pitchFamily="50" charset="-128"/>
                <a:ea typeface="Meiryo UI" panose="020B0604030504040204" pitchFamily="50" charset="-128"/>
              </a:rPr>
              <a:t>平成</a:t>
            </a:r>
            <a:r>
              <a:rPr kumimoji="1" lang="en-US" altLang="ja-JP" sz="1050" dirty="0">
                <a:solidFill>
                  <a:prstClr val="black"/>
                </a:solidFill>
                <a:latin typeface="Meiryo UI" panose="020B0604030504040204" pitchFamily="50" charset="-128"/>
                <a:ea typeface="Meiryo UI" panose="020B0604030504040204" pitchFamily="50" charset="-128"/>
              </a:rPr>
              <a:t>28</a:t>
            </a:r>
            <a:r>
              <a:rPr kumimoji="1" lang="ja-JP" altLang="en-US" sz="1050" dirty="0">
                <a:solidFill>
                  <a:prstClr val="black"/>
                </a:solidFill>
                <a:latin typeface="Meiryo UI" panose="020B0604030504040204" pitchFamily="50" charset="-128"/>
                <a:ea typeface="Meiryo UI" panose="020B0604030504040204" pitchFamily="50" charset="-128"/>
              </a:rPr>
              <a:t>年</a:t>
            </a:r>
            <a:r>
              <a:rPr kumimoji="1" lang="en-US" altLang="ja-JP" sz="1050" dirty="0">
                <a:solidFill>
                  <a:prstClr val="black"/>
                </a:solidFill>
                <a:latin typeface="Meiryo UI" panose="020B0604030504040204" pitchFamily="50" charset="-128"/>
                <a:ea typeface="Meiryo UI" panose="020B0604030504040204" pitchFamily="50" charset="-128"/>
              </a:rPr>
              <a:t>4</a:t>
            </a:r>
            <a:r>
              <a:rPr kumimoji="1" lang="ja-JP" altLang="en-US" sz="1050" dirty="0">
                <a:solidFill>
                  <a:prstClr val="black"/>
                </a:solidFill>
                <a:latin typeface="Meiryo UI" panose="020B0604030504040204" pitchFamily="50" charset="-128"/>
                <a:ea typeface="Meiryo UI" panose="020B0604030504040204" pitchFamily="50" charset="-128"/>
              </a:rPr>
              <a:t>月」より作成</a:t>
            </a:r>
            <a:endParaRPr kumimoji="1" lang="en-US" altLang="ja-JP" sz="1050" dirty="0">
              <a:solidFill>
                <a:prstClr val="black"/>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73076834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8D20457-6617-4431-9136-64674BE6E1A3}"/>
              </a:ext>
            </a:extLst>
          </p:cNvPr>
          <p:cNvSpPr>
            <a:spLocks noGrp="1"/>
          </p:cNvSpPr>
          <p:nvPr>
            <p:ph type="title"/>
          </p:nvPr>
        </p:nvSpPr>
        <p:spPr>
          <a:xfrm>
            <a:off x="388417" y="172035"/>
            <a:ext cx="8643440" cy="533089"/>
          </a:xfrm>
        </p:spPr>
        <p:txBody>
          <a:bodyPr/>
          <a:lstStyle/>
          <a:p>
            <a:r>
              <a:rPr lang="ja-JP" altLang="en-US" dirty="0"/>
              <a:t>４</a:t>
            </a:r>
            <a:r>
              <a:rPr lang="en-US" altLang="ja-JP" dirty="0"/>
              <a:t>.</a:t>
            </a:r>
            <a:r>
              <a:rPr lang="ja-JP" altLang="en-US" dirty="0"/>
              <a:t>８ トリチウムによる生体影響（動物実験）</a:t>
            </a:r>
            <a:endParaRPr kumimoji="1" lang="ja-JP" altLang="en-US" dirty="0"/>
          </a:p>
        </p:txBody>
      </p:sp>
      <p:sp>
        <p:nvSpPr>
          <p:cNvPr id="4" name="正方形/長方形 3">
            <a:extLst>
              <a:ext uri="{FF2B5EF4-FFF2-40B4-BE49-F238E27FC236}">
                <a16:creationId xmlns:a16="http://schemas.microsoft.com/office/drawing/2014/main" id="{271F3960-E06B-4544-9BF6-974CD2039EBE}"/>
              </a:ext>
            </a:extLst>
          </p:cNvPr>
          <p:cNvSpPr/>
          <p:nvPr/>
        </p:nvSpPr>
        <p:spPr>
          <a:xfrm>
            <a:off x="286996" y="1179652"/>
            <a:ext cx="8570007" cy="975138"/>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tIns="108000" rtlCol="0" anchor="t"/>
          <a:lstStyle/>
          <a:p>
            <a:pPr marL="285750" lvl="0" indent="-285750">
              <a:buFont typeface="Wingdings" panose="05000000000000000000" pitchFamily="2" charset="2"/>
              <a:buChar char="l"/>
              <a:defRPr/>
            </a:pPr>
            <a:r>
              <a:rPr kumimoji="1" lang="ja-JP" altLang="en-US" dirty="0">
                <a:solidFill>
                  <a:schemeClr val="tx1"/>
                </a:solidFill>
                <a:latin typeface="メイリオ" panose="020B0604030504040204" pitchFamily="50" charset="-128"/>
                <a:ea typeface="メイリオ" panose="020B0604030504040204" pitchFamily="50" charset="-128"/>
              </a:rPr>
              <a:t>マウスに</a:t>
            </a:r>
            <a:r>
              <a:rPr kumimoji="1" lang="en-US" altLang="ja-JP" dirty="0">
                <a:solidFill>
                  <a:schemeClr val="tx1"/>
                </a:solidFill>
                <a:latin typeface="メイリオ" panose="020B0604030504040204" pitchFamily="50" charset="-128"/>
                <a:ea typeface="メイリオ" panose="020B0604030504040204" pitchFamily="50" charset="-128"/>
              </a:rPr>
              <a:t>HTO</a:t>
            </a:r>
            <a:r>
              <a:rPr kumimoji="1" lang="ja-JP" altLang="en-US" dirty="0">
                <a:solidFill>
                  <a:schemeClr val="tx1"/>
                </a:solidFill>
                <a:latin typeface="メイリオ" panose="020B0604030504040204" pitchFamily="50" charset="-128"/>
                <a:ea typeface="メイリオ" panose="020B0604030504040204" pitchFamily="50" charset="-128"/>
              </a:rPr>
              <a:t>を生涯にわたって飲水投与し続けた事例では</a:t>
            </a:r>
            <a:r>
              <a:rPr kumimoji="1" lang="ja-JP" altLang="en-US" sz="1800" b="0" i="0" u="none" strike="noStrike" kern="1200" cap="none" spc="0" normalizeH="0" baseline="0" noProof="0" dirty="0" err="1">
                <a:ln>
                  <a:noFill/>
                </a:ln>
                <a:solidFill>
                  <a:schemeClr val="tx1"/>
                </a:solidFill>
                <a:effectLst/>
                <a:uLnTx/>
                <a:uFillTx/>
                <a:latin typeface="メイリオ" panose="020B0604030504040204" pitchFamily="50" charset="-128"/>
                <a:ea typeface="メイリオ" panose="020B0604030504040204" pitchFamily="50" charset="-128"/>
                <a:cs typeface="+mn-cs"/>
              </a:rPr>
              <a:t>、</a:t>
            </a:r>
            <a:r>
              <a:rPr kumimoji="1" lang="en-US" altLang="ja-JP" dirty="0">
                <a:solidFill>
                  <a:schemeClr val="tx1"/>
                </a:solidFill>
                <a:latin typeface="メイリオ" panose="020B0604030504040204" pitchFamily="50" charset="-128"/>
                <a:ea typeface="メイリオ" panose="020B0604030504040204" pitchFamily="50" charset="-128"/>
              </a:rPr>
              <a:t> HTO</a:t>
            </a:r>
            <a:r>
              <a:rPr kumimoji="1" lang="ja-JP" altLang="en-US" dirty="0">
                <a:solidFill>
                  <a:schemeClr val="tx1"/>
                </a:solidFill>
                <a:latin typeface="メイリオ" panose="020B0604030504040204" pitchFamily="50" charset="-128"/>
                <a:ea typeface="メイリオ" panose="020B0604030504040204" pitchFamily="50" charset="-128"/>
              </a:rPr>
              <a:t>非投与のマウスに比べて、</a:t>
            </a:r>
            <a:r>
              <a:rPr kumimoji="1" lang="en-US" altLang="ja-JP" sz="1800" b="0" i="0" u="none" strike="noStrike" kern="1200" cap="none" spc="0" normalizeH="0" baseline="0" noProof="0" dirty="0">
                <a:ln>
                  <a:noFill/>
                </a:ln>
                <a:solidFill>
                  <a:schemeClr val="tx1"/>
                </a:solidFill>
                <a:effectLst/>
                <a:uLnTx/>
                <a:uFillTx/>
                <a:latin typeface="メイリオ" panose="020B0604030504040204" pitchFamily="50" charset="-128"/>
                <a:ea typeface="メイリオ" panose="020B0604030504040204" pitchFamily="50" charset="-128"/>
                <a:cs typeface="+mn-cs"/>
              </a:rPr>
              <a:t>3.6mGy/</a:t>
            </a:r>
            <a:r>
              <a:rPr kumimoji="1" lang="ja-JP" altLang="en-US" sz="1800" b="0" i="0" u="none" strike="noStrike" kern="1200" cap="none" spc="0" normalizeH="0" baseline="0" noProof="0" dirty="0">
                <a:ln>
                  <a:noFill/>
                </a:ln>
                <a:solidFill>
                  <a:schemeClr val="tx1"/>
                </a:solidFill>
                <a:effectLst/>
                <a:uLnTx/>
                <a:uFillTx/>
                <a:latin typeface="メイリオ" panose="020B0604030504040204" pitchFamily="50" charset="-128"/>
                <a:ea typeface="メイリオ" panose="020B0604030504040204" pitchFamily="50" charset="-128"/>
                <a:cs typeface="+mn-cs"/>
              </a:rPr>
              <a:t>日以上の線量</a:t>
            </a:r>
            <a:r>
              <a:rPr kumimoji="1" lang="ja-JP" altLang="en-US" dirty="0">
                <a:solidFill>
                  <a:schemeClr val="tx1"/>
                </a:solidFill>
                <a:latin typeface="メイリオ" panose="020B0604030504040204" pitchFamily="50" charset="-128"/>
                <a:ea typeface="メイリオ" panose="020B0604030504040204" pitchFamily="50" charset="-128"/>
              </a:rPr>
              <a:t>率で</a:t>
            </a:r>
            <a:r>
              <a:rPr kumimoji="1" lang="ja-JP" altLang="en-US" sz="1800" b="0" i="0" u="none" strike="noStrike" kern="1200" cap="none" spc="0" normalizeH="0" baseline="0" noProof="0" dirty="0">
                <a:ln>
                  <a:noFill/>
                </a:ln>
                <a:solidFill>
                  <a:schemeClr val="tx1"/>
                </a:solidFill>
                <a:effectLst/>
                <a:uLnTx/>
                <a:uFillTx/>
                <a:latin typeface="メイリオ" panose="020B0604030504040204" pitchFamily="50" charset="-128"/>
                <a:ea typeface="メイリオ" panose="020B0604030504040204" pitchFamily="50" charset="-128"/>
                <a:cs typeface="+mn-cs"/>
              </a:rPr>
              <a:t>生存期間が短くなることが</a:t>
            </a:r>
            <a:r>
              <a:rPr kumimoji="1" lang="ja-JP" altLang="en-US" dirty="0">
                <a:solidFill>
                  <a:schemeClr val="tx1"/>
                </a:solidFill>
                <a:latin typeface="メイリオ" panose="020B0604030504040204" pitchFamily="50" charset="-128"/>
                <a:ea typeface="メイリオ" panose="020B0604030504040204" pitchFamily="50" charset="-128"/>
              </a:rPr>
              <a:t>確認されている。</a:t>
            </a:r>
            <a:endParaRPr kumimoji="1" lang="en-US" altLang="ja-JP" dirty="0">
              <a:solidFill>
                <a:schemeClr val="tx1"/>
              </a:solidFill>
              <a:latin typeface="メイリオ" panose="020B0604030504040204" pitchFamily="50" charset="-128"/>
              <a:ea typeface="メイリオ" panose="020B0604030504040204" pitchFamily="50" charset="-128"/>
            </a:endParaRPr>
          </a:p>
          <a:p>
            <a:pPr marL="285750" lvl="0" indent="-285750">
              <a:buFont typeface="Wingdings" panose="05000000000000000000" pitchFamily="2" charset="2"/>
              <a:buChar char="l"/>
              <a:defRPr/>
            </a:pPr>
            <a:endParaRPr kumimoji="1" lang="en-US" altLang="ja-JP" dirty="0">
              <a:solidFill>
                <a:schemeClr val="tx1"/>
              </a:solidFill>
              <a:latin typeface="メイリオ" panose="020B0604030504040204" pitchFamily="50" charset="-128"/>
              <a:ea typeface="メイリオ" panose="020B0604030504040204" pitchFamily="50" charset="-128"/>
            </a:endParaRPr>
          </a:p>
        </p:txBody>
      </p:sp>
      <p:sp>
        <p:nvSpPr>
          <p:cNvPr id="5" name="スライド番号プレースホルダー 4">
            <a:extLst>
              <a:ext uri="{FF2B5EF4-FFF2-40B4-BE49-F238E27FC236}">
                <a16:creationId xmlns:a16="http://schemas.microsoft.com/office/drawing/2014/main" id="{68AF8F48-9921-43BD-8392-73F831F48924}"/>
              </a:ext>
            </a:extLst>
          </p:cNvPr>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787F0561-F29F-4014-88F6-9EE3D1B23701}" type="slidenum">
              <a:rPr kumimoji="1" lang="ja-JP" altLang="en-US" sz="1200" b="0" i="0" u="none" strike="noStrike" kern="1200" cap="none" spc="0" normalizeH="0" baseline="0" noProof="0" smtClean="0">
                <a:ln>
                  <a:noFill/>
                </a:ln>
                <a:solidFill>
                  <a:prstClr val="black">
                    <a:tint val="75000"/>
                  </a:prstClr>
                </a:solidFill>
                <a:effectLst/>
                <a:uLnTx/>
                <a:uFillTx/>
                <a:latin typeface="Yu Gothic UI Semilight" panose="020B0400000000000000" pitchFamily="50" charset="-128"/>
                <a:ea typeface="Yu Gothic UI Semilight" panose="020B0400000000000000" pitchFamily="50" charset="-128"/>
                <a:cs typeface="+mn-cs"/>
              </a:rPr>
              <a:pPr marL="0" marR="0" lvl="0" indent="0" algn="r" defTabSz="457200" rtl="0" eaLnBrk="1" fontAlgn="auto" latinLnBrk="0" hangingPunct="1">
                <a:lnSpc>
                  <a:spcPct val="100000"/>
                </a:lnSpc>
                <a:spcBef>
                  <a:spcPts val="0"/>
                </a:spcBef>
                <a:spcAft>
                  <a:spcPts val="0"/>
                </a:spcAft>
                <a:buClrTx/>
                <a:buSzTx/>
                <a:buFontTx/>
                <a:buNone/>
                <a:tabLst/>
                <a:defRPr/>
              </a:pPr>
              <a:t>31</a:t>
            </a:fld>
            <a:endParaRPr kumimoji="1" lang="ja-JP" altLang="en-US" sz="1200" b="0" i="0" u="none" strike="noStrike" kern="1200" cap="none" spc="0" normalizeH="0" baseline="0" noProof="0">
              <a:ln>
                <a:noFill/>
              </a:ln>
              <a:solidFill>
                <a:prstClr val="black">
                  <a:tint val="75000"/>
                </a:prstClr>
              </a:solidFill>
              <a:effectLst/>
              <a:uLnTx/>
              <a:uFillTx/>
              <a:latin typeface="Yu Gothic UI Semilight" panose="020B0400000000000000" pitchFamily="50" charset="-128"/>
              <a:ea typeface="Yu Gothic UI Semilight" panose="020B0400000000000000" pitchFamily="50" charset="-128"/>
              <a:cs typeface="+mn-cs"/>
            </a:endParaRPr>
          </a:p>
        </p:txBody>
      </p:sp>
      <p:sp>
        <p:nvSpPr>
          <p:cNvPr id="11" name="正方形/長方形 10">
            <a:extLst>
              <a:ext uri="{FF2B5EF4-FFF2-40B4-BE49-F238E27FC236}">
                <a16:creationId xmlns:a16="http://schemas.microsoft.com/office/drawing/2014/main" id="{56A3AC94-C927-4838-9E25-247C5D899D1B}"/>
              </a:ext>
            </a:extLst>
          </p:cNvPr>
          <p:cNvSpPr/>
          <p:nvPr/>
        </p:nvSpPr>
        <p:spPr>
          <a:xfrm>
            <a:off x="370936" y="810127"/>
            <a:ext cx="8402128" cy="35636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1800" b="0" i="0" u="none" strike="noStrike" kern="1200" cap="none" spc="0" normalizeH="0" baseline="0" noProof="0" dirty="0">
                <a:ln>
                  <a:noFill/>
                </a:ln>
                <a:solidFill>
                  <a:schemeClr val="tx1"/>
                </a:solidFill>
                <a:effectLst/>
                <a:uLnTx/>
                <a:uFillTx/>
                <a:latin typeface="メイリオ" panose="020B0604030504040204" pitchFamily="50" charset="-128"/>
                <a:ea typeface="メイリオ" panose="020B0604030504040204" pitchFamily="50" charset="-128"/>
                <a:cs typeface="+mn-cs"/>
              </a:rPr>
              <a:t>トリチウムからの被ばくにより</a:t>
            </a:r>
            <a:r>
              <a:rPr kumimoji="1" lang="ja-JP" altLang="en-US" dirty="0">
                <a:solidFill>
                  <a:schemeClr val="tx1"/>
                </a:solidFill>
                <a:latin typeface="メイリオ" panose="020B0604030504040204" pitchFamily="50" charset="-128"/>
                <a:ea typeface="メイリオ" panose="020B0604030504040204" pitchFamily="50" charset="-128"/>
              </a:rPr>
              <a:t>生体影響が発生した事例はあるのか？</a:t>
            </a:r>
            <a:endParaRPr kumimoji="1" lang="en-US" altLang="ja-JP" sz="1800" b="0" i="0" u="none" strike="noStrike" kern="1200" cap="none" spc="0" normalizeH="0" baseline="0" noProof="0" dirty="0">
              <a:ln>
                <a:noFill/>
              </a:ln>
              <a:solidFill>
                <a:schemeClr val="tx1"/>
              </a:solidFill>
              <a:effectLst/>
              <a:uLnTx/>
              <a:uFillTx/>
              <a:latin typeface="メイリオ" panose="020B0604030504040204" pitchFamily="50" charset="-128"/>
              <a:ea typeface="メイリオ" panose="020B0604030504040204" pitchFamily="50" charset="-128"/>
            </a:endParaRPr>
          </a:p>
        </p:txBody>
      </p:sp>
      <p:sp>
        <p:nvSpPr>
          <p:cNvPr id="10" name="テキスト ボックス 9">
            <a:extLst>
              <a:ext uri="{FF2B5EF4-FFF2-40B4-BE49-F238E27FC236}">
                <a16:creationId xmlns:a16="http://schemas.microsoft.com/office/drawing/2014/main" id="{D750236F-A4AA-4478-9536-DDD78E1F5DA0}"/>
              </a:ext>
            </a:extLst>
          </p:cNvPr>
          <p:cNvSpPr txBox="1"/>
          <p:nvPr/>
        </p:nvSpPr>
        <p:spPr>
          <a:xfrm>
            <a:off x="967661" y="2352491"/>
            <a:ext cx="7224857" cy="369332"/>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1" lang="ja-JP" altLang="en-US" b="1" dirty="0">
                <a:latin typeface="メイリオ" panose="020B0604030504040204" pitchFamily="50" charset="-128"/>
                <a:ea typeface="メイリオ" panose="020B0604030504040204" pitchFamily="50" charset="-128"/>
              </a:rPr>
              <a:t>マウスに</a:t>
            </a:r>
            <a:r>
              <a:rPr kumimoji="1" lang="en-US" altLang="ja-JP" b="1" dirty="0">
                <a:latin typeface="メイリオ" panose="020B0604030504040204" pitchFamily="50" charset="-128"/>
                <a:ea typeface="メイリオ" panose="020B0604030504040204" pitchFamily="50" charset="-128"/>
              </a:rPr>
              <a:t>HTO</a:t>
            </a:r>
            <a:r>
              <a:rPr kumimoji="1" lang="ja-JP" altLang="en-US" b="1" dirty="0">
                <a:latin typeface="メイリオ" panose="020B0604030504040204" pitchFamily="50" charset="-128"/>
                <a:ea typeface="メイリオ" panose="020B0604030504040204" pitchFamily="50" charset="-128"/>
              </a:rPr>
              <a:t>を生涯にわたって飲水投与した</a:t>
            </a:r>
            <a:r>
              <a:rPr kumimoji="1" lang="ja-JP" altLang="en-US" b="1" i="0" u="none" strike="noStrike" kern="1200" cap="none" spc="0" normalizeH="0" baseline="0" noProof="0" dirty="0">
                <a:ln>
                  <a:noFill/>
                </a:ln>
                <a:effectLst/>
                <a:uLnTx/>
                <a:uFillTx/>
                <a:latin typeface="メイリオ" panose="020B0604030504040204" pitchFamily="50" charset="-128"/>
                <a:ea typeface="メイリオ" panose="020B0604030504040204" pitchFamily="50" charset="-128"/>
                <a:cs typeface="+mn-cs"/>
              </a:rPr>
              <a:t>事例</a:t>
            </a:r>
            <a:endParaRPr kumimoji="1" lang="en-US" altLang="ja-JP" b="1" i="0" u="none" strike="noStrike" kern="1200" cap="none" spc="0" normalizeH="0" baseline="0" noProof="0" dirty="0">
              <a:ln>
                <a:noFill/>
              </a:ln>
              <a:effectLst/>
              <a:uLnTx/>
              <a:uFillTx/>
              <a:latin typeface="メイリオ" panose="020B0604030504040204" pitchFamily="50" charset="-128"/>
              <a:ea typeface="メイリオ" panose="020B0604030504040204" pitchFamily="50" charset="-128"/>
              <a:cs typeface="+mn-cs"/>
            </a:endParaRPr>
          </a:p>
        </p:txBody>
      </p:sp>
      <p:sp>
        <p:nvSpPr>
          <p:cNvPr id="15" name="テキスト ボックス 14">
            <a:extLst>
              <a:ext uri="{FF2B5EF4-FFF2-40B4-BE49-F238E27FC236}">
                <a16:creationId xmlns:a16="http://schemas.microsoft.com/office/drawing/2014/main" id="{2C8E01DB-EB48-4763-87B6-1E08602538D8}"/>
              </a:ext>
            </a:extLst>
          </p:cNvPr>
          <p:cNvSpPr txBox="1"/>
          <p:nvPr/>
        </p:nvSpPr>
        <p:spPr>
          <a:xfrm>
            <a:off x="370936" y="6265346"/>
            <a:ext cx="6155050" cy="415498"/>
          </a:xfrm>
          <a:prstGeom prst="rect">
            <a:avLst/>
          </a:prstGeom>
          <a:noFill/>
        </p:spPr>
        <p:txBody>
          <a:bodyPr wrap="square" rtlCol="0">
            <a:spAutoFit/>
          </a:bodyPr>
          <a:lstStyle/>
          <a:p>
            <a:pPr lvl="0">
              <a:defRPr/>
            </a:pPr>
            <a:r>
              <a:rPr kumimoji="1" lang="ja-JP" altLang="en-US"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a:t>
            </a:r>
            <a:r>
              <a:rPr kumimoji="1" lang="en-US" altLang="ja-JP" sz="1050" dirty="0">
                <a:solidFill>
                  <a:prstClr val="black"/>
                </a:solidFill>
                <a:latin typeface="Meiryo UI" panose="020B0604030504040204" pitchFamily="50" charset="-128"/>
                <a:ea typeface="Meiryo UI" panose="020B0604030504040204" pitchFamily="50" charset="-128"/>
              </a:rPr>
              <a:t>UNSCEAR</a:t>
            </a:r>
            <a:r>
              <a:rPr kumimoji="1" lang="ja-JP" altLang="en-US" sz="1050" dirty="0" err="1">
                <a:solidFill>
                  <a:prstClr val="black"/>
                </a:solidFill>
                <a:latin typeface="Meiryo UI" panose="020B0604030504040204" pitchFamily="50" charset="-128"/>
                <a:ea typeface="Meiryo UI" panose="020B0604030504040204" pitchFamily="50" charset="-128"/>
              </a:rPr>
              <a:t>、</a:t>
            </a:r>
            <a:r>
              <a:rPr kumimoji="1" lang="en-US" altLang="ja-JP" sz="1050" dirty="0">
                <a:solidFill>
                  <a:prstClr val="black"/>
                </a:solidFill>
                <a:latin typeface="Meiryo UI" panose="020B0604030504040204" pitchFamily="50" charset="-128"/>
                <a:ea typeface="Meiryo UI" panose="020B0604030504040204" pitchFamily="50" charset="-128"/>
              </a:rPr>
              <a:t>2016 Report</a:t>
            </a:r>
            <a:r>
              <a:rPr kumimoji="1" lang="ja-JP" altLang="en-US" sz="1050" dirty="0" err="1">
                <a:solidFill>
                  <a:prstClr val="black"/>
                </a:solidFill>
                <a:latin typeface="Meiryo UI" panose="020B0604030504040204" pitchFamily="50" charset="-128"/>
                <a:ea typeface="Meiryo UI" panose="020B0604030504040204" pitchFamily="50" charset="-128"/>
              </a:rPr>
              <a:t>、</a:t>
            </a:r>
            <a:r>
              <a:rPr kumimoji="1" lang="en-US" altLang="ja-JP" sz="1050" dirty="0">
                <a:solidFill>
                  <a:prstClr val="black"/>
                </a:solidFill>
                <a:latin typeface="Meiryo UI" panose="020B0604030504040204" pitchFamily="50" charset="-128"/>
                <a:ea typeface="Meiryo UI" panose="020B0604030504040204" pitchFamily="50" charset="-128"/>
              </a:rPr>
              <a:t>p.295</a:t>
            </a:r>
            <a:r>
              <a:rPr kumimoji="1" lang="ja-JP" altLang="en-US" sz="1050" dirty="0" err="1">
                <a:solidFill>
                  <a:prstClr val="black"/>
                </a:solidFill>
                <a:latin typeface="Meiryo UI" panose="020B0604030504040204" pitchFamily="50" charset="-128"/>
                <a:ea typeface="Meiryo UI" panose="020B0604030504040204" pitchFamily="50" charset="-128"/>
              </a:rPr>
              <a:t>、</a:t>
            </a:r>
            <a:r>
              <a:rPr kumimoji="1" lang="ja-JP" altLang="en-US" sz="1050" dirty="0">
                <a:solidFill>
                  <a:prstClr val="black"/>
                </a:solidFill>
                <a:latin typeface="Meiryo UI" panose="020B0604030504040204" pitchFamily="50" charset="-128"/>
                <a:ea typeface="Meiryo UI" panose="020B0604030504040204" pitchFamily="50" charset="-128"/>
              </a:rPr>
              <a:t>平成</a:t>
            </a:r>
            <a:r>
              <a:rPr kumimoji="1" lang="en-US" altLang="ja-JP" sz="1050" dirty="0">
                <a:solidFill>
                  <a:prstClr val="black"/>
                </a:solidFill>
                <a:latin typeface="Meiryo UI" panose="020B0604030504040204" pitchFamily="50" charset="-128"/>
                <a:ea typeface="Meiryo UI" panose="020B0604030504040204" pitchFamily="50" charset="-128"/>
              </a:rPr>
              <a:t>28</a:t>
            </a:r>
            <a:r>
              <a:rPr kumimoji="1" lang="ja-JP" altLang="en-US" sz="1050" dirty="0">
                <a:solidFill>
                  <a:prstClr val="black"/>
                </a:solidFill>
                <a:latin typeface="Meiryo UI" panose="020B0604030504040204" pitchFamily="50" charset="-128"/>
                <a:ea typeface="Meiryo UI" panose="020B0604030504040204" pitchFamily="50" charset="-128"/>
              </a:rPr>
              <a:t>年</a:t>
            </a:r>
            <a:r>
              <a:rPr kumimoji="1" lang="en-US" altLang="ja-JP" sz="1050" dirty="0">
                <a:solidFill>
                  <a:prstClr val="black"/>
                </a:solidFill>
                <a:latin typeface="Meiryo UI" panose="020B0604030504040204" pitchFamily="50" charset="-128"/>
                <a:ea typeface="Meiryo UI" panose="020B0604030504040204" pitchFamily="50" charset="-128"/>
              </a:rPr>
              <a:t>4</a:t>
            </a:r>
            <a:r>
              <a:rPr kumimoji="1" lang="ja-JP" altLang="en-US" sz="1050" dirty="0">
                <a:solidFill>
                  <a:prstClr val="black"/>
                </a:solidFill>
                <a:latin typeface="Meiryo UI" panose="020B0604030504040204" pitchFamily="50" charset="-128"/>
                <a:ea typeface="Meiryo UI" panose="020B0604030504040204" pitchFamily="50" charset="-128"/>
              </a:rPr>
              <a:t>月」、</a:t>
            </a:r>
            <a:endParaRPr kumimoji="1" lang="en-US" altLang="ja-JP" sz="1050" dirty="0">
              <a:solidFill>
                <a:prstClr val="black"/>
              </a:solidFill>
              <a:latin typeface="Meiryo UI" panose="020B0604030504040204" pitchFamily="50" charset="-128"/>
              <a:ea typeface="Meiryo UI" panose="020B0604030504040204" pitchFamily="50" charset="-128"/>
            </a:endParaRPr>
          </a:p>
          <a:p>
            <a:pPr>
              <a:defRPr/>
            </a:pPr>
            <a:r>
              <a:rPr kumimoji="1" lang="ja-JP" altLang="en-US" sz="1050" dirty="0">
                <a:solidFill>
                  <a:prstClr val="black"/>
                </a:solidFill>
                <a:latin typeface="Meiryo UI" panose="020B0604030504040204" pitchFamily="50" charset="-128"/>
                <a:ea typeface="Meiryo UI" panose="020B0604030504040204" pitchFamily="50" charset="-128"/>
              </a:rPr>
              <a:t>「多核種除去設備等処理水の取扱いに関する小委員会 資料</a:t>
            </a:r>
            <a:r>
              <a:rPr kumimoji="1" lang="en-US" altLang="ja-JP" sz="1050" dirty="0">
                <a:solidFill>
                  <a:prstClr val="black"/>
                </a:solidFill>
                <a:latin typeface="Meiryo UI" panose="020B0604030504040204" pitchFamily="50" charset="-128"/>
                <a:ea typeface="Meiryo UI" panose="020B0604030504040204" pitchFamily="50" charset="-128"/>
              </a:rPr>
              <a:t>3-1</a:t>
            </a:r>
            <a:r>
              <a:rPr kumimoji="1" lang="ja-JP" altLang="en-US" sz="1050" dirty="0" err="1">
                <a:solidFill>
                  <a:prstClr val="black"/>
                </a:solidFill>
                <a:latin typeface="Meiryo UI" panose="020B0604030504040204" pitchFamily="50" charset="-128"/>
                <a:ea typeface="Meiryo UI" panose="020B0604030504040204" pitchFamily="50" charset="-128"/>
              </a:rPr>
              <a:t>、</a:t>
            </a:r>
            <a:r>
              <a:rPr kumimoji="1" lang="en-US" altLang="ja-JP" sz="1050" dirty="0">
                <a:solidFill>
                  <a:prstClr val="black"/>
                </a:solidFill>
                <a:latin typeface="Meiryo UI" panose="020B0604030504040204" pitchFamily="50" charset="-128"/>
                <a:ea typeface="Meiryo UI" panose="020B0604030504040204" pitchFamily="50" charset="-128"/>
              </a:rPr>
              <a:t>p.15</a:t>
            </a:r>
            <a:r>
              <a:rPr kumimoji="1" lang="ja-JP" altLang="en-US" sz="1050" dirty="0" err="1">
                <a:solidFill>
                  <a:prstClr val="black"/>
                </a:solidFill>
                <a:latin typeface="Meiryo UI" panose="020B0604030504040204" pitchFamily="50" charset="-128"/>
                <a:ea typeface="Meiryo UI" panose="020B0604030504040204" pitchFamily="50" charset="-128"/>
              </a:rPr>
              <a:t>、</a:t>
            </a:r>
            <a:r>
              <a:rPr kumimoji="1" lang="ja-JP" altLang="en-US" sz="1050" dirty="0">
                <a:solidFill>
                  <a:prstClr val="black"/>
                </a:solidFill>
                <a:latin typeface="Meiryo UI" panose="020B0604030504040204" pitchFamily="50" charset="-128"/>
                <a:ea typeface="Meiryo UI" panose="020B0604030504040204" pitchFamily="50" charset="-128"/>
              </a:rPr>
              <a:t>平成</a:t>
            </a:r>
            <a:r>
              <a:rPr kumimoji="1" lang="en-US" altLang="ja-JP" sz="1050" dirty="0">
                <a:solidFill>
                  <a:prstClr val="black"/>
                </a:solidFill>
                <a:latin typeface="Meiryo UI" panose="020B0604030504040204" pitchFamily="50" charset="-128"/>
                <a:ea typeface="Meiryo UI" panose="020B0604030504040204" pitchFamily="50" charset="-128"/>
              </a:rPr>
              <a:t>30</a:t>
            </a:r>
            <a:r>
              <a:rPr kumimoji="1" lang="ja-JP" altLang="en-US" sz="1050" dirty="0">
                <a:solidFill>
                  <a:prstClr val="black"/>
                </a:solidFill>
                <a:latin typeface="Meiryo UI" panose="020B0604030504040204" pitchFamily="50" charset="-128"/>
                <a:ea typeface="Meiryo UI" panose="020B0604030504040204" pitchFamily="50" charset="-128"/>
              </a:rPr>
              <a:t>年</a:t>
            </a:r>
            <a:r>
              <a:rPr kumimoji="1" lang="en-US" altLang="ja-JP" sz="1050" dirty="0">
                <a:solidFill>
                  <a:prstClr val="black"/>
                </a:solidFill>
                <a:latin typeface="Meiryo UI" panose="020B0604030504040204" pitchFamily="50" charset="-128"/>
                <a:ea typeface="Meiryo UI" panose="020B0604030504040204" pitchFamily="50" charset="-128"/>
              </a:rPr>
              <a:t>11</a:t>
            </a:r>
            <a:r>
              <a:rPr kumimoji="1" lang="ja-JP" altLang="en-US" sz="1050" dirty="0">
                <a:solidFill>
                  <a:prstClr val="black"/>
                </a:solidFill>
                <a:latin typeface="Meiryo UI" panose="020B0604030504040204" pitchFamily="50" charset="-128"/>
                <a:ea typeface="Meiryo UI" panose="020B0604030504040204" pitchFamily="50" charset="-128"/>
              </a:rPr>
              <a:t>月</a:t>
            </a:r>
            <a:r>
              <a:rPr kumimoji="1" lang="en-US" altLang="ja-JP" sz="1050" dirty="0">
                <a:solidFill>
                  <a:prstClr val="black"/>
                </a:solidFill>
                <a:latin typeface="Meiryo UI" panose="020B0604030504040204" pitchFamily="50" charset="-128"/>
                <a:ea typeface="Meiryo UI" panose="020B0604030504040204" pitchFamily="50" charset="-128"/>
              </a:rPr>
              <a:t>30</a:t>
            </a:r>
            <a:r>
              <a:rPr kumimoji="1" lang="ja-JP" altLang="en-US" sz="1050" dirty="0">
                <a:solidFill>
                  <a:prstClr val="black"/>
                </a:solidFill>
                <a:latin typeface="Meiryo UI" panose="020B0604030504040204" pitchFamily="50" charset="-128"/>
                <a:ea typeface="Meiryo UI" panose="020B0604030504040204" pitchFamily="50" charset="-128"/>
              </a:rPr>
              <a:t>日」</a:t>
            </a:r>
            <a:endParaRPr kumimoji="1" lang="en-US" altLang="ja-JP" sz="1050" dirty="0">
              <a:solidFill>
                <a:prstClr val="black"/>
              </a:solidFill>
              <a:latin typeface="Meiryo UI" panose="020B0604030504040204" pitchFamily="50" charset="-128"/>
              <a:ea typeface="Meiryo UI" panose="020B0604030504040204" pitchFamily="50" charset="-128"/>
            </a:endParaRPr>
          </a:p>
        </p:txBody>
      </p:sp>
      <p:pic>
        <p:nvPicPr>
          <p:cNvPr id="3" name="図 2">
            <a:extLst>
              <a:ext uri="{FF2B5EF4-FFF2-40B4-BE49-F238E27FC236}">
                <a16:creationId xmlns:a16="http://schemas.microsoft.com/office/drawing/2014/main" id="{61D5A1DE-164D-4DC6-8585-2F42745AC9AB}"/>
              </a:ext>
            </a:extLst>
          </p:cNvPr>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a:off x="846608" y="2769273"/>
            <a:ext cx="7450781" cy="3318386"/>
          </a:xfrm>
          <a:prstGeom prst="rect">
            <a:avLst/>
          </a:prstGeom>
        </p:spPr>
      </p:pic>
    </p:spTree>
    <p:extLst>
      <p:ext uri="{BB962C8B-B14F-4D97-AF65-F5344CB8AC3E}">
        <p14:creationId xmlns:p14="http://schemas.microsoft.com/office/powerpoint/2010/main" val="235805130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8D20457-6617-4431-9136-64674BE6E1A3}"/>
              </a:ext>
            </a:extLst>
          </p:cNvPr>
          <p:cNvSpPr>
            <a:spLocks noGrp="1"/>
          </p:cNvSpPr>
          <p:nvPr>
            <p:ph type="title"/>
          </p:nvPr>
        </p:nvSpPr>
        <p:spPr>
          <a:xfrm>
            <a:off x="388417" y="172035"/>
            <a:ext cx="8997123" cy="533089"/>
          </a:xfrm>
        </p:spPr>
        <p:txBody>
          <a:bodyPr/>
          <a:lstStyle/>
          <a:p>
            <a:r>
              <a:rPr lang="ja-JP" altLang="en-US" dirty="0"/>
              <a:t>４</a:t>
            </a:r>
            <a:r>
              <a:rPr lang="en-US" altLang="ja-JP" dirty="0"/>
              <a:t>.</a:t>
            </a:r>
            <a:r>
              <a:rPr lang="ja-JP" altLang="en-US" dirty="0"/>
              <a:t>９</a:t>
            </a:r>
            <a:r>
              <a:rPr kumimoji="1" lang="ja-JP" altLang="en-US" dirty="0">
                <a:latin typeface="Meiryo UI" panose="020B0604030504040204" pitchFamily="50" charset="-128"/>
                <a:ea typeface="Meiryo UI" panose="020B0604030504040204" pitchFamily="50" charset="-128"/>
              </a:rPr>
              <a:t>　</a:t>
            </a:r>
            <a:r>
              <a:rPr lang="ja-JP" altLang="en-US" dirty="0"/>
              <a:t>トリチウムによる生体影響</a:t>
            </a:r>
            <a:r>
              <a:rPr lang="ja-JP" altLang="en-US" sz="2800" dirty="0"/>
              <a:t>（確定的影響事例）</a:t>
            </a:r>
            <a:endParaRPr kumimoji="1" lang="ja-JP" altLang="en-US" dirty="0">
              <a:latin typeface="Meiryo UI" panose="020B0604030504040204" pitchFamily="50" charset="-128"/>
              <a:ea typeface="Meiryo UI" panose="020B0604030504040204" pitchFamily="50" charset="-128"/>
            </a:endParaRPr>
          </a:p>
        </p:txBody>
      </p:sp>
      <p:sp>
        <p:nvSpPr>
          <p:cNvPr id="4" name="正方形/長方形 3">
            <a:extLst>
              <a:ext uri="{FF2B5EF4-FFF2-40B4-BE49-F238E27FC236}">
                <a16:creationId xmlns:a16="http://schemas.microsoft.com/office/drawing/2014/main" id="{271F3960-E06B-4544-9BF6-974CD2039EBE}"/>
              </a:ext>
            </a:extLst>
          </p:cNvPr>
          <p:cNvSpPr/>
          <p:nvPr/>
        </p:nvSpPr>
        <p:spPr>
          <a:xfrm>
            <a:off x="492016" y="1040442"/>
            <a:ext cx="8402128" cy="1490787"/>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tIns="108000" rtlCol="0" anchor="t"/>
          <a:lstStyle/>
          <a:p>
            <a:pPr marL="285750" marR="0" lvl="0" indent="-285750" algn="l" defTabSz="457200" rtl="0" eaLnBrk="1" fontAlgn="auto" latinLnBrk="0" hangingPunct="1">
              <a:lnSpc>
                <a:spcPct val="100000"/>
              </a:lnSpc>
              <a:spcBef>
                <a:spcPts val="0"/>
              </a:spcBef>
              <a:spcAft>
                <a:spcPts val="0"/>
              </a:spcAft>
              <a:buClrTx/>
              <a:buSzTx/>
              <a:buFont typeface="Wingdings" panose="05000000000000000000" pitchFamily="2" charset="2"/>
              <a:buChar char="l"/>
              <a:tabLst/>
              <a:defRPr/>
            </a:pPr>
            <a:r>
              <a:rPr kumimoji="1" lang="ja-JP" altLang="en-US" dirty="0">
                <a:solidFill>
                  <a:prstClr val="black"/>
                </a:solidFill>
                <a:latin typeface="メイリオ" panose="020B0604030504040204" pitchFamily="50" charset="-128"/>
                <a:ea typeface="メイリオ" panose="020B0604030504040204" pitchFamily="50" charset="-128"/>
              </a:rPr>
              <a:t>ヨーロッパのトリチウム蛍光塗料製造施設の</a:t>
            </a:r>
            <a:r>
              <a:rPr kumimoji="1" lang="ja-JP" altLang="en-US" sz="18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作業員</a:t>
            </a:r>
            <a:r>
              <a:rPr kumimoji="1" lang="ja-JP" altLang="en-US" sz="1800" b="0" i="0" u="none" strike="noStrike" kern="1200" cap="none" spc="0" normalizeH="0" baseline="0" noProof="0" dirty="0">
                <a:ln>
                  <a:noFill/>
                </a:ln>
                <a:solidFill>
                  <a:schemeClr val="tx1"/>
                </a:solidFill>
                <a:effectLst/>
                <a:uLnTx/>
                <a:uFillTx/>
                <a:latin typeface="メイリオ" panose="020B0604030504040204" pitchFamily="50" charset="-128"/>
                <a:ea typeface="メイリオ" panose="020B0604030504040204" pitchFamily="50" charset="-128"/>
                <a:cs typeface="+mn-cs"/>
              </a:rPr>
              <a:t>において、</a:t>
            </a:r>
            <a:r>
              <a:rPr kumimoji="1" lang="ja-JP" altLang="en-US" dirty="0">
                <a:solidFill>
                  <a:schemeClr val="tx1"/>
                </a:solidFill>
                <a:latin typeface="メイリオ" panose="020B0604030504040204" pitchFamily="50" charset="-128"/>
                <a:ea typeface="メイリオ" panose="020B0604030504040204" pitchFamily="50" charset="-128"/>
              </a:rPr>
              <a:t>トリチウムの被ばく事故により死亡が確認された事例がある。</a:t>
            </a:r>
            <a:endParaRPr kumimoji="1" lang="en-US" altLang="ja-JP" dirty="0">
              <a:solidFill>
                <a:schemeClr val="tx1"/>
              </a:solidFill>
              <a:latin typeface="メイリオ" panose="020B0604030504040204" pitchFamily="50" charset="-128"/>
              <a:ea typeface="メイリオ" panose="020B0604030504040204" pitchFamily="50" charset="-128"/>
            </a:endParaRPr>
          </a:p>
          <a:p>
            <a:pPr marL="285750" marR="0" lvl="0" indent="-285750" algn="l" defTabSz="457200" rtl="0" eaLnBrk="1" fontAlgn="auto" latinLnBrk="0" hangingPunct="1">
              <a:lnSpc>
                <a:spcPct val="100000"/>
              </a:lnSpc>
              <a:spcBef>
                <a:spcPts val="0"/>
              </a:spcBef>
              <a:spcAft>
                <a:spcPts val="0"/>
              </a:spcAft>
              <a:buClrTx/>
              <a:buSzTx/>
              <a:buFont typeface="Wingdings" panose="05000000000000000000" pitchFamily="2" charset="2"/>
              <a:buChar char="l"/>
              <a:tabLst/>
              <a:defRPr/>
            </a:pPr>
            <a:r>
              <a:rPr kumimoji="1" lang="ja-JP" altLang="en-US" dirty="0">
                <a:solidFill>
                  <a:schemeClr val="tx1"/>
                </a:solidFill>
                <a:latin typeface="メイリオ" panose="020B0604030504040204" pitchFamily="50" charset="-128"/>
                <a:ea typeface="メイリオ" panose="020B0604030504040204" pitchFamily="50" charset="-128"/>
              </a:rPr>
              <a:t>死亡した作業員</a:t>
            </a:r>
            <a:r>
              <a:rPr kumimoji="1" lang="ja-JP" altLang="en-US" sz="1800" b="0" i="0" u="none" strike="noStrike" kern="1200" cap="none" spc="0" normalizeH="0" baseline="0" noProof="0" dirty="0">
                <a:ln>
                  <a:noFill/>
                </a:ln>
                <a:solidFill>
                  <a:schemeClr val="tx1"/>
                </a:solidFill>
                <a:effectLst/>
                <a:uLnTx/>
                <a:uFillTx/>
                <a:latin typeface="メイリオ" panose="020B0604030504040204" pitchFamily="50" charset="-128"/>
                <a:ea typeface="メイリオ" panose="020B0604030504040204" pitchFamily="50" charset="-128"/>
                <a:cs typeface="+mn-cs"/>
              </a:rPr>
              <a:t>は、化学操作の作業中にトリチウムを取り込み、尿中のトリチウム濃度から被ばく線量は死亡前の</a:t>
            </a:r>
            <a:r>
              <a:rPr kumimoji="1" lang="en-US" altLang="ja-JP" sz="1800" b="0" i="0" u="none" strike="noStrike" kern="1200" cap="none" spc="0" normalizeH="0" baseline="0" noProof="0" dirty="0">
                <a:ln>
                  <a:noFill/>
                </a:ln>
                <a:solidFill>
                  <a:schemeClr val="tx1"/>
                </a:solidFill>
                <a:effectLst/>
                <a:uLnTx/>
                <a:uFillTx/>
                <a:latin typeface="メイリオ" panose="020B0604030504040204" pitchFamily="50" charset="-128"/>
                <a:ea typeface="メイリオ" panose="020B0604030504040204" pitchFamily="50" charset="-128"/>
                <a:cs typeface="+mn-cs"/>
              </a:rPr>
              <a:t>4</a:t>
            </a:r>
            <a:r>
              <a:rPr kumimoji="1" lang="ja-JP" altLang="en-US" sz="1800" b="0" i="0" u="none" strike="noStrike" kern="1200" cap="none" spc="0" normalizeH="0" baseline="0" noProof="0" dirty="0">
                <a:ln>
                  <a:noFill/>
                </a:ln>
                <a:solidFill>
                  <a:schemeClr val="tx1"/>
                </a:solidFill>
                <a:effectLst/>
                <a:uLnTx/>
                <a:uFillTx/>
                <a:latin typeface="メイリオ" panose="020B0604030504040204" pitchFamily="50" charset="-128"/>
                <a:ea typeface="メイリオ" panose="020B0604030504040204" pitchFamily="50" charset="-128"/>
                <a:cs typeface="+mn-cs"/>
              </a:rPr>
              <a:t>年間で約</a:t>
            </a:r>
            <a:r>
              <a:rPr kumimoji="1" lang="en-US" altLang="ja-JP" dirty="0">
                <a:solidFill>
                  <a:schemeClr val="tx1"/>
                </a:solidFill>
                <a:latin typeface="メイリオ" panose="020B0604030504040204" pitchFamily="50" charset="-128"/>
                <a:ea typeface="メイリオ" panose="020B0604030504040204" pitchFamily="50" charset="-128"/>
              </a:rPr>
              <a:t>3</a:t>
            </a:r>
            <a:r>
              <a:rPr kumimoji="1" lang="ja-JP" altLang="en-US" dirty="0">
                <a:solidFill>
                  <a:schemeClr val="tx1"/>
                </a:solidFill>
                <a:latin typeface="メイリオ" panose="020B0604030504040204" pitchFamily="50" charset="-128"/>
                <a:ea typeface="メイリオ" panose="020B0604030504040204" pitchFamily="50" charset="-128"/>
              </a:rPr>
              <a:t>～</a:t>
            </a:r>
            <a:r>
              <a:rPr kumimoji="1" lang="en-US" altLang="ja-JP" dirty="0">
                <a:solidFill>
                  <a:schemeClr val="tx1"/>
                </a:solidFill>
                <a:latin typeface="メイリオ" panose="020B0604030504040204" pitchFamily="50" charset="-128"/>
                <a:ea typeface="メイリオ" panose="020B0604030504040204" pitchFamily="50" charset="-128"/>
              </a:rPr>
              <a:t>5</a:t>
            </a:r>
            <a:r>
              <a:rPr kumimoji="1" lang="en-US" altLang="ja-JP" sz="1800" b="0" i="0" u="none" strike="noStrike" kern="1200" cap="none" spc="0" normalizeH="0" baseline="0" noProof="0" dirty="0" err="1">
                <a:ln>
                  <a:noFill/>
                </a:ln>
                <a:solidFill>
                  <a:schemeClr val="tx1"/>
                </a:solidFill>
                <a:effectLst/>
                <a:uLnTx/>
                <a:uFillTx/>
                <a:latin typeface="メイリオ" panose="020B0604030504040204" pitchFamily="50" charset="-128"/>
                <a:ea typeface="メイリオ" panose="020B0604030504040204" pitchFamily="50" charset="-128"/>
                <a:cs typeface="+mn-cs"/>
              </a:rPr>
              <a:t>Sv</a:t>
            </a:r>
            <a:r>
              <a:rPr kumimoji="1" lang="ja-JP" altLang="en-US" sz="1800" b="0" i="0" u="none" strike="noStrike" kern="1200" cap="none" spc="0" normalizeH="0" baseline="0" noProof="0" dirty="0" err="1">
                <a:ln>
                  <a:noFill/>
                </a:ln>
                <a:solidFill>
                  <a:schemeClr val="tx1"/>
                </a:solidFill>
                <a:effectLst/>
                <a:uLnTx/>
                <a:uFillTx/>
                <a:latin typeface="メイリオ" panose="020B0604030504040204" pitchFamily="50" charset="-128"/>
                <a:ea typeface="メイリオ" panose="020B0604030504040204" pitchFamily="50" charset="-128"/>
                <a:cs typeface="+mn-cs"/>
              </a:rPr>
              <a:t>、</a:t>
            </a:r>
            <a:r>
              <a:rPr kumimoji="1" lang="ja-JP" altLang="en-US" sz="1800" b="0" i="0" u="none" strike="noStrike" kern="1200" cap="none" spc="0" normalizeH="0" baseline="0" noProof="0" dirty="0">
                <a:ln>
                  <a:noFill/>
                </a:ln>
                <a:solidFill>
                  <a:schemeClr val="tx1"/>
                </a:solidFill>
                <a:effectLst/>
                <a:uLnTx/>
                <a:uFillTx/>
                <a:latin typeface="メイリオ" panose="020B0604030504040204" pitchFamily="50" charset="-128"/>
                <a:ea typeface="メイリオ" panose="020B0604030504040204" pitchFamily="50" charset="-128"/>
                <a:cs typeface="+mn-cs"/>
              </a:rPr>
              <a:t>また</a:t>
            </a:r>
            <a:r>
              <a:rPr kumimoji="1" lang="ja-JP" altLang="en-US" dirty="0">
                <a:solidFill>
                  <a:schemeClr val="tx1"/>
                </a:solidFill>
                <a:latin typeface="メイリオ" panose="020B0604030504040204" pitchFamily="50" charset="-128"/>
                <a:ea typeface="メイリオ" panose="020B0604030504040204" pitchFamily="50" charset="-128"/>
              </a:rPr>
              <a:t>は死亡前の</a:t>
            </a:r>
            <a:r>
              <a:rPr kumimoji="1" lang="en-US" altLang="ja-JP" dirty="0">
                <a:solidFill>
                  <a:schemeClr val="tx1"/>
                </a:solidFill>
                <a:latin typeface="メイリオ" panose="020B0604030504040204" pitchFamily="50" charset="-128"/>
                <a:ea typeface="メイリオ" panose="020B0604030504040204" pitchFamily="50" charset="-128"/>
              </a:rPr>
              <a:t>3</a:t>
            </a:r>
            <a:r>
              <a:rPr kumimoji="1" lang="ja-JP" altLang="en-US" dirty="0">
                <a:solidFill>
                  <a:schemeClr val="tx1"/>
                </a:solidFill>
                <a:latin typeface="メイリオ" panose="020B0604030504040204" pitchFamily="50" charset="-128"/>
                <a:ea typeface="メイリオ" panose="020B0604030504040204" pitchFamily="50" charset="-128"/>
              </a:rPr>
              <a:t>年間で最大約</a:t>
            </a:r>
            <a:r>
              <a:rPr kumimoji="1" lang="en-US" altLang="ja-JP" dirty="0">
                <a:solidFill>
                  <a:schemeClr val="tx1"/>
                </a:solidFill>
                <a:latin typeface="メイリオ" panose="020B0604030504040204" pitchFamily="50" charset="-128"/>
                <a:ea typeface="メイリオ" panose="020B0604030504040204" pitchFamily="50" charset="-128"/>
              </a:rPr>
              <a:t>20Sv</a:t>
            </a:r>
            <a:r>
              <a:rPr kumimoji="1" lang="ja-JP" altLang="en-US" dirty="0">
                <a:solidFill>
                  <a:schemeClr val="tx1"/>
                </a:solidFill>
                <a:latin typeface="メイリオ" panose="020B0604030504040204" pitchFamily="50" charset="-128"/>
                <a:ea typeface="メイリオ" panose="020B0604030504040204" pitchFamily="50" charset="-128"/>
              </a:rPr>
              <a:t>と推定された</a:t>
            </a:r>
            <a:r>
              <a:rPr kumimoji="1" lang="ja-JP" altLang="en-US" sz="1800" b="0" i="0" u="none" strike="noStrike" kern="1200" cap="none" spc="0" normalizeH="0" baseline="0" noProof="0" dirty="0" err="1">
                <a:ln>
                  <a:noFill/>
                </a:ln>
                <a:solidFill>
                  <a:schemeClr val="tx1"/>
                </a:solidFill>
                <a:effectLst/>
                <a:uLnTx/>
                <a:uFillTx/>
                <a:latin typeface="メイリオ" panose="020B0604030504040204" pitchFamily="50" charset="-128"/>
                <a:ea typeface="メイリオ" panose="020B0604030504040204" pitchFamily="50" charset="-128"/>
                <a:cs typeface="+mn-cs"/>
              </a:rPr>
              <a:t>。</a:t>
            </a:r>
            <a:endParaRPr kumimoji="1" lang="en-US" altLang="ja-JP" sz="1800" b="0" i="0" u="none" strike="noStrike" kern="1200" cap="none" spc="0" normalizeH="0" baseline="0" noProof="0" dirty="0">
              <a:ln>
                <a:noFill/>
              </a:ln>
              <a:solidFill>
                <a:schemeClr val="tx1"/>
              </a:solidFill>
              <a:effectLst/>
              <a:uLnTx/>
              <a:uFillTx/>
              <a:latin typeface="メイリオ" panose="020B0604030504040204" pitchFamily="50" charset="-128"/>
              <a:ea typeface="メイリオ" panose="020B0604030504040204" pitchFamily="50" charset="-128"/>
              <a:cs typeface="+mn-cs"/>
            </a:endParaRPr>
          </a:p>
        </p:txBody>
      </p:sp>
      <p:sp>
        <p:nvSpPr>
          <p:cNvPr id="5" name="スライド番号プレースホルダー 4">
            <a:extLst>
              <a:ext uri="{FF2B5EF4-FFF2-40B4-BE49-F238E27FC236}">
                <a16:creationId xmlns:a16="http://schemas.microsoft.com/office/drawing/2014/main" id="{68AF8F48-9921-43BD-8392-73F831F48924}"/>
              </a:ext>
            </a:extLst>
          </p:cNvPr>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787F0561-F29F-4014-88F6-9EE3D1B23701}" type="slidenum">
              <a:rPr kumimoji="1" lang="ja-JP" altLang="en-US" sz="1200" b="0" i="0" u="none" strike="noStrike" kern="1200" cap="none" spc="0" normalizeH="0" baseline="0" noProof="0" smtClean="0">
                <a:ln>
                  <a:noFill/>
                </a:ln>
                <a:solidFill>
                  <a:prstClr val="black">
                    <a:tint val="75000"/>
                  </a:prstClr>
                </a:solidFill>
                <a:effectLst/>
                <a:uLnTx/>
                <a:uFillTx/>
                <a:latin typeface="Yu Gothic UI Semilight" panose="020B0400000000000000" pitchFamily="50" charset="-128"/>
                <a:ea typeface="Yu Gothic UI Semilight" panose="020B0400000000000000" pitchFamily="50" charset="-128"/>
                <a:cs typeface="+mn-cs"/>
              </a:rPr>
              <a:pPr marL="0" marR="0" lvl="0" indent="0" algn="r" defTabSz="457200" rtl="0" eaLnBrk="1" fontAlgn="auto" latinLnBrk="0" hangingPunct="1">
                <a:lnSpc>
                  <a:spcPct val="100000"/>
                </a:lnSpc>
                <a:spcBef>
                  <a:spcPts val="0"/>
                </a:spcBef>
                <a:spcAft>
                  <a:spcPts val="0"/>
                </a:spcAft>
                <a:buClrTx/>
                <a:buSzTx/>
                <a:buFontTx/>
                <a:buNone/>
                <a:tabLst/>
                <a:defRPr/>
              </a:pPr>
              <a:t>32</a:t>
            </a:fld>
            <a:endParaRPr kumimoji="1" lang="ja-JP" altLang="en-US" sz="1200" b="0" i="0" u="none" strike="noStrike" kern="1200" cap="none" spc="0" normalizeH="0" baseline="0" noProof="0">
              <a:ln>
                <a:noFill/>
              </a:ln>
              <a:solidFill>
                <a:prstClr val="black">
                  <a:tint val="75000"/>
                </a:prstClr>
              </a:solidFill>
              <a:effectLst/>
              <a:uLnTx/>
              <a:uFillTx/>
              <a:latin typeface="Yu Gothic UI Semilight" panose="020B0400000000000000" pitchFamily="50" charset="-128"/>
              <a:ea typeface="Yu Gothic UI Semilight" panose="020B0400000000000000" pitchFamily="50" charset="-128"/>
              <a:cs typeface="+mn-cs"/>
            </a:endParaRPr>
          </a:p>
        </p:txBody>
      </p:sp>
      <p:sp>
        <p:nvSpPr>
          <p:cNvPr id="11" name="正方形/長方形 10">
            <a:extLst>
              <a:ext uri="{FF2B5EF4-FFF2-40B4-BE49-F238E27FC236}">
                <a16:creationId xmlns:a16="http://schemas.microsoft.com/office/drawing/2014/main" id="{56A3AC94-C927-4838-9E25-247C5D899D1B}"/>
              </a:ext>
            </a:extLst>
          </p:cNvPr>
          <p:cNvSpPr/>
          <p:nvPr/>
        </p:nvSpPr>
        <p:spPr>
          <a:xfrm>
            <a:off x="370936" y="726836"/>
            <a:ext cx="8643668" cy="35636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defRPr/>
            </a:pPr>
            <a:r>
              <a:rPr kumimoji="1" lang="ja-JP" altLang="en-US" dirty="0">
                <a:solidFill>
                  <a:schemeClr val="tx1"/>
                </a:solidFill>
                <a:latin typeface="メイリオ" panose="020B0604030504040204" pitchFamily="50" charset="-128"/>
                <a:ea typeface="メイリオ" panose="020B0604030504040204" pitchFamily="50" charset="-128"/>
              </a:rPr>
              <a:t>トリチウムからの被ばくにより生体影響が発生した事例はあるのか？</a:t>
            </a:r>
            <a:endParaRPr kumimoji="1" lang="en-US" altLang="ja-JP" dirty="0">
              <a:solidFill>
                <a:schemeClr val="tx1"/>
              </a:solidFill>
              <a:latin typeface="メイリオ" panose="020B0604030504040204" pitchFamily="50" charset="-128"/>
              <a:ea typeface="メイリオ" panose="020B0604030504040204" pitchFamily="50" charset="-128"/>
            </a:endParaRPr>
          </a:p>
        </p:txBody>
      </p:sp>
      <p:graphicFrame>
        <p:nvGraphicFramePr>
          <p:cNvPr id="9" name="表 8">
            <a:extLst>
              <a:ext uri="{FF2B5EF4-FFF2-40B4-BE49-F238E27FC236}">
                <a16:creationId xmlns:a16="http://schemas.microsoft.com/office/drawing/2014/main" id="{0336DC43-7A69-4184-A5A5-0B66A7ED0625}"/>
              </a:ext>
            </a:extLst>
          </p:cNvPr>
          <p:cNvGraphicFramePr>
            <a:graphicFrameLocks noGrp="1"/>
          </p:cNvGraphicFramePr>
          <p:nvPr>
            <p:extLst/>
          </p:nvPr>
        </p:nvGraphicFramePr>
        <p:xfrm>
          <a:off x="947139" y="3003754"/>
          <a:ext cx="7265901" cy="2406789"/>
        </p:xfrm>
        <a:graphic>
          <a:graphicData uri="http://schemas.openxmlformats.org/drawingml/2006/table">
            <a:tbl>
              <a:tblPr firstRow="1" bandRow="1">
                <a:tableStyleId>{5C22544A-7EE6-4342-B048-85BDC9FD1C3A}</a:tableStyleId>
              </a:tblPr>
              <a:tblGrid>
                <a:gridCol w="2421967">
                  <a:extLst>
                    <a:ext uri="{9D8B030D-6E8A-4147-A177-3AD203B41FA5}">
                      <a16:colId xmlns:a16="http://schemas.microsoft.com/office/drawing/2014/main" val="3788723644"/>
                    </a:ext>
                  </a:extLst>
                </a:gridCol>
                <a:gridCol w="2421967">
                  <a:extLst>
                    <a:ext uri="{9D8B030D-6E8A-4147-A177-3AD203B41FA5}">
                      <a16:colId xmlns:a16="http://schemas.microsoft.com/office/drawing/2014/main" val="1394350733"/>
                    </a:ext>
                  </a:extLst>
                </a:gridCol>
                <a:gridCol w="2421967">
                  <a:extLst>
                    <a:ext uri="{9D8B030D-6E8A-4147-A177-3AD203B41FA5}">
                      <a16:colId xmlns:a16="http://schemas.microsoft.com/office/drawing/2014/main" val="839815437"/>
                    </a:ext>
                  </a:extLst>
                </a:gridCol>
              </a:tblGrid>
              <a:tr h="733173">
                <a:tc>
                  <a:txBody>
                    <a:bodyPr/>
                    <a:lstStyle/>
                    <a:p>
                      <a:pPr algn="ctr"/>
                      <a:r>
                        <a:rPr kumimoji="1" lang="ja-JP" altLang="en-US" sz="1400" dirty="0">
                          <a:solidFill>
                            <a:schemeClr val="bg1"/>
                          </a:solidFill>
                          <a:latin typeface="メイリオ" panose="020B0604030504040204" pitchFamily="50" charset="-128"/>
                          <a:ea typeface="メイリオ" panose="020B0604030504040204" pitchFamily="50" charset="-128"/>
                        </a:rPr>
                        <a:t>被ばく者</a:t>
                      </a:r>
                    </a:p>
                  </a:txBody>
                  <a:tcPr anchor="ctr"/>
                </a:tc>
                <a:tc>
                  <a:txBody>
                    <a:bodyPr/>
                    <a:lstStyle/>
                    <a:p>
                      <a:pPr algn="ctr"/>
                      <a:r>
                        <a:rPr kumimoji="1" lang="ja-JP" altLang="en-US" sz="1400" dirty="0">
                          <a:solidFill>
                            <a:schemeClr val="bg1"/>
                          </a:solidFill>
                          <a:latin typeface="メイリオ" panose="020B0604030504040204" pitchFamily="50" charset="-128"/>
                          <a:ea typeface="メイリオ" panose="020B0604030504040204" pitchFamily="50" charset="-128"/>
                        </a:rPr>
                        <a:t>被ばく線量</a:t>
                      </a:r>
                      <a:endParaRPr kumimoji="1" lang="en-US" altLang="ja-JP" sz="1400" dirty="0">
                        <a:solidFill>
                          <a:schemeClr val="bg1"/>
                        </a:solidFill>
                        <a:latin typeface="メイリオ" panose="020B0604030504040204" pitchFamily="50" charset="-128"/>
                        <a:ea typeface="メイリオ" panose="020B0604030504040204" pitchFamily="50" charset="-128"/>
                      </a:endParaRPr>
                    </a:p>
                    <a:p>
                      <a:pPr algn="ctr"/>
                      <a:r>
                        <a:rPr kumimoji="1" lang="ja-JP" altLang="en-US" sz="1400" dirty="0">
                          <a:solidFill>
                            <a:schemeClr val="bg1"/>
                          </a:solidFill>
                          <a:latin typeface="メイリオ" panose="020B0604030504040204" pitchFamily="50" charset="-128"/>
                          <a:ea typeface="メイリオ" panose="020B0604030504040204" pitchFamily="50" charset="-128"/>
                        </a:rPr>
                        <a:t>（尿中トリチウム</a:t>
                      </a:r>
                      <a:endParaRPr kumimoji="1" lang="en-US" altLang="ja-JP" sz="1400" dirty="0">
                        <a:solidFill>
                          <a:schemeClr val="bg1"/>
                        </a:solidFill>
                        <a:latin typeface="メイリオ" panose="020B0604030504040204" pitchFamily="50" charset="-128"/>
                        <a:ea typeface="メイリオ" panose="020B0604030504040204" pitchFamily="50" charset="-128"/>
                      </a:endParaRPr>
                    </a:p>
                    <a:p>
                      <a:pPr algn="ctr"/>
                      <a:r>
                        <a:rPr kumimoji="1" lang="ja-JP" altLang="en-US" sz="1400" dirty="0">
                          <a:solidFill>
                            <a:schemeClr val="bg1"/>
                          </a:solidFill>
                          <a:latin typeface="メイリオ" panose="020B0604030504040204" pitchFamily="50" charset="-128"/>
                          <a:ea typeface="メイリオ" panose="020B0604030504040204" pitchFamily="50" charset="-128"/>
                        </a:rPr>
                        <a:t>濃度からの推定値）</a:t>
                      </a:r>
                    </a:p>
                  </a:txBody>
                  <a:tcPr anchor="ctr"/>
                </a:tc>
                <a:tc>
                  <a:txBody>
                    <a:bodyPr/>
                    <a:lstStyle/>
                    <a:p>
                      <a:pPr algn="ctr"/>
                      <a:r>
                        <a:rPr kumimoji="1" lang="ja-JP" altLang="en-US" sz="1400" dirty="0">
                          <a:solidFill>
                            <a:schemeClr val="bg1"/>
                          </a:solidFill>
                          <a:latin typeface="メイリオ" panose="020B0604030504040204" pitchFamily="50" charset="-128"/>
                          <a:ea typeface="メイリオ" panose="020B0604030504040204" pitchFamily="50" charset="-128"/>
                        </a:rPr>
                        <a:t>影響</a:t>
                      </a:r>
                    </a:p>
                  </a:txBody>
                  <a:tcPr anchor="ctr"/>
                </a:tc>
                <a:extLst>
                  <a:ext uri="{0D108BD9-81ED-4DB2-BD59-A6C34878D82A}">
                    <a16:rowId xmlns:a16="http://schemas.microsoft.com/office/drawing/2014/main" val="3860971591"/>
                  </a:ext>
                </a:extLst>
              </a:tr>
              <a:tr h="539610">
                <a:tc>
                  <a:txBody>
                    <a:bodyPr/>
                    <a:lstStyle/>
                    <a:p>
                      <a:pPr algn="ctr"/>
                      <a:r>
                        <a:rPr kumimoji="1" lang="ja-JP" altLang="en-US" sz="1400" dirty="0">
                          <a:latin typeface="メイリオ" panose="020B0604030504040204" pitchFamily="50" charset="-128"/>
                          <a:ea typeface="メイリオ" panose="020B0604030504040204" pitchFamily="50" charset="-128"/>
                        </a:rPr>
                        <a:t>ヨーロッパのトリチウム</a:t>
                      </a:r>
                      <a:endParaRPr kumimoji="1" lang="en-US" altLang="ja-JP" sz="1400" dirty="0">
                        <a:latin typeface="メイリオ" panose="020B0604030504040204" pitchFamily="50" charset="-128"/>
                        <a:ea typeface="メイリオ" panose="020B0604030504040204" pitchFamily="50" charset="-128"/>
                      </a:endParaRPr>
                    </a:p>
                    <a:p>
                      <a:pPr algn="ctr"/>
                      <a:r>
                        <a:rPr kumimoji="1" lang="ja-JP" altLang="en-US" sz="1400" dirty="0">
                          <a:latin typeface="メイリオ" panose="020B0604030504040204" pitchFamily="50" charset="-128"/>
                          <a:ea typeface="メイリオ" panose="020B0604030504040204" pitchFamily="50" charset="-128"/>
                        </a:rPr>
                        <a:t>蛍光塗料製造施設の作業者</a:t>
                      </a:r>
                    </a:p>
                  </a:txBody>
                  <a:tcPr anchor="ctr"/>
                </a:tc>
                <a:tc>
                  <a:txBody>
                    <a:bodyPr/>
                    <a:lstStyle/>
                    <a:p>
                      <a:pPr algn="ctr"/>
                      <a:r>
                        <a:rPr kumimoji="1" lang="ja-JP" altLang="en-US" sz="1400" dirty="0">
                          <a:latin typeface="メイリオ" panose="020B0604030504040204" pitchFamily="50" charset="-128"/>
                          <a:ea typeface="メイリオ" panose="020B0604030504040204" pitchFamily="50" charset="-128"/>
                        </a:rPr>
                        <a:t>約</a:t>
                      </a:r>
                      <a:r>
                        <a:rPr kumimoji="1" lang="en-US" altLang="ja-JP" sz="1400" dirty="0">
                          <a:solidFill>
                            <a:schemeClr val="tx1"/>
                          </a:solidFill>
                          <a:latin typeface="メイリオ" panose="020B0604030504040204" pitchFamily="50" charset="-128"/>
                          <a:ea typeface="メイリオ" panose="020B0604030504040204" pitchFamily="50" charset="-128"/>
                        </a:rPr>
                        <a:t>3</a:t>
                      </a:r>
                      <a:r>
                        <a:rPr kumimoji="1" lang="ja-JP" altLang="en-US" sz="1400" dirty="0">
                          <a:solidFill>
                            <a:schemeClr val="tx1"/>
                          </a:solidFill>
                          <a:latin typeface="メイリオ" panose="020B0604030504040204" pitchFamily="50" charset="-128"/>
                          <a:ea typeface="メイリオ" panose="020B0604030504040204" pitchFamily="50" charset="-128"/>
                        </a:rPr>
                        <a:t>～</a:t>
                      </a:r>
                      <a:r>
                        <a:rPr kumimoji="1" lang="en-US" altLang="ja-JP" sz="1400" dirty="0">
                          <a:latin typeface="メイリオ" panose="020B0604030504040204" pitchFamily="50" charset="-128"/>
                          <a:ea typeface="メイリオ" panose="020B0604030504040204" pitchFamily="50" charset="-128"/>
                        </a:rPr>
                        <a:t>5 </a:t>
                      </a:r>
                      <a:r>
                        <a:rPr kumimoji="1" lang="en-US" altLang="ja-JP" sz="1400" dirty="0" err="1">
                          <a:latin typeface="メイリオ" panose="020B0604030504040204" pitchFamily="50" charset="-128"/>
                          <a:ea typeface="メイリオ" panose="020B0604030504040204" pitchFamily="50" charset="-128"/>
                        </a:rPr>
                        <a:t>Sv</a:t>
                      </a:r>
                      <a:endParaRPr kumimoji="1" lang="ja-JP" altLang="en-US" sz="1400" dirty="0">
                        <a:latin typeface="メイリオ" panose="020B0604030504040204" pitchFamily="50" charset="-128"/>
                        <a:ea typeface="メイリオ" panose="020B0604030504040204" pitchFamily="50" charset="-128"/>
                      </a:endParaRPr>
                    </a:p>
                  </a:txBody>
                  <a:tcPr anchor="ctr"/>
                </a:tc>
                <a:tc>
                  <a:txBody>
                    <a:bodyPr/>
                    <a:lstStyle/>
                    <a:p>
                      <a:pPr algn="ctr"/>
                      <a:r>
                        <a:rPr kumimoji="1" lang="ja-JP" altLang="en-US" sz="1400" dirty="0">
                          <a:latin typeface="メイリオ" panose="020B0604030504040204" pitchFamily="50" charset="-128"/>
                          <a:ea typeface="メイリオ" panose="020B0604030504040204" pitchFamily="50" charset="-128"/>
                        </a:rPr>
                        <a:t>肺あるいは骨髄に生じた</a:t>
                      </a:r>
                      <a:endParaRPr kumimoji="1" lang="en-US" altLang="ja-JP" sz="1400" dirty="0">
                        <a:latin typeface="メイリオ" panose="020B0604030504040204" pitchFamily="50" charset="-128"/>
                        <a:ea typeface="メイリオ" panose="020B0604030504040204" pitchFamily="50" charset="-128"/>
                      </a:endParaRPr>
                    </a:p>
                    <a:p>
                      <a:pPr algn="ctr"/>
                      <a:r>
                        <a:rPr kumimoji="1" lang="ja-JP" altLang="en-US" sz="1400" dirty="0">
                          <a:latin typeface="メイリオ" panose="020B0604030504040204" pitchFamily="50" charset="-128"/>
                          <a:ea typeface="メイリオ" panose="020B0604030504040204" pitchFamily="50" charset="-128"/>
                        </a:rPr>
                        <a:t>障害により死亡</a:t>
                      </a:r>
                    </a:p>
                  </a:txBody>
                  <a:tcPr anchor="ctr"/>
                </a:tc>
                <a:extLst>
                  <a:ext uri="{0D108BD9-81ED-4DB2-BD59-A6C34878D82A}">
                    <a16:rowId xmlns:a16="http://schemas.microsoft.com/office/drawing/2014/main" val="488235695"/>
                  </a:ext>
                </a:extLst>
              </a:tr>
              <a:tr h="400833">
                <a:tc>
                  <a:txBody>
                    <a:bodyPr/>
                    <a:lstStyle/>
                    <a:p>
                      <a:pPr algn="ctr"/>
                      <a:r>
                        <a:rPr kumimoji="1" lang="ja-JP" altLang="en-US" sz="1400" dirty="0">
                          <a:latin typeface="メイリオ" panose="020B0604030504040204" pitchFamily="50" charset="-128"/>
                          <a:ea typeface="メイリオ" panose="020B0604030504040204" pitchFamily="50" charset="-128"/>
                        </a:rPr>
                        <a:t>上記作業者のアシスタント</a:t>
                      </a:r>
                    </a:p>
                  </a:txBody>
                  <a:tcPr anchor="ctr"/>
                </a:tc>
                <a:tc>
                  <a:txBody>
                    <a:bodyPr/>
                    <a:lstStyle/>
                    <a:p>
                      <a:pPr algn="ctr"/>
                      <a:r>
                        <a:rPr kumimoji="1" lang="ja-JP" altLang="en-US" sz="1400" dirty="0">
                          <a:latin typeface="メイリオ" panose="020B0604030504040204" pitchFamily="50" charset="-128"/>
                          <a:ea typeface="メイリオ" panose="020B0604030504040204" pitchFamily="50" charset="-128"/>
                        </a:rPr>
                        <a:t>上記の約半分</a:t>
                      </a:r>
                    </a:p>
                  </a:txBody>
                  <a:tcPr anchor="ctr"/>
                </a:tc>
                <a:tc>
                  <a:txBody>
                    <a:bodyPr/>
                    <a:lstStyle/>
                    <a:p>
                      <a:pPr algn="ctr"/>
                      <a:r>
                        <a:rPr kumimoji="1" lang="ja-JP" altLang="en-US" sz="1400" dirty="0">
                          <a:latin typeface="メイリオ" panose="020B0604030504040204" pitchFamily="50" charset="-128"/>
                          <a:ea typeface="メイリオ" panose="020B0604030504040204" pitchFamily="50" charset="-128"/>
                        </a:rPr>
                        <a:t>貧血</a:t>
                      </a:r>
                    </a:p>
                  </a:txBody>
                  <a:tcPr anchor="ctr"/>
                </a:tc>
                <a:extLst>
                  <a:ext uri="{0D108BD9-81ED-4DB2-BD59-A6C34878D82A}">
                    <a16:rowId xmlns:a16="http://schemas.microsoft.com/office/drawing/2014/main" val="2888131486"/>
                  </a:ext>
                </a:extLst>
              </a:tr>
              <a:tr h="733173">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400" dirty="0">
                          <a:latin typeface="メイリオ" panose="020B0604030504040204" pitchFamily="50" charset="-128"/>
                          <a:ea typeface="メイリオ" panose="020B0604030504040204" pitchFamily="50" charset="-128"/>
                        </a:rPr>
                        <a:t>上記とは異なる</a:t>
                      </a:r>
                      <a:endParaRPr kumimoji="1" lang="en-US" altLang="ja-JP" sz="1400" dirty="0">
                        <a:latin typeface="メイリオ" panose="020B0604030504040204" pitchFamily="50" charset="-128"/>
                        <a:ea typeface="メイリオ" panose="020B0604030504040204" pitchFamily="50" charset="-128"/>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400" dirty="0">
                          <a:latin typeface="メイリオ" panose="020B0604030504040204" pitchFamily="50" charset="-128"/>
                          <a:ea typeface="メイリオ" panose="020B0604030504040204" pitchFamily="50" charset="-128"/>
                        </a:rPr>
                        <a:t>ヨーロッパのトリチウム</a:t>
                      </a:r>
                      <a:endParaRPr kumimoji="1" lang="en-US" altLang="ja-JP" sz="1400" dirty="0">
                        <a:latin typeface="メイリオ" panose="020B0604030504040204" pitchFamily="50" charset="-128"/>
                        <a:ea typeface="メイリオ" panose="020B0604030504040204" pitchFamily="50" charset="-128"/>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400" dirty="0">
                          <a:latin typeface="メイリオ" panose="020B0604030504040204" pitchFamily="50" charset="-128"/>
                          <a:ea typeface="メイリオ" panose="020B0604030504040204" pitchFamily="50" charset="-128"/>
                        </a:rPr>
                        <a:t>蛍光塗料製造施設の作業者</a:t>
                      </a:r>
                    </a:p>
                  </a:txBody>
                  <a:tcPr anchor="ctr"/>
                </a:tc>
                <a:tc>
                  <a:txBody>
                    <a:bodyPr/>
                    <a:lstStyle/>
                    <a:p>
                      <a:pPr algn="ctr"/>
                      <a:r>
                        <a:rPr kumimoji="1" lang="ja-JP" altLang="en-US" sz="1400" dirty="0">
                          <a:latin typeface="メイリオ" panose="020B0604030504040204" pitchFamily="50" charset="-128"/>
                          <a:ea typeface="メイリオ" panose="020B0604030504040204" pitchFamily="50" charset="-128"/>
                        </a:rPr>
                        <a:t>最大約</a:t>
                      </a:r>
                      <a:r>
                        <a:rPr kumimoji="1" lang="en-US" altLang="ja-JP" sz="1400" dirty="0">
                          <a:latin typeface="メイリオ" panose="020B0604030504040204" pitchFamily="50" charset="-128"/>
                          <a:ea typeface="メイリオ" panose="020B0604030504040204" pitchFamily="50" charset="-128"/>
                        </a:rPr>
                        <a:t>20 </a:t>
                      </a:r>
                      <a:r>
                        <a:rPr kumimoji="1" lang="en-US" altLang="ja-JP" sz="1400" dirty="0" err="1">
                          <a:latin typeface="メイリオ" panose="020B0604030504040204" pitchFamily="50" charset="-128"/>
                          <a:ea typeface="メイリオ" panose="020B0604030504040204" pitchFamily="50" charset="-128"/>
                        </a:rPr>
                        <a:t>Sv</a:t>
                      </a:r>
                      <a:endParaRPr kumimoji="1" lang="ja-JP" altLang="en-US" sz="1400" dirty="0">
                        <a:latin typeface="メイリオ" panose="020B0604030504040204" pitchFamily="50" charset="-128"/>
                        <a:ea typeface="メイリオ" panose="020B0604030504040204" pitchFamily="50" charset="-128"/>
                      </a:endParaRPr>
                    </a:p>
                  </a:txBody>
                  <a:tcPr anchor="ctr"/>
                </a:tc>
                <a:tc>
                  <a:txBody>
                    <a:bodyPr/>
                    <a:lstStyle/>
                    <a:p>
                      <a:pPr algn="ctr"/>
                      <a:r>
                        <a:rPr kumimoji="1" lang="ja-JP" altLang="en-US" sz="1400" dirty="0">
                          <a:latin typeface="メイリオ" panose="020B0604030504040204" pitchFamily="50" charset="-128"/>
                          <a:ea typeface="メイリオ" panose="020B0604030504040204" pitchFamily="50" charset="-128"/>
                        </a:rPr>
                        <a:t>肺あるいは骨髄に生じた</a:t>
                      </a:r>
                      <a:endParaRPr kumimoji="1" lang="en-US" altLang="ja-JP" sz="1400" dirty="0">
                        <a:latin typeface="メイリオ" panose="020B0604030504040204" pitchFamily="50" charset="-128"/>
                        <a:ea typeface="メイリオ" panose="020B0604030504040204" pitchFamily="50" charset="-128"/>
                      </a:endParaRPr>
                    </a:p>
                    <a:p>
                      <a:pPr algn="ctr"/>
                      <a:r>
                        <a:rPr kumimoji="1" lang="ja-JP" altLang="en-US" sz="1400" dirty="0">
                          <a:latin typeface="メイリオ" panose="020B0604030504040204" pitchFamily="50" charset="-128"/>
                          <a:ea typeface="メイリオ" panose="020B0604030504040204" pitchFamily="50" charset="-128"/>
                        </a:rPr>
                        <a:t>障害により死亡</a:t>
                      </a:r>
                    </a:p>
                  </a:txBody>
                  <a:tcPr anchor="ctr"/>
                </a:tc>
                <a:extLst>
                  <a:ext uri="{0D108BD9-81ED-4DB2-BD59-A6C34878D82A}">
                    <a16:rowId xmlns:a16="http://schemas.microsoft.com/office/drawing/2014/main" val="1900840801"/>
                  </a:ext>
                </a:extLst>
              </a:tr>
            </a:tbl>
          </a:graphicData>
        </a:graphic>
      </p:graphicFrame>
      <p:sp>
        <p:nvSpPr>
          <p:cNvPr id="10" name="テキスト ボックス 9">
            <a:extLst>
              <a:ext uri="{FF2B5EF4-FFF2-40B4-BE49-F238E27FC236}">
                <a16:creationId xmlns:a16="http://schemas.microsoft.com/office/drawing/2014/main" id="{D750236F-A4AA-4478-9536-DDD78E1F5DA0}"/>
              </a:ext>
            </a:extLst>
          </p:cNvPr>
          <p:cNvSpPr txBox="1"/>
          <p:nvPr/>
        </p:nvSpPr>
        <p:spPr>
          <a:xfrm>
            <a:off x="1326005" y="2666695"/>
            <a:ext cx="6733529" cy="369332"/>
          </a:xfrm>
          <a:prstGeom prst="rect">
            <a:avLst/>
          </a:prstGeom>
          <a:noFill/>
        </p:spPr>
        <p:txBody>
          <a:bodyPr wrap="square" rtlCol="0">
            <a:spAutoFit/>
          </a:bodyPr>
          <a:lstStyle/>
          <a:p>
            <a:pPr lvl="0">
              <a:defRPr/>
            </a:pPr>
            <a:r>
              <a:rPr kumimoji="1" lang="ja-JP" altLang="en-US" b="1" dirty="0">
                <a:latin typeface="メイリオ" panose="020B0604030504040204" pitchFamily="50" charset="-128"/>
                <a:ea typeface="メイリオ" panose="020B0604030504040204" pitchFamily="50" charset="-128"/>
              </a:rPr>
              <a:t>ヒトの健康に対するトリチウム被ばくの確定的影響の事例</a:t>
            </a:r>
            <a:endParaRPr kumimoji="1" lang="en-US" altLang="ja-JP" b="1" i="0" u="none" strike="noStrike" kern="1200" cap="none" spc="0" normalizeH="0" baseline="0" noProof="0" dirty="0">
              <a:ln>
                <a:noFill/>
              </a:ln>
              <a:effectLst/>
              <a:uLnTx/>
              <a:uFillTx/>
              <a:latin typeface="メイリオ" panose="020B0604030504040204" pitchFamily="50" charset="-128"/>
              <a:ea typeface="メイリオ" panose="020B0604030504040204" pitchFamily="50" charset="-128"/>
            </a:endParaRPr>
          </a:p>
        </p:txBody>
      </p:sp>
      <p:sp>
        <p:nvSpPr>
          <p:cNvPr id="3" name="テキスト ボックス 2">
            <a:extLst>
              <a:ext uri="{FF2B5EF4-FFF2-40B4-BE49-F238E27FC236}">
                <a16:creationId xmlns:a16="http://schemas.microsoft.com/office/drawing/2014/main" id="{9FD833D7-D72B-47B7-80FC-8DCC03EF472D}"/>
              </a:ext>
            </a:extLst>
          </p:cNvPr>
          <p:cNvSpPr txBox="1"/>
          <p:nvPr/>
        </p:nvSpPr>
        <p:spPr>
          <a:xfrm>
            <a:off x="1051364" y="5392479"/>
            <a:ext cx="6715595" cy="738664"/>
          </a:xfrm>
          <a:prstGeom prst="rect">
            <a:avLst/>
          </a:prstGeom>
          <a:noFill/>
        </p:spPr>
        <p:txBody>
          <a:bodyPr wrap="square" rtlCol="0">
            <a:spAutoFit/>
          </a:bodyPr>
          <a:lstStyle/>
          <a:p>
            <a:r>
              <a:rPr kumimoji="1" lang="ja-JP" altLang="en-US" sz="1400" u="sng" dirty="0">
                <a:latin typeface="メイリオ" panose="020B0604030504040204" pitchFamily="50" charset="-128"/>
                <a:ea typeface="メイリオ" panose="020B0604030504040204" pitchFamily="50" charset="-128"/>
              </a:rPr>
              <a:t>参考</a:t>
            </a:r>
            <a:endParaRPr kumimoji="1" lang="en-US" altLang="ja-JP" sz="1400" u="sng" dirty="0">
              <a:latin typeface="メイリオ" panose="020B0604030504040204" pitchFamily="50" charset="-128"/>
              <a:ea typeface="メイリオ" panose="020B0604030504040204" pitchFamily="50" charset="-128"/>
            </a:endParaRPr>
          </a:p>
          <a:p>
            <a:pPr marL="285750" indent="-285750">
              <a:buFont typeface="Arial" panose="020B0604020202020204" pitchFamily="34" charset="0"/>
              <a:buChar char="•"/>
            </a:pPr>
            <a:r>
              <a:rPr kumimoji="1" lang="ja-JP" altLang="en-US" sz="1400" dirty="0">
                <a:latin typeface="Meiryo UI" panose="020B0604030504040204" pitchFamily="50" charset="-128"/>
                <a:ea typeface="Meiryo UI" panose="020B0604030504040204" pitchFamily="50" charset="-128"/>
              </a:rPr>
              <a:t>福島第一原子力発電所周辺での推計トリチウム被ばく線量：約</a:t>
            </a:r>
            <a:r>
              <a:rPr kumimoji="1" lang="en-US" altLang="ja-JP" sz="1400" dirty="0">
                <a:latin typeface="Meiryo UI" panose="020B0604030504040204" pitchFamily="50" charset="-128"/>
                <a:ea typeface="Meiryo UI" panose="020B0604030504040204" pitchFamily="50" charset="-128"/>
              </a:rPr>
              <a:t>0.0000000002 </a:t>
            </a:r>
            <a:r>
              <a:rPr kumimoji="1" lang="en-US" altLang="ja-JP" sz="1400" dirty="0" err="1">
                <a:latin typeface="Meiryo UI" panose="020B0604030504040204" pitchFamily="50" charset="-128"/>
                <a:ea typeface="Meiryo UI" panose="020B0604030504040204" pitchFamily="50" charset="-128"/>
              </a:rPr>
              <a:t>Sv</a:t>
            </a:r>
            <a:endParaRPr kumimoji="1" lang="ja-JP" altLang="en-US" sz="1400" dirty="0">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latin typeface="Meiryo UI" panose="020B0604030504040204" pitchFamily="50" charset="-128"/>
                <a:ea typeface="Meiryo UI" panose="020B0604030504040204" pitchFamily="50" charset="-128"/>
              </a:rPr>
              <a:t>日常生活での被ばく線量（全ての天然放射線核種から被ばくする線量）：</a:t>
            </a:r>
            <a:r>
              <a:rPr kumimoji="1" lang="en-US" altLang="ja-JP" sz="1400" dirty="0">
                <a:latin typeface="Meiryo UI" panose="020B0604030504040204" pitchFamily="50" charset="-128"/>
                <a:ea typeface="Meiryo UI" panose="020B0604030504040204" pitchFamily="50" charset="-128"/>
              </a:rPr>
              <a:t>0.0021 </a:t>
            </a:r>
            <a:r>
              <a:rPr kumimoji="1" lang="en-US" altLang="ja-JP" sz="1400" dirty="0" err="1">
                <a:latin typeface="Meiryo UI" panose="020B0604030504040204" pitchFamily="50" charset="-128"/>
                <a:ea typeface="Meiryo UI" panose="020B0604030504040204" pitchFamily="50" charset="-128"/>
              </a:rPr>
              <a:t>Sv</a:t>
            </a:r>
            <a:r>
              <a:rPr kumimoji="1" lang="ja-JP" altLang="en-US" sz="1400" dirty="0">
                <a:latin typeface="Meiryo UI" panose="020B0604030504040204" pitchFamily="50" charset="-128"/>
                <a:ea typeface="Meiryo UI" panose="020B0604030504040204" pitchFamily="50" charset="-128"/>
              </a:rPr>
              <a:t>　</a:t>
            </a:r>
          </a:p>
        </p:txBody>
      </p:sp>
      <p:sp>
        <p:nvSpPr>
          <p:cNvPr id="12" name="テキスト ボックス 11">
            <a:extLst>
              <a:ext uri="{FF2B5EF4-FFF2-40B4-BE49-F238E27FC236}">
                <a16:creationId xmlns:a16="http://schemas.microsoft.com/office/drawing/2014/main" id="{951AF57C-73A5-481B-BA15-E7DF44C94B2B}"/>
              </a:ext>
            </a:extLst>
          </p:cNvPr>
          <p:cNvSpPr txBox="1"/>
          <p:nvPr/>
        </p:nvSpPr>
        <p:spPr>
          <a:xfrm>
            <a:off x="362844" y="6299707"/>
            <a:ext cx="8408920" cy="253916"/>
          </a:xfrm>
          <a:prstGeom prst="rect">
            <a:avLst/>
          </a:prstGeom>
          <a:noFill/>
        </p:spPr>
        <p:txBody>
          <a:bodyPr wrap="square" rtlCol="0">
            <a:spAutoFit/>
          </a:bodyPr>
          <a:lstStyle/>
          <a:p>
            <a:pPr lvl="0">
              <a:defRPr/>
            </a:pPr>
            <a:r>
              <a:rPr kumimoji="1" lang="ja-JP" altLang="en-US" sz="1050" dirty="0">
                <a:solidFill>
                  <a:prstClr val="black"/>
                </a:solidFill>
                <a:latin typeface="Meiryo UI" panose="020B0604030504040204" pitchFamily="50" charset="-128"/>
                <a:ea typeface="Meiryo UI" panose="020B0604030504040204" pitchFamily="50" charset="-128"/>
              </a:rPr>
              <a:t>「</a:t>
            </a:r>
            <a:r>
              <a:rPr kumimoji="1" lang="en-US" altLang="ja-JP" sz="1050" dirty="0">
                <a:solidFill>
                  <a:prstClr val="black"/>
                </a:solidFill>
                <a:latin typeface="Meiryo UI" panose="020B0604030504040204" pitchFamily="50" charset="-128"/>
                <a:ea typeface="Meiryo UI" panose="020B0604030504040204" pitchFamily="50" charset="-128"/>
              </a:rPr>
              <a:t>UNSCEAR</a:t>
            </a:r>
            <a:r>
              <a:rPr kumimoji="1" lang="ja-JP" altLang="en-US" sz="1050" dirty="0" err="1">
                <a:solidFill>
                  <a:prstClr val="black"/>
                </a:solidFill>
                <a:latin typeface="Meiryo UI" panose="020B0604030504040204" pitchFamily="50" charset="-128"/>
                <a:ea typeface="Meiryo UI" panose="020B0604030504040204" pitchFamily="50" charset="-128"/>
              </a:rPr>
              <a:t>、</a:t>
            </a:r>
            <a:r>
              <a:rPr kumimoji="1" lang="en-US" altLang="ja-JP" sz="1050" dirty="0">
                <a:solidFill>
                  <a:prstClr val="black"/>
                </a:solidFill>
                <a:latin typeface="Meiryo UI" panose="020B0604030504040204" pitchFamily="50" charset="-128"/>
                <a:ea typeface="Meiryo UI" panose="020B0604030504040204" pitchFamily="50" charset="-128"/>
              </a:rPr>
              <a:t>2016 Report</a:t>
            </a:r>
            <a:r>
              <a:rPr kumimoji="1" lang="ja-JP" altLang="en-US" sz="1050" dirty="0" err="1">
                <a:solidFill>
                  <a:prstClr val="black"/>
                </a:solidFill>
                <a:latin typeface="Meiryo UI" panose="020B0604030504040204" pitchFamily="50" charset="-128"/>
                <a:ea typeface="Meiryo UI" panose="020B0604030504040204" pitchFamily="50" charset="-128"/>
              </a:rPr>
              <a:t>、</a:t>
            </a:r>
            <a:r>
              <a:rPr kumimoji="1" lang="en-US" altLang="ja-JP" sz="1050" dirty="0">
                <a:solidFill>
                  <a:prstClr val="black"/>
                </a:solidFill>
                <a:latin typeface="Meiryo UI" panose="020B0604030504040204" pitchFamily="50" charset="-128"/>
                <a:ea typeface="Meiryo UI" panose="020B0604030504040204" pitchFamily="50" charset="-128"/>
              </a:rPr>
              <a:t>p.289,294</a:t>
            </a:r>
            <a:r>
              <a:rPr kumimoji="1" lang="ja-JP" altLang="en-US" sz="1050" dirty="0" err="1">
                <a:solidFill>
                  <a:prstClr val="black"/>
                </a:solidFill>
                <a:latin typeface="Meiryo UI" panose="020B0604030504040204" pitchFamily="50" charset="-128"/>
                <a:ea typeface="Meiryo UI" panose="020B0604030504040204" pitchFamily="50" charset="-128"/>
              </a:rPr>
              <a:t>、</a:t>
            </a:r>
            <a:r>
              <a:rPr kumimoji="1" lang="ja-JP" altLang="en-US" sz="1050" dirty="0">
                <a:solidFill>
                  <a:prstClr val="black"/>
                </a:solidFill>
                <a:latin typeface="Meiryo UI" panose="020B0604030504040204" pitchFamily="50" charset="-128"/>
                <a:ea typeface="Meiryo UI" panose="020B0604030504040204" pitchFamily="50" charset="-128"/>
              </a:rPr>
              <a:t>平成</a:t>
            </a:r>
            <a:r>
              <a:rPr kumimoji="1" lang="en-US" altLang="ja-JP" sz="1050" dirty="0">
                <a:solidFill>
                  <a:prstClr val="black"/>
                </a:solidFill>
                <a:latin typeface="Meiryo UI" panose="020B0604030504040204" pitchFamily="50" charset="-128"/>
                <a:ea typeface="Meiryo UI" panose="020B0604030504040204" pitchFamily="50" charset="-128"/>
              </a:rPr>
              <a:t>28</a:t>
            </a:r>
            <a:r>
              <a:rPr kumimoji="1" lang="ja-JP" altLang="en-US" sz="1050" dirty="0">
                <a:solidFill>
                  <a:prstClr val="black"/>
                </a:solidFill>
                <a:latin typeface="Meiryo UI" panose="020B0604030504040204" pitchFamily="50" charset="-128"/>
                <a:ea typeface="Meiryo UI" panose="020B0604030504040204" pitchFamily="50" charset="-128"/>
              </a:rPr>
              <a:t>年</a:t>
            </a:r>
            <a:r>
              <a:rPr kumimoji="1" lang="en-US" altLang="ja-JP" sz="1050" dirty="0">
                <a:solidFill>
                  <a:prstClr val="black"/>
                </a:solidFill>
                <a:latin typeface="Meiryo UI" panose="020B0604030504040204" pitchFamily="50" charset="-128"/>
                <a:ea typeface="Meiryo UI" panose="020B0604030504040204" pitchFamily="50" charset="-128"/>
              </a:rPr>
              <a:t>4</a:t>
            </a:r>
            <a:r>
              <a:rPr kumimoji="1" lang="ja-JP" altLang="en-US" sz="1050" dirty="0">
                <a:solidFill>
                  <a:prstClr val="black"/>
                </a:solidFill>
                <a:latin typeface="Meiryo UI" panose="020B0604030504040204" pitchFamily="50" charset="-128"/>
                <a:ea typeface="Meiryo UI" panose="020B0604030504040204" pitchFamily="50" charset="-128"/>
              </a:rPr>
              <a:t>月」、「トリチウム水タスクフォース、トリチウム水タスクフォース報告書、</a:t>
            </a:r>
            <a:r>
              <a:rPr kumimoji="1" lang="en-US" altLang="ja-JP" sz="1050" dirty="0">
                <a:solidFill>
                  <a:prstClr val="black"/>
                </a:solidFill>
                <a:latin typeface="Meiryo UI" panose="020B0604030504040204" pitchFamily="50" charset="-128"/>
                <a:ea typeface="Meiryo UI" panose="020B0604030504040204" pitchFamily="50" charset="-128"/>
              </a:rPr>
              <a:t>P.4</a:t>
            </a:r>
            <a:r>
              <a:rPr kumimoji="1" lang="ja-JP" altLang="en-US" sz="1050" dirty="0" err="1">
                <a:solidFill>
                  <a:prstClr val="black"/>
                </a:solidFill>
                <a:latin typeface="Meiryo UI" panose="020B0604030504040204" pitchFamily="50" charset="-128"/>
                <a:ea typeface="Meiryo UI" panose="020B0604030504040204" pitchFamily="50" charset="-128"/>
              </a:rPr>
              <a:t>、</a:t>
            </a:r>
            <a:r>
              <a:rPr kumimoji="1" lang="ja-JP" altLang="en-US" sz="1050" dirty="0">
                <a:solidFill>
                  <a:prstClr val="black"/>
                </a:solidFill>
                <a:latin typeface="Meiryo UI" panose="020B0604030504040204" pitchFamily="50" charset="-128"/>
                <a:ea typeface="Meiryo UI" panose="020B0604030504040204" pitchFamily="50" charset="-128"/>
              </a:rPr>
              <a:t>平成</a:t>
            </a:r>
            <a:r>
              <a:rPr kumimoji="1" lang="en-US" altLang="ja-JP" sz="1050" dirty="0">
                <a:solidFill>
                  <a:prstClr val="black"/>
                </a:solidFill>
                <a:latin typeface="Meiryo UI" panose="020B0604030504040204" pitchFamily="50" charset="-128"/>
                <a:ea typeface="Meiryo UI" panose="020B0604030504040204" pitchFamily="50" charset="-128"/>
              </a:rPr>
              <a:t>28</a:t>
            </a:r>
            <a:r>
              <a:rPr kumimoji="1" lang="ja-JP" altLang="en-US" sz="1050" dirty="0">
                <a:solidFill>
                  <a:prstClr val="black"/>
                </a:solidFill>
                <a:latin typeface="Meiryo UI" panose="020B0604030504040204" pitchFamily="50" charset="-128"/>
                <a:ea typeface="Meiryo UI" panose="020B0604030504040204" pitchFamily="50" charset="-128"/>
              </a:rPr>
              <a:t>年</a:t>
            </a:r>
            <a:r>
              <a:rPr kumimoji="1" lang="en-US" altLang="ja-JP" sz="1050" dirty="0">
                <a:solidFill>
                  <a:prstClr val="black"/>
                </a:solidFill>
                <a:latin typeface="Meiryo UI" panose="020B0604030504040204" pitchFamily="50" charset="-128"/>
                <a:ea typeface="Meiryo UI" panose="020B0604030504040204" pitchFamily="50" charset="-128"/>
              </a:rPr>
              <a:t>6</a:t>
            </a:r>
            <a:r>
              <a:rPr kumimoji="1" lang="ja-JP" altLang="en-US" sz="1050" dirty="0">
                <a:solidFill>
                  <a:prstClr val="black"/>
                </a:solidFill>
                <a:latin typeface="Meiryo UI" panose="020B0604030504040204" pitchFamily="50" charset="-128"/>
                <a:ea typeface="Meiryo UI" panose="020B0604030504040204" pitchFamily="50" charset="-128"/>
              </a:rPr>
              <a:t>月」より作成</a:t>
            </a:r>
            <a:endParaRPr kumimoji="1" lang="en-US" altLang="ja-JP" sz="1050" dirty="0">
              <a:solidFill>
                <a:prstClr val="black"/>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48211616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8D20457-6617-4431-9136-64674BE6E1A3}"/>
              </a:ext>
            </a:extLst>
          </p:cNvPr>
          <p:cNvSpPr>
            <a:spLocks noGrp="1"/>
          </p:cNvSpPr>
          <p:nvPr>
            <p:ph type="title"/>
          </p:nvPr>
        </p:nvSpPr>
        <p:spPr>
          <a:xfrm>
            <a:off x="378425" y="172035"/>
            <a:ext cx="8539982" cy="533089"/>
          </a:xfrm>
        </p:spPr>
        <p:txBody>
          <a:bodyPr/>
          <a:lstStyle/>
          <a:p>
            <a:r>
              <a:rPr lang="ja-JP" altLang="en-US" dirty="0"/>
              <a:t>４</a:t>
            </a:r>
            <a:r>
              <a:rPr lang="en-US" altLang="ja-JP" dirty="0"/>
              <a:t>.10</a:t>
            </a:r>
            <a:r>
              <a:rPr lang="ja-JP" altLang="en-US" dirty="0"/>
              <a:t>　トリチウムによる生体影響（疫学研究）</a:t>
            </a:r>
            <a:endParaRPr kumimoji="1" lang="ja-JP" altLang="en-US" dirty="0"/>
          </a:p>
        </p:txBody>
      </p:sp>
      <p:sp>
        <p:nvSpPr>
          <p:cNvPr id="4" name="正方形/長方形 3">
            <a:extLst>
              <a:ext uri="{FF2B5EF4-FFF2-40B4-BE49-F238E27FC236}">
                <a16:creationId xmlns:a16="http://schemas.microsoft.com/office/drawing/2014/main" id="{271F3960-E06B-4544-9BF6-974CD2039EBE}"/>
              </a:ext>
            </a:extLst>
          </p:cNvPr>
          <p:cNvSpPr/>
          <p:nvPr/>
        </p:nvSpPr>
        <p:spPr>
          <a:xfrm>
            <a:off x="370936" y="1166493"/>
            <a:ext cx="8402128" cy="1354635"/>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tIns="108000" rtlCol="0" anchor="t"/>
          <a:lstStyle/>
          <a:p>
            <a:pPr marL="285750" lvl="0" indent="-285750">
              <a:buFont typeface="Wingdings" panose="05000000000000000000" pitchFamily="2" charset="2"/>
              <a:buChar char="l"/>
              <a:defRPr/>
            </a:pPr>
            <a:r>
              <a:rPr kumimoji="1" lang="ja-JP" altLang="en-US" dirty="0">
                <a:solidFill>
                  <a:prstClr val="black"/>
                </a:solidFill>
                <a:latin typeface="Meiryo UI" panose="020B0604030504040204" pitchFamily="50" charset="-128"/>
                <a:ea typeface="Meiryo UI" panose="020B0604030504040204" pitchFamily="50" charset="-128"/>
              </a:rPr>
              <a:t>放射線関連施設の労働者に対する疫学研究が行われているが、</a:t>
            </a:r>
            <a:r>
              <a:rPr kumimoji="1" lang="ja-JP" altLang="en-US" dirty="0">
                <a:solidFill>
                  <a:schemeClr val="tx1"/>
                </a:solidFill>
                <a:latin typeface="Meiryo UI" panose="020B0604030504040204" pitchFamily="50" charset="-128"/>
                <a:ea typeface="Meiryo UI" panose="020B0604030504040204" pitchFamily="50" charset="-128"/>
              </a:rPr>
              <a:t>トリチウムによる被ばく線量と健康影響の因果関係に基づいてリスク推定できている研究はほぼない。</a:t>
            </a:r>
            <a:endParaRPr kumimoji="1" lang="en-US" altLang="ja-JP" dirty="0">
              <a:solidFill>
                <a:schemeClr val="tx1"/>
              </a:solidFill>
              <a:latin typeface="Meiryo UI" panose="020B0604030504040204" pitchFamily="50" charset="-128"/>
              <a:ea typeface="Meiryo UI" panose="020B0604030504040204" pitchFamily="50" charset="-128"/>
            </a:endParaRPr>
          </a:p>
          <a:p>
            <a:pPr marL="285750" lvl="0" indent="-285750">
              <a:buFont typeface="Wingdings" panose="05000000000000000000" pitchFamily="2" charset="2"/>
              <a:buChar char="l"/>
              <a:defRPr/>
            </a:pPr>
            <a:r>
              <a:rPr kumimoji="1" lang="ja-JP" altLang="en-US" dirty="0">
                <a:solidFill>
                  <a:schemeClr val="tx1"/>
                </a:solidFill>
                <a:latin typeface="Meiryo UI" panose="020B0604030504040204" pitchFamily="50" charset="-128"/>
                <a:ea typeface="Meiryo UI" panose="020B0604030504040204" pitchFamily="50" charset="-128"/>
              </a:rPr>
              <a:t>トリチウム以外の被ばくが含まれる場合がほとんどであり、トリチウム特有のリスクを推定するには不確かさが大きい。</a:t>
            </a:r>
            <a:endParaRPr kumimoji="1" lang="en-US" altLang="ja-JP" sz="18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endParaRPr>
          </a:p>
        </p:txBody>
      </p:sp>
      <p:sp>
        <p:nvSpPr>
          <p:cNvPr id="5" name="スライド番号プレースホルダー 4">
            <a:extLst>
              <a:ext uri="{FF2B5EF4-FFF2-40B4-BE49-F238E27FC236}">
                <a16:creationId xmlns:a16="http://schemas.microsoft.com/office/drawing/2014/main" id="{68AF8F48-9921-43BD-8392-73F831F48924}"/>
              </a:ext>
            </a:extLst>
          </p:cNvPr>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787F0561-F29F-4014-88F6-9EE3D1B23701}" type="slidenum">
              <a:rPr kumimoji="1" lang="ja-JP" altLang="en-US" sz="1200" b="0" i="0" u="none" strike="noStrike" kern="1200" cap="none" spc="0" normalizeH="0" baseline="0" noProof="0" smtClean="0">
                <a:ln>
                  <a:noFill/>
                </a:ln>
                <a:solidFill>
                  <a:prstClr val="black">
                    <a:tint val="75000"/>
                  </a:prstClr>
                </a:solidFill>
                <a:effectLst/>
                <a:uLnTx/>
                <a:uFillTx/>
                <a:latin typeface="Meiryo UI" panose="020B0604030504040204" pitchFamily="50" charset="-128"/>
                <a:ea typeface="Meiryo UI" panose="020B0604030504040204" pitchFamily="50" charset="-128"/>
              </a:rPr>
              <a:pPr marL="0" marR="0" lvl="0" indent="0" algn="r" defTabSz="457200" rtl="0" eaLnBrk="1" fontAlgn="auto" latinLnBrk="0" hangingPunct="1">
                <a:lnSpc>
                  <a:spcPct val="100000"/>
                </a:lnSpc>
                <a:spcBef>
                  <a:spcPts val="0"/>
                </a:spcBef>
                <a:spcAft>
                  <a:spcPts val="0"/>
                </a:spcAft>
                <a:buClrTx/>
                <a:buSzTx/>
                <a:buFontTx/>
                <a:buNone/>
                <a:tabLst/>
                <a:defRPr/>
              </a:pPr>
              <a:t>33</a:t>
            </a:fld>
            <a:endParaRPr kumimoji="1" lang="ja-JP" altLang="en-US" sz="1200" b="0" i="0" u="none" strike="noStrike" kern="1200" cap="none" spc="0" normalizeH="0" baseline="0" noProof="0">
              <a:ln>
                <a:noFill/>
              </a:ln>
              <a:solidFill>
                <a:prstClr val="black">
                  <a:tint val="75000"/>
                </a:prstClr>
              </a:solidFill>
              <a:effectLst/>
              <a:uLnTx/>
              <a:uFillTx/>
              <a:latin typeface="Meiryo UI" panose="020B0604030504040204" pitchFamily="50" charset="-128"/>
              <a:ea typeface="Meiryo UI" panose="020B0604030504040204" pitchFamily="50" charset="-128"/>
            </a:endParaRPr>
          </a:p>
        </p:txBody>
      </p:sp>
      <p:sp>
        <p:nvSpPr>
          <p:cNvPr id="11" name="正方形/長方形 10">
            <a:extLst>
              <a:ext uri="{FF2B5EF4-FFF2-40B4-BE49-F238E27FC236}">
                <a16:creationId xmlns:a16="http://schemas.microsoft.com/office/drawing/2014/main" id="{56A3AC94-C927-4838-9E25-247C5D899D1B}"/>
              </a:ext>
            </a:extLst>
          </p:cNvPr>
          <p:cNvSpPr/>
          <p:nvPr/>
        </p:nvSpPr>
        <p:spPr>
          <a:xfrm>
            <a:off x="370936" y="770965"/>
            <a:ext cx="8539982" cy="39552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defRPr/>
            </a:pPr>
            <a:r>
              <a:rPr kumimoji="1" lang="ja-JP" altLang="en-US" dirty="0">
                <a:solidFill>
                  <a:schemeClr val="tx1"/>
                </a:solidFill>
                <a:latin typeface="メイリオ" panose="020B0604030504040204" pitchFamily="50" charset="-128"/>
                <a:ea typeface="メイリオ" panose="020B0604030504040204" pitchFamily="50" charset="-128"/>
              </a:rPr>
              <a:t>トリチウムからの被ばくにより生体影響が発生した事例はあるのか？</a:t>
            </a:r>
            <a:endParaRPr kumimoji="1" lang="en-US" altLang="ja-JP" dirty="0">
              <a:solidFill>
                <a:schemeClr val="tx1"/>
              </a:solidFill>
              <a:latin typeface="メイリオ" panose="020B0604030504040204" pitchFamily="50" charset="-128"/>
              <a:ea typeface="メイリオ" panose="020B0604030504040204" pitchFamily="50" charset="-128"/>
            </a:endParaRPr>
          </a:p>
        </p:txBody>
      </p:sp>
      <p:sp>
        <p:nvSpPr>
          <p:cNvPr id="23" name="テキスト ボックス 22">
            <a:extLst>
              <a:ext uri="{FF2B5EF4-FFF2-40B4-BE49-F238E27FC236}">
                <a16:creationId xmlns:a16="http://schemas.microsoft.com/office/drawing/2014/main" id="{7AB20908-6640-4030-B238-BA39A9DD09E8}"/>
              </a:ext>
            </a:extLst>
          </p:cNvPr>
          <p:cNvSpPr txBox="1"/>
          <p:nvPr/>
        </p:nvSpPr>
        <p:spPr>
          <a:xfrm>
            <a:off x="1293544" y="2579143"/>
            <a:ext cx="6556913" cy="584775"/>
          </a:xfrm>
          <a:prstGeom prst="rect">
            <a:avLst/>
          </a:prstGeom>
          <a:noFill/>
        </p:spPr>
        <p:txBody>
          <a:bodyPr wrap="square" rtlCol="0">
            <a:spAutoFit/>
          </a:bodyPr>
          <a:lstStyle/>
          <a:p>
            <a:pPr lvl="0" algn="ctr">
              <a:defRPr/>
            </a:pPr>
            <a:r>
              <a:rPr kumimoji="1" lang="ja-JP" altLang="en-US" sz="1600" dirty="0">
                <a:latin typeface="Meiryo UI" panose="020B0604030504040204" pitchFamily="50" charset="-128"/>
                <a:ea typeface="Meiryo UI" panose="020B0604030504040204" pitchFamily="50" charset="-128"/>
              </a:rPr>
              <a:t>米国の放射線関連施設労働者の</a:t>
            </a:r>
            <a:endParaRPr kumimoji="1" lang="en-US" altLang="ja-JP" sz="1600" dirty="0">
              <a:latin typeface="Meiryo UI" panose="020B0604030504040204" pitchFamily="50" charset="-128"/>
              <a:ea typeface="Meiryo UI" panose="020B0604030504040204" pitchFamily="50" charset="-128"/>
            </a:endParaRPr>
          </a:p>
          <a:p>
            <a:pPr lvl="0" algn="ctr">
              <a:defRPr/>
            </a:pPr>
            <a:r>
              <a:rPr kumimoji="1" lang="ja-JP" altLang="en-US" sz="1600" dirty="0">
                <a:latin typeface="Meiryo UI" panose="020B0604030504040204" pitchFamily="50" charset="-128"/>
                <a:ea typeface="Meiryo UI" panose="020B0604030504040204" pitchFamily="50" charset="-128"/>
              </a:rPr>
              <a:t>がん死亡率と放射線影響の調査結果</a:t>
            </a:r>
            <a:endParaRPr kumimoji="1" lang="en-US" altLang="ja-JP" sz="160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endParaRPr>
          </a:p>
        </p:txBody>
      </p:sp>
      <p:graphicFrame>
        <p:nvGraphicFramePr>
          <p:cNvPr id="3" name="表 2">
            <a:extLst>
              <a:ext uri="{FF2B5EF4-FFF2-40B4-BE49-F238E27FC236}">
                <a16:creationId xmlns:a16="http://schemas.microsoft.com/office/drawing/2014/main" id="{35EACE91-A62A-4806-A1BF-BEF23A284381}"/>
              </a:ext>
            </a:extLst>
          </p:cNvPr>
          <p:cNvGraphicFramePr>
            <a:graphicFrameLocks noGrp="1"/>
          </p:cNvGraphicFramePr>
          <p:nvPr>
            <p:extLst/>
          </p:nvPr>
        </p:nvGraphicFramePr>
        <p:xfrm>
          <a:off x="1293544" y="3178245"/>
          <a:ext cx="6633093" cy="1010920"/>
        </p:xfrm>
        <a:graphic>
          <a:graphicData uri="http://schemas.openxmlformats.org/drawingml/2006/table">
            <a:tbl>
              <a:tblPr firstRow="1" bandRow="1">
                <a:tableStyleId>{5C22544A-7EE6-4342-B048-85BDC9FD1C3A}</a:tableStyleId>
              </a:tblPr>
              <a:tblGrid>
                <a:gridCol w="2211031">
                  <a:extLst>
                    <a:ext uri="{9D8B030D-6E8A-4147-A177-3AD203B41FA5}">
                      <a16:colId xmlns:a16="http://schemas.microsoft.com/office/drawing/2014/main" val="3296355480"/>
                    </a:ext>
                  </a:extLst>
                </a:gridCol>
                <a:gridCol w="2211031">
                  <a:extLst>
                    <a:ext uri="{9D8B030D-6E8A-4147-A177-3AD203B41FA5}">
                      <a16:colId xmlns:a16="http://schemas.microsoft.com/office/drawing/2014/main" val="1344537788"/>
                    </a:ext>
                  </a:extLst>
                </a:gridCol>
                <a:gridCol w="2211031">
                  <a:extLst>
                    <a:ext uri="{9D8B030D-6E8A-4147-A177-3AD203B41FA5}">
                      <a16:colId xmlns:a16="http://schemas.microsoft.com/office/drawing/2014/main" val="409492223"/>
                    </a:ext>
                  </a:extLst>
                </a:gridCol>
              </a:tblGrid>
              <a:tr h="370840">
                <a:tc>
                  <a:txBody>
                    <a:bodyPr/>
                    <a:lstStyle/>
                    <a:p>
                      <a:pPr algn="ctr"/>
                      <a:r>
                        <a:rPr kumimoji="1" lang="ja-JP" altLang="en-US" dirty="0">
                          <a:latin typeface="Meiryo UI" panose="020B0604030504040204" pitchFamily="50" charset="-128"/>
                          <a:ea typeface="Meiryo UI" panose="020B0604030504040204" pitchFamily="50" charset="-128"/>
                        </a:rPr>
                        <a:t>対象集団の人数</a:t>
                      </a:r>
                    </a:p>
                  </a:txBody>
                  <a:tcPr anchor="ctr"/>
                </a:tc>
                <a:tc>
                  <a:txBody>
                    <a:bodyPr/>
                    <a:lstStyle/>
                    <a:p>
                      <a:pPr algn="ctr"/>
                      <a:r>
                        <a:rPr kumimoji="1" lang="en-US" altLang="ja-JP" dirty="0">
                          <a:latin typeface="Meiryo UI" panose="020B0604030504040204" pitchFamily="50" charset="-128"/>
                          <a:ea typeface="Meiryo UI" panose="020B0604030504040204" pitchFamily="50" charset="-128"/>
                        </a:rPr>
                        <a:t>γ</a:t>
                      </a:r>
                      <a:r>
                        <a:rPr kumimoji="1" lang="ja-JP" altLang="en-US" dirty="0">
                          <a:latin typeface="Meiryo UI" panose="020B0604030504040204" pitchFamily="50" charset="-128"/>
                          <a:ea typeface="Meiryo UI" panose="020B0604030504040204" pitchFamily="50" charset="-128"/>
                        </a:rPr>
                        <a:t>（ガンマ）線による</a:t>
                      </a:r>
                      <a:endParaRPr kumimoji="1" lang="en-US" altLang="ja-JP" dirty="0">
                        <a:latin typeface="Meiryo UI" panose="020B0604030504040204" pitchFamily="50" charset="-128"/>
                        <a:ea typeface="Meiryo UI" panose="020B0604030504040204" pitchFamily="50" charset="-128"/>
                      </a:endParaRPr>
                    </a:p>
                    <a:p>
                      <a:pPr algn="ctr"/>
                      <a:r>
                        <a:rPr kumimoji="1" lang="ja-JP" altLang="en-US" dirty="0">
                          <a:latin typeface="Meiryo UI" panose="020B0604030504040204" pitchFamily="50" charset="-128"/>
                          <a:ea typeface="Meiryo UI" panose="020B0604030504040204" pitchFamily="50" charset="-128"/>
                        </a:rPr>
                        <a:t>平均被ばく線量</a:t>
                      </a:r>
                    </a:p>
                  </a:txBody>
                  <a:tcPr anchor="ctr"/>
                </a:tc>
                <a:tc>
                  <a:txBody>
                    <a:bodyPr/>
                    <a:lstStyle/>
                    <a:p>
                      <a:pPr algn="ctr"/>
                      <a:r>
                        <a:rPr kumimoji="1" lang="ja-JP" altLang="en-US" dirty="0">
                          <a:latin typeface="Meiryo UI" panose="020B0604030504040204" pitchFamily="50" charset="-128"/>
                          <a:ea typeface="Meiryo UI" panose="020B0604030504040204" pitchFamily="50" charset="-128"/>
                        </a:rPr>
                        <a:t>トリチウムによる</a:t>
                      </a:r>
                      <a:endParaRPr kumimoji="1" lang="en-US" altLang="ja-JP" dirty="0">
                        <a:latin typeface="Meiryo UI" panose="020B0604030504040204" pitchFamily="50" charset="-128"/>
                        <a:ea typeface="Meiryo UI" panose="020B0604030504040204" pitchFamily="50" charset="-128"/>
                      </a:endParaRPr>
                    </a:p>
                    <a:p>
                      <a:pPr algn="ctr"/>
                      <a:r>
                        <a:rPr kumimoji="1" lang="ja-JP" altLang="en-US" dirty="0">
                          <a:latin typeface="Meiryo UI" panose="020B0604030504040204" pitchFamily="50" charset="-128"/>
                          <a:ea typeface="Meiryo UI" panose="020B0604030504040204" pitchFamily="50" charset="-128"/>
                        </a:rPr>
                        <a:t>平均被ばく線量</a:t>
                      </a:r>
                    </a:p>
                  </a:txBody>
                  <a:tcPr anchor="ctr"/>
                </a:tc>
                <a:extLst>
                  <a:ext uri="{0D108BD9-81ED-4DB2-BD59-A6C34878D82A}">
                    <a16:rowId xmlns:a16="http://schemas.microsoft.com/office/drawing/2014/main" val="3299675607"/>
                  </a:ext>
                </a:extLst>
              </a:tr>
              <a:tr h="370840">
                <a:tc>
                  <a:txBody>
                    <a:bodyPr/>
                    <a:lstStyle/>
                    <a:p>
                      <a:pPr algn="ctr"/>
                      <a:r>
                        <a:rPr kumimoji="1" lang="en-US" altLang="ja-JP" dirty="0">
                          <a:latin typeface="Meiryo UI" panose="020B0604030504040204" pitchFamily="50" charset="-128"/>
                          <a:ea typeface="Meiryo UI" panose="020B0604030504040204" pitchFamily="50" charset="-128"/>
                        </a:rPr>
                        <a:t>119,196</a:t>
                      </a:r>
                      <a:r>
                        <a:rPr kumimoji="1" lang="ja-JP" altLang="en-US" dirty="0">
                          <a:latin typeface="Meiryo UI" panose="020B0604030504040204" pitchFamily="50" charset="-128"/>
                          <a:ea typeface="Meiryo UI" panose="020B0604030504040204" pitchFamily="50" charset="-128"/>
                        </a:rPr>
                        <a:t>人</a:t>
                      </a:r>
                    </a:p>
                  </a:txBody>
                  <a:tcPr anchor="ctr"/>
                </a:tc>
                <a:tc>
                  <a:txBody>
                    <a:bodyPr/>
                    <a:lstStyle/>
                    <a:p>
                      <a:pPr algn="ctr"/>
                      <a:r>
                        <a:rPr kumimoji="1" lang="en-US" altLang="ja-JP" dirty="0">
                          <a:latin typeface="Meiryo UI" panose="020B0604030504040204" pitchFamily="50" charset="-128"/>
                          <a:ea typeface="Meiryo UI" panose="020B0604030504040204" pitchFamily="50" charset="-128"/>
                        </a:rPr>
                        <a:t>20.2 mSv</a:t>
                      </a:r>
                      <a:endParaRPr kumimoji="1" lang="ja-JP" altLang="en-US" dirty="0">
                        <a:latin typeface="Meiryo UI" panose="020B0604030504040204" pitchFamily="50" charset="-128"/>
                        <a:ea typeface="Meiryo UI" panose="020B0604030504040204" pitchFamily="50" charset="-128"/>
                      </a:endParaRPr>
                    </a:p>
                  </a:txBody>
                  <a:tcPr anchor="ctr"/>
                </a:tc>
                <a:tc>
                  <a:txBody>
                    <a:bodyPr/>
                    <a:lstStyle/>
                    <a:p>
                      <a:pPr algn="ctr"/>
                      <a:r>
                        <a:rPr kumimoji="1" lang="en-US" altLang="ja-JP" dirty="0">
                          <a:latin typeface="Meiryo UI" panose="020B0604030504040204" pitchFamily="50" charset="-128"/>
                          <a:ea typeface="Meiryo UI" panose="020B0604030504040204" pitchFamily="50" charset="-128"/>
                        </a:rPr>
                        <a:t>0.2 mSv</a:t>
                      </a:r>
                      <a:endParaRPr kumimoji="1" lang="ja-JP" altLang="en-US" dirty="0">
                        <a:latin typeface="Meiryo UI" panose="020B0604030504040204" pitchFamily="50" charset="-128"/>
                        <a:ea typeface="Meiryo UI" panose="020B0604030504040204" pitchFamily="50" charset="-128"/>
                      </a:endParaRPr>
                    </a:p>
                  </a:txBody>
                  <a:tcPr anchor="ctr"/>
                </a:tc>
                <a:extLst>
                  <a:ext uri="{0D108BD9-81ED-4DB2-BD59-A6C34878D82A}">
                    <a16:rowId xmlns:a16="http://schemas.microsoft.com/office/drawing/2014/main" val="1599969047"/>
                  </a:ext>
                </a:extLst>
              </a:tr>
            </a:tbl>
          </a:graphicData>
        </a:graphic>
      </p:graphicFrame>
      <p:sp>
        <p:nvSpPr>
          <p:cNvPr id="7" name="四角形: 角を丸くする 6">
            <a:extLst>
              <a:ext uri="{FF2B5EF4-FFF2-40B4-BE49-F238E27FC236}">
                <a16:creationId xmlns:a16="http://schemas.microsoft.com/office/drawing/2014/main" id="{31C9E937-87DC-4C32-80A1-C85771D68BB5}"/>
              </a:ext>
            </a:extLst>
          </p:cNvPr>
          <p:cNvSpPr/>
          <p:nvPr/>
        </p:nvSpPr>
        <p:spPr>
          <a:xfrm>
            <a:off x="1494475" y="4806278"/>
            <a:ext cx="6155050" cy="1228406"/>
          </a:xfrm>
          <a:prstGeom prst="round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b="1" dirty="0">
                <a:solidFill>
                  <a:schemeClr val="tx1"/>
                </a:solidFill>
                <a:latin typeface="Meiryo UI" panose="020B0604030504040204" pitchFamily="50" charset="-128"/>
                <a:ea typeface="Meiryo UI" panose="020B0604030504040204" pitchFamily="50" charset="-128"/>
              </a:rPr>
              <a:t>γ</a:t>
            </a:r>
            <a:r>
              <a:rPr kumimoji="1" lang="ja-JP" altLang="en-US" b="1" dirty="0">
                <a:solidFill>
                  <a:schemeClr val="tx1"/>
                </a:solidFill>
                <a:latin typeface="Meiryo UI" panose="020B0604030504040204" pitchFamily="50" charset="-128"/>
                <a:ea typeface="Meiryo UI" panose="020B0604030504040204" pitchFamily="50" charset="-128"/>
              </a:rPr>
              <a:t>線による被ばく線量に比べて、トリチウムの被ばく線量は低い。</a:t>
            </a:r>
            <a:endParaRPr kumimoji="1" lang="en-US" altLang="ja-JP" b="1" dirty="0">
              <a:solidFill>
                <a:schemeClr val="tx1"/>
              </a:solidFill>
              <a:latin typeface="Meiryo UI" panose="020B0604030504040204" pitchFamily="50" charset="-128"/>
              <a:ea typeface="Meiryo UI" panose="020B0604030504040204" pitchFamily="50" charset="-128"/>
            </a:endParaRPr>
          </a:p>
          <a:p>
            <a:pPr algn="ctr"/>
            <a:endParaRPr kumimoji="1" lang="en-US" altLang="ja-JP" b="1" dirty="0">
              <a:solidFill>
                <a:schemeClr val="tx1"/>
              </a:solidFill>
              <a:latin typeface="Meiryo UI" panose="020B0604030504040204" pitchFamily="50" charset="-128"/>
              <a:ea typeface="Meiryo UI" panose="020B0604030504040204" pitchFamily="50" charset="-128"/>
            </a:endParaRPr>
          </a:p>
          <a:p>
            <a:pPr algn="ctr"/>
            <a:r>
              <a:rPr kumimoji="1" lang="ja-JP" altLang="en-US" b="1" dirty="0">
                <a:solidFill>
                  <a:schemeClr val="tx1"/>
                </a:solidFill>
                <a:latin typeface="Meiryo UI" panose="020B0604030504040204" pitchFamily="50" charset="-128"/>
                <a:ea typeface="Meiryo UI" panose="020B0604030504040204" pitchFamily="50" charset="-128"/>
              </a:rPr>
              <a:t>⇒トリチウム特有のリスクを推定するには不確かさが大きい</a:t>
            </a:r>
            <a:r>
              <a:rPr kumimoji="1" lang="ja-JP" altLang="en-US" dirty="0">
                <a:solidFill>
                  <a:schemeClr val="tx1"/>
                </a:solidFill>
                <a:latin typeface="Meiryo UI" panose="020B0604030504040204" pitchFamily="50" charset="-128"/>
                <a:ea typeface="Meiryo UI" panose="020B0604030504040204" pitchFamily="50" charset="-128"/>
              </a:rPr>
              <a:t>。</a:t>
            </a:r>
            <a:endParaRPr kumimoji="1" lang="ja-JP" altLang="en-US" b="1" dirty="0">
              <a:solidFill>
                <a:schemeClr val="tx1"/>
              </a:solidFill>
              <a:latin typeface="Meiryo UI" panose="020B0604030504040204" pitchFamily="50" charset="-128"/>
              <a:ea typeface="Meiryo UI" panose="020B0604030504040204" pitchFamily="50" charset="-128"/>
            </a:endParaRPr>
          </a:p>
        </p:txBody>
      </p:sp>
      <p:sp>
        <p:nvSpPr>
          <p:cNvPr id="8" name="矢印: 下 7">
            <a:extLst>
              <a:ext uri="{FF2B5EF4-FFF2-40B4-BE49-F238E27FC236}">
                <a16:creationId xmlns:a16="http://schemas.microsoft.com/office/drawing/2014/main" id="{00677ADA-23B2-4B66-BB49-F740CEBDD819}"/>
              </a:ext>
            </a:extLst>
          </p:cNvPr>
          <p:cNvSpPr/>
          <p:nvPr/>
        </p:nvSpPr>
        <p:spPr>
          <a:xfrm>
            <a:off x="3654380" y="4300894"/>
            <a:ext cx="1653709" cy="447370"/>
          </a:xfrm>
          <a:prstGeom prst="downArrow">
            <a:avLst>
              <a:gd name="adj1" fmla="val 59663"/>
              <a:gd name="adj2" fmla="val 50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正方形/長方形 13">
            <a:extLst>
              <a:ext uri="{FF2B5EF4-FFF2-40B4-BE49-F238E27FC236}">
                <a16:creationId xmlns:a16="http://schemas.microsoft.com/office/drawing/2014/main" id="{975C03CF-3836-4B73-8F15-9EB558A2EA39}"/>
              </a:ext>
            </a:extLst>
          </p:cNvPr>
          <p:cNvSpPr/>
          <p:nvPr/>
        </p:nvSpPr>
        <p:spPr>
          <a:xfrm>
            <a:off x="379296" y="6310725"/>
            <a:ext cx="8099577" cy="577081"/>
          </a:xfrm>
          <a:prstGeom prst="rect">
            <a:avLst/>
          </a:prstGeom>
        </p:spPr>
        <p:txBody>
          <a:bodyPr>
            <a:spAutoFit/>
          </a:bodyPr>
          <a:lstStyle/>
          <a:p>
            <a:r>
              <a:rPr lang="ja-JP" altLang="en-US" sz="1050" dirty="0">
                <a:latin typeface="Meiryo UI" panose="020B0604030504040204" pitchFamily="50" charset="-128"/>
                <a:ea typeface="Meiryo UI" panose="020B0604030504040204" pitchFamily="50" charset="-128"/>
              </a:rPr>
              <a:t>「</a:t>
            </a:r>
            <a:r>
              <a:rPr lang="en-US" altLang="ja-JP" sz="1050" dirty="0">
                <a:latin typeface="Meiryo UI" panose="020B0604030504040204" pitchFamily="50" charset="-128"/>
                <a:ea typeface="Meiryo UI" panose="020B0604030504040204" pitchFamily="50" charset="-128"/>
              </a:rPr>
              <a:t>UNSCEAR</a:t>
            </a:r>
            <a:r>
              <a:rPr lang="ja-JP" altLang="en-US" sz="1050" dirty="0" err="1">
                <a:latin typeface="Meiryo UI" panose="020B0604030504040204" pitchFamily="50" charset="-128"/>
                <a:ea typeface="Meiryo UI" panose="020B0604030504040204" pitchFamily="50" charset="-128"/>
              </a:rPr>
              <a:t>、</a:t>
            </a:r>
            <a:r>
              <a:rPr lang="en-US" altLang="ja-JP" sz="1050" dirty="0">
                <a:latin typeface="Meiryo UI" panose="020B0604030504040204" pitchFamily="50" charset="-128"/>
                <a:ea typeface="Meiryo UI" panose="020B0604030504040204" pitchFamily="50" charset="-128"/>
              </a:rPr>
              <a:t>2016 Report</a:t>
            </a:r>
            <a:r>
              <a:rPr lang="ja-JP" altLang="en-US" sz="1050" dirty="0" err="1">
                <a:latin typeface="Meiryo UI" panose="020B0604030504040204" pitchFamily="50" charset="-128"/>
                <a:ea typeface="Meiryo UI" panose="020B0604030504040204" pitchFamily="50" charset="-128"/>
              </a:rPr>
              <a:t>、</a:t>
            </a:r>
            <a:r>
              <a:rPr lang="en-US" altLang="ja-JP" sz="1050" dirty="0">
                <a:latin typeface="Meiryo UI" panose="020B0604030504040204" pitchFamily="50" charset="-128"/>
                <a:ea typeface="Meiryo UI" panose="020B0604030504040204" pitchFamily="50" charset="-128"/>
              </a:rPr>
              <a:t>p.321</a:t>
            </a:r>
            <a:r>
              <a:rPr lang="ja-JP" altLang="en-US" sz="1050" dirty="0" err="1">
                <a:latin typeface="Meiryo UI" panose="020B0604030504040204" pitchFamily="50" charset="-128"/>
                <a:ea typeface="Meiryo UI" panose="020B0604030504040204" pitchFamily="50" charset="-128"/>
              </a:rPr>
              <a:t>、</a:t>
            </a:r>
            <a:r>
              <a:rPr lang="ja-JP" altLang="en-US" sz="1050" dirty="0">
                <a:latin typeface="Meiryo UI" panose="020B0604030504040204" pitchFamily="50" charset="-128"/>
                <a:ea typeface="Meiryo UI" panose="020B0604030504040204" pitchFamily="50" charset="-128"/>
              </a:rPr>
              <a:t>平成</a:t>
            </a:r>
            <a:r>
              <a:rPr lang="en-US" altLang="ja-JP" sz="1050" dirty="0">
                <a:latin typeface="Meiryo UI" panose="020B0604030504040204" pitchFamily="50" charset="-128"/>
                <a:ea typeface="Meiryo UI" panose="020B0604030504040204" pitchFamily="50" charset="-128"/>
              </a:rPr>
              <a:t>28</a:t>
            </a:r>
            <a:r>
              <a:rPr lang="ja-JP" altLang="en-US" sz="1050" dirty="0">
                <a:latin typeface="Meiryo UI" panose="020B0604030504040204" pitchFamily="50" charset="-128"/>
                <a:ea typeface="Meiryo UI" panose="020B0604030504040204" pitchFamily="50" charset="-128"/>
              </a:rPr>
              <a:t>年</a:t>
            </a:r>
            <a:r>
              <a:rPr lang="en-US" altLang="ja-JP" sz="1050" dirty="0">
                <a:latin typeface="Meiryo UI" panose="020B0604030504040204" pitchFamily="50" charset="-128"/>
                <a:ea typeface="Meiryo UI" panose="020B0604030504040204" pitchFamily="50" charset="-128"/>
              </a:rPr>
              <a:t>4</a:t>
            </a:r>
            <a:r>
              <a:rPr lang="ja-JP" altLang="en-US" sz="1050" dirty="0">
                <a:latin typeface="Meiryo UI" panose="020B0604030504040204" pitchFamily="50" charset="-128"/>
                <a:ea typeface="Meiryo UI" panose="020B0604030504040204" pitchFamily="50" charset="-128"/>
              </a:rPr>
              <a:t>月」、</a:t>
            </a:r>
            <a:endParaRPr lang="en-US" altLang="ja-JP" sz="1050" dirty="0">
              <a:latin typeface="Meiryo UI" panose="020B0604030504040204" pitchFamily="50" charset="-128"/>
              <a:ea typeface="Meiryo UI" panose="020B0604030504040204" pitchFamily="50" charset="-128"/>
            </a:endParaRPr>
          </a:p>
          <a:p>
            <a:r>
              <a:rPr lang="ja-JP" altLang="en-US" sz="1050" dirty="0">
                <a:latin typeface="Meiryo UI" panose="020B0604030504040204" pitchFamily="50" charset="-128"/>
                <a:ea typeface="Meiryo UI" panose="020B0604030504040204" pitchFamily="50" charset="-128"/>
              </a:rPr>
              <a:t>「</a:t>
            </a:r>
            <a:r>
              <a:rPr lang="en-US" altLang="ja-JP" sz="1050" dirty="0">
                <a:latin typeface="Meiryo UI" panose="020B0604030504040204" pitchFamily="50" charset="-128"/>
                <a:ea typeface="Meiryo UI" panose="020B0604030504040204" pitchFamily="50" charset="-128"/>
              </a:rPr>
              <a:t>Mary K. </a:t>
            </a:r>
            <a:r>
              <a:rPr lang="en-US" altLang="ja-JP" sz="1050" dirty="0" err="1">
                <a:latin typeface="Meiryo UI" panose="020B0604030504040204" pitchFamily="50" charset="-128"/>
                <a:ea typeface="Meiryo UI" panose="020B0604030504040204" pitchFamily="50" charset="-128"/>
              </a:rPr>
              <a:t>Schubauer</a:t>
            </a:r>
            <a:r>
              <a:rPr lang="en-US" altLang="ja-JP" sz="1050" dirty="0">
                <a:latin typeface="Meiryo UI" panose="020B0604030504040204" pitchFamily="50" charset="-128"/>
                <a:ea typeface="Meiryo UI" panose="020B0604030504040204" pitchFamily="50" charset="-128"/>
              </a:rPr>
              <a:t>-Berigan, et.al.</a:t>
            </a:r>
            <a:r>
              <a:rPr lang="ja-JP" altLang="en-US" sz="1050" dirty="0" err="1">
                <a:latin typeface="Meiryo UI" panose="020B0604030504040204" pitchFamily="50" charset="-128"/>
                <a:ea typeface="Meiryo UI" panose="020B0604030504040204" pitchFamily="50" charset="-128"/>
              </a:rPr>
              <a:t>、</a:t>
            </a:r>
            <a:r>
              <a:rPr lang="en-US" altLang="ja-JP" sz="1050" dirty="0">
                <a:latin typeface="Meiryo UI" panose="020B0604030504040204" pitchFamily="50" charset="-128"/>
                <a:ea typeface="Meiryo UI" panose="020B0604030504040204" pitchFamily="50" charset="-128"/>
              </a:rPr>
              <a:t>Cancer Mortality through 2005 among a Pooled Cohort of U.S. Nuclear Workers</a:t>
            </a:r>
            <a:r>
              <a:rPr lang="ja-JP" altLang="en-US" sz="1050" dirty="0">
                <a:latin typeface="Meiryo UI" panose="020B0604030504040204" pitchFamily="50" charset="-128"/>
                <a:ea typeface="Meiryo UI" panose="020B0604030504040204" pitchFamily="50" charset="-128"/>
              </a:rPr>
              <a:t>　</a:t>
            </a:r>
            <a:r>
              <a:rPr lang="en-US" altLang="ja-JP" sz="1050" dirty="0">
                <a:latin typeface="Meiryo UI" panose="020B0604030504040204" pitchFamily="50" charset="-128"/>
                <a:ea typeface="Meiryo UI" panose="020B0604030504040204" pitchFamily="50" charset="-128"/>
              </a:rPr>
              <a:t>Exposed to External Ionizing Radiation</a:t>
            </a:r>
            <a:r>
              <a:rPr lang="ja-JP" altLang="en-US" sz="1050" dirty="0" err="1">
                <a:latin typeface="Meiryo UI" panose="020B0604030504040204" pitchFamily="50" charset="-128"/>
                <a:ea typeface="Meiryo UI" panose="020B0604030504040204" pitchFamily="50" charset="-128"/>
              </a:rPr>
              <a:t>、</a:t>
            </a:r>
            <a:r>
              <a:rPr lang="ja-JP" altLang="en-US" sz="1050" dirty="0">
                <a:latin typeface="Meiryo UI" panose="020B0604030504040204" pitchFamily="50" charset="-128"/>
                <a:ea typeface="Meiryo UI" panose="020B0604030504040204" pitchFamily="50" charset="-128"/>
              </a:rPr>
              <a:t> </a:t>
            </a:r>
            <a:r>
              <a:rPr lang="en-US" altLang="ja-JP" sz="1050" dirty="0">
                <a:latin typeface="Meiryo UI" panose="020B0604030504040204" pitchFamily="50" charset="-128"/>
                <a:ea typeface="Meiryo UI" panose="020B0604030504040204" pitchFamily="50" charset="-128"/>
              </a:rPr>
              <a:t>RADIATION RESEARCH, 183, 620–631 </a:t>
            </a:r>
            <a:r>
              <a:rPr lang="ja-JP" altLang="en-US" sz="1050" dirty="0" err="1">
                <a:latin typeface="Meiryo UI" panose="020B0604030504040204" pitchFamily="50" charset="-128"/>
                <a:ea typeface="Meiryo UI" panose="020B0604030504040204" pitchFamily="50" charset="-128"/>
              </a:rPr>
              <a:t>、</a:t>
            </a:r>
            <a:r>
              <a:rPr lang="ja-JP" altLang="en-US" sz="1050" dirty="0">
                <a:latin typeface="Meiryo UI" panose="020B0604030504040204" pitchFamily="50" charset="-128"/>
                <a:ea typeface="Meiryo UI" panose="020B0604030504040204" pitchFamily="50" charset="-128"/>
              </a:rPr>
              <a:t>平成</a:t>
            </a:r>
            <a:r>
              <a:rPr lang="en-US" altLang="ja-JP" sz="1050" dirty="0">
                <a:latin typeface="Meiryo UI" panose="020B0604030504040204" pitchFamily="50" charset="-128"/>
                <a:ea typeface="Meiryo UI" panose="020B0604030504040204" pitchFamily="50" charset="-128"/>
              </a:rPr>
              <a:t>27</a:t>
            </a:r>
            <a:r>
              <a:rPr lang="ja-JP" altLang="en-US" sz="1050" dirty="0">
                <a:latin typeface="Meiryo UI" panose="020B0604030504040204" pitchFamily="50" charset="-128"/>
                <a:ea typeface="Meiryo UI" panose="020B0604030504040204" pitchFamily="50" charset="-128"/>
              </a:rPr>
              <a:t>年</a:t>
            </a:r>
            <a:r>
              <a:rPr lang="en-US" altLang="ja-JP" sz="1050" dirty="0">
                <a:latin typeface="Meiryo UI" panose="020B0604030504040204" pitchFamily="50" charset="-128"/>
                <a:ea typeface="Meiryo UI" panose="020B0604030504040204" pitchFamily="50" charset="-128"/>
              </a:rPr>
              <a:t>5</a:t>
            </a:r>
            <a:r>
              <a:rPr lang="ja-JP" altLang="en-US" sz="1050" dirty="0">
                <a:latin typeface="Meiryo UI" panose="020B0604030504040204" pitchFamily="50" charset="-128"/>
                <a:ea typeface="Meiryo UI" panose="020B0604030504040204" pitchFamily="50" charset="-128"/>
              </a:rPr>
              <a:t>月」より作成</a:t>
            </a:r>
          </a:p>
        </p:txBody>
      </p:sp>
    </p:spTree>
    <p:extLst>
      <p:ext uri="{BB962C8B-B14F-4D97-AF65-F5344CB8AC3E}">
        <p14:creationId xmlns:p14="http://schemas.microsoft.com/office/powerpoint/2010/main" val="2327740062"/>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7" name="正方形/長方形 1026">
            <a:extLst>
              <a:ext uri="{FF2B5EF4-FFF2-40B4-BE49-F238E27FC236}">
                <a16:creationId xmlns:a16="http://schemas.microsoft.com/office/drawing/2014/main" id="{5EBC50D8-6802-4BAB-BB73-D37624A5EEA0}"/>
              </a:ext>
            </a:extLst>
          </p:cNvPr>
          <p:cNvSpPr/>
          <p:nvPr/>
        </p:nvSpPr>
        <p:spPr>
          <a:xfrm>
            <a:off x="5301996" y="5184977"/>
            <a:ext cx="2384237" cy="579714"/>
          </a:xfrm>
          <a:prstGeom prst="rect">
            <a:avLst/>
          </a:prstGeom>
          <a:solidFill>
            <a:schemeClr val="accent6">
              <a:lumMod val="20000"/>
              <a:lumOff val="80000"/>
            </a:schemeClr>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eiryo UI" panose="020B0604030504040204" pitchFamily="50" charset="-128"/>
              <a:ea typeface="Meiryo UI" panose="020B0604030504040204" pitchFamily="50" charset="-128"/>
            </a:endParaRPr>
          </a:p>
        </p:txBody>
      </p:sp>
      <p:sp>
        <p:nvSpPr>
          <p:cNvPr id="8" name="四角形: メモ 7">
            <a:extLst>
              <a:ext uri="{FF2B5EF4-FFF2-40B4-BE49-F238E27FC236}">
                <a16:creationId xmlns:a16="http://schemas.microsoft.com/office/drawing/2014/main" id="{CA7DC473-DEAC-4893-83AF-B054E7678F65}"/>
              </a:ext>
            </a:extLst>
          </p:cNvPr>
          <p:cNvSpPr/>
          <p:nvPr/>
        </p:nvSpPr>
        <p:spPr>
          <a:xfrm>
            <a:off x="281767" y="2927768"/>
            <a:ext cx="4460820" cy="3114892"/>
          </a:xfrm>
          <a:prstGeom prst="foldedCorner">
            <a:avLst/>
          </a:prstGeom>
          <a:solidFill>
            <a:schemeClr val="accent4">
              <a:lumMod val="20000"/>
              <a:lumOff val="80000"/>
            </a:schemeClr>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eiryo UI" panose="020B0604030504040204" pitchFamily="50" charset="-128"/>
              <a:ea typeface="Meiryo UI" panose="020B0604030504040204" pitchFamily="50" charset="-128"/>
            </a:endParaRPr>
          </a:p>
        </p:txBody>
      </p:sp>
      <p:sp>
        <p:nvSpPr>
          <p:cNvPr id="7" name="楕円 6">
            <a:extLst>
              <a:ext uri="{FF2B5EF4-FFF2-40B4-BE49-F238E27FC236}">
                <a16:creationId xmlns:a16="http://schemas.microsoft.com/office/drawing/2014/main" id="{DFA81822-BFFF-4DD4-AB93-CEDF2465E30E}"/>
              </a:ext>
            </a:extLst>
          </p:cNvPr>
          <p:cNvSpPr/>
          <p:nvPr/>
        </p:nvSpPr>
        <p:spPr>
          <a:xfrm>
            <a:off x="4954026" y="3784409"/>
            <a:ext cx="4075689" cy="1221924"/>
          </a:xfrm>
          <a:prstGeom prst="ellipse">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eiryo UI" panose="020B0604030504040204" pitchFamily="50" charset="-128"/>
              <a:ea typeface="Meiryo UI" panose="020B0604030504040204" pitchFamily="50" charset="-128"/>
            </a:endParaRPr>
          </a:p>
        </p:txBody>
      </p:sp>
      <p:sp>
        <p:nvSpPr>
          <p:cNvPr id="2" name="タイトル 1">
            <a:extLst>
              <a:ext uri="{FF2B5EF4-FFF2-40B4-BE49-F238E27FC236}">
                <a16:creationId xmlns:a16="http://schemas.microsoft.com/office/drawing/2014/main" id="{58D20457-6617-4431-9136-64674BE6E1A3}"/>
              </a:ext>
            </a:extLst>
          </p:cNvPr>
          <p:cNvSpPr>
            <a:spLocks noGrp="1"/>
          </p:cNvSpPr>
          <p:nvPr>
            <p:ph type="title"/>
          </p:nvPr>
        </p:nvSpPr>
        <p:spPr/>
        <p:txBody>
          <a:bodyPr/>
          <a:lstStyle/>
          <a:p>
            <a:r>
              <a:rPr kumimoji="1" lang="ja-JP" altLang="en-US" dirty="0"/>
              <a:t>４</a:t>
            </a:r>
            <a:r>
              <a:rPr kumimoji="1" lang="en-US" altLang="ja-JP" dirty="0"/>
              <a:t>.11</a:t>
            </a:r>
            <a:r>
              <a:rPr kumimoji="1" lang="ja-JP" altLang="en-US" dirty="0"/>
              <a:t>　</a:t>
            </a:r>
            <a:r>
              <a:rPr lang="ja-JP" altLang="en-US" dirty="0"/>
              <a:t>トリチウムによる水生生物影響（</a:t>
            </a:r>
            <a:r>
              <a:rPr lang="en-US" altLang="ja-JP" dirty="0"/>
              <a:t>1/2</a:t>
            </a:r>
            <a:r>
              <a:rPr lang="ja-JP" altLang="en-US" dirty="0"/>
              <a:t>）</a:t>
            </a:r>
            <a:endParaRPr kumimoji="1" lang="ja-JP" altLang="en-US" dirty="0"/>
          </a:p>
        </p:txBody>
      </p:sp>
      <p:sp>
        <p:nvSpPr>
          <p:cNvPr id="4" name="正方形/長方形 3">
            <a:extLst>
              <a:ext uri="{FF2B5EF4-FFF2-40B4-BE49-F238E27FC236}">
                <a16:creationId xmlns:a16="http://schemas.microsoft.com/office/drawing/2014/main" id="{271F3960-E06B-4544-9BF6-974CD2039EBE}"/>
              </a:ext>
            </a:extLst>
          </p:cNvPr>
          <p:cNvSpPr/>
          <p:nvPr/>
        </p:nvSpPr>
        <p:spPr>
          <a:xfrm>
            <a:off x="370936" y="1197429"/>
            <a:ext cx="8402128" cy="1231906"/>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lvl="0" indent="-285750">
              <a:buFont typeface="Wingdings" panose="05000000000000000000" pitchFamily="2" charset="2"/>
              <a:buChar char="l"/>
              <a:defRPr/>
            </a:pPr>
            <a:r>
              <a:rPr kumimoji="1" lang="ja-JP" altLang="en-US" dirty="0">
                <a:solidFill>
                  <a:prstClr val="black"/>
                </a:solidFill>
                <a:latin typeface="Meiryo UI" panose="020B0604030504040204" pitchFamily="50" charset="-128"/>
                <a:ea typeface="Meiryo UI" panose="020B0604030504040204" pitchFamily="50" charset="-128"/>
              </a:rPr>
              <a:t>水生生物の線量評価は、形態等を考慮して定められた核種ごとの換算係数、濃縮係数（次ページ参照）及び生息している環境中の放射能濃度から計算される。</a:t>
            </a:r>
            <a:endParaRPr kumimoji="1" lang="en-US" altLang="ja-JP" dirty="0">
              <a:solidFill>
                <a:prstClr val="black"/>
              </a:solidFill>
              <a:latin typeface="Meiryo UI" panose="020B0604030504040204" pitchFamily="50" charset="-128"/>
              <a:ea typeface="Meiryo UI" panose="020B0604030504040204" pitchFamily="50" charset="-128"/>
            </a:endParaRPr>
          </a:p>
          <a:p>
            <a:pPr marL="285750" lvl="0" indent="-285750">
              <a:buFont typeface="Wingdings" panose="05000000000000000000" pitchFamily="2" charset="2"/>
              <a:buChar char="l"/>
              <a:defRPr/>
            </a:pPr>
            <a:r>
              <a:rPr kumimoji="1" lang="ja-JP" altLang="en-US"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例えばある底魚（カレイ、ヒラメ等）が</a:t>
            </a:r>
            <a:r>
              <a:rPr kumimoji="1" lang="en-US" altLang="ja-JP"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60,000Bq/L</a:t>
            </a:r>
            <a:r>
              <a:rPr kumimoji="1" lang="ja-JP" altLang="en-US"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の海水に生息している等と仮定して吸収線量率を計算すると、</a:t>
            </a:r>
            <a:r>
              <a:rPr kumimoji="1" lang="en-US" altLang="ja-JP"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0.0048mGy/</a:t>
            </a:r>
            <a:r>
              <a:rPr kumimoji="1" lang="ja-JP" altLang="en-US"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日（底魚）となる。</a:t>
            </a:r>
            <a:endParaRPr kumimoji="1" lang="en-US" altLang="ja-JP"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endParaRPr>
          </a:p>
        </p:txBody>
      </p:sp>
      <p:sp>
        <p:nvSpPr>
          <p:cNvPr id="5" name="スライド番号プレースホルダー 4">
            <a:extLst>
              <a:ext uri="{FF2B5EF4-FFF2-40B4-BE49-F238E27FC236}">
                <a16:creationId xmlns:a16="http://schemas.microsoft.com/office/drawing/2014/main" id="{68AF8F48-9921-43BD-8392-73F831F48924}"/>
              </a:ext>
            </a:extLst>
          </p:cNvPr>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787F0561-F29F-4014-88F6-9EE3D1B23701}" type="slidenum">
              <a:rPr kumimoji="1" lang="ja-JP" altLang="en-US" sz="1200" b="0" i="0" u="none" strike="noStrike" kern="1200" cap="none" spc="0" normalizeH="0" baseline="0" noProof="0" smtClean="0">
                <a:ln>
                  <a:noFill/>
                </a:ln>
                <a:solidFill>
                  <a:prstClr val="black">
                    <a:tint val="75000"/>
                  </a:prstClr>
                </a:solidFill>
                <a:effectLst/>
                <a:uLnTx/>
                <a:uFillTx/>
                <a:latin typeface="Meiryo UI" panose="020B0604030504040204" pitchFamily="50" charset="-128"/>
                <a:ea typeface="Meiryo UI" panose="020B0604030504040204" pitchFamily="50" charset="-128"/>
              </a:rPr>
              <a:pPr marL="0" marR="0" lvl="0" indent="0" algn="r" defTabSz="457200" rtl="0" eaLnBrk="1" fontAlgn="auto" latinLnBrk="0" hangingPunct="1">
                <a:lnSpc>
                  <a:spcPct val="100000"/>
                </a:lnSpc>
                <a:spcBef>
                  <a:spcPts val="0"/>
                </a:spcBef>
                <a:spcAft>
                  <a:spcPts val="0"/>
                </a:spcAft>
                <a:buClrTx/>
                <a:buSzTx/>
                <a:buFontTx/>
                <a:buNone/>
                <a:tabLst/>
                <a:defRPr/>
              </a:pPr>
              <a:t>34</a:t>
            </a:fld>
            <a:endParaRPr kumimoji="1" lang="ja-JP" altLang="en-US" sz="1200" b="0" i="0" u="none" strike="noStrike" kern="1200" cap="none" spc="0" normalizeH="0" baseline="0" noProof="0">
              <a:ln>
                <a:noFill/>
              </a:ln>
              <a:solidFill>
                <a:prstClr val="black">
                  <a:tint val="75000"/>
                </a:prstClr>
              </a:solidFill>
              <a:effectLst/>
              <a:uLnTx/>
              <a:uFillTx/>
              <a:latin typeface="Meiryo UI" panose="020B0604030504040204" pitchFamily="50" charset="-128"/>
              <a:ea typeface="Meiryo UI" panose="020B0604030504040204" pitchFamily="50" charset="-128"/>
            </a:endParaRPr>
          </a:p>
        </p:txBody>
      </p:sp>
      <p:sp>
        <p:nvSpPr>
          <p:cNvPr id="6" name="テキスト ボックス 5">
            <a:extLst>
              <a:ext uri="{FF2B5EF4-FFF2-40B4-BE49-F238E27FC236}">
                <a16:creationId xmlns:a16="http://schemas.microsoft.com/office/drawing/2014/main" id="{4CC5E018-FCFD-4FF4-9DBB-207055704865}"/>
              </a:ext>
            </a:extLst>
          </p:cNvPr>
          <p:cNvSpPr txBox="1"/>
          <p:nvPr/>
        </p:nvSpPr>
        <p:spPr>
          <a:xfrm>
            <a:off x="370936" y="6356351"/>
            <a:ext cx="7936302" cy="415498"/>
          </a:xfrm>
          <a:prstGeom prst="rect">
            <a:avLst/>
          </a:prstGeom>
          <a:noFill/>
        </p:spPr>
        <p:txBody>
          <a:bodyPr wrap="square" rtlCol="0">
            <a:spAutoFit/>
          </a:bodyPr>
          <a:lstStyle/>
          <a:p>
            <a:pPr>
              <a:defRPr/>
            </a:pPr>
            <a:r>
              <a:rPr kumimoji="1" lang="ja-JP" altLang="en-US" sz="1050" dirty="0">
                <a:solidFill>
                  <a:prstClr val="black"/>
                </a:solidFill>
                <a:latin typeface="Meiryo UI" panose="020B0604030504040204" pitchFamily="50" charset="-128"/>
                <a:ea typeface="Meiryo UI" panose="020B0604030504040204" pitchFamily="50" charset="-128"/>
              </a:rPr>
              <a:t>「</a:t>
            </a:r>
            <a:r>
              <a:rPr kumimoji="1" lang="ja-JP" altLang="en-US" sz="1050" dirty="0">
                <a:latin typeface="Meiryo UI" panose="020B0604030504040204" pitchFamily="50" charset="-128"/>
                <a:ea typeface="Meiryo UI" panose="020B0604030504040204" pitchFamily="50" charset="-128"/>
              </a:rPr>
              <a:t>トリチウム水タスクフォース、トリチウム水タスクフォース報告書、</a:t>
            </a:r>
            <a:r>
              <a:rPr kumimoji="1" lang="en-US" altLang="ja-JP" sz="1050" dirty="0">
                <a:latin typeface="Meiryo UI" panose="020B0604030504040204" pitchFamily="50" charset="-128"/>
                <a:ea typeface="Meiryo UI" panose="020B0604030504040204" pitchFamily="50" charset="-128"/>
              </a:rPr>
              <a:t>P.3-4</a:t>
            </a:r>
            <a:r>
              <a:rPr kumimoji="1" lang="ja-JP" altLang="en-US" sz="1050" dirty="0" err="1">
                <a:latin typeface="Meiryo UI" panose="020B0604030504040204" pitchFamily="50" charset="-128"/>
                <a:ea typeface="Meiryo UI" panose="020B0604030504040204" pitchFamily="50" charset="-128"/>
              </a:rPr>
              <a:t>、</a:t>
            </a:r>
            <a:r>
              <a:rPr kumimoji="1" lang="ja-JP" altLang="en-US" sz="1050" dirty="0">
                <a:latin typeface="Meiryo UI" panose="020B0604030504040204" pitchFamily="50" charset="-128"/>
                <a:ea typeface="Meiryo UI" panose="020B0604030504040204" pitchFamily="50" charset="-128"/>
              </a:rPr>
              <a:t>平成</a:t>
            </a:r>
            <a:r>
              <a:rPr kumimoji="1" lang="en-US" altLang="ja-JP" sz="1050" dirty="0">
                <a:latin typeface="Meiryo UI" panose="020B0604030504040204" pitchFamily="50" charset="-128"/>
                <a:ea typeface="Meiryo UI" panose="020B0604030504040204" pitchFamily="50" charset="-128"/>
              </a:rPr>
              <a:t>28</a:t>
            </a:r>
            <a:r>
              <a:rPr kumimoji="1" lang="ja-JP" altLang="en-US" sz="1050" dirty="0">
                <a:latin typeface="Meiryo UI" panose="020B0604030504040204" pitchFamily="50" charset="-128"/>
                <a:ea typeface="Meiryo UI" panose="020B0604030504040204" pitchFamily="50" charset="-128"/>
              </a:rPr>
              <a:t>年</a:t>
            </a:r>
            <a:r>
              <a:rPr kumimoji="1" lang="en-US" altLang="ja-JP" sz="1050" dirty="0">
                <a:latin typeface="Meiryo UI" panose="020B0604030504040204" pitchFamily="50" charset="-128"/>
                <a:ea typeface="Meiryo UI" panose="020B0604030504040204" pitchFamily="50" charset="-128"/>
              </a:rPr>
              <a:t>6</a:t>
            </a:r>
            <a:r>
              <a:rPr kumimoji="1" lang="ja-JP" altLang="en-US" sz="1050" dirty="0">
                <a:latin typeface="Meiryo UI" panose="020B0604030504040204" pitchFamily="50" charset="-128"/>
                <a:ea typeface="Meiryo UI" panose="020B0604030504040204" pitchFamily="50" charset="-128"/>
              </a:rPr>
              <a:t>月」、</a:t>
            </a:r>
            <a:r>
              <a:rPr kumimoji="1" lang="ja-JP" altLang="en-US" sz="1050" dirty="0">
                <a:solidFill>
                  <a:prstClr val="black"/>
                </a:solidFill>
                <a:latin typeface="Meiryo UI" panose="020B0604030504040204" pitchFamily="50" charset="-128"/>
                <a:ea typeface="Meiryo UI" panose="020B0604030504040204" pitchFamily="50" charset="-128"/>
              </a:rPr>
              <a:t>「</a:t>
            </a:r>
            <a:r>
              <a:rPr kumimoji="1" lang="en-US" altLang="ja-JP" sz="1050" dirty="0">
                <a:solidFill>
                  <a:prstClr val="black"/>
                </a:solidFill>
                <a:latin typeface="Meiryo UI" panose="020B0604030504040204" pitchFamily="50" charset="-128"/>
                <a:ea typeface="Meiryo UI" panose="020B0604030504040204" pitchFamily="50" charset="-128"/>
              </a:rPr>
              <a:t>UNSCEAR</a:t>
            </a:r>
            <a:r>
              <a:rPr kumimoji="1" lang="ja-JP" altLang="en-US" sz="1050" dirty="0" err="1">
                <a:solidFill>
                  <a:prstClr val="black"/>
                </a:solidFill>
                <a:latin typeface="Meiryo UI" panose="020B0604030504040204" pitchFamily="50" charset="-128"/>
                <a:ea typeface="Meiryo UI" panose="020B0604030504040204" pitchFamily="50" charset="-128"/>
              </a:rPr>
              <a:t>、</a:t>
            </a:r>
            <a:r>
              <a:rPr kumimoji="1" lang="en-US" altLang="ja-JP" sz="1050" dirty="0">
                <a:solidFill>
                  <a:prstClr val="black"/>
                </a:solidFill>
                <a:latin typeface="Meiryo UI" panose="020B0604030504040204" pitchFamily="50" charset="-128"/>
                <a:ea typeface="Meiryo UI" panose="020B0604030504040204" pitchFamily="50" charset="-128"/>
              </a:rPr>
              <a:t>2008</a:t>
            </a:r>
            <a:r>
              <a:rPr kumimoji="1" lang="ja-JP" altLang="en-US" sz="1050" dirty="0">
                <a:solidFill>
                  <a:prstClr val="black"/>
                </a:solidFill>
                <a:latin typeface="Meiryo UI" panose="020B0604030504040204" pitchFamily="50" charset="-128"/>
                <a:ea typeface="Meiryo UI" panose="020B0604030504040204" pitchFamily="50" charset="-128"/>
              </a:rPr>
              <a:t> </a:t>
            </a:r>
            <a:r>
              <a:rPr kumimoji="1" lang="en-US" altLang="ja-JP" sz="1050" dirty="0">
                <a:solidFill>
                  <a:prstClr val="black"/>
                </a:solidFill>
                <a:latin typeface="Meiryo UI" panose="020B0604030504040204" pitchFamily="50" charset="-128"/>
                <a:ea typeface="Meiryo UI" panose="020B0604030504040204" pitchFamily="50" charset="-128"/>
              </a:rPr>
              <a:t>Report</a:t>
            </a:r>
            <a:r>
              <a:rPr kumimoji="1" lang="ja-JP" altLang="en-US" sz="1050" dirty="0">
                <a:solidFill>
                  <a:prstClr val="black"/>
                </a:solidFill>
                <a:latin typeface="Meiryo UI" panose="020B0604030504040204" pitchFamily="50" charset="-128"/>
                <a:ea typeface="Meiryo UI" panose="020B0604030504040204" pitchFamily="50" charset="-128"/>
              </a:rPr>
              <a:t> </a:t>
            </a:r>
            <a:r>
              <a:rPr kumimoji="1" lang="en-US" altLang="ja-JP" sz="1050" dirty="0" err="1">
                <a:solidFill>
                  <a:prstClr val="black"/>
                </a:solidFill>
                <a:latin typeface="Meiryo UI" panose="020B0604030504040204" pitchFamily="50" charset="-128"/>
                <a:ea typeface="Meiryo UI" panose="020B0604030504040204" pitchFamily="50" charset="-128"/>
              </a:rPr>
              <a:t>Vol.Ⅱ</a:t>
            </a:r>
            <a:r>
              <a:rPr kumimoji="1" lang="en-US" altLang="ja-JP" sz="1050" dirty="0">
                <a:solidFill>
                  <a:prstClr val="black"/>
                </a:solidFill>
                <a:latin typeface="Meiryo UI" panose="020B0604030504040204" pitchFamily="50" charset="-128"/>
                <a:ea typeface="Meiryo UI" panose="020B0604030504040204" pitchFamily="50" charset="-128"/>
              </a:rPr>
              <a:t> Annex E</a:t>
            </a:r>
            <a:r>
              <a:rPr kumimoji="1" lang="ja-JP" altLang="en-US" sz="1050" dirty="0" err="1">
                <a:solidFill>
                  <a:prstClr val="black"/>
                </a:solidFill>
                <a:latin typeface="Meiryo UI" panose="020B0604030504040204" pitchFamily="50" charset="-128"/>
                <a:ea typeface="Meiryo UI" panose="020B0604030504040204" pitchFamily="50" charset="-128"/>
              </a:rPr>
              <a:t>、</a:t>
            </a:r>
            <a:r>
              <a:rPr kumimoji="1" lang="en-US" altLang="ja-JP" sz="1050" dirty="0">
                <a:solidFill>
                  <a:prstClr val="black"/>
                </a:solidFill>
                <a:latin typeface="Meiryo UI" panose="020B0604030504040204" pitchFamily="50" charset="-128"/>
                <a:ea typeface="Meiryo UI" panose="020B0604030504040204" pitchFamily="50" charset="-128"/>
              </a:rPr>
              <a:t>P.247-248</a:t>
            </a:r>
            <a:r>
              <a:rPr kumimoji="1" lang="ja-JP" altLang="en-US" sz="1050" dirty="0" err="1">
                <a:solidFill>
                  <a:prstClr val="black"/>
                </a:solidFill>
                <a:latin typeface="Meiryo UI" panose="020B0604030504040204" pitchFamily="50" charset="-128"/>
                <a:ea typeface="Meiryo UI" panose="020B0604030504040204" pitchFamily="50" charset="-128"/>
              </a:rPr>
              <a:t>、</a:t>
            </a:r>
            <a:r>
              <a:rPr kumimoji="1" lang="ja-JP" altLang="en-US" sz="1050" dirty="0">
                <a:solidFill>
                  <a:prstClr val="black"/>
                </a:solidFill>
                <a:latin typeface="Meiryo UI" panose="020B0604030504040204" pitchFamily="50" charset="-128"/>
                <a:ea typeface="Meiryo UI" panose="020B0604030504040204" pitchFamily="50" charset="-128"/>
              </a:rPr>
              <a:t>平成</a:t>
            </a:r>
            <a:r>
              <a:rPr kumimoji="1" lang="en-US" altLang="ja-JP" sz="1050" dirty="0">
                <a:solidFill>
                  <a:prstClr val="black"/>
                </a:solidFill>
                <a:latin typeface="Meiryo UI" panose="020B0604030504040204" pitchFamily="50" charset="-128"/>
                <a:ea typeface="Meiryo UI" panose="020B0604030504040204" pitchFamily="50" charset="-128"/>
              </a:rPr>
              <a:t>23</a:t>
            </a:r>
            <a:r>
              <a:rPr kumimoji="1" lang="ja-JP" altLang="en-US" sz="1050" dirty="0">
                <a:solidFill>
                  <a:prstClr val="black"/>
                </a:solidFill>
                <a:latin typeface="Meiryo UI" panose="020B0604030504040204" pitchFamily="50" charset="-128"/>
                <a:ea typeface="Meiryo UI" panose="020B0604030504040204" pitchFamily="50" charset="-128"/>
              </a:rPr>
              <a:t>年</a:t>
            </a:r>
            <a:r>
              <a:rPr kumimoji="1" lang="en-US" altLang="ja-JP" sz="1050" dirty="0">
                <a:solidFill>
                  <a:prstClr val="black"/>
                </a:solidFill>
                <a:latin typeface="Meiryo UI" panose="020B0604030504040204" pitchFamily="50" charset="-128"/>
                <a:ea typeface="Meiryo UI" panose="020B0604030504040204" pitchFamily="50" charset="-128"/>
              </a:rPr>
              <a:t>4</a:t>
            </a:r>
            <a:r>
              <a:rPr kumimoji="1" lang="ja-JP" altLang="en-US" sz="1050" dirty="0">
                <a:solidFill>
                  <a:prstClr val="black"/>
                </a:solidFill>
                <a:latin typeface="Meiryo UI" panose="020B0604030504040204" pitchFamily="50" charset="-128"/>
                <a:ea typeface="Meiryo UI" panose="020B0604030504040204" pitchFamily="50" charset="-128"/>
              </a:rPr>
              <a:t>月」より作成</a:t>
            </a:r>
            <a:endParaRPr kumimoji="1" lang="ja-JP" altLang="en-US"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endParaRPr>
          </a:p>
        </p:txBody>
      </p:sp>
      <p:sp>
        <p:nvSpPr>
          <p:cNvPr id="10" name="正方形/長方形 9">
            <a:extLst>
              <a:ext uri="{FF2B5EF4-FFF2-40B4-BE49-F238E27FC236}">
                <a16:creationId xmlns:a16="http://schemas.microsoft.com/office/drawing/2014/main" id="{89A5EA6A-A9DB-4DB1-83F6-35C1A2D958D8}"/>
              </a:ext>
            </a:extLst>
          </p:cNvPr>
          <p:cNvSpPr/>
          <p:nvPr/>
        </p:nvSpPr>
        <p:spPr>
          <a:xfrm>
            <a:off x="370936" y="810127"/>
            <a:ext cx="8402128" cy="35636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defRPr/>
            </a:pPr>
            <a:r>
              <a:rPr kumimoji="1" lang="ja-JP" altLang="en-US" dirty="0">
                <a:solidFill>
                  <a:prstClr val="black"/>
                </a:solidFill>
                <a:latin typeface="Meiryo UI" panose="020B0604030504040204" pitchFamily="50" charset="-128"/>
                <a:ea typeface="Meiryo UI" panose="020B0604030504040204" pitchFamily="50" charset="-128"/>
              </a:rPr>
              <a:t>トリチウムによる水生生物への影響は？</a:t>
            </a:r>
            <a:endParaRPr kumimoji="1" lang="en-US" altLang="ja-JP"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endParaRPr>
          </a:p>
        </p:txBody>
      </p:sp>
      <p:sp>
        <p:nvSpPr>
          <p:cNvPr id="23" name="テキスト ボックス 22">
            <a:extLst>
              <a:ext uri="{FF2B5EF4-FFF2-40B4-BE49-F238E27FC236}">
                <a16:creationId xmlns:a16="http://schemas.microsoft.com/office/drawing/2014/main" id="{D2A583D4-959C-4D9A-9CAF-AD16832DEA13}"/>
              </a:ext>
            </a:extLst>
          </p:cNvPr>
          <p:cNvSpPr txBox="1"/>
          <p:nvPr/>
        </p:nvSpPr>
        <p:spPr>
          <a:xfrm>
            <a:off x="495270" y="3094296"/>
            <a:ext cx="3013967" cy="338554"/>
          </a:xfrm>
          <a:prstGeom prst="rect">
            <a:avLst/>
          </a:prstGeom>
          <a:noFill/>
        </p:spPr>
        <p:txBody>
          <a:bodyPr wrap="none" rtlCol="0">
            <a:spAutoFit/>
          </a:bodyPr>
          <a:lstStyle/>
          <a:p>
            <a:pPr lvl="0">
              <a:defRPr/>
            </a:pPr>
            <a:r>
              <a:rPr kumimoji="1" lang="ja-JP" altLang="en-US" sz="1600" b="1" dirty="0">
                <a:latin typeface="Meiryo UI" panose="020B0604030504040204" pitchFamily="50" charset="-128"/>
                <a:ea typeface="Meiryo UI" panose="020B0604030504040204" pitchFamily="50" charset="-128"/>
              </a:rPr>
              <a:t>例えば、底魚（カレイ等）</a:t>
            </a:r>
            <a:r>
              <a:rPr kumimoji="1" lang="ja-JP" altLang="en-US" sz="1600" b="1"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の場合</a:t>
            </a:r>
          </a:p>
        </p:txBody>
      </p:sp>
      <p:pic>
        <p:nvPicPr>
          <p:cNvPr id="1026" name="Picture 2" descr="https://2.bp.blogspot.com/-9unxjPSLLLU/VveI79bp2gI/AAAAAAAA5Oo/NptsWNS8fi8Gk6M_FZWpbGtunxB4SgTAQ/s800/fish_sakana_karei.png">
            <a:extLst>
              <a:ext uri="{FF2B5EF4-FFF2-40B4-BE49-F238E27FC236}">
                <a16:creationId xmlns:a16="http://schemas.microsoft.com/office/drawing/2014/main" id="{D3A92477-1BAF-470F-A0E6-FDA68EA6A2E0}"/>
              </a:ext>
            </a:extLst>
          </p:cNvPr>
          <p:cNvPicPr>
            <a:picLocks noChangeAspect="1" noChangeArrowheads="1"/>
          </p:cNvPicPr>
          <p:nvPr/>
        </p:nvPicPr>
        <p:blipFill>
          <a:blip r:embed="rId2" cstate="print">
            <a:extLst>
              <a:ext uri="{28A0092B-C50C-407E-A947-70E740481C1C}">
                <a14:useLocalDpi xmlns:a14="http://schemas.microsoft.com/office/drawing/2010/main"/>
              </a:ext>
            </a:extLst>
          </a:blip>
          <a:srcRect/>
          <a:stretch>
            <a:fillRect/>
          </a:stretch>
        </p:blipFill>
        <p:spPr bwMode="auto">
          <a:xfrm>
            <a:off x="3763068" y="2726772"/>
            <a:ext cx="1142590" cy="1001194"/>
          </a:xfrm>
          <a:prstGeom prst="rect">
            <a:avLst/>
          </a:prstGeom>
          <a:noFill/>
          <a:extLst>
            <a:ext uri="{909E8E84-426E-40DD-AFC4-6F175D3DCCD1}">
              <a14:hiddenFill xmlns:a14="http://schemas.microsoft.com/office/drawing/2010/main">
                <a:solidFill>
                  <a:srgbClr val="FFFFFF"/>
                </a:solidFill>
              </a14:hiddenFill>
            </a:ext>
          </a:extLst>
        </p:spPr>
      </p:pic>
      <p:sp>
        <p:nvSpPr>
          <p:cNvPr id="17" name="正方形/長方形 16">
            <a:extLst>
              <a:ext uri="{FF2B5EF4-FFF2-40B4-BE49-F238E27FC236}">
                <a16:creationId xmlns:a16="http://schemas.microsoft.com/office/drawing/2014/main" id="{6124D5CE-F95D-49C2-95AA-3A1CADEF1C1B}"/>
              </a:ext>
            </a:extLst>
          </p:cNvPr>
          <p:cNvSpPr/>
          <p:nvPr/>
        </p:nvSpPr>
        <p:spPr>
          <a:xfrm>
            <a:off x="363757" y="3471218"/>
            <a:ext cx="4752292" cy="2423740"/>
          </a:xfrm>
          <a:prstGeom prst="rect">
            <a:avLst/>
          </a:prstGeom>
        </p:spPr>
        <p:txBody>
          <a:bodyPr wrap="square">
            <a:spAutoFit/>
          </a:bodyPr>
          <a:lstStyle/>
          <a:p>
            <a:pPr marL="171450" indent="-171450">
              <a:spcBef>
                <a:spcPts val="300"/>
              </a:spcBef>
              <a:buFont typeface="Arial" panose="020B0604020202020204" pitchFamily="34" charset="0"/>
              <a:buChar char="•"/>
            </a:pPr>
            <a:r>
              <a:rPr kumimoji="1" lang="ja-JP" altLang="en-US" sz="1200" dirty="0">
                <a:latin typeface="Meiryo UI" panose="020B0604030504040204" pitchFamily="50" charset="-128"/>
                <a:ea typeface="Meiryo UI" panose="020B0604030504040204" pitchFamily="50" charset="-128"/>
              </a:rPr>
              <a:t>トリチウムが対象生物体内に均一に分布</a:t>
            </a:r>
            <a:endParaRPr kumimoji="1" lang="en-US" altLang="ja-JP" sz="1200" dirty="0">
              <a:latin typeface="Meiryo UI" panose="020B0604030504040204" pitchFamily="50" charset="-128"/>
              <a:ea typeface="Meiryo UI" panose="020B0604030504040204" pitchFamily="50" charset="-128"/>
            </a:endParaRPr>
          </a:p>
          <a:p>
            <a:pPr marL="171450" indent="-171450">
              <a:spcBef>
                <a:spcPts val="300"/>
              </a:spcBef>
              <a:buFont typeface="Arial" panose="020B0604020202020204" pitchFamily="34" charset="0"/>
              <a:buChar char="•"/>
            </a:pPr>
            <a:r>
              <a:rPr kumimoji="1" lang="ja-JP" altLang="en-US" sz="1200" dirty="0">
                <a:latin typeface="Meiryo UI" panose="020B0604030504040204" pitchFamily="50" charset="-128"/>
                <a:ea typeface="Meiryo UI" panose="020B0604030504040204" pitchFamily="50" charset="-128"/>
              </a:rPr>
              <a:t>濃縮係数：</a:t>
            </a:r>
            <a:r>
              <a:rPr kumimoji="1" lang="en-US" altLang="ja-JP" sz="1200" dirty="0">
                <a:latin typeface="Meiryo UI" panose="020B0604030504040204" pitchFamily="50" charset="-128"/>
                <a:ea typeface="Meiryo UI" panose="020B0604030504040204" pitchFamily="50" charset="-128"/>
              </a:rPr>
              <a:t>1</a:t>
            </a:r>
          </a:p>
          <a:p>
            <a:pPr marL="171450" indent="-171450">
              <a:spcBef>
                <a:spcPts val="300"/>
              </a:spcBef>
              <a:buFont typeface="Arial" panose="020B0604020202020204" pitchFamily="34" charset="0"/>
              <a:buChar char="•"/>
            </a:pPr>
            <a:r>
              <a:rPr kumimoji="1" lang="ja-JP" altLang="en-US" sz="1200" dirty="0">
                <a:latin typeface="Meiryo UI" panose="020B0604030504040204" pitchFamily="50" charset="-128"/>
                <a:ea typeface="Meiryo UI" panose="020B0604030504040204" pitchFamily="50" charset="-128"/>
              </a:rPr>
              <a:t>底魚におけるトリチウムの換算係数</a:t>
            </a:r>
            <a:endParaRPr kumimoji="1" lang="en-US" altLang="ja-JP" sz="1200" dirty="0">
              <a:latin typeface="Meiryo UI" panose="020B0604030504040204" pitchFamily="50" charset="-128"/>
              <a:ea typeface="Meiryo UI" panose="020B0604030504040204" pitchFamily="50" charset="-128"/>
            </a:endParaRPr>
          </a:p>
          <a:p>
            <a:pPr marL="352425" indent="-171450">
              <a:spcBef>
                <a:spcPts val="300"/>
              </a:spcBef>
              <a:buFont typeface="Wingdings" panose="05000000000000000000" pitchFamily="2" charset="2"/>
              <a:buChar char="Ø"/>
            </a:pPr>
            <a:r>
              <a:rPr kumimoji="1" lang="ja-JP" altLang="en-US" sz="1200" dirty="0">
                <a:latin typeface="Meiryo UI" panose="020B0604030504040204" pitchFamily="50" charset="-128"/>
                <a:ea typeface="Meiryo UI" panose="020B0604030504040204" pitchFamily="50" charset="-128"/>
              </a:rPr>
              <a:t>海水からの外部被ばく：</a:t>
            </a:r>
            <a:r>
              <a:rPr lang="en-US" altLang="ja-JP" sz="1200" dirty="0">
                <a:latin typeface="Meiryo UI" panose="020B0604030504040204" pitchFamily="50" charset="-128"/>
                <a:ea typeface="Meiryo UI" panose="020B0604030504040204" pitchFamily="50" charset="-128"/>
              </a:rPr>
              <a:t>7.8×10</a:t>
            </a:r>
            <a:r>
              <a:rPr lang="en-US" altLang="ja-JP" sz="1200" baseline="30000" dirty="0">
                <a:latin typeface="Meiryo UI" panose="020B0604030504040204" pitchFamily="50" charset="-128"/>
                <a:ea typeface="Meiryo UI" panose="020B0604030504040204" pitchFamily="50" charset="-128"/>
              </a:rPr>
              <a:t>-12</a:t>
            </a:r>
            <a:r>
              <a:rPr lang="ja-JP" altLang="en-US" sz="1200" baseline="30000" dirty="0">
                <a:latin typeface="Meiryo UI" panose="020B0604030504040204" pitchFamily="50" charset="-128"/>
                <a:ea typeface="Meiryo UI" panose="020B0604030504040204" pitchFamily="50" charset="-128"/>
              </a:rPr>
              <a:t>　</a:t>
            </a:r>
            <a:r>
              <a:rPr lang="el-GR" altLang="ja-JP" sz="1200" dirty="0">
                <a:latin typeface="Meiryo UI" panose="020B0604030504040204" pitchFamily="50" charset="-128"/>
                <a:ea typeface="Meiryo UI" panose="020B0604030504040204" pitchFamily="50" charset="-128"/>
              </a:rPr>
              <a:t>μ</a:t>
            </a:r>
            <a:r>
              <a:rPr lang="en-US" altLang="ja-JP" sz="1200" dirty="0" err="1">
                <a:latin typeface="Meiryo UI" panose="020B0604030504040204" pitchFamily="50" charset="-128"/>
                <a:ea typeface="Meiryo UI" panose="020B0604030504040204" pitchFamily="50" charset="-128"/>
              </a:rPr>
              <a:t>Gy</a:t>
            </a:r>
            <a:r>
              <a:rPr lang="en-US" altLang="ja-JP" sz="1200" dirty="0">
                <a:latin typeface="Meiryo UI" panose="020B0604030504040204" pitchFamily="50" charset="-128"/>
                <a:ea typeface="Meiryo UI" panose="020B0604030504040204" pitchFamily="50" charset="-128"/>
              </a:rPr>
              <a:t>/h per </a:t>
            </a:r>
            <a:r>
              <a:rPr lang="en-US" altLang="ja-JP" sz="1200" dirty="0" err="1">
                <a:latin typeface="Meiryo UI" panose="020B0604030504040204" pitchFamily="50" charset="-128"/>
                <a:ea typeface="Meiryo UI" panose="020B0604030504040204" pitchFamily="50" charset="-128"/>
              </a:rPr>
              <a:t>Bq</a:t>
            </a:r>
            <a:r>
              <a:rPr lang="en-US" altLang="ja-JP" sz="1200" dirty="0">
                <a:latin typeface="Meiryo UI" panose="020B0604030504040204" pitchFamily="50" charset="-128"/>
                <a:ea typeface="Meiryo UI" panose="020B0604030504040204" pitchFamily="50" charset="-128"/>
              </a:rPr>
              <a:t>/kg</a:t>
            </a:r>
          </a:p>
          <a:p>
            <a:pPr marL="352425" indent="-171450">
              <a:spcBef>
                <a:spcPts val="300"/>
              </a:spcBef>
              <a:buFont typeface="Wingdings" panose="05000000000000000000" pitchFamily="2" charset="2"/>
              <a:buChar char="Ø"/>
            </a:pPr>
            <a:r>
              <a:rPr kumimoji="1" lang="ja-JP" altLang="en-US" sz="1200" dirty="0">
                <a:latin typeface="Meiryo UI" panose="020B0604030504040204" pitchFamily="50" charset="-128"/>
                <a:ea typeface="Meiryo UI" panose="020B0604030504040204" pitchFamily="50" charset="-128"/>
              </a:rPr>
              <a:t>内部被ばく　　　　　：</a:t>
            </a:r>
            <a:r>
              <a:rPr lang="en-US" altLang="ja-JP" sz="1200" dirty="0">
                <a:latin typeface="Meiryo UI" panose="020B0604030504040204" pitchFamily="50" charset="-128"/>
                <a:ea typeface="Meiryo UI" panose="020B0604030504040204" pitchFamily="50" charset="-128"/>
              </a:rPr>
              <a:t>3.3×10</a:t>
            </a:r>
            <a:r>
              <a:rPr lang="en-US" altLang="ja-JP" sz="1200" baseline="30000" dirty="0">
                <a:latin typeface="Meiryo UI" panose="020B0604030504040204" pitchFamily="50" charset="-128"/>
                <a:ea typeface="Meiryo UI" panose="020B0604030504040204" pitchFamily="50" charset="-128"/>
              </a:rPr>
              <a:t>-6</a:t>
            </a:r>
            <a:r>
              <a:rPr lang="ja-JP" altLang="en-US" sz="1200" baseline="30000" dirty="0">
                <a:latin typeface="Meiryo UI" panose="020B0604030504040204" pitchFamily="50" charset="-128"/>
                <a:ea typeface="Meiryo UI" panose="020B0604030504040204" pitchFamily="50" charset="-128"/>
              </a:rPr>
              <a:t>　</a:t>
            </a:r>
            <a:r>
              <a:rPr lang="el-GR" altLang="ja-JP" sz="1200" dirty="0">
                <a:latin typeface="Meiryo UI" panose="020B0604030504040204" pitchFamily="50" charset="-128"/>
                <a:ea typeface="Meiryo UI" panose="020B0604030504040204" pitchFamily="50" charset="-128"/>
              </a:rPr>
              <a:t> μ</a:t>
            </a:r>
            <a:r>
              <a:rPr lang="en-US" altLang="ja-JP" sz="1200" dirty="0" err="1">
                <a:latin typeface="Meiryo UI" panose="020B0604030504040204" pitchFamily="50" charset="-128"/>
                <a:ea typeface="Meiryo UI" panose="020B0604030504040204" pitchFamily="50" charset="-128"/>
              </a:rPr>
              <a:t>Gy</a:t>
            </a:r>
            <a:r>
              <a:rPr lang="en-US" altLang="ja-JP" sz="1200" dirty="0">
                <a:latin typeface="Meiryo UI" panose="020B0604030504040204" pitchFamily="50" charset="-128"/>
                <a:ea typeface="Meiryo UI" panose="020B0604030504040204" pitchFamily="50" charset="-128"/>
              </a:rPr>
              <a:t>/h per </a:t>
            </a:r>
            <a:r>
              <a:rPr lang="en-US" altLang="ja-JP" sz="1200" dirty="0" err="1">
                <a:latin typeface="Meiryo UI" panose="020B0604030504040204" pitchFamily="50" charset="-128"/>
                <a:ea typeface="Meiryo UI" panose="020B0604030504040204" pitchFamily="50" charset="-128"/>
              </a:rPr>
              <a:t>Bq</a:t>
            </a:r>
            <a:r>
              <a:rPr lang="en-US" altLang="ja-JP" sz="1200" dirty="0">
                <a:latin typeface="Meiryo UI" panose="020B0604030504040204" pitchFamily="50" charset="-128"/>
                <a:ea typeface="Meiryo UI" panose="020B0604030504040204" pitchFamily="50" charset="-128"/>
              </a:rPr>
              <a:t>/kg</a:t>
            </a:r>
            <a:endParaRPr kumimoji="1" lang="en-US" altLang="ja-JP" sz="1200" dirty="0">
              <a:latin typeface="Meiryo UI" panose="020B0604030504040204" pitchFamily="50" charset="-128"/>
              <a:ea typeface="Meiryo UI" panose="020B0604030504040204" pitchFamily="50" charset="-128"/>
            </a:endParaRPr>
          </a:p>
          <a:p>
            <a:pPr marL="171450" indent="-171450">
              <a:spcBef>
                <a:spcPts val="300"/>
              </a:spcBef>
              <a:buFont typeface="Arial" panose="020B0604020202020204" pitchFamily="34" charset="0"/>
              <a:buChar char="•"/>
            </a:pPr>
            <a:r>
              <a:rPr kumimoji="1" lang="ja-JP" altLang="en-US" sz="1200" dirty="0">
                <a:latin typeface="Meiryo UI" panose="020B0604030504040204" pitchFamily="50" charset="-128"/>
                <a:ea typeface="Meiryo UI" panose="020B0604030504040204" pitchFamily="50" charset="-128"/>
              </a:rPr>
              <a:t>生息域周辺の</a:t>
            </a:r>
            <a:r>
              <a:rPr kumimoji="1" lang="ja-JP" altLang="en-US" sz="1200">
                <a:latin typeface="Meiryo UI" panose="020B0604030504040204" pitchFamily="50" charset="-128"/>
                <a:ea typeface="Meiryo UI" panose="020B0604030504040204" pitchFamily="50" charset="-128"/>
              </a:rPr>
              <a:t>トリチウム濃度：</a:t>
            </a:r>
            <a:r>
              <a:rPr kumimoji="1" lang="en-US" altLang="ja-JP" sz="1200">
                <a:latin typeface="Meiryo UI" panose="020B0604030504040204" pitchFamily="50" charset="-128"/>
                <a:ea typeface="Meiryo UI" panose="020B0604030504040204" pitchFamily="50" charset="-128"/>
              </a:rPr>
              <a:t>60,000Bq</a:t>
            </a:r>
            <a:r>
              <a:rPr kumimoji="1" lang="en-US" altLang="ja-JP" sz="1200" dirty="0">
                <a:latin typeface="Meiryo UI" panose="020B0604030504040204" pitchFamily="50" charset="-128"/>
                <a:ea typeface="Meiryo UI" panose="020B0604030504040204" pitchFamily="50" charset="-128"/>
              </a:rPr>
              <a:t>/L</a:t>
            </a:r>
          </a:p>
          <a:p>
            <a:pPr>
              <a:spcBef>
                <a:spcPts val="300"/>
              </a:spcBef>
            </a:pPr>
            <a:r>
              <a:rPr kumimoji="1" lang="ja-JP" altLang="en-US" sz="1200" dirty="0">
                <a:latin typeface="Meiryo UI" panose="020B0604030504040204" pitchFamily="50" charset="-128"/>
                <a:ea typeface="Meiryo UI" panose="020B0604030504040204" pitchFamily="50" charset="-128"/>
              </a:rPr>
              <a:t>　（日本の原子力発電所からの排水中のトリチウム濃度限度）</a:t>
            </a:r>
            <a:endParaRPr kumimoji="1" lang="en-US" altLang="ja-JP" sz="1200" dirty="0">
              <a:latin typeface="Meiryo UI" panose="020B0604030504040204" pitchFamily="50" charset="-128"/>
              <a:ea typeface="Meiryo UI" panose="020B0604030504040204" pitchFamily="50" charset="-128"/>
            </a:endParaRPr>
          </a:p>
          <a:p>
            <a:pPr>
              <a:spcBef>
                <a:spcPts val="600"/>
              </a:spcBef>
            </a:pPr>
            <a:endParaRPr kumimoji="1" lang="en-US" altLang="ja-JP" sz="800" dirty="0">
              <a:latin typeface="Meiryo UI" panose="020B0604030504040204" pitchFamily="50" charset="-128"/>
              <a:ea typeface="Meiryo UI" panose="020B0604030504040204" pitchFamily="50" charset="-128"/>
            </a:endParaRPr>
          </a:p>
          <a:p>
            <a:pPr>
              <a:spcBef>
                <a:spcPts val="600"/>
              </a:spcBef>
            </a:pPr>
            <a:r>
              <a:rPr kumimoji="1" lang="ja-JP" altLang="en-US" sz="1200" dirty="0">
                <a:latin typeface="Meiryo UI" panose="020B0604030504040204" pitchFamily="50" charset="-128"/>
                <a:ea typeface="Meiryo UI" panose="020B0604030504040204" pitchFamily="50" charset="-128"/>
              </a:rPr>
              <a:t>上記の条件のもとで計算すると、</a:t>
            </a:r>
            <a:endParaRPr kumimoji="1" lang="en-US" altLang="ja-JP" sz="1200" dirty="0">
              <a:latin typeface="Meiryo UI" panose="020B0604030504040204" pitchFamily="50" charset="-128"/>
              <a:ea typeface="Meiryo UI" panose="020B0604030504040204" pitchFamily="50" charset="-128"/>
            </a:endParaRPr>
          </a:p>
          <a:p>
            <a:pPr>
              <a:spcBef>
                <a:spcPts val="300"/>
              </a:spcBef>
            </a:pPr>
            <a:r>
              <a:rPr kumimoji="1" lang="ja-JP" altLang="en-US" sz="1600" u="sng" dirty="0">
                <a:latin typeface="Meiryo UI" panose="020B0604030504040204" pitchFamily="50" charset="-128"/>
                <a:ea typeface="Meiryo UI" panose="020B0604030504040204" pitchFamily="50" charset="-128"/>
              </a:rPr>
              <a:t>吸収線量率は</a:t>
            </a:r>
            <a:r>
              <a:rPr kumimoji="1" lang="en-US" altLang="ja-JP" sz="1600" u="sng" dirty="0">
                <a:latin typeface="Meiryo UI" panose="020B0604030504040204" pitchFamily="50" charset="-128"/>
                <a:ea typeface="Meiryo UI" panose="020B0604030504040204" pitchFamily="50" charset="-128"/>
              </a:rPr>
              <a:t>0.0048mGy/</a:t>
            </a:r>
            <a:r>
              <a:rPr kumimoji="1" lang="ja-JP" altLang="en-US" sz="1600" u="sng" dirty="0">
                <a:latin typeface="Meiryo UI" panose="020B0604030504040204" pitchFamily="50" charset="-128"/>
                <a:ea typeface="Meiryo UI" panose="020B0604030504040204" pitchFamily="50" charset="-128"/>
              </a:rPr>
              <a:t>日</a:t>
            </a:r>
            <a:r>
              <a:rPr kumimoji="1" lang="ja-JP" altLang="en-US" sz="1200" dirty="0">
                <a:latin typeface="Meiryo UI" panose="020B0604030504040204" pitchFamily="50" charset="-128"/>
                <a:ea typeface="Meiryo UI" panose="020B0604030504040204" pitchFamily="50" charset="-128"/>
              </a:rPr>
              <a:t>となる。</a:t>
            </a:r>
            <a:endParaRPr lang="ja-JP" altLang="en-US" sz="1200" dirty="0">
              <a:latin typeface="Meiryo UI" panose="020B0604030504040204" pitchFamily="50" charset="-128"/>
              <a:ea typeface="Meiryo UI" panose="020B0604030504040204" pitchFamily="50" charset="-128"/>
            </a:endParaRPr>
          </a:p>
        </p:txBody>
      </p:sp>
      <p:sp>
        <p:nvSpPr>
          <p:cNvPr id="3" name="正方形/長方形 2">
            <a:extLst>
              <a:ext uri="{FF2B5EF4-FFF2-40B4-BE49-F238E27FC236}">
                <a16:creationId xmlns:a16="http://schemas.microsoft.com/office/drawing/2014/main" id="{4285D59F-01DA-439C-AC04-0B3673228546}"/>
              </a:ext>
            </a:extLst>
          </p:cNvPr>
          <p:cNvSpPr/>
          <p:nvPr/>
        </p:nvSpPr>
        <p:spPr>
          <a:xfrm>
            <a:off x="5031664" y="3071751"/>
            <a:ext cx="3975562" cy="738664"/>
          </a:xfrm>
          <a:prstGeom prst="rect">
            <a:avLst/>
          </a:prstGeom>
        </p:spPr>
        <p:txBody>
          <a:bodyPr wrap="square">
            <a:spAutoFit/>
          </a:bodyPr>
          <a:lstStyle/>
          <a:p>
            <a:r>
              <a:rPr lang="en-US" altLang="ja-JP" sz="1050" dirty="0">
                <a:latin typeface="Meiryo UI" panose="020B0604030504040204" pitchFamily="50" charset="-128"/>
                <a:ea typeface="Meiryo UI" panose="020B0604030504040204" pitchFamily="50" charset="-128"/>
              </a:rPr>
              <a:t>UNSCEAR</a:t>
            </a:r>
            <a:r>
              <a:rPr lang="ja-JP" altLang="en-US" sz="1050" dirty="0">
                <a:latin typeface="Meiryo UI" panose="020B0604030504040204" pitchFamily="50" charset="-128"/>
                <a:ea typeface="Meiryo UI" panose="020B0604030504040204" pitchFamily="50" charset="-128"/>
              </a:rPr>
              <a:t>（原子放射線の影響に関する国連科学委員会）では、ある生物集団を考えたとき、その集団の中で最も被ばくを受けている個体の慢性的な被ばく線量率が</a:t>
            </a:r>
            <a:r>
              <a:rPr lang="en-US" altLang="ja-JP" sz="1050" dirty="0">
                <a:latin typeface="Meiryo UI" panose="020B0604030504040204" pitchFamily="50" charset="-128"/>
                <a:ea typeface="Meiryo UI" panose="020B0604030504040204" pitchFamily="50" charset="-128"/>
              </a:rPr>
              <a:t>10mGy/</a:t>
            </a:r>
            <a:r>
              <a:rPr lang="ja-JP" altLang="en-US" sz="1050" dirty="0">
                <a:latin typeface="Meiryo UI" panose="020B0604030504040204" pitchFamily="50" charset="-128"/>
                <a:ea typeface="Meiryo UI" panose="020B0604030504040204" pitchFamily="50" charset="-128"/>
              </a:rPr>
              <a:t>日以下であれば、集団全体として有害な影響はないと評価されている。</a:t>
            </a:r>
          </a:p>
        </p:txBody>
      </p:sp>
      <p:pic>
        <p:nvPicPr>
          <p:cNvPr id="15" name="Picture 2" descr="https://2.bp.blogspot.com/-9unxjPSLLLU/VveI79bp2gI/AAAAAAAA5Oo/NptsWNS8fi8Gk6M_FZWpbGtunxB4SgTAQ/s800/fish_sakana_karei.png">
            <a:extLst>
              <a:ext uri="{FF2B5EF4-FFF2-40B4-BE49-F238E27FC236}">
                <a16:creationId xmlns:a16="http://schemas.microsoft.com/office/drawing/2014/main" id="{B5D02B9C-D90F-4279-88C0-16DF385693FA}"/>
              </a:ext>
            </a:extLst>
          </p:cNvPr>
          <p:cNvPicPr>
            <a:picLocks noChangeAspect="1" noChangeArrowheads="1"/>
          </p:cNvPicPr>
          <p:nvPr/>
        </p:nvPicPr>
        <p:blipFill>
          <a:blip r:embed="rId3" cstate="print">
            <a:extLst>
              <a:ext uri="{28A0092B-C50C-407E-A947-70E740481C1C}">
                <a14:useLocalDpi xmlns:a14="http://schemas.microsoft.com/office/drawing/2010/main"/>
              </a:ext>
            </a:extLst>
          </a:blip>
          <a:srcRect/>
          <a:stretch>
            <a:fillRect/>
          </a:stretch>
        </p:blipFill>
        <p:spPr bwMode="auto">
          <a:xfrm>
            <a:off x="7068871" y="3802972"/>
            <a:ext cx="493130" cy="432105"/>
          </a:xfrm>
          <a:prstGeom prst="rect">
            <a:avLst/>
          </a:prstGeom>
          <a:noFill/>
          <a:extLst>
            <a:ext uri="{909E8E84-426E-40DD-AFC4-6F175D3DCCD1}">
              <a14:hiddenFill xmlns:a14="http://schemas.microsoft.com/office/drawing/2010/main">
                <a:solidFill>
                  <a:srgbClr val="FFFFFF"/>
                </a:solidFill>
              </a14:hiddenFill>
            </a:ext>
          </a:extLst>
        </p:spPr>
      </p:pic>
      <p:pic>
        <p:nvPicPr>
          <p:cNvPr id="18" name="Picture 2" descr="https://2.bp.blogspot.com/-9unxjPSLLLU/VveI79bp2gI/AAAAAAAA5Oo/NptsWNS8fi8Gk6M_FZWpbGtunxB4SgTAQ/s800/fish_sakana_karei.png">
            <a:extLst>
              <a:ext uri="{FF2B5EF4-FFF2-40B4-BE49-F238E27FC236}">
                <a16:creationId xmlns:a16="http://schemas.microsoft.com/office/drawing/2014/main" id="{9800F24E-742D-42B7-A384-4F66FD9FBC9D}"/>
              </a:ext>
            </a:extLst>
          </p:cNvPr>
          <p:cNvPicPr>
            <a:picLocks noChangeAspect="1" noChangeArrowheads="1"/>
          </p:cNvPicPr>
          <p:nvPr/>
        </p:nvPicPr>
        <p:blipFill>
          <a:blip r:embed="rId3" cstate="print">
            <a:extLst>
              <a:ext uri="{28A0092B-C50C-407E-A947-70E740481C1C}">
                <a14:useLocalDpi xmlns:a14="http://schemas.microsoft.com/office/drawing/2010/main"/>
              </a:ext>
            </a:extLst>
          </a:blip>
          <a:srcRect/>
          <a:stretch>
            <a:fillRect/>
          </a:stretch>
        </p:blipFill>
        <p:spPr bwMode="auto">
          <a:xfrm>
            <a:off x="5388197" y="4241109"/>
            <a:ext cx="493130" cy="432105"/>
          </a:xfrm>
          <a:prstGeom prst="rect">
            <a:avLst/>
          </a:prstGeom>
          <a:noFill/>
          <a:extLst>
            <a:ext uri="{909E8E84-426E-40DD-AFC4-6F175D3DCCD1}">
              <a14:hiddenFill xmlns:a14="http://schemas.microsoft.com/office/drawing/2010/main">
                <a:solidFill>
                  <a:srgbClr val="FFFFFF"/>
                </a:solidFill>
              </a14:hiddenFill>
            </a:ext>
          </a:extLst>
        </p:spPr>
      </p:pic>
      <p:pic>
        <p:nvPicPr>
          <p:cNvPr id="20" name="Picture 2" descr="https://2.bp.blogspot.com/-9unxjPSLLLU/VveI79bp2gI/AAAAAAAA5Oo/NptsWNS8fi8Gk6M_FZWpbGtunxB4SgTAQ/s800/fish_sakana_karei.png">
            <a:extLst>
              <a:ext uri="{FF2B5EF4-FFF2-40B4-BE49-F238E27FC236}">
                <a16:creationId xmlns:a16="http://schemas.microsoft.com/office/drawing/2014/main" id="{F39F1BC6-D0D0-43B8-86F5-5E78A2F3EC9B}"/>
              </a:ext>
            </a:extLst>
          </p:cNvPr>
          <p:cNvPicPr>
            <a:picLocks noChangeAspect="1" noChangeArrowheads="1"/>
          </p:cNvPicPr>
          <p:nvPr/>
        </p:nvPicPr>
        <p:blipFill>
          <a:blip r:embed="rId3" cstate="print">
            <a:extLst>
              <a:ext uri="{28A0092B-C50C-407E-A947-70E740481C1C}">
                <a14:useLocalDpi xmlns:a14="http://schemas.microsoft.com/office/drawing/2010/main"/>
              </a:ext>
            </a:extLst>
          </a:blip>
          <a:srcRect/>
          <a:stretch>
            <a:fillRect/>
          </a:stretch>
        </p:blipFill>
        <p:spPr bwMode="auto">
          <a:xfrm>
            <a:off x="6398528" y="4301504"/>
            <a:ext cx="493130" cy="432105"/>
          </a:xfrm>
          <a:prstGeom prst="rect">
            <a:avLst/>
          </a:prstGeom>
          <a:noFill/>
          <a:extLst>
            <a:ext uri="{909E8E84-426E-40DD-AFC4-6F175D3DCCD1}">
              <a14:hiddenFill xmlns:a14="http://schemas.microsoft.com/office/drawing/2010/main">
                <a:solidFill>
                  <a:srgbClr val="FFFFFF"/>
                </a:solidFill>
              </a14:hiddenFill>
            </a:ext>
          </a:extLst>
        </p:spPr>
      </p:pic>
      <p:pic>
        <p:nvPicPr>
          <p:cNvPr id="21" name="Picture 2" descr="https://2.bp.blogspot.com/-9unxjPSLLLU/VveI79bp2gI/AAAAAAAA5Oo/NptsWNS8fi8Gk6M_FZWpbGtunxB4SgTAQ/s800/fish_sakana_karei.png">
            <a:extLst>
              <a:ext uri="{FF2B5EF4-FFF2-40B4-BE49-F238E27FC236}">
                <a16:creationId xmlns:a16="http://schemas.microsoft.com/office/drawing/2014/main" id="{167AE735-93C9-40B3-BF1F-99BC7D52DB5D}"/>
              </a:ext>
            </a:extLst>
          </p:cNvPr>
          <p:cNvPicPr>
            <a:picLocks noChangeAspect="1" noChangeArrowheads="1"/>
          </p:cNvPicPr>
          <p:nvPr/>
        </p:nvPicPr>
        <p:blipFill>
          <a:blip r:embed="rId3" cstate="print">
            <a:extLst>
              <a:ext uri="{28A0092B-C50C-407E-A947-70E740481C1C}">
                <a14:useLocalDpi xmlns:a14="http://schemas.microsoft.com/office/drawing/2010/main"/>
              </a:ext>
            </a:extLst>
          </a:blip>
          <a:srcRect/>
          <a:stretch>
            <a:fillRect/>
          </a:stretch>
        </p:blipFill>
        <p:spPr bwMode="auto">
          <a:xfrm>
            <a:off x="8133518" y="4103121"/>
            <a:ext cx="493130" cy="432105"/>
          </a:xfrm>
          <a:prstGeom prst="rect">
            <a:avLst/>
          </a:prstGeom>
          <a:noFill/>
          <a:extLst>
            <a:ext uri="{909E8E84-426E-40DD-AFC4-6F175D3DCCD1}">
              <a14:hiddenFill xmlns:a14="http://schemas.microsoft.com/office/drawing/2010/main">
                <a:solidFill>
                  <a:srgbClr val="FFFFFF"/>
                </a:solidFill>
              </a14:hiddenFill>
            </a:ext>
          </a:extLst>
        </p:spPr>
      </p:pic>
      <p:pic>
        <p:nvPicPr>
          <p:cNvPr id="24" name="Picture 2" descr="https://2.bp.blogspot.com/-9unxjPSLLLU/VveI79bp2gI/AAAAAAAA5Oo/NptsWNS8fi8Gk6M_FZWpbGtunxB4SgTAQ/s800/fish_sakana_karei.png">
            <a:extLst>
              <a:ext uri="{FF2B5EF4-FFF2-40B4-BE49-F238E27FC236}">
                <a16:creationId xmlns:a16="http://schemas.microsoft.com/office/drawing/2014/main" id="{536D92B7-01F4-4B82-8C85-E235001B8B6C}"/>
              </a:ext>
            </a:extLst>
          </p:cNvPr>
          <p:cNvPicPr>
            <a:picLocks noChangeAspect="1" noChangeArrowheads="1"/>
          </p:cNvPicPr>
          <p:nvPr/>
        </p:nvPicPr>
        <p:blipFill>
          <a:blip r:embed="rId3" cstate="print">
            <a:extLst>
              <a:ext uri="{28A0092B-C50C-407E-A947-70E740481C1C}">
                <a14:useLocalDpi xmlns:a14="http://schemas.microsoft.com/office/drawing/2010/main"/>
              </a:ext>
            </a:extLst>
          </a:blip>
          <a:srcRect/>
          <a:stretch>
            <a:fillRect/>
          </a:stretch>
        </p:blipFill>
        <p:spPr bwMode="auto">
          <a:xfrm>
            <a:off x="7420158" y="4343098"/>
            <a:ext cx="493130" cy="432105"/>
          </a:xfrm>
          <a:prstGeom prst="rect">
            <a:avLst/>
          </a:prstGeom>
          <a:noFill/>
          <a:extLst>
            <a:ext uri="{909E8E84-426E-40DD-AFC4-6F175D3DCCD1}">
              <a14:hiddenFill xmlns:a14="http://schemas.microsoft.com/office/drawing/2010/main">
                <a:solidFill>
                  <a:srgbClr val="FFFFFF"/>
                </a:solidFill>
              </a14:hiddenFill>
            </a:ext>
          </a:extLst>
        </p:spPr>
      </p:pic>
      <p:pic>
        <p:nvPicPr>
          <p:cNvPr id="27" name="Picture 2" descr="https://2.bp.blogspot.com/-9unxjPSLLLU/VveI79bp2gI/AAAAAAAA5Oo/NptsWNS8fi8Gk6M_FZWpbGtunxB4SgTAQ/s800/fish_sakana_karei.png">
            <a:extLst>
              <a:ext uri="{FF2B5EF4-FFF2-40B4-BE49-F238E27FC236}">
                <a16:creationId xmlns:a16="http://schemas.microsoft.com/office/drawing/2014/main" id="{8B10F380-F511-4C7A-AE9B-0B96FC7C2FCD}"/>
              </a:ext>
            </a:extLst>
          </p:cNvPr>
          <p:cNvPicPr>
            <a:picLocks noChangeAspect="1" noChangeArrowheads="1"/>
          </p:cNvPicPr>
          <p:nvPr/>
        </p:nvPicPr>
        <p:blipFill>
          <a:blip r:embed="rId3" cstate="print">
            <a:extLst>
              <a:ext uri="{28A0092B-C50C-407E-A947-70E740481C1C}">
                <a14:useLocalDpi xmlns:a14="http://schemas.microsoft.com/office/drawing/2010/main"/>
              </a:ext>
            </a:extLst>
          </a:blip>
          <a:srcRect/>
          <a:stretch>
            <a:fillRect/>
          </a:stretch>
        </p:blipFill>
        <p:spPr bwMode="auto">
          <a:xfrm>
            <a:off x="6058376" y="3807722"/>
            <a:ext cx="493130" cy="432105"/>
          </a:xfrm>
          <a:prstGeom prst="rect">
            <a:avLst/>
          </a:prstGeom>
          <a:noFill/>
          <a:extLst>
            <a:ext uri="{909E8E84-426E-40DD-AFC4-6F175D3DCCD1}">
              <a14:hiddenFill xmlns:a14="http://schemas.microsoft.com/office/drawing/2010/main">
                <a:solidFill>
                  <a:srgbClr val="FFFFFF"/>
                </a:solidFill>
              </a14:hiddenFill>
            </a:ext>
          </a:extLst>
        </p:spPr>
      </p:pic>
      <p:sp>
        <p:nvSpPr>
          <p:cNvPr id="28" name="正方形/長方形 27">
            <a:extLst>
              <a:ext uri="{FF2B5EF4-FFF2-40B4-BE49-F238E27FC236}">
                <a16:creationId xmlns:a16="http://schemas.microsoft.com/office/drawing/2014/main" id="{CE44F2EB-C408-4CA5-A332-FCEB3C9869C0}"/>
              </a:ext>
            </a:extLst>
          </p:cNvPr>
          <p:cNvSpPr/>
          <p:nvPr/>
        </p:nvSpPr>
        <p:spPr>
          <a:xfrm>
            <a:off x="5690184" y="4142046"/>
            <a:ext cx="1100267" cy="246221"/>
          </a:xfrm>
          <a:prstGeom prst="rect">
            <a:avLst/>
          </a:prstGeom>
        </p:spPr>
        <p:txBody>
          <a:bodyPr wrap="square">
            <a:spAutoFit/>
          </a:bodyPr>
          <a:lstStyle/>
          <a:p>
            <a:pPr algn="ctr"/>
            <a:r>
              <a:rPr lang="en-US" altLang="ja-JP" sz="1000" dirty="0">
                <a:latin typeface="Meiryo UI" panose="020B0604030504040204" pitchFamily="50" charset="-128"/>
                <a:ea typeface="Meiryo UI" panose="020B0604030504040204" pitchFamily="50" charset="-128"/>
              </a:rPr>
              <a:t>0.004mGy/</a:t>
            </a:r>
            <a:r>
              <a:rPr lang="ja-JP" altLang="en-US" sz="1000" dirty="0">
                <a:latin typeface="Meiryo UI" panose="020B0604030504040204" pitchFamily="50" charset="-128"/>
                <a:ea typeface="Meiryo UI" panose="020B0604030504040204" pitchFamily="50" charset="-128"/>
              </a:rPr>
              <a:t>日</a:t>
            </a:r>
            <a:r>
              <a:rPr lang="en-US" altLang="ja-JP" sz="1000" baseline="30000" dirty="0">
                <a:latin typeface="Meiryo UI" panose="020B0604030504040204" pitchFamily="50" charset="-128"/>
                <a:ea typeface="Meiryo UI" panose="020B0604030504040204" pitchFamily="50" charset="-128"/>
              </a:rPr>
              <a:t>※</a:t>
            </a:r>
            <a:endParaRPr lang="ja-JP" altLang="en-US" sz="1000" baseline="30000" dirty="0">
              <a:latin typeface="Meiryo UI" panose="020B0604030504040204" pitchFamily="50" charset="-128"/>
              <a:ea typeface="Meiryo UI" panose="020B0604030504040204" pitchFamily="50" charset="-128"/>
            </a:endParaRPr>
          </a:p>
        </p:txBody>
      </p:sp>
      <p:sp>
        <p:nvSpPr>
          <p:cNvPr id="29" name="正方形/長方形 28">
            <a:extLst>
              <a:ext uri="{FF2B5EF4-FFF2-40B4-BE49-F238E27FC236}">
                <a16:creationId xmlns:a16="http://schemas.microsoft.com/office/drawing/2014/main" id="{3AE42508-46C5-4359-87A9-FC5422468F94}"/>
              </a:ext>
            </a:extLst>
          </p:cNvPr>
          <p:cNvSpPr/>
          <p:nvPr/>
        </p:nvSpPr>
        <p:spPr>
          <a:xfrm>
            <a:off x="6166703" y="4626951"/>
            <a:ext cx="1021906" cy="246221"/>
          </a:xfrm>
          <a:prstGeom prst="rect">
            <a:avLst/>
          </a:prstGeom>
        </p:spPr>
        <p:txBody>
          <a:bodyPr wrap="square">
            <a:spAutoFit/>
          </a:bodyPr>
          <a:lstStyle/>
          <a:p>
            <a:pPr algn="ctr"/>
            <a:r>
              <a:rPr lang="en-US" altLang="ja-JP" sz="1000" dirty="0">
                <a:latin typeface="Meiryo UI" panose="020B0604030504040204" pitchFamily="50" charset="-128"/>
                <a:ea typeface="Meiryo UI" panose="020B0604030504040204" pitchFamily="50" charset="-128"/>
              </a:rPr>
              <a:t>0.005mGy/</a:t>
            </a:r>
            <a:r>
              <a:rPr lang="ja-JP" altLang="en-US" sz="1000" dirty="0">
                <a:latin typeface="Meiryo UI" panose="020B0604030504040204" pitchFamily="50" charset="-128"/>
                <a:ea typeface="Meiryo UI" panose="020B0604030504040204" pitchFamily="50" charset="-128"/>
              </a:rPr>
              <a:t>日</a:t>
            </a:r>
          </a:p>
        </p:txBody>
      </p:sp>
      <p:sp>
        <p:nvSpPr>
          <p:cNvPr id="30" name="正方形/長方形 29">
            <a:extLst>
              <a:ext uri="{FF2B5EF4-FFF2-40B4-BE49-F238E27FC236}">
                <a16:creationId xmlns:a16="http://schemas.microsoft.com/office/drawing/2014/main" id="{383FF179-CB76-4144-B83C-AA0A9D047E44}"/>
              </a:ext>
            </a:extLst>
          </p:cNvPr>
          <p:cNvSpPr/>
          <p:nvPr/>
        </p:nvSpPr>
        <p:spPr>
          <a:xfrm>
            <a:off x="6888807" y="4132405"/>
            <a:ext cx="989560" cy="400110"/>
          </a:xfrm>
          <a:prstGeom prst="rect">
            <a:avLst/>
          </a:prstGeom>
        </p:spPr>
        <p:txBody>
          <a:bodyPr wrap="square">
            <a:spAutoFit/>
          </a:bodyPr>
          <a:lstStyle/>
          <a:p>
            <a:pPr algn="ctr"/>
            <a:r>
              <a:rPr lang="en-US" altLang="ja-JP" sz="1000" dirty="0">
                <a:latin typeface="Meiryo UI" panose="020B0604030504040204" pitchFamily="50" charset="-128"/>
                <a:ea typeface="Meiryo UI" panose="020B0604030504040204" pitchFamily="50" charset="-128"/>
              </a:rPr>
              <a:t>0.002mGy/</a:t>
            </a:r>
            <a:r>
              <a:rPr lang="ja-JP" altLang="en-US" sz="1000" dirty="0">
                <a:latin typeface="Meiryo UI" panose="020B0604030504040204" pitchFamily="50" charset="-128"/>
                <a:ea typeface="Meiryo UI" panose="020B0604030504040204" pitchFamily="50" charset="-128"/>
              </a:rPr>
              <a:t>日</a:t>
            </a:r>
          </a:p>
        </p:txBody>
      </p:sp>
      <p:sp>
        <p:nvSpPr>
          <p:cNvPr id="31" name="正方形/長方形 30">
            <a:extLst>
              <a:ext uri="{FF2B5EF4-FFF2-40B4-BE49-F238E27FC236}">
                <a16:creationId xmlns:a16="http://schemas.microsoft.com/office/drawing/2014/main" id="{D4733DD4-33F5-4B76-A465-DBABFEA16B9C}"/>
              </a:ext>
            </a:extLst>
          </p:cNvPr>
          <p:cNvSpPr/>
          <p:nvPr/>
        </p:nvSpPr>
        <p:spPr>
          <a:xfrm>
            <a:off x="7891034" y="4463436"/>
            <a:ext cx="1056691" cy="246221"/>
          </a:xfrm>
          <a:prstGeom prst="rect">
            <a:avLst/>
          </a:prstGeom>
        </p:spPr>
        <p:txBody>
          <a:bodyPr wrap="square">
            <a:spAutoFit/>
          </a:bodyPr>
          <a:lstStyle/>
          <a:p>
            <a:pPr algn="ctr"/>
            <a:r>
              <a:rPr lang="en-US" altLang="ja-JP" sz="1000" dirty="0">
                <a:latin typeface="Meiryo UI" panose="020B0604030504040204" pitchFamily="50" charset="-128"/>
                <a:ea typeface="Meiryo UI" panose="020B0604030504040204" pitchFamily="50" charset="-128"/>
              </a:rPr>
              <a:t>0.002mGy/</a:t>
            </a:r>
            <a:r>
              <a:rPr lang="ja-JP" altLang="en-US" sz="1000" dirty="0">
                <a:latin typeface="Meiryo UI" panose="020B0604030504040204" pitchFamily="50" charset="-128"/>
                <a:ea typeface="Meiryo UI" panose="020B0604030504040204" pitchFamily="50" charset="-128"/>
              </a:rPr>
              <a:t>日</a:t>
            </a:r>
          </a:p>
        </p:txBody>
      </p:sp>
      <p:sp>
        <p:nvSpPr>
          <p:cNvPr id="32" name="正方形/長方形 31">
            <a:extLst>
              <a:ext uri="{FF2B5EF4-FFF2-40B4-BE49-F238E27FC236}">
                <a16:creationId xmlns:a16="http://schemas.microsoft.com/office/drawing/2014/main" id="{282D5A67-3BCE-4C2A-A901-FDF3C48FA020}"/>
              </a:ext>
            </a:extLst>
          </p:cNvPr>
          <p:cNvSpPr/>
          <p:nvPr/>
        </p:nvSpPr>
        <p:spPr>
          <a:xfrm>
            <a:off x="7224245" y="4686467"/>
            <a:ext cx="989560" cy="400110"/>
          </a:xfrm>
          <a:prstGeom prst="rect">
            <a:avLst/>
          </a:prstGeom>
        </p:spPr>
        <p:txBody>
          <a:bodyPr wrap="square">
            <a:spAutoFit/>
          </a:bodyPr>
          <a:lstStyle/>
          <a:p>
            <a:pPr algn="ctr"/>
            <a:r>
              <a:rPr lang="en-US" altLang="ja-JP" sz="1000" dirty="0">
                <a:latin typeface="Meiryo UI" panose="020B0604030504040204" pitchFamily="50" charset="-128"/>
                <a:ea typeface="Meiryo UI" panose="020B0604030504040204" pitchFamily="50" charset="-128"/>
              </a:rPr>
              <a:t>0.001mGy/</a:t>
            </a:r>
            <a:r>
              <a:rPr lang="ja-JP" altLang="en-US" sz="1000" dirty="0">
                <a:latin typeface="Meiryo UI" panose="020B0604030504040204" pitchFamily="50" charset="-128"/>
                <a:ea typeface="Meiryo UI" panose="020B0604030504040204" pitchFamily="50" charset="-128"/>
              </a:rPr>
              <a:t>日</a:t>
            </a:r>
          </a:p>
        </p:txBody>
      </p:sp>
      <p:sp>
        <p:nvSpPr>
          <p:cNvPr id="33" name="正方形/長方形 32">
            <a:extLst>
              <a:ext uri="{FF2B5EF4-FFF2-40B4-BE49-F238E27FC236}">
                <a16:creationId xmlns:a16="http://schemas.microsoft.com/office/drawing/2014/main" id="{D7227826-0362-4FEC-8061-0BE54A379D0C}"/>
              </a:ext>
            </a:extLst>
          </p:cNvPr>
          <p:cNvSpPr/>
          <p:nvPr/>
        </p:nvSpPr>
        <p:spPr>
          <a:xfrm>
            <a:off x="5267492" y="4564656"/>
            <a:ext cx="989560" cy="400110"/>
          </a:xfrm>
          <a:prstGeom prst="rect">
            <a:avLst/>
          </a:prstGeom>
        </p:spPr>
        <p:txBody>
          <a:bodyPr wrap="square">
            <a:spAutoFit/>
          </a:bodyPr>
          <a:lstStyle/>
          <a:p>
            <a:pPr algn="ctr"/>
            <a:r>
              <a:rPr lang="en-US" altLang="ja-JP" sz="1000" dirty="0">
                <a:latin typeface="Meiryo UI" panose="020B0604030504040204" pitchFamily="50" charset="-128"/>
                <a:ea typeface="Meiryo UI" panose="020B0604030504040204" pitchFamily="50" charset="-128"/>
              </a:rPr>
              <a:t>0.003mGy/</a:t>
            </a:r>
            <a:r>
              <a:rPr lang="ja-JP" altLang="en-US" sz="1000" dirty="0">
                <a:latin typeface="Meiryo UI" panose="020B0604030504040204" pitchFamily="50" charset="-128"/>
                <a:ea typeface="Meiryo UI" panose="020B0604030504040204" pitchFamily="50" charset="-128"/>
              </a:rPr>
              <a:t>日</a:t>
            </a:r>
          </a:p>
        </p:txBody>
      </p:sp>
      <p:sp>
        <p:nvSpPr>
          <p:cNvPr id="34" name="正方形/長方形 33">
            <a:extLst>
              <a:ext uri="{FF2B5EF4-FFF2-40B4-BE49-F238E27FC236}">
                <a16:creationId xmlns:a16="http://schemas.microsoft.com/office/drawing/2014/main" id="{2BED6CBB-7CCD-4A6D-B03C-82B13035778E}"/>
              </a:ext>
            </a:extLst>
          </p:cNvPr>
          <p:cNvSpPr/>
          <p:nvPr/>
        </p:nvSpPr>
        <p:spPr>
          <a:xfrm>
            <a:off x="5081503" y="2858101"/>
            <a:ext cx="3627504" cy="276999"/>
          </a:xfrm>
          <a:prstGeom prst="rect">
            <a:avLst/>
          </a:prstGeom>
        </p:spPr>
        <p:txBody>
          <a:bodyPr wrap="square">
            <a:spAutoFit/>
          </a:bodyPr>
          <a:lstStyle/>
          <a:p>
            <a:pPr algn="ctr"/>
            <a:r>
              <a:rPr lang="ja-JP" altLang="en-US" sz="1200" b="1" dirty="0">
                <a:latin typeface="Meiryo UI" panose="020B0604030504040204" pitchFamily="50" charset="-128"/>
                <a:ea typeface="Meiryo UI" panose="020B0604030504040204" pitchFamily="50" charset="-128"/>
              </a:rPr>
              <a:t>参考：被ばくによる生物集団への影響</a:t>
            </a:r>
            <a:endParaRPr lang="en-US" altLang="ja-JP" sz="1200" b="1" dirty="0">
              <a:latin typeface="Meiryo UI" panose="020B0604030504040204" pitchFamily="50" charset="-128"/>
              <a:ea typeface="Meiryo UI" panose="020B0604030504040204" pitchFamily="50" charset="-128"/>
            </a:endParaRPr>
          </a:p>
        </p:txBody>
      </p:sp>
      <p:sp>
        <p:nvSpPr>
          <p:cNvPr id="35" name="正方形/長方形 34">
            <a:extLst>
              <a:ext uri="{FF2B5EF4-FFF2-40B4-BE49-F238E27FC236}">
                <a16:creationId xmlns:a16="http://schemas.microsoft.com/office/drawing/2014/main" id="{3FA71E91-1B58-4D17-A4A9-A89EC19EB9E2}"/>
              </a:ext>
            </a:extLst>
          </p:cNvPr>
          <p:cNvSpPr/>
          <p:nvPr/>
        </p:nvSpPr>
        <p:spPr>
          <a:xfrm>
            <a:off x="7354788" y="4973687"/>
            <a:ext cx="2057400" cy="215444"/>
          </a:xfrm>
          <a:prstGeom prst="rect">
            <a:avLst/>
          </a:prstGeom>
          <a:noFill/>
        </p:spPr>
        <p:txBody>
          <a:bodyPr wrap="square">
            <a:spAutoFit/>
          </a:bodyPr>
          <a:lstStyle/>
          <a:p>
            <a:r>
              <a:rPr lang="en-US" altLang="ja-JP" sz="800" dirty="0">
                <a:latin typeface="Meiryo UI" panose="020B0604030504040204" pitchFamily="50" charset="-128"/>
                <a:ea typeface="Meiryo UI" panose="020B0604030504040204" pitchFamily="50" charset="-128"/>
              </a:rPr>
              <a:t>※</a:t>
            </a:r>
            <a:r>
              <a:rPr lang="ja-JP" altLang="en-US" sz="800" dirty="0">
                <a:latin typeface="Meiryo UI" panose="020B0604030504040204" pitchFamily="50" charset="-128"/>
                <a:ea typeface="Meiryo UI" panose="020B0604030504040204" pitchFamily="50" charset="-128"/>
              </a:rPr>
              <a:t>慢性的な被ばく線量率、他も同様</a:t>
            </a:r>
          </a:p>
        </p:txBody>
      </p:sp>
      <p:sp>
        <p:nvSpPr>
          <p:cNvPr id="39" name="正方形/長方形 38">
            <a:extLst>
              <a:ext uri="{FF2B5EF4-FFF2-40B4-BE49-F238E27FC236}">
                <a16:creationId xmlns:a16="http://schemas.microsoft.com/office/drawing/2014/main" id="{E79ECCF4-9009-4CAB-B484-B920A13BC884}"/>
              </a:ext>
            </a:extLst>
          </p:cNvPr>
          <p:cNvSpPr/>
          <p:nvPr/>
        </p:nvSpPr>
        <p:spPr>
          <a:xfrm>
            <a:off x="5315406" y="5182553"/>
            <a:ext cx="1239442" cy="600164"/>
          </a:xfrm>
          <a:prstGeom prst="rect">
            <a:avLst/>
          </a:prstGeom>
          <a:noFill/>
          <a:ln>
            <a:noFill/>
          </a:ln>
        </p:spPr>
        <p:style>
          <a:lnRef idx="2">
            <a:schemeClr val="accent5">
              <a:shade val="50000"/>
            </a:schemeClr>
          </a:lnRef>
          <a:fillRef idx="1">
            <a:schemeClr val="accent5"/>
          </a:fillRef>
          <a:effectRef idx="0">
            <a:schemeClr val="accent5"/>
          </a:effectRef>
          <a:fontRef idx="minor">
            <a:schemeClr val="lt1"/>
          </a:fontRef>
        </p:style>
        <p:txBody>
          <a:bodyPr wrap="square" anchor="ctr">
            <a:spAutoFit/>
          </a:bodyPr>
          <a:lstStyle/>
          <a:p>
            <a:pPr algn="ctr"/>
            <a:r>
              <a:rPr lang="ja-JP" altLang="en-US" sz="1100" dirty="0">
                <a:solidFill>
                  <a:schemeClr val="tx1"/>
                </a:solidFill>
                <a:latin typeface="Meiryo UI" panose="020B0604030504040204" pitchFamily="50" charset="-128"/>
                <a:ea typeface="Meiryo UI" panose="020B0604030504040204" pitchFamily="50" charset="-128"/>
              </a:rPr>
              <a:t>最も被ばくを</a:t>
            </a:r>
            <a:endParaRPr lang="en-US" altLang="ja-JP" sz="1100" dirty="0">
              <a:solidFill>
                <a:schemeClr val="tx1"/>
              </a:solidFill>
              <a:latin typeface="Meiryo UI" panose="020B0604030504040204" pitchFamily="50" charset="-128"/>
              <a:ea typeface="Meiryo UI" panose="020B0604030504040204" pitchFamily="50" charset="-128"/>
            </a:endParaRPr>
          </a:p>
          <a:p>
            <a:pPr algn="ctr"/>
            <a:r>
              <a:rPr lang="ja-JP" altLang="en-US" sz="1100" dirty="0">
                <a:solidFill>
                  <a:schemeClr val="tx1"/>
                </a:solidFill>
                <a:latin typeface="Meiryo UI" panose="020B0604030504040204" pitchFamily="50" charset="-128"/>
                <a:ea typeface="Meiryo UI" panose="020B0604030504040204" pitchFamily="50" charset="-128"/>
              </a:rPr>
              <a:t>受けている個体</a:t>
            </a:r>
            <a:endParaRPr lang="en-US" altLang="ja-JP" sz="1100" dirty="0">
              <a:solidFill>
                <a:schemeClr val="tx1"/>
              </a:solidFill>
              <a:latin typeface="Meiryo UI" panose="020B0604030504040204" pitchFamily="50" charset="-128"/>
              <a:ea typeface="Meiryo UI" panose="020B0604030504040204" pitchFamily="50" charset="-128"/>
            </a:endParaRPr>
          </a:p>
          <a:p>
            <a:pPr algn="ctr"/>
            <a:r>
              <a:rPr lang="en-US" altLang="ja-JP" sz="1100" dirty="0">
                <a:solidFill>
                  <a:schemeClr val="tx1"/>
                </a:solidFill>
                <a:latin typeface="Meiryo UI" panose="020B0604030504040204" pitchFamily="50" charset="-128"/>
                <a:ea typeface="Meiryo UI" panose="020B0604030504040204" pitchFamily="50" charset="-128"/>
              </a:rPr>
              <a:t>0.005mGy/</a:t>
            </a:r>
            <a:r>
              <a:rPr lang="ja-JP" altLang="en-US" sz="1100" dirty="0">
                <a:solidFill>
                  <a:schemeClr val="tx1"/>
                </a:solidFill>
                <a:latin typeface="Meiryo UI" panose="020B0604030504040204" pitchFamily="50" charset="-128"/>
                <a:ea typeface="Meiryo UI" panose="020B0604030504040204" pitchFamily="50" charset="-128"/>
              </a:rPr>
              <a:t>日</a:t>
            </a:r>
          </a:p>
        </p:txBody>
      </p:sp>
      <p:sp>
        <p:nvSpPr>
          <p:cNvPr id="40" name="正方形/長方形 39">
            <a:extLst>
              <a:ext uri="{FF2B5EF4-FFF2-40B4-BE49-F238E27FC236}">
                <a16:creationId xmlns:a16="http://schemas.microsoft.com/office/drawing/2014/main" id="{787AB68E-6587-4FF4-B522-833E3C11EDFD}"/>
              </a:ext>
            </a:extLst>
          </p:cNvPr>
          <p:cNvSpPr/>
          <p:nvPr/>
        </p:nvSpPr>
        <p:spPr>
          <a:xfrm>
            <a:off x="6524321" y="5334790"/>
            <a:ext cx="1175322" cy="369332"/>
          </a:xfrm>
          <a:prstGeom prst="rect">
            <a:avLst/>
          </a:prstGeom>
        </p:spPr>
        <p:txBody>
          <a:bodyPr wrap="none">
            <a:spAutoFit/>
          </a:bodyPr>
          <a:lstStyle/>
          <a:p>
            <a:r>
              <a:rPr lang="ja-JP" altLang="en-US" dirty="0">
                <a:latin typeface="Meiryo UI" panose="020B0604030504040204" pitchFamily="50" charset="-128"/>
                <a:ea typeface="Meiryo UI" panose="020B0604030504040204" pitchFamily="50" charset="-128"/>
              </a:rPr>
              <a:t>≦</a:t>
            </a:r>
            <a:r>
              <a:rPr lang="en-US" altLang="ja-JP" dirty="0">
                <a:latin typeface="Meiryo UI" panose="020B0604030504040204" pitchFamily="50" charset="-128"/>
                <a:ea typeface="Meiryo UI" panose="020B0604030504040204" pitchFamily="50" charset="-128"/>
              </a:rPr>
              <a:t>10mGy</a:t>
            </a:r>
            <a:endParaRPr lang="ja-JP" altLang="en-US" dirty="0">
              <a:latin typeface="Meiryo UI" panose="020B0604030504040204" pitchFamily="50" charset="-128"/>
              <a:ea typeface="Meiryo UI" panose="020B0604030504040204" pitchFamily="50" charset="-128"/>
            </a:endParaRPr>
          </a:p>
        </p:txBody>
      </p:sp>
      <p:sp>
        <p:nvSpPr>
          <p:cNvPr id="51" name="矢印: 上向き折線 50">
            <a:extLst>
              <a:ext uri="{FF2B5EF4-FFF2-40B4-BE49-F238E27FC236}">
                <a16:creationId xmlns:a16="http://schemas.microsoft.com/office/drawing/2014/main" id="{9CC42996-6A5A-4421-89DA-F45103053963}"/>
              </a:ext>
            </a:extLst>
          </p:cNvPr>
          <p:cNvSpPr/>
          <p:nvPr/>
        </p:nvSpPr>
        <p:spPr>
          <a:xfrm rot="5400000">
            <a:off x="6442133" y="5776346"/>
            <a:ext cx="365126" cy="333492"/>
          </a:xfrm>
          <a:prstGeom prst="bentUpArrow">
            <a:avLst>
              <a:gd name="adj1" fmla="val 30173"/>
              <a:gd name="adj2" fmla="val 37934"/>
              <a:gd name="adj3" fmla="val 25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eiryo UI" panose="020B0604030504040204" pitchFamily="50" charset="-128"/>
              <a:ea typeface="Meiryo UI" panose="020B0604030504040204" pitchFamily="50" charset="-128"/>
            </a:endParaRPr>
          </a:p>
        </p:txBody>
      </p:sp>
      <p:sp>
        <p:nvSpPr>
          <p:cNvPr id="54" name="正方形/長方形 53">
            <a:extLst>
              <a:ext uri="{FF2B5EF4-FFF2-40B4-BE49-F238E27FC236}">
                <a16:creationId xmlns:a16="http://schemas.microsoft.com/office/drawing/2014/main" id="{5083F575-D87A-4462-921B-D29568F7D46D}"/>
              </a:ext>
            </a:extLst>
          </p:cNvPr>
          <p:cNvSpPr/>
          <p:nvPr/>
        </p:nvSpPr>
        <p:spPr>
          <a:xfrm>
            <a:off x="6773072" y="5797812"/>
            <a:ext cx="2037737" cy="461665"/>
          </a:xfrm>
          <a:prstGeom prst="rect">
            <a:avLst/>
          </a:prstGeom>
          <a:noFill/>
        </p:spPr>
        <p:txBody>
          <a:bodyPr wrap="none">
            <a:spAutoFit/>
          </a:bodyPr>
          <a:lstStyle/>
          <a:p>
            <a:r>
              <a:rPr lang="ja-JP" altLang="en-US" sz="1200" b="1" dirty="0">
                <a:latin typeface="Meiryo UI" panose="020B0604030504040204" pitchFamily="50" charset="-128"/>
                <a:ea typeface="Meiryo UI" panose="020B0604030504040204" pitchFamily="50" charset="-128"/>
              </a:rPr>
              <a:t>集団全体として有害な影響は</a:t>
            </a:r>
            <a:endParaRPr lang="en-US" altLang="ja-JP" sz="1200" b="1" dirty="0">
              <a:latin typeface="Meiryo UI" panose="020B0604030504040204" pitchFamily="50" charset="-128"/>
              <a:ea typeface="Meiryo UI" panose="020B0604030504040204" pitchFamily="50" charset="-128"/>
            </a:endParaRPr>
          </a:p>
          <a:p>
            <a:r>
              <a:rPr lang="ja-JP" altLang="en-US" sz="1200" b="1" dirty="0">
                <a:latin typeface="Meiryo UI" panose="020B0604030504040204" pitchFamily="50" charset="-128"/>
                <a:ea typeface="Meiryo UI" panose="020B0604030504040204" pitchFamily="50" charset="-128"/>
              </a:rPr>
              <a:t>ないと考えられる</a:t>
            </a:r>
          </a:p>
        </p:txBody>
      </p:sp>
      <p:cxnSp>
        <p:nvCxnSpPr>
          <p:cNvPr id="59" name="コネクタ: カギ線 58">
            <a:extLst>
              <a:ext uri="{FF2B5EF4-FFF2-40B4-BE49-F238E27FC236}">
                <a16:creationId xmlns:a16="http://schemas.microsoft.com/office/drawing/2014/main" id="{BB745992-FDE4-4B06-ACBE-F7D850997F51}"/>
              </a:ext>
            </a:extLst>
          </p:cNvPr>
          <p:cNvCxnSpPr>
            <a:endCxn id="39" idx="0"/>
          </p:cNvCxnSpPr>
          <p:nvPr/>
        </p:nvCxnSpPr>
        <p:spPr>
          <a:xfrm rot="5400000">
            <a:off x="6141764" y="4659929"/>
            <a:ext cx="315988" cy="729261"/>
          </a:xfrm>
          <a:prstGeom prst="bentConnector3">
            <a:avLst/>
          </a:prstGeom>
          <a:ln w="38100">
            <a:tailEnd type="triangle"/>
          </a:ln>
        </p:spPr>
        <p:style>
          <a:lnRef idx="1">
            <a:schemeClr val="accent1"/>
          </a:lnRef>
          <a:fillRef idx="0">
            <a:schemeClr val="accent1"/>
          </a:fillRef>
          <a:effectRef idx="0">
            <a:schemeClr val="accent1"/>
          </a:effectRef>
          <a:fontRef idx="minor">
            <a:schemeClr val="tx1"/>
          </a:fontRef>
        </p:style>
      </p:cxnSp>
      <p:grpSp>
        <p:nvGrpSpPr>
          <p:cNvPr id="66" name="Group 7">
            <a:extLst>
              <a:ext uri="{FF2B5EF4-FFF2-40B4-BE49-F238E27FC236}">
                <a16:creationId xmlns:a16="http://schemas.microsoft.com/office/drawing/2014/main" id="{CF28A045-D6E1-429F-8868-78D053662804}"/>
              </a:ext>
            </a:extLst>
          </p:cNvPr>
          <p:cNvGrpSpPr>
            <a:grpSpLocks/>
          </p:cNvGrpSpPr>
          <p:nvPr/>
        </p:nvGrpSpPr>
        <p:grpSpPr bwMode="auto">
          <a:xfrm>
            <a:off x="6352148" y="4840019"/>
            <a:ext cx="675207" cy="46369"/>
            <a:chOff x="807" y="663"/>
            <a:chExt cx="2346" cy="136"/>
          </a:xfrm>
          <a:solidFill>
            <a:schemeClr val="accent1"/>
          </a:solidFill>
        </p:grpSpPr>
        <p:sp>
          <p:nvSpPr>
            <p:cNvPr id="67" name="Freeform 8">
              <a:extLst>
                <a:ext uri="{FF2B5EF4-FFF2-40B4-BE49-F238E27FC236}">
                  <a16:creationId xmlns:a16="http://schemas.microsoft.com/office/drawing/2014/main" id="{A6BB2697-E1C1-4E85-AABB-941CE691E75B}"/>
                </a:ext>
              </a:extLst>
            </p:cNvPr>
            <p:cNvSpPr>
              <a:spLocks/>
            </p:cNvSpPr>
            <p:nvPr/>
          </p:nvSpPr>
          <p:spPr bwMode="gray">
            <a:xfrm>
              <a:off x="807" y="663"/>
              <a:ext cx="589" cy="136"/>
            </a:xfrm>
            <a:custGeom>
              <a:avLst/>
              <a:gdLst>
                <a:gd name="T0" fmla="*/ 0 w 453"/>
                <a:gd name="T1" fmla="*/ 113 h 136"/>
                <a:gd name="T2" fmla="*/ 77 w 453"/>
                <a:gd name="T3" fmla="*/ 79 h 136"/>
                <a:gd name="T4" fmla="*/ 77 w 453"/>
                <a:gd name="T5" fmla="*/ 79 h 136"/>
                <a:gd name="T6" fmla="*/ 166 w 453"/>
                <a:gd name="T7" fmla="*/ 19 h 136"/>
                <a:gd name="T8" fmla="*/ 166 w 453"/>
                <a:gd name="T9" fmla="*/ 19 h 136"/>
                <a:gd name="T10" fmla="*/ 226 w 453"/>
                <a:gd name="T11" fmla="*/ 0 h 136"/>
                <a:gd name="T12" fmla="*/ 226 w 453"/>
                <a:gd name="T13" fmla="*/ 0 h 136"/>
                <a:gd name="T14" fmla="*/ 317 w 453"/>
                <a:gd name="T15" fmla="*/ 37 h 136"/>
                <a:gd name="T16" fmla="*/ 317 w 453"/>
                <a:gd name="T17" fmla="*/ 37 h 136"/>
                <a:gd name="T18" fmla="*/ 404 w 453"/>
                <a:gd name="T19" fmla="*/ 97 h 136"/>
                <a:gd name="T20" fmla="*/ 404 w 453"/>
                <a:gd name="T21" fmla="*/ 97 h 136"/>
                <a:gd name="T22" fmla="*/ 453 w 453"/>
                <a:gd name="T23" fmla="*/ 113 h 136"/>
                <a:gd name="T24" fmla="*/ 453 w 453"/>
                <a:gd name="T25" fmla="*/ 113 h 136"/>
                <a:gd name="T26" fmla="*/ 453 w 453"/>
                <a:gd name="T27" fmla="*/ 136 h 136"/>
                <a:gd name="T28" fmla="*/ 363 w 453"/>
                <a:gd name="T29" fmla="*/ 98 h 136"/>
                <a:gd name="T30" fmla="*/ 363 w 453"/>
                <a:gd name="T31" fmla="*/ 98 h 136"/>
                <a:gd name="T32" fmla="*/ 276 w 453"/>
                <a:gd name="T33" fmla="*/ 38 h 136"/>
                <a:gd name="T34" fmla="*/ 276 w 453"/>
                <a:gd name="T35" fmla="*/ 38 h 136"/>
                <a:gd name="T36" fmla="*/ 226 w 453"/>
                <a:gd name="T37" fmla="*/ 22 h 136"/>
                <a:gd name="T38" fmla="*/ 226 w 453"/>
                <a:gd name="T39" fmla="*/ 22 h 136"/>
                <a:gd name="T40" fmla="*/ 149 w 453"/>
                <a:gd name="T41" fmla="*/ 56 h 136"/>
                <a:gd name="T42" fmla="*/ 149 w 453"/>
                <a:gd name="T43" fmla="*/ 56 h 136"/>
                <a:gd name="T44" fmla="*/ 60 w 453"/>
                <a:gd name="T45" fmla="*/ 116 h 136"/>
                <a:gd name="T46" fmla="*/ 60 w 453"/>
                <a:gd name="T47" fmla="*/ 116 h 136"/>
                <a:gd name="T48" fmla="*/ 0 w 453"/>
                <a:gd name="T49" fmla="*/ 136 h 136"/>
                <a:gd name="T50" fmla="*/ 0 w 453"/>
                <a:gd name="T51" fmla="*/ 136 h 136"/>
                <a:gd name="T52" fmla="*/ 0 w 453"/>
                <a:gd name="T53" fmla="*/ 113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53" h="136">
                  <a:moveTo>
                    <a:pt x="0" y="113"/>
                  </a:moveTo>
                  <a:cubicBezTo>
                    <a:pt x="20" y="113"/>
                    <a:pt x="48" y="99"/>
                    <a:pt x="77" y="79"/>
                  </a:cubicBezTo>
                  <a:cubicBezTo>
                    <a:pt x="77" y="79"/>
                    <a:pt x="77" y="79"/>
                    <a:pt x="77" y="79"/>
                  </a:cubicBezTo>
                  <a:cubicBezTo>
                    <a:pt x="106" y="59"/>
                    <a:pt x="136" y="35"/>
                    <a:pt x="166" y="19"/>
                  </a:cubicBezTo>
                  <a:cubicBezTo>
                    <a:pt x="166" y="19"/>
                    <a:pt x="166" y="19"/>
                    <a:pt x="166" y="19"/>
                  </a:cubicBezTo>
                  <a:cubicBezTo>
                    <a:pt x="186" y="8"/>
                    <a:pt x="206" y="0"/>
                    <a:pt x="226" y="0"/>
                  </a:cubicBezTo>
                  <a:cubicBezTo>
                    <a:pt x="226" y="0"/>
                    <a:pt x="226" y="0"/>
                    <a:pt x="226" y="0"/>
                  </a:cubicBezTo>
                  <a:cubicBezTo>
                    <a:pt x="257" y="0"/>
                    <a:pt x="286" y="17"/>
                    <a:pt x="317" y="37"/>
                  </a:cubicBezTo>
                  <a:cubicBezTo>
                    <a:pt x="317" y="37"/>
                    <a:pt x="317" y="37"/>
                    <a:pt x="317" y="37"/>
                  </a:cubicBezTo>
                  <a:cubicBezTo>
                    <a:pt x="346" y="58"/>
                    <a:pt x="377" y="81"/>
                    <a:pt x="404" y="97"/>
                  </a:cubicBezTo>
                  <a:cubicBezTo>
                    <a:pt x="404" y="97"/>
                    <a:pt x="404" y="97"/>
                    <a:pt x="404" y="97"/>
                  </a:cubicBezTo>
                  <a:cubicBezTo>
                    <a:pt x="422" y="107"/>
                    <a:pt x="439" y="113"/>
                    <a:pt x="453" y="113"/>
                  </a:cubicBezTo>
                  <a:cubicBezTo>
                    <a:pt x="453" y="113"/>
                    <a:pt x="453" y="113"/>
                    <a:pt x="453" y="113"/>
                  </a:cubicBezTo>
                  <a:cubicBezTo>
                    <a:pt x="453" y="136"/>
                    <a:pt x="453" y="136"/>
                    <a:pt x="453" y="136"/>
                  </a:cubicBezTo>
                  <a:cubicBezTo>
                    <a:pt x="423" y="135"/>
                    <a:pt x="393" y="118"/>
                    <a:pt x="363" y="98"/>
                  </a:cubicBezTo>
                  <a:cubicBezTo>
                    <a:pt x="363" y="98"/>
                    <a:pt x="363" y="98"/>
                    <a:pt x="363" y="98"/>
                  </a:cubicBezTo>
                  <a:cubicBezTo>
                    <a:pt x="333" y="77"/>
                    <a:pt x="303" y="54"/>
                    <a:pt x="276" y="38"/>
                  </a:cubicBezTo>
                  <a:cubicBezTo>
                    <a:pt x="276" y="38"/>
                    <a:pt x="276" y="38"/>
                    <a:pt x="276" y="38"/>
                  </a:cubicBezTo>
                  <a:cubicBezTo>
                    <a:pt x="257" y="28"/>
                    <a:pt x="240" y="22"/>
                    <a:pt x="226" y="22"/>
                  </a:cubicBezTo>
                  <a:cubicBezTo>
                    <a:pt x="226" y="22"/>
                    <a:pt x="226" y="22"/>
                    <a:pt x="226" y="22"/>
                  </a:cubicBezTo>
                  <a:cubicBezTo>
                    <a:pt x="206" y="22"/>
                    <a:pt x="178" y="36"/>
                    <a:pt x="149" y="56"/>
                  </a:cubicBezTo>
                  <a:cubicBezTo>
                    <a:pt x="149" y="56"/>
                    <a:pt x="149" y="56"/>
                    <a:pt x="149" y="56"/>
                  </a:cubicBezTo>
                  <a:cubicBezTo>
                    <a:pt x="120" y="76"/>
                    <a:pt x="90" y="100"/>
                    <a:pt x="60" y="116"/>
                  </a:cubicBezTo>
                  <a:cubicBezTo>
                    <a:pt x="60" y="116"/>
                    <a:pt x="60" y="116"/>
                    <a:pt x="60" y="116"/>
                  </a:cubicBezTo>
                  <a:cubicBezTo>
                    <a:pt x="40" y="127"/>
                    <a:pt x="20" y="135"/>
                    <a:pt x="0" y="136"/>
                  </a:cubicBezTo>
                  <a:cubicBezTo>
                    <a:pt x="0" y="136"/>
                    <a:pt x="0" y="136"/>
                    <a:pt x="0" y="136"/>
                  </a:cubicBezTo>
                  <a:cubicBezTo>
                    <a:pt x="0" y="113"/>
                    <a:pt x="0" y="113"/>
                    <a:pt x="0" y="113"/>
                  </a:cubicBezTo>
                  <a:close/>
                </a:path>
              </a:pathLst>
            </a:custGeom>
            <a:grpFill/>
            <a:ln w="9525">
              <a:noFill/>
              <a:round/>
              <a:headEnd/>
              <a:tailEnd/>
            </a:ln>
            <a:extLst/>
          </p:spPr>
          <p:txBody>
            <a:bodyPr/>
            <a:lstStyle/>
            <a:p>
              <a:endParaRPr lang="ja-JP" altLang="en-US">
                <a:latin typeface="Meiryo UI" panose="020B0604030504040204" pitchFamily="50" charset="-128"/>
                <a:ea typeface="Meiryo UI" panose="020B0604030504040204" pitchFamily="50" charset="-128"/>
              </a:endParaRPr>
            </a:p>
          </p:txBody>
        </p:sp>
        <p:sp>
          <p:nvSpPr>
            <p:cNvPr id="68" name="Freeform 9">
              <a:extLst>
                <a:ext uri="{FF2B5EF4-FFF2-40B4-BE49-F238E27FC236}">
                  <a16:creationId xmlns:a16="http://schemas.microsoft.com/office/drawing/2014/main" id="{C9485C62-AA43-43CC-9228-56A4A472913D}"/>
                </a:ext>
              </a:extLst>
            </p:cNvPr>
            <p:cNvSpPr>
              <a:spLocks/>
            </p:cNvSpPr>
            <p:nvPr/>
          </p:nvSpPr>
          <p:spPr bwMode="gray">
            <a:xfrm>
              <a:off x="1390" y="663"/>
              <a:ext cx="589" cy="136"/>
            </a:xfrm>
            <a:custGeom>
              <a:avLst/>
              <a:gdLst>
                <a:gd name="T0" fmla="*/ 0 w 453"/>
                <a:gd name="T1" fmla="*/ 113 h 136"/>
                <a:gd name="T2" fmla="*/ 77 w 453"/>
                <a:gd name="T3" fmla="*/ 79 h 136"/>
                <a:gd name="T4" fmla="*/ 77 w 453"/>
                <a:gd name="T5" fmla="*/ 79 h 136"/>
                <a:gd name="T6" fmla="*/ 166 w 453"/>
                <a:gd name="T7" fmla="*/ 19 h 136"/>
                <a:gd name="T8" fmla="*/ 166 w 453"/>
                <a:gd name="T9" fmla="*/ 19 h 136"/>
                <a:gd name="T10" fmla="*/ 226 w 453"/>
                <a:gd name="T11" fmla="*/ 0 h 136"/>
                <a:gd name="T12" fmla="*/ 226 w 453"/>
                <a:gd name="T13" fmla="*/ 0 h 136"/>
                <a:gd name="T14" fmla="*/ 317 w 453"/>
                <a:gd name="T15" fmla="*/ 37 h 136"/>
                <a:gd name="T16" fmla="*/ 317 w 453"/>
                <a:gd name="T17" fmla="*/ 37 h 136"/>
                <a:gd name="T18" fmla="*/ 404 w 453"/>
                <a:gd name="T19" fmla="*/ 97 h 136"/>
                <a:gd name="T20" fmla="*/ 404 w 453"/>
                <a:gd name="T21" fmla="*/ 97 h 136"/>
                <a:gd name="T22" fmla="*/ 453 w 453"/>
                <a:gd name="T23" fmla="*/ 113 h 136"/>
                <a:gd name="T24" fmla="*/ 453 w 453"/>
                <a:gd name="T25" fmla="*/ 113 h 136"/>
                <a:gd name="T26" fmla="*/ 453 w 453"/>
                <a:gd name="T27" fmla="*/ 136 h 136"/>
                <a:gd name="T28" fmla="*/ 363 w 453"/>
                <a:gd name="T29" fmla="*/ 98 h 136"/>
                <a:gd name="T30" fmla="*/ 363 w 453"/>
                <a:gd name="T31" fmla="*/ 98 h 136"/>
                <a:gd name="T32" fmla="*/ 276 w 453"/>
                <a:gd name="T33" fmla="*/ 38 h 136"/>
                <a:gd name="T34" fmla="*/ 276 w 453"/>
                <a:gd name="T35" fmla="*/ 38 h 136"/>
                <a:gd name="T36" fmla="*/ 226 w 453"/>
                <a:gd name="T37" fmla="*/ 22 h 136"/>
                <a:gd name="T38" fmla="*/ 226 w 453"/>
                <a:gd name="T39" fmla="*/ 22 h 136"/>
                <a:gd name="T40" fmla="*/ 149 w 453"/>
                <a:gd name="T41" fmla="*/ 56 h 136"/>
                <a:gd name="T42" fmla="*/ 149 w 453"/>
                <a:gd name="T43" fmla="*/ 56 h 136"/>
                <a:gd name="T44" fmla="*/ 60 w 453"/>
                <a:gd name="T45" fmla="*/ 116 h 136"/>
                <a:gd name="T46" fmla="*/ 60 w 453"/>
                <a:gd name="T47" fmla="*/ 116 h 136"/>
                <a:gd name="T48" fmla="*/ 0 w 453"/>
                <a:gd name="T49" fmla="*/ 136 h 136"/>
                <a:gd name="T50" fmla="*/ 0 w 453"/>
                <a:gd name="T51" fmla="*/ 136 h 136"/>
                <a:gd name="T52" fmla="*/ 0 w 453"/>
                <a:gd name="T53" fmla="*/ 113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53" h="136">
                  <a:moveTo>
                    <a:pt x="0" y="113"/>
                  </a:moveTo>
                  <a:cubicBezTo>
                    <a:pt x="20" y="113"/>
                    <a:pt x="48" y="99"/>
                    <a:pt x="77" y="79"/>
                  </a:cubicBezTo>
                  <a:cubicBezTo>
                    <a:pt x="77" y="79"/>
                    <a:pt x="77" y="79"/>
                    <a:pt x="77" y="79"/>
                  </a:cubicBezTo>
                  <a:cubicBezTo>
                    <a:pt x="106" y="59"/>
                    <a:pt x="136" y="35"/>
                    <a:pt x="166" y="19"/>
                  </a:cubicBezTo>
                  <a:cubicBezTo>
                    <a:pt x="166" y="19"/>
                    <a:pt x="166" y="19"/>
                    <a:pt x="166" y="19"/>
                  </a:cubicBezTo>
                  <a:cubicBezTo>
                    <a:pt x="186" y="8"/>
                    <a:pt x="206" y="0"/>
                    <a:pt x="226" y="0"/>
                  </a:cubicBezTo>
                  <a:cubicBezTo>
                    <a:pt x="226" y="0"/>
                    <a:pt x="226" y="0"/>
                    <a:pt x="226" y="0"/>
                  </a:cubicBezTo>
                  <a:cubicBezTo>
                    <a:pt x="257" y="0"/>
                    <a:pt x="286" y="17"/>
                    <a:pt x="317" y="37"/>
                  </a:cubicBezTo>
                  <a:cubicBezTo>
                    <a:pt x="317" y="37"/>
                    <a:pt x="317" y="37"/>
                    <a:pt x="317" y="37"/>
                  </a:cubicBezTo>
                  <a:cubicBezTo>
                    <a:pt x="346" y="58"/>
                    <a:pt x="377" y="81"/>
                    <a:pt x="404" y="97"/>
                  </a:cubicBezTo>
                  <a:cubicBezTo>
                    <a:pt x="404" y="97"/>
                    <a:pt x="404" y="97"/>
                    <a:pt x="404" y="97"/>
                  </a:cubicBezTo>
                  <a:cubicBezTo>
                    <a:pt x="422" y="107"/>
                    <a:pt x="439" y="113"/>
                    <a:pt x="453" y="113"/>
                  </a:cubicBezTo>
                  <a:cubicBezTo>
                    <a:pt x="453" y="113"/>
                    <a:pt x="453" y="113"/>
                    <a:pt x="453" y="113"/>
                  </a:cubicBezTo>
                  <a:cubicBezTo>
                    <a:pt x="453" y="136"/>
                    <a:pt x="453" y="136"/>
                    <a:pt x="453" y="136"/>
                  </a:cubicBezTo>
                  <a:cubicBezTo>
                    <a:pt x="423" y="135"/>
                    <a:pt x="393" y="118"/>
                    <a:pt x="363" y="98"/>
                  </a:cubicBezTo>
                  <a:cubicBezTo>
                    <a:pt x="363" y="98"/>
                    <a:pt x="363" y="98"/>
                    <a:pt x="363" y="98"/>
                  </a:cubicBezTo>
                  <a:cubicBezTo>
                    <a:pt x="333" y="77"/>
                    <a:pt x="303" y="54"/>
                    <a:pt x="276" y="38"/>
                  </a:cubicBezTo>
                  <a:cubicBezTo>
                    <a:pt x="276" y="38"/>
                    <a:pt x="276" y="38"/>
                    <a:pt x="276" y="38"/>
                  </a:cubicBezTo>
                  <a:cubicBezTo>
                    <a:pt x="257" y="28"/>
                    <a:pt x="240" y="22"/>
                    <a:pt x="226" y="22"/>
                  </a:cubicBezTo>
                  <a:cubicBezTo>
                    <a:pt x="226" y="22"/>
                    <a:pt x="226" y="22"/>
                    <a:pt x="226" y="22"/>
                  </a:cubicBezTo>
                  <a:cubicBezTo>
                    <a:pt x="206" y="22"/>
                    <a:pt x="178" y="36"/>
                    <a:pt x="149" y="56"/>
                  </a:cubicBezTo>
                  <a:cubicBezTo>
                    <a:pt x="149" y="56"/>
                    <a:pt x="149" y="56"/>
                    <a:pt x="149" y="56"/>
                  </a:cubicBezTo>
                  <a:cubicBezTo>
                    <a:pt x="120" y="76"/>
                    <a:pt x="90" y="100"/>
                    <a:pt x="60" y="116"/>
                  </a:cubicBezTo>
                  <a:cubicBezTo>
                    <a:pt x="60" y="116"/>
                    <a:pt x="60" y="116"/>
                    <a:pt x="60" y="116"/>
                  </a:cubicBezTo>
                  <a:cubicBezTo>
                    <a:pt x="40" y="127"/>
                    <a:pt x="20" y="135"/>
                    <a:pt x="0" y="136"/>
                  </a:cubicBezTo>
                  <a:cubicBezTo>
                    <a:pt x="0" y="136"/>
                    <a:pt x="0" y="136"/>
                    <a:pt x="0" y="136"/>
                  </a:cubicBezTo>
                  <a:cubicBezTo>
                    <a:pt x="0" y="113"/>
                    <a:pt x="0" y="113"/>
                    <a:pt x="0" y="113"/>
                  </a:cubicBezTo>
                  <a:close/>
                </a:path>
              </a:pathLst>
            </a:custGeom>
            <a:grpFill/>
            <a:ln w="9525">
              <a:noFill/>
              <a:round/>
              <a:headEnd/>
              <a:tailEnd/>
            </a:ln>
            <a:extLst/>
          </p:spPr>
          <p:txBody>
            <a:bodyPr/>
            <a:lstStyle/>
            <a:p>
              <a:endParaRPr lang="ja-JP" altLang="en-US">
                <a:latin typeface="Meiryo UI" panose="020B0604030504040204" pitchFamily="50" charset="-128"/>
                <a:ea typeface="Meiryo UI" panose="020B0604030504040204" pitchFamily="50" charset="-128"/>
              </a:endParaRPr>
            </a:p>
          </p:txBody>
        </p:sp>
        <p:sp>
          <p:nvSpPr>
            <p:cNvPr id="69" name="Freeform 10">
              <a:extLst>
                <a:ext uri="{FF2B5EF4-FFF2-40B4-BE49-F238E27FC236}">
                  <a16:creationId xmlns:a16="http://schemas.microsoft.com/office/drawing/2014/main" id="{09D142CD-19AF-4CA0-815D-B8CC9897D67A}"/>
                </a:ext>
              </a:extLst>
            </p:cNvPr>
            <p:cNvSpPr>
              <a:spLocks/>
            </p:cNvSpPr>
            <p:nvPr/>
          </p:nvSpPr>
          <p:spPr bwMode="gray">
            <a:xfrm>
              <a:off x="1975" y="663"/>
              <a:ext cx="589" cy="136"/>
            </a:xfrm>
            <a:custGeom>
              <a:avLst/>
              <a:gdLst>
                <a:gd name="T0" fmla="*/ 0 w 453"/>
                <a:gd name="T1" fmla="*/ 113 h 136"/>
                <a:gd name="T2" fmla="*/ 77 w 453"/>
                <a:gd name="T3" fmla="*/ 79 h 136"/>
                <a:gd name="T4" fmla="*/ 77 w 453"/>
                <a:gd name="T5" fmla="*/ 79 h 136"/>
                <a:gd name="T6" fmla="*/ 166 w 453"/>
                <a:gd name="T7" fmla="*/ 19 h 136"/>
                <a:gd name="T8" fmla="*/ 166 w 453"/>
                <a:gd name="T9" fmla="*/ 19 h 136"/>
                <a:gd name="T10" fmla="*/ 226 w 453"/>
                <a:gd name="T11" fmla="*/ 0 h 136"/>
                <a:gd name="T12" fmla="*/ 226 w 453"/>
                <a:gd name="T13" fmla="*/ 0 h 136"/>
                <a:gd name="T14" fmla="*/ 317 w 453"/>
                <a:gd name="T15" fmla="*/ 37 h 136"/>
                <a:gd name="T16" fmla="*/ 317 w 453"/>
                <a:gd name="T17" fmla="*/ 37 h 136"/>
                <a:gd name="T18" fmla="*/ 404 w 453"/>
                <a:gd name="T19" fmla="*/ 97 h 136"/>
                <a:gd name="T20" fmla="*/ 404 w 453"/>
                <a:gd name="T21" fmla="*/ 97 h 136"/>
                <a:gd name="T22" fmla="*/ 453 w 453"/>
                <a:gd name="T23" fmla="*/ 113 h 136"/>
                <a:gd name="T24" fmla="*/ 453 w 453"/>
                <a:gd name="T25" fmla="*/ 113 h 136"/>
                <a:gd name="T26" fmla="*/ 453 w 453"/>
                <a:gd name="T27" fmla="*/ 136 h 136"/>
                <a:gd name="T28" fmla="*/ 363 w 453"/>
                <a:gd name="T29" fmla="*/ 98 h 136"/>
                <a:gd name="T30" fmla="*/ 363 w 453"/>
                <a:gd name="T31" fmla="*/ 98 h 136"/>
                <a:gd name="T32" fmla="*/ 276 w 453"/>
                <a:gd name="T33" fmla="*/ 38 h 136"/>
                <a:gd name="T34" fmla="*/ 276 w 453"/>
                <a:gd name="T35" fmla="*/ 38 h 136"/>
                <a:gd name="T36" fmla="*/ 226 w 453"/>
                <a:gd name="T37" fmla="*/ 22 h 136"/>
                <a:gd name="T38" fmla="*/ 226 w 453"/>
                <a:gd name="T39" fmla="*/ 22 h 136"/>
                <a:gd name="T40" fmla="*/ 149 w 453"/>
                <a:gd name="T41" fmla="*/ 56 h 136"/>
                <a:gd name="T42" fmla="*/ 149 w 453"/>
                <a:gd name="T43" fmla="*/ 56 h 136"/>
                <a:gd name="T44" fmla="*/ 60 w 453"/>
                <a:gd name="T45" fmla="*/ 116 h 136"/>
                <a:gd name="T46" fmla="*/ 60 w 453"/>
                <a:gd name="T47" fmla="*/ 116 h 136"/>
                <a:gd name="T48" fmla="*/ 0 w 453"/>
                <a:gd name="T49" fmla="*/ 136 h 136"/>
                <a:gd name="T50" fmla="*/ 0 w 453"/>
                <a:gd name="T51" fmla="*/ 136 h 136"/>
                <a:gd name="T52" fmla="*/ 0 w 453"/>
                <a:gd name="T53" fmla="*/ 113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53" h="136">
                  <a:moveTo>
                    <a:pt x="0" y="113"/>
                  </a:moveTo>
                  <a:cubicBezTo>
                    <a:pt x="20" y="113"/>
                    <a:pt x="48" y="99"/>
                    <a:pt x="77" y="79"/>
                  </a:cubicBezTo>
                  <a:cubicBezTo>
                    <a:pt x="77" y="79"/>
                    <a:pt x="77" y="79"/>
                    <a:pt x="77" y="79"/>
                  </a:cubicBezTo>
                  <a:cubicBezTo>
                    <a:pt x="106" y="59"/>
                    <a:pt x="136" y="35"/>
                    <a:pt x="166" y="19"/>
                  </a:cubicBezTo>
                  <a:cubicBezTo>
                    <a:pt x="166" y="19"/>
                    <a:pt x="166" y="19"/>
                    <a:pt x="166" y="19"/>
                  </a:cubicBezTo>
                  <a:cubicBezTo>
                    <a:pt x="186" y="8"/>
                    <a:pt x="206" y="0"/>
                    <a:pt x="226" y="0"/>
                  </a:cubicBezTo>
                  <a:cubicBezTo>
                    <a:pt x="226" y="0"/>
                    <a:pt x="226" y="0"/>
                    <a:pt x="226" y="0"/>
                  </a:cubicBezTo>
                  <a:cubicBezTo>
                    <a:pt x="257" y="0"/>
                    <a:pt x="286" y="17"/>
                    <a:pt x="317" y="37"/>
                  </a:cubicBezTo>
                  <a:cubicBezTo>
                    <a:pt x="317" y="37"/>
                    <a:pt x="317" y="37"/>
                    <a:pt x="317" y="37"/>
                  </a:cubicBezTo>
                  <a:cubicBezTo>
                    <a:pt x="346" y="58"/>
                    <a:pt x="377" y="81"/>
                    <a:pt x="404" y="97"/>
                  </a:cubicBezTo>
                  <a:cubicBezTo>
                    <a:pt x="404" y="97"/>
                    <a:pt x="404" y="97"/>
                    <a:pt x="404" y="97"/>
                  </a:cubicBezTo>
                  <a:cubicBezTo>
                    <a:pt x="422" y="107"/>
                    <a:pt x="439" y="113"/>
                    <a:pt x="453" y="113"/>
                  </a:cubicBezTo>
                  <a:cubicBezTo>
                    <a:pt x="453" y="113"/>
                    <a:pt x="453" y="113"/>
                    <a:pt x="453" y="113"/>
                  </a:cubicBezTo>
                  <a:cubicBezTo>
                    <a:pt x="453" y="136"/>
                    <a:pt x="453" y="136"/>
                    <a:pt x="453" y="136"/>
                  </a:cubicBezTo>
                  <a:cubicBezTo>
                    <a:pt x="423" y="135"/>
                    <a:pt x="393" y="118"/>
                    <a:pt x="363" y="98"/>
                  </a:cubicBezTo>
                  <a:cubicBezTo>
                    <a:pt x="363" y="98"/>
                    <a:pt x="363" y="98"/>
                    <a:pt x="363" y="98"/>
                  </a:cubicBezTo>
                  <a:cubicBezTo>
                    <a:pt x="333" y="77"/>
                    <a:pt x="303" y="54"/>
                    <a:pt x="276" y="38"/>
                  </a:cubicBezTo>
                  <a:cubicBezTo>
                    <a:pt x="276" y="38"/>
                    <a:pt x="276" y="38"/>
                    <a:pt x="276" y="38"/>
                  </a:cubicBezTo>
                  <a:cubicBezTo>
                    <a:pt x="257" y="28"/>
                    <a:pt x="240" y="22"/>
                    <a:pt x="226" y="22"/>
                  </a:cubicBezTo>
                  <a:cubicBezTo>
                    <a:pt x="226" y="22"/>
                    <a:pt x="226" y="22"/>
                    <a:pt x="226" y="22"/>
                  </a:cubicBezTo>
                  <a:cubicBezTo>
                    <a:pt x="206" y="22"/>
                    <a:pt x="178" y="36"/>
                    <a:pt x="149" y="56"/>
                  </a:cubicBezTo>
                  <a:cubicBezTo>
                    <a:pt x="149" y="56"/>
                    <a:pt x="149" y="56"/>
                    <a:pt x="149" y="56"/>
                  </a:cubicBezTo>
                  <a:cubicBezTo>
                    <a:pt x="120" y="76"/>
                    <a:pt x="90" y="100"/>
                    <a:pt x="60" y="116"/>
                  </a:cubicBezTo>
                  <a:cubicBezTo>
                    <a:pt x="60" y="116"/>
                    <a:pt x="60" y="116"/>
                    <a:pt x="60" y="116"/>
                  </a:cubicBezTo>
                  <a:cubicBezTo>
                    <a:pt x="40" y="127"/>
                    <a:pt x="20" y="135"/>
                    <a:pt x="0" y="136"/>
                  </a:cubicBezTo>
                  <a:cubicBezTo>
                    <a:pt x="0" y="136"/>
                    <a:pt x="0" y="136"/>
                    <a:pt x="0" y="136"/>
                  </a:cubicBezTo>
                  <a:cubicBezTo>
                    <a:pt x="0" y="113"/>
                    <a:pt x="0" y="113"/>
                    <a:pt x="0" y="113"/>
                  </a:cubicBezTo>
                  <a:close/>
                </a:path>
              </a:pathLst>
            </a:custGeom>
            <a:grpFill/>
            <a:ln w="9525">
              <a:noFill/>
              <a:round/>
              <a:headEnd/>
              <a:tailEnd/>
            </a:ln>
            <a:extLst/>
          </p:spPr>
          <p:txBody>
            <a:bodyPr/>
            <a:lstStyle/>
            <a:p>
              <a:endParaRPr lang="ja-JP" altLang="en-US">
                <a:latin typeface="Meiryo UI" panose="020B0604030504040204" pitchFamily="50" charset="-128"/>
                <a:ea typeface="Meiryo UI" panose="020B0604030504040204" pitchFamily="50" charset="-128"/>
              </a:endParaRPr>
            </a:p>
          </p:txBody>
        </p:sp>
        <p:sp>
          <p:nvSpPr>
            <p:cNvPr id="70" name="Freeform 11">
              <a:extLst>
                <a:ext uri="{FF2B5EF4-FFF2-40B4-BE49-F238E27FC236}">
                  <a16:creationId xmlns:a16="http://schemas.microsoft.com/office/drawing/2014/main" id="{488D1D2B-E7A5-47A9-928C-5BACC7B6F5CE}"/>
                </a:ext>
              </a:extLst>
            </p:cNvPr>
            <p:cNvSpPr>
              <a:spLocks/>
            </p:cNvSpPr>
            <p:nvPr/>
          </p:nvSpPr>
          <p:spPr bwMode="gray">
            <a:xfrm>
              <a:off x="2564" y="663"/>
              <a:ext cx="589" cy="136"/>
            </a:xfrm>
            <a:custGeom>
              <a:avLst/>
              <a:gdLst>
                <a:gd name="T0" fmla="*/ 0 w 453"/>
                <a:gd name="T1" fmla="*/ 113 h 136"/>
                <a:gd name="T2" fmla="*/ 77 w 453"/>
                <a:gd name="T3" fmla="*/ 79 h 136"/>
                <a:gd name="T4" fmla="*/ 77 w 453"/>
                <a:gd name="T5" fmla="*/ 79 h 136"/>
                <a:gd name="T6" fmla="*/ 166 w 453"/>
                <a:gd name="T7" fmla="*/ 19 h 136"/>
                <a:gd name="T8" fmla="*/ 166 w 453"/>
                <a:gd name="T9" fmla="*/ 19 h 136"/>
                <a:gd name="T10" fmla="*/ 226 w 453"/>
                <a:gd name="T11" fmla="*/ 0 h 136"/>
                <a:gd name="T12" fmla="*/ 226 w 453"/>
                <a:gd name="T13" fmla="*/ 0 h 136"/>
                <a:gd name="T14" fmla="*/ 317 w 453"/>
                <a:gd name="T15" fmla="*/ 37 h 136"/>
                <a:gd name="T16" fmla="*/ 317 w 453"/>
                <a:gd name="T17" fmla="*/ 37 h 136"/>
                <a:gd name="T18" fmla="*/ 404 w 453"/>
                <a:gd name="T19" fmla="*/ 97 h 136"/>
                <a:gd name="T20" fmla="*/ 404 w 453"/>
                <a:gd name="T21" fmla="*/ 97 h 136"/>
                <a:gd name="T22" fmla="*/ 453 w 453"/>
                <a:gd name="T23" fmla="*/ 113 h 136"/>
                <a:gd name="T24" fmla="*/ 453 w 453"/>
                <a:gd name="T25" fmla="*/ 113 h 136"/>
                <a:gd name="T26" fmla="*/ 453 w 453"/>
                <a:gd name="T27" fmla="*/ 136 h 136"/>
                <a:gd name="T28" fmla="*/ 363 w 453"/>
                <a:gd name="T29" fmla="*/ 98 h 136"/>
                <a:gd name="T30" fmla="*/ 363 w 453"/>
                <a:gd name="T31" fmla="*/ 98 h 136"/>
                <a:gd name="T32" fmla="*/ 276 w 453"/>
                <a:gd name="T33" fmla="*/ 38 h 136"/>
                <a:gd name="T34" fmla="*/ 276 w 453"/>
                <a:gd name="T35" fmla="*/ 38 h 136"/>
                <a:gd name="T36" fmla="*/ 226 w 453"/>
                <a:gd name="T37" fmla="*/ 22 h 136"/>
                <a:gd name="T38" fmla="*/ 226 w 453"/>
                <a:gd name="T39" fmla="*/ 22 h 136"/>
                <a:gd name="T40" fmla="*/ 149 w 453"/>
                <a:gd name="T41" fmla="*/ 56 h 136"/>
                <a:gd name="T42" fmla="*/ 149 w 453"/>
                <a:gd name="T43" fmla="*/ 56 h 136"/>
                <a:gd name="T44" fmla="*/ 60 w 453"/>
                <a:gd name="T45" fmla="*/ 116 h 136"/>
                <a:gd name="T46" fmla="*/ 60 w 453"/>
                <a:gd name="T47" fmla="*/ 116 h 136"/>
                <a:gd name="T48" fmla="*/ 0 w 453"/>
                <a:gd name="T49" fmla="*/ 136 h 136"/>
                <a:gd name="T50" fmla="*/ 0 w 453"/>
                <a:gd name="T51" fmla="*/ 136 h 136"/>
                <a:gd name="T52" fmla="*/ 0 w 453"/>
                <a:gd name="T53" fmla="*/ 113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53" h="136">
                  <a:moveTo>
                    <a:pt x="0" y="113"/>
                  </a:moveTo>
                  <a:cubicBezTo>
                    <a:pt x="20" y="113"/>
                    <a:pt x="48" y="99"/>
                    <a:pt x="77" y="79"/>
                  </a:cubicBezTo>
                  <a:cubicBezTo>
                    <a:pt x="77" y="79"/>
                    <a:pt x="77" y="79"/>
                    <a:pt x="77" y="79"/>
                  </a:cubicBezTo>
                  <a:cubicBezTo>
                    <a:pt x="106" y="59"/>
                    <a:pt x="136" y="35"/>
                    <a:pt x="166" y="19"/>
                  </a:cubicBezTo>
                  <a:cubicBezTo>
                    <a:pt x="166" y="19"/>
                    <a:pt x="166" y="19"/>
                    <a:pt x="166" y="19"/>
                  </a:cubicBezTo>
                  <a:cubicBezTo>
                    <a:pt x="186" y="8"/>
                    <a:pt x="206" y="0"/>
                    <a:pt x="226" y="0"/>
                  </a:cubicBezTo>
                  <a:cubicBezTo>
                    <a:pt x="226" y="0"/>
                    <a:pt x="226" y="0"/>
                    <a:pt x="226" y="0"/>
                  </a:cubicBezTo>
                  <a:cubicBezTo>
                    <a:pt x="257" y="0"/>
                    <a:pt x="286" y="17"/>
                    <a:pt x="317" y="37"/>
                  </a:cubicBezTo>
                  <a:cubicBezTo>
                    <a:pt x="317" y="37"/>
                    <a:pt x="317" y="37"/>
                    <a:pt x="317" y="37"/>
                  </a:cubicBezTo>
                  <a:cubicBezTo>
                    <a:pt x="346" y="58"/>
                    <a:pt x="377" y="81"/>
                    <a:pt x="404" y="97"/>
                  </a:cubicBezTo>
                  <a:cubicBezTo>
                    <a:pt x="404" y="97"/>
                    <a:pt x="404" y="97"/>
                    <a:pt x="404" y="97"/>
                  </a:cubicBezTo>
                  <a:cubicBezTo>
                    <a:pt x="422" y="107"/>
                    <a:pt x="439" y="113"/>
                    <a:pt x="453" y="113"/>
                  </a:cubicBezTo>
                  <a:cubicBezTo>
                    <a:pt x="453" y="113"/>
                    <a:pt x="453" y="113"/>
                    <a:pt x="453" y="113"/>
                  </a:cubicBezTo>
                  <a:cubicBezTo>
                    <a:pt x="453" y="136"/>
                    <a:pt x="453" y="136"/>
                    <a:pt x="453" y="136"/>
                  </a:cubicBezTo>
                  <a:cubicBezTo>
                    <a:pt x="423" y="135"/>
                    <a:pt x="393" y="118"/>
                    <a:pt x="363" y="98"/>
                  </a:cubicBezTo>
                  <a:cubicBezTo>
                    <a:pt x="363" y="98"/>
                    <a:pt x="363" y="98"/>
                    <a:pt x="363" y="98"/>
                  </a:cubicBezTo>
                  <a:cubicBezTo>
                    <a:pt x="333" y="77"/>
                    <a:pt x="303" y="54"/>
                    <a:pt x="276" y="38"/>
                  </a:cubicBezTo>
                  <a:cubicBezTo>
                    <a:pt x="276" y="38"/>
                    <a:pt x="276" y="38"/>
                    <a:pt x="276" y="38"/>
                  </a:cubicBezTo>
                  <a:cubicBezTo>
                    <a:pt x="257" y="28"/>
                    <a:pt x="240" y="22"/>
                    <a:pt x="226" y="22"/>
                  </a:cubicBezTo>
                  <a:cubicBezTo>
                    <a:pt x="226" y="22"/>
                    <a:pt x="226" y="22"/>
                    <a:pt x="226" y="22"/>
                  </a:cubicBezTo>
                  <a:cubicBezTo>
                    <a:pt x="206" y="22"/>
                    <a:pt x="178" y="36"/>
                    <a:pt x="149" y="56"/>
                  </a:cubicBezTo>
                  <a:cubicBezTo>
                    <a:pt x="149" y="56"/>
                    <a:pt x="149" y="56"/>
                    <a:pt x="149" y="56"/>
                  </a:cubicBezTo>
                  <a:cubicBezTo>
                    <a:pt x="120" y="76"/>
                    <a:pt x="90" y="100"/>
                    <a:pt x="60" y="116"/>
                  </a:cubicBezTo>
                  <a:cubicBezTo>
                    <a:pt x="60" y="116"/>
                    <a:pt x="60" y="116"/>
                    <a:pt x="60" y="116"/>
                  </a:cubicBezTo>
                  <a:cubicBezTo>
                    <a:pt x="40" y="127"/>
                    <a:pt x="20" y="135"/>
                    <a:pt x="0" y="136"/>
                  </a:cubicBezTo>
                  <a:cubicBezTo>
                    <a:pt x="0" y="136"/>
                    <a:pt x="0" y="136"/>
                    <a:pt x="0" y="136"/>
                  </a:cubicBezTo>
                  <a:cubicBezTo>
                    <a:pt x="0" y="113"/>
                    <a:pt x="0" y="113"/>
                    <a:pt x="0" y="113"/>
                  </a:cubicBezTo>
                  <a:close/>
                </a:path>
              </a:pathLst>
            </a:custGeom>
            <a:grpFill/>
            <a:ln w="9525">
              <a:noFill/>
              <a:round/>
              <a:headEnd/>
              <a:tailEnd/>
            </a:ln>
            <a:extLst/>
          </p:spPr>
          <p:txBody>
            <a:bodyPr/>
            <a:lstStyle/>
            <a:p>
              <a:endParaRPr lang="ja-JP" altLang="en-US">
                <a:latin typeface="Meiryo UI" panose="020B0604030504040204" pitchFamily="50" charset="-128"/>
                <a:ea typeface="Meiryo UI" panose="020B0604030504040204" pitchFamily="50" charset="-128"/>
              </a:endParaRPr>
            </a:p>
          </p:txBody>
        </p:sp>
      </p:grpSp>
      <p:sp>
        <p:nvSpPr>
          <p:cNvPr id="74" name="正方形/長方形 73">
            <a:extLst>
              <a:ext uri="{FF2B5EF4-FFF2-40B4-BE49-F238E27FC236}">
                <a16:creationId xmlns:a16="http://schemas.microsoft.com/office/drawing/2014/main" id="{5CC48DC3-288D-42C9-8947-0A7FEC58DE32}"/>
              </a:ext>
            </a:extLst>
          </p:cNvPr>
          <p:cNvSpPr/>
          <p:nvPr/>
        </p:nvSpPr>
        <p:spPr>
          <a:xfrm>
            <a:off x="4944858" y="3876243"/>
            <a:ext cx="2057400" cy="215444"/>
          </a:xfrm>
          <a:prstGeom prst="rect">
            <a:avLst/>
          </a:prstGeom>
          <a:noFill/>
        </p:spPr>
        <p:txBody>
          <a:bodyPr wrap="square">
            <a:spAutoFit/>
          </a:bodyPr>
          <a:lstStyle/>
          <a:p>
            <a:r>
              <a:rPr lang="ja-JP" altLang="en-US" sz="800" b="1" dirty="0">
                <a:latin typeface="Meiryo UI" panose="020B0604030504040204" pitchFamily="50" charset="-128"/>
                <a:ea typeface="Meiryo UI" panose="020B0604030504040204" pitchFamily="50" charset="-128"/>
              </a:rPr>
              <a:t>（ある生物集団）</a:t>
            </a:r>
          </a:p>
        </p:txBody>
      </p:sp>
    </p:spTree>
    <p:extLst>
      <p:ext uri="{BB962C8B-B14F-4D97-AF65-F5344CB8AC3E}">
        <p14:creationId xmlns:p14="http://schemas.microsoft.com/office/powerpoint/2010/main" val="2086210886"/>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8D20457-6617-4431-9136-64674BE6E1A3}"/>
              </a:ext>
            </a:extLst>
          </p:cNvPr>
          <p:cNvSpPr>
            <a:spLocks noGrp="1"/>
          </p:cNvSpPr>
          <p:nvPr>
            <p:ph type="title"/>
          </p:nvPr>
        </p:nvSpPr>
        <p:spPr/>
        <p:txBody>
          <a:bodyPr/>
          <a:lstStyle/>
          <a:p>
            <a:r>
              <a:rPr kumimoji="1" lang="ja-JP" altLang="en-US" dirty="0"/>
              <a:t>４</a:t>
            </a:r>
            <a:r>
              <a:rPr lang="en-US" altLang="ja-JP" dirty="0"/>
              <a:t>. 11</a:t>
            </a:r>
            <a:r>
              <a:rPr lang="ja-JP" altLang="en-US" dirty="0"/>
              <a:t>　トリチウムによる水生生物影響（</a:t>
            </a:r>
            <a:r>
              <a:rPr lang="en-US" altLang="ja-JP" dirty="0"/>
              <a:t>2/2</a:t>
            </a:r>
            <a:r>
              <a:rPr lang="ja-JP" altLang="en-US" dirty="0"/>
              <a:t>）</a:t>
            </a:r>
            <a:endParaRPr kumimoji="1" lang="ja-JP" altLang="en-US" dirty="0"/>
          </a:p>
        </p:txBody>
      </p:sp>
      <p:sp>
        <p:nvSpPr>
          <p:cNvPr id="4" name="正方形/長方形 3">
            <a:extLst>
              <a:ext uri="{FF2B5EF4-FFF2-40B4-BE49-F238E27FC236}">
                <a16:creationId xmlns:a16="http://schemas.microsoft.com/office/drawing/2014/main" id="{271F3960-E06B-4544-9BF6-974CD2039EBE}"/>
              </a:ext>
            </a:extLst>
          </p:cNvPr>
          <p:cNvSpPr/>
          <p:nvPr/>
        </p:nvSpPr>
        <p:spPr>
          <a:xfrm>
            <a:off x="369636" y="1174515"/>
            <a:ext cx="8402128" cy="1466501"/>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buFont typeface="Wingdings" panose="05000000000000000000" pitchFamily="2" charset="2"/>
              <a:buChar char="l"/>
            </a:pPr>
            <a:r>
              <a:rPr kumimoji="1" lang="ja-JP" altLang="en-US" dirty="0">
                <a:solidFill>
                  <a:schemeClr val="tx1"/>
                </a:solidFill>
                <a:latin typeface="Meiryo UI" panose="020B0604030504040204" pitchFamily="50" charset="-128"/>
                <a:ea typeface="Meiryo UI" panose="020B0604030504040204" pitchFamily="50" charset="-128"/>
              </a:rPr>
              <a:t>水圏環境における特定の生物への</a:t>
            </a:r>
            <a:r>
              <a:rPr kumimoji="1" lang="en-US" altLang="ja-JP" dirty="0">
                <a:solidFill>
                  <a:schemeClr val="tx1"/>
                </a:solidFill>
                <a:latin typeface="Meiryo UI" panose="020B0604030504040204" pitchFamily="50" charset="-128"/>
                <a:ea typeface="Meiryo UI" panose="020B0604030504040204" pitchFamily="50" charset="-128"/>
              </a:rPr>
              <a:t>HTO</a:t>
            </a:r>
            <a:r>
              <a:rPr kumimoji="1" lang="ja-JP" altLang="en-US" dirty="0">
                <a:solidFill>
                  <a:schemeClr val="tx1"/>
                </a:solidFill>
                <a:latin typeface="Meiryo UI" panose="020B0604030504040204" pitchFamily="50" charset="-128"/>
                <a:ea typeface="Meiryo UI" panose="020B0604030504040204" pitchFamily="50" charset="-128"/>
              </a:rPr>
              <a:t>（トリチウム水）の生物濃縮は確認されておらず、生物中の濃度と海水中の濃度の比率を表す濃縮係数は</a:t>
            </a:r>
            <a:r>
              <a:rPr kumimoji="1" lang="en-US" altLang="ja-JP" dirty="0">
                <a:solidFill>
                  <a:schemeClr val="tx1"/>
                </a:solidFill>
                <a:latin typeface="Meiryo UI" panose="020B0604030504040204" pitchFamily="50" charset="-128"/>
                <a:ea typeface="Meiryo UI" panose="020B0604030504040204" pitchFamily="50" charset="-128"/>
              </a:rPr>
              <a:t>1</a:t>
            </a:r>
            <a:r>
              <a:rPr kumimoji="1" lang="ja-JP" altLang="en-US" dirty="0">
                <a:solidFill>
                  <a:schemeClr val="tx1"/>
                </a:solidFill>
                <a:latin typeface="Meiryo UI" panose="020B0604030504040204" pitchFamily="50" charset="-128"/>
                <a:ea typeface="Meiryo UI" panose="020B0604030504040204" pitchFamily="50" charset="-128"/>
              </a:rPr>
              <a:t>以下とされている。</a:t>
            </a:r>
            <a:endParaRPr kumimoji="1" lang="en-US" altLang="ja-JP" dirty="0">
              <a:solidFill>
                <a:schemeClr val="tx1"/>
              </a:solidFill>
              <a:latin typeface="Meiryo UI" panose="020B0604030504040204" pitchFamily="50" charset="-128"/>
              <a:ea typeface="Meiryo UI" panose="020B0604030504040204" pitchFamily="50" charset="-128"/>
            </a:endParaRPr>
          </a:p>
          <a:p>
            <a:pPr marL="285750" indent="-285750">
              <a:buFont typeface="Wingdings" panose="05000000000000000000" pitchFamily="2" charset="2"/>
              <a:buChar char="l"/>
            </a:pPr>
            <a:r>
              <a:rPr kumimoji="1" lang="ja-JP" altLang="en-US" dirty="0">
                <a:solidFill>
                  <a:schemeClr val="tx1"/>
                </a:solidFill>
                <a:latin typeface="Meiryo UI" panose="020B0604030504040204" pitchFamily="50" charset="-128"/>
                <a:ea typeface="Meiryo UI" panose="020B0604030504040204" pitchFamily="50" charset="-128"/>
              </a:rPr>
              <a:t>ある時点で周辺の海水中のトリチウム濃度よりも貝中トリチウム濃度のほうが高い事例が見つかっているが、その後、貝中のトリチウム濃度は徐々に減少している。</a:t>
            </a:r>
            <a:endParaRPr kumimoji="1" lang="en-US" altLang="ja-JP" dirty="0">
              <a:solidFill>
                <a:schemeClr val="tx1"/>
              </a:solidFill>
              <a:latin typeface="Meiryo UI" panose="020B0604030504040204" pitchFamily="50" charset="-128"/>
              <a:ea typeface="Meiryo UI" panose="020B0604030504040204" pitchFamily="50" charset="-128"/>
            </a:endParaRPr>
          </a:p>
        </p:txBody>
      </p:sp>
      <p:sp>
        <p:nvSpPr>
          <p:cNvPr id="5" name="スライド番号プレースホルダー 4">
            <a:extLst>
              <a:ext uri="{FF2B5EF4-FFF2-40B4-BE49-F238E27FC236}">
                <a16:creationId xmlns:a16="http://schemas.microsoft.com/office/drawing/2014/main" id="{68AF8F48-9921-43BD-8392-73F831F48924}"/>
              </a:ext>
            </a:extLst>
          </p:cNvPr>
          <p:cNvSpPr>
            <a:spLocks noGrp="1"/>
          </p:cNvSpPr>
          <p:nvPr>
            <p:ph type="sldNum" sz="quarter" idx="12"/>
          </p:nvPr>
        </p:nvSpPr>
        <p:spPr/>
        <p:txBody>
          <a:bodyPr/>
          <a:lstStyle/>
          <a:p>
            <a:fld id="{787F0561-F29F-4014-88F6-9EE3D1B23701}" type="slidenum">
              <a:rPr kumimoji="1" lang="ja-JP" altLang="en-US" smtClean="0">
                <a:latin typeface="Meiryo UI" panose="020B0604030504040204" pitchFamily="50" charset="-128"/>
                <a:ea typeface="Meiryo UI" panose="020B0604030504040204" pitchFamily="50" charset="-128"/>
              </a:rPr>
              <a:pPr/>
              <a:t>35</a:t>
            </a:fld>
            <a:endParaRPr kumimoji="1" lang="ja-JP" altLang="en-US">
              <a:latin typeface="Meiryo UI" panose="020B0604030504040204" pitchFamily="50" charset="-128"/>
              <a:ea typeface="Meiryo UI" panose="020B0604030504040204" pitchFamily="50" charset="-128"/>
            </a:endParaRPr>
          </a:p>
        </p:txBody>
      </p:sp>
      <p:sp>
        <p:nvSpPr>
          <p:cNvPr id="10" name="正方形/長方形 9">
            <a:extLst>
              <a:ext uri="{FF2B5EF4-FFF2-40B4-BE49-F238E27FC236}">
                <a16:creationId xmlns:a16="http://schemas.microsoft.com/office/drawing/2014/main" id="{89A5EA6A-A9DB-4DB1-83F6-35C1A2D958D8}"/>
              </a:ext>
            </a:extLst>
          </p:cNvPr>
          <p:cNvSpPr/>
          <p:nvPr/>
        </p:nvSpPr>
        <p:spPr>
          <a:xfrm>
            <a:off x="370936" y="810127"/>
            <a:ext cx="8402128" cy="35636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dirty="0">
                <a:solidFill>
                  <a:schemeClr val="tx1"/>
                </a:solidFill>
                <a:latin typeface="Meiryo UI" panose="020B0604030504040204" pitchFamily="50" charset="-128"/>
                <a:ea typeface="Meiryo UI" panose="020B0604030504040204" pitchFamily="50" charset="-128"/>
              </a:rPr>
              <a:t>摂取されたトリチウムは水生生物内で濃縮しないの？</a:t>
            </a:r>
            <a:endParaRPr kumimoji="1" lang="en-US" altLang="ja-JP" dirty="0">
              <a:solidFill>
                <a:schemeClr val="tx1"/>
              </a:solidFill>
              <a:latin typeface="Meiryo UI" panose="020B0604030504040204" pitchFamily="50" charset="-128"/>
              <a:ea typeface="Meiryo UI" panose="020B0604030504040204" pitchFamily="50" charset="-128"/>
            </a:endParaRPr>
          </a:p>
        </p:txBody>
      </p:sp>
      <p:sp>
        <p:nvSpPr>
          <p:cNvPr id="8" name="テキスト ボックス 7">
            <a:extLst>
              <a:ext uri="{FF2B5EF4-FFF2-40B4-BE49-F238E27FC236}">
                <a16:creationId xmlns:a16="http://schemas.microsoft.com/office/drawing/2014/main" id="{47FEEA2D-CB63-4DD9-A438-F8EA16798E13}"/>
              </a:ext>
            </a:extLst>
          </p:cNvPr>
          <p:cNvSpPr txBox="1"/>
          <p:nvPr/>
        </p:nvSpPr>
        <p:spPr>
          <a:xfrm>
            <a:off x="370936" y="6307658"/>
            <a:ext cx="8400828" cy="415498"/>
          </a:xfrm>
          <a:prstGeom prst="rect">
            <a:avLst/>
          </a:prstGeom>
          <a:noFill/>
        </p:spPr>
        <p:txBody>
          <a:bodyPr wrap="square" rtlCol="0">
            <a:spAutoFit/>
          </a:bodyPr>
          <a:lstStyle/>
          <a:p>
            <a:r>
              <a:rPr kumimoji="1" lang="ja-JP" altLang="en-US" sz="1050" dirty="0">
                <a:latin typeface="Meiryo UI" panose="020B0604030504040204" pitchFamily="50" charset="-128"/>
                <a:ea typeface="Meiryo UI" panose="020B0604030504040204" pitchFamily="50" charset="-128"/>
              </a:rPr>
              <a:t>「トリチウム水タスクフォース、トリチウム水タスクフォース報告書 参考資料</a:t>
            </a:r>
            <a:r>
              <a:rPr kumimoji="1" lang="en-US" altLang="ja-JP" sz="1050" dirty="0">
                <a:latin typeface="Meiryo UI" panose="020B0604030504040204" pitchFamily="50" charset="-128"/>
                <a:ea typeface="Meiryo UI" panose="020B0604030504040204" pitchFamily="50" charset="-128"/>
              </a:rPr>
              <a:t>4</a:t>
            </a:r>
            <a:r>
              <a:rPr kumimoji="1" lang="ja-JP" altLang="en-US" sz="1050" dirty="0" err="1">
                <a:latin typeface="Meiryo UI" panose="020B0604030504040204" pitchFamily="50" charset="-128"/>
                <a:ea typeface="Meiryo UI" panose="020B0604030504040204" pitchFamily="50" charset="-128"/>
              </a:rPr>
              <a:t>、</a:t>
            </a:r>
            <a:r>
              <a:rPr kumimoji="1" lang="en-US" altLang="ja-JP" sz="1050" dirty="0">
                <a:latin typeface="Meiryo UI" panose="020B0604030504040204" pitchFamily="50" charset="-128"/>
                <a:ea typeface="Meiryo UI" panose="020B0604030504040204" pitchFamily="50" charset="-128"/>
              </a:rPr>
              <a:t>P.2</a:t>
            </a:r>
            <a:r>
              <a:rPr kumimoji="1" lang="ja-JP" altLang="en-US" sz="1050" dirty="0" err="1">
                <a:latin typeface="Meiryo UI" panose="020B0604030504040204" pitchFamily="50" charset="-128"/>
                <a:ea typeface="Meiryo UI" panose="020B0604030504040204" pitchFamily="50" charset="-128"/>
              </a:rPr>
              <a:t>、</a:t>
            </a:r>
            <a:r>
              <a:rPr kumimoji="1" lang="ja-JP" altLang="en-US" sz="1050" dirty="0">
                <a:latin typeface="Meiryo UI" panose="020B0604030504040204" pitchFamily="50" charset="-128"/>
                <a:ea typeface="Meiryo UI" panose="020B0604030504040204" pitchFamily="50" charset="-128"/>
              </a:rPr>
              <a:t>平成</a:t>
            </a:r>
            <a:r>
              <a:rPr kumimoji="1" lang="en-US" altLang="ja-JP" sz="1050" dirty="0">
                <a:latin typeface="Meiryo UI" panose="020B0604030504040204" pitchFamily="50" charset="-128"/>
                <a:ea typeface="Meiryo UI" panose="020B0604030504040204" pitchFamily="50" charset="-128"/>
              </a:rPr>
              <a:t>28</a:t>
            </a:r>
            <a:r>
              <a:rPr kumimoji="1" lang="ja-JP" altLang="en-US" sz="1050" dirty="0">
                <a:latin typeface="Meiryo UI" panose="020B0604030504040204" pitchFamily="50" charset="-128"/>
                <a:ea typeface="Meiryo UI" panose="020B0604030504040204" pitchFamily="50" charset="-128"/>
              </a:rPr>
              <a:t>年</a:t>
            </a:r>
            <a:r>
              <a:rPr kumimoji="1" lang="en-US" altLang="ja-JP" sz="1050" dirty="0">
                <a:latin typeface="Meiryo UI" panose="020B0604030504040204" pitchFamily="50" charset="-128"/>
                <a:ea typeface="Meiryo UI" panose="020B0604030504040204" pitchFamily="50" charset="-128"/>
              </a:rPr>
              <a:t>6</a:t>
            </a:r>
            <a:r>
              <a:rPr kumimoji="1" lang="ja-JP" altLang="en-US" sz="1050" dirty="0">
                <a:latin typeface="Meiryo UI" panose="020B0604030504040204" pitchFamily="50" charset="-128"/>
                <a:ea typeface="Meiryo UI" panose="020B0604030504040204" pitchFamily="50" charset="-128"/>
              </a:rPr>
              <a:t>月」、「</a:t>
            </a:r>
            <a:r>
              <a:rPr kumimoji="1" lang="en-US" altLang="ja-JP" sz="1050" dirty="0" err="1">
                <a:latin typeface="Meiryo UI" panose="020B0604030504040204" pitchFamily="50" charset="-128"/>
                <a:ea typeface="Meiryo UI" panose="020B0604030504040204" pitchFamily="50" charset="-128"/>
              </a:rPr>
              <a:t>Autorite</a:t>
            </a:r>
            <a:r>
              <a:rPr kumimoji="1" lang="en-US" altLang="ja-JP" sz="1050" dirty="0">
                <a:latin typeface="Meiryo UI" panose="020B0604030504040204" pitchFamily="50" charset="-128"/>
                <a:ea typeface="Meiryo UI" panose="020B0604030504040204" pitchFamily="50" charset="-128"/>
              </a:rPr>
              <a:t> de </a:t>
            </a:r>
            <a:r>
              <a:rPr kumimoji="1" lang="en-US" altLang="ja-JP" sz="1050" dirty="0" err="1">
                <a:latin typeface="Meiryo UI" panose="020B0604030504040204" pitchFamily="50" charset="-128"/>
                <a:ea typeface="Meiryo UI" panose="020B0604030504040204" pitchFamily="50" charset="-128"/>
              </a:rPr>
              <a:t>Surete</a:t>
            </a:r>
            <a:r>
              <a:rPr kumimoji="1" lang="en-US" altLang="ja-JP" sz="1050" dirty="0">
                <a:latin typeface="Meiryo UI" panose="020B0604030504040204" pitchFamily="50" charset="-128"/>
                <a:ea typeface="Meiryo UI" panose="020B0604030504040204" pitchFamily="50" charset="-128"/>
              </a:rPr>
              <a:t> </a:t>
            </a:r>
            <a:r>
              <a:rPr kumimoji="1" lang="en-US" altLang="ja-JP" sz="1050" dirty="0" err="1">
                <a:latin typeface="Meiryo UI" panose="020B0604030504040204" pitchFamily="50" charset="-128"/>
                <a:ea typeface="Meiryo UI" panose="020B0604030504040204" pitchFamily="50" charset="-128"/>
              </a:rPr>
              <a:t>Nucleaire</a:t>
            </a:r>
            <a:r>
              <a:rPr kumimoji="1" lang="ja-JP" altLang="en-US" sz="1050" dirty="0" err="1">
                <a:latin typeface="Meiryo UI" panose="020B0604030504040204" pitchFamily="50" charset="-128"/>
                <a:ea typeface="Meiryo UI" panose="020B0604030504040204" pitchFamily="50" charset="-128"/>
              </a:rPr>
              <a:t>、</a:t>
            </a:r>
            <a:r>
              <a:rPr kumimoji="1" lang="ja-JP" altLang="en-US" sz="1050" dirty="0">
                <a:latin typeface="Meiryo UI" panose="020B0604030504040204" pitchFamily="50" charset="-128"/>
                <a:ea typeface="Meiryo UI" panose="020B0604030504040204" pitchFamily="50" charset="-128"/>
              </a:rPr>
              <a:t>トリチウム白書（</a:t>
            </a:r>
            <a:r>
              <a:rPr kumimoji="1" lang="en-US" altLang="ja-JP" sz="1050" dirty="0">
                <a:latin typeface="Meiryo UI" panose="020B0604030504040204" pitchFamily="50" charset="-128"/>
                <a:ea typeface="Meiryo UI" panose="020B0604030504040204" pitchFamily="50" charset="-128"/>
              </a:rPr>
              <a:t>The Tritium White Paper</a:t>
            </a:r>
            <a:r>
              <a:rPr kumimoji="1" lang="ja-JP" altLang="en-US" sz="1050" dirty="0">
                <a:latin typeface="Meiryo UI" panose="020B0604030504040204" pitchFamily="50" charset="-128"/>
                <a:ea typeface="Meiryo UI" panose="020B0604030504040204" pitchFamily="50" charset="-128"/>
              </a:rPr>
              <a:t>）、</a:t>
            </a:r>
            <a:r>
              <a:rPr kumimoji="1" lang="en-US" altLang="ja-JP" sz="1050" dirty="0">
                <a:latin typeface="Meiryo UI" panose="020B0604030504040204" pitchFamily="50" charset="-128"/>
                <a:ea typeface="Meiryo UI" panose="020B0604030504040204" pitchFamily="50" charset="-128"/>
              </a:rPr>
              <a:t>P.194</a:t>
            </a:r>
            <a:r>
              <a:rPr kumimoji="1" lang="ja-JP" altLang="en-US" sz="1050" dirty="0" err="1">
                <a:latin typeface="Meiryo UI" panose="020B0604030504040204" pitchFamily="50" charset="-128"/>
                <a:ea typeface="Meiryo UI" panose="020B0604030504040204" pitchFamily="50" charset="-128"/>
              </a:rPr>
              <a:t>、</a:t>
            </a:r>
            <a:r>
              <a:rPr kumimoji="1" lang="ja-JP" altLang="en-US" sz="1050" dirty="0">
                <a:latin typeface="Meiryo UI" panose="020B0604030504040204" pitchFamily="50" charset="-128"/>
                <a:ea typeface="Meiryo UI" panose="020B0604030504040204" pitchFamily="50" charset="-128"/>
              </a:rPr>
              <a:t>平成</a:t>
            </a:r>
            <a:r>
              <a:rPr kumimoji="1" lang="en-US" altLang="ja-JP" sz="1050" dirty="0">
                <a:latin typeface="Meiryo UI" panose="020B0604030504040204" pitchFamily="50" charset="-128"/>
                <a:ea typeface="Meiryo UI" panose="020B0604030504040204" pitchFamily="50" charset="-128"/>
              </a:rPr>
              <a:t>22</a:t>
            </a:r>
            <a:r>
              <a:rPr kumimoji="1" lang="ja-JP" altLang="en-US" sz="1050" dirty="0">
                <a:latin typeface="Meiryo UI" panose="020B0604030504040204" pitchFamily="50" charset="-128"/>
                <a:ea typeface="Meiryo UI" panose="020B0604030504040204" pitchFamily="50" charset="-128"/>
              </a:rPr>
              <a:t>年</a:t>
            </a:r>
            <a:r>
              <a:rPr kumimoji="1" lang="en-US" altLang="ja-JP" sz="1050" dirty="0">
                <a:latin typeface="Meiryo UI" panose="020B0604030504040204" pitchFamily="50" charset="-128"/>
                <a:ea typeface="Meiryo UI" panose="020B0604030504040204" pitchFamily="50" charset="-128"/>
              </a:rPr>
              <a:t>7</a:t>
            </a:r>
            <a:r>
              <a:rPr kumimoji="1" lang="ja-JP" altLang="en-US" sz="1050" dirty="0">
                <a:latin typeface="Meiryo UI" panose="020B0604030504040204" pitchFamily="50" charset="-128"/>
                <a:ea typeface="Meiryo UI" panose="020B0604030504040204" pitchFamily="50" charset="-128"/>
              </a:rPr>
              <a:t>月」</a:t>
            </a:r>
            <a:r>
              <a:rPr kumimoji="1" lang="ja-JP" altLang="en-US" sz="1050" dirty="0">
                <a:solidFill>
                  <a:prstClr val="black"/>
                </a:solidFill>
                <a:latin typeface="Meiryo UI" panose="020B0604030504040204" pitchFamily="50" charset="-128"/>
                <a:ea typeface="Meiryo UI" panose="020B0604030504040204" pitchFamily="50" charset="-128"/>
              </a:rPr>
              <a:t>より作成</a:t>
            </a:r>
            <a:endParaRPr kumimoji="1" lang="ja-JP" altLang="en-US" sz="1050" dirty="0">
              <a:latin typeface="Meiryo UI" panose="020B0604030504040204" pitchFamily="50" charset="-128"/>
              <a:ea typeface="Meiryo UI" panose="020B0604030504040204" pitchFamily="50" charset="-128"/>
            </a:endParaRPr>
          </a:p>
        </p:txBody>
      </p:sp>
      <p:sp>
        <p:nvSpPr>
          <p:cNvPr id="21" name="テキスト ボックス 20">
            <a:extLst>
              <a:ext uri="{FF2B5EF4-FFF2-40B4-BE49-F238E27FC236}">
                <a16:creationId xmlns:a16="http://schemas.microsoft.com/office/drawing/2014/main" id="{C7FBA2A9-3E81-48A5-B74D-F50B7E980AAD}"/>
              </a:ext>
            </a:extLst>
          </p:cNvPr>
          <p:cNvSpPr txBox="1"/>
          <p:nvPr/>
        </p:nvSpPr>
        <p:spPr>
          <a:xfrm>
            <a:off x="3825815" y="2827604"/>
            <a:ext cx="3370030" cy="430887"/>
          </a:xfrm>
          <a:prstGeom prst="rect">
            <a:avLst/>
          </a:prstGeom>
          <a:noFill/>
        </p:spPr>
        <p:txBody>
          <a:bodyPr wrap="square" rtlCol="0">
            <a:spAutoFit/>
          </a:bodyPr>
          <a:lstStyle/>
          <a:p>
            <a:pPr algn="ctr"/>
            <a:r>
              <a:rPr kumimoji="1" lang="ja-JP" altLang="en-US" sz="1100" b="1" dirty="0">
                <a:latin typeface="Meiryo UI" panose="020B0604030504040204" pitchFamily="50" charset="-128"/>
                <a:ea typeface="Meiryo UI" panose="020B0604030504040204" pitchFamily="50" charset="-128"/>
              </a:rPr>
              <a:t>セラフィールド地域近傍のネザータウンにおけるムール貝中のトリチウム量の推移</a:t>
            </a:r>
          </a:p>
        </p:txBody>
      </p:sp>
      <p:pic>
        <p:nvPicPr>
          <p:cNvPr id="28" name="図 27">
            <a:extLst>
              <a:ext uri="{FF2B5EF4-FFF2-40B4-BE49-F238E27FC236}">
                <a16:creationId xmlns:a16="http://schemas.microsoft.com/office/drawing/2014/main" id="{63774E6F-29A8-4EDD-9F1F-30C37EFE2056}"/>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4293076" y="3488682"/>
            <a:ext cx="2462152" cy="2274890"/>
          </a:xfrm>
          <a:prstGeom prst="rect">
            <a:avLst/>
          </a:prstGeom>
        </p:spPr>
      </p:pic>
      <p:sp>
        <p:nvSpPr>
          <p:cNvPr id="29" name="テキスト ボックス 28">
            <a:extLst>
              <a:ext uri="{FF2B5EF4-FFF2-40B4-BE49-F238E27FC236}">
                <a16:creationId xmlns:a16="http://schemas.microsoft.com/office/drawing/2014/main" id="{50990240-5ED4-44F5-8C5F-959E5C9FA3D2}"/>
              </a:ext>
            </a:extLst>
          </p:cNvPr>
          <p:cNvSpPr txBox="1"/>
          <p:nvPr/>
        </p:nvSpPr>
        <p:spPr>
          <a:xfrm>
            <a:off x="3940752" y="3165879"/>
            <a:ext cx="430887" cy="2454867"/>
          </a:xfrm>
          <a:prstGeom prst="rect">
            <a:avLst/>
          </a:prstGeom>
          <a:noFill/>
        </p:spPr>
        <p:txBody>
          <a:bodyPr vert="vert270" wrap="square" rtlCol="0">
            <a:spAutoFit/>
          </a:bodyPr>
          <a:lstStyle/>
          <a:p>
            <a:pPr algn="ctr"/>
            <a:r>
              <a:rPr kumimoji="1" lang="ja-JP" altLang="en-US" sz="800" b="1" dirty="0">
                <a:latin typeface="Meiryo UI" panose="020B0604030504040204" pitchFamily="50" charset="-128"/>
                <a:ea typeface="Meiryo UI" panose="020B0604030504040204" pitchFamily="50" charset="-128"/>
              </a:rPr>
              <a:t>ムール貝のトリチウム濃度（</a:t>
            </a:r>
            <a:r>
              <a:rPr kumimoji="1" lang="en-US" altLang="ja-JP" sz="800" b="1" dirty="0" err="1">
                <a:latin typeface="Meiryo UI" panose="020B0604030504040204" pitchFamily="50" charset="-128"/>
                <a:ea typeface="Meiryo UI" panose="020B0604030504040204" pitchFamily="50" charset="-128"/>
              </a:rPr>
              <a:t>Bq</a:t>
            </a:r>
            <a:r>
              <a:rPr kumimoji="1" lang="en-US" altLang="ja-JP" sz="800" b="1" dirty="0">
                <a:latin typeface="Meiryo UI" panose="020B0604030504040204" pitchFamily="50" charset="-128"/>
                <a:ea typeface="Meiryo UI" panose="020B0604030504040204" pitchFamily="50" charset="-128"/>
              </a:rPr>
              <a:t>/kg</a:t>
            </a:r>
            <a:r>
              <a:rPr kumimoji="1" lang="ja-JP" altLang="en-US" sz="800" b="1" dirty="0">
                <a:latin typeface="Meiryo UI" panose="020B0604030504040204" pitchFamily="50" charset="-128"/>
                <a:ea typeface="Meiryo UI" panose="020B0604030504040204" pitchFamily="50" charset="-128"/>
              </a:rPr>
              <a:t>）（湿重量）</a:t>
            </a:r>
            <a:endParaRPr kumimoji="1" lang="en-US" altLang="ja-JP" sz="800" b="1" dirty="0">
              <a:latin typeface="Meiryo UI" panose="020B0604030504040204" pitchFamily="50" charset="-128"/>
              <a:ea typeface="Meiryo UI" panose="020B0604030504040204" pitchFamily="50" charset="-128"/>
            </a:endParaRPr>
          </a:p>
          <a:p>
            <a:pPr algn="ctr"/>
            <a:r>
              <a:rPr kumimoji="1" lang="ja-JP" altLang="en-US" sz="800" b="1" dirty="0">
                <a:latin typeface="Meiryo UI" panose="020B0604030504040204" pitchFamily="50" charset="-128"/>
                <a:ea typeface="Meiryo UI" panose="020B0604030504040204" pitchFamily="50" charset="-128"/>
              </a:rPr>
              <a:t>と海水のトリチウム濃度（</a:t>
            </a:r>
            <a:r>
              <a:rPr kumimoji="1" lang="en-US" altLang="ja-JP" sz="800" b="1" dirty="0" err="1">
                <a:latin typeface="Meiryo UI" panose="020B0604030504040204" pitchFamily="50" charset="-128"/>
                <a:ea typeface="Meiryo UI" panose="020B0604030504040204" pitchFamily="50" charset="-128"/>
              </a:rPr>
              <a:t>Bq</a:t>
            </a:r>
            <a:r>
              <a:rPr kumimoji="1" lang="en-US" altLang="ja-JP" sz="800" b="1" dirty="0">
                <a:latin typeface="Meiryo UI" panose="020B0604030504040204" pitchFamily="50" charset="-128"/>
                <a:ea typeface="Meiryo UI" panose="020B0604030504040204" pitchFamily="50" charset="-128"/>
              </a:rPr>
              <a:t>/L×10</a:t>
            </a:r>
            <a:r>
              <a:rPr kumimoji="1" lang="ja-JP" altLang="en-US" sz="800" b="1" dirty="0">
                <a:latin typeface="Meiryo UI" panose="020B0604030504040204" pitchFamily="50" charset="-128"/>
                <a:ea typeface="Meiryo UI" panose="020B0604030504040204" pitchFamily="50" charset="-128"/>
              </a:rPr>
              <a:t>）</a:t>
            </a:r>
          </a:p>
        </p:txBody>
      </p:sp>
      <p:sp>
        <p:nvSpPr>
          <p:cNvPr id="26" name="テキスト ボックス 25">
            <a:extLst>
              <a:ext uri="{FF2B5EF4-FFF2-40B4-BE49-F238E27FC236}">
                <a16:creationId xmlns:a16="http://schemas.microsoft.com/office/drawing/2014/main" id="{6B185257-0EE4-49B2-8754-7707A57D410A}"/>
              </a:ext>
            </a:extLst>
          </p:cNvPr>
          <p:cNvSpPr txBox="1"/>
          <p:nvPr/>
        </p:nvSpPr>
        <p:spPr>
          <a:xfrm>
            <a:off x="6880743" y="3075256"/>
            <a:ext cx="2214916" cy="900246"/>
          </a:xfrm>
          <a:prstGeom prst="rect">
            <a:avLst/>
          </a:prstGeom>
          <a:noFill/>
          <a:ln w="19050" cap="flat" cmpd="sng" algn="ctr">
            <a:noFill/>
            <a:prstDash val="solid"/>
            <a:round/>
            <a:headEnd type="none" w="med" len="med"/>
            <a:tailEnd type="none" w="med" len="med"/>
          </a:ln>
        </p:spPr>
        <p:txBody>
          <a:bodyPr wrap="square" rtlCol="0">
            <a:spAutoFit/>
          </a:bodyPr>
          <a:lstStyle/>
          <a:p>
            <a:r>
              <a:rPr kumimoji="1" lang="ja-JP" altLang="en-US" sz="1050" dirty="0">
                <a:latin typeface="Meiryo UI" panose="020B0604030504040204" pitchFamily="50" charset="-128"/>
                <a:ea typeface="Meiryo UI" panose="020B0604030504040204" pitchFamily="50" charset="-128"/>
              </a:rPr>
              <a:t>この時点では、</a:t>
            </a:r>
            <a:endParaRPr kumimoji="1" lang="en-US" altLang="ja-JP" sz="1050" dirty="0">
              <a:latin typeface="Meiryo UI" panose="020B0604030504040204" pitchFamily="50" charset="-128"/>
              <a:ea typeface="Meiryo UI" panose="020B0604030504040204" pitchFamily="50" charset="-128"/>
            </a:endParaRPr>
          </a:p>
          <a:p>
            <a:r>
              <a:rPr kumimoji="1" lang="ja-JP" altLang="en-US" sz="1050" dirty="0">
                <a:latin typeface="Meiryo UI" panose="020B0604030504040204" pitchFamily="50" charset="-128"/>
                <a:ea typeface="Meiryo UI" panose="020B0604030504040204" pitchFamily="50" charset="-128"/>
              </a:rPr>
              <a:t>貝中のトリチウム濃度が海水の</a:t>
            </a:r>
            <a:endParaRPr kumimoji="1" lang="en-US" altLang="ja-JP" sz="1050" dirty="0">
              <a:latin typeface="Meiryo UI" panose="020B0604030504040204" pitchFamily="50" charset="-128"/>
              <a:ea typeface="Meiryo UI" panose="020B0604030504040204" pitchFamily="50" charset="-128"/>
            </a:endParaRPr>
          </a:p>
          <a:p>
            <a:r>
              <a:rPr kumimoji="1" lang="ja-JP" altLang="en-US" sz="1050" dirty="0">
                <a:latin typeface="Meiryo UI" panose="020B0604030504040204" pitchFamily="50" charset="-128"/>
                <a:ea typeface="Meiryo UI" panose="020B0604030504040204" pitchFamily="50" charset="-128"/>
              </a:rPr>
              <a:t>トリチウム濃度よりも高いが、</a:t>
            </a:r>
            <a:endParaRPr kumimoji="1" lang="en-US" altLang="ja-JP" sz="1050" dirty="0">
              <a:latin typeface="Meiryo UI" panose="020B0604030504040204" pitchFamily="50" charset="-128"/>
              <a:ea typeface="Meiryo UI" panose="020B0604030504040204" pitchFamily="50" charset="-128"/>
            </a:endParaRPr>
          </a:p>
          <a:p>
            <a:r>
              <a:rPr kumimoji="1" lang="ja-JP" altLang="en-US" sz="1050" dirty="0">
                <a:latin typeface="Meiryo UI" panose="020B0604030504040204" pitchFamily="50" charset="-128"/>
                <a:ea typeface="Meiryo UI" panose="020B0604030504040204" pitchFamily="50" charset="-128"/>
              </a:rPr>
              <a:t>その後、貝中のトリチウム濃度は減少している。</a:t>
            </a:r>
          </a:p>
        </p:txBody>
      </p:sp>
      <p:grpSp>
        <p:nvGrpSpPr>
          <p:cNvPr id="40" name="グループ化 39">
            <a:extLst>
              <a:ext uri="{FF2B5EF4-FFF2-40B4-BE49-F238E27FC236}">
                <a16:creationId xmlns:a16="http://schemas.microsoft.com/office/drawing/2014/main" id="{C934D529-0A85-408D-B39D-FF4B01DF41B9}"/>
              </a:ext>
            </a:extLst>
          </p:cNvPr>
          <p:cNvGrpSpPr/>
          <p:nvPr/>
        </p:nvGrpSpPr>
        <p:grpSpPr>
          <a:xfrm>
            <a:off x="428559" y="2886146"/>
            <a:ext cx="2880778" cy="647970"/>
            <a:chOff x="614991" y="3359076"/>
            <a:chExt cx="2880778" cy="647970"/>
          </a:xfrm>
        </p:grpSpPr>
        <p:sp>
          <p:nvSpPr>
            <p:cNvPr id="27" name="テキスト ボックス 26">
              <a:extLst>
                <a:ext uri="{FF2B5EF4-FFF2-40B4-BE49-F238E27FC236}">
                  <a16:creationId xmlns:a16="http://schemas.microsoft.com/office/drawing/2014/main" id="{4FF4D305-C186-4AA3-8179-D24C81C69482}"/>
                </a:ext>
              </a:extLst>
            </p:cNvPr>
            <p:cNvSpPr txBox="1"/>
            <p:nvPr/>
          </p:nvSpPr>
          <p:spPr>
            <a:xfrm>
              <a:off x="614991" y="3523619"/>
              <a:ext cx="1143262" cy="307777"/>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14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濃縮係数 ＝</a:t>
              </a:r>
            </a:p>
          </p:txBody>
        </p:sp>
        <p:cxnSp>
          <p:nvCxnSpPr>
            <p:cNvPr id="30" name="直線コネクタ 29">
              <a:extLst>
                <a:ext uri="{FF2B5EF4-FFF2-40B4-BE49-F238E27FC236}">
                  <a16:creationId xmlns:a16="http://schemas.microsoft.com/office/drawing/2014/main" id="{AE94B94C-A2BD-4ADD-8E2C-0CD2CE474E98}"/>
                </a:ext>
              </a:extLst>
            </p:cNvPr>
            <p:cNvCxnSpPr>
              <a:cxnSpLocks/>
            </p:cNvCxnSpPr>
            <p:nvPr/>
          </p:nvCxnSpPr>
          <p:spPr>
            <a:xfrm>
              <a:off x="1718022" y="3679284"/>
              <a:ext cx="1777747"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32" name="テキスト ボックス 31">
              <a:extLst>
                <a:ext uri="{FF2B5EF4-FFF2-40B4-BE49-F238E27FC236}">
                  <a16:creationId xmlns:a16="http://schemas.microsoft.com/office/drawing/2014/main" id="{D40FB8F9-ED58-49F1-89DE-30D410664CCD}"/>
                </a:ext>
              </a:extLst>
            </p:cNvPr>
            <p:cNvSpPr txBox="1"/>
            <p:nvPr/>
          </p:nvSpPr>
          <p:spPr>
            <a:xfrm>
              <a:off x="1796417" y="3359076"/>
              <a:ext cx="1620957" cy="307777"/>
            </a:xfrm>
            <a:prstGeom prst="rect">
              <a:avLst/>
            </a:prstGeom>
            <a:noFill/>
          </p:spPr>
          <p:txBody>
            <a:bodyPr wrap="non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1" lang="ja-JP" altLang="en-US" sz="14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水生生物中の濃度</a:t>
              </a:r>
            </a:p>
          </p:txBody>
        </p:sp>
        <p:sp>
          <p:nvSpPr>
            <p:cNvPr id="35" name="テキスト ボックス 34">
              <a:extLst>
                <a:ext uri="{FF2B5EF4-FFF2-40B4-BE49-F238E27FC236}">
                  <a16:creationId xmlns:a16="http://schemas.microsoft.com/office/drawing/2014/main" id="{FA0EDC9C-F0DC-4145-824F-134C61DDE638}"/>
                </a:ext>
              </a:extLst>
            </p:cNvPr>
            <p:cNvSpPr txBox="1"/>
            <p:nvPr/>
          </p:nvSpPr>
          <p:spPr>
            <a:xfrm>
              <a:off x="1975953" y="3699269"/>
              <a:ext cx="1261884" cy="307777"/>
            </a:xfrm>
            <a:prstGeom prst="rect">
              <a:avLst/>
            </a:prstGeom>
            <a:noFill/>
          </p:spPr>
          <p:txBody>
            <a:bodyPr wrap="non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1" lang="ja-JP" altLang="en-US" sz="14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海水中の濃度</a:t>
              </a:r>
            </a:p>
          </p:txBody>
        </p:sp>
      </p:grpSp>
      <p:cxnSp>
        <p:nvCxnSpPr>
          <p:cNvPr id="6" name="直線コネクタ 5">
            <a:extLst>
              <a:ext uri="{FF2B5EF4-FFF2-40B4-BE49-F238E27FC236}">
                <a16:creationId xmlns:a16="http://schemas.microsoft.com/office/drawing/2014/main" id="{ACD12C4C-B303-4FAB-A184-FA2F63D61504}"/>
              </a:ext>
            </a:extLst>
          </p:cNvPr>
          <p:cNvCxnSpPr/>
          <p:nvPr/>
        </p:nvCxnSpPr>
        <p:spPr>
          <a:xfrm>
            <a:off x="5788280" y="3589518"/>
            <a:ext cx="0" cy="1738141"/>
          </a:xfrm>
          <a:prstGeom prst="line">
            <a:avLst/>
          </a:prstGeom>
          <a:ln w="57150">
            <a:solidFill>
              <a:srgbClr val="00B050">
                <a:alpha val="52000"/>
              </a:srgbClr>
            </a:solidFill>
          </a:ln>
        </p:spPr>
        <p:style>
          <a:lnRef idx="1">
            <a:schemeClr val="accent1"/>
          </a:lnRef>
          <a:fillRef idx="0">
            <a:schemeClr val="accent1"/>
          </a:fillRef>
          <a:effectRef idx="0">
            <a:schemeClr val="accent1"/>
          </a:effectRef>
          <a:fontRef idx="minor">
            <a:schemeClr val="tx1"/>
          </a:fontRef>
        </p:style>
      </p:cxnSp>
      <p:grpSp>
        <p:nvGrpSpPr>
          <p:cNvPr id="13" name="グループ化 12">
            <a:extLst>
              <a:ext uri="{FF2B5EF4-FFF2-40B4-BE49-F238E27FC236}">
                <a16:creationId xmlns:a16="http://schemas.microsoft.com/office/drawing/2014/main" id="{A44CF4E9-7431-4A3D-872D-EEE26306D6F0}"/>
              </a:ext>
            </a:extLst>
          </p:cNvPr>
          <p:cNvGrpSpPr/>
          <p:nvPr/>
        </p:nvGrpSpPr>
        <p:grpSpPr>
          <a:xfrm>
            <a:off x="6962518" y="4995908"/>
            <a:ext cx="1350168" cy="797201"/>
            <a:chOff x="9407875" y="4068602"/>
            <a:chExt cx="1350168" cy="797201"/>
          </a:xfrm>
        </p:grpSpPr>
        <p:sp>
          <p:nvSpPr>
            <p:cNvPr id="7" name="テキスト ボックス 6">
              <a:extLst>
                <a:ext uri="{FF2B5EF4-FFF2-40B4-BE49-F238E27FC236}">
                  <a16:creationId xmlns:a16="http://schemas.microsoft.com/office/drawing/2014/main" id="{5BE8AFB5-7834-44E1-9F5A-0576C8E79B43}"/>
                </a:ext>
              </a:extLst>
            </p:cNvPr>
            <p:cNvSpPr txBox="1"/>
            <p:nvPr/>
          </p:nvSpPr>
          <p:spPr>
            <a:xfrm>
              <a:off x="9770890" y="4093182"/>
              <a:ext cx="987153" cy="307777"/>
            </a:xfrm>
            <a:prstGeom prst="rect">
              <a:avLst/>
            </a:prstGeom>
            <a:noFill/>
          </p:spPr>
          <p:txBody>
            <a:bodyPr wrap="square" rtlCol="0">
              <a:spAutoFit/>
            </a:bodyPr>
            <a:lstStyle/>
            <a:p>
              <a:r>
                <a:rPr kumimoji="1" lang="ja-JP" altLang="en-US" sz="700" dirty="0">
                  <a:latin typeface="Meiryo UI" panose="020B0604030504040204" pitchFamily="50" charset="-128"/>
                  <a:ea typeface="Meiryo UI" panose="020B0604030504040204" pitchFamily="50" charset="-128"/>
                </a:rPr>
                <a:t>ムール貝中の</a:t>
              </a:r>
              <a:endParaRPr kumimoji="1" lang="en-US" altLang="ja-JP" sz="700" dirty="0">
                <a:latin typeface="Meiryo UI" panose="020B0604030504040204" pitchFamily="50" charset="-128"/>
                <a:ea typeface="Meiryo UI" panose="020B0604030504040204" pitchFamily="50" charset="-128"/>
              </a:endParaRPr>
            </a:p>
            <a:p>
              <a:r>
                <a:rPr kumimoji="1" lang="ja-JP" altLang="en-US" sz="700" dirty="0">
                  <a:latin typeface="Meiryo UI" panose="020B0604030504040204" pitchFamily="50" charset="-128"/>
                  <a:ea typeface="Meiryo UI" panose="020B0604030504040204" pitchFamily="50" charset="-128"/>
                </a:rPr>
                <a:t>トリチウム濃度</a:t>
              </a:r>
            </a:p>
          </p:txBody>
        </p:sp>
        <p:sp>
          <p:nvSpPr>
            <p:cNvPr id="15" name="テキスト ボックス 14">
              <a:extLst>
                <a:ext uri="{FF2B5EF4-FFF2-40B4-BE49-F238E27FC236}">
                  <a16:creationId xmlns:a16="http://schemas.microsoft.com/office/drawing/2014/main" id="{AFBDCA09-B8CB-408D-B92F-2529A37900E3}"/>
                </a:ext>
              </a:extLst>
            </p:cNvPr>
            <p:cNvSpPr txBox="1"/>
            <p:nvPr/>
          </p:nvSpPr>
          <p:spPr>
            <a:xfrm>
              <a:off x="9770890" y="4393483"/>
              <a:ext cx="987153" cy="307777"/>
            </a:xfrm>
            <a:prstGeom prst="rect">
              <a:avLst/>
            </a:prstGeom>
            <a:noFill/>
          </p:spPr>
          <p:txBody>
            <a:bodyPr wrap="square" rtlCol="0">
              <a:spAutoFit/>
            </a:bodyPr>
            <a:lstStyle/>
            <a:p>
              <a:r>
                <a:rPr kumimoji="1" lang="ja-JP" altLang="en-US" sz="700" dirty="0">
                  <a:latin typeface="Meiryo UI" panose="020B0604030504040204" pitchFamily="50" charset="-128"/>
                  <a:ea typeface="Meiryo UI" panose="020B0604030504040204" pitchFamily="50" charset="-128"/>
                </a:rPr>
                <a:t>海水の</a:t>
              </a:r>
              <a:endParaRPr kumimoji="1" lang="en-US" altLang="ja-JP" sz="700" dirty="0">
                <a:latin typeface="Meiryo UI" panose="020B0604030504040204" pitchFamily="50" charset="-128"/>
                <a:ea typeface="Meiryo UI" panose="020B0604030504040204" pitchFamily="50" charset="-128"/>
              </a:endParaRPr>
            </a:p>
            <a:p>
              <a:r>
                <a:rPr kumimoji="1" lang="ja-JP" altLang="en-US" sz="700" dirty="0">
                  <a:latin typeface="Meiryo UI" panose="020B0604030504040204" pitchFamily="50" charset="-128"/>
                  <a:ea typeface="Meiryo UI" panose="020B0604030504040204" pitchFamily="50" charset="-128"/>
                </a:rPr>
                <a:t>トリチウム濃度</a:t>
              </a:r>
            </a:p>
          </p:txBody>
        </p:sp>
        <p:sp>
          <p:nvSpPr>
            <p:cNvPr id="16" name="テキスト ボックス 15">
              <a:extLst>
                <a:ext uri="{FF2B5EF4-FFF2-40B4-BE49-F238E27FC236}">
                  <a16:creationId xmlns:a16="http://schemas.microsoft.com/office/drawing/2014/main" id="{8427BC12-E010-46A2-B845-05B09D0B573D}"/>
                </a:ext>
              </a:extLst>
            </p:cNvPr>
            <p:cNvSpPr txBox="1"/>
            <p:nvPr/>
          </p:nvSpPr>
          <p:spPr>
            <a:xfrm>
              <a:off x="9793919" y="4665748"/>
              <a:ext cx="675041" cy="200055"/>
            </a:xfrm>
            <a:prstGeom prst="rect">
              <a:avLst/>
            </a:prstGeom>
            <a:noFill/>
          </p:spPr>
          <p:txBody>
            <a:bodyPr wrap="square" rtlCol="0">
              <a:spAutoFit/>
            </a:bodyPr>
            <a:lstStyle/>
            <a:p>
              <a:r>
                <a:rPr kumimoji="1" lang="ja-JP" altLang="en-US" sz="700" dirty="0">
                  <a:latin typeface="Meiryo UI" panose="020B0604030504040204" pitchFamily="50" charset="-128"/>
                  <a:ea typeface="Meiryo UI" panose="020B0604030504040204" pitchFamily="50" charset="-128"/>
                </a:rPr>
                <a:t>排出量</a:t>
              </a:r>
            </a:p>
          </p:txBody>
        </p:sp>
        <p:pic>
          <p:nvPicPr>
            <p:cNvPr id="31" name="図 30">
              <a:extLst>
                <a:ext uri="{FF2B5EF4-FFF2-40B4-BE49-F238E27FC236}">
                  <a16:creationId xmlns:a16="http://schemas.microsoft.com/office/drawing/2014/main" id="{5480464B-6CF2-4252-8CB8-7B9D830019EC}"/>
                </a:ext>
              </a:extLst>
            </p:cNvPr>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a:off x="9458573" y="4157575"/>
              <a:ext cx="365259" cy="102402"/>
            </a:xfrm>
            <a:prstGeom prst="rect">
              <a:avLst/>
            </a:prstGeom>
          </p:spPr>
        </p:pic>
        <p:sp>
          <p:nvSpPr>
            <p:cNvPr id="33" name="正方形/長方形 32">
              <a:extLst>
                <a:ext uri="{FF2B5EF4-FFF2-40B4-BE49-F238E27FC236}">
                  <a16:creationId xmlns:a16="http://schemas.microsoft.com/office/drawing/2014/main" id="{858A010D-D7F2-4FA9-9036-0DBE697BFC50}"/>
                </a:ext>
              </a:extLst>
            </p:cNvPr>
            <p:cNvSpPr/>
            <p:nvPr/>
          </p:nvSpPr>
          <p:spPr>
            <a:xfrm>
              <a:off x="9407875" y="4068602"/>
              <a:ext cx="1158568" cy="792066"/>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eiryo UI" panose="020B0604030504040204" pitchFamily="50" charset="-128"/>
                <a:ea typeface="Meiryo UI" panose="020B0604030504040204" pitchFamily="50" charset="-128"/>
              </a:endParaRPr>
            </a:p>
          </p:txBody>
        </p:sp>
        <p:pic>
          <p:nvPicPr>
            <p:cNvPr id="38" name="図 37">
              <a:extLst>
                <a:ext uri="{FF2B5EF4-FFF2-40B4-BE49-F238E27FC236}">
                  <a16:creationId xmlns:a16="http://schemas.microsoft.com/office/drawing/2014/main" id="{1607818B-A668-416A-A3E7-5904B5B1FF27}"/>
                </a:ext>
              </a:extLst>
            </p:cNvPr>
            <p:cNvPicPr>
              <a:picLocks noChangeAspect="1"/>
            </p:cNvPicPr>
            <p:nvPr/>
          </p:nvPicPr>
          <p:blipFill rotWithShape="1">
            <a:blip r:embed="rId4" cstate="print">
              <a:extLst>
                <a:ext uri="{28A0092B-C50C-407E-A947-70E740481C1C}">
                  <a14:useLocalDpi xmlns:a14="http://schemas.microsoft.com/office/drawing/2010/main"/>
                </a:ext>
              </a:extLst>
            </a:blip>
            <a:srcRect/>
            <a:stretch/>
          </p:blipFill>
          <p:spPr>
            <a:xfrm>
              <a:off x="9458573" y="4434486"/>
              <a:ext cx="365259" cy="95175"/>
            </a:xfrm>
            <a:prstGeom prst="rect">
              <a:avLst/>
            </a:prstGeom>
          </p:spPr>
        </p:pic>
        <p:pic>
          <p:nvPicPr>
            <p:cNvPr id="39" name="図 38">
              <a:extLst>
                <a:ext uri="{FF2B5EF4-FFF2-40B4-BE49-F238E27FC236}">
                  <a16:creationId xmlns:a16="http://schemas.microsoft.com/office/drawing/2014/main" id="{C09F242C-859D-4303-8D73-6A7B3A52D6ED}"/>
                </a:ext>
              </a:extLst>
            </p:cNvPr>
            <p:cNvPicPr>
              <a:picLocks noChangeAspect="1"/>
            </p:cNvPicPr>
            <p:nvPr/>
          </p:nvPicPr>
          <p:blipFill rotWithShape="1">
            <a:blip r:embed="rId5" cstate="print">
              <a:extLst>
                <a:ext uri="{28A0092B-C50C-407E-A947-70E740481C1C}">
                  <a14:useLocalDpi xmlns:a14="http://schemas.microsoft.com/office/drawing/2010/main"/>
                </a:ext>
              </a:extLst>
            </a:blip>
            <a:srcRect/>
            <a:stretch/>
          </p:blipFill>
          <p:spPr>
            <a:xfrm>
              <a:off x="9458573" y="4716870"/>
              <a:ext cx="365259" cy="65513"/>
            </a:xfrm>
            <a:prstGeom prst="rect">
              <a:avLst/>
            </a:prstGeom>
          </p:spPr>
        </p:pic>
      </p:grpSp>
      <p:sp>
        <p:nvSpPr>
          <p:cNvPr id="22" name="テキスト ボックス 21">
            <a:extLst>
              <a:ext uri="{FF2B5EF4-FFF2-40B4-BE49-F238E27FC236}">
                <a16:creationId xmlns:a16="http://schemas.microsoft.com/office/drawing/2014/main" id="{C5958303-6CFD-4B9A-B874-E3B373B6C1FD}"/>
              </a:ext>
            </a:extLst>
          </p:cNvPr>
          <p:cNvSpPr txBox="1"/>
          <p:nvPr/>
        </p:nvSpPr>
        <p:spPr>
          <a:xfrm>
            <a:off x="6698227" y="3996783"/>
            <a:ext cx="338554" cy="1094037"/>
          </a:xfrm>
          <a:prstGeom prst="rect">
            <a:avLst/>
          </a:prstGeom>
          <a:noFill/>
        </p:spPr>
        <p:txBody>
          <a:bodyPr vert="vert270" wrap="square" rtlCol="0">
            <a:spAutoFit/>
          </a:bodyPr>
          <a:lstStyle/>
          <a:p>
            <a:r>
              <a:rPr kumimoji="1" lang="ja-JP" altLang="en-US" sz="1000" b="1" dirty="0">
                <a:latin typeface="Meiryo UI" panose="020B0604030504040204" pitchFamily="50" charset="-128"/>
                <a:ea typeface="Meiryo UI" panose="020B0604030504040204" pitchFamily="50" charset="-128"/>
              </a:rPr>
              <a:t>排出量（</a:t>
            </a:r>
            <a:r>
              <a:rPr kumimoji="1" lang="en-US" altLang="ja-JP" sz="1000" b="1" dirty="0" err="1">
                <a:latin typeface="Meiryo UI" panose="020B0604030504040204" pitchFamily="50" charset="-128"/>
                <a:ea typeface="Meiryo UI" panose="020B0604030504040204" pitchFamily="50" charset="-128"/>
              </a:rPr>
              <a:t>TBq</a:t>
            </a:r>
            <a:r>
              <a:rPr kumimoji="1" lang="ja-JP" altLang="en-US" sz="1000" b="1" dirty="0">
                <a:latin typeface="Meiryo UI" panose="020B0604030504040204" pitchFamily="50" charset="-128"/>
                <a:ea typeface="Meiryo UI" panose="020B0604030504040204" pitchFamily="50" charset="-128"/>
              </a:rPr>
              <a:t>）</a:t>
            </a:r>
          </a:p>
        </p:txBody>
      </p:sp>
      <p:sp>
        <p:nvSpPr>
          <p:cNvPr id="17" name="吹き出し: 角を丸めた四角形 16">
            <a:extLst>
              <a:ext uri="{FF2B5EF4-FFF2-40B4-BE49-F238E27FC236}">
                <a16:creationId xmlns:a16="http://schemas.microsoft.com/office/drawing/2014/main" id="{89622982-2F23-4659-B826-1A99DD809E9F}"/>
              </a:ext>
            </a:extLst>
          </p:cNvPr>
          <p:cNvSpPr/>
          <p:nvPr/>
        </p:nvSpPr>
        <p:spPr>
          <a:xfrm flipV="1">
            <a:off x="6882246" y="3070119"/>
            <a:ext cx="2119902" cy="924983"/>
          </a:xfrm>
          <a:prstGeom prst="wedgeRoundRectCallout">
            <a:avLst>
              <a:gd name="adj1" fmla="val -98545"/>
              <a:gd name="adj2" fmla="val -9169"/>
              <a:gd name="adj3" fmla="val 16667"/>
            </a:avLst>
          </a:prstGeom>
          <a:noFill/>
          <a:ln w="28575">
            <a:solidFill>
              <a:srgbClr val="00B05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kumimoji="1" lang="ja-JP" altLang="en-US">
              <a:latin typeface="Meiryo UI" panose="020B0604030504040204" pitchFamily="50" charset="-128"/>
              <a:ea typeface="Meiryo UI" panose="020B0604030504040204" pitchFamily="50" charset="-128"/>
            </a:endParaRPr>
          </a:p>
        </p:txBody>
      </p:sp>
      <p:graphicFrame>
        <p:nvGraphicFramePr>
          <p:cNvPr id="42" name="表 41">
            <a:extLst>
              <a:ext uri="{FF2B5EF4-FFF2-40B4-BE49-F238E27FC236}">
                <a16:creationId xmlns:a16="http://schemas.microsoft.com/office/drawing/2014/main" id="{2209EA66-59C5-42C9-A71D-CBD8651422F7}"/>
              </a:ext>
            </a:extLst>
          </p:cNvPr>
          <p:cNvGraphicFramePr>
            <a:graphicFrameLocks noGrp="1"/>
          </p:cNvGraphicFramePr>
          <p:nvPr>
            <p:extLst/>
          </p:nvPr>
        </p:nvGraphicFramePr>
        <p:xfrm>
          <a:off x="250554" y="3851599"/>
          <a:ext cx="3583758" cy="1223061"/>
        </p:xfrm>
        <a:graphic>
          <a:graphicData uri="http://schemas.openxmlformats.org/drawingml/2006/table">
            <a:tbl>
              <a:tblPr firstRow="1" bandRow="1">
                <a:tableStyleId>{5C22544A-7EE6-4342-B048-85BDC9FD1C3A}</a:tableStyleId>
              </a:tblPr>
              <a:tblGrid>
                <a:gridCol w="924258">
                  <a:extLst>
                    <a:ext uri="{9D8B030D-6E8A-4147-A177-3AD203B41FA5}">
                      <a16:colId xmlns:a16="http://schemas.microsoft.com/office/drawing/2014/main" val="3788723644"/>
                    </a:ext>
                  </a:extLst>
                </a:gridCol>
                <a:gridCol w="664875">
                  <a:extLst>
                    <a:ext uri="{9D8B030D-6E8A-4147-A177-3AD203B41FA5}">
                      <a16:colId xmlns:a16="http://schemas.microsoft.com/office/drawing/2014/main" val="1394350733"/>
                    </a:ext>
                  </a:extLst>
                </a:gridCol>
                <a:gridCol w="664875">
                  <a:extLst>
                    <a:ext uri="{9D8B030D-6E8A-4147-A177-3AD203B41FA5}">
                      <a16:colId xmlns:a16="http://schemas.microsoft.com/office/drawing/2014/main" val="620293728"/>
                    </a:ext>
                  </a:extLst>
                </a:gridCol>
                <a:gridCol w="664875">
                  <a:extLst>
                    <a:ext uri="{9D8B030D-6E8A-4147-A177-3AD203B41FA5}">
                      <a16:colId xmlns:a16="http://schemas.microsoft.com/office/drawing/2014/main" val="2209615514"/>
                    </a:ext>
                  </a:extLst>
                </a:gridCol>
                <a:gridCol w="664875">
                  <a:extLst>
                    <a:ext uri="{9D8B030D-6E8A-4147-A177-3AD203B41FA5}">
                      <a16:colId xmlns:a16="http://schemas.microsoft.com/office/drawing/2014/main" val="839815437"/>
                    </a:ext>
                  </a:extLst>
                </a:gridCol>
              </a:tblGrid>
              <a:tr h="407687">
                <a:tc>
                  <a:txBody>
                    <a:bodyPr/>
                    <a:lstStyle/>
                    <a:p>
                      <a:pPr algn="ctr"/>
                      <a:endParaRPr kumimoji="1" lang="ja-JP" altLang="en-US" sz="1100" dirty="0">
                        <a:latin typeface="メイリオ" panose="020B0604030504040204" pitchFamily="50" charset="-128"/>
                        <a:ea typeface="メイリオ" panose="020B0604030504040204" pitchFamily="50" charset="-128"/>
                      </a:endParaRPr>
                    </a:p>
                  </a:txBody>
                  <a:tcPr marL="36000" marR="36000" marT="36000" marB="36000" anchor="ctr"/>
                </a:tc>
                <a:tc>
                  <a:txBody>
                    <a:bodyPr/>
                    <a:lstStyle/>
                    <a:p>
                      <a:pPr algn="ctr"/>
                      <a:r>
                        <a:rPr kumimoji="1" lang="ja-JP" altLang="en-US" sz="1100" dirty="0">
                          <a:latin typeface="メイリオ" panose="020B0604030504040204" pitchFamily="50" charset="-128"/>
                          <a:ea typeface="メイリオ" panose="020B0604030504040204" pitchFamily="50" charset="-128"/>
                        </a:rPr>
                        <a:t>海産</a:t>
                      </a:r>
                      <a:endParaRPr kumimoji="1" lang="en-US" altLang="ja-JP" sz="1100" dirty="0">
                        <a:latin typeface="メイリオ" panose="020B0604030504040204" pitchFamily="50" charset="-128"/>
                        <a:ea typeface="メイリオ" panose="020B0604030504040204" pitchFamily="50" charset="-128"/>
                      </a:endParaRPr>
                    </a:p>
                    <a:p>
                      <a:pPr algn="ctr"/>
                      <a:r>
                        <a:rPr kumimoji="1" lang="ja-JP" altLang="en-US" sz="1100" dirty="0">
                          <a:latin typeface="メイリオ" panose="020B0604030504040204" pitchFamily="50" charset="-128"/>
                          <a:ea typeface="メイリオ" panose="020B0604030504040204" pitchFamily="50" charset="-128"/>
                        </a:rPr>
                        <a:t>魚類</a:t>
                      </a:r>
                      <a:endParaRPr kumimoji="1" lang="en-US" altLang="ja-JP" sz="1100" dirty="0">
                        <a:latin typeface="メイリオ" panose="020B0604030504040204" pitchFamily="50" charset="-128"/>
                        <a:ea typeface="メイリオ" panose="020B0604030504040204" pitchFamily="50" charset="-128"/>
                      </a:endParaRPr>
                    </a:p>
                  </a:txBody>
                  <a:tcPr marL="36000" marR="36000" marT="36000" marB="36000" anchor="ctr"/>
                </a:tc>
                <a:tc>
                  <a:txBody>
                    <a:bodyPr/>
                    <a:lstStyle/>
                    <a:p>
                      <a:pPr algn="ctr"/>
                      <a:r>
                        <a:rPr kumimoji="1" lang="ja-JP" altLang="en-US" sz="1100" dirty="0">
                          <a:latin typeface="メイリオ" panose="020B0604030504040204" pitchFamily="50" charset="-128"/>
                          <a:ea typeface="メイリオ" panose="020B0604030504040204" pitchFamily="50" charset="-128"/>
                        </a:rPr>
                        <a:t>淡水</a:t>
                      </a:r>
                      <a:endParaRPr kumimoji="1" lang="en-US" altLang="ja-JP" sz="1100" dirty="0">
                        <a:latin typeface="メイリオ" panose="020B0604030504040204" pitchFamily="50" charset="-128"/>
                        <a:ea typeface="メイリオ" panose="020B0604030504040204" pitchFamily="50" charset="-128"/>
                      </a:endParaRPr>
                    </a:p>
                    <a:p>
                      <a:pPr algn="ctr"/>
                      <a:r>
                        <a:rPr kumimoji="1" lang="ja-JP" altLang="en-US" sz="1100" dirty="0">
                          <a:latin typeface="メイリオ" panose="020B0604030504040204" pitchFamily="50" charset="-128"/>
                          <a:ea typeface="メイリオ" panose="020B0604030504040204" pitchFamily="50" charset="-128"/>
                        </a:rPr>
                        <a:t>魚類</a:t>
                      </a:r>
                      <a:endParaRPr kumimoji="1" lang="en-US" altLang="ja-JP" sz="1100" dirty="0">
                        <a:latin typeface="メイリオ" panose="020B0604030504040204" pitchFamily="50" charset="-128"/>
                        <a:ea typeface="メイリオ" panose="020B0604030504040204" pitchFamily="50" charset="-128"/>
                      </a:endParaRPr>
                    </a:p>
                  </a:txBody>
                  <a:tcPr marL="36000" marR="36000" marT="36000" marB="36000" anchor="ctr"/>
                </a:tc>
                <a:tc>
                  <a:txBody>
                    <a:bodyPr/>
                    <a:lstStyle/>
                    <a:p>
                      <a:pPr algn="ctr"/>
                      <a:r>
                        <a:rPr kumimoji="1" lang="ja-JP" altLang="en-US" sz="1100" dirty="0">
                          <a:latin typeface="メイリオ" panose="020B0604030504040204" pitchFamily="50" charset="-128"/>
                          <a:ea typeface="メイリオ" panose="020B0604030504040204" pitchFamily="50" charset="-128"/>
                        </a:rPr>
                        <a:t>軟体類</a:t>
                      </a:r>
                      <a:endParaRPr kumimoji="1" lang="en-US" altLang="ja-JP" sz="1100" dirty="0">
                        <a:latin typeface="メイリオ" panose="020B0604030504040204" pitchFamily="50" charset="-128"/>
                        <a:ea typeface="メイリオ" panose="020B0604030504040204" pitchFamily="50" charset="-128"/>
                      </a:endParaRPr>
                    </a:p>
                  </a:txBody>
                  <a:tcPr marL="36000" marR="36000" marT="36000" marB="36000" anchor="ctr"/>
                </a:tc>
                <a:tc>
                  <a:txBody>
                    <a:bodyPr/>
                    <a:lstStyle/>
                    <a:p>
                      <a:pPr algn="ctr"/>
                      <a:r>
                        <a:rPr kumimoji="1" lang="ja-JP" altLang="en-US" sz="1100" dirty="0">
                          <a:latin typeface="メイリオ" panose="020B0604030504040204" pitchFamily="50" charset="-128"/>
                          <a:ea typeface="メイリオ" panose="020B0604030504040204" pitchFamily="50" charset="-128"/>
                        </a:rPr>
                        <a:t>海藻類</a:t>
                      </a:r>
                    </a:p>
                  </a:txBody>
                  <a:tcPr marL="36000" marR="36000" marT="36000" marB="36000" anchor="ctr"/>
                </a:tc>
                <a:extLst>
                  <a:ext uri="{0D108BD9-81ED-4DB2-BD59-A6C34878D82A}">
                    <a16:rowId xmlns:a16="http://schemas.microsoft.com/office/drawing/2014/main" val="3860971591"/>
                  </a:ext>
                </a:extLst>
              </a:tr>
              <a:tr h="407687">
                <a:tc>
                  <a:txBody>
                    <a:bodyPr/>
                    <a:lstStyle/>
                    <a:p>
                      <a:pPr algn="ctr"/>
                      <a:r>
                        <a:rPr kumimoji="1" lang="ja-JP" altLang="en-US" sz="1100" dirty="0">
                          <a:solidFill>
                            <a:schemeClr val="tx1"/>
                          </a:solidFill>
                          <a:latin typeface="メイリオ" panose="020B0604030504040204" pitchFamily="50" charset="-128"/>
                          <a:ea typeface="メイリオ" panose="020B0604030504040204" pitchFamily="50" charset="-128"/>
                        </a:rPr>
                        <a:t>トリチウム</a:t>
                      </a:r>
                      <a:r>
                        <a:rPr kumimoji="1" lang="en-US" altLang="ja-JP" sz="1100" baseline="30000" dirty="0">
                          <a:solidFill>
                            <a:schemeClr val="tx1"/>
                          </a:solidFill>
                          <a:latin typeface="メイリオ" panose="020B0604030504040204" pitchFamily="50" charset="-128"/>
                          <a:ea typeface="メイリオ" panose="020B0604030504040204" pitchFamily="50" charset="-128"/>
                        </a:rPr>
                        <a:t>※1</a:t>
                      </a:r>
                      <a:endParaRPr kumimoji="1" lang="ja-JP" altLang="en-US" sz="1100" baseline="30000" dirty="0">
                        <a:solidFill>
                          <a:schemeClr val="tx1"/>
                        </a:solidFill>
                        <a:latin typeface="メイリオ" panose="020B0604030504040204" pitchFamily="50" charset="-128"/>
                        <a:ea typeface="メイリオ" panose="020B0604030504040204" pitchFamily="50" charset="-128"/>
                      </a:endParaRPr>
                    </a:p>
                  </a:txBody>
                  <a:tcPr marL="36000" marR="36000" marT="36000" marB="36000" anchor="ctr"/>
                </a:tc>
                <a:tc>
                  <a:txBody>
                    <a:bodyPr/>
                    <a:lstStyle/>
                    <a:p>
                      <a:pPr algn="ctr"/>
                      <a:r>
                        <a:rPr kumimoji="1" lang="en-US" altLang="ja-JP" sz="1100" dirty="0">
                          <a:solidFill>
                            <a:schemeClr val="tx1"/>
                          </a:solidFill>
                          <a:latin typeface="メイリオ" panose="020B0604030504040204" pitchFamily="50" charset="-128"/>
                          <a:ea typeface="メイリオ" panose="020B0604030504040204" pitchFamily="50" charset="-128"/>
                        </a:rPr>
                        <a:t>1</a:t>
                      </a:r>
                      <a:endParaRPr kumimoji="1" lang="ja-JP" altLang="en-US" sz="1100" dirty="0">
                        <a:solidFill>
                          <a:schemeClr val="tx1"/>
                        </a:solidFill>
                        <a:latin typeface="メイリオ" panose="020B0604030504040204" pitchFamily="50" charset="-128"/>
                        <a:ea typeface="メイリオ" panose="020B0604030504040204" pitchFamily="50" charset="-128"/>
                      </a:endParaRPr>
                    </a:p>
                  </a:txBody>
                  <a:tcPr marL="36000" marR="36000" marT="36000" marB="36000" anchor="ctr"/>
                </a:tc>
                <a:tc>
                  <a:txBody>
                    <a:bodyPr/>
                    <a:lstStyle/>
                    <a:p>
                      <a:pPr algn="ctr"/>
                      <a:r>
                        <a:rPr kumimoji="1" lang="en-US" altLang="ja-JP" sz="1100" dirty="0">
                          <a:solidFill>
                            <a:schemeClr val="tx1"/>
                          </a:solidFill>
                          <a:latin typeface="メイリオ" panose="020B0604030504040204" pitchFamily="50" charset="-128"/>
                          <a:ea typeface="メイリオ" panose="020B0604030504040204" pitchFamily="50" charset="-128"/>
                        </a:rPr>
                        <a:t>―</a:t>
                      </a:r>
                      <a:endParaRPr kumimoji="1" lang="ja-JP" altLang="en-US" sz="1100" dirty="0">
                        <a:solidFill>
                          <a:schemeClr val="tx1"/>
                        </a:solidFill>
                        <a:latin typeface="メイリオ" panose="020B0604030504040204" pitchFamily="50" charset="-128"/>
                        <a:ea typeface="メイリオ" panose="020B0604030504040204" pitchFamily="50" charset="-128"/>
                      </a:endParaRPr>
                    </a:p>
                  </a:txBody>
                  <a:tcPr marL="36000" marR="36000" marT="36000" marB="36000" anchor="ctr"/>
                </a:tc>
                <a:tc>
                  <a:txBody>
                    <a:bodyPr/>
                    <a:lstStyle/>
                    <a:p>
                      <a:pPr algn="ctr"/>
                      <a:r>
                        <a:rPr kumimoji="1" lang="en-US" altLang="ja-JP" sz="1100" dirty="0">
                          <a:solidFill>
                            <a:schemeClr val="tx1"/>
                          </a:solidFill>
                          <a:latin typeface="メイリオ" panose="020B0604030504040204" pitchFamily="50" charset="-128"/>
                          <a:ea typeface="メイリオ" panose="020B0604030504040204" pitchFamily="50" charset="-128"/>
                        </a:rPr>
                        <a:t>1</a:t>
                      </a:r>
                      <a:endParaRPr kumimoji="1" lang="ja-JP" altLang="en-US" sz="1100" dirty="0">
                        <a:solidFill>
                          <a:schemeClr val="tx1"/>
                        </a:solidFill>
                        <a:latin typeface="メイリオ" panose="020B0604030504040204" pitchFamily="50" charset="-128"/>
                        <a:ea typeface="メイリオ" panose="020B0604030504040204" pitchFamily="50" charset="-128"/>
                      </a:endParaRPr>
                    </a:p>
                  </a:txBody>
                  <a:tcPr marL="36000" marR="36000" marT="36000" marB="36000" anchor="ctr"/>
                </a:tc>
                <a:tc>
                  <a:txBody>
                    <a:bodyPr/>
                    <a:lstStyle/>
                    <a:p>
                      <a:pPr algn="ctr"/>
                      <a:r>
                        <a:rPr kumimoji="1" lang="en-US" altLang="ja-JP" sz="1100" dirty="0">
                          <a:solidFill>
                            <a:schemeClr val="tx1"/>
                          </a:solidFill>
                          <a:latin typeface="メイリオ" panose="020B0604030504040204" pitchFamily="50" charset="-128"/>
                          <a:ea typeface="メイリオ" panose="020B0604030504040204" pitchFamily="50" charset="-128"/>
                        </a:rPr>
                        <a:t>1</a:t>
                      </a:r>
                    </a:p>
                  </a:txBody>
                  <a:tcPr marL="36000" marR="36000" marT="36000" marB="36000" anchor="ctr"/>
                </a:tc>
                <a:extLst>
                  <a:ext uri="{0D108BD9-81ED-4DB2-BD59-A6C34878D82A}">
                    <a16:rowId xmlns:a16="http://schemas.microsoft.com/office/drawing/2014/main" val="850223012"/>
                  </a:ext>
                </a:extLst>
              </a:tr>
              <a:tr h="407687">
                <a:tc>
                  <a:txBody>
                    <a:bodyPr/>
                    <a:lstStyle/>
                    <a:p>
                      <a:pPr algn="ctr"/>
                      <a:r>
                        <a:rPr kumimoji="1" lang="ja-JP" altLang="en-US" sz="1100" dirty="0">
                          <a:solidFill>
                            <a:schemeClr val="tx1"/>
                          </a:solidFill>
                          <a:latin typeface="メイリオ" panose="020B0604030504040204" pitchFamily="50" charset="-128"/>
                          <a:ea typeface="メイリオ" panose="020B0604030504040204" pitchFamily="50" charset="-128"/>
                        </a:rPr>
                        <a:t>セシウム</a:t>
                      </a:r>
                      <a:r>
                        <a:rPr kumimoji="1" lang="en-US" altLang="ja-JP" sz="1100" dirty="0">
                          <a:solidFill>
                            <a:schemeClr val="tx1"/>
                          </a:solidFill>
                          <a:latin typeface="メイリオ" panose="020B0604030504040204" pitchFamily="50" charset="-128"/>
                          <a:ea typeface="メイリオ" panose="020B0604030504040204" pitchFamily="50" charset="-128"/>
                        </a:rPr>
                        <a:t>137</a:t>
                      </a:r>
                      <a:endParaRPr kumimoji="1" lang="ja-JP" altLang="en-US" sz="1100" dirty="0">
                        <a:solidFill>
                          <a:schemeClr val="tx1"/>
                        </a:solidFill>
                        <a:latin typeface="メイリオ" panose="020B0604030504040204" pitchFamily="50" charset="-128"/>
                        <a:ea typeface="メイリオ" panose="020B0604030504040204" pitchFamily="50" charset="-128"/>
                      </a:endParaRPr>
                    </a:p>
                  </a:txBody>
                  <a:tcPr marL="36000" marR="36000" marT="36000" marB="36000" anchor="ctr"/>
                </a:tc>
                <a:tc>
                  <a:txBody>
                    <a:bodyPr/>
                    <a:lstStyle/>
                    <a:p>
                      <a:pPr algn="ctr"/>
                      <a:r>
                        <a:rPr kumimoji="1" lang="en-US" altLang="ja-JP" sz="1100" dirty="0">
                          <a:solidFill>
                            <a:schemeClr val="tx1"/>
                          </a:solidFill>
                          <a:latin typeface="メイリオ" panose="020B0604030504040204" pitchFamily="50" charset="-128"/>
                          <a:ea typeface="メイリオ" panose="020B0604030504040204" pitchFamily="50" charset="-128"/>
                        </a:rPr>
                        <a:t>5</a:t>
                      </a:r>
                      <a:r>
                        <a:rPr kumimoji="1" lang="ja-JP" altLang="en-US" sz="1100" dirty="0">
                          <a:solidFill>
                            <a:schemeClr val="tx1"/>
                          </a:solidFill>
                          <a:latin typeface="メイリオ" panose="020B0604030504040204" pitchFamily="50" charset="-128"/>
                          <a:ea typeface="メイリオ" panose="020B0604030504040204" pitchFamily="50" charset="-128"/>
                        </a:rPr>
                        <a:t>～</a:t>
                      </a:r>
                      <a:r>
                        <a:rPr kumimoji="1" lang="en-US" altLang="ja-JP" sz="1100" dirty="0">
                          <a:solidFill>
                            <a:schemeClr val="tx1"/>
                          </a:solidFill>
                          <a:latin typeface="メイリオ" panose="020B0604030504040204" pitchFamily="50" charset="-128"/>
                          <a:ea typeface="メイリオ" panose="020B0604030504040204" pitchFamily="50" charset="-128"/>
                        </a:rPr>
                        <a:t>100</a:t>
                      </a:r>
                      <a:endParaRPr kumimoji="1" lang="ja-JP" altLang="en-US" sz="1100" dirty="0">
                        <a:solidFill>
                          <a:schemeClr val="tx1"/>
                        </a:solidFill>
                        <a:latin typeface="メイリオ" panose="020B0604030504040204" pitchFamily="50" charset="-128"/>
                        <a:ea typeface="メイリオ" panose="020B0604030504040204" pitchFamily="50" charset="-128"/>
                      </a:endParaRPr>
                    </a:p>
                  </a:txBody>
                  <a:tcPr marL="36000" marR="36000" marT="36000" marB="36000" anchor="ctr"/>
                </a:tc>
                <a:tc>
                  <a:txBody>
                    <a:bodyPr/>
                    <a:lstStyle/>
                    <a:p>
                      <a:pPr algn="ctr"/>
                      <a:r>
                        <a:rPr kumimoji="1" lang="en-US" altLang="ja-JP" sz="1100" dirty="0">
                          <a:solidFill>
                            <a:schemeClr val="tx1"/>
                          </a:solidFill>
                          <a:latin typeface="メイリオ" panose="020B0604030504040204" pitchFamily="50" charset="-128"/>
                          <a:ea typeface="メイリオ" panose="020B0604030504040204" pitchFamily="50" charset="-128"/>
                        </a:rPr>
                        <a:t>400</a:t>
                      </a:r>
                      <a:r>
                        <a:rPr kumimoji="1" lang="ja-JP" altLang="en-US" sz="1100" dirty="0">
                          <a:solidFill>
                            <a:schemeClr val="tx1"/>
                          </a:solidFill>
                          <a:latin typeface="メイリオ" panose="020B0604030504040204" pitchFamily="50" charset="-128"/>
                          <a:ea typeface="メイリオ" panose="020B0604030504040204" pitchFamily="50" charset="-128"/>
                        </a:rPr>
                        <a:t>～</a:t>
                      </a:r>
                      <a:r>
                        <a:rPr kumimoji="1" lang="en-US" altLang="ja-JP" sz="1100" dirty="0">
                          <a:solidFill>
                            <a:schemeClr val="tx1"/>
                          </a:solidFill>
                          <a:latin typeface="メイリオ" panose="020B0604030504040204" pitchFamily="50" charset="-128"/>
                          <a:ea typeface="メイリオ" panose="020B0604030504040204" pitchFamily="50" charset="-128"/>
                        </a:rPr>
                        <a:t>2,000</a:t>
                      </a:r>
                      <a:r>
                        <a:rPr kumimoji="1" lang="en-US" altLang="ja-JP" sz="1100" baseline="30000" dirty="0">
                          <a:solidFill>
                            <a:schemeClr val="tx1"/>
                          </a:solidFill>
                          <a:latin typeface="メイリオ" panose="020B0604030504040204" pitchFamily="50" charset="-128"/>
                          <a:ea typeface="メイリオ" panose="020B0604030504040204" pitchFamily="50" charset="-128"/>
                        </a:rPr>
                        <a:t>※2</a:t>
                      </a:r>
                      <a:endParaRPr kumimoji="1" lang="ja-JP" altLang="en-US" sz="1100" baseline="30000" dirty="0">
                        <a:solidFill>
                          <a:schemeClr val="tx1"/>
                        </a:solidFill>
                        <a:latin typeface="メイリオ" panose="020B0604030504040204" pitchFamily="50" charset="-128"/>
                        <a:ea typeface="メイリオ" panose="020B0604030504040204" pitchFamily="50" charset="-128"/>
                      </a:endParaRPr>
                    </a:p>
                  </a:txBody>
                  <a:tcPr marL="36000" marR="36000" marT="36000" marB="36000" anchor="ctr"/>
                </a:tc>
                <a:tc>
                  <a:txBody>
                    <a:bodyPr/>
                    <a:lstStyle/>
                    <a:p>
                      <a:pPr algn="ctr"/>
                      <a:r>
                        <a:rPr kumimoji="1" lang="en-US" altLang="ja-JP" sz="1100" dirty="0">
                          <a:solidFill>
                            <a:schemeClr val="tx1"/>
                          </a:solidFill>
                          <a:latin typeface="メイリオ" panose="020B0604030504040204" pitchFamily="50" charset="-128"/>
                          <a:ea typeface="メイリオ" panose="020B0604030504040204" pitchFamily="50" charset="-128"/>
                        </a:rPr>
                        <a:t>10</a:t>
                      </a:r>
                      <a:r>
                        <a:rPr kumimoji="1" lang="ja-JP" altLang="en-US" sz="1100" dirty="0">
                          <a:solidFill>
                            <a:schemeClr val="tx1"/>
                          </a:solidFill>
                          <a:latin typeface="メイリオ" panose="020B0604030504040204" pitchFamily="50" charset="-128"/>
                          <a:ea typeface="メイリオ" panose="020B0604030504040204" pitchFamily="50" charset="-128"/>
                        </a:rPr>
                        <a:t>～</a:t>
                      </a:r>
                      <a:r>
                        <a:rPr kumimoji="1" lang="en-US" altLang="ja-JP" sz="1100" dirty="0">
                          <a:solidFill>
                            <a:schemeClr val="tx1"/>
                          </a:solidFill>
                          <a:latin typeface="メイリオ" panose="020B0604030504040204" pitchFamily="50" charset="-128"/>
                          <a:ea typeface="メイリオ" panose="020B0604030504040204" pitchFamily="50" charset="-128"/>
                        </a:rPr>
                        <a:t>60</a:t>
                      </a:r>
                      <a:endParaRPr kumimoji="1" lang="ja-JP" altLang="en-US" sz="1100" dirty="0">
                        <a:solidFill>
                          <a:schemeClr val="tx1"/>
                        </a:solidFill>
                        <a:latin typeface="メイリオ" panose="020B0604030504040204" pitchFamily="50" charset="-128"/>
                        <a:ea typeface="メイリオ" panose="020B0604030504040204" pitchFamily="50" charset="-128"/>
                      </a:endParaRPr>
                    </a:p>
                  </a:txBody>
                  <a:tcPr marL="36000" marR="36000" marT="36000" marB="36000" anchor="ctr"/>
                </a:tc>
                <a:tc>
                  <a:txBody>
                    <a:bodyPr/>
                    <a:lstStyle/>
                    <a:p>
                      <a:pPr algn="ctr"/>
                      <a:r>
                        <a:rPr kumimoji="1" lang="en-US" altLang="ja-JP" sz="1100" dirty="0">
                          <a:solidFill>
                            <a:schemeClr val="tx1"/>
                          </a:solidFill>
                          <a:latin typeface="メイリオ" panose="020B0604030504040204" pitchFamily="50" charset="-128"/>
                          <a:ea typeface="メイリオ" panose="020B0604030504040204" pitchFamily="50" charset="-128"/>
                        </a:rPr>
                        <a:t>10</a:t>
                      </a:r>
                      <a:r>
                        <a:rPr kumimoji="1" lang="ja-JP" altLang="en-US" sz="1100" dirty="0">
                          <a:solidFill>
                            <a:schemeClr val="tx1"/>
                          </a:solidFill>
                          <a:latin typeface="メイリオ" panose="020B0604030504040204" pitchFamily="50" charset="-128"/>
                          <a:ea typeface="メイリオ" panose="020B0604030504040204" pitchFamily="50" charset="-128"/>
                        </a:rPr>
                        <a:t>～</a:t>
                      </a:r>
                      <a:r>
                        <a:rPr kumimoji="1" lang="en-US" altLang="ja-JP" sz="1100" dirty="0">
                          <a:solidFill>
                            <a:schemeClr val="tx1"/>
                          </a:solidFill>
                          <a:latin typeface="メイリオ" panose="020B0604030504040204" pitchFamily="50" charset="-128"/>
                          <a:ea typeface="メイリオ" panose="020B0604030504040204" pitchFamily="50" charset="-128"/>
                        </a:rPr>
                        <a:t>50</a:t>
                      </a:r>
                      <a:endParaRPr kumimoji="1" lang="ja-JP" altLang="en-US" sz="1100" dirty="0">
                        <a:solidFill>
                          <a:schemeClr val="tx1"/>
                        </a:solidFill>
                        <a:latin typeface="メイリオ" panose="020B0604030504040204" pitchFamily="50" charset="-128"/>
                        <a:ea typeface="メイリオ" panose="020B0604030504040204" pitchFamily="50" charset="-128"/>
                      </a:endParaRPr>
                    </a:p>
                  </a:txBody>
                  <a:tcPr marL="36000" marR="36000" marT="36000" marB="36000" anchor="ctr"/>
                </a:tc>
                <a:extLst>
                  <a:ext uri="{0D108BD9-81ED-4DB2-BD59-A6C34878D82A}">
                    <a16:rowId xmlns:a16="http://schemas.microsoft.com/office/drawing/2014/main" val="488235695"/>
                  </a:ext>
                </a:extLst>
              </a:tr>
            </a:tbl>
          </a:graphicData>
        </a:graphic>
      </p:graphicFrame>
      <p:sp>
        <p:nvSpPr>
          <p:cNvPr id="43" name="テキスト ボックス 42">
            <a:extLst>
              <a:ext uri="{FF2B5EF4-FFF2-40B4-BE49-F238E27FC236}">
                <a16:creationId xmlns:a16="http://schemas.microsoft.com/office/drawing/2014/main" id="{F2D18147-0442-4D6D-A5BD-0C608EBC597D}"/>
              </a:ext>
            </a:extLst>
          </p:cNvPr>
          <p:cNvSpPr txBox="1"/>
          <p:nvPr/>
        </p:nvSpPr>
        <p:spPr>
          <a:xfrm>
            <a:off x="221701" y="5125527"/>
            <a:ext cx="3665831" cy="861774"/>
          </a:xfrm>
          <a:prstGeom prst="rect">
            <a:avLst/>
          </a:prstGeom>
          <a:noFill/>
        </p:spPr>
        <p:txBody>
          <a:bodyPr wrap="square" rtlCol="0">
            <a:spAutoFit/>
          </a:bodyPr>
          <a:lstStyle/>
          <a:p>
            <a:pPr marL="266700" indent="-266700">
              <a:spcBef>
                <a:spcPts val="300"/>
              </a:spcBef>
            </a:pPr>
            <a:r>
              <a:rPr kumimoji="1" lang="en-US" altLang="ja-JP" sz="900" dirty="0">
                <a:latin typeface="Meiryo UI" panose="020B0604030504040204" pitchFamily="50" charset="-128"/>
                <a:ea typeface="Meiryo UI" panose="020B0604030504040204" pitchFamily="50" charset="-128"/>
              </a:rPr>
              <a:t>※1</a:t>
            </a:r>
            <a:r>
              <a:rPr kumimoji="1" lang="ja-JP" altLang="en-US" sz="900" dirty="0">
                <a:latin typeface="Meiryo UI" panose="020B0604030504040204" pitchFamily="50" charset="-128"/>
                <a:ea typeface="Meiryo UI" panose="020B0604030504040204" pitchFamily="50" charset="-128"/>
              </a:rPr>
              <a:t> 自由水型（</a:t>
            </a:r>
            <a:r>
              <a:rPr kumimoji="1" lang="en-US" altLang="ja-JP" sz="900" dirty="0">
                <a:latin typeface="Meiryo UI" panose="020B0604030504040204" pitchFamily="50" charset="-128"/>
                <a:ea typeface="Meiryo UI" panose="020B0604030504040204" pitchFamily="50" charset="-128"/>
              </a:rPr>
              <a:t>HTO</a:t>
            </a:r>
            <a:r>
              <a:rPr kumimoji="1" lang="ja-JP" altLang="en-US" sz="900" dirty="0">
                <a:latin typeface="Meiryo UI" panose="020B0604030504040204" pitchFamily="50" charset="-128"/>
                <a:ea typeface="Meiryo UI" panose="020B0604030504040204" pitchFamily="50" charset="-128"/>
              </a:rPr>
              <a:t>）、</a:t>
            </a:r>
            <a:endParaRPr kumimoji="1" lang="en-US" altLang="ja-JP" sz="900" dirty="0">
              <a:latin typeface="Meiryo UI" panose="020B0604030504040204" pitchFamily="50" charset="-128"/>
              <a:ea typeface="Meiryo UI" panose="020B0604030504040204" pitchFamily="50" charset="-128"/>
            </a:endParaRPr>
          </a:p>
          <a:p>
            <a:pPr marL="216000" indent="-216000"/>
            <a:r>
              <a:rPr kumimoji="1" lang="ja-JP" altLang="en-US" sz="900" dirty="0">
                <a:latin typeface="Meiryo UI" panose="020B0604030504040204" pitchFamily="50" charset="-128"/>
                <a:ea typeface="Meiryo UI" panose="020B0604030504040204" pitchFamily="50" charset="-128"/>
              </a:rPr>
              <a:t>　　　なお、直接有機結合型トリチウム（</a:t>
            </a:r>
            <a:r>
              <a:rPr kumimoji="1" lang="en-US" altLang="ja-JP" sz="900" dirty="0">
                <a:latin typeface="Meiryo UI" panose="020B0604030504040204" pitchFamily="50" charset="-128"/>
                <a:ea typeface="Meiryo UI" panose="020B0604030504040204" pitchFamily="50" charset="-128"/>
              </a:rPr>
              <a:t>OBT</a:t>
            </a:r>
            <a:r>
              <a:rPr kumimoji="1" lang="ja-JP" altLang="en-US" sz="900" dirty="0">
                <a:latin typeface="Meiryo UI" panose="020B0604030504040204" pitchFamily="50" charset="-128"/>
                <a:ea typeface="Meiryo UI" panose="020B0604030504040204" pitchFamily="50" charset="-128"/>
              </a:rPr>
              <a:t>）を取り込んだ場合は見かけの濃縮係数が非常に高くなる場合がある。</a:t>
            </a:r>
            <a:endParaRPr kumimoji="1" lang="en-US" altLang="ja-JP" sz="900" dirty="0">
              <a:latin typeface="Meiryo UI" panose="020B0604030504040204" pitchFamily="50" charset="-128"/>
              <a:ea typeface="Meiryo UI" panose="020B0604030504040204" pitchFamily="50" charset="-128"/>
            </a:endParaRPr>
          </a:p>
          <a:p>
            <a:pPr marL="266700" indent="-266700">
              <a:spcBef>
                <a:spcPts val="300"/>
              </a:spcBef>
            </a:pPr>
            <a:r>
              <a:rPr kumimoji="1" lang="en-US" altLang="ja-JP" sz="900" dirty="0">
                <a:latin typeface="Meiryo UI" panose="020B0604030504040204" pitchFamily="50" charset="-128"/>
                <a:ea typeface="Meiryo UI" panose="020B0604030504040204" pitchFamily="50" charset="-128"/>
              </a:rPr>
              <a:t>※2 </a:t>
            </a:r>
            <a:r>
              <a:rPr kumimoji="1" lang="ja-JP" altLang="en-US" sz="900" dirty="0">
                <a:latin typeface="Meiryo UI" panose="020B0604030504040204" pitchFamily="50" charset="-128"/>
                <a:ea typeface="Meiryo UI" panose="020B0604030504040204" pitchFamily="50" charset="-128"/>
              </a:rPr>
              <a:t>見かけの濃縮係数</a:t>
            </a:r>
            <a:endParaRPr kumimoji="1" lang="en-US" altLang="ja-JP" sz="900" dirty="0">
              <a:latin typeface="Meiryo UI" panose="020B0604030504040204" pitchFamily="50" charset="-128"/>
              <a:ea typeface="Meiryo UI" panose="020B0604030504040204" pitchFamily="50" charset="-128"/>
            </a:endParaRPr>
          </a:p>
          <a:p>
            <a:pPr marL="266700" indent="-266700">
              <a:spcBef>
                <a:spcPts val="300"/>
              </a:spcBef>
            </a:pPr>
            <a:r>
              <a:rPr kumimoji="1" lang="en-US" altLang="ja-JP" sz="900" dirty="0">
                <a:latin typeface="Meiryo UI" panose="020B0604030504040204" pitchFamily="50" charset="-128"/>
                <a:ea typeface="Meiryo UI" panose="020B0604030504040204" pitchFamily="50" charset="-128"/>
              </a:rPr>
              <a:t>―</a:t>
            </a:r>
            <a:r>
              <a:rPr kumimoji="1" lang="ja-JP" altLang="en-US" sz="900" dirty="0">
                <a:latin typeface="Meiryo UI" panose="020B0604030504040204" pitchFamily="50" charset="-128"/>
                <a:ea typeface="Meiryo UI" panose="020B0604030504040204" pitchFamily="50" charset="-128"/>
              </a:rPr>
              <a:t>は、データ無し。</a:t>
            </a:r>
            <a:endParaRPr kumimoji="1" lang="en-US" altLang="ja-JP" sz="900" dirty="0">
              <a:latin typeface="Meiryo UI" panose="020B0604030504040204" pitchFamily="50" charset="-128"/>
              <a:ea typeface="Meiryo UI" panose="020B0604030504040204" pitchFamily="50" charset="-128"/>
            </a:endParaRPr>
          </a:p>
        </p:txBody>
      </p:sp>
      <p:sp>
        <p:nvSpPr>
          <p:cNvPr id="45" name="テキスト ボックス 44">
            <a:extLst>
              <a:ext uri="{FF2B5EF4-FFF2-40B4-BE49-F238E27FC236}">
                <a16:creationId xmlns:a16="http://schemas.microsoft.com/office/drawing/2014/main" id="{6166C0D4-F3D0-4733-AB92-B02865817424}"/>
              </a:ext>
            </a:extLst>
          </p:cNvPr>
          <p:cNvSpPr txBox="1"/>
          <p:nvPr/>
        </p:nvSpPr>
        <p:spPr>
          <a:xfrm>
            <a:off x="194321" y="3587508"/>
            <a:ext cx="2084225" cy="307777"/>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1400" b="1" dirty="0">
                <a:latin typeface="Meiryo UI" panose="020B0604030504040204" pitchFamily="50" charset="-128"/>
                <a:ea typeface="Meiryo UI" panose="020B0604030504040204" pitchFamily="50" charset="-128"/>
              </a:rPr>
              <a:t>表　水生生物の濃縮係数</a:t>
            </a:r>
            <a:endParaRPr kumimoji="1" lang="ja-JP" altLang="en-US" sz="1400" b="1"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endParaRPr>
          </a:p>
        </p:txBody>
      </p:sp>
      <p:sp>
        <p:nvSpPr>
          <p:cNvPr id="34" name="テキスト ボックス 33">
            <a:extLst>
              <a:ext uri="{FF2B5EF4-FFF2-40B4-BE49-F238E27FC236}">
                <a16:creationId xmlns:a16="http://schemas.microsoft.com/office/drawing/2014/main" id="{B445F684-2FFD-4FDB-A7A8-EAA5B724685C}"/>
              </a:ext>
            </a:extLst>
          </p:cNvPr>
          <p:cNvSpPr txBox="1"/>
          <p:nvPr/>
        </p:nvSpPr>
        <p:spPr>
          <a:xfrm>
            <a:off x="7302140" y="4015873"/>
            <a:ext cx="1739458" cy="230832"/>
          </a:xfrm>
          <a:prstGeom prst="rect">
            <a:avLst/>
          </a:prstGeom>
          <a:noFill/>
        </p:spPr>
        <p:txBody>
          <a:bodyPr wrap="square" rtlCol="0">
            <a:spAutoFit/>
          </a:bodyPr>
          <a:lstStyle/>
          <a:p>
            <a:pPr marL="266700" indent="-266700">
              <a:spcBef>
                <a:spcPts val="300"/>
              </a:spcBef>
            </a:pPr>
            <a:r>
              <a:rPr kumimoji="1" lang="en-US" altLang="ja-JP" sz="900" dirty="0">
                <a:latin typeface="Meiryo UI" panose="020B0604030504040204" pitchFamily="50" charset="-128"/>
                <a:ea typeface="Meiryo UI" panose="020B0604030504040204" pitchFamily="50" charset="-128"/>
              </a:rPr>
              <a:t>※OBT</a:t>
            </a:r>
            <a:r>
              <a:rPr kumimoji="1" lang="ja-JP" altLang="en-US" sz="900" dirty="0">
                <a:latin typeface="Meiryo UI" panose="020B0604030504040204" pitchFamily="50" charset="-128"/>
                <a:ea typeface="Meiryo UI" panose="020B0604030504040204" pitchFamily="50" charset="-128"/>
              </a:rPr>
              <a:t>濃度であることに留意</a:t>
            </a:r>
            <a:endParaRPr kumimoji="1" lang="en-US" altLang="ja-JP" sz="9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429234615"/>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81C1CDA-8276-4784-9AC2-BD48DDA03E3D}"/>
              </a:ext>
            </a:extLst>
          </p:cNvPr>
          <p:cNvSpPr>
            <a:spLocks noGrp="1"/>
          </p:cNvSpPr>
          <p:nvPr>
            <p:ph type="title"/>
          </p:nvPr>
        </p:nvSpPr>
        <p:spPr/>
        <p:txBody>
          <a:bodyPr/>
          <a:lstStyle/>
          <a:p>
            <a:r>
              <a:rPr kumimoji="1" lang="en-US" altLang="ja-JP" dirty="0">
                <a:latin typeface="Meiryo UI" panose="020B0604030504040204" pitchFamily="50" charset="-128"/>
                <a:ea typeface="Meiryo UI" panose="020B0604030504040204" pitchFamily="50" charset="-128"/>
              </a:rPr>
              <a:t>5. </a:t>
            </a:r>
            <a:r>
              <a:rPr kumimoji="1" lang="ja-JP" altLang="en-US" dirty="0">
                <a:latin typeface="Meiryo UI" panose="020B0604030504040204" pitchFamily="50" charset="-128"/>
                <a:ea typeface="Meiryo UI" panose="020B0604030504040204" pitchFamily="50" charset="-128"/>
              </a:rPr>
              <a:t>トリチウムの環境影響</a:t>
            </a:r>
          </a:p>
        </p:txBody>
      </p:sp>
      <p:sp>
        <p:nvSpPr>
          <p:cNvPr id="3" name="テキスト プレースホルダー 2">
            <a:extLst>
              <a:ext uri="{FF2B5EF4-FFF2-40B4-BE49-F238E27FC236}">
                <a16:creationId xmlns:a16="http://schemas.microsoft.com/office/drawing/2014/main" id="{41563003-F42B-4521-B0AB-1126190878AD}"/>
              </a:ext>
            </a:extLst>
          </p:cNvPr>
          <p:cNvSpPr>
            <a:spLocks noGrp="1"/>
          </p:cNvSpPr>
          <p:nvPr>
            <p:ph type="body" idx="1"/>
          </p:nvPr>
        </p:nvSpPr>
        <p:spPr/>
        <p:txBody>
          <a:bodyPr>
            <a:normAutofit fontScale="92500" lnSpcReduction="10000"/>
          </a:bodyPr>
          <a:lstStyle/>
          <a:p>
            <a:endParaRPr kumimoji="1" lang="ja-JP" altLang="en-US">
              <a:latin typeface="Meiryo UI" panose="020B0604030504040204" pitchFamily="50" charset="-128"/>
              <a:ea typeface="Meiryo UI" panose="020B0604030504040204" pitchFamily="50" charset="-128"/>
            </a:endParaRPr>
          </a:p>
        </p:txBody>
      </p:sp>
      <p:sp>
        <p:nvSpPr>
          <p:cNvPr id="4" name="スライド番号プレースホルダー 3">
            <a:extLst>
              <a:ext uri="{FF2B5EF4-FFF2-40B4-BE49-F238E27FC236}">
                <a16:creationId xmlns:a16="http://schemas.microsoft.com/office/drawing/2014/main" id="{692C98DF-7090-4830-97C2-E14FA39BA866}"/>
              </a:ext>
            </a:extLst>
          </p:cNvPr>
          <p:cNvSpPr>
            <a:spLocks noGrp="1"/>
          </p:cNvSpPr>
          <p:nvPr>
            <p:ph type="sldNum" sz="quarter" idx="12"/>
          </p:nvPr>
        </p:nvSpPr>
        <p:spPr/>
        <p:txBody>
          <a:bodyPr/>
          <a:lstStyle/>
          <a:p>
            <a:fld id="{787F0561-F29F-4014-88F6-9EE3D1B23701}" type="slidenum">
              <a:rPr kumimoji="1" lang="ja-JP" altLang="en-US" smtClean="0">
                <a:latin typeface="Meiryo UI" panose="020B0604030504040204" pitchFamily="50" charset="-128"/>
                <a:ea typeface="Meiryo UI" panose="020B0604030504040204" pitchFamily="50" charset="-128"/>
              </a:rPr>
              <a:pPr/>
              <a:t>36</a:t>
            </a:fld>
            <a:endParaRPr kumimoji="1" lang="ja-JP" altLang="en-US">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076829321"/>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8D20457-6617-4431-9136-64674BE6E1A3}"/>
              </a:ext>
            </a:extLst>
          </p:cNvPr>
          <p:cNvSpPr>
            <a:spLocks noGrp="1"/>
          </p:cNvSpPr>
          <p:nvPr>
            <p:ph type="title"/>
          </p:nvPr>
        </p:nvSpPr>
        <p:spPr/>
        <p:txBody>
          <a:bodyPr/>
          <a:lstStyle/>
          <a:p>
            <a:r>
              <a:rPr lang="en-US" altLang="ja-JP" dirty="0"/>
              <a:t>5</a:t>
            </a:r>
            <a:r>
              <a:rPr kumimoji="1" lang="en-US" altLang="ja-JP" dirty="0"/>
              <a:t>.1</a:t>
            </a:r>
            <a:r>
              <a:rPr kumimoji="1" lang="ja-JP" altLang="en-US" dirty="0"/>
              <a:t>　環境中のトリチウム</a:t>
            </a:r>
            <a:r>
              <a:rPr lang="ja-JP" altLang="en-US" dirty="0"/>
              <a:t>の挙動（</a:t>
            </a:r>
            <a:r>
              <a:rPr lang="en-US" altLang="ja-JP" dirty="0"/>
              <a:t>1/2</a:t>
            </a:r>
            <a:r>
              <a:rPr lang="ja-JP" altLang="en-US" dirty="0"/>
              <a:t>）</a:t>
            </a:r>
            <a:endParaRPr kumimoji="1" lang="ja-JP" altLang="en-US" dirty="0"/>
          </a:p>
        </p:txBody>
      </p:sp>
      <p:sp>
        <p:nvSpPr>
          <p:cNvPr id="4" name="正方形/長方形 3">
            <a:extLst>
              <a:ext uri="{FF2B5EF4-FFF2-40B4-BE49-F238E27FC236}">
                <a16:creationId xmlns:a16="http://schemas.microsoft.com/office/drawing/2014/main" id="{271F3960-E06B-4544-9BF6-974CD2039EBE}"/>
              </a:ext>
            </a:extLst>
          </p:cNvPr>
          <p:cNvSpPr/>
          <p:nvPr/>
        </p:nvSpPr>
        <p:spPr>
          <a:xfrm>
            <a:off x="370936" y="1185704"/>
            <a:ext cx="8402128" cy="1511606"/>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buFont typeface="Wingdings" panose="05000000000000000000" pitchFamily="2" charset="2"/>
              <a:buChar char="l"/>
            </a:pPr>
            <a:r>
              <a:rPr kumimoji="1" lang="ja-JP" altLang="en-US" dirty="0">
                <a:solidFill>
                  <a:schemeClr val="tx1"/>
                </a:solidFill>
                <a:latin typeface="Meiryo UI" panose="020B0604030504040204" pitchFamily="50" charset="-128"/>
                <a:ea typeface="Meiryo UI" panose="020B0604030504040204" pitchFamily="50" charset="-128"/>
              </a:rPr>
              <a:t>環境中トリチウムは、北極・南極から赤道に向かって減少する緯度依存性があることが知られている。</a:t>
            </a:r>
            <a:endParaRPr kumimoji="1" lang="en-US" altLang="ja-JP" dirty="0">
              <a:solidFill>
                <a:schemeClr val="tx1"/>
              </a:solidFill>
              <a:latin typeface="Meiryo UI" panose="020B0604030504040204" pitchFamily="50" charset="-128"/>
              <a:ea typeface="Meiryo UI" panose="020B0604030504040204" pitchFamily="50" charset="-128"/>
            </a:endParaRPr>
          </a:p>
          <a:p>
            <a:pPr marL="285750" indent="-285750">
              <a:buFont typeface="Wingdings" panose="05000000000000000000" pitchFamily="2" charset="2"/>
              <a:buChar char="l"/>
            </a:pPr>
            <a:r>
              <a:rPr kumimoji="1" lang="ja-JP" altLang="en-US" dirty="0">
                <a:solidFill>
                  <a:schemeClr val="tx1"/>
                </a:solidFill>
                <a:latin typeface="Meiryo UI" panose="020B0604030504040204" pitchFamily="50" charset="-128"/>
                <a:ea typeface="Meiryo UI" panose="020B0604030504040204" pitchFamily="50" charset="-128"/>
              </a:rPr>
              <a:t>これは、大気上層でのトリチウム生成率が極地方で大きいこと、成層圏から対流圏へのトリチウムの移行は極地ほど大きく、そして赤道付近では蒸発による希釈が働くためと考えられている。</a:t>
            </a:r>
          </a:p>
        </p:txBody>
      </p:sp>
      <p:sp>
        <p:nvSpPr>
          <p:cNvPr id="5" name="スライド番号プレースホルダー 4">
            <a:extLst>
              <a:ext uri="{FF2B5EF4-FFF2-40B4-BE49-F238E27FC236}">
                <a16:creationId xmlns:a16="http://schemas.microsoft.com/office/drawing/2014/main" id="{68AF8F48-9921-43BD-8392-73F831F48924}"/>
              </a:ext>
            </a:extLst>
          </p:cNvPr>
          <p:cNvSpPr>
            <a:spLocks noGrp="1"/>
          </p:cNvSpPr>
          <p:nvPr>
            <p:ph type="sldNum" sz="quarter" idx="12"/>
          </p:nvPr>
        </p:nvSpPr>
        <p:spPr/>
        <p:txBody>
          <a:bodyPr/>
          <a:lstStyle/>
          <a:p>
            <a:fld id="{787F0561-F29F-4014-88F6-9EE3D1B23701}" type="slidenum">
              <a:rPr kumimoji="1" lang="ja-JP" altLang="en-US" smtClean="0">
                <a:latin typeface="Meiryo UI" panose="020B0604030504040204" pitchFamily="50" charset="-128"/>
                <a:ea typeface="Meiryo UI" panose="020B0604030504040204" pitchFamily="50" charset="-128"/>
              </a:rPr>
              <a:pPr/>
              <a:t>37</a:t>
            </a:fld>
            <a:endParaRPr kumimoji="1" lang="ja-JP" altLang="en-US">
              <a:latin typeface="Meiryo UI" panose="020B0604030504040204" pitchFamily="50" charset="-128"/>
              <a:ea typeface="Meiryo UI" panose="020B0604030504040204" pitchFamily="50" charset="-128"/>
            </a:endParaRPr>
          </a:p>
        </p:txBody>
      </p:sp>
      <p:sp>
        <p:nvSpPr>
          <p:cNvPr id="10" name="テキスト ボックス 9">
            <a:extLst>
              <a:ext uri="{FF2B5EF4-FFF2-40B4-BE49-F238E27FC236}">
                <a16:creationId xmlns:a16="http://schemas.microsoft.com/office/drawing/2014/main" id="{90A1544B-44AD-410D-8EA4-84D598B72F02}"/>
              </a:ext>
            </a:extLst>
          </p:cNvPr>
          <p:cNvSpPr txBox="1"/>
          <p:nvPr/>
        </p:nvSpPr>
        <p:spPr>
          <a:xfrm>
            <a:off x="364141" y="6299707"/>
            <a:ext cx="7832785" cy="577081"/>
          </a:xfrm>
          <a:prstGeom prst="rect">
            <a:avLst/>
          </a:prstGeom>
          <a:noFill/>
        </p:spPr>
        <p:txBody>
          <a:bodyPr wrap="square" rtlCol="0">
            <a:spAutoFit/>
          </a:bodyPr>
          <a:lstStyle/>
          <a:p>
            <a:r>
              <a:rPr kumimoji="1" lang="ja-JP" altLang="en-US" sz="1050" dirty="0">
                <a:latin typeface="Meiryo UI" panose="020B0604030504040204" pitchFamily="50" charset="-128"/>
                <a:ea typeface="Meiryo UI" panose="020B0604030504040204" pitchFamily="50" charset="-128"/>
              </a:rPr>
              <a:t>「（一財）高度情報科学技術研究機構「トリチウムの環境中での挙動」、閲覧日：平成</a:t>
            </a:r>
            <a:r>
              <a:rPr kumimoji="1" lang="en-US" altLang="ja-JP" sz="1050" dirty="0">
                <a:latin typeface="Meiryo UI" panose="020B0604030504040204" pitchFamily="50" charset="-128"/>
                <a:ea typeface="Meiryo UI" panose="020B0604030504040204" pitchFamily="50" charset="-128"/>
              </a:rPr>
              <a:t>31</a:t>
            </a:r>
            <a:r>
              <a:rPr kumimoji="1" lang="ja-JP" altLang="en-US" sz="1050" dirty="0">
                <a:latin typeface="Meiryo UI" panose="020B0604030504040204" pitchFamily="50" charset="-128"/>
                <a:ea typeface="Meiryo UI" panose="020B0604030504040204" pitchFamily="50" charset="-128"/>
              </a:rPr>
              <a:t>年</a:t>
            </a:r>
            <a:r>
              <a:rPr kumimoji="1" lang="en-US" altLang="ja-JP" sz="1050" dirty="0">
                <a:latin typeface="Meiryo UI" panose="020B0604030504040204" pitchFamily="50" charset="-128"/>
                <a:ea typeface="Meiryo UI" panose="020B0604030504040204" pitchFamily="50" charset="-128"/>
              </a:rPr>
              <a:t>2</a:t>
            </a:r>
            <a:r>
              <a:rPr kumimoji="1" lang="ja-JP" altLang="en-US" sz="1050" dirty="0">
                <a:latin typeface="Meiryo UI" panose="020B0604030504040204" pitchFamily="50" charset="-128"/>
                <a:ea typeface="Meiryo UI" panose="020B0604030504040204" pitchFamily="50" charset="-128"/>
              </a:rPr>
              <a:t>月</a:t>
            </a:r>
            <a:r>
              <a:rPr kumimoji="1" lang="en-US" altLang="ja-JP" sz="1050" dirty="0">
                <a:latin typeface="Meiryo UI" panose="020B0604030504040204" pitchFamily="50" charset="-128"/>
                <a:ea typeface="Meiryo UI" panose="020B0604030504040204" pitchFamily="50" charset="-128"/>
              </a:rPr>
              <a:t>17</a:t>
            </a:r>
            <a:r>
              <a:rPr kumimoji="1" lang="ja-JP" altLang="en-US" sz="1050" dirty="0">
                <a:latin typeface="Meiryo UI" panose="020B0604030504040204" pitchFamily="50" charset="-128"/>
                <a:ea typeface="Meiryo UI" panose="020B0604030504040204" pitchFamily="50" charset="-128"/>
              </a:rPr>
              <a:t>日、</a:t>
            </a:r>
            <a:r>
              <a:rPr lang="en-US" altLang="ja-JP" sz="1050" u="sng" dirty="0">
                <a:latin typeface="Meiryo UI" panose="020B0604030504040204" pitchFamily="50" charset="-128"/>
                <a:ea typeface="Meiryo UI" panose="020B0604030504040204" pitchFamily="50" charset="-128"/>
              </a:rPr>
              <a:t>http://www.rist.or.jp/atomica/data/dat_detail.php?Title_No=09-01-03-08</a:t>
            </a:r>
            <a:r>
              <a:rPr kumimoji="1" lang="ja-JP" altLang="en-US" sz="1050" dirty="0">
                <a:latin typeface="Meiryo UI" panose="020B0604030504040204" pitchFamily="50" charset="-128"/>
                <a:ea typeface="Meiryo UI" panose="020B0604030504040204" pitchFamily="50" charset="-128"/>
              </a:rPr>
              <a:t>」</a:t>
            </a:r>
            <a:endParaRPr kumimoji="1" lang="en-US" altLang="ja-JP" sz="1050" dirty="0">
              <a:latin typeface="Meiryo UI" panose="020B0604030504040204" pitchFamily="50" charset="-128"/>
              <a:ea typeface="Meiryo UI" panose="020B0604030504040204" pitchFamily="50" charset="-128"/>
            </a:endParaRPr>
          </a:p>
          <a:p>
            <a:r>
              <a:rPr kumimoji="1" lang="ja-JP" altLang="en-US" sz="1050" dirty="0">
                <a:latin typeface="Meiryo UI" panose="020B0604030504040204" pitchFamily="50" charset="-128"/>
                <a:ea typeface="Meiryo UI" panose="020B0604030504040204" pitchFamily="50" charset="-128"/>
              </a:rPr>
              <a:t>「第</a:t>
            </a:r>
            <a:r>
              <a:rPr kumimoji="1" lang="en-US" altLang="ja-JP" sz="1050" dirty="0">
                <a:latin typeface="Meiryo UI" panose="020B0604030504040204" pitchFamily="50" charset="-128"/>
                <a:ea typeface="Meiryo UI" panose="020B0604030504040204" pitchFamily="50" charset="-128"/>
              </a:rPr>
              <a:t>7</a:t>
            </a:r>
            <a:r>
              <a:rPr kumimoji="1" lang="ja-JP" altLang="en-US" sz="1050" dirty="0">
                <a:latin typeface="Meiryo UI" panose="020B0604030504040204" pitchFamily="50" charset="-128"/>
                <a:ea typeface="Meiryo UI" panose="020B0604030504040204" pitchFamily="50" charset="-128"/>
              </a:rPr>
              <a:t>回　多核種除去設備等処理水の取扱いに関する小委員会、資料</a:t>
            </a:r>
            <a:r>
              <a:rPr kumimoji="1" lang="en-US" altLang="ja-JP" sz="1050" dirty="0">
                <a:latin typeface="Meiryo UI" panose="020B0604030504040204" pitchFamily="50" charset="-128"/>
                <a:ea typeface="Meiryo UI" panose="020B0604030504040204" pitchFamily="50" charset="-128"/>
              </a:rPr>
              <a:t>1</a:t>
            </a:r>
            <a:r>
              <a:rPr kumimoji="1" lang="ja-JP" altLang="en-US" sz="1050" dirty="0" err="1">
                <a:latin typeface="Meiryo UI" panose="020B0604030504040204" pitchFamily="50" charset="-128"/>
                <a:ea typeface="Meiryo UI" panose="020B0604030504040204" pitchFamily="50" charset="-128"/>
              </a:rPr>
              <a:t>、</a:t>
            </a:r>
            <a:r>
              <a:rPr kumimoji="1" lang="en-US" altLang="ja-JP" sz="1050" dirty="0">
                <a:latin typeface="Meiryo UI" panose="020B0604030504040204" pitchFamily="50" charset="-128"/>
                <a:ea typeface="Meiryo UI" panose="020B0604030504040204" pitchFamily="50" charset="-128"/>
              </a:rPr>
              <a:t>P.36</a:t>
            </a:r>
            <a:r>
              <a:rPr kumimoji="1" lang="ja-JP" altLang="en-US" sz="1050" dirty="0">
                <a:latin typeface="Meiryo UI" panose="020B0604030504040204" pitchFamily="50" charset="-128"/>
                <a:ea typeface="Meiryo UI" panose="020B0604030504040204" pitchFamily="50" charset="-128"/>
              </a:rPr>
              <a:t>」</a:t>
            </a:r>
            <a:endParaRPr kumimoji="1" lang="en-US" altLang="ja-JP" sz="1050" dirty="0">
              <a:latin typeface="Meiryo UI" panose="020B0604030504040204" pitchFamily="50" charset="-128"/>
              <a:ea typeface="Meiryo UI" panose="020B0604030504040204" pitchFamily="50" charset="-128"/>
            </a:endParaRPr>
          </a:p>
        </p:txBody>
      </p:sp>
      <p:sp>
        <p:nvSpPr>
          <p:cNvPr id="11" name="正方形/長方形 10">
            <a:extLst>
              <a:ext uri="{FF2B5EF4-FFF2-40B4-BE49-F238E27FC236}">
                <a16:creationId xmlns:a16="http://schemas.microsoft.com/office/drawing/2014/main" id="{555C378D-1876-4428-A935-634BFD5A10E5}"/>
              </a:ext>
            </a:extLst>
          </p:cNvPr>
          <p:cNvSpPr/>
          <p:nvPr/>
        </p:nvSpPr>
        <p:spPr>
          <a:xfrm>
            <a:off x="370936" y="810127"/>
            <a:ext cx="8402128" cy="35636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dirty="0">
                <a:solidFill>
                  <a:schemeClr val="tx1"/>
                </a:solidFill>
                <a:latin typeface="Meiryo UI" panose="020B0604030504040204" pitchFamily="50" charset="-128"/>
                <a:ea typeface="Meiryo UI" panose="020B0604030504040204" pitchFamily="50" charset="-128"/>
              </a:rPr>
              <a:t>トリチウムは世界中でどのように分布しているの？</a:t>
            </a:r>
            <a:endParaRPr kumimoji="1" lang="en-US" altLang="ja-JP" dirty="0">
              <a:solidFill>
                <a:schemeClr val="tx1"/>
              </a:solidFill>
              <a:latin typeface="Meiryo UI" panose="020B0604030504040204" pitchFamily="50" charset="-128"/>
              <a:ea typeface="Meiryo UI" panose="020B0604030504040204" pitchFamily="50" charset="-128"/>
            </a:endParaRPr>
          </a:p>
        </p:txBody>
      </p:sp>
      <p:sp>
        <p:nvSpPr>
          <p:cNvPr id="50" name="テキスト ボックス 49">
            <a:extLst>
              <a:ext uri="{FF2B5EF4-FFF2-40B4-BE49-F238E27FC236}">
                <a16:creationId xmlns:a16="http://schemas.microsoft.com/office/drawing/2014/main" id="{33A67F92-CDFC-4588-B479-578B5341BE1C}"/>
              </a:ext>
            </a:extLst>
          </p:cNvPr>
          <p:cNvSpPr txBox="1"/>
          <p:nvPr/>
        </p:nvSpPr>
        <p:spPr>
          <a:xfrm>
            <a:off x="3117461" y="5880571"/>
            <a:ext cx="3482485" cy="307777"/>
          </a:xfrm>
          <a:prstGeom prst="rect">
            <a:avLst/>
          </a:prstGeom>
          <a:noFill/>
        </p:spPr>
        <p:txBody>
          <a:bodyPr wrap="square" rtlCol="0">
            <a:spAutoFit/>
          </a:bodyPr>
          <a:lstStyle/>
          <a:p>
            <a:pPr algn="ctr"/>
            <a:r>
              <a:rPr kumimoji="1" lang="ja-JP" altLang="en-US" sz="1400" b="1" dirty="0">
                <a:latin typeface="Meiryo UI" panose="020B0604030504040204" pitchFamily="50" charset="-128"/>
                <a:ea typeface="Meiryo UI" panose="020B0604030504040204" pitchFamily="50" charset="-128"/>
              </a:rPr>
              <a:t>図　トリチウムの緯度依存性イメージ</a:t>
            </a:r>
            <a:endParaRPr kumimoji="1" lang="en-US" altLang="ja-JP" sz="1400" b="1" dirty="0">
              <a:latin typeface="Meiryo UI" panose="020B0604030504040204" pitchFamily="50" charset="-128"/>
              <a:ea typeface="Meiryo UI" panose="020B0604030504040204" pitchFamily="50" charset="-128"/>
            </a:endParaRPr>
          </a:p>
        </p:txBody>
      </p:sp>
      <p:grpSp>
        <p:nvGrpSpPr>
          <p:cNvPr id="63" name="Group 3">
            <a:extLst>
              <a:ext uri="{FF2B5EF4-FFF2-40B4-BE49-F238E27FC236}">
                <a16:creationId xmlns:a16="http://schemas.microsoft.com/office/drawing/2014/main" id="{337DE357-284F-4FE2-86B8-E58A296C7FAA}"/>
              </a:ext>
            </a:extLst>
          </p:cNvPr>
          <p:cNvGrpSpPr>
            <a:grpSpLocks noChangeAspect="1"/>
          </p:cNvGrpSpPr>
          <p:nvPr/>
        </p:nvGrpSpPr>
        <p:grpSpPr bwMode="auto">
          <a:xfrm>
            <a:off x="612395" y="3215296"/>
            <a:ext cx="3982825" cy="2345927"/>
            <a:chOff x="288" y="933"/>
            <a:chExt cx="5634" cy="2820"/>
          </a:xfrm>
        </p:grpSpPr>
        <p:grpSp>
          <p:nvGrpSpPr>
            <p:cNvPr id="64" name="Group 4">
              <a:extLst>
                <a:ext uri="{FF2B5EF4-FFF2-40B4-BE49-F238E27FC236}">
                  <a16:creationId xmlns:a16="http://schemas.microsoft.com/office/drawing/2014/main" id="{CAAF794D-5E53-466A-B6F8-B7E4F93F3FAA}"/>
                </a:ext>
              </a:extLst>
            </p:cNvPr>
            <p:cNvGrpSpPr>
              <a:grpSpLocks noChangeAspect="1"/>
            </p:cNvGrpSpPr>
            <p:nvPr/>
          </p:nvGrpSpPr>
          <p:grpSpPr bwMode="auto">
            <a:xfrm>
              <a:off x="288" y="933"/>
              <a:ext cx="5634" cy="2820"/>
              <a:chOff x="288" y="933"/>
              <a:chExt cx="5634" cy="2820"/>
            </a:xfrm>
          </p:grpSpPr>
          <p:grpSp>
            <p:nvGrpSpPr>
              <p:cNvPr id="288" name="Group 5">
                <a:extLst>
                  <a:ext uri="{FF2B5EF4-FFF2-40B4-BE49-F238E27FC236}">
                    <a16:creationId xmlns:a16="http://schemas.microsoft.com/office/drawing/2014/main" id="{B927475D-9A89-4F50-87EE-7BEA2065C45C}"/>
                  </a:ext>
                </a:extLst>
              </p:cNvPr>
              <p:cNvGrpSpPr>
                <a:grpSpLocks noChangeAspect="1"/>
              </p:cNvGrpSpPr>
              <p:nvPr/>
            </p:nvGrpSpPr>
            <p:grpSpPr bwMode="auto">
              <a:xfrm>
                <a:off x="346" y="1065"/>
                <a:ext cx="5518" cy="2554"/>
                <a:chOff x="-1480" y="29"/>
                <a:chExt cx="9198" cy="4256"/>
              </a:xfrm>
            </p:grpSpPr>
            <p:sp>
              <p:nvSpPr>
                <p:cNvPr id="292" name="Line 6">
                  <a:extLst>
                    <a:ext uri="{FF2B5EF4-FFF2-40B4-BE49-F238E27FC236}">
                      <a16:creationId xmlns:a16="http://schemas.microsoft.com/office/drawing/2014/main" id="{EFCAC3A8-496E-42A5-B8D0-8FEDE6A4FB96}"/>
                    </a:ext>
                  </a:extLst>
                </p:cNvPr>
                <p:cNvSpPr>
                  <a:spLocks noChangeAspect="1" noChangeShapeType="1"/>
                </p:cNvSpPr>
                <p:nvPr/>
              </p:nvSpPr>
              <p:spPr bwMode="auto">
                <a:xfrm>
                  <a:off x="1111" y="4285"/>
                  <a:ext cx="4014" cy="0"/>
                </a:xfrm>
                <a:prstGeom prst="line">
                  <a:avLst/>
                </a:prstGeom>
                <a:noFill/>
                <a:ln w="6350">
                  <a:solidFill>
                    <a:srgbClr val="ACACAC"/>
                  </a:solidFill>
                  <a:miter lim="800000"/>
                  <a:headEnd/>
                  <a:tailEnd/>
                </a:ln>
                <a:extLst>
                  <a:ext uri="{909E8E84-426E-40DD-AFC4-6F175D3DCCD1}">
                    <a14:hiddenFill xmlns:a14="http://schemas.microsoft.com/office/drawing/2010/main">
                      <a:noFill/>
                    </a14:hiddenFill>
                  </a:ext>
                </a:extLst>
              </p:spPr>
              <p:txBody>
                <a:bodyPr/>
                <a:lstStyle/>
                <a:p>
                  <a:endParaRPr lang="ja-JP" altLang="en-US"/>
                </a:p>
              </p:txBody>
            </p:sp>
            <p:sp>
              <p:nvSpPr>
                <p:cNvPr id="293" name="Freeform 7">
                  <a:extLst>
                    <a:ext uri="{FF2B5EF4-FFF2-40B4-BE49-F238E27FC236}">
                      <a16:creationId xmlns:a16="http://schemas.microsoft.com/office/drawing/2014/main" id="{1575C3CC-2EF8-44B5-8849-220AADF30C52}"/>
                    </a:ext>
                  </a:extLst>
                </p:cNvPr>
                <p:cNvSpPr>
                  <a:spLocks noChangeAspect="1"/>
                </p:cNvSpPr>
                <p:nvPr/>
              </p:nvSpPr>
              <p:spPr bwMode="auto">
                <a:xfrm>
                  <a:off x="4794" y="29"/>
                  <a:ext cx="2243" cy="4256"/>
                </a:xfrm>
                <a:custGeom>
                  <a:avLst/>
                  <a:gdLst>
                    <a:gd name="T0" fmla="*/ 0 w 1120"/>
                    <a:gd name="T1" fmla="*/ 2125 h 2125"/>
                    <a:gd name="T2" fmla="*/ 1120 w 1120"/>
                    <a:gd name="T3" fmla="*/ 1063 h 2125"/>
                    <a:gd name="T4" fmla="*/ 0 w 1120"/>
                    <a:gd name="T5" fmla="*/ 0 h 2125"/>
                  </a:gdLst>
                  <a:ahLst/>
                  <a:cxnLst>
                    <a:cxn ang="0">
                      <a:pos x="T0" y="T1"/>
                    </a:cxn>
                    <a:cxn ang="0">
                      <a:pos x="T2" y="T3"/>
                    </a:cxn>
                    <a:cxn ang="0">
                      <a:pos x="T4" y="T5"/>
                    </a:cxn>
                  </a:cxnLst>
                  <a:rect l="0" t="0" r="r" b="b"/>
                  <a:pathLst>
                    <a:path w="1120" h="2125">
                      <a:moveTo>
                        <a:pt x="0" y="2125"/>
                      </a:moveTo>
                      <a:cubicBezTo>
                        <a:pt x="0" y="2125"/>
                        <a:pt x="1120" y="1821"/>
                        <a:pt x="1120" y="1063"/>
                      </a:cubicBezTo>
                      <a:cubicBezTo>
                        <a:pt x="1120" y="306"/>
                        <a:pt x="0" y="0"/>
                        <a:pt x="0" y="0"/>
                      </a:cubicBezTo>
                    </a:path>
                  </a:pathLst>
                </a:custGeom>
                <a:noFill/>
                <a:ln w="6350" cap="flat">
                  <a:solidFill>
                    <a:srgbClr val="ACACAC"/>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294" name="Freeform 8">
                  <a:extLst>
                    <a:ext uri="{FF2B5EF4-FFF2-40B4-BE49-F238E27FC236}">
                      <a16:creationId xmlns:a16="http://schemas.microsoft.com/office/drawing/2014/main" id="{0D976472-B35C-4881-AE3D-718BE9174832}"/>
                    </a:ext>
                  </a:extLst>
                </p:cNvPr>
                <p:cNvSpPr>
                  <a:spLocks noChangeAspect="1"/>
                </p:cNvSpPr>
                <p:nvPr/>
              </p:nvSpPr>
              <p:spPr bwMode="auto">
                <a:xfrm>
                  <a:off x="3120" y="29"/>
                  <a:ext cx="0" cy="4256"/>
                </a:xfrm>
                <a:custGeom>
                  <a:avLst/>
                  <a:gdLst>
                    <a:gd name="T0" fmla="*/ 4256 h 4256"/>
                    <a:gd name="T1" fmla="*/ 2129 h 4256"/>
                    <a:gd name="T2" fmla="*/ 0 h 4256"/>
                  </a:gdLst>
                  <a:ahLst/>
                  <a:cxnLst>
                    <a:cxn ang="0">
                      <a:pos x="0" y="T0"/>
                    </a:cxn>
                    <a:cxn ang="0">
                      <a:pos x="0" y="T1"/>
                    </a:cxn>
                    <a:cxn ang="0">
                      <a:pos x="0" y="T2"/>
                    </a:cxn>
                  </a:cxnLst>
                  <a:rect l="0" t="0" r="r" b="b"/>
                  <a:pathLst>
                    <a:path h="4256">
                      <a:moveTo>
                        <a:pt x="0" y="4256"/>
                      </a:moveTo>
                      <a:lnTo>
                        <a:pt x="0" y="2129"/>
                      </a:lnTo>
                      <a:lnTo>
                        <a:pt x="0" y="0"/>
                      </a:lnTo>
                    </a:path>
                  </a:pathLst>
                </a:custGeom>
                <a:noFill/>
                <a:ln w="6350" cap="flat">
                  <a:solidFill>
                    <a:srgbClr val="ACACAC"/>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295" name="Freeform 9">
                  <a:extLst>
                    <a:ext uri="{FF2B5EF4-FFF2-40B4-BE49-F238E27FC236}">
                      <a16:creationId xmlns:a16="http://schemas.microsoft.com/office/drawing/2014/main" id="{18E5A787-E31F-4D0B-8911-23C3681F7725}"/>
                    </a:ext>
                  </a:extLst>
                </p:cNvPr>
                <p:cNvSpPr>
                  <a:spLocks noChangeAspect="1"/>
                </p:cNvSpPr>
                <p:nvPr/>
              </p:nvSpPr>
              <p:spPr bwMode="auto">
                <a:xfrm>
                  <a:off x="1945" y="29"/>
                  <a:ext cx="670" cy="4256"/>
                </a:xfrm>
                <a:custGeom>
                  <a:avLst/>
                  <a:gdLst>
                    <a:gd name="T0" fmla="*/ 335 w 335"/>
                    <a:gd name="T1" fmla="*/ 2125 h 2125"/>
                    <a:gd name="T2" fmla="*/ 0 w 335"/>
                    <a:gd name="T3" fmla="*/ 1063 h 2125"/>
                    <a:gd name="T4" fmla="*/ 335 w 335"/>
                    <a:gd name="T5" fmla="*/ 0 h 2125"/>
                  </a:gdLst>
                  <a:ahLst/>
                  <a:cxnLst>
                    <a:cxn ang="0">
                      <a:pos x="T0" y="T1"/>
                    </a:cxn>
                    <a:cxn ang="0">
                      <a:pos x="T2" y="T3"/>
                    </a:cxn>
                    <a:cxn ang="0">
                      <a:pos x="T4" y="T5"/>
                    </a:cxn>
                  </a:cxnLst>
                  <a:rect l="0" t="0" r="r" b="b"/>
                  <a:pathLst>
                    <a:path w="335" h="2125">
                      <a:moveTo>
                        <a:pt x="335" y="2125"/>
                      </a:moveTo>
                      <a:cubicBezTo>
                        <a:pt x="335" y="2125"/>
                        <a:pt x="0" y="1795"/>
                        <a:pt x="0" y="1063"/>
                      </a:cubicBezTo>
                      <a:cubicBezTo>
                        <a:pt x="0" y="331"/>
                        <a:pt x="335" y="0"/>
                        <a:pt x="335" y="0"/>
                      </a:cubicBezTo>
                    </a:path>
                  </a:pathLst>
                </a:custGeom>
                <a:noFill/>
                <a:ln w="6350" cap="flat">
                  <a:solidFill>
                    <a:srgbClr val="ACACAC"/>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296" name="Freeform 10">
                  <a:extLst>
                    <a:ext uri="{FF2B5EF4-FFF2-40B4-BE49-F238E27FC236}">
                      <a16:creationId xmlns:a16="http://schemas.microsoft.com/office/drawing/2014/main" id="{2AF73EFD-3DB4-4B31-BCD5-4C8DB6C47CD2}"/>
                    </a:ext>
                  </a:extLst>
                </p:cNvPr>
                <p:cNvSpPr>
                  <a:spLocks noChangeAspect="1"/>
                </p:cNvSpPr>
                <p:nvPr/>
              </p:nvSpPr>
              <p:spPr bwMode="auto">
                <a:xfrm>
                  <a:off x="1560" y="29"/>
                  <a:ext cx="887" cy="4256"/>
                </a:xfrm>
                <a:custGeom>
                  <a:avLst/>
                  <a:gdLst>
                    <a:gd name="T0" fmla="*/ 443 w 443"/>
                    <a:gd name="T1" fmla="*/ 2125 h 2125"/>
                    <a:gd name="T2" fmla="*/ 0 w 443"/>
                    <a:gd name="T3" fmla="*/ 1063 h 2125"/>
                    <a:gd name="T4" fmla="*/ 443 w 443"/>
                    <a:gd name="T5" fmla="*/ 0 h 2125"/>
                  </a:gdLst>
                  <a:ahLst/>
                  <a:cxnLst>
                    <a:cxn ang="0">
                      <a:pos x="T0" y="T1"/>
                    </a:cxn>
                    <a:cxn ang="0">
                      <a:pos x="T2" y="T3"/>
                    </a:cxn>
                    <a:cxn ang="0">
                      <a:pos x="T4" y="T5"/>
                    </a:cxn>
                  </a:cxnLst>
                  <a:rect l="0" t="0" r="r" b="b"/>
                  <a:pathLst>
                    <a:path w="443" h="2125">
                      <a:moveTo>
                        <a:pt x="443" y="2125"/>
                      </a:moveTo>
                      <a:cubicBezTo>
                        <a:pt x="443" y="2125"/>
                        <a:pt x="0" y="1832"/>
                        <a:pt x="0" y="1063"/>
                      </a:cubicBezTo>
                      <a:cubicBezTo>
                        <a:pt x="0" y="295"/>
                        <a:pt x="443" y="0"/>
                        <a:pt x="443" y="0"/>
                      </a:cubicBezTo>
                    </a:path>
                  </a:pathLst>
                </a:custGeom>
                <a:noFill/>
                <a:ln w="6350" cap="flat">
                  <a:solidFill>
                    <a:srgbClr val="ACACAC"/>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297" name="Freeform 11">
                  <a:extLst>
                    <a:ext uri="{FF2B5EF4-FFF2-40B4-BE49-F238E27FC236}">
                      <a16:creationId xmlns:a16="http://schemas.microsoft.com/office/drawing/2014/main" id="{43CA198F-15E4-4B9B-90E6-089FEA8734B9}"/>
                    </a:ext>
                  </a:extLst>
                </p:cNvPr>
                <p:cNvSpPr>
                  <a:spLocks noChangeAspect="1"/>
                </p:cNvSpPr>
                <p:nvPr/>
              </p:nvSpPr>
              <p:spPr bwMode="auto">
                <a:xfrm>
                  <a:off x="1160" y="29"/>
                  <a:ext cx="1121" cy="4256"/>
                </a:xfrm>
                <a:custGeom>
                  <a:avLst/>
                  <a:gdLst>
                    <a:gd name="T0" fmla="*/ 560 w 560"/>
                    <a:gd name="T1" fmla="*/ 2125 h 2125"/>
                    <a:gd name="T2" fmla="*/ 0 w 560"/>
                    <a:gd name="T3" fmla="*/ 1063 h 2125"/>
                    <a:gd name="T4" fmla="*/ 560 w 560"/>
                    <a:gd name="T5" fmla="*/ 0 h 2125"/>
                  </a:gdLst>
                  <a:ahLst/>
                  <a:cxnLst>
                    <a:cxn ang="0">
                      <a:pos x="T0" y="T1"/>
                    </a:cxn>
                    <a:cxn ang="0">
                      <a:pos x="T2" y="T3"/>
                    </a:cxn>
                    <a:cxn ang="0">
                      <a:pos x="T4" y="T5"/>
                    </a:cxn>
                  </a:cxnLst>
                  <a:rect l="0" t="0" r="r" b="b"/>
                  <a:pathLst>
                    <a:path w="560" h="2125">
                      <a:moveTo>
                        <a:pt x="560" y="2125"/>
                      </a:moveTo>
                      <a:cubicBezTo>
                        <a:pt x="560" y="2125"/>
                        <a:pt x="0" y="1830"/>
                        <a:pt x="0" y="1063"/>
                      </a:cubicBezTo>
                      <a:cubicBezTo>
                        <a:pt x="0" y="296"/>
                        <a:pt x="560" y="0"/>
                        <a:pt x="560" y="0"/>
                      </a:cubicBezTo>
                    </a:path>
                  </a:pathLst>
                </a:custGeom>
                <a:noFill/>
                <a:ln w="6350" cap="flat">
                  <a:solidFill>
                    <a:srgbClr val="ACACAC"/>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298" name="Freeform 12">
                  <a:extLst>
                    <a:ext uri="{FF2B5EF4-FFF2-40B4-BE49-F238E27FC236}">
                      <a16:creationId xmlns:a16="http://schemas.microsoft.com/office/drawing/2014/main" id="{75B7B46C-2AB8-4263-A89A-436DE21B6F79}"/>
                    </a:ext>
                  </a:extLst>
                </p:cNvPr>
                <p:cNvSpPr>
                  <a:spLocks noChangeAspect="1"/>
                </p:cNvSpPr>
                <p:nvPr/>
              </p:nvSpPr>
              <p:spPr bwMode="auto">
                <a:xfrm>
                  <a:off x="777" y="29"/>
                  <a:ext cx="1338" cy="4256"/>
                </a:xfrm>
                <a:custGeom>
                  <a:avLst/>
                  <a:gdLst>
                    <a:gd name="T0" fmla="*/ 668 w 668"/>
                    <a:gd name="T1" fmla="*/ 2125 h 2125"/>
                    <a:gd name="T2" fmla="*/ 0 w 668"/>
                    <a:gd name="T3" fmla="*/ 1063 h 2125"/>
                    <a:gd name="T4" fmla="*/ 668 w 668"/>
                    <a:gd name="T5" fmla="*/ 0 h 2125"/>
                  </a:gdLst>
                  <a:ahLst/>
                  <a:cxnLst>
                    <a:cxn ang="0">
                      <a:pos x="T0" y="T1"/>
                    </a:cxn>
                    <a:cxn ang="0">
                      <a:pos x="T2" y="T3"/>
                    </a:cxn>
                    <a:cxn ang="0">
                      <a:pos x="T4" y="T5"/>
                    </a:cxn>
                  </a:cxnLst>
                  <a:rect l="0" t="0" r="r" b="b"/>
                  <a:pathLst>
                    <a:path w="668" h="2125">
                      <a:moveTo>
                        <a:pt x="668" y="2125"/>
                      </a:moveTo>
                      <a:cubicBezTo>
                        <a:pt x="668" y="2125"/>
                        <a:pt x="0" y="1851"/>
                        <a:pt x="0" y="1063"/>
                      </a:cubicBezTo>
                      <a:cubicBezTo>
                        <a:pt x="0" y="275"/>
                        <a:pt x="668" y="0"/>
                        <a:pt x="668" y="0"/>
                      </a:cubicBezTo>
                    </a:path>
                  </a:pathLst>
                </a:custGeom>
                <a:noFill/>
                <a:ln w="6350" cap="flat">
                  <a:solidFill>
                    <a:srgbClr val="ACACAC"/>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299" name="Freeform 13">
                  <a:extLst>
                    <a:ext uri="{FF2B5EF4-FFF2-40B4-BE49-F238E27FC236}">
                      <a16:creationId xmlns:a16="http://schemas.microsoft.com/office/drawing/2014/main" id="{3D71F54E-BA09-43C8-8C5C-BFB33CD7ACAB}"/>
                    </a:ext>
                  </a:extLst>
                </p:cNvPr>
                <p:cNvSpPr>
                  <a:spLocks noChangeAspect="1"/>
                </p:cNvSpPr>
                <p:nvPr/>
              </p:nvSpPr>
              <p:spPr bwMode="auto">
                <a:xfrm>
                  <a:off x="383" y="29"/>
                  <a:ext cx="1564" cy="4256"/>
                </a:xfrm>
                <a:custGeom>
                  <a:avLst/>
                  <a:gdLst>
                    <a:gd name="T0" fmla="*/ 781 w 781"/>
                    <a:gd name="T1" fmla="*/ 2125 h 2125"/>
                    <a:gd name="T2" fmla="*/ 0 w 781"/>
                    <a:gd name="T3" fmla="*/ 1063 h 2125"/>
                    <a:gd name="T4" fmla="*/ 781 w 781"/>
                    <a:gd name="T5" fmla="*/ 0 h 2125"/>
                  </a:gdLst>
                  <a:ahLst/>
                  <a:cxnLst>
                    <a:cxn ang="0">
                      <a:pos x="T0" y="T1"/>
                    </a:cxn>
                    <a:cxn ang="0">
                      <a:pos x="T2" y="T3"/>
                    </a:cxn>
                    <a:cxn ang="0">
                      <a:pos x="T4" y="T5"/>
                    </a:cxn>
                  </a:cxnLst>
                  <a:rect l="0" t="0" r="r" b="b"/>
                  <a:pathLst>
                    <a:path w="781" h="2125">
                      <a:moveTo>
                        <a:pt x="781" y="2125"/>
                      </a:moveTo>
                      <a:cubicBezTo>
                        <a:pt x="781" y="2125"/>
                        <a:pt x="0" y="1830"/>
                        <a:pt x="0" y="1063"/>
                      </a:cubicBezTo>
                      <a:cubicBezTo>
                        <a:pt x="0" y="296"/>
                        <a:pt x="781" y="0"/>
                        <a:pt x="781" y="0"/>
                      </a:cubicBezTo>
                    </a:path>
                  </a:pathLst>
                </a:custGeom>
                <a:noFill/>
                <a:ln w="6350" cap="flat">
                  <a:solidFill>
                    <a:srgbClr val="ACACAC"/>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300" name="Freeform 14">
                  <a:extLst>
                    <a:ext uri="{FF2B5EF4-FFF2-40B4-BE49-F238E27FC236}">
                      <a16:creationId xmlns:a16="http://schemas.microsoft.com/office/drawing/2014/main" id="{792FB61A-18CD-4880-B2E9-9898B96E7BC2}"/>
                    </a:ext>
                  </a:extLst>
                </p:cNvPr>
                <p:cNvSpPr>
                  <a:spLocks noChangeAspect="1"/>
                </p:cNvSpPr>
                <p:nvPr/>
              </p:nvSpPr>
              <p:spPr bwMode="auto">
                <a:xfrm>
                  <a:off x="-6" y="29"/>
                  <a:ext cx="1786" cy="4256"/>
                </a:xfrm>
                <a:custGeom>
                  <a:avLst/>
                  <a:gdLst>
                    <a:gd name="T0" fmla="*/ 892 w 892"/>
                    <a:gd name="T1" fmla="*/ 2125 h 2125"/>
                    <a:gd name="T2" fmla="*/ 0 w 892"/>
                    <a:gd name="T3" fmla="*/ 1063 h 2125"/>
                    <a:gd name="T4" fmla="*/ 892 w 892"/>
                    <a:gd name="T5" fmla="*/ 0 h 2125"/>
                  </a:gdLst>
                  <a:ahLst/>
                  <a:cxnLst>
                    <a:cxn ang="0">
                      <a:pos x="T0" y="T1"/>
                    </a:cxn>
                    <a:cxn ang="0">
                      <a:pos x="T2" y="T3"/>
                    </a:cxn>
                    <a:cxn ang="0">
                      <a:pos x="T4" y="T5"/>
                    </a:cxn>
                  </a:cxnLst>
                  <a:rect l="0" t="0" r="r" b="b"/>
                  <a:pathLst>
                    <a:path w="892" h="2125">
                      <a:moveTo>
                        <a:pt x="892" y="2125"/>
                      </a:moveTo>
                      <a:cubicBezTo>
                        <a:pt x="892" y="2125"/>
                        <a:pt x="0" y="1829"/>
                        <a:pt x="0" y="1063"/>
                      </a:cubicBezTo>
                      <a:cubicBezTo>
                        <a:pt x="0" y="298"/>
                        <a:pt x="892" y="0"/>
                        <a:pt x="892" y="0"/>
                      </a:cubicBezTo>
                    </a:path>
                  </a:pathLst>
                </a:custGeom>
                <a:noFill/>
                <a:ln w="6350" cap="flat">
                  <a:solidFill>
                    <a:srgbClr val="ACACAC"/>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301" name="Freeform 15">
                  <a:extLst>
                    <a:ext uri="{FF2B5EF4-FFF2-40B4-BE49-F238E27FC236}">
                      <a16:creationId xmlns:a16="http://schemas.microsoft.com/office/drawing/2014/main" id="{00D65E2F-8980-4C40-9A67-1C9251D034D4}"/>
                    </a:ext>
                  </a:extLst>
                </p:cNvPr>
                <p:cNvSpPr>
                  <a:spLocks noChangeAspect="1"/>
                </p:cNvSpPr>
                <p:nvPr/>
              </p:nvSpPr>
              <p:spPr bwMode="auto">
                <a:xfrm>
                  <a:off x="-404" y="29"/>
                  <a:ext cx="2016" cy="4256"/>
                </a:xfrm>
                <a:custGeom>
                  <a:avLst/>
                  <a:gdLst>
                    <a:gd name="T0" fmla="*/ 1007 w 1007"/>
                    <a:gd name="T1" fmla="*/ 2125 h 2125"/>
                    <a:gd name="T2" fmla="*/ 0 w 1007"/>
                    <a:gd name="T3" fmla="*/ 1063 h 2125"/>
                    <a:gd name="T4" fmla="*/ 1007 w 1007"/>
                    <a:gd name="T5" fmla="*/ 0 h 2125"/>
                  </a:gdLst>
                  <a:ahLst/>
                  <a:cxnLst>
                    <a:cxn ang="0">
                      <a:pos x="T0" y="T1"/>
                    </a:cxn>
                    <a:cxn ang="0">
                      <a:pos x="T2" y="T3"/>
                    </a:cxn>
                    <a:cxn ang="0">
                      <a:pos x="T4" y="T5"/>
                    </a:cxn>
                  </a:cxnLst>
                  <a:rect l="0" t="0" r="r" b="b"/>
                  <a:pathLst>
                    <a:path w="1007" h="2125">
                      <a:moveTo>
                        <a:pt x="1007" y="2125"/>
                      </a:moveTo>
                      <a:cubicBezTo>
                        <a:pt x="1007" y="2125"/>
                        <a:pt x="0" y="1808"/>
                        <a:pt x="0" y="1063"/>
                      </a:cubicBezTo>
                      <a:cubicBezTo>
                        <a:pt x="0" y="299"/>
                        <a:pt x="1007" y="0"/>
                        <a:pt x="1007" y="0"/>
                      </a:cubicBezTo>
                    </a:path>
                  </a:pathLst>
                </a:custGeom>
                <a:noFill/>
                <a:ln w="6350" cap="flat">
                  <a:solidFill>
                    <a:srgbClr val="ACACAC"/>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302" name="Freeform 16">
                  <a:extLst>
                    <a:ext uri="{FF2B5EF4-FFF2-40B4-BE49-F238E27FC236}">
                      <a16:creationId xmlns:a16="http://schemas.microsoft.com/office/drawing/2014/main" id="{EBD98F2D-0EC4-427C-9573-6CCD861AF0AF}"/>
                    </a:ext>
                  </a:extLst>
                </p:cNvPr>
                <p:cNvSpPr>
                  <a:spLocks noChangeAspect="1"/>
                </p:cNvSpPr>
                <p:nvPr/>
              </p:nvSpPr>
              <p:spPr bwMode="auto">
                <a:xfrm>
                  <a:off x="-797" y="29"/>
                  <a:ext cx="2243" cy="4256"/>
                </a:xfrm>
                <a:custGeom>
                  <a:avLst/>
                  <a:gdLst>
                    <a:gd name="T0" fmla="*/ 1120 w 1120"/>
                    <a:gd name="T1" fmla="*/ 2125 h 2125"/>
                    <a:gd name="T2" fmla="*/ 0 w 1120"/>
                    <a:gd name="T3" fmla="*/ 1063 h 2125"/>
                    <a:gd name="T4" fmla="*/ 1120 w 1120"/>
                    <a:gd name="T5" fmla="*/ 0 h 2125"/>
                  </a:gdLst>
                  <a:ahLst/>
                  <a:cxnLst>
                    <a:cxn ang="0">
                      <a:pos x="T0" y="T1"/>
                    </a:cxn>
                    <a:cxn ang="0">
                      <a:pos x="T2" y="T3"/>
                    </a:cxn>
                    <a:cxn ang="0">
                      <a:pos x="T4" y="T5"/>
                    </a:cxn>
                  </a:cxnLst>
                  <a:rect l="0" t="0" r="r" b="b"/>
                  <a:pathLst>
                    <a:path w="1120" h="2125">
                      <a:moveTo>
                        <a:pt x="1120" y="2125"/>
                      </a:moveTo>
                      <a:cubicBezTo>
                        <a:pt x="1120" y="2125"/>
                        <a:pt x="0" y="1821"/>
                        <a:pt x="0" y="1063"/>
                      </a:cubicBezTo>
                      <a:cubicBezTo>
                        <a:pt x="0" y="306"/>
                        <a:pt x="1120" y="0"/>
                        <a:pt x="1120" y="0"/>
                      </a:cubicBezTo>
                    </a:path>
                  </a:pathLst>
                </a:custGeom>
                <a:noFill/>
                <a:ln w="6350" cap="flat">
                  <a:solidFill>
                    <a:srgbClr val="ACACAC"/>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303" name="Freeform 17">
                  <a:extLst>
                    <a:ext uri="{FF2B5EF4-FFF2-40B4-BE49-F238E27FC236}">
                      <a16:creationId xmlns:a16="http://schemas.microsoft.com/office/drawing/2014/main" id="{2A07F28D-D0DD-4783-A474-23E7A9D5EA3D}"/>
                    </a:ext>
                  </a:extLst>
                </p:cNvPr>
                <p:cNvSpPr>
                  <a:spLocks noChangeAspect="1"/>
                </p:cNvSpPr>
                <p:nvPr/>
              </p:nvSpPr>
              <p:spPr bwMode="auto">
                <a:xfrm>
                  <a:off x="-1185" y="29"/>
                  <a:ext cx="2465" cy="4256"/>
                </a:xfrm>
                <a:custGeom>
                  <a:avLst/>
                  <a:gdLst>
                    <a:gd name="T0" fmla="*/ 1231 w 1231"/>
                    <a:gd name="T1" fmla="*/ 2125 h 2125"/>
                    <a:gd name="T2" fmla="*/ 0 w 1231"/>
                    <a:gd name="T3" fmla="*/ 1063 h 2125"/>
                    <a:gd name="T4" fmla="*/ 1231 w 1231"/>
                    <a:gd name="T5" fmla="*/ 0 h 2125"/>
                  </a:gdLst>
                  <a:ahLst/>
                  <a:cxnLst>
                    <a:cxn ang="0">
                      <a:pos x="T0" y="T1"/>
                    </a:cxn>
                    <a:cxn ang="0">
                      <a:pos x="T2" y="T3"/>
                    </a:cxn>
                    <a:cxn ang="0">
                      <a:pos x="T4" y="T5"/>
                    </a:cxn>
                  </a:cxnLst>
                  <a:rect l="0" t="0" r="r" b="b"/>
                  <a:pathLst>
                    <a:path w="1231" h="2125">
                      <a:moveTo>
                        <a:pt x="1231" y="2125"/>
                      </a:moveTo>
                      <a:cubicBezTo>
                        <a:pt x="1231" y="2125"/>
                        <a:pt x="0" y="1825"/>
                        <a:pt x="0" y="1063"/>
                      </a:cubicBezTo>
                      <a:cubicBezTo>
                        <a:pt x="0" y="302"/>
                        <a:pt x="1231" y="0"/>
                        <a:pt x="1231" y="0"/>
                      </a:cubicBezTo>
                    </a:path>
                  </a:pathLst>
                </a:custGeom>
                <a:noFill/>
                <a:ln w="6350" cap="flat">
                  <a:solidFill>
                    <a:srgbClr val="ACACAC"/>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304" name="Freeform 18">
                  <a:extLst>
                    <a:ext uri="{FF2B5EF4-FFF2-40B4-BE49-F238E27FC236}">
                      <a16:creationId xmlns:a16="http://schemas.microsoft.com/office/drawing/2014/main" id="{06DE383A-1082-46E3-B6E9-0AF5700ABB0F}"/>
                    </a:ext>
                  </a:extLst>
                </p:cNvPr>
                <p:cNvSpPr>
                  <a:spLocks noChangeAspect="1"/>
                </p:cNvSpPr>
                <p:nvPr/>
              </p:nvSpPr>
              <p:spPr bwMode="auto">
                <a:xfrm>
                  <a:off x="2335" y="29"/>
                  <a:ext cx="449" cy="4256"/>
                </a:xfrm>
                <a:custGeom>
                  <a:avLst/>
                  <a:gdLst>
                    <a:gd name="T0" fmla="*/ 224 w 224"/>
                    <a:gd name="T1" fmla="*/ 2125 h 2125"/>
                    <a:gd name="T2" fmla="*/ 0 w 224"/>
                    <a:gd name="T3" fmla="*/ 1063 h 2125"/>
                    <a:gd name="T4" fmla="*/ 224 w 224"/>
                    <a:gd name="T5" fmla="*/ 0 h 2125"/>
                  </a:gdLst>
                  <a:ahLst/>
                  <a:cxnLst>
                    <a:cxn ang="0">
                      <a:pos x="T0" y="T1"/>
                    </a:cxn>
                    <a:cxn ang="0">
                      <a:pos x="T2" y="T3"/>
                    </a:cxn>
                    <a:cxn ang="0">
                      <a:pos x="T4" y="T5"/>
                    </a:cxn>
                  </a:cxnLst>
                  <a:rect l="0" t="0" r="r" b="b"/>
                  <a:pathLst>
                    <a:path w="224" h="2125">
                      <a:moveTo>
                        <a:pt x="224" y="2125"/>
                      </a:moveTo>
                      <a:cubicBezTo>
                        <a:pt x="224" y="2125"/>
                        <a:pt x="0" y="1785"/>
                        <a:pt x="0" y="1063"/>
                      </a:cubicBezTo>
                      <a:cubicBezTo>
                        <a:pt x="0" y="342"/>
                        <a:pt x="224" y="0"/>
                        <a:pt x="224" y="0"/>
                      </a:cubicBezTo>
                    </a:path>
                  </a:pathLst>
                </a:custGeom>
                <a:noFill/>
                <a:ln w="6350" cap="flat">
                  <a:solidFill>
                    <a:srgbClr val="ACACAC"/>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305" name="Freeform 19">
                  <a:extLst>
                    <a:ext uri="{FF2B5EF4-FFF2-40B4-BE49-F238E27FC236}">
                      <a16:creationId xmlns:a16="http://schemas.microsoft.com/office/drawing/2014/main" id="{003539AF-B589-42BA-8A78-2118559D64FC}"/>
                    </a:ext>
                  </a:extLst>
                </p:cNvPr>
                <p:cNvSpPr>
                  <a:spLocks noChangeAspect="1"/>
                </p:cNvSpPr>
                <p:nvPr/>
              </p:nvSpPr>
              <p:spPr bwMode="auto">
                <a:xfrm>
                  <a:off x="2727" y="29"/>
                  <a:ext cx="229" cy="4256"/>
                </a:xfrm>
                <a:custGeom>
                  <a:avLst/>
                  <a:gdLst>
                    <a:gd name="T0" fmla="*/ 114 w 114"/>
                    <a:gd name="T1" fmla="*/ 2125 h 2125"/>
                    <a:gd name="T2" fmla="*/ 0 w 114"/>
                    <a:gd name="T3" fmla="*/ 1063 h 2125"/>
                    <a:gd name="T4" fmla="*/ 114 w 114"/>
                    <a:gd name="T5" fmla="*/ 0 h 2125"/>
                  </a:gdLst>
                  <a:ahLst/>
                  <a:cxnLst>
                    <a:cxn ang="0">
                      <a:pos x="T0" y="T1"/>
                    </a:cxn>
                    <a:cxn ang="0">
                      <a:pos x="T2" y="T3"/>
                    </a:cxn>
                    <a:cxn ang="0">
                      <a:pos x="T4" y="T5"/>
                    </a:cxn>
                  </a:cxnLst>
                  <a:rect l="0" t="0" r="r" b="b"/>
                  <a:pathLst>
                    <a:path w="114" h="2125">
                      <a:moveTo>
                        <a:pt x="114" y="2125"/>
                      </a:moveTo>
                      <a:cubicBezTo>
                        <a:pt x="114" y="2125"/>
                        <a:pt x="0" y="1796"/>
                        <a:pt x="0" y="1063"/>
                      </a:cubicBezTo>
                      <a:cubicBezTo>
                        <a:pt x="0" y="331"/>
                        <a:pt x="114" y="0"/>
                        <a:pt x="114" y="0"/>
                      </a:cubicBezTo>
                    </a:path>
                  </a:pathLst>
                </a:custGeom>
                <a:noFill/>
                <a:ln w="6350" cap="flat">
                  <a:solidFill>
                    <a:srgbClr val="ACACAC"/>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306" name="Freeform 20">
                  <a:extLst>
                    <a:ext uri="{FF2B5EF4-FFF2-40B4-BE49-F238E27FC236}">
                      <a16:creationId xmlns:a16="http://schemas.microsoft.com/office/drawing/2014/main" id="{0EBFF721-CD87-40E1-8E5E-237A71E3BBBC}"/>
                    </a:ext>
                  </a:extLst>
                </p:cNvPr>
                <p:cNvSpPr>
                  <a:spLocks noChangeAspect="1"/>
                </p:cNvSpPr>
                <p:nvPr/>
              </p:nvSpPr>
              <p:spPr bwMode="auto">
                <a:xfrm>
                  <a:off x="3625" y="29"/>
                  <a:ext cx="668" cy="4256"/>
                </a:xfrm>
                <a:custGeom>
                  <a:avLst/>
                  <a:gdLst>
                    <a:gd name="T0" fmla="*/ 0 w 334"/>
                    <a:gd name="T1" fmla="*/ 2125 h 2125"/>
                    <a:gd name="T2" fmla="*/ 334 w 334"/>
                    <a:gd name="T3" fmla="*/ 1063 h 2125"/>
                    <a:gd name="T4" fmla="*/ 0 w 334"/>
                    <a:gd name="T5" fmla="*/ 0 h 2125"/>
                  </a:gdLst>
                  <a:ahLst/>
                  <a:cxnLst>
                    <a:cxn ang="0">
                      <a:pos x="T0" y="T1"/>
                    </a:cxn>
                    <a:cxn ang="0">
                      <a:pos x="T2" y="T3"/>
                    </a:cxn>
                    <a:cxn ang="0">
                      <a:pos x="T4" y="T5"/>
                    </a:cxn>
                  </a:cxnLst>
                  <a:rect l="0" t="0" r="r" b="b"/>
                  <a:pathLst>
                    <a:path w="334" h="2125">
                      <a:moveTo>
                        <a:pt x="0" y="2125"/>
                      </a:moveTo>
                      <a:cubicBezTo>
                        <a:pt x="0" y="2125"/>
                        <a:pt x="334" y="1795"/>
                        <a:pt x="334" y="1063"/>
                      </a:cubicBezTo>
                      <a:cubicBezTo>
                        <a:pt x="334" y="331"/>
                        <a:pt x="0" y="0"/>
                        <a:pt x="0" y="0"/>
                      </a:cubicBezTo>
                    </a:path>
                  </a:pathLst>
                </a:custGeom>
                <a:noFill/>
                <a:ln w="6350" cap="flat">
                  <a:solidFill>
                    <a:srgbClr val="ACACAC"/>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307" name="Freeform 21">
                  <a:extLst>
                    <a:ext uri="{FF2B5EF4-FFF2-40B4-BE49-F238E27FC236}">
                      <a16:creationId xmlns:a16="http://schemas.microsoft.com/office/drawing/2014/main" id="{BB7F1383-A2DE-4B26-B990-5AB801D99116}"/>
                    </a:ext>
                  </a:extLst>
                </p:cNvPr>
                <p:cNvSpPr>
                  <a:spLocks noChangeAspect="1"/>
                </p:cNvSpPr>
                <p:nvPr/>
              </p:nvSpPr>
              <p:spPr bwMode="auto">
                <a:xfrm>
                  <a:off x="3793" y="29"/>
                  <a:ext cx="887" cy="4256"/>
                </a:xfrm>
                <a:custGeom>
                  <a:avLst/>
                  <a:gdLst>
                    <a:gd name="T0" fmla="*/ 0 w 443"/>
                    <a:gd name="T1" fmla="*/ 2125 h 2125"/>
                    <a:gd name="T2" fmla="*/ 443 w 443"/>
                    <a:gd name="T3" fmla="*/ 1063 h 2125"/>
                    <a:gd name="T4" fmla="*/ 0 w 443"/>
                    <a:gd name="T5" fmla="*/ 0 h 2125"/>
                  </a:gdLst>
                  <a:ahLst/>
                  <a:cxnLst>
                    <a:cxn ang="0">
                      <a:pos x="T0" y="T1"/>
                    </a:cxn>
                    <a:cxn ang="0">
                      <a:pos x="T2" y="T3"/>
                    </a:cxn>
                    <a:cxn ang="0">
                      <a:pos x="T4" y="T5"/>
                    </a:cxn>
                  </a:cxnLst>
                  <a:rect l="0" t="0" r="r" b="b"/>
                  <a:pathLst>
                    <a:path w="443" h="2125">
                      <a:moveTo>
                        <a:pt x="0" y="2125"/>
                      </a:moveTo>
                      <a:cubicBezTo>
                        <a:pt x="0" y="2125"/>
                        <a:pt x="443" y="1832"/>
                        <a:pt x="443" y="1063"/>
                      </a:cubicBezTo>
                      <a:cubicBezTo>
                        <a:pt x="443" y="295"/>
                        <a:pt x="0" y="0"/>
                        <a:pt x="0" y="0"/>
                      </a:cubicBezTo>
                    </a:path>
                  </a:pathLst>
                </a:custGeom>
                <a:noFill/>
                <a:ln w="6350" cap="flat">
                  <a:solidFill>
                    <a:srgbClr val="ACACAC"/>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308" name="Freeform 22">
                  <a:extLst>
                    <a:ext uri="{FF2B5EF4-FFF2-40B4-BE49-F238E27FC236}">
                      <a16:creationId xmlns:a16="http://schemas.microsoft.com/office/drawing/2014/main" id="{0B441ABA-8A43-4DB1-93B9-19CEFFC1971C}"/>
                    </a:ext>
                  </a:extLst>
                </p:cNvPr>
                <p:cNvSpPr>
                  <a:spLocks noChangeAspect="1"/>
                </p:cNvSpPr>
                <p:nvPr/>
              </p:nvSpPr>
              <p:spPr bwMode="auto">
                <a:xfrm>
                  <a:off x="3959" y="29"/>
                  <a:ext cx="1121" cy="4256"/>
                </a:xfrm>
                <a:custGeom>
                  <a:avLst/>
                  <a:gdLst>
                    <a:gd name="T0" fmla="*/ 0 w 560"/>
                    <a:gd name="T1" fmla="*/ 2125 h 2125"/>
                    <a:gd name="T2" fmla="*/ 560 w 560"/>
                    <a:gd name="T3" fmla="*/ 1063 h 2125"/>
                    <a:gd name="T4" fmla="*/ 0 w 560"/>
                    <a:gd name="T5" fmla="*/ 0 h 2125"/>
                  </a:gdLst>
                  <a:ahLst/>
                  <a:cxnLst>
                    <a:cxn ang="0">
                      <a:pos x="T0" y="T1"/>
                    </a:cxn>
                    <a:cxn ang="0">
                      <a:pos x="T2" y="T3"/>
                    </a:cxn>
                    <a:cxn ang="0">
                      <a:pos x="T4" y="T5"/>
                    </a:cxn>
                  </a:cxnLst>
                  <a:rect l="0" t="0" r="r" b="b"/>
                  <a:pathLst>
                    <a:path w="560" h="2125">
                      <a:moveTo>
                        <a:pt x="0" y="2125"/>
                      </a:moveTo>
                      <a:cubicBezTo>
                        <a:pt x="0" y="2125"/>
                        <a:pt x="560" y="1830"/>
                        <a:pt x="560" y="1063"/>
                      </a:cubicBezTo>
                      <a:cubicBezTo>
                        <a:pt x="560" y="296"/>
                        <a:pt x="0" y="0"/>
                        <a:pt x="0" y="0"/>
                      </a:cubicBezTo>
                    </a:path>
                  </a:pathLst>
                </a:custGeom>
                <a:noFill/>
                <a:ln w="6350" cap="flat">
                  <a:solidFill>
                    <a:srgbClr val="ACACAC"/>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309" name="Freeform 23">
                  <a:extLst>
                    <a:ext uri="{FF2B5EF4-FFF2-40B4-BE49-F238E27FC236}">
                      <a16:creationId xmlns:a16="http://schemas.microsoft.com/office/drawing/2014/main" id="{AAF18A42-58D9-43D1-9213-88EC57D8D1D7}"/>
                    </a:ext>
                  </a:extLst>
                </p:cNvPr>
                <p:cNvSpPr>
                  <a:spLocks noChangeAspect="1"/>
                </p:cNvSpPr>
                <p:nvPr/>
              </p:nvSpPr>
              <p:spPr bwMode="auto">
                <a:xfrm>
                  <a:off x="4125" y="29"/>
                  <a:ext cx="1336" cy="4256"/>
                </a:xfrm>
                <a:custGeom>
                  <a:avLst/>
                  <a:gdLst>
                    <a:gd name="T0" fmla="*/ 0 w 667"/>
                    <a:gd name="T1" fmla="*/ 2125 h 2125"/>
                    <a:gd name="T2" fmla="*/ 667 w 667"/>
                    <a:gd name="T3" fmla="*/ 1063 h 2125"/>
                    <a:gd name="T4" fmla="*/ 0 w 667"/>
                    <a:gd name="T5" fmla="*/ 0 h 2125"/>
                  </a:gdLst>
                  <a:ahLst/>
                  <a:cxnLst>
                    <a:cxn ang="0">
                      <a:pos x="T0" y="T1"/>
                    </a:cxn>
                    <a:cxn ang="0">
                      <a:pos x="T2" y="T3"/>
                    </a:cxn>
                    <a:cxn ang="0">
                      <a:pos x="T4" y="T5"/>
                    </a:cxn>
                  </a:cxnLst>
                  <a:rect l="0" t="0" r="r" b="b"/>
                  <a:pathLst>
                    <a:path w="667" h="2125">
                      <a:moveTo>
                        <a:pt x="0" y="2125"/>
                      </a:moveTo>
                      <a:cubicBezTo>
                        <a:pt x="0" y="2125"/>
                        <a:pt x="667" y="1851"/>
                        <a:pt x="667" y="1063"/>
                      </a:cubicBezTo>
                      <a:cubicBezTo>
                        <a:pt x="667" y="275"/>
                        <a:pt x="0" y="0"/>
                        <a:pt x="0" y="0"/>
                      </a:cubicBezTo>
                    </a:path>
                  </a:pathLst>
                </a:custGeom>
                <a:noFill/>
                <a:ln w="6350" cap="flat">
                  <a:solidFill>
                    <a:srgbClr val="ACACAC"/>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310" name="Freeform 24">
                  <a:extLst>
                    <a:ext uri="{FF2B5EF4-FFF2-40B4-BE49-F238E27FC236}">
                      <a16:creationId xmlns:a16="http://schemas.microsoft.com/office/drawing/2014/main" id="{67541E25-A1EE-44D0-99BA-21E2E2385951}"/>
                    </a:ext>
                  </a:extLst>
                </p:cNvPr>
                <p:cNvSpPr>
                  <a:spLocks noChangeAspect="1"/>
                </p:cNvSpPr>
                <p:nvPr/>
              </p:nvSpPr>
              <p:spPr bwMode="auto">
                <a:xfrm>
                  <a:off x="4293" y="29"/>
                  <a:ext cx="1564" cy="4256"/>
                </a:xfrm>
                <a:custGeom>
                  <a:avLst/>
                  <a:gdLst>
                    <a:gd name="T0" fmla="*/ 0 w 781"/>
                    <a:gd name="T1" fmla="*/ 2125 h 2125"/>
                    <a:gd name="T2" fmla="*/ 781 w 781"/>
                    <a:gd name="T3" fmla="*/ 1063 h 2125"/>
                    <a:gd name="T4" fmla="*/ 0 w 781"/>
                    <a:gd name="T5" fmla="*/ 0 h 2125"/>
                  </a:gdLst>
                  <a:ahLst/>
                  <a:cxnLst>
                    <a:cxn ang="0">
                      <a:pos x="T0" y="T1"/>
                    </a:cxn>
                    <a:cxn ang="0">
                      <a:pos x="T2" y="T3"/>
                    </a:cxn>
                    <a:cxn ang="0">
                      <a:pos x="T4" y="T5"/>
                    </a:cxn>
                  </a:cxnLst>
                  <a:rect l="0" t="0" r="r" b="b"/>
                  <a:pathLst>
                    <a:path w="781" h="2125">
                      <a:moveTo>
                        <a:pt x="0" y="2125"/>
                      </a:moveTo>
                      <a:cubicBezTo>
                        <a:pt x="0" y="2125"/>
                        <a:pt x="781" y="1830"/>
                        <a:pt x="781" y="1063"/>
                      </a:cubicBezTo>
                      <a:cubicBezTo>
                        <a:pt x="781" y="296"/>
                        <a:pt x="0" y="0"/>
                        <a:pt x="0" y="0"/>
                      </a:cubicBezTo>
                    </a:path>
                  </a:pathLst>
                </a:custGeom>
                <a:noFill/>
                <a:ln w="6350" cap="flat">
                  <a:solidFill>
                    <a:srgbClr val="ACACAC"/>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311" name="Freeform 25">
                  <a:extLst>
                    <a:ext uri="{FF2B5EF4-FFF2-40B4-BE49-F238E27FC236}">
                      <a16:creationId xmlns:a16="http://schemas.microsoft.com/office/drawing/2014/main" id="{CD06A58E-CB5A-4F7B-BDBF-CDFD2FB87C43}"/>
                    </a:ext>
                  </a:extLst>
                </p:cNvPr>
                <p:cNvSpPr>
                  <a:spLocks noChangeAspect="1"/>
                </p:cNvSpPr>
                <p:nvPr/>
              </p:nvSpPr>
              <p:spPr bwMode="auto">
                <a:xfrm>
                  <a:off x="4460" y="29"/>
                  <a:ext cx="1786" cy="4256"/>
                </a:xfrm>
                <a:custGeom>
                  <a:avLst/>
                  <a:gdLst>
                    <a:gd name="T0" fmla="*/ 0 w 892"/>
                    <a:gd name="T1" fmla="*/ 2125 h 2125"/>
                    <a:gd name="T2" fmla="*/ 892 w 892"/>
                    <a:gd name="T3" fmla="*/ 1063 h 2125"/>
                    <a:gd name="T4" fmla="*/ 0 w 892"/>
                    <a:gd name="T5" fmla="*/ 0 h 2125"/>
                  </a:gdLst>
                  <a:ahLst/>
                  <a:cxnLst>
                    <a:cxn ang="0">
                      <a:pos x="T0" y="T1"/>
                    </a:cxn>
                    <a:cxn ang="0">
                      <a:pos x="T2" y="T3"/>
                    </a:cxn>
                    <a:cxn ang="0">
                      <a:pos x="T4" y="T5"/>
                    </a:cxn>
                  </a:cxnLst>
                  <a:rect l="0" t="0" r="r" b="b"/>
                  <a:pathLst>
                    <a:path w="892" h="2125">
                      <a:moveTo>
                        <a:pt x="0" y="2125"/>
                      </a:moveTo>
                      <a:cubicBezTo>
                        <a:pt x="0" y="2125"/>
                        <a:pt x="892" y="1829"/>
                        <a:pt x="892" y="1063"/>
                      </a:cubicBezTo>
                      <a:cubicBezTo>
                        <a:pt x="892" y="298"/>
                        <a:pt x="0" y="0"/>
                        <a:pt x="0" y="0"/>
                      </a:cubicBezTo>
                    </a:path>
                  </a:pathLst>
                </a:custGeom>
                <a:noFill/>
                <a:ln w="6350" cap="flat">
                  <a:solidFill>
                    <a:srgbClr val="ACACAC"/>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312" name="Freeform 26">
                  <a:extLst>
                    <a:ext uri="{FF2B5EF4-FFF2-40B4-BE49-F238E27FC236}">
                      <a16:creationId xmlns:a16="http://schemas.microsoft.com/office/drawing/2014/main" id="{7AB41189-057A-4440-8142-E5383753F93A}"/>
                    </a:ext>
                  </a:extLst>
                </p:cNvPr>
                <p:cNvSpPr>
                  <a:spLocks noChangeAspect="1"/>
                </p:cNvSpPr>
                <p:nvPr/>
              </p:nvSpPr>
              <p:spPr bwMode="auto">
                <a:xfrm>
                  <a:off x="4628" y="29"/>
                  <a:ext cx="2016" cy="4256"/>
                </a:xfrm>
                <a:custGeom>
                  <a:avLst/>
                  <a:gdLst>
                    <a:gd name="T0" fmla="*/ 0 w 1007"/>
                    <a:gd name="T1" fmla="*/ 2125 h 2125"/>
                    <a:gd name="T2" fmla="*/ 1007 w 1007"/>
                    <a:gd name="T3" fmla="*/ 1063 h 2125"/>
                    <a:gd name="T4" fmla="*/ 0 w 1007"/>
                    <a:gd name="T5" fmla="*/ 0 h 2125"/>
                  </a:gdLst>
                  <a:ahLst/>
                  <a:cxnLst>
                    <a:cxn ang="0">
                      <a:pos x="T0" y="T1"/>
                    </a:cxn>
                    <a:cxn ang="0">
                      <a:pos x="T2" y="T3"/>
                    </a:cxn>
                    <a:cxn ang="0">
                      <a:pos x="T4" y="T5"/>
                    </a:cxn>
                  </a:cxnLst>
                  <a:rect l="0" t="0" r="r" b="b"/>
                  <a:pathLst>
                    <a:path w="1007" h="2125">
                      <a:moveTo>
                        <a:pt x="0" y="2125"/>
                      </a:moveTo>
                      <a:cubicBezTo>
                        <a:pt x="0" y="2125"/>
                        <a:pt x="1007" y="1808"/>
                        <a:pt x="1007" y="1063"/>
                      </a:cubicBezTo>
                      <a:cubicBezTo>
                        <a:pt x="1007" y="299"/>
                        <a:pt x="0" y="0"/>
                        <a:pt x="0" y="0"/>
                      </a:cubicBezTo>
                    </a:path>
                  </a:pathLst>
                </a:custGeom>
                <a:noFill/>
                <a:ln w="6350" cap="flat">
                  <a:solidFill>
                    <a:srgbClr val="ACACAC"/>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313" name="Freeform 27">
                  <a:extLst>
                    <a:ext uri="{FF2B5EF4-FFF2-40B4-BE49-F238E27FC236}">
                      <a16:creationId xmlns:a16="http://schemas.microsoft.com/office/drawing/2014/main" id="{E9FBA9DB-681F-47D4-93A2-30EC201E6339}"/>
                    </a:ext>
                  </a:extLst>
                </p:cNvPr>
                <p:cNvSpPr>
                  <a:spLocks noChangeAspect="1"/>
                </p:cNvSpPr>
                <p:nvPr/>
              </p:nvSpPr>
              <p:spPr bwMode="auto">
                <a:xfrm>
                  <a:off x="4960" y="29"/>
                  <a:ext cx="2465" cy="4256"/>
                </a:xfrm>
                <a:custGeom>
                  <a:avLst/>
                  <a:gdLst>
                    <a:gd name="T0" fmla="*/ 0 w 1231"/>
                    <a:gd name="T1" fmla="*/ 2125 h 2125"/>
                    <a:gd name="T2" fmla="*/ 1231 w 1231"/>
                    <a:gd name="T3" fmla="*/ 1063 h 2125"/>
                    <a:gd name="T4" fmla="*/ 0 w 1231"/>
                    <a:gd name="T5" fmla="*/ 0 h 2125"/>
                  </a:gdLst>
                  <a:ahLst/>
                  <a:cxnLst>
                    <a:cxn ang="0">
                      <a:pos x="T0" y="T1"/>
                    </a:cxn>
                    <a:cxn ang="0">
                      <a:pos x="T2" y="T3"/>
                    </a:cxn>
                    <a:cxn ang="0">
                      <a:pos x="T4" y="T5"/>
                    </a:cxn>
                  </a:cxnLst>
                  <a:rect l="0" t="0" r="r" b="b"/>
                  <a:pathLst>
                    <a:path w="1231" h="2125">
                      <a:moveTo>
                        <a:pt x="0" y="2125"/>
                      </a:moveTo>
                      <a:cubicBezTo>
                        <a:pt x="0" y="2125"/>
                        <a:pt x="1231" y="1825"/>
                        <a:pt x="1231" y="1063"/>
                      </a:cubicBezTo>
                      <a:cubicBezTo>
                        <a:pt x="1231" y="302"/>
                        <a:pt x="0" y="0"/>
                        <a:pt x="0" y="0"/>
                      </a:cubicBezTo>
                    </a:path>
                  </a:pathLst>
                </a:custGeom>
                <a:noFill/>
                <a:ln w="6350" cap="flat">
                  <a:solidFill>
                    <a:srgbClr val="ACACAC"/>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314" name="Freeform 28">
                  <a:extLst>
                    <a:ext uri="{FF2B5EF4-FFF2-40B4-BE49-F238E27FC236}">
                      <a16:creationId xmlns:a16="http://schemas.microsoft.com/office/drawing/2014/main" id="{A7AA7943-7A7E-42F6-8A4C-F626BFBA02EF}"/>
                    </a:ext>
                  </a:extLst>
                </p:cNvPr>
                <p:cNvSpPr>
                  <a:spLocks noChangeAspect="1"/>
                </p:cNvSpPr>
                <p:nvPr/>
              </p:nvSpPr>
              <p:spPr bwMode="auto">
                <a:xfrm>
                  <a:off x="3456" y="29"/>
                  <a:ext cx="449" cy="4256"/>
                </a:xfrm>
                <a:custGeom>
                  <a:avLst/>
                  <a:gdLst>
                    <a:gd name="T0" fmla="*/ 0 w 224"/>
                    <a:gd name="T1" fmla="*/ 2125 h 2125"/>
                    <a:gd name="T2" fmla="*/ 224 w 224"/>
                    <a:gd name="T3" fmla="*/ 1063 h 2125"/>
                    <a:gd name="T4" fmla="*/ 0 w 224"/>
                    <a:gd name="T5" fmla="*/ 0 h 2125"/>
                  </a:gdLst>
                  <a:ahLst/>
                  <a:cxnLst>
                    <a:cxn ang="0">
                      <a:pos x="T0" y="T1"/>
                    </a:cxn>
                    <a:cxn ang="0">
                      <a:pos x="T2" y="T3"/>
                    </a:cxn>
                    <a:cxn ang="0">
                      <a:pos x="T4" y="T5"/>
                    </a:cxn>
                  </a:cxnLst>
                  <a:rect l="0" t="0" r="r" b="b"/>
                  <a:pathLst>
                    <a:path w="224" h="2125">
                      <a:moveTo>
                        <a:pt x="0" y="2125"/>
                      </a:moveTo>
                      <a:cubicBezTo>
                        <a:pt x="0" y="2125"/>
                        <a:pt x="224" y="1785"/>
                        <a:pt x="224" y="1063"/>
                      </a:cubicBezTo>
                      <a:cubicBezTo>
                        <a:pt x="224" y="342"/>
                        <a:pt x="0" y="0"/>
                        <a:pt x="0" y="0"/>
                      </a:cubicBezTo>
                    </a:path>
                  </a:pathLst>
                </a:custGeom>
                <a:noFill/>
                <a:ln w="6350" cap="flat">
                  <a:solidFill>
                    <a:srgbClr val="ACACAC"/>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315" name="Freeform 29">
                  <a:extLst>
                    <a:ext uri="{FF2B5EF4-FFF2-40B4-BE49-F238E27FC236}">
                      <a16:creationId xmlns:a16="http://schemas.microsoft.com/office/drawing/2014/main" id="{E3AB8DA6-59A0-4110-9B10-BB9E1330657C}"/>
                    </a:ext>
                  </a:extLst>
                </p:cNvPr>
                <p:cNvSpPr>
                  <a:spLocks noChangeAspect="1"/>
                </p:cNvSpPr>
                <p:nvPr/>
              </p:nvSpPr>
              <p:spPr bwMode="auto">
                <a:xfrm>
                  <a:off x="3284" y="29"/>
                  <a:ext cx="228" cy="4256"/>
                </a:xfrm>
                <a:custGeom>
                  <a:avLst/>
                  <a:gdLst>
                    <a:gd name="T0" fmla="*/ 0 w 114"/>
                    <a:gd name="T1" fmla="*/ 2125 h 2125"/>
                    <a:gd name="T2" fmla="*/ 114 w 114"/>
                    <a:gd name="T3" fmla="*/ 1063 h 2125"/>
                    <a:gd name="T4" fmla="*/ 0 w 114"/>
                    <a:gd name="T5" fmla="*/ 0 h 2125"/>
                  </a:gdLst>
                  <a:ahLst/>
                  <a:cxnLst>
                    <a:cxn ang="0">
                      <a:pos x="T0" y="T1"/>
                    </a:cxn>
                    <a:cxn ang="0">
                      <a:pos x="T2" y="T3"/>
                    </a:cxn>
                    <a:cxn ang="0">
                      <a:pos x="T4" y="T5"/>
                    </a:cxn>
                  </a:cxnLst>
                  <a:rect l="0" t="0" r="r" b="b"/>
                  <a:pathLst>
                    <a:path w="114" h="2125">
                      <a:moveTo>
                        <a:pt x="0" y="2125"/>
                      </a:moveTo>
                      <a:cubicBezTo>
                        <a:pt x="0" y="2125"/>
                        <a:pt x="114" y="1796"/>
                        <a:pt x="114" y="1063"/>
                      </a:cubicBezTo>
                      <a:cubicBezTo>
                        <a:pt x="114" y="331"/>
                        <a:pt x="0" y="0"/>
                        <a:pt x="0" y="0"/>
                      </a:cubicBezTo>
                    </a:path>
                  </a:pathLst>
                </a:custGeom>
                <a:noFill/>
                <a:ln w="6350" cap="flat">
                  <a:solidFill>
                    <a:srgbClr val="ACACAC"/>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316" name="Line 30">
                  <a:extLst>
                    <a:ext uri="{FF2B5EF4-FFF2-40B4-BE49-F238E27FC236}">
                      <a16:creationId xmlns:a16="http://schemas.microsoft.com/office/drawing/2014/main" id="{A62DC0CE-A4A8-49A1-B85E-B1B636E00A0F}"/>
                    </a:ext>
                  </a:extLst>
                </p:cNvPr>
                <p:cNvSpPr>
                  <a:spLocks noChangeAspect="1" noChangeShapeType="1"/>
                </p:cNvSpPr>
                <p:nvPr/>
              </p:nvSpPr>
              <p:spPr bwMode="auto">
                <a:xfrm>
                  <a:off x="-1181" y="3105"/>
                  <a:ext cx="8598" cy="0"/>
                </a:xfrm>
                <a:prstGeom prst="line">
                  <a:avLst/>
                </a:prstGeom>
                <a:noFill/>
                <a:ln w="6350">
                  <a:solidFill>
                    <a:srgbClr val="ACACAC"/>
                  </a:solidFill>
                  <a:miter lim="800000"/>
                  <a:headEnd/>
                  <a:tailEnd/>
                </a:ln>
                <a:extLst>
                  <a:ext uri="{909E8E84-426E-40DD-AFC4-6F175D3DCCD1}">
                    <a14:hiddenFill xmlns:a14="http://schemas.microsoft.com/office/drawing/2010/main">
                      <a:noFill/>
                    </a14:hiddenFill>
                  </a:ext>
                </a:extLst>
              </p:spPr>
              <p:txBody>
                <a:bodyPr/>
                <a:lstStyle/>
                <a:p>
                  <a:endParaRPr lang="ja-JP" altLang="en-US"/>
                </a:p>
              </p:txBody>
            </p:sp>
            <p:sp>
              <p:nvSpPr>
                <p:cNvPr id="317" name="Line 31">
                  <a:extLst>
                    <a:ext uri="{FF2B5EF4-FFF2-40B4-BE49-F238E27FC236}">
                      <a16:creationId xmlns:a16="http://schemas.microsoft.com/office/drawing/2014/main" id="{E4ACF53E-52A8-482B-9DA7-42C1C4F16633}"/>
                    </a:ext>
                  </a:extLst>
                </p:cNvPr>
                <p:cNvSpPr>
                  <a:spLocks noChangeAspect="1" noChangeShapeType="1"/>
                </p:cNvSpPr>
                <p:nvPr/>
              </p:nvSpPr>
              <p:spPr bwMode="auto">
                <a:xfrm>
                  <a:off x="-1480" y="2637"/>
                  <a:ext cx="9198" cy="0"/>
                </a:xfrm>
                <a:prstGeom prst="line">
                  <a:avLst/>
                </a:prstGeom>
                <a:noFill/>
                <a:ln w="6350">
                  <a:solidFill>
                    <a:srgbClr val="ACACAC"/>
                  </a:solidFill>
                  <a:miter lim="800000"/>
                  <a:headEnd/>
                  <a:tailEnd/>
                </a:ln>
                <a:extLst>
                  <a:ext uri="{909E8E84-426E-40DD-AFC4-6F175D3DCCD1}">
                    <a14:hiddenFill xmlns:a14="http://schemas.microsoft.com/office/drawing/2010/main">
                      <a:noFill/>
                    </a14:hiddenFill>
                  </a:ext>
                </a:extLst>
              </p:spPr>
              <p:txBody>
                <a:bodyPr/>
                <a:lstStyle/>
                <a:p>
                  <a:endParaRPr lang="ja-JP" altLang="en-US"/>
                </a:p>
              </p:txBody>
            </p:sp>
            <p:sp>
              <p:nvSpPr>
                <p:cNvPr id="318" name="Line 32">
                  <a:extLst>
                    <a:ext uri="{FF2B5EF4-FFF2-40B4-BE49-F238E27FC236}">
                      <a16:creationId xmlns:a16="http://schemas.microsoft.com/office/drawing/2014/main" id="{F642EB71-6BBE-4F7F-82D8-F8CC62ABE1C1}"/>
                    </a:ext>
                  </a:extLst>
                </p:cNvPr>
                <p:cNvSpPr>
                  <a:spLocks noChangeAspect="1" noChangeShapeType="1"/>
                </p:cNvSpPr>
                <p:nvPr/>
              </p:nvSpPr>
              <p:spPr bwMode="auto">
                <a:xfrm>
                  <a:off x="74" y="3948"/>
                  <a:ext cx="6090" cy="0"/>
                </a:xfrm>
                <a:prstGeom prst="line">
                  <a:avLst/>
                </a:prstGeom>
                <a:noFill/>
                <a:ln w="6350">
                  <a:solidFill>
                    <a:srgbClr val="ACACAC"/>
                  </a:solidFill>
                  <a:miter lim="800000"/>
                  <a:headEnd/>
                  <a:tailEnd/>
                </a:ln>
                <a:extLst>
                  <a:ext uri="{909E8E84-426E-40DD-AFC4-6F175D3DCCD1}">
                    <a14:hiddenFill xmlns:a14="http://schemas.microsoft.com/office/drawing/2010/main">
                      <a:noFill/>
                    </a14:hiddenFill>
                  </a:ext>
                </a:extLst>
              </p:spPr>
              <p:txBody>
                <a:bodyPr/>
                <a:lstStyle/>
                <a:p>
                  <a:endParaRPr lang="ja-JP" altLang="en-US"/>
                </a:p>
              </p:txBody>
            </p:sp>
            <p:sp>
              <p:nvSpPr>
                <p:cNvPr id="319" name="Line 33">
                  <a:extLst>
                    <a:ext uri="{FF2B5EF4-FFF2-40B4-BE49-F238E27FC236}">
                      <a16:creationId xmlns:a16="http://schemas.microsoft.com/office/drawing/2014/main" id="{540F6E40-C372-44D2-8955-38565CCD34BB}"/>
                    </a:ext>
                  </a:extLst>
                </p:cNvPr>
                <p:cNvSpPr>
                  <a:spLocks noChangeAspect="1" noChangeShapeType="1"/>
                </p:cNvSpPr>
                <p:nvPr/>
              </p:nvSpPr>
              <p:spPr bwMode="auto">
                <a:xfrm flipH="1">
                  <a:off x="-665" y="3552"/>
                  <a:ext cx="7566" cy="0"/>
                </a:xfrm>
                <a:prstGeom prst="line">
                  <a:avLst/>
                </a:prstGeom>
                <a:noFill/>
                <a:ln w="6350">
                  <a:solidFill>
                    <a:srgbClr val="ACACAC"/>
                  </a:solidFill>
                  <a:miter lim="800000"/>
                  <a:headEnd/>
                  <a:tailEnd/>
                </a:ln>
                <a:extLst>
                  <a:ext uri="{909E8E84-426E-40DD-AFC4-6F175D3DCCD1}">
                    <a14:hiddenFill xmlns:a14="http://schemas.microsoft.com/office/drawing/2010/main">
                      <a:noFill/>
                    </a14:hiddenFill>
                  </a:ext>
                </a:extLst>
              </p:spPr>
              <p:txBody>
                <a:bodyPr/>
                <a:lstStyle/>
                <a:p>
                  <a:endParaRPr lang="ja-JP" altLang="en-US"/>
                </a:p>
              </p:txBody>
            </p:sp>
            <p:sp>
              <p:nvSpPr>
                <p:cNvPr id="320" name="Line 34">
                  <a:extLst>
                    <a:ext uri="{FF2B5EF4-FFF2-40B4-BE49-F238E27FC236}">
                      <a16:creationId xmlns:a16="http://schemas.microsoft.com/office/drawing/2014/main" id="{8155AA5F-CC11-4137-BB5D-4EB7C8709174}"/>
                    </a:ext>
                  </a:extLst>
                </p:cNvPr>
                <p:cNvSpPr>
                  <a:spLocks noChangeAspect="1" noChangeShapeType="1"/>
                </p:cNvSpPr>
                <p:nvPr/>
              </p:nvSpPr>
              <p:spPr bwMode="auto">
                <a:xfrm flipH="1">
                  <a:off x="78" y="368"/>
                  <a:ext cx="6082" cy="0"/>
                </a:xfrm>
                <a:prstGeom prst="line">
                  <a:avLst/>
                </a:prstGeom>
                <a:noFill/>
                <a:ln w="6350">
                  <a:solidFill>
                    <a:srgbClr val="ACACAC"/>
                  </a:solidFill>
                  <a:miter lim="800000"/>
                  <a:headEnd/>
                  <a:tailEnd/>
                </a:ln>
                <a:extLst>
                  <a:ext uri="{909E8E84-426E-40DD-AFC4-6F175D3DCCD1}">
                    <a14:hiddenFill xmlns:a14="http://schemas.microsoft.com/office/drawing/2010/main">
                      <a:noFill/>
                    </a14:hiddenFill>
                  </a:ext>
                </a:extLst>
              </p:spPr>
              <p:txBody>
                <a:bodyPr/>
                <a:lstStyle/>
                <a:p>
                  <a:endParaRPr lang="ja-JP" altLang="en-US"/>
                </a:p>
              </p:txBody>
            </p:sp>
            <p:sp>
              <p:nvSpPr>
                <p:cNvPr id="321" name="Line 35">
                  <a:extLst>
                    <a:ext uri="{FF2B5EF4-FFF2-40B4-BE49-F238E27FC236}">
                      <a16:creationId xmlns:a16="http://schemas.microsoft.com/office/drawing/2014/main" id="{8FA5595E-111C-4188-9D30-E7CB7EDDF045}"/>
                    </a:ext>
                  </a:extLst>
                </p:cNvPr>
                <p:cNvSpPr>
                  <a:spLocks noChangeAspect="1" noChangeShapeType="1"/>
                </p:cNvSpPr>
                <p:nvPr/>
              </p:nvSpPr>
              <p:spPr bwMode="auto">
                <a:xfrm>
                  <a:off x="1129" y="29"/>
                  <a:ext cx="3977" cy="0"/>
                </a:xfrm>
                <a:prstGeom prst="line">
                  <a:avLst/>
                </a:prstGeom>
                <a:noFill/>
                <a:ln w="6350">
                  <a:solidFill>
                    <a:srgbClr val="ACACAC"/>
                  </a:solidFill>
                  <a:miter lim="800000"/>
                  <a:headEnd/>
                  <a:tailEnd/>
                </a:ln>
                <a:extLst>
                  <a:ext uri="{909E8E84-426E-40DD-AFC4-6F175D3DCCD1}">
                    <a14:hiddenFill xmlns:a14="http://schemas.microsoft.com/office/drawing/2010/main">
                      <a:noFill/>
                    </a14:hiddenFill>
                  </a:ext>
                </a:extLst>
              </p:spPr>
              <p:txBody>
                <a:bodyPr/>
                <a:lstStyle/>
                <a:p>
                  <a:endParaRPr lang="ja-JP" altLang="en-US"/>
                </a:p>
              </p:txBody>
            </p:sp>
            <p:sp>
              <p:nvSpPr>
                <p:cNvPr id="322" name="Line 36">
                  <a:extLst>
                    <a:ext uri="{FF2B5EF4-FFF2-40B4-BE49-F238E27FC236}">
                      <a16:creationId xmlns:a16="http://schemas.microsoft.com/office/drawing/2014/main" id="{2E2AE528-2F7D-44CE-8E71-68F82478B4FC}"/>
                    </a:ext>
                  </a:extLst>
                </p:cNvPr>
                <p:cNvSpPr>
                  <a:spLocks noChangeAspect="1" noChangeShapeType="1"/>
                </p:cNvSpPr>
                <p:nvPr/>
              </p:nvSpPr>
              <p:spPr bwMode="auto">
                <a:xfrm>
                  <a:off x="-1173" y="1205"/>
                  <a:ext cx="8582" cy="0"/>
                </a:xfrm>
                <a:prstGeom prst="line">
                  <a:avLst/>
                </a:prstGeom>
                <a:noFill/>
                <a:ln w="6350">
                  <a:solidFill>
                    <a:srgbClr val="ACACAC"/>
                  </a:solidFill>
                  <a:miter lim="800000"/>
                  <a:headEnd/>
                  <a:tailEnd/>
                </a:ln>
                <a:extLst>
                  <a:ext uri="{909E8E84-426E-40DD-AFC4-6F175D3DCCD1}">
                    <a14:hiddenFill xmlns:a14="http://schemas.microsoft.com/office/drawing/2010/main">
                      <a:noFill/>
                    </a14:hiddenFill>
                  </a:ext>
                </a:extLst>
              </p:spPr>
              <p:txBody>
                <a:bodyPr/>
                <a:lstStyle/>
                <a:p>
                  <a:endParaRPr lang="ja-JP" altLang="en-US"/>
                </a:p>
              </p:txBody>
            </p:sp>
            <p:sp>
              <p:nvSpPr>
                <p:cNvPr id="323" name="Line 37">
                  <a:extLst>
                    <a:ext uri="{FF2B5EF4-FFF2-40B4-BE49-F238E27FC236}">
                      <a16:creationId xmlns:a16="http://schemas.microsoft.com/office/drawing/2014/main" id="{A4C9D9B7-7858-4FFE-82EC-3C8EE16C49EF}"/>
                    </a:ext>
                  </a:extLst>
                </p:cNvPr>
                <p:cNvSpPr>
                  <a:spLocks noChangeAspect="1" noChangeShapeType="1"/>
                </p:cNvSpPr>
                <p:nvPr/>
              </p:nvSpPr>
              <p:spPr bwMode="auto">
                <a:xfrm flipH="1">
                  <a:off x="-667" y="768"/>
                  <a:ext cx="7572" cy="0"/>
                </a:xfrm>
                <a:prstGeom prst="line">
                  <a:avLst/>
                </a:prstGeom>
                <a:noFill/>
                <a:ln w="6350">
                  <a:solidFill>
                    <a:srgbClr val="ACACAC"/>
                  </a:solidFill>
                  <a:miter lim="800000"/>
                  <a:headEnd/>
                  <a:tailEnd/>
                </a:ln>
                <a:extLst>
                  <a:ext uri="{909E8E84-426E-40DD-AFC4-6F175D3DCCD1}">
                    <a14:hiddenFill xmlns:a14="http://schemas.microsoft.com/office/drawing/2010/main">
                      <a:noFill/>
                    </a14:hiddenFill>
                  </a:ext>
                </a:extLst>
              </p:spPr>
              <p:txBody>
                <a:bodyPr/>
                <a:lstStyle/>
                <a:p>
                  <a:endParaRPr lang="ja-JP" altLang="en-US"/>
                </a:p>
              </p:txBody>
            </p:sp>
            <p:sp>
              <p:nvSpPr>
                <p:cNvPr id="324" name="Line 38">
                  <a:extLst>
                    <a:ext uri="{FF2B5EF4-FFF2-40B4-BE49-F238E27FC236}">
                      <a16:creationId xmlns:a16="http://schemas.microsoft.com/office/drawing/2014/main" id="{8F6E9AD1-3DE8-4F47-B3CA-E7674C10D02E}"/>
                    </a:ext>
                  </a:extLst>
                </p:cNvPr>
                <p:cNvSpPr>
                  <a:spLocks noChangeAspect="1" noChangeShapeType="1"/>
                </p:cNvSpPr>
                <p:nvPr/>
              </p:nvSpPr>
              <p:spPr bwMode="auto">
                <a:xfrm flipH="1">
                  <a:off x="-1476" y="1669"/>
                  <a:ext cx="9188" cy="0"/>
                </a:xfrm>
                <a:prstGeom prst="line">
                  <a:avLst/>
                </a:prstGeom>
                <a:noFill/>
                <a:ln w="6350">
                  <a:solidFill>
                    <a:srgbClr val="ACACAC"/>
                  </a:solidFill>
                  <a:miter lim="800000"/>
                  <a:headEnd/>
                  <a:tailEnd/>
                </a:ln>
                <a:extLst>
                  <a:ext uri="{909E8E84-426E-40DD-AFC4-6F175D3DCCD1}">
                    <a14:hiddenFill xmlns:a14="http://schemas.microsoft.com/office/drawing/2010/main">
                      <a:noFill/>
                    </a14:hiddenFill>
                  </a:ext>
                </a:extLst>
              </p:spPr>
              <p:txBody>
                <a:bodyPr/>
                <a:lstStyle/>
                <a:p>
                  <a:endParaRPr lang="ja-JP" altLang="en-US"/>
                </a:p>
              </p:txBody>
            </p:sp>
          </p:grpSp>
          <p:grpSp>
            <p:nvGrpSpPr>
              <p:cNvPr id="289" name="Group 39">
                <a:extLst>
                  <a:ext uri="{FF2B5EF4-FFF2-40B4-BE49-F238E27FC236}">
                    <a16:creationId xmlns:a16="http://schemas.microsoft.com/office/drawing/2014/main" id="{35F68C1C-2B6E-464B-A80D-551F28C6D850}"/>
                  </a:ext>
                </a:extLst>
              </p:cNvPr>
              <p:cNvGrpSpPr>
                <a:grpSpLocks noChangeAspect="1"/>
              </p:cNvGrpSpPr>
              <p:nvPr/>
            </p:nvGrpSpPr>
            <p:grpSpPr bwMode="auto">
              <a:xfrm>
                <a:off x="288" y="933"/>
                <a:ext cx="5634" cy="2820"/>
                <a:chOff x="288" y="933"/>
                <a:chExt cx="5634" cy="2820"/>
              </a:xfrm>
            </p:grpSpPr>
            <p:sp>
              <p:nvSpPr>
                <p:cNvPr id="290" name="Line 40">
                  <a:extLst>
                    <a:ext uri="{FF2B5EF4-FFF2-40B4-BE49-F238E27FC236}">
                      <a16:creationId xmlns:a16="http://schemas.microsoft.com/office/drawing/2014/main" id="{D8E28E94-985D-4EFE-A7F9-A031EB409FB0}"/>
                    </a:ext>
                  </a:extLst>
                </p:cNvPr>
                <p:cNvSpPr>
                  <a:spLocks noChangeAspect="1" noChangeShapeType="1"/>
                </p:cNvSpPr>
                <p:nvPr/>
              </p:nvSpPr>
              <p:spPr bwMode="auto">
                <a:xfrm>
                  <a:off x="288" y="2343"/>
                  <a:ext cx="5634" cy="0"/>
                </a:xfrm>
                <a:prstGeom prst="line">
                  <a:avLst/>
                </a:prstGeom>
                <a:noFill/>
                <a:ln w="25400">
                  <a:solidFill>
                    <a:srgbClr val="5C5C5C"/>
                  </a:solidFill>
                  <a:miter lim="800000"/>
                  <a:headEnd/>
                  <a:tailEnd/>
                </a:ln>
                <a:extLst>
                  <a:ext uri="{909E8E84-426E-40DD-AFC4-6F175D3DCCD1}">
                    <a14:hiddenFill xmlns:a14="http://schemas.microsoft.com/office/drawing/2010/main">
                      <a:noFill/>
                    </a14:hiddenFill>
                  </a:ext>
                </a:extLst>
              </p:spPr>
              <p:txBody>
                <a:bodyPr/>
                <a:lstStyle/>
                <a:p>
                  <a:endParaRPr lang="ja-JP" altLang="en-US"/>
                </a:p>
              </p:txBody>
            </p:sp>
            <p:sp>
              <p:nvSpPr>
                <p:cNvPr id="291" name="Oval 41">
                  <a:extLst>
                    <a:ext uri="{FF2B5EF4-FFF2-40B4-BE49-F238E27FC236}">
                      <a16:creationId xmlns:a16="http://schemas.microsoft.com/office/drawing/2014/main" id="{D337685C-3D2B-4CA9-A418-23CE9953A70C}"/>
                    </a:ext>
                  </a:extLst>
                </p:cNvPr>
                <p:cNvSpPr>
                  <a:spLocks noChangeAspect="1" noChangeArrowheads="1"/>
                </p:cNvSpPr>
                <p:nvPr/>
              </p:nvSpPr>
              <p:spPr bwMode="auto">
                <a:xfrm>
                  <a:off x="288" y="933"/>
                  <a:ext cx="5634" cy="2820"/>
                </a:xfrm>
                <a:prstGeom prst="ellipse">
                  <a:avLst/>
                </a:prstGeom>
                <a:noFill/>
                <a:ln w="12700">
                  <a:solidFill>
                    <a:srgbClr val="5C5C5C"/>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grpSp>
        </p:grpSp>
        <p:grpSp>
          <p:nvGrpSpPr>
            <p:cNvPr id="65" name="Group 42">
              <a:extLst>
                <a:ext uri="{FF2B5EF4-FFF2-40B4-BE49-F238E27FC236}">
                  <a16:creationId xmlns:a16="http://schemas.microsoft.com/office/drawing/2014/main" id="{D3CBBB51-D424-4A6D-A2CE-85099F08FF2E}"/>
                </a:ext>
              </a:extLst>
            </p:cNvPr>
            <p:cNvGrpSpPr>
              <a:grpSpLocks noChangeAspect="1"/>
            </p:cNvGrpSpPr>
            <p:nvPr/>
          </p:nvGrpSpPr>
          <p:grpSpPr bwMode="auto">
            <a:xfrm>
              <a:off x="533" y="973"/>
              <a:ext cx="5303" cy="2780"/>
              <a:chOff x="533" y="973"/>
              <a:chExt cx="5303" cy="2780"/>
            </a:xfrm>
          </p:grpSpPr>
          <p:grpSp>
            <p:nvGrpSpPr>
              <p:cNvPr id="66" name="Group 43">
                <a:extLst>
                  <a:ext uri="{FF2B5EF4-FFF2-40B4-BE49-F238E27FC236}">
                    <a16:creationId xmlns:a16="http://schemas.microsoft.com/office/drawing/2014/main" id="{83FF136C-4234-4A4E-B639-02C6E8BE9B3D}"/>
                  </a:ext>
                </a:extLst>
              </p:cNvPr>
              <p:cNvGrpSpPr>
                <a:grpSpLocks noChangeAspect="1"/>
              </p:cNvGrpSpPr>
              <p:nvPr/>
            </p:nvGrpSpPr>
            <p:grpSpPr bwMode="auto">
              <a:xfrm>
                <a:off x="4417" y="1725"/>
                <a:ext cx="1419" cy="1623"/>
                <a:chOff x="5305" y="1129"/>
                <a:chExt cx="2365" cy="2705"/>
              </a:xfrm>
            </p:grpSpPr>
            <p:sp>
              <p:nvSpPr>
                <p:cNvPr id="256" name="Freeform 44">
                  <a:extLst>
                    <a:ext uri="{FF2B5EF4-FFF2-40B4-BE49-F238E27FC236}">
                      <a16:creationId xmlns:a16="http://schemas.microsoft.com/office/drawing/2014/main" id="{5E35010E-9DE4-47B3-AB7A-28F9515B12D8}"/>
                    </a:ext>
                  </a:extLst>
                </p:cNvPr>
                <p:cNvSpPr>
                  <a:spLocks noChangeAspect="1"/>
                </p:cNvSpPr>
                <p:nvPr/>
              </p:nvSpPr>
              <p:spPr bwMode="auto">
                <a:xfrm>
                  <a:off x="5305" y="1129"/>
                  <a:ext cx="2365" cy="2661"/>
                </a:xfrm>
                <a:custGeom>
                  <a:avLst/>
                  <a:gdLst>
                    <a:gd name="T0" fmla="*/ 1086 w 1181"/>
                    <a:gd name="T1" fmla="*/ 556 h 1329"/>
                    <a:gd name="T2" fmla="*/ 1052 w 1181"/>
                    <a:gd name="T3" fmla="*/ 536 h 1329"/>
                    <a:gd name="T4" fmla="*/ 984 w 1181"/>
                    <a:gd name="T5" fmla="*/ 544 h 1329"/>
                    <a:gd name="T6" fmla="*/ 983 w 1181"/>
                    <a:gd name="T7" fmla="*/ 478 h 1329"/>
                    <a:gd name="T8" fmla="*/ 925 w 1181"/>
                    <a:gd name="T9" fmla="*/ 416 h 1329"/>
                    <a:gd name="T10" fmla="*/ 861 w 1181"/>
                    <a:gd name="T11" fmla="*/ 381 h 1329"/>
                    <a:gd name="T12" fmla="*/ 806 w 1181"/>
                    <a:gd name="T13" fmla="*/ 342 h 1329"/>
                    <a:gd name="T14" fmla="*/ 735 w 1181"/>
                    <a:gd name="T15" fmla="*/ 337 h 1329"/>
                    <a:gd name="T16" fmla="*/ 692 w 1181"/>
                    <a:gd name="T17" fmla="*/ 359 h 1329"/>
                    <a:gd name="T18" fmla="*/ 679 w 1181"/>
                    <a:gd name="T19" fmla="*/ 321 h 1329"/>
                    <a:gd name="T20" fmla="*/ 644 w 1181"/>
                    <a:gd name="T21" fmla="*/ 353 h 1329"/>
                    <a:gd name="T22" fmla="*/ 621 w 1181"/>
                    <a:gd name="T23" fmla="*/ 372 h 1329"/>
                    <a:gd name="T24" fmla="*/ 554 w 1181"/>
                    <a:gd name="T25" fmla="*/ 359 h 1329"/>
                    <a:gd name="T26" fmla="*/ 529 w 1181"/>
                    <a:gd name="T27" fmla="*/ 283 h 1329"/>
                    <a:gd name="T28" fmla="*/ 491 w 1181"/>
                    <a:gd name="T29" fmla="*/ 258 h 1329"/>
                    <a:gd name="T30" fmla="*/ 448 w 1181"/>
                    <a:gd name="T31" fmla="*/ 259 h 1329"/>
                    <a:gd name="T32" fmla="*/ 451 w 1181"/>
                    <a:gd name="T33" fmla="*/ 218 h 1329"/>
                    <a:gd name="T34" fmla="*/ 424 w 1181"/>
                    <a:gd name="T35" fmla="*/ 169 h 1329"/>
                    <a:gd name="T36" fmla="*/ 397 w 1181"/>
                    <a:gd name="T37" fmla="*/ 216 h 1329"/>
                    <a:gd name="T38" fmla="*/ 303 w 1181"/>
                    <a:gd name="T39" fmla="*/ 159 h 1329"/>
                    <a:gd name="T40" fmla="*/ 197 w 1181"/>
                    <a:gd name="T41" fmla="*/ 42 h 1329"/>
                    <a:gd name="T42" fmla="*/ 78 w 1181"/>
                    <a:gd name="T43" fmla="*/ 19 h 1329"/>
                    <a:gd name="T44" fmla="*/ 33 w 1181"/>
                    <a:gd name="T45" fmla="*/ 39 h 1329"/>
                    <a:gd name="T46" fmla="*/ 92 w 1181"/>
                    <a:gd name="T47" fmla="*/ 94 h 1329"/>
                    <a:gd name="T48" fmla="*/ 147 w 1181"/>
                    <a:gd name="T49" fmla="*/ 134 h 1329"/>
                    <a:gd name="T50" fmla="*/ 93 w 1181"/>
                    <a:gd name="T51" fmla="*/ 79 h 1329"/>
                    <a:gd name="T52" fmla="*/ 43 w 1181"/>
                    <a:gd name="T53" fmla="*/ 18 h 1329"/>
                    <a:gd name="T54" fmla="*/ 119 w 1181"/>
                    <a:gd name="T55" fmla="*/ 84 h 1329"/>
                    <a:gd name="T56" fmla="*/ 204 w 1181"/>
                    <a:gd name="T57" fmla="*/ 160 h 1329"/>
                    <a:gd name="T58" fmla="*/ 262 w 1181"/>
                    <a:gd name="T59" fmla="*/ 224 h 1329"/>
                    <a:gd name="T60" fmla="*/ 371 w 1181"/>
                    <a:gd name="T61" fmla="*/ 251 h 1329"/>
                    <a:gd name="T62" fmla="*/ 471 w 1181"/>
                    <a:gd name="T63" fmla="*/ 302 h 1329"/>
                    <a:gd name="T64" fmla="*/ 507 w 1181"/>
                    <a:gd name="T65" fmla="*/ 333 h 1329"/>
                    <a:gd name="T66" fmla="*/ 508 w 1181"/>
                    <a:gd name="T67" fmla="*/ 334 h 1329"/>
                    <a:gd name="T68" fmla="*/ 520 w 1181"/>
                    <a:gd name="T69" fmla="*/ 352 h 1329"/>
                    <a:gd name="T70" fmla="*/ 549 w 1181"/>
                    <a:gd name="T71" fmla="*/ 377 h 1329"/>
                    <a:gd name="T72" fmla="*/ 579 w 1181"/>
                    <a:gd name="T73" fmla="*/ 391 h 1329"/>
                    <a:gd name="T74" fmla="*/ 613 w 1181"/>
                    <a:gd name="T75" fmla="*/ 384 h 1329"/>
                    <a:gd name="T76" fmla="*/ 636 w 1181"/>
                    <a:gd name="T77" fmla="*/ 453 h 1329"/>
                    <a:gd name="T78" fmla="*/ 598 w 1181"/>
                    <a:gd name="T79" fmla="*/ 503 h 1329"/>
                    <a:gd name="T80" fmla="*/ 600 w 1181"/>
                    <a:gd name="T81" fmla="*/ 565 h 1329"/>
                    <a:gd name="T82" fmla="*/ 589 w 1181"/>
                    <a:gd name="T83" fmla="*/ 616 h 1329"/>
                    <a:gd name="T84" fmla="*/ 620 w 1181"/>
                    <a:gd name="T85" fmla="*/ 735 h 1329"/>
                    <a:gd name="T86" fmla="*/ 668 w 1181"/>
                    <a:gd name="T87" fmla="*/ 809 h 1329"/>
                    <a:gd name="T88" fmla="*/ 588 w 1181"/>
                    <a:gd name="T89" fmla="*/ 952 h 1329"/>
                    <a:gd name="T90" fmla="*/ 475 w 1181"/>
                    <a:gd name="T91" fmla="*/ 1081 h 1329"/>
                    <a:gd name="T92" fmla="*/ 395 w 1181"/>
                    <a:gd name="T93" fmla="*/ 1152 h 1329"/>
                    <a:gd name="T94" fmla="*/ 357 w 1181"/>
                    <a:gd name="T95" fmla="*/ 1197 h 1329"/>
                    <a:gd name="T96" fmla="*/ 285 w 1181"/>
                    <a:gd name="T97" fmla="*/ 1247 h 1329"/>
                    <a:gd name="T98" fmla="*/ 204 w 1181"/>
                    <a:gd name="T99" fmla="*/ 1318 h 1329"/>
                    <a:gd name="T100" fmla="*/ 261 w 1181"/>
                    <a:gd name="T101" fmla="*/ 1311 h 1329"/>
                    <a:gd name="T102" fmla="*/ 384 w 1181"/>
                    <a:gd name="T103" fmla="*/ 1226 h 1329"/>
                    <a:gd name="T104" fmla="*/ 490 w 1181"/>
                    <a:gd name="T105" fmla="*/ 1168 h 1329"/>
                    <a:gd name="T106" fmla="*/ 556 w 1181"/>
                    <a:gd name="T107" fmla="*/ 1120 h 1329"/>
                    <a:gd name="T108" fmla="*/ 666 w 1181"/>
                    <a:gd name="T109" fmla="*/ 1051 h 1329"/>
                    <a:gd name="T110" fmla="*/ 735 w 1181"/>
                    <a:gd name="T111" fmla="*/ 1040 h 1329"/>
                    <a:gd name="T112" fmla="*/ 808 w 1181"/>
                    <a:gd name="T113" fmla="*/ 990 h 1329"/>
                    <a:gd name="T114" fmla="*/ 945 w 1181"/>
                    <a:gd name="T115" fmla="*/ 885 h 1329"/>
                    <a:gd name="T116" fmla="*/ 1040 w 1181"/>
                    <a:gd name="T117" fmla="*/ 827 h 1329"/>
                    <a:gd name="T118" fmla="*/ 1107 w 1181"/>
                    <a:gd name="T119" fmla="*/ 721 h 13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181" h="1329">
                      <a:moveTo>
                        <a:pt x="1178" y="608"/>
                      </a:moveTo>
                      <a:cubicBezTo>
                        <a:pt x="1176" y="587"/>
                        <a:pt x="1173" y="594"/>
                        <a:pt x="1165" y="595"/>
                      </a:cubicBezTo>
                      <a:cubicBezTo>
                        <a:pt x="1156" y="596"/>
                        <a:pt x="1151" y="590"/>
                        <a:pt x="1148" y="585"/>
                      </a:cubicBezTo>
                      <a:cubicBezTo>
                        <a:pt x="1145" y="581"/>
                        <a:pt x="1133" y="560"/>
                        <a:pt x="1122" y="558"/>
                      </a:cubicBezTo>
                      <a:cubicBezTo>
                        <a:pt x="1111" y="556"/>
                        <a:pt x="1103" y="561"/>
                        <a:pt x="1101" y="560"/>
                      </a:cubicBezTo>
                      <a:cubicBezTo>
                        <a:pt x="1099" y="559"/>
                        <a:pt x="1095" y="554"/>
                        <a:pt x="1092" y="555"/>
                      </a:cubicBezTo>
                      <a:cubicBezTo>
                        <a:pt x="1089" y="556"/>
                        <a:pt x="1091" y="558"/>
                        <a:pt x="1086" y="556"/>
                      </a:cubicBezTo>
                      <a:cubicBezTo>
                        <a:pt x="1081" y="553"/>
                        <a:pt x="1083" y="551"/>
                        <a:pt x="1079" y="552"/>
                      </a:cubicBezTo>
                      <a:cubicBezTo>
                        <a:pt x="1076" y="552"/>
                        <a:pt x="1073" y="555"/>
                        <a:pt x="1072" y="554"/>
                      </a:cubicBezTo>
                      <a:cubicBezTo>
                        <a:pt x="1070" y="553"/>
                        <a:pt x="1070" y="551"/>
                        <a:pt x="1068" y="552"/>
                      </a:cubicBezTo>
                      <a:cubicBezTo>
                        <a:pt x="1066" y="553"/>
                        <a:pt x="1066" y="558"/>
                        <a:pt x="1063" y="556"/>
                      </a:cubicBezTo>
                      <a:cubicBezTo>
                        <a:pt x="1059" y="554"/>
                        <a:pt x="1067" y="549"/>
                        <a:pt x="1066" y="547"/>
                      </a:cubicBezTo>
                      <a:cubicBezTo>
                        <a:pt x="1064" y="546"/>
                        <a:pt x="1068" y="542"/>
                        <a:pt x="1061" y="537"/>
                      </a:cubicBezTo>
                      <a:cubicBezTo>
                        <a:pt x="1055" y="533"/>
                        <a:pt x="1054" y="539"/>
                        <a:pt x="1052" y="536"/>
                      </a:cubicBezTo>
                      <a:cubicBezTo>
                        <a:pt x="1051" y="534"/>
                        <a:pt x="1054" y="531"/>
                        <a:pt x="1051" y="530"/>
                      </a:cubicBezTo>
                      <a:cubicBezTo>
                        <a:pt x="1047" y="529"/>
                        <a:pt x="1044" y="528"/>
                        <a:pt x="1041" y="528"/>
                      </a:cubicBezTo>
                      <a:cubicBezTo>
                        <a:pt x="1039" y="527"/>
                        <a:pt x="1038" y="524"/>
                        <a:pt x="1035" y="524"/>
                      </a:cubicBezTo>
                      <a:cubicBezTo>
                        <a:pt x="1032" y="524"/>
                        <a:pt x="1026" y="522"/>
                        <a:pt x="1023" y="522"/>
                      </a:cubicBezTo>
                      <a:cubicBezTo>
                        <a:pt x="1021" y="523"/>
                        <a:pt x="1017" y="529"/>
                        <a:pt x="1014" y="531"/>
                      </a:cubicBezTo>
                      <a:cubicBezTo>
                        <a:pt x="1012" y="533"/>
                        <a:pt x="1009" y="539"/>
                        <a:pt x="1007" y="539"/>
                      </a:cubicBezTo>
                      <a:cubicBezTo>
                        <a:pt x="1005" y="539"/>
                        <a:pt x="985" y="547"/>
                        <a:pt x="984" y="544"/>
                      </a:cubicBezTo>
                      <a:cubicBezTo>
                        <a:pt x="983" y="541"/>
                        <a:pt x="983" y="528"/>
                        <a:pt x="980" y="528"/>
                      </a:cubicBezTo>
                      <a:cubicBezTo>
                        <a:pt x="977" y="527"/>
                        <a:pt x="974" y="534"/>
                        <a:pt x="973" y="531"/>
                      </a:cubicBezTo>
                      <a:cubicBezTo>
                        <a:pt x="971" y="528"/>
                        <a:pt x="969" y="524"/>
                        <a:pt x="972" y="522"/>
                      </a:cubicBezTo>
                      <a:cubicBezTo>
                        <a:pt x="976" y="520"/>
                        <a:pt x="979" y="514"/>
                        <a:pt x="981" y="510"/>
                      </a:cubicBezTo>
                      <a:cubicBezTo>
                        <a:pt x="983" y="506"/>
                        <a:pt x="989" y="500"/>
                        <a:pt x="993" y="498"/>
                      </a:cubicBezTo>
                      <a:cubicBezTo>
                        <a:pt x="996" y="496"/>
                        <a:pt x="994" y="485"/>
                        <a:pt x="991" y="483"/>
                      </a:cubicBezTo>
                      <a:cubicBezTo>
                        <a:pt x="989" y="482"/>
                        <a:pt x="984" y="482"/>
                        <a:pt x="983" y="478"/>
                      </a:cubicBezTo>
                      <a:cubicBezTo>
                        <a:pt x="983" y="474"/>
                        <a:pt x="976" y="452"/>
                        <a:pt x="974" y="447"/>
                      </a:cubicBezTo>
                      <a:cubicBezTo>
                        <a:pt x="973" y="445"/>
                        <a:pt x="972" y="444"/>
                        <a:pt x="970" y="444"/>
                      </a:cubicBezTo>
                      <a:cubicBezTo>
                        <a:pt x="969" y="443"/>
                        <a:pt x="968" y="442"/>
                        <a:pt x="966" y="440"/>
                      </a:cubicBezTo>
                      <a:cubicBezTo>
                        <a:pt x="963" y="434"/>
                        <a:pt x="955" y="429"/>
                        <a:pt x="952" y="426"/>
                      </a:cubicBezTo>
                      <a:cubicBezTo>
                        <a:pt x="950" y="424"/>
                        <a:pt x="943" y="424"/>
                        <a:pt x="940" y="421"/>
                      </a:cubicBezTo>
                      <a:cubicBezTo>
                        <a:pt x="938" y="420"/>
                        <a:pt x="937" y="420"/>
                        <a:pt x="936" y="419"/>
                      </a:cubicBezTo>
                      <a:cubicBezTo>
                        <a:pt x="932" y="417"/>
                        <a:pt x="928" y="416"/>
                        <a:pt x="925" y="416"/>
                      </a:cubicBezTo>
                      <a:cubicBezTo>
                        <a:pt x="920" y="417"/>
                        <a:pt x="916" y="415"/>
                        <a:pt x="914" y="416"/>
                      </a:cubicBezTo>
                      <a:cubicBezTo>
                        <a:pt x="912" y="416"/>
                        <a:pt x="912" y="421"/>
                        <a:pt x="909" y="420"/>
                      </a:cubicBezTo>
                      <a:cubicBezTo>
                        <a:pt x="906" y="419"/>
                        <a:pt x="897" y="417"/>
                        <a:pt x="894" y="415"/>
                      </a:cubicBezTo>
                      <a:cubicBezTo>
                        <a:pt x="893" y="415"/>
                        <a:pt x="893" y="415"/>
                        <a:pt x="893" y="414"/>
                      </a:cubicBezTo>
                      <a:cubicBezTo>
                        <a:pt x="891" y="412"/>
                        <a:pt x="888" y="411"/>
                        <a:pt x="887" y="409"/>
                      </a:cubicBezTo>
                      <a:cubicBezTo>
                        <a:pt x="886" y="406"/>
                        <a:pt x="877" y="401"/>
                        <a:pt x="875" y="399"/>
                      </a:cubicBezTo>
                      <a:cubicBezTo>
                        <a:pt x="874" y="397"/>
                        <a:pt x="870" y="387"/>
                        <a:pt x="861" y="381"/>
                      </a:cubicBezTo>
                      <a:cubicBezTo>
                        <a:pt x="856" y="378"/>
                        <a:pt x="854" y="377"/>
                        <a:pt x="852" y="376"/>
                      </a:cubicBezTo>
                      <a:cubicBezTo>
                        <a:pt x="851" y="375"/>
                        <a:pt x="850" y="375"/>
                        <a:pt x="848" y="374"/>
                      </a:cubicBezTo>
                      <a:cubicBezTo>
                        <a:pt x="845" y="373"/>
                        <a:pt x="842" y="377"/>
                        <a:pt x="840" y="373"/>
                      </a:cubicBezTo>
                      <a:cubicBezTo>
                        <a:pt x="837" y="369"/>
                        <a:pt x="836" y="360"/>
                        <a:pt x="833" y="358"/>
                      </a:cubicBezTo>
                      <a:cubicBezTo>
                        <a:pt x="830" y="356"/>
                        <a:pt x="823" y="355"/>
                        <a:pt x="822" y="354"/>
                      </a:cubicBezTo>
                      <a:cubicBezTo>
                        <a:pt x="820" y="353"/>
                        <a:pt x="817" y="355"/>
                        <a:pt x="815" y="352"/>
                      </a:cubicBezTo>
                      <a:cubicBezTo>
                        <a:pt x="813" y="349"/>
                        <a:pt x="805" y="343"/>
                        <a:pt x="806" y="342"/>
                      </a:cubicBezTo>
                      <a:cubicBezTo>
                        <a:pt x="807" y="341"/>
                        <a:pt x="808" y="340"/>
                        <a:pt x="804" y="340"/>
                      </a:cubicBezTo>
                      <a:cubicBezTo>
                        <a:pt x="801" y="340"/>
                        <a:pt x="792" y="340"/>
                        <a:pt x="789" y="340"/>
                      </a:cubicBezTo>
                      <a:cubicBezTo>
                        <a:pt x="786" y="341"/>
                        <a:pt x="789" y="345"/>
                        <a:pt x="788" y="346"/>
                      </a:cubicBezTo>
                      <a:cubicBezTo>
                        <a:pt x="786" y="347"/>
                        <a:pt x="782" y="350"/>
                        <a:pt x="777" y="349"/>
                      </a:cubicBezTo>
                      <a:cubicBezTo>
                        <a:pt x="772" y="348"/>
                        <a:pt x="766" y="343"/>
                        <a:pt x="763" y="341"/>
                      </a:cubicBezTo>
                      <a:cubicBezTo>
                        <a:pt x="760" y="339"/>
                        <a:pt x="743" y="345"/>
                        <a:pt x="741" y="344"/>
                      </a:cubicBezTo>
                      <a:cubicBezTo>
                        <a:pt x="739" y="343"/>
                        <a:pt x="733" y="338"/>
                        <a:pt x="735" y="337"/>
                      </a:cubicBezTo>
                      <a:cubicBezTo>
                        <a:pt x="736" y="335"/>
                        <a:pt x="726" y="327"/>
                        <a:pt x="718" y="327"/>
                      </a:cubicBezTo>
                      <a:cubicBezTo>
                        <a:pt x="710" y="326"/>
                        <a:pt x="706" y="331"/>
                        <a:pt x="701" y="333"/>
                      </a:cubicBezTo>
                      <a:cubicBezTo>
                        <a:pt x="696" y="334"/>
                        <a:pt x="694" y="334"/>
                        <a:pt x="694" y="337"/>
                      </a:cubicBezTo>
                      <a:cubicBezTo>
                        <a:pt x="694" y="339"/>
                        <a:pt x="696" y="347"/>
                        <a:pt x="699" y="349"/>
                      </a:cubicBezTo>
                      <a:cubicBezTo>
                        <a:pt x="703" y="352"/>
                        <a:pt x="706" y="359"/>
                        <a:pt x="704" y="361"/>
                      </a:cubicBezTo>
                      <a:cubicBezTo>
                        <a:pt x="702" y="363"/>
                        <a:pt x="700" y="370"/>
                        <a:pt x="696" y="366"/>
                      </a:cubicBezTo>
                      <a:cubicBezTo>
                        <a:pt x="693" y="363"/>
                        <a:pt x="695" y="361"/>
                        <a:pt x="692" y="359"/>
                      </a:cubicBezTo>
                      <a:cubicBezTo>
                        <a:pt x="690" y="358"/>
                        <a:pt x="687" y="353"/>
                        <a:pt x="690" y="350"/>
                      </a:cubicBezTo>
                      <a:cubicBezTo>
                        <a:pt x="693" y="347"/>
                        <a:pt x="693" y="338"/>
                        <a:pt x="690" y="335"/>
                      </a:cubicBezTo>
                      <a:cubicBezTo>
                        <a:pt x="689" y="333"/>
                        <a:pt x="685" y="331"/>
                        <a:pt x="684" y="329"/>
                      </a:cubicBezTo>
                      <a:cubicBezTo>
                        <a:pt x="684" y="328"/>
                        <a:pt x="683" y="327"/>
                        <a:pt x="684" y="326"/>
                      </a:cubicBezTo>
                      <a:cubicBezTo>
                        <a:pt x="687" y="323"/>
                        <a:pt x="695" y="321"/>
                        <a:pt x="694" y="317"/>
                      </a:cubicBezTo>
                      <a:cubicBezTo>
                        <a:pt x="693" y="313"/>
                        <a:pt x="690" y="312"/>
                        <a:pt x="686" y="312"/>
                      </a:cubicBezTo>
                      <a:cubicBezTo>
                        <a:pt x="682" y="312"/>
                        <a:pt x="680" y="321"/>
                        <a:pt x="679" y="321"/>
                      </a:cubicBezTo>
                      <a:cubicBezTo>
                        <a:pt x="679" y="322"/>
                        <a:pt x="674" y="327"/>
                        <a:pt x="672" y="327"/>
                      </a:cubicBezTo>
                      <a:cubicBezTo>
                        <a:pt x="670" y="327"/>
                        <a:pt x="667" y="333"/>
                        <a:pt x="665" y="333"/>
                      </a:cubicBezTo>
                      <a:cubicBezTo>
                        <a:pt x="663" y="333"/>
                        <a:pt x="660" y="331"/>
                        <a:pt x="658" y="331"/>
                      </a:cubicBezTo>
                      <a:cubicBezTo>
                        <a:pt x="656" y="332"/>
                        <a:pt x="658" y="340"/>
                        <a:pt x="655" y="339"/>
                      </a:cubicBezTo>
                      <a:cubicBezTo>
                        <a:pt x="651" y="338"/>
                        <a:pt x="652" y="333"/>
                        <a:pt x="649" y="334"/>
                      </a:cubicBezTo>
                      <a:cubicBezTo>
                        <a:pt x="646" y="335"/>
                        <a:pt x="640" y="342"/>
                        <a:pt x="640" y="347"/>
                      </a:cubicBezTo>
                      <a:cubicBezTo>
                        <a:pt x="640" y="353"/>
                        <a:pt x="645" y="352"/>
                        <a:pt x="644" y="353"/>
                      </a:cubicBezTo>
                      <a:cubicBezTo>
                        <a:pt x="643" y="355"/>
                        <a:pt x="641" y="356"/>
                        <a:pt x="642" y="357"/>
                      </a:cubicBezTo>
                      <a:cubicBezTo>
                        <a:pt x="642" y="358"/>
                        <a:pt x="646" y="359"/>
                        <a:pt x="644" y="360"/>
                      </a:cubicBezTo>
                      <a:cubicBezTo>
                        <a:pt x="642" y="362"/>
                        <a:pt x="638" y="362"/>
                        <a:pt x="637" y="364"/>
                      </a:cubicBezTo>
                      <a:cubicBezTo>
                        <a:pt x="637" y="366"/>
                        <a:pt x="635" y="372"/>
                        <a:pt x="633" y="372"/>
                      </a:cubicBezTo>
                      <a:cubicBezTo>
                        <a:pt x="630" y="372"/>
                        <a:pt x="635" y="384"/>
                        <a:pt x="633" y="383"/>
                      </a:cubicBezTo>
                      <a:cubicBezTo>
                        <a:pt x="630" y="383"/>
                        <a:pt x="627" y="375"/>
                        <a:pt x="621" y="373"/>
                      </a:cubicBezTo>
                      <a:cubicBezTo>
                        <a:pt x="621" y="372"/>
                        <a:pt x="621" y="372"/>
                        <a:pt x="621" y="372"/>
                      </a:cubicBezTo>
                      <a:cubicBezTo>
                        <a:pt x="615" y="370"/>
                        <a:pt x="609" y="362"/>
                        <a:pt x="604" y="361"/>
                      </a:cubicBezTo>
                      <a:cubicBezTo>
                        <a:pt x="600" y="360"/>
                        <a:pt x="597" y="359"/>
                        <a:pt x="592" y="360"/>
                      </a:cubicBezTo>
                      <a:cubicBezTo>
                        <a:pt x="587" y="361"/>
                        <a:pt x="583" y="367"/>
                        <a:pt x="579" y="369"/>
                      </a:cubicBezTo>
                      <a:cubicBezTo>
                        <a:pt x="575" y="372"/>
                        <a:pt x="574" y="375"/>
                        <a:pt x="570" y="373"/>
                      </a:cubicBezTo>
                      <a:cubicBezTo>
                        <a:pt x="567" y="370"/>
                        <a:pt x="567" y="366"/>
                        <a:pt x="565" y="367"/>
                      </a:cubicBezTo>
                      <a:cubicBezTo>
                        <a:pt x="563" y="367"/>
                        <a:pt x="563" y="372"/>
                        <a:pt x="561" y="369"/>
                      </a:cubicBezTo>
                      <a:cubicBezTo>
                        <a:pt x="560" y="367"/>
                        <a:pt x="557" y="362"/>
                        <a:pt x="554" y="359"/>
                      </a:cubicBezTo>
                      <a:cubicBezTo>
                        <a:pt x="554" y="359"/>
                        <a:pt x="554" y="359"/>
                        <a:pt x="554" y="359"/>
                      </a:cubicBezTo>
                      <a:cubicBezTo>
                        <a:pt x="551" y="357"/>
                        <a:pt x="543" y="348"/>
                        <a:pt x="537" y="341"/>
                      </a:cubicBezTo>
                      <a:cubicBezTo>
                        <a:pt x="534" y="337"/>
                        <a:pt x="532" y="333"/>
                        <a:pt x="532" y="331"/>
                      </a:cubicBezTo>
                      <a:cubicBezTo>
                        <a:pt x="533" y="326"/>
                        <a:pt x="529" y="321"/>
                        <a:pt x="530" y="316"/>
                      </a:cubicBezTo>
                      <a:cubicBezTo>
                        <a:pt x="532" y="312"/>
                        <a:pt x="531" y="307"/>
                        <a:pt x="530" y="304"/>
                      </a:cubicBezTo>
                      <a:cubicBezTo>
                        <a:pt x="529" y="301"/>
                        <a:pt x="527" y="295"/>
                        <a:pt x="527" y="291"/>
                      </a:cubicBezTo>
                      <a:cubicBezTo>
                        <a:pt x="527" y="288"/>
                        <a:pt x="529" y="286"/>
                        <a:pt x="529" y="283"/>
                      </a:cubicBezTo>
                      <a:cubicBezTo>
                        <a:pt x="529" y="279"/>
                        <a:pt x="526" y="279"/>
                        <a:pt x="526" y="275"/>
                      </a:cubicBezTo>
                      <a:cubicBezTo>
                        <a:pt x="526" y="274"/>
                        <a:pt x="525" y="273"/>
                        <a:pt x="525" y="272"/>
                      </a:cubicBezTo>
                      <a:cubicBezTo>
                        <a:pt x="523" y="269"/>
                        <a:pt x="518" y="268"/>
                        <a:pt x="517" y="267"/>
                      </a:cubicBezTo>
                      <a:cubicBezTo>
                        <a:pt x="515" y="265"/>
                        <a:pt x="516" y="269"/>
                        <a:pt x="514" y="267"/>
                      </a:cubicBezTo>
                      <a:cubicBezTo>
                        <a:pt x="512" y="265"/>
                        <a:pt x="514" y="264"/>
                        <a:pt x="510" y="262"/>
                      </a:cubicBezTo>
                      <a:cubicBezTo>
                        <a:pt x="507" y="260"/>
                        <a:pt x="500" y="256"/>
                        <a:pt x="496" y="256"/>
                      </a:cubicBezTo>
                      <a:cubicBezTo>
                        <a:pt x="492" y="257"/>
                        <a:pt x="494" y="259"/>
                        <a:pt x="491" y="258"/>
                      </a:cubicBezTo>
                      <a:cubicBezTo>
                        <a:pt x="488" y="256"/>
                        <a:pt x="486" y="256"/>
                        <a:pt x="484" y="257"/>
                      </a:cubicBezTo>
                      <a:cubicBezTo>
                        <a:pt x="482" y="259"/>
                        <a:pt x="481" y="261"/>
                        <a:pt x="478" y="260"/>
                      </a:cubicBezTo>
                      <a:cubicBezTo>
                        <a:pt x="475" y="260"/>
                        <a:pt x="468" y="263"/>
                        <a:pt x="466" y="261"/>
                      </a:cubicBezTo>
                      <a:cubicBezTo>
                        <a:pt x="464" y="259"/>
                        <a:pt x="466" y="258"/>
                        <a:pt x="464" y="258"/>
                      </a:cubicBezTo>
                      <a:cubicBezTo>
                        <a:pt x="461" y="259"/>
                        <a:pt x="461" y="260"/>
                        <a:pt x="458" y="260"/>
                      </a:cubicBezTo>
                      <a:cubicBezTo>
                        <a:pt x="457" y="260"/>
                        <a:pt x="457" y="261"/>
                        <a:pt x="457" y="261"/>
                      </a:cubicBezTo>
                      <a:cubicBezTo>
                        <a:pt x="454" y="261"/>
                        <a:pt x="449" y="261"/>
                        <a:pt x="448" y="259"/>
                      </a:cubicBezTo>
                      <a:cubicBezTo>
                        <a:pt x="447" y="258"/>
                        <a:pt x="447" y="257"/>
                        <a:pt x="448" y="256"/>
                      </a:cubicBezTo>
                      <a:cubicBezTo>
                        <a:pt x="450" y="251"/>
                        <a:pt x="453" y="249"/>
                        <a:pt x="453" y="245"/>
                      </a:cubicBezTo>
                      <a:cubicBezTo>
                        <a:pt x="453" y="241"/>
                        <a:pt x="451" y="241"/>
                        <a:pt x="449" y="236"/>
                      </a:cubicBezTo>
                      <a:cubicBezTo>
                        <a:pt x="448" y="232"/>
                        <a:pt x="445" y="230"/>
                        <a:pt x="447" y="226"/>
                      </a:cubicBezTo>
                      <a:cubicBezTo>
                        <a:pt x="448" y="224"/>
                        <a:pt x="446" y="221"/>
                        <a:pt x="445" y="218"/>
                      </a:cubicBezTo>
                      <a:cubicBezTo>
                        <a:pt x="444" y="216"/>
                        <a:pt x="443" y="215"/>
                        <a:pt x="444" y="214"/>
                      </a:cubicBezTo>
                      <a:cubicBezTo>
                        <a:pt x="445" y="212"/>
                        <a:pt x="451" y="221"/>
                        <a:pt x="451" y="218"/>
                      </a:cubicBezTo>
                      <a:cubicBezTo>
                        <a:pt x="451" y="216"/>
                        <a:pt x="449" y="204"/>
                        <a:pt x="448" y="202"/>
                      </a:cubicBezTo>
                      <a:cubicBezTo>
                        <a:pt x="446" y="200"/>
                        <a:pt x="441" y="200"/>
                        <a:pt x="442" y="198"/>
                      </a:cubicBezTo>
                      <a:cubicBezTo>
                        <a:pt x="443" y="196"/>
                        <a:pt x="446" y="198"/>
                        <a:pt x="445" y="194"/>
                      </a:cubicBezTo>
                      <a:cubicBezTo>
                        <a:pt x="445" y="190"/>
                        <a:pt x="443" y="188"/>
                        <a:pt x="446" y="183"/>
                      </a:cubicBezTo>
                      <a:cubicBezTo>
                        <a:pt x="449" y="179"/>
                        <a:pt x="444" y="169"/>
                        <a:pt x="440" y="168"/>
                      </a:cubicBezTo>
                      <a:cubicBezTo>
                        <a:pt x="436" y="168"/>
                        <a:pt x="435" y="171"/>
                        <a:pt x="432" y="170"/>
                      </a:cubicBezTo>
                      <a:cubicBezTo>
                        <a:pt x="429" y="170"/>
                        <a:pt x="426" y="169"/>
                        <a:pt x="424" y="169"/>
                      </a:cubicBezTo>
                      <a:cubicBezTo>
                        <a:pt x="421" y="170"/>
                        <a:pt x="409" y="175"/>
                        <a:pt x="406" y="175"/>
                      </a:cubicBezTo>
                      <a:cubicBezTo>
                        <a:pt x="403" y="175"/>
                        <a:pt x="402" y="184"/>
                        <a:pt x="405" y="188"/>
                      </a:cubicBezTo>
                      <a:cubicBezTo>
                        <a:pt x="408" y="192"/>
                        <a:pt x="407" y="196"/>
                        <a:pt x="405" y="198"/>
                      </a:cubicBezTo>
                      <a:cubicBezTo>
                        <a:pt x="404" y="199"/>
                        <a:pt x="406" y="207"/>
                        <a:pt x="405" y="208"/>
                      </a:cubicBezTo>
                      <a:cubicBezTo>
                        <a:pt x="403" y="209"/>
                        <a:pt x="401" y="208"/>
                        <a:pt x="402" y="211"/>
                      </a:cubicBezTo>
                      <a:cubicBezTo>
                        <a:pt x="402" y="213"/>
                        <a:pt x="404" y="216"/>
                        <a:pt x="402" y="218"/>
                      </a:cubicBezTo>
                      <a:cubicBezTo>
                        <a:pt x="400" y="220"/>
                        <a:pt x="401" y="219"/>
                        <a:pt x="397" y="216"/>
                      </a:cubicBezTo>
                      <a:cubicBezTo>
                        <a:pt x="392" y="214"/>
                        <a:pt x="390" y="214"/>
                        <a:pt x="387" y="216"/>
                      </a:cubicBezTo>
                      <a:cubicBezTo>
                        <a:pt x="385" y="218"/>
                        <a:pt x="385" y="219"/>
                        <a:pt x="382" y="219"/>
                      </a:cubicBezTo>
                      <a:cubicBezTo>
                        <a:pt x="379" y="218"/>
                        <a:pt x="376" y="217"/>
                        <a:pt x="375" y="219"/>
                      </a:cubicBezTo>
                      <a:cubicBezTo>
                        <a:pt x="373" y="220"/>
                        <a:pt x="369" y="224"/>
                        <a:pt x="365" y="221"/>
                      </a:cubicBezTo>
                      <a:cubicBezTo>
                        <a:pt x="361" y="219"/>
                        <a:pt x="357" y="214"/>
                        <a:pt x="352" y="214"/>
                      </a:cubicBezTo>
                      <a:cubicBezTo>
                        <a:pt x="347" y="214"/>
                        <a:pt x="334" y="198"/>
                        <a:pt x="326" y="190"/>
                      </a:cubicBezTo>
                      <a:cubicBezTo>
                        <a:pt x="317" y="182"/>
                        <a:pt x="305" y="166"/>
                        <a:pt x="303" y="159"/>
                      </a:cubicBezTo>
                      <a:cubicBezTo>
                        <a:pt x="301" y="153"/>
                        <a:pt x="300" y="146"/>
                        <a:pt x="298" y="141"/>
                      </a:cubicBezTo>
                      <a:cubicBezTo>
                        <a:pt x="295" y="137"/>
                        <a:pt x="290" y="116"/>
                        <a:pt x="291" y="110"/>
                      </a:cubicBezTo>
                      <a:cubicBezTo>
                        <a:pt x="291" y="108"/>
                        <a:pt x="291" y="105"/>
                        <a:pt x="289" y="102"/>
                      </a:cubicBezTo>
                      <a:cubicBezTo>
                        <a:pt x="282" y="101"/>
                        <a:pt x="275" y="99"/>
                        <a:pt x="272" y="98"/>
                      </a:cubicBezTo>
                      <a:cubicBezTo>
                        <a:pt x="266" y="96"/>
                        <a:pt x="255" y="89"/>
                        <a:pt x="252" y="86"/>
                      </a:cubicBezTo>
                      <a:cubicBezTo>
                        <a:pt x="249" y="82"/>
                        <a:pt x="225" y="58"/>
                        <a:pt x="222" y="54"/>
                      </a:cubicBezTo>
                      <a:cubicBezTo>
                        <a:pt x="218" y="50"/>
                        <a:pt x="201" y="43"/>
                        <a:pt x="197" y="42"/>
                      </a:cubicBezTo>
                      <a:cubicBezTo>
                        <a:pt x="192" y="42"/>
                        <a:pt x="192" y="50"/>
                        <a:pt x="192" y="54"/>
                      </a:cubicBezTo>
                      <a:cubicBezTo>
                        <a:pt x="192" y="57"/>
                        <a:pt x="174" y="50"/>
                        <a:pt x="170" y="47"/>
                      </a:cubicBezTo>
                      <a:cubicBezTo>
                        <a:pt x="167" y="44"/>
                        <a:pt x="158" y="29"/>
                        <a:pt x="152" y="26"/>
                      </a:cubicBezTo>
                      <a:cubicBezTo>
                        <a:pt x="147" y="24"/>
                        <a:pt x="134" y="13"/>
                        <a:pt x="132" y="13"/>
                      </a:cubicBezTo>
                      <a:cubicBezTo>
                        <a:pt x="129" y="13"/>
                        <a:pt x="114" y="13"/>
                        <a:pt x="112" y="13"/>
                      </a:cubicBezTo>
                      <a:cubicBezTo>
                        <a:pt x="111" y="13"/>
                        <a:pt x="116" y="20"/>
                        <a:pt x="114" y="20"/>
                      </a:cubicBezTo>
                      <a:cubicBezTo>
                        <a:pt x="113" y="20"/>
                        <a:pt x="78" y="19"/>
                        <a:pt x="78" y="19"/>
                      </a:cubicBezTo>
                      <a:cubicBezTo>
                        <a:pt x="31" y="3"/>
                        <a:pt x="31" y="3"/>
                        <a:pt x="31" y="3"/>
                      </a:cubicBezTo>
                      <a:cubicBezTo>
                        <a:pt x="27" y="0"/>
                        <a:pt x="27" y="0"/>
                        <a:pt x="27" y="0"/>
                      </a:cubicBezTo>
                      <a:cubicBezTo>
                        <a:pt x="0" y="3"/>
                        <a:pt x="0" y="3"/>
                        <a:pt x="0" y="3"/>
                      </a:cubicBezTo>
                      <a:cubicBezTo>
                        <a:pt x="2" y="6"/>
                        <a:pt x="4" y="8"/>
                        <a:pt x="5" y="9"/>
                      </a:cubicBezTo>
                      <a:cubicBezTo>
                        <a:pt x="9" y="12"/>
                        <a:pt x="17" y="19"/>
                        <a:pt x="18" y="22"/>
                      </a:cubicBezTo>
                      <a:cubicBezTo>
                        <a:pt x="19" y="24"/>
                        <a:pt x="27" y="28"/>
                        <a:pt x="27" y="31"/>
                      </a:cubicBezTo>
                      <a:cubicBezTo>
                        <a:pt x="27" y="33"/>
                        <a:pt x="32" y="36"/>
                        <a:pt x="33" y="39"/>
                      </a:cubicBezTo>
                      <a:cubicBezTo>
                        <a:pt x="35" y="43"/>
                        <a:pt x="46" y="49"/>
                        <a:pt x="51" y="52"/>
                      </a:cubicBezTo>
                      <a:cubicBezTo>
                        <a:pt x="56" y="55"/>
                        <a:pt x="66" y="64"/>
                        <a:pt x="66" y="66"/>
                      </a:cubicBezTo>
                      <a:cubicBezTo>
                        <a:pt x="66" y="68"/>
                        <a:pt x="67" y="74"/>
                        <a:pt x="64" y="73"/>
                      </a:cubicBezTo>
                      <a:cubicBezTo>
                        <a:pt x="62" y="73"/>
                        <a:pt x="60" y="72"/>
                        <a:pt x="60" y="73"/>
                      </a:cubicBezTo>
                      <a:cubicBezTo>
                        <a:pt x="60" y="75"/>
                        <a:pt x="66" y="79"/>
                        <a:pt x="67" y="80"/>
                      </a:cubicBezTo>
                      <a:cubicBezTo>
                        <a:pt x="69" y="81"/>
                        <a:pt x="80" y="86"/>
                        <a:pt x="81" y="89"/>
                      </a:cubicBezTo>
                      <a:cubicBezTo>
                        <a:pt x="83" y="91"/>
                        <a:pt x="88" y="92"/>
                        <a:pt x="92" y="94"/>
                      </a:cubicBezTo>
                      <a:cubicBezTo>
                        <a:pt x="96" y="96"/>
                        <a:pt x="102" y="100"/>
                        <a:pt x="104" y="103"/>
                      </a:cubicBezTo>
                      <a:cubicBezTo>
                        <a:pt x="107" y="106"/>
                        <a:pt x="110" y="121"/>
                        <a:pt x="114" y="124"/>
                      </a:cubicBezTo>
                      <a:cubicBezTo>
                        <a:pt x="118" y="127"/>
                        <a:pt x="125" y="127"/>
                        <a:pt x="130" y="130"/>
                      </a:cubicBezTo>
                      <a:cubicBezTo>
                        <a:pt x="134" y="134"/>
                        <a:pt x="135" y="136"/>
                        <a:pt x="139" y="137"/>
                      </a:cubicBezTo>
                      <a:cubicBezTo>
                        <a:pt x="144" y="139"/>
                        <a:pt x="143" y="147"/>
                        <a:pt x="149" y="149"/>
                      </a:cubicBezTo>
                      <a:cubicBezTo>
                        <a:pt x="155" y="151"/>
                        <a:pt x="155" y="144"/>
                        <a:pt x="153" y="141"/>
                      </a:cubicBezTo>
                      <a:cubicBezTo>
                        <a:pt x="151" y="138"/>
                        <a:pt x="148" y="138"/>
                        <a:pt x="147" y="134"/>
                      </a:cubicBezTo>
                      <a:cubicBezTo>
                        <a:pt x="146" y="129"/>
                        <a:pt x="144" y="130"/>
                        <a:pt x="140" y="129"/>
                      </a:cubicBezTo>
                      <a:cubicBezTo>
                        <a:pt x="136" y="128"/>
                        <a:pt x="132" y="128"/>
                        <a:pt x="131" y="124"/>
                      </a:cubicBezTo>
                      <a:cubicBezTo>
                        <a:pt x="130" y="120"/>
                        <a:pt x="132" y="119"/>
                        <a:pt x="129" y="117"/>
                      </a:cubicBezTo>
                      <a:cubicBezTo>
                        <a:pt x="127" y="114"/>
                        <a:pt x="123" y="113"/>
                        <a:pt x="122" y="111"/>
                      </a:cubicBezTo>
                      <a:cubicBezTo>
                        <a:pt x="120" y="108"/>
                        <a:pt x="114" y="102"/>
                        <a:pt x="112" y="97"/>
                      </a:cubicBezTo>
                      <a:cubicBezTo>
                        <a:pt x="110" y="93"/>
                        <a:pt x="106" y="90"/>
                        <a:pt x="102" y="86"/>
                      </a:cubicBezTo>
                      <a:cubicBezTo>
                        <a:pt x="97" y="83"/>
                        <a:pt x="96" y="81"/>
                        <a:pt x="93" y="79"/>
                      </a:cubicBezTo>
                      <a:cubicBezTo>
                        <a:pt x="91" y="76"/>
                        <a:pt x="85" y="74"/>
                        <a:pt x="84" y="71"/>
                      </a:cubicBezTo>
                      <a:cubicBezTo>
                        <a:pt x="83" y="67"/>
                        <a:pt x="78" y="63"/>
                        <a:pt x="73" y="59"/>
                      </a:cubicBezTo>
                      <a:cubicBezTo>
                        <a:pt x="68" y="55"/>
                        <a:pt x="67" y="55"/>
                        <a:pt x="64" y="52"/>
                      </a:cubicBezTo>
                      <a:cubicBezTo>
                        <a:pt x="60" y="48"/>
                        <a:pt x="50" y="42"/>
                        <a:pt x="48" y="39"/>
                      </a:cubicBezTo>
                      <a:cubicBezTo>
                        <a:pt x="47" y="35"/>
                        <a:pt x="44" y="32"/>
                        <a:pt x="40" y="27"/>
                      </a:cubicBezTo>
                      <a:cubicBezTo>
                        <a:pt x="37" y="22"/>
                        <a:pt x="31" y="13"/>
                        <a:pt x="34" y="12"/>
                      </a:cubicBezTo>
                      <a:cubicBezTo>
                        <a:pt x="36" y="11"/>
                        <a:pt x="39" y="17"/>
                        <a:pt x="43" y="18"/>
                      </a:cubicBezTo>
                      <a:cubicBezTo>
                        <a:pt x="48" y="19"/>
                        <a:pt x="49" y="17"/>
                        <a:pt x="50" y="19"/>
                      </a:cubicBezTo>
                      <a:cubicBezTo>
                        <a:pt x="52" y="20"/>
                        <a:pt x="52" y="20"/>
                        <a:pt x="56" y="22"/>
                      </a:cubicBezTo>
                      <a:cubicBezTo>
                        <a:pt x="60" y="23"/>
                        <a:pt x="59" y="29"/>
                        <a:pt x="63" y="32"/>
                      </a:cubicBezTo>
                      <a:cubicBezTo>
                        <a:pt x="67" y="34"/>
                        <a:pt x="76" y="46"/>
                        <a:pt x="81" y="49"/>
                      </a:cubicBezTo>
                      <a:cubicBezTo>
                        <a:pt x="86" y="52"/>
                        <a:pt x="89" y="61"/>
                        <a:pt x="92" y="63"/>
                      </a:cubicBezTo>
                      <a:cubicBezTo>
                        <a:pt x="95" y="66"/>
                        <a:pt x="103" y="71"/>
                        <a:pt x="109" y="72"/>
                      </a:cubicBezTo>
                      <a:cubicBezTo>
                        <a:pt x="114" y="73"/>
                        <a:pt x="115" y="84"/>
                        <a:pt x="119" y="84"/>
                      </a:cubicBezTo>
                      <a:cubicBezTo>
                        <a:pt x="122" y="85"/>
                        <a:pt x="125" y="85"/>
                        <a:pt x="127" y="88"/>
                      </a:cubicBezTo>
                      <a:cubicBezTo>
                        <a:pt x="129" y="90"/>
                        <a:pt x="134" y="92"/>
                        <a:pt x="135" y="92"/>
                      </a:cubicBezTo>
                      <a:cubicBezTo>
                        <a:pt x="136" y="92"/>
                        <a:pt x="138" y="106"/>
                        <a:pt x="142" y="108"/>
                      </a:cubicBezTo>
                      <a:cubicBezTo>
                        <a:pt x="147" y="110"/>
                        <a:pt x="154" y="111"/>
                        <a:pt x="157" y="115"/>
                      </a:cubicBezTo>
                      <a:cubicBezTo>
                        <a:pt x="161" y="119"/>
                        <a:pt x="167" y="126"/>
                        <a:pt x="170" y="127"/>
                      </a:cubicBezTo>
                      <a:cubicBezTo>
                        <a:pt x="173" y="128"/>
                        <a:pt x="185" y="137"/>
                        <a:pt x="191" y="142"/>
                      </a:cubicBezTo>
                      <a:cubicBezTo>
                        <a:pt x="196" y="148"/>
                        <a:pt x="202" y="157"/>
                        <a:pt x="204" y="160"/>
                      </a:cubicBezTo>
                      <a:cubicBezTo>
                        <a:pt x="207" y="163"/>
                        <a:pt x="211" y="168"/>
                        <a:pt x="213" y="170"/>
                      </a:cubicBezTo>
                      <a:cubicBezTo>
                        <a:pt x="214" y="173"/>
                        <a:pt x="216" y="178"/>
                        <a:pt x="215" y="179"/>
                      </a:cubicBezTo>
                      <a:cubicBezTo>
                        <a:pt x="214" y="181"/>
                        <a:pt x="220" y="185"/>
                        <a:pt x="218" y="186"/>
                      </a:cubicBezTo>
                      <a:cubicBezTo>
                        <a:pt x="216" y="187"/>
                        <a:pt x="214" y="189"/>
                        <a:pt x="215" y="191"/>
                      </a:cubicBezTo>
                      <a:cubicBezTo>
                        <a:pt x="216" y="193"/>
                        <a:pt x="227" y="201"/>
                        <a:pt x="232" y="205"/>
                      </a:cubicBezTo>
                      <a:cubicBezTo>
                        <a:pt x="237" y="209"/>
                        <a:pt x="249" y="214"/>
                        <a:pt x="251" y="217"/>
                      </a:cubicBezTo>
                      <a:cubicBezTo>
                        <a:pt x="253" y="220"/>
                        <a:pt x="255" y="221"/>
                        <a:pt x="262" y="224"/>
                      </a:cubicBezTo>
                      <a:cubicBezTo>
                        <a:pt x="269" y="227"/>
                        <a:pt x="271" y="225"/>
                        <a:pt x="275" y="228"/>
                      </a:cubicBezTo>
                      <a:cubicBezTo>
                        <a:pt x="280" y="232"/>
                        <a:pt x="288" y="237"/>
                        <a:pt x="297" y="241"/>
                      </a:cubicBezTo>
                      <a:cubicBezTo>
                        <a:pt x="307" y="246"/>
                        <a:pt x="320" y="248"/>
                        <a:pt x="322" y="249"/>
                      </a:cubicBezTo>
                      <a:cubicBezTo>
                        <a:pt x="324" y="250"/>
                        <a:pt x="327" y="255"/>
                        <a:pt x="330" y="255"/>
                      </a:cubicBezTo>
                      <a:cubicBezTo>
                        <a:pt x="333" y="255"/>
                        <a:pt x="350" y="263"/>
                        <a:pt x="352" y="263"/>
                      </a:cubicBezTo>
                      <a:cubicBezTo>
                        <a:pt x="353" y="263"/>
                        <a:pt x="365" y="257"/>
                        <a:pt x="367" y="256"/>
                      </a:cubicBezTo>
                      <a:cubicBezTo>
                        <a:pt x="369" y="254"/>
                        <a:pt x="369" y="250"/>
                        <a:pt x="371" y="251"/>
                      </a:cubicBezTo>
                      <a:cubicBezTo>
                        <a:pt x="373" y="251"/>
                        <a:pt x="380" y="257"/>
                        <a:pt x="383" y="258"/>
                      </a:cubicBezTo>
                      <a:cubicBezTo>
                        <a:pt x="386" y="259"/>
                        <a:pt x="403" y="272"/>
                        <a:pt x="412" y="280"/>
                      </a:cubicBezTo>
                      <a:cubicBezTo>
                        <a:pt x="412" y="280"/>
                        <a:pt x="413" y="281"/>
                        <a:pt x="413" y="281"/>
                      </a:cubicBezTo>
                      <a:cubicBezTo>
                        <a:pt x="421" y="289"/>
                        <a:pt x="427" y="291"/>
                        <a:pt x="429" y="290"/>
                      </a:cubicBezTo>
                      <a:cubicBezTo>
                        <a:pt x="431" y="289"/>
                        <a:pt x="436" y="291"/>
                        <a:pt x="441" y="294"/>
                      </a:cubicBezTo>
                      <a:cubicBezTo>
                        <a:pt x="446" y="296"/>
                        <a:pt x="451" y="298"/>
                        <a:pt x="453" y="299"/>
                      </a:cubicBezTo>
                      <a:cubicBezTo>
                        <a:pt x="459" y="301"/>
                        <a:pt x="468" y="302"/>
                        <a:pt x="471" y="302"/>
                      </a:cubicBezTo>
                      <a:cubicBezTo>
                        <a:pt x="472" y="302"/>
                        <a:pt x="472" y="302"/>
                        <a:pt x="472" y="302"/>
                      </a:cubicBezTo>
                      <a:cubicBezTo>
                        <a:pt x="475" y="301"/>
                        <a:pt x="477" y="296"/>
                        <a:pt x="477" y="299"/>
                      </a:cubicBezTo>
                      <a:cubicBezTo>
                        <a:pt x="477" y="300"/>
                        <a:pt x="476" y="302"/>
                        <a:pt x="476" y="304"/>
                      </a:cubicBezTo>
                      <a:cubicBezTo>
                        <a:pt x="476" y="306"/>
                        <a:pt x="476" y="309"/>
                        <a:pt x="478" y="310"/>
                      </a:cubicBezTo>
                      <a:cubicBezTo>
                        <a:pt x="482" y="312"/>
                        <a:pt x="487" y="313"/>
                        <a:pt x="492" y="319"/>
                      </a:cubicBezTo>
                      <a:cubicBezTo>
                        <a:pt x="494" y="321"/>
                        <a:pt x="496" y="325"/>
                        <a:pt x="497" y="325"/>
                      </a:cubicBezTo>
                      <a:cubicBezTo>
                        <a:pt x="499" y="326"/>
                        <a:pt x="505" y="332"/>
                        <a:pt x="507" y="333"/>
                      </a:cubicBezTo>
                      <a:cubicBezTo>
                        <a:pt x="509" y="334"/>
                        <a:pt x="507" y="330"/>
                        <a:pt x="505" y="328"/>
                      </a:cubicBezTo>
                      <a:cubicBezTo>
                        <a:pt x="504" y="327"/>
                        <a:pt x="503" y="321"/>
                        <a:pt x="504" y="320"/>
                      </a:cubicBezTo>
                      <a:cubicBezTo>
                        <a:pt x="505" y="319"/>
                        <a:pt x="506" y="320"/>
                        <a:pt x="507" y="321"/>
                      </a:cubicBezTo>
                      <a:cubicBezTo>
                        <a:pt x="508" y="322"/>
                        <a:pt x="511" y="323"/>
                        <a:pt x="512" y="324"/>
                      </a:cubicBezTo>
                      <a:cubicBezTo>
                        <a:pt x="514" y="325"/>
                        <a:pt x="520" y="333"/>
                        <a:pt x="520" y="335"/>
                      </a:cubicBezTo>
                      <a:cubicBezTo>
                        <a:pt x="521" y="337"/>
                        <a:pt x="514" y="336"/>
                        <a:pt x="514" y="335"/>
                      </a:cubicBezTo>
                      <a:cubicBezTo>
                        <a:pt x="513" y="335"/>
                        <a:pt x="509" y="334"/>
                        <a:pt x="508" y="334"/>
                      </a:cubicBezTo>
                      <a:cubicBezTo>
                        <a:pt x="508" y="334"/>
                        <a:pt x="508" y="335"/>
                        <a:pt x="508" y="335"/>
                      </a:cubicBezTo>
                      <a:cubicBezTo>
                        <a:pt x="506" y="336"/>
                        <a:pt x="505" y="338"/>
                        <a:pt x="507" y="339"/>
                      </a:cubicBezTo>
                      <a:cubicBezTo>
                        <a:pt x="510" y="339"/>
                        <a:pt x="511" y="340"/>
                        <a:pt x="510" y="341"/>
                      </a:cubicBezTo>
                      <a:cubicBezTo>
                        <a:pt x="509" y="343"/>
                        <a:pt x="510" y="347"/>
                        <a:pt x="511" y="350"/>
                      </a:cubicBezTo>
                      <a:cubicBezTo>
                        <a:pt x="513" y="352"/>
                        <a:pt x="514" y="355"/>
                        <a:pt x="517" y="356"/>
                      </a:cubicBezTo>
                      <a:cubicBezTo>
                        <a:pt x="519" y="357"/>
                        <a:pt x="523" y="360"/>
                        <a:pt x="523" y="358"/>
                      </a:cubicBezTo>
                      <a:cubicBezTo>
                        <a:pt x="523" y="356"/>
                        <a:pt x="518" y="351"/>
                        <a:pt x="520" y="352"/>
                      </a:cubicBezTo>
                      <a:cubicBezTo>
                        <a:pt x="522" y="353"/>
                        <a:pt x="524" y="354"/>
                        <a:pt x="526" y="357"/>
                      </a:cubicBezTo>
                      <a:cubicBezTo>
                        <a:pt x="529" y="360"/>
                        <a:pt x="528" y="360"/>
                        <a:pt x="533" y="362"/>
                      </a:cubicBezTo>
                      <a:cubicBezTo>
                        <a:pt x="538" y="364"/>
                        <a:pt x="542" y="366"/>
                        <a:pt x="542" y="370"/>
                      </a:cubicBezTo>
                      <a:cubicBezTo>
                        <a:pt x="542" y="373"/>
                        <a:pt x="542" y="372"/>
                        <a:pt x="542" y="374"/>
                      </a:cubicBezTo>
                      <a:cubicBezTo>
                        <a:pt x="542" y="377"/>
                        <a:pt x="543" y="378"/>
                        <a:pt x="546" y="378"/>
                      </a:cubicBezTo>
                      <a:cubicBezTo>
                        <a:pt x="548" y="377"/>
                        <a:pt x="544" y="373"/>
                        <a:pt x="546" y="373"/>
                      </a:cubicBezTo>
                      <a:cubicBezTo>
                        <a:pt x="549" y="372"/>
                        <a:pt x="549" y="375"/>
                        <a:pt x="549" y="377"/>
                      </a:cubicBezTo>
                      <a:cubicBezTo>
                        <a:pt x="550" y="379"/>
                        <a:pt x="552" y="379"/>
                        <a:pt x="553" y="379"/>
                      </a:cubicBezTo>
                      <a:cubicBezTo>
                        <a:pt x="554" y="379"/>
                        <a:pt x="555" y="379"/>
                        <a:pt x="555" y="379"/>
                      </a:cubicBezTo>
                      <a:cubicBezTo>
                        <a:pt x="558" y="379"/>
                        <a:pt x="561" y="378"/>
                        <a:pt x="562" y="380"/>
                      </a:cubicBezTo>
                      <a:cubicBezTo>
                        <a:pt x="563" y="381"/>
                        <a:pt x="566" y="383"/>
                        <a:pt x="568" y="382"/>
                      </a:cubicBezTo>
                      <a:cubicBezTo>
                        <a:pt x="569" y="382"/>
                        <a:pt x="572" y="386"/>
                        <a:pt x="572" y="388"/>
                      </a:cubicBezTo>
                      <a:cubicBezTo>
                        <a:pt x="573" y="389"/>
                        <a:pt x="573" y="390"/>
                        <a:pt x="576" y="390"/>
                      </a:cubicBezTo>
                      <a:cubicBezTo>
                        <a:pt x="578" y="390"/>
                        <a:pt x="579" y="389"/>
                        <a:pt x="579" y="391"/>
                      </a:cubicBezTo>
                      <a:cubicBezTo>
                        <a:pt x="579" y="393"/>
                        <a:pt x="583" y="399"/>
                        <a:pt x="586" y="398"/>
                      </a:cubicBezTo>
                      <a:cubicBezTo>
                        <a:pt x="589" y="397"/>
                        <a:pt x="593" y="391"/>
                        <a:pt x="592" y="389"/>
                      </a:cubicBezTo>
                      <a:cubicBezTo>
                        <a:pt x="590" y="388"/>
                        <a:pt x="581" y="383"/>
                        <a:pt x="586" y="380"/>
                      </a:cubicBezTo>
                      <a:cubicBezTo>
                        <a:pt x="591" y="378"/>
                        <a:pt x="590" y="377"/>
                        <a:pt x="592" y="374"/>
                      </a:cubicBezTo>
                      <a:cubicBezTo>
                        <a:pt x="594" y="371"/>
                        <a:pt x="596" y="367"/>
                        <a:pt x="600" y="369"/>
                      </a:cubicBezTo>
                      <a:cubicBezTo>
                        <a:pt x="604" y="371"/>
                        <a:pt x="608" y="378"/>
                        <a:pt x="611" y="378"/>
                      </a:cubicBezTo>
                      <a:cubicBezTo>
                        <a:pt x="613" y="379"/>
                        <a:pt x="614" y="383"/>
                        <a:pt x="613" y="384"/>
                      </a:cubicBezTo>
                      <a:cubicBezTo>
                        <a:pt x="612" y="386"/>
                        <a:pt x="616" y="392"/>
                        <a:pt x="620" y="395"/>
                      </a:cubicBezTo>
                      <a:cubicBezTo>
                        <a:pt x="621" y="395"/>
                        <a:pt x="621" y="395"/>
                        <a:pt x="621" y="396"/>
                      </a:cubicBezTo>
                      <a:cubicBezTo>
                        <a:pt x="626" y="399"/>
                        <a:pt x="621" y="401"/>
                        <a:pt x="626" y="404"/>
                      </a:cubicBezTo>
                      <a:cubicBezTo>
                        <a:pt x="630" y="407"/>
                        <a:pt x="629" y="407"/>
                        <a:pt x="629" y="410"/>
                      </a:cubicBezTo>
                      <a:cubicBezTo>
                        <a:pt x="628" y="415"/>
                        <a:pt x="632" y="416"/>
                        <a:pt x="630" y="422"/>
                      </a:cubicBezTo>
                      <a:cubicBezTo>
                        <a:pt x="628" y="427"/>
                        <a:pt x="635" y="437"/>
                        <a:pt x="632" y="442"/>
                      </a:cubicBezTo>
                      <a:cubicBezTo>
                        <a:pt x="630" y="448"/>
                        <a:pt x="639" y="451"/>
                        <a:pt x="636" y="453"/>
                      </a:cubicBezTo>
                      <a:cubicBezTo>
                        <a:pt x="634" y="456"/>
                        <a:pt x="630" y="463"/>
                        <a:pt x="629" y="467"/>
                      </a:cubicBezTo>
                      <a:cubicBezTo>
                        <a:pt x="629" y="472"/>
                        <a:pt x="620" y="470"/>
                        <a:pt x="618" y="473"/>
                      </a:cubicBezTo>
                      <a:cubicBezTo>
                        <a:pt x="617" y="476"/>
                        <a:pt x="622" y="484"/>
                        <a:pt x="619" y="485"/>
                      </a:cubicBezTo>
                      <a:cubicBezTo>
                        <a:pt x="616" y="485"/>
                        <a:pt x="614" y="486"/>
                        <a:pt x="614" y="487"/>
                      </a:cubicBezTo>
                      <a:cubicBezTo>
                        <a:pt x="614" y="488"/>
                        <a:pt x="614" y="488"/>
                        <a:pt x="614" y="488"/>
                      </a:cubicBezTo>
                      <a:cubicBezTo>
                        <a:pt x="615" y="490"/>
                        <a:pt x="618" y="492"/>
                        <a:pt x="614" y="494"/>
                      </a:cubicBezTo>
                      <a:cubicBezTo>
                        <a:pt x="611" y="495"/>
                        <a:pt x="596" y="499"/>
                        <a:pt x="598" y="503"/>
                      </a:cubicBezTo>
                      <a:cubicBezTo>
                        <a:pt x="600" y="507"/>
                        <a:pt x="603" y="510"/>
                        <a:pt x="601" y="513"/>
                      </a:cubicBezTo>
                      <a:cubicBezTo>
                        <a:pt x="599" y="515"/>
                        <a:pt x="596" y="524"/>
                        <a:pt x="594" y="526"/>
                      </a:cubicBezTo>
                      <a:cubicBezTo>
                        <a:pt x="592" y="529"/>
                        <a:pt x="590" y="533"/>
                        <a:pt x="590" y="537"/>
                      </a:cubicBezTo>
                      <a:cubicBezTo>
                        <a:pt x="590" y="541"/>
                        <a:pt x="593" y="550"/>
                        <a:pt x="591" y="551"/>
                      </a:cubicBezTo>
                      <a:cubicBezTo>
                        <a:pt x="589" y="552"/>
                        <a:pt x="592" y="556"/>
                        <a:pt x="597" y="556"/>
                      </a:cubicBezTo>
                      <a:cubicBezTo>
                        <a:pt x="602" y="556"/>
                        <a:pt x="602" y="554"/>
                        <a:pt x="602" y="556"/>
                      </a:cubicBezTo>
                      <a:cubicBezTo>
                        <a:pt x="603" y="557"/>
                        <a:pt x="602" y="565"/>
                        <a:pt x="600" y="565"/>
                      </a:cubicBezTo>
                      <a:cubicBezTo>
                        <a:pt x="599" y="566"/>
                        <a:pt x="597" y="567"/>
                        <a:pt x="595" y="569"/>
                      </a:cubicBezTo>
                      <a:cubicBezTo>
                        <a:pt x="592" y="572"/>
                        <a:pt x="588" y="576"/>
                        <a:pt x="587" y="578"/>
                      </a:cubicBezTo>
                      <a:cubicBezTo>
                        <a:pt x="584" y="583"/>
                        <a:pt x="581" y="586"/>
                        <a:pt x="581" y="589"/>
                      </a:cubicBezTo>
                      <a:cubicBezTo>
                        <a:pt x="582" y="592"/>
                        <a:pt x="585" y="594"/>
                        <a:pt x="583" y="596"/>
                      </a:cubicBezTo>
                      <a:cubicBezTo>
                        <a:pt x="581" y="598"/>
                        <a:pt x="589" y="603"/>
                        <a:pt x="585" y="604"/>
                      </a:cubicBezTo>
                      <a:cubicBezTo>
                        <a:pt x="582" y="606"/>
                        <a:pt x="581" y="605"/>
                        <a:pt x="580" y="608"/>
                      </a:cubicBezTo>
                      <a:cubicBezTo>
                        <a:pt x="580" y="611"/>
                        <a:pt x="583" y="613"/>
                        <a:pt x="589" y="616"/>
                      </a:cubicBezTo>
                      <a:cubicBezTo>
                        <a:pt x="594" y="618"/>
                        <a:pt x="597" y="635"/>
                        <a:pt x="601" y="641"/>
                      </a:cubicBezTo>
                      <a:cubicBezTo>
                        <a:pt x="606" y="646"/>
                        <a:pt x="608" y="658"/>
                        <a:pt x="608" y="669"/>
                      </a:cubicBezTo>
                      <a:cubicBezTo>
                        <a:pt x="609" y="679"/>
                        <a:pt x="612" y="687"/>
                        <a:pt x="613" y="692"/>
                      </a:cubicBezTo>
                      <a:cubicBezTo>
                        <a:pt x="614" y="697"/>
                        <a:pt x="616" y="698"/>
                        <a:pt x="616" y="701"/>
                      </a:cubicBezTo>
                      <a:cubicBezTo>
                        <a:pt x="616" y="705"/>
                        <a:pt x="615" y="707"/>
                        <a:pt x="616" y="708"/>
                      </a:cubicBezTo>
                      <a:cubicBezTo>
                        <a:pt x="617" y="710"/>
                        <a:pt x="617" y="709"/>
                        <a:pt x="618" y="716"/>
                      </a:cubicBezTo>
                      <a:cubicBezTo>
                        <a:pt x="619" y="722"/>
                        <a:pt x="623" y="731"/>
                        <a:pt x="620" y="735"/>
                      </a:cubicBezTo>
                      <a:cubicBezTo>
                        <a:pt x="617" y="739"/>
                        <a:pt x="619" y="742"/>
                        <a:pt x="622" y="748"/>
                      </a:cubicBezTo>
                      <a:cubicBezTo>
                        <a:pt x="624" y="753"/>
                        <a:pt x="627" y="757"/>
                        <a:pt x="626" y="760"/>
                      </a:cubicBezTo>
                      <a:cubicBezTo>
                        <a:pt x="626" y="762"/>
                        <a:pt x="636" y="765"/>
                        <a:pt x="637" y="770"/>
                      </a:cubicBezTo>
                      <a:cubicBezTo>
                        <a:pt x="638" y="775"/>
                        <a:pt x="654" y="780"/>
                        <a:pt x="656" y="783"/>
                      </a:cubicBezTo>
                      <a:cubicBezTo>
                        <a:pt x="659" y="787"/>
                        <a:pt x="663" y="789"/>
                        <a:pt x="663" y="793"/>
                      </a:cubicBezTo>
                      <a:cubicBezTo>
                        <a:pt x="663" y="798"/>
                        <a:pt x="670" y="803"/>
                        <a:pt x="668" y="809"/>
                      </a:cubicBezTo>
                      <a:cubicBezTo>
                        <a:pt x="668" y="809"/>
                        <a:pt x="668" y="809"/>
                        <a:pt x="668" y="809"/>
                      </a:cubicBezTo>
                      <a:cubicBezTo>
                        <a:pt x="666" y="814"/>
                        <a:pt x="663" y="831"/>
                        <a:pt x="660" y="834"/>
                      </a:cubicBezTo>
                      <a:cubicBezTo>
                        <a:pt x="657" y="838"/>
                        <a:pt x="649" y="863"/>
                        <a:pt x="644" y="869"/>
                      </a:cubicBezTo>
                      <a:cubicBezTo>
                        <a:pt x="638" y="874"/>
                        <a:pt x="635" y="881"/>
                        <a:pt x="632" y="884"/>
                      </a:cubicBezTo>
                      <a:cubicBezTo>
                        <a:pt x="630" y="887"/>
                        <a:pt x="632" y="892"/>
                        <a:pt x="631" y="892"/>
                      </a:cubicBezTo>
                      <a:cubicBezTo>
                        <a:pt x="629" y="892"/>
                        <a:pt x="626" y="898"/>
                        <a:pt x="624" y="900"/>
                      </a:cubicBezTo>
                      <a:cubicBezTo>
                        <a:pt x="622" y="902"/>
                        <a:pt x="603" y="932"/>
                        <a:pt x="598" y="937"/>
                      </a:cubicBezTo>
                      <a:cubicBezTo>
                        <a:pt x="594" y="942"/>
                        <a:pt x="591" y="951"/>
                        <a:pt x="588" y="952"/>
                      </a:cubicBezTo>
                      <a:cubicBezTo>
                        <a:pt x="585" y="953"/>
                        <a:pt x="577" y="967"/>
                        <a:pt x="572" y="968"/>
                      </a:cubicBezTo>
                      <a:cubicBezTo>
                        <a:pt x="567" y="968"/>
                        <a:pt x="563" y="989"/>
                        <a:pt x="557" y="990"/>
                      </a:cubicBezTo>
                      <a:cubicBezTo>
                        <a:pt x="551" y="991"/>
                        <a:pt x="542" y="1006"/>
                        <a:pt x="539" y="1013"/>
                      </a:cubicBezTo>
                      <a:cubicBezTo>
                        <a:pt x="535" y="1020"/>
                        <a:pt x="530" y="1029"/>
                        <a:pt x="526" y="1032"/>
                      </a:cubicBezTo>
                      <a:cubicBezTo>
                        <a:pt x="522" y="1035"/>
                        <a:pt x="520" y="1039"/>
                        <a:pt x="512" y="1046"/>
                      </a:cubicBezTo>
                      <a:cubicBezTo>
                        <a:pt x="504" y="1053"/>
                        <a:pt x="501" y="1060"/>
                        <a:pt x="495" y="1063"/>
                      </a:cubicBezTo>
                      <a:cubicBezTo>
                        <a:pt x="489" y="1066"/>
                        <a:pt x="480" y="1077"/>
                        <a:pt x="475" y="1081"/>
                      </a:cubicBezTo>
                      <a:cubicBezTo>
                        <a:pt x="469" y="1085"/>
                        <a:pt x="468" y="1084"/>
                        <a:pt x="463" y="1088"/>
                      </a:cubicBezTo>
                      <a:cubicBezTo>
                        <a:pt x="459" y="1091"/>
                        <a:pt x="459" y="1096"/>
                        <a:pt x="455" y="1097"/>
                      </a:cubicBezTo>
                      <a:cubicBezTo>
                        <a:pt x="451" y="1098"/>
                        <a:pt x="452" y="1094"/>
                        <a:pt x="448" y="1099"/>
                      </a:cubicBezTo>
                      <a:cubicBezTo>
                        <a:pt x="444" y="1103"/>
                        <a:pt x="443" y="1110"/>
                        <a:pt x="437" y="1113"/>
                      </a:cubicBezTo>
                      <a:cubicBezTo>
                        <a:pt x="430" y="1116"/>
                        <a:pt x="430" y="1128"/>
                        <a:pt x="423" y="1132"/>
                      </a:cubicBezTo>
                      <a:cubicBezTo>
                        <a:pt x="415" y="1135"/>
                        <a:pt x="409" y="1142"/>
                        <a:pt x="406" y="1145"/>
                      </a:cubicBezTo>
                      <a:cubicBezTo>
                        <a:pt x="404" y="1147"/>
                        <a:pt x="397" y="1148"/>
                        <a:pt x="395" y="1152"/>
                      </a:cubicBezTo>
                      <a:cubicBezTo>
                        <a:pt x="393" y="1156"/>
                        <a:pt x="392" y="1158"/>
                        <a:pt x="390" y="1159"/>
                      </a:cubicBezTo>
                      <a:cubicBezTo>
                        <a:pt x="387" y="1160"/>
                        <a:pt x="387" y="1164"/>
                        <a:pt x="391" y="1162"/>
                      </a:cubicBezTo>
                      <a:cubicBezTo>
                        <a:pt x="395" y="1161"/>
                        <a:pt x="401" y="1156"/>
                        <a:pt x="401" y="1161"/>
                      </a:cubicBezTo>
                      <a:cubicBezTo>
                        <a:pt x="401" y="1165"/>
                        <a:pt x="395" y="1168"/>
                        <a:pt x="391" y="1170"/>
                      </a:cubicBezTo>
                      <a:cubicBezTo>
                        <a:pt x="388" y="1172"/>
                        <a:pt x="383" y="1178"/>
                        <a:pt x="381" y="1181"/>
                      </a:cubicBezTo>
                      <a:cubicBezTo>
                        <a:pt x="379" y="1184"/>
                        <a:pt x="371" y="1189"/>
                        <a:pt x="369" y="1190"/>
                      </a:cubicBezTo>
                      <a:cubicBezTo>
                        <a:pt x="366" y="1192"/>
                        <a:pt x="358" y="1194"/>
                        <a:pt x="357" y="1197"/>
                      </a:cubicBezTo>
                      <a:cubicBezTo>
                        <a:pt x="356" y="1199"/>
                        <a:pt x="360" y="1201"/>
                        <a:pt x="357" y="1202"/>
                      </a:cubicBezTo>
                      <a:cubicBezTo>
                        <a:pt x="353" y="1204"/>
                        <a:pt x="344" y="1208"/>
                        <a:pt x="341" y="1210"/>
                      </a:cubicBezTo>
                      <a:cubicBezTo>
                        <a:pt x="338" y="1211"/>
                        <a:pt x="319" y="1232"/>
                        <a:pt x="319" y="1226"/>
                      </a:cubicBezTo>
                      <a:cubicBezTo>
                        <a:pt x="319" y="1221"/>
                        <a:pt x="324" y="1218"/>
                        <a:pt x="319" y="1220"/>
                      </a:cubicBezTo>
                      <a:cubicBezTo>
                        <a:pt x="315" y="1221"/>
                        <a:pt x="288" y="1233"/>
                        <a:pt x="293" y="1233"/>
                      </a:cubicBezTo>
                      <a:cubicBezTo>
                        <a:pt x="297" y="1234"/>
                        <a:pt x="303" y="1233"/>
                        <a:pt x="303" y="1236"/>
                      </a:cubicBezTo>
                      <a:cubicBezTo>
                        <a:pt x="302" y="1239"/>
                        <a:pt x="287" y="1245"/>
                        <a:pt x="285" y="1247"/>
                      </a:cubicBezTo>
                      <a:cubicBezTo>
                        <a:pt x="283" y="1250"/>
                        <a:pt x="279" y="1256"/>
                        <a:pt x="277" y="1257"/>
                      </a:cubicBezTo>
                      <a:cubicBezTo>
                        <a:pt x="274" y="1258"/>
                        <a:pt x="263" y="1266"/>
                        <a:pt x="261" y="1268"/>
                      </a:cubicBezTo>
                      <a:cubicBezTo>
                        <a:pt x="259" y="1270"/>
                        <a:pt x="256" y="1275"/>
                        <a:pt x="253" y="1277"/>
                      </a:cubicBezTo>
                      <a:cubicBezTo>
                        <a:pt x="249" y="1278"/>
                        <a:pt x="236" y="1285"/>
                        <a:pt x="235" y="1286"/>
                      </a:cubicBezTo>
                      <a:cubicBezTo>
                        <a:pt x="234" y="1288"/>
                        <a:pt x="235" y="1291"/>
                        <a:pt x="230" y="1294"/>
                      </a:cubicBezTo>
                      <a:cubicBezTo>
                        <a:pt x="226" y="1296"/>
                        <a:pt x="225" y="1302"/>
                        <a:pt x="222" y="1304"/>
                      </a:cubicBezTo>
                      <a:cubicBezTo>
                        <a:pt x="218" y="1306"/>
                        <a:pt x="206" y="1314"/>
                        <a:pt x="204" y="1318"/>
                      </a:cubicBezTo>
                      <a:cubicBezTo>
                        <a:pt x="201" y="1323"/>
                        <a:pt x="199" y="1325"/>
                        <a:pt x="203" y="1323"/>
                      </a:cubicBezTo>
                      <a:cubicBezTo>
                        <a:pt x="206" y="1322"/>
                        <a:pt x="230" y="1314"/>
                        <a:pt x="226" y="1316"/>
                      </a:cubicBezTo>
                      <a:cubicBezTo>
                        <a:pt x="222" y="1318"/>
                        <a:pt x="206" y="1323"/>
                        <a:pt x="206" y="1325"/>
                      </a:cubicBezTo>
                      <a:cubicBezTo>
                        <a:pt x="205" y="1327"/>
                        <a:pt x="205" y="1329"/>
                        <a:pt x="209" y="1329"/>
                      </a:cubicBezTo>
                      <a:cubicBezTo>
                        <a:pt x="213" y="1328"/>
                        <a:pt x="230" y="1320"/>
                        <a:pt x="233" y="1317"/>
                      </a:cubicBezTo>
                      <a:cubicBezTo>
                        <a:pt x="237" y="1314"/>
                        <a:pt x="255" y="1309"/>
                        <a:pt x="258" y="1309"/>
                      </a:cubicBezTo>
                      <a:cubicBezTo>
                        <a:pt x="259" y="1309"/>
                        <a:pt x="261" y="1310"/>
                        <a:pt x="261" y="1311"/>
                      </a:cubicBezTo>
                      <a:cubicBezTo>
                        <a:pt x="263" y="1311"/>
                        <a:pt x="264" y="1312"/>
                        <a:pt x="265" y="1311"/>
                      </a:cubicBezTo>
                      <a:cubicBezTo>
                        <a:pt x="267" y="1309"/>
                        <a:pt x="269" y="1304"/>
                        <a:pt x="272" y="1301"/>
                      </a:cubicBezTo>
                      <a:cubicBezTo>
                        <a:pt x="274" y="1299"/>
                        <a:pt x="286" y="1285"/>
                        <a:pt x="296" y="1283"/>
                      </a:cubicBezTo>
                      <a:cubicBezTo>
                        <a:pt x="306" y="1282"/>
                        <a:pt x="331" y="1270"/>
                        <a:pt x="337" y="1264"/>
                      </a:cubicBezTo>
                      <a:cubicBezTo>
                        <a:pt x="343" y="1259"/>
                        <a:pt x="383" y="1249"/>
                        <a:pt x="384" y="1241"/>
                      </a:cubicBezTo>
                      <a:cubicBezTo>
                        <a:pt x="385" y="1232"/>
                        <a:pt x="380" y="1242"/>
                        <a:pt x="379" y="1237"/>
                      </a:cubicBezTo>
                      <a:cubicBezTo>
                        <a:pt x="377" y="1233"/>
                        <a:pt x="377" y="1229"/>
                        <a:pt x="384" y="1226"/>
                      </a:cubicBezTo>
                      <a:cubicBezTo>
                        <a:pt x="391" y="1222"/>
                        <a:pt x="415" y="1209"/>
                        <a:pt x="419" y="1209"/>
                      </a:cubicBezTo>
                      <a:cubicBezTo>
                        <a:pt x="423" y="1208"/>
                        <a:pt x="436" y="1203"/>
                        <a:pt x="442" y="1198"/>
                      </a:cubicBezTo>
                      <a:cubicBezTo>
                        <a:pt x="448" y="1193"/>
                        <a:pt x="450" y="1188"/>
                        <a:pt x="453" y="1187"/>
                      </a:cubicBezTo>
                      <a:cubicBezTo>
                        <a:pt x="457" y="1185"/>
                        <a:pt x="472" y="1181"/>
                        <a:pt x="471" y="1179"/>
                      </a:cubicBezTo>
                      <a:cubicBezTo>
                        <a:pt x="470" y="1177"/>
                        <a:pt x="466" y="1175"/>
                        <a:pt x="471" y="1173"/>
                      </a:cubicBezTo>
                      <a:cubicBezTo>
                        <a:pt x="476" y="1172"/>
                        <a:pt x="475" y="1181"/>
                        <a:pt x="478" y="1179"/>
                      </a:cubicBezTo>
                      <a:cubicBezTo>
                        <a:pt x="482" y="1177"/>
                        <a:pt x="493" y="1168"/>
                        <a:pt x="490" y="1168"/>
                      </a:cubicBezTo>
                      <a:cubicBezTo>
                        <a:pt x="487" y="1168"/>
                        <a:pt x="482" y="1174"/>
                        <a:pt x="480" y="1171"/>
                      </a:cubicBezTo>
                      <a:cubicBezTo>
                        <a:pt x="477" y="1168"/>
                        <a:pt x="479" y="1165"/>
                        <a:pt x="482" y="1163"/>
                      </a:cubicBezTo>
                      <a:cubicBezTo>
                        <a:pt x="485" y="1162"/>
                        <a:pt x="491" y="1151"/>
                        <a:pt x="498" y="1149"/>
                      </a:cubicBezTo>
                      <a:cubicBezTo>
                        <a:pt x="504" y="1146"/>
                        <a:pt x="504" y="1156"/>
                        <a:pt x="510" y="1155"/>
                      </a:cubicBezTo>
                      <a:cubicBezTo>
                        <a:pt x="517" y="1153"/>
                        <a:pt x="531" y="1150"/>
                        <a:pt x="532" y="1144"/>
                      </a:cubicBezTo>
                      <a:cubicBezTo>
                        <a:pt x="532" y="1139"/>
                        <a:pt x="548" y="1131"/>
                        <a:pt x="550" y="1127"/>
                      </a:cubicBezTo>
                      <a:cubicBezTo>
                        <a:pt x="552" y="1124"/>
                        <a:pt x="554" y="1120"/>
                        <a:pt x="556" y="1120"/>
                      </a:cubicBezTo>
                      <a:cubicBezTo>
                        <a:pt x="558" y="1120"/>
                        <a:pt x="559" y="1124"/>
                        <a:pt x="564" y="1123"/>
                      </a:cubicBezTo>
                      <a:cubicBezTo>
                        <a:pt x="569" y="1121"/>
                        <a:pt x="602" y="1120"/>
                        <a:pt x="618" y="1110"/>
                      </a:cubicBezTo>
                      <a:cubicBezTo>
                        <a:pt x="634" y="1101"/>
                        <a:pt x="653" y="1088"/>
                        <a:pt x="653" y="1085"/>
                      </a:cubicBezTo>
                      <a:cubicBezTo>
                        <a:pt x="653" y="1081"/>
                        <a:pt x="648" y="1081"/>
                        <a:pt x="652" y="1077"/>
                      </a:cubicBezTo>
                      <a:cubicBezTo>
                        <a:pt x="656" y="1073"/>
                        <a:pt x="666" y="1071"/>
                        <a:pt x="665" y="1065"/>
                      </a:cubicBezTo>
                      <a:cubicBezTo>
                        <a:pt x="663" y="1060"/>
                        <a:pt x="656" y="1060"/>
                        <a:pt x="658" y="1056"/>
                      </a:cubicBezTo>
                      <a:cubicBezTo>
                        <a:pt x="660" y="1055"/>
                        <a:pt x="663" y="1052"/>
                        <a:pt x="666" y="1051"/>
                      </a:cubicBezTo>
                      <a:cubicBezTo>
                        <a:pt x="668" y="1050"/>
                        <a:pt x="669" y="1050"/>
                        <a:pt x="669" y="1050"/>
                      </a:cubicBezTo>
                      <a:cubicBezTo>
                        <a:pt x="669" y="1052"/>
                        <a:pt x="668" y="1055"/>
                        <a:pt x="669" y="1056"/>
                      </a:cubicBezTo>
                      <a:cubicBezTo>
                        <a:pt x="671" y="1056"/>
                        <a:pt x="675" y="1055"/>
                        <a:pt x="676" y="1056"/>
                      </a:cubicBezTo>
                      <a:cubicBezTo>
                        <a:pt x="676" y="1058"/>
                        <a:pt x="678" y="1061"/>
                        <a:pt x="681" y="1061"/>
                      </a:cubicBezTo>
                      <a:cubicBezTo>
                        <a:pt x="684" y="1060"/>
                        <a:pt x="684" y="1057"/>
                        <a:pt x="687" y="1058"/>
                      </a:cubicBezTo>
                      <a:cubicBezTo>
                        <a:pt x="690" y="1058"/>
                        <a:pt x="692" y="1062"/>
                        <a:pt x="696" y="1060"/>
                      </a:cubicBezTo>
                      <a:cubicBezTo>
                        <a:pt x="699" y="1059"/>
                        <a:pt x="720" y="1049"/>
                        <a:pt x="735" y="1040"/>
                      </a:cubicBezTo>
                      <a:cubicBezTo>
                        <a:pt x="742" y="1036"/>
                        <a:pt x="747" y="1032"/>
                        <a:pt x="750" y="1030"/>
                      </a:cubicBezTo>
                      <a:cubicBezTo>
                        <a:pt x="757" y="1022"/>
                        <a:pt x="761" y="1019"/>
                        <a:pt x="765" y="1017"/>
                      </a:cubicBezTo>
                      <a:cubicBezTo>
                        <a:pt x="769" y="1015"/>
                        <a:pt x="771" y="1010"/>
                        <a:pt x="776" y="1006"/>
                      </a:cubicBezTo>
                      <a:cubicBezTo>
                        <a:pt x="781" y="1002"/>
                        <a:pt x="788" y="998"/>
                        <a:pt x="790" y="996"/>
                      </a:cubicBezTo>
                      <a:cubicBezTo>
                        <a:pt x="791" y="993"/>
                        <a:pt x="802" y="988"/>
                        <a:pt x="802" y="989"/>
                      </a:cubicBezTo>
                      <a:cubicBezTo>
                        <a:pt x="802" y="991"/>
                        <a:pt x="797" y="998"/>
                        <a:pt x="799" y="998"/>
                      </a:cubicBezTo>
                      <a:cubicBezTo>
                        <a:pt x="801" y="998"/>
                        <a:pt x="806" y="991"/>
                        <a:pt x="808" y="990"/>
                      </a:cubicBezTo>
                      <a:cubicBezTo>
                        <a:pt x="810" y="989"/>
                        <a:pt x="827" y="975"/>
                        <a:pt x="833" y="972"/>
                      </a:cubicBezTo>
                      <a:cubicBezTo>
                        <a:pt x="839" y="969"/>
                        <a:pt x="855" y="960"/>
                        <a:pt x="861" y="951"/>
                      </a:cubicBezTo>
                      <a:cubicBezTo>
                        <a:pt x="866" y="941"/>
                        <a:pt x="864" y="938"/>
                        <a:pt x="869" y="933"/>
                      </a:cubicBezTo>
                      <a:cubicBezTo>
                        <a:pt x="874" y="928"/>
                        <a:pt x="879" y="920"/>
                        <a:pt x="886" y="916"/>
                      </a:cubicBezTo>
                      <a:cubicBezTo>
                        <a:pt x="893" y="913"/>
                        <a:pt x="924" y="893"/>
                        <a:pt x="931" y="891"/>
                      </a:cubicBezTo>
                      <a:cubicBezTo>
                        <a:pt x="937" y="889"/>
                        <a:pt x="935" y="896"/>
                        <a:pt x="939" y="893"/>
                      </a:cubicBezTo>
                      <a:cubicBezTo>
                        <a:pt x="943" y="889"/>
                        <a:pt x="941" y="887"/>
                        <a:pt x="945" y="885"/>
                      </a:cubicBezTo>
                      <a:cubicBezTo>
                        <a:pt x="949" y="884"/>
                        <a:pt x="954" y="881"/>
                        <a:pt x="956" y="879"/>
                      </a:cubicBezTo>
                      <a:cubicBezTo>
                        <a:pt x="958" y="877"/>
                        <a:pt x="963" y="880"/>
                        <a:pt x="966" y="879"/>
                      </a:cubicBezTo>
                      <a:cubicBezTo>
                        <a:pt x="969" y="878"/>
                        <a:pt x="981" y="877"/>
                        <a:pt x="984" y="877"/>
                      </a:cubicBezTo>
                      <a:cubicBezTo>
                        <a:pt x="988" y="877"/>
                        <a:pt x="990" y="875"/>
                        <a:pt x="991" y="871"/>
                      </a:cubicBezTo>
                      <a:cubicBezTo>
                        <a:pt x="993" y="867"/>
                        <a:pt x="1002" y="866"/>
                        <a:pt x="1007" y="863"/>
                      </a:cubicBezTo>
                      <a:cubicBezTo>
                        <a:pt x="1012" y="861"/>
                        <a:pt x="1012" y="856"/>
                        <a:pt x="1015" y="853"/>
                      </a:cubicBezTo>
                      <a:cubicBezTo>
                        <a:pt x="1018" y="849"/>
                        <a:pt x="1036" y="829"/>
                        <a:pt x="1040" y="827"/>
                      </a:cubicBezTo>
                      <a:cubicBezTo>
                        <a:pt x="1044" y="825"/>
                        <a:pt x="1054" y="807"/>
                        <a:pt x="1059" y="803"/>
                      </a:cubicBezTo>
                      <a:cubicBezTo>
                        <a:pt x="1064" y="798"/>
                        <a:pt x="1071" y="795"/>
                        <a:pt x="1071" y="791"/>
                      </a:cubicBezTo>
                      <a:cubicBezTo>
                        <a:pt x="1071" y="787"/>
                        <a:pt x="1081" y="770"/>
                        <a:pt x="1085" y="766"/>
                      </a:cubicBezTo>
                      <a:cubicBezTo>
                        <a:pt x="1089" y="762"/>
                        <a:pt x="1090" y="744"/>
                        <a:pt x="1094" y="739"/>
                      </a:cubicBezTo>
                      <a:cubicBezTo>
                        <a:pt x="1098" y="734"/>
                        <a:pt x="1099" y="728"/>
                        <a:pt x="1101" y="724"/>
                      </a:cubicBezTo>
                      <a:cubicBezTo>
                        <a:pt x="1103" y="720"/>
                        <a:pt x="1105" y="714"/>
                        <a:pt x="1106" y="715"/>
                      </a:cubicBezTo>
                      <a:cubicBezTo>
                        <a:pt x="1108" y="715"/>
                        <a:pt x="1104" y="722"/>
                        <a:pt x="1107" y="721"/>
                      </a:cubicBezTo>
                      <a:cubicBezTo>
                        <a:pt x="1110" y="720"/>
                        <a:pt x="1115" y="715"/>
                        <a:pt x="1117" y="713"/>
                      </a:cubicBezTo>
                      <a:cubicBezTo>
                        <a:pt x="1119" y="711"/>
                        <a:pt x="1134" y="689"/>
                        <a:pt x="1138" y="685"/>
                      </a:cubicBezTo>
                      <a:cubicBezTo>
                        <a:pt x="1142" y="682"/>
                        <a:pt x="1157" y="671"/>
                        <a:pt x="1164" y="662"/>
                      </a:cubicBezTo>
                      <a:cubicBezTo>
                        <a:pt x="1172" y="653"/>
                        <a:pt x="1181" y="628"/>
                        <a:pt x="1178" y="608"/>
                      </a:cubicBezTo>
                      <a:close/>
                    </a:path>
                  </a:pathLst>
                </a:custGeom>
                <a:solidFill>
                  <a:srgbClr val="B2D6DF"/>
                </a:solidFill>
                <a:ln w="3175" cap="flat">
                  <a:solidFill>
                    <a:srgbClr val="000000"/>
                  </a:solidFill>
                  <a:prstDash val="solid"/>
                  <a:miter lim="800000"/>
                  <a:headEnd/>
                  <a:tailEnd/>
                </a:ln>
              </p:spPr>
              <p:txBody>
                <a:bodyPr/>
                <a:lstStyle/>
                <a:p>
                  <a:endParaRPr lang="ja-JP" altLang="en-US"/>
                </a:p>
              </p:txBody>
            </p:sp>
            <p:sp>
              <p:nvSpPr>
                <p:cNvPr id="257" name="Freeform 45">
                  <a:extLst>
                    <a:ext uri="{FF2B5EF4-FFF2-40B4-BE49-F238E27FC236}">
                      <a16:creationId xmlns:a16="http://schemas.microsoft.com/office/drawing/2014/main" id="{1E7E2A20-5A6E-4CFD-BF29-E64D170E383D}"/>
                    </a:ext>
                  </a:extLst>
                </p:cNvPr>
                <p:cNvSpPr>
                  <a:spLocks noChangeAspect="1"/>
                </p:cNvSpPr>
                <p:nvPr/>
              </p:nvSpPr>
              <p:spPr bwMode="auto">
                <a:xfrm>
                  <a:off x="6536" y="1517"/>
                  <a:ext cx="160" cy="72"/>
                </a:xfrm>
                <a:custGeom>
                  <a:avLst/>
                  <a:gdLst>
                    <a:gd name="T0" fmla="*/ 3 w 80"/>
                    <a:gd name="T1" fmla="*/ 29 h 36"/>
                    <a:gd name="T2" fmla="*/ 8 w 80"/>
                    <a:gd name="T3" fmla="*/ 27 h 36"/>
                    <a:gd name="T4" fmla="*/ 13 w 80"/>
                    <a:gd name="T5" fmla="*/ 30 h 36"/>
                    <a:gd name="T6" fmla="*/ 24 w 80"/>
                    <a:gd name="T7" fmla="*/ 30 h 36"/>
                    <a:gd name="T8" fmla="*/ 31 w 80"/>
                    <a:gd name="T9" fmla="*/ 28 h 36"/>
                    <a:gd name="T10" fmla="*/ 38 w 80"/>
                    <a:gd name="T11" fmla="*/ 31 h 36"/>
                    <a:gd name="T12" fmla="*/ 39 w 80"/>
                    <a:gd name="T13" fmla="*/ 33 h 36"/>
                    <a:gd name="T14" fmla="*/ 47 w 80"/>
                    <a:gd name="T15" fmla="*/ 33 h 36"/>
                    <a:gd name="T16" fmla="*/ 49 w 80"/>
                    <a:gd name="T17" fmla="*/ 26 h 36"/>
                    <a:gd name="T18" fmla="*/ 55 w 80"/>
                    <a:gd name="T19" fmla="*/ 28 h 36"/>
                    <a:gd name="T20" fmla="*/ 62 w 80"/>
                    <a:gd name="T21" fmla="*/ 22 h 36"/>
                    <a:gd name="T22" fmla="*/ 74 w 80"/>
                    <a:gd name="T23" fmla="*/ 24 h 36"/>
                    <a:gd name="T24" fmla="*/ 78 w 80"/>
                    <a:gd name="T25" fmla="*/ 27 h 36"/>
                    <a:gd name="T26" fmla="*/ 80 w 80"/>
                    <a:gd name="T27" fmla="*/ 23 h 36"/>
                    <a:gd name="T28" fmla="*/ 75 w 80"/>
                    <a:gd name="T29" fmla="*/ 16 h 36"/>
                    <a:gd name="T30" fmla="*/ 63 w 80"/>
                    <a:gd name="T31" fmla="*/ 9 h 36"/>
                    <a:gd name="T32" fmla="*/ 57 w 80"/>
                    <a:gd name="T33" fmla="*/ 11 h 36"/>
                    <a:gd name="T34" fmla="*/ 53 w 80"/>
                    <a:gd name="T35" fmla="*/ 6 h 36"/>
                    <a:gd name="T36" fmla="*/ 36 w 80"/>
                    <a:gd name="T37" fmla="*/ 2 h 36"/>
                    <a:gd name="T38" fmla="*/ 29 w 80"/>
                    <a:gd name="T39" fmla="*/ 4 h 36"/>
                    <a:gd name="T40" fmla="*/ 28 w 80"/>
                    <a:gd name="T41" fmla="*/ 4 h 36"/>
                    <a:gd name="T42" fmla="*/ 17 w 80"/>
                    <a:gd name="T43" fmla="*/ 2 h 36"/>
                    <a:gd name="T44" fmla="*/ 7 w 80"/>
                    <a:gd name="T45" fmla="*/ 2 h 36"/>
                    <a:gd name="T46" fmla="*/ 13 w 80"/>
                    <a:gd name="T47" fmla="*/ 6 h 36"/>
                    <a:gd name="T48" fmla="*/ 10 w 80"/>
                    <a:gd name="T49" fmla="*/ 12 h 36"/>
                    <a:gd name="T50" fmla="*/ 19 w 80"/>
                    <a:gd name="T51" fmla="*/ 19 h 36"/>
                    <a:gd name="T52" fmla="*/ 24 w 80"/>
                    <a:gd name="T53" fmla="*/ 18 h 36"/>
                    <a:gd name="T54" fmla="*/ 29 w 80"/>
                    <a:gd name="T55" fmla="*/ 21 h 36"/>
                    <a:gd name="T56" fmla="*/ 25 w 80"/>
                    <a:gd name="T57" fmla="*/ 24 h 36"/>
                    <a:gd name="T58" fmla="*/ 14 w 80"/>
                    <a:gd name="T59" fmla="*/ 22 h 36"/>
                    <a:gd name="T60" fmla="*/ 4 w 80"/>
                    <a:gd name="T61" fmla="*/ 21 h 36"/>
                    <a:gd name="T62" fmla="*/ 3 w 80"/>
                    <a:gd name="T63" fmla="*/ 29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80" h="36">
                      <a:moveTo>
                        <a:pt x="3" y="29"/>
                      </a:moveTo>
                      <a:cubicBezTo>
                        <a:pt x="4" y="30"/>
                        <a:pt x="6" y="28"/>
                        <a:pt x="8" y="27"/>
                      </a:cubicBezTo>
                      <a:cubicBezTo>
                        <a:pt x="11" y="26"/>
                        <a:pt x="11" y="31"/>
                        <a:pt x="13" y="30"/>
                      </a:cubicBezTo>
                      <a:cubicBezTo>
                        <a:pt x="16" y="29"/>
                        <a:pt x="22" y="29"/>
                        <a:pt x="24" y="30"/>
                      </a:cubicBezTo>
                      <a:cubicBezTo>
                        <a:pt x="26" y="30"/>
                        <a:pt x="26" y="28"/>
                        <a:pt x="31" y="28"/>
                      </a:cubicBezTo>
                      <a:cubicBezTo>
                        <a:pt x="34" y="28"/>
                        <a:pt x="36" y="29"/>
                        <a:pt x="38" y="31"/>
                      </a:cubicBezTo>
                      <a:cubicBezTo>
                        <a:pt x="38" y="32"/>
                        <a:pt x="39" y="33"/>
                        <a:pt x="39" y="33"/>
                      </a:cubicBezTo>
                      <a:cubicBezTo>
                        <a:pt x="41" y="36"/>
                        <a:pt x="45" y="35"/>
                        <a:pt x="47" y="33"/>
                      </a:cubicBezTo>
                      <a:cubicBezTo>
                        <a:pt x="49" y="30"/>
                        <a:pt x="47" y="27"/>
                        <a:pt x="49" y="26"/>
                      </a:cubicBezTo>
                      <a:cubicBezTo>
                        <a:pt x="50" y="26"/>
                        <a:pt x="52" y="28"/>
                        <a:pt x="55" y="28"/>
                      </a:cubicBezTo>
                      <a:cubicBezTo>
                        <a:pt x="58" y="28"/>
                        <a:pt x="60" y="23"/>
                        <a:pt x="62" y="22"/>
                      </a:cubicBezTo>
                      <a:cubicBezTo>
                        <a:pt x="65" y="21"/>
                        <a:pt x="71" y="24"/>
                        <a:pt x="74" y="24"/>
                      </a:cubicBezTo>
                      <a:cubicBezTo>
                        <a:pt x="76" y="25"/>
                        <a:pt x="76" y="26"/>
                        <a:pt x="78" y="27"/>
                      </a:cubicBezTo>
                      <a:cubicBezTo>
                        <a:pt x="79" y="28"/>
                        <a:pt x="79" y="25"/>
                        <a:pt x="80" y="23"/>
                      </a:cubicBezTo>
                      <a:cubicBezTo>
                        <a:pt x="80" y="21"/>
                        <a:pt x="79" y="18"/>
                        <a:pt x="75" y="16"/>
                      </a:cubicBezTo>
                      <a:cubicBezTo>
                        <a:pt x="70" y="14"/>
                        <a:pt x="64" y="10"/>
                        <a:pt x="63" y="9"/>
                      </a:cubicBezTo>
                      <a:cubicBezTo>
                        <a:pt x="62" y="8"/>
                        <a:pt x="59" y="10"/>
                        <a:pt x="57" y="11"/>
                      </a:cubicBezTo>
                      <a:cubicBezTo>
                        <a:pt x="54" y="12"/>
                        <a:pt x="56" y="6"/>
                        <a:pt x="53" y="6"/>
                      </a:cubicBezTo>
                      <a:cubicBezTo>
                        <a:pt x="50" y="6"/>
                        <a:pt x="39" y="1"/>
                        <a:pt x="36" y="2"/>
                      </a:cubicBezTo>
                      <a:cubicBezTo>
                        <a:pt x="32" y="3"/>
                        <a:pt x="30" y="2"/>
                        <a:pt x="29" y="4"/>
                      </a:cubicBezTo>
                      <a:cubicBezTo>
                        <a:pt x="29" y="4"/>
                        <a:pt x="29" y="4"/>
                        <a:pt x="28" y="4"/>
                      </a:cubicBezTo>
                      <a:cubicBezTo>
                        <a:pt x="27" y="5"/>
                        <a:pt x="21" y="3"/>
                        <a:pt x="17" y="2"/>
                      </a:cubicBezTo>
                      <a:cubicBezTo>
                        <a:pt x="12" y="0"/>
                        <a:pt x="10" y="0"/>
                        <a:pt x="7" y="2"/>
                      </a:cubicBezTo>
                      <a:cubicBezTo>
                        <a:pt x="5" y="4"/>
                        <a:pt x="11" y="5"/>
                        <a:pt x="13" y="6"/>
                      </a:cubicBezTo>
                      <a:cubicBezTo>
                        <a:pt x="14" y="7"/>
                        <a:pt x="12" y="11"/>
                        <a:pt x="10" y="12"/>
                      </a:cubicBezTo>
                      <a:cubicBezTo>
                        <a:pt x="9" y="13"/>
                        <a:pt x="16" y="16"/>
                        <a:pt x="19" y="19"/>
                      </a:cubicBezTo>
                      <a:cubicBezTo>
                        <a:pt x="22" y="21"/>
                        <a:pt x="22" y="19"/>
                        <a:pt x="24" y="18"/>
                      </a:cubicBezTo>
                      <a:cubicBezTo>
                        <a:pt x="27" y="18"/>
                        <a:pt x="25" y="18"/>
                        <a:pt x="29" y="21"/>
                      </a:cubicBezTo>
                      <a:cubicBezTo>
                        <a:pt x="32" y="24"/>
                        <a:pt x="27" y="22"/>
                        <a:pt x="25" y="24"/>
                      </a:cubicBezTo>
                      <a:cubicBezTo>
                        <a:pt x="23" y="26"/>
                        <a:pt x="17" y="21"/>
                        <a:pt x="14" y="22"/>
                      </a:cubicBezTo>
                      <a:cubicBezTo>
                        <a:pt x="10" y="22"/>
                        <a:pt x="7" y="20"/>
                        <a:pt x="4" y="21"/>
                      </a:cubicBezTo>
                      <a:cubicBezTo>
                        <a:pt x="0" y="22"/>
                        <a:pt x="1" y="27"/>
                        <a:pt x="3" y="29"/>
                      </a:cubicBezTo>
                      <a:close/>
                    </a:path>
                  </a:pathLst>
                </a:custGeom>
                <a:solidFill>
                  <a:srgbClr val="B2D6DF"/>
                </a:solidFill>
                <a:ln w="3175" cap="flat">
                  <a:solidFill>
                    <a:srgbClr val="000000"/>
                  </a:solidFill>
                  <a:prstDash val="solid"/>
                  <a:miter lim="800000"/>
                  <a:headEnd/>
                  <a:tailEnd/>
                </a:ln>
              </p:spPr>
              <p:txBody>
                <a:bodyPr/>
                <a:lstStyle/>
                <a:p>
                  <a:endParaRPr lang="ja-JP" altLang="en-US"/>
                </a:p>
              </p:txBody>
            </p:sp>
            <p:sp>
              <p:nvSpPr>
                <p:cNvPr id="258" name="Freeform 46">
                  <a:extLst>
                    <a:ext uri="{FF2B5EF4-FFF2-40B4-BE49-F238E27FC236}">
                      <a16:creationId xmlns:a16="http://schemas.microsoft.com/office/drawing/2014/main" id="{C3B0565B-5989-4C90-8359-BB547A0FC2D7}"/>
                    </a:ext>
                  </a:extLst>
                </p:cNvPr>
                <p:cNvSpPr>
                  <a:spLocks noChangeAspect="1"/>
                </p:cNvSpPr>
                <p:nvPr/>
              </p:nvSpPr>
              <p:spPr bwMode="auto">
                <a:xfrm>
                  <a:off x="5671" y="3762"/>
                  <a:ext cx="142" cy="60"/>
                </a:xfrm>
                <a:custGeom>
                  <a:avLst/>
                  <a:gdLst>
                    <a:gd name="T0" fmla="*/ 70 w 71"/>
                    <a:gd name="T1" fmla="*/ 1 h 30"/>
                    <a:gd name="T2" fmla="*/ 65 w 71"/>
                    <a:gd name="T3" fmla="*/ 0 h 30"/>
                    <a:gd name="T4" fmla="*/ 47 w 71"/>
                    <a:gd name="T5" fmla="*/ 7 h 30"/>
                    <a:gd name="T6" fmla="*/ 50 w 71"/>
                    <a:gd name="T7" fmla="*/ 8 h 30"/>
                    <a:gd name="T8" fmla="*/ 38 w 71"/>
                    <a:gd name="T9" fmla="*/ 14 h 30"/>
                    <a:gd name="T10" fmla="*/ 29 w 71"/>
                    <a:gd name="T11" fmla="*/ 21 h 30"/>
                    <a:gd name="T12" fmla="*/ 18 w 71"/>
                    <a:gd name="T13" fmla="*/ 22 h 30"/>
                    <a:gd name="T14" fmla="*/ 3 w 71"/>
                    <a:gd name="T15" fmla="*/ 22 h 30"/>
                    <a:gd name="T16" fmla="*/ 9 w 71"/>
                    <a:gd name="T17" fmla="*/ 26 h 30"/>
                    <a:gd name="T18" fmla="*/ 17 w 71"/>
                    <a:gd name="T19" fmla="*/ 26 h 30"/>
                    <a:gd name="T20" fmla="*/ 25 w 71"/>
                    <a:gd name="T21" fmla="*/ 27 h 30"/>
                    <a:gd name="T22" fmla="*/ 29 w 71"/>
                    <a:gd name="T23" fmla="*/ 27 h 30"/>
                    <a:gd name="T24" fmla="*/ 43 w 71"/>
                    <a:gd name="T25" fmla="*/ 29 h 30"/>
                    <a:gd name="T26" fmla="*/ 62 w 71"/>
                    <a:gd name="T27" fmla="*/ 26 h 30"/>
                    <a:gd name="T28" fmla="*/ 58 w 71"/>
                    <a:gd name="T29" fmla="*/ 22 h 30"/>
                    <a:gd name="T30" fmla="*/ 57 w 71"/>
                    <a:gd name="T31" fmla="*/ 15 h 30"/>
                    <a:gd name="T32" fmla="*/ 63 w 71"/>
                    <a:gd name="T33" fmla="*/ 7 h 30"/>
                    <a:gd name="T34" fmla="*/ 70 w 71"/>
                    <a:gd name="T35" fmla="*/ 2 h 30"/>
                    <a:gd name="T36" fmla="*/ 70 w 71"/>
                    <a:gd name="T37" fmla="*/ 1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71" h="30">
                      <a:moveTo>
                        <a:pt x="70" y="1"/>
                      </a:moveTo>
                      <a:cubicBezTo>
                        <a:pt x="69" y="0"/>
                        <a:pt x="67" y="0"/>
                        <a:pt x="65" y="0"/>
                      </a:cubicBezTo>
                      <a:cubicBezTo>
                        <a:pt x="60" y="0"/>
                        <a:pt x="52" y="5"/>
                        <a:pt x="47" y="7"/>
                      </a:cubicBezTo>
                      <a:cubicBezTo>
                        <a:pt x="42" y="10"/>
                        <a:pt x="48" y="8"/>
                        <a:pt x="50" y="8"/>
                      </a:cubicBezTo>
                      <a:cubicBezTo>
                        <a:pt x="52" y="8"/>
                        <a:pt x="43" y="12"/>
                        <a:pt x="38" y="14"/>
                      </a:cubicBezTo>
                      <a:cubicBezTo>
                        <a:pt x="34" y="16"/>
                        <a:pt x="32" y="20"/>
                        <a:pt x="29" y="21"/>
                      </a:cubicBezTo>
                      <a:cubicBezTo>
                        <a:pt x="26" y="23"/>
                        <a:pt x="21" y="20"/>
                        <a:pt x="18" y="22"/>
                      </a:cubicBezTo>
                      <a:cubicBezTo>
                        <a:pt x="15" y="24"/>
                        <a:pt x="7" y="21"/>
                        <a:pt x="3" y="22"/>
                      </a:cubicBezTo>
                      <a:cubicBezTo>
                        <a:pt x="0" y="22"/>
                        <a:pt x="6" y="24"/>
                        <a:pt x="9" y="26"/>
                      </a:cubicBezTo>
                      <a:cubicBezTo>
                        <a:pt x="12" y="29"/>
                        <a:pt x="14" y="26"/>
                        <a:pt x="17" y="26"/>
                      </a:cubicBezTo>
                      <a:cubicBezTo>
                        <a:pt x="21" y="26"/>
                        <a:pt x="23" y="27"/>
                        <a:pt x="25" y="27"/>
                      </a:cubicBezTo>
                      <a:cubicBezTo>
                        <a:pt x="26" y="27"/>
                        <a:pt x="27" y="27"/>
                        <a:pt x="29" y="27"/>
                      </a:cubicBezTo>
                      <a:cubicBezTo>
                        <a:pt x="34" y="28"/>
                        <a:pt x="41" y="28"/>
                        <a:pt x="43" y="29"/>
                      </a:cubicBezTo>
                      <a:cubicBezTo>
                        <a:pt x="46" y="30"/>
                        <a:pt x="58" y="27"/>
                        <a:pt x="62" y="26"/>
                      </a:cubicBezTo>
                      <a:cubicBezTo>
                        <a:pt x="64" y="26"/>
                        <a:pt x="60" y="22"/>
                        <a:pt x="58" y="22"/>
                      </a:cubicBezTo>
                      <a:cubicBezTo>
                        <a:pt x="57" y="21"/>
                        <a:pt x="56" y="18"/>
                        <a:pt x="57" y="15"/>
                      </a:cubicBezTo>
                      <a:cubicBezTo>
                        <a:pt x="58" y="12"/>
                        <a:pt x="62" y="8"/>
                        <a:pt x="63" y="7"/>
                      </a:cubicBezTo>
                      <a:cubicBezTo>
                        <a:pt x="64" y="5"/>
                        <a:pt x="68" y="3"/>
                        <a:pt x="70" y="2"/>
                      </a:cubicBezTo>
                      <a:cubicBezTo>
                        <a:pt x="71" y="1"/>
                        <a:pt x="71" y="1"/>
                        <a:pt x="70" y="1"/>
                      </a:cubicBezTo>
                      <a:close/>
                    </a:path>
                  </a:pathLst>
                </a:custGeom>
                <a:solidFill>
                  <a:srgbClr val="B2D6DF"/>
                </a:solidFill>
                <a:ln w="3175" cap="flat">
                  <a:solidFill>
                    <a:srgbClr val="000000"/>
                  </a:solidFill>
                  <a:prstDash val="solid"/>
                  <a:miter lim="800000"/>
                  <a:headEnd/>
                  <a:tailEnd/>
                </a:ln>
              </p:spPr>
              <p:txBody>
                <a:bodyPr/>
                <a:lstStyle/>
                <a:p>
                  <a:endParaRPr lang="ja-JP" altLang="en-US"/>
                </a:p>
              </p:txBody>
            </p:sp>
            <p:sp>
              <p:nvSpPr>
                <p:cNvPr id="259" name="Freeform 47">
                  <a:extLst>
                    <a:ext uri="{FF2B5EF4-FFF2-40B4-BE49-F238E27FC236}">
                      <a16:creationId xmlns:a16="http://schemas.microsoft.com/office/drawing/2014/main" id="{7CA56D9E-D83A-4ACE-ACBB-A8CFCB31D89E}"/>
                    </a:ext>
                  </a:extLst>
                </p:cNvPr>
                <p:cNvSpPr>
                  <a:spLocks noChangeAspect="1"/>
                </p:cNvSpPr>
                <p:nvPr/>
              </p:nvSpPr>
              <p:spPr bwMode="auto">
                <a:xfrm>
                  <a:off x="6442" y="1563"/>
                  <a:ext cx="66" cy="28"/>
                </a:xfrm>
                <a:custGeom>
                  <a:avLst/>
                  <a:gdLst>
                    <a:gd name="T0" fmla="*/ 3 w 33"/>
                    <a:gd name="T1" fmla="*/ 2 h 14"/>
                    <a:gd name="T2" fmla="*/ 6 w 33"/>
                    <a:gd name="T3" fmla="*/ 5 h 14"/>
                    <a:gd name="T4" fmla="*/ 11 w 33"/>
                    <a:gd name="T5" fmla="*/ 11 h 14"/>
                    <a:gd name="T6" fmla="*/ 19 w 33"/>
                    <a:gd name="T7" fmla="*/ 13 h 14"/>
                    <a:gd name="T8" fmla="*/ 23 w 33"/>
                    <a:gd name="T9" fmla="*/ 9 h 14"/>
                    <a:gd name="T10" fmla="*/ 28 w 33"/>
                    <a:gd name="T11" fmla="*/ 12 h 14"/>
                    <a:gd name="T12" fmla="*/ 26 w 33"/>
                    <a:gd name="T13" fmla="*/ 5 h 14"/>
                    <a:gd name="T14" fmla="*/ 3 w 33"/>
                    <a:gd name="T15" fmla="*/ 2 h 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 h="14">
                      <a:moveTo>
                        <a:pt x="3" y="2"/>
                      </a:moveTo>
                      <a:cubicBezTo>
                        <a:pt x="0" y="4"/>
                        <a:pt x="3" y="5"/>
                        <a:pt x="6" y="5"/>
                      </a:cubicBezTo>
                      <a:cubicBezTo>
                        <a:pt x="9" y="6"/>
                        <a:pt x="9" y="9"/>
                        <a:pt x="11" y="11"/>
                      </a:cubicBezTo>
                      <a:cubicBezTo>
                        <a:pt x="12" y="14"/>
                        <a:pt x="17" y="13"/>
                        <a:pt x="19" y="13"/>
                      </a:cubicBezTo>
                      <a:cubicBezTo>
                        <a:pt x="20" y="13"/>
                        <a:pt x="21" y="10"/>
                        <a:pt x="23" y="9"/>
                      </a:cubicBezTo>
                      <a:cubicBezTo>
                        <a:pt x="25" y="8"/>
                        <a:pt x="25" y="12"/>
                        <a:pt x="28" y="12"/>
                      </a:cubicBezTo>
                      <a:cubicBezTo>
                        <a:pt x="33" y="12"/>
                        <a:pt x="29" y="6"/>
                        <a:pt x="26" y="5"/>
                      </a:cubicBezTo>
                      <a:cubicBezTo>
                        <a:pt x="23" y="4"/>
                        <a:pt x="6" y="0"/>
                        <a:pt x="3" y="2"/>
                      </a:cubicBezTo>
                      <a:close/>
                    </a:path>
                  </a:pathLst>
                </a:custGeom>
                <a:solidFill>
                  <a:srgbClr val="B2D6DF"/>
                </a:solidFill>
                <a:ln w="3175" cap="flat">
                  <a:solidFill>
                    <a:srgbClr val="000000"/>
                  </a:solidFill>
                  <a:prstDash val="solid"/>
                  <a:miter lim="800000"/>
                  <a:headEnd/>
                  <a:tailEnd/>
                </a:ln>
              </p:spPr>
              <p:txBody>
                <a:bodyPr/>
                <a:lstStyle/>
                <a:p>
                  <a:endParaRPr lang="ja-JP" altLang="en-US"/>
                </a:p>
              </p:txBody>
            </p:sp>
            <p:sp>
              <p:nvSpPr>
                <p:cNvPr id="260" name="Freeform 48">
                  <a:extLst>
                    <a:ext uri="{FF2B5EF4-FFF2-40B4-BE49-F238E27FC236}">
                      <a16:creationId xmlns:a16="http://schemas.microsoft.com/office/drawing/2014/main" id="{9D0533E2-8FB2-4E47-A99C-EF41516CC414}"/>
                    </a:ext>
                  </a:extLst>
                </p:cNvPr>
                <p:cNvSpPr>
                  <a:spLocks noChangeAspect="1"/>
                </p:cNvSpPr>
                <p:nvPr/>
              </p:nvSpPr>
              <p:spPr bwMode="auto">
                <a:xfrm>
                  <a:off x="6723" y="1563"/>
                  <a:ext cx="44" cy="18"/>
                </a:xfrm>
                <a:custGeom>
                  <a:avLst/>
                  <a:gdLst>
                    <a:gd name="T0" fmla="*/ 6 w 22"/>
                    <a:gd name="T1" fmla="*/ 7 h 9"/>
                    <a:gd name="T2" fmla="*/ 19 w 22"/>
                    <a:gd name="T3" fmla="*/ 7 h 9"/>
                    <a:gd name="T4" fmla="*/ 22 w 22"/>
                    <a:gd name="T5" fmla="*/ 3 h 9"/>
                    <a:gd name="T6" fmla="*/ 4 w 22"/>
                    <a:gd name="T7" fmla="*/ 0 h 9"/>
                    <a:gd name="T8" fmla="*/ 6 w 22"/>
                    <a:gd name="T9" fmla="*/ 7 h 9"/>
                  </a:gdLst>
                  <a:ahLst/>
                  <a:cxnLst>
                    <a:cxn ang="0">
                      <a:pos x="T0" y="T1"/>
                    </a:cxn>
                    <a:cxn ang="0">
                      <a:pos x="T2" y="T3"/>
                    </a:cxn>
                    <a:cxn ang="0">
                      <a:pos x="T4" y="T5"/>
                    </a:cxn>
                    <a:cxn ang="0">
                      <a:pos x="T6" y="T7"/>
                    </a:cxn>
                    <a:cxn ang="0">
                      <a:pos x="T8" y="T9"/>
                    </a:cxn>
                  </a:cxnLst>
                  <a:rect l="0" t="0" r="r" b="b"/>
                  <a:pathLst>
                    <a:path w="22" h="9">
                      <a:moveTo>
                        <a:pt x="6" y="7"/>
                      </a:moveTo>
                      <a:cubicBezTo>
                        <a:pt x="9" y="9"/>
                        <a:pt x="15" y="8"/>
                        <a:pt x="19" y="7"/>
                      </a:cubicBezTo>
                      <a:cubicBezTo>
                        <a:pt x="22" y="7"/>
                        <a:pt x="22" y="5"/>
                        <a:pt x="22" y="3"/>
                      </a:cubicBezTo>
                      <a:cubicBezTo>
                        <a:pt x="21" y="1"/>
                        <a:pt x="8" y="0"/>
                        <a:pt x="4" y="0"/>
                      </a:cubicBezTo>
                      <a:cubicBezTo>
                        <a:pt x="0" y="0"/>
                        <a:pt x="4" y="5"/>
                        <a:pt x="6" y="7"/>
                      </a:cubicBezTo>
                      <a:close/>
                    </a:path>
                  </a:pathLst>
                </a:custGeom>
                <a:solidFill>
                  <a:srgbClr val="B2D6DF"/>
                </a:solidFill>
                <a:ln w="3175" cap="flat">
                  <a:solidFill>
                    <a:srgbClr val="000000"/>
                  </a:solidFill>
                  <a:prstDash val="solid"/>
                  <a:miter lim="800000"/>
                  <a:headEnd/>
                  <a:tailEnd/>
                </a:ln>
              </p:spPr>
              <p:txBody>
                <a:bodyPr/>
                <a:lstStyle/>
                <a:p>
                  <a:endParaRPr lang="ja-JP" altLang="en-US"/>
                </a:p>
              </p:txBody>
            </p:sp>
            <p:sp>
              <p:nvSpPr>
                <p:cNvPr id="261" name="Freeform 49">
                  <a:extLst>
                    <a:ext uri="{FF2B5EF4-FFF2-40B4-BE49-F238E27FC236}">
                      <a16:creationId xmlns:a16="http://schemas.microsoft.com/office/drawing/2014/main" id="{7FC78BDC-79B1-4A07-BFF4-5686572B9365}"/>
                    </a:ext>
                  </a:extLst>
                </p:cNvPr>
                <p:cNvSpPr>
                  <a:spLocks noChangeAspect="1"/>
                </p:cNvSpPr>
                <p:nvPr/>
              </p:nvSpPr>
              <p:spPr bwMode="auto">
                <a:xfrm>
                  <a:off x="6238" y="1415"/>
                  <a:ext cx="288" cy="108"/>
                </a:xfrm>
                <a:custGeom>
                  <a:avLst/>
                  <a:gdLst>
                    <a:gd name="T0" fmla="*/ 6 w 144"/>
                    <a:gd name="T1" fmla="*/ 22 h 54"/>
                    <a:gd name="T2" fmla="*/ 8 w 144"/>
                    <a:gd name="T3" fmla="*/ 17 h 54"/>
                    <a:gd name="T4" fmla="*/ 16 w 144"/>
                    <a:gd name="T5" fmla="*/ 16 h 54"/>
                    <a:gd name="T6" fmla="*/ 20 w 144"/>
                    <a:gd name="T7" fmla="*/ 9 h 54"/>
                    <a:gd name="T8" fmla="*/ 25 w 144"/>
                    <a:gd name="T9" fmla="*/ 10 h 54"/>
                    <a:gd name="T10" fmla="*/ 29 w 144"/>
                    <a:gd name="T11" fmla="*/ 8 h 54"/>
                    <a:gd name="T12" fmla="*/ 35 w 144"/>
                    <a:gd name="T13" fmla="*/ 11 h 54"/>
                    <a:gd name="T14" fmla="*/ 32 w 144"/>
                    <a:gd name="T15" fmla="*/ 14 h 54"/>
                    <a:gd name="T16" fmla="*/ 36 w 144"/>
                    <a:gd name="T17" fmla="*/ 15 h 54"/>
                    <a:gd name="T18" fmla="*/ 41 w 144"/>
                    <a:gd name="T19" fmla="*/ 17 h 54"/>
                    <a:gd name="T20" fmla="*/ 49 w 144"/>
                    <a:gd name="T21" fmla="*/ 18 h 54"/>
                    <a:gd name="T22" fmla="*/ 70 w 144"/>
                    <a:gd name="T23" fmla="*/ 26 h 54"/>
                    <a:gd name="T24" fmla="*/ 76 w 144"/>
                    <a:gd name="T25" fmla="*/ 25 h 54"/>
                    <a:gd name="T26" fmla="*/ 80 w 144"/>
                    <a:gd name="T27" fmla="*/ 29 h 54"/>
                    <a:gd name="T28" fmla="*/ 91 w 144"/>
                    <a:gd name="T29" fmla="*/ 38 h 54"/>
                    <a:gd name="T30" fmla="*/ 100 w 144"/>
                    <a:gd name="T31" fmla="*/ 39 h 54"/>
                    <a:gd name="T32" fmla="*/ 104 w 144"/>
                    <a:gd name="T33" fmla="*/ 45 h 54"/>
                    <a:gd name="T34" fmla="*/ 101 w 144"/>
                    <a:gd name="T35" fmla="*/ 52 h 54"/>
                    <a:gd name="T36" fmla="*/ 117 w 144"/>
                    <a:gd name="T37" fmla="*/ 51 h 54"/>
                    <a:gd name="T38" fmla="*/ 133 w 144"/>
                    <a:gd name="T39" fmla="*/ 53 h 54"/>
                    <a:gd name="T40" fmla="*/ 137 w 144"/>
                    <a:gd name="T41" fmla="*/ 50 h 54"/>
                    <a:gd name="T42" fmla="*/ 141 w 144"/>
                    <a:gd name="T43" fmla="*/ 51 h 54"/>
                    <a:gd name="T44" fmla="*/ 142 w 144"/>
                    <a:gd name="T45" fmla="*/ 46 h 54"/>
                    <a:gd name="T46" fmla="*/ 137 w 144"/>
                    <a:gd name="T47" fmla="*/ 44 h 54"/>
                    <a:gd name="T48" fmla="*/ 122 w 144"/>
                    <a:gd name="T49" fmla="*/ 37 h 54"/>
                    <a:gd name="T50" fmla="*/ 117 w 144"/>
                    <a:gd name="T51" fmla="*/ 33 h 54"/>
                    <a:gd name="T52" fmla="*/ 93 w 144"/>
                    <a:gd name="T53" fmla="*/ 22 h 54"/>
                    <a:gd name="T54" fmla="*/ 88 w 144"/>
                    <a:gd name="T55" fmla="*/ 22 h 54"/>
                    <a:gd name="T56" fmla="*/ 67 w 144"/>
                    <a:gd name="T57" fmla="*/ 14 h 54"/>
                    <a:gd name="T58" fmla="*/ 58 w 144"/>
                    <a:gd name="T59" fmla="*/ 8 h 54"/>
                    <a:gd name="T60" fmla="*/ 53 w 144"/>
                    <a:gd name="T61" fmla="*/ 8 h 54"/>
                    <a:gd name="T62" fmla="*/ 32 w 144"/>
                    <a:gd name="T63" fmla="*/ 1 h 54"/>
                    <a:gd name="T64" fmla="*/ 22 w 144"/>
                    <a:gd name="T65" fmla="*/ 3 h 54"/>
                    <a:gd name="T66" fmla="*/ 12 w 144"/>
                    <a:gd name="T67" fmla="*/ 6 h 54"/>
                    <a:gd name="T68" fmla="*/ 4 w 144"/>
                    <a:gd name="T69" fmla="*/ 9 h 54"/>
                    <a:gd name="T70" fmla="*/ 3 w 144"/>
                    <a:gd name="T71" fmla="*/ 16 h 54"/>
                    <a:gd name="T72" fmla="*/ 1 w 144"/>
                    <a:gd name="T73" fmla="*/ 21 h 54"/>
                    <a:gd name="T74" fmla="*/ 6 w 144"/>
                    <a:gd name="T75" fmla="*/ 22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44" h="54">
                      <a:moveTo>
                        <a:pt x="6" y="22"/>
                      </a:moveTo>
                      <a:cubicBezTo>
                        <a:pt x="7" y="22"/>
                        <a:pt x="8" y="18"/>
                        <a:pt x="8" y="17"/>
                      </a:cubicBezTo>
                      <a:cubicBezTo>
                        <a:pt x="9" y="16"/>
                        <a:pt x="15" y="17"/>
                        <a:pt x="16" y="16"/>
                      </a:cubicBezTo>
                      <a:cubicBezTo>
                        <a:pt x="17" y="15"/>
                        <a:pt x="18" y="10"/>
                        <a:pt x="20" y="9"/>
                      </a:cubicBezTo>
                      <a:cubicBezTo>
                        <a:pt x="21" y="9"/>
                        <a:pt x="23" y="10"/>
                        <a:pt x="25" y="10"/>
                      </a:cubicBezTo>
                      <a:cubicBezTo>
                        <a:pt x="27" y="11"/>
                        <a:pt x="28" y="9"/>
                        <a:pt x="29" y="8"/>
                      </a:cubicBezTo>
                      <a:cubicBezTo>
                        <a:pt x="30" y="8"/>
                        <a:pt x="34" y="10"/>
                        <a:pt x="35" y="11"/>
                      </a:cubicBezTo>
                      <a:cubicBezTo>
                        <a:pt x="35" y="11"/>
                        <a:pt x="33" y="12"/>
                        <a:pt x="32" y="14"/>
                      </a:cubicBezTo>
                      <a:cubicBezTo>
                        <a:pt x="30" y="17"/>
                        <a:pt x="34" y="15"/>
                        <a:pt x="36" y="15"/>
                      </a:cubicBezTo>
                      <a:cubicBezTo>
                        <a:pt x="37" y="15"/>
                        <a:pt x="39" y="17"/>
                        <a:pt x="41" y="17"/>
                      </a:cubicBezTo>
                      <a:cubicBezTo>
                        <a:pt x="43" y="17"/>
                        <a:pt x="45" y="18"/>
                        <a:pt x="49" y="18"/>
                      </a:cubicBezTo>
                      <a:cubicBezTo>
                        <a:pt x="53" y="19"/>
                        <a:pt x="63" y="23"/>
                        <a:pt x="70" y="26"/>
                      </a:cubicBezTo>
                      <a:cubicBezTo>
                        <a:pt x="77" y="30"/>
                        <a:pt x="74" y="25"/>
                        <a:pt x="76" y="25"/>
                      </a:cubicBezTo>
                      <a:cubicBezTo>
                        <a:pt x="78" y="25"/>
                        <a:pt x="79" y="27"/>
                        <a:pt x="80" y="29"/>
                      </a:cubicBezTo>
                      <a:cubicBezTo>
                        <a:pt x="81" y="31"/>
                        <a:pt x="89" y="37"/>
                        <a:pt x="91" y="38"/>
                      </a:cubicBezTo>
                      <a:cubicBezTo>
                        <a:pt x="94" y="40"/>
                        <a:pt x="98" y="39"/>
                        <a:pt x="100" y="39"/>
                      </a:cubicBezTo>
                      <a:cubicBezTo>
                        <a:pt x="103" y="39"/>
                        <a:pt x="104" y="44"/>
                        <a:pt x="104" y="45"/>
                      </a:cubicBezTo>
                      <a:cubicBezTo>
                        <a:pt x="105" y="47"/>
                        <a:pt x="102" y="50"/>
                        <a:pt x="101" y="52"/>
                      </a:cubicBezTo>
                      <a:cubicBezTo>
                        <a:pt x="100" y="54"/>
                        <a:pt x="114" y="51"/>
                        <a:pt x="117" y="51"/>
                      </a:cubicBezTo>
                      <a:cubicBezTo>
                        <a:pt x="121" y="51"/>
                        <a:pt x="131" y="53"/>
                        <a:pt x="133" y="53"/>
                      </a:cubicBezTo>
                      <a:cubicBezTo>
                        <a:pt x="135" y="53"/>
                        <a:pt x="136" y="51"/>
                        <a:pt x="137" y="50"/>
                      </a:cubicBezTo>
                      <a:cubicBezTo>
                        <a:pt x="138" y="49"/>
                        <a:pt x="138" y="51"/>
                        <a:pt x="141" y="51"/>
                      </a:cubicBezTo>
                      <a:cubicBezTo>
                        <a:pt x="143" y="51"/>
                        <a:pt x="144" y="46"/>
                        <a:pt x="142" y="46"/>
                      </a:cubicBezTo>
                      <a:cubicBezTo>
                        <a:pt x="141" y="47"/>
                        <a:pt x="140" y="45"/>
                        <a:pt x="137" y="44"/>
                      </a:cubicBezTo>
                      <a:cubicBezTo>
                        <a:pt x="133" y="42"/>
                        <a:pt x="127" y="40"/>
                        <a:pt x="122" y="37"/>
                      </a:cubicBezTo>
                      <a:cubicBezTo>
                        <a:pt x="117" y="35"/>
                        <a:pt x="120" y="32"/>
                        <a:pt x="117" y="33"/>
                      </a:cubicBezTo>
                      <a:cubicBezTo>
                        <a:pt x="114" y="33"/>
                        <a:pt x="97" y="24"/>
                        <a:pt x="93" y="22"/>
                      </a:cubicBezTo>
                      <a:cubicBezTo>
                        <a:pt x="90" y="19"/>
                        <a:pt x="89" y="21"/>
                        <a:pt x="88" y="22"/>
                      </a:cubicBezTo>
                      <a:cubicBezTo>
                        <a:pt x="87" y="23"/>
                        <a:pt x="72" y="15"/>
                        <a:pt x="67" y="14"/>
                      </a:cubicBezTo>
                      <a:cubicBezTo>
                        <a:pt x="62" y="14"/>
                        <a:pt x="59" y="8"/>
                        <a:pt x="58" y="8"/>
                      </a:cubicBezTo>
                      <a:cubicBezTo>
                        <a:pt x="57" y="7"/>
                        <a:pt x="56" y="8"/>
                        <a:pt x="53" y="8"/>
                      </a:cubicBezTo>
                      <a:cubicBezTo>
                        <a:pt x="50" y="8"/>
                        <a:pt x="35" y="2"/>
                        <a:pt x="32" y="1"/>
                      </a:cubicBezTo>
                      <a:cubicBezTo>
                        <a:pt x="30" y="0"/>
                        <a:pt x="24" y="2"/>
                        <a:pt x="22" y="3"/>
                      </a:cubicBezTo>
                      <a:cubicBezTo>
                        <a:pt x="19" y="4"/>
                        <a:pt x="14" y="4"/>
                        <a:pt x="12" y="6"/>
                      </a:cubicBezTo>
                      <a:cubicBezTo>
                        <a:pt x="11" y="8"/>
                        <a:pt x="8" y="8"/>
                        <a:pt x="4" y="9"/>
                      </a:cubicBezTo>
                      <a:cubicBezTo>
                        <a:pt x="0" y="10"/>
                        <a:pt x="2" y="14"/>
                        <a:pt x="3" y="16"/>
                      </a:cubicBezTo>
                      <a:cubicBezTo>
                        <a:pt x="3" y="17"/>
                        <a:pt x="2" y="19"/>
                        <a:pt x="1" y="21"/>
                      </a:cubicBezTo>
                      <a:cubicBezTo>
                        <a:pt x="0" y="23"/>
                        <a:pt x="5" y="22"/>
                        <a:pt x="6" y="22"/>
                      </a:cubicBezTo>
                      <a:close/>
                    </a:path>
                  </a:pathLst>
                </a:custGeom>
                <a:solidFill>
                  <a:srgbClr val="B2D6DF"/>
                </a:solidFill>
                <a:ln w="3175" cap="flat">
                  <a:solidFill>
                    <a:srgbClr val="000000"/>
                  </a:solidFill>
                  <a:prstDash val="solid"/>
                  <a:miter lim="800000"/>
                  <a:headEnd/>
                  <a:tailEnd/>
                </a:ln>
              </p:spPr>
              <p:txBody>
                <a:bodyPr/>
                <a:lstStyle/>
                <a:p>
                  <a:endParaRPr lang="ja-JP" altLang="en-US"/>
                </a:p>
              </p:txBody>
            </p:sp>
            <p:sp>
              <p:nvSpPr>
                <p:cNvPr id="262" name="Freeform 50">
                  <a:extLst>
                    <a:ext uri="{FF2B5EF4-FFF2-40B4-BE49-F238E27FC236}">
                      <a16:creationId xmlns:a16="http://schemas.microsoft.com/office/drawing/2014/main" id="{0C0696B8-EC4B-4B93-9A16-3648DB32F02F}"/>
                    </a:ext>
                  </a:extLst>
                </p:cNvPr>
                <p:cNvSpPr>
                  <a:spLocks noChangeAspect="1"/>
                </p:cNvSpPr>
                <p:nvPr/>
              </p:nvSpPr>
              <p:spPr bwMode="auto">
                <a:xfrm>
                  <a:off x="6524" y="1477"/>
                  <a:ext cx="26" cy="14"/>
                </a:xfrm>
                <a:custGeom>
                  <a:avLst/>
                  <a:gdLst>
                    <a:gd name="T0" fmla="*/ 4 w 13"/>
                    <a:gd name="T1" fmla="*/ 6 h 7"/>
                    <a:gd name="T2" fmla="*/ 7 w 13"/>
                    <a:gd name="T3" fmla="*/ 1 h 7"/>
                    <a:gd name="T4" fmla="*/ 2 w 13"/>
                    <a:gd name="T5" fmla="*/ 2 h 7"/>
                    <a:gd name="T6" fmla="*/ 4 w 13"/>
                    <a:gd name="T7" fmla="*/ 6 h 7"/>
                  </a:gdLst>
                  <a:ahLst/>
                  <a:cxnLst>
                    <a:cxn ang="0">
                      <a:pos x="T0" y="T1"/>
                    </a:cxn>
                    <a:cxn ang="0">
                      <a:pos x="T2" y="T3"/>
                    </a:cxn>
                    <a:cxn ang="0">
                      <a:pos x="T4" y="T5"/>
                    </a:cxn>
                    <a:cxn ang="0">
                      <a:pos x="T6" y="T7"/>
                    </a:cxn>
                  </a:cxnLst>
                  <a:rect l="0" t="0" r="r" b="b"/>
                  <a:pathLst>
                    <a:path w="13" h="7">
                      <a:moveTo>
                        <a:pt x="4" y="6"/>
                      </a:moveTo>
                      <a:cubicBezTo>
                        <a:pt x="13" y="6"/>
                        <a:pt x="7" y="0"/>
                        <a:pt x="7" y="1"/>
                      </a:cubicBezTo>
                      <a:cubicBezTo>
                        <a:pt x="7" y="3"/>
                        <a:pt x="3" y="1"/>
                        <a:pt x="2" y="2"/>
                      </a:cubicBezTo>
                      <a:cubicBezTo>
                        <a:pt x="0" y="2"/>
                        <a:pt x="2" y="7"/>
                        <a:pt x="4" y="6"/>
                      </a:cubicBezTo>
                      <a:close/>
                    </a:path>
                  </a:pathLst>
                </a:custGeom>
                <a:solidFill>
                  <a:srgbClr val="B2D6DF"/>
                </a:solidFill>
                <a:ln w="3175" cap="flat">
                  <a:solidFill>
                    <a:srgbClr val="000000"/>
                  </a:solidFill>
                  <a:prstDash val="solid"/>
                  <a:miter lim="800000"/>
                  <a:headEnd/>
                  <a:tailEnd/>
                </a:ln>
              </p:spPr>
              <p:txBody>
                <a:bodyPr/>
                <a:lstStyle/>
                <a:p>
                  <a:endParaRPr lang="ja-JP" altLang="en-US"/>
                </a:p>
              </p:txBody>
            </p:sp>
            <p:sp>
              <p:nvSpPr>
                <p:cNvPr id="263" name="Freeform 51">
                  <a:extLst>
                    <a:ext uri="{FF2B5EF4-FFF2-40B4-BE49-F238E27FC236}">
                      <a16:creationId xmlns:a16="http://schemas.microsoft.com/office/drawing/2014/main" id="{3BDFBD90-FCCD-4C44-A2E3-82CF069EDE3C}"/>
                    </a:ext>
                  </a:extLst>
                </p:cNvPr>
                <p:cNvSpPr>
                  <a:spLocks noChangeAspect="1"/>
                </p:cNvSpPr>
                <p:nvPr/>
              </p:nvSpPr>
              <p:spPr bwMode="auto">
                <a:xfrm>
                  <a:off x="6380" y="1383"/>
                  <a:ext cx="20" cy="20"/>
                </a:xfrm>
                <a:custGeom>
                  <a:avLst/>
                  <a:gdLst>
                    <a:gd name="T0" fmla="*/ 9 w 10"/>
                    <a:gd name="T1" fmla="*/ 9 h 10"/>
                    <a:gd name="T2" fmla="*/ 2 w 10"/>
                    <a:gd name="T3" fmla="*/ 2 h 10"/>
                    <a:gd name="T4" fmla="*/ 9 w 10"/>
                    <a:gd name="T5" fmla="*/ 9 h 10"/>
                  </a:gdLst>
                  <a:ahLst/>
                  <a:cxnLst>
                    <a:cxn ang="0">
                      <a:pos x="T0" y="T1"/>
                    </a:cxn>
                    <a:cxn ang="0">
                      <a:pos x="T2" y="T3"/>
                    </a:cxn>
                    <a:cxn ang="0">
                      <a:pos x="T4" y="T5"/>
                    </a:cxn>
                  </a:cxnLst>
                  <a:rect l="0" t="0" r="r" b="b"/>
                  <a:pathLst>
                    <a:path w="10" h="10">
                      <a:moveTo>
                        <a:pt x="9" y="9"/>
                      </a:moveTo>
                      <a:cubicBezTo>
                        <a:pt x="10" y="8"/>
                        <a:pt x="4" y="0"/>
                        <a:pt x="2" y="2"/>
                      </a:cubicBezTo>
                      <a:cubicBezTo>
                        <a:pt x="0" y="3"/>
                        <a:pt x="6" y="10"/>
                        <a:pt x="9" y="9"/>
                      </a:cubicBezTo>
                      <a:close/>
                    </a:path>
                  </a:pathLst>
                </a:custGeom>
                <a:solidFill>
                  <a:srgbClr val="B2D6DF"/>
                </a:solidFill>
                <a:ln w="3175" cap="flat">
                  <a:solidFill>
                    <a:srgbClr val="000000"/>
                  </a:solidFill>
                  <a:prstDash val="solid"/>
                  <a:miter lim="800000"/>
                  <a:headEnd/>
                  <a:tailEnd/>
                </a:ln>
              </p:spPr>
              <p:txBody>
                <a:bodyPr/>
                <a:lstStyle/>
                <a:p>
                  <a:endParaRPr lang="ja-JP" altLang="en-US"/>
                </a:p>
              </p:txBody>
            </p:sp>
            <p:sp>
              <p:nvSpPr>
                <p:cNvPr id="264" name="Freeform 52">
                  <a:extLst>
                    <a:ext uri="{FF2B5EF4-FFF2-40B4-BE49-F238E27FC236}">
                      <a16:creationId xmlns:a16="http://schemas.microsoft.com/office/drawing/2014/main" id="{FD106FBC-64BB-43A5-966E-5F63888466CE}"/>
                    </a:ext>
                  </a:extLst>
                </p:cNvPr>
                <p:cNvSpPr>
                  <a:spLocks noChangeAspect="1"/>
                </p:cNvSpPr>
                <p:nvPr/>
              </p:nvSpPr>
              <p:spPr bwMode="auto">
                <a:xfrm>
                  <a:off x="6362" y="1359"/>
                  <a:ext cx="24" cy="24"/>
                </a:xfrm>
                <a:custGeom>
                  <a:avLst/>
                  <a:gdLst>
                    <a:gd name="T0" fmla="*/ 7 w 12"/>
                    <a:gd name="T1" fmla="*/ 11 h 12"/>
                    <a:gd name="T2" fmla="*/ 1 w 12"/>
                    <a:gd name="T3" fmla="*/ 0 h 12"/>
                    <a:gd name="T4" fmla="*/ 0 w 12"/>
                    <a:gd name="T5" fmla="*/ 7 h 12"/>
                    <a:gd name="T6" fmla="*/ 7 w 12"/>
                    <a:gd name="T7" fmla="*/ 11 h 12"/>
                  </a:gdLst>
                  <a:ahLst/>
                  <a:cxnLst>
                    <a:cxn ang="0">
                      <a:pos x="T0" y="T1"/>
                    </a:cxn>
                    <a:cxn ang="0">
                      <a:pos x="T2" y="T3"/>
                    </a:cxn>
                    <a:cxn ang="0">
                      <a:pos x="T4" y="T5"/>
                    </a:cxn>
                    <a:cxn ang="0">
                      <a:pos x="T6" y="T7"/>
                    </a:cxn>
                  </a:cxnLst>
                  <a:rect l="0" t="0" r="r" b="b"/>
                  <a:pathLst>
                    <a:path w="12" h="12">
                      <a:moveTo>
                        <a:pt x="7" y="11"/>
                      </a:moveTo>
                      <a:cubicBezTo>
                        <a:pt x="12" y="10"/>
                        <a:pt x="2" y="0"/>
                        <a:pt x="1" y="0"/>
                      </a:cubicBezTo>
                      <a:cubicBezTo>
                        <a:pt x="0" y="1"/>
                        <a:pt x="0" y="5"/>
                        <a:pt x="0" y="7"/>
                      </a:cubicBezTo>
                      <a:cubicBezTo>
                        <a:pt x="0" y="8"/>
                        <a:pt x="5" y="12"/>
                        <a:pt x="7" y="11"/>
                      </a:cubicBezTo>
                      <a:close/>
                    </a:path>
                  </a:pathLst>
                </a:custGeom>
                <a:solidFill>
                  <a:srgbClr val="B2D6DF"/>
                </a:solidFill>
                <a:ln w="3175" cap="flat">
                  <a:solidFill>
                    <a:srgbClr val="000000"/>
                  </a:solidFill>
                  <a:prstDash val="solid"/>
                  <a:miter lim="800000"/>
                  <a:headEnd/>
                  <a:tailEnd/>
                </a:ln>
              </p:spPr>
              <p:txBody>
                <a:bodyPr/>
                <a:lstStyle/>
                <a:p>
                  <a:endParaRPr lang="ja-JP" altLang="en-US"/>
                </a:p>
              </p:txBody>
            </p:sp>
            <p:sp>
              <p:nvSpPr>
                <p:cNvPr id="265" name="Freeform 53">
                  <a:extLst>
                    <a:ext uri="{FF2B5EF4-FFF2-40B4-BE49-F238E27FC236}">
                      <a16:creationId xmlns:a16="http://schemas.microsoft.com/office/drawing/2014/main" id="{3AD335D4-C556-4A29-9E03-91BCDCF35A6B}"/>
                    </a:ext>
                  </a:extLst>
                </p:cNvPr>
                <p:cNvSpPr>
                  <a:spLocks noChangeAspect="1"/>
                </p:cNvSpPr>
                <p:nvPr/>
              </p:nvSpPr>
              <p:spPr bwMode="auto">
                <a:xfrm>
                  <a:off x="6280" y="1457"/>
                  <a:ext cx="18" cy="18"/>
                </a:xfrm>
                <a:custGeom>
                  <a:avLst/>
                  <a:gdLst>
                    <a:gd name="T0" fmla="*/ 5 w 9"/>
                    <a:gd name="T1" fmla="*/ 2 h 9"/>
                    <a:gd name="T2" fmla="*/ 0 w 9"/>
                    <a:gd name="T3" fmla="*/ 4 h 9"/>
                    <a:gd name="T4" fmla="*/ 8 w 9"/>
                    <a:gd name="T5" fmla="*/ 7 h 9"/>
                    <a:gd name="T6" fmla="*/ 5 w 9"/>
                    <a:gd name="T7" fmla="*/ 2 h 9"/>
                  </a:gdLst>
                  <a:ahLst/>
                  <a:cxnLst>
                    <a:cxn ang="0">
                      <a:pos x="T0" y="T1"/>
                    </a:cxn>
                    <a:cxn ang="0">
                      <a:pos x="T2" y="T3"/>
                    </a:cxn>
                    <a:cxn ang="0">
                      <a:pos x="T4" y="T5"/>
                    </a:cxn>
                    <a:cxn ang="0">
                      <a:pos x="T6" y="T7"/>
                    </a:cxn>
                  </a:cxnLst>
                  <a:rect l="0" t="0" r="r" b="b"/>
                  <a:pathLst>
                    <a:path w="9" h="9">
                      <a:moveTo>
                        <a:pt x="5" y="2"/>
                      </a:moveTo>
                      <a:cubicBezTo>
                        <a:pt x="4" y="1"/>
                        <a:pt x="0" y="0"/>
                        <a:pt x="0" y="4"/>
                      </a:cubicBezTo>
                      <a:cubicBezTo>
                        <a:pt x="0" y="8"/>
                        <a:pt x="5" y="9"/>
                        <a:pt x="8" y="7"/>
                      </a:cubicBezTo>
                      <a:cubicBezTo>
                        <a:pt x="9" y="6"/>
                        <a:pt x="6" y="2"/>
                        <a:pt x="5" y="2"/>
                      </a:cubicBezTo>
                      <a:close/>
                    </a:path>
                  </a:pathLst>
                </a:custGeom>
                <a:solidFill>
                  <a:srgbClr val="B2D6DF"/>
                </a:solidFill>
                <a:ln w="3175" cap="flat">
                  <a:solidFill>
                    <a:srgbClr val="000000"/>
                  </a:solidFill>
                  <a:prstDash val="solid"/>
                  <a:miter lim="800000"/>
                  <a:headEnd/>
                  <a:tailEnd/>
                </a:ln>
              </p:spPr>
              <p:txBody>
                <a:bodyPr/>
                <a:lstStyle/>
                <a:p>
                  <a:endParaRPr lang="ja-JP" altLang="en-US"/>
                </a:p>
              </p:txBody>
            </p:sp>
            <p:sp>
              <p:nvSpPr>
                <p:cNvPr id="266" name="Freeform 54">
                  <a:extLst>
                    <a:ext uri="{FF2B5EF4-FFF2-40B4-BE49-F238E27FC236}">
                      <a16:creationId xmlns:a16="http://schemas.microsoft.com/office/drawing/2014/main" id="{BC505CAC-A9F4-4B8B-9B8D-48C847F43DA0}"/>
                    </a:ext>
                  </a:extLst>
                </p:cNvPr>
                <p:cNvSpPr>
                  <a:spLocks noChangeAspect="1"/>
                </p:cNvSpPr>
                <p:nvPr/>
              </p:nvSpPr>
              <p:spPr bwMode="auto">
                <a:xfrm>
                  <a:off x="6949" y="1800"/>
                  <a:ext cx="20" cy="32"/>
                </a:xfrm>
                <a:custGeom>
                  <a:avLst/>
                  <a:gdLst>
                    <a:gd name="T0" fmla="*/ 7 w 10"/>
                    <a:gd name="T1" fmla="*/ 14 h 16"/>
                    <a:gd name="T2" fmla="*/ 8 w 10"/>
                    <a:gd name="T3" fmla="*/ 4 h 16"/>
                    <a:gd name="T4" fmla="*/ 3 w 10"/>
                    <a:gd name="T5" fmla="*/ 6 h 16"/>
                    <a:gd name="T6" fmla="*/ 2 w 10"/>
                    <a:gd name="T7" fmla="*/ 14 h 16"/>
                    <a:gd name="T8" fmla="*/ 7 w 10"/>
                    <a:gd name="T9" fmla="*/ 14 h 16"/>
                  </a:gdLst>
                  <a:ahLst/>
                  <a:cxnLst>
                    <a:cxn ang="0">
                      <a:pos x="T0" y="T1"/>
                    </a:cxn>
                    <a:cxn ang="0">
                      <a:pos x="T2" y="T3"/>
                    </a:cxn>
                    <a:cxn ang="0">
                      <a:pos x="T4" y="T5"/>
                    </a:cxn>
                    <a:cxn ang="0">
                      <a:pos x="T6" y="T7"/>
                    </a:cxn>
                    <a:cxn ang="0">
                      <a:pos x="T8" y="T9"/>
                    </a:cxn>
                  </a:cxnLst>
                  <a:rect l="0" t="0" r="r" b="b"/>
                  <a:pathLst>
                    <a:path w="10" h="16">
                      <a:moveTo>
                        <a:pt x="7" y="14"/>
                      </a:moveTo>
                      <a:cubicBezTo>
                        <a:pt x="10" y="15"/>
                        <a:pt x="9" y="7"/>
                        <a:pt x="8" y="4"/>
                      </a:cubicBezTo>
                      <a:cubicBezTo>
                        <a:pt x="7" y="0"/>
                        <a:pt x="1" y="3"/>
                        <a:pt x="3" y="6"/>
                      </a:cubicBezTo>
                      <a:cubicBezTo>
                        <a:pt x="4" y="9"/>
                        <a:pt x="4" y="12"/>
                        <a:pt x="2" y="14"/>
                      </a:cubicBezTo>
                      <a:cubicBezTo>
                        <a:pt x="0" y="16"/>
                        <a:pt x="4" y="14"/>
                        <a:pt x="7" y="14"/>
                      </a:cubicBezTo>
                      <a:close/>
                    </a:path>
                  </a:pathLst>
                </a:custGeom>
                <a:solidFill>
                  <a:srgbClr val="B2D6DF"/>
                </a:solidFill>
                <a:ln w="3175" cap="flat">
                  <a:solidFill>
                    <a:srgbClr val="000000"/>
                  </a:solidFill>
                  <a:prstDash val="solid"/>
                  <a:miter lim="800000"/>
                  <a:headEnd/>
                  <a:tailEnd/>
                </a:ln>
              </p:spPr>
              <p:txBody>
                <a:bodyPr/>
                <a:lstStyle/>
                <a:p>
                  <a:endParaRPr lang="ja-JP" altLang="en-US"/>
                </a:p>
              </p:txBody>
            </p:sp>
            <p:sp>
              <p:nvSpPr>
                <p:cNvPr id="267" name="Freeform 55">
                  <a:extLst>
                    <a:ext uri="{FF2B5EF4-FFF2-40B4-BE49-F238E27FC236}">
                      <a16:creationId xmlns:a16="http://schemas.microsoft.com/office/drawing/2014/main" id="{B31E65C9-466F-45FE-ABC4-26B23D84668A}"/>
                    </a:ext>
                  </a:extLst>
                </p:cNvPr>
                <p:cNvSpPr>
                  <a:spLocks noChangeAspect="1"/>
                </p:cNvSpPr>
                <p:nvPr/>
              </p:nvSpPr>
              <p:spPr bwMode="auto">
                <a:xfrm>
                  <a:off x="6708" y="1765"/>
                  <a:ext cx="27" cy="16"/>
                </a:xfrm>
                <a:custGeom>
                  <a:avLst/>
                  <a:gdLst>
                    <a:gd name="T0" fmla="*/ 11 w 13"/>
                    <a:gd name="T1" fmla="*/ 6 h 8"/>
                    <a:gd name="T2" fmla="*/ 4 w 13"/>
                    <a:gd name="T3" fmla="*/ 0 h 8"/>
                    <a:gd name="T4" fmla="*/ 5 w 13"/>
                    <a:gd name="T5" fmla="*/ 6 h 8"/>
                    <a:gd name="T6" fmla="*/ 11 w 13"/>
                    <a:gd name="T7" fmla="*/ 6 h 8"/>
                  </a:gdLst>
                  <a:ahLst/>
                  <a:cxnLst>
                    <a:cxn ang="0">
                      <a:pos x="T0" y="T1"/>
                    </a:cxn>
                    <a:cxn ang="0">
                      <a:pos x="T2" y="T3"/>
                    </a:cxn>
                    <a:cxn ang="0">
                      <a:pos x="T4" y="T5"/>
                    </a:cxn>
                    <a:cxn ang="0">
                      <a:pos x="T6" y="T7"/>
                    </a:cxn>
                  </a:cxnLst>
                  <a:rect l="0" t="0" r="r" b="b"/>
                  <a:pathLst>
                    <a:path w="13" h="8">
                      <a:moveTo>
                        <a:pt x="11" y="6"/>
                      </a:moveTo>
                      <a:cubicBezTo>
                        <a:pt x="13" y="6"/>
                        <a:pt x="9" y="0"/>
                        <a:pt x="4" y="0"/>
                      </a:cubicBezTo>
                      <a:cubicBezTo>
                        <a:pt x="0" y="0"/>
                        <a:pt x="4" y="4"/>
                        <a:pt x="5" y="6"/>
                      </a:cubicBezTo>
                      <a:cubicBezTo>
                        <a:pt x="6" y="8"/>
                        <a:pt x="9" y="6"/>
                        <a:pt x="11" y="6"/>
                      </a:cubicBezTo>
                      <a:close/>
                    </a:path>
                  </a:pathLst>
                </a:custGeom>
                <a:solidFill>
                  <a:srgbClr val="B2D6DF"/>
                </a:solidFill>
                <a:ln w="3175" cap="flat">
                  <a:solidFill>
                    <a:srgbClr val="000000"/>
                  </a:solidFill>
                  <a:prstDash val="solid"/>
                  <a:miter lim="800000"/>
                  <a:headEnd/>
                  <a:tailEnd/>
                </a:ln>
              </p:spPr>
              <p:txBody>
                <a:bodyPr/>
                <a:lstStyle/>
                <a:p>
                  <a:endParaRPr lang="ja-JP" altLang="en-US"/>
                </a:p>
              </p:txBody>
            </p:sp>
            <p:sp>
              <p:nvSpPr>
                <p:cNvPr id="268" name="Freeform 56">
                  <a:extLst>
                    <a:ext uri="{FF2B5EF4-FFF2-40B4-BE49-F238E27FC236}">
                      <a16:creationId xmlns:a16="http://schemas.microsoft.com/office/drawing/2014/main" id="{2B3C6602-9AF8-4279-B923-FE8E17006212}"/>
                    </a:ext>
                  </a:extLst>
                </p:cNvPr>
                <p:cNvSpPr>
                  <a:spLocks noChangeAspect="1"/>
                </p:cNvSpPr>
                <p:nvPr/>
              </p:nvSpPr>
              <p:spPr bwMode="auto">
                <a:xfrm>
                  <a:off x="7271" y="2154"/>
                  <a:ext cx="68" cy="58"/>
                </a:xfrm>
                <a:custGeom>
                  <a:avLst/>
                  <a:gdLst>
                    <a:gd name="T0" fmla="*/ 4 w 34"/>
                    <a:gd name="T1" fmla="*/ 5 h 29"/>
                    <a:gd name="T2" fmla="*/ 2 w 34"/>
                    <a:gd name="T3" fmla="*/ 11 h 29"/>
                    <a:gd name="T4" fmla="*/ 4 w 34"/>
                    <a:gd name="T5" fmla="*/ 28 h 29"/>
                    <a:gd name="T6" fmla="*/ 12 w 34"/>
                    <a:gd name="T7" fmla="*/ 27 h 29"/>
                    <a:gd name="T8" fmla="*/ 19 w 34"/>
                    <a:gd name="T9" fmla="*/ 23 h 29"/>
                    <a:gd name="T10" fmla="*/ 27 w 34"/>
                    <a:gd name="T11" fmla="*/ 17 h 29"/>
                    <a:gd name="T12" fmla="*/ 32 w 34"/>
                    <a:gd name="T13" fmla="*/ 9 h 29"/>
                    <a:gd name="T14" fmla="*/ 32 w 34"/>
                    <a:gd name="T15" fmla="*/ 4 h 29"/>
                    <a:gd name="T16" fmla="*/ 23 w 34"/>
                    <a:gd name="T17" fmla="*/ 2 h 29"/>
                    <a:gd name="T18" fmla="*/ 16 w 34"/>
                    <a:gd name="T19" fmla="*/ 3 h 29"/>
                    <a:gd name="T20" fmla="*/ 10 w 34"/>
                    <a:gd name="T21" fmla="*/ 0 h 29"/>
                    <a:gd name="T22" fmla="*/ 4 w 34"/>
                    <a:gd name="T23" fmla="*/ 5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4" h="29">
                      <a:moveTo>
                        <a:pt x="4" y="5"/>
                      </a:moveTo>
                      <a:cubicBezTo>
                        <a:pt x="4" y="7"/>
                        <a:pt x="3" y="10"/>
                        <a:pt x="2" y="11"/>
                      </a:cubicBezTo>
                      <a:cubicBezTo>
                        <a:pt x="0" y="12"/>
                        <a:pt x="1" y="27"/>
                        <a:pt x="4" y="28"/>
                      </a:cubicBezTo>
                      <a:cubicBezTo>
                        <a:pt x="7" y="29"/>
                        <a:pt x="10" y="28"/>
                        <a:pt x="12" y="27"/>
                      </a:cubicBezTo>
                      <a:cubicBezTo>
                        <a:pt x="14" y="26"/>
                        <a:pt x="14" y="23"/>
                        <a:pt x="19" y="23"/>
                      </a:cubicBezTo>
                      <a:cubicBezTo>
                        <a:pt x="23" y="23"/>
                        <a:pt x="26" y="21"/>
                        <a:pt x="27" y="17"/>
                      </a:cubicBezTo>
                      <a:cubicBezTo>
                        <a:pt x="29" y="14"/>
                        <a:pt x="32" y="11"/>
                        <a:pt x="32" y="9"/>
                      </a:cubicBezTo>
                      <a:cubicBezTo>
                        <a:pt x="32" y="7"/>
                        <a:pt x="34" y="4"/>
                        <a:pt x="32" y="4"/>
                      </a:cubicBezTo>
                      <a:cubicBezTo>
                        <a:pt x="29" y="3"/>
                        <a:pt x="25" y="1"/>
                        <a:pt x="23" y="2"/>
                      </a:cubicBezTo>
                      <a:cubicBezTo>
                        <a:pt x="20" y="3"/>
                        <a:pt x="19" y="5"/>
                        <a:pt x="16" y="3"/>
                      </a:cubicBezTo>
                      <a:cubicBezTo>
                        <a:pt x="14" y="1"/>
                        <a:pt x="12" y="0"/>
                        <a:pt x="10" y="0"/>
                      </a:cubicBezTo>
                      <a:cubicBezTo>
                        <a:pt x="8" y="0"/>
                        <a:pt x="4" y="3"/>
                        <a:pt x="4" y="5"/>
                      </a:cubicBezTo>
                      <a:close/>
                    </a:path>
                  </a:pathLst>
                </a:custGeom>
                <a:solidFill>
                  <a:srgbClr val="B2D6DF"/>
                </a:solidFill>
                <a:ln w="3175" cap="flat">
                  <a:solidFill>
                    <a:srgbClr val="000000"/>
                  </a:solidFill>
                  <a:prstDash val="solid"/>
                  <a:miter lim="800000"/>
                  <a:headEnd/>
                  <a:tailEnd/>
                </a:ln>
              </p:spPr>
              <p:txBody>
                <a:bodyPr/>
                <a:lstStyle/>
                <a:p>
                  <a:endParaRPr lang="ja-JP" altLang="en-US"/>
                </a:p>
              </p:txBody>
            </p:sp>
            <p:sp>
              <p:nvSpPr>
                <p:cNvPr id="269" name="Freeform 57">
                  <a:extLst>
                    <a:ext uri="{FF2B5EF4-FFF2-40B4-BE49-F238E27FC236}">
                      <a16:creationId xmlns:a16="http://schemas.microsoft.com/office/drawing/2014/main" id="{3F9B3DC9-8726-46FA-BDB3-AA750F37018D}"/>
                    </a:ext>
                  </a:extLst>
                </p:cNvPr>
                <p:cNvSpPr>
                  <a:spLocks noChangeAspect="1"/>
                </p:cNvSpPr>
                <p:nvPr/>
              </p:nvSpPr>
              <p:spPr bwMode="auto">
                <a:xfrm>
                  <a:off x="7285" y="2142"/>
                  <a:ext cx="22" cy="8"/>
                </a:xfrm>
                <a:custGeom>
                  <a:avLst/>
                  <a:gdLst>
                    <a:gd name="T0" fmla="*/ 2 w 11"/>
                    <a:gd name="T1" fmla="*/ 3 h 4"/>
                    <a:gd name="T2" fmla="*/ 9 w 11"/>
                    <a:gd name="T3" fmla="*/ 0 h 4"/>
                    <a:gd name="T4" fmla="*/ 4 w 11"/>
                    <a:gd name="T5" fmla="*/ 1 h 4"/>
                    <a:gd name="T6" fmla="*/ 2 w 11"/>
                    <a:gd name="T7" fmla="*/ 3 h 4"/>
                  </a:gdLst>
                  <a:ahLst/>
                  <a:cxnLst>
                    <a:cxn ang="0">
                      <a:pos x="T0" y="T1"/>
                    </a:cxn>
                    <a:cxn ang="0">
                      <a:pos x="T2" y="T3"/>
                    </a:cxn>
                    <a:cxn ang="0">
                      <a:pos x="T4" y="T5"/>
                    </a:cxn>
                    <a:cxn ang="0">
                      <a:pos x="T6" y="T7"/>
                    </a:cxn>
                  </a:cxnLst>
                  <a:rect l="0" t="0" r="r" b="b"/>
                  <a:pathLst>
                    <a:path w="11" h="4">
                      <a:moveTo>
                        <a:pt x="2" y="3"/>
                      </a:moveTo>
                      <a:cubicBezTo>
                        <a:pt x="4" y="4"/>
                        <a:pt x="11" y="0"/>
                        <a:pt x="9" y="0"/>
                      </a:cubicBezTo>
                      <a:cubicBezTo>
                        <a:pt x="8" y="0"/>
                        <a:pt x="5" y="1"/>
                        <a:pt x="4" y="1"/>
                      </a:cubicBezTo>
                      <a:cubicBezTo>
                        <a:pt x="3" y="2"/>
                        <a:pt x="0" y="3"/>
                        <a:pt x="2" y="3"/>
                      </a:cubicBezTo>
                      <a:close/>
                    </a:path>
                  </a:pathLst>
                </a:custGeom>
                <a:solidFill>
                  <a:srgbClr val="B2D6DF"/>
                </a:solidFill>
                <a:ln w="3175" cap="flat">
                  <a:solidFill>
                    <a:srgbClr val="000000"/>
                  </a:solidFill>
                  <a:prstDash val="solid"/>
                  <a:miter lim="800000"/>
                  <a:headEnd/>
                  <a:tailEnd/>
                </a:ln>
              </p:spPr>
              <p:txBody>
                <a:bodyPr/>
                <a:lstStyle/>
                <a:p>
                  <a:endParaRPr lang="ja-JP" altLang="en-US"/>
                </a:p>
              </p:txBody>
            </p:sp>
            <p:sp>
              <p:nvSpPr>
                <p:cNvPr id="270" name="Freeform 58">
                  <a:extLst>
                    <a:ext uri="{FF2B5EF4-FFF2-40B4-BE49-F238E27FC236}">
                      <a16:creationId xmlns:a16="http://schemas.microsoft.com/office/drawing/2014/main" id="{6A753318-4C63-46C1-9893-CA032D2FFE8C}"/>
                    </a:ext>
                  </a:extLst>
                </p:cNvPr>
                <p:cNvSpPr>
                  <a:spLocks noChangeAspect="1"/>
                </p:cNvSpPr>
                <p:nvPr/>
              </p:nvSpPr>
              <p:spPr bwMode="auto">
                <a:xfrm>
                  <a:off x="7263" y="2166"/>
                  <a:ext cx="10" cy="10"/>
                </a:xfrm>
                <a:custGeom>
                  <a:avLst/>
                  <a:gdLst>
                    <a:gd name="T0" fmla="*/ 1 w 5"/>
                    <a:gd name="T1" fmla="*/ 5 h 5"/>
                    <a:gd name="T2" fmla="*/ 3 w 5"/>
                    <a:gd name="T3" fmla="*/ 0 h 5"/>
                    <a:gd name="T4" fmla="*/ 1 w 5"/>
                    <a:gd name="T5" fmla="*/ 5 h 5"/>
                  </a:gdLst>
                  <a:ahLst/>
                  <a:cxnLst>
                    <a:cxn ang="0">
                      <a:pos x="T0" y="T1"/>
                    </a:cxn>
                    <a:cxn ang="0">
                      <a:pos x="T2" y="T3"/>
                    </a:cxn>
                    <a:cxn ang="0">
                      <a:pos x="T4" y="T5"/>
                    </a:cxn>
                  </a:cxnLst>
                  <a:rect l="0" t="0" r="r" b="b"/>
                  <a:pathLst>
                    <a:path w="5" h="5">
                      <a:moveTo>
                        <a:pt x="1" y="5"/>
                      </a:moveTo>
                      <a:cubicBezTo>
                        <a:pt x="2" y="5"/>
                        <a:pt x="5" y="0"/>
                        <a:pt x="3" y="0"/>
                      </a:cubicBezTo>
                      <a:cubicBezTo>
                        <a:pt x="2" y="0"/>
                        <a:pt x="0" y="4"/>
                        <a:pt x="1" y="5"/>
                      </a:cubicBezTo>
                      <a:close/>
                    </a:path>
                  </a:pathLst>
                </a:custGeom>
                <a:solidFill>
                  <a:srgbClr val="B2D6DF"/>
                </a:solidFill>
                <a:ln w="3175" cap="flat">
                  <a:solidFill>
                    <a:srgbClr val="000000"/>
                  </a:solidFill>
                  <a:prstDash val="solid"/>
                  <a:miter lim="800000"/>
                  <a:headEnd/>
                  <a:tailEnd/>
                </a:ln>
              </p:spPr>
              <p:txBody>
                <a:bodyPr/>
                <a:lstStyle/>
                <a:p>
                  <a:endParaRPr lang="ja-JP" altLang="en-US"/>
                </a:p>
              </p:txBody>
            </p:sp>
            <p:sp>
              <p:nvSpPr>
                <p:cNvPr id="271" name="Freeform 59">
                  <a:extLst>
                    <a:ext uri="{FF2B5EF4-FFF2-40B4-BE49-F238E27FC236}">
                      <a16:creationId xmlns:a16="http://schemas.microsoft.com/office/drawing/2014/main" id="{16F8BDD5-528F-4C0C-B317-0F3767A992C2}"/>
                    </a:ext>
                  </a:extLst>
                </p:cNvPr>
                <p:cNvSpPr>
                  <a:spLocks noChangeAspect="1"/>
                </p:cNvSpPr>
                <p:nvPr/>
              </p:nvSpPr>
              <p:spPr bwMode="auto">
                <a:xfrm>
                  <a:off x="6887" y="1623"/>
                  <a:ext cx="14" cy="20"/>
                </a:xfrm>
                <a:custGeom>
                  <a:avLst/>
                  <a:gdLst>
                    <a:gd name="T0" fmla="*/ 4 w 7"/>
                    <a:gd name="T1" fmla="*/ 8 h 10"/>
                    <a:gd name="T2" fmla="*/ 7 w 7"/>
                    <a:gd name="T3" fmla="*/ 2 h 10"/>
                    <a:gd name="T4" fmla="*/ 1 w 7"/>
                    <a:gd name="T5" fmla="*/ 3 h 10"/>
                    <a:gd name="T6" fmla="*/ 4 w 7"/>
                    <a:gd name="T7" fmla="*/ 8 h 10"/>
                  </a:gdLst>
                  <a:ahLst/>
                  <a:cxnLst>
                    <a:cxn ang="0">
                      <a:pos x="T0" y="T1"/>
                    </a:cxn>
                    <a:cxn ang="0">
                      <a:pos x="T2" y="T3"/>
                    </a:cxn>
                    <a:cxn ang="0">
                      <a:pos x="T4" y="T5"/>
                    </a:cxn>
                    <a:cxn ang="0">
                      <a:pos x="T6" y="T7"/>
                    </a:cxn>
                  </a:cxnLst>
                  <a:rect l="0" t="0" r="r" b="b"/>
                  <a:pathLst>
                    <a:path w="7" h="10">
                      <a:moveTo>
                        <a:pt x="4" y="8"/>
                      </a:moveTo>
                      <a:cubicBezTo>
                        <a:pt x="7" y="10"/>
                        <a:pt x="7" y="3"/>
                        <a:pt x="7" y="2"/>
                      </a:cubicBezTo>
                      <a:cubicBezTo>
                        <a:pt x="7" y="0"/>
                        <a:pt x="3" y="1"/>
                        <a:pt x="1" y="3"/>
                      </a:cubicBezTo>
                      <a:cubicBezTo>
                        <a:pt x="0" y="4"/>
                        <a:pt x="2" y="7"/>
                        <a:pt x="4" y="8"/>
                      </a:cubicBezTo>
                      <a:close/>
                    </a:path>
                  </a:pathLst>
                </a:custGeom>
                <a:solidFill>
                  <a:srgbClr val="B2D6DF"/>
                </a:solidFill>
                <a:ln w="3175" cap="flat">
                  <a:solidFill>
                    <a:srgbClr val="000000"/>
                  </a:solidFill>
                  <a:prstDash val="solid"/>
                  <a:miter lim="800000"/>
                  <a:headEnd/>
                  <a:tailEnd/>
                </a:ln>
              </p:spPr>
              <p:txBody>
                <a:bodyPr/>
                <a:lstStyle/>
                <a:p>
                  <a:endParaRPr lang="ja-JP" altLang="en-US"/>
                </a:p>
              </p:txBody>
            </p:sp>
            <p:sp>
              <p:nvSpPr>
                <p:cNvPr id="272" name="Freeform 60">
                  <a:extLst>
                    <a:ext uri="{FF2B5EF4-FFF2-40B4-BE49-F238E27FC236}">
                      <a16:creationId xmlns:a16="http://schemas.microsoft.com/office/drawing/2014/main" id="{98CA1A29-5507-419B-BAFB-C60D45D673F6}"/>
                    </a:ext>
                  </a:extLst>
                </p:cNvPr>
                <p:cNvSpPr>
                  <a:spLocks noChangeAspect="1"/>
                </p:cNvSpPr>
                <p:nvPr/>
              </p:nvSpPr>
              <p:spPr bwMode="auto">
                <a:xfrm>
                  <a:off x="6921" y="1677"/>
                  <a:ext cx="12" cy="14"/>
                </a:xfrm>
                <a:custGeom>
                  <a:avLst/>
                  <a:gdLst>
                    <a:gd name="T0" fmla="*/ 6 w 6"/>
                    <a:gd name="T1" fmla="*/ 5 h 7"/>
                    <a:gd name="T2" fmla="*/ 1 w 6"/>
                    <a:gd name="T3" fmla="*/ 1 h 7"/>
                    <a:gd name="T4" fmla="*/ 6 w 6"/>
                    <a:gd name="T5" fmla="*/ 5 h 7"/>
                  </a:gdLst>
                  <a:ahLst/>
                  <a:cxnLst>
                    <a:cxn ang="0">
                      <a:pos x="T0" y="T1"/>
                    </a:cxn>
                    <a:cxn ang="0">
                      <a:pos x="T2" y="T3"/>
                    </a:cxn>
                    <a:cxn ang="0">
                      <a:pos x="T4" y="T5"/>
                    </a:cxn>
                  </a:cxnLst>
                  <a:rect l="0" t="0" r="r" b="b"/>
                  <a:pathLst>
                    <a:path w="6" h="7">
                      <a:moveTo>
                        <a:pt x="6" y="5"/>
                      </a:moveTo>
                      <a:cubicBezTo>
                        <a:pt x="6" y="3"/>
                        <a:pt x="3" y="0"/>
                        <a:pt x="1" y="1"/>
                      </a:cubicBezTo>
                      <a:cubicBezTo>
                        <a:pt x="0" y="2"/>
                        <a:pt x="6" y="7"/>
                        <a:pt x="6" y="5"/>
                      </a:cubicBezTo>
                      <a:close/>
                    </a:path>
                  </a:pathLst>
                </a:custGeom>
                <a:solidFill>
                  <a:srgbClr val="B2D6DF"/>
                </a:solidFill>
                <a:ln w="3175" cap="flat">
                  <a:solidFill>
                    <a:srgbClr val="000000"/>
                  </a:solidFill>
                  <a:prstDash val="solid"/>
                  <a:miter lim="800000"/>
                  <a:headEnd/>
                  <a:tailEnd/>
                </a:ln>
              </p:spPr>
              <p:txBody>
                <a:bodyPr/>
                <a:lstStyle/>
                <a:p>
                  <a:endParaRPr lang="ja-JP" altLang="en-US"/>
                </a:p>
              </p:txBody>
            </p:sp>
            <p:sp>
              <p:nvSpPr>
                <p:cNvPr id="273" name="Freeform 61">
                  <a:extLst>
                    <a:ext uri="{FF2B5EF4-FFF2-40B4-BE49-F238E27FC236}">
                      <a16:creationId xmlns:a16="http://schemas.microsoft.com/office/drawing/2014/main" id="{2F21E863-1132-4B0A-812A-E66063FB0ED8}"/>
                    </a:ext>
                  </a:extLst>
                </p:cNvPr>
                <p:cNvSpPr>
                  <a:spLocks noChangeAspect="1"/>
                </p:cNvSpPr>
                <p:nvPr/>
              </p:nvSpPr>
              <p:spPr bwMode="auto">
                <a:xfrm>
                  <a:off x="6935" y="1723"/>
                  <a:ext cx="6" cy="8"/>
                </a:xfrm>
                <a:custGeom>
                  <a:avLst/>
                  <a:gdLst>
                    <a:gd name="T0" fmla="*/ 1 w 3"/>
                    <a:gd name="T1" fmla="*/ 4 h 4"/>
                    <a:gd name="T2" fmla="*/ 2 w 3"/>
                    <a:gd name="T3" fmla="*/ 1 h 4"/>
                    <a:gd name="T4" fmla="*/ 1 w 3"/>
                    <a:gd name="T5" fmla="*/ 4 h 4"/>
                  </a:gdLst>
                  <a:ahLst/>
                  <a:cxnLst>
                    <a:cxn ang="0">
                      <a:pos x="T0" y="T1"/>
                    </a:cxn>
                    <a:cxn ang="0">
                      <a:pos x="T2" y="T3"/>
                    </a:cxn>
                    <a:cxn ang="0">
                      <a:pos x="T4" y="T5"/>
                    </a:cxn>
                  </a:cxnLst>
                  <a:rect l="0" t="0" r="r" b="b"/>
                  <a:pathLst>
                    <a:path w="3" h="4">
                      <a:moveTo>
                        <a:pt x="1" y="4"/>
                      </a:moveTo>
                      <a:cubicBezTo>
                        <a:pt x="3" y="4"/>
                        <a:pt x="3" y="0"/>
                        <a:pt x="2" y="1"/>
                      </a:cubicBezTo>
                      <a:cubicBezTo>
                        <a:pt x="1" y="1"/>
                        <a:pt x="0" y="4"/>
                        <a:pt x="1" y="4"/>
                      </a:cubicBezTo>
                      <a:close/>
                    </a:path>
                  </a:pathLst>
                </a:custGeom>
                <a:solidFill>
                  <a:srgbClr val="B2D6DF"/>
                </a:solidFill>
                <a:ln w="3175" cap="flat">
                  <a:solidFill>
                    <a:srgbClr val="000000"/>
                  </a:solidFill>
                  <a:prstDash val="solid"/>
                  <a:miter lim="800000"/>
                  <a:headEnd/>
                  <a:tailEnd/>
                </a:ln>
              </p:spPr>
              <p:txBody>
                <a:bodyPr/>
                <a:lstStyle/>
                <a:p>
                  <a:endParaRPr lang="ja-JP" altLang="en-US"/>
                </a:p>
              </p:txBody>
            </p:sp>
            <p:sp>
              <p:nvSpPr>
                <p:cNvPr id="274" name="Freeform 62">
                  <a:extLst>
                    <a:ext uri="{FF2B5EF4-FFF2-40B4-BE49-F238E27FC236}">
                      <a16:creationId xmlns:a16="http://schemas.microsoft.com/office/drawing/2014/main" id="{E1843410-33D6-42A5-BAF1-DBA54F159AD0}"/>
                    </a:ext>
                  </a:extLst>
                </p:cNvPr>
                <p:cNvSpPr>
                  <a:spLocks noChangeAspect="1"/>
                </p:cNvSpPr>
                <p:nvPr/>
              </p:nvSpPr>
              <p:spPr bwMode="auto">
                <a:xfrm>
                  <a:off x="6933" y="1761"/>
                  <a:ext cx="6" cy="6"/>
                </a:xfrm>
                <a:custGeom>
                  <a:avLst/>
                  <a:gdLst>
                    <a:gd name="T0" fmla="*/ 2 w 3"/>
                    <a:gd name="T1" fmla="*/ 3 h 3"/>
                    <a:gd name="T2" fmla="*/ 1 w 3"/>
                    <a:gd name="T3" fmla="*/ 0 h 3"/>
                    <a:gd name="T4" fmla="*/ 2 w 3"/>
                    <a:gd name="T5" fmla="*/ 3 h 3"/>
                  </a:gdLst>
                  <a:ahLst/>
                  <a:cxnLst>
                    <a:cxn ang="0">
                      <a:pos x="T0" y="T1"/>
                    </a:cxn>
                    <a:cxn ang="0">
                      <a:pos x="T2" y="T3"/>
                    </a:cxn>
                    <a:cxn ang="0">
                      <a:pos x="T4" y="T5"/>
                    </a:cxn>
                  </a:cxnLst>
                  <a:rect l="0" t="0" r="r" b="b"/>
                  <a:pathLst>
                    <a:path w="3" h="3">
                      <a:moveTo>
                        <a:pt x="2" y="3"/>
                      </a:moveTo>
                      <a:cubicBezTo>
                        <a:pt x="3" y="2"/>
                        <a:pt x="2" y="0"/>
                        <a:pt x="1" y="0"/>
                      </a:cubicBezTo>
                      <a:cubicBezTo>
                        <a:pt x="1" y="0"/>
                        <a:pt x="0" y="3"/>
                        <a:pt x="2" y="3"/>
                      </a:cubicBezTo>
                      <a:close/>
                    </a:path>
                  </a:pathLst>
                </a:custGeom>
                <a:solidFill>
                  <a:srgbClr val="B2D6DF"/>
                </a:solidFill>
                <a:ln w="3175" cap="flat">
                  <a:solidFill>
                    <a:srgbClr val="000000"/>
                  </a:solidFill>
                  <a:prstDash val="solid"/>
                  <a:miter lim="800000"/>
                  <a:headEnd/>
                  <a:tailEnd/>
                </a:ln>
              </p:spPr>
              <p:txBody>
                <a:bodyPr/>
                <a:lstStyle/>
                <a:p>
                  <a:endParaRPr lang="ja-JP" altLang="en-US"/>
                </a:p>
              </p:txBody>
            </p:sp>
            <p:sp>
              <p:nvSpPr>
                <p:cNvPr id="275" name="Freeform 63">
                  <a:extLst>
                    <a:ext uri="{FF2B5EF4-FFF2-40B4-BE49-F238E27FC236}">
                      <a16:creationId xmlns:a16="http://schemas.microsoft.com/office/drawing/2014/main" id="{7D304FE7-EFD9-4A2D-B74E-55FFCC8DDA5C}"/>
                    </a:ext>
                  </a:extLst>
                </p:cNvPr>
                <p:cNvSpPr>
                  <a:spLocks noChangeAspect="1"/>
                </p:cNvSpPr>
                <p:nvPr/>
              </p:nvSpPr>
              <p:spPr bwMode="auto">
                <a:xfrm>
                  <a:off x="6328" y="3790"/>
                  <a:ext cx="30" cy="28"/>
                </a:xfrm>
                <a:custGeom>
                  <a:avLst/>
                  <a:gdLst>
                    <a:gd name="T0" fmla="*/ 7 w 15"/>
                    <a:gd name="T1" fmla="*/ 1 h 14"/>
                    <a:gd name="T2" fmla="*/ 4 w 15"/>
                    <a:gd name="T3" fmla="*/ 5 h 14"/>
                    <a:gd name="T4" fmla="*/ 2 w 15"/>
                    <a:gd name="T5" fmla="*/ 12 h 14"/>
                    <a:gd name="T6" fmla="*/ 13 w 15"/>
                    <a:gd name="T7" fmla="*/ 5 h 14"/>
                    <a:gd name="T8" fmla="*/ 7 w 15"/>
                    <a:gd name="T9" fmla="*/ 1 h 14"/>
                  </a:gdLst>
                  <a:ahLst/>
                  <a:cxnLst>
                    <a:cxn ang="0">
                      <a:pos x="T0" y="T1"/>
                    </a:cxn>
                    <a:cxn ang="0">
                      <a:pos x="T2" y="T3"/>
                    </a:cxn>
                    <a:cxn ang="0">
                      <a:pos x="T4" y="T5"/>
                    </a:cxn>
                    <a:cxn ang="0">
                      <a:pos x="T6" y="T7"/>
                    </a:cxn>
                    <a:cxn ang="0">
                      <a:pos x="T8" y="T9"/>
                    </a:cxn>
                  </a:cxnLst>
                  <a:rect l="0" t="0" r="r" b="b"/>
                  <a:pathLst>
                    <a:path w="15" h="14">
                      <a:moveTo>
                        <a:pt x="7" y="1"/>
                      </a:moveTo>
                      <a:cubicBezTo>
                        <a:pt x="5" y="1"/>
                        <a:pt x="3" y="2"/>
                        <a:pt x="4" y="5"/>
                      </a:cubicBezTo>
                      <a:cubicBezTo>
                        <a:pt x="5" y="8"/>
                        <a:pt x="4" y="10"/>
                        <a:pt x="2" y="12"/>
                      </a:cubicBezTo>
                      <a:cubicBezTo>
                        <a:pt x="0" y="14"/>
                        <a:pt x="11" y="7"/>
                        <a:pt x="13" y="5"/>
                      </a:cubicBezTo>
                      <a:cubicBezTo>
                        <a:pt x="15" y="3"/>
                        <a:pt x="11" y="0"/>
                        <a:pt x="7" y="1"/>
                      </a:cubicBezTo>
                      <a:close/>
                    </a:path>
                  </a:pathLst>
                </a:custGeom>
                <a:solidFill>
                  <a:srgbClr val="B2D6DF"/>
                </a:solidFill>
                <a:ln w="3175" cap="flat">
                  <a:solidFill>
                    <a:srgbClr val="000000"/>
                  </a:solidFill>
                  <a:prstDash val="solid"/>
                  <a:miter lim="800000"/>
                  <a:headEnd/>
                  <a:tailEnd/>
                </a:ln>
              </p:spPr>
              <p:txBody>
                <a:bodyPr/>
                <a:lstStyle/>
                <a:p>
                  <a:endParaRPr lang="ja-JP" altLang="en-US"/>
                </a:p>
              </p:txBody>
            </p:sp>
            <p:sp>
              <p:nvSpPr>
                <p:cNvPr id="276" name="Freeform 64">
                  <a:extLst>
                    <a:ext uri="{FF2B5EF4-FFF2-40B4-BE49-F238E27FC236}">
                      <a16:creationId xmlns:a16="http://schemas.microsoft.com/office/drawing/2014/main" id="{B5404349-60C2-4ED2-BDF8-CB39815A9FBB}"/>
                    </a:ext>
                  </a:extLst>
                </p:cNvPr>
                <p:cNvSpPr>
                  <a:spLocks noChangeAspect="1"/>
                </p:cNvSpPr>
                <p:nvPr/>
              </p:nvSpPr>
              <p:spPr bwMode="auto">
                <a:xfrm>
                  <a:off x="6012" y="3722"/>
                  <a:ext cx="62" cy="26"/>
                </a:xfrm>
                <a:custGeom>
                  <a:avLst/>
                  <a:gdLst>
                    <a:gd name="T0" fmla="*/ 24 w 31"/>
                    <a:gd name="T1" fmla="*/ 1 h 13"/>
                    <a:gd name="T2" fmla="*/ 2 w 31"/>
                    <a:gd name="T3" fmla="*/ 12 h 13"/>
                    <a:gd name="T4" fmla="*/ 31 w 31"/>
                    <a:gd name="T5" fmla="*/ 2 h 13"/>
                    <a:gd name="T6" fmla="*/ 24 w 31"/>
                    <a:gd name="T7" fmla="*/ 1 h 13"/>
                  </a:gdLst>
                  <a:ahLst/>
                  <a:cxnLst>
                    <a:cxn ang="0">
                      <a:pos x="T0" y="T1"/>
                    </a:cxn>
                    <a:cxn ang="0">
                      <a:pos x="T2" y="T3"/>
                    </a:cxn>
                    <a:cxn ang="0">
                      <a:pos x="T4" y="T5"/>
                    </a:cxn>
                    <a:cxn ang="0">
                      <a:pos x="T6" y="T7"/>
                    </a:cxn>
                  </a:cxnLst>
                  <a:rect l="0" t="0" r="r" b="b"/>
                  <a:pathLst>
                    <a:path w="31" h="13">
                      <a:moveTo>
                        <a:pt x="24" y="1"/>
                      </a:moveTo>
                      <a:cubicBezTo>
                        <a:pt x="20" y="1"/>
                        <a:pt x="4" y="11"/>
                        <a:pt x="2" y="12"/>
                      </a:cubicBezTo>
                      <a:cubicBezTo>
                        <a:pt x="0" y="13"/>
                        <a:pt x="31" y="9"/>
                        <a:pt x="31" y="2"/>
                      </a:cubicBezTo>
                      <a:cubicBezTo>
                        <a:pt x="31" y="0"/>
                        <a:pt x="28" y="0"/>
                        <a:pt x="24" y="1"/>
                      </a:cubicBezTo>
                      <a:close/>
                    </a:path>
                  </a:pathLst>
                </a:custGeom>
                <a:solidFill>
                  <a:srgbClr val="B2D6DF"/>
                </a:solidFill>
                <a:ln w="3175" cap="flat">
                  <a:solidFill>
                    <a:srgbClr val="000000"/>
                  </a:solidFill>
                  <a:prstDash val="solid"/>
                  <a:miter lim="800000"/>
                  <a:headEnd/>
                  <a:tailEnd/>
                </a:ln>
              </p:spPr>
              <p:txBody>
                <a:bodyPr/>
                <a:lstStyle/>
                <a:p>
                  <a:endParaRPr lang="ja-JP" altLang="en-US"/>
                </a:p>
              </p:txBody>
            </p:sp>
            <p:sp>
              <p:nvSpPr>
                <p:cNvPr id="277" name="Freeform 65">
                  <a:extLst>
                    <a:ext uri="{FF2B5EF4-FFF2-40B4-BE49-F238E27FC236}">
                      <a16:creationId xmlns:a16="http://schemas.microsoft.com/office/drawing/2014/main" id="{490BFBE0-6F5B-4BBD-8EDF-FDF9ED953F4A}"/>
                    </a:ext>
                  </a:extLst>
                </p:cNvPr>
                <p:cNvSpPr>
                  <a:spLocks noChangeAspect="1"/>
                </p:cNvSpPr>
                <p:nvPr/>
              </p:nvSpPr>
              <p:spPr bwMode="auto">
                <a:xfrm>
                  <a:off x="6006" y="3720"/>
                  <a:ext cx="38" cy="20"/>
                </a:xfrm>
                <a:custGeom>
                  <a:avLst/>
                  <a:gdLst>
                    <a:gd name="T0" fmla="*/ 19 w 19"/>
                    <a:gd name="T1" fmla="*/ 1 h 10"/>
                    <a:gd name="T2" fmla="*/ 9 w 19"/>
                    <a:gd name="T3" fmla="*/ 1 h 10"/>
                    <a:gd name="T4" fmla="*/ 2 w 19"/>
                    <a:gd name="T5" fmla="*/ 8 h 10"/>
                    <a:gd name="T6" fmla="*/ 19 w 19"/>
                    <a:gd name="T7" fmla="*/ 1 h 10"/>
                  </a:gdLst>
                  <a:ahLst/>
                  <a:cxnLst>
                    <a:cxn ang="0">
                      <a:pos x="T0" y="T1"/>
                    </a:cxn>
                    <a:cxn ang="0">
                      <a:pos x="T2" y="T3"/>
                    </a:cxn>
                    <a:cxn ang="0">
                      <a:pos x="T4" y="T5"/>
                    </a:cxn>
                    <a:cxn ang="0">
                      <a:pos x="T6" y="T7"/>
                    </a:cxn>
                  </a:cxnLst>
                  <a:rect l="0" t="0" r="r" b="b"/>
                  <a:pathLst>
                    <a:path w="19" h="10">
                      <a:moveTo>
                        <a:pt x="19" y="1"/>
                      </a:moveTo>
                      <a:cubicBezTo>
                        <a:pt x="19" y="0"/>
                        <a:pt x="12" y="0"/>
                        <a:pt x="9" y="1"/>
                      </a:cubicBezTo>
                      <a:cubicBezTo>
                        <a:pt x="7" y="2"/>
                        <a:pt x="3" y="6"/>
                        <a:pt x="2" y="8"/>
                      </a:cubicBezTo>
                      <a:cubicBezTo>
                        <a:pt x="0" y="10"/>
                        <a:pt x="18" y="3"/>
                        <a:pt x="19" y="1"/>
                      </a:cubicBezTo>
                      <a:close/>
                    </a:path>
                  </a:pathLst>
                </a:custGeom>
                <a:solidFill>
                  <a:srgbClr val="B2D6DF"/>
                </a:solidFill>
                <a:ln w="3175" cap="flat">
                  <a:solidFill>
                    <a:srgbClr val="000000"/>
                  </a:solidFill>
                  <a:prstDash val="solid"/>
                  <a:miter lim="800000"/>
                  <a:headEnd/>
                  <a:tailEnd/>
                </a:ln>
              </p:spPr>
              <p:txBody>
                <a:bodyPr/>
                <a:lstStyle/>
                <a:p>
                  <a:endParaRPr lang="ja-JP" altLang="en-US"/>
                </a:p>
              </p:txBody>
            </p:sp>
            <p:sp>
              <p:nvSpPr>
                <p:cNvPr id="278" name="Freeform 66">
                  <a:extLst>
                    <a:ext uri="{FF2B5EF4-FFF2-40B4-BE49-F238E27FC236}">
                      <a16:creationId xmlns:a16="http://schemas.microsoft.com/office/drawing/2014/main" id="{14491B27-6DC2-4E13-A75F-CB660E786935}"/>
                    </a:ext>
                  </a:extLst>
                </p:cNvPr>
                <p:cNvSpPr>
                  <a:spLocks noChangeAspect="1"/>
                </p:cNvSpPr>
                <p:nvPr/>
              </p:nvSpPr>
              <p:spPr bwMode="auto">
                <a:xfrm>
                  <a:off x="5725" y="3822"/>
                  <a:ext cx="30" cy="12"/>
                </a:xfrm>
                <a:custGeom>
                  <a:avLst/>
                  <a:gdLst>
                    <a:gd name="T0" fmla="*/ 2 w 15"/>
                    <a:gd name="T1" fmla="*/ 2 h 6"/>
                    <a:gd name="T2" fmla="*/ 7 w 15"/>
                    <a:gd name="T3" fmla="*/ 5 h 6"/>
                    <a:gd name="T4" fmla="*/ 2 w 15"/>
                    <a:gd name="T5" fmla="*/ 2 h 6"/>
                  </a:gdLst>
                  <a:ahLst/>
                  <a:cxnLst>
                    <a:cxn ang="0">
                      <a:pos x="T0" y="T1"/>
                    </a:cxn>
                    <a:cxn ang="0">
                      <a:pos x="T2" y="T3"/>
                    </a:cxn>
                    <a:cxn ang="0">
                      <a:pos x="T4" y="T5"/>
                    </a:cxn>
                  </a:cxnLst>
                  <a:rect l="0" t="0" r="r" b="b"/>
                  <a:pathLst>
                    <a:path w="15" h="6">
                      <a:moveTo>
                        <a:pt x="2" y="2"/>
                      </a:moveTo>
                      <a:cubicBezTo>
                        <a:pt x="0" y="4"/>
                        <a:pt x="5" y="6"/>
                        <a:pt x="7" y="5"/>
                      </a:cubicBezTo>
                      <a:cubicBezTo>
                        <a:pt x="15" y="0"/>
                        <a:pt x="3" y="1"/>
                        <a:pt x="2" y="2"/>
                      </a:cubicBezTo>
                      <a:close/>
                    </a:path>
                  </a:pathLst>
                </a:custGeom>
                <a:solidFill>
                  <a:srgbClr val="B2D6DF"/>
                </a:solidFill>
                <a:ln w="3175" cap="flat">
                  <a:solidFill>
                    <a:srgbClr val="000000"/>
                  </a:solidFill>
                  <a:prstDash val="solid"/>
                  <a:miter lim="800000"/>
                  <a:headEnd/>
                  <a:tailEnd/>
                </a:ln>
              </p:spPr>
              <p:txBody>
                <a:bodyPr/>
                <a:lstStyle/>
                <a:p>
                  <a:endParaRPr lang="ja-JP" altLang="en-US"/>
                </a:p>
              </p:txBody>
            </p:sp>
            <p:sp>
              <p:nvSpPr>
                <p:cNvPr id="279" name="Freeform 67">
                  <a:extLst>
                    <a:ext uri="{FF2B5EF4-FFF2-40B4-BE49-F238E27FC236}">
                      <a16:creationId xmlns:a16="http://schemas.microsoft.com/office/drawing/2014/main" id="{DF31A4A0-35EA-4320-8636-4D5B2C3C0CEA}"/>
                    </a:ext>
                  </a:extLst>
                </p:cNvPr>
                <p:cNvSpPr>
                  <a:spLocks noChangeAspect="1"/>
                </p:cNvSpPr>
                <p:nvPr/>
              </p:nvSpPr>
              <p:spPr bwMode="auto">
                <a:xfrm>
                  <a:off x="5701" y="3816"/>
                  <a:ext cx="22" cy="18"/>
                </a:xfrm>
                <a:custGeom>
                  <a:avLst/>
                  <a:gdLst>
                    <a:gd name="T0" fmla="*/ 2 w 11"/>
                    <a:gd name="T1" fmla="*/ 3 h 9"/>
                    <a:gd name="T2" fmla="*/ 5 w 11"/>
                    <a:gd name="T3" fmla="*/ 9 h 9"/>
                    <a:gd name="T4" fmla="*/ 10 w 11"/>
                    <a:gd name="T5" fmla="*/ 3 h 9"/>
                    <a:gd name="T6" fmla="*/ 2 w 11"/>
                    <a:gd name="T7" fmla="*/ 3 h 9"/>
                  </a:gdLst>
                  <a:ahLst/>
                  <a:cxnLst>
                    <a:cxn ang="0">
                      <a:pos x="T0" y="T1"/>
                    </a:cxn>
                    <a:cxn ang="0">
                      <a:pos x="T2" y="T3"/>
                    </a:cxn>
                    <a:cxn ang="0">
                      <a:pos x="T4" y="T5"/>
                    </a:cxn>
                    <a:cxn ang="0">
                      <a:pos x="T6" y="T7"/>
                    </a:cxn>
                  </a:cxnLst>
                  <a:rect l="0" t="0" r="r" b="b"/>
                  <a:pathLst>
                    <a:path w="11" h="9">
                      <a:moveTo>
                        <a:pt x="2" y="3"/>
                      </a:moveTo>
                      <a:cubicBezTo>
                        <a:pt x="0" y="4"/>
                        <a:pt x="1" y="9"/>
                        <a:pt x="5" y="9"/>
                      </a:cubicBezTo>
                      <a:cubicBezTo>
                        <a:pt x="8" y="9"/>
                        <a:pt x="9" y="6"/>
                        <a:pt x="10" y="3"/>
                      </a:cubicBezTo>
                      <a:cubicBezTo>
                        <a:pt x="11" y="0"/>
                        <a:pt x="4" y="2"/>
                        <a:pt x="2" y="3"/>
                      </a:cubicBezTo>
                      <a:close/>
                    </a:path>
                  </a:pathLst>
                </a:custGeom>
                <a:solidFill>
                  <a:srgbClr val="B2D6DF"/>
                </a:solidFill>
                <a:ln w="3175" cap="flat">
                  <a:solidFill>
                    <a:srgbClr val="000000"/>
                  </a:solidFill>
                  <a:prstDash val="solid"/>
                  <a:miter lim="800000"/>
                  <a:headEnd/>
                  <a:tailEnd/>
                </a:ln>
              </p:spPr>
              <p:txBody>
                <a:bodyPr/>
                <a:lstStyle/>
                <a:p>
                  <a:endParaRPr lang="ja-JP" altLang="en-US"/>
                </a:p>
              </p:txBody>
            </p:sp>
            <p:sp>
              <p:nvSpPr>
                <p:cNvPr id="280" name="Freeform 68">
                  <a:extLst>
                    <a:ext uri="{FF2B5EF4-FFF2-40B4-BE49-F238E27FC236}">
                      <a16:creationId xmlns:a16="http://schemas.microsoft.com/office/drawing/2014/main" id="{8C02A121-FF91-4CEF-9882-A90D555BEF66}"/>
                    </a:ext>
                  </a:extLst>
                </p:cNvPr>
                <p:cNvSpPr>
                  <a:spLocks noChangeAspect="1"/>
                </p:cNvSpPr>
                <p:nvPr/>
              </p:nvSpPr>
              <p:spPr bwMode="auto">
                <a:xfrm>
                  <a:off x="5669" y="3778"/>
                  <a:ext cx="38" cy="26"/>
                </a:xfrm>
                <a:custGeom>
                  <a:avLst/>
                  <a:gdLst>
                    <a:gd name="T0" fmla="*/ 11 w 19"/>
                    <a:gd name="T1" fmla="*/ 10 h 13"/>
                    <a:gd name="T2" fmla="*/ 17 w 19"/>
                    <a:gd name="T3" fmla="*/ 2 h 13"/>
                    <a:gd name="T4" fmla="*/ 7 w 19"/>
                    <a:gd name="T5" fmla="*/ 5 h 13"/>
                    <a:gd name="T6" fmla="*/ 2 w 19"/>
                    <a:gd name="T7" fmla="*/ 10 h 13"/>
                    <a:gd name="T8" fmla="*/ 11 w 19"/>
                    <a:gd name="T9" fmla="*/ 10 h 13"/>
                  </a:gdLst>
                  <a:ahLst/>
                  <a:cxnLst>
                    <a:cxn ang="0">
                      <a:pos x="T0" y="T1"/>
                    </a:cxn>
                    <a:cxn ang="0">
                      <a:pos x="T2" y="T3"/>
                    </a:cxn>
                    <a:cxn ang="0">
                      <a:pos x="T4" y="T5"/>
                    </a:cxn>
                    <a:cxn ang="0">
                      <a:pos x="T6" y="T7"/>
                    </a:cxn>
                    <a:cxn ang="0">
                      <a:pos x="T8" y="T9"/>
                    </a:cxn>
                  </a:cxnLst>
                  <a:rect l="0" t="0" r="r" b="b"/>
                  <a:pathLst>
                    <a:path w="19" h="13">
                      <a:moveTo>
                        <a:pt x="11" y="10"/>
                      </a:moveTo>
                      <a:cubicBezTo>
                        <a:pt x="16" y="11"/>
                        <a:pt x="19" y="3"/>
                        <a:pt x="17" y="2"/>
                      </a:cubicBezTo>
                      <a:cubicBezTo>
                        <a:pt x="15" y="0"/>
                        <a:pt x="7" y="2"/>
                        <a:pt x="7" y="5"/>
                      </a:cubicBezTo>
                      <a:cubicBezTo>
                        <a:pt x="7" y="8"/>
                        <a:pt x="4" y="8"/>
                        <a:pt x="2" y="10"/>
                      </a:cubicBezTo>
                      <a:cubicBezTo>
                        <a:pt x="0" y="13"/>
                        <a:pt x="8" y="10"/>
                        <a:pt x="11" y="10"/>
                      </a:cubicBezTo>
                      <a:close/>
                    </a:path>
                  </a:pathLst>
                </a:custGeom>
                <a:solidFill>
                  <a:srgbClr val="B2D6DF"/>
                </a:solidFill>
                <a:ln w="3175" cap="flat">
                  <a:solidFill>
                    <a:srgbClr val="000000"/>
                  </a:solidFill>
                  <a:prstDash val="solid"/>
                  <a:miter lim="800000"/>
                  <a:headEnd/>
                  <a:tailEnd/>
                </a:ln>
              </p:spPr>
              <p:txBody>
                <a:bodyPr/>
                <a:lstStyle/>
                <a:p>
                  <a:endParaRPr lang="ja-JP" altLang="en-US"/>
                </a:p>
              </p:txBody>
            </p:sp>
            <p:sp>
              <p:nvSpPr>
                <p:cNvPr id="281" name="Freeform 69">
                  <a:extLst>
                    <a:ext uri="{FF2B5EF4-FFF2-40B4-BE49-F238E27FC236}">
                      <a16:creationId xmlns:a16="http://schemas.microsoft.com/office/drawing/2014/main" id="{8478DEBB-7798-4086-9937-C85A0E3815E3}"/>
                    </a:ext>
                  </a:extLst>
                </p:cNvPr>
                <p:cNvSpPr>
                  <a:spLocks noChangeAspect="1"/>
                </p:cNvSpPr>
                <p:nvPr/>
              </p:nvSpPr>
              <p:spPr bwMode="auto">
                <a:xfrm>
                  <a:off x="6022" y="3456"/>
                  <a:ext cx="58" cy="48"/>
                </a:xfrm>
                <a:custGeom>
                  <a:avLst/>
                  <a:gdLst>
                    <a:gd name="T0" fmla="*/ 15 w 29"/>
                    <a:gd name="T1" fmla="*/ 17 h 24"/>
                    <a:gd name="T2" fmla="*/ 19 w 29"/>
                    <a:gd name="T3" fmla="*/ 12 h 24"/>
                    <a:gd name="T4" fmla="*/ 27 w 29"/>
                    <a:gd name="T5" fmla="*/ 3 h 24"/>
                    <a:gd name="T6" fmla="*/ 13 w 29"/>
                    <a:gd name="T7" fmla="*/ 12 h 24"/>
                    <a:gd name="T8" fmla="*/ 3 w 29"/>
                    <a:gd name="T9" fmla="*/ 23 h 24"/>
                    <a:gd name="T10" fmla="*/ 15 w 29"/>
                    <a:gd name="T11" fmla="*/ 17 h 24"/>
                  </a:gdLst>
                  <a:ahLst/>
                  <a:cxnLst>
                    <a:cxn ang="0">
                      <a:pos x="T0" y="T1"/>
                    </a:cxn>
                    <a:cxn ang="0">
                      <a:pos x="T2" y="T3"/>
                    </a:cxn>
                    <a:cxn ang="0">
                      <a:pos x="T4" y="T5"/>
                    </a:cxn>
                    <a:cxn ang="0">
                      <a:pos x="T6" y="T7"/>
                    </a:cxn>
                    <a:cxn ang="0">
                      <a:pos x="T8" y="T9"/>
                    </a:cxn>
                    <a:cxn ang="0">
                      <a:pos x="T10" y="T11"/>
                    </a:cxn>
                  </a:cxnLst>
                  <a:rect l="0" t="0" r="r" b="b"/>
                  <a:pathLst>
                    <a:path w="29" h="24">
                      <a:moveTo>
                        <a:pt x="15" y="17"/>
                      </a:moveTo>
                      <a:cubicBezTo>
                        <a:pt x="17" y="15"/>
                        <a:pt x="16" y="12"/>
                        <a:pt x="19" y="12"/>
                      </a:cubicBezTo>
                      <a:cubicBezTo>
                        <a:pt x="21" y="11"/>
                        <a:pt x="29" y="6"/>
                        <a:pt x="27" y="3"/>
                      </a:cubicBezTo>
                      <a:cubicBezTo>
                        <a:pt x="25" y="0"/>
                        <a:pt x="14" y="10"/>
                        <a:pt x="13" y="12"/>
                      </a:cubicBezTo>
                      <a:cubicBezTo>
                        <a:pt x="11" y="14"/>
                        <a:pt x="0" y="22"/>
                        <a:pt x="3" y="23"/>
                      </a:cubicBezTo>
                      <a:cubicBezTo>
                        <a:pt x="6" y="24"/>
                        <a:pt x="13" y="19"/>
                        <a:pt x="15" y="17"/>
                      </a:cubicBezTo>
                      <a:close/>
                    </a:path>
                  </a:pathLst>
                </a:custGeom>
                <a:solidFill>
                  <a:srgbClr val="B2D6DF"/>
                </a:solidFill>
                <a:ln w="3175" cap="flat">
                  <a:solidFill>
                    <a:srgbClr val="000000"/>
                  </a:solidFill>
                  <a:prstDash val="solid"/>
                  <a:miter lim="800000"/>
                  <a:headEnd/>
                  <a:tailEnd/>
                </a:ln>
              </p:spPr>
              <p:txBody>
                <a:bodyPr/>
                <a:lstStyle/>
                <a:p>
                  <a:endParaRPr lang="ja-JP" altLang="en-US"/>
                </a:p>
              </p:txBody>
            </p:sp>
            <p:sp>
              <p:nvSpPr>
                <p:cNvPr id="282" name="Freeform 70">
                  <a:extLst>
                    <a:ext uri="{FF2B5EF4-FFF2-40B4-BE49-F238E27FC236}">
                      <a16:creationId xmlns:a16="http://schemas.microsoft.com/office/drawing/2014/main" id="{B9D1A867-A8D4-4D81-8369-E46283540532}"/>
                    </a:ext>
                  </a:extLst>
                </p:cNvPr>
                <p:cNvSpPr>
                  <a:spLocks noChangeAspect="1"/>
                </p:cNvSpPr>
                <p:nvPr/>
              </p:nvSpPr>
              <p:spPr bwMode="auto">
                <a:xfrm>
                  <a:off x="5787" y="3668"/>
                  <a:ext cx="34" cy="14"/>
                </a:xfrm>
                <a:custGeom>
                  <a:avLst/>
                  <a:gdLst>
                    <a:gd name="T0" fmla="*/ 9 w 17"/>
                    <a:gd name="T1" fmla="*/ 6 h 7"/>
                    <a:gd name="T2" fmla="*/ 15 w 17"/>
                    <a:gd name="T3" fmla="*/ 0 h 7"/>
                    <a:gd name="T4" fmla="*/ 2 w 17"/>
                    <a:gd name="T5" fmla="*/ 6 h 7"/>
                    <a:gd name="T6" fmla="*/ 9 w 17"/>
                    <a:gd name="T7" fmla="*/ 6 h 7"/>
                  </a:gdLst>
                  <a:ahLst/>
                  <a:cxnLst>
                    <a:cxn ang="0">
                      <a:pos x="T0" y="T1"/>
                    </a:cxn>
                    <a:cxn ang="0">
                      <a:pos x="T2" y="T3"/>
                    </a:cxn>
                    <a:cxn ang="0">
                      <a:pos x="T4" y="T5"/>
                    </a:cxn>
                    <a:cxn ang="0">
                      <a:pos x="T6" y="T7"/>
                    </a:cxn>
                  </a:cxnLst>
                  <a:rect l="0" t="0" r="r" b="b"/>
                  <a:pathLst>
                    <a:path w="17" h="7">
                      <a:moveTo>
                        <a:pt x="9" y="6"/>
                      </a:moveTo>
                      <a:cubicBezTo>
                        <a:pt x="12" y="6"/>
                        <a:pt x="17" y="0"/>
                        <a:pt x="15" y="0"/>
                      </a:cubicBezTo>
                      <a:cubicBezTo>
                        <a:pt x="12" y="0"/>
                        <a:pt x="5" y="4"/>
                        <a:pt x="2" y="6"/>
                      </a:cubicBezTo>
                      <a:cubicBezTo>
                        <a:pt x="0" y="7"/>
                        <a:pt x="5" y="7"/>
                        <a:pt x="9" y="6"/>
                      </a:cubicBezTo>
                      <a:close/>
                    </a:path>
                  </a:pathLst>
                </a:custGeom>
                <a:solidFill>
                  <a:srgbClr val="B2D6DF"/>
                </a:solidFill>
                <a:ln w="3175" cap="flat">
                  <a:solidFill>
                    <a:srgbClr val="000000"/>
                  </a:solidFill>
                  <a:prstDash val="solid"/>
                  <a:miter lim="800000"/>
                  <a:headEnd/>
                  <a:tailEnd/>
                </a:ln>
              </p:spPr>
              <p:txBody>
                <a:bodyPr/>
                <a:lstStyle/>
                <a:p>
                  <a:endParaRPr lang="ja-JP" altLang="en-US"/>
                </a:p>
              </p:txBody>
            </p:sp>
            <p:sp>
              <p:nvSpPr>
                <p:cNvPr id="283" name="Freeform 71">
                  <a:extLst>
                    <a:ext uri="{FF2B5EF4-FFF2-40B4-BE49-F238E27FC236}">
                      <a16:creationId xmlns:a16="http://schemas.microsoft.com/office/drawing/2014/main" id="{BFA760D1-3C36-4406-AE9E-E9D1D5F71D84}"/>
                    </a:ext>
                  </a:extLst>
                </p:cNvPr>
                <p:cNvSpPr>
                  <a:spLocks noChangeAspect="1"/>
                </p:cNvSpPr>
                <p:nvPr/>
              </p:nvSpPr>
              <p:spPr bwMode="auto">
                <a:xfrm>
                  <a:off x="5821" y="3634"/>
                  <a:ext cx="34" cy="16"/>
                </a:xfrm>
                <a:custGeom>
                  <a:avLst/>
                  <a:gdLst>
                    <a:gd name="T0" fmla="*/ 13 w 17"/>
                    <a:gd name="T1" fmla="*/ 1 h 8"/>
                    <a:gd name="T2" fmla="*/ 3 w 17"/>
                    <a:gd name="T3" fmla="*/ 8 h 8"/>
                    <a:gd name="T4" fmla="*/ 13 w 17"/>
                    <a:gd name="T5" fmla="*/ 1 h 8"/>
                  </a:gdLst>
                  <a:ahLst/>
                  <a:cxnLst>
                    <a:cxn ang="0">
                      <a:pos x="T0" y="T1"/>
                    </a:cxn>
                    <a:cxn ang="0">
                      <a:pos x="T2" y="T3"/>
                    </a:cxn>
                    <a:cxn ang="0">
                      <a:pos x="T4" y="T5"/>
                    </a:cxn>
                  </a:cxnLst>
                  <a:rect l="0" t="0" r="r" b="b"/>
                  <a:pathLst>
                    <a:path w="17" h="8">
                      <a:moveTo>
                        <a:pt x="13" y="1"/>
                      </a:moveTo>
                      <a:cubicBezTo>
                        <a:pt x="10" y="0"/>
                        <a:pt x="0" y="8"/>
                        <a:pt x="3" y="8"/>
                      </a:cubicBezTo>
                      <a:cubicBezTo>
                        <a:pt x="6" y="8"/>
                        <a:pt x="17" y="2"/>
                        <a:pt x="13" y="1"/>
                      </a:cubicBezTo>
                      <a:close/>
                    </a:path>
                  </a:pathLst>
                </a:custGeom>
                <a:solidFill>
                  <a:srgbClr val="B2D6DF"/>
                </a:solidFill>
                <a:ln w="3175" cap="flat">
                  <a:solidFill>
                    <a:srgbClr val="000000"/>
                  </a:solidFill>
                  <a:prstDash val="solid"/>
                  <a:miter lim="800000"/>
                  <a:headEnd/>
                  <a:tailEnd/>
                </a:ln>
              </p:spPr>
              <p:txBody>
                <a:bodyPr/>
                <a:lstStyle/>
                <a:p>
                  <a:endParaRPr lang="ja-JP" altLang="en-US"/>
                </a:p>
              </p:txBody>
            </p:sp>
            <p:sp>
              <p:nvSpPr>
                <p:cNvPr id="284" name="Freeform 72">
                  <a:extLst>
                    <a:ext uri="{FF2B5EF4-FFF2-40B4-BE49-F238E27FC236}">
                      <a16:creationId xmlns:a16="http://schemas.microsoft.com/office/drawing/2014/main" id="{22736C4D-0F16-4A09-92CC-3D92DF0F0DF8}"/>
                    </a:ext>
                  </a:extLst>
                </p:cNvPr>
                <p:cNvSpPr>
                  <a:spLocks noChangeAspect="1"/>
                </p:cNvSpPr>
                <p:nvPr/>
              </p:nvSpPr>
              <p:spPr bwMode="auto">
                <a:xfrm>
                  <a:off x="5711" y="3730"/>
                  <a:ext cx="26" cy="18"/>
                </a:xfrm>
                <a:custGeom>
                  <a:avLst/>
                  <a:gdLst>
                    <a:gd name="T0" fmla="*/ 10 w 13"/>
                    <a:gd name="T1" fmla="*/ 1 h 9"/>
                    <a:gd name="T2" fmla="*/ 2 w 13"/>
                    <a:gd name="T3" fmla="*/ 9 h 9"/>
                    <a:gd name="T4" fmla="*/ 10 w 13"/>
                    <a:gd name="T5" fmla="*/ 1 h 9"/>
                  </a:gdLst>
                  <a:ahLst/>
                  <a:cxnLst>
                    <a:cxn ang="0">
                      <a:pos x="T0" y="T1"/>
                    </a:cxn>
                    <a:cxn ang="0">
                      <a:pos x="T2" y="T3"/>
                    </a:cxn>
                    <a:cxn ang="0">
                      <a:pos x="T4" y="T5"/>
                    </a:cxn>
                  </a:cxnLst>
                  <a:rect l="0" t="0" r="r" b="b"/>
                  <a:pathLst>
                    <a:path w="13" h="9">
                      <a:moveTo>
                        <a:pt x="10" y="1"/>
                      </a:moveTo>
                      <a:cubicBezTo>
                        <a:pt x="8" y="0"/>
                        <a:pt x="0" y="9"/>
                        <a:pt x="2" y="9"/>
                      </a:cubicBezTo>
                      <a:cubicBezTo>
                        <a:pt x="5" y="8"/>
                        <a:pt x="13" y="3"/>
                        <a:pt x="10" y="1"/>
                      </a:cubicBezTo>
                      <a:close/>
                    </a:path>
                  </a:pathLst>
                </a:custGeom>
                <a:solidFill>
                  <a:srgbClr val="B2D6DF"/>
                </a:solidFill>
                <a:ln w="3175" cap="flat">
                  <a:solidFill>
                    <a:srgbClr val="000000"/>
                  </a:solidFill>
                  <a:prstDash val="solid"/>
                  <a:miter lim="800000"/>
                  <a:headEnd/>
                  <a:tailEnd/>
                </a:ln>
              </p:spPr>
              <p:txBody>
                <a:bodyPr/>
                <a:lstStyle/>
                <a:p>
                  <a:endParaRPr lang="ja-JP" altLang="en-US"/>
                </a:p>
              </p:txBody>
            </p:sp>
            <p:sp>
              <p:nvSpPr>
                <p:cNvPr id="285" name="Freeform 73">
                  <a:extLst>
                    <a:ext uri="{FF2B5EF4-FFF2-40B4-BE49-F238E27FC236}">
                      <a16:creationId xmlns:a16="http://schemas.microsoft.com/office/drawing/2014/main" id="{7781D26A-5257-4814-9D4F-7988F419CBCB}"/>
                    </a:ext>
                  </a:extLst>
                </p:cNvPr>
                <p:cNvSpPr>
                  <a:spLocks noChangeAspect="1"/>
                </p:cNvSpPr>
                <p:nvPr/>
              </p:nvSpPr>
              <p:spPr bwMode="auto">
                <a:xfrm>
                  <a:off x="5968" y="3536"/>
                  <a:ext cx="28" cy="12"/>
                </a:xfrm>
                <a:custGeom>
                  <a:avLst/>
                  <a:gdLst>
                    <a:gd name="T0" fmla="*/ 7 w 14"/>
                    <a:gd name="T1" fmla="*/ 0 h 6"/>
                    <a:gd name="T2" fmla="*/ 3 w 14"/>
                    <a:gd name="T3" fmla="*/ 6 h 6"/>
                    <a:gd name="T4" fmla="*/ 7 w 14"/>
                    <a:gd name="T5" fmla="*/ 0 h 6"/>
                  </a:gdLst>
                  <a:ahLst/>
                  <a:cxnLst>
                    <a:cxn ang="0">
                      <a:pos x="T0" y="T1"/>
                    </a:cxn>
                    <a:cxn ang="0">
                      <a:pos x="T2" y="T3"/>
                    </a:cxn>
                    <a:cxn ang="0">
                      <a:pos x="T4" y="T5"/>
                    </a:cxn>
                  </a:cxnLst>
                  <a:rect l="0" t="0" r="r" b="b"/>
                  <a:pathLst>
                    <a:path w="14" h="6">
                      <a:moveTo>
                        <a:pt x="7" y="0"/>
                      </a:moveTo>
                      <a:cubicBezTo>
                        <a:pt x="4" y="0"/>
                        <a:pt x="0" y="6"/>
                        <a:pt x="3" y="6"/>
                      </a:cubicBezTo>
                      <a:cubicBezTo>
                        <a:pt x="5" y="6"/>
                        <a:pt x="14" y="1"/>
                        <a:pt x="7" y="0"/>
                      </a:cubicBezTo>
                      <a:close/>
                    </a:path>
                  </a:pathLst>
                </a:custGeom>
                <a:solidFill>
                  <a:srgbClr val="B2D6DF"/>
                </a:solidFill>
                <a:ln w="3175" cap="flat">
                  <a:solidFill>
                    <a:srgbClr val="000000"/>
                  </a:solidFill>
                  <a:prstDash val="solid"/>
                  <a:miter lim="800000"/>
                  <a:headEnd/>
                  <a:tailEnd/>
                </a:ln>
              </p:spPr>
              <p:txBody>
                <a:bodyPr/>
                <a:lstStyle/>
                <a:p>
                  <a:endParaRPr lang="ja-JP" altLang="en-US"/>
                </a:p>
              </p:txBody>
            </p:sp>
            <p:sp>
              <p:nvSpPr>
                <p:cNvPr id="286" name="Freeform 74">
                  <a:extLst>
                    <a:ext uri="{FF2B5EF4-FFF2-40B4-BE49-F238E27FC236}">
                      <a16:creationId xmlns:a16="http://schemas.microsoft.com/office/drawing/2014/main" id="{F02B5DBC-9073-4846-A10B-C1A4BB27A2D1}"/>
                    </a:ext>
                  </a:extLst>
                </p:cNvPr>
                <p:cNvSpPr>
                  <a:spLocks noChangeAspect="1"/>
                </p:cNvSpPr>
                <p:nvPr/>
              </p:nvSpPr>
              <p:spPr bwMode="auto">
                <a:xfrm>
                  <a:off x="5950" y="3552"/>
                  <a:ext cx="28" cy="20"/>
                </a:xfrm>
                <a:custGeom>
                  <a:avLst/>
                  <a:gdLst>
                    <a:gd name="T0" fmla="*/ 2 w 14"/>
                    <a:gd name="T1" fmla="*/ 10 h 10"/>
                    <a:gd name="T2" fmla="*/ 6 w 14"/>
                    <a:gd name="T3" fmla="*/ 1 h 10"/>
                    <a:gd name="T4" fmla="*/ 7 w 14"/>
                    <a:gd name="T5" fmla="*/ 2 h 10"/>
                    <a:gd name="T6" fmla="*/ 2 w 14"/>
                    <a:gd name="T7" fmla="*/ 10 h 10"/>
                  </a:gdLst>
                  <a:ahLst/>
                  <a:cxnLst>
                    <a:cxn ang="0">
                      <a:pos x="T0" y="T1"/>
                    </a:cxn>
                    <a:cxn ang="0">
                      <a:pos x="T2" y="T3"/>
                    </a:cxn>
                    <a:cxn ang="0">
                      <a:pos x="T4" y="T5"/>
                    </a:cxn>
                    <a:cxn ang="0">
                      <a:pos x="T6" y="T7"/>
                    </a:cxn>
                  </a:cxnLst>
                  <a:rect l="0" t="0" r="r" b="b"/>
                  <a:pathLst>
                    <a:path w="14" h="10">
                      <a:moveTo>
                        <a:pt x="2" y="10"/>
                      </a:moveTo>
                      <a:cubicBezTo>
                        <a:pt x="5" y="10"/>
                        <a:pt x="14" y="0"/>
                        <a:pt x="6" y="1"/>
                      </a:cubicBezTo>
                      <a:cubicBezTo>
                        <a:pt x="7" y="2"/>
                        <a:pt x="7" y="2"/>
                        <a:pt x="7" y="2"/>
                      </a:cubicBezTo>
                      <a:cubicBezTo>
                        <a:pt x="5" y="2"/>
                        <a:pt x="0" y="10"/>
                        <a:pt x="2" y="10"/>
                      </a:cubicBezTo>
                      <a:close/>
                    </a:path>
                  </a:pathLst>
                </a:custGeom>
                <a:solidFill>
                  <a:srgbClr val="B2D6DF"/>
                </a:solidFill>
                <a:ln w="3175" cap="flat">
                  <a:solidFill>
                    <a:srgbClr val="000000"/>
                  </a:solidFill>
                  <a:prstDash val="solid"/>
                  <a:miter lim="800000"/>
                  <a:headEnd/>
                  <a:tailEnd/>
                </a:ln>
              </p:spPr>
              <p:txBody>
                <a:bodyPr/>
                <a:lstStyle/>
                <a:p>
                  <a:endParaRPr lang="ja-JP" altLang="en-US"/>
                </a:p>
              </p:txBody>
            </p:sp>
            <p:sp>
              <p:nvSpPr>
                <p:cNvPr id="287" name="Freeform 75">
                  <a:extLst>
                    <a:ext uri="{FF2B5EF4-FFF2-40B4-BE49-F238E27FC236}">
                      <a16:creationId xmlns:a16="http://schemas.microsoft.com/office/drawing/2014/main" id="{38789E7D-2793-4735-B6C2-1706DD4E5342}"/>
                    </a:ext>
                  </a:extLst>
                </p:cNvPr>
                <p:cNvSpPr>
                  <a:spLocks noChangeAspect="1"/>
                </p:cNvSpPr>
                <p:nvPr/>
              </p:nvSpPr>
              <p:spPr bwMode="auto">
                <a:xfrm>
                  <a:off x="5687" y="3760"/>
                  <a:ext cx="20" cy="18"/>
                </a:xfrm>
                <a:custGeom>
                  <a:avLst/>
                  <a:gdLst>
                    <a:gd name="T0" fmla="*/ 8 w 10"/>
                    <a:gd name="T1" fmla="*/ 7 h 9"/>
                    <a:gd name="T2" fmla="*/ 3 w 10"/>
                    <a:gd name="T3" fmla="*/ 2 h 9"/>
                    <a:gd name="T4" fmla="*/ 8 w 10"/>
                    <a:gd name="T5" fmla="*/ 7 h 9"/>
                  </a:gdLst>
                  <a:ahLst/>
                  <a:cxnLst>
                    <a:cxn ang="0">
                      <a:pos x="T0" y="T1"/>
                    </a:cxn>
                    <a:cxn ang="0">
                      <a:pos x="T2" y="T3"/>
                    </a:cxn>
                    <a:cxn ang="0">
                      <a:pos x="T4" y="T5"/>
                    </a:cxn>
                  </a:cxnLst>
                  <a:rect l="0" t="0" r="r" b="b"/>
                  <a:pathLst>
                    <a:path w="10" h="9">
                      <a:moveTo>
                        <a:pt x="8" y="7"/>
                      </a:moveTo>
                      <a:cubicBezTo>
                        <a:pt x="10" y="6"/>
                        <a:pt x="5" y="0"/>
                        <a:pt x="3" y="2"/>
                      </a:cubicBezTo>
                      <a:cubicBezTo>
                        <a:pt x="0" y="4"/>
                        <a:pt x="6" y="9"/>
                        <a:pt x="8" y="7"/>
                      </a:cubicBezTo>
                      <a:close/>
                    </a:path>
                  </a:pathLst>
                </a:custGeom>
                <a:solidFill>
                  <a:srgbClr val="B2D6DF"/>
                </a:solidFill>
                <a:ln w="3175" cap="flat">
                  <a:solidFill>
                    <a:srgbClr val="000000"/>
                  </a:solidFill>
                  <a:prstDash val="solid"/>
                  <a:miter lim="800000"/>
                  <a:headEnd/>
                  <a:tailEnd/>
                </a:ln>
              </p:spPr>
              <p:txBody>
                <a:bodyPr/>
                <a:lstStyle/>
                <a:p>
                  <a:endParaRPr lang="ja-JP" altLang="en-US"/>
                </a:p>
              </p:txBody>
            </p:sp>
          </p:grpSp>
          <p:grpSp>
            <p:nvGrpSpPr>
              <p:cNvPr id="68" name="Group 76">
                <a:extLst>
                  <a:ext uri="{FF2B5EF4-FFF2-40B4-BE49-F238E27FC236}">
                    <a16:creationId xmlns:a16="http://schemas.microsoft.com/office/drawing/2014/main" id="{BDA6E8F4-07E0-4B92-BDE3-ED908CEC4BA7}"/>
                  </a:ext>
                </a:extLst>
              </p:cNvPr>
              <p:cNvGrpSpPr>
                <a:grpSpLocks noChangeAspect="1"/>
              </p:cNvGrpSpPr>
              <p:nvPr/>
            </p:nvGrpSpPr>
            <p:grpSpPr bwMode="auto">
              <a:xfrm>
                <a:off x="1880" y="3457"/>
                <a:ext cx="2691" cy="296"/>
                <a:chOff x="1077" y="4016"/>
                <a:chExt cx="4486" cy="493"/>
              </a:xfrm>
            </p:grpSpPr>
            <p:sp>
              <p:nvSpPr>
                <p:cNvPr id="247" name="Freeform 77">
                  <a:extLst>
                    <a:ext uri="{FF2B5EF4-FFF2-40B4-BE49-F238E27FC236}">
                      <a16:creationId xmlns:a16="http://schemas.microsoft.com/office/drawing/2014/main" id="{FD1542EA-180A-4C6E-83C0-8D1C431DA5A8}"/>
                    </a:ext>
                  </a:extLst>
                </p:cNvPr>
                <p:cNvSpPr>
                  <a:spLocks noChangeAspect="1"/>
                </p:cNvSpPr>
                <p:nvPr/>
              </p:nvSpPr>
              <p:spPr bwMode="auto">
                <a:xfrm>
                  <a:off x="3529" y="4357"/>
                  <a:ext cx="42" cy="30"/>
                </a:xfrm>
                <a:custGeom>
                  <a:avLst/>
                  <a:gdLst>
                    <a:gd name="T0" fmla="*/ 2 w 21"/>
                    <a:gd name="T1" fmla="*/ 8 h 15"/>
                    <a:gd name="T2" fmla="*/ 19 w 21"/>
                    <a:gd name="T3" fmla="*/ 2 h 15"/>
                    <a:gd name="T4" fmla="*/ 21 w 21"/>
                    <a:gd name="T5" fmla="*/ 9 h 15"/>
                    <a:gd name="T6" fmla="*/ 2 w 21"/>
                    <a:gd name="T7" fmla="*/ 8 h 15"/>
                  </a:gdLst>
                  <a:ahLst/>
                  <a:cxnLst>
                    <a:cxn ang="0">
                      <a:pos x="T0" y="T1"/>
                    </a:cxn>
                    <a:cxn ang="0">
                      <a:pos x="T2" y="T3"/>
                    </a:cxn>
                    <a:cxn ang="0">
                      <a:pos x="T4" y="T5"/>
                    </a:cxn>
                    <a:cxn ang="0">
                      <a:pos x="T6" y="T7"/>
                    </a:cxn>
                  </a:cxnLst>
                  <a:rect l="0" t="0" r="r" b="b"/>
                  <a:pathLst>
                    <a:path w="21" h="15">
                      <a:moveTo>
                        <a:pt x="2" y="8"/>
                      </a:moveTo>
                      <a:cubicBezTo>
                        <a:pt x="0" y="6"/>
                        <a:pt x="18" y="0"/>
                        <a:pt x="19" y="2"/>
                      </a:cubicBezTo>
                      <a:cubicBezTo>
                        <a:pt x="20" y="3"/>
                        <a:pt x="21" y="8"/>
                        <a:pt x="21" y="9"/>
                      </a:cubicBezTo>
                      <a:cubicBezTo>
                        <a:pt x="21" y="10"/>
                        <a:pt x="6" y="15"/>
                        <a:pt x="2" y="8"/>
                      </a:cubicBezTo>
                      <a:close/>
                    </a:path>
                  </a:pathLst>
                </a:custGeom>
                <a:solidFill>
                  <a:srgbClr val="CFCFCF"/>
                </a:solidFill>
                <a:ln w="3175" cap="flat">
                  <a:solidFill>
                    <a:srgbClr val="000000"/>
                  </a:solidFill>
                  <a:prstDash val="solid"/>
                  <a:miter lim="800000"/>
                  <a:headEnd/>
                  <a:tailEnd/>
                </a:ln>
              </p:spPr>
              <p:txBody>
                <a:bodyPr/>
                <a:lstStyle/>
                <a:p>
                  <a:endParaRPr lang="ja-JP" altLang="en-US"/>
                </a:p>
              </p:txBody>
            </p:sp>
            <p:sp>
              <p:nvSpPr>
                <p:cNvPr id="248" name="Freeform 78">
                  <a:extLst>
                    <a:ext uri="{FF2B5EF4-FFF2-40B4-BE49-F238E27FC236}">
                      <a16:creationId xmlns:a16="http://schemas.microsoft.com/office/drawing/2014/main" id="{2E7AEBA6-5BF4-4AD0-9E60-9B33FA1B943F}"/>
                    </a:ext>
                  </a:extLst>
                </p:cNvPr>
                <p:cNvSpPr>
                  <a:spLocks noChangeAspect="1"/>
                </p:cNvSpPr>
                <p:nvPr/>
              </p:nvSpPr>
              <p:spPr bwMode="auto">
                <a:xfrm>
                  <a:off x="3280" y="4331"/>
                  <a:ext cx="32" cy="12"/>
                </a:xfrm>
                <a:custGeom>
                  <a:avLst/>
                  <a:gdLst>
                    <a:gd name="T0" fmla="*/ 15 w 16"/>
                    <a:gd name="T1" fmla="*/ 4 h 6"/>
                    <a:gd name="T2" fmla="*/ 3 w 16"/>
                    <a:gd name="T3" fmla="*/ 1 h 6"/>
                    <a:gd name="T4" fmla="*/ 5 w 16"/>
                    <a:gd name="T5" fmla="*/ 5 h 6"/>
                    <a:gd name="T6" fmla="*/ 15 w 16"/>
                    <a:gd name="T7" fmla="*/ 4 h 6"/>
                  </a:gdLst>
                  <a:ahLst/>
                  <a:cxnLst>
                    <a:cxn ang="0">
                      <a:pos x="T0" y="T1"/>
                    </a:cxn>
                    <a:cxn ang="0">
                      <a:pos x="T2" y="T3"/>
                    </a:cxn>
                    <a:cxn ang="0">
                      <a:pos x="T4" y="T5"/>
                    </a:cxn>
                    <a:cxn ang="0">
                      <a:pos x="T6" y="T7"/>
                    </a:cxn>
                  </a:cxnLst>
                  <a:rect l="0" t="0" r="r" b="b"/>
                  <a:pathLst>
                    <a:path w="16" h="6">
                      <a:moveTo>
                        <a:pt x="15" y="4"/>
                      </a:moveTo>
                      <a:cubicBezTo>
                        <a:pt x="13" y="0"/>
                        <a:pt x="4" y="0"/>
                        <a:pt x="3" y="1"/>
                      </a:cubicBezTo>
                      <a:cubicBezTo>
                        <a:pt x="2" y="2"/>
                        <a:pt x="0" y="6"/>
                        <a:pt x="5" y="5"/>
                      </a:cubicBezTo>
                      <a:cubicBezTo>
                        <a:pt x="9" y="5"/>
                        <a:pt x="16" y="6"/>
                        <a:pt x="15" y="4"/>
                      </a:cubicBezTo>
                      <a:close/>
                    </a:path>
                  </a:pathLst>
                </a:custGeom>
                <a:solidFill>
                  <a:srgbClr val="CFCFCF"/>
                </a:solidFill>
                <a:ln w="3175" cap="flat">
                  <a:solidFill>
                    <a:srgbClr val="000000"/>
                  </a:solidFill>
                  <a:prstDash val="solid"/>
                  <a:miter lim="800000"/>
                  <a:headEnd/>
                  <a:tailEnd/>
                </a:ln>
              </p:spPr>
              <p:txBody>
                <a:bodyPr/>
                <a:lstStyle/>
                <a:p>
                  <a:endParaRPr lang="ja-JP" altLang="en-US"/>
                </a:p>
              </p:txBody>
            </p:sp>
            <p:sp>
              <p:nvSpPr>
                <p:cNvPr id="249" name="Freeform 79">
                  <a:extLst>
                    <a:ext uri="{FF2B5EF4-FFF2-40B4-BE49-F238E27FC236}">
                      <a16:creationId xmlns:a16="http://schemas.microsoft.com/office/drawing/2014/main" id="{56BBA61F-829F-4785-9A96-3391E5D513F1}"/>
                    </a:ext>
                  </a:extLst>
                </p:cNvPr>
                <p:cNvSpPr>
                  <a:spLocks noChangeAspect="1"/>
                </p:cNvSpPr>
                <p:nvPr/>
              </p:nvSpPr>
              <p:spPr bwMode="auto">
                <a:xfrm>
                  <a:off x="4121" y="4261"/>
                  <a:ext cx="54" cy="18"/>
                </a:xfrm>
                <a:custGeom>
                  <a:avLst/>
                  <a:gdLst>
                    <a:gd name="T0" fmla="*/ 1 w 27"/>
                    <a:gd name="T1" fmla="*/ 7 h 9"/>
                    <a:gd name="T2" fmla="*/ 11 w 27"/>
                    <a:gd name="T3" fmla="*/ 1 h 9"/>
                    <a:gd name="T4" fmla="*/ 25 w 27"/>
                    <a:gd name="T5" fmla="*/ 3 h 9"/>
                    <a:gd name="T6" fmla="*/ 1 w 27"/>
                    <a:gd name="T7" fmla="*/ 7 h 9"/>
                  </a:gdLst>
                  <a:ahLst/>
                  <a:cxnLst>
                    <a:cxn ang="0">
                      <a:pos x="T0" y="T1"/>
                    </a:cxn>
                    <a:cxn ang="0">
                      <a:pos x="T2" y="T3"/>
                    </a:cxn>
                    <a:cxn ang="0">
                      <a:pos x="T4" y="T5"/>
                    </a:cxn>
                    <a:cxn ang="0">
                      <a:pos x="T6" y="T7"/>
                    </a:cxn>
                  </a:cxnLst>
                  <a:rect l="0" t="0" r="r" b="b"/>
                  <a:pathLst>
                    <a:path w="27" h="9">
                      <a:moveTo>
                        <a:pt x="1" y="7"/>
                      </a:moveTo>
                      <a:cubicBezTo>
                        <a:pt x="2" y="5"/>
                        <a:pt x="7" y="1"/>
                        <a:pt x="11" y="1"/>
                      </a:cubicBezTo>
                      <a:cubicBezTo>
                        <a:pt x="15" y="0"/>
                        <a:pt x="27" y="2"/>
                        <a:pt x="25" y="3"/>
                      </a:cubicBezTo>
                      <a:cubicBezTo>
                        <a:pt x="23" y="4"/>
                        <a:pt x="0" y="9"/>
                        <a:pt x="1" y="7"/>
                      </a:cubicBezTo>
                      <a:close/>
                    </a:path>
                  </a:pathLst>
                </a:custGeom>
                <a:solidFill>
                  <a:srgbClr val="CFCFCF"/>
                </a:solidFill>
                <a:ln w="3175" cap="flat">
                  <a:solidFill>
                    <a:srgbClr val="000000"/>
                  </a:solidFill>
                  <a:prstDash val="solid"/>
                  <a:miter lim="800000"/>
                  <a:headEnd/>
                  <a:tailEnd/>
                </a:ln>
              </p:spPr>
              <p:txBody>
                <a:bodyPr/>
                <a:lstStyle/>
                <a:p>
                  <a:endParaRPr lang="ja-JP" altLang="en-US"/>
                </a:p>
              </p:txBody>
            </p:sp>
            <p:sp>
              <p:nvSpPr>
                <p:cNvPr id="250" name="Freeform 80">
                  <a:extLst>
                    <a:ext uri="{FF2B5EF4-FFF2-40B4-BE49-F238E27FC236}">
                      <a16:creationId xmlns:a16="http://schemas.microsoft.com/office/drawing/2014/main" id="{B235F153-FFE3-466E-A417-CE8E2AF28D90}"/>
                    </a:ext>
                  </a:extLst>
                </p:cNvPr>
                <p:cNvSpPr>
                  <a:spLocks noChangeAspect="1"/>
                </p:cNvSpPr>
                <p:nvPr/>
              </p:nvSpPr>
              <p:spPr bwMode="auto">
                <a:xfrm>
                  <a:off x="4087" y="4253"/>
                  <a:ext cx="36" cy="26"/>
                </a:xfrm>
                <a:custGeom>
                  <a:avLst/>
                  <a:gdLst>
                    <a:gd name="T0" fmla="*/ 12 w 18"/>
                    <a:gd name="T1" fmla="*/ 5 h 13"/>
                    <a:gd name="T2" fmla="*/ 13 w 18"/>
                    <a:gd name="T3" fmla="*/ 1 h 13"/>
                    <a:gd name="T4" fmla="*/ 2 w 18"/>
                    <a:gd name="T5" fmla="*/ 3 h 13"/>
                    <a:gd name="T6" fmla="*/ 6 w 18"/>
                    <a:gd name="T7" fmla="*/ 6 h 13"/>
                    <a:gd name="T8" fmla="*/ 3 w 18"/>
                    <a:gd name="T9" fmla="*/ 10 h 13"/>
                    <a:gd name="T10" fmla="*/ 10 w 18"/>
                    <a:gd name="T11" fmla="*/ 11 h 13"/>
                    <a:gd name="T12" fmla="*/ 12 w 18"/>
                    <a:gd name="T13" fmla="*/ 5 h 13"/>
                  </a:gdLst>
                  <a:ahLst/>
                  <a:cxnLst>
                    <a:cxn ang="0">
                      <a:pos x="T0" y="T1"/>
                    </a:cxn>
                    <a:cxn ang="0">
                      <a:pos x="T2" y="T3"/>
                    </a:cxn>
                    <a:cxn ang="0">
                      <a:pos x="T4" y="T5"/>
                    </a:cxn>
                    <a:cxn ang="0">
                      <a:pos x="T6" y="T7"/>
                    </a:cxn>
                    <a:cxn ang="0">
                      <a:pos x="T8" y="T9"/>
                    </a:cxn>
                    <a:cxn ang="0">
                      <a:pos x="T10" y="T11"/>
                    </a:cxn>
                    <a:cxn ang="0">
                      <a:pos x="T12" y="T13"/>
                    </a:cxn>
                  </a:cxnLst>
                  <a:rect l="0" t="0" r="r" b="b"/>
                  <a:pathLst>
                    <a:path w="18" h="13">
                      <a:moveTo>
                        <a:pt x="12" y="5"/>
                      </a:moveTo>
                      <a:cubicBezTo>
                        <a:pt x="10" y="5"/>
                        <a:pt x="17" y="2"/>
                        <a:pt x="13" y="1"/>
                      </a:cubicBezTo>
                      <a:cubicBezTo>
                        <a:pt x="10" y="0"/>
                        <a:pt x="0" y="3"/>
                        <a:pt x="2" y="3"/>
                      </a:cubicBezTo>
                      <a:cubicBezTo>
                        <a:pt x="4" y="4"/>
                        <a:pt x="7" y="5"/>
                        <a:pt x="6" y="6"/>
                      </a:cubicBezTo>
                      <a:cubicBezTo>
                        <a:pt x="4" y="7"/>
                        <a:pt x="3" y="9"/>
                        <a:pt x="3" y="10"/>
                      </a:cubicBezTo>
                      <a:cubicBezTo>
                        <a:pt x="4" y="11"/>
                        <a:pt x="7" y="13"/>
                        <a:pt x="10" y="11"/>
                      </a:cubicBezTo>
                      <a:cubicBezTo>
                        <a:pt x="13" y="10"/>
                        <a:pt x="18" y="6"/>
                        <a:pt x="12" y="5"/>
                      </a:cubicBezTo>
                      <a:close/>
                    </a:path>
                  </a:pathLst>
                </a:custGeom>
                <a:solidFill>
                  <a:srgbClr val="CFCFCF"/>
                </a:solidFill>
                <a:ln w="3175" cap="flat">
                  <a:solidFill>
                    <a:srgbClr val="000000"/>
                  </a:solidFill>
                  <a:prstDash val="solid"/>
                  <a:miter lim="800000"/>
                  <a:headEnd/>
                  <a:tailEnd/>
                </a:ln>
              </p:spPr>
              <p:txBody>
                <a:bodyPr/>
                <a:lstStyle/>
                <a:p>
                  <a:endParaRPr lang="ja-JP" altLang="en-US"/>
                </a:p>
              </p:txBody>
            </p:sp>
            <p:sp>
              <p:nvSpPr>
                <p:cNvPr id="251" name="Freeform 81">
                  <a:extLst>
                    <a:ext uri="{FF2B5EF4-FFF2-40B4-BE49-F238E27FC236}">
                      <a16:creationId xmlns:a16="http://schemas.microsoft.com/office/drawing/2014/main" id="{AFD80D56-24AC-4DD8-B3C6-D5F2565B88DC}"/>
                    </a:ext>
                  </a:extLst>
                </p:cNvPr>
                <p:cNvSpPr>
                  <a:spLocks noChangeAspect="1"/>
                </p:cNvSpPr>
                <p:nvPr/>
              </p:nvSpPr>
              <p:spPr bwMode="auto">
                <a:xfrm>
                  <a:off x="4444" y="4221"/>
                  <a:ext cx="86" cy="20"/>
                </a:xfrm>
                <a:custGeom>
                  <a:avLst/>
                  <a:gdLst>
                    <a:gd name="T0" fmla="*/ 30 w 43"/>
                    <a:gd name="T1" fmla="*/ 9 h 10"/>
                    <a:gd name="T2" fmla="*/ 13 w 43"/>
                    <a:gd name="T3" fmla="*/ 8 h 10"/>
                    <a:gd name="T4" fmla="*/ 3 w 43"/>
                    <a:gd name="T5" fmla="*/ 4 h 10"/>
                    <a:gd name="T6" fmla="*/ 28 w 43"/>
                    <a:gd name="T7" fmla="*/ 3 h 10"/>
                    <a:gd name="T8" fmla="*/ 41 w 43"/>
                    <a:gd name="T9" fmla="*/ 1 h 10"/>
                    <a:gd name="T10" fmla="*/ 30 w 43"/>
                    <a:gd name="T11" fmla="*/ 9 h 10"/>
                  </a:gdLst>
                  <a:ahLst/>
                  <a:cxnLst>
                    <a:cxn ang="0">
                      <a:pos x="T0" y="T1"/>
                    </a:cxn>
                    <a:cxn ang="0">
                      <a:pos x="T2" y="T3"/>
                    </a:cxn>
                    <a:cxn ang="0">
                      <a:pos x="T4" y="T5"/>
                    </a:cxn>
                    <a:cxn ang="0">
                      <a:pos x="T6" y="T7"/>
                    </a:cxn>
                    <a:cxn ang="0">
                      <a:pos x="T8" y="T9"/>
                    </a:cxn>
                    <a:cxn ang="0">
                      <a:pos x="T10" y="T11"/>
                    </a:cxn>
                  </a:cxnLst>
                  <a:rect l="0" t="0" r="r" b="b"/>
                  <a:pathLst>
                    <a:path w="43" h="10">
                      <a:moveTo>
                        <a:pt x="30" y="9"/>
                      </a:moveTo>
                      <a:cubicBezTo>
                        <a:pt x="24" y="9"/>
                        <a:pt x="16" y="10"/>
                        <a:pt x="13" y="8"/>
                      </a:cubicBezTo>
                      <a:cubicBezTo>
                        <a:pt x="9" y="6"/>
                        <a:pt x="0" y="4"/>
                        <a:pt x="3" y="4"/>
                      </a:cubicBezTo>
                      <a:cubicBezTo>
                        <a:pt x="6" y="4"/>
                        <a:pt x="22" y="4"/>
                        <a:pt x="28" y="3"/>
                      </a:cubicBezTo>
                      <a:cubicBezTo>
                        <a:pt x="33" y="2"/>
                        <a:pt x="43" y="0"/>
                        <a:pt x="41" y="1"/>
                      </a:cubicBezTo>
                      <a:cubicBezTo>
                        <a:pt x="40" y="3"/>
                        <a:pt x="36" y="9"/>
                        <a:pt x="30" y="9"/>
                      </a:cubicBezTo>
                      <a:close/>
                    </a:path>
                  </a:pathLst>
                </a:custGeom>
                <a:solidFill>
                  <a:srgbClr val="CFCFCF"/>
                </a:solidFill>
                <a:ln w="3175" cap="flat">
                  <a:solidFill>
                    <a:srgbClr val="000000"/>
                  </a:solidFill>
                  <a:prstDash val="solid"/>
                  <a:miter lim="800000"/>
                  <a:headEnd/>
                  <a:tailEnd/>
                </a:ln>
              </p:spPr>
              <p:txBody>
                <a:bodyPr/>
                <a:lstStyle/>
                <a:p>
                  <a:endParaRPr lang="ja-JP" altLang="en-US"/>
                </a:p>
              </p:txBody>
            </p:sp>
            <p:sp>
              <p:nvSpPr>
                <p:cNvPr id="252" name="Freeform 82">
                  <a:extLst>
                    <a:ext uri="{FF2B5EF4-FFF2-40B4-BE49-F238E27FC236}">
                      <a16:creationId xmlns:a16="http://schemas.microsoft.com/office/drawing/2014/main" id="{33C0A05B-301B-49F8-87B8-392FEA37E5D8}"/>
                    </a:ext>
                  </a:extLst>
                </p:cNvPr>
                <p:cNvSpPr>
                  <a:spLocks noChangeAspect="1"/>
                </p:cNvSpPr>
                <p:nvPr/>
              </p:nvSpPr>
              <p:spPr bwMode="auto">
                <a:xfrm>
                  <a:off x="4380" y="4339"/>
                  <a:ext cx="320" cy="52"/>
                </a:xfrm>
                <a:custGeom>
                  <a:avLst/>
                  <a:gdLst>
                    <a:gd name="T0" fmla="*/ 154 w 160"/>
                    <a:gd name="T1" fmla="*/ 3 h 26"/>
                    <a:gd name="T2" fmla="*/ 79 w 160"/>
                    <a:gd name="T3" fmla="*/ 13 h 26"/>
                    <a:gd name="T4" fmla="*/ 5 w 160"/>
                    <a:gd name="T5" fmla="*/ 26 h 26"/>
                    <a:gd name="T6" fmla="*/ 65 w 160"/>
                    <a:gd name="T7" fmla="*/ 21 h 26"/>
                    <a:gd name="T8" fmla="*/ 154 w 160"/>
                    <a:gd name="T9" fmla="*/ 3 h 26"/>
                  </a:gdLst>
                  <a:ahLst/>
                  <a:cxnLst>
                    <a:cxn ang="0">
                      <a:pos x="T0" y="T1"/>
                    </a:cxn>
                    <a:cxn ang="0">
                      <a:pos x="T2" y="T3"/>
                    </a:cxn>
                    <a:cxn ang="0">
                      <a:pos x="T4" y="T5"/>
                    </a:cxn>
                    <a:cxn ang="0">
                      <a:pos x="T6" y="T7"/>
                    </a:cxn>
                    <a:cxn ang="0">
                      <a:pos x="T8" y="T9"/>
                    </a:cxn>
                  </a:cxnLst>
                  <a:rect l="0" t="0" r="r" b="b"/>
                  <a:pathLst>
                    <a:path w="160" h="26">
                      <a:moveTo>
                        <a:pt x="154" y="3"/>
                      </a:moveTo>
                      <a:cubicBezTo>
                        <a:pt x="146" y="0"/>
                        <a:pt x="89" y="11"/>
                        <a:pt x="79" y="13"/>
                      </a:cubicBezTo>
                      <a:cubicBezTo>
                        <a:pt x="69" y="15"/>
                        <a:pt x="0" y="26"/>
                        <a:pt x="5" y="26"/>
                      </a:cubicBezTo>
                      <a:cubicBezTo>
                        <a:pt x="11" y="26"/>
                        <a:pt x="57" y="22"/>
                        <a:pt x="65" y="21"/>
                      </a:cubicBezTo>
                      <a:cubicBezTo>
                        <a:pt x="73" y="19"/>
                        <a:pt x="160" y="5"/>
                        <a:pt x="154" y="3"/>
                      </a:cubicBezTo>
                      <a:close/>
                    </a:path>
                  </a:pathLst>
                </a:custGeom>
                <a:solidFill>
                  <a:srgbClr val="CFCFCF"/>
                </a:solidFill>
                <a:ln w="3175" cap="flat">
                  <a:solidFill>
                    <a:srgbClr val="000000"/>
                  </a:solidFill>
                  <a:prstDash val="solid"/>
                  <a:miter lim="800000"/>
                  <a:headEnd/>
                  <a:tailEnd/>
                </a:ln>
              </p:spPr>
              <p:txBody>
                <a:bodyPr/>
                <a:lstStyle/>
                <a:p>
                  <a:endParaRPr lang="ja-JP" altLang="en-US"/>
                </a:p>
              </p:txBody>
            </p:sp>
            <p:sp>
              <p:nvSpPr>
                <p:cNvPr id="253" name="Freeform 83">
                  <a:extLst>
                    <a:ext uri="{FF2B5EF4-FFF2-40B4-BE49-F238E27FC236}">
                      <a16:creationId xmlns:a16="http://schemas.microsoft.com/office/drawing/2014/main" id="{E59B7E58-6F71-438B-8615-C76A9FAACC24}"/>
                    </a:ext>
                  </a:extLst>
                </p:cNvPr>
                <p:cNvSpPr>
                  <a:spLocks noChangeAspect="1"/>
                </p:cNvSpPr>
                <p:nvPr/>
              </p:nvSpPr>
              <p:spPr bwMode="auto">
                <a:xfrm>
                  <a:off x="4770" y="4157"/>
                  <a:ext cx="252" cy="86"/>
                </a:xfrm>
                <a:custGeom>
                  <a:avLst/>
                  <a:gdLst>
                    <a:gd name="T0" fmla="*/ 5 w 126"/>
                    <a:gd name="T1" fmla="*/ 41 h 43"/>
                    <a:gd name="T2" fmla="*/ 33 w 126"/>
                    <a:gd name="T3" fmla="*/ 31 h 43"/>
                    <a:gd name="T4" fmla="*/ 12 w 126"/>
                    <a:gd name="T5" fmla="*/ 34 h 43"/>
                    <a:gd name="T6" fmla="*/ 53 w 126"/>
                    <a:gd name="T7" fmla="*/ 21 h 43"/>
                    <a:gd name="T8" fmla="*/ 69 w 126"/>
                    <a:gd name="T9" fmla="*/ 21 h 43"/>
                    <a:gd name="T10" fmla="*/ 93 w 126"/>
                    <a:gd name="T11" fmla="*/ 10 h 43"/>
                    <a:gd name="T12" fmla="*/ 126 w 126"/>
                    <a:gd name="T13" fmla="*/ 1 h 43"/>
                    <a:gd name="T14" fmla="*/ 68 w 126"/>
                    <a:gd name="T15" fmla="*/ 27 h 43"/>
                    <a:gd name="T16" fmla="*/ 5 w 126"/>
                    <a:gd name="T17" fmla="*/ 41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6" h="43">
                      <a:moveTo>
                        <a:pt x="5" y="41"/>
                      </a:moveTo>
                      <a:cubicBezTo>
                        <a:pt x="0" y="41"/>
                        <a:pt x="32" y="36"/>
                        <a:pt x="33" y="31"/>
                      </a:cubicBezTo>
                      <a:cubicBezTo>
                        <a:pt x="33" y="26"/>
                        <a:pt x="2" y="40"/>
                        <a:pt x="12" y="34"/>
                      </a:cubicBezTo>
                      <a:cubicBezTo>
                        <a:pt x="18" y="29"/>
                        <a:pt x="46" y="22"/>
                        <a:pt x="53" y="21"/>
                      </a:cubicBezTo>
                      <a:cubicBezTo>
                        <a:pt x="59" y="21"/>
                        <a:pt x="66" y="22"/>
                        <a:pt x="69" y="21"/>
                      </a:cubicBezTo>
                      <a:cubicBezTo>
                        <a:pt x="73" y="19"/>
                        <a:pt x="89" y="13"/>
                        <a:pt x="93" y="10"/>
                      </a:cubicBezTo>
                      <a:cubicBezTo>
                        <a:pt x="97" y="7"/>
                        <a:pt x="126" y="0"/>
                        <a:pt x="126" y="1"/>
                      </a:cubicBezTo>
                      <a:cubicBezTo>
                        <a:pt x="125" y="2"/>
                        <a:pt x="77" y="26"/>
                        <a:pt x="68" y="27"/>
                      </a:cubicBezTo>
                      <a:cubicBezTo>
                        <a:pt x="60" y="29"/>
                        <a:pt x="27" y="43"/>
                        <a:pt x="5" y="41"/>
                      </a:cubicBezTo>
                      <a:close/>
                    </a:path>
                  </a:pathLst>
                </a:custGeom>
                <a:solidFill>
                  <a:srgbClr val="CFCFCF"/>
                </a:solidFill>
                <a:ln w="3175" cap="flat">
                  <a:solidFill>
                    <a:srgbClr val="000000"/>
                  </a:solidFill>
                  <a:prstDash val="solid"/>
                  <a:miter lim="800000"/>
                  <a:headEnd/>
                  <a:tailEnd/>
                </a:ln>
              </p:spPr>
              <p:txBody>
                <a:bodyPr/>
                <a:lstStyle/>
                <a:p>
                  <a:endParaRPr lang="ja-JP" altLang="en-US"/>
                </a:p>
              </p:txBody>
            </p:sp>
            <p:sp>
              <p:nvSpPr>
                <p:cNvPr id="254" name="Freeform 84">
                  <a:extLst>
                    <a:ext uri="{FF2B5EF4-FFF2-40B4-BE49-F238E27FC236}">
                      <a16:creationId xmlns:a16="http://schemas.microsoft.com/office/drawing/2014/main" id="{5773D7FD-C503-437F-AF41-5C7D0DA375B3}"/>
                    </a:ext>
                  </a:extLst>
                </p:cNvPr>
                <p:cNvSpPr>
                  <a:spLocks noChangeAspect="1"/>
                </p:cNvSpPr>
                <p:nvPr/>
              </p:nvSpPr>
              <p:spPr bwMode="auto">
                <a:xfrm>
                  <a:off x="1077" y="4026"/>
                  <a:ext cx="4454" cy="483"/>
                </a:xfrm>
                <a:custGeom>
                  <a:avLst/>
                  <a:gdLst>
                    <a:gd name="T0" fmla="*/ 1569 w 2224"/>
                    <a:gd name="T1" fmla="*/ 190 h 241"/>
                    <a:gd name="T2" fmla="*/ 1594 w 2224"/>
                    <a:gd name="T3" fmla="*/ 172 h 241"/>
                    <a:gd name="T4" fmla="*/ 1637 w 2224"/>
                    <a:gd name="T5" fmla="*/ 161 h 241"/>
                    <a:gd name="T6" fmla="*/ 1678 w 2224"/>
                    <a:gd name="T7" fmla="*/ 153 h 241"/>
                    <a:gd name="T8" fmla="*/ 1722 w 2224"/>
                    <a:gd name="T9" fmla="*/ 146 h 241"/>
                    <a:gd name="T10" fmla="*/ 1982 w 2224"/>
                    <a:gd name="T11" fmla="*/ 82 h 241"/>
                    <a:gd name="T12" fmla="*/ 2015 w 2224"/>
                    <a:gd name="T13" fmla="*/ 64 h 241"/>
                    <a:gd name="T14" fmla="*/ 2107 w 2224"/>
                    <a:gd name="T15" fmla="*/ 37 h 241"/>
                    <a:gd name="T16" fmla="*/ 2180 w 2224"/>
                    <a:gd name="T17" fmla="*/ 16 h 241"/>
                    <a:gd name="T18" fmla="*/ 2126 w 2224"/>
                    <a:gd name="T19" fmla="*/ 23 h 241"/>
                    <a:gd name="T20" fmla="*/ 1966 w 2224"/>
                    <a:gd name="T21" fmla="*/ 73 h 241"/>
                    <a:gd name="T22" fmla="*/ 1786 w 2224"/>
                    <a:gd name="T23" fmla="*/ 117 h 241"/>
                    <a:gd name="T24" fmla="*/ 1755 w 2224"/>
                    <a:gd name="T25" fmla="*/ 111 h 241"/>
                    <a:gd name="T26" fmla="*/ 1685 w 2224"/>
                    <a:gd name="T27" fmla="*/ 112 h 241"/>
                    <a:gd name="T28" fmla="*/ 1654 w 2224"/>
                    <a:gd name="T29" fmla="*/ 120 h 241"/>
                    <a:gd name="T30" fmla="*/ 1614 w 2224"/>
                    <a:gd name="T31" fmla="*/ 136 h 241"/>
                    <a:gd name="T32" fmla="*/ 1586 w 2224"/>
                    <a:gd name="T33" fmla="*/ 127 h 241"/>
                    <a:gd name="T34" fmla="*/ 1559 w 2224"/>
                    <a:gd name="T35" fmla="*/ 126 h 241"/>
                    <a:gd name="T36" fmla="*/ 1385 w 2224"/>
                    <a:gd name="T37" fmla="*/ 137 h 241"/>
                    <a:gd name="T38" fmla="*/ 1331 w 2224"/>
                    <a:gd name="T39" fmla="*/ 149 h 241"/>
                    <a:gd name="T40" fmla="*/ 1302 w 2224"/>
                    <a:gd name="T41" fmla="*/ 154 h 241"/>
                    <a:gd name="T42" fmla="*/ 1286 w 2224"/>
                    <a:gd name="T43" fmla="*/ 163 h 241"/>
                    <a:gd name="T44" fmla="*/ 1263 w 2224"/>
                    <a:gd name="T45" fmla="*/ 188 h 241"/>
                    <a:gd name="T46" fmla="*/ 1225 w 2224"/>
                    <a:gd name="T47" fmla="*/ 198 h 241"/>
                    <a:gd name="T48" fmla="*/ 1157 w 2224"/>
                    <a:gd name="T49" fmla="*/ 219 h 241"/>
                    <a:gd name="T50" fmla="*/ 1069 w 2224"/>
                    <a:gd name="T51" fmla="*/ 189 h 241"/>
                    <a:gd name="T52" fmla="*/ 1063 w 2224"/>
                    <a:gd name="T53" fmla="*/ 179 h 241"/>
                    <a:gd name="T54" fmla="*/ 1090 w 2224"/>
                    <a:gd name="T55" fmla="*/ 161 h 241"/>
                    <a:gd name="T56" fmla="*/ 1090 w 2224"/>
                    <a:gd name="T57" fmla="*/ 132 h 241"/>
                    <a:gd name="T58" fmla="*/ 1114 w 2224"/>
                    <a:gd name="T59" fmla="*/ 121 h 241"/>
                    <a:gd name="T60" fmla="*/ 1144 w 2224"/>
                    <a:gd name="T61" fmla="*/ 104 h 241"/>
                    <a:gd name="T62" fmla="*/ 1128 w 2224"/>
                    <a:gd name="T63" fmla="*/ 88 h 241"/>
                    <a:gd name="T64" fmla="*/ 1070 w 2224"/>
                    <a:gd name="T65" fmla="*/ 71 h 241"/>
                    <a:gd name="T66" fmla="*/ 1049 w 2224"/>
                    <a:gd name="T67" fmla="*/ 66 h 241"/>
                    <a:gd name="T68" fmla="*/ 1011 w 2224"/>
                    <a:gd name="T69" fmla="*/ 59 h 241"/>
                    <a:gd name="T70" fmla="*/ 969 w 2224"/>
                    <a:gd name="T71" fmla="*/ 47 h 241"/>
                    <a:gd name="T72" fmla="*/ 904 w 2224"/>
                    <a:gd name="T73" fmla="*/ 23 h 241"/>
                    <a:gd name="T74" fmla="*/ 871 w 2224"/>
                    <a:gd name="T75" fmla="*/ 48 h 241"/>
                    <a:gd name="T76" fmla="*/ 838 w 2224"/>
                    <a:gd name="T77" fmla="*/ 42 h 241"/>
                    <a:gd name="T78" fmla="*/ 776 w 2224"/>
                    <a:gd name="T79" fmla="*/ 41 h 241"/>
                    <a:gd name="T80" fmla="*/ 725 w 2224"/>
                    <a:gd name="T81" fmla="*/ 44 h 241"/>
                    <a:gd name="T82" fmla="*/ 645 w 2224"/>
                    <a:gd name="T83" fmla="*/ 43 h 241"/>
                    <a:gd name="T84" fmla="*/ 570 w 2224"/>
                    <a:gd name="T85" fmla="*/ 43 h 241"/>
                    <a:gd name="T86" fmla="*/ 525 w 2224"/>
                    <a:gd name="T87" fmla="*/ 60 h 241"/>
                    <a:gd name="T88" fmla="*/ 518 w 2224"/>
                    <a:gd name="T89" fmla="*/ 89 h 241"/>
                    <a:gd name="T90" fmla="*/ 503 w 2224"/>
                    <a:gd name="T91" fmla="*/ 93 h 241"/>
                    <a:gd name="T92" fmla="*/ 485 w 2224"/>
                    <a:gd name="T93" fmla="*/ 78 h 241"/>
                    <a:gd name="T94" fmla="*/ 453 w 2224"/>
                    <a:gd name="T95" fmla="*/ 56 h 241"/>
                    <a:gd name="T96" fmla="*/ 317 w 2224"/>
                    <a:gd name="T97" fmla="*/ 36 h 241"/>
                    <a:gd name="T98" fmla="*/ 301 w 2224"/>
                    <a:gd name="T99" fmla="*/ 55 h 241"/>
                    <a:gd name="T100" fmla="*/ 275 w 2224"/>
                    <a:gd name="T101" fmla="*/ 59 h 241"/>
                    <a:gd name="T102" fmla="*/ 266 w 2224"/>
                    <a:gd name="T103" fmla="*/ 73 h 241"/>
                    <a:gd name="T104" fmla="*/ 234 w 2224"/>
                    <a:gd name="T105" fmla="*/ 75 h 241"/>
                    <a:gd name="T106" fmla="*/ 131 w 2224"/>
                    <a:gd name="T107" fmla="*/ 87 h 241"/>
                    <a:gd name="T108" fmla="*/ 77 w 2224"/>
                    <a:gd name="T109" fmla="*/ 95 h 241"/>
                    <a:gd name="T110" fmla="*/ 3 w 2224"/>
                    <a:gd name="T111" fmla="*/ 93 h 241"/>
                    <a:gd name="T112" fmla="*/ 91 w 2224"/>
                    <a:gd name="T113" fmla="*/ 128 h 241"/>
                    <a:gd name="T114" fmla="*/ 1019 w 2224"/>
                    <a:gd name="T115" fmla="*/ 241 h 2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224" h="241">
                      <a:moveTo>
                        <a:pt x="1644" y="191"/>
                      </a:moveTo>
                      <a:cubicBezTo>
                        <a:pt x="1635" y="191"/>
                        <a:pt x="1588" y="197"/>
                        <a:pt x="1576" y="198"/>
                      </a:cubicBezTo>
                      <a:cubicBezTo>
                        <a:pt x="1564" y="200"/>
                        <a:pt x="1547" y="199"/>
                        <a:pt x="1542" y="199"/>
                      </a:cubicBezTo>
                      <a:cubicBezTo>
                        <a:pt x="1538" y="199"/>
                        <a:pt x="1567" y="191"/>
                        <a:pt x="1569" y="190"/>
                      </a:cubicBezTo>
                      <a:cubicBezTo>
                        <a:pt x="1571" y="189"/>
                        <a:pt x="1570" y="188"/>
                        <a:pt x="1567" y="187"/>
                      </a:cubicBezTo>
                      <a:cubicBezTo>
                        <a:pt x="1565" y="186"/>
                        <a:pt x="1573" y="184"/>
                        <a:pt x="1580" y="180"/>
                      </a:cubicBezTo>
                      <a:cubicBezTo>
                        <a:pt x="1587" y="177"/>
                        <a:pt x="1606" y="174"/>
                        <a:pt x="1610" y="173"/>
                      </a:cubicBezTo>
                      <a:cubicBezTo>
                        <a:pt x="1613" y="171"/>
                        <a:pt x="1597" y="172"/>
                        <a:pt x="1594" y="172"/>
                      </a:cubicBezTo>
                      <a:cubicBezTo>
                        <a:pt x="1591" y="172"/>
                        <a:pt x="1614" y="163"/>
                        <a:pt x="1617" y="162"/>
                      </a:cubicBezTo>
                      <a:cubicBezTo>
                        <a:pt x="1620" y="162"/>
                        <a:pt x="1615" y="166"/>
                        <a:pt x="1617" y="167"/>
                      </a:cubicBezTo>
                      <a:cubicBezTo>
                        <a:pt x="1620" y="168"/>
                        <a:pt x="1639" y="164"/>
                        <a:pt x="1641" y="164"/>
                      </a:cubicBezTo>
                      <a:cubicBezTo>
                        <a:pt x="1643" y="164"/>
                        <a:pt x="1639" y="162"/>
                        <a:pt x="1637" y="161"/>
                      </a:cubicBezTo>
                      <a:cubicBezTo>
                        <a:pt x="1635" y="161"/>
                        <a:pt x="1648" y="156"/>
                        <a:pt x="1653" y="156"/>
                      </a:cubicBezTo>
                      <a:cubicBezTo>
                        <a:pt x="1658" y="156"/>
                        <a:pt x="1650" y="159"/>
                        <a:pt x="1655" y="160"/>
                      </a:cubicBezTo>
                      <a:cubicBezTo>
                        <a:pt x="1660" y="162"/>
                        <a:pt x="1671" y="160"/>
                        <a:pt x="1678" y="157"/>
                      </a:cubicBezTo>
                      <a:cubicBezTo>
                        <a:pt x="1685" y="155"/>
                        <a:pt x="1681" y="153"/>
                        <a:pt x="1678" y="153"/>
                      </a:cubicBezTo>
                      <a:cubicBezTo>
                        <a:pt x="1675" y="153"/>
                        <a:pt x="1699" y="145"/>
                        <a:pt x="1703" y="143"/>
                      </a:cubicBezTo>
                      <a:cubicBezTo>
                        <a:pt x="1706" y="141"/>
                        <a:pt x="1716" y="138"/>
                        <a:pt x="1718" y="140"/>
                      </a:cubicBezTo>
                      <a:cubicBezTo>
                        <a:pt x="1721" y="141"/>
                        <a:pt x="1715" y="142"/>
                        <a:pt x="1711" y="145"/>
                      </a:cubicBezTo>
                      <a:cubicBezTo>
                        <a:pt x="1706" y="147"/>
                        <a:pt x="1714" y="145"/>
                        <a:pt x="1722" y="146"/>
                      </a:cubicBezTo>
                      <a:cubicBezTo>
                        <a:pt x="1730" y="146"/>
                        <a:pt x="1766" y="142"/>
                        <a:pt x="1804" y="136"/>
                      </a:cubicBezTo>
                      <a:cubicBezTo>
                        <a:pt x="1842" y="129"/>
                        <a:pt x="1889" y="114"/>
                        <a:pt x="1894" y="113"/>
                      </a:cubicBezTo>
                      <a:cubicBezTo>
                        <a:pt x="1899" y="112"/>
                        <a:pt x="1951" y="94"/>
                        <a:pt x="1958" y="93"/>
                      </a:cubicBezTo>
                      <a:cubicBezTo>
                        <a:pt x="1965" y="91"/>
                        <a:pt x="1979" y="84"/>
                        <a:pt x="1982" y="82"/>
                      </a:cubicBezTo>
                      <a:cubicBezTo>
                        <a:pt x="1985" y="80"/>
                        <a:pt x="1995" y="76"/>
                        <a:pt x="1998" y="76"/>
                      </a:cubicBezTo>
                      <a:cubicBezTo>
                        <a:pt x="2001" y="76"/>
                        <a:pt x="2011" y="70"/>
                        <a:pt x="2012" y="69"/>
                      </a:cubicBezTo>
                      <a:cubicBezTo>
                        <a:pt x="2013" y="68"/>
                        <a:pt x="2023" y="65"/>
                        <a:pt x="2026" y="64"/>
                      </a:cubicBezTo>
                      <a:cubicBezTo>
                        <a:pt x="2029" y="63"/>
                        <a:pt x="2016" y="65"/>
                        <a:pt x="2015" y="64"/>
                      </a:cubicBezTo>
                      <a:cubicBezTo>
                        <a:pt x="2014" y="62"/>
                        <a:pt x="2024" y="60"/>
                        <a:pt x="2028" y="58"/>
                      </a:cubicBezTo>
                      <a:cubicBezTo>
                        <a:pt x="2032" y="56"/>
                        <a:pt x="2071" y="44"/>
                        <a:pt x="2074" y="43"/>
                      </a:cubicBezTo>
                      <a:cubicBezTo>
                        <a:pt x="2077" y="43"/>
                        <a:pt x="2094" y="38"/>
                        <a:pt x="2098" y="37"/>
                      </a:cubicBezTo>
                      <a:cubicBezTo>
                        <a:pt x="2103" y="36"/>
                        <a:pt x="2102" y="36"/>
                        <a:pt x="2107" y="37"/>
                      </a:cubicBezTo>
                      <a:cubicBezTo>
                        <a:pt x="2112" y="39"/>
                        <a:pt x="2112" y="37"/>
                        <a:pt x="2116" y="36"/>
                      </a:cubicBezTo>
                      <a:cubicBezTo>
                        <a:pt x="2119" y="35"/>
                        <a:pt x="2110" y="34"/>
                        <a:pt x="2114" y="33"/>
                      </a:cubicBezTo>
                      <a:cubicBezTo>
                        <a:pt x="2118" y="31"/>
                        <a:pt x="2167" y="17"/>
                        <a:pt x="2173" y="16"/>
                      </a:cubicBezTo>
                      <a:cubicBezTo>
                        <a:pt x="2178" y="14"/>
                        <a:pt x="2175" y="18"/>
                        <a:pt x="2180" y="16"/>
                      </a:cubicBezTo>
                      <a:cubicBezTo>
                        <a:pt x="2184" y="15"/>
                        <a:pt x="2213" y="6"/>
                        <a:pt x="2215" y="6"/>
                      </a:cubicBezTo>
                      <a:cubicBezTo>
                        <a:pt x="2218" y="6"/>
                        <a:pt x="2220" y="4"/>
                        <a:pt x="2222" y="2"/>
                      </a:cubicBezTo>
                      <a:cubicBezTo>
                        <a:pt x="2224" y="0"/>
                        <a:pt x="2188" y="8"/>
                        <a:pt x="2180" y="10"/>
                      </a:cubicBezTo>
                      <a:cubicBezTo>
                        <a:pt x="2172" y="13"/>
                        <a:pt x="2132" y="23"/>
                        <a:pt x="2126" y="23"/>
                      </a:cubicBezTo>
                      <a:cubicBezTo>
                        <a:pt x="2121" y="23"/>
                        <a:pt x="2120" y="26"/>
                        <a:pt x="2110" y="28"/>
                      </a:cubicBezTo>
                      <a:cubicBezTo>
                        <a:pt x="2100" y="31"/>
                        <a:pt x="2024" y="54"/>
                        <a:pt x="2019" y="56"/>
                      </a:cubicBezTo>
                      <a:cubicBezTo>
                        <a:pt x="2014" y="59"/>
                        <a:pt x="1998" y="65"/>
                        <a:pt x="1993" y="69"/>
                      </a:cubicBezTo>
                      <a:cubicBezTo>
                        <a:pt x="1988" y="72"/>
                        <a:pt x="1972" y="70"/>
                        <a:pt x="1966" y="73"/>
                      </a:cubicBezTo>
                      <a:cubicBezTo>
                        <a:pt x="1960" y="76"/>
                        <a:pt x="1912" y="97"/>
                        <a:pt x="1900" y="101"/>
                      </a:cubicBezTo>
                      <a:cubicBezTo>
                        <a:pt x="1889" y="105"/>
                        <a:pt x="1852" y="109"/>
                        <a:pt x="1842" y="112"/>
                      </a:cubicBezTo>
                      <a:cubicBezTo>
                        <a:pt x="1832" y="115"/>
                        <a:pt x="1798" y="118"/>
                        <a:pt x="1797" y="117"/>
                      </a:cubicBezTo>
                      <a:cubicBezTo>
                        <a:pt x="1796" y="116"/>
                        <a:pt x="1790" y="116"/>
                        <a:pt x="1786" y="117"/>
                      </a:cubicBezTo>
                      <a:cubicBezTo>
                        <a:pt x="1781" y="117"/>
                        <a:pt x="1792" y="111"/>
                        <a:pt x="1790" y="110"/>
                      </a:cubicBezTo>
                      <a:cubicBezTo>
                        <a:pt x="1789" y="109"/>
                        <a:pt x="1768" y="117"/>
                        <a:pt x="1762" y="119"/>
                      </a:cubicBezTo>
                      <a:cubicBezTo>
                        <a:pt x="1756" y="121"/>
                        <a:pt x="1752" y="118"/>
                        <a:pt x="1748" y="117"/>
                      </a:cubicBezTo>
                      <a:cubicBezTo>
                        <a:pt x="1744" y="117"/>
                        <a:pt x="1753" y="112"/>
                        <a:pt x="1755" y="111"/>
                      </a:cubicBezTo>
                      <a:cubicBezTo>
                        <a:pt x="1756" y="110"/>
                        <a:pt x="1747" y="113"/>
                        <a:pt x="1743" y="112"/>
                      </a:cubicBezTo>
                      <a:cubicBezTo>
                        <a:pt x="1739" y="112"/>
                        <a:pt x="1748" y="108"/>
                        <a:pt x="1750" y="107"/>
                      </a:cubicBezTo>
                      <a:cubicBezTo>
                        <a:pt x="1751" y="105"/>
                        <a:pt x="1729" y="108"/>
                        <a:pt x="1723" y="112"/>
                      </a:cubicBezTo>
                      <a:cubicBezTo>
                        <a:pt x="1717" y="116"/>
                        <a:pt x="1692" y="112"/>
                        <a:pt x="1685" y="112"/>
                      </a:cubicBezTo>
                      <a:cubicBezTo>
                        <a:pt x="1679" y="112"/>
                        <a:pt x="1667" y="110"/>
                        <a:pt x="1665" y="110"/>
                      </a:cubicBezTo>
                      <a:cubicBezTo>
                        <a:pt x="1663" y="109"/>
                        <a:pt x="1654" y="113"/>
                        <a:pt x="1653" y="114"/>
                      </a:cubicBezTo>
                      <a:cubicBezTo>
                        <a:pt x="1651" y="114"/>
                        <a:pt x="1660" y="116"/>
                        <a:pt x="1664" y="116"/>
                      </a:cubicBezTo>
                      <a:cubicBezTo>
                        <a:pt x="1668" y="116"/>
                        <a:pt x="1656" y="120"/>
                        <a:pt x="1654" y="120"/>
                      </a:cubicBezTo>
                      <a:cubicBezTo>
                        <a:pt x="1651" y="121"/>
                        <a:pt x="1651" y="118"/>
                        <a:pt x="1647" y="119"/>
                      </a:cubicBezTo>
                      <a:cubicBezTo>
                        <a:pt x="1643" y="120"/>
                        <a:pt x="1640" y="120"/>
                        <a:pt x="1641" y="122"/>
                      </a:cubicBezTo>
                      <a:cubicBezTo>
                        <a:pt x="1642" y="123"/>
                        <a:pt x="1639" y="126"/>
                        <a:pt x="1638" y="127"/>
                      </a:cubicBezTo>
                      <a:cubicBezTo>
                        <a:pt x="1637" y="128"/>
                        <a:pt x="1618" y="136"/>
                        <a:pt x="1614" y="136"/>
                      </a:cubicBezTo>
                      <a:cubicBezTo>
                        <a:pt x="1609" y="135"/>
                        <a:pt x="1611" y="132"/>
                        <a:pt x="1608" y="132"/>
                      </a:cubicBezTo>
                      <a:cubicBezTo>
                        <a:pt x="1604" y="132"/>
                        <a:pt x="1595" y="134"/>
                        <a:pt x="1586" y="135"/>
                      </a:cubicBezTo>
                      <a:cubicBezTo>
                        <a:pt x="1577" y="136"/>
                        <a:pt x="1572" y="137"/>
                        <a:pt x="1567" y="135"/>
                      </a:cubicBezTo>
                      <a:cubicBezTo>
                        <a:pt x="1562" y="134"/>
                        <a:pt x="1583" y="128"/>
                        <a:pt x="1586" y="127"/>
                      </a:cubicBezTo>
                      <a:cubicBezTo>
                        <a:pt x="1588" y="126"/>
                        <a:pt x="1585" y="124"/>
                        <a:pt x="1581" y="125"/>
                      </a:cubicBezTo>
                      <a:cubicBezTo>
                        <a:pt x="1576" y="126"/>
                        <a:pt x="1566" y="132"/>
                        <a:pt x="1563" y="130"/>
                      </a:cubicBezTo>
                      <a:cubicBezTo>
                        <a:pt x="1561" y="128"/>
                        <a:pt x="1576" y="123"/>
                        <a:pt x="1575" y="121"/>
                      </a:cubicBezTo>
                      <a:cubicBezTo>
                        <a:pt x="1575" y="119"/>
                        <a:pt x="1563" y="124"/>
                        <a:pt x="1559" y="126"/>
                      </a:cubicBezTo>
                      <a:cubicBezTo>
                        <a:pt x="1556" y="128"/>
                        <a:pt x="1533" y="129"/>
                        <a:pt x="1522" y="129"/>
                      </a:cubicBezTo>
                      <a:cubicBezTo>
                        <a:pt x="1510" y="129"/>
                        <a:pt x="1468" y="132"/>
                        <a:pt x="1452" y="130"/>
                      </a:cubicBezTo>
                      <a:cubicBezTo>
                        <a:pt x="1436" y="127"/>
                        <a:pt x="1430" y="130"/>
                        <a:pt x="1421" y="132"/>
                      </a:cubicBezTo>
                      <a:cubicBezTo>
                        <a:pt x="1411" y="135"/>
                        <a:pt x="1393" y="135"/>
                        <a:pt x="1385" y="137"/>
                      </a:cubicBezTo>
                      <a:cubicBezTo>
                        <a:pt x="1377" y="139"/>
                        <a:pt x="1342" y="144"/>
                        <a:pt x="1340" y="145"/>
                      </a:cubicBezTo>
                      <a:cubicBezTo>
                        <a:pt x="1337" y="145"/>
                        <a:pt x="1346" y="146"/>
                        <a:pt x="1349" y="148"/>
                      </a:cubicBezTo>
                      <a:cubicBezTo>
                        <a:pt x="1352" y="150"/>
                        <a:pt x="1336" y="154"/>
                        <a:pt x="1332" y="154"/>
                      </a:cubicBezTo>
                      <a:cubicBezTo>
                        <a:pt x="1329" y="154"/>
                        <a:pt x="1331" y="150"/>
                        <a:pt x="1331" y="149"/>
                      </a:cubicBezTo>
                      <a:cubicBezTo>
                        <a:pt x="1331" y="147"/>
                        <a:pt x="1325" y="152"/>
                        <a:pt x="1325" y="153"/>
                      </a:cubicBezTo>
                      <a:cubicBezTo>
                        <a:pt x="1326" y="154"/>
                        <a:pt x="1323" y="155"/>
                        <a:pt x="1319" y="157"/>
                      </a:cubicBezTo>
                      <a:cubicBezTo>
                        <a:pt x="1315" y="159"/>
                        <a:pt x="1315" y="158"/>
                        <a:pt x="1311" y="155"/>
                      </a:cubicBezTo>
                      <a:cubicBezTo>
                        <a:pt x="1308" y="153"/>
                        <a:pt x="1302" y="155"/>
                        <a:pt x="1302" y="154"/>
                      </a:cubicBezTo>
                      <a:cubicBezTo>
                        <a:pt x="1302" y="153"/>
                        <a:pt x="1294" y="152"/>
                        <a:pt x="1292" y="153"/>
                      </a:cubicBezTo>
                      <a:cubicBezTo>
                        <a:pt x="1290" y="154"/>
                        <a:pt x="1283" y="153"/>
                        <a:pt x="1281" y="154"/>
                      </a:cubicBezTo>
                      <a:cubicBezTo>
                        <a:pt x="1279" y="155"/>
                        <a:pt x="1272" y="158"/>
                        <a:pt x="1271" y="160"/>
                      </a:cubicBezTo>
                      <a:cubicBezTo>
                        <a:pt x="1271" y="163"/>
                        <a:pt x="1286" y="161"/>
                        <a:pt x="1286" y="163"/>
                      </a:cubicBezTo>
                      <a:cubicBezTo>
                        <a:pt x="1287" y="165"/>
                        <a:pt x="1271" y="166"/>
                        <a:pt x="1271" y="168"/>
                      </a:cubicBezTo>
                      <a:cubicBezTo>
                        <a:pt x="1270" y="170"/>
                        <a:pt x="1274" y="170"/>
                        <a:pt x="1279" y="171"/>
                      </a:cubicBezTo>
                      <a:cubicBezTo>
                        <a:pt x="1283" y="173"/>
                        <a:pt x="1290" y="177"/>
                        <a:pt x="1290" y="180"/>
                      </a:cubicBezTo>
                      <a:cubicBezTo>
                        <a:pt x="1290" y="183"/>
                        <a:pt x="1273" y="187"/>
                        <a:pt x="1263" y="188"/>
                      </a:cubicBezTo>
                      <a:cubicBezTo>
                        <a:pt x="1254" y="189"/>
                        <a:pt x="1251" y="189"/>
                        <a:pt x="1249" y="187"/>
                      </a:cubicBezTo>
                      <a:cubicBezTo>
                        <a:pt x="1246" y="185"/>
                        <a:pt x="1234" y="188"/>
                        <a:pt x="1231" y="188"/>
                      </a:cubicBezTo>
                      <a:cubicBezTo>
                        <a:pt x="1228" y="188"/>
                        <a:pt x="1231" y="188"/>
                        <a:pt x="1234" y="191"/>
                      </a:cubicBezTo>
                      <a:cubicBezTo>
                        <a:pt x="1237" y="194"/>
                        <a:pt x="1223" y="194"/>
                        <a:pt x="1225" y="198"/>
                      </a:cubicBezTo>
                      <a:cubicBezTo>
                        <a:pt x="1226" y="202"/>
                        <a:pt x="1199" y="205"/>
                        <a:pt x="1191" y="210"/>
                      </a:cubicBezTo>
                      <a:cubicBezTo>
                        <a:pt x="1184" y="215"/>
                        <a:pt x="1207" y="215"/>
                        <a:pt x="1210" y="216"/>
                      </a:cubicBezTo>
                      <a:cubicBezTo>
                        <a:pt x="1213" y="218"/>
                        <a:pt x="1193" y="217"/>
                        <a:pt x="1187" y="217"/>
                      </a:cubicBezTo>
                      <a:cubicBezTo>
                        <a:pt x="1180" y="217"/>
                        <a:pt x="1169" y="221"/>
                        <a:pt x="1157" y="219"/>
                      </a:cubicBezTo>
                      <a:cubicBezTo>
                        <a:pt x="1146" y="217"/>
                        <a:pt x="1127" y="213"/>
                        <a:pt x="1119" y="213"/>
                      </a:cubicBezTo>
                      <a:cubicBezTo>
                        <a:pt x="1111" y="213"/>
                        <a:pt x="1085" y="206"/>
                        <a:pt x="1082" y="202"/>
                      </a:cubicBezTo>
                      <a:cubicBezTo>
                        <a:pt x="1079" y="199"/>
                        <a:pt x="1070" y="194"/>
                        <a:pt x="1067" y="193"/>
                      </a:cubicBezTo>
                      <a:cubicBezTo>
                        <a:pt x="1065" y="191"/>
                        <a:pt x="1068" y="190"/>
                        <a:pt x="1069" y="189"/>
                      </a:cubicBezTo>
                      <a:cubicBezTo>
                        <a:pt x="1070" y="187"/>
                        <a:pt x="1066" y="187"/>
                        <a:pt x="1064" y="186"/>
                      </a:cubicBezTo>
                      <a:cubicBezTo>
                        <a:pt x="1062" y="185"/>
                        <a:pt x="1065" y="184"/>
                        <a:pt x="1066" y="183"/>
                      </a:cubicBezTo>
                      <a:cubicBezTo>
                        <a:pt x="1068" y="183"/>
                        <a:pt x="1057" y="181"/>
                        <a:pt x="1057" y="180"/>
                      </a:cubicBezTo>
                      <a:cubicBezTo>
                        <a:pt x="1056" y="179"/>
                        <a:pt x="1062" y="179"/>
                        <a:pt x="1063" y="179"/>
                      </a:cubicBezTo>
                      <a:cubicBezTo>
                        <a:pt x="1065" y="179"/>
                        <a:pt x="1064" y="176"/>
                        <a:pt x="1066" y="175"/>
                      </a:cubicBezTo>
                      <a:cubicBezTo>
                        <a:pt x="1068" y="174"/>
                        <a:pt x="1067" y="170"/>
                        <a:pt x="1072" y="169"/>
                      </a:cubicBezTo>
                      <a:cubicBezTo>
                        <a:pt x="1077" y="169"/>
                        <a:pt x="1099" y="162"/>
                        <a:pt x="1101" y="161"/>
                      </a:cubicBezTo>
                      <a:cubicBezTo>
                        <a:pt x="1104" y="161"/>
                        <a:pt x="1092" y="161"/>
                        <a:pt x="1090" y="161"/>
                      </a:cubicBezTo>
                      <a:cubicBezTo>
                        <a:pt x="1088" y="161"/>
                        <a:pt x="1089" y="154"/>
                        <a:pt x="1087" y="152"/>
                      </a:cubicBezTo>
                      <a:cubicBezTo>
                        <a:pt x="1084" y="150"/>
                        <a:pt x="1086" y="149"/>
                        <a:pt x="1087" y="148"/>
                      </a:cubicBezTo>
                      <a:cubicBezTo>
                        <a:pt x="1088" y="148"/>
                        <a:pt x="1089" y="140"/>
                        <a:pt x="1091" y="138"/>
                      </a:cubicBezTo>
                      <a:cubicBezTo>
                        <a:pt x="1093" y="136"/>
                        <a:pt x="1087" y="133"/>
                        <a:pt x="1090" y="132"/>
                      </a:cubicBezTo>
                      <a:cubicBezTo>
                        <a:pt x="1093" y="132"/>
                        <a:pt x="1096" y="131"/>
                        <a:pt x="1098" y="129"/>
                      </a:cubicBezTo>
                      <a:cubicBezTo>
                        <a:pt x="1100" y="127"/>
                        <a:pt x="1101" y="129"/>
                        <a:pt x="1104" y="129"/>
                      </a:cubicBezTo>
                      <a:cubicBezTo>
                        <a:pt x="1106" y="129"/>
                        <a:pt x="1103" y="126"/>
                        <a:pt x="1105" y="126"/>
                      </a:cubicBezTo>
                      <a:cubicBezTo>
                        <a:pt x="1107" y="125"/>
                        <a:pt x="1113" y="123"/>
                        <a:pt x="1114" y="121"/>
                      </a:cubicBezTo>
                      <a:cubicBezTo>
                        <a:pt x="1115" y="119"/>
                        <a:pt x="1121" y="118"/>
                        <a:pt x="1123" y="117"/>
                      </a:cubicBezTo>
                      <a:cubicBezTo>
                        <a:pt x="1126" y="116"/>
                        <a:pt x="1126" y="117"/>
                        <a:pt x="1129" y="117"/>
                      </a:cubicBezTo>
                      <a:cubicBezTo>
                        <a:pt x="1133" y="117"/>
                        <a:pt x="1145" y="109"/>
                        <a:pt x="1145" y="109"/>
                      </a:cubicBezTo>
                      <a:cubicBezTo>
                        <a:pt x="1146" y="108"/>
                        <a:pt x="1145" y="105"/>
                        <a:pt x="1144" y="104"/>
                      </a:cubicBezTo>
                      <a:cubicBezTo>
                        <a:pt x="1143" y="103"/>
                        <a:pt x="1150" y="102"/>
                        <a:pt x="1152" y="100"/>
                      </a:cubicBezTo>
                      <a:cubicBezTo>
                        <a:pt x="1154" y="98"/>
                        <a:pt x="1150" y="95"/>
                        <a:pt x="1147" y="97"/>
                      </a:cubicBezTo>
                      <a:cubicBezTo>
                        <a:pt x="1145" y="99"/>
                        <a:pt x="1141" y="93"/>
                        <a:pt x="1138" y="92"/>
                      </a:cubicBezTo>
                      <a:cubicBezTo>
                        <a:pt x="1134" y="91"/>
                        <a:pt x="1136" y="89"/>
                        <a:pt x="1128" y="88"/>
                      </a:cubicBezTo>
                      <a:cubicBezTo>
                        <a:pt x="1121" y="86"/>
                        <a:pt x="1113" y="85"/>
                        <a:pt x="1111" y="86"/>
                      </a:cubicBezTo>
                      <a:cubicBezTo>
                        <a:pt x="1109" y="88"/>
                        <a:pt x="1100" y="83"/>
                        <a:pt x="1095" y="83"/>
                      </a:cubicBezTo>
                      <a:cubicBezTo>
                        <a:pt x="1090" y="83"/>
                        <a:pt x="1088" y="77"/>
                        <a:pt x="1084" y="76"/>
                      </a:cubicBezTo>
                      <a:cubicBezTo>
                        <a:pt x="1079" y="75"/>
                        <a:pt x="1073" y="70"/>
                        <a:pt x="1070" y="71"/>
                      </a:cubicBezTo>
                      <a:cubicBezTo>
                        <a:pt x="1067" y="71"/>
                        <a:pt x="1061" y="70"/>
                        <a:pt x="1056" y="70"/>
                      </a:cubicBezTo>
                      <a:cubicBezTo>
                        <a:pt x="1051" y="70"/>
                        <a:pt x="1053" y="68"/>
                        <a:pt x="1053" y="66"/>
                      </a:cubicBezTo>
                      <a:cubicBezTo>
                        <a:pt x="1053" y="64"/>
                        <a:pt x="1052" y="63"/>
                        <a:pt x="1049" y="63"/>
                      </a:cubicBezTo>
                      <a:cubicBezTo>
                        <a:pt x="1047" y="63"/>
                        <a:pt x="1048" y="65"/>
                        <a:pt x="1049" y="66"/>
                      </a:cubicBezTo>
                      <a:cubicBezTo>
                        <a:pt x="1050" y="68"/>
                        <a:pt x="1047" y="67"/>
                        <a:pt x="1041" y="69"/>
                      </a:cubicBezTo>
                      <a:cubicBezTo>
                        <a:pt x="1034" y="70"/>
                        <a:pt x="1028" y="68"/>
                        <a:pt x="1028" y="66"/>
                      </a:cubicBezTo>
                      <a:cubicBezTo>
                        <a:pt x="1028" y="64"/>
                        <a:pt x="1023" y="62"/>
                        <a:pt x="1019" y="63"/>
                      </a:cubicBezTo>
                      <a:cubicBezTo>
                        <a:pt x="1015" y="63"/>
                        <a:pt x="1012" y="61"/>
                        <a:pt x="1011" y="59"/>
                      </a:cubicBezTo>
                      <a:cubicBezTo>
                        <a:pt x="1011" y="56"/>
                        <a:pt x="1007" y="56"/>
                        <a:pt x="1005" y="58"/>
                      </a:cubicBezTo>
                      <a:cubicBezTo>
                        <a:pt x="1003" y="60"/>
                        <a:pt x="996" y="55"/>
                        <a:pt x="993" y="55"/>
                      </a:cubicBezTo>
                      <a:cubicBezTo>
                        <a:pt x="989" y="55"/>
                        <a:pt x="993" y="47"/>
                        <a:pt x="989" y="47"/>
                      </a:cubicBezTo>
                      <a:cubicBezTo>
                        <a:pt x="984" y="48"/>
                        <a:pt x="973" y="46"/>
                        <a:pt x="969" y="47"/>
                      </a:cubicBezTo>
                      <a:cubicBezTo>
                        <a:pt x="964" y="48"/>
                        <a:pt x="933" y="38"/>
                        <a:pt x="929" y="39"/>
                      </a:cubicBezTo>
                      <a:cubicBezTo>
                        <a:pt x="926" y="40"/>
                        <a:pt x="917" y="37"/>
                        <a:pt x="913" y="37"/>
                      </a:cubicBezTo>
                      <a:cubicBezTo>
                        <a:pt x="909" y="37"/>
                        <a:pt x="910" y="32"/>
                        <a:pt x="911" y="32"/>
                      </a:cubicBezTo>
                      <a:cubicBezTo>
                        <a:pt x="912" y="31"/>
                        <a:pt x="906" y="23"/>
                        <a:pt x="904" y="23"/>
                      </a:cubicBezTo>
                      <a:cubicBezTo>
                        <a:pt x="901" y="23"/>
                        <a:pt x="900" y="28"/>
                        <a:pt x="902" y="30"/>
                      </a:cubicBezTo>
                      <a:cubicBezTo>
                        <a:pt x="904" y="33"/>
                        <a:pt x="906" y="37"/>
                        <a:pt x="902" y="37"/>
                      </a:cubicBezTo>
                      <a:cubicBezTo>
                        <a:pt x="897" y="37"/>
                        <a:pt x="880" y="39"/>
                        <a:pt x="874" y="41"/>
                      </a:cubicBezTo>
                      <a:cubicBezTo>
                        <a:pt x="868" y="43"/>
                        <a:pt x="875" y="45"/>
                        <a:pt x="871" y="48"/>
                      </a:cubicBezTo>
                      <a:cubicBezTo>
                        <a:pt x="867" y="51"/>
                        <a:pt x="856" y="45"/>
                        <a:pt x="856" y="43"/>
                      </a:cubicBezTo>
                      <a:cubicBezTo>
                        <a:pt x="855" y="41"/>
                        <a:pt x="853" y="39"/>
                        <a:pt x="850" y="39"/>
                      </a:cubicBezTo>
                      <a:cubicBezTo>
                        <a:pt x="847" y="39"/>
                        <a:pt x="845" y="42"/>
                        <a:pt x="844" y="44"/>
                      </a:cubicBezTo>
                      <a:cubicBezTo>
                        <a:pt x="844" y="45"/>
                        <a:pt x="839" y="42"/>
                        <a:pt x="838" y="42"/>
                      </a:cubicBezTo>
                      <a:cubicBezTo>
                        <a:pt x="836" y="42"/>
                        <a:pt x="835" y="43"/>
                        <a:pt x="831" y="43"/>
                      </a:cubicBezTo>
                      <a:cubicBezTo>
                        <a:pt x="827" y="44"/>
                        <a:pt x="824" y="41"/>
                        <a:pt x="819" y="42"/>
                      </a:cubicBezTo>
                      <a:cubicBezTo>
                        <a:pt x="814" y="43"/>
                        <a:pt x="804" y="45"/>
                        <a:pt x="796" y="47"/>
                      </a:cubicBezTo>
                      <a:cubicBezTo>
                        <a:pt x="788" y="49"/>
                        <a:pt x="782" y="44"/>
                        <a:pt x="776" y="41"/>
                      </a:cubicBezTo>
                      <a:cubicBezTo>
                        <a:pt x="770" y="38"/>
                        <a:pt x="772" y="40"/>
                        <a:pt x="766" y="40"/>
                      </a:cubicBezTo>
                      <a:cubicBezTo>
                        <a:pt x="760" y="41"/>
                        <a:pt x="752" y="31"/>
                        <a:pt x="747" y="32"/>
                      </a:cubicBezTo>
                      <a:cubicBezTo>
                        <a:pt x="743" y="33"/>
                        <a:pt x="732" y="34"/>
                        <a:pt x="732" y="37"/>
                      </a:cubicBezTo>
                      <a:cubicBezTo>
                        <a:pt x="732" y="40"/>
                        <a:pt x="731" y="43"/>
                        <a:pt x="725" y="44"/>
                      </a:cubicBezTo>
                      <a:cubicBezTo>
                        <a:pt x="720" y="45"/>
                        <a:pt x="708" y="42"/>
                        <a:pt x="694" y="38"/>
                      </a:cubicBezTo>
                      <a:cubicBezTo>
                        <a:pt x="680" y="34"/>
                        <a:pt x="663" y="35"/>
                        <a:pt x="659" y="38"/>
                      </a:cubicBezTo>
                      <a:cubicBezTo>
                        <a:pt x="655" y="41"/>
                        <a:pt x="656" y="44"/>
                        <a:pt x="654" y="46"/>
                      </a:cubicBezTo>
                      <a:cubicBezTo>
                        <a:pt x="653" y="48"/>
                        <a:pt x="648" y="41"/>
                        <a:pt x="645" y="43"/>
                      </a:cubicBezTo>
                      <a:cubicBezTo>
                        <a:pt x="642" y="44"/>
                        <a:pt x="621" y="41"/>
                        <a:pt x="617" y="43"/>
                      </a:cubicBezTo>
                      <a:cubicBezTo>
                        <a:pt x="614" y="46"/>
                        <a:pt x="591" y="43"/>
                        <a:pt x="585" y="43"/>
                      </a:cubicBezTo>
                      <a:cubicBezTo>
                        <a:pt x="580" y="44"/>
                        <a:pt x="571" y="37"/>
                        <a:pt x="568" y="36"/>
                      </a:cubicBezTo>
                      <a:cubicBezTo>
                        <a:pt x="565" y="35"/>
                        <a:pt x="569" y="40"/>
                        <a:pt x="570" y="43"/>
                      </a:cubicBezTo>
                      <a:cubicBezTo>
                        <a:pt x="572" y="47"/>
                        <a:pt x="565" y="48"/>
                        <a:pt x="561" y="50"/>
                      </a:cubicBezTo>
                      <a:cubicBezTo>
                        <a:pt x="557" y="51"/>
                        <a:pt x="545" y="51"/>
                        <a:pt x="539" y="51"/>
                      </a:cubicBezTo>
                      <a:cubicBezTo>
                        <a:pt x="533" y="52"/>
                        <a:pt x="536" y="53"/>
                        <a:pt x="536" y="55"/>
                      </a:cubicBezTo>
                      <a:cubicBezTo>
                        <a:pt x="536" y="58"/>
                        <a:pt x="528" y="55"/>
                        <a:pt x="525" y="60"/>
                      </a:cubicBezTo>
                      <a:cubicBezTo>
                        <a:pt x="522" y="64"/>
                        <a:pt x="529" y="64"/>
                        <a:pt x="530" y="68"/>
                      </a:cubicBezTo>
                      <a:cubicBezTo>
                        <a:pt x="531" y="72"/>
                        <a:pt x="528" y="71"/>
                        <a:pt x="526" y="74"/>
                      </a:cubicBezTo>
                      <a:cubicBezTo>
                        <a:pt x="524" y="76"/>
                        <a:pt x="514" y="78"/>
                        <a:pt x="513" y="80"/>
                      </a:cubicBezTo>
                      <a:cubicBezTo>
                        <a:pt x="513" y="82"/>
                        <a:pt x="518" y="88"/>
                        <a:pt x="518" y="89"/>
                      </a:cubicBezTo>
                      <a:cubicBezTo>
                        <a:pt x="518" y="91"/>
                        <a:pt x="525" y="95"/>
                        <a:pt x="528" y="98"/>
                      </a:cubicBezTo>
                      <a:cubicBezTo>
                        <a:pt x="531" y="100"/>
                        <a:pt x="528" y="103"/>
                        <a:pt x="524" y="105"/>
                      </a:cubicBezTo>
                      <a:cubicBezTo>
                        <a:pt x="521" y="108"/>
                        <a:pt x="507" y="101"/>
                        <a:pt x="504" y="99"/>
                      </a:cubicBezTo>
                      <a:cubicBezTo>
                        <a:pt x="501" y="97"/>
                        <a:pt x="503" y="93"/>
                        <a:pt x="503" y="93"/>
                      </a:cubicBezTo>
                      <a:cubicBezTo>
                        <a:pt x="504" y="92"/>
                        <a:pt x="501" y="88"/>
                        <a:pt x="497" y="86"/>
                      </a:cubicBezTo>
                      <a:cubicBezTo>
                        <a:pt x="494" y="84"/>
                        <a:pt x="491" y="84"/>
                        <a:pt x="489" y="85"/>
                      </a:cubicBezTo>
                      <a:cubicBezTo>
                        <a:pt x="487" y="86"/>
                        <a:pt x="481" y="83"/>
                        <a:pt x="479" y="81"/>
                      </a:cubicBezTo>
                      <a:cubicBezTo>
                        <a:pt x="477" y="79"/>
                        <a:pt x="483" y="79"/>
                        <a:pt x="485" y="78"/>
                      </a:cubicBezTo>
                      <a:cubicBezTo>
                        <a:pt x="486" y="78"/>
                        <a:pt x="482" y="76"/>
                        <a:pt x="479" y="76"/>
                      </a:cubicBezTo>
                      <a:cubicBezTo>
                        <a:pt x="475" y="75"/>
                        <a:pt x="479" y="72"/>
                        <a:pt x="474" y="70"/>
                      </a:cubicBezTo>
                      <a:cubicBezTo>
                        <a:pt x="469" y="69"/>
                        <a:pt x="470" y="65"/>
                        <a:pt x="464" y="61"/>
                      </a:cubicBezTo>
                      <a:cubicBezTo>
                        <a:pt x="459" y="57"/>
                        <a:pt x="456" y="55"/>
                        <a:pt x="453" y="56"/>
                      </a:cubicBezTo>
                      <a:cubicBezTo>
                        <a:pt x="450" y="57"/>
                        <a:pt x="438" y="56"/>
                        <a:pt x="426" y="55"/>
                      </a:cubicBezTo>
                      <a:cubicBezTo>
                        <a:pt x="414" y="53"/>
                        <a:pt x="363" y="49"/>
                        <a:pt x="356" y="48"/>
                      </a:cubicBezTo>
                      <a:cubicBezTo>
                        <a:pt x="348" y="47"/>
                        <a:pt x="349" y="43"/>
                        <a:pt x="343" y="41"/>
                      </a:cubicBezTo>
                      <a:cubicBezTo>
                        <a:pt x="336" y="40"/>
                        <a:pt x="335" y="40"/>
                        <a:pt x="317" y="36"/>
                      </a:cubicBezTo>
                      <a:cubicBezTo>
                        <a:pt x="299" y="31"/>
                        <a:pt x="295" y="38"/>
                        <a:pt x="295" y="40"/>
                      </a:cubicBezTo>
                      <a:cubicBezTo>
                        <a:pt x="295" y="42"/>
                        <a:pt x="306" y="45"/>
                        <a:pt x="307" y="47"/>
                      </a:cubicBezTo>
                      <a:cubicBezTo>
                        <a:pt x="308" y="49"/>
                        <a:pt x="295" y="47"/>
                        <a:pt x="292" y="47"/>
                      </a:cubicBezTo>
                      <a:cubicBezTo>
                        <a:pt x="290" y="47"/>
                        <a:pt x="302" y="53"/>
                        <a:pt x="301" y="55"/>
                      </a:cubicBezTo>
                      <a:cubicBezTo>
                        <a:pt x="300" y="57"/>
                        <a:pt x="286" y="49"/>
                        <a:pt x="284" y="49"/>
                      </a:cubicBezTo>
                      <a:cubicBezTo>
                        <a:pt x="281" y="50"/>
                        <a:pt x="288" y="53"/>
                        <a:pt x="288" y="55"/>
                      </a:cubicBezTo>
                      <a:cubicBezTo>
                        <a:pt x="288" y="56"/>
                        <a:pt x="281" y="50"/>
                        <a:pt x="282" y="56"/>
                      </a:cubicBezTo>
                      <a:cubicBezTo>
                        <a:pt x="283" y="62"/>
                        <a:pt x="273" y="57"/>
                        <a:pt x="275" y="59"/>
                      </a:cubicBezTo>
                      <a:cubicBezTo>
                        <a:pt x="276" y="61"/>
                        <a:pt x="274" y="65"/>
                        <a:pt x="273" y="68"/>
                      </a:cubicBezTo>
                      <a:cubicBezTo>
                        <a:pt x="272" y="71"/>
                        <a:pt x="283" y="76"/>
                        <a:pt x="283" y="77"/>
                      </a:cubicBezTo>
                      <a:cubicBezTo>
                        <a:pt x="283" y="79"/>
                        <a:pt x="275" y="78"/>
                        <a:pt x="271" y="77"/>
                      </a:cubicBezTo>
                      <a:cubicBezTo>
                        <a:pt x="267" y="76"/>
                        <a:pt x="270" y="73"/>
                        <a:pt x="266" y="73"/>
                      </a:cubicBezTo>
                      <a:cubicBezTo>
                        <a:pt x="262" y="72"/>
                        <a:pt x="265" y="76"/>
                        <a:pt x="264" y="77"/>
                      </a:cubicBezTo>
                      <a:cubicBezTo>
                        <a:pt x="263" y="79"/>
                        <a:pt x="252" y="72"/>
                        <a:pt x="246" y="72"/>
                      </a:cubicBezTo>
                      <a:cubicBezTo>
                        <a:pt x="240" y="72"/>
                        <a:pt x="231" y="62"/>
                        <a:pt x="224" y="63"/>
                      </a:cubicBezTo>
                      <a:cubicBezTo>
                        <a:pt x="217" y="64"/>
                        <a:pt x="231" y="69"/>
                        <a:pt x="234" y="75"/>
                      </a:cubicBezTo>
                      <a:cubicBezTo>
                        <a:pt x="238" y="80"/>
                        <a:pt x="208" y="84"/>
                        <a:pt x="203" y="86"/>
                      </a:cubicBezTo>
                      <a:cubicBezTo>
                        <a:pt x="197" y="87"/>
                        <a:pt x="164" y="82"/>
                        <a:pt x="157" y="82"/>
                      </a:cubicBezTo>
                      <a:cubicBezTo>
                        <a:pt x="150" y="81"/>
                        <a:pt x="147" y="83"/>
                        <a:pt x="144" y="83"/>
                      </a:cubicBezTo>
                      <a:cubicBezTo>
                        <a:pt x="141" y="83"/>
                        <a:pt x="131" y="81"/>
                        <a:pt x="131" y="87"/>
                      </a:cubicBezTo>
                      <a:cubicBezTo>
                        <a:pt x="131" y="92"/>
                        <a:pt x="111" y="83"/>
                        <a:pt x="106" y="82"/>
                      </a:cubicBezTo>
                      <a:cubicBezTo>
                        <a:pt x="101" y="82"/>
                        <a:pt x="93" y="81"/>
                        <a:pt x="94" y="84"/>
                      </a:cubicBezTo>
                      <a:cubicBezTo>
                        <a:pt x="95" y="86"/>
                        <a:pt x="86" y="88"/>
                        <a:pt x="82" y="89"/>
                      </a:cubicBezTo>
                      <a:cubicBezTo>
                        <a:pt x="77" y="90"/>
                        <a:pt x="79" y="91"/>
                        <a:pt x="77" y="95"/>
                      </a:cubicBezTo>
                      <a:cubicBezTo>
                        <a:pt x="76" y="100"/>
                        <a:pt x="60" y="94"/>
                        <a:pt x="54" y="94"/>
                      </a:cubicBezTo>
                      <a:cubicBezTo>
                        <a:pt x="48" y="95"/>
                        <a:pt x="25" y="88"/>
                        <a:pt x="21" y="89"/>
                      </a:cubicBezTo>
                      <a:cubicBezTo>
                        <a:pt x="17" y="90"/>
                        <a:pt x="34" y="95"/>
                        <a:pt x="37" y="98"/>
                      </a:cubicBezTo>
                      <a:cubicBezTo>
                        <a:pt x="40" y="101"/>
                        <a:pt x="6" y="92"/>
                        <a:pt x="3" y="93"/>
                      </a:cubicBezTo>
                      <a:cubicBezTo>
                        <a:pt x="0" y="95"/>
                        <a:pt x="40" y="108"/>
                        <a:pt x="41" y="110"/>
                      </a:cubicBezTo>
                      <a:cubicBezTo>
                        <a:pt x="41" y="113"/>
                        <a:pt x="47" y="113"/>
                        <a:pt x="45" y="115"/>
                      </a:cubicBezTo>
                      <a:cubicBezTo>
                        <a:pt x="44" y="117"/>
                        <a:pt x="63" y="121"/>
                        <a:pt x="70" y="121"/>
                      </a:cubicBezTo>
                      <a:cubicBezTo>
                        <a:pt x="76" y="121"/>
                        <a:pt x="87" y="124"/>
                        <a:pt x="91" y="128"/>
                      </a:cubicBezTo>
                      <a:cubicBezTo>
                        <a:pt x="95" y="131"/>
                        <a:pt x="123" y="135"/>
                        <a:pt x="125" y="138"/>
                      </a:cubicBezTo>
                      <a:cubicBezTo>
                        <a:pt x="127" y="141"/>
                        <a:pt x="111" y="142"/>
                        <a:pt x="107" y="143"/>
                      </a:cubicBezTo>
                      <a:cubicBezTo>
                        <a:pt x="105" y="143"/>
                        <a:pt x="104" y="145"/>
                        <a:pt x="103" y="148"/>
                      </a:cubicBezTo>
                      <a:cubicBezTo>
                        <a:pt x="384" y="208"/>
                        <a:pt x="694" y="241"/>
                        <a:pt x="1019" y="241"/>
                      </a:cubicBezTo>
                      <a:cubicBezTo>
                        <a:pt x="1278" y="241"/>
                        <a:pt x="1528" y="220"/>
                        <a:pt x="1761" y="181"/>
                      </a:cubicBezTo>
                      <a:cubicBezTo>
                        <a:pt x="1726" y="182"/>
                        <a:pt x="1694" y="184"/>
                        <a:pt x="1688" y="185"/>
                      </a:cubicBezTo>
                      <a:cubicBezTo>
                        <a:pt x="1677" y="187"/>
                        <a:pt x="1652" y="192"/>
                        <a:pt x="1644" y="191"/>
                      </a:cubicBezTo>
                      <a:close/>
                    </a:path>
                  </a:pathLst>
                </a:custGeom>
                <a:solidFill>
                  <a:srgbClr val="CFCFCF"/>
                </a:solidFill>
                <a:ln w="3175" cap="flat">
                  <a:solidFill>
                    <a:srgbClr val="000000"/>
                  </a:solidFill>
                  <a:prstDash val="solid"/>
                  <a:miter lim="800000"/>
                  <a:headEnd/>
                  <a:tailEnd/>
                </a:ln>
              </p:spPr>
              <p:txBody>
                <a:bodyPr/>
                <a:lstStyle/>
                <a:p>
                  <a:endParaRPr lang="ja-JP" altLang="en-US"/>
                </a:p>
              </p:txBody>
            </p:sp>
            <p:sp>
              <p:nvSpPr>
                <p:cNvPr id="255" name="Freeform 85">
                  <a:extLst>
                    <a:ext uri="{FF2B5EF4-FFF2-40B4-BE49-F238E27FC236}">
                      <a16:creationId xmlns:a16="http://schemas.microsoft.com/office/drawing/2014/main" id="{B434928A-A95B-46A6-BF88-3D1763D17D97}"/>
                    </a:ext>
                  </a:extLst>
                </p:cNvPr>
                <p:cNvSpPr>
                  <a:spLocks noChangeAspect="1"/>
                </p:cNvSpPr>
                <p:nvPr/>
              </p:nvSpPr>
              <p:spPr bwMode="auto">
                <a:xfrm>
                  <a:off x="5539" y="4016"/>
                  <a:ext cx="24" cy="20"/>
                </a:xfrm>
                <a:custGeom>
                  <a:avLst/>
                  <a:gdLst>
                    <a:gd name="T0" fmla="*/ 12 w 12"/>
                    <a:gd name="T1" fmla="*/ 4 h 10"/>
                    <a:gd name="T2" fmla="*/ 1 w 12"/>
                    <a:gd name="T3" fmla="*/ 8 h 10"/>
                    <a:gd name="T4" fmla="*/ 12 w 12"/>
                    <a:gd name="T5" fmla="*/ 4 h 10"/>
                  </a:gdLst>
                  <a:ahLst/>
                  <a:cxnLst>
                    <a:cxn ang="0">
                      <a:pos x="T0" y="T1"/>
                    </a:cxn>
                    <a:cxn ang="0">
                      <a:pos x="T2" y="T3"/>
                    </a:cxn>
                    <a:cxn ang="0">
                      <a:pos x="T4" y="T5"/>
                    </a:cxn>
                  </a:cxnLst>
                  <a:rect l="0" t="0" r="r" b="b"/>
                  <a:pathLst>
                    <a:path w="12" h="10">
                      <a:moveTo>
                        <a:pt x="12" y="4"/>
                      </a:moveTo>
                      <a:cubicBezTo>
                        <a:pt x="12" y="0"/>
                        <a:pt x="0" y="6"/>
                        <a:pt x="1" y="8"/>
                      </a:cubicBezTo>
                      <a:cubicBezTo>
                        <a:pt x="2" y="10"/>
                        <a:pt x="12" y="9"/>
                        <a:pt x="12" y="4"/>
                      </a:cubicBezTo>
                      <a:close/>
                    </a:path>
                  </a:pathLst>
                </a:custGeom>
                <a:solidFill>
                  <a:srgbClr val="CFCFCF"/>
                </a:solidFill>
                <a:ln w="3175" cap="flat">
                  <a:solidFill>
                    <a:srgbClr val="000000"/>
                  </a:solidFill>
                  <a:prstDash val="solid"/>
                  <a:miter lim="800000"/>
                  <a:headEnd/>
                  <a:tailEnd/>
                </a:ln>
              </p:spPr>
              <p:txBody>
                <a:bodyPr/>
                <a:lstStyle/>
                <a:p>
                  <a:endParaRPr lang="ja-JP" altLang="en-US"/>
                </a:p>
              </p:txBody>
            </p:sp>
          </p:grpSp>
          <p:grpSp>
            <p:nvGrpSpPr>
              <p:cNvPr id="69" name="Group 86">
                <a:extLst>
                  <a:ext uri="{FF2B5EF4-FFF2-40B4-BE49-F238E27FC236}">
                    <a16:creationId xmlns:a16="http://schemas.microsoft.com/office/drawing/2014/main" id="{6BCD0443-CD77-4C0F-B674-463537632E0C}"/>
                  </a:ext>
                </a:extLst>
              </p:cNvPr>
              <p:cNvGrpSpPr>
                <a:grpSpLocks noChangeAspect="1"/>
              </p:cNvGrpSpPr>
              <p:nvPr/>
            </p:nvGrpSpPr>
            <p:grpSpPr bwMode="auto">
              <a:xfrm>
                <a:off x="940" y="994"/>
                <a:ext cx="4220" cy="741"/>
                <a:chOff x="-489" y="-89"/>
                <a:chExt cx="7033" cy="1234"/>
              </a:xfrm>
            </p:grpSpPr>
            <p:sp>
              <p:nvSpPr>
                <p:cNvPr id="223" name="Freeform 87">
                  <a:extLst>
                    <a:ext uri="{FF2B5EF4-FFF2-40B4-BE49-F238E27FC236}">
                      <a16:creationId xmlns:a16="http://schemas.microsoft.com/office/drawing/2014/main" id="{96863A8C-CA59-4FDE-A63C-D0686D13526B}"/>
                    </a:ext>
                  </a:extLst>
                </p:cNvPr>
                <p:cNvSpPr>
                  <a:spLocks noChangeAspect="1"/>
                </p:cNvSpPr>
                <p:nvPr/>
              </p:nvSpPr>
              <p:spPr bwMode="auto">
                <a:xfrm>
                  <a:off x="6534" y="1135"/>
                  <a:ext cx="10" cy="10"/>
                </a:xfrm>
                <a:custGeom>
                  <a:avLst/>
                  <a:gdLst>
                    <a:gd name="T0" fmla="*/ 4 w 5"/>
                    <a:gd name="T1" fmla="*/ 4 h 5"/>
                    <a:gd name="T2" fmla="*/ 1 w 5"/>
                    <a:gd name="T3" fmla="*/ 1 h 5"/>
                    <a:gd name="T4" fmla="*/ 4 w 5"/>
                    <a:gd name="T5" fmla="*/ 4 h 5"/>
                  </a:gdLst>
                  <a:ahLst/>
                  <a:cxnLst>
                    <a:cxn ang="0">
                      <a:pos x="T0" y="T1"/>
                    </a:cxn>
                    <a:cxn ang="0">
                      <a:pos x="T2" y="T3"/>
                    </a:cxn>
                    <a:cxn ang="0">
                      <a:pos x="T4" y="T5"/>
                    </a:cxn>
                  </a:cxnLst>
                  <a:rect l="0" t="0" r="r" b="b"/>
                  <a:pathLst>
                    <a:path w="5" h="5">
                      <a:moveTo>
                        <a:pt x="4" y="4"/>
                      </a:moveTo>
                      <a:cubicBezTo>
                        <a:pt x="5" y="3"/>
                        <a:pt x="3" y="0"/>
                        <a:pt x="1" y="1"/>
                      </a:cubicBezTo>
                      <a:cubicBezTo>
                        <a:pt x="0" y="3"/>
                        <a:pt x="2" y="5"/>
                        <a:pt x="4" y="4"/>
                      </a:cubicBezTo>
                      <a:close/>
                    </a:path>
                  </a:pathLst>
                </a:custGeom>
                <a:solidFill>
                  <a:srgbClr val="B2D6AC"/>
                </a:solidFill>
                <a:ln w="3175" cap="flat">
                  <a:solidFill>
                    <a:srgbClr val="000000"/>
                  </a:solidFill>
                  <a:prstDash val="solid"/>
                  <a:miter lim="800000"/>
                  <a:headEnd/>
                  <a:tailEnd/>
                </a:ln>
              </p:spPr>
              <p:txBody>
                <a:bodyPr/>
                <a:lstStyle/>
                <a:p>
                  <a:endParaRPr lang="ja-JP" altLang="en-US"/>
                </a:p>
              </p:txBody>
            </p:sp>
            <p:sp>
              <p:nvSpPr>
                <p:cNvPr id="224" name="Freeform 88">
                  <a:extLst>
                    <a:ext uri="{FF2B5EF4-FFF2-40B4-BE49-F238E27FC236}">
                      <a16:creationId xmlns:a16="http://schemas.microsoft.com/office/drawing/2014/main" id="{2EF94BAA-2F91-496B-AD4C-B1ED3FC87D9A}"/>
                    </a:ext>
                  </a:extLst>
                </p:cNvPr>
                <p:cNvSpPr>
                  <a:spLocks noChangeAspect="1" noEditPoints="1"/>
                </p:cNvSpPr>
                <p:nvPr/>
              </p:nvSpPr>
              <p:spPr bwMode="auto">
                <a:xfrm>
                  <a:off x="-489" y="-21"/>
                  <a:ext cx="4206" cy="1048"/>
                </a:xfrm>
                <a:custGeom>
                  <a:avLst/>
                  <a:gdLst>
                    <a:gd name="T0" fmla="*/ 1912 w 2100"/>
                    <a:gd name="T1" fmla="*/ 81 h 523"/>
                    <a:gd name="T2" fmla="*/ 1741 w 2100"/>
                    <a:gd name="T3" fmla="*/ 53 h 523"/>
                    <a:gd name="T4" fmla="*/ 1646 w 2100"/>
                    <a:gd name="T5" fmla="*/ 44 h 523"/>
                    <a:gd name="T6" fmla="*/ 1584 w 2100"/>
                    <a:gd name="T7" fmla="*/ 8 h 523"/>
                    <a:gd name="T8" fmla="*/ 1392 w 2100"/>
                    <a:gd name="T9" fmla="*/ 40 h 523"/>
                    <a:gd name="T10" fmla="*/ 1315 w 2100"/>
                    <a:gd name="T11" fmla="*/ 65 h 523"/>
                    <a:gd name="T12" fmla="*/ 1242 w 2100"/>
                    <a:gd name="T13" fmla="*/ 109 h 523"/>
                    <a:gd name="T14" fmla="*/ 1253 w 2100"/>
                    <a:gd name="T15" fmla="*/ 79 h 523"/>
                    <a:gd name="T16" fmla="*/ 1179 w 2100"/>
                    <a:gd name="T17" fmla="*/ 88 h 523"/>
                    <a:gd name="T18" fmla="*/ 1041 w 2100"/>
                    <a:gd name="T19" fmla="*/ 108 h 523"/>
                    <a:gd name="T20" fmla="*/ 952 w 2100"/>
                    <a:gd name="T21" fmla="*/ 120 h 523"/>
                    <a:gd name="T22" fmla="*/ 1026 w 2100"/>
                    <a:gd name="T23" fmla="*/ 68 h 523"/>
                    <a:gd name="T24" fmla="*/ 922 w 2100"/>
                    <a:gd name="T25" fmla="*/ 78 h 523"/>
                    <a:gd name="T26" fmla="*/ 832 w 2100"/>
                    <a:gd name="T27" fmla="*/ 107 h 523"/>
                    <a:gd name="T28" fmla="*/ 725 w 2100"/>
                    <a:gd name="T29" fmla="*/ 140 h 523"/>
                    <a:gd name="T30" fmla="*/ 568 w 2100"/>
                    <a:gd name="T31" fmla="*/ 201 h 523"/>
                    <a:gd name="T32" fmla="*/ 550 w 2100"/>
                    <a:gd name="T33" fmla="*/ 250 h 523"/>
                    <a:gd name="T34" fmla="*/ 820 w 2100"/>
                    <a:gd name="T35" fmla="*/ 134 h 523"/>
                    <a:gd name="T36" fmla="*/ 773 w 2100"/>
                    <a:gd name="T37" fmla="*/ 186 h 523"/>
                    <a:gd name="T38" fmla="*/ 704 w 2100"/>
                    <a:gd name="T39" fmla="*/ 212 h 523"/>
                    <a:gd name="T40" fmla="*/ 621 w 2100"/>
                    <a:gd name="T41" fmla="*/ 253 h 523"/>
                    <a:gd name="T42" fmla="*/ 524 w 2100"/>
                    <a:gd name="T43" fmla="*/ 262 h 523"/>
                    <a:gd name="T44" fmla="*/ 507 w 2100"/>
                    <a:gd name="T45" fmla="*/ 251 h 523"/>
                    <a:gd name="T46" fmla="*/ 367 w 2100"/>
                    <a:gd name="T47" fmla="*/ 308 h 523"/>
                    <a:gd name="T48" fmla="*/ 239 w 2100"/>
                    <a:gd name="T49" fmla="*/ 353 h 523"/>
                    <a:gd name="T50" fmla="*/ 124 w 2100"/>
                    <a:gd name="T51" fmla="*/ 410 h 523"/>
                    <a:gd name="T52" fmla="*/ 21 w 2100"/>
                    <a:gd name="T53" fmla="*/ 507 h 523"/>
                    <a:gd name="T54" fmla="*/ 132 w 2100"/>
                    <a:gd name="T55" fmla="*/ 474 h 523"/>
                    <a:gd name="T56" fmla="*/ 288 w 2100"/>
                    <a:gd name="T57" fmla="*/ 411 h 523"/>
                    <a:gd name="T58" fmla="*/ 304 w 2100"/>
                    <a:gd name="T59" fmla="*/ 482 h 523"/>
                    <a:gd name="T60" fmla="*/ 355 w 2100"/>
                    <a:gd name="T61" fmla="*/ 457 h 523"/>
                    <a:gd name="T62" fmla="*/ 376 w 2100"/>
                    <a:gd name="T63" fmla="*/ 386 h 523"/>
                    <a:gd name="T64" fmla="*/ 386 w 2100"/>
                    <a:gd name="T65" fmla="*/ 440 h 523"/>
                    <a:gd name="T66" fmla="*/ 347 w 2100"/>
                    <a:gd name="T67" fmla="*/ 511 h 523"/>
                    <a:gd name="T68" fmla="*/ 384 w 2100"/>
                    <a:gd name="T69" fmla="*/ 481 h 523"/>
                    <a:gd name="T70" fmla="*/ 444 w 2100"/>
                    <a:gd name="T71" fmla="*/ 452 h 523"/>
                    <a:gd name="T72" fmla="*/ 510 w 2100"/>
                    <a:gd name="T73" fmla="*/ 411 h 523"/>
                    <a:gd name="T74" fmla="*/ 596 w 2100"/>
                    <a:gd name="T75" fmla="*/ 391 h 523"/>
                    <a:gd name="T76" fmla="*/ 624 w 2100"/>
                    <a:gd name="T77" fmla="*/ 386 h 523"/>
                    <a:gd name="T78" fmla="*/ 677 w 2100"/>
                    <a:gd name="T79" fmla="*/ 435 h 523"/>
                    <a:gd name="T80" fmla="*/ 757 w 2100"/>
                    <a:gd name="T81" fmla="*/ 368 h 523"/>
                    <a:gd name="T82" fmla="*/ 844 w 2100"/>
                    <a:gd name="T83" fmla="*/ 297 h 523"/>
                    <a:gd name="T84" fmla="*/ 909 w 2100"/>
                    <a:gd name="T85" fmla="*/ 306 h 523"/>
                    <a:gd name="T86" fmla="*/ 1038 w 2100"/>
                    <a:gd name="T87" fmla="*/ 258 h 523"/>
                    <a:gd name="T88" fmla="*/ 1122 w 2100"/>
                    <a:gd name="T89" fmla="*/ 263 h 523"/>
                    <a:gd name="T90" fmla="*/ 1175 w 2100"/>
                    <a:gd name="T91" fmla="*/ 335 h 523"/>
                    <a:gd name="T92" fmla="*/ 1302 w 2100"/>
                    <a:gd name="T93" fmla="*/ 303 h 523"/>
                    <a:gd name="T94" fmla="*/ 1409 w 2100"/>
                    <a:gd name="T95" fmla="*/ 334 h 523"/>
                    <a:gd name="T96" fmla="*/ 1520 w 2100"/>
                    <a:gd name="T97" fmla="*/ 286 h 523"/>
                    <a:gd name="T98" fmla="*/ 1609 w 2100"/>
                    <a:gd name="T99" fmla="*/ 343 h 523"/>
                    <a:gd name="T100" fmla="*/ 1605 w 2100"/>
                    <a:gd name="T101" fmla="*/ 397 h 523"/>
                    <a:gd name="T102" fmla="*/ 1678 w 2100"/>
                    <a:gd name="T103" fmla="*/ 377 h 523"/>
                    <a:gd name="T104" fmla="*/ 1687 w 2100"/>
                    <a:gd name="T105" fmla="*/ 273 h 523"/>
                    <a:gd name="T106" fmla="*/ 1762 w 2100"/>
                    <a:gd name="T107" fmla="*/ 202 h 523"/>
                    <a:gd name="T108" fmla="*/ 1840 w 2100"/>
                    <a:gd name="T109" fmla="*/ 194 h 523"/>
                    <a:gd name="T110" fmla="*/ 1919 w 2100"/>
                    <a:gd name="T111" fmla="*/ 160 h 523"/>
                    <a:gd name="T112" fmla="*/ 1866 w 2100"/>
                    <a:gd name="T113" fmla="*/ 298 h 523"/>
                    <a:gd name="T114" fmla="*/ 1917 w 2100"/>
                    <a:gd name="T115" fmla="*/ 232 h 523"/>
                    <a:gd name="T116" fmla="*/ 1975 w 2100"/>
                    <a:gd name="T117" fmla="*/ 192 h 523"/>
                    <a:gd name="T118" fmla="*/ 2031 w 2100"/>
                    <a:gd name="T119" fmla="*/ 126 h 523"/>
                    <a:gd name="T120" fmla="*/ 820 w 2100"/>
                    <a:gd name="T121" fmla="*/ 188 h 523"/>
                    <a:gd name="T122" fmla="*/ 908 w 2100"/>
                    <a:gd name="T123" fmla="*/ 91 h 523"/>
                    <a:gd name="T124" fmla="*/ 1390 w 2100"/>
                    <a:gd name="T125" fmla="*/ 287 h 5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100" h="523">
                      <a:moveTo>
                        <a:pt x="2092" y="116"/>
                      </a:moveTo>
                      <a:cubicBezTo>
                        <a:pt x="2085" y="113"/>
                        <a:pt x="2072" y="106"/>
                        <a:pt x="2066" y="106"/>
                      </a:cubicBezTo>
                      <a:cubicBezTo>
                        <a:pt x="2060" y="106"/>
                        <a:pt x="2065" y="109"/>
                        <a:pt x="2062" y="112"/>
                      </a:cubicBezTo>
                      <a:cubicBezTo>
                        <a:pt x="2058" y="116"/>
                        <a:pt x="2055" y="105"/>
                        <a:pt x="2052" y="102"/>
                      </a:cubicBezTo>
                      <a:cubicBezTo>
                        <a:pt x="2048" y="100"/>
                        <a:pt x="2032" y="98"/>
                        <a:pt x="2016" y="90"/>
                      </a:cubicBezTo>
                      <a:cubicBezTo>
                        <a:pt x="2000" y="83"/>
                        <a:pt x="1958" y="75"/>
                        <a:pt x="1952" y="75"/>
                      </a:cubicBezTo>
                      <a:cubicBezTo>
                        <a:pt x="1947" y="75"/>
                        <a:pt x="1933" y="74"/>
                        <a:pt x="1927" y="76"/>
                      </a:cubicBezTo>
                      <a:cubicBezTo>
                        <a:pt x="1922" y="79"/>
                        <a:pt x="1944" y="80"/>
                        <a:pt x="1944" y="87"/>
                      </a:cubicBezTo>
                      <a:cubicBezTo>
                        <a:pt x="1945" y="95"/>
                        <a:pt x="1934" y="86"/>
                        <a:pt x="1930" y="84"/>
                      </a:cubicBezTo>
                      <a:cubicBezTo>
                        <a:pt x="1925" y="83"/>
                        <a:pt x="1921" y="80"/>
                        <a:pt x="1912" y="81"/>
                      </a:cubicBezTo>
                      <a:cubicBezTo>
                        <a:pt x="1904" y="82"/>
                        <a:pt x="1878" y="78"/>
                        <a:pt x="1872" y="78"/>
                      </a:cubicBezTo>
                      <a:cubicBezTo>
                        <a:pt x="1865" y="78"/>
                        <a:pt x="1869" y="69"/>
                        <a:pt x="1856" y="65"/>
                      </a:cubicBezTo>
                      <a:cubicBezTo>
                        <a:pt x="1843" y="62"/>
                        <a:pt x="1833" y="65"/>
                        <a:pt x="1825" y="65"/>
                      </a:cubicBezTo>
                      <a:cubicBezTo>
                        <a:pt x="1817" y="65"/>
                        <a:pt x="1819" y="63"/>
                        <a:pt x="1815" y="63"/>
                      </a:cubicBezTo>
                      <a:cubicBezTo>
                        <a:pt x="1812" y="62"/>
                        <a:pt x="1806" y="58"/>
                        <a:pt x="1800" y="56"/>
                      </a:cubicBezTo>
                      <a:cubicBezTo>
                        <a:pt x="1795" y="54"/>
                        <a:pt x="1807" y="51"/>
                        <a:pt x="1796" y="51"/>
                      </a:cubicBezTo>
                      <a:cubicBezTo>
                        <a:pt x="1784" y="51"/>
                        <a:pt x="1763" y="48"/>
                        <a:pt x="1758" y="48"/>
                      </a:cubicBezTo>
                      <a:cubicBezTo>
                        <a:pt x="1753" y="47"/>
                        <a:pt x="1747" y="48"/>
                        <a:pt x="1746" y="50"/>
                      </a:cubicBezTo>
                      <a:cubicBezTo>
                        <a:pt x="1745" y="51"/>
                        <a:pt x="1741" y="48"/>
                        <a:pt x="1737" y="51"/>
                      </a:cubicBezTo>
                      <a:cubicBezTo>
                        <a:pt x="1733" y="54"/>
                        <a:pt x="1739" y="53"/>
                        <a:pt x="1741" y="53"/>
                      </a:cubicBezTo>
                      <a:cubicBezTo>
                        <a:pt x="1743" y="53"/>
                        <a:pt x="1742" y="60"/>
                        <a:pt x="1737" y="60"/>
                      </a:cubicBezTo>
                      <a:cubicBezTo>
                        <a:pt x="1733" y="60"/>
                        <a:pt x="1717" y="59"/>
                        <a:pt x="1710" y="60"/>
                      </a:cubicBezTo>
                      <a:cubicBezTo>
                        <a:pt x="1704" y="61"/>
                        <a:pt x="1698" y="56"/>
                        <a:pt x="1697" y="56"/>
                      </a:cubicBezTo>
                      <a:cubicBezTo>
                        <a:pt x="1695" y="56"/>
                        <a:pt x="1687" y="64"/>
                        <a:pt x="1683" y="68"/>
                      </a:cubicBezTo>
                      <a:cubicBezTo>
                        <a:pt x="1678" y="71"/>
                        <a:pt x="1672" y="57"/>
                        <a:pt x="1672" y="55"/>
                      </a:cubicBezTo>
                      <a:cubicBezTo>
                        <a:pt x="1672" y="53"/>
                        <a:pt x="1678" y="53"/>
                        <a:pt x="1677" y="51"/>
                      </a:cubicBezTo>
                      <a:cubicBezTo>
                        <a:pt x="1677" y="49"/>
                        <a:pt x="1681" y="42"/>
                        <a:pt x="1677" y="41"/>
                      </a:cubicBezTo>
                      <a:cubicBezTo>
                        <a:pt x="1673" y="40"/>
                        <a:pt x="1671" y="38"/>
                        <a:pt x="1667" y="39"/>
                      </a:cubicBezTo>
                      <a:cubicBezTo>
                        <a:pt x="1662" y="39"/>
                        <a:pt x="1658" y="35"/>
                        <a:pt x="1655" y="35"/>
                      </a:cubicBezTo>
                      <a:cubicBezTo>
                        <a:pt x="1652" y="35"/>
                        <a:pt x="1647" y="42"/>
                        <a:pt x="1646" y="44"/>
                      </a:cubicBezTo>
                      <a:cubicBezTo>
                        <a:pt x="1644" y="46"/>
                        <a:pt x="1625" y="44"/>
                        <a:pt x="1621" y="43"/>
                      </a:cubicBezTo>
                      <a:cubicBezTo>
                        <a:pt x="1617" y="43"/>
                        <a:pt x="1622" y="38"/>
                        <a:pt x="1620" y="39"/>
                      </a:cubicBezTo>
                      <a:cubicBezTo>
                        <a:pt x="1618" y="39"/>
                        <a:pt x="1607" y="37"/>
                        <a:pt x="1598" y="37"/>
                      </a:cubicBezTo>
                      <a:cubicBezTo>
                        <a:pt x="1589" y="37"/>
                        <a:pt x="1584" y="36"/>
                        <a:pt x="1582" y="35"/>
                      </a:cubicBezTo>
                      <a:cubicBezTo>
                        <a:pt x="1580" y="33"/>
                        <a:pt x="1572" y="35"/>
                        <a:pt x="1570" y="37"/>
                      </a:cubicBezTo>
                      <a:cubicBezTo>
                        <a:pt x="1568" y="40"/>
                        <a:pt x="1555" y="42"/>
                        <a:pt x="1544" y="42"/>
                      </a:cubicBezTo>
                      <a:cubicBezTo>
                        <a:pt x="1533" y="41"/>
                        <a:pt x="1580" y="27"/>
                        <a:pt x="1587" y="27"/>
                      </a:cubicBezTo>
                      <a:cubicBezTo>
                        <a:pt x="1593" y="27"/>
                        <a:pt x="1607" y="19"/>
                        <a:pt x="1609" y="17"/>
                      </a:cubicBezTo>
                      <a:cubicBezTo>
                        <a:pt x="1610" y="14"/>
                        <a:pt x="1615" y="8"/>
                        <a:pt x="1604" y="7"/>
                      </a:cubicBezTo>
                      <a:cubicBezTo>
                        <a:pt x="1593" y="7"/>
                        <a:pt x="1588" y="7"/>
                        <a:pt x="1584" y="8"/>
                      </a:cubicBezTo>
                      <a:cubicBezTo>
                        <a:pt x="1579" y="9"/>
                        <a:pt x="1589" y="4"/>
                        <a:pt x="1585" y="4"/>
                      </a:cubicBezTo>
                      <a:cubicBezTo>
                        <a:pt x="1581" y="4"/>
                        <a:pt x="1587" y="0"/>
                        <a:pt x="1580" y="0"/>
                      </a:cubicBezTo>
                      <a:cubicBezTo>
                        <a:pt x="1573" y="0"/>
                        <a:pt x="1556" y="4"/>
                        <a:pt x="1549" y="7"/>
                      </a:cubicBezTo>
                      <a:cubicBezTo>
                        <a:pt x="1542" y="10"/>
                        <a:pt x="1538" y="11"/>
                        <a:pt x="1531" y="13"/>
                      </a:cubicBezTo>
                      <a:cubicBezTo>
                        <a:pt x="1524" y="15"/>
                        <a:pt x="1515" y="10"/>
                        <a:pt x="1508" y="12"/>
                      </a:cubicBezTo>
                      <a:cubicBezTo>
                        <a:pt x="1501" y="14"/>
                        <a:pt x="1477" y="17"/>
                        <a:pt x="1470" y="21"/>
                      </a:cubicBezTo>
                      <a:cubicBezTo>
                        <a:pt x="1464" y="25"/>
                        <a:pt x="1442" y="27"/>
                        <a:pt x="1436" y="30"/>
                      </a:cubicBezTo>
                      <a:cubicBezTo>
                        <a:pt x="1431" y="33"/>
                        <a:pt x="1439" y="32"/>
                        <a:pt x="1441" y="34"/>
                      </a:cubicBezTo>
                      <a:cubicBezTo>
                        <a:pt x="1443" y="36"/>
                        <a:pt x="1422" y="38"/>
                        <a:pt x="1411" y="38"/>
                      </a:cubicBezTo>
                      <a:cubicBezTo>
                        <a:pt x="1400" y="38"/>
                        <a:pt x="1397" y="37"/>
                        <a:pt x="1392" y="40"/>
                      </a:cubicBezTo>
                      <a:cubicBezTo>
                        <a:pt x="1387" y="42"/>
                        <a:pt x="1384" y="47"/>
                        <a:pt x="1387" y="49"/>
                      </a:cubicBezTo>
                      <a:cubicBezTo>
                        <a:pt x="1389" y="51"/>
                        <a:pt x="1386" y="53"/>
                        <a:pt x="1381" y="56"/>
                      </a:cubicBezTo>
                      <a:cubicBezTo>
                        <a:pt x="1376" y="59"/>
                        <a:pt x="1375" y="52"/>
                        <a:pt x="1375" y="52"/>
                      </a:cubicBezTo>
                      <a:cubicBezTo>
                        <a:pt x="1375" y="52"/>
                        <a:pt x="1367" y="50"/>
                        <a:pt x="1361" y="53"/>
                      </a:cubicBezTo>
                      <a:cubicBezTo>
                        <a:pt x="1355" y="56"/>
                        <a:pt x="1350" y="56"/>
                        <a:pt x="1347" y="56"/>
                      </a:cubicBezTo>
                      <a:cubicBezTo>
                        <a:pt x="1344" y="57"/>
                        <a:pt x="1346" y="59"/>
                        <a:pt x="1346" y="64"/>
                      </a:cubicBezTo>
                      <a:cubicBezTo>
                        <a:pt x="1346" y="70"/>
                        <a:pt x="1334" y="64"/>
                        <a:pt x="1332" y="63"/>
                      </a:cubicBezTo>
                      <a:cubicBezTo>
                        <a:pt x="1330" y="62"/>
                        <a:pt x="1336" y="59"/>
                        <a:pt x="1340" y="55"/>
                      </a:cubicBezTo>
                      <a:cubicBezTo>
                        <a:pt x="1344" y="50"/>
                        <a:pt x="1333" y="53"/>
                        <a:pt x="1328" y="55"/>
                      </a:cubicBezTo>
                      <a:cubicBezTo>
                        <a:pt x="1322" y="57"/>
                        <a:pt x="1322" y="58"/>
                        <a:pt x="1315" y="65"/>
                      </a:cubicBezTo>
                      <a:cubicBezTo>
                        <a:pt x="1308" y="73"/>
                        <a:pt x="1294" y="79"/>
                        <a:pt x="1290" y="83"/>
                      </a:cubicBezTo>
                      <a:cubicBezTo>
                        <a:pt x="1286" y="86"/>
                        <a:pt x="1300" y="83"/>
                        <a:pt x="1304" y="83"/>
                      </a:cubicBezTo>
                      <a:cubicBezTo>
                        <a:pt x="1308" y="83"/>
                        <a:pt x="1308" y="85"/>
                        <a:pt x="1307" y="88"/>
                      </a:cubicBezTo>
                      <a:cubicBezTo>
                        <a:pt x="1307" y="92"/>
                        <a:pt x="1307" y="93"/>
                        <a:pt x="1302" y="95"/>
                      </a:cubicBezTo>
                      <a:cubicBezTo>
                        <a:pt x="1297" y="97"/>
                        <a:pt x="1299" y="90"/>
                        <a:pt x="1299" y="88"/>
                      </a:cubicBezTo>
                      <a:cubicBezTo>
                        <a:pt x="1299" y="87"/>
                        <a:pt x="1294" y="88"/>
                        <a:pt x="1288" y="88"/>
                      </a:cubicBezTo>
                      <a:cubicBezTo>
                        <a:pt x="1283" y="89"/>
                        <a:pt x="1281" y="94"/>
                        <a:pt x="1276" y="97"/>
                      </a:cubicBezTo>
                      <a:cubicBezTo>
                        <a:pt x="1272" y="100"/>
                        <a:pt x="1256" y="109"/>
                        <a:pt x="1245" y="112"/>
                      </a:cubicBezTo>
                      <a:cubicBezTo>
                        <a:pt x="1233" y="116"/>
                        <a:pt x="1231" y="115"/>
                        <a:pt x="1227" y="114"/>
                      </a:cubicBezTo>
                      <a:cubicBezTo>
                        <a:pt x="1223" y="113"/>
                        <a:pt x="1231" y="112"/>
                        <a:pt x="1242" y="109"/>
                      </a:cubicBezTo>
                      <a:cubicBezTo>
                        <a:pt x="1252" y="106"/>
                        <a:pt x="1269" y="95"/>
                        <a:pt x="1274" y="93"/>
                      </a:cubicBezTo>
                      <a:cubicBezTo>
                        <a:pt x="1280" y="91"/>
                        <a:pt x="1277" y="90"/>
                        <a:pt x="1276" y="87"/>
                      </a:cubicBezTo>
                      <a:cubicBezTo>
                        <a:pt x="1274" y="84"/>
                        <a:pt x="1281" y="84"/>
                        <a:pt x="1289" y="79"/>
                      </a:cubicBezTo>
                      <a:cubicBezTo>
                        <a:pt x="1297" y="73"/>
                        <a:pt x="1310" y="61"/>
                        <a:pt x="1310" y="61"/>
                      </a:cubicBezTo>
                      <a:cubicBezTo>
                        <a:pt x="1310" y="61"/>
                        <a:pt x="1335" y="47"/>
                        <a:pt x="1336" y="46"/>
                      </a:cubicBezTo>
                      <a:cubicBezTo>
                        <a:pt x="1337" y="44"/>
                        <a:pt x="1328" y="45"/>
                        <a:pt x="1323" y="44"/>
                      </a:cubicBezTo>
                      <a:cubicBezTo>
                        <a:pt x="1319" y="43"/>
                        <a:pt x="1312" y="48"/>
                        <a:pt x="1303" y="53"/>
                      </a:cubicBezTo>
                      <a:cubicBezTo>
                        <a:pt x="1293" y="59"/>
                        <a:pt x="1275" y="62"/>
                        <a:pt x="1270" y="67"/>
                      </a:cubicBezTo>
                      <a:cubicBezTo>
                        <a:pt x="1266" y="71"/>
                        <a:pt x="1256" y="75"/>
                        <a:pt x="1248" y="79"/>
                      </a:cubicBezTo>
                      <a:cubicBezTo>
                        <a:pt x="1240" y="84"/>
                        <a:pt x="1250" y="80"/>
                        <a:pt x="1253" y="79"/>
                      </a:cubicBezTo>
                      <a:cubicBezTo>
                        <a:pt x="1257" y="79"/>
                        <a:pt x="1251" y="82"/>
                        <a:pt x="1249" y="86"/>
                      </a:cubicBezTo>
                      <a:cubicBezTo>
                        <a:pt x="1247" y="91"/>
                        <a:pt x="1245" y="91"/>
                        <a:pt x="1240" y="92"/>
                      </a:cubicBezTo>
                      <a:cubicBezTo>
                        <a:pt x="1235" y="94"/>
                        <a:pt x="1236" y="91"/>
                        <a:pt x="1236" y="87"/>
                      </a:cubicBezTo>
                      <a:cubicBezTo>
                        <a:pt x="1236" y="84"/>
                        <a:pt x="1231" y="85"/>
                        <a:pt x="1229" y="82"/>
                      </a:cubicBezTo>
                      <a:cubicBezTo>
                        <a:pt x="1227" y="78"/>
                        <a:pt x="1218" y="78"/>
                        <a:pt x="1214" y="78"/>
                      </a:cubicBezTo>
                      <a:cubicBezTo>
                        <a:pt x="1209" y="78"/>
                        <a:pt x="1213" y="71"/>
                        <a:pt x="1212" y="67"/>
                      </a:cubicBezTo>
                      <a:cubicBezTo>
                        <a:pt x="1212" y="62"/>
                        <a:pt x="1199" y="74"/>
                        <a:pt x="1201" y="78"/>
                      </a:cubicBezTo>
                      <a:cubicBezTo>
                        <a:pt x="1204" y="81"/>
                        <a:pt x="1199" y="82"/>
                        <a:pt x="1196" y="86"/>
                      </a:cubicBezTo>
                      <a:cubicBezTo>
                        <a:pt x="1194" y="90"/>
                        <a:pt x="1187" y="91"/>
                        <a:pt x="1180" y="93"/>
                      </a:cubicBezTo>
                      <a:cubicBezTo>
                        <a:pt x="1172" y="95"/>
                        <a:pt x="1183" y="88"/>
                        <a:pt x="1179" y="88"/>
                      </a:cubicBezTo>
                      <a:cubicBezTo>
                        <a:pt x="1176" y="88"/>
                        <a:pt x="1172" y="90"/>
                        <a:pt x="1162" y="92"/>
                      </a:cubicBezTo>
                      <a:cubicBezTo>
                        <a:pt x="1151" y="93"/>
                        <a:pt x="1147" y="93"/>
                        <a:pt x="1141" y="93"/>
                      </a:cubicBezTo>
                      <a:cubicBezTo>
                        <a:pt x="1135" y="93"/>
                        <a:pt x="1143" y="91"/>
                        <a:pt x="1146" y="86"/>
                      </a:cubicBezTo>
                      <a:cubicBezTo>
                        <a:pt x="1149" y="82"/>
                        <a:pt x="1130" y="89"/>
                        <a:pt x="1113" y="92"/>
                      </a:cubicBezTo>
                      <a:cubicBezTo>
                        <a:pt x="1096" y="95"/>
                        <a:pt x="1075" y="104"/>
                        <a:pt x="1067" y="108"/>
                      </a:cubicBezTo>
                      <a:cubicBezTo>
                        <a:pt x="1059" y="111"/>
                        <a:pt x="1050" y="111"/>
                        <a:pt x="1053" y="107"/>
                      </a:cubicBezTo>
                      <a:cubicBezTo>
                        <a:pt x="1056" y="104"/>
                        <a:pt x="1069" y="99"/>
                        <a:pt x="1072" y="98"/>
                      </a:cubicBezTo>
                      <a:cubicBezTo>
                        <a:pt x="1074" y="97"/>
                        <a:pt x="1082" y="93"/>
                        <a:pt x="1081" y="91"/>
                      </a:cubicBezTo>
                      <a:cubicBezTo>
                        <a:pt x="1080" y="88"/>
                        <a:pt x="1074" y="90"/>
                        <a:pt x="1068" y="92"/>
                      </a:cubicBezTo>
                      <a:cubicBezTo>
                        <a:pt x="1062" y="95"/>
                        <a:pt x="1048" y="100"/>
                        <a:pt x="1041" y="108"/>
                      </a:cubicBezTo>
                      <a:cubicBezTo>
                        <a:pt x="1034" y="115"/>
                        <a:pt x="1025" y="117"/>
                        <a:pt x="1021" y="119"/>
                      </a:cubicBezTo>
                      <a:cubicBezTo>
                        <a:pt x="1018" y="120"/>
                        <a:pt x="1012" y="117"/>
                        <a:pt x="1000" y="120"/>
                      </a:cubicBezTo>
                      <a:cubicBezTo>
                        <a:pt x="987" y="124"/>
                        <a:pt x="976" y="124"/>
                        <a:pt x="971" y="129"/>
                      </a:cubicBezTo>
                      <a:cubicBezTo>
                        <a:pt x="965" y="133"/>
                        <a:pt x="966" y="132"/>
                        <a:pt x="959" y="134"/>
                      </a:cubicBezTo>
                      <a:cubicBezTo>
                        <a:pt x="952" y="135"/>
                        <a:pt x="953" y="128"/>
                        <a:pt x="947" y="130"/>
                      </a:cubicBezTo>
                      <a:cubicBezTo>
                        <a:pt x="941" y="132"/>
                        <a:pt x="937" y="136"/>
                        <a:pt x="938" y="139"/>
                      </a:cubicBezTo>
                      <a:cubicBezTo>
                        <a:pt x="938" y="141"/>
                        <a:pt x="931" y="144"/>
                        <a:pt x="925" y="145"/>
                      </a:cubicBezTo>
                      <a:cubicBezTo>
                        <a:pt x="919" y="146"/>
                        <a:pt x="923" y="141"/>
                        <a:pt x="922" y="139"/>
                      </a:cubicBezTo>
                      <a:cubicBezTo>
                        <a:pt x="920" y="136"/>
                        <a:pt x="927" y="136"/>
                        <a:pt x="932" y="131"/>
                      </a:cubicBezTo>
                      <a:cubicBezTo>
                        <a:pt x="938" y="125"/>
                        <a:pt x="945" y="122"/>
                        <a:pt x="952" y="120"/>
                      </a:cubicBezTo>
                      <a:cubicBezTo>
                        <a:pt x="959" y="117"/>
                        <a:pt x="956" y="110"/>
                        <a:pt x="959" y="107"/>
                      </a:cubicBezTo>
                      <a:cubicBezTo>
                        <a:pt x="963" y="104"/>
                        <a:pt x="964" y="112"/>
                        <a:pt x="968" y="115"/>
                      </a:cubicBezTo>
                      <a:cubicBezTo>
                        <a:pt x="972" y="118"/>
                        <a:pt x="984" y="116"/>
                        <a:pt x="997" y="114"/>
                      </a:cubicBezTo>
                      <a:cubicBezTo>
                        <a:pt x="1011" y="112"/>
                        <a:pt x="1025" y="106"/>
                        <a:pt x="1029" y="101"/>
                      </a:cubicBezTo>
                      <a:cubicBezTo>
                        <a:pt x="1033" y="96"/>
                        <a:pt x="1030" y="91"/>
                        <a:pt x="1032" y="87"/>
                      </a:cubicBezTo>
                      <a:cubicBezTo>
                        <a:pt x="1033" y="82"/>
                        <a:pt x="1026" y="82"/>
                        <a:pt x="1023" y="82"/>
                      </a:cubicBezTo>
                      <a:cubicBezTo>
                        <a:pt x="1019" y="82"/>
                        <a:pt x="1019" y="81"/>
                        <a:pt x="1020" y="78"/>
                      </a:cubicBezTo>
                      <a:cubicBezTo>
                        <a:pt x="1020" y="77"/>
                        <a:pt x="1020" y="76"/>
                        <a:pt x="1018" y="76"/>
                      </a:cubicBezTo>
                      <a:cubicBezTo>
                        <a:pt x="1016" y="76"/>
                        <a:pt x="1012" y="76"/>
                        <a:pt x="1009" y="76"/>
                      </a:cubicBezTo>
                      <a:cubicBezTo>
                        <a:pt x="1003" y="76"/>
                        <a:pt x="1024" y="70"/>
                        <a:pt x="1026" y="68"/>
                      </a:cubicBezTo>
                      <a:cubicBezTo>
                        <a:pt x="1028" y="67"/>
                        <a:pt x="1024" y="63"/>
                        <a:pt x="1018" y="64"/>
                      </a:cubicBezTo>
                      <a:cubicBezTo>
                        <a:pt x="1013" y="64"/>
                        <a:pt x="1010" y="63"/>
                        <a:pt x="1010" y="63"/>
                      </a:cubicBezTo>
                      <a:cubicBezTo>
                        <a:pt x="1010" y="63"/>
                        <a:pt x="996" y="64"/>
                        <a:pt x="988" y="67"/>
                      </a:cubicBezTo>
                      <a:cubicBezTo>
                        <a:pt x="981" y="70"/>
                        <a:pt x="984" y="67"/>
                        <a:pt x="982" y="65"/>
                      </a:cubicBezTo>
                      <a:cubicBezTo>
                        <a:pt x="979" y="62"/>
                        <a:pt x="974" y="66"/>
                        <a:pt x="968" y="68"/>
                      </a:cubicBezTo>
                      <a:cubicBezTo>
                        <a:pt x="962" y="71"/>
                        <a:pt x="961" y="71"/>
                        <a:pt x="953" y="72"/>
                      </a:cubicBezTo>
                      <a:cubicBezTo>
                        <a:pt x="945" y="74"/>
                        <a:pt x="951" y="74"/>
                        <a:pt x="946" y="76"/>
                      </a:cubicBezTo>
                      <a:cubicBezTo>
                        <a:pt x="942" y="77"/>
                        <a:pt x="942" y="76"/>
                        <a:pt x="940" y="73"/>
                      </a:cubicBezTo>
                      <a:cubicBezTo>
                        <a:pt x="938" y="71"/>
                        <a:pt x="934" y="78"/>
                        <a:pt x="934" y="80"/>
                      </a:cubicBezTo>
                      <a:cubicBezTo>
                        <a:pt x="935" y="82"/>
                        <a:pt x="926" y="78"/>
                        <a:pt x="922" y="78"/>
                      </a:cubicBezTo>
                      <a:cubicBezTo>
                        <a:pt x="918" y="78"/>
                        <a:pt x="916" y="81"/>
                        <a:pt x="912" y="84"/>
                      </a:cubicBezTo>
                      <a:cubicBezTo>
                        <a:pt x="908" y="87"/>
                        <a:pt x="904" y="84"/>
                        <a:pt x="904" y="84"/>
                      </a:cubicBezTo>
                      <a:cubicBezTo>
                        <a:pt x="904" y="84"/>
                        <a:pt x="898" y="85"/>
                        <a:pt x="892" y="88"/>
                      </a:cubicBezTo>
                      <a:cubicBezTo>
                        <a:pt x="886" y="92"/>
                        <a:pt x="881" y="88"/>
                        <a:pt x="879" y="88"/>
                      </a:cubicBezTo>
                      <a:cubicBezTo>
                        <a:pt x="877" y="88"/>
                        <a:pt x="871" y="89"/>
                        <a:pt x="869" y="91"/>
                      </a:cubicBezTo>
                      <a:cubicBezTo>
                        <a:pt x="868" y="94"/>
                        <a:pt x="863" y="95"/>
                        <a:pt x="859" y="95"/>
                      </a:cubicBezTo>
                      <a:cubicBezTo>
                        <a:pt x="855" y="95"/>
                        <a:pt x="853" y="95"/>
                        <a:pt x="851" y="99"/>
                      </a:cubicBezTo>
                      <a:cubicBezTo>
                        <a:pt x="849" y="102"/>
                        <a:pt x="846" y="99"/>
                        <a:pt x="841" y="99"/>
                      </a:cubicBezTo>
                      <a:cubicBezTo>
                        <a:pt x="836" y="99"/>
                        <a:pt x="834" y="99"/>
                        <a:pt x="835" y="101"/>
                      </a:cubicBezTo>
                      <a:cubicBezTo>
                        <a:pt x="836" y="103"/>
                        <a:pt x="835" y="103"/>
                        <a:pt x="832" y="107"/>
                      </a:cubicBezTo>
                      <a:cubicBezTo>
                        <a:pt x="829" y="110"/>
                        <a:pt x="828" y="106"/>
                        <a:pt x="823" y="105"/>
                      </a:cubicBezTo>
                      <a:cubicBezTo>
                        <a:pt x="819" y="104"/>
                        <a:pt x="820" y="107"/>
                        <a:pt x="818" y="109"/>
                      </a:cubicBezTo>
                      <a:cubicBezTo>
                        <a:pt x="817" y="111"/>
                        <a:pt x="814" y="112"/>
                        <a:pt x="808" y="112"/>
                      </a:cubicBezTo>
                      <a:cubicBezTo>
                        <a:pt x="803" y="113"/>
                        <a:pt x="805" y="114"/>
                        <a:pt x="800" y="116"/>
                      </a:cubicBezTo>
                      <a:cubicBezTo>
                        <a:pt x="795" y="119"/>
                        <a:pt x="791" y="118"/>
                        <a:pt x="788" y="119"/>
                      </a:cubicBezTo>
                      <a:cubicBezTo>
                        <a:pt x="786" y="121"/>
                        <a:pt x="772" y="126"/>
                        <a:pt x="770" y="127"/>
                      </a:cubicBezTo>
                      <a:cubicBezTo>
                        <a:pt x="767" y="127"/>
                        <a:pt x="763" y="126"/>
                        <a:pt x="759" y="126"/>
                      </a:cubicBezTo>
                      <a:cubicBezTo>
                        <a:pt x="755" y="125"/>
                        <a:pt x="755" y="128"/>
                        <a:pt x="752" y="130"/>
                      </a:cubicBezTo>
                      <a:cubicBezTo>
                        <a:pt x="748" y="133"/>
                        <a:pt x="746" y="134"/>
                        <a:pt x="740" y="135"/>
                      </a:cubicBezTo>
                      <a:cubicBezTo>
                        <a:pt x="734" y="135"/>
                        <a:pt x="730" y="136"/>
                        <a:pt x="725" y="140"/>
                      </a:cubicBezTo>
                      <a:cubicBezTo>
                        <a:pt x="721" y="143"/>
                        <a:pt x="708" y="145"/>
                        <a:pt x="704" y="145"/>
                      </a:cubicBezTo>
                      <a:cubicBezTo>
                        <a:pt x="700" y="145"/>
                        <a:pt x="701" y="147"/>
                        <a:pt x="699" y="149"/>
                      </a:cubicBezTo>
                      <a:cubicBezTo>
                        <a:pt x="698" y="150"/>
                        <a:pt x="693" y="151"/>
                        <a:pt x="689" y="151"/>
                      </a:cubicBezTo>
                      <a:cubicBezTo>
                        <a:pt x="686" y="151"/>
                        <a:pt x="682" y="153"/>
                        <a:pt x="678" y="156"/>
                      </a:cubicBezTo>
                      <a:cubicBezTo>
                        <a:pt x="674" y="158"/>
                        <a:pt x="665" y="159"/>
                        <a:pt x="661" y="160"/>
                      </a:cubicBezTo>
                      <a:cubicBezTo>
                        <a:pt x="657" y="161"/>
                        <a:pt x="640" y="161"/>
                        <a:pt x="635" y="165"/>
                      </a:cubicBezTo>
                      <a:cubicBezTo>
                        <a:pt x="630" y="170"/>
                        <a:pt x="624" y="168"/>
                        <a:pt x="622" y="168"/>
                      </a:cubicBezTo>
                      <a:cubicBezTo>
                        <a:pt x="620" y="168"/>
                        <a:pt x="611" y="172"/>
                        <a:pt x="608" y="176"/>
                      </a:cubicBezTo>
                      <a:cubicBezTo>
                        <a:pt x="606" y="181"/>
                        <a:pt x="592" y="185"/>
                        <a:pt x="585" y="188"/>
                      </a:cubicBezTo>
                      <a:cubicBezTo>
                        <a:pt x="579" y="191"/>
                        <a:pt x="568" y="200"/>
                        <a:pt x="568" y="201"/>
                      </a:cubicBezTo>
                      <a:cubicBezTo>
                        <a:pt x="569" y="203"/>
                        <a:pt x="550" y="210"/>
                        <a:pt x="549" y="213"/>
                      </a:cubicBezTo>
                      <a:cubicBezTo>
                        <a:pt x="549" y="216"/>
                        <a:pt x="560" y="215"/>
                        <a:pt x="567" y="215"/>
                      </a:cubicBezTo>
                      <a:cubicBezTo>
                        <a:pt x="573" y="214"/>
                        <a:pt x="591" y="205"/>
                        <a:pt x="598" y="205"/>
                      </a:cubicBezTo>
                      <a:cubicBezTo>
                        <a:pt x="599" y="205"/>
                        <a:pt x="600" y="205"/>
                        <a:pt x="601" y="205"/>
                      </a:cubicBezTo>
                      <a:cubicBezTo>
                        <a:pt x="606" y="203"/>
                        <a:pt x="612" y="198"/>
                        <a:pt x="613" y="201"/>
                      </a:cubicBezTo>
                      <a:cubicBezTo>
                        <a:pt x="613" y="202"/>
                        <a:pt x="613" y="202"/>
                        <a:pt x="613" y="203"/>
                      </a:cubicBezTo>
                      <a:cubicBezTo>
                        <a:pt x="612" y="206"/>
                        <a:pt x="604" y="208"/>
                        <a:pt x="599" y="210"/>
                      </a:cubicBezTo>
                      <a:cubicBezTo>
                        <a:pt x="594" y="213"/>
                        <a:pt x="575" y="227"/>
                        <a:pt x="574" y="231"/>
                      </a:cubicBezTo>
                      <a:cubicBezTo>
                        <a:pt x="574" y="234"/>
                        <a:pt x="562" y="240"/>
                        <a:pt x="559" y="243"/>
                      </a:cubicBezTo>
                      <a:cubicBezTo>
                        <a:pt x="557" y="246"/>
                        <a:pt x="551" y="249"/>
                        <a:pt x="550" y="250"/>
                      </a:cubicBezTo>
                      <a:cubicBezTo>
                        <a:pt x="550" y="252"/>
                        <a:pt x="556" y="250"/>
                        <a:pt x="559" y="249"/>
                      </a:cubicBezTo>
                      <a:cubicBezTo>
                        <a:pt x="563" y="248"/>
                        <a:pt x="570" y="245"/>
                        <a:pt x="578" y="242"/>
                      </a:cubicBezTo>
                      <a:cubicBezTo>
                        <a:pt x="587" y="239"/>
                        <a:pt x="584" y="242"/>
                        <a:pt x="590" y="239"/>
                      </a:cubicBezTo>
                      <a:cubicBezTo>
                        <a:pt x="596" y="236"/>
                        <a:pt x="657" y="206"/>
                        <a:pt x="659" y="204"/>
                      </a:cubicBezTo>
                      <a:cubicBezTo>
                        <a:pt x="662" y="202"/>
                        <a:pt x="679" y="201"/>
                        <a:pt x="681" y="200"/>
                      </a:cubicBezTo>
                      <a:cubicBezTo>
                        <a:pt x="683" y="199"/>
                        <a:pt x="692" y="194"/>
                        <a:pt x="696" y="194"/>
                      </a:cubicBezTo>
                      <a:cubicBezTo>
                        <a:pt x="701" y="194"/>
                        <a:pt x="697" y="184"/>
                        <a:pt x="700" y="182"/>
                      </a:cubicBezTo>
                      <a:cubicBezTo>
                        <a:pt x="703" y="181"/>
                        <a:pt x="738" y="163"/>
                        <a:pt x="744" y="159"/>
                      </a:cubicBezTo>
                      <a:cubicBezTo>
                        <a:pt x="750" y="156"/>
                        <a:pt x="777" y="149"/>
                        <a:pt x="784" y="148"/>
                      </a:cubicBezTo>
                      <a:cubicBezTo>
                        <a:pt x="790" y="146"/>
                        <a:pt x="814" y="137"/>
                        <a:pt x="820" y="134"/>
                      </a:cubicBezTo>
                      <a:cubicBezTo>
                        <a:pt x="826" y="130"/>
                        <a:pt x="855" y="122"/>
                        <a:pt x="858" y="122"/>
                      </a:cubicBezTo>
                      <a:cubicBezTo>
                        <a:pt x="859" y="122"/>
                        <a:pt x="862" y="122"/>
                        <a:pt x="865" y="123"/>
                      </a:cubicBezTo>
                      <a:cubicBezTo>
                        <a:pt x="867" y="123"/>
                        <a:pt x="870" y="123"/>
                        <a:pt x="871" y="123"/>
                      </a:cubicBezTo>
                      <a:cubicBezTo>
                        <a:pt x="872" y="123"/>
                        <a:pt x="867" y="127"/>
                        <a:pt x="861" y="130"/>
                      </a:cubicBezTo>
                      <a:cubicBezTo>
                        <a:pt x="855" y="134"/>
                        <a:pt x="798" y="150"/>
                        <a:pt x="792" y="152"/>
                      </a:cubicBezTo>
                      <a:cubicBezTo>
                        <a:pt x="786" y="153"/>
                        <a:pt x="772" y="159"/>
                        <a:pt x="769" y="162"/>
                      </a:cubicBezTo>
                      <a:cubicBezTo>
                        <a:pt x="765" y="166"/>
                        <a:pt x="746" y="176"/>
                        <a:pt x="735" y="179"/>
                      </a:cubicBezTo>
                      <a:cubicBezTo>
                        <a:pt x="724" y="182"/>
                        <a:pt x="730" y="184"/>
                        <a:pt x="732" y="185"/>
                      </a:cubicBezTo>
                      <a:cubicBezTo>
                        <a:pt x="734" y="187"/>
                        <a:pt x="726" y="190"/>
                        <a:pt x="727" y="193"/>
                      </a:cubicBezTo>
                      <a:cubicBezTo>
                        <a:pt x="728" y="195"/>
                        <a:pt x="767" y="186"/>
                        <a:pt x="773" y="186"/>
                      </a:cubicBezTo>
                      <a:cubicBezTo>
                        <a:pt x="775" y="186"/>
                        <a:pt x="778" y="186"/>
                        <a:pt x="781" y="185"/>
                      </a:cubicBezTo>
                      <a:cubicBezTo>
                        <a:pt x="784" y="185"/>
                        <a:pt x="786" y="185"/>
                        <a:pt x="786" y="186"/>
                      </a:cubicBezTo>
                      <a:cubicBezTo>
                        <a:pt x="786" y="189"/>
                        <a:pt x="791" y="190"/>
                        <a:pt x="791" y="193"/>
                      </a:cubicBezTo>
                      <a:cubicBezTo>
                        <a:pt x="791" y="196"/>
                        <a:pt x="784" y="191"/>
                        <a:pt x="781" y="193"/>
                      </a:cubicBezTo>
                      <a:cubicBezTo>
                        <a:pt x="778" y="195"/>
                        <a:pt x="774" y="192"/>
                        <a:pt x="768" y="196"/>
                      </a:cubicBezTo>
                      <a:cubicBezTo>
                        <a:pt x="764" y="198"/>
                        <a:pt x="762" y="199"/>
                        <a:pt x="759" y="199"/>
                      </a:cubicBezTo>
                      <a:cubicBezTo>
                        <a:pt x="758" y="199"/>
                        <a:pt x="756" y="199"/>
                        <a:pt x="754" y="198"/>
                      </a:cubicBezTo>
                      <a:cubicBezTo>
                        <a:pt x="749" y="196"/>
                        <a:pt x="744" y="195"/>
                        <a:pt x="740" y="198"/>
                      </a:cubicBezTo>
                      <a:cubicBezTo>
                        <a:pt x="736" y="201"/>
                        <a:pt x="728" y="197"/>
                        <a:pt x="723" y="199"/>
                      </a:cubicBezTo>
                      <a:cubicBezTo>
                        <a:pt x="718" y="201"/>
                        <a:pt x="707" y="208"/>
                        <a:pt x="704" y="212"/>
                      </a:cubicBezTo>
                      <a:cubicBezTo>
                        <a:pt x="701" y="215"/>
                        <a:pt x="710" y="211"/>
                        <a:pt x="712" y="212"/>
                      </a:cubicBezTo>
                      <a:cubicBezTo>
                        <a:pt x="713" y="213"/>
                        <a:pt x="709" y="214"/>
                        <a:pt x="705" y="216"/>
                      </a:cubicBezTo>
                      <a:cubicBezTo>
                        <a:pt x="702" y="217"/>
                        <a:pt x="699" y="218"/>
                        <a:pt x="698" y="219"/>
                      </a:cubicBezTo>
                      <a:cubicBezTo>
                        <a:pt x="695" y="222"/>
                        <a:pt x="686" y="226"/>
                        <a:pt x="679" y="227"/>
                      </a:cubicBezTo>
                      <a:cubicBezTo>
                        <a:pt x="672" y="227"/>
                        <a:pt x="680" y="223"/>
                        <a:pt x="680" y="220"/>
                      </a:cubicBezTo>
                      <a:cubicBezTo>
                        <a:pt x="680" y="217"/>
                        <a:pt x="671" y="220"/>
                        <a:pt x="669" y="223"/>
                      </a:cubicBezTo>
                      <a:cubicBezTo>
                        <a:pt x="666" y="226"/>
                        <a:pt x="645" y="232"/>
                        <a:pt x="642" y="238"/>
                      </a:cubicBezTo>
                      <a:cubicBezTo>
                        <a:pt x="641" y="239"/>
                        <a:pt x="640" y="240"/>
                        <a:pt x="639" y="241"/>
                      </a:cubicBezTo>
                      <a:cubicBezTo>
                        <a:pt x="636" y="243"/>
                        <a:pt x="633" y="243"/>
                        <a:pt x="630" y="245"/>
                      </a:cubicBezTo>
                      <a:cubicBezTo>
                        <a:pt x="627" y="248"/>
                        <a:pt x="624" y="251"/>
                        <a:pt x="621" y="253"/>
                      </a:cubicBezTo>
                      <a:cubicBezTo>
                        <a:pt x="620" y="253"/>
                        <a:pt x="620" y="253"/>
                        <a:pt x="620" y="253"/>
                      </a:cubicBezTo>
                      <a:cubicBezTo>
                        <a:pt x="617" y="255"/>
                        <a:pt x="621" y="250"/>
                        <a:pt x="615" y="253"/>
                      </a:cubicBezTo>
                      <a:cubicBezTo>
                        <a:pt x="610" y="255"/>
                        <a:pt x="609" y="252"/>
                        <a:pt x="602" y="257"/>
                      </a:cubicBezTo>
                      <a:cubicBezTo>
                        <a:pt x="598" y="260"/>
                        <a:pt x="595" y="262"/>
                        <a:pt x="592" y="263"/>
                      </a:cubicBezTo>
                      <a:cubicBezTo>
                        <a:pt x="590" y="263"/>
                        <a:pt x="589" y="263"/>
                        <a:pt x="587" y="263"/>
                      </a:cubicBezTo>
                      <a:cubicBezTo>
                        <a:pt x="582" y="263"/>
                        <a:pt x="593" y="257"/>
                        <a:pt x="587" y="257"/>
                      </a:cubicBezTo>
                      <a:cubicBezTo>
                        <a:pt x="581" y="257"/>
                        <a:pt x="554" y="263"/>
                        <a:pt x="546" y="266"/>
                      </a:cubicBezTo>
                      <a:cubicBezTo>
                        <a:pt x="539" y="269"/>
                        <a:pt x="539" y="267"/>
                        <a:pt x="536" y="266"/>
                      </a:cubicBezTo>
                      <a:cubicBezTo>
                        <a:pt x="535" y="266"/>
                        <a:pt x="534" y="266"/>
                        <a:pt x="532" y="266"/>
                      </a:cubicBezTo>
                      <a:cubicBezTo>
                        <a:pt x="525" y="266"/>
                        <a:pt x="530" y="260"/>
                        <a:pt x="524" y="262"/>
                      </a:cubicBezTo>
                      <a:cubicBezTo>
                        <a:pt x="517" y="265"/>
                        <a:pt x="510" y="268"/>
                        <a:pt x="507" y="268"/>
                      </a:cubicBezTo>
                      <a:cubicBezTo>
                        <a:pt x="504" y="268"/>
                        <a:pt x="507" y="263"/>
                        <a:pt x="504" y="264"/>
                      </a:cubicBezTo>
                      <a:cubicBezTo>
                        <a:pt x="501" y="265"/>
                        <a:pt x="507" y="262"/>
                        <a:pt x="510" y="258"/>
                      </a:cubicBezTo>
                      <a:cubicBezTo>
                        <a:pt x="510" y="258"/>
                        <a:pt x="510" y="257"/>
                        <a:pt x="511" y="257"/>
                      </a:cubicBezTo>
                      <a:cubicBezTo>
                        <a:pt x="513" y="253"/>
                        <a:pt x="549" y="237"/>
                        <a:pt x="552" y="237"/>
                      </a:cubicBezTo>
                      <a:cubicBezTo>
                        <a:pt x="555" y="236"/>
                        <a:pt x="555" y="234"/>
                        <a:pt x="552" y="233"/>
                      </a:cubicBezTo>
                      <a:cubicBezTo>
                        <a:pt x="550" y="232"/>
                        <a:pt x="566" y="224"/>
                        <a:pt x="568" y="222"/>
                      </a:cubicBezTo>
                      <a:cubicBezTo>
                        <a:pt x="571" y="221"/>
                        <a:pt x="560" y="225"/>
                        <a:pt x="554" y="227"/>
                      </a:cubicBezTo>
                      <a:cubicBezTo>
                        <a:pt x="548" y="230"/>
                        <a:pt x="541" y="230"/>
                        <a:pt x="533" y="234"/>
                      </a:cubicBezTo>
                      <a:cubicBezTo>
                        <a:pt x="526" y="237"/>
                        <a:pt x="511" y="248"/>
                        <a:pt x="507" y="251"/>
                      </a:cubicBezTo>
                      <a:cubicBezTo>
                        <a:pt x="505" y="252"/>
                        <a:pt x="502" y="254"/>
                        <a:pt x="498" y="257"/>
                      </a:cubicBezTo>
                      <a:cubicBezTo>
                        <a:pt x="493" y="260"/>
                        <a:pt x="488" y="264"/>
                        <a:pt x="488" y="266"/>
                      </a:cubicBezTo>
                      <a:cubicBezTo>
                        <a:pt x="488" y="269"/>
                        <a:pt x="480" y="271"/>
                        <a:pt x="475" y="273"/>
                      </a:cubicBezTo>
                      <a:cubicBezTo>
                        <a:pt x="470" y="275"/>
                        <a:pt x="470" y="270"/>
                        <a:pt x="463" y="272"/>
                      </a:cubicBezTo>
                      <a:cubicBezTo>
                        <a:pt x="460" y="273"/>
                        <a:pt x="457" y="274"/>
                        <a:pt x="452" y="275"/>
                      </a:cubicBezTo>
                      <a:cubicBezTo>
                        <a:pt x="443" y="278"/>
                        <a:pt x="430" y="281"/>
                        <a:pt x="425" y="282"/>
                      </a:cubicBezTo>
                      <a:cubicBezTo>
                        <a:pt x="418" y="285"/>
                        <a:pt x="409" y="288"/>
                        <a:pt x="403" y="293"/>
                      </a:cubicBezTo>
                      <a:cubicBezTo>
                        <a:pt x="398" y="297"/>
                        <a:pt x="389" y="303"/>
                        <a:pt x="380" y="306"/>
                      </a:cubicBezTo>
                      <a:cubicBezTo>
                        <a:pt x="377" y="307"/>
                        <a:pt x="373" y="308"/>
                        <a:pt x="370" y="308"/>
                      </a:cubicBezTo>
                      <a:cubicBezTo>
                        <a:pt x="369" y="308"/>
                        <a:pt x="368" y="308"/>
                        <a:pt x="367" y="308"/>
                      </a:cubicBezTo>
                      <a:cubicBezTo>
                        <a:pt x="358" y="309"/>
                        <a:pt x="350" y="313"/>
                        <a:pt x="346" y="316"/>
                      </a:cubicBezTo>
                      <a:cubicBezTo>
                        <a:pt x="341" y="320"/>
                        <a:pt x="334" y="323"/>
                        <a:pt x="327" y="324"/>
                      </a:cubicBezTo>
                      <a:cubicBezTo>
                        <a:pt x="321" y="325"/>
                        <a:pt x="317" y="328"/>
                        <a:pt x="309" y="331"/>
                      </a:cubicBezTo>
                      <a:cubicBezTo>
                        <a:pt x="301" y="335"/>
                        <a:pt x="303" y="326"/>
                        <a:pt x="297" y="328"/>
                      </a:cubicBezTo>
                      <a:cubicBezTo>
                        <a:pt x="291" y="329"/>
                        <a:pt x="289" y="332"/>
                        <a:pt x="284" y="337"/>
                      </a:cubicBezTo>
                      <a:cubicBezTo>
                        <a:pt x="280" y="343"/>
                        <a:pt x="277" y="342"/>
                        <a:pt x="270" y="342"/>
                      </a:cubicBezTo>
                      <a:cubicBezTo>
                        <a:pt x="263" y="342"/>
                        <a:pt x="264" y="339"/>
                        <a:pt x="258" y="340"/>
                      </a:cubicBezTo>
                      <a:cubicBezTo>
                        <a:pt x="251" y="342"/>
                        <a:pt x="244" y="342"/>
                        <a:pt x="243" y="344"/>
                      </a:cubicBezTo>
                      <a:cubicBezTo>
                        <a:pt x="242" y="346"/>
                        <a:pt x="239" y="348"/>
                        <a:pt x="236" y="350"/>
                      </a:cubicBezTo>
                      <a:cubicBezTo>
                        <a:pt x="233" y="352"/>
                        <a:pt x="236" y="353"/>
                        <a:pt x="239" y="353"/>
                      </a:cubicBezTo>
                      <a:cubicBezTo>
                        <a:pt x="243" y="353"/>
                        <a:pt x="245" y="358"/>
                        <a:pt x="245" y="362"/>
                      </a:cubicBezTo>
                      <a:cubicBezTo>
                        <a:pt x="245" y="367"/>
                        <a:pt x="246" y="364"/>
                        <a:pt x="239" y="368"/>
                      </a:cubicBezTo>
                      <a:cubicBezTo>
                        <a:pt x="233" y="372"/>
                        <a:pt x="239" y="370"/>
                        <a:pt x="238" y="376"/>
                      </a:cubicBezTo>
                      <a:cubicBezTo>
                        <a:pt x="236" y="382"/>
                        <a:pt x="190" y="410"/>
                        <a:pt x="184" y="413"/>
                      </a:cubicBezTo>
                      <a:cubicBezTo>
                        <a:pt x="183" y="414"/>
                        <a:pt x="182" y="415"/>
                        <a:pt x="181" y="415"/>
                      </a:cubicBezTo>
                      <a:cubicBezTo>
                        <a:pt x="178" y="416"/>
                        <a:pt x="178" y="414"/>
                        <a:pt x="171" y="415"/>
                      </a:cubicBezTo>
                      <a:cubicBezTo>
                        <a:pt x="162" y="416"/>
                        <a:pt x="168" y="410"/>
                        <a:pt x="159" y="414"/>
                      </a:cubicBezTo>
                      <a:cubicBezTo>
                        <a:pt x="151" y="419"/>
                        <a:pt x="152" y="414"/>
                        <a:pt x="145" y="412"/>
                      </a:cubicBezTo>
                      <a:cubicBezTo>
                        <a:pt x="139" y="411"/>
                        <a:pt x="137" y="412"/>
                        <a:pt x="131" y="413"/>
                      </a:cubicBezTo>
                      <a:cubicBezTo>
                        <a:pt x="126" y="413"/>
                        <a:pt x="128" y="410"/>
                        <a:pt x="124" y="410"/>
                      </a:cubicBezTo>
                      <a:cubicBezTo>
                        <a:pt x="120" y="410"/>
                        <a:pt x="116" y="415"/>
                        <a:pt x="109" y="416"/>
                      </a:cubicBezTo>
                      <a:cubicBezTo>
                        <a:pt x="103" y="417"/>
                        <a:pt x="95" y="419"/>
                        <a:pt x="95" y="421"/>
                      </a:cubicBezTo>
                      <a:cubicBezTo>
                        <a:pt x="95" y="424"/>
                        <a:pt x="93" y="424"/>
                        <a:pt x="90" y="427"/>
                      </a:cubicBezTo>
                      <a:cubicBezTo>
                        <a:pt x="89" y="429"/>
                        <a:pt x="86" y="433"/>
                        <a:pt x="82" y="436"/>
                      </a:cubicBezTo>
                      <a:cubicBezTo>
                        <a:pt x="79" y="439"/>
                        <a:pt x="76" y="442"/>
                        <a:pt x="74" y="444"/>
                      </a:cubicBezTo>
                      <a:cubicBezTo>
                        <a:pt x="68" y="449"/>
                        <a:pt x="39" y="472"/>
                        <a:pt x="32" y="476"/>
                      </a:cubicBezTo>
                      <a:cubicBezTo>
                        <a:pt x="26" y="479"/>
                        <a:pt x="25" y="481"/>
                        <a:pt x="24" y="486"/>
                      </a:cubicBezTo>
                      <a:cubicBezTo>
                        <a:pt x="23" y="490"/>
                        <a:pt x="8" y="500"/>
                        <a:pt x="4" y="505"/>
                      </a:cubicBezTo>
                      <a:cubicBezTo>
                        <a:pt x="0" y="511"/>
                        <a:pt x="11" y="508"/>
                        <a:pt x="14" y="509"/>
                      </a:cubicBezTo>
                      <a:cubicBezTo>
                        <a:pt x="16" y="510"/>
                        <a:pt x="18" y="508"/>
                        <a:pt x="21" y="507"/>
                      </a:cubicBezTo>
                      <a:cubicBezTo>
                        <a:pt x="23" y="506"/>
                        <a:pt x="25" y="506"/>
                        <a:pt x="27" y="506"/>
                      </a:cubicBezTo>
                      <a:cubicBezTo>
                        <a:pt x="34" y="509"/>
                        <a:pt x="23" y="517"/>
                        <a:pt x="25" y="520"/>
                      </a:cubicBezTo>
                      <a:cubicBezTo>
                        <a:pt x="28" y="523"/>
                        <a:pt x="34" y="516"/>
                        <a:pt x="37" y="515"/>
                      </a:cubicBezTo>
                      <a:cubicBezTo>
                        <a:pt x="41" y="515"/>
                        <a:pt x="49" y="513"/>
                        <a:pt x="53" y="511"/>
                      </a:cubicBezTo>
                      <a:cubicBezTo>
                        <a:pt x="57" y="510"/>
                        <a:pt x="59" y="512"/>
                        <a:pt x="62" y="511"/>
                      </a:cubicBezTo>
                      <a:cubicBezTo>
                        <a:pt x="64" y="510"/>
                        <a:pt x="72" y="512"/>
                        <a:pt x="74" y="512"/>
                      </a:cubicBezTo>
                      <a:cubicBezTo>
                        <a:pt x="75" y="512"/>
                        <a:pt x="86" y="505"/>
                        <a:pt x="91" y="501"/>
                      </a:cubicBezTo>
                      <a:cubicBezTo>
                        <a:pt x="96" y="497"/>
                        <a:pt x="99" y="501"/>
                        <a:pt x="103" y="499"/>
                      </a:cubicBezTo>
                      <a:cubicBezTo>
                        <a:pt x="106" y="497"/>
                        <a:pt x="122" y="486"/>
                        <a:pt x="127" y="483"/>
                      </a:cubicBezTo>
                      <a:cubicBezTo>
                        <a:pt x="132" y="479"/>
                        <a:pt x="129" y="477"/>
                        <a:pt x="132" y="474"/>
                      </a:cubicBezTo>
                      <a:cubicBezTo>
                        <a:pt x="136" y="472"/>
                        <a:pt x="154" y="461"/>
                        <a:pt x="157" y="459"/>
                      </a:cubicBezTo>
                      <a:cubicBezTo>
                        <a:pt x="160" y="456"/>
                        <a:pt x="166" y="451"/>
                        <a:pt x="174" y="449"/>
                      </a:cubicBezTo>
                      <a:cubicBezTo>
                        <a:pt x="182" y="447"/>
                        <a:pt x="208" y="436"/>
                        <a:pt x="212" y="435"/>
                      </a:cubicBezTo>
                      <a:cubicBezTo>
                        <a:pt x="216" y="435"/>
                        <a:pt x="218" y="432"/>
                        <a:pt x="221" y="429"/>
                      </a:cubicBezTo>
                      <a:cubicBezTo>
                        <a:pt x="221" y="428"/>
                        <a:pt x="222" y="427"/>
                        <a:pt x="223" y="426"/>
                      </a:cubicBezTo>
                      <a:cubicBezTo>
                        <a:pt x="227" y="423"/>
                        <a:pt x="237" y="418"/>
                        <a:pt x="240" y="415"/>
                      </a:cubicBezTo>
                      <a:cubicBezTo>
                        <a:pt x="244" y="413"/>
                        <a:pt x="246" y="416"/>
                        <a:pt x="252" y="416"/>
                      </a:cubicBezTo>
                      <a:cubicBezTo>
                        <a:pt x="257" y="416"/>
                        <a:pt x="255" y="420"/>
                        <a:pt x="261" y="420"/>
                      </a:cubicBezTo>
                      <a:cubicBezTo>
                        <a:pt x="266" y="421"/>
                        <a:pt x="282" y="411"/>
                        <a:pt x="287" y="411"/>
                      </a:cubicBezTo>
                      <a:cubicBezTo>
                        <a:pt x="287" y="411"/>
                        <a:pt x="288" y="411"/>
                        <a:pt x="288" y="411"/>
                      </a:cubicBezTo>
                      <a:cubicBezTo>
                        <a:pt x="294" y="410"/>
                        <a:pt x="309" y="401"/>
                        <a:pt x="312" y="401"/>
                      </a:cubicBezTo>
                      <a:cubicBezTo>
                        <a:pt x="316" y="400"/>
                        <a:pt x="317" y="405"/>
                        <a:pt x="317" y="407"/>
                      </a:cubicBezTo>
                      <a:cubicBezTo>
                        <a:pt x="316" y="410"/>
                        <a:pt x="310" y="421"/>
                        <a:pt x="307" y="424"/>
                      </a:cubicBezTo>
                      <a:cubicBezTo>
                        <a:pt x="304" y="428"/>
                        <a:pt x="309" y="431"/>
                        <a:pt x="307" y="434"/>
                      </a:cubicBezTo>
                      <a:cubicBezTo>
                        <a:pt x="305" y="438"/>
                        <a:pt x="307" y="439"/>
                        <a:pt x="309" y="445"/>
                      </a:cubicBezTo>
                      <a:cubicBezTo>
                        <a:pt x="310" y="451"/>
                        <a:pt x="316" y="444"/>
                        <a:pt x="316" y="448"/>
                      </a:cubicBezTo>
                      <a:cubicBezTo>
                        <a:pt x="317" y="452"/>
                        <a:pt x="316" y="456"/>
                        <a:pt x="314" y="460"/>
                      </a:cubicBezTo>
                      <a:cubicBezTo>
                        <a:pt x="312" y="464"/>
                        <a:pt x="319" y="461"/>
                        <a:pt x="319" y="464"/>
                      </a:cubicBezTo>
                      <a:cubicBezTo>
                        <a:pt x="318" y="467"/>
                        <a:pt x="313" y="476"/>
                        <a:pt x="311" y="479"/>
                      </a:cubicBezTo>
                      <a:cubicBezTo>
                        <a:pt x="310" y="482"/>
                        <a:pt x="308" y="482"/>
                        <a:pt x="304" y="482"/>
                      </a:cubicBezTo>
                      <a:cubicBezTo>
                        <a:pt x="299" y="483"/>
                        <a:pt x="298" y="490"/>
                        <a:pt x="296" y="493"/>
                      </a:cubicBezTo>
                      <a:cubicBezTo>
                        <a:pt x="295" y="495"/>
                        <a:pt x="305" y="490"/>
                        <a:pt x="307" y="490"/>
                      </a:cubicBezTo>
                      <a:cubicBezTo>
                        <a:pt x="309" y="489"/>
                        <a:pt x="311" y="486"/>
                        <a:pt x="313" y="483"/>
                      </a:cubicBezTo>
                      <a:cubicBezTo>
                        <a:pt x="316" y="480"/>
                        <a:pt x="318" y="479"/>
                        <a:pt x="322" y="479"/>
                      </a:cubicBezTo>
                      <a:cubicBezTo>
                        <a:pt x="327" y="478"/>
                        <a:pt x="326" y="475"/>
                        <a:pt x="328" y="473"/>
                      </a:cubicBezTo>
                      <a:cubicBezTo>
                        <a:pt x="329" y="470"/>
                        <a:pt x="325" y="470"/>
                        <a:pt x="327" y="467"/>
                      </a:cubicBezTo>
                      <a:cubicBezTo>
                        <a:pt x="328" y="465"/>
                        <a:pt x="340" y="458"/>
                        <a:pt x="342" y="457"/>
                      </a:cubicBezTo>
                      <a:cubicBezTo>
                        <a:pt x="343" y="457"/>
                        <a:pt x="344" y="460"/>
                        <a:pt x="346" y="460"/>
                      </a:cubicBezTo>
                      <a:cubicBezTo>
                        <a:pt x="347" y="460"/>
                        <a:pt x="345" y="465"/>
                        <a:pt x="347" y="468"/>
                      </a:cubicBezTo>
                      <a:cubicBezTo>
                        <a:pt x="349" y="470"/>
                        <a:pt x="356" y="461"/>
                        <a:pt x="355" y="457"/>
                      </a:cubicBezTo>
                      <a:cubicBezTo>
                        <a:pt x="355" y="454"/>
                        <a:pt x="347" y="448"/>
                        <a:pt x="345" y="445"/>
                      </a:cubicBezTo>
                      <a:cubicBezTo>
                        <a:pt x="342" y="442"/>
                        <a:pt x="349" y="439"/>
                        <a:pt x="349" y="437"/>
                      </a:cubicBezTo>
                      <a:cubicBezTo>
                        <a:pt x="350" y="436"/>
                        <a:pt x="348" y="436"/>
                        <a:pt x="342" y="436"/>
                      </a:cubicBezTo>
                      <a:cubicBezTo>
                        <a:pt x="337" y="436"/>
                        <a:pt x="340" y="432"/>
                        <a:pt x="340" y="426"/>
                      </a:cubicBezTo>
                      <a:cubicBezTo>
                        <a:pt x="341" y="421"/>
                        <a:pt x="346" y="418"/>
                        <a:pt x="348" y="417"/>
                      </a:cubicBezTo>
                      <a:cubicBezTo>
                        <a:pt x="351" y="415"/>
                        <a:pt x="346" y="408"/>
                        <a:pt x="346" y="405"/>
                      </a:cubicBezTo>
                      <a:cubicBezTo>
                        <a:pt x="346" y="403"/>
                        <a:pt x="350" y="396"/>
                        <a:pt x="354" y="394"/>
                      </a:cubicBezTo>
                      <a:cubicBezTo>
                        <a:pt x="358" y="392"/>
                        <a:pt x="359" y="391"/>
                        <a:pt x="361" y="388"/>
                      </a:cubicBezTo>
                      <a:cubicBezTo>
                        <a:pt x="363" y="385"/>
                        <a:pt x="375" y="383"/>
                        <a:pt x="379" y="383"/>
                      </a:cubicBezTo>
                      <a:cubicBezTo>
                        <a:pt x="381" y="383"/>
                        <a:pt x="379" y="384"/>
                        <a:pt x="376" y="386"/>
                      </a:cubicBezTo>
                      <a:cubicBezTo>
                        <a:pt x="375" y="388"/>
                        <a:pt x="373" y="389"/>
                        <a:pt x="371" y="391"/>
                      </a:cubicBezTo>
                      <a:cubicBezTo>
                        <a:pt x="367" y="395"/>
                        <a:pt x="378" y="387"/>
                        <a:pt x="384" y="389"/>
                      </a:cubicBezTo>
                      <a:cubicBezTo>
                        <a:pt x="391" y="392"/>
                        <a:pt x="376" y="398"/>
                        <a:pt x="376" y="401"/>
                      </a:cubicBezTo>
                      <a:cubicBezTo>
                        <a:pt x="376" y="405"/>
                        <a:pt x="373" y="404"/>
                        <a:pt x="370" y="407"/>
                      </a:cubicBezTo>
                      <a:cubicBezTo>
                        <a:pt x="367" y="410"/>
                        <a:pt x="376" y="412"/>
                        <a:pt x="379" y="415"/>
                      </a:cubicBezTo>
                      <a:cubicBezTo>
                        <a:pt x="383" y="418"/>
                        <a:pt x="378" y="419"/>
                        <a:pt x="375" y="421"/>
                      </a:cubicBezTo>
                      <a:cubicBezTo>
                        <a:pt x="372" y="423"/>
                        <a:pt x="378" y="423"/>
                        <a:pt x="382" y="424"/>
                      </a:cubicBezTo>
                      <a:cubicBezTo>
                        <a:pt x="382" y="425"/>
                        <a:pt x="383" y="425"/>
                        <a:pt x="383" y="426"/>
                      </a:cubicBezTo>
                      <a:cubicBezTo>
                        <a:pt x="385" y="428"/>
                        <a:pt x="385" y="432"/>
                        <a:pt x="386" y="435"/>
                      </a:cubicBezTo>
                      <a:cubicBezTo>
                        <a:pt x="386" y="437"/>
                        <a:pt x="386" y="439"/>
                        <a:pt x="386" y="440"/>
                      </a:cubicBezTo>
                      <a:cubicBezTo>
                        <a:pt x="386" y="446"/>
                        <a:pt x="364" y="457"/>
                        <a:pt x="366" y="461"/>
                      </a:cubicBezTo>
                      <a:cubicBezTo>
                        <a:pt x="366" y="463"/>
                        <a:pt x="365" y="466"/>
                        <a:pt x="364" y="469"/>
                      </a:cubicBezTo>
                      <a:cubicBezTo>
                        <a:pt x="363" y="471"/>
                        <a:pt x="363" y="473"/>
                        <a:pt x="363" y="475"/>
                      </a:cubicBezTo>
                      <a:cubicBezTo>
                        <a:pt x="364" y="479"/>
                        <a:pt x="363" y="481"/>
                        <a:pt x="361" y="487"/>
                      </a:cubicBezTo>
                      <a:cubicBezTo>
                        <a:pt x="360" y="493"/>
                        <a:pt x="369" y="488"/>
                        <a:pt x="372" y="488"/>
                      </a:cubicBezTo>
                      <a:cubicBezTo>
                        <a:pt x="375" y="488"/>
                        <a:pt x="376" y="487"/>
                        <a:pt x="375" y="491"/>
                      </a:cubicBezTo>
                      <a:cubicBezTo>
                        <a:pt x="374" y="495"/>
                        <a:pt x="367" y="491"/>
                        <a:pt x="364" y="491"/>
                      </a:cubicBezTo>
                      <a:cubicBezTo>
                        <a:pt x="362" y="491"/>
                        <a:pt x="357" y="493"/>
                        <a:pt x="354" y="495"/>
                      </a:cubicBezTo>
                      <a:cubicBezTo>
                        <a:pt x="351" y="497"/>
                        <a:pt x="353" y="498"/>
                        <a:pt x="353" y="503"/>
                      </a:cubicBezTo>
                      <a:cubicBezTo>
                        <a:pt x="353" y="507"/>
                        <a:pt x="347" y="508"/>
                        <a:pt x="347" y="511"/>
                      </a:cubicBezTo>
                      <a:cubicBezTo>
                        <a:pt x="347" y="514"/>
                        <a:pt x="349" y="510"/>
                        <a:pt x="352" y="509"/>
                      </a:cubicBezTo>
                      <a:cubicBezTo>
                        <a:pt x="355" y="508"/>
                        <a:pt x="351" y="512"/>
                        <a:pt x="354" y="512"/>
                      </a:cubicBezTo>
                      <a:cubicBezTo>
                        <a:pt x="357" y="512"/>
                        <a:pt x="356" y="515"/>
                        <a:pt x="358" y="515"/>
                      </a:cubicBezTo>
                      <a:cubicBezTo>
                        <a:pt x="359" y="515"/>
                        <a:pt x="363" y="502"/>
                        <a:pt x="364" y="501"/>
                      </a:cubicBezTo>
                      <a:cubicBezTo>
                        <a:pt x="366" y="500"/>
                        <a:pt x="370" y="504"/>
                        <a:pt x="372" y="504"/>
                      </a:cubicBezTo>
                      <a:cubicBezTo>
                        <a:pt x="373" y="504"/>
                        <a:pt x="374" y="502"/>
                        <a:pt x="374" y="499"/>
                      </a:cubicBezTo>
                      <a:cubicBezTo>
                        <a:pt x="374" y="497"/>
                        <a:pt x="377" y="496"/>
                        <a:pt x="380" y="494"/>
                      </a:cubicBezTo>
                      <a:cubicBezTo>
                        <a:pt x="383" y="493"/>
                        <a:pt x="383" y="496"/>
                        <a:pt x="385" y="496"/>
                      </a:cubicBezTo>
                      <a:cubicBezTo>
                        <a:pt x="386" y="497"/>
                        <a:pt x="390" y="493"/>
                        <a:pt x="392" y="491"/>
                      </a:cubicBezTo>
                      <a:cubicBezTo>
                        <a:pt x="394" y="490"/>
                        <a:pt x="386" y="483"/>
                        <a:pt x="384" y="481"/>
                      </a:cubicBezTo>
                      <a:cubicBezTo>
                        <a:pt x="383" y="479"/>
                        <a:pt x="387" y="477"/>
                        <a:pt x="391" y="477"/>
                      </a:cubicBezTo>
                      <a:cubicBezTo>
                        <a:pt x="396" y="476"/>
                        <a:pt x="395" y="472"/>
                        <a:pt x="394" y="468"/>
                      </a:cubicBezTo>
                      <a:cubicBezTo>
                        <a:pt x="394" y="464"/>
                        <a:pt x="401" y="458"/>
                        <a:pt x="404" y="456"/>
                      </a:cubicBezTo>
                      <a:cubicBezTo>
                        <a:pt x="406" y="454"/>
                        <a:pt x="404" y="458"/>
                        <a:pt x="405" y="461"/>
                      </a:cubicBezTo>
                      <a:cubicBezTo>
                        <a:pt x="406" y="465"/>
                        <a:pt x="410" y="462"/>
                        <a:pt x="412" y="460"/>
                      </a:cubicBezTo>
                      <a:cubicBezTo>
                        <a:pt x="413" y="457"/>
                        <a:pt x="414" y="461"/>
                        <a:pt x="417" y="462"/>
                      </a:cubicBezTo>
                      <a:cubicBezTo>
                        <a:pt x="419" y="464"/>
                        <a:pt x="416" y="458"/>
                        <a:pt x="416" y="456"/>
                      </a:cubicBezTo>
                      <a:cubicBezTo>
                        <a:pt x="416" y="454"/>
                        <a:pt x="420" y="453"/>
                        <a:pt x="423" y="453"/>
                      </a:cubicBezTo>
                      <a:cubicBezTo>
                        <a:pt x="426" y="453"/>
                        <a:pt x="433" y="450"/>
                        <a:pt x="435" y="450"/>
                      </a:cubicBezTo>
                      <a:cubicBezTo>
                        <a:pt x="436" y="450"/>
                        <a:pt x="441" y="451"/>
                        <a:pt x="444" y="452"/>
                      </a:cubicBezTo>
                      <a:cubicBezTo>
                        <a:pt x="447" y="450"/>
                        <a:pt x="451" y="446"/>
                        <a:pt x="452" y="446"/>
                      </a:cubicBezTo>
                      <a:cubicBezTo>
                        <a:pt x="453" y="446"/>
                        <a:pt x="454" y="445"/>
                        <a:pt x="455" y="444"/>
                      </a:cubicBezTo>
                      <a:cubicBezTo>
                        <a:pt x="456" y="443"/>
                        <a:pt x="458" y="441"/>
                        <a:pt x="459" y="440"/>
                      </a:cubicBezTo>
                      <a:cubicBezTo>
                        <a:pt x="461" y="437"/>
                        <a:pt x="465" y="434"/>
                        <a:pt x="472" y="434"/>
                      </a:cubicBezTo>
                      <a:cubicBezTo>
                        <a:pt x="475" y="434"/>
                        <a:pt x="477" y="434"/>
                        <a:pt x="479" y="434"/>
                      </a:cubicBezTo>
                      <a:cubicBezTo>
                        <a:pt x="480" y="434"/>
                        <a:pt x="480" y="433"/>
                        <a:pt x="481" y="433"/>
                      </a:cubicBezTo>
                      <a:cubicBezTo>
                        <a:pt x="484" y="430"/>
                        <a:pt x="482" y="426"/>
                        <a:pt x="487" y="426"/>
                      </a:cubicBezTo>
                      <a:cubicBezTo>
                        <a:pt x="491" y="425"/>
                        <a:pt x="492" y="419"/>
                        <a:pt x="495" y="416"/>
                      </a:cubicBezTo>
                      <a:cubicBezTo>
                        <a:pt x="498" y="413"/>
                        <a:pt x="505" y="413"/>
                        <a:pt x="509" y="412"/>
                      </a:cubicBezTo>
                      <a:cubicBezTo>
                        <a:pt x="509" y="412"/>
                        <a:pt x="510" y="411"/>
                        <a:pt x="510" y="411"/>
                      </a:cubicBezTo>
                      <a:cubicBezTo>
                        <a:pt x="513" y="408"/>
                        <a:pt x="518" y="399"/>
                        <a:pt x="526" y="397"/>
                      </a:cubicBezTo>
                      <a:cubicBezTo>
                        <a:pt x="533" y="396"/>
                        <a:pt x="539" y="390"/>
                        <a:pt x="542" y="387"/>
                      </a:cubicBezTo>
                      <a:cubicBezTo>
                        <a:pt x="543" y="386"/>
                        <a:pt x="544" y="385"/>
                        <a:pt x="545" y="385"/>
                      </a:cubicBezTo>
                      <a:cubicBezTo>
                        <a:pt x="547" y="384"/>
                        <a:pt x="571" y="370"/>
                        <a:pt x="575" y="368"/>
                      </a:cubicBezTo>
                      <a:cubicBezTo>
                        <a:pt x="580" y="367"/>
                        <a:pt x="576" y="372"/>
                        <a:pt x="581" y="375"/>
                      </a:cubicBezTo>
                      <a:cubicBezTo>
                        <a:pt x="586" y="378"/>
                        <a:pt x="590" y="373"/>
                        <a:pt x="591" y="375"/>
                      </a:cubicBezTo>
                      <a:cubicBezTo>
                        <a:pt x="592" y="377"/>
                        <a:pt x="578" y="384"/>
                        <a:pt x="573" y="387"/>
                      </a:cubicBezTo>
                      <a:cubicBezTo>
                        <a:pt x="568" y="389"/>
                        <a:pt x="575" y="388"/>
                        <a:pt x="578" y="388"/>
                      </a:cubicBezTo>
                      <a:cubicBezTo>
                        <a:pt x="582" y="388"/>
                        <a:pt x="572" y="395"/>
                        <a:pt x="571" y="398"/>
                      </a:cubicBezTo>
                      <a:cubicBezTo>
                        <a:pt x="570" y="402"/>
                        <a:pt x="592" y="393"/>
                        <a:pt x="596" y="391"/>
                      </a:cubicBezTo>
                      <a:cubicBezTo>
                        <a:pt x="600" y="389"/>
                        <a:pt x="602" y="391"/>
                        <a:pt x="604" y="391"/>
                      </a:cubicBezTo>
                      <a:cubicBezTo>
                        <a:pt x="606" y="391"/>
                        <a:pt x="611" y="387"/>
                        <a:pt x="612" y="386"/>
                      </a:cubicBezTo>
                      <a:cubicBezTo>
                        <a:pt x="614" y="385"/>
                        <a:pt x="608" y="386"/>
                        <a:pt x="603" y="386"/>
                      </a:cubicBezTo>
                      <a:cubicBezTo>
                        <a:pt x="598" y="386"/>
                        <a:pt x="606" y="375"/>
                        <a:pt x="611" y="374"/>
                      </a:cubicBezTo>
                      <a:cubicBezTo>
                        <a:pt x="615" y="373"/>
                        <a:pt x="628" y="368"/>
                        <a:pt x="632" y="367"/>
                      </a:cubicBezTo>
                      <a:cubicBezTo>
                        <a:pt x="635" y="367"/>
                        <a:pt x="647" y="364"/>
                        <a:pt x="656" y="362"/>
                      </a:cubicBezTo>
                      <a:cubicBezTo>
                        <a:pt x="660" y="361"/>
                        <a:pt x="664" y="361"/>
                        <a:pt x="666" y="361"/>
                      </a:cubicBezTo>
                      <a:cubicBezTo>
                        <a:pt x="671" y="363"/>
                        <a:pt x="653" y="366"/>
                        <a:pt x="646" y="369"/>
                      </a:cubicBezTo>
                      <a:cubicBezTo>
                        <a:pt x="639" y="372"/>
                        <a:pt x="646" y="369"/>
                        <a:pt x="646" y="373"/>
                      </a:cubicBezTo>
                      <a:cubicBezTo>
                        <a:pt x="646" y="376"/>
                        <a:pt x="629" y="383"/>
                        <a:pt x="624" y="386"/>
                      </a:cubicBezTo>
                      <a:cubicBezTo>
                        <a:pt x="619" y="389"/>
                        <a:pt x="616" y="387"/>
                        <a:pt x="616" y="390"/>
                      </a:cubicBezTo>
                      <a:cubicBezTo>
                        <a:pt x="616" y="394"/>
                        <a:pt x="614" y="395"/>
                        <a:pt x="619" y="398"/>
                      </a:cubicBezTo>
                      <a:cubicBezTo>
                        <a:pt x="623" y="400"/>
                        <a:pt x="627" y="403"/>
                        <a:pt x="625" y="410"/>
                      </a:cubicBezTo>
                      <a:cubicBezTo>
                        <a:pt x="625" y="412"/>
                        <a:pt x="625" y="413"/>
                        <a:pt x="626" y="415"/>
                      </a:cubicBezTo>
                      <a:cubicBezTo>
                        <a:pt x="629" y="413"/>
                        <a:pt x="632" y="412"/>
                        <a:pt x="633" y="412"/>
                      </a:cubicBezTo>
                      <a:cubicBezTo>
                        <a:pt x="636" y="412"/>
                        <a:pt x="641" y="417"/>
                        <a:pt x="645" y="417"/>
                      </a:cubicBezTo>
                      <a:cubicBezTo>
                        <a:pt x="648" y="417"/>
                        <a:pt x="657" y="420"/>
                        <a:pt x="657" y="420"/>
                      </a:cubicBezTo>
                      <a:cubicBezTo>
                        <a:pt x="657" y="420"/>
                        <a:pt x="656" y="428"/>
                        <a:pt x="661" y="427"/>
                      </a:cubicBezTo>
                      <a:cubicBezTo>
                        <a:pt x="666" y="426"/>
                        <a:pt x="671" y="422"/>
                        <a:pt x="675" y="425"/>
                      </a:cubicBezTo>
                      <a:cubicBezTo>
                        <a:pt x="679" y="427"/>
                        <a:pt x="675" y="433"/>
                        <a:pt x="677" y="435"/>
                      </a:cubicBezTo>
                      <a:cubicBezTo>
                        <a:pt x="679" y="438"/>
                        <a:pt x="682" y="440"/>
                        <a:pt x="682" y="442"/>
                      </a:cubicBezTo>
                      <a:cubicBezTo>
                        <a:pt x="682" y="444"/>
                        <a:pt x="682" y="449"/>
                        <a:pt x="686" y="448"/>
                      </a:cubicBezTo>
                      <a:cubicBezTo>
                        <a:pt x="688" y="448"/>
                        <a:pt x="694" y="442"/>
                        <a:pt x="700" y="437"/>
                      </a:cubicBezTo>
                      <a:cubicBezTo>
                        <a:pt x="700" y="430"/>
                        <a:pt x="700" y="420"/>
                        <a:pt x="703" y="418"/>
                      </a:cubicBezTo>
                      <a:cubicBezTo>
                        <a:pt x="707" y="414"/>
                        <a:pt x="712" y="413"/>
                        <a:pt x="712" y="409"/>
                      </a:cubicBezTo>
                      <a:cubicBezTo>
                        <a:pt x="712" y="405"/>
                        <a:pt x="715" y="395"/>
                        <a:pt x="718" y="393"/>
                      </a:cubicBezTo>
                      <a:cubicBezTo>
                        <a:pt x="721" y="392"/>
                        <a:pt x="733" y="380"/>
                        <a:pt x="739" y="381"/>
                      </a:cubicBezTo>
                      <a:cubicBezTo>
                        <a:pt x="746" y="382"/>
                        <a:pt x="751" y="377"/>
                        <a:pt x="758" y="374"/>
                      </a:cubicBezTo>
                      <a:cubicBezTo>
                        <a:pt x="758" y="374"/>
                        <a:pt x="759" y="374"/>
                        <a:pt x="759" y="374"/>
                      </a:cubicBezTo>
                      <a:cubicBezTo>
                        <a:pt x="757" y="372"/>
                        <a:pt x="755" y="370"/>
                        <a:pt x="757" y="368"/>
                      </a:cubicBezTo>
                      <a:cubicBezTo>
                        <a:pt x="759" y="366"/>
                        <a:pt x="763" y="369"/>
                        <a:pt x="763" y="363"/>
                      </a:cubicBezTo>
                      <a:cubicBezTo>
                        <a:pt x="764" y="357"/>
                        <a:pt x="769" y="358"/>
                        <a:pt x="765" y="354"/>
                      </a:cubicBezTo>
                      <a:cubicBezTo>
                        <a:pt x="760" y="351"/>
                        <a:pt x="756" y="353"/>
                        <a:pt x="758" y="351"/>
                      </a:cubicBezTo>
                      <a:cubicBezTo>
                        <a:pt x="760" y="349"/>
                        <a:pt x="764" y="349"/>
                        <a:pt x="762" y="346"/>
                      </a:cubicBezTo>
                      <a:cubicBezTo>
                        <a:pt x="760" y="343"/>
                        <a:pt x="754" y="344"/>
                        <a:pt x="759" y="341"/>
                      </a:cubicBezTo>
                      <a:cubicBezTo>
                        <a:pt x="764" y="339"/>
                        <a:pt x="771" y="336"/>
                        <a:pt x="771" y="332"/>
                      </a:cubicBezTo>
                      <a:cubicBezTo>
                        <a:pt x="772" y="327"/>
                        <a:pt x="790" y="318"/>
                        <a:pt x="795" y="317"/>
                      </a:cubicBezTo>
                      <a:cubicBezTo>
                        <a:pt x="800" y="315"/>
                        <a:pt x="790" y="321"/>
                        <a:pt x="795" y="321"/>
                      </a:cubicBezTo>
                      <a:cubicBezTo>
                        <a:pt x="801" y="321"/>
                        <a:pt x="802" y="319"/>
                        <a:pt x="807" y="316"/>
                      </a:cubicBezTo>
                      <a:cubicBezTo>
                        <a:pt x="811" y="313"/>
                        <a:pt x="839" y="299"/>
                        <a:pt x="844" y="297"/>
                      </a:cubicBezTo>
                      <a:cubicBezTo>
                        <a:pt x="848" y="295"/>
                        <a:pt x="846" y="300"/>
                        <a:pt x="850" y="300"/>
                      </a:cubicBezTo>
                      <a:cubicBezTo>
                        <a:pt x="855" y="300"/>
                        <a:pt x="857" y="295"/>
                        <a:pt x="858" y="298"/>
                      </a:cubicBezTo>
                      <a:cubicBezTo>
                        <a:pt x="859" y="301"/>
                        <a:pt x="861" y="303"/>
                        <a:pt x="864" y="302"/>
                      </a:cubicBezTo>
                      <a:cubicBezTo>
                        <a:pt x="868" y="302"/>
                        <a:pt x="869" y="305"/>
                        <a:pt x="867" y="307"/>
                      </a:cubicBezTo>
                      <a:cubicBezTo>
                        <a:pt x="865" y="309"/>
                        <a:pt x="865" y="315"/>
                        <a:pt x="867" y="315"/>
                      </a:cubicBezTo>
                      <a:cubicBezTo>
                        <a:pt x="870" y="314"/>
                        <a:pt x="872" y="310"/>
                        <a:pt x="874" y="310"/>
                      </a:cubicBezTo>
                      <a:cubicBezTo>
                        <a:pt x="876" y="310"/>
                        <a:pt x="872" y="313"/>
                        <a:pt x="879" y="313"/>
                      </a:cubicBezTo>
                      <a:cubicBezTo>
                        <a:pt x="887" y="312"/>
                        <a:pt x="890" y="307"/>
                        <a:pt x="895" y="306"/>
                      </a:cubicBezTo>
                      <a:cubicBezTo>
                        <a:pt x="900" y="306"/>
                        <a:pt x="897" y="312"/>
                        <a:pt x="902" y="310"/>
                      </a:cubicBezTo>
                      <a:cubicBezTo>
                        <a:pt x="907" y="308"/>
                        <a:pt x="905" y="304"/>
                        <a:pt x="909" y="306"/>
                      </a:cubicBezTo>
                      <a:cubicBezTo>
                        <a:pt x="912" y="308"/>
                        <a:pt x="908" y="311"/>
                        <a:pt x="911" y="312"/>
                      </a:cubicBezTo>
                      <a:cubicBezTo>
                        <a:pt x="914" y="313"/>
                        <a:pt x="912" y="317"/>
                        <a:pt x="915" y="316"/>
                      </a:cubicBezTo>
                      <a:cubicBezTo>
                        <a:pt x="919" y="314"/>
                        <a:pt x="922" y="310"/>
                        <a:pt x="923" y="311"/>
                      </a:cubicBezTo>
                      <a:cubicBezTo>
                        <a:pt x="925" y="311"/>
                        <a:pt x="933" y="312"/>
                        <a:pt x="939" y="307"/>
                      </a:cubicBezTo>
                      <a:cubicBezTo>
                        <a:pt x="945" y="303"/>
                        <a:pt x="931" y="297"/>
                        <a:pt x="937" y="296"/>
                      </a:cubicBezTo>
                      <a:cubicBezTo>
                        <a:pt x="942" y="294"/>
                        <a:pt x="951" y="292"/>
                        <a:pt x="952" y="288"/>
                      </a:cubicBezTo>
                      <a:cubicBezTo>
                        <a:pt x="953" y="284"/>
                        <a:pt x="961" y="284"/>
                        <a:pt x="965" y="282"/>
                      </a:cubicBezTo>
                      <a:cubicBezTo>
                        <a:pt x="970" y="280"/>
                        <a:pt x="964" y="277"/>
                        <a:pt x="965" y="275"/>
                      </a:cubicBezTo>
                      <a:cubicBezTo>
                        <a:pt x="966" y="273"/>
                        <a:pt x="969" y="268"/>
                        <a:pt x="976" y="268"/>
                      </a:cubicBezTo>
                      <a:cubicBezTo>
                        <a:pt x="983" y="268"/>
                        <a:pt x="1032" y="261"/>
                        <a:pt x="1038" y="258"/>
                      </a:cubicBezTo>
                      <a:cubicBezTo>
                        <a:pt x="1043" y="255"/>
                        <a:pt x="1058" y="252"/>
                        <a:pt x="1063" y="251"/>
                      </a:cubicBezTo>
                      <a:cubicBezTo>
                        <a:pt x="1068" y="250"/>
                        <a:pt x="1067" y="252"/>
                        <a:pt x="1072" y="252"/>
                      </a:cubicBezTo>
                      <a:cubicBezTo>
                        <a:pt x="1078" y="252"/>
                        <a:pt x="1077" y="254"/>
                        <a:pt x="1075" y="256"/>
                      </a:cubicBezTo>
                      <a:cubicBezTo>
                        <a:pt x="1073" y="257"/>
                        <a:pt x="1065" y="262"/>
                        <a:pt x="1067" y="263"/>
                      </a:cubicBezTo>
                      <a:cubicBezTo>
                        <a:pt x="1069" y="265"/>
                        <a:pt x="1081" y="261"/>
                        <a:pt x="1080" y="264"/>
                      </a:cubicBezTo>
                      <a:cubicBezTo>
                        <a:pt x="1078" y="267"/>
                        <a:pt x="1074" y="266"/>
                        <a:pt x="1078" y="267"/>
                      </a:cubicBezTo>
                      <a:cubicBezTo>
                        <a:pt x="1083" y="267"/>
                        <a:pt x="1089" y="269"/>
                        <a:pt x="1086" y="270"/>
                      </a:cubicBezTo>
                      <a:cubicBezTo>
                        <a:pt x="1082" y="272"/>
                        <a:pt x="1077" y="276"/>
                        <a:pt x="1081" y="276"/>
                      </a:cubicBezTo>
                      <a:cubicBezTo>
                        <a:pt x="1085" y="276"/>
                        <a:pt x="1102" y="270"/>
                        <a:pt x="1106" y="268"/>
                      </a:cubicBezTo>
                      <a:cubicBezTo>
                        <a:pt x="1111" y="265"/>
                        <a:pt x="1124" y="261"/>
                        <a:pt x="1122" y="263"/>
                      </a:cubicBezTo>
                      <a:cubicBezTo>
                        <a:pt x="1120" y="265"/>
                        <a:pt x="1117" y="270"/>
                        <a:pt x="1118" y="272"/>
                      </a:cubicBezTo>
                      <a:cubicBezTo>
                        <a:pt x="1119" y="274"/>
                        <a:pt x="1120" y="290"/>
                        <a:pt x="1118" y="296"/>
                      </a:cubicBezTo>
                      <a:cubicBezTo>
                        <a:pt x="1116" y="302"/>
                        <a:pt x="1110" y="312"/>
                        <a:pt x="1117" y="310"/>
                      </a:cubicBezTo>
                      <a:cubicBezTo>
                        <a:pt x="1124" y="308"/>
                        <a:pt x="1125" y="302"/>
                        <a:pt x="1129" y="303"/>
                      </a:cubicBezTo>
                      <a:cubicBezTo>
                        <a:pt x="1132" y="304"/>
                        <a:pt x="1127" y="308"/>
                        <a:pt x="1132" y="310"/>
                      </a:cubicBezTo>
                      <a:cubicBezTo>
                        <a:pt x="1137" y="312"/>
                        <a:pt x="1143" y="307"/>
                        <a:pt x="1150" y="308"/>
                      </a:cubicBezTo>
                      <a:cubicBezTo>
                        <a:pt x="1158" y="309"/>
                        <a:pt x="1151" y="319"/>
                        <a:pt x="1155" y="320"/>
                      </a:cubicBezTo>
                      <a:cubicBezTo>
                        <a:pt x="1158" y="322"/>
                        <a:pt x="1158" y="330"/>
                        <a:pt x="1161" y="330"/>
                      </a:cubicBezTo>
                      <a:cubicBezTo>
                        <a:pt x="1163" y="330"/>
                        <a:pt x="1169" y="328"/>
                        <a:pt x="1173" y="325"/>
                      </a:cubicBezTo>
                      <a:cubicBezTo>
                        <a:pt x="1176" y="323"/>
                        <a:pt x="1174" y="328"/>
                        <a:pt x="1175" y="335"/>
                      </a:cubicBezTo>
                      <a:cubicBezTo>
                        <a:pt x="1176" y="335"/>
                        <a:pt x="1176" y="335"/>
                        <a:pt x="1176" y="335"/>
                      </a:cubicBezTo>
                      <a:cubicBezTo>
                        <a:pt x="1181" y="335"/>
                        <a:pt x="1188" y="330"/>
                        <a:pt x="1192" y="330"/>
                      </a:cubicBezTo>
                      <a:cubicBezTo>
                        <a:pt x="1196" y="330"/>
                        <a:pt x="1205" y="322"/>
                        <a:pt x="1209" y="321"/>
                      </a:cubicBezTo>
                      <a:cubicBezTo>
                        <a:pt x="1212" y="320"/>
                        <a:pt x="1240" y="311"/>
                        <a:pt x="1242" y="312"/>
                      </a:cubicBezTo>
                      <a:cubicBezTo>
                        <a:pt x="1245" y="314"/>
                        <a:pt x="1253" y="313"/>
                        <a:pt x="1257" y="314"/>
                      </a:cubicBezTo>
                      <a:cubicBezTo>
                        <a:pt x="1260" y="315"/>
                        <a:pt x="1257" y="319"/>
                        <a:pt x="1258" y="321"/>
                      </a:cubicBezTo>
                      <a:cubicBezTo>
                        <a:pt x="1259" y="324"/>
                        <a:pt x="1270" y="322"/>
                        <a:pt x="1272" y="324"/>
                      </a:cubicBezTo>
                      <a:cubicBezTo>
                        <a:pt x="1274" y="326"/>
                        <a:pt x="1278" y="325"/>
                        <a:pt x="1281" y="326"/>
                      </a:cubicBezTo>
                      <a:cubicBezTo>
                        <a:pt x="1284" y="327"/>
                        <a:pt x="1292" y="318"/>
                        <a:pt x="1294" y="316"/>
                      </a:cubicBezTo>
                      <a:cubicBezTo>
                        <a:pt x="1296" y="313"/>
                        <a:pt x="1298" y="303"/>
                        <a:pt x="1302" y="303"/>
                      </a:cubicBezTo>
                      <a:cubicBezTo>
                        <a:pt x="1307" y="303"/>
                        <a:pt x="1309" y="294"/>
                        <a:pt x="1313" y="295"/>
                      </a:cubicBezTo>
                      <a:cubicBezTo>
                        <a:pt x="1318" y="297"/>
                        <a:pt x="1330" y="302"/>
                        <a:pt x="1330" y="302"/>
                      </a:cubicBezTo>
                      <a:cubicBezTo>
                        <a:pt x="1330" y="302"/>
                        <a:pt x="1339" y="303"/>
                        <a:pt x="1340" y="305"/>
                      </a:cubicBezTo>
                      <a:cubicBezTo>
                        <a:pt x="1342" y="307"/>
                        <a:pt x="1338" y="311"/>
                        <a:pt x="1337" y="314"/>
                      </a:cubicBezTo>
                      <a:cubicBezTo>
                        <a:pt x="1337" y="317"/>
                        <a:pt x="1345" y="320"/>
                        <a:pt x="1348" y="320"/>
                      </a:cubicBezTo>
                      <a:cubicBezTo>
                        <a:pt x="1351" y="320"/>
                        <a:pt x="1370" y="315"/>
                        <a:pt x="1376" y="318"/>
                      </a:cubicBezTo>
                      <a:cubicBezTo>
                        <a:pt x="1382" y="320"/>
                        <a:pt x="1379" y="321"/>
                        <a:pt x="1380" y="323"/>
                      </a:cubicBezTo>
                      <a:cubicBezTo>
                        <a:pt x="1381" y="324"/>
                        <a:pt x="1385" y="322"/>
                        <a:pt x="1387" y="325"/>
                      </a:cubicBezTo>
                      <a:cubicBezTo>
                        <a:pt x="1388" y="327"/>
                        <a:pt x="1385" y="327"/>
                        <a:pt x="1388" y="330"/>
                      </a:cubicBezTo>
                      <a:cubicBezTo>
                        <a:pt x="1390" y="333"/>
                        <a:pt x="1401" y="334"/>
                        <a:pt x="1409" y="334"/>
                      </a:cubicBezTo>
                      <a:cubicBezTo>
                        <a:pt x="1417" y="335"/>
                        <a:pt x="1427" y="328"/>
                        <a:pt x="1434" y="328"/>
                      </a:cubicBezTo>
                      <a:cubicBezTo>
                        <a:pt x="1441" y="328"/>
                        <a:pt x="1443" y="320"/>
                        <a:pt x="1449" y="318"/>
                      </a:cubicBezTo>
                      <a:cubicBezTo>
                        <a:pt x="1454" y="317"/>
                        <a:pt x="1456" y="323"/>
                        <a:pt x="1459" y="325"/>
                      </a:cubicBezTo>
                      <a:cubicBezTo>
                        <a:pt x="1462" y="327"/>
                        <a:pt x="1466" y="322"/>
                        <a:pt x="1468" y="322"/>
                      </a:cubicBezTo>
                      <a:cubicBezTo>
                        <a:pt x="1471" y="322"/>
                        <a:pt x="1479" y="329"/>
                        <a:pt x="1483" y="329"/>
                      </a:cubicBezTo>
                      <a:cubicBezTo>
                        <a:pt x="1487" y="330"/>
                        <a:pt x="1495" y="323"/>
                        <a:pt x="1499" y="322"/>
                      </a:cubicBezTo>
                      <a:cubicBezTo>
                        <a:pt x="1503" y="322"/>
                        <a:pt x="1499" y="315"/>
                        <a:pt x="1502" y="315"/>
                      </a:cubicBezTo>
                      <a:cubicBezTo>
                        <a:pt x="1505" y="315"/>
                        <a:pt x="1509" y="306"/>
                        <a:pt x="1511" y="303"/>
                      </a:cubicBezTo>
                      <a:cubicBezTo>
                        <a:pt x="1514" y="299"/>
                        <a:pt x="1523" y="296"/>
                        <a:pt x="1524" y="294"/>
                      </a:cubicBezTo>
                      <a:cubicBezTo>
                        <a:pt x="1525" y="292"/>
                        <a:pt x="1521" y="288"/>
                        <a:pt x="1520" y="286"/>
                      </a:cubicBezTo>
                      <a:cubicBezTo>
                        <a:pt x="1520" y="284"/>
                        <a:pt x="1528" y="278"/>
                        <a:pt x="1534" y="277"/>
                      </a:cubicBezTo>
                      <a:cubicBezTo>
                        <a:pt x="1540" y="276"/>
                        <a:pt x="1560" y="277"/>
                        <a:pt x="1560" y="277"/>
                      </a:cubicBezTo>
                      <a:cubicBezTo>
                        <a:pt x="1560" y="277"/>
                        <a:pt x="1571" y="280"/>
                        <a:pt x="1573" y="282"/>
                      </a:cubicBezTo>
                      <a:cubicBezTo>
                        <a:pt x="1576" y="284"/>
                        <a:pt x="1579" y="294"/>
                        <a:pt x="1578" y="296"/>
                      </a:cubicBezTo>
                      <a:cubicBezTo>
                        <a:pt x="1577" y="298"/>
                        <a:pt x="1581" y="302"/>
                        <a:pt x="1579" y="305"/>
                      </a:cubicBezTo>
                      <a:cubicBezTo>
                        <a:pt x="1577" y="307"/>
                        <a:pt x="1579" y="312"/>
                        <a:pt x="1581" y="318"/>
                      </a:cubicBezTo>
                      <a:cubicBezTo>
                        <a:pt x="1584" y="323"/>
                        <a:pt x="1579" y="321"/>
                        <a:pt x="1581" y="326"/>
                      </a:cubicBezTo>
                      <a:cubicBezTo>
                        <a:pt x="1583" y="330"/>
                        <a:pt x="1594" y="328"/>
                        <a:pt x="1597" y="330"/>
                      </a:cubicBezTo>
                      <a:cubicBezTo>
                        <a:pt x="1600" y="333"/>
                        <a:pt x="1603" y="337"/>
                        <a:pt x="1607" y="337"/>
                      </a:cubicBezTo>
                      <a:cubicBezTo>
                        <a:pt x="1610" y="337"/>
                        <a:pt x="1606" y="339"/>
                        <a:pt x="1609" y="343"/>
                      </a:cubicBezTo>
                      <a:cubicBezTo>
                        <a:pt x="1613" y="347"/>
                        <a:pt x="1607" y="348"/>
                        <a:pt x="1610" y="351"/>
                      </a:cubicBezTo>
                      <a:cubicBezTo>
                        <a:pt x="1613" y="355"/>
                        <a:pt x="1620" y="353"/>
                        <a:pt x="1625" y="353"/>
                      </a:cubicBezTo>
                      <a:cubicBezTo>
                        <a:pt x="1630" y="353"/>
                        <a:pt x="1627" y="352"/>
                        <a:pt x="1631" y="348"/>
                      </a:cubicBezTo>
                      <a:cubicBezTo>
                        <a:pt x="1635" y="345"/>
                        <a:pt x="1643" y="345"/>
                        <a:pt x="1648" y="346"/>
                      </a:cubicBezTo>
                      <a:cubicBezTo>
                        <a:pt x="1652" y="347"/>
                        <a:pt x="1648" y="353"/>
                        <a:pt x="1648" y="356"/>
                      </a:cubicBezTo>
                      <a:cubicBezTo>
                        <a:pt x="1648" y="359"/>
                        <a:pt x="1641" y="358"/>
                        <a:pt x="1641" y="362"/>
                      </a:cubicBezTo>
                      <a:cubicBezTo>
                        <a:pt x="1641" y="365"/>
                        <a:pt x="1632" y="376"/>
                        <a:pt x="1632" y="380"/>
                      </a:cubicBezTo>
                      <a:cubicBezTo>
                        <a:pt x="1632" y="384"/>
                        <a:pt x="1627" y="387"/>
                        <a:pt x="1626" y="391"/>
                      </a:cubicBezTo>
                      <a:cubicBezTo>
                        <a:pt x="1625" y="395"/>
                        <a:pt x="1613" y="387"/>
                        <a:pt x="1610" y="391"/>
                      </a:cubicBezTo>
                      <a:cubicBezTo>
                        <a:pt x="1607" y="395"/>
                        <a:pt x="1604" y="394"/>
                        <a:pt x="1605" y="397"/>
                      </a:cubicBezTo>
                      <a:cubicBezTo>
                        <a:pt x="1606" y="400"/>
                        <a:pt x="1603" y="408"/>
                        <a:pt x="1604" y="415"/>
                      </a:cubicBezTo>
                      <a:cubicBezTo>
                        <a:pt x="1604" y="421"/>
                        <a:pt x="1600" y="423"/>
                        <a:pt x="1598" y="424"/>
                      </a:cubicBezTo>
                      <a:cubicBezTo>
                        <a:pt x="1596" y="424"/>
                        <a:pt x="1594" y="425"/>
                        <a:pt x="1591" y="426"/>
                      </a:cubicBezTo>
                      <a:cubicBezTo>
                        <a:pt x="1591" y="428"/>
                        <a:pt x="1592" y="430"/>
                        <a:pt x="1593" y="432"/>
                      </a:cubicBezTo>
                      <a:cubicBezTo>
                        <a:pt x="1596" y="430"/>
                        <a:pt x="1599" y="429"/>
                        <a:pt x="1600" y="428"/>
                      </a:cubicBezTo>
                      <a:cubicBezTo>
                        <a:pt x="1603" y="427"/>
                        <a:pt x="1606" y="421"/>
                        <a:pt x="1606" y="421"/>
                      </a:cubicBezTo>
                      <a:cubicBezTo>
                        <a:pt x="1606" y="421"/>
                        <a:pt x="1610" y="419"/>
                        <a:pt x="1614" y="419"/>
                      </a:cubicBezTo>
                      <a:cubicBezTo>
                        <a:pt x="1619" y="418"/>
                        <a:pt x="1615" y="423"/>
                        <a:pt x="1620" y="423"/>
                      </a:cubicBezTo>
                      <a:cubicBezTo>
                        <a:pt x="1624" y="424"/>
                        <a:pt x="1626" y="423"/>
                        <a:pt x="1637" y="418"/>
                      </a:cubicBezTo>
                      <a:cubicBezTo>
                        <a:pt x="1648" y="413"/>
                        <a:pt x="1674" y="383"/>
                        <a:pt x="1678" y="377"/>
                      </a:cubicBezTo>
                      <a:cubicBezTo>
                        <a:pt x="1681" y="371"/>
                        <a:pt x="1690" y="356"/>
                        <a:pt x="1695" y="352"/>
                      </a:cubicBezTo>
                      <a:cubicBezTo>
                        <a:pt x="1699" y="347"/>
                        <a:pt x="1704" y="342"/>
                        <a:pt x="1707" y="337"/>
                      </a:cubicBezTo>
                      <a:cubicBezTo>
                        <a:pt x="1710" y="333"/>
                        <a:pt x="1711" y="318"/>
                        <a:pt x="1711" y="311"/>
                      </a:cubicBezTo>
                      <a:cubicBezTo>
                        <a:pt x="1711" y="304"/>
                        <a:pt x="1713" y="302"/>
                        <a:pt x="1716" y="298"/>
                      </a:cubicBezTo>
                      <a:cubicBezTo>
                        <a:pt x="1719" y="294"/>
                        <a:pt x="1719" y="293"/>
                        <a:pt x="1718" y="290"/>
                      </a:cubicBezTo>
                      <a:cubicBezTo>
                        <a:pt x="1718" y="287"/>
                        <a:pt x="1718" y="284"/>
                        <a:pt x="1720" y="282"/>
                      </a:cubicBezTo>
                      <a:cubicBezTo>
                        <a:pt x="1723" y="280"/>
                        <a:pt x="1720" y="279"/>
                        <a:pt x="1717" y="276"/>
                      </a:cubicBezTo>
                      <a:cubicBezTo>
                        <a:pt x="1713" y="273"/>
                        <a:pt x="1711" y="267"/>
                        <a:pt x="1708" y="266"/>
                      </a:cubicBezTo>
                      <a:cubicBezTo>
                        <a:pt x="1704" y="266"/>
                        <a:pt x="1697" y="264"/>
                        <a:pt x="1695" y="267"/>
                      </a:cubicBezTo>
                      <a:cubicBezTo>
                        <a:pt x="1693" y="270"/>
                        <a:pt x="1691" y="274"/>
                        <a:pt x="1687" y="273"/>
                      </a:cubicBezTo>
                      <a:cubicBezTo>
                        <a:pt x="1683" y="273"/>
                        <a:pt x="1689" y="266"/>
                        <a:pt x="1687" y="265"/>
                      </a:cubicBezTo>
                      <a:cubicBezTo>
                        <a:pt x="1684" y="264"/>
                        <a:pt x="1684" y="268"/>
                        <a:pt x="1680" y="272"/>
                      </a:cubicBezTo>
                      <a:cubicBezTo>
                        <a:pt x="1676" y="276"/>
                        <a:pt x="1678" y="265"/>
                        <a:pt x="1680" y="261"/>
                      </a:cubicBezTo>
                      <a:cubicBezTo>
                        <a:pt x="1682" y="258"/>
                        <a:pt x="1671" y="262"/>
                        <a:pt x="1667" y="260"/>
                      </a:cubicBezTo>
                      <a:cubicBezTo>
                        <a:pt x="1663" y="258"/>
                        <a:pt x="1670" y="254"/>
                        <a:pt x="1674" y="253"/>
                      </a:cubicBezTo>
                      <a:cubicBezTo>
                        <a:pt x="1679" y="251"/>
                        <a:pt x="1692" y="241"/>
                        <a:pt x="1695" y="238"/>
                      </a:cubicBezTo>
                      <a:cubicBezTo>
                        <a:pt x="1697" y="235"/>
                        <a:pt x="1706" y="228"/>
                        <a:pt x="1711" y="225"/>
                      </a:cubicBezTo>
                      <a:cubicBezTo>
                        <a:pt x="1716" y="222"/>
                        <a:pt x="1722" y="214"/>
                        <a:pt x="1725" y="213"/>
                      </a:cubicBezTo>
                      <a:cubicBezTo>
                        <a:pt x="1727" y="212"/>
                        <a:pt x="1738" y="203"/>
                        <a:pt x="1742" y="201"/>
                      </a:cubicBezTo>
                      <a:cubicBezTo>
                        <a:pt x="1746" y="199"/>
                        <a:pt x="1758" y="199"/>
                        <a:pt x="1762" y="202"/>
                      </a:cubicBezTo>
                      <a:cubicBezTo>
                        <a:pt x="1766" y="204"/>
                        <a:pt x="1769" y="197"/>
                        <a:pt x="1774" y="200"/>
                      </a:cubicBezTo>
                      <a:cubicBezTo>
                        <a:pt x="1778" y="202"/>
                        <a:pt x="1785" y="201"/>
                        <a:pt x="1790" y="202"/>
                      </a:cubicBezTo>
                      <a:cubicBezTo>
                        <a:pt x="1796" y="203"/>
                        <a:pt x="1794" y="198"/>
                        <a:pt x="1798" y="195"/>
                      </a:cubicBezTo>
                      <a:cubicBezTo>
                        <a:pt x="1801" y="192"/>
                        <a:pt x="1803" y="197"/>
                        <a:pt x="1806" y="199"/>
                      </a:cubicBezTo>
                      <a:cubicBezTo>
                        <a:pt x="1808" y="202"/>
                        <a:pt x="1809" y="197"/>
                        <a:pt x="1813" y="198"/>
                      </a:cubicBezTo>
                      <a:cubicBezTo>
                        <a:pt x="1818" y="200"/>
                        <a:pt x="1816" y="201"/>
                        <a:pt x="1814" y="206"/>
                      </a:cubicBezTo>
                      <a:cubicBezTo>
                        <a:pt x="1812" y="211"/>
                        <a:pt x="1829" y="205"/>
                        <a:pt x="1832" y="203"/>
                      </a:cubicBezTo>
                      <a:cubicBezTo>
                        <a:pt x="1836" y="202"/>
                        <a:pt x="1841" y="204"/>
                        <a:pt x="1845" y="203"/>
                      </a:cubicBezTo>
                      <a:cubicBezTo>
                        <a:pt x="1848" y="202"/>
                        <a:pt x="1850" y="199"/>
                        <a:pt x="1843" y="198"/>
                      </a:cubicBezTo>
                      <a:cubicBezTo>
                        <a:pt x="1837" y="198"/>
                        <a:pt x="1839" y="196"/>
                        <a:pt x="1840" y="194"/>
                      </a:cubicBezTo>
                      <a:cubicBezTo>
                        <a:pt x="1840" y="192"/>
                        <a:pt x="1846" y="187"/>
                        <a:pt x="1851" y="186"/>
                      </a:cubicBezTo>
                      <a:cubicBezTo>
                        <a:pt x="1855" y="185"/>
                        <a:pt x="1857" y="173"/>
                        <a:pt x="1861" y="172"/>
                      </a:cubicBezTo>
                      <a:cubicBezTo>
                        <a:pt x="1864" y="170"/>
                        <a:pt x="1874" y="168"/>
                        <a:pt x="1876" y="170"/>
                      </a:cubicBezTo>
                      <a:cubicBezTo>
                        <a:pt x="1877" y="171"/>
                        <a:pt x="1883" y="171"/>
                        <a:pt x="1887" y="171"/>
                      </a:cubicBezTo>
                      <a:cubicBezTo>
                        <a:pt x="1890" y="171"/>
                        <a:pt x="1884" y="176"/>
                        <a:pt x="1887" y="179"/>
                      </a:cubicBezTo>
                      <a:cubicBezTo>
                        <a:pt x="1891" y="182"/>
                        <a:pt x="1889" y="184"/>
                        <a:pt x="1889" y="185"/>
                      </a:cubicBezTo>
                      <a:cubicBezTo>
                        <a:pt x="1890" y="187"/>
                        <a:pt x="1902" y="175"/>
                        <a:pt x="1905" y="173"/>
                      </a:cubicBezTo>
                      <a:cubicBezTo>
                        <a:pt x="1907" y="171"/>
                        <a:pt x="1908" y="171"/>
                        <a:pt x="1910" y="171"/>
                      </a:cubicBezTo>
                      <a:cubicBezTo>
                        <a:pt x="1912" y="171"/>
                        <a:pt x="1909" y="169"/>
                        <a:pt x="1909" y="162"/>
                      </a:cubicBezTo>
                      <a:cubicBezTo>
                        <a:pt x="1910" y="156"/>
                        <a:pt x="1916" y="159"/>
                        <a:pt x="1919" y="160"/>
                      </a:cubicBezTo>
                      <a:cubicBezTo>
                        <a:pt x="1921" y="160"/>
                        <a:pt x="1917" y="164"/>
                        <a:pt x="1919" y="169"/>
                      </a:cubicBezTo>
                      <a:cubicBezTo>
                        <a:pt x="1921" y="173"/>
                        <a:pt x="1917" y="171"/>
                        <a:pt x="1919" y="175"/>
                      </a:cubicBezTo>
                      <a:cubicBezTo>
                        <a:pt x="1921" y="178"/>
                        <a:pt x="1916" y="178"/>
                        <a:pt x="1916" y="182"/>
                      </a:cubicBezTo>
                      <a:cubicBezTo>
                        <a:pt x="1916" y="185"/>
                        <a:pt x="1904" y="186"/>
                        <a:pt x="1903" y="189"/>
                      </a:cubicBezTo>
                      <a:cubicBezTo>
                        <a:pt x="1903" y="192"/>
                        <a:pt x="1887" y="203"/>
                        <a:pt x="1887" y="207"/>
                      </a:cubicBezTo>
                      <a:cubicBezTo>
                        <a:pt x="1887" y="210"/>
                        <a:pt x="1878" y="216"/>
                        <a:pt x="1873" y="218"/>
                      </a:cubicBezTo>
                      <a:cubicBezTo>
                        <a:pt x="1868" y="220"/>
                        <a:pt x="1869" y="219"/>
                        <a:pt x="1866" y="220"/>
                      </a:cubicBezTo>
                      <a:cubicBezTo>
                        <a:pt x="1863" y="221"/>
                        <a:pt x="1865" y="224"/>
                        <a:pt x="1864" y="229"/>
                      </a:cubicBezTo>
                      <a:cubicBezTo>
                        <a:pt x="1862" y="235"/>
                        <a:pt x="1856" y="238"/>
                        <a:pt x="1856" y="246"/>
                      </a:cubicBezTo>
                      <a:cubicBezTo>
                        <a:pt x="1856" y="254"/>
                        <a:pt x="1868" y="295"/>
                        <a:pt x="1866" y="298"/>
                      </a:cubicBezTo>
                      <a:cubicBezTo>
                        <a:pt x="1863" y="301"/>
                        <a:pt x="1866" y="304"/>
                        <a:pt x="1868" y="308"/>
                      </a:cubicBezTo>
                      <a:cubicBezTo>
                        <a:pt x="1871" y="312"/>
                        <a:pt x="1875" y="303"/>
                        <a:pt x="1878" y="302"/>
                      </a:cubicBezTo>
                      <a:cubicBezTo>
                        <a:pt x="1882" y="301"/>
                        <a:pt x="1885" y="287"/>
                        <a:pt x="1887" y="282"/>
                      </a:cubicBezTo>
                      <a:cubicBezTo>
                        <a:pt x="1888" y="278"/>
                        <a:pt x="1893" y="280"/>
                        <a:pt x="1898" y="280"/>
                      </a:cubicBezTo>
                      <a:cubicBezTo>
                        <a:pt x="1903" y="280"/>
                        <a:pt x="1898" y="276"/>
                        <a:pt x="1897" y="269"/>
                      </a:cubicBezTo>
                      <a:cubicBezTo>
                        <a:pt x="1896" y="261"/>
                        <a:pt x="1905" y="261"/>
                        <a:pt x="1910" y="261"/>
                      </a:cubicBezTo>
                      <a:cubicBezTo>
                        <a:pt x="1914" y="261"/>
                        <a:pt x="1917" y="259"/>
                        <a:pt x="1914" y="254"/>
                      </a:cubicBezTo>
                      <a:cubicBezTo>
                        <a:pt x="1911" y="250"/>
                        <a:pt x="1910" y="247"/>
                        <a:pt x="1911" y="243"/>
                      </a:cubicBezTo>
                      <a:cubicBezTo>
                        <a:pt x="1911" y="239"/>
                        <a:pt x="1917" y="242"/>
                        <a:pt x="1920" y="242"/>
                      </a:cubicBezTo>
                      <a:cubicBezTo>
                        <a:pt x="1922" y="242"/>
                        <a:pt x="1922" y="233"/>
                        <a:pt x="1917" y="232"/>
                      </a:cubicBezTo>
                      <a:cubicBezTo>
                        <a:pt x="1912" y="231"/>
                        <a:pt x="1920" y="219"/>
                        <a:pt x="1916" y="219"/>
                      </a:cubicBezTo>
                      <a:cubicBezTo>
                        <a:pt x="1913" y="219"/>
                        <a:pt x="1909" y="219"/>
                        <a:pt x="1908" y="214"/>
                      </a:cubicBezTo>
                      <a:cubicBezTo>
                        <a:pt x="1907" y="210"/>
                        <a:pt x="1913" y="207"/>
                        <a:pt x="1916" y="202"/>
                      </a:cubicBezTo>
                      <a:cubicBezTo>
                        <a:pt x="1918" y="198"/>
                        <a:pt x="1913" y="194"/>
                        <a:pt x="1916" y="193"/>
                      </a:cubicBezTo>
                      <a:cubicBezTo>
                        <a:pt x="1919" y="191"/>
                        <a:pt x="1928" y="192"/>
                        <a:pt x="1931" y="192"/>
                      </a:cubicBezTo>
                      <a:cubicBezTo>
                        <a:pt x="1934" y="192"/>
                        <a:pt x="1934" y="186"/>
                        <a:pt x="1937" y="185"/>
                      </a:cubicBezTo>
                      <a:cubicBezTo>
                        <a:pt x="1939" y="184"/>
                        <a:pt x="1936" y="191"/>
                        <a:pt x="1940" y="193"/>
                      </a:cubicBezTo>
                      <a:cubicBezTo>
                        <a:pt x="1944" y="196"/>
                        <a:pt x="1944" y="190"/>
                        <a:pt x="1949" y="188"/>
                      </a:cubicBezTo>
                      <a:cubicBezTo>
                        <a:pt x="1953" y="186"/>
                        <a:pt x="1954" y="185"/>
                        <a:pt x="1962" y="186"/>
                      </a:cubicBezTo>
                      <a:cubicBezTo>
                        <a:pt x="1969" y="187"/>
                        <a:pt x="1969" y="191"/>
                        <a:pt x="1975" y="192"/>
                      </a:cubicBezTo>
                      <a:cubicBezTo>
                        <a:pt x="1981" y="193"/>
                        <a:pt x="1975" y="186"/>
                        <a:pt x="1977" y="185"/>
                      </a:cubicBezTo>
                      <a:cubicBezTo>
                        <a:pt x="1980" y="184"/>
                        <a:pt x="1993" y="174"/>
                        <a:pt x="1995" y="172"/>
                      </a:cubicBezTo>
                      <a:cubicBezTo>
                        <a:pt x="1998" y="170"/>
                        <a:pt x="2017" y="161"/>
                        <a:pt x="2020" y="161"/>
                      </a:cubicBezTo>
                      <a:cubicBezTo>
                        <a:pt x="2022" y="160"/>
                        <a:pt x="2032" y="164"/>
                        <a:pt x="2036" y="164"/>
                      </a:cubicBezTo>
                      <a:cubicBezTo>
                        <a:pt x="2039" y="165"/>
                        <a:pt x="2038" y="158"/>
                        <a:pt x="2036" y="157"/>
                      </a:cubicBezTo>
                      <a:cubicBezTo>
                        <a:pt x="2035" y="156"/>
                        <a:pt x="2030" y="152"/>
                        <a:pt x="2029" y="148"/>
                      </a:cubicBezTo>
                      <a:cubicBezTo>
                        <a:pt x="2028" y="144"/>
                        <a:pt x="2024" y="142"/>
                        <a:pt x="2020" y="142"/>
                      </a:cubicBezTo>
                      <a:cubicBezTo>
                        <a:pt x="2016" y="142"/>
                        <a:pt x="2014" y="140"/>
                        <a:pt x="2014" y="137"/>
                      </a:cubicBezTo>
                      <a:cubicBezTo>
                        <a:pt x="2014" y="134"/>
                        <a:pt x="2019" y="136"/>
                        <a:pt x="2023" y="136"/>
                      </a:cubicBezTo>
                      <a:cubicBezTo>
                        <a:pt x="2027" y="136"/>
                        <a:pt x="2030" y="129"/>
                        <a:pt x="2031" y="126"/>
                      </a:cubicBezTo>
                      <a:cubicBezTo>
                        <a:pt x="2032" y="123"/>
                        <a:pt x="2026" y="120"/>
                        <a:pt x="2030" y="118"/>
                      </a:cubicBezTo>
                      <a:cubicBezTo>
                        <a:pt x="2033" y="116"/>
                        <a:pt x="2037" y="123"/>
                        <a:pt x="2041" y="126"/>
                      </a:cubicBezTo>
                      <a:cubicBezTo>
                        <a:pt x="2046" y="129"/>
                        <a:pt x="2055" y="126"/>
                        <a:pt x="2058" y="128"/>
                      </a:cubicBezTo>
                      <a:cubicBezTo>
                        <a:pt x="2062" y="131"/>
                        <a:pt x="2066" y="133"/>
                        <a:pt x="2071" y="133"/>
                      </a:cubicBezTo>
                      <a:cubicBezTo>
                        <a:pt x="2076" y="134"/>
                        <a:pt x="2084" y="140"/>
                        <a:pt x="2088" y="141"/>
                      </a:cubicBezTo>
                      <a:cubicBezTo>
                        <a:pt x="2093" y="141"/>
                        <a:pt x="2090" y="139"/>
                        <a:pt x="2090" y="135"/>
                      </a:cubicBezTo>
                      <a:cubicBezTo>
                        <a:pt x="2089" y="131"/>
                        <a:pt x="2087" y="129"/>
                        <a:pt x="2085" y="127"/>
                      </a:cubicBezTo>
                      <a:cubicBezTo>
                        <a:pt x="2084" y="125"/>
                        <a:pt x="2097" y="126"/>
                        <a:pt x="2096" y="123"/>
                      </a:cubicBezTo>
                      <a:cubicBezTo>
                        <a:pt x="2096" y="121"/>
                        <a:pt x="2100" y="119"/>
                        <a:pt x="2092" y="116"/>
                      </a:cubicBezTo>
                      <a:close/>
                      <a:moveTo>
                        <a:pt x="820" y="188"/>
                      </a:moveTo>
                      <a:cubicBezTo>
                        <a:pt x="814" y="190"/>
                        <a:pt x="815" y="187"/>
                        <a:pt x="811" y="188"/>
                      </a:cubicBezTo>
                      <a:cubicBezTo>
                        <a:pt x="808" y="189"/>
                        <a:pt x="799" y="194"/>
                        <a:pt x="802" y="190"/>
                      </a:cubicBezTo>
                      <a:cubicBezTo>
                        <a:pt x="804" y="186"/>
                        <a:pt x="810" y="179"/>
                        <a:pt x="814" y="177"/>
                      </a:cubicBezTo>
                      <a:cubicBezTo>
                        <a:pt x="818" y="174"/>
                        <a:pt x="830" y="170"/>
                        <a:pt x="831" y="173"/>
                      </a:cubicBezTo>
                      <a:cubicBezTo>
                        <a:pt x="832" y="175"/>
                        <a:pt x="831" y="183"/>
                        <a:pt x="820" y="188"/>
                      </a:cubicBezTo>
                      <a:close/>
                      <a:moveTo>
                        <a:pt x="865" y="176"/>
                      </a:moveTo>
                      <a:cubicBezTo>
                        <a:pt x="861" y="176"/>
                        <a:pt x="859" y="171"/>
                        <a:pt x="864" y="169"/>
                      </a:cubicBezTo>
                      <a:cubicBezTo>
                        <a:pt x="869" y="167"/>
                        <a:pt x="877" y="165"/>
                        <a:pt x="877" y="167"/>
                      </a:cubicBezTo>
                      <a:cubicBezTo>
                        <a:pt x="877" y="170"/>
                        <a:pt x="871" y="176"/>
                        <a:pt x="865" y="176"/>
                      </a:cubicBezTo>
                      <a:close/>
                      <a:moveTo>
                        <a:pt x="908" y="91"/>
                      </a:moveTo>
                      <a:cubicBezTo>
                        <a:pt x="910" y="90"/>
                        <a:pt x="915" y="88"/>
                        <a:pt x="919" y="86"/>
                      </a:cubicBezTo>
                      <a:cubicBezTo>
                        <a:pt x="915" y="88"/>
                        <a:pt x="910" y="90"/>
                        <a:pt x="908" y="91"/>
                      </a:cubicBezTo>
                      <a:close/>
                      <a:moveTo>
                        <a:pt x="1427" y="265"/>
                      </a:moveTo>
                      <a:cubicBezTo>
                        <a:pt x="1426" y="270"/>
                        <a:pt x="1423" y="271"/>
                        <a:pt x="1417" y="272"/>
                      </a:cubicBezTo>
                      <a:cubicBezTo>
                        <a:pt x="1412" y="273"/>
                        <a:pt x="1418" y="276"/>
                        <a:pt x="1414" y="278"/>
                      </a:cubicBezTo>
                      <a:cubicBezTo>
                        <a:pt x="1410" y="280"/>
                        <a:pt x="1399" y="288"/>
                        <a:pt x="1393" y="289"/>
                      </a:cubicBezTo>
                      <a:cubicBezTo>
                        <a:pt x="1388" y="291"/>
                        <a:pt x="1384" y="295"/>
                        <a:pt x="1380" y="300"/>
                      </a:cubicBezTo>
                      <a:cubicBezTo>
                        <a:pt x="1375" y="304"/>
                        <a:pt x="1356" y="304"/>
                        <a:pt x="1357" y="301"/>
                      </a:cubicBezTo>
                      <a:cubicBezTo>
                        <a:pt x="1357" y="298"/>
                        <a:pt x="1371" y="297"/>
                        <a:pt x="1376" y="294"/>
                      </a:cubicBezTo>
                      <a:cubicBezTo>
                        <a:pt x="1380" y="292"/>
                        <a:pt x="1386" y="287"/>
                        <a:pt x="1390" y="287"/>
                      </a:cubicBezTo>
                      <a:cubicBezTo>
                        <a:pt x="1395" y="287"/>
                        <a:pt x="1401" y="274"/>
                        <a:pt x="1406" y="273"/>
                      </a:cubicBezTo>
                      <a:cubicBezTo>
                        <a:pt x="1412" y="271"/>
                        <a:pt x="1421" y="263"/>
                        <a:pt x="1422" y="260"/>
                      </a:cubicBezTo>
                      <a:cubicBezTo>
                        <a:pt x="1424" y="257"/>
                        <a:pt x="1433" y="246"/>
                        <a:pt x="1438" y="246"/>
                      </a:cubicBezTo>
                      <a:cubicBezTo>
                        <a:pt x="1442" y="247"/>
                        <a:pt x="1428" y="261"/>
                        <a:pt x="1427" y="265"/>
                      </a:cubicBezTo>
                      <a:close/>
                    </a:path>
                  </a:pathLst>
                </a:custGeom>
                <a:solidFill>
                  <a:srgbClr val="B2D6AC"/>
                </a:solidFill>
                <a:ln w="3175" cap="flat">
                  <a:solidFill>
                    <a:srgbClr val="000000"/>
                  </a:solidFill>
                  <a:prstDash val="solid"/>
                  <a:miter lim="800000"/>
                  <a:headEnd/>
                  <a:tailEnd/>
                </a:ln>
              </p:spPr>
              <p:txBody>
                <a:bodyPr/>
                <a:lstStyle/>
                <a:p>
                  <a:endParaRPr lang="ja-JP" altLang="en-US"/>
                </a:p>
              </p:txBody>
            </p:sp>
            <p:sp>
              <p:nvSpPr>
                <p:cNvPr id="225" name="Freeform 89">
                  <a:extLst>
                    <a:ext uri="{FF2B5EF4-FFF2-40B4-BE49-F238E27FC236}">
                      <a16:creationId xmlns:a16="http://schemas.microsoft.com/office/drawing/2014/main" id="{3F57D2DD-BDEF-40DE-8B98-330A0180C409}"/>
                    </a:ext>
                  </a:extLst>
                </p:cNvPr>
                <p:cNvSpPr>
                  <a:spLocks noChangeAspect="1"/>
                </p:cNvSpPr>
                <p:nvPr/>
              </p:nvSpPr>
              <p:spPr bwMode="auto">
                <a:xfrm>
                  <a:off x="18" y="486"/>
                  <a:ext cx="236" cy="108"/>
                </a:xfrm>
                <a:custGeom>
                  <a:avLst/>
                  <a:gdLst>
                    <a:gd name="T0" fmla="*/ 37 w 118"/>
                    <a:gd name="T1" fmla="*/ 42 h 54"/>
                    <a:gd name="T2" fmla="*/ 56 w 118"/>
                    <a:gd name="T3" fmla="*/ 38 h 54"/>
                    <a:gd name="T4" fmla="*/ 89 w 118"/>
                    <a:gd name="T5" fmla="*/ 16 h 54"/>
                    <a:gd name="T6" fmla="*/ 91 w 118"/>
                    <a:gd name="T7" fmla="*/ 15 h 54"/>
                    <a:gd name="T8" fmla="*/ 106 w 118"/>
                    <a:gd name="T9" fmla="*/ 12 h 54"/>
                    <a:gd name="T10" fmla="*/ 117 w 118"/>
                    <a:gd name="T11" fmla="*/ 1 h 54"/>
                    <a:gd name="T12" fmla="*/ 113 w 118"/>
                    <a:gd name="T13" fmla="*/ 0 h 54"/>
                    <a:gd name="T14" fmla="*/ 103 w 118"/>
                    <a:gd name="T15" fmla="*/ 1 h 54"/>
                    <a:gd name="T16" fmla="*/ 85 w 118"/>
                    <a:gd name="T17" fmla="*/ 8 h 54"/>
                    <a:gd name="T18" fmla="*/ 70 w 118"/>
                    <a:gd name="T19" fmla="*/ 13 h 54"/>
                    <a:gd name="T20" fmla="*/ 54 w 118"/>
                    <a:gd name="T21" fmla="*/ 17 h 54"/>
                    <a:gd name="T22" fmla="*/ 46 w 118"/>
                    <a:gd name="T23" fmla="*/ 22 h 54"/>
                    <a:gd name="T24" fmla="*/ 42 w 118"/>
                    <a:gd name="T25" fmla="*/ 27 h 54"/>
                    <a:gd name="T26" fmla="*/ 22 w 118"/>
                    <a:gd name="T27" fmla="*/ 39 h 54"/>
                    <a:gd name="T28" fmla="*/ 10 w 118"/>
                    <a:gd name="T29" fmla="*/ 42 h 54"/>
                    <a:gd name="T30" fmla="*/ 1 w 118"/>
                    <a:gd name="T31" fmla="*/ 50 h 54"/>
                    <a:gd name="T32" fmla="*/ 37 w 118"/>
                    <a:gd name="T33" fmla="*/ 42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18" h="54">
                      <a:moveTo>
                        <a:pt x="37" y="42"/>
                      </a:moveTo>
                      <a:cubicBezTo>
                        <a:pt x="42" y="40"/>
                        <a:pt x="48" y="39"/>
                        <a:pt x="56" y="38"/>
                      </a:cubicBezTo>
                      <a:cubicBezTo>
                        <a:pt x="63" y="37"/>
                        <a:pt x="86" y="18"/>
                        <a:pt x="89" y="16"/>
                      </a:cubicBezTo>
                      <a:cubicBezTo>
                        <a:pt x="89" y="16"/>
                        <a:pt x="90" y="16"/>
                        <a:pt x="91" y="15"/>
                      </a:cubicBezTo>
                      <a:cubicBezTo>
                        <a:pt x="95" y="14"/>
                        <a:pt x="103" y="12"/>
                        <a:pt x="106" y="12"/>
                      </a:cubicBezTo>
                      <a:cubicBezTo>
                        <a:pt x="109" y="11"/>
                        <a:pt x="115" y="2"/>
                        <a:pt x="117" y="1"/>
                      </a:cubicBezTo>
                      <a:cubicBezTo>
                        <a:pt x="118" y="0"/>
                        <a:pt x="116" y="0"/>
                        <a:pt x="113" y="0"/>
                      </a:cubicBezTo>
                      <a:cubicBezTo>
                        <a:pt x="110" y="0"/>
                        <a:pt x="106" y="1"/>
                        <a:pt x="103" y="1"/>
                      </a:cubicBezTo>
                      <a:cubicBezTo>
                        <a:pt x="97" y="2"/>
                        <a:pt x="88" y="5"/>
                        <a:pt x="85" y="8"/>
                      </a:cubicBezTo>
                      <a:cubicBezTo>
                        <a:pt x="81" y="11"/>
                        <a:pt x="74" y="13"/>
                        <a:pt x="70" y="13"/>
                      </a:cubicBezTo>
                      <a:cubicBezTo>
                        <a:pt x="66" y="13"/>
                        <a:pt x="57" y="14"/>
                        <a:pt x="54" y="17"/>
                      </a:cubicBezTo>
                      <a:cubicBezTo>
                        <a:pt x="50" y="20"/>
                        <a:pt x="49" y="22"/>
                        <a:pt x="46" y="22"/>
                      </a:cubicBezTo>
                      <a:cubicBezTo>
                        <a:pt x="43" y="23"/>
                        <a:pt x="40" y="25"/>
                        <a:pt x="42" y="27"/>
                      </a:cubicBezTo>
                      <a:cubicBezTo>
                        <a:pt x="44" y="30"/>
                        <a:pt x="27" y="37"/>
                        <a:pt x="22" y="39"/>
                      </a:cubicBezTo>
                      <a:cubicBezTo>
                        <a:pt x="17" y="41"/>
                        <a:pt x="11" y="38"/>
                        <a:pt x="10" y="42"/>
                      </a:cubicBezTo>
                      <a:cubicBezTo>
                        <a:pt x="9" y="46"/>
                        <a:pt x="2" y="46"/>
                        <a:pt x="1" y="50"/>
                      </a:cubicBezTo>
                      <a:cubicBezTo>
                        <a:pt x="0" y="54"/>
                        <a:pt x="32" y="44"/>
                        <a:pt x="37" y="42"/>
                      </a:cubicBezTo>
                      <a:close/>
                    </a:path>
                  </a:pathLst>
                </a:custGeom>
                <a:solidFill>
                  <a:srgbClr val="B2D6AC"/>
                </a:solidFill>
                <a:ln w="3175" cap="flat">
                  <a:solidFill>
                    <a:srgbClr val="000000"/>
                  </a:solidFill>
                  <a:prstDash val="solid"/>
                  <a:miter lim="800000"/>
                  <a:headEnd/>
                  <a:tailEnd/>
                </a:ln>
              </p:spPr>
              <p:txBody>
                <a:bodyPr/>
                <a:lstStyle/>
                <a:p>
                  <a:endParaRPr lang="ja-JP" altLang="en-US"/>
                </a:p>
              </p:txBody>
            </p:sp>
            <p:sp>
              <p:nvSpPr>
                <p:cNvPr id="226" name="Freeform 90">
                  <a:extLst>
                    <a:ext uri="{FF2B5EF4-FFF2-40B4-BE49-F238E27FC236}">
                      <a16:creationId xmlns:a16="http://schemas.microsoft.com/office/drawing/2014/main" id="{146BFC0C-C301-48E1-B0DA-FE499BFC4458}"/>
                    </a:ext>
                  </a:extLst>
                </p:cNvPr>
                <p:cNvSpPr>
                  <a:spLocks noChangeAspect="1"/>
                </p:cNvSpPr>
                <p:nvPr/>
              </p:nvSpPr>
              <p:spPr bwMode="auto">
                <a:xfrm>
                  <a:off x="54" y="392"/>
                  <a:ext cx="419" cy="234"/>
                </a:xfrm>
                <a:custGeom>
                  <a:avLst/>
                  <a:gdLst>
                    <a:gd name="T0" fmla="*/ 98 w 209"/>
                    <a:gd name="T1" fmla="*/ 92 h 117"/>
                    <a:gd name="T2" fmla="*/ 86 w 209"/>
                    <a:gd name="T3" fmla="*/ 97 h 117"/>
                    <a:gd name="T4" fmla="*/ 86 w 209"/>
                    <a:gd name="T5" fmla="*/ 100 h 117"/>
                    <a:gd name="T6" fmla="*/ 68 w 209"/>
                    <a:gd name="T7" fmla="*/ 106 h 117"/>
                    <a:gd name="T8" fmla="*/ 50 w 209"/>
                    <a:gd name="T9" fmla="*/ 107 h 117"/>
                    <a:gd name="T10" fmla="*/ 38 w 209"/>
                    <a:gd name="T11" fmla="*/ 110 h 117"/>
                    <a:gd name="T12" fmla="*/ 28 w 209"/>
                    <a:gd name="T13" fmla="*/ 110 h 117"/>
                    <a:gd name="T14" fmla="*/ 18 w 209"/>
                    <a:gd name="T15" fmla="*/ 114 h 117"/>
                    <a:gd name="T16" fmla="*/ 10 w 209"/>
                    <a:gd name="T17" fmla="*/ 113 h 117"/>
                    <a:gd name="T18" fmla="*/ 1 w 209"/>
                    <a:gd name="T19" fmla="*/ 115 h 117"/>
                    <a:gd name="T20" fmla="*/ 28 w 209"/>
                    <a:gd name="T21" fmla="*/ 103 h 117"/>
                    <a:gd name="T22" fmla="*/ 43 w 209"/>
                    <a:gd name="T23" fmla="*/ 100 h 117"/>
                    <a:gd name="T24" fmla="*/ 39 w 209"/>
                    <a:gd name="T25" fmla="*/ 94 h 117"/>
                    <a:gd name="T26" fmla="*/ 35 w 209"/>
                    <a:gd name="T27" fmla="*/ 94 h 117"/>
                    <a:gd name="T28" fmla="*/ 43 w 209"/>
                    <a:gd name="T29" fmla="*/ 87 h 117"/>
                    <a:gd name="T30" fmla="*/ 55 w 209"/>
                    <a:gd name="T31" fmla="*/ 86 h 117"/>
                    <a:gd name="T32" fmla="*/ 63 w 209"/>
                    <a:gd name="T33" fmla="*/ 78 h 117"/>
                    <a:gd name="T34" fmla="*/ 95 w 209"/>
                    <a:gd name="T35" fmla="*/ 68 h 117"/>
                    <a:gd name="T36" fmla="*/ 106 w 209"/>
                    <a:gd name="T37" fmla="*/ 58 h 117"/>
                    <a:gd name="T38" fmla="*/ 117 w 209"/>
                    <a:gd name="T39" fmla="*/ 52 h 117"/>
                    <a:gd name="T40" fmla="*/ 103 w 209"/>
                    <a:gd name="T41" fmla="*/ 52 h 117"/>
                    <a:gd name="T42" fmla="*/ 123 w 209"/>
                    <a:gd name="T43" fmla="*/ 42 h 117"/>
                    <a:gd name="T44" fmla="*/ 110 w 209"/>
                    <a:gd name="T45" fmla="*/ 44 h 117"/>
                    <a:gd name="T46" fmla="*/ 127 w 209"/>
                    <a:gd name="T47" fmla="*/ 36 h 117"/>
                    <a:gd name="T48" fmla="*/ 111 w 209"/>
                    <a:gd name="T49" fmla="*/ 39 h 117"/>
                    <a:gd name="T50" fmla="*/ 131 w 209"/>
                    <a:gd name="T51" fmla="*/ 29 h 117"/>
                    <a:gd name="T52" fmla="*/ 145 w 209"/>
                    <a:gd name="T53" fmla="*/ 25 h 117"/>
                    <a:gd name="T54" fmla="*/ 156 w 209"/>
                    <a:gd name="T55" fmla="*/ 19 h 117"/>
                    <a:gd name="T56" fmla="*/ 182 w 209"/>
                    <a:gd name="T57" fmla="*/ 6 h 117"/>
                    <a:gd name="T58" fmla="*/ 197 w 209"/>
                    <a:gd name="T59" fmla="*/ 4 h 117"/>
                    <a:gd name="T60" fmla="*/ 208 w 209"/>
                    <a:gd name="T61" fmla="*/ 1 h 117"/>
                    <a:gd name="T62" fmla="*/ 180 w 209"/>
                    <a:gd name="T63" fmla="*/ 15 h 117"/>
                    <a:gd name="T64" fmla="*/ 192 w 209"/>
                    <a:gd name="T65" fmla="*/ 16 h 117"/>
                    <a:gd name="T66" fmla="*/ 177 w 209"/>
                    <a:gd name="T67" fmla="*/ 25 h 117"/>
                    <a:gd name="T68" fmla="*/ 150 w 209"/>
                    <a:gd name="T69" fmla="*/ 37 h 117"/>
                    <a:gd name="T70" fmla="*/ 149 w 209"/>
                    <a:gd name="T71" fmla="*/ 44 h 117"/>
                    <a:gd name="T72" fmla="*/ 133 w 209"/>
                    <a:gd name="T73" fmla="*/ 55 h 117"/>
                    <a:gd name="T74" fmla="*/ 131 w 209"/>
                    <a:gd name="T75" fmla="*/ 64 h 117"/>
                    <a:gd name="T76" fmla="*/ 119 w 209"/>
                    <a:gd name="T77" fmla="*/ 74 h 117"/>
                    <a:gd name="T78" fmla="*/ 109 w 209"/>
                    <a:gd name="T79" fmla="*/ 78 h 117"/>
                    <a:gd name="T80" fmla="*/ 119 w 209"/>
                    <a:gd name="T81" fmla="*/ 79 h 117"/>
                    <a:gd name="T82" fmla="*/ 115 w 209"/>
                    <a:gd name="T83" fmla="*/ 87 h 117"/>
                    <a:gd name="T84" fmla="*/ 98 w 209"/>
                    <a:gd name="T85" fmla="*/ 92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09" h="117">
                      <a:moveTo>
                        <a:pt x="98" y="92"/>
                      </a:moveTo>
                      <a:cubicBezTo>
                        <a:pt x="94" y="94"/>
                        <a:pt x="84" y="97"/>
                        <a:pt x="86" y="97"/>
                      </a:cubicBezTo>
                      <a:cubicBezTo>
                        <a:pt x="87" y="98"/>
                        <a:pt x="89" y="100"/>
                        <a:pt x="86" y="100"/>
                      </a:cubicBezTo>
                      <a:cubicBezTo>
                        <a:pt x="84" y="101"/>
                        <a:pt x="74" y="107"/>
                        <a:pt x="68" y="106"/>
                      </a:cubicBezTo>
                      <a:cubicBezTo>
                        <a:pt x="63" y="104"/>
                        <a:pt x="54" y="106"/>
                        <a:pt x="50" y="107"/>
                      </a:cubicBezTo>
                      <a:cubicBezTo>
                        <a:pt x="47" y="107"/>
                        <a:pt x="42" y="110"/>
                        <a:pt x="38" y="110"/>
                      </a:cubicBezTo>
                      <a:cubicBezTo>
                        <a:pt x="34" y="110"/>
                        <a:pt x="30" y="109"/>
                        <a:pt x="28" y="110"/>
                      </a:cubicBezTo>
                      <a:cubicBezTo>
                        <a:pt x="26" y="110"/>
                        <a:pt x="23" y="114"/>
                        <a:pt x="18" y="114"/>
                      </a:cubicBezTo>
                      <a:cubicBezTo>
                        <a:pt x="14" y="114"/>
                        <a:pt x="12" y="112"/>
                        <a:pt x="10" y="113"/>
                      </a:cubicBezTo>
                      <a:cubicBezTo>
                        <a:pt x="8" y="114"/>
                        <a:pt x="0" y="117"/>
                        <a:pt x="1" y="115"/>
                      </a:cubicBezTo>
                      <a:cubicBezTo>
                        <a:pt x="1" y="113"/>
                        <a:pt x="21" y="105"/>
                        <a:pt x="28" y="103"/>
                      </a:cubicBezTo>
                      <a:cubicBezTo>
                        <a:pt x="34" y="102"/>
                        <a:pt x="44" y="103"/>
                        <a:pt x="43" y="100"/>
                      </a:cubicBezTo>
                      <a:cubicBezTo>
                        <a:pt x="43" y="97"/>
                        <a:pt x="41" y="94"/>
                        <a:pt x="39" y="94"/>
                      </a:cubicBezTo>
                      <a:cubicBezTo>
                        <a:pt x="37" y="94"/>
                        <a:pt x="34" y="97"/>
                        <a:pt x="35" y="94"/>
                      </a:cubicBezTo>
                      <a:cubicBezTo>
                        <a:pt x="35" y="92"/>
                        <a:pt x="40" y="87"/>
                        <a:pt x="43" y="87"/>
                      </a:cubicBezTo>
                      <a:cubicBezTo>
                        <a:pt x="46" y="87"/>
                        <a:pt x="52" y="88"/>
                        <a:pt x="55" y="86"/>
                      </a:cubicBezTo>
                      <a:cubicBezTo>
                        <a:pt x="57" y="84"/>
                        <a:pt x="57" y="81"/>
                        <a:pt x="63" y="78"/>
                      </a:cubicBezTo>
                      <a:cubicBezTo>
                        <a:pt x="69" y="76"/>
                        <a:pt x="89" y="72"/>
                        <a:pt x="95" y="68"/>
                      </a:cubicBezTo>
                      <a:cubicBezTo>
                        <a:pt x="100" y="64"/>
                        <a:pt x="101" y="61"/>
                        <a:pt x="106" y="58"/>
                      </a:cubicBezTo>
                      <a:cubicBezTo>
                        <a:pt x="111" y="56"/>
                        <a:pt x="120" y="52"/>
                        <a:pt x="117" y="52"/>
                      </a:cubicBezTo>
                      <a:cubicBezTo>
                        <a:pt x="114" y="52"/>
                        <a:pt x="100" y="53"/>
                        <a:pt x="103" y="52"/>
                      </a:cubicBezTo>
                      <a:cubicBezTo>
                        <a:pt x="106" y="50"/>
                        <a:pt x="125" y="45"/>
                        <a:pt x="123" y="42"/>
                      </a:cubicBezTo>
                      <a:cubicBezTo>
                        <a:pt x="121" y="40"/>
                        <a:pt x="106" y="47"/>
                        <a:pt x="110" y="44"/>
                      </a:cubicBezTo>
                      <a:cubicBezTo>
                        <a:pt x="114" y="41"/>
                        <a:pt x="130" y="36"/>
                        <a:pt x="127" y="36"/>
                      </a:cubicBezTo>
                      <a:cubicBezTo>
                        <a:pt x="124" y="36"/>
                        <a:pt x="107" y="40"/>
                        <a:pt x="111" y="39"/>
                      </a:cubicBezTo>
                      <a:cubicBezTo>
                        <a:pt x="115" y="37"/>
                        <a:pt x="127" y="33"/>
                        <a:pt x="131" y="29"/>
                      </a:cubicBezTo>
                      <a:cubicBezTo>
                        <a:pt x="136" y="26"/>
                        <a:pt x="144" y="28"/>
                        <a:pt x="145" y="25"/>
                      </a:cubicBezTo>
                      <a:cubicBezTo>
                        <a:pt x="147" y="23"/>
                        <a:pt x="155" y="22"/>
                        <a:pt x="156" y="19"/>
                      </a:cubicBezTo>
                      <a:cubicBezTo>
                        <a:pt x="157" y="16"/>
                        <a:pt x="177" y="9"/>
                        <a:pt x="182" y="6"/>
                      </a:cubicBezTo>
                      <a:cubicBezTo>
                        <a:pt x="187" y="3"/>
                        <a:pt x="193" y="5"/>
                        <a:pt x="197" y="4"/>
                      </a:cubicBezTo>
                      <a:cubicBezTo>
                        <a:pt x="201" y="3"/>
                        <a:pt x="209" y="0"/>
                        <a:pt x="208" y="1"/>
                      </a:cubicBezTo>
                      <a:cubicBezTo>
                        <a:pt x="207" y="2"/>
                        <a:pt x="176" y="15"/>
                        <a:pt x="180" y="15"/>
                      </a:cubicBezTo>
                      <a:cubicBezTo>
                        <a:pt x="184" y="15"/>
                        <a:pt x="193" y="15"/>
                        <a:pt x="192" y="16"/>
                      </a:cubicBezTo>
                      <a:cubicBezTo>
                        <a:pt x="191" y="17"/>
                        <a:pt x="182" y="23"/>
                        <a:pt x="177" y="25"/>
                      </a:cubicBezTo>
                      <a:cubicBezTo>
                        <a:pt x="172" y="27"/>
                        <a:pt x="149" y="35"/>
                        <a:pt x="150" y="37"/>
                      </a:cubicBezTo>
                      <a:cubicBezTo>
                        <a:pt x="150" y="39"/>
                        <a:pt x="150" y="41"/>
                        <a:pt x="149" y="44"/>
                      </a:cubicBezTo>
                      <a:cubicBezTo>
                        <a:pt x="147" y="46"/>
                        <a:pt x="133" y="51"/>
                        <a:pt x="133" y="55"/>
                      </a:cubicBezTo>
                      <a:cubicBezTo>
                        <a:pt x="133" y="60"/>
                        <a:pt x="135" y="62"/>
                        <a:pt x="131" y="64"/>
                      </a:cubicBezTo>
                      <a:cubicBezTo>
                        <a:pt x="128" y="66"/>
                        <a:pt x="122" y="73"/>
                        <a:pt x="119" y="74"/>
                      </a:cubicBezTo>
                      <a:cubicBezTo>
                        <a:pt x="115" y="75"/>
                        <a:pt x="104" y="77"/>
                        <a:pt x="109" y="78"/>
                      </a:cubicBezTo>
                      <a:cubicBezTo>
                        <a:pt x="114" y="78"/>
                        <a:pt x="119" y="77"/>
                        <a:pt x="119" y="79"/>
                      </a:cubicBezTo>
                      <a:cubicBezTo>
                        <a:pt x="118" y="81"/>
                        <a:pt x="118" y="87"/>
                        <a:pt x="115" y="87"/>
                      </a:cubicBezTo>
                      <a:cubicBezTo>
                        <a:pt x="111" y="88"/>
                        <a:pt x="101" y="91"/>
                        <a:pt x="98" y="92"/>
                      </a:cubicBezTo>
                      <a:close/>
                    </a:path>
                  </a:pathLst>
                </a:custGeom>
                <a:solidFill>
                  <a:srgbClr val="B2D6AC"/>
                </a:solidFill>
                <a:ln w="3175" cap="flat">
                  <a:solidFill>
                    <a:srgbClr val="000000"/>
                  </a:solidFill>
                  <a:prstDash val="solid"/>
                  <a:miter lim="800000"/>
                  <a:headEnd/>
                  <a:tailEnd/>
                </a:ln>
              </p:spPr>
              <p:txBody>
                <a:bodyPr/>
                <a:lstStyle/>
                <a:p>
                  <a:endParaRPr lang="ja-JP" altLang="en-US"/>
                </a:p>
              </p:txBody>
            </p:sp>
            <p:sp>
              <p:nvSpPr>
                <p:cNvPr id="227" name="Freeform 91">
                  <a:extLst>
                    <a:ext uri="{FF2B5EF4-FFF2-40B4-BE49-F238E27FC236}">
                      <a16:creationId xmlns:a16="http://schemas.microsoft.com/office/drawing/2014/main" id="{CE117155-3EAF-47CE-90EE-627B6075EBA4}"/>
                    </a:ext>
                  </a:extLst>
                </p:cNvPr>
                <p:cNvSpPr>
                  <a:spLocks noChangeAspect="1"/>
                </p:cNvSpPr>
                <p:nvPr/>
              </p:nvSpPr>
              <p:spPr bwMode="auto">
                <a:xfrm>
                  <a:off x="429" y="205"/>
                  <a:ext cx="258" cy="75"/>
                </a:xfrm>
                <a:custGeom>
                  <a:avLst/>
                  <a:gdLst>
                    <a:gd name="T0" fmla="*/ 103 w 129"/>
                    <a:gd name="T1" fmla="*/ 19 h 37"/>
                    <a:gd name="T2" fmla="*/ 61 w 129"/>
                    <a:gd name="T3" fmla="*/ 28 h 37"/>
                    <a:gd name="T4" fmla="*/ 17 w 129"/>
                    <a:gd name="T5" fmla="*/ 37 h 37"/>
                    <a:gd name="T6" fmla="*/ 13 w 129"/>
                    <a:gd name="T7" fmla="*/ 33 h 37"/>
                    <a:gd name="T8" fmla="*/ 3 w 129"/>
                    <a:gd name="T9" fmla="*/ 32 h 37"/>
                    <a:gd name="T10" fmla="*/ 20 w 129"/>
                    <a:gd name="T11" fmla="*/ 26 h 37"/>
                    <a:gd name="T12" fmla="*/ 29 w 129"/>
                    <a:gd name="T13" fmla="*/ 21 h 37"/>
                    <a:gd name="T14" fmla="*/ 22 w 129"/>
                    <a:gd name="T15" fmla="*/ 21 h 37"/>
                    <a:gd name="T16" fmla="*/ 50 w 129"/>
                    <a:gd name="T17" fmla="*/ 15 h 37"/>
                    <a:gd name="T18" fmla="*/ 42 w 129"/>
                    <a:gd name="T19" fmla="*/ 12 h 37"/>
                    <a:gd name="T20" fmla="*/ 79 w 129"/>
                    <a:gd name="T21" fmla="*/ 3 h 37"/>
                    <a:gd name="T22" fmla="*/ 76 w 129"/>
                    <a:gd name="T23" fmla="*/ 8 h 37"/>
                    <a:gd name="T24" fmla="*/ 68 w 129"/>
                    <a:gd name="T25" fmla="*/ 11 h 37"/>
                    <a:gd name="T26" fmla="*/ 88 w 129"/>
                    <a:gd name="T27" fmla="*/ 8 h 37"/>
                    <a:gd name="T28" fmla="*/ 110 w 129"/>
                    <a:gd name="T29" fmla="*/ 6 h 37"/>
                    <a:gd name="T30" fmla="*/ 128 w 129"/>
                    <a:gd name="T31" fmla="*/ 2 h 37"/>
                    <a:gd name="T32" fmla="*/ 123 w 129"/>
                    <a:gd name="T33" fmla="*/ 9 h 37"/>
                    <a:gd name="T34" fmla="*/ 103 w 129"/>
                    <a:gd name="T35" fmla="*/ 19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29" h="37">
                      <a:moveTo>
                        <a:pt x="103" y="19"/>
                      </a:moveTo>
                      <a:cubicBezTo>
                        <a:pt x="95" y="20"/>
                        <a:pt x="66" y="27"/>
                        <a:pt x="61" y="28"/>
                      </a:cubicBezTo>
                      <a:cubicBezTo>
                        <a:pt x="56" y="28"/>
                        <a:pt x="21" y="37"/>
                        <a:pt x="17" y="37"/>
                      </a:cubicBezTo>
                      <a:cubicBezTo>
                        <a:pt x="12" y="37"/>
                        <a:pt x="15" y="34"/>
                        <a:pt x="13" y="33"/>
                      </a:cubicBezTo>
                      <a:cubicBezTo>
                        <a:pt x="10" y="33"/>
                        <a:pt x="0" y="34"/>
                        <a:pt x="3" y="32"/>
                      </a:cubicBezTo>
                      <a:cubicBezTo>
                        <a:pt x="6" y="30"/>
                        <a:pt x="17" y="28"/>
                        <a:pt x="20" y="26"/>
                      </a:cubicBezTo>
                      <a:cubicBezTo>
                        <a:pt x="23" y="24"/>
                        <a:pt x="32" y="21"/>
                        <a:pt x="29" y="21"/>
                      </a:cubicBezTo>
                      <a:cubicBezTo>
                        <a:pt x="26" y="21"/>
                        <a:pt x="17" y="22"/>
                        <a:pt x="22" y="21"/>
                      </a:cubicBezTo>
                      <a:cubicBezTo>
                        <a:pt x="26" y="19"/>
                        <a:pt x="50" y="17"/>
                        <a:pt x="50" y="15"/>
                      </a:cubicBezTo>
                      <a:cubicBezTo>
                        <a:pt x="50" y="13"/>
                        <a:pt x="39" y="14"/>
                        <a:pt x="42" y="12"/>
                      </a:cubicBezTo>
                      <a:cubicBezTo>
                        <a:pt x="46" y="10"/>
                        <a:pt x="76" y="3"/>
                        <a:pt x="79" y="3"/>
                      </a:cubicBezTo>
                      <a:cubicBezTo>
                        <a:pt x="82" y="2"/>
                        <a:pt x="80" y="7"/>
                        <a:pt x="76" y="8"/>
                      </a:cubicBezTo>
                      <a:cubicBezTo>
                        <a:pt x="72" y="8"/>
                        <a:pt x="64" y="11"/>
                        <a:pt x="68" y="11"/>
                      </a:cubicBezTo>
                      <a:cubicBezTo>
                        <a:pt x="73" y="11"/>
                        <a:pt x="83" y="10"/>
                        <a:pt x="88" y="8"/>
                      </a:cubicBezTo>
                      <a:cubicBezTo>
                        <a:pt x="93" y="6"/>
                        <a:pt x="104" y="7"/>
                        <a:pt x="110" y="6"/>
                      </a:cubicBezTo>
                      <a:cubicBezTo>
                        <a:pt x="116" y="5"/>
                        <a:pt x="129" y="0"/>
                        <a:pt x="128" y="2"/>
                      </a:cubicBezTo>
                      <a:cubicBezTo>
                        <a:pt x="127" y="5"/>
                        <a:pt x="127" y="7"/>
                        <a:pt x="123" y="9"/>
                      </a:cubicBezTo>
                      <a:cubicBezTo>
                        <a:pt x="119" y="11"/>
                        <a:pt x="111" y="17"/>
                        <a:pt x="103" y="19"/>
                      </a:cubicBezTo>
                      <a:close/>
                    </a:path>
                  </a:pathLst>
                </a:custGeom>
                <a:solidFill>
                  <a:srgbClr val="B2D6AC"/>
                </a:solidFill>
                <a:ln w="3175" cap="flat">
                  <a:solidFill>
                    <a:srgbClr val="000000"/>
                  </a:solidFill>
                  <a:prstDash val="solid"/>
                  <a:miter lim="800000"/>
                  <a:headEnd/>
                  <a:tailEnd/>
                </a:ln>
              </p:spPr>
              <p:txBody>
                <a:bodyPr/>
                <a:lstStyle/>
                <a:p>
                  <a:endParaRPr lang="ja-JP" altLang="en-US"/>
                </a:p>
              </p:txBody>
            </p:sp>
            <p:sp>
              <p:nvSpPr>
                <p:cNvPr id="228" name="Freeform 92">
                  <a:extLst>
                    <a:ext uri="{FF2B5EF4-FFF2-40B4-BE49-F238E27FC236}">
                      <a16:creationId xmlns:a16="http://schemas.microsoft.com/office/drawing/2014/main" id="{7F3D7984-7633-4A17-AC3D-B0ED5A023336}"/>
                    </a:ext>
                  </a:extLst>
                </p:cNvPr>
                <p:cNvSpPr>
                  <a:spLocks noChangeAspect="1"/>
                </p:cNvSpPr>
                <p:nvPr/>
              </p:nvSpPr>
              <p:spPr bwMode="auto">
                <a:xfrm>
                  <a:off x="10" y="960"/>
                  <a:ext cx="80" cy="50"/>
                </a:xfrm>
                <a:custGeom>
                  <a:avLst/>
                  <a:gdLst>
                    <a:gd name="T0" fmla="*/ 19 w 40"/>
                    <a:gd name="T1" fmla="*/ 23 h 25"/>
                    <a:gd name="T2" fmla="*/ 9 w 40"/>
                    <a:gd name="T3" fmla="*/ 14 h 25"/>
                    <a:gd name="T4" fmla="*/ 2 w 40"/>
                    <a:gd name="T5" fmla="*/ 9 h 25"/>
                    <a:gd name="T6" fmla="*/ 12 w 40"/>
                    <a:gd name="T7" fmla="*/ 2 h 25"/>
                    <a:gd name="T8" fmla="*/ 21 w 40"/>
                    <a:gd name="T9" fmla="*/ 5 h 25"/>
                    <a:gd name="T10" fmla="*/ 38 w 40"/>
                    <a:gd name="T11" fmla="*/ 1 h 25"/>
                    <a:gd name="T12" fmla="*/ 38 w 40"/>
                    <a:gd name="T13" fmla="*/ 4 h 25"/>
                    <a:gd name="T14" fmla="*/ 29 w 40"/>
                    <a:gd name="T15" fmla="*/ 14 h 25"/>
                    <a:gd name="T16" fmla="*/ 26 w 40"/>
                    <a:gd name="T17" fmla="*/ 19 h 25"/>
                    <a:gd name="T18" fmla="*/ 19 w 40"/>
                    <a:gd name="T19" fmla="*/ 23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0" h="25">
                      <a:moveTo>
                        <a:pt x="19" y="23"/>
                      </a:moveTo>
                      <a:cubicBezTo>
                        <a:pt x="16" y="21"/>
                        <a:pt x="12" y="14"/>
                        <a:pt x="9" y="14"/>
                      </a:cubicBezTo>
                      <a:cubicBezTo>
                        <a:pt x="6" y="13"/>
                        <a:pt x="0" y="10"/>
                        <a:pt x="2" y="9"/>
                      </a:cubicBezTo>
                      <a:cubicBezTo>
                        <a:pt x="4" y="7"/>
                        <a:pt x="9" y="2"/>
                        <a:pt x="12" y="2"/>
                      </a:cubicBezTo>
                      <a:cubicBezTo>
                        <a:pt x="16" y="2"/>
                        <a:pt x="16" y="5"/>
                        <a:pt x="21" y="5"/>
                      </a:cubicBezTo>
                      <a:cubicBezTo>
                        <a:pt x="26" y="4"/>
                        <a:pt x="37" y="1"/>
                        <a:pt x="38" y="1"/>
                      </a:cubicBezTo>
                      <a:cubicBezTo>
                        <a:pt x="39" y="0"/>
                        <a:pt x="40" y="2"/>
                        <a:pt x="38" y="4"/>
                      </a:cubicBezTo>
                      <a:cubicBezTo>
                        <a:pt x="36" y="5"/>
                        <a:pt x="29" y="12"/>
                        <a:pt x="29" y="14"/>
                      </a:cubicBezTo>
                      <a:cubicBezTo>
                        <a:pt x="30" y="15"/>
                        <a:pt x="28" y="18"/>
                        <a:pt x="26" y="19"/>
                      </a:cubicBezTo>
                      <a:cubicBezTo>
                        <a:pt x="24" y="19"/>
                        <a:pt x="21" y="25"/>
                        <a:pt x="19" y="23"/>
                      </a:cubicBezTo>
                      <a:close/>
                    </a:path>
                  </a:pathLst>
                </a:custGeom>
                <a:solidFill>
                  <a:srgbClr val="B2D6AC"/>
                </a:solidFill>
                <a:ln w="3175" cap="flat">
                  <a:solidFill>
                    <a:srgbClr val="000000"/>
                  </a:solidFill>
                  <a:prstDash val="solid"/>
                  <a:miter lim="800000"/>
                  <a:headEnd/>
                  <a:tailEnd/>
                </a:ln>
              </p:spPr>
              <p:txBody>
                <a:bodyPr/>
                <a:lstStyle/>
                <a:p>
                  <a:endParaRPr lang="ja-JP" altLang="en-US"/>
                </a:p>
              </p:txBody>
            </p:sp>
            <p:sp>
              <p:nvSpPr>
                <p:cNvPr id="229" name="Freeform 93">
                  <a:extLst>
                    <a:ext uri="{FF2B5EF4-FFF2-40B4-BE49-F238E27FC236}">
                      <a16:creationId xmlns:a16="http://schemas.microsoft.com/office/drawing/2014/main" id="{DA7E4235-9CC2-4913-9C97-5A5718D8515D}"/>
                    </a:ext>
                  </a:extLst>
                </p:cNvPr>
                <p:cNvSpPr>
                  <a:spLocks noChangeAspect="1"/>
                </p:cNvSpPr>
                <p:nvPr/>
              </p:nvSpPr>
              <p:spPr bwMode="auto">
                <a:xfrm>
                  <a:off x="-38" y="874"/>
                  <a:ext cx="84" cy="70"/>
                </a:xfrm>
                <a:custGeom>
                  <a:avLst/>
                  <a:gdLst>
                    <a:gd name="T0" fmla="*/ 13 w 42"/>
                    <a:gd name="T1" fmla="*/ 29 h 35"/>
                    <a:gd name="T2" fmla="*/ 2 w 42"/>
                    <a:gd name="T3" fmla="*/ 33 h 35"/>
                    <a:gd name="T4" fmla="*/ 21 w 42"/>
                    <a:gd name="T5" fmla="*/ 11 h 35"/>
                    <a:gd name="T6" fmla="*/ 25 w 42"/>
                    <a:gd name="T7" fmla="*/ 3 h 35"/>
                    <a:gd name="T8" fmla="*/ 39 w 42"/>
                    <a:gd name="T9" fmla="*/ 1 h 35"/>
                    <a:gd name="T10" fmla="*/ 41 w 42"/>
                    <a:gd name="T11" fmla="*/ 4 h 35"/>
                    <a:gd name="T12" fmla="*/ 30 w 42"/>
                    <a:gd name="T13" fmla="*/ 15 h 35"/>
                    <a:gd name="T14" fmla="*/ 13 w 42"/>
                    <a:gd name="T15" fmla="*/ 29 h 3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2" h="35">
                      <a:moveTo>
                        <a:pt x="13" y="29"/>
                      </a:moveTo>
                      <a:cubicBezTo>
                        <a:pt x="11" y="27"/>
                        <a:pt x="4" y="35"/>
                        <a:pt x="2" y="33"/>
                      </a:cubicBezTo>
                      <a:cubicBezTo>
                        <a:pt x="0" y="31"/>
                        <a:pt x="21" y="15"/>
                        <a:pt x="21" y="11"/>
                      </a:cubicBezTo>
                      <a:cubicBezTo>
                        <a:pt x="21" y="8"/>
                        <a:pt x="23" y="3"/>
                        <a:pt x="25" y="3"/>
                      </a:cubicBezTo>
                      <a:cubicBezTo>
                        <a:pt x="28" y="4"/>
                        <a:pt x="37" y="3"/>
                        <a:pt x="39" y="1"/>
                      </a:cubicBezTo>
                      <a:cubicBezTo>
                        <a:pt x="41" y="0"/>
                        <a:pt x="42" y="2"/>
                        <a:pt x="41" y="4"/>
                      </a:cubicBezTo>
                      <a:cubicBezTo>
                        <a:pt x="40" y="6"/>
                        <a:pt x="32" y="13"/>
                        <a:pt x="30" y="15"/>
                      </a:cubicBezTo>
                      <a:cubicBezTo>
                        <a:pt x="28" y="17"/>
                        <a:pt x="16" y="31"/>
                        <a:pt x="13" y="29"/>
                      </a:cubicBezTo>
                      <a:close/>
                    </a:path>
                  </a:pathLst>
                </a:custGeom>
                <a:solidFill>
                  <a:srgbClr val="B2D6AC"/>
                </a:solidFill>
                <a:ln w="3175" cap="flat">
                  <a:solidFill>
                    <a:srgbClr val="000000"/>
                  </a:solidFill>
                  <a:prstDash val="solid"/>
                  <a:miter lim="800000"/>
                  <a:headEnd/>
                  <a:tailEnd/>
                </a:ln>
              </p:spPr>
              <p:txBody>
                <a:bodyPr/>
                <a:lstStyle/>
                <a:p>
                  <a:endParaRPr lang="ja-JP" altLang="en-US"/>
                </a:p>
              </p:txBody>
            </p:sp>
            <p:sp>
              <p:nvSpPr>
                <p:cNvPr id="230" name="Freeform 94">
                  <a:extLst>
                    <a:ext uri="{FF2B5EF4-FFF2-40B4-BE49-F238E27FC236}">
                      <a16:creationId xmlns:a16="http://schemas.microsoft.com/office/drawing/2014/main" id="{24AEC442-5C2B-44D5-8E5A-7406CA834AA2}"/>
                    </a:ext>
                  </a:extLst>
                </p:cNvPr>
                <p:cNvSpPr>
                  <a:spLocks noChangeAspect="1"/>
                </p:cNvSpPr>
                <p:nvPr/>
              </p:nvSpPr>
              <p:spPr bwMode="auto">
                <a:xfrm>
                  <a:off x="44" y="822"/>
                  <a:ext cx="58" cy="46"/>
                </a:xfrm>
                <a:custGeom>
                  <a:avLst/>
                  <a:gdLst>
                    <a:gd name="T0" fmla="*/ 5 w 29"/>
                    <a:gd name="T1" fmla="*/ 23 h 23"/>
                    <a:gd name="T2" fmla="*/ 2 w 29"/>
                    <a:gd name="T3" fmla="*/ 17 h 23"/>
                    <a:gd name="T4" fmla="*/ 10 w 29"/>
                    <a:gd name="T5" fmla="*/ 9 h 23"/>
                    <a:gd name="T6" fmla="*/ 28 w 29"/>
                    <a:gd name="T7" fmla="*/ 2 h 23"/>
                    <a:gd name="T8" fmla="*/ 19 w 29"/>
                    <a:gd name="T9" fmla="*/ 12 h 23"/>
                    <a:gd name="T10" fmla="*/ 5 w 29"/>
                    <a:gd name="T11" fmla="*/ 23 h 23"/>
                  </a:gdLst>
                  <a:ahLst/>
                  <a:cxnLst>
                    <a:cxn ang="0">
                      <a:pos x="T0" y="T1"/>
                    </a:cxn>
                    <a:cxn ang="0">
                      <a:pos x="T2" y="T3"/>
                    </a:cxn>
                    <a:cxn ang="0">
                      <a:pos x="T4" y="T5"/>
                    </a:cxn>
                    <a:cxn ang="0">
                      <a:pos x="T6" y="T7"/>
                    </a:cxn>
                    <a:cxn ang="0">
                      <a:pos x="T8" y="T9"/>
                    </a:cxn>
                    <a:cxn ang="0">
                      <a:pos x="T10" y="T11"/>
                    </a:cxn>
                  </a:cxnLst>
                  <a:rect l="0" t="0" r="r" b="b"/>
                  <a:pathLst>
                    <a:path w="29" h="23">
                      <a:moveTo>
                        <a:pt x="5" y="23"/>
                      </a:moveTo>
                      <a:cubicBezTo>
                        <a:pt x="0" y="23"/>
                        <a:pt x="0" y="18"/>
                        <a:pt x="2" y="17"/>
                      </a:cubicBezTo>
                      <a:cubicBezTo>
                        <a:pt x="5" y="15"/>
                        <a:pt x="8" y="12"/>
                        <a:pt x="10" y="9"/>
                      </a:cubicBezTo>
                      <a:cubicBezTo>
                        <a:pt x="13" y="7"/>
                        <a:pt x="29" y="0"/>
                        <a:pt x="28" y="2"/>
                      </a:cubicBezTo>
                      <a:cubicBezTo>
                        <a:pt x="27" y="4"/>
                        <a:pt x="22" y="11"/>
                        <a:pt x="19" y="12"/>
                      </a:cubicBezTo>
                      <a:cubicBezTo>
                        <a:pt x="17" y="14"/>
                        <a:pt x="6" y="23"/>
                        <a:pt x="5" y="23"/>
                      </a:cubicBezTo>
                      <a:close/>
                    </a:path>
                  </a:pathLst>
                </a:custGeom>
                <a:solidFill>
                  <a:srgbClr val="B2D6AC"/>
                </a:solidFill>
                <a:ln w="3175" cap="flat">
                  <a:solidFill>
                    <a:srgbClr val="000000"/>
                  </a:solidFill>
                  <a:prstDash val="solid"/>
                  <a:miter lim="800000"/>
                  <a:headEnd/>
                  <a:tailEnd/>
                </a:ln>
              </p:spPr>
              <p:txBody>
                <a:bodyPr/>
                <a:lstStyle/>
                <a:p>
                  <a:endParaRPr lang="ja-JP" altLang="en-US"/>
                </a:p>
              </p:txBody>
            </p:sp>
            <p:sp>
              <p:nvSpPr>
                <p:cNvPr id="231" name="Freeform 95">
                  <a:extLst>
                    <a:ext uri="{FF2B5EF4-FFF2-40B4-BE49-F238E27FC236}">
                      <a16:creationId xmlns:a16="http://schemas.microsoft.com/office/drawing/2014/main" id="{93228438-96BC-4BA1-A74C-2A4FA1B9E349}"/>
                    </a:ext>
                  </a:extLst>
                </p:cNvPr>
                <p:cNvSpPr>
                  <a:spLocks noChangeAspect="1"/>
                </p:cNvSpPr>
                <p:nvPr/>
              </p:nvSpPr>
              <p:spPr bwMode="auto">
                <a:xfrm>
                  <a:off x="208" y="1037"/>
                  <a:ext cx="72" cy="26"/>
                </a:xfrm>
                <a:custGeom>
                  <a:avLst/>
                  <a:gdLst>
                    <a:gd name="T0" fmla="*/ 28 w 36"/>
                    <a:gd name="T1" fmla="*/ 9 h 13"/>
                    <a:gd name="T2" fmla="*/ 14 w 36"/>
                    <a:gd name="T3" fmla="*/ 11 h 13"/>
                    <a:gd name="T4" fmla="*/ 8 w 36"/>
                    <a:gd name="T5" fmla="*/ 7 h 13"/>
                    <a:gd name="T6" fmla="*/ 2 w 36"/>
                    <a:gd name="T7" fmla="*/ 5 h 13"/>
                    <a:gd name="T8" fmla="*/ 13 w 36"/>
                    <a:gd name="T9" fmla="*/ 2 h 13"/>
                    <a:gd name="T10" fmla="*/ 15 w 36"/>
                    <a:gd name="T11" fmla="*/ 5 h 13"/>
                    <a:gd name="T12" fmla="*/ 28 w 36"/>
                    <a:gd name="T13" fmla="*/ 9 h 13"/>
                  </a:gdLst>
                  <a:ahLst/>
                  <a:cxnLst>
                    <a:cxn ang="0">
                      <a:pos x="T0" y="T1"/>
                    </a:cxn>
                    <a:cxn ang="0">
                      <a:pos x="T2" y="T3"/>
                    </a:cxn>
                    <a:cxn ang="0">
                      <a:pos x="T4" y="T5"/>
                    </a:cxn>
                    <a:cxn ang="0">
                      <a:pos x="T6" y="T7"/>
                    </a:cxn>
                    <a:cxn ang="0">
                      <a:pos x="T8" y="T9"/>
                    </a:cxn>
                    <a:cxn ang="0">
                      <a:pos x="T10" y="T11"/>
                    </a:cxn>
                    <a:cxn ang="0">
                      <a:pos x="T12" y="T13"/>
                    </a:cxn>
                  </a:cxnLst>
                  <a:rect l="0" t="0" r="r" b="b"/>
                  <a:pathLst>
                    <a:path w="36" h="13">
                      <a:moveTo>
                        <a:pt x="28" y="9"/>
                      </a:moveTo>
                      <a:cubicBezTo>
                        <a:pt x="25" y="10"/>
                        <a:pt x="17" y="13"/>
                        <a:pt x="14" y="11"/>
                      </a:cubicBezTo>
                      <a:cubicBezTo>
                        <a:pt x="11" y="10"/>
                        <a:pt x="10" y="7"/>
                        <a:pt x="8" y="7"/>
                      </a:cubicBezTo>
                      <a:cubicBezTo>
                        <a:pt x="5" y="7"/>
                        <a:pt x="0" y="7"/>
                        <a:pt x="2" y="5"/>
                      </a:cubicBezTo>
                      <a:cubicBezTo>
                        <a:pt x="3" y="3"/>
                        <a:pt x="13" y="0"/>
                        <a:pt x="13" y="2"/>
                      </a:cubicBezTo>
                      <a:cubicBezTo>
                        <a:pt x="13" y="3"/>
                        <a:pt x="13" y="5"/>
                        <a:pt x="15" y="5"/>
                      </a:cubicBezTo>
                      <a:cubicBezTo>
                        <a:pt x="18" y="5"/>
                        <a:pt x="36" y="6"/>
                        <a:pt x="28" y="9"/>
                      </a:cubicBezTo>
                      <a:close/>
                    </a:path>
                  </a:pathLst>
                </a:custGeom>
                <a:solidFill>
                  <a:srgbClr val="B2D6AC"/>
                </a:solidFill>
                <a:ln w="3175" cap="flat">
                  <a:solidFill>
                    <a:srgbClr val="000000"/>
                  </a:solidFill>
                  <a:prstDash val="solid"/>
                  <a:miter lim="800000"/>
                  <a:headEnd/>
                  <a:tailEnd/>
                </a:ln>
              </p:spPr>
              <p:txBody>
                <a:bodyPr/>
                <a:lstStyle/>
                <a:p>
                  <a:endParaRPr lang="ja-JP" altLang="en-US"/>
                </a:p>
              </p:txBody>
            </p:sp>
            <p:sp>
              <p:nvSpPr>
                <p:cNvPr id="232" name="Freeform 96">
                  <a:extLst>
                    <a:ext uri="{FF2B5EF4-FFF2-40B4-BE49-F238E27FC236}">
                      <a16:creationId xmlns:a16="http://schemas.microsoft.com/office/drawing/2014/main" id="{3BFEFE68-BC03-4AFD-A153-A609B870A6E3}"/>
                    </a:ext>
                  </a:extLst>
                </p:cNvPr>
                <p:cNvSpPr>
                  <a:spLocks noChangeAspect="1"/>
                </p:cNvSpPr>
                <p:nvPr/>
              </p:nvSpPr>
              <p:spPr bwMode="auto">
                <a:xfrm>
                  <a:off x="-158" y="910"/>
                  <a:ext cx="32" cy="18"/>
                </a:xfrm>
                <a:custGeom>
                  <a:avLst/>
                  <a:gdLst>
                    <a:gd name="T0" fmla="*/ 7 w 16"/>
                    <a:gd name="T1" fmla="*/ 9 h 9"/>
                    <a:gd name="T2" fmla="*/ 2 w 16"/>
                    <a:gd name="T3" fmla="*/ 5 h 9"/>
                    <a:gd name="T4" fmla="*/ 15 w 16"/>
                    <a:gd name="T5" fmla="*/ 2 h 9"/>
                    <a:gd name="T6" fmla="*/ 7 w 16"/>
                    <a:gd name="T7" fmla="*/ 9 h 9"/>
                  </a:gdLst>
                  <a:ahLst/>
                  <a:cxnLst>
                    <a:cxn ang="0">
                      <a:pos x="T0" y="T1"/>
                    </a:cxn>
                    <a:cxn ang="0">
                      <a:pos x="T2" y="T3"/>
                    </a:cxn>
                    <a:cxn ang="0">
                      <a:pos x="T4" y="T5"/>
                    </a:cxn>
                    <a:cxn ang="0">
                      <a:pos x="T6" y="T7"/>
                    </a:cxn>
                  </a:cxnLst>
                  <a:rect l="0" t="0" r="r" b="b"/>
                  <a:pathLst>
                    <a:path w="16" h="9">
                      <a:moveTo>
                        <a:pt x="7" y="9"/>
                      </a:moveTo>
                      <a:cubicBezTo>
                        <a:pt x="5" y="9"/>
                        <a:pt x="0" y="7"/>
                        <a:pt x="2" y="5"/>
                      </a:cubicBezTo>
                      <a:cubicBezTo>
                        <a:pt x="4" y="4"/>
                        <a:pt x="15" y="0"/>
                        <a:pt x="15" y="2"/>
                      </a:cubicBezTo>
                      <a:cubicBezTo>
                        <a:pt x="16" y="4"/>
                        <a:pt x="10" y="9"/>
                        <a:pt x="7" y="9"/>
                      </a:cubicBezTo>
                      <a:close/>
                    </a:path>
                  </a:pathLst>
                </a:custGeom>
                <a:solidFill>
                  <a:srgbClr val="B2D6AC"/>
                </a:solidFill>
                <a:ln w="3175" cap="flat">
                  <a:solidFill>
                    <a:srgbClr val="000000"/>
                  </a:solidFill>
                  <a:prstDash val="solid"/>
                  <a:miter lim="800000"/>
                  <a:headEnd/>
                  <a:tailEnd/>
                </a:ln>
              </p:spPr>
              <p:txBody>
                <a:bodyPr/>
                <a:lstStyle/>
                <a:p>
                  <a:endParaRPr lang="ja-JP" altLang="en-US"/>
                </a:p>
              </p:txBody>
            </p:sp>
            <p:sp>
              <p:nvSpPr>
                <p:cNvPr id="233" name="Freeform 97">
                  <a:extLst>
                    <a:ext uri="{FF2B5EF4-FFF2-40B4-BE49-F238E27FC236}">
                      <a16:creationId xmlns:a16="http://schemas.microsoft.com/office/drawing/2014/main" id="{5D4B5D72-D5A3-4C9A-935F-6C2E9B905B8F}"/>
                    </a:ext>
                  </a:extLst>
                </p:cNvPr>
                <p:cNvSpPr>
                  <a:spLocks noChangeAspect="1"/>
                </p:cNvSpPr>
                <p:nvPr/>
              </p:nvSpPr>
              <p:spPr bwMode="auto">
                <a:xfrm>
                  <a:off x="1870" y="63"/>
                  <a:ext cx="135" cy="56"/>
                </a:xfrm>
                <a:custGeom>
                  <a:avLst/>
                  <a:gdLst>
                    <a:gd name="T0" fmla="*/ 22 w 67"/>
                    <a:gd name="T1" fmla="*/ 27 h 28"/>
                    <a:gd name="T2" fmla="*/ 6 w 67"/>
                    <a:gd name="T3" fmla="*/ 23 h 28"/>
                    <a:gd name="T4" fmla="*/ 15 w 67"/>
                    <a:gd name="T5" fmla="*/ 19 h 28"/>
                    <a:gd name="T6" fmla="*/ 11 w 67"/>
                    <a:gd name="T7" fmla="*/ 13 h 28"/>
                    <a:gd name="T8" fmla="*/ 32 w 67"/>
                    <a:gd name="T9" fmla="*/ 7 h 28"/>
                    <a:gd name="T10" fmla="*/ 61 w 67"/>
                    <a:gd name="T11" fmla="*/ 0 h 28"/>
                    <a:gd name="T12" fmla="*/ 64 w 67"/>
                    <a:gd name="T13" fmla="*/ 2 h 28"/>
                    <a:gd name="T14" fmla="*/ 41 w 67"/>
                    <a:gd name="T15" fmla="*/ 13 h 28"/>
                    <a:gd name="T16" fmla="*/ 22 w 67"/>
                    <a:gd name="T17" fmla="*/ 27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7" h="28">
                      <a:moveTo>
                        <a:pt x="22" y="27"/>
                      </a:moveTo>
                      <a:cubicBezTo>
                        <a:pt x="16" y="25"/>
                        <a:pt x="0" y="26"/>
                        <a:pt x="6" y="23"/>
                      </a:cubicBezTo>
                      <a:cubicBezTo>
                        <a:pt x="12" y="21"/>
                        <a:pt x="19" y="22"/>
                        <a:pt x="15" y="19"/>
                      </a:cubicBezTo>
                      <a:cubicBezTo>
                        <a:pt x="11" y="15"/>
                        <a:pt x="6" y="15"/>
                        <a:pt x="11" y="13"/>
                      </a:cubicBezTo>
                      <a:cubicBezTo>
                        <a:pt x="16" y="10"/>
                        <a:pt x="28" y="10"/>
                        <a:pt x="32" y="7"/>
                      </a:cubicBezTo>
                      <a:cubicBezTo>
                        <a:pt x="37" y="3"/>
                        <a:pt x="57" y="0"/>
                        <a:pt x="61" y="0"/>
                      </a:cubicBezTo>
                      <a:cubicBezTo>
                        <a:pt x="64" y="0"/>
                        <a:pt x="67" y="1"/>
                        <a:pt x="64" y="2"/>
                      </a:cubicBezTo>
                      <a:cubicBezTo>
                        <a:pt x="61" y="4"/>
                        <a:pt x="44" y="13"/>
                        <a:pt x="41" y="13"/>
                      </a:cubicBezTo>
                      <a:cubicBezTo>
                        <a:pt x="38" y="13"/>
                        <a:pt x="25" y="28"/>
                        <a:pt x="22" y="27"/>
                      </a:cubicBezTo>
                      <a:close/>
                    </a:path>
                  </a:pathLst>
                </a:custGeom>
                <a:solidFill>
                  <a:srgbClr val="B2D6AC"/>
                </a:solidFill>
                <a:ln w="3175" cap="flat">
                  <a:solidFill>
                    <a:srgbClr val="000000"/>
                  </a:solidFill>
                  <a:prstDash val="solid"/>
                  <a:miter lim="800000"/>
                  <a:headEnd/>
                  <a:tailEnd/>
                </a:ln>
              </p:spPr>
              <p:txBody>
                <a:bodyPr/>
                <a:lstStyle/>
                <a:p>
                  <a:endParaRPr lang="ja-JP" altLang="en-US"/>
                </a:p>
              </p:txBody>
            </p:sp>
            <p:sp>
              <p:nvSpPr>
                <p:cNvPr id="234" name="Freeform 98">
                  <a:extLst>
                    <a:ext uri="{FF2B5EF4-FFF2-40B4-BE49-F238E27FC236}">
                      <a16:creationId xmlns:a16="http://schemas.microsoft.com/office/drawing/2014/main" id="{985AB72E-CDFF-44B8-A544-6E9C9A2BF64F}"/>
                    </a:ext>
                  </a:extLst>
                </p:cNvPr>
                <p:cNvSpPr>
                  <a:spLocks noChangeAspect="1"/>
                </p:cNvSpPr>
                <p:nvPr/>
              </p:nvSpPr>
              <p:spPr bwMode="auto">
                <a:xfrm>
                  <a:off x="1989" y="-15"/>
                  <a:ext cx="314" cy="74"/>
                </a:xfrm>
                <a:custGeom>
                  <a:avLst/>
                  <a:gdLst>
                    <a:gd name="T0" fmla="*/ 19 w 157"/>
                    <a:gd name="T1" fmla="*/ 34 h 37"/>
                    <a:gd name="T2" fmla="*/ 11 w 157"/>
                    <a:gd name="T3" fmla="*/ 31 h 37"/>
                    <a:gd name="T4" fmla="*/ 53 w 157"/>
                    <a:gd name="T5" fmla="*/ 18 h 37"/>
                    <a:gd name="T6" fmla="*/ 115 w 157"/>
                    <a:gd name="T7" fmla="*/ 8 h 37"/>
                    <a:gd name="T8" fmla="*/ 151 w 157"/>
                    <a:gd name="T9" fmla="*/ 4 h 37"/>
                    <a:gd name="T10" fmla="*/ 74 w 157"/>
                    <a:gd name="T11" fmla="*/ 21 h 37"/>
                    <a:gd name="T12" fmla="*/ 19 w 157"/>
                    <a:gd name="T13" fmla="*/ 34 h 37"/>
                  </a:gdLst>
                  <a:ahLst/>
                  <a:cxnLst>
                    <a:cxn ang="0">
                      <a:pos x="T0" y="T1"/>
                    </a:cxn>
                    <a:cxn ang="0">
                      <a:pos x="T2" y="T3"/>
                    </a:cxn>
                    <a:cxn ang="0">
                      <a:pos x="T4" y="T5"/>
                    </a:cxn>
                    <a:cxn ang="0">
                      <a:pos x="T6" y="T7"/>
                    </a:cxn>
                    <a:cxn ang="0">
                      <a:pos x="T8" y="T9"/>
                    </a:cxn>
                    <a:cxn ang="0">
                      <a:pos x="T10" y="T11"/>
                    </a:cxn>
                    <a:cxn ang="0">
                      <a:pos x="T12" y="T13"/>
                    </a:cxn>
                  </a:cxnLst>
                  <a:rect l="0" t="0" r="r" b="b"/>
                  <a:pathLst>
                    <a:path w="157" h="37">
                      <a:moveTo>
                        <a:pt x="19" y="34"/>
                      </a:moveTo>
                      <a:cubicBezTo>
                        <a:pt x="16" y="34"/>
                        <a:pt x="0" y="37"/>
                        <a:pt x="11" y="31"/>
                      </a:cubicBezTo>
                      <a:cubicBezTo>
                        <a:pt x="23" y="26"/>
                        <a:pt x="51" y="19"/>
                        <a:pt x="53" y="18"/>
                      </a:cubicBezTo>
                      <a:cubicBezTo>
                        <a:pt x="54" y="16"/>
                        <a:pt x="106" y="10"/>
                        <a:pt x="115" y="8"/>
                      </a:cubicBezTo>
                      <a:cubicBezTo>
                        <a:pt x="124" y="6"/>
                        <a:pt x="157" y="0"/>
                        <a:pt x="151" y="4"/>
                      </a:cubicBezTo>
                      <a:cubicBezTo>
                        <a:pt x="146" y="7"/>
                        <a:pt x="80" y="19"/>
                        <a:pt x="74" y="21"/>
                      </a:cubicBezTo>
                      <a:cubicBezTo>
                        <a:pt x="68" y="22"/>
                        <a:pt x="24" y="35"/>
                        <a:pt x="19" y="34"/>
                      </a:cubicBezTo>
                      <a:close/>
                    </a:path>
                  </a:pathLst>
                </a:custGeom>
                <a:solidFill>
                  <a:srgbClr val="B2D6AC"/>
                </a:solidFill>
                <a:ln w="3175" cap="flat">
                  <a:solidFill>
                    <a:srgbClr val="000000"/>
                  </a:solidFill>
                  <a:prstDash val="solid"/>
                  <a:miter lim="800000"/>
                  <a:headEnd/>
                  <a:tailEnd/>
                </a:ln>
              </p:spPr>
              <p:txBody>
                <a:bodyPr/>
                <a:lstStyle/>
                <a:p>
                  <a:endParaRPr lang="ja-JP" altLang="en-US"/>
                </a:p>
              </p:txBody>
            </p:sp>
            <p:sp>
              <p:nvSpPr>
                <p:cNvPr id="235" name="Freeform 99">
                  <a:extLst>
                    <a:ext uri="{FF2B5EF4-FFF2-40B4-BE49-F238E27FC236}">
                      <a16:creationId xmlns:a16="http://schemas.microsoft.com/office/drawing/2014/main" id="{4BB9E129-F51B-478D-8EE1-58ECE81B3039}"/>
                    </a:ext>
                  </a:extLst>
                </p:cNvPr>
                <p:cNvSpPr>
                  <a:spLocks noChangeAspect="1"/>
                </p:cNvSpPr>
                <p:nvPr/>
              </p:nvSpPr>
              <p:spPr bwMode="auto">
                <a:xfrm>
                  <a:off x="1983" y="-73"/>
                  <a:ext cx="102" cy="20"/>
                </a:xfrm>
                <a:custGeom>
                  <a:avLst/>
                  <a:gdLst>
                    <a:gd name="T0" fmla="*/ 13 w 51"/>
                    <a:gd name="T1" fmla="*/ 10 h 10"/>
                    <a:gd name="T2" fmla="*/ 4 w 51"/>
                    <a:gd name="T3" fmla="*/ 6 h 10"/>
                    <a:gd name="T4" fmla="*/ 31 w 51"/>
                    <a:gd name="T5" fmla="*/ 0 h 10"/>
                    <a:gd name="T6" fmla="*/ 49 w 51"/>
                    <a:gd name="T7" fmla="*/ 2 h 10"/>
                    <a:gd name="T8" fmla="*/ 13 w 51"/>
                    <a:gd name="T9" fmla="*/ 10 h 10"/>
                  </a:gdLst>
                  <a:ahLst/>
                  <a:cxnLst>
                    <a:cxn ang="0">
                      <a:pos x="T0" y="T1"/>
                    </a:cxn>
                    <a:cxn ang="0">
                      <a:pos x="T2" y="T3"/>
                    </a:cxn>
                    <a:cxn ang="0">
                      <a:pos x="T4" y="T5"/>
                    </a:cxn>
                    <a:cxn ang="0">
                      <a:pos x="T6" y="T7"/>
                    </a:cxn>
                    <a:cxn ang="0">
                      <a:pos x="T8" y="T9"/>
                    </a:cxn>
                  </a:cxnLst>
                  <a:rect l="0" t="0" r="r" b="b"/>
                  <a:pathLst>
                    <a:path w="51" h="10">
                      <a:moveTo>
                        <a:pt x="13" y="10"/>
                      </a:moveTo>
                      <a:cubicBezTo>
                        <a:pt x="5" y="10"/>
                        <a:pt x="0" y="9"/>
                        <a:pt x="4" y="6"/>
                      </a:cubicBezTo>
                      <a:cubicBezTo>
                        <a:pt x="8" y="2"/>
                        <a:pt x="25" y="0"/>
                        <a:pt x="31" y="0"/>
                      </a:cubicBezTo>
                      <a:cubicBezTo>
                        <a:pt x="36" y="0"/>
                        <a:pt x="51" y="0"/>
                        <a:pt x="49" y="2"/>
                      </a:cubicBezTo>
                      <a:cubicBezTo>
                        <a:pt x="47" y="4"/>
                        <a:pt x="16" y="10"/>
                        <a:pt x="13" y="10"/>
                      </a:cubicBezTo>
                      <a:close/>
                    </a:path>
                  </a:pathLst>
                </a:custGeom>
                <a:solidFill>
                  <a:srgbClr val="B2D6AC"/>
                </a:solidFill>
                <a:ln w="3175" cap="flat">
                  <a:solidFill>
                    <a:srgbClr val="000000"/>
                  </a:solidFill>
                  <a:prstDash val="solid"/>
                  <a:miter lim="800000"/>
                  <a:headEnd/>
                  <a:tailEnd/>
                </a:ln>
              </p:spPr>
              <p:txBody>
                <a:bodyPr/>
                <a:lstStyle/>
                <a:p>
                  <a:endParaRPr lang="ja-JP" altLang="en-US"/>
                </a:p>
              </p:txBody>
            </p:sp>
            <p:sp>
              <p:nvSpPr>
                <p:cNvPr id="236" name="Freeform 100">
                  <a:extLst>
                    <a:ext uri="{FF2B5EF4-FFF2-40B4-BE49-F238E27FC236}">
                      <a16:creationId xmlns:a16="http://schemas.microsoft.com/office/drawing/2014/main" id="{53B56DAD-F733-4E91-975B-5F6838BB0A3F}"/>
                    </a:ext>
                  </a:extLst>
                </p:cNvPr>
                <p:cNvSpPr>
                  <a:spLocks noChangeAspect="1"/>
                </p:cNvSpPr>
                <p:nvPr/>
              </p:nvSpPr>
              <p:spPr bwMode="auto">
                <a:xfrm>
                  <a:off x="1750" y="-69"/>
                  <a:ext cx="237" cy="66"/>
                </a:xfrm>
                <a:custGeom>
                  <a:avLst/>
                  <a:gdLst>
                    <a:gd name="T0" fmla="*/ 100 w 118"/>
                    <a:gd name="T1" fmla="*/ 10 h 33"/>
                    <a:gd name="T2" fmla="*/ 45 w 118"/>
                    <a:gd name="T3" fmla="*/ 21 h 33"/>
                    <a:gd name="T4" fmla="*/ 5 w 118"/>
                    <a:gd name="T5" fmla="*/ 30 h 33"/>
                    <a:gd name="T6" fmla="*/ 31 w 118"/>
                    <a:gd name="T7" fmla="*/ 20 h 33"/>
                    <a:gd name="T8" fmla="*/ 54 w 118"/>
                    <a:gd name="T9" fmla="*/ 14 h 33"/>
                    <a:gd name="T10" fmla="*/ 95 w 118"/>
                    <a:gd name="T11" fmla="*/ 2 h 33"/>
                    <a:gd name="T12" fmla="*/ 104 w 118"/>
                    <a:gd name="T13" fmla="*/ 4 h 33"/>
                    <a:gd name="T14" fmla="*/ 116 w 118"/>
                    <a:gd name="T15" fmla="*/ 1 h 33"/>
                    <a:gd name="T16" fmla="*/ 100 w 118"/>
                    <a:gd name="T17" fmla="*/ 10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8" h="33">
                      <a:moveTo>
                        <a:pt x="100" y="10"/>
                      </a:moveTo>
                      <a:cubicBezTo>
                        <a:pt x="96" y="10"/>
                        <a:pt x="49" y="22"/>
                        <a:pt x="45" y="21"/>
                      </a:cubicBezTo>
                      <a:cubicBezTo>
                        <a:pt x="40" y="20"/>
                        <a:pt x="0" y="33"/>
                        <a:pt x="5" y="30"/>
                      </a:cubicBezTo>
                      <a:cubicBezTo>
                        <a:pt x="10" y="26"/>
                        <a:pt x="24" y="20"/>
                        <a:pt x="31" y="20"/>
                      </a:cubicBezTo>
                      <a:cubicBezTo>
                        <a:pt x="38" y="20"/>
                        <a:pt x="50" y="16"/>
                        <a:pt x="54" y="14"/>
                      </a:cubicBezTo>
                      <a:cubicBezTo>
                        <a:pt x="58" y="11"/>
                        <a:pt x="88" y="2"/>
                        <a:pt x="95" y="2"/>
                      </a:cubicBezTo>
                      <a:cubicBezTo>
                        <a:pt x="101" y="2"/>
                        <a:pt x="100" y="6"/>
                        <a:pt x="104" y="4"/>
                      </a:cubicBezTo>
                      <a:cubicBezTo>
                        <a:pt x="109" y="3"/>
                        <a:pt x="118" y="0"/>
                        <a:pt x="116" y="1"/>
                      </a:cubicBezTo>
                      <a:cubicBezTo>
                        <a:pt x="115" y="2"/>
                        <a:pt x="103" y="11"/>
                        <a:pt x="100" y="10"/>
                      </a:cubicBezTo>
                      <a:close/>
                    </a:path>
                  </a:pathLst>
                </a:custGeom>
                <a:solidFill>
                  <a:srgbClr val="B2D6AC"/>
                </a:solidFill>
                <a:ln w="3175" cap="flat">
                  <a:solidFill>
                    <a:srgbClr val="000000"/>
                  </a:solidFill>
                  <a:prstDash val="solid"/>
                  <a:miter lim="800000"/>
                  <a:headEnd/>
                  <a:tailEnd/>
                </a:ln>
              </p:spPr>
              <p:txBody>
                <a:bodyPr/>
                <a:lstStyle/>
                <a:p>
                  <a:endParaRPr lang="ja-JP" altLang="en-US"/>
                </a:p>
              </p:txBody>
            </p:sp>
            <p:sp>
              <p:nvSpPr>
                <p:cNvPr id="237" name="Freeform 101">
                  <a:extLst>
                    <a:ext uri="{FF2B5EF4-FFF2-40B4-BE49-F238E27FC236}">
                      <a16:creationId xmlns:a16="http://schemas.microsoft.com/office/drawing/2014/main" id="{EF3D8C09-D970-41AA-8300-8A59B21E0BC8}"/>
                    </a:ext>
                  </a:extLst>
                </p:cNvPr>
                <p:cNvSpPr>
                  <a:spLocks noChangeAspect="1"/>
                </p:cNvSpPr>
                <p:nvPr/>
              </p:nvSpPr>
              <p:spPr bwMode="auto">
                <a:xfrm>
                  <a:off x="1868" y="-37"/>
                  <a:ext cx="54" cy="22"/>
                </a:xfrm>
                <a:custGeom>
                  <a:avLst/>
                  <a:gdLst>
                    <a:gd name="T0" fmla="*/ 24 w 27"/>
                    <a:gd name="T1" fmla="*/ 3 h 11"/>
                    <a:gd name="T2" fmla="*/ 1 w 27"/>
                    <a:gd name="T3" fmla="*/ 8 h 11"/>
                    <a:gd name="T4" fmla="*/ 24 w 27"/>
                    <a:gd name="T5" fmla="*/ 3 h 11"/>
                  </a:gdLst>
                  <a:ahLst/>
                  <a:cxnLst>
                    <a:cxn ang="0">
                      <a:pos x="T0" y="T1"/>
                    </a:cxn>
                    <a:cxn ang="0">
                      <a:pos x="T2" y="T3"/>
                    </a:cxn>
                    <a:cxn ang="0">
                      <a:pos x="T4" y="T5"/>
                    </a:cxn>
                  </a:cxnLst>
                  <a:rect l="0" t="0" r="r" b="b"/>
                  <a:pathLst>
                    <a:path w="27" h="11">
                      <a:moveTo>
                        <a:pt x="24" y="3"/>
                      </a:moveTo>
                      <a:cubicBezTo>
                        <a:pt x="21" y="6"/>
                        <a:pt x="2" y="11"/>
                        <a:pt x="1" y="8"/>
                      </a:cubicBezTo>
                      <a:cubicBezTo>
                        <a:pt x="0" y="6"/>
                        <a:pt x="27" y="0"/>
                        <a:pt x="24" y="3"/>
                      </a:cubicBezTo>
                      <a:close/>
                    </a:path>
                  </a:pathLst>
                </a:custGeom>
                <a:solidFill>
                  <a:srgbClr val="B2D6AC"/>
                </a:solidFill>
                <a:ln w="3175" cap="flat">
                  <a:solidFill>
                    <a:srgbClr val="000000"/>
                  </a:solidFill>
                  <a:prstDash val="solid"/>
                  <a:miter lim="800000"/>
                  <a:headEnd/>
                  <a:tailEnd/>
                </a:ln>
              </p:spPr>
              <p:txBody>
                <a:bodyPr/>
                <a:lstStyle/>
                <a:p>
                  <a:endParaRPr lang="ja-JP" altLang="en-US"/>
                </a:p>
              </p:txBody>
            </p:sp>
            <p:sp>
              <p:nvSpPr>
                <p:cNvPr id="238" name="Freeform 102">
                  <a:extLst>
                    <a:ext uri="{FF2B5EF4-FFF2-40B4-BE49-F238E27FC236}">
                      <a16:creationId xmlns:a16="http://schemas.microsoft.com/office/drawing/2014/main" id="{73336BDE-18CC-49A7-B166-14DEA5B84BFF}"/>
                    </a:ext>
                  </a:extLst>
                </p:cNvPr>
                <p:cNvSpPr>
                  <a:spLocks noChangeAspect="1"/>
                </p:cNvSpPr>
                <p:nvPr/>
              </p:nvSpPr>
              <p:spPr bwMode="auto">
                <a:xfrm>
                  <a:off x="1722" y="135"/>
                  <a:ext cx="56" cy="20"/>
                </a:xfrm>
                <a:custGeom>
                  <a:avLst/>
                  <a:gdLst>
                    <a:gd name="T0" fmla="*/ 22 w 28"/>
                    <a:gd name="T1" fmla="*/ 3 h 10"/>
                    <a:gd name="T2" fmla="*/ 3 w 28"/>
                    <a:gd name="T3" fmla="*/ 10 h 10"/>
                    <a:gd name="T4" fmla="*/ 22 w 28"/>
                    <a:gd name="T5" fmla="*/ 3 h 10"/>
                  </a:gdLst>
                  <a:ahLst/>
                  <a:cxnLst>
                    <a:cxn ang="0">
                      <a:pos x="T0" y="T1"/>
                    </a:cxn>
                    <a:cxn ang="0">
                      <a:pos x="T2" y="T3"/>
                    </a:cxn>
                    <a:cxn ang="0">
                      <a:pos x="T4" y="T5"/>
                    </a:cxn>
                  </a:cxnLst>
                  <a:rect l="0" t="0" r="r" b="b"/>
                  <a:pathLst>
                    <a:path w="28" h="10">
                      <a:moveTo>
                        <a:pt x="22" y="3"/>
                      </a:moveTo>
                      <a:cubicBezTo>
                        <a:pt x="14" y="0"/>
                        <a:pt x="0" y="9"/>
                        <a:pt x="3" y="10"/>
                      </a:cubicBezTo>
                      <a:cubicBezTo>
                        <a:pt x="6" y="10"/>
                        <a:pt x="28" y="6"/>
                        <a:pt x="22" y="3"/>
                      </a:cubicBezTo>
                      <a:close/>
                    </a:path>
                  </a:pathLst>
                </a:custGeom>
                <a:solidFill>
                  <a:srgbClr val="B2D6AC"/>
                </a:solidFill>
                <a:ln w="3175" cap="flat">
                  <a:solidFill>
                    <a:srgbClr val="000000"/>
                  </a:solidFill>
                  <a:prstDash val="solid"/>
                  <a:miter lim="800000"/>
                  <a:headEnd/>
                  <a:tailEnd/>
                </a:ln>
              </p:spPr>
              <p:txBody>
                <a:bodyPr/>
                <a:lstStyle/>
                <a:p>
                  <a:endParaRPr lang="ja-JP" altLang="en-US"/>
                </a:p>
              </p:txBody>
            </p:sp>
            <p:sp>
              <p:nvSpPr>
                <p:cNvPr id="239" name="Freeform 103">
                  <a:extLst>
                    <a:ext uri="{FF2B5EF4-FFF2-40B4-BE49-F238E27FC236}">
                      <a16:creationId xmlns:a16="http://schemas.microsoft.com/office/drawing/2014/main" id="{0C466EFF-BA9D-4E2E-B129-130D885A8D5F}"/>
                    </a:ext>
                  </a:extLst>
                </p:cNvPr>
                <p:cNvSpPr>
                  <a:spLocks noChangeAspect="1"/>
                </p:cNvSpPr>
                <p:nvPr/>
              </p:nvSpPr>
              <p:spPr bwMode="auto">
                <a:xfrm>
                  <a:off x="2635" y="-55"/>
                  <a:ext cx="80" cy="28"/>
                </a:xfrm>
                <a:custGeom>
                  <a:avLst/>
                  <a:gdLst>
                    <a:gd name="T0" fmla="*/ 37 w 40"/>
                    <a:gd name="T1" fmla="*/ 6 h 14"/>
                    <a:gd name="T2" fmla="*/ 5 w 40"/>
                    <a:gd name="T3" fmla="*/ 11 h 14"/>
                    <a:gd name="T4" fmla="*/ 32 w 40"/>
                    <a:gd name="T5" fmla="*/ 0 h 14"/>
                    <a:gd name="T6" fmla="*/ 33 w 40"/>
                    <a:gd name="T7" fmla="*/ 2 h 14"/>
                    <a:gd name="T8" fmla="*/ 37 w 40"/>
                    <a:gd name="T9" fmla="*/ 6 h 14"/>
                  </a:gdLst>
                  <a:ahLst/>
                  <a:cxnLst>
                    <a:cxn ang="0">
                      <a:pos x="T0" y="T1"/>
                    </a:cxn>
                    <a:cxn ang="0">
                      <a:pos x="T2" y="T3"/>
                    </a:cxn>
                    <a:cxn ang="0">
                      <a:pos x="T4" y="T5"/>
                    </a:cxn>
                    <a:cxn ang="0">
                      <a:pos x="T6" y="T7"/>
                    </a:cxn>
                    <a:cxn ang="0">
                      <a:pos x="T8" y="T9"/>
                    </a:cxn>
                  </a:cxnLst>
                  <a:rect l="0" t="0" r="r" b="b"/>
                  <a:pathLst>
                    <a:path w="40" h="14">
                      <a:moveTo>
                        <a:pt x="37" y="6"/>
                      </a:moveTo>
                      <a:cubicBezTo>
                        <a:pt x="32" y="9"/>
                        <a:pt x="0" y="14"/>
                        <a:pt x="5" y="11"/>
                      </a:cubicBezTo>
                      <a:cubicBezTo>
                        <a:pt x="11" y="8"/>
                        <a:pt x="29" y="1"/>
                        <a:pt x="32" y="0"/>
                      </a:cubicBezTo>
                      <a:cubicBezTo>
                        <a:pt x="35" y="0"/>
                        <a:pt x="31" y="2"/>
                        <a:pt x="33" y="2"/>
                      </a:cubicBezTo>
                      <a:cubicBezTo>
                        <a:pt x="36" y="3"/>
                        <a:pt x="40" y="5"/>
                        <a:pt x="37" y="6"/>
                      </a:cubicBezTo>
                      <a:close/>
                    </a:path>
                  </a:pathLst>
                </a:custGeom>
                <a:solidFill>
                  <a:srgbClr val="B2D6AC"/>
                </a:solidFill>
                <a:ln w="3175" cap="flat">
                  <a:solidFill>
                    <a:srgbClr val="000000"/>
                  </a:solidFill>
                  <a:prstDash val="solid"/>
                  <a:miter lim="800000"/>
                  <a:headEnd/>
                  <a:tailEnd/>
                </a:ln>
              </p:spPr>
              <p:txBody>
                <a:bodyPr/>
                <a:lstStyle/>
                <a:p>
                  <a:endParaRPr lang="ja-JP" altLang="en-US"/>
                </a:p>
              </p:txBody>
            </p:sp>
            <p:sp>
              <p:nvSpPr>
                <p:cNvPr id="240" name="Freeform 104">
                  <a:extLst>
                    <a:ext uri="{FF2B5EF4-FFF2-40B4-BE49-F238E27FC236}">
                      <a16:creationId xmlns:a16="http://schemas.microsoft.com/office/drawing/2014/main" id="{3FA78853-8BDD-42D9-BA28-673C5D87EAEA}"/>
                    </a:ext>
                  </a:extLst>
                </p:cNvPr>
                <p:cNvSpPr>
                  <a:spLocks noChangeAspect="1"/>
                </p:cNvSpPr>
                <p:nvPr/>
              </p:nvSpPr>
              <p:spPr bwMode="auto">
                <a:xfrm>
                  <a:off x="2623" y="-67"/>
                  <a:ext cx="70" cy="18"/>
                </a:xfrm>
                <a:custGeom>
                  <a:avLst/>
                  <a:gdLst>
                    <a:gd name="T0" fmla="*/ 17 w 35"/>
                    <a:gd name="T1" fmla="*/ 9 h 9"/>
                    <a:gd name="T2" fmla="*/ 3 w 35"/>
                    <a:gd name="T3" fmla="*/ 6 h 9"/>
                    <a:gd name="T4" fmla="*/ 25 w 35"/>
                    <a:gd name="T5" fmla="*/ 0 h 9"/>
                    <a:gd name="T6" fmla="*/ 33 w 35"/>
                    <a:gd name="T7" fmla="*/ 2 h 9"/>
                    <a:gd name="T8" fmla="*/ 17 w 35"/>
                    <a:gd name="T9" fmla="*/ 9 h 9"/>
                  </a:gdLst>
                  <a:ahLst/>
                  <a:cxnLst>
                    <a:cxn ang="0">
                      <a:pos x="T0" y="T1"/>
                    </a:cxn>
                    <a:cxn ang="0">
                      <a:pos x="T2" y="T3"/>
                    </a:cxn>
                    <a:cxn ang="0">
                      <a:pos x="T4" y="T5"/>
                    </a:cxn>
                    <a:cxn ang="0">
                      <a:pos x="T6" y="T7"/>
                    </a:cxn>
                    <a:cxn ang="0">
                      <a:pos x="T8" y="T9"/>
                    </a:cxn>
                  </a:cxnLst>
                  <a:rect l="0" t="0" r="r" b="b"/>
                  <a:pathLst>
                    <a:path w="35" h="9">
                      <a:moveTo>
                        <a:pt x="17" y="9"/>
                      </a:moveTo>
                      <a:cubicBezTo>
                        <a:pt x="11" y="8"/>
                        <a:pt x="0" y="8"/>
                        <a:pt x="3" y="6"/>
                      </a:cubicBezTo>
                      <a:cubicBezTo>
                        <a:pt x="6" y="3"/>
                        <a:pt x="21" y="0"/>
                        <a:pt x="25" y="0"/>
                      </a:cubicBezTo>
                      <a:cubicBezTo>
                        <a:pt x="29" y="0"/>
                        <a:pt x="35" y="1"/>
                        <a:pt x="33" y="2"/>
                      </a:cubicBezTo>
                      <a:cubicBezTo>
                        <a:pt x="32" y="3"/>
                        <a:pt x="21" y="9"/>
                        <a:pt x="17" y="9"/>
                      </a:cubicBezTo>
                      <a:close/>
                    </a:path>
                  </a:pathLst>
                </a:custGeom>
                <a:solidFill>
                  <a:srgbClr val="B2D6AC"/>
                </a:solidFill>
                <a:ln w="3175" cap="flat">
                  <a:solidFill>
                    <a:srgbClr val="000000"/>
                  </a:solidFill>
                  <a:prstDash val="solid"/>
                  <a:miter lim="800000"/>
                  <a:headEnd/>
                  <a:tailEnd/>
                </a:ln>
              </p:spPr>
              <p:txBody>
                <a:bodyPr/>
                <a:lstStyle/>
                <a:p>
                  <a:endParaRPr lang="ja-JP" altLang="en-US"/>
                </a:p>
              </p:txBody>
            </p:sp>
            <p:sp>
              <p:nvSpPr>
                <p:cNvPr id="241" name="Freeform 105">
                  <a:extLst>
                    <a:ext uri="{FF2B5EF4-FFF2-40B4-BE49-F238E27FC236}">
                      <a16:creationId xmlns:a16="http://schemas.microsoft.com/office/drawing/2014/main" id="{1F513F02-0A65-47B0-88EA-8BFCDCCA4ACA}"/>
                    </a:ext>
                  </a:extLst>
                </p:cNvPr>
                <p:cNvSpPr>
                  <a:spLocks noChangeAspect="1"/>
                </p:cNvSpPr>
                <p:nvPr/>
              </p:nvSpPr>
              <p:spPr bwMode="auto">
                <a:xfrm>
                  <a:off x="2631" y="-89"/>
                  <a:ext cx="74" cy="20"/>
                </a:xfrm>
                <a:custGeom>
                  <a:avLst/>
                  <a:gdLst>
                    <a:gd name="T0" fmla="*/ 36 w 37"/>
                    <a:gd name="T1" fmla="*/ 1 h 10"/>
                    <a:gd name="T2" fmla="*/ 23 w 37"/>
                    <a:gd name="T3" fmla="*/ 2 h 10"/>
                    <a:gd name="T4" fmla="*/ 3 w 37"/>
                    <a:gd name="T5" fmla="*/ 8 h 10"/>
                    <a:gd name="T6" fmla="*/ 27 w 37"/>
                    <a:gd name="T7" fmla="*/ 8 h 10"/>
                    <a:gd name="T8" fmla="*/ 36 w 37"/>
                    <a:gd name="T9" fmla="*/ 1 h 10"/>
                  </a:gdLst>
                  <a:ahLst/>
                  <a:cxnLst>
                    <a:cxn ang="0">
                      <a:pos x="T0" y="T1"/>
                    </a:cxn>
                    <a:cxn ang="0">
                      <a:pos x="T2" y="T3"/>
                    </a:cxn>
                    <a:cxn ang="0">
                      <a:pos x="T4" y="T5"/>
                    </a:cxn>
                    <a:cxn ang="0">
                      <a:pos x="T6" y="T7"/>
                    </a:cxn>
                    <a:cxn ang="0">
                      <a:pos x="T8" y="T9"/>
                    </a:cxn>
                  </a:cxnLst>
                  <a:rect l="0" t="0" r="r" b="b"/>
                  <a:pathLst>
                    <a:path w="37" h="10">
                      <a:moveTo>
                        <a:pt x="36" y="1"/>
                      </a:moveTo>
                      <a:cubicBezTo>
                        <a:pt x="35" y="0"/>
                        <a:pt x="24" y="2"/>
                        <a:pt x="23" y="2"/>
                      </a:cubicBezTo>
                      <a:cubicBezTo>
                        <a:pt x="21" y="2"/>
                        <a:pt x="0" y="6"/>
                        <a:pt x="3" y="8"/>
                      </a:cubicBezTo>
                      <a:cubicBezTo>
                        <a:pt x="6" y="10"/>
                        <a:pt x="22" y="10"/>
                        <a:pt x="27" y="8"/>
                      </a:cubicBezTo>
                      <a:cubicBezTo>
                        <a:pt x="29" y="7"/>
                        <a:pt x="37" y="3"/>
                        <a:pt x="36" y="1"/>
                      </a:cubicBezTo>
                      <a:close/>
                    </a:path>
                  </a:pathLst>
                </a:custGeom>
                <a:solidFill>
                  <a:srgbClr val="B2D6AC"/>
                </a:solidFill>
                <a:ln w="3175" cap="flat">
                  <a:solidFill>
                    <a:srgbClr val="000000"/>
                  </a:solidFill>
                  <a:prstDash val="solid"/>
                  <a:miter lim="800000"/>
                  <a:headEnd/>
                  <a:tailEnd/>
                </a:ln>
              </p:spPr>
              <p:txBody>
                <a:bodyPr/>
                <a:lstStyle/>
                <a:p>
                  <a:endParaRPr lang="ja-JP" altLang="en-US"/>
                </a:p>
              </p:txBody>
            </p:sp>
            <p:sp>
              <p:nvSpPr>
                <p:cNvPr id="242" name="Freeform 106">
                  <a:extLst>
                    <a:ext uri="{FF2B5EF4-FFF2-40B4-BE49-F238E27FC236}">
                      <a16:creationId xmlns:a16="http://schemas.microsoft.com/office/drawing/2014/main" id="{6567171B-2BAB-4C04-BC3B-24A8234FC24D}"/>
                    </a:ext>
                  </a:extLst>
                </p:cNvPr>
                <p:cNvSpPr>
                  <a:spLocks noChangeAspect="1"/>
                </p:cNvSpPr>
                <p:nvPr/>
              </p:nvSpPr>
              <p:spPr bwMode="auto">
                <a:xfrm>
                  <a:off x="2984" y="1"/>
                  <a:ext cx="82" cy="32"/>
                </a:xfrm>
                <a:custGeom>
                  <a:avLst/>
                  <a:gdLst>
                    <a:gd name="T0" fmla="*/ 35 w 41"/>
                    <a:gd name="T1" fmla="*/ 13 h 16"/>
                    <a:gd name="T2" fmla="*/ 14 w 41"/>
                    <a:gd name="T3" fmla="*/ 13 h 16"/>
                    <a:gd name="T4" fmla="*/ 6 w 41"/>
                    <a:gd name="T5" fmla="*/ 15 h 16"/>
                    <a:gd name="T6" fmla="*/ 0 w 41"/>
                    <a:gd name="T7" fmla="*/ 9 h 16"/>
                    <a:gd name="T8" fmla="*/ 12 w 41"/>
                    <a:gd name="T9" fmla="*/ 1 h 16"/>
                    <a:gd name="T10" fmla="*/ 20 w 41"/>
                    <a:gd name="T11" fmla="*/ 6 h 16"/>
                    <a:gd name="T12" fmla="*/ 26 w 41"/>
                    <a:gd name="T13" fmla="*/ 2 h 16"/>
                    <a:gd name="T14" fmla="*/ 37 w 41"/>
                    <a:gd name="T15" fmla="*/ 6 h 16"/>
                    <a:gd name="T16" fmla="*/ 35 w 41"/>
                    <a:gd name="T17" fmla="*/ 13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1" h="16">
                      <a:moveTo>
                        <a:pt x="35" y="13"/>
                      </a:moveTo>
                      <a:cubicBezTo>
                        <a:pt x="27" y="12"/>
                        <a:pt x="18" y="12"/>
                        <a:pt x="14" y="13"/>
                      </a:cubicBezTo>
                      <a:cubicBezTo>
                        <a:pt x="10" y="13"/>
                        <a:pt x="11" y="16"/>
                        <a:pt x="6" y="15"/>
                      </a:cubicBezTo>
                      <a:cubicBezTo>
                        <a:pt x="2" y="13"/>
                        <a:pt x="0" y="11"/>
                        <a:pt x="0" y="9"/>
                      </a:cubicBezTo>
                      <a:cubicBezTo>
                        <a:pt x="1" y="6"/>
                        <a:pt x="8" y="0"/>
                        <a:pt x="12" y="1"/>
                      </a:cubicBezTo>
                      <a:cubicBezTo>
                        <a:pt x="15" y="2"/>
                        <a:pt x="17" y="6"/>
                        <a:pt x="20" y="6"/>
                      </a:cubicBezTo>
                      <a:cubicBezTo>
                        <a:pt x="22" y="6"/>
                        <a:pt x="24" y="2"/>
                        <a:pt x="26" y="2"/>
                      </a:cubicBezTo>
                      <a:cubicBezTo>
                        <a:pt x="27" y="2"/>
                        <a:pt x="32" y="6"/>
                        <a:pt x="37" y="6"/>
                      </a:cubicBezTo>
                      <a:cubicBezTo>
                        <a:pt x="41" y="6"/>
                        <a:pt x="41" y="13"/>
                        <a:pt x="35" y="13"/>
                      </a:cubicBezTo>
                      <a:close/>
                    </a:path>
                  </a:pathLst>
                </a:custGeom>
                <a:solidFill>
                  <a:srgbClr val="B2D6AC"/>
                </a:solidFill>
                <a:ln w="3175" cap="flat">
                  <a:solidFill>
                    <a:srgbClr val="000000"/>
                  </a:solidFill>
                  <a:prstDash val="solid"/>
                  <a:miter lim="800000"/>
                  <a:headEnd/>
                  <a:tailEnd/>
                </a:ln>
              </p:spPr>
              <p:txBody>
                <a:bodyPr/>
                <a:lstStyle/>
                <a:p>
                  <a:endParaRPr lang="ja-JP" altLang="en-US"/>
                </a:p>
              </p:txBody>
            </p:sp>
            <p:sp>
              <p:nvSpPr>
                <p:cNvPr id="243" name="Freeform 107">
                  <a:extLst>
                    <a:ext uri="{FF2B5EF4-FFF2-40B4-BE49-F238E27FC236}">
                      <a16:creationId xmlns:a16="http://schemas.microsoft.com/office/drawing/2014/main" id="{7FEB4FD3-5354-43F1-B532-4D86609E1F2B}"/>
                    </a:ext>
                  </a:extLst>
                </p:cNvPr>
                <p:cNvSpPr>
                  <a:spLocks noChangeAspect="1"/>
                </p:cNvSpPr>
                <p:nvPr/>
              </p:nvSpPr>
              <p:spPr bwMode="auto">
                <a:xfrm>
                  <a:off x="3078" y="15"/>
                  <a:ext cx="58" cy="22"/>
                </a:xfrm>
                <a:custGeom>
                  <a:avLst/>
                  <a:gdLst>
                    <a:gd name="T0" fmla="*/ 19 w 29"/>
                    <a:gd name="T1" fmla="*/ 9 h 11"/>
                    <a:gd name="T2" fmla="*/ 5 w 29"/>
                    <a:gd name="T3" fmla="*/ 2 h 11"/>
                    <a:gd name="T4" fmla="*/ 28 w 29"/>
                    <a:gd name="T5" fmla="*/ 6 h 11"/>
                    <a:gd name="T6" fmla="*/ 19 w 29"/>
                    <a:gd name="T7" fmla="*/ 9 h 11"/>
                  </a:gdLst>
                  <a:ahLst/>
                  <a:cxnLst>
                    <a:cxn ang="0">
                      <a:pos x="T0" y="T1"/>
                    </a:cxn>
                    <a:cxn ang="0">
                      <a:pos x="T2" y="T3"/>
                    </a:cxn>
                    <a:cxn ang="0">
                      <a:pos x="T4" y="T5"/>
                    </a:cxn>
                    <a:cxn ang="0">
                      <a:pos x="T6" y="T7"/>
                    </a:cxn>
                  </a:cxnLst>
                  <a:rect l="0" t="0" r="r" b="b"/>
                  <a:pathLst>
                    <a:path w="29" h="11">
                      <a:moveTo>
                        <a:pt x="19" y="9"/>
                      </a:moveTo>
                      <a:cubicBezTo>
                        <a:pt x="16" y="8"/>
                        <a:pt x="0" y="4"/>
                        <a:pt x="5" y="2"/>
                      </a:cubicBezTo>
                      <a:cubicBezTo>
                        <a:pt x="10" y="0"/>
                        <a:pt x="26" y="4"/>
                        <a:pt x="28" y="6"/>
                      </a:cubicBezTo>
                      <a:cubicBezTo>
                        <a:pt x="29" y="9"/>
                        <a:pt x="23" y="11"/>
                        <a:pt x="19" y="9"/>
                      </a:cubicBezTo>
                      <a:close/>
                    </a:path>
                  </a:pathLst>
                </a:custGeom>
                <a:solidFill>
                  <a:srgbClr val="B2D6AC"/>
                </a:solidFill>
                <a:ln w="3175" cap="flat">
                  <a:solidFill>
                    <a:srgbClr val="000000"/>
                  </a:solidFill>
                  <a:prstDash val="solid"/>
                  <a:miter lim="800000"/>
                  <a:headEnd/>
                  <a:tailEnd/>
                </a:ln>
              </p:spPr>
              <p:txBody>
                <a:bodyPr/>
                <a:lstStyle/>
                <a:p>
                  <a:endParaRPr lang="ja-JP" altLang="en-US"/>
                </a:p>
              </p:txBody>
            </p:sp>
            <p:sp>
              <p:nvSpPr>
                <p:cNvPr id="244" name="Freeform 108">
                  <a:extLst>
                    <a:ext uri="{FF2B5EF4-FFF2-40B4-BE49-F238E27FC236}">
                      <a16:creationId xmlns:a16="http://schemas.microsoft.com/office/drawing/2014/main" id="{5C592103-682F-4169-A3BB-D06CE4769DE8}"/>
                    </a:ext>
                  </a:extLst>
                </p:cNvPr>
                <p:cNvSpPr>
                  <a:spLocks noChangeAspect="1"/>
                </p:cNvSpPr>
                <p:nvPr/>
              </p:nvSpPr>
              <p:spPr bwMode="auto">
                <a:xfrm>
                  <a:off x="3008" y="45"/>
                  <a:ext cx="44" cy="18"/>
                </a:xfrm>
                <a:custGeom>
                  <a:avLst/>
                  <a:gdLst>
                    <a:gd name="T0" fmla="*/ 18 w 22"/>
                    <a:gd name="T1" fmla="*/ 8 h 9"/>
                    <a:gd name="T2" fmla="*/ 4 w 22"/>
                    <a:gd name="T3" fmla="*/ 3 h 9"/>
                    <a:gd name="T4" fmla="*/ 13 w 22"/>
                    <a:gd name="T5" fmla="*/ 1 h 9"/>
                    <a:gd name="T6" fmla="*/ 18 w 22"/>
                    <a:gd name="T7" fmla="*/ 8 h 9"/>
                  </a:gdLst>
                  <a:ahLst/>
                  <a:cxnLst>
                    <a:cxn ang="0">
                      <a:pos x="T0" y="T1"/>
                    </a:cxn>
                    <a:cxn ang="0">
                      <a:pos x="T2" y="T3"/>
                    </a:cxn>
                    <a:cxn ang="0">
                      <a:pos x="T4" y="T5"/>
                    </a:cxn>
                    <a:cxn ang="0">
                      <a:pos x="T6" y="T7"/>
                    </a:cxn>
                  </a:cxnLst>
                  <a:rect l="0" t="0" r="r" b="b"/>
                  <a:pathLst>
                    <a:path w="22" h="9">
                      <a:moveTo>
                        <a:pt x="18" y="8"/>
                      </a:moveTo>
                      <a:cubicBezTo>
                        <a:pt x="12" y="9"/>
                        <a:pt x="0" y="6"/>
                        <a:pt x="4" y="3"/>
                      </a:cubicBezTo>
                      <a:cubicBezTo>
                        <a:pt x="8" y="1"/>
                        <a:pt x="9" y="0"/>
                        <a:pt x="13" y="1"/>
                      </a:cubicBezTo>
                      <a:cubicBezTo>
                        <a:pt x="16" y="2"/>
                        <a:pt x="22" y="7"/>
                        <a:pt x="18" y="8"/>
                      </a:cubicBezTo>
                      <a:close/>
                    </a:path>
                  </a:pathLst>
                </a:custGeom>
                <a:solidFill>
                  <a:srgbClr val="B2D6AC"/>
                </a:solidFill>
                <a:ln w="3175" cap="flat">
                  <a:solidFill>
                    <a:srgbClr val="000000"/>
                  </a:solidFill>
                  <a:prstDash val="solid"/>
                  <a:miter lim="800000"/>
                  <a:headEnd/>
                  <a:tailEnd/>
                </a:ln>
              </p:spPr>
              <p:txBody>
                <a:bodyPr/>
                <a:lstStyle/>
                <a:p>
                  <a:endParaRPr lang="ja-JP" altLang="en-US"/>
                </a:p>
              </p:txBody>
            </p:sp>
            <p:sp>
              <p:nvSpPr>
                <p:cNvPr id="245" name="Freeform 109">
                  <a:extLst>
                    <a:ext uri="{FF2B5EF4-FFF2-40B4-BE49-F238E27FC236}">
                      <a16:creationId xmlns:a16="http://schemas.microsoft.com/office/drawing/2014/main" id="{265D4143-CA19-48B6-9AB9-C13C5E8FC731}"/>
                    </a:ext>
                  </a:extLst>
                </p:cNvPr>
                <p:cNvSpPr>
                  <a:spLocks noChangeAspect="1"/>
                </p:cNvSpPr>
                <p:nvPr/>
              </p:nvSpPr>
              <p:spPr bwMode="auto">
                <a:xfrm>
                  <a:off x="3478" y="97"/>
                  <a:ext cx="63" cy="20"/>
                </a:xfrm>
                <a:custGeom>
                  <a:avLst/>
                  <a:gdLst>
                    <a:gd name="T0" fmla="*/ 28 w 31"/>
                    <a:gd name="T1" fmla="*/ 3 h 10"/>
                    <a:gd name="T2" fmla="*/ 6 w 31"/>
                    <a:gd name="T3" fmla="*/ 6 h 10"/>
                    <a:gd name="T4" fmla="*/ 28 w 31"/>
                    <a:gd name="T5" fmla="*/ 3 h 10"/>
                  </a:gdLst>
                  <a:ahLst/>
                  <a:cxnLst>
                    <a:cxn ang="0">
                      <a:pos x="T0" y="T1"/>
                    </a:cxn>
                    <a:cxn ang="0">
                      <a:pos x="T2" y="T3"/>
                    </a:cxn>
                    <a:cxn ang="0">
                      <a:pos x="T4" y="T5"/>
                    </a:cxn>
                  </a:cxnLst>
                  <a:rect l="0" t="0" r="r" b="b"/>
                  <a:pathLst>
                    <a:path w="31" h="10">
                      <a:moveTo>
                        <a:pt x="28" y="3"/>
                      </a:moveTo>
                      <a:cubicBezTo>
                        <a:pt x="25" y="0"/>
                        <a:pt x="0" y="3"/>
                        <a:pt x="6" y="6"/>
                      </a:cubicBezTo>
                      <a:cubicBezTo>
                        <a:pt x="11" y="10"/>
                        <a:pt x="31" y="7"/>
                        <a:pt x="28" y="3"/>
                      </a:cubicBezTo>
                      <a:close/>
                    </a:path>
                  </a:pathLst>
                </a:custGeom>
                <a:solidFill>
                  <a:srgbClr val="B2D6AC"/>
                </a:solidFill>
                <a:ln w="3175" cap="flat">
                  <a:solidFill>
                    <a:srgbClr val="000000"/>
                  </a:solidFill>
                  <a:prstDash val="solid"/>
                  <a:miter lim="800000"/>
                  <a:headEnd/>
                  <a:tailEnd/>
                </a:ln>
              </p:spPr>
              <p:txBody>
                <a:bodyPr/>
                <a:lstStyle/>
                <a:p>
                  <a:endParaRPr lang="ja-JP" altLang="en-US"/>
                </a:p>
              </p:txBody>
            </p:sp>
            <p:sp>
              <p:nvSpPr>
                <p:cNvPr id="246" name="Freeform 110">
                  <a:extLst>
                    <a:ext uri="{FF2B5EF4-FFF2-40B4-BE49-F238E27FC236}">
                      <a16:creationId xmlns:a16="http://schemas.microsoft.com/office/drawing/2014/main" id="{B342313E-AD2F-4B96-8A34-BCB432684C5A}"/>
                    </a:ext>
                  </a:extLst>
                </p:cNvPr>
                <p:cNvSpPr>
                  <a:spLocks noChangeAspect="1"/>
                </p:cNvSpPr>
                <p:nvPr/>
              </p:nvSpPr>
              <p:spPr bwMode="auto">
                <a:xfrm>
                  <a:off x="2960" y="512"/>
                  <a:ext cx="44" cy="112"/>
                </a:xfrm>
                <a:custGeom>
                  <a:avLst/>
                  <a:gdLst>
                    <a:gd name="T0" fmla="*/ 21 w 22"/>
                    <a:gd name="T1" fmla="*/ 53 h 56"/>
                    <a:gd name="T2" fmla="*/ 17 w 22"/>
                    <a:gd name="T3" fmla="*/ 33 h 56"/>
                    <a:gd name="T4" fmla="*/ 16 w 22"/>
                    <a:gd name="T5" fmla="*/ 28 h 56"/>
                    <a:gd name="T6" fmla="*/ 18 w 22"/>
                    <a:gd name="T7" fmla="*/ 21 h 56"/>
                    <a:gd name="T8" fmla="*/ 13 w 22"/>
                    <a:gd name="T9" fmla="*/ 0 h 56"/>
                    <a:gd name="T10" fmla="*/ 12 w 22"/>
                    <a:gd name="T11" fmla="*/ 6 h 56"/>
                    <a:gd name="T12" fmla="*/ 9 w 22"/>
                    <a:gd name="T13" fmla="*/ 12 h 56"/>
                    <a:gd name="T14" fmla="*/ 4 w 22"/>
                    <a:gd name="T15" fmla="*/ 10 h 56"/>
                    <a:gd name="T16" fmla="*/ 3 w 22"/>
                    <a:gd name="T17" fmla="*/ 23 h 56"/>
                    <a:gd name="T18" fmla="*/ 2 w 22"/>
                    <a:gd name="T19" fmla="*/ 32 h 56"/>
                    <a:gd name="T20" fmla="*/ 6 w 22"/>
                    <a:gd name="T21" fmla="*/ 43 h 56"/>
                    <a:gd name="T22" fmla="*/ 4 w 22"/>
                    <a:gd name="T23" fmla="*/ 53 h 56"/>
                    <a:gd name="T24" fmla="*/ 4 w 22"/>
                    <a:gd name="T25" fmla="*/ 56 h 56"/>
                    <a:gd name="T26" fmla="*/ 22 w 22"/>
                    <a:gd name="T27" fmla="*/ 56 h 56"/>
                    <a:gd name="T28" fmla="*/ 21 w 22"/>
                    <a:gd name="T29" fmla="*/ 53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2" h="56">
                      <a:moveTo>
                        <a:pt x="21" y="53"/>
                      </a:moveTo>
                      <a:cubicBezTo>
                        <a:pt x="19" y="49"/>
                        <a:pt x="17" y="37"/>
                        <a:pt x="17" y="33"/>
                      </a:cubicBezTo>
                      <a:cubicBezTo>
                        <a:pt x="17" y="30"/>
                        <a:pt x="14" y="31"/>
                        <a:pt x="16" y="28"/>
                      </a:cubicBezTo>
                      <a:cubicBezTo>
                        <a:pt x="17" y="25"/>
                        <a:pt x="18" y="23"/>
                        <a:pt x="18" y="21"/>
                      </a:cubicBezTo>
                      <a:cubicBezTo>
                        <a:pt x="18" y="19"/>
                        <a:pt x="14" y="0"/>
                        <a:pt x="13" y="0"/>
                      </a:cubicBezTo>
                      <a:cubicBezTo>
                        <a:pt x="10" y="1"/>
                        <a:pt x="14" y="4"/>
                        <a:pt x="12" y="6"/>
                      </a:cubicBezTo>
                      <a:cubicBezTo>
                        <a:pt x="10" y="7"/>
                        <a:pt x="11" y="13"/>
                        <a:pt x="9" y="12"/>
                      </a:cubicBezTo>
                      <a:cubicBezTo>
                        <a:pt x="7" y="10"/>
                        <a:pt x="6" y="7"/>
                        <a:pt x="4" y="10"/>
                      </a:cubicBezTo>
                      <a:cubicBezTo>
                        <a:pt x="1" y="12"/>
                        <a:pt x="5" y="19"/>
                        <a:pt x="3" y="23"/>
                      </a:cubicBezTo>
                      <a:cubicBezTo>
                        <a:pt x="2" y="26"/>
                        <a:pt x="0" y="26"/>
                        <a:pt x="2" y="32"/>
                      </a:cubicBezTo>
                      <a:cubicBezTo>
                        <a:pt x="4" y="37"/>
                        <a:pt x="8" y="39"/>
                        <a:pt x="6" y="43"/>
                      </a:cubicBezTo>
                      <a:cubicBezTo>
                        <a:pt x="4" y="47"/>
                        <a:pt x="4" y="50"/>
                        <a:pt x="4" y="53"/>
                      </a:cubicBezTo>
                      <a:cubicBezTo>
                        <a:pt x="4" y="54"/>
                        <a:pt x="4" y="55"/>
                        <a:pt x="4" y="56"/>
                      </a:cubicBezTo>
                      <a:cubicBezTo>
                        <a:pt x="22" y="56"/>
                        <a:pt x="22" y="56"/>
                        <a:pt x="22" y="56"/>
                      </a:cubicBezTo>
                      <a:cubicBezTo>
                        <a:pt x="21" y="55"/>
                        <a:pt x="21" y="54"/>
                        <a:pt x="21" y="53"/>
                      </a:cubicBezTo>
                      <a:close/>
                    </a:path>
                  </a:pathLst>
                </a:custGeom>
                <a:solidFill>
                  <a:srgbClr val="B2D6AC"/>
                </a:solidFill>
                <a:ln w="3175" cap="flat">
                  <a:solidFill>
                    <a:srgbClr val="000000"/>
                  </a:solidFill>
                  <a:prstDash val="solid"/>
                  <a:miter lim="800000"/>
                  <a:headEnd/>
                  <a:tailEnd/>
                </a:ln>
              </p:spPr>
              <p:txBody>
                <a:bodyPr/>
                <a:lstStyle/>
                <a:p>
                  <a:endParaRPr lang="ja-JP" altLang="en-US"/>
                </a:p>
              </p:txBody>
            </p:sp>
          </p:grpSp>
          <p:grpSp>
            <p:nvGrpSpPr>
              <p:cNvPr id="70" name="Group 111">
                <a:extLst>
                  <a:ext uri="{FF2B5EF4-FFF2-40B4-BE49-F238E27FC236}">
                    <a16:creationId xmlns:a16="http://schemas.microsoft.com/office/drawing/2014/main" id="{CE2F9C6D-0625-46DC-B7E2-099C33B8AC5B}"/>
                  </a:ext>
                </a:extLst>
              </p:cNvPr>
              <p:cNvGrpSpPr>
                <a:grpSpLocks noChangeAspect="1"/>
              </p:cNvGrpSpPr>
              <p:nvPr/>
            </p:nvGrpSpPr>
            <p:grpSpPr bwMode="auto">
              <a:xfrm>
                <a:off x="533" y="1637"/>
                <a:ext cx="1187" cy="1367"/>
                <a:chOff x="-1167" y="982"/>
                <a:chExt cx="1978" cy="2279"/>
              </a:xfrm>
            </p:grpSpPr>
            <p:sp>
              <p:nvSpPr>
                <p:cNvPr id="219" name="Freeform 112">
                  <a:extLst>
                    <a:ext uri="{FF2B5EF4-FFF2-40B4-BE49-F238E27FC236}">
                      <a16:creationId xmlns:a16="http://schemas.microsoft.com/office/drawing/2014/main" id="{940AB377-0A52-4BE7-B6F0-91340EB86DEB}"/>
                    </a:ext>
                  </a:extLst>
                </p:cNvPr>
                <p:cNvSpPr>
                  <a:spLocks noChangeAspect="1" noEditPoints="1"/>
                </p:cNvSpPr>
                <p:nvPr/>
              </p:nvSpPr>
              <p:spPr bwMode="auto">
                <a:xfrm>
                  <a:off x="-1167" y="982"/>
                  <a:ext cx="1742" cy="2279"/>
                </a:xfrm>
                <a:custGeom>
                  <a:avLst/>
                  <a:gdLst>
                    <a:gd name="T0" fmla="*/ 810 w 870"/>
                    <a:gd name="T1" fmla="*/ 415 h 1138"/>
                    <a:gd name="T2" fmla="*/ 762 w 870"/>
                    <a:gd name="T3" fmla="*/ 399 h 1138"/>
                    <a:gd name="T4" fmla="*/ 750 w 870"/>
                    <a:gd name="T5" fmla="*/ 353 h 1138"/>
                    <a:gd name="T6" fmla="*/ 733 w 870"/>
                    <a:gd name="T7" fmla="*/ 299 h 1138"/>
                    <a:gd name="T8" fmla="*/ 736 w 870"/>
                    <a:gd name="T9" fmla="*/ 239 h 1138"/>
                    <a:gd name="T10" fmla="*/ 732 w 870"/>
                    <a:gd name="T11" fmla="*/ 197 h 1138"/>
                    <a:gd name="T12" fmla="*/ 742 w 870"/>
                    <a:gd name="T13" fmla="*/ 114 h 1138"/>
                    <a:gd name="T14" fmla="*/ 751 w 870"/>
                    <a:gd name="T15" fmla="*/ 94 h 1138"/>
                    <a:gd name="T16" fmla="*/ 673 w 870"/>
                    <a:gd name="T17" fmla="*/ 90 h 1138"/>
                    <a:gd name="T18" fmla="*/ 645 w 870"/>
                    <a:gd name="T19" fmla="*/ 68 h 1138"/>
                    <a:gd name="T20" fmla="*/ 559 w 870"/>
                    <a:gd name="T21" fmla="*/ 92 h 1138"/>
                    <a:gd name="T22" fmla="*/ 528 w 870"/>
                    <a:gd name="T23" fmla="*/ 64 h 1138"/>
                    <a:gd name="T24" fmla="*/ 548 w 870"/>
                    <a:gd name="T25" fmla="*/ 19 h 1138"/>
                    <a:gd name="T26" fmla="*/ 534 w 870"/>
                    <a:gd name="T27" fmla="*/ 10 h 1138"/>
                    <a:gd name="T28" fmla="*/ 455 w 870"/>
                    <a:gd name="T29" fmla="*/ 15 h 1138"/>
                    <a:gd name="T30" fmla="*/ 366 w 870"/>
                    <a:gd name="T31" fmla="*/ 34 h 1138"/>
                    <a:gd name="T32" fmla="*/ 246 w 870"/>
                    <a:gd name="T33" fmla="*/ 103 h 1138"/>
                    <a:gd name="T34" fmla="*/ 121 w 870"/>
                    <a:gd name="T35" fmla="*/ 190 h 1138"/>
                    <a:gd name="T36" fmla="*/ 61 w 870"/>
                    <a:gd name="T37" fmla="*/ 245 h 1138"/>
                    <a:gd name="T38" fmla="*/ 29 w 870"/>
                    <a:gd name="T39" fmla="*/ 322 h 1138"/>
                    <a:gd name="T40" fmla="*/ 5 w 870"/>
                    <a:gd name="T41" fmla="*/ 376 h 1138"/>
                    <a:gd name="T42" fmla="*/ 14 w 870"/>
                    <a:gd name="T43" fmla="*/ 412 h 1138"/>
                    <a:gd name="T44" fmla="*/ 33 w 870"/>
                    <a:gd name="T45" fmla="*/ 441 h 1138"/>
                    <a:gd name="T46" fmla="*/ 46 w 870"/>
                    <a:gd name="T47" fmla="*/ 476 h 1138"/>
                    <a:gd name="T48" fmla="*/ 117 w 870"/>
                    <a:gd name="T49" fmla="*/ 505 h 1138"/>
                    <a:gd name="T50" fmla="*/ 201 w 870"/>
                    <a:gd name="T51" fmla="*/ 493 h 1138"/>
                    <a:gd name="T52" fmla="*/ 237 w 870"/>
                    <a:gd name="T53" fmla="*/ 483 h 1138"/>
                    <a:gd name="T54" fmla="*/ 303 w 870"/>
                    <a:gd name="T55" fmla="*/ 511 h 1138"/>
                    <a:gd name="T56" fmla="*/ 310 w 870"/>
                    <a:gd name="T57" fmla="*/ 568 h 1138"/>
                    <a:gd name="T58" fmla="*/ 306 w 870"/>
                    <a:gd name="T59" fmla="*/ 598 h 1138"/>
                    <a:gd name="T60" fmla="*/ 346 w 870"/>
                    <a:gd name="T61" fmla="*/ 669 h 1138"/>
                    <a:gd name="T62" fmla="*/ 370 w 870"/>
                    <a:gd name="T63" fmla="*/ 733 h 1138"/>
                    <a:gd name="T64" fmla="*/ 383 w 870"/>
                    <a:gd name="T65" fmla="*/ 836 h 1138"/>
                    <a:gd name="T66" fmla="*/ 469 w 870"/>
                    <a:gd name="T67" fmla="*/ 969 h 1138"/>
                    <a:gd name="T68" fmla="*/ 594 w 870"/>
                    <a:gd name="T69" fmla="*/ 1099 h 1138"/>
                    <a:gd name="T70" fmla="*/ 650 w 870"/>
                    <a:gd name="T71" fmla="*/ 1130 h 1138"/>
                    <a:gd name="T72" fmla="*/ 697 w 870"/>
                    <a:gd name="T73" fmla="*/ 1120 h 1138"/>
                    <a:gd name="T74" fmla="*/ 718 w 870"/>
                    <a:gd name="T75" fmla="*/ 1021 h 1138"/>
                    <a:gd name="T76" fmla="*/ 728 w 870"/>
                    <a:gd name="T77" fmla="*/ 970 h 1138"/>
                    <a:gd name="T78" fmla="*/ 709 w 870"/>
                    <a:gd name="T79" fmla="*/ 888 h 1138"/>
                    <a:gd name="T80" fmla="*/ 742 w 870"/>
                    <a:gd name="T81" fmla="*/ 815 h 1138"/>
                    <a:gd name="T82" fmla="*/ 708 w 870"/>
                    <a:gd name="T83" fmla="*/ 729 h 1138"/>
                    <a:gd name="T84" fmla="*/ 702 w 870"/>
                    <a:gd name="T85" fmla="*/ 666 h 1138"/>
                    <a:gd name="T86" fmla="*/ 730 w 870"/>
                    <a:gd name="T87" fmla="*/ 615 h 1138"/>
                    <a:gd name="T88" fmla="*/ 823 w 870"/>
                    <a:gd name="T89" fmla="*/ 501 h 1138"/>
                    <a:gd name="T90" fmla="*/ 866 w 870"/>
                    <a:gd name="T91" fmla="*/ 414 h 1138"/>
                    <a:gd name="T92" fmla="*/ 592 w 870"/>
                    <a:gd name="T93" fmla="*/ 719 h 1138"/>
                    <a:gd name="T94" fmla="*/ 569 w 870"/>
                    <a:gd name="T95" fmla="*/ 664 h 1138"/>
                    <a:gd name="T96" fmla="*/ 575 w 870"/>
                    <a:gd name="T97" fmla="*/ 660 h 1138"/>
                    <a:gd name="T98" fmla="*/ 594 w 870"/>
                    <a:gd name="T99" fmla="*/ 713 h 1138"/>
                    <a:gd name="T100" fmla="*/ 629 w 870"/>
                    <a:gd name="T101" fmla="*/ 607 h 1138"/>
                    <a:gd name="T102" fmla="*/ 620 w 870"/>
                    <a:gd name="T103" fmla="*/ 630 h 1138"/>
                    <a:gd name="T104" fmla="*/ 600 w 870"/>
                    <a:gd name="T105" fmla="*/ 600 h 1138"/>
                    <a:gd name="T106" fmla="*/ 629 w 870"/>
                    <a:gd name="T107" fmla="*/ 587 h 1138"/>
                    <a:gd name="T108" fmla="*/ 665 w 870"/>
                    <a:gd name="T109" fmla="*/ 817 h 1138"/>
                    <a:gd name="T110" fmla="*/ 643 w 870"/>
                    <a:gd name="T111" fmla="*/ 745 h 1138"/>
                    <a:gd name="T112" fmla="*/ 662 w 870"/>
                    <a:gd name="T113" fmla="*/ 782 h 1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870" h="1138">
                      <a:moveTo>
                        <a:pt x="869" y="398"/>
                      </a:moveTo>
                      <a:cubicBezTo>
                        <a:pt x="868" y="396"/>
                        <a:pt x="863" y="396"/>
                        <a:pt x="860" y="399"/>
                      </a:cubicBezTo>
                      <a:cubicBezTo>
                        <a:pt x="858" y="402"/>
                        <a:pt x="849" y="408"/>
                        <a:pt x="844" y="408"/>
                      </a:cubicBezTo>
                      <a:cubicBezTo>
                        <a:pt x="839" y="408"/>
                        <a:pt x="830" y="408"/>
                        <a:pt x="824" y="407"/>
                      </a:cubicBezTo>
                      <a:cubicBezTo>
                        <a:pt x="817" y="407"/>
                        <a:pt x="816" y="411"/>
                        <a:pt x="810" y="415"/>
                      </a:cubicBezTo>
                      <a:cubicBezTo>
                        <a:pt x="803" y="418"/>
                        <a:pt x="803" y="415"/>
                        <a:pt x="798" y="413"/>
                      </a:cubicBezTo>
                      <a:cubicBezTo>
                        <a:pt x="793" y="412"/>
                        <a:pt x="791" y="419"/>
                        <a:pt x="782" y="420"/>
                      </a:cubicBezTo>
                      <a:cubicBezTo>
                        <a:pt x="773" y="421"/>
                        <a:pt x="770" y="405"/>
                        <a:pt x="769" y="402"/>
                      </a:cubicBezTo>
                      <a:cubicBezTo>
                        <a:pt x="769" y="402"/>
                        <a:pt x="769" y="402"/>
                        <a:pt x="769" y="402"/>
                      </a:cubicBezTo>
                      <a:cubicBezTo>
                        <a:pt x="768" y="399"/>
                        <a:pt x="767" y="400"/>
                        <a:pt x="762" y="399"/>
                      </a:cubicBezTo>
                      <a:cubicBezTo>
                        <a:pt x="756" y="399"/>
                        <a:pt x="772" y="394"/>
                        <a:pt x="772" y="390"/>
                      </a:cubicBezTo>
                      <a:cubicBezTo>
                        <a:pt x="772" y="387"/>
                        <a:pt x="772" y="385"/>
                        <a:pt x="770" y="383"/>
                      </a:cubicBezTo>
                      <a:cubicBezTo>
                        <a:pt x="769" y="382"/>
                        <a:pt x="768" y="381"/>
                        <a:pt x="767" y="380"/>
                      </a:cubicBezTo>
                      <a:cubicBezTo>
                        <a:pt x="762" y="376"/>
                        <a:pt x="762" y="365"/>
                        <a:pt x="757" y="363"/>
                      </a:cubicBezTo>
                      <a:cubicBezTo>
                        <a:pt x="753" y="361"/>
                        <a:pt x="755" y="353"/>
                        <a:pt x="750" y="353"/>
                      </a:cubicBezTo>
                      <a:cubicBezTo>
                        <a:pt x="744" y="353"/>
                        <a:pt x="748" y="347"/>
                        <a:pt x="745" y="346"/>
                      </a:cubicBezTo>
                      <a:cubicBezTo>
                        <a:pt x="741" y="346"/>
                        <a:pt x="742" y="344"/>
                        <a:pt x="742" y="342"/>
                      </a:cubicBezTo>
                      <a:cubicBezTo>
                        <a:pt x="741" y="339"/>
                        <a:pt x="740" y="340"/>
                        <a:pt x="737" y="342"/>
                      </a:cubicBezTo>
                      <a:cubicBezTo>
                        <a:pt x="735" y="344"/>
                        <a:pt x="735" y="332"/>
                        <a:pt x="735" y="325"/>
                      </a:cubicBezTo>
                      <a:cubicBezTo>
                        <a:pt x="735" y="320"/>
                        <a:pt x="734" y="305"/>
                        <a:pt x="733" y="299"/>
                      </a:cubicBezTo>
                      <a:cubicBezTo>
                        <a:pt x="733" y="299"/>
                        <a:pt x="733" y="298"/>
                        <a:pt x="733" y="298"/>
                      </a:cubicBezTo>
                      <a:cubicBezTo>
                        <a:pt x="732" y="294"/>
                        <a:pt x="727" y="290"/>
                        <a:pt x="725" y="288"/>
                      </a:cubicBezTo>
                      <a:cubicBezTo>
                        <a:pt x="724" y="287"/>
                        <a:pt x="729" y="262"/>
                        <a:pt x="729" y="257"/>
                      </a:cubicBezTo>
                      <a:cubicBezTo>
                        <a:pt x="729" y="253"/>
                        <a:pt x="735" y="250"/>
                        <a:pt x="734" y="247"/>
                      </a:cubicBezTo>
                      <a:cubicBezTo>
                        <a:pt x="734" y="243"/>
                        <a:pt x="739" y="243"/>
                        <a:pt x="736" y="239"/>
                      </a:cubicBezTo>
                      <a:cubicBezTo>
                        <a:pt x="733" y="234"/>
                        <a:pt x="736" y="230"/>
                        <a:pt x="731" y="228"/>
                      </a:cubicBezTo>
                      <a:cubicBezTo>
                        <a:pt x="727" y="227"/>
                        <a:pt x="727" y="223"/>
                        <a:pt x="727" y="220"/>
                      </a:cubicBezTo>
                      <a:cubicBezTo>
                        <a:pt x="727" y="219"/>
                        <a:pt x="727" y="219"/>
                        <a:pt x="727" y="218"/>
                      </a:cubicBezTo>
                      <a:cubicBezTo>
                        <a:pt x="726" y="214"/>
                        <a:pt x="728" y="208"/>
                        <a:pt x="731" y="205"/>
                      </a:cubicBezTo>
                      <a:cubicBezTo>
                        <a:pt x="734" y="203"/>
                        <a:pt x="733" y="201"/>
                        <a:pt x="732" y="197"/>
                      </a:cubicBezTo>
                      <a:cubicBezTo>
                        <a:pt x="731" y="192"/>
                        <a:pt x="733" y="160"/>
                        <a:pt x="733" y="158"/>
                      </a:cubicBezTo>
                      <a:cubicBezTo>
                        <a:pt x="733" y="156"/>
                        <a:pt x="736" y="146"/>
                        <a:pt x="736" y="144"/>
                      </a:cubicBezTo>
                      <a:cubicBezTo>
                        <a:pt x="736" y="141"/>
                        <a:pt x="735" y="133"/>
                        <a:pt x="735" y="130"/>
                      </a:cubicBezTo>
                      <a:cubicBezTo>
                        <a:pt x="736" y="128"/>
                        <a:pt x="736" y="123"/>
                        <a:pt x="735" y="118"/>
                      </a:cubicBezTo>
                      <a:cubicBezTo>
                        <a:pt x="734" y="114"/>
                        <a:pt x="740" y="114"/>
                        <a:pt x="742" y="114"/>
                      </a:cubicBezTo>
                      <a:cubicBezTo>
                        <a:pt x="744" y="113"/>
                        <a:pt x="741" y="143"/>
                        <a:pt x="743" y="144"/>
                      </a:cubicBezTo>
                      <a:cubicBezTo>
                        <a:pt x="746" y="145"/>
                        <a:pt x="751" y="138"/>
                        <a:pt x="752" y="135"/>
                      </a:cubicBezTo>
                      <a:cubicBezTo>
                        <a:pt x="752" y="133"/>
                        <a:pt x="760" y="125"/>
                        <a:pt x="764" y="124"/>
                      </a:cubicBezTo>
                      <a:cubicBezTo>
                        <a:pt x="771" y="95"/>
                        <a:pt x="771" y="95"/>
                        <a:pt x="771" y="95"/>
                      </a:cubicBezTo>
                      <a:cubicBezTo>
                        <a:pt x="767" y="96"/>
                        <a:pt x="757" y="94"/>
                        <a:pt x="751" y="94"/>
                      </a:cubicBezTo>
                      <a:cubicBezTo>
                        <a:pt x="745" y="93"/>
                        <a:pt x="746" y="88"/>
                        <a:pt x="739" y="89"/>
                      </a:cubicBezTo>
                      <a:cubicBezTo>
                        <a:pt x="732" y="91"/>
                        <a:pt x="719" y="96"/>
                        <a:pt x="714" y="99"/>
                      </a:cubicBezTo>
                      <a:cubicBezTo>
                        <a:pt x="709" y="102"/>
                        <a:pt x="709" y="97"/>
                        <a:pt x="702" y="97"/>
                      </a:cubicBezTo>
                      <a:cubicBezTo>
                        <a:pt x="695" y="97"/>
                        <a:pt x="692" y="91"/>
                        <a:pt x="689" y="90"/>
                      </a:cubicBezTo>
                      <a:cubicBezTo>
                        <a:pt x="685" y="89"/>
                        <a:pt x="680" y="90"/>
                        <a:pt x="673" y="90"/>
                      </a:cubicBezTo>
                      <a:cubicBezTo>
                        <a:pt x="668" y="90"/>
                        <a:pt x="670" y="88"/>
                        <a:pt x="671" y="86"/>
                      </a:cubicBezTo>
                      <a:cubicBezTo>
                        <a:pt x="671" y="85"/>
                        <a:pt x="670" y="84"/>
                        <a:pt x="669" y="83"/>
                      </a:cubicBezTo>
                      <a:cubicBezTo>
                        <a:pt x="665" y="80"/>
                        <a:pt x="660" y="81"/>
                        <a:pt x="655" y="81"/>
                      </a:cubicBezTo>
                      <a:cubicBezTo>
                        <a:pt x="650" y="81"/>
                        <a:pt x="654" y="75"/>
                        <a:pt x="654" y="73"/>
                      </a:cubicBezTo>
                      <a:cubicBezTo>
                        <a:pt x="654" y="71"/>
                        <a:pt x="651" y="69"/>
                        <a:pt x="645" y="68"/>
                      </a:cubicBezTo>
                      <a:cubicBezTo>
                        <a:pt x="638" y="68"/>
                        <a:pt x="621" y="77"/>
                        <a:pt x="614" y="80"/>
                      </a:cubicBezTo>
                      <a:cubicBezTo>
                        <a:pt x="607" y="84"/>
                        <a:pt x="605" y="93"/>
                        <a:pt x="604" y="98"/>
                      </a:cubicBezTo>
                      <a:cubicBezTo>
                        <a:pt x="603" y="103"/>
                        <a:pt x="589" y="109"/>
                        <a:pt x="584" y="109"/>
                      </a:cubicBezTo>
                      <a:cubicBezTo>
                        <a:pt x="578" y="109"/>
                        <a:pt x="579" y="103"/>
                        <a:pt x="576" y="99"/>
                      </a:cubicBezTo>
                      <a:cubicBezTo>
                        <a:pt x="573" y="94"/>
                        <a:pt x="568" y="96"/>
                        <a:pt x="559" y="92"/>
                      </a:cubicBezTo>
                      <a:cubicBezTo>
                        <a:pt x="550" y="88"/>
                        <a:pt x="562" y="77"/>
                        <a:pt x="559" y="76"/>
                      </a:cubicBezTo>
                      <a:cubicBezTo>
                        <a:pt x="555" y="76"/>
                        <a:pt x="554" y="73"/>
                        <a:pt x="551" y="71"/>
                      </a:cubicBezTo>
                      <a:cubicBezTo>
                        <a:pt x="549" y="69"/>
                        <a:pt x="544" y="70"/>
                        <a:pt x="537" y="70"/>
                      </a:cubicBezTo>
                      <a:cubicBezTo>
                        <a:pt x="530" y="70"/>
                        <a:pt x="534" y="67"/>
                        <a:pt x="529" y="65"/>
                      </a:cubicBezTo>
                      <a:cubicBezTo>
                        <a:pt x="529" y="65"/>
                        <a:pt x="529" y="64"/>
                        <a:pt x="528" y="64"/>
                      </a:cubicBezTo>
                      <a:cubicBezTo>
                        <a:pt x="525" y="62"/>
                        <a:pt x="526" y="58"/>
                        <a:pt x="527" y="56"/>
                      </a:cubicBezTo>
                      <a:cubicBezTo>
                        <a:pt x="528" y="54"/>
                        <a:pt x="520" y="55"/>
                        <a:pt x="517" y="55"/>
                      </a:cubicBezTo>
                      <a:cubicBezTo>
                        <a:pt x="514" y="54"/>
                        <a:pt x="518" y="50"/>
                        <a:pt x="522" y="48"/>
                      </a:cubicBezTo>
                      <a:cubicBezTo>
                        <a:pt x="525" y="47"/>
                        <a:pt x="547" y="32"/>
                        <a:pt x="548" y="31"/>
                      </a:cubicBezTo>
                      <a:cubicBezTo>
                        <a:pt x="550" y="29"/>
                        <a:pt x="547" y="23"/>
                        <a:pt x="548" y="19"/>
                      </a:cubicBezTo>
                      <a:cubicBezTo>
                        <a:pt x="549" y="16"/>
                        <a:pt x="564" y="11"/>
                        <a:pt x="566" y="9"/>
                      </a:cubicBezTo>
                      <a:cubicBezTo>
                        <a:pt x="568" y="7"/>
                        <a:pt x="562" y="9"/>
                        <a:pt x="557" y="9"/>
                      </a:cubicBezTo>
                      <a:cubicBezTo>
                        <a:pt x="552" y="9"/>
                        <a:pt x="560" y="4"/>
                        <a:pt x="557" y="2"/>
                      </a:cubicBezTo>
                      <a:cubicBezTo>
                        <a:pt x="554" y="0"/>
                        <a:pt x="541" y="8"/>
                        <a:pt x="537" y="9"/>
                      </a:cubicBezTo>
                      <a:cubicBezTo>
                        <a:pt x="537" y="10"/>
                        <a:pt x="536" y="10"/>
                        <a:pt x="534" y="10"/>
                      </a:cubicBezTo>
                      <a:cubicBezTo>
                        <a:pt x="530" y="10"/>
                        <a:pt x="525" y="9"/>
                        <a:pt x="523" y="10"/>
                      </a:cubicBezTo>
                      <a:cubicBezTo>
                        <a:pt x="520" y="11"/>
                        <a:pt x="517" y="6"/>
                        <a:pt x="513" y="7"/>
                      </a:cubicBezTo>
                      <a:cubicBezTo>
                        <a:pt x="510" y="8"/>
                        <a:pt x="507" y="12"/>
                        <a:pt x="502" y="13"/>
                      </a:cubicBezTo>
                      <a:cubicBezTo>
                        <a:pt x="496" y="13"/>
                        <a:pt x="498" y="9"/>
                        <a:pt x="491" y="9"/>
                      </a:cubicBezTo>
                      <a:cubicBezTo>
                        <a:pt x="484" y="9"/>
                        <a:pt x="466" y="13"/>
                        <a:pt x="455" y="15"/>
                      </a:cubicBezTo>
                      <a:cubicBezTo>
                        <a:pt x="445" y="16"/>
                        <a:pt x="425" y="26"/>
                        <a:pt x="421" y="26"/>
                      </a:cubicBezTo>
                      <a:cubicBezTo>
                        <a:pt x="416" y="26"/>
                        <a:pt x="401" y="34"/>
                        <a:pt x="392" y="36"/>
                      </a:cubicBezTo>
                      <a:cubicBezTo>
                        <a:pt x="391" y="36"/>
                        <a:pt x="390" y="36"/>
                        <a:pt x="389" y="36"/>
                      </a:cubicBezTo>
                      <a:cubicBezTo>
                        <a:pt x="385" y="36"/>
                        <a:pt x="387" y="30"/>
                        <a:pt x="383" y="32"/>
                      </a:cubicBezTo>
                      <a:cubicBezTo>
                        <a:pt x="379" y="35"/>
                        <a:pt x="369" y="34"/>
                        <a:pt x="366" y="34"/>
                      </a:cubicBezTo>
                      <a:cubicBezTo>
                        <a:pt x="363" y="34"/>
                        <a:pt x="362" y="29"/>
                        <a:pt x="362" y="25"/>
                      </a:cubicBezTo>
                      <a:cubicBezTo>
                        <a:pt x="362" y="22"/>
                        <a:pt x="355" y="27"/>
                        <a:pt x="349" y="32"/>
                      </a:cubicBezTo>
                      <a:cubicBezTo>
                        <a:pt x="343" y="37"/>
                        <a:pt x="333" y="45"/>
                        <a:pt x="325" y="51"/>
                      </a:cubicBezTo>
                      <a:cubicBezTo>
                        <a:pt x="317" y="57"/>
                        <a:pt x="295" y="61"/>
                        <a:pt x="286" y="65"/>
                      </a:cubicBezTo>
                      <a:cubicBezTo>
                        <a:pt x="278" y="69"/>
                        <a:pt x="247" y="99"/>
                        <a:pt x="246" y="103"/>
                      </a:cubicBezTo>
                      <a:cubicBezTo>
                        <a:pt x="246" y="106"/>
                        <a:pt x="230" y="118"/>
                        <a:pt x="217" y="127"/>
                      </a:cubicBezTo>
                      <a:cubicBezTo>
                        <a:pt x="204" y="136"/>
                        <a:pt x="179" y="141"/>
                        <a:pt x="174" y="145"/>
                      </a:cubicBezTo>
                      <a:cubicBezTo>
                        <a:pt x="173" y="146"/>
                        <a:pt x="172" y="147"/>
                        <a:pt x="171" y="148"/>
                      </a:cubicBezTo>
                      <a:cubicBezTo>
                        <a:pt x="165" y="154"/>
                        <a:pt x="157" y="163"/>
                        <a:pt x="149" y="165"/>
                      </a:cubicBezTo>
                      <a:cubicBezTo>
                        <a:pt x="140" y="168"/>
                        <a:pt x="124" y="186"/>
                        <a:pt x="121" y="190"/>
                      </a:cubicBezTo>
                      <a:cubicBezTo>
                        <a:pt x="119" y="194"/>
                        <a:pt x="101" y="204"/>
                        <a:pt x="96" y="207"/>
                      </a:cubicBezTo>
                      <a:cubicBezTo>
                        <a:pt x="91" y="211"/>
                        <a:pt x="90" y="216"/>
                        <a:pt x="84" y="220"/>
                      </a:cubicBezTo>
                      <a:cubicBezTo>
                        <a:pt x="78" y="223"/>
                        <a:pt x="79" y="230"/>
                        <a:pt x="74" y="233"/>
                      </a:cubicBezTo>
                      <a:cubicBezTo>
                        <a:pt x="69" y="235"/>
                        <a:pt x="67" y="235"/>
                        <a:pt x="63" y="240"/>
                      </a:cubicBezTo>
                      <a:cubicBezTo>
                        <a:pt x="63" y="241"/>
                        <a:pt x="62" y="243"/>
                        <a:pt x="61" y="245"/>
                      </a:cubicBezTo>
                      <a:cubicBezTo>
                        <a:pt x="59" y="249"/>
                        <a:pt x="59" y="254"/>
                        <a:pt x="60" y="259"/>
                      </a:cubicBezTo>
                      <a:cubicBezTo>
                        <a:pt x="62" y="267"/>
                        <a:pt x="57" y="267"/>
                        <a:pt x="54" y="269"/>
                      </a:cubicBezTo>
                      <a:cubicBezTo>
                        <a:pt x="51" y="270"/>
                        <a:pt x="50" y="276"/>
                        <a:pt x="49" y="285"/>
                      </a:cubicBezTo>
                      <a:cubicBezTo>
                        <a:pt x="49" y="293"/>
                        <a:pt x="43" y="307"/>
                        <a:pt x="37" y="310"/>
                      </a:cubicBezTo>
                      <a:cubicBezTo>
                        <a:pt x="34" y="313"/>
                        <a:pt x="31" y="317"/>
                        <a:pt x="29" y="322"/>
                      </a:cubicBezTo>
                      <a:cubicBezTo>
                        <a:pt x="27" y="326"/>
                        <a:pt x="26" y="329"/>
                        <a:pt x="25" y="330"/>
                      </a:cubicBezTo>
                      <a:cubicBezTo>
                        <a:pt x="25" y="334"/>
                        <a:pt x="8" y="347"/>
                        <a:pt x="7" y="350"/>
                      </a:cubicBezTo>
                      <a:cubicBezTo>
                        <a:pt x="7" y="353"/>
                        <a:pt x="10" y="363"/>
                        <a:pt x="10" y="368"/>
                      </a:cubicBezTo>
                      <a:cubicBezTo>
                        <a:pt x="10" y="369"/>
                        <a:pt x="10" y="370"/>
                        <a:pt x="9" y="370"/>
                      </a:cubicBezTo>
                      <a:cubicBezTo>
                        <a:pt x="8" y="371"/>
                        <a:pt x="6" y="373"/>
                        <a:pt x="5" y="376"/>
                      </a:cubicBezTo>
                      <a:cubicBezTo>
                        <a:pt x="3" y="379"/>
                        <a:pt x="2" y="384"/>
                        <a:pt x="1" y="386"/>
                      </a:cubicBezTo>
                      <a:cubicBezTo>
                        <a:pt x="1" y="386"/>
                        <a:pt x="1" y="387"/>
                        <a:pt x="1" y="387"/>
                      </a:cubicBezTo>
                      <a:cubicBezTo>
                        <a:pt x="0" y="390"/>
                        <a:pt x="4" y="393"/>
                        <a:pt x="4" y="396"/>
                      </a:cubicBezTo>
                      <a:cubicBezTo>
                        <a:pt x="5" y="400"/>
                        <a:pt x="14" y="393"/>
                        <a:pt x="13" y="398"/>
                      </a:cubicBezTo>
                      <a:cubicBezTo>
                        <a:pt x="12" y="402"/>
                        <a:pt x="12" y="406"/>
                        <a:pt x="14" y="412"/>
                      </a:cubicBezTo>
                      <a:cubicBezTo>
                        <a:pt x="15" y="413"/>
                        <a:pt x="15" y="413"/>
                        <a:pt x="15" y="413"/>
                      </a:cubicBezTo>
                      <a:cubicBezTo>
                        <a:pt x="17" y="419"/>
                        <a:pt x="22" y="424"/>
                        <a:pt x="25" y="427"/>
                      </a:cubicBezTo>
                      <a:cubicBezTo>
                        <a:pt x="29" y="430"/>
                        <a:pt x="27" y="430"/>
                        <a:pt x="26" y="433"/>
                      </a:cubicBezTo>
                      <a:cubicBezTo>
                        <a:pt x="25" y="437"/>
                        <a:pt x="29" y="433"/>
                        <a:pt x="32" y="438"/>
                      </a:cubicBezTo>
                      <a:cubicBezTo>
                        <a:pt x="32" y="439"/>
                        <a:pt x="33" y="440"/>
                        <a:pt x="33" y="441"/>
                      </a:cubicBezTo>
                      <a:cubicBezTo>
                        <a:pt x="34" y="444"/>
                        <a:pt x="30" y="445"/>
                        <a:pt x="29" y="448"/>
                      </a:cubicBezTo>
                      <a:cubicBezTo>
                        <a:pt x="28" y="451"/>
                        <a:pt x="28" y="452"/>
                        <a:pt x="31" y="453"/>
                      </a:cubicBezTo>
                      <a:cubicBezTo>
                        <a:pt x="35" y="455"/>
                        <a:pt x="30" y="465"/>
                        <a:pt x="36" y="468"/>
                      </a:cubicBezTo>
                      <a:cubicBezTo>
                        <a:pt x="41" y="471"/>
                        <a:pt x="43" y="474"/>
                        <a:pt x="46" y="476"/>
                      </a:cubicBezTo>
                      <a:cubicBezTo>
                        <a:pt x="46" y="476"/>
                        <a:pt x="46" y="476"/>
                        <a:pt x="46" y="476"/>
                      </a:cubicBezTo>
                      <a:cubicBezTo>
                        <a:pt x="49" y="478"/>
                        <a:pt x="53" y="481"/>
                        <a:pt x="55" y="483"/>
                      </a:cubicBezTo>
                      <a:cubicBezTo>
                        <a:pt x="57" y="484"/>
                        <a:pt x="70" y="499"/>
                        <a:pt x="73" y="505"/>
                      </a:cubicBezTo>
                      <a:cubicBezTo>
                        <a:pt x="77" y="510"/>
                        <a:pt x="87" y="515"/>
                        <a:pt x="92" y="516"/>
                      </a:cubicBezTo>
                      <a:cubicBezTo>
                        <a:pt x="92" y="516"/>
                        <a:pt x="93" y="516"/>
                        <a:pt x="93" y="516"/>
                      </a:cubicBezTo>
                      <a:cubicBezTo>
                        <a:pt x="97" y="516"/>
                        <a:pt x="111" y="504"/>
                        <a:pt x="117" y="505"/>
                      </a:cubicBezTo>
                      <a:cubicBezTo>
                        <a:pt x="123" y="506"/>
                        <a:pt x="138" y="500"/>
                        <a:pt x="141" y="500"/>
                      </a:cubicBezTo>
                      <a:cubicBezTo>
                        <a:pt x="144" y="500"/>
                        <a:pt x="150" y="503"/>
                        <a:pt x="155" y="505"/>
                      </a:cubicBezTo>
                      <a:cubicBezTo>
                        <a:pt x="159" y="507"/>
                        <a:pt x="162" y="508"/>
                        <a:pt x="163" y="509"/>
                      </a:cubicBezTo>
                      <a:cubicBezTo>
                        <a:pt x="167" y="510"/>
                        <a:pt x="180" y="501"/>
                        <a:pt x="185" y="499"/>
                      </a:cubicBezTo>
                      <a:cubicBezTo>
                        <a:pt x="189" y="498"/>
                        <a:pt x="198" y="493"/>
                        <a:pt x="201" y="493"/>
                      </a:cubicBezTo>
                      <a:cubicBezTo>
                        <a:pt x="204" y="493"/>
                        <a:pt x="205" y="492"/>
                        <a:pt x="207" y="490"/>
                      </a:cubicBezTo>
                      <a:cubicBezTo>
                        <a:pt x="208" y="490"/>
                        <a:pt x="208" y="489"/>
                        <a:pt x="208" y="489"/>
                      </a:cubicBezTo>
                      <a:cubicBezTo>
                        <a:pt x="210" y="488"/>
                        <a:pt x="213" y="487"/>
                        <a:pt x="217" y="486"/>
                      </a:cubicBezTo>
                      <a:cubicBezTo>
                        <a:pt x="220" y="485"/>
                        <a:pt x="225" y="484"/>
                        <a:pt x="229" y="484"/>
                      </a:cubicBezTo>
                      <a:cubicBezTo>
                        <a:pt x="232" y="484"/>
                        <a:pt x="235" y="483"/>
                        <a:pt x="237" y="483"/>
                      </a:cubicBezTo>
                      <a:cubicBezTo>
                        <a:pt x="249" y="483"/>
                        <a:pt x="257" y="487"/>
                        <a:pt x="259" y="490"/>
                      </a:cubicBezTo>
                      <a:cubicBezTo>
                        <a:pt x="260" y="493"/>
                        <a:pt x="265" y="510"/>
                        <a:pt x="267" y="516"/>
                      </a:cubicBezTo>
                      <a:cubicBezTo>
                        <a:pt x="269" y="521"/>
                        <a:pt x="274" y="519"/>
                        <a:pt x="278" y="519"/>
                      </a:cubicBezTo>
                      <a:cubicBezTo>
                        <a:pt x="283" y="519"/>
                        <a:pt x="299" y="511"/>
                        <a:pt x="302" y="510"/>
                      </a:cubicBezTo>
                      <a:cubicBezTo>
                        <a:pt x="303" y="510"/>
                        <a:pt x="303" y="511"/>
                        <a:pt x="303" y="511"/>
                      </a:cubicBezTo>
                      <a:cubicBezTo>
                        <a:pt x="306" y="511"/>
                        <a:pt x="307" y="517"/>
                        <a:pt x="307" y="521"/>
                      </a:cubicBezTo>
                      <a:cubicBezTo>
                        <a:pt x="307" y="526"/>
                        <a:pt x="315" y="528"/>
                        <a:pt x="313" y="531"/>
                      </a:cubicBezTo>
                      <a:cubicBezTo>
                        <a:pt x="311" y="534"/>
                        <a:pt x="317" y="537"/>
                        <a:pt x="318" y="542"/>
                      </a:cubicBezTo>
                      <a:cubicBezTo>
                        <a:pt x="319" y="544"/>
                        <a:pt x="318" y="548"/>
                        <a:pt x="316" y="553"/>
                      </a:cubicBezTo>
                      <a:cubicBezTo>
                        <a:pt x="314" y="559"/>
                        <a:pt x="311" y="566"/>
                        <a:pt x="310" y="568"/>
                      </a:cubicBezTo>
                      <a:cubicBezTo>
                        <a:pt x="310" y="572"/>
                        <a:pt x="311" y="572"/>
                        <a:pt x="312" y="574"/>
                      </a:cubicBezTo>
                      <a:cubicBezTo>
                        <a:pt x="312" y="574"/>
                        <a:pt x="312" y="575"/>
                        <a:pt x="312" y="575"/>
                      </a:cubicBezTo>
                      <a:cubicBezTo>
                        <a:pt x="312" y="578"/>
                        <a:pt x="311" y="578"/>
                        <a:pt x="309" y="580"/>
                      </a:cubicBezTo>
                      <a:cubicBezTo>
                        <a:pt x="306" y="582"/>
                        <a:pt x="309" y="583"/>
                        <a:pt x="306" y="586"/>
                      </a:cubicBezTo>
                      <a:cubicBezTo>
                        <a:pt x="304" y="589"/>
                        <a:pt x="306" y="594"/>
                        <a:pt x="306" y="598"/>
                      </a:cubicBezTo>
                      <a:cubicBezTo>
                        <a:pt x="306" y="602"/>
                        <a:pt x="301" y="595"/>
                        <a:pt x="299" y="600"/>
                      </a:cubicBezTo>
                      <a:cubicBezTo>
                        <a:pt x="298" y="604"/>
                        <a:pt x="304" y="616"/>
                        <a:pt x="307" y="623"/>
                      </a:cubicBezTo>
                      <a:cubicBezTo>
                        <a:pt x="310" y="629"/>
                        <a:pt x="324" y="645"/>
                        <a:pt x="333" y="653"/>
                      </a:cubicBezTo>
                      <a:cubicBezTo>
                        <a:pt x="334" y="653"/>
                        <a:pt x="334" y="654"/>
                        <a:pt x="335" y="654"/>
                      </a:cubicBezTo>
                      <a:cubicBezTo>
                        <a:pt x="338" y="657"/>
                        <a:pt x="342" y="663"/>
                        <a:pt x="346" y="669"/>
                      </a:cubicBezTo>
                      <a:cubicBezTo>
                        <a:pt x="347" y="673"/>
                        <a:pt x="349" y="677"/>
                        <a:pt x="351" y="680"/>
                      </a:cubicBezTo>
                      <a:cubicBezTo>
                        <a:pt x="352" y="682"/>
                        <a:pt x="353" y="684"/>
                        <a:pt x="353" y="685"/>
                      </a:cubicBezTo>
                      <a:cubicBezTo>
                        <a:pt x="356" y="691"/>
                        <a:pt x="358" y="696"/>
                        <a:pt x="359" y="697"/>
                      </a:cubicBezTo>
                      <a:cubicBezTo>
                        <a:pt x="361" y="700"/>
                        <a:pt x="368" y="720"/>
                        <a:pt x="371" y="724"/>
                      </a:cubicBezTo>
                      <a:cubicBezTo>
                        <a:pt x="373" y="728"/>
                        <a:pt x="373" y="729"/>
                        <a:pt x="370" y="733"/>
                      </a:cubicBezTo>
                      <a:cubicBezTo>
                        <a:pt x="368" y="737"/>
                        <a:pt x="383" y="758"/>
                        <a:pt x="386" y="767"/>
                      </a:cubicBezTo>
                      <a:cubicBezTo>
                        <a:pt x="389" y="776"/>
                        <a:pt x="389" y="781"/>
                        <a:pt x="389" y="786"/>
                      </a:cubicBezTo>
                      <a:cubicBezTo>
                        <a:pt x="389" y="792"/>
                        <a:pt x="379" y="792"/>
                        <a:pt x="381" y="798"/>
                      </a:cubicBezTo>
                      <a:cubicBezTo>
                        <a:pt x="384" y="805"/>
                        <a:pt x="377" y="806"/>
                        <a:pt x="380" y="813"/>
                      </a:cubicBezTo>
                      <a:cubicBezTo>
                        <a:pt x="383" y="820"/>
                        <a:pt x="382" y="831"/>
                        <a:pt x="383" y="836"/>
                      </a:cubicBezTo>
                      <a:cubicBezTo>
                        <a:pt x="383" y="842"/>
                        <a:pt x="379" y="839"/>
                        <a:pt x="381" y="844"/>
                      </a:cubicBezTo>
                      <a:cubicBezTo>
                        <a:pt x="383" y="847"/>
                        <a:pt x="388" y="858"/>
                        <a:pt x="391" y="867"/>
                      </a:cubicBezTo>
                      <a:cubicBezTo>
                        <a:pt x="393" y="871"/>
                        <a:pt x="395" y="875"/>
                        <a:pt x="396" y="878"/>
                      </a:cubicBezTo>
                      <a:cubicBezTo>
                        <a:pt x="399" y="886"/>
                        <a:pt x="445" y="937"/>
                        <a:pt x="451" y="942"/>
                      </a:cubicBezTo>
                      <a:cubicBezTo>
                        <a:pt x="457" y="948"/>
                        <a:pt x="460" y="956"/>
                        <a:pt x="469" y="969"/>
                      </a:cubicBezTo>
                      <a:cubicBezTo>
                        <a:pt x="479" y="982"/>
                        <a:pt x="494" y="1005"/>
                        <a:pt x="501" y="1015"/>
                      </a:cubicBezTo>
                      <a:cubicBezTo>
                        <a:pt x="506" y="1021"/>
                        <a:pt x="522" y="1034"/>
                        <a:pt x="535" y="1044"/>
                      </a:cubicBezTo>
                      <a:cubicBezTo>
                        <a:pt x="541" y="1049"/>
                        <a:pt x="547" y="1054"/>
                        <a:pt x="548" y="1056"/>
                      </a:cubicBezTo>
                      <a:cubicBezTo>
                        <a:pt x="552" y="1062"/>
                        <a:pt x="559" y="1069"/>
                        <a:pt x="568" y="1075"/>
                      </a:cubicBezTo>
                      <a:cubicBezTo>
                        <a:pt x="577" y="1081"/>
                        <a:pt x="589" y="1091"/>
                        <a:pt x="594" y="1099"/>
                      </a:cubicBezTo>
                      <a:cubicBezTo>
                        <a:pt x="600" y="1108"/>
                        <a:pt x="594" y="1103"/>
                        <a:pt x="595" y="1107"/>
                      </a:cubicBezTo>
                      <a:cubicBezTo>
                        <a:pt x="595" y="1110"/>
                        <a:pt x="609" y="1119"/>
                        <a:pt x="614" y="1124"/>
                      </a:cubicBezTo>
                      <a:cubicBezTo>
                        <a:pt x="618" y="1129"/>
                        <a:pt x="616" y="1125"/>
                        <a:pt x="620" y="1126"/>
                      </a:cubicBezTo>
                      <a:cubicBezTo>
                        <a:pt x="623" y="1127"/>
                        <a:pt x="631" y="1133"/>
                        <a:pt x="636" y="1135"/>
                      </a:cubicBezTo>
                      <a:cubicBezTo>
                        <a:pt x="640" y="1138"/>
                        <a:pt x="647" y="1129"/>
                        <a:pt x="650" y="1130"/>
                      </a:cubicBezTo>
                      <a:cubicBezTo>
                        <a:pt x="654" y="1131"/>
                        <a:pt x="661" y="1127"/>
                        <a:pt x="666" y="1127"/>
                      </a:cubicBezTo>
                      <a:cubicBezTo>
                        <a:pt x="671" y="1127"/>
                        <a:pt x="684" y="1127"/>
                        <a:pt x="687" y="1127"/>
                      </a:cubicBezTo>
                      <a:cubicBezTo>
                        <a:pt x="690" y="1127"/>
                        <a:pt x="688" y="1125"/>
                        <a:pt x="691" y="1124"/>
                      </a:cubicBezTo>
                      <a:cubicBezTo>
                        <a:pt x="694" y="1122"/>
                        <a:pt x="693" y="1127"/>
                        <a:pt x="695" y="1127"/>
                      </a:cubicBezTo>
                      <a:cubicBezTo>
                        <a:pt x="696" y="1126"/>
                        <a:pt x="697" y="1123"/>
                        <a:pt x="697" y="1120"/>
                      </a:cubicBezTo>
                      <a:cubicBezTo>
                        <a:pt x="697" y="1117"/>
                        <a:pt x="702" y="1121"/>
                        <a:pt x="707" y="1120"/>
                      </a:cubicBezTo>
                      <a:cubicBezTo>
                        <a:pt x="711" y="1119"/>
                        <a:pt x="718" y="1093"/>
                        <a:pt x="720" y="1088"/>
                      </a:cubicBezTo>
                      <a:cubicBezTo>
                        <a:pt x="722" y="1083"/>
                        <a:pt x="719" y="1066"/>
                        <a:pt x="721" y="1056"/>
                      </a:cubicBezTo>
                      <a:cubicBezTo>
                        <a:pt x="723" y="1047"/>
                        <a:pt x="724" y="1048"/>
                        <a:pt x="725" y="1043"/>
                      </a:cubicBezTo>
                      <a:cubicBezTo>
                        <a:pt x="727" y="1039"/>
                        <a:pt x="719" y="1026"/>
                        <a:pt x="718" y="1021"/>
                      </a:cubicBezTo>
                      <a:cubicBezTo>
                        <a:pt x="718" y="1019"/>
                        <a:pt x="717" y="1017"/>
                        <a:pt x="717" y="1015"/>
                      </a:cubicBezTo>
                      <a:cubicBezTo>
                        <a:pt x="716" y="1011"/>
                        <a:pt x="714" y="1006"/>
                        <a:pt x="711" y="1005"/>
                      </a:cubicBezTo>
                      <a:cubicBezTo>
                        <a:pt x="707" y="1004"/>
                        <a:pt x="708" y="1000"/>
                        <a:pt x="708" y="994"/>
                      </a:cubicBezTo>
                      <a:cubicBezTo>
                        <a:pt x="709" y="988"/>
                        <a:pt x="725" y="985"/>
                        <a:pt x="728" y="984"/>
                      </a:cubicBezTo>
                      <a:cubicBezTo>
                        <a:pt x="731" y="983"/>
                        <a:pt x="733" y="973"/>
                        <a:pt x="728" y="970"/>
                      </a:cubicBezTo>
                      <a:cubicBezTo>
                        <a:pt x="724" y="967"/>
                        <a:pt x="723" y="946"/>
                        <a:pt x="716" y="944"/>
                      </a:cubicBezTo>
                      <a:cubicBezTo>
                        <a:pt x="710" y="942"/>
                        <a:pt x="712" y="932"/>
                        <a:pt x="705" y="924"/>
                      </a:cubicBezTo>
                      <a:cubicBezTo>
                        <a:pt x="698" y="916"/>
                        <a:pt x="697" y="913"/>
                        <a:pt x="697" y="909"/>
                      </a:cubicBezTo>
                      <a:cubicBezTo>
                        <a:pt x="697" y="905"/>
                        <a:pt x="702" y="899"/>
                        <a:pt x="704" y="897"/>
                      </a:cubicBezTo>
                      <a:cubicBezTo>
                        <a:pt x="707" y="894"/>
                        <a:pt x="705" y="892"/>
                        <a:pt x="709" y="888"/>
                      </a:cubicBezTo>
                      <a:cubicBezTo>
                        <a:pt x="714" y="885"/>
                        <a:pt x="710" y="879"/>
                        <a:pt x="712" y="875"/>
                      </a:cubicBezTo>
                      <a:cubicBezTo>
                        <a:pt x="713" y="870"/>
                        <a:pt x="725" y="866"/>
                        <a:pt x="731" y="864"/>
                      </a:cubicBezTo>
                      <a:cubicBezTo>
                        <a:pt x="737" y="863"/>
                        <a:pt x="737" y="857"/>
                        <a:pt x="740" y="853"/>
                      </a:cubicBezTo>
                      <a:cubicBezTo>
                        <a:pt x="743" y="849"/>
                        <a:pt x="747" y="838"/>
                        <a:pt x="748" y="832"/>
                      </a:cubicBezTo>
                      <a:cubicBezTo>
                        <a:pt x="750" y="827"/>
                        <a:pt x="745" y="819"/>
                        <a:pt x="742" y="815"/>
                      </a:cubicBezTo>
                      <a:cubicBezTo>
                        <a:pt x="739" y="810"/>
                        <a:pt x="738" y="799"/>
                        <a:pt x="737" y="791"/>
                      </a:cubicBezTo>
                      <a:cubicBezTo>
                        <a:pt x="736" y="783"/>
                        <a:pt x="729" y="770"/>
                        <a:pt x="729" y="763"/>
                      </a:cubicBezTo>
                      <a:cubicBezTo>
                        <a:pt x="729" y="760"/>
                        <a:pt x="728" y="758"/>
                        <a:pt x="726" y="757"/>
                      </a:cubicBezTo>
                      <a:cubicBezTo>
                        <a:pt x="725" y="756"/>
                        <a:pt x="723" y="755"/>
                        <a:pt x="721" y="754"/>
                      </a:cubicBezTo>
                      <a:cubicBezTo>
                        <a:pt x="718" y="752"/>
                        <a:pt x="713" y="734"/>
                        <a:pt x="708" y="729"/>
                      </a:cubicBezTo>
                      <a:cubicBezTo>
                        <a:pt x="702" y="724"/>
                        <a:pt x="709" y="720"/>
                        <a:pt x="707" y="714"/>
                      </a:cubicBezTo>
                      <a:cubicBezTo>
                        <a:pt x="704" y="708"/>
                        <a:pt x="708" y="709"/>
                        <a:pt x="708" y="707"/>
                      </a:cubicBezTo>
                      <a:cubicBezTo>
                        <a:pt x="708" y="704"/>
                        <a:pt x="704" y="700"/>
                        <a:pt x="699" y="696"/>
                      </a:cubicBezTo>
                      <a:cubicBezTo>
                        <a:pt x="694" y="692"/>
                        <a:pt x="696" y="677"/>
                        <a:pt x="699" y="672"/>
                      </a:cubicBezTo>
                      <a:cubicBezTo>
                        <a:pt x="700" y="671"/>
                        <a:pt x="701" y="668"/>
                        <a:pt x="702" y="666"/>
                      </a:cubicBezTo>
                      <a:cubicBezTo>
                        <a:pt x="703" y="662"/>
                        <a:pt x="704" y="657"/>
                        <a:pt x="706" y="653"/>
                      </a:cubicBezTo>
                      <a:cubicBezTo>
                        <a:pt x="708" y="647"/>
                        <a:pt x="709" y="639"/>
                        <a:pt x="710" y="636"/>
                      </a:cubicBezTo>
                      <a:cubicBezTo>
                        <a:pt x="710" y="632"/>
                        <a:pt x="717" y="630"/>
                        <a:pt x="718" y="629"/>
                      </a:cubicBezTo>
                      <a:cubicBezTo>
                        <a:pt x="720" y="628"/>
                        <a:pt x="720" y="622"/>
                        <a:pt x="723" y="622"/>
                      </a:cubicBezTo>
                      <a:cubicBezTo>
                        <a:pt x="725" y="622"/>
                        <a:pt x="727" y="620"/>
                        <a:pt x="730" y="615"/>
                      </a:cubicBezTo>
                      <a:cubicBezTo>
                        <a:pt x="731" y="613"/>
                        <a:pt x="731" y="612"/>
                        <a:pt x="732" y="610"/>
                      </a:cubicBezTo>
                      <a:cubicBezTo>
                        <a:pt x="736" y="601"/>
                        <a:pt x="754" y="576"/>
                        <a:pt x="762" y="569"/>
                      </a:cubicBezTo>
                      <a:cubicBezTo>
                        <a:pt x="770" y="563"/>
                        <a:pt x="778" y="555"/>
                        <a:pt x="787" y="548"/>
                      </a:cubicBezTo>
                      <a:cubicBezTo>
                        <a:pt x="796" y="541"/>
                        <a:pt x="808" y="522"/>
                        <a:pt x="811" y="516"/>
                      </a:cubicBezTo>
                      <a:cubicBezTo>
                        <a:pt x="814" y="510"/>
                        <a:pt x="820" y="503"/>
                        <a:pt x="823" y="501"/>
                      </a:cubicBezTo>
                      <a:cubicBezTo>
                        <a:pt x="825" y="499"/>
                        <a:pt x="832" y="481"/>
                        <a:pt x="835" y="474"/>
                      </a:cubicBezTo>
                      <a:cubicBezTo>
                        <a:pt x="838" y="467"/>
                        <a:pt x="848" y="455"/>
                        <a:pt x="849" y="450"/>
                      </a:cubicBezTo>
                      <a:cubicBezTo>
                        <a:pt x="850" y="445"/>
                        <a:pt x="860" y="441"/>
                        <a:pt x="860" y="438"/>
                      </a:cubicBezTo>
                      <a:cubicBezTo>
                        <a:pt x="860" y="434"/>
                        <a:pt x="862" y="420"/>
                        <a:pt x="864" y="420"/>
                      </a:cubicBezTo>
                      <a:cubicBezTo>
                        <a:pt x="866" y="419"/>
                        <a:pt x="869" y="420"/>
                        <a:pt x="866" y="414"/>
                      </a:cubicBezTo>
                      <a:cubicBezTo>
                        <a:pt x="863" y="409"/>
                        <a:pt x="870" y="400"/>
                        <a:pt x="869" y="398"/>
                      </a:cubicBezTo>
                      <a:close/>
                      <a:moveTo>
                        <a:pt x="602" y="730"/>
                      </a:moveTo>
                      <a:cubicBezTo>
                        <a:pt x="599" y="730"/>
                        <a:pt x="595" y="728"/>
                        <a:pt x="594" y="726"/>
                      </a:cubicBezTo>
                      <a:cubicBezTo>
                        <a:pt x="593" y="725"/>
                        <a:pt x="595" y="723"/>
                        <a:pt x="593" y="721"/>
                      </a:cubicBezTo>
                      <a:cubicBezTo>
                        <a:pt x="593" y="720"/>
                        <a:pt x="593" y="720"/>
                        <a:pt x="592" y="719"/>
                      </a:cubicBezTo>
                      <a:cubicBezTo>
                        <a:pt x="589" y="716"/>
                        <a:pt x="589" y="716"/>
                        <a:pt x="588" y="712"/>
                      </a:cubicBezTo>
                      <a:cubicBezTo>
                        <a:pt x="586" y="709"/>
                        <a:pt x="583" y="704"/>
                        <a:pt x="580" y="702"/>
                      </a:cubicBezTo>
                      <a:cubicBezTo>
                        <a:pt x="577" y="700"/>
                        <a:pt x="570" y="689"/>
                        <a:pt x="572" y="686"/>
                      </a:cubicBezTo>
                      <a:cubicBezTo>
                        <a:pt x="573" y="684"/>
                        <a:pt x="574" y="681"/>
                        <a:pt x="572" y="679"/>
                      </a:cubicBezTo>
                      <a:cubicBezTo>
                        <a:pt x="570" y="677"/>
                        <a:pt x="567" y="668"/>
                        <a:pt x="569" y="664"/>
                      </a:cubicBezTo>
                      <a:cubicBezTo>
                        <a:pt x="572" y="660"/>
                        <a:pt x="563" y="655"/>
                        <a:pt x="565" y="652"/>
                      </a:cubicBezTo>
                      <a:cubicBezTo>
                        <a:pt x="567" y="650"/>
                        <a:pt x="568" y="646"/>
                        <a:pt x="569" y="645"/>
                      </a:cubicBezTo>
                      <a:cubicBezTo>
                        <a:pt x="569" y="644"/>
                        <a:pt x="570" y="643"/>
                        <a:pt x="571" y="645"/>
                      </a:cubicBezTo>
                      <a:cubicBezTo>
                        <a:pt x="572" y="648"/>
                        <a:pt x="569" y="651"/>
                        <a:pt x="572" y="656"/>
                      </a:cubicBezTo>
                      <a:cubicBezTo>
                        <a:pt x="574" y="657"/>
                        <a:pt x="574" y="659"/>
                        <a:pt x="575" y="660"/>
                      </a:cubicBezTo>
                      <a:cubicBezTo>
                        <a:pt x="576" y="663"/>
                        <a:pt x="576" y="665"/>
                        <a:pt x="576" y="667"/>
                      </a:cubicBezTo>
                      <a:cubicBezTo>
                        <a:pt x="576" y="671"/>
                        <a:pt x="580" y="679"/>
                        <a:pt x="581" y="682"/>
                      </a:cubicBezTo>
                      <a:cubicBezTo>
                        <a:pt x="583" y="685"/>
                        <a:pt x="580" y="689"/>
                        <a:pt x="581" y="692"/>
                      </a:cubicBezTo>
                      <a:cubicBezTo>
                        <a:pt x="581" y="695"/>
                        <a:pt x="587" y="696"/>
                        <a:pt x="589" y="697"/>
                      </a:cubicBezTo>
                      <a:cubicBezTo>
                        <a:pt x="591" y="698"/>
                        <a:pt x="591" y="706"/>
                        <a:pt x="594" y="713"/>
                      </a:cubicBezTo>
                      <a:cubicBezTo>
                        <a:pt x="595" y="716"/>
                        <a:pt x="599" y="721"/>
                        <a:pt x="601" y="725"/>
                      </a:cubicBezTo>
                      <a:cubicBezTo>
                        <a:pt x="603" y="728"/>
                        <a:pt x="604" y="730"/>
                        <a:pt x="602" y="730"/>
                      </a:cubicBezTo>
                      <a:close/>
                      <a:moveTo>
                        <a:pt x="634" y="599"/>
                      </a:moveTo>
                      <a:cubicBezTo>
                        <a:pt x="633" y="599"/>
                        <a:pt x="630" y="598"/>
                        <a:pt x="630" y="602"/>
                      </a:cubicBezTo>
                      <a:cubicBezTo>
                        <a:pt x="631" y="604"/>
                        <a:pt x="630" y="606"/>
                        <a:pt x="629" y="607"/>
                      </a:cubicBezTo>
                      <a:cubicBezTo>
                        <a:pt x="628" y="608"/>
                        <a:pt x="627" y="609"/>
                        <a:pt x="627" y="610"/>
                      </a:cubicBezTo>
                      <a:cubicBezTo>
                        <a:pt x="625" y="611"/>
                        <a:pt x="626" y="619"/>
                        <a:pt x="623" y="619"/>
                      </a:cubicBezTo>
                      <a:cubicBezTo>
                        <a:pt x="620" y="619"/>
                        <a:pt x="617" y="622"/>
                        <a:pt x="620" y="624"/>
                      </a:cubicBezTo>
                      <a:cubicBezTo>
                        <a:pt x="623" y="627"/>
                        <a:pt x="627" y="624"/>
                        <a:pt x="627" y="626"/>
                      </a:cubicBezTo>
                      <a:cubicBezTo>
                        <a:pt x="626" y="628"/>
                        <a:pt x="623" y="632"/>
                        <a:pt x="620" y="630"/>
                      </a:cubicBezTo>
                      <a:cubicBezTo>
                        <a:pt x="617" y="629"/>
                        <a:pt x="613" y="631"/>
                        <a:pt x="610" y="628"/>
                      </a:cubicBezTo>
                      <a:cubicBezTo>
                        <a:pt x="607" y="625"/>
                        <a:pt x="604" y="634"/>
                        <a:pt x="601" y="632"/>
                      </a:cubicBezTo>
                      <a:cubicBezTo>
                        <a:pt x="599" y="630"/>
                        <a:pt x="599" y="625"/>
                        <a:pt x="599" y="622"/>
                      </a:cubicBezTo>
                      <a:cubicBezTo>
                        <a:pt x="600" y="620"/>
                        <a:pt x="599" y="612"/>
                        <a:pt x="599" y="606"/>
                      </a:cubicBezTo>
                      <a:cubicBezTo>
                        <a:pt x="599" y="603"/>
                        <a:pt x="599" y="600"/>
                        <a:pt x="600" y="600"/>
                      </a:cubicBezTo>
                      <a:cubicBezTo>
                        <a:pt x="602" y="597"/>
                        <a:pt x="601" y="593"/>
                        <a:pt x="605" y="591"/>
                      </a:cubicBezTo>
                      <a:cubicBezTo>
                        <a:pt x="609" y="589"/>
                        <a:pt x="613" y="593"/>
                        <a:pt x="614" y="590"/>
                      </a:cubicBezTo>
                      <a:cubicBezTo>
                        <a:pt x="616" y="587"/>
                        <a:pt x="617" y="584"/>
                        <a:pt x="620" y="586"/>
                      </a:cubicBezTo>
                      <a:cubicBezTo>
                        <a:pt x="623" y="587"/>
                        <a:pt x="626" y="588"/>
                        <a:pt x="628" y="587"/>
                      </a:cubicBezTo>
                      <a:cubicBezTo>
                        <a:pt x="628" y="587"/>
                        <a:pt x="629" y="587"/>
                        <a:pt x="629" y="587"/>
                      </a:cubicBezTo>
                      <a:cubicBezTo>
                        <a:pt x="631" y="587"/>
                        <a:pt x="630" y="594"/>
                        <a:pt x="633" y="594"/>
                      </a:cubicBezTo>
                      <a:cubicBezTo>
                        <a:pt x="636" y="594"/>
                        <a:pt x="638" y="593"/>
                        <a:pt x="638" y="594"/>
                      </a:cubicBezTo>
                      <a:cubicBezTo>
                        <a:pt x="638" y="596"/>
                        <a:pt x="636" y="599"/>
                        <a:pt x="634" y="599"/>
                      </a:cubicBezTo>
                      <a:close/>
                      <a:moveTo>
                        <a:pt x="671" y="820"/>
                      </a:moveTo>
                      <a:cubicBezTo>
                        <a:pt x="669" y="819"/>
                        <a:pt x="667" y="819"/>
                        <a:pt x="665" y="817"/>
                      </a:cubicBezTo>
                      <a:cubicBezTo>
                        <a:pt x="663" y="814"/>
                        <a:pt x="661" y="811"/>
                        <a:pt x="658" y="806"/>
                      </a:cubicBezTo>
                      <a:cubicBezTo>
                        <a:pt x="655" y="800"/>
                        <a:pt x="649" y="788"/>
                        <a:pt x="651" y="785"/>
                      </a:cubicBezTo>
                      <a:cubicBezTo>
                        <a:pt x="652" y="781"/>
                        <a:pt x="653" y="776"/>
                        <a:pt x="651" y="769"/>
                      </a:cubicBezTo>
                      <a:cubicBezTo>
                        <a:pt x="649" y="762"/>
                        <a:pt x="638" y="749"/>
                        <a:pt x="642" y="746"/>
                      </a:cubicBezTo>
                      <a:cubicBezTo>
                        <a:pt x="643" y="746"/>
                        <a:pt x="643" y="745"/>
                        <a:pt x="643" y="745"/>
                      </a:cubicBezTo>
                      <a:cubicBezTo>
                        <a:pt x="646" y="744"/>
                        <a:pt x="648" y="749"/>
                        <a:pt x="651" y="755"/>
                      </a:cubicBezTo>
                      <a:cubicBezTo>
                        <a:pt x="653" y="761"/>
                        <a:pt x="655" y="768"/>
                        <a:pt x="656" y="769"/>
                      </a:cubicBezTo>
                      <a:cubicBezTo>
                        <a:pt x="657" y="770"/>
                        <a:pt x="658" y="772"/>
                        <a:pt x="659" y="774"/>
                      </a:cubicBezTo>
                      <a:cubicBezTo>
                        <a:pt x="660" y="775"/>
                        <a:pt x="660" y="777"/>
                        <a:pt x="661" y="778"/>
                      </a:cubicBezTo>
                      <a:cubicBezTo>
                        <a:pt x="662" y="780"/>
                        <a:pt x="662" y="782"/>
                        <a:pt x="662" y="782"/>
                      </a:cubicBezTo>
                      <a:cubicBezTo>
                        <a:pt x="661" y="785"/>
                        <a:pt x="660" y="792"/>
                        <a:pt x="663" y="799"/>
                      </a:cubicBezTo>
                      <a:cubicBezTo>
                        <a:pt x="666" y="807"/>
                        <a:pt x="669" y="811"/>
                        <a:pt x="671" y="814"/>
                      </a:cubicBezTo>
                      <a:cubicBezTo>
                        <a:pt x="671" y="814"/>
                        <a:pt x="672" y="815"/>
                        <a:pt x="672" y="815"/>
                      </a:cubicBezTo>
                      <a:cubicBezTo>
                        <a:pt x="673" y="818"/>
                        <a:pt x="674" y="820"/>
                        <a:pt x="671" y="820"/>
                      </a:cubicBezTo>
                      <a:close/>
                    </a:path>
                  </a:pathLst>
                </a:custGeom>
                <a:solidFill>
                  <a:srgbClr val="E9C4A3"/>
                </a:solidFill>
                <a:ln w="3175" cap="flat">
                  <a:solidFill>
                    <a:srgbClr val="000000"/>
                  </a:solidFill>
                  <a:prstDash val="solid"/>
                  <a:miter lim="800000"/>
                  <a:headEnd/>
                  <a:tailEnd/>
                </a:ln>
              </p:spPr>
              <p:txBody>
                <a:bodyPr/>
                <a:lstStyle/>
                <a:p>
                  <a:endParaRPr lang="ja-JP" altLang="en-US"/>
                </a:p>
              </p:txBody>
            </p:sp>
            <p:sp>
              <p:nvSpPr>
                <p:cNvPr id="220" name="Freeform 113">
                  <a:extLst>
                    <a:ext uri="{FF2B5EF4-FFF2-40B4-BE49-F238E27FC236}">
                      <a16:creationId xmlns:a16="http://schemas.microsoft.com/office/drawing/2014/main" id="{9425EE92-5B8B-42E0-B079-55B46D5D47CA}"/>
                    </a:ext>
                  </a:extLst>
                </p:cNvPr>
                <p:cNvSpPr>
                  <a:spLocks noChangeAspect="1"/>
                </p:cNvSpPr>
                <p:nvPr/>
              </p:nvSpPr>
              <p:spPr bwMode="auto">
                <a:xfrm>
                  <a:off x="753" y="2825"/>
                  <a:ext cx="24" cy="24"/>
                </a:xfrm>
                <a:custGeom>
                  <a:avLst/>
                  <a:gdLst>
                    <a:gd name="T0" fmla="*/ 10 w 12"/>
                    <a:gd name="T1" fmla="*/ 9 h 12"/>
                    <a:gd name="T2" fmla="*/ 2 w 12"/>
                    <a:gd name="T3" fmla="*/ 3 h 12"/>
                    <a:gd name="T4" fmla="*/ 10 w 12"/>
                    <a:gd name="T5" fmla="*/ 9 h 12"/>
                  </a:gdLst>
                  <a:ahLst/>
                  <a:cxnLst>
                    <a:cxn ang="0">
                      <a:pos x="T0" y="T1"/>
                    </a:cxn>
                    <a:cxn ang="0">
                      <a:pos x="T2" y="T3"/>
                    </a:cxn>
                    <a:cxn ang="0">
                      <a:pos x="T4" y="T5"/>
                    </a:cxn>
                  </a:cxnLst>
                  <a:rect l="0" t="0" r="r" b="b"/>
                  <a:pathLst>
                    <a:path w="12" h="12">
                      <a:moveTo>
                        <a:pt x="10" y="9"/>
                      </a:moveTo>
                      <a:cubicBezTo>
                        <a:pt x="8" y="12"/>
                        <a:pt x="0" y="6"/>
                        <a:pt x="2" y="3"/>
                      </a:cubicBezTo>
                      <a:cubicBezTo>
                        <a:pt x="4" y="0"/>
                        <a:pt x="12" y="6"/>
                        <a:pt x="10" y="9"/>
                      </a:cubicBezTo>
                      <a:close/>
                    </a:path>
                  </a:pathLst>
                </a:custGeom>
                <a:solidFill>
                  <a:srgbClr val="E9C4A3"/>
                </a:solidFill>
                <a:ln w="3175" cap="flat">
                  <a:solidFill>
                    <a:srgbClr val="000000"/>
                  </a:solidFill>
                  <a:prstDash val="solid"/>
                  <a:miter lim="800000"/>
                  <a:headEnd/>
                  <a:tailEnd/>
                </a:ln>
              </p:spPr>
              <p:txBody>
                <a:bodyPr/>
                <a:lstStyle/>
                <a:p>
                  <a:endParaRPr lang="ja-JP" altLang="en-US"/>
                </a:p>
              </p:txBody>
            </p:sp>
            <p:sp>
              <p:nvSpPr>
                <p:cNvPr id="221" name="Freeform 114">
                  <a:extLst>
                    <a:ext uri="{FF2B5EF4-FFF2-40B4-BE49-F238E27FC236}">
                      <a16:creationId xmlns:a16="http://schemas.microsoft.com/office/drawing/2014/main" id="{41769CCE-DFA2-484E-A484-B0486A599346}"/>
                    </a:ext>
                  </a:extLst>
                </p:cNvPr>
                <p:cNvSpPr>
                  <a:spLocks noChangeAspect="1"/>
                </p:cNvSpPr>
                <p:nvPr/>
              </p:nvSpPr>
              <p:spPr bwMode="auto">
                <a:xfrm>
                  <a:off x="791" y="2799"/>
                  <a:ext cx="20" cy="18"/>
                </a:xfrm>
                <a:custGeom>
                  <a:avLst/>
                  <a:gdLst>
                    <a:gd name="T0" fmla="*/ 7 w 10"/>
                    <a:gd name="T1" fmla="*/ 8 h 9"/>
                    <a:gd name="T2" fmla="*/ 4 w 10"/>
                    <a:gd name="T3" fmla="*/ 1 h 9"/>
                    <a:gd name="T4" fmla="*/ 7 w 10"/>
                    <a:gd name="T5" fmla="*/ 8 h 9"/>
                  </a:gdLst>
                  <a:ahLst/>
                  <a:cxnLst>
                    <a:cxn ang="0">
                      <a:pos x="T0" y="T1"/>
                    </a:cxn>
                    <a:cxn ang="0">
                      <a:pos x="T2" y="T3"/>
                    </a:cxn>
                    <a:cxn ang="0">
                      <a:pos x="T4" y="T5"/>
                    </a:cxn>
                  </a:cxnLst>
                  <a:rect l="0" t="0" r="r" b="b"/>
                  <a:pathLst>
                    <a:path w="10" h="9">
                      <a:moveTo>
                        <a:pt x="7" y="8"/>
                      </a:moveTo>
                      <a:cubicBezTo>
                        <a:pt x="5" y="9"/>
                        <a:pt x="0" y="1"/>
                        <a:pt x="4" y="1"/>
                      </a:cubicBezTo>
                      <a:cubicBezTo>
                        <a:pt x="9" y="0"/>
                        <a:pt x="10" y="6"/>
                        <a:pt x="7" y="8"/>
                      </a:cubicBezTo>
                      <a:close/>
                    </a:path>
                  </a:pathLst>
                </a:custGeom>
                <a:solidFill>
                  <a:srgbClr val="E9C4A3"/>
                </a:solidFill>
                <a:ln w="3175" cap="flat">
                  <a:solidFill>
                    <a:srgbClr val="000000"/>
                  </a:solidFill>
                  <a:prstDash val="solid"/>
                  <a:miter lim="800000"/>
                  <a:headEnd/>
                  <a:tailEnd/>
                </a:ln>
              </p:spPr>
              <p:txBody>
                <a:bodyPr/>
                <a:lstStyle/>
                <a:p>
                  <a:endParaRPr lang="ja-JP" altLang="en-US"/>
                </a:p>
              </p:txBody>
            </p:sp>
            <p:sp>
              <p:nvSpPr>
                <p:cNvPr id="222" name="Freeform 115">
                  <a:extLst>
                    <a:ext uri="{FF2B5EF4-FFF2-40B4-BE49-F238E27FC236}">
                      <a16:creationId xmlns:a16="http://schemas.microsoft.com/office/drawing/2014/main" id="{F6F9DADA-89BD-4747-A3EA-C86A134C7180}"/>
                    </a:ext>
                  </a:extLst>
                </p:cNvPr>
                <p:cNvSpPr>
                  <a:spLocks noChangeAspect="1"/>
                </p:cNvSpPr>
                <p:nvPr/>
              </p:nvSpPr>
              <p:spPr bwMode="auto">
                <a:xfrm>
                  <a:off x="427" y="2544"/>
                  <a:ext cx="172" cy="431"/>
                </a:xfrm>
                <a:custGeom>
                  <a:avLst/>
                  <a:gdLst>
                    <a:gd name="T0" fmla="*/ 73 w 86"/>
                    <a:gd name="T1" fmla="*/ 210 h 215"/>
                    <a:gd name="T2" fmla="*/ 65 w 86"/>
                    <a:gd name="T3" fmla="*/ 214 h 215"/>
                    <a:gd name="T4" fmla="*/ 38 w 86"/>
                    <a:gd name="T5" fmla="*/ 193 h 215"/>
                    <a:gd name="T6" fmla="*/ 28 w 86"/>
                    <a:gd name="T7" fmla="*/ 176 h 215"/>
                    <a:gd name="T8" fmla="*/ 20 w 86"/>
                    <a:gd name="T9" fmla="*/ 155 h 215"/>
                    <a:gd name="T10" fmla="*/ 23 w 86"/>
                    <a:gd name="T11" fmla="*/ 137 h 215"/>
                    <a:gd name="T12" fmla="*/ 18 w 86"/>
                    <a:gd name="T13" fmla="*/ 118 h 215"/>
                    <a:gd name="T14" fmla="*/ 6 w 86"/>
                    <a:gd name="T15" fmla="*/ 96 h 215"/>
                    <a:gd name="T16" fmla="*/ 6 w 86"/>
                    <a:gd name="T17" fmla="*/ 80 h 215"/>
                    <a:gd name="T18" fmla="*/ 4 w 86"/>
                    <a:gd name="T19" fmla="*/ 67 h 215"/>
                    <a:gd name="T20" fmla="*/ 11 w 86"/>
                    <a:gd name="T21" fmla="*/ 65 h 215"/>
                    <a:gd name="T22" fmla="*/ 22 w 86"/>
                    <a:gd name="T23" fmla="*/ 58 h 215"/>
                    <a:gd name="T24" fmla="*/ 34 w 86"/>
                    <a:gd name="T25" fmla="*/ 45 h 215"/>
                    <a:gd name="T26" fmla="*/ 39 w 86"/>
                    <a:gd name="T27" fmla="*/ 41 h 215"/>
                    <a:gd name="T28" fmla="*/ 40 w 86"/>
                    <a:gd name="T29" fmla="*/ 35 h 215"/>
                    <a:gd name="T30" fmla="*/ 39 w 86"/>
                    <a:gd name="T31" fmla="*/ 25 h 215"/>
                    <a:gd name="T32" fmla="*/ 43 w 86"/>
                    <a:gd name="T33" fmla="*/ 28 h 215"/>
                    <a:gd name="T34" fmla="*/ 46 w 86"/>
                    <a:gd name="T35" fmla="*/ 23 h 215"/>
                    <a:gd name="T36" fmla="*/ 48 w 86"/>
                    <a:gd name="T37" fmla="*/ 11 h 215"/>
                    <a:gd name="T38" fmla="*/ 46 w 86"/>
                    <a:gd name="T39" fmla="*/ 5 h 215"/>
                    <a:gd name="T40" fmla="*/ 50 w 86"/>
                    <a:gd name="T41" fmla="*/ 1 h 215"/>
                    <a:gd name="T42" fmla="*/ 56 w 86"/>
                    <a:gd name="T43" fmla="*/ 8 h 215"/>
                    <a:gd name="T44" fmla="*/ 65 w 86"/>
                    <a:gd name="T45" fmla="*/ 27 h 215"/>
                    <a:gd name="T46" fmla="*/ 74 w 86"/>
                    <a:gd name="T47" fmla="*/ 50 h 215"/>
                    <a:gd name="T48" fmla="*/ 75 w 86"/>
                    <a:gd name="T49" fmla="*/ 60 h 215"/>
                    <a:gd name="T50" fmla="*/ 69 w 86"/>
                    <a:gd name="T51" fmla="*/ 54 h 215"/>
                    <a:gd name="T52" fmla="*/ 70 w 86"/>
                    <a:gd name="T53" fmla="*/ 63 h 215"/>
                    <a:gd name="T54" fmla="*/ 73 w 86"/>
                    <a:gd name="T55" fmla="*/ 77 h 215"/>
                    <a:gd name="T56" fmla="*/ 70 w 86"/>
                    <a:gd name="T57" fmla="*/ 83 h 215"/>
                    <a:gd name="T58" fmla="*/ 73 w 86"/>
                    <a:gd name="T59" fmla="*/ 95 h 215"/>
                    <a:gd name="T60" fmla="*/ 77 w 86"/>
                    <a:gd name="T61" fmla="*/ 141 h 215"/>
                    <a:gd name="T62" fmla="*/ 85 w 86"/>
                    <a:gd name="T63" fmla="*/ 191 h 215"/>
                    <a:gd name="T64" fmla="*/ 83 w 86"/>
                    <a:gd name="T65" fmla="*/ 208 h 215"/>
                    <a:gd name="T66" fmla="*/ 73 w 86"/>
                    <a:gd name="T67" fmla="*/ 210 h 2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86" h="215">
                      <a:moveTo>
                        <a:pt x="73" y="210"/>
                      </a:moveTo>
                      <a:cubicBezTo>
                        <a:pt x="71" y="211"/>
                        <a:pt x="69" y="215"/>
                        <a:pt x="65" y="214"/>
                      </a:cubicBezTo>
                      <a:cubicBezTo>
                        <a:pt x="60" y="212"/>
                        <a:pt x="39" y="200"/>
                        <a:pt x="38" y="193"/>
                      </a:cubicBezTo>
                      <a:cubicBezTo>
                        <a:pt x="37" y="185"/>
                        <a:pt x="31" y="182"/>
                        <a:pt x="28" y="176"/>
                      </a:cubicBezTo>
                      <a:cubicBezTo>
                        <a:pt x="24" y="171"/>
                        <a:pt x="20" y="160"/>
                        <a:pt x="20" y="155"/>
                      </a:cubicBezTo>
                      <a:cubicBezTo>
                        <a:pt x="20" y="151"/>
                        <a:pt x="24" y="141"/>
                        <a:pt x="23" y="137"/>
                      </a:cubicBezTo>
                      <a:cubicBezTo>
                        <a:pt x="22" y="134"/>
                        <a:pt x="19" y="122"/>
                        <a:pt x="18" y="118"/>
                      </a:cubicBezTo>
                      <a:cubicBezTo>
                        <a:pt x="17" y="115"/>
                        <a:pt x="9" y="102"/>
                        <a:pt x="6" y="96"/>
                      </a:cubicBezTo>
                      <a:cubicBezTo>
                        <a:pt x="4" y="90"/>
                        <a:pt x="5" y="86"/>
                        <a:pt x="6" y="80"/>
                      </a:cubicBezTo>
                      <a:cubicBezTo>
                        <a:pt x="6" y="75"/>
                        <a:pt x="0" y="68"/>
                        <a:pt x="4" y="67"/>
                      </a:cubicBezTo>
                      <a:cubicBezTo>
                        <a:pt x="8" y="65"/>
                        <a:pt x="8" y="67"/>
                        <a:pt x="11" y="65"/>
                      </a:cubicBezTo>
                      <a:cubicBezTo>
                        <a:pt x="15" y="62"/>
                        <a:pt x="19" y="58"/>
                        <a:pt x="22" y="58"/>
                      </a:cubicBezTo>
                      <a:cubicBezTo>
                        <a:pt x="25" y="58"/>
                        <a:pt x="34" y="49"/>
                        <a:pt x="34" y="45"/>
                      </a:cubicBezTo>
                      <a:cubicBezTo>
                        <a:pt x="34" y="41"/>
                        <a:pt x="39" y="45"/>
                        <a:pt x="39" y="41"/>
                      </a:cubicBezTo>
                      <a:cubicBezTo>
                        <a:pt x="39" y="38"/>
                        <a:pt x="37" y="38"/>
                        <a:pt x="40" y="35"/>
                      </a:cubicBezTo>
                      <a:cubicBezTo>
                        <a:pt x="43" y="31"/>
                        <a:pt x="36" y="26"/>
                        <a:pt x="39" y="25"/>
                      </a:cubicBezTo>
                      <a:cubicBezTo>
                        <a:pt x="41" y="23"/>
                        <a:pt x="42" y="30"/>
                        <a:pt x="43" y="28"/>
                      </a:cubicBezTo>
                      <a:cubicBezTo>
                        <a:pt x="44" y="25"/>
                        <a:pt x="43" y="24"/>
                        <a:pt x="46" y="23"/>
                      </a:cubicBezTo>
                      <a:cubicBezTo>
                        <a:pt x="48" y="22"/>
                        <a:pt x="49" y="15"/>
                        <a:pt x="48" y="11"/>
                      </a:cubicBezTo>
                      <a:cubicBezTo>
                        <a:pt x="47" y="8"/>
                        <a:pt x="44" y="6"/>
                        <a:pt x="46" y="5"/>
                      </a:cubicBezTo>
                      <a:cubicBezTo>
                        <a:pt x="48" y="4"/>
                        <a:pt x="48" y="3"/>
                        <a:pt x="50" y="1"/>
                      </a:cubicBezTo>
                      <a:cubicBezTo>
                        <a:pt x="52" y="0"/>
                        <a:pt x="52" y="5"/>
                        <a:pt x="56" y="8"/>
                      </a:cubicBezTo>
                      <a:cubicBezTo>
                        <a:pt x="59" y="11"/>
                        <a:pt x="65" y="24"/>
                        <a:pt x="65" y="27"/>
                      </a:cubicBezTo>
                      <a:cubicBezTo>
                        <a:pt x="65" y="31"/>
                        <a:pt x="71" y="45"/>
                        <a:pt x="74" y="50"/>
                      </a:cubicBezTo>
                      <a:cubicBezTo>
                        <a:pt x="77" y="54"/>
                        <a:pt x="76" y="60"/>
                        <a:pt x="75" y="60"/>
                      </a:cubicBezTo>
                      <a:cubicBezTo>
                        <a:pt x="74" y="60"/>
                        <a:pt x="70" y="52"/>
                        <a:pt x="69" y="54"/>
                      </a:cubicBezTo>
                      <a:cubicBezTo>
                        <a:pt x="67" y="55"/>
                        <a:pt x="69" y="60"/>
                        <a:pt x="70" y="63"/>
                      </a:cubicBezTo>
                      <a:cubicBezTo>
                        <a:pt x="71" y="66"/>
                        <a:pt x="73" y="75"/>
                        <a:pt x="73" y="77"/>
                      </a:cubicBezTo>
                      <a:cubicBezTo>
                        <a:pt x="72" y="78"/>
                        <a:pt x="70" y="81"/>
                        <a:pt x="70" y="83"/>
                      </a:cubicBezTo>
                      <a:cubicBezTo>
                        <a:pt x="70" y="85"/>
                        <a:pt x="73" y="88"/>
                        <a:pt x="73" y="95"/>
                      </a:cubicBezTo>
                      <a:cubicBezTo>
                        <a:pt x="73" y="102"/>
                        <a:pt x="75" y="129"/>
                        <a:pt x="77" y="141"/>
                      </a:cubicBezTo>
                      <a:cubicBezTo>
                        <a:pt x="79" y="153"/>
                        <a:pt x="86" y="184"/>
                        <a:pt x="85" y="191"/>
                      </a:cubicBezTo>
                      <a:cubicBezTo>
                        <a:pt x="84" y="197"/>
                        <a:pt x="85" y="207"/>
                        <a:pt x="83" y="208"/>
                      </a:cubicBezTo>
                      <a:cubicBezTo>
                        <a:pt x="81" y="208"/>
                        <a:pt x="75" y="209"/>
                        <a:pt x="73" y="210"/>
                      </a:cubicBezTo>
                      <a:close/>
                    </a:path>
                  </a:pathLst>
                </a:custGeom>
                <a:solidFill>
                  <a:srgbClr val="E9C4A3"/>
                </a:solidFill>
                <a:ln w="3175" cap="flat">
                  <a:solidFill>
                    <a:srgbClr val="000000"/>
                  </a:solidFill>
                  <a:prstDash val="solid"/>
                  <a:miter lim="800000"/>
                  <a:headEnd/>
                  <a:tailEnd/>
                </a:ln>
              </p:spPr>
              <p:txBody>
                <a:bodyPr/>
                <a:lstStyle/>
                <a:p>
                  <a:endParaRPr lang="ja-JP" altLang="en-US"/>
                </a:p>
              </p:txBody>
            </p:sp>
          </p:grpSp>
          <p:sp>
            <p:nvSpPr>
              <p:cNvPr id="71" name="Freeform 116">
                <a:extLst>
                  <a:ext uri="{FF2B5EF4-FFF2-40B4-BE49-F238E27FC236}">
                    <a16:creationId xmlns:a16="http://schemas.microsoft.com/office/drawing/2014/main" id="{0F8119B9-6F44-45FF-93B9-777E131F240C}"/>
                  </a:ext>
                </a:extLst>
              </p:cNvPr>
              <p:cNvSpPr>
                <a:spLocks noChangeAspect="1"/>
              </p:cNvSpPr>
              <p:nvPr/>
            </p:nvSpPr>
            <p:spPr bwMode="auto">
              <a:xfrm>
                <a:off x="3004" y="1422"/>
                <a:ext cx="38" cy="70"/>
              </a:xfrm>
              <a:custGeom>
                <a:avLst/>
                <a:gdLst>
                  <a:gd name="T0" fmla="*/ 9 w 32"/>
                  <a:gd name="T1" fmla="*/ 0 h 58"/>
                  <a:gd name="T2" fmla="*/ 5 w 32"/>
                  <a:gd name="T3" fmla="*/ 16 h 58"/>
                  <a:gd name="T4" fmla="*/ 6 w 32"/>
                  <a:gd name="T5" fmla="*/ 31 h 58"/>
                  <a:gd name="T6" fmla="*/ 4 w 32"/>
                  <a:gd name="T7" fmla="*/ 39 h 58"/>
                  <a:gd name="T8" fmla="*/ 3 w 32"/>
                  <a:gd name="T9" fmla="*/ 48 h 58"/>
                  <a:gd name="T10" fmla="*/ 2 w 32"/>
                  <a:gd name="T11" fmla="*/ 57 h 58"/>
                  <a:gd name="T12" fmla="*/ 9 w 32"/>
                  <a:gd name="T13" fmla="*/ 48 h 58"/>
                  <a:gd name="T14" fmla="*/ 15 w 32"/>
                  <a:gd name="T15" fmla="*/ 49 h 58"/>
                  <a:gd name="T16" fmla="*/ 19 w 32"/>
                  <a:gd name="T17" fmla="*/ 54 h 58"/>
                  <a:gd name="T18" fmla="*/ 19 w 32"/>
                  <a:gd name="T19" fmla="*/ 46 h 58"/>
                  <a:gd name="T20" fmla="*/ 13 w 32"/>
                  <a:gd name="T21" fmla="*/ 40 h 58"/>
                  <a:gd name="T22" fmla="*/ 11 w 32"/>
                  <a:gd name="T23" fmla="*/ 31 h 58"/>
                  <a:gd name="T24" fmla="*/ 16 w 32"/>
                  <a:gd name="T25" fmla="*/ 16 h 58"/>
                  <a:gd name="T26" fmla="*/ 23 w 32"/>
                  <a:gd name="T27" fmla="*/ 12 h 58"/>
                  <a:gd name="T28" fmla="*/ 32 w 32"/>
                  <a:gd name="T29" fmla="*/ 18 h 58"/>
                  <a:gd name="T30" fmla="*/ 27 w 32"/>
                  <a:gd name="T31" fmla="*/ 0 h 58"/>
                  <a:gd name="T32" fmla="*/ 9 w 32"/>
                  <a:gd name="T33" fmla="*/ 0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2" h="58">
                    <a:moveTo>
                      <a:pt x="9" y="0"/>
                    </a:moveTo>
                    <a:cubicBezTo>
                      <a:pt x="9" y="5"/>
                      <a:pt x="8" y="12"/>
                      <a:pt x="5" y="16"/>
                    </a:cubicBezTo>
                    <a:cubicBezTo>
                      <a:pt x="1" y="21"/>
                      <a:pt x="7" y="27"/>
                      <a:pt x="6" y="31"/>
                    </a:cubicBezTo>
                    <a:cubicBezTo>
                      <a:pt x="5" y="34"/>
                      <a:pt x="4" y="35"/>
                      <a:pt x="4" y="39"/>
                    </a:cubicBezTo>
                    <a:cubicBezTo>
                      <a:pt x="4" y="42"/>
                      <a:pt x="3" y="44"/>
                      <a:pt x="3" y="48"/>
                    </a:cubicBezTo>
                    <a:cubicBezTo>
                      <a:pt x="2" y="51"/>
                      <a:pt x="0" y="58"/>
                      <a:pt x="2" y="57"/>
                    </a:cubicBezTo>
                    <a:cubicBezTo>
                      <a:pt x="5" y="55"/>
                      <a:pt x="7" y="47"/>
                      <a:pt x="9" y="48"/>
                    </a:cubicBezTo>
                    <a:cubicBezTo>
                      <a:pt x="11" y="50"/>
                      <a:pt x="11" y="46"/>
                      <a:pt x="15" y="49"/>
                    </a:cubicBezTo>
                    <a:cubicBezTo>
                      <a:pt x="19" y="52"/>
                      <a:pt x="18" y="57"/>
                      <a:pt x="19" y="54"/>
                    </a:cubicBezTo>
                    <a:cubicBezTo>
                      <a:pt x="20" y="52"/>
                      <a:pt x="20" y="49"/>
                      <a:pt x="19" y="46"/>
                    </a:cubicBezTo>
                    <a:cubicBezTo>
                      <a:pt x="17" y="43"/>
                      <a:pt x="13" y="43"/>
                      <a:pt x="13" y="40"/>
                    </a:cubicBezTo>
                    <a:cubicBezTo>
                      <a:pt x="14" y="36"/>
                      <a:pt x="10" y="32"/>
                      <a:pt x="11" y="31"/>
                    </a:cubicBezTo>
                    <a:cubicBezTo>
                      <a:pt x="12" y="29"/>
                      <a:pt x="15" y="18"/>
                      <a:pt x="16" y="16"/>
                    </a:cubicBezTo>
                    <a:cubicBezTo>
                      <a:pt x="16" y="13"/>
                      <a:pt x="19" y="10"/>
                      <a:pt x="23" y="12"/>
                    </a:cubicBezTo>
                    <a:cubicBezTo>
                      <a:pt x="26" y="14"/>
                      <a:pt x="32" y="22"/>
                      <a:pt x="32" y="18"/>
                    </a:cubicBezTo>
                    <a:cubicBezTo>
                      <a:pt x="32" y="15"/>
                      <a:pt x="29" y="6"/>
                      <a:pt x="27" y="0"/>
                    </a:cubicBezTo>
                    <a:lnTo>
                      <a:pt x="9" y="0"/>
                    </a:lnTo>
                    <a:close/>
                  </a:path>
                </a:pathLst>
              </a:custGeom>
              <a:solidFill>
                <a:srgbClr val="F0F0F0"/>
              </a:solidFill>
              <a:ln w="3175" cap="flat">
                <a:solidFill>
                  <a:srgbClr val="000000"/>
                </a:solidFill>
                <a:prstDash val="solid"/>
                <a:miter lim="800000"/>
                <a:headEnd/>
                <a:tailEnd/>
              </a:ln>
            </p:spPr>
            <p:txBody>
              <a:bodyPr/>
              <a:lstStyle/>
              <a:p>
                <a:endParaRPr lang="ja-JP" altLang="en-US"/>
              </a:p>
            </p:txBody>
          </p:sp>
          <p:grpSp>
            <p:nvGrpSpPr>
              <p:cNvPr id="72" name="Group 117">
                <a:extLst>
                  <a:ext uri="{FF2B5EF4-FFF2-40B4-BE49-F238E27FC236}">
                    <a16:creationId xmlns:a16="http://schemas.microsoft.com/office/drawing/2014/main" id="{27CCECB0-0D41-4C1A-B117-BD388941AF33}"/>
                  </a:ext>
                </a:extLst>
              </p:cNvPr>
              <p:cNvGrpSpPr>
                <a:grpSpLocks noChangeAspect="1"/>
              </p:cNvGrpSpPr>
              <p:nvPr/>
            </p:nvGrpSpPr>
            <p:grpSpPr bwMode="auto">
              <a:xfrm>
                <a:off x="1618" y="973"/>
                <a:ext cx="3438" cy="1005"/>
                <a:chOff x="641" y="-125"/>
                <a:chExt cx="5729" cy="1676"/>
              </a:xfrm>
            </p:grpSpPr>
            <p:sp>
              <p:nvSpPr>
                <p:cNvPr id="168" name="Freeform 118">
                  <a:extLst>
                    <a:ext uri="{FF2B5EF4-FFF2-40B4-BE49-F238E27FC236}">
                      <a16:creationId xmlns:a16="http://schemas.microsoft.com/office/drawing/2014/main" id="{4434D6CA-995D-4432-B515-A1076F6876E4}"/>
                    </a:ext>
                  </a:extLst>
                </p:cNvPr>
                <p:cNvSpPr>
                  <a:spLocks noChangeAspect="1" noEditPoints="1"/>
                </p:cNvSpPr>
                <p:nvPr/>
              </p:nvSpPr>
              <p:spPr bwMode="auto">
                <a:xfrm>
                  <a:off x="3727" y="87"/>
                  <a:ext cx="2579" cy="1272"/>
                </a:xfrm>
                <a:custGeom>
                  <a:avLst/>
                  <a:gdLst>
                    <a:gd name="T0" fmla="*/ 1233 w 1288"/>
                    <a:gd name="T1" fmla="*/ 492 h 635"/>
                    <a:gd name="T2" fmla="*/ 1212 w 1288"/>
                    <a:gd name="T3" fmla="*/ 441 h 635"/>
                    <a:gd name="T4" fmla="*/ 1199 w 1288"/>
                    <a:gd name="T5" fmla="*/ 375 h 635"/>
                    <a:gd name="T6" fmla="*/ 1208 w 1288"/>
                    <a:gd name="T7" fmla="*/ 336 h 635"/>
                    <a:gd name="T8" fmla="*/ 1240 w 1288"/>
                    <a:gd name="T9" fmla="*/ 361 h 635"/>
                    <a:gd name="T10" fmla="*/ 1218 w 1288"/>
                    <a:gd name="T11" fmla="*/ 327 h 635"/>
                    <a:gd name="T12" fmla="*/ 1152 w 1288"/>
                    <a:gd name="T13" fmla="*/ 282 h 635"/>
                    <a:gd name="T14" fmla="*/ 1149 w 1288"/>
                    <a:gd name="T15" fmla="*/ 266 h 635"/>
                    <a:gd name="T16" fmla="*/ 1120 w 1288"/>
                    <a:gd name="T17" fmla="*/ 215 h 635"/>
                    <a:gd name="T18" fmla="*/ 1076 w 1288"/>
                    <a:gd name="T19" fmla="*/ 200 h 635"/>
                    <a:gd name="T20" fmla="*/ 906 w 1288"/>
                    <a:gd name="T21" fmla="*/ 152 h 635"/>
                    <a:gd name="T22" fmla="*/ 792 w 1288"/>
                    <a:gd name="T23" fmla="*/ 127 h 635"/>
                    <a:gd name="T24" fmla="*/ 936 w 1288"/>
                    <a:gd name="T25" fmla="*/ 225 h 635"/>
                    <a:gd name="T26" fmla="*/ 882 w 1288"/>
                    <a:gd name="T27" fmla="*/ 209 h 635"/>
                    <a:gd name="T28" fmla="*/ 650 w 1288"/>
                    <a:gd name="T29" fmla="*/ 117 h 635"/>
                    <a:gd name="T30" fmla="*/ 623 w 1288"/>
                    <a:gd name="T31" fmla="*/ 77 h 635"/>
                    <a:gd name="T32" fmla="*/ 533 w 1288"/>
                    <a:gd name="T33" fmla="*/ 25 h 635"/>
                    <a:gd name="T34" fmla="*/ 494 w 1288"/>
                    <a:gd name="T35" fmla="*/ 27 h 635"/>
                    <a:gd name="T36" fmla="*/ 502 w 1288"/>
                    <a:gd name="T37" fmla="*/ 40 h 635"/>
                    <a:gd name="T38" fmla="*/ 416 w 1288"/>
                    <a:gd name="T39" fmla="*/ 45 h 635"/>
                    <a:gd name="T40" fmla="*/ 266 w 1288"/>
                    <a:gd name="T41" fmla="*/ 30 h 635"/>
                    <a:gd name="T42" fmla="*/ 161 w 1288"/>
                    <a:gd name="T43" fmla="*/ 27 h 635"/>
                    <a:gd name="T44" fmla="*/ 11 w 1288"/>
                    <a:gd name="T45" fmla="*/ 23 h 635"/>
                    <a:gd name="T46" fmla="*/ 53 w 1288"/>
                    <a:gd name="T47" fmla="*/ 64 h 635"/>
                    <a:gd name="T48" fmla="*/ 73 w 1288"/>
                    <a:gd name="T49" fmla="*/ 80 h 635"/>
                    <a:gd name="T50" fmla="*/ 72 w 1288"/>
                    <a:gd name="T51" fmla="*/ 131 h 635"/>
                    <a:gd name="T52" fmla="*/ 149 w 1288"/>
                    <a:gd name="T53" fmla="*/ 156 h 635"/>
                    <a:gd name="T54" fmla="*/ 131 w 1288"/>
                    <a:gd name="T55" fmla="*/ 202 h 635"/>
                    <a:gd name="T56" fmla="*/ 184 w 1288"/>
                    <a:gd name="T57" fmla="*/ 163 h 635"/>
                    <a:gd name="T58" fmla="*/ 193 w 1288"/>
                    <a:gd name="T59" fmla="*/ 143 h 635"/>
                    <a:gd name="T60" fmla="*/ 277 w 1288"/>
                    <a:gd name="T61" fmla="*/ 140 h 635"/>
                    <a:gd name="T62" fmla="*/ 388 w 1288"/>
                    <a:gd name="T63" fmla="*/ 179 h 635"/>
                    <a:gd name="T64" fmla="*/ 466 w 1288"/>
                    <a:gd name="T65" fmla="*/ 231 h 635"/>
                    <a:gd name="T66" fmla="*/ 590 w 1288"/>
                    <a:gd name="T67" fmla="*/ 297 h 635"/>
                    <a:gd name="T68" fmla="*/ 664 w 1288"/>
                    <a:gd name="T69" fmla="*/ 430 h 635"/>
                    <a:gd name="T70" fmla="*/ 780 w 1288"/>
                    <a:gd name="T71" fmla="*/ 512 h 635"/>
                    <a:gd name="T72" fmla="*/ 958 w 1288"/>
                    <a:gd name="T73" fmla="*/ 567 h 635"/>
                    <a:gd name="T74" fmla="*/ 1066 w 1288"/>
                    <a:gd name="T75" fmla="*/ 582 h 635"/>
                    <a:gd name="T76" fmla="*/ 1124 w 1288"/>
                    <a:gd name="T77" fmla="*/ 573 h 635"/>
                    <a:gd name="T78" fmla="*/ 1148 w 1288"/>
                    <a:gd name="T79" fmla="*/ 553 h 635"/>
                    <a:gd name="T80" fmla="*/ 1240 w 1288"/>
                    <a:gd name="T81" fmla="*/ 593 h 635"/>
                    <a:gd name="T82" fmla="*/ 326 w 1288"/>
                    <a:gd name="T83" fmla="*/ 64 h 635"/>
                    <a:gd name="T84" fmla="*/ 373 w 1288"/>
                    <a:gd name="T85" fmla="*/ 80 h 635"/>
                    <a:gd name="T86" fmla="*/ 326 w 1288"/>
                    <a:gd name="T87" fmla="*/ 64 h 635"/>
                    <a:gd name="T88" fmla="*/ 470 w 1288"/>
                    <a:gd name="T89" fmla="*/ 118 h 635"/>
                    <a:gd name="T90" fmla="*/ 897 w 1288"/>
                    <a:gd name="T91" fmla="*/ 266 h 635"/>
                    <a:gd name="T92" fmla="*/ 756 w 1288"/>
                    <a:gd name="T93" fmla="*/ 231 h 635"/>
                    <a:gd name="T94" fmla="*/ 645 w 1288"/>
                    <a:gd name="T95" fmla="*/ 170 h 635"/>
                    <a:gd name="T96" fmla="*/ 551 w 1288"/>
                    <a:gd name="T97" fmla="*/ 151 h 635"/>
                    <a:gd name="T98" fmla="*/ 1036 w 1288"/>
                    <a:gd name="T99" fmla="*/ 345 h 635"/>
                    <a:gd name="T100" fmla="*/ 1033 w 1288"/>
                    <a:gd name="T101" fmla="*/ 386 h 635"/>
                    <a:gd name="T102" fmla="*/ 988 w 1288"/>
                    <a:gd name="T103" fmla="*/ 326 h 635"/>
                    <a:gd name="T104" fmla="*/ 948 w 1288"/>
                    <a:gd name="T105" fmla="*/ 313 h 635"/>
                    <a:gd name="T106" fmla="*/ 922 w 1288"/>
                    <a:gd name="T107" fmla="*/ 296 h 635"/>
                    <a:gd name="T108" fmla="*/ 1029 w 1288"/>
                    <a:gd name="T109" fmla="*/ 324 h 635"/>
                    <a:gd name="T110" fmla="*/ 1067 w 1288"/>
                    <a:gd name="T111" fmla="*/ 366 h 635"/>
                    <a:gd name="T112" fmla="*/ 1070 w 1288"/>
                    <a:gd name="T113" fmla="*/ 372 h 635"/>
                    <a:gd name="T114" fmla="*/ 1099 w 1288"/>
                    <a:gd name="T115" fmla="*/ 365 h 635"/>
                    <a:gd name="T116" fmla="*/ 1122 w 1288"/>
                    <a:gd name="T117" fmla="*/ 364 h 6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288" h="635">
                      <a:moveTo>
                        <a:pt x="1286" y="630"/>
                      </a:moveTo>
                      <a:cubicBezTo>
                        <a:pt x="1285" y="626"/>
                        <a:pt x="1285" y="622"/>
                        <a:pt x="1284" y="621"/>
                      </a:cubicBezTo>
                      <a:cubicBezTo>
                        <a:pt x="1283" y="619"/>
                        <a:pt x="1278" y="608"/>
                        <a:pt x="1275" y="605"/>
                      </a:cubicBezTo>
                      <a:cubicBezTo>
                        <a:pt x="1271" y="602"/>
                        <a:pt x="1259" y="588"/>
                        <a:pt x="1258" y="584"/>
                      </a:cubicBezTo>
                      <a:cubicBezTo>
                        <a:pt x="1257" y="580"/>
                        <a:pt x="1219" y="543"/>
                        <a:pt x="1219" y="531"/>
                      </a:cubicBezTo>
                      <a:cubicBezTo>
                        <a:pt x="1219" y="519"/>
                        <a:pt x="1225" y="517"/>
                        <a:pt x="1226" y="513"/>
                      </a:cubicBezTo>
                      <a:cubicBezTo>
                        <a:pt x="1227" y="510"/>
                        <a:pt x="1222" y="502"/>
                        <a:pt x="1226" y="501"/>
                      </a:cubicBezTo>
                      <a:cubicBezTo>
                        <a:pt x="1229" y="500"/>
                        <a:pt x="1231" y="504"/>
                        <a:pt x="1232" y="500"/>
                      </a:cubicBezTo>
                      <a:cubicBezTo>
                        <a:pt x="1233" y="497"/>
                        <a:pt x="1230" y="495"/>
                        <a:pt x="1233" y="492"/>
                      </a:cubicBezTo>
                      <a:cubicBezTo>
                        <a:pt x="1236" y="489"/>
                        <a:pt x="1240" y="490"/>
                        <a:pt x="1240" y="489"/>
                      </a:cubicBezTo>
                      <a:cubicBezTo>
                        <a:pt x="1240" y="487"/>
                        <a:pt x="1245" y="482"/>
                        <a:pt x="1242" y="483"/>
                      </a:cubicBezTo>
                      <a:cubicBezTo>
                        <a:pt x="1239" y="484"/>
                        <a:pt x="1235" y="486"/>
                        <a:pt x="1234" y="483"/>
                      </a:cubicBezTo>
                      <a:cubicBezTo>
                        <a:pt x="1233" y="479"/>
                        <a:pt x="1239" y="478"/>
                        <a:pt x="1238" y="475"/>
                      </a:cubicBezTo>
                      <a:cubicBezTo>
                        <a:pt x="1237" y="473"/>
                        <a:pt x="1226" y="470"/>
                        <a:pt x="1226" y="468"/>
                      </a:cubicBezTo>
                      <a:cubicBezTo>
                        <a:pt x="1227" y="466"/>
                        <a:pt x="1231" y="465"/>
                        <a:pt x="1228" y="463"/>
                      </a:cubicBezTo>
                      <a:cubicBezTo>
                        <a:pt x="1224" y="462"/>
                        <a:pt x="1213" y="455"/>
                        <a:pt x="1210" y="450"/>
                      </a:cubicBezTo>
                      <a:cubicBezTo>
                        <a:pt x="1208" y="445"/>
                        <a:pt x="1202" y="440"/>
                        <a:pt x="1204" y="438"/>
                      </a:cubicBezTo>
                      <a:cubicBezTo>
                        <a:pt x="1206" y="437"/>
                        <a:pt x="1212" y="444"/>
                        <a:pt x="1212" y="441"/>
                      </a:cubicBezTo>
                      <a:cubicBezTo>
                        <a:pt x="1212" y="438"/>
                        <a:pt x="1211" y="435"/>
                        <a:pt x="1208" y="432"/>
                      </a:cubicBezTo>
                      <a:cubicBezTo>
                        <a:pt x="1204" y="429"/>
                        <a:pt x="1193" y="423"/>
                        <a:pt x="1195" y="422"/>
                      </a:cubicBezTo>
                      <a:cubicBezTo>
                        <a:pt x="1197" y="421"/>
                        <a:pt x="1205" y="426"/>
                        <a:pt x="1205" y="424"/>
                      </a:cubicBezTo>
                      <a:cubicBezTo>
                        <a:pt x="1205" y="422"/>
                        <a:pt x="1202" y="413"/>
                        <a:pt x="1200" y="409"/>
                      </a:cubicBezTo>
                      <a:cubicBezTo>
                        <a:pt x="1197" y="405"/>
                        <a:pt x="1186" y="401"/>
                        <a:pt x="1191" y="397"/>
                      </a:cubicBezTo>
                      <a:cubicBezTo>
                        <a:pt x="1197" y="392"/>
                        <a:pt x="1201" y="393"/>
                        <a:pt x="1207" y="391"/>
                      </a:cubicBezTo>
                      <a:cubicBezTo>
                        <a:pt x="1213" y="389"/>
                        <a:pt x="1219" y="387"/>
                        <a:pt x="1217" y="386"/>
                      </a:cubicBezTo>
                      <a:cubicBezTo>
                        <a:pt x="1214" y="384"/>
                        <a:pt x="1213" y="383"/>
                        <a:pt x="1207" y="379"/>
                      </a:cubicBezTo>
                      <a:cubicBezTo>
                        <a:pt x="1201" y="375"/>
                        <a:pt x="1200" y="378"/>
                        <a:pt x="1199" y="375"/>
                      </a:cubicBezTo>
                      <a:cubicBezTo>
                        <a:pt x="1198" y="371"/>
                        <a:pt x="1190" y="367"/>
                        <a:pt x="1190" y="364"/>
                      </a:cubicBezTo>
                      <a:cubicBezTo>
                        <a:pt x="1190" y="361"/>
                        <a:pt x="1187" y="357"/>
                        <a:pt x="1189" y="356"/>
                      </a:cubicBezTo>
                      <a:cubicBezTo>
                        <a:pt x="1191" y="356"/>
                        <a:pt x="1193" y="356"/>
                        <a:pt x="1193" y="354"/>
                      </a:cubicBezTo>
                      <a:cubicBezTo>
                        <a:pt x="1193" y="352"/>
                        <a:pt x="1188" y="348"/>
                        <a:pt x="1191" y="348"/>
                      </a:cubicBezTo>
                      <a:cubicBezTo>
                        <a:pt x="1193" y="348"/>
                        <a:pt x="1198" y="350"/>
                        <a:pt x="1200" y="349"/>
                      </a:cubicBezTo>
                      <a:cubicBezTo>
                        <a:pt x="1202" y="347"/>
                        <a:pt x="1202" y="346"/>
                        <a:pt x="1204" y="344"/>
                      </a:cubicBezTo>
                      <a:cubicBezTo>
                        <a:pt x="1206" y="343"/>
                        <a:pt x="1201" y="339"/>
                        <a:pt x="1200" y="338"/>
                      </a:cubicBezTo>
                      <a:cubicBezTo>
                        <a:pt x="1200" y="337"/>
                        <a:pt x="1200" y="337"/>
                        <a:pt x="1201" y="337"/>
                      </a:cubicBezTo>
                      <a:cubicBezTo>
                        <a:pt x="1203" y="337"/>
                        <a:pt x="1206" y="337"/>
                        <a:pt x="1208" y="336"/>
                      </a:cubicBezTo>
                      <a:cubicBezTo>
                        <a:pt x="1210" y="334"/>
                        <a:pt x="1210" y="332"/>
                        <a:pt x="1213" y="332"/>
                      </a:cubicBezTo>
                      <a:cubicBezTo>
                        <a:pt x="1216" y="332"/>
                        <a:pt x="1215" y="335"/>
                        <a:pt x="1218" y="335"/>
                      </a:cubicBezTo>
                      <a:cubicBezTo>
                        <a:pt x="1221" y="335"/>
                        <a:pt x="1224" y="333"/>
                        <a:pt x="1226" y="334"/>
                      </a:cubicBezTo>
                      <a:cubicBezTo>
                        <a:pt x="1229" y="334"/>
                        <a:pt x="1231" y="337"/>
                        <a:pt x="1229" y="337"/>
                      </a:cubicBezTo>
                      <a:cubicBezTo>
                        <a:pt x="1226" y="338"/>
                        <a:pt x="1223" y="337"/>
                        <a:pt x="1222" y="339"/>
                      </a:cubicBezTo>
                      <a:cubicBezTo>
                        <a:pt x="1221" y="341"/>
                        <a:pt x="1221" y="343"/>
                        <a:pt x="1219" y="344"/>
                      </a:cubicBezTo>
                      <a:cubicBezTo>
                        <a:pt x="1218" y="345"/>
                        <a:pt x="1219" y="349"/>
                        <a:pt x="1220" y="350"/>
                      </a:cubicBezTo>
                      <a:cubicBezTo>
                        <a:pt x="1221" y="351"/>
                        <a:pt x="1227" y="352"/>
                        <a:pt x="1228" y="355"/>
                      </a:cubicBezTo>
                      <a:cubicBezTo>
                        <a:pt x="1229" y="357"/>
                        <a:pt x="1238" y="362"/>
                        <a:pt x="1240" y="361"/>
                      </a:cubicBezTo>
                      <a:cubicBezTo>
                        <a:pt x="1242" y="360"/>
                        <a:pt x="1244" y="358"/>
                        <a:pt x="1243" y="355"/>
                      </a:cubicBezTo>
                      <a:cubicBezTo>
                        <a:pt x="1241" y="352"/>
                        <a:pt x="1238" y="349"/>
                        <a:pt x="1239" y="347"/>
                      </a:cubicBezTo>
                      <a:cubicBezTo>
                        <a:pt x="1240" y="345"/>
                        <a:pt x="1245" y="347"/>
                        <a:pt x="1246" y="346"/>
                      </a:cubicBezTo>
                      <a:cubicBezTo>
                        <a:pt x="1246" y="344"/>
                        <a:pt x="1253" y="338"/>
                        <a:pt x="1254" y="337"/>
                      </a:cubicBezTo>
                      <a:cubicBezTo>
                        <a:pt x="1256" y="337"/>
                        <a:pt x="1263" y="338"/>
                        <a:pt x="1259" y="335"/>
                      </a:cubicBezTo>
                      <a:cubicBezTo>
                        <a:pt x="1255" y="333"/>
                        <a:pt x="1243" y="331"/>
                        <a:pt x="1242" y="330"/>
                      </a:cubicBezTo>
                      <a:cubicBezTo>
                        <a:pt x="1240" y="328"/>
                        <a:pt x="1240" y="332"/>
                        <a:pt x="1237" y="330"/>
                      </a:cubicBezTo>
                      <a:cubicBezTo>
                        <a:pt x="1234" y="328"/>
                        <a:pt x="1233" y="329"/>
                        <a:pt x="1231" y="329"/>
                      </a:cubicBezTo>
                      <a:cubicBezTo>
                        <a:pt x="1229" y="329"/>
                        <a:pt x="1221" y="330"/>
                        <a:pt x="1218" y="327"/>
                      </a:cubicBezTo>
                      <a:cubicBezTo>
                        <a:pt x="1214" y="324"/>
                        <a:pt x="1212" y="324"/>
                        <a:pt x="1209" y="323"/>
                      </a:cubicBezTo>
                      <a:cubicBezTo>
                        <a:pt x="1206" y="322"/>
                        <a:pt x="1193" y="317"/>
                        <a:pt x="1190" y="313"/>
                      </a:cubicBezTo>
                      <a:cubicBezTo>
                        <a:pt x="1187" y="309"/>
                        <a:pt x="1178" y="304"/>
                        <a:pt x="1178" y="301"/>
                      </a:cubicBezTo>
                      <a:cubicBezTo>
                        <a:pt x="1178" y="299"/>
                        <a:pt x="1172" y="303"/>
                        <a:pt x="1170" y="302"/>
                      </a:cubicBezTo>
                      <a:cubicBezTo>
                        <a:pt x="1168" y="301"/>
                        <a:pt x="1163" y="300"/>
                        <a:pt x="1159" y="299"/>
                      </a:cubicBezTo>
                      <a:cubicBezTo>
                        <a:pt x="1156" y="299"/>
                        <a:pt x="1153" y="297"/>
                        <a:pt x="1156" y="297"/>
                      </a:cubicBezTo>
                      <a:cubicBezTo>
                        <a:pt x="1160" y="296"/>
                        <a:pt x="1166" y="297"/>
                        <a:pt x="1166" y="296"/>
                      </a:cubicBezTo>
                      <a:cubicBezTo>
                        <a:pt x="1166" y="295"/>
                        <a:pt x="1171" y="292"/>
                        <a:pt x="1169" y="290"/>
                      </a:cubicBezTo>
                      <a:cubicBezTo>
                        <a:pt x="1167" y="288"/>
                        <a:pt x="1158" y="283"/>
                        <a:pt x="1152" y="282"/>
                      </a:cubicBezTo>
                      <a:cubicBezTo>
                        <a:pt x="1147" y="280"/>
                        <a:pt x="1140" y="280"/>
                        <a:pt x="1137" y="281"/>
                      </a:cubicBezTo>
                      <a:cubicBezTo>
                        <a:pt x="1134" y="282"/>
                        <a:pt x="1128" y="288"/>
                        <a:pt x="1127" y="289"/>
                      </a:cubicBezTo>
                      <a:cubicBezTo>
                        <a:pt x="1126" y="290"/>
                        <a:pt x="1128" y="305"/>
                        <a:pt x="1130" y="308"/>
                      </a:cubicBezTo>
                      <a:cubicBezTo>
                        <a:pt x="1132" y="312"/>
                        <a:pt x="1127" y="313"/>
                        <a:pt x="1126" y="309"/>
                      </a:cubicBezTo>
                      <a:cubicBezTo>
                        <a:pt x="1124" y="305"/>
                        <a:pt x="1112" y="286"/>
                        <a:pt x="1115" y="282"/>
                      </a:cubicBezTo>
                      <a:cubicBezTo>
                        <a:pt x="1117" y="279"/>
                        <a:pt x="1123" y="282"/>
                        <a:pt x="1121" y="277"/>
                      </a:cubicBezTo>
                      <a:cubicBezTo>
                        <a:pt x="1119" y="272"/>
                        <a:pt x="1111" y="270"/>
                        <a:pt x="1114" y="268"/>
                      </a:cubicBezTo>
                      <a:cubicBezTo>
                        <a:pt x="1117" y="266"/>
                        <a:pt x="1129" y="265"/>
                        <a:pt x="1133" y="266"/>
                      </a:cubicBezTo>
                      <a:cubicBezTo>
                        <a:pt x="1138" y="266"/>
                        <a:pt x="1146" y="267"/>
                        <a:pt x="1149" y="266"/>
                      </a:cubicBezTo>
                      <a:cubicBezTo>
                        <a:pt x="1153" y="265"/>
                        <a:pt x="1161" y="269"/>
                        <a:pt x="1165" y="268"/>
                      </a:cubicBezTo>
                      <a:cubicBezTo>
                        <a:pt x="1168" y="266"/>
                        <a:pt x="1177" y="268"/>
                        <a:pt x="1177" y="264"/>
                      </a:cubicBezTo>
                      <a:cubicBezTo>
                        <a:pt x="1177" y="261"/>
                        <a:pt x="1172" y="254"/>
                        <a:pt x="1175" y="252"/>
                      </a:cubicBezTo>
                      <a:cubicBezTo>
                        <a:pt x="1177" y="250"/>
                        <a:pt x="1182" y="251"/>
                        <a:pt x="1183" y="249"/>
                      </a:cubicBezTo>
                      <a:cubicBezTo>
                        <a:pt x="1184" y="247"/>
                        <a:pt x="1184" y="243"/>
                        <a:pt x="1179" y="240"/>
                      </a:cubicBezTo>
                      <a:cubicBezTo>
                        <a:pt x="1173" y="236"/>
                        <a:pt x="1165" y="232"/>
                        <a:pt x="1160" y="229"/>
                      </a:cubicBezTo>
                      <a:cubicBezTo>
                        <a:pt x="1154" y="225"/>
                        <a:pt x="1143" y="220"/>
                        <a:pt x="1140" y="220"/>
                      </a:cubicBezTo>
                      <a:cubicBezTo>
                        <a:pt x="1137" y="219"/>
                        <a:pt x="1138" y="222"/>
                        <a:pt x="1133" y="220"/>
                      </a:cubicBezTo>
                      <a:cubicBezTo>
                        <a:pt x="1128" y="217"/>
                        <a:pt x="1123" y="215"/>
                        <a:pt x="1120" y="215"/>
                      </a:cubicBezTo>
                      <a:cubicBezTo>
                        <a:pt x="1117" y="214"/>
                        <a:pt x="1116" y="217"/>
                        <a:pt x="1115" y="218"/>
                      </a:cubicBezTo>
                      <a:cubicBezTo>
                        <a:pt x="1114" y="219"/>
                        <a:pt x="1118" y="226"/>
                        <a:pt x="1115" y="225"/>
                      </a:cubicBezTo>
                      <a:cubicBezTo>
                        <a:pt x="1112" y="223"/>
                        <a:pt x="1104" y="219"/>
                        <a:pt x="1106" y="219"/>
                      </a:cubicBezTo>
                      <a:cubicBezTo>
                        <a:pt x="1108" y="219"/>
                        <a:pt x="1111" y="218"/>
                        <a:pt x="1109" y="217"/>
                      </a:cubicBezTo>
                      <a:cubicBezTo>
                        <a:pt x="1106" y="215"/>
                        <a:pt x="1103" y="213"/>
                        <a:pt x="1105" y="213"/>
                      </a:cubicBezTo>
                      <a:cubicBezTo>
                        <a:pt x="1107" y="213"/>
                        <a:pt x="1116" y="212"/>
                        <a:pt x="1114" y="210"/>
                      </a:cubicBezTo>
                      <a:cubicBezTo>
                        <a:pt x="1112" y="208"/>
                        <a:pt x="1105" y="208"/>
                        <a:pt x="1103" y="206"/>
                      </a:cubicBezTo>
                      <a:cubicBezTo>
                        <a:pt x="1100" y="205"/>
                        <a:pt x="1090" y="204"/>
                        <a:pt x="1086" y="201"/>
                      </a:cubicBezTo>
                      <a:cubicBezTo>
                        <a:pt x="1081" y="198"/>
                        <a:pt x="1082" y="203"/>
                        <a:pt x="1076" y="200"/>
                      </a:cubicBezTo>
                      <a:cubicBezTo>
                        <a:pt x="1070" y="198"/>
                        <a:pt x="1042" y="189"/>
                        <a:pt x="1037" y="185"/>
                      </a:cubicBezTo>
                      <a:cubicBezTo>
                        <a:pt x="1032" y="182"/>
                        <a:pt x="1000" y="166"/>
                        <a:pt x="988" y="163"/>
                      </a:cubicBezTo>
                      <a:cubicBezTo>
                        <a:pt x="975" y="159"/>
                        <a:pt x="919" y="135"/>
                        <a:pt x="919" y="136"/>
                      </a:cubicBezTo>
                      <a:cubicBezTo>
                        <a:pt x="919" y="138"/>
                        <a:pt x="920" y="143"/>
                        <a:pt x="923" y="143"/>
                      </a:cubicBezTo>
                      <a:cubicBezTo>
                        <a:pt x="927" y="144"/>
                        <a:pt x="931" y="144"/>
                        <a:pt x="932" y="147"/>
                      </a:cubicBezTo>
                      <a:cubicBezTo>
                        <a:pt x="932" y="150"/>
                        <a:pt x="940" y="152"/>
                        <a:pt x="939" y="153"/>
                      </a:cubicBezTo>
                      <a:cubicBezTo>
                        <a:pt x="939" y="154"/>
                        <a:pt x="943" y="162"/>
                        <a:pt x="941" y="161"/>
                      </a:cubicBezTo>
                      <a:cubicBezTo>
                        <a:pt x="939" y="161"/>
                        <a:pt x="921" y="155"/>
                        <a:pt x="917" y="154"/>
                      </a:cubicBezTo>
                      <a:cubicBezTo>
                        <a:pt x="912" y="152"/>
                        <a:pt x="911" y="154"/>
                        <a:pt x="906" y="152"/>
                      </a:cubicBezTo>
                      <a:cubicBezTo>
                        <a:pt x="901" y="149"/>
                        <a:pt x="892" y="146"/>
                        <a:pt x="890" y="143"/>
                      </a:cubicBezTo>
                      <a:cubicBezTo>
                        <a:pt x="888" y="141"/>
                        <a:pt x="864" y="132"/>
                        <a:pt x="864" y="129"/>
                      </a:cubicBezTo>
                      <a:cubicBezTo>
                        <a:pt x="864" y="126"/>
                        <a:pt x="845" y="128"/>
                        <a:pt x="837" y="125"/>
                      </a:cubicBezTo>
                      <a:cubicBezTo>
                        <a:pt x="829" y="122"/>
                        <a:pt x="831" y="122"/>
                        <a:pt x="826" y="120"/>
                      </a:cubicBezTo>
                      <a:cubicBezTo>
                        <a:pt x="820" y="118"/>
                        <a:pt x="797" y="112"/>
                        <a:pt x="794" y="111"/>
                      </a:cubicBezTo>
                      <a:cubicBezTo>
                        <a:pt x="790" y="110"/>
                        <a:pt x="792" y="112"/>
                        <a:pt x="789" y="112"/>
                      </a:cubicBezTo>
                      <a:cubicBezTo>
                        <a:pt x="786" y="112"/>
                        <a:pt x="762" y="107"/>
                        <a:pt x="761" y="108"/>
                      </a:cubicBezTo>
                      <a:cubicBezTo>
                        <a:pt x="760" y="110"/>
                        <a:pt x="771" y="119"/>
                        <a:pt x="775" y="119"/>
                      </a:cubicBezTo>
                      <a:cubicBezTo>
                        <a:pt x="778" y="119"/>
                        <a:pt x="787" y="123"/>
                        <a:pt x="792" y="127"/>
                      </a:cubicBezTo>
                      <a:cubicBezTo>
                        <a:pt x="796" y="131"/>
                        <a:pt x="821" y="141"/>
                        <a:pt x="824" y="145"/>
                      </a:cubicBezTo>
                      <a:cubicBezTo>
                        <a:pt x="827" y="149"/>
                        <a:pt x="835" y="158"/>
                        <a:pt x="839" y="158"/>
                      </a:cubicBezTo>
                      <a:cubicBezTo>
                        <a:pt x="843" y="158"/>
                        <a:pt x="857" y="161"/>
                        <a:pt x="870" y="167"/>
                      </a:cubicBezTo>
                      <a:cubicBezTo>
                        <a:pt x="882" y="173"/>
                        <a:pt x="902" y="184"/>
                        <a:pt x="906" y="188"/>
                      </a:cubicBezTo>
                      <a:cubicBezTo>
                        <a:pt x="909" y="192"/>
                        <a:pt x="909" y="195"/>
                        <a:pt x="911" y="198"/>
                      </a:cubicBezTo>
                      <a:cubicBezTo>
                        <a:pt x="912" y="201"/>
                        <a:pt x="911" y="204"/>
                        <a:pt x="909" y="204"/>
                      </a:cubicBezTo>
                      <a:cubicBezTo>
                        <a:pt x="906" y="205"/>
                        <a:pt x="903" y="203"/>
                        <a:pt x="903" y="204"/>
                      </a:cubicBezTo>
                      <a:cubicBezTo>
                        <a:pt x="903" y="206"/>
                        <a:pt x="902" y="208"/>
                        <a:pt x="911" y="211"/>
                      </a:cubicBezTo>
                      <a:cubicBezTo>
                        <a:pt x="919" y="214"/>
                        <a:pt x="931" y="221"/>
                        <a:pt x="936" y="225"/>
                      </a:cubicBezTo>
                      <a:cubicBezTo>
                        <a:pt x="942" y="230"/>
                        <a:pt x="950" y="233"/>
                        <a:pt x="958" y="236"/>
                      </a:cubicBezTo>
                      <a:cubicBezTo>
                        <a:pt x="966" y="240"/>
                        <a:pt x="967" y="244"/>
                        <a:pt x="965" y="246"/>
                      </a:cubicBezTo>
                      <a:cubicBezTo>
                        <a:pt x="964" y="248"/>
                        <a:pt x="965" y="248"/>
                        <a:pt x="964" y="249"/>
                      </a:cubicBezTo>
                      <a:cubicBezTo>
                        <a:pt x="963" y="250"/>
                        <a:pt x="965" y="255"/>
                        <a:pt x="963" y="254"/>
                      </a:cubicBezTo>
                      <a:cubicBezTo>
                        <a:pt x="960" y="253"/>
                        <a:pt x="949" y="244"/>
                        <a:pt x="945" y="243"/>
                      </a:cubicBezTo>
                      <a:cubicBezTo>
                        <a:pt x="941" y="243"/>
                        <a:pt x="927" y="238"/>
                        <a:pt x="921" y="235"/>
                      </a:cubicBezTo>
                      <a:cubicBezTo>
                        <a:pt x="916" y="232"/>
                        <a:pt x="908" y="230"/>
                        <a:pt x="907" y="226"/>
                      </a:cubicBezTo>
                      <a:cubicBezTo>
                        <a:pt x="907" y="223"/>
                        <a:pt x="901" y="222"/>
                        <a:pt x="899" y="219"/>
                      </a:cubicBezTo>
                      <a:cubicBezTo>
                        <a:pt x="897" y="216"/>
                        <a:pt x="884" y="211"/>
                        <a:pt x="882" y="209"/>
                      </a:cubicBezTo>
                      <a:cubicBezTo>
                        <a:pt x="880" y="206"/>
                        <a:pt x="869" y="202"/>
                        <a:pt x="864" y="201"/>
                      </a:cubicBezTo>
                      <a:cubicBezTo>
                        <a:pt x="859" y="200"/>
                        <a:pt x="834" y="197"/>
                        <a:pt x="823" y="193"/>
                      </a:cubicBezTo>
                      <a:cubicBezTo>
                        <a:pt x="811" y="188"/>
                        <a:pt x="782" y="181"/>
                        <a:pt x="776" y="180"/>
                      </a:cubicBezTo>
                      <a:cubicBezTo>
                        <a:pt x="771" y="179"/>
                        <a:pt x="759" y="177"/>
                        <a:pt x="755" y="175"/>
                      </a:cubicBezTo>
                      <a:cubicBezTo>
                        <a:pt x="751" y="174"/>
                        <a:pt x="750" y="176"/>
                        <a:pt x="747" y="176"/>
                      </a:cubicBezTo>
                      <a:cubicBezTo>
                        <a:pt x="744" y="176"/>
                        <a:pt x="714" y="158"/>
                        <a:pt x="708" y="156"/>
                      </a:cubicBezTo>
                      <a:cubicBezTo>
                        <a:pt x="702" y="153"/>
                        <a:pt x="701" y="158"/>
                        <a:pt x="696" y="156"/>
                      </a:cubicBezTo>
                      <a:cubicBezTo>
                        <a:pt x="690" y="154"/>
                        <a:pt x="663" y="137"/>
                        <a:pt x="661" y="133"/>
                      </a:cubicBezTo>
                      <a:cubicBezTo>
                        <a:pt x="660" y="128"/>
                        <a:pt x="650" y="120"/>
                        <a:pt x="650" y="117"/>
                      </a:cubicBezTo>
                      <a:cubicBezTo>
                        <a:pt x="649" y="115"/>
                        <a:pt x="643" y="115"/>
                        <a:pt x="644" y="113"/>
                      </a:cubicBezTo>
                      <a:cubicBezTo>
                        <a:pt x="644" y="111"/>
                        <a:pt x="651" y="113"/>
                        <a:pt x="647" y="111"/>
                      </a:cubicBezTo>
                      <a:cubicBezTo>
                        <a:pt x="644" y="109"/>
                        <a:pt x="635" y="107"/>
                        <a:pt x="637" y="106"/>
                      </a:cubicBezTo>
                      <a:cubicBezTo>
                        <a:pt x="639" y="106"/>
                        <a:pt x="645" y="108"/>
                        <a:pt x="644" y="104"/>
                      </a:cubicBezTo>
                      <a:cubicBezTo>
                        <a:pt x="643" y="100"/>
                        <a:pt x="633" y="96"/>
                        <a:pt x="633" y="96"/>
                      </a:cubicBezTo>
                      <a:cubicBezTo>
                        <a:pt x="633" y="96"/>
                        <a:pt x="631" y="91"/>
                        <a:pt x="633" y="91"/>
                      </a:cubicBezTo>
                      <a:cubicBezTo>
                        <a:pt x="635" y="90"/>
                        <a:pt x="638" y="90"/>
                        <a:pt x="640" y="89"/>
                      </a:cubicBezTo>
                      <a:cubicBezTo>
                        <a:pt x="643" y="88"/>
                        <a:pt x="639" y="85"/>
                        <a:pt x="638" y="84"/>
                      </a:cubicBezTo>
                      <a:cubicBezTo>
                        <a:pt x="634" y="80"/>
                        <a:pt x="627" y="78"/>
                        <a:pt x="623" y="77"/>
                      </a:cubicBezTo>
                      <a:cubicBezTo>
                        <a:pt x="619" y="75"/>
                        <a:pt x="618" y="74"/>
                        <a:pt x="617" y="70"/>
                      </a:cubicBezTo>
                      <a:cubicBezTo>
                        <a:pt x="616" y="67"/>
                        <a:pt x="597" y="61"/>
                        <a:pt x="602" y="61"/>
                      </a:cubicBezTo>
                      <a:cubicBezTo>
                        <a:pt x="607" y="61"/>
                        <a:pt x="615" y="65"/>
                        <a:pt x="619" y="65"/>
                      </a:cubicBezTo>
                      <a:cubicBezTo>
                        <a:pt x="623" y="65"/>
                        <a:pt x="626" y="68"/>
                        <a:pt x="626" y="65"/>
                      </a:cubicBezTo>
                      <a:cubicBezTo>
                        <a:pt x="626" y="62"/>
                        <a:pt x="625" y="57"/>
                        <a:pt x="624" y="56"/>
                      </a:cubicBezTo>
                      <a:cubicBezTo>
                        <a:pt x="622" y="55"/>
                        <a:pt x="583" y="42"/>
                        <a:pt x="585" y="40"/>
                      </a:cubicBezTo>
                      <a:cubicBezTo>
                        <a:pt x="587" y="38"/>
                        <a:pt x="583" y="36"/>
                        <a:pt x="580" y="35"/>
                      </a:cubicBezTo>
                      <a:cubicBezTo>
                        <a:pt x="577" y="34"/>
                        <a:pt x="554" y="28"/>
                        <a:pt x="549" y="27"/>
                      </a:cubicBezTo>
                      <a:cubicBezTo>
                        <a:pt x="544" y="26"/>
                        <a:pt x="530" y="23"/>
                        <a:pt x="533" y="25"/>
                      </a:cubicBezTo>
                      <a:cubicBezTo>
                        <a:pt x="535" y="27"/>
                        <a:pt x="540" y="29"/>
                        <a:pt x="547" y="31"/>
                      </a:cubicBezTo>
                      <a:cubicBezTo>
                        <a:pt x="554" y="34"/>
                        <a:pt x="552" y="36"/>
                        <a:pt x="554" y="37"/>
                      </a:cubicBezTo>
                      <a:cubicBezTo>
                        <a:pt x="556" y="37"/>
                        <a:pt x="569" y="46"/>
                        <a:pt x="570" y="47"/>
                      </a:cubicBezTo>
                      <a:cubicBezTo>
                        <a:pt x="572" y="48"/>
                        <a:pt x="575" y="50"/>
                        <a:pt x="576" y="51"/>
                      </a:cubicBezTo>
                      <a:cubicBezTo>
                        <a:pt x="578" y="51"/>
                        <a:pt x="579" y="55"/>
                        <a:pt x="576" y="54"/>
                      </a:cubicBezTo>
                      <a:cubicBezTo>
                        <a:pt x="573" y="53"/>
                        <a:pt x="548" y="46"/>
                        <a:pt x="547" y="43"/>
                      </a:cubicBezTo>
                      <a:cubicBezTo>
                        <a:pt x="547" y="40"/>
                        <a:pt x="521" y="33"/>
                        <a:pt x="519" y="32"/>
                      </a:cubicBezTo>
                      <a:cubicBezTo>
                        <a:pt x="517" y="31"/>
                        <a:pt x="535" y="42"/>
                        <a:pt x="532" y="41"/>
                      </a:cubicBezTo>
                      <a:cubicBezTo>
                        <a:pt x="529" y="41"/>
                        <a:pt x="496" y="28"/>
                        <a:pt x="494" y="27"/>
                      </a:cubicBezTo>
                      <a:cubicBezTo>
                        <a:pt x="489" y="25"/>
                        <a:pt x="486" y="27"/>
                        <a:pt x="484" y="26"/>
                      </a:cubicBezTo>
                      <a:cubicBezTo>
                        <a:pt x="482" y="25"/>
                        <a:pt x="479" y="21"/>
                        <a:pt x="475" y="20"/>
                      </a:cubicBezTo>
                      <a:cubicBezTo>
                        <a:pt x="470" y="19"/>
                        <a:pt x="410" y="0"/>
                        <a:pt x="414" y="4"/>
                      </a:cubicBezTo>
                      <a:cubicBezTo>
                        <a:pt x="418" y="7"/>
                        <a:pt x="428" y="14"/>
                        <a:pt x="431" y="15"/>
                      </a:cubicBezTo>
                      <a:cubicBezTo>
                        <a:pt x="435" y="15"/>
                        <a:pt x="445" y="24"/>
                        <a:pt x="451" y="24"/>
                      </a:cubicBezTo>
                      <a:cubicBezTo>
                        <a:pt x="457" y="25"/>
                        <a:pt x="474" y="28"/>
                        <a:pt x="478" y="29"/>
                      </a:cubicBezTo>
                      <a:cubicBezTo>
                        <a:pt x="482" y="31"/>
                        <a:pt x="491" y="38"/>
                        <a:pt x="491" y="36"/>
                      </a:cubicBezTo>
                      <a:cubicBezTo>
                        <a:pt x="492" y="34"/>
                        <a:pt x="495" y="35"/>
                        <a:pt x="498" y="36"/>
                      </a:cubicBezTo>
                      <a:cubicBezTo>
                        <a:pt x="501" y="38"/>
                        <a:pt x="500" y="39"/>
                        <a:pt x="502" y="40"/>
                      </a:cubicBezTo>
                      <a:cubicBezTo>
                        <a:pt x="504" y="41"/>
                        <a:pt x="506" y="44"/>
                        <a:pt x="503" y="44"/>
                      </a:cubicBezTo>
                      <a:cubicBezTo>
                        <a:pt x="501" y="45"/>
                        <a:pt x="520" y="51"/>
                        <a:pt x="514" y="51"/>
                      </a:cubicBezTo>
                      <a:cubicBezTo>
                        <a:pt x="508" y="51"/>
                        <a:pt x="500" y="48"/>
                        <a:pt x="495" y="44"/>
                      </a:cubicBezTo>
                      <a:cubicBezTo>
                        <a:pt x="490" y="40"/>
                        <a:pt x="475" y="39"/>
                        <a:pt x="475" y="40"/>
                      </a:cubicBezTo>
                      <a:cubicBezTo>
                        <a:pt x="475" y="42"/>
                        <a:pt x="498" y="48"/>
                        <a:pt x="494" y="48"/>
                      </a:cubicBezTo>
                      <a:cubicBezTo>
                        <a:pt x="490" y="48"/>
                        <a:pt x="488" y="50"/>
                        <a:pt x="482" y="48"/>
                      </a:cubicBezTo>
                      <a:cubicBezTo>
                        <a:pt x="475" y="47"/>
                        <a:pt x="450" y="47"/>
                        <a:pt x="446" y="45"/>
                      </a:cubicBezTo>
                      <a:cubicBezTo>
                        <a:pt x="442" y="43"/>
                        <a:pt x="427" y="41"/>
                        <a:pt x="423" y="39"/>
                      </a:cubicBezTo>
                      <a:cubicBezTo>
                        <a:pt x="418" y="38"/>
                        <a:pt x="418" y="46"/>
                        <a:pt x="416" y="45"/>
                      </a:cubicBezTo>
                      <a:cubicBezTo>
                        <a:pt x="414" y="44"/>
                        <a:pt x="421" y="50"/>
                        <a:pt x="417" y="49"/>
                      </a:cubicBezTo>
                      <a:cubicBezTo>
                        <a:pt x="413" y="49"/>
                        <a:pt x="402" y="47"/>
                        <a:pt x="399" y="47"/>
                      </a:cubicBezTo>
                      <a:cubicBezTo>
                        <a:pt x="396" y="47"/>
                        <a:pt x="387" y="50"/>
                        <a:pt x="381" y="49"/>
                      </a:cubicBezTo>
                      <a:cubicBezTo>
                        <a:pt x="374" y="49"/>
                        <a:pt x="362" y="45"/>
                        <a:pt x="363" y="42"/>
                      </a:cubicBezTo>
                      <a:cubicBezTo>
                        <a:pt x="363" y="39"/>
                        <a:pt x="345" y="35"/>
                        <a:pt x="341" y="34"/>
                      </a:cubicBezTo>
                      <a:cubicBezTo>
                        <a:pt x="338" y="34"/>
                        <a:pt x="297" y="27"/>
                        <a:pt x="288" y="27"/>
                      </a:cubicBezTo>
                      <a:cubicBezTo>
                        <a:pt x="279" y="27"/>
                        <a:pt x="281" y="29"/>
                        <a:pt x="279" y="30"/>
                      </a:cubicBezTo>
                      <a:cubicBezTo>
                        <a:pt x="277" y="31"/>
                        <a:pt x="269" y="24"/>
                        <a:pt x="264" y="22"/>
                      </a:cubicBezTo>
                      <a:cubicBezTo>
                        <a:pt x="259" y="21"/>
                        <a:pt x="270" y="32"/>
                        <a:pt x="266" y="30"/>
                      </a:cubicBezTo>
                      <a:cubicBezTo>
                        <a:pt x="263" y="29"/>
                        <a:pt x="238" y="17"/>
                        <a:pt x="233" y="17"/>
                      </a:cubicBezTo>
                      <a:cubicBezTo>
                        <a:pt x="227" y="16"/>
                        <a:pt x="241" y="27"/>
                        <a:pt x="238" y="26"/>
                      </a:cubicBezTo>
                      <a:cubicBezTo>
                        <a:pt x="235" y="26"/>
                        <a:pt x="230" y="28"/>
                        <a:pt x="230" y="26"/>
                      </a:cubicBezTo>
                      <a:cubicBezTo>
                        <a:pt x="229" y="23"/>
                        <a:pt x="229" y="21"/>
                        <a:pt x="225" y="21"/>
                      </a:cubicBezTo>
                      <a:cubicBezTo>
                        <a:pt x="220" y="21"/>
                        <a:pt x="218" y="26"/>
                        <a:pt x="215" y="26"/>
                      </a:cubicBezTo>
                      <a:cubicBezTo>
                        <a:pt x="213" y="27"/>
                        <a:pt x="213" y="31"/>
                        <a:pt x="210" y="29"/>
                      </a:cubicBezTo>
                      <a:cubicBezTo>
                        <a:pt x="208" y="28"/>
                        <a:pt x="204" y="25"/>
                        <a:pt x="202" y="26"/>
                      </a:cubicBezTo>
                      <a:cubicBezTo>
                        <a:pt x="200" y="26"/>
                        <a:pt x="201" y="35"/>
                        <a:pt x="199" y="35"/>
                      </a:cubicBezTo>
                      <a:cubicBezTo>
                        <a:pt x="197" y="34"/>
                        <a:pt x="177" y="30"/>
                        <a:pt x="161" y="27"/>
                      </a:cubicBezTo>
                      <a:cubicBezTo>
                        <a:pt x="152" y="25"/>
                        <a:pt x="144" y="23"/>
                        <a:pt x="140" y="23"/>
                      </a:cubicBezTo>
                      <a:cubicBezTo>
                        <a:pt x="130" y="21"/>
                        <a:pt x="86" y="18"/>
                        <a:pt x="81" y="17"/>
                      </a:cubicBezTo>
                      <a:cubicBezTo>
                        <a:pt x="76" y="16"/>
                        <a:pt x="67" y="12"/>
                        <a:pt x="63" y="12"/>
                      </a:cubicBezTo>
                      <a:cubicBezTo>
                        <a:pt x="59" y="12"/>
                        <a:pt x="55" y="14"/>
                        <a:pt x="52" y="12"/>
                      </a:cubicBezTo>
                      <a:cubicBezTo>
                        <a:pt x="49" y="10"/>
                        <a:pt x="40" y="8"/>
                        <a:pt x="37" y="8"/>
                      </a:cubicBezTo>
                      <a:cubicBezTo>
                        <a:pt x="34" y="8"/>
                        <a:pt x="37" y="14"/>
                        <a:pt x="34" y="15"/>
                      </a:cubicBezTo>
                      <a:cubicBezTo>
                        <a:pt x="31" y="15"/>
                        <a:pt x="22" y="13"/>
                        <a:pt x="21" y="13"/>
                      </a:cubicBezTo>
                      <a:cubicBezTo>
                        <a:pt x="19" y="14"/>
                        <a:pt x="21" y="19"/>
                        <a:pt x="17" y="19"/>
                      </a:cubicBezTo>
                      <a:cubicBezTo>
                        <a:pt x="14" y="19"/>
                        <a:pt x="11" y="20"/>
                        <a:pt x="11" y="23"/>
                      </a:cubicBezTo>
                      <a:cubicBezTo>
                        <a:pt x="11" y="25"/>
                        <a:pt x="8" y="29"/>
                        <a:pt x="4" y="32"/>
                      </a:cubicBezTo>
                      <a:cubicBezTo>
                        <a:pt x="0" y="34"/>
                        <a:pt x="0" y="34"/>
                        <a:pt x="0" y="37"/>
                      </a:cubicBezTo>
                      <a:cubicBezTo>
                        <a:pt x="1" y="39"/>
                        <a:pt x="4" y="42"/>
                        <a:pt x="11" y="44"/>
                      </a:cubicBezTo>
                      <a:cubicBezTo>
                        <a:pt x="19" y="46"/>
                        <a:pt x="25" y="48"/>
                        <a:pt x="26" y="51"/>
                      </a:cubicBezTo>
                      <a:cubicBezTo>
                        <a:pt x="27" y="53"/>
                        <a:pt x="30" y="54"/>
                        <a:pt x="36" y="54"/>
                      </a:cubicBezTo>
                      <a:cubicBezTo>
                        <a:pt x="41" y="54"/>
                        <a:pt x="46" y="53"/>
                        <a:pt x="46" y="55"/>
                      </a:cubicBezTo>
                      <a:cubicBezTo>
                        <a:pt x="47" y="57"/>
                        <a:pt x="48" y="59"/>
                        <a:pt x="51" y="59"/>
                      </a:cubicBezTo>
                      <a:cubicBezTo>
                        <a:pt x="54" y="59"/>
                        <a:pt x="61" y="60"/>
                        <a:pt x="58" y="61"/>
                      </a:cubicBezTo>
                      <a:cubicBezTo>
                        <a:pt x="56" y="61"/>
                        <a:pt x="56" y="64"/>
                        <a:pt x="53" y="64"/>
                      </a:cubicBezTo>
                      <a:cubicBezTo>
                        <a:pt x="50" y="64"/>
                        <a:pt x="42" y="67"/>
                        <a:pt x="38" y="64"/>
                      </a:cubicBezTo>
                      <a:cubicBezTo>
                        <a:pt x="34" y="61"/>
                        <a:pt x="38" y="60"/>
                        <a:pt x="32" y="60"/>
                      </a:cubicBezTo>
                      <a:cubicBezTo>
                        <a:pt x="26" y="59"/>
                        <a:pt x="21" y="63"/>
                        <a:pt x="19" y="64"/>
                      </a:cubicBezTo>
                      <a:cubicBezTo>
                        <a:pt x="17" y="65"/>
                        <a:pt x="8" y="67"/>
                        <a:pt x="13" y="70"/>
                      </a:cubicBezTo>
                      <a:cubicBezTo>
                        <a:pt x="18" y="73"/>
                        <a:pt x="26" y="76"/>
                        <a:pt x="26" y="78"/>
                      </a:cubicBezTo>
                      <a:cubicBezTo>
                        <a:pt x="26" y="80"/>
                        <a:pt x="31" y="82"/>
                        <a:pt x="34" y="82"/>
                      </a:cubicBezTo>
                      <a:cubicBezTo>
                        <a:pt x="37" y="82"/>
                        <a:pt x="42" y="82"/>
                        <a:pt x="48" y="82"/>
                      </a:cubicBezTo>
                      <a:cubicBezTo>
                        <a:pt x="54" y="82"/>
                        <a:pt x="57" y="86"/>
                        <a:pt x="61" y="84"/>
                      </a:cubicBezTo>
                      <a:cubicBezTo>
                        <a:pt x="66" y="81"/>
                        <a:pt x="71" y="78"/>
                        <a:pt x="73" y="80"/>
                      </a:cubicBezTo>
                      <a:cubicBezTo>
                        <a:pt x="75" y="82"/>
                        <a:pt x="67" y="82"/>
                        <a:pt x="71" y="85"/>
                      </a:cubicBezTo>
                      <a:cubicBezTo>
                        <a:pt x="74" y="88"/>
                        <a:pt x="85" y="94"/>
                        <a:pt x="83" y="95"/>
                      </a:cubicBezTo>
                      <a:cubicBezTo>
                        <a:pt x="81" y="96"/>
                        <a:pt x="77" y="96"/>
                        <a:pt x="74" y="96"/>
                      </a:cubicBezTo>
                      <a:cubicBezTo>
                        <a:pt x="71" y="96"/>
                        <a:pt x="71" y="101"/>
                        <a:pt x="68" y="101"/>
                      </a:cubicBezTo>
                      <a:cubicBezTo>
                        <a:pt x="65" y="101"/>
                        <a:pt x="60" y="97"/>
                        <a:pt x="58" y="99"/>
                      </a:cubicBezTo>
                      <a:cubicBezTo>
                        <a:pt x="57" y="101"/>
                        <a:pt x="59" y="106"/>
                        <a:pt x="57" y="108"/>
                      </a:cubicBezTo>
                      <a:cubicBezTo>
                        <a:pt x="55" y="111"/>
                        <a:pt x="59" y="114"/>
                        <a:pt x="56" y="116"/>
                      </a:cubicBezTo>
                      <a:cubicBezTo>
                        <a:pt x="54" y="119"/>
                        <a:pt x="56" y="121"/>
                        <a:pt x="61" y="122"/>
                      </a:cubicBezTo>
                      <a:cubicBezTo>
                        <a:pt x="65" y="123"/>
                        <a:pt x="75" y="130"/>
                        <a:pt x="72" y="131"/>
                      </a:cubicBezTo>
                      <a:cubicBezTo>
                        <a:pt x="69" y="132"/>
                        <a:pt x="74" y="135"/>
                        <a:pt x="79" y="137"/>
                      </a:cubicBezTo>
                      <a:cubicBezTo>
                        <a:pt x="84" y="139"/>
                        <a:pt x="94" y="143"/>
                        <a:pt x="95" y="140"/>
                      </a:cubicBezTo>
                      <a:cubicBezTo>
                        <a:pt x="97" y="138"/>
                        <a:pt x="97" y="136"/>
                        <a:pt x="100" y="137"/>
                      </a:cubicBezTo>
                      <a:cubicBezTo>
                        <a:pt x="103" y="139"/>
                        <a:pt x="110" y="141"/>
                        <a:pt x="109" y="145"/>
                      </a:cubicBezTo>
                      <a:cubicBezTo>
                        <a:pt x="108" y="148"/>
                        <a:pt x="111" y="148"/>
                        <a:pt x="115" y="152"/>
                      </a:cubicBezTo>
                      <a:cubicBezTo>
                        <a:pt x="118" y="156"/>
                        <a:pt x="116" y="153"/>
                        <a:pt x="123" y="152"/>
                      </a:cubicBezTo>
                      <a:cubicBezTo>
                        <a:pt x="130" y="151"/>
                        <a:pt x="132" y="153"/>
                        <a:pt x="136" y="155"/>
                      </a:cubicBezTo>
                      <a:cubicBezTo>
                        <a:pt x="140" y="156"/>
                        <a:pt x="137" y="153"/>
                        <a:pt x="142" y="154"/>
                      </a:cubicBezTo>
                      <a:cubicBezTo>
                        <a:pt x="147" y="155"/>
                        <a:pt x="146" y="157"/>
                        <a:pt x="149" y="156"/>
                      </a:cubicBezTo>
                      <a:cubicBezTo>
                        <a:pt x="151" y="155"/>
                        <a:pt x="152" y="150"/>
                        <a:pt x="154" y="154"/>
                      </a:cubicBezTo>
                      <a:cubicBezTo>
                        <a:pt x="156" y="157"/>
                        <a:pt x="157" y="165"/>
                        <a:pt x="158" y="167"/>
                      </a:cubicBezTo>
                      <a:cubicBezTo>
                        <a:pt x="159" y="169"/>
                        <a:pt x="150" y="172"/>
                        <a:pt x="154" y="175"/>
                      </a:cubicBezTo>
                      <a:cubicBezTo>
                        <a:pt x="158" y="178"/>
                        <a:pt x="158" y="180"/>
                        <a:pt x="155" y="180"/>
                      </a:cubicBezTo>
                      <a:cubicBezTo>
                        <a:pt x="153" y="180"/>
                        <a:pt x="146" y="181"/>
                        <a:pt x="145" y="184"/>
                      </a:cubicBezTo>
                      <a:cubicBezTo>
                        <a:pt x="144" y="187"/>
                        <a:pt x="150" y="191"/>
                        <a:pt x="145" y="191"/>
                      </a:cubicBezTo>
                      <a:cubicBezTo>
                        <a:pt x="141" y="191"/>
                        <a:pt x="137" y="188"/>
                        <a:pt x="135" y="190"/>
                      </a:cubicBezTo>
                      <a:cubicBezTo>
                        <a:pt x="133" y="192"/>
                        <a:pt x="133" y="198"/>
                        <a:pt x="130" y="199"/>
                      </a:cubicBezTo>
                      <a:cubicBezTo>
                        <a:pt x="127" y="199"/>
                        <a:pt x="127" y="202"/>
                        <a:pt x="131" y="202"/>
                      </a:cubicBezTo>
                      <a:cubicBezTo>
                        <a:pt x="135" y="202"/>
                        <a:pt x="137" y="204"/>
                        <a:pt x="139" y="201"/>
                      </a:cubicBezTo>
                      <a:cubicBezTo>
                        <a:pt x="140" y="199"/>
                        <a:pt x="139" y="197"/>
                        <a:pt x="143" y="197"/>
                      </a:cubicBezTo>
                      <a:cubicBezTo>
                        <a:pt x="147" y="197"/>
                        <a:pt x="151" y="194"/>
                        <a:pt x="153" y="192"/>
                      </a:cubicBezTo>
                      <a:cubicBezTo>
                        <a:pt x="155" y="191"/>
                        <a:pt x="154" y="193"/>
                        <a:pt x="160" y="191"/>
                      </a:cubicBezTo>
                      <a:cubicBezTo>
                        <a:pt x="165" y="189"/>
                        <a:pt x="166" y="190"/>
                        <a:pt x="165" y="187"/>
                      </a:cubicBezTo>
                      <a:cubicBezTo>
                        <a:pt x="164" y="184"/>
                        <a:pt x="161" y="183"/>
                        <a:pt x="164" y="181"/>
                      </a:cubicBezTo>
                      <a:cubicBezTo>
                        <a:pt x="167" y="179"/>
                        <a:pt x="174" y="181"/>
                        <a:pt x="174" y="177"/>
                      </a:cubicBezTo>
                      <a:cubicBezTo>
                        <a:pt x="175" y="173"/>
                        <a:pt x="173" y="173"/>
                        <a:pt x="175" y="171"/>
                      </a:cubicBezTo>
                      <a:cubicBezTo>
                        <a:pt x="177" y="169"/>
                        <a:pt x="181" y="164"/>
                        <a:pt x="184" y="163"/>
                      </a:cubicBezTo>
                      <a:cubicBezTo>
                        <a:pt x="187" y="162"/>
                        <a:pt x="183" y="159"/>
                        <a:pt x="185" y="157"/>
                      </a:cubicBezTo>
                      <a:cubicBezTo>
                        <a:pt x="188" y="155"/>
                        <a:pt x="187" y="153"/>
                        <a:pt x="185" y="152"/>
                      </a:cubicBezTo>
                      <a:cubicBezTo>
                        <a:pt x="182" y="151"/>
                        <a:pt x="174" y="151"/>
                        <a:pt x="175" y="148"/>
                      </a:cubicBezTo>
                      <a:cubicBezTo>
                        <a:pt x="177" y="144"/>
                        <a:pt x="185" y="144"/>
                        <a:pt x="183" y="139"/>
                      </a:cubicBezTo>
                      <a:cubicBezTo>
                        <a:pt x="182" y="134"/>
                        <a:pt x="182" y="125"/>
                        <a:pt x="185" y="124"/>
                      </a:cubicBezTo>
                      <a:cubicBezTo>
                        <a:pt x="188" y="122"/>
                        <a:pt x="199" y="128"/>
                        <a:pt x="196" y="128"/>
                      </a:cubicBezTo>
                      <a:cubicBezTo>
                        <a:pt x="193" y="128"/>
                        <a:pt x="189" y="125"/>
                        <a:pt x="189" y="129"/>
                      </a:cubicBezTo>
                      <a:cubicBezTo>
                        <a:pt x="188" y="133"/>
                        <a:pt x="192" y="136"/>
                        <a:pt x="190" y="137"/>
                      </a:cubicBezTo>
                      <a:cubicBezTo>
                        <a:pt x="188" y="138"/>
                        <a:pt x="190" y="143"/>
                        <a:pt x="193" y="143"/>
                      </a:cubicBezTo>
                      <a:cubicBezTo>
                        <a:pt x="197" y="144"/>
                        <a:pt x="201" y="144"/>
                        <a:pt x="199" y="144"/>
                      </a:cubicBezTo>
                      <a:cubicBezTo>
                        <a:pt x="197" y="145"/>
                        <a:pt x="192" y="147"/>
                        <a:pt x="196" y="149"/>
                      </a:cubicBezTo>
                      <a:cubicBezTo>
                        <a:pt x="199" y="150"/>
                        <a:pt x="206" y="147"/>
                        <a:pt x="208" y="144"/>
                      </a:cubicBezTo>
                      <a:cubicBezTo>
                        <a:pt x="210" y="141"/>
                        <a:pt x="211" y="140"/>
                        <a:pt x="215" y="140"/>
                      </a:cubicBezTo>
                      <a:cubicBezTo>
                        <a:pt x="219" y="140"/>
                        <a:pt x="227" y="142"/>
                        <a:pt x="224" y="137"/>
                      </a:cubicBezTo>
                      <a:cubicBezTo>
                        <a:pt x="220" y="132"/>
                        <a:pt x="211" y="131"/>
                        <a:pt x="215" y="130"/>
                      </a:cubicBezTo>
                      <a:cubicBezTo>
                        <a:pt x="218" y="128"/>
                        <a:pt x="223" y="128"/>
                        <a:pt x="227" y="131"/>
                      </a:cubicBezTo>
                      <a:cubicBezTo>
                        <a:pt x="231" y="134"/>
                        <a:pt x="252" y="140"/>
                        <a:pt x="257" y="140"/>
                      </a:cubicBezTo>
                      <a:cubicBezTo>
                        <a:pt x="263" y="139"/>
                        <a:pt x="272" y="140"/>
                        <a:pt x="277" y="140"/>
                      </a:cubicBezTo>
                      <a:cubicBezTo>
                        <a:pt x="281" y="141"/>
                        <a:pt x="293" y="144"/>
                        <a:pt x="294" y="142"/>
                      </a:cubicBezTo>
                      <a:cubicBezTo>
                        <a:pt x="296" y="141"/>
                        <a:pt x="300" y="145"/>
                        <a:pt x="306" y="147"/>
                      </a:cubicBezTo>
                      <a:cubicBezTo>
                        <a:pt x="312" y="149"/>
                        <a:pt x="333" y="162"/>
                        <a:pt x="335" y="161"/>
                      </a:cubicBezTo>
                      <a:cubicBezTo>
                        <a:pt x="337" y="161"/>
                        <a:pt x="340" y="158"/>
                        <a:pt x="344" y="159"/>
                      </a:cubicBezTo>
                      <a:cubicBezTo>
                        <a:pt x="348" y="159"/>
                        <a:pt x="352" y="161"/>
                        <a:pt x="349" y="158"/>
                      </a:cubicBezTo>
                      <a:cubicBezTo>
                        <a:pt x="345" y="155"/>
                        <a:pt x="339" y="151"/>
                        <a:pt x="340" y="151"/>
                      </a:cubicBezTo>
                      <a:cubicBezTo>
                        <a:pt x="341" y="151"/>
                        <a:pt x="355" y="160"/>
                        <a:pt x="359" y="161"/>
                      </a:cubicBezTo>
                      <a:cubicBezTo>
                        <a:pt x="364" y="161"/>
                        <a:pt x="374" y="169"/>
                        <a:pt x="378" y="173"/>
                      </a:cubicBezTo>
                      <a:cubicBezTo>
                        <a:pt x="381" y="176"/>
                        <a:pt x="385" y="178"/>
                        <a:pt x="388" y="179"/>
                      </a:cubicBezTo>
                      <a:cubicBezTo>
                        <a:pt x="391" y="179"/>
                        <a:pt x="407" y="189"/>
                        <a:pt x="406" y="191"/>
                      </a:cubicBezTo>
                      <a:cubicBezTo>
                        <a:pt x="405" y="192"/>
                        <a:pt x="407" y="195"/>
                        <a:pt x="409" y="195"/>
                      </a:cubicBezTo>
                      <a:cubicBezTo>
                        <a:pt x="411" y="195"/>
                        <a:pt x="413" y="194"/>
                        <a:pt x="413" y="195"/>
                      </a:cubicBezTo>
                      <a:cubicBezTo>
                        <a:pt x="414" y="197"/>
                        <a:pt x="412" y="198"/>
                        <a:pt x="417" y="201"/>
                      </a:cubicBezTo>
                      <a:cubicBezTo>
                        <a:pt x="423" y="203"/>
                        <a:pt x="426" y="204"/>
                        <a:pt x="430" y="205"/>
                      </a:cubicBezTo>
                      <a:cubicBezTo>
                        <a:pt x="431" y="205"/>
                        <a:pt x="431" y="205"/>
                        <a:pt x="432" y="205"/>
                      </a:cubicBezTo>
                      <a:cubicBezTo>
                        <a:pt x="436" y="207"/>
                        <a:pt x="441" y="212"/>
                        <a:pt x="441" y="215"/>
                      </a:cubicBezTo>
                      <a:cubicBezTo>
                        <a:pt x="442" y="219"/>
                        <a:pt x="446" y="221"/>
                        <a:pt x="450" y="223"/>
                      </a:cubicBezTo>
                      <a:cubicBezTo>
                        <a:pt x="454" y="225"/>
                        <a:pt x="464" y="233"/>
                        <a:pt x="466" y="231"/>
                      </a:cubicBezTo>
                      <a:cubicBezTo>
                        <a:pt x="467" y="230"/>
                        <a:pt x="473" y="235"/>
                        <a:pt x="479" y="239"/>
                      </a:cubicBezTo>
                      <a:cubicBezTo>
                        <a:pt x="485" y="242"/>
                        <a:pt x="500" y="254"/>
                        <a:pt x="502" y="256"/>
                      </a:cubicBezTo>
                      <a:cubicBezTo>
                        <a:pt x="504" y="257"/>
                        <a:pt x="519" y="264"/>
                        <a:pt x="521" y="263"/>
                      </a:cubicBezTo>
                      <a:cubicBezTo>
                        <a:pt x="523" y="262"/>
                        <a:pt x="534" y="266"/>
                        <a:pt x="539" y="268"/>
                      </a:cubicBezTo>
                      <a:cubicBezTo>
                        <a:pt x="544" y="270"/>
                        <a:pt x="549" y="276"/>
                        <a:pt x="554" y="277"/>
                      </a:cubicBezTo>
                      <a:cubicBezTo>
                        <a:pt x="558" y="278"/>
                        <a:pt x="563" y="279"/>
                        <a:pt x="567" y="282"/>
                      </a:cubicBezTo>
                      <a:cubicBezTo>
                        <a:pt x="568" y="283"/>
                        <a:pt x="568" y="283"/>
                        <a:pt x="569" y="284"/>
                      </a:cubicBezTo>
                      <a:cubicBezTo>
                        <a:pt x="573" y="286"/>
                        <a:pt x="580" y="288"/>
                        <a:pt x="580" y="289"/>
                      </a:cubicBezTo>
                      <a:cubicBezTo>
                        <a:pt x="581" y="291"/>
                        <a:pt x="591" y="294"/>
                        <a:pt x="590" y="297"/>
                      </a:cubicBezTo>
                      <a:cubicBezTo>
                        <a:pt x="589" y="300"/>
                        <a:pt x="586" y="298"/>
                        <a:pt x="580" y="296"/>
                      </a:cubicBezTo>
                      <a:cubicBezTo>
                        <a:pt x="574" y="294"/>
                        <a:pt x="561" y="290"/>
                        <a:pt x="561" y="293"/>
                      </a:cubicBezTo>
                      <a:cubicBezTo>
                        <a:pt x="562" y="295"/>
                        <a:pt x="563" y="297"/>
                        <a:pt x="569" y="302"/>
                      </a:cubicBezTo>
                      <a:cubicBezTo>
                        <a:pt x="576" y="306"/>
                        <a:pt x="593" y="323"/>
                        <a:pt x="598" y="330"/>
                      </a:cubicBezTo>
                      <a:cubicBezTo>
                        <a:pt x="602" y="336"/>
                        <a:pt x="614" y="353"/>
                        <a:pt x="614" y="360"/>
                      </a:cubicBezTo>
                      <a:cubicBezTo>
                        <a:pt x="614" y="366"/>
                        <a:pt x="624" y="376"/>
                        <a:pt x="626" y="379"/>
                      </a:cubicBezTo>
                      <a:cubicBezTo>
                        <a:pt x="628" y="382"/>
                        <a:pt x="637" y="393"/>
                        <a:pt x="640" y="401"/>
                      </a:cubicBezTo>
                      <a:cubicBezTo>
                        <a:pt x="643" y="410"/>
                        <a:pt x="644" y="408"/>
                        <a:pt x="651" y="414"/>
                      </a:cubicBezTo>
                      <a:cubicBezTo>
                        <a:pt x="658" y="420"/>
                        <a:pt x="658" y="426"/>
                        <a:pt x="664" y="430"/>
                      </a:cubicBezTo>
                      <a:cubicBezTo>
                        <a:pt x="670" y="434"/>
                        <a:pt x="683" y="440"/>
                        <a:pt x="686" y="445"/>
                      </a:cubicBezTo>
                      <a:cubicBezTo>
                        <a:pt x="689" y="449"/>
                        <a:pt x="696" y="456"/>
                        <a:pt x="697" y="456"/>
                      </a:cubicBezTo>
                      <a:cubicBezTo>
                        <a:pt x="698" y="455"/>
                        <a:pt x="702" y="459"/>
                        <a:pt x="701" y="460"/>
                      </a:cubicBezTo>
                      <a:cubicBezTo>
                        <a:pt x="701" y="461"/>
                        <a:pt x="702" y="465"/>
                        <a:pt x="705" y="467"/>
                      </a:cubicBezTo>
                      <a:cubicBezTo>
                        <a:pt x="708" y="469"/>
                        <a:pt x="723" y="477"/>
                        <a:pt x="725" y="480"/>
                      </a:cubicBezTo>
                      <a:cubicBezTo>
                        <a:pt x="726" y="483"/>
                        <a:pt x="729" y="487"/>
                        <a:pt x="732" y="490"/>
                      </a:cubicBezTo>
                      <a:cubicBezTo>
                        <a:pt x="734" y="493"/>
                        <a:pt x="747" y="494"/>
                        <a:pt x="750" y="495"/>
                      </a:cubicBezTo>
                      <a:cubicBezTo>
                        <a:pt x="752" y="496"/>
                        <a:pt x="755" y="499"/>
                        <a:pt x="761" y="501"/>
                      </a:cubicBezTo>
                      <a:cubicBezTo>
                        <a:pt x="766" y="502"/>
                        <a:pt x="776" y="508"/>
                        <a:pt x="780" y="512"/>
                      </a:cubicBezTo>
                      <a:cubicBezTo>
                        <a:pt x="782" y="514"/>
                        <a:pt x="785" y="519"/>
                        <a:pt x="788" y="523"/>
                      </a:cubicBezTo>
                      <a:cubicBezTo>
                        <a:pt x="815" y="520"/>
                        <a:pt x="815" y="520"/>
                        <a:pt x="815" y="520"/>
                      </a:cubicBezTo>
                      <a:cubicBezTo>
                        <a:pt x="819" y="523"/>
                        <a:pt x="819" y="523"/>
                        <a:pt x="819" y="523"/>
                      </a:cubicBezTo>
                      <a:cubicBezTo>
                        <a:pt x="866" y="539"/>
                        <a:pt x="866" y="539"/>
                        <a:pt x="866" y="539"/>
                      </a:cubicBezTo>
                      <a:cubicBezTo>
                        <a:pt x="866" y="539"/>
                        <a:pt x="901" y="540"/>
                        <a:pt x="902" y="540"/>
                      </a:cubicBezTo>
                      <a:cubicBezTo>
                        <a:pt x="904" y="540"/>
                        <a:pt x="899" y="533"/>
                        <a:pt x="900" y="533"/>
                      </a:cubicBezTo>
                      <a:cubicBezTo>
                        <a:pt x="902" y="533"/>
                        <a:pt x="917" y="533"/>
                        <a:pt x="920" y="533"/>
                      </a:cubicBezTo>
                      <a:cubicBezTo>
                        <a:pt x="922" y="533"/>
                        <a:pt x="935" y="544"/>
                        <a:pt x="940" y="546"/>
                      </a:cubicBezTo>
                      <a:cubicBezTo>
                        <a:pt x="946" y="549"/>
                        <a:pt x="955" y="564"/>
                        <a:pt x="958" y="567"/>
                      </a:cubicBezTo>
                      <a:cubicBezTo>
                        <a:pt x="962" y="570"/>
                        <a:pt x="980" y="577"/>
                        <a:pt x="980" y="574"/>
                      </a:cubicBezTo>
                      <a:cubicBezTo>
                        <a:pt x="980" y="570"/>
                        <a:pt x="980" y="562"/>
                        <a:pt x="985" y="562"/>
                      </a:cubicBezTo>
                      <a:cubicBezTo>
                        <a:pt x="989" y="563"/>
                        <a:pt x="1006" y="570"/>
                        <a:pt x="1010" y="574"/>
                      </a:cubicBezTo>
                      <a:cubicBezTo>
                        <a:pt x="1013" y="578"/>
                        <a:pt x="1037" y="602"/>
                        <a:pt x="1040" y="606"/>
                      </a:cubicBezTo>
                      <a:cubicBezTo>
                        <a:pt x="1043" y="609"/>
                        <a:pt x="1054" y="616"/>
                        <a:pt x="1060" y="618"/>
                      </a:cubicBezTo>
                      <a:cubicBezTo>
                        <a:pt x="1063" y="619"/>
                        <a:pt x="1070" y="621"/>
                        <a:pt x="1077" y="622"/>
                      </a:cubicBezTo>
                      <a:cubicBezTo>
                        <a:pt x="1073" y="612"/>
                        <a:pt x="1064" y="597"/>
                        <a:pt x="1063" y="593"/>
                      </a:cubicBezTo>
                      <a:cubicBezTo>
                        <a:pt x="1062" y="588"/>
                        <a:pt x="1065" y="588"/>
                        <a:pt x="1067" y="586"/>
                      </a:cubicBezTo>
                      <a:cubicBezTo>
                        <a:pt x="1069" y="584"/>
                        <a:pt x="1062" y="584"/>
                        <a:pt x="1066" y="582"/>
                      </a:cubicBezTo>
                      <a:cubicBezTo>
                        <a:pt x="1070" y="580"/>
                        <a:pt x="1069" y="582"/>
                        <a:pt x="1072" y="580"/>
                      </a:cubicBezTo>
                      <a:cubicBezTo>
                        <a:pt x="1074" y="577"/>
                        <a:pt x="1078" y="575"/>
                        <a:pt x="1078" y="572"/>
                      </a:cubicBezTo>
                      <a:cubicBezTo>
                        <a:pt x="1078" y="569"/>
                        <a:pt x="1073" y="565"/>
                        <a:pt x="1075" y="565"/>
                      </a:cubicBezTo>
                      <a:cubicBezTo>
                        <a:pt x="1078" y="565"/>
                        <a:pt x="1081" y="566"/>
                        <a:pt x="1083" y="564"/>
                      </a:cubicBezTo>
                      <a:cubicBezTo>
                        <a:pt x="1086" y="563"/>
                        <a:pt x="1094" y="563"/>
                        <a:pt x="1097" y="563"/>
                      </a:cubicBezTo>
                      <a:cubicBezTo>
                        <a:pt x="1100" y="564"/>
                        <a:pt x="1103" y="567"/>
                        <a:pt x="1105" y="566"/>
                      </a:cubicBezTo>
                      <a:cubicBezTo>
                        <a:pt x="1108" y="565"/>
                        <a:pt x="1108" y="562"/>
                        <a:pt x="1110" y="564"/>
                      </a:cubicBezTo>
                      <a:cubicBezTo>
                        <a:pt x="1113" y="566"/>
                        <a:pt x="1117" y="566"/>
                        <a:pt x="1119" y="567"/>
                      </a:cubicBezTo>
                      <a:cubicBezTo>
                        <a:pt x="1120" y="567"/>
                        <a:pt x="1120" y="573"/>
                        <a:pt x="1124" y="573"/>
                      </a:cubicBezTo>
                      <a:cubicBezTo>
                        <a:pt x="1128" y="573"/>
                        <a:pt x="1128" y="570"/>
                        <a:pt x="1130" y="570"/>
                      </a:cubicBezTo>
                      <a:cubicBezTo>
                        <a:pt x="1132" y="570"/>
                        <a:pt x="1134" y="575"/>
                        <a:pt x="1135" y="573"/>
                      </a:cubicBezTo>
                      <a:cubicBezTo>
                        <a:pt x="1137" y="571"/>
                        <a:pt x="1136" y="567"/>
                        <a:pt x="1137" y="567"/>
                      </a:cubicBezTo>
                      <a:cubicBezTo>
                        <a:pt x="1138" y="566"/>
                        <a:pt x="1142" y="564"/>
                        <a:pt x="1139" y="562"/>
                      </a:cubicBezTo>
                      <a:cubicBezTo>
                        <a:pt x="1136" y="560"/>
                        <a:pt x="1135" y="563"/>
                        <a:pt x="1133" y="561"/>
                      </a:cubicBezTo>
                      <a:cubicBezTo>
                        <a:pt x="1131" y="559"/>
                        <a:pt x="1124" y="561"/>
                        <a:pt x="1123" y="558"/>
                      </a:cubicBezTo>
                      <a:cubicBezTo>
                        <a:pt x="1122" y="555"/>
                        <a:pt x="1124" y="554"/>
                        <a:pt x="1127" y="554"/>
                      </a:cubicBezTo>
                      <a:cubicBezTo>
                        <a:pt x="1130" y="555"/>
                        <a:pt x="1133" y="557"/>
                        <a:pt x="1136" y="555"/>
                      </a:cubicBezTo>
                      <a:cubicBezTo>
                        <a:pt x="1138" y="554"/>
                        <a:pt x="1146" y="556"/>
                        <a:pt x="1148" y="553"/>
                      </a:cubicBezTo>
                      <a:cubicBezTo>
                        <a:pt x="1149" y="551"/>
                        <a:pt x="1150" y="546"/>
                        <a:pt x="1151" y="551"/>
                      </a:cubicBezTo>
                      <a:cubicBezTo>
                        <a:pt x="1152" y="555"/>
                        <a:pt x="1150" y="557"/>
                        <a:pt x="1153" y="557"/>
                      </a:cubicBezTo>
                      <a:cubicBezTo>
                        <a:pt x="1156" y="557"/>
                        <a:pt x="1167" y="552"/>
                        <a:pt x="1172" y="555"/>
                      </a:cubicBezTo>
                      <a:cubicBezTo>
                        <a:pt x="1177" y="558"/>
                        <a:pt x="1190" y="570"/>
                        <a:pt x="1194" y="566"/>
                      </a:cubicBezTo>
                      <a:cubicBezTo>
                        <a:pt x="1197" y="562"/>
                        <a:pt x="1196" y="558"/>
                        <a:pt x="1200" y="559"/>
                      </a:cubicBezTo>
                      <a:cubicBezTo>
                        <a:pt x="1205" y="559"/>
                        <a:pt x="1218" y="573"/>
                        <a:pt x="1220" y="573"/>
                      </a:cubicBezTo>
                      <a:cubicBezTo>
                        <a:pt x="1223" y="573"/>
                        <a:pt x="1227" y="575"/>
                        <a:pt x="1228" y="577"/>
                      </a:cubicBezTo>
                      <a:cubicBezTo>
                        <a:pt x="1229" y="579"/>
                        <a:pt x="1231" y="588"/>
                        <a:pt x="1234" y="591"/>
                      </a:cubicBezTo>
                      <a:cubicBezTo>
                        <a:pt x="1237" y="595"/>
                        <a:pt x="1238" y="592"/>
                        <a:pt x="1240" y="593"/>
                      </a:cubicBezTo>
                      <a:cubicBezTo>
                        <a:pt x="1241" y="595"/>
                        <a:pt x="1241" y="599"/>
                        <a:pt x="1242" y="601"/>
                      </a:cubicBezTo>
                      <a:cubicBezTo>
                        <a:pt x="1243" y="602"/>
                        <a:pt x="1248" y="608"/>
                        <a:pt x="1251" y="609"/>
                      </a:cubicBezTo>
                      <a:cubicBezTo>
                        <a:pt x="1254" y="610"/>
                        <a:pt x="1253" y="615"/>
                        <a:pt x="1255" y="616"/>
                      </a:cubicBezTo>
                      <a:cubicBezTo>
                        <a:pt x="1258" y="616"/>
                        <a:pt x="1258" y="613"/>
                        <a:pt x="1259" y="615"/>
                      </a:cubicBezTo>
                      <a:cubicBezTo>
                        <a:pt x="1260" y="617"/>
                        <a:pt x="1259" y="619"/>
                        <a:pt x="1264" y="621"/>
                      </a:cubicBezTo>
                      <a:cubicBezTo>
                        <a:pt x="1268" y="623"/>
                        <a:pt x="1272" y="626"/>
                        <a:pt x="1273" y="628"/>
                      </a:cubicBezTo>
                      <a:cubicBezTo>
                        <a:pt x="1274" y="630"/>
                        <a:pt x="1277" y="635"/>
                        <a:pt x="1280" y="634"/>
                      </a:cubicBezTo>
                      <a:cubicBezTo>
                        <a:pt x="1282" y="634"/>
                        <a:pt x="1288" y="633"/>
                        <a:pt x="1286" y="630"/>
                      </a:cubicBezTo>
                      <a:close/>
                      <a:moveTo>
                        <a:pt x="326" y="64"/>
                      </a:moveTo>
                      <a:cubicBezTo>
                        <a:pt x="329" y="62"/>
                        <a:pt x="341" y="58"/>
                        <a:pt x="344" y="57"/>
                      </a:cubicBezTo>
                      <a:cubicBezTo>
                        <a:pt x="347" y="56"/>
                        <a:pt x="358" y="58"/>
                        <a:pt x="356" y="59"/>
                      </a:cubicBezTo>
                      <a:cubicBezTo>
                        <a:pt x="355" y="59"/>
                        <a:pt x="352" y="63"/>
                        <a:pt x="354" y="63"/>
                      </a:cubicBezTo>
                      <a:cubicBezTo>
                        <a:pt x="357" y="64"/>
                        <a:pt x="368" y="65"/>
                        <a:pt x="368" y="63"/>
                      </a:cubicBezTo>
                      <a:cubicBezTo>
                        <a:pt x="368" y="62"/>
                        <a:pt x="368" y="59"/>
                        <a:pt x="371" y="61"/>
                      </a:cubicBezTo>
                      <a:cubicBezTo>
                        <a:pt x="374" y="64"/>
                        <a:pt x="386" y="71"/>
                        <a:pt x="383" y="70"/>
                      </a:cubicBezTo>
                      <a:cubicBezTo>
                        <a:pt x="381" y="69"/>
                        <a:pt x="373" y="67"/>
                        <a:pt x="372" y="69"/>
                      </a:cubicBezTo>
                      <a:cubicBezTo>
                        <a:pt x="371" y="71"/>
                        <a:pt x="378" y="72"/>
                        <a:pt x="377" y="74"/>
                      </a:cubicBezTo>
                      <a:cubicBezTo>
                        <a:pt x="377" y="76"/>
                        <a:pt x="375" y="81"/>
                        <a:pt x="373" y="80"/>
                      </a:cubicBezTo>
                      <a:cubicBezTo>
                        <a:pt x="372" y="78"/>
                        <a:pt x="370" y="72"/>
                        <a:pt x="366" y="72"/>
                      </a:cubicBezTo>
                      <a:cubicBezTo>
                        <a:pt x="362" y="72"/>
                        <a:pt x="368" y="80"/>
                        <a:pt x="365" y="80"/>
                      </a:cubicBezTo>
                      <a:cubicBezTo>
                        <a:pt x="361" y="79"/>
                        <a:pt x="358" y="79"/>
                        <a:pt x="355" y="76"/>
                      </a:cubicBezTo>
                      <a:cubicBezTo>
                        <a:pt x="352" y="73"/>
                        <a:pt x="350" y="71"/>
                        <a:pt x="353" y="69"/>
                      </a:cubicBezTo>
                      <a:cubicBezTo>
                        <a:pt x="355" y="67"/>
                        <a:pt x="341" y="64"/>
                        <a:pt x="339" y="64"/>
                      </a:cubicBezTo>
                      <a:cubicBezTo>
                        <a:pt x="337" y="65"/>
                        <a:pt x="337" y="67"/>
                        <a:pt x="334" y="66"/>
                      </a:cubicBezTo>
                      <a:cubicBezTo>
                        <a:pt x="332" y="65"/>
                        <a:pt x="331" y="65"/>
                        <a:pt x="330" y="66"/>
                      </a:cubicBezTo>
                      <a:cubicBezTo>
                        <a:pt x="329" y="67"/>
                        <a:pt x="327" y="69"/>
                        <a:pt x="325" y="68"/>
                      </a:cubicBezTo>
                      <a:cubicBezTo>
                        <a:pt x="324" y="67"/>
                        <a:pt x="323" y="65"/>
                        <a:pt x="326" y="64"/>
                      </a:cubicBezTo>
                      <a:close/>
                      <a:moveTo>
                        <a:pt x="502" y="106"/>
                      </a:moveTo>
                      <a:cubicBezTo>
                        <a:pt x="500" y="107"/>
                        <a:pt x="496" y="108"/>
                        <a:pt x="496" y="110"/>
                      </a:cubicBezTo>
                      <a:cubicBezTo>
                        <a:pt x="495" y="112"/>
                        <a:pt x="499" y="121"/>
                        <a:pt x="497" y="121"/>
                      </a:cubicBezTo>
                      <a:cubicBezTo>
                        <a:pt x="494" y="121"/>
                        <a:pt x="489" y="121"/>
                        <a:pt x="490" y="123"/>
                      </a:cubicBezTo>
                      <a:cubicBezTo>
                        <a:pt x="491" y="124"/>
                        <a:pt x="498" y="127"/>
                        <a:pt x="496" y="127"/>
                      </a:cubicBezTo>
                      <a:cubicBezTo>
                        <a:pt x="493" y="128"/>
                        <a:pt x="488" y="130"/>
                        <a:pt x="483" y="130"/>
                      </a:cubicBezTo>
                      <a:cubicBezTo>
                        <a:pt x="477" y="129"/>
                        <a:pt x="464" y="126"/>
                        <a:pt x="466" y="125"/>
                      </a:cubicBezTo>
                      <a:cubicBezTo>
                        <a:pt x="467" y="123"/>
                        <a:pt x="473" y="126"/>
                        <a:pt x="472" y="123"/>
                      </a:cubicBezTo>
                      <a:cubicBezTo>
                        <a:pt x="470" y="121"/>
                        <a:pt x="468" y="119"/>
                        <a:pt x="470" y="118"/>
                      </a:cubicBezTo>
                      <a:cubicBezTo>
                        <a:pt x="472" y="118"/>
                        <a:pt x="470" y="117"/>
                        <a:pt x="468" y="115"/>
                      </a:cubicBezTo>
                      <a:cubicBezTo>
                        <a:pt x="466" y="114"/>
                        <a:pt x="453" y="109"/>
                        <a:pt x="457" y="109"/>
                      </a:cubicBezTo>
                      <a:cubicBezTo>
                        <a:pt x="461" y="109"/>
                        <a:pt x="466" y="108"/>
                        <a:pt x="470" y="110"/>
                      </a:cubicBezTo>
                      <a:cubicBezTo>
                        <a:pt x="474" y="112"/>
                        <a:pt x="480" y="117"/>
                        <a:pt x="484" y="114"/>
                      </a:cubicBezTo>
                      <a:cubicBezTo>
                        <a:pt x="488" y="112"/>
                        <a:pt x="482" y="105"/>
                        <a:pt x="487" y="105"/>
                      </a:cubicBezTo>
                      <a:cubicBezTo>
                        <a:pt x="491" y="104"/>
                        <a:pt x="505" y="105"/>
                        <a:pt x="502" y="106"/>
                      </a:cubicBezTo>
                      <a:close/>
                      <a:moveTo>
                        <a:pt x="897" y="266"/>
                      </a:moveTo>
                      <a:cubicBezTo>
                        <a:pt x="902" y="264"/>
                        <a:pt x="915" y="278"/>
                        <a:pt x="911" y="279"/>
                      </a:cubicBezTo>
                      <a:cubicBezTo>
                        <a:pt x="908" y="280"/>
                        <a:pt x="891" y="268"/>
                        <a:pt x="897" y="266"/>
                      </a:cubicBezTo>
                      <a:close/>
                      <a:moveTo>
                        <a:pt x="743" y="218"/>
                      </a:moveTo>
                      <a:cubicBezTo>
                        <a:pt x="749" y="218"/>
                        <a:pt x="766" y="229"/>
                        <a:pt x="770" y="233"/>
                      </a:cubicBezTo>
                      <a:cubicBezTo>
                        <a:pt x="775" y="236"/>
                        <a:pt x="787" y="243"/>
                        <a:pt x="794" y="246"/>
                      </a:cubicBezTo>
                      <a:cubicBezTo>
                        <a:pt x="801" y="249"/>
                        <a:pt x="809" y="259"/>
                        <a:pt x="812" y="260"/>
                      </a:cubicBezTo>
                      <a:cubicBezTo>
                        <a:pt x="816" y="260"/>
                        <a:pt x="815" y="264"/>
                        <a:pt x="811" y="264"/>
                      </a:cubicBezTo>
                      <a:cubicBezTo>
                        <a:pt x="806" y="264"/>
                        <a:pt x="806" y="258"/>
                        <a:pt x="804" y="256"/>
                      </a:cubicBezTo>
                      <a:cubicBezTo>
                        <a:pt x="802" y="254"/>
                        <a:pt x="793" y="249"/>
                        <a:pt x="789" y="248"/>
                      </a:cubicBezTo>
                      <a:cubicBezTo>
                        <a:pt x="785" y="246"/>
                        <a:pt x="783" y="246"/>
                        <a:pt x="778" y="243"/>
                      </a:cubicBezTo>
                      <a:cubicBezTo>
                        <a:pt x="772" y="241"/>
                        <a:pt x="759" y="235"/>
                        <a:pt x="756" y="231"/>
                      </a:cubicBezTo>
                      <a:cubicBezTo>
                        <a:pt x="753" y="226"/>
                        <a:pt x="742" y="228"/>
                        <a:pt x="743" y="227"/>
                      </a:cubicBezTo>
                      <a:cubicBezTo>
                        <a:pt x="745" y="226"/>
                        <a:pt x="738" y="218"/>
                        <a:pt x="743" y="218"/>
                      </a:cubicBezTo>
                      <a:close/>
                      <a:moveTo>
                        <a:pt x="643" y="162"/>
                      </a:moveTo>
                      <a:cubicBezTo>
                        <a:pt x="647" y="163"/>
                        <a:pt x="654" y="169"/>
                        <a:pt x="654" y="171"/>
                      </a:cubicBezTo>
                      <a:cubicBezTo>
                        <a:pt x="653" y="173"/>
                        <a:pt x="662" y="178"/>
                        <a:pt x="662" y="179"/>
                      </a:cubicBezTo>
                      <a:cubicBezTo>
                        <a:pt x="662" y="181"/>
                        <a:pt x="665" y="188"/>
                        <a:pt x="662" y="187"/>
                      </a:cubicBezTo>
                      <a:cubicBezTo>
                        <a:pt x="658" y="185"/>
                        <a:pt x="656" y="185"/>
                        <a:pt x="657" y="183"/>
                      </a:cubicBezTo>
                      <a:cubicBezTo>
                        <a:pt x="659" y="181"/>
                        <a:pt x="660" y="179"/>
                        <a:pt x="657" y="178"/>
                      </a:cubicBezTo>
                      <a:cubicBezTo>
                        <a:pt x="655" y="177"/>
                        <a:pt x="648" y="174"/>
                        <a:pt x="645" y="170"/>
                      </a:cubicBezTo>
                      <a:cubicBezTo>
                        <a:pt x="642" y="166"/>
                        <a:pt x="639" y="162"/>
                        <a:pt x="643" y="162"/>
                      </a:cubicBezTo>
                      <a:close/>
                      <a:moveTo>
                        <a:pt x="568" y="152"/>
                      </a:moveTo>
                      <a:cubicBezTo>
                        <a:pt x="566" y="152"/>
                        <a:pt x="563" y="151"/>
                        <a:pt x="561" y="151"/>
                      </a:cubicBezTo>
                      <a:cubicBezTo>
                        <a:pt x="559" y="152"/>
                        <a:pt x="561" y="156"/>
                        <a:pt x="560" y="157"/>
                      </a:cubicBezTo>
                      <a:cubicBezTo>
                        <a:pt x="559" y="157"/>
                        <a:pt x="556" y="158"/>
                        <a:pt x="554" y="158"/>
                      </a:cubicBezTo>
                      <a:cubicBezTo>
                        <a:pt x="552" y="158"/>
                        <a:pt x="554" y="161"/>
                        <a:pt x="552" y="161"/>
                      </a:cubicBezTo>
                      <a:cubicBezTo>
                        <a:pt x="551" y="160"/>
                        <a:pt x="541" y="155"/>
                        <a:pt x="543" y="155"/>
                      </a:cubicBezTo>
                      <a:cubicBezTo>
                        <a:pt x="545" y="155"/>
                        <a:pt x="555" y="156"/>
                        <a:pt x="554" y="154"/>
                      </a:cubicBezTo>
                      <a:cubicBezTo>
                        <a:pt x="552" y="153"/>
                        <a:pt x="550" y="152"/>
                        <a:pt x="551" y="151"/>
                      </a:cubicBezTo>
                      <a:cubicBezTo>
                        <a:pt x="552" y="150"/>
                        <a:pt x="551" y="143"/>
                        <a:pt x="555" y="145"/>
                      </a:cubicBezTo>
                      <a:cubicBezTo>
                        <a:pt x="558" y="146"/>
                        <a:pt x="561" y="149"/>
                        <a:pt x="563" y="147"/>
                      </a:cubicBezTo>
                      <a:cubicBezTo>
                        <a:pt x="565" y="146"/>
                        <a:pt x="578" y="146"/>
                        <a:pt x="574" y="147"/>
                      </a:cubicBezTo>
                      <a:cubicBezTo>
                        <a:pt x="572" y="148"/>
                        <a:pt x="570" y="153"/>
                        <a:pt x="568" y="152"/>
                      </a:cubicBezTo>
                      <a:close/>
                      <a:moveTo>
                        <a:pt x="1064" y="364"/>
                      </a:moveTo>
                      <a:cubicBezTo>
                        <a:pt x="1061" y="361"/>
                        <a:pt x="1051" y="354"/>
                        <a:pt x="1048" y="353"/>
                      </a:cubicBezTo>
                      <a:cubicBezTo>
                        <a:pt x="1045" y="352"/>
                        <a:pt x="1047" y="359"/>
                        <a:pt x="1045" y="359"/>
                      </a:cubicBezTo>
                      <a:cubicBezTo>
                        <a:pt x="1043" y="358"/>
                        <a:pt x="1037" y="354"/>
                        <a:pt x="1038" y="352"/>
                      </a:cubicBezTo>
                      <a:cubicBezTo>
                        <a:pt x="1039" y="350"/>
                        <a:pt x="1040" y="348"/>
                        <a:pt x="1036" y="345"/>
                      </a:cubicBezTo>
                      <a:cubicBezTo>
                        <a:pt x="1033" y="343"/>
                        <a:pt x="1029" y="342"/>
                        <a:pt x="1029" y="340"/>
                      </a:cubicBezTo>
                      <a:cubicBezTo>
                        <a:pt x="1029" y="338"/>
                        <a:pt x="1021" y="334"/>
                        <a:pt x="1018" y="333"/>
                      </a:cubicBezTo>
                      <a:cubicBezTo>
                        <a:pt x="1016" y="332"/>
                        <a:pt x="1010" y="329"/>
                        <a:pt x="1005" y="329"/>
                      </a:cubicBezTo>
                      <a:cubicBezTo>
                        <a:pt x="1001" y="329"/>
                        <a:pt x="1007" y="334"/>
                        <a:pt x="1006" y="336"/>
                      </a:cubicBezTo>
                      <a:cubicBezTo>
                        <a:pt x="1004" y="338"/>
                        <a:pt x="1003" y="342"/>
                        <a:pt x="1005" y="343"/>
                      </a:cubicBezTo>
                      <a:cubicBezTo>
                        <a:pt x="1006" y="344"/>
                        <a:pt x="1015" y="351"/>
                        <a:pt x="1015" y="352"/>
                      </a:cubicBezTo>
                      <a:cubicBezTo>
                        <a:pt x="1015" y="353"/>
                        <a:pt x="1013" y="356"/>
                        <a:pt x="1017" y="360"/>
                      </a:cubicBezTo>
                      <a:cubicBezTo>
                        <a:pt x="1021" y="363"/>
                        <a:pt x="1035" y="374"/>
                        <a:pt x="1037" y="380"/>
                      </a:cubicBezTo>
                      <a:cubicBezTo>
                        <a:pt x="1039" y="386"/>
                        <a:pt x="1039" y="389"/>
                        <a:pt x="1033" y="386"/>
                      </a:cubicBezTo>
                      <a:cubicBezTo>
                        <a:pt x="1027" y="384"/>
                        <a:pt x="1019" y="380"/>
                        <a:pt x="1017" y="377"/>
                      </a:cubicBezTo>
                      <a:cubicBezTo>
                        <a:pt x="1015" y="373"/>
                        <a:pt x="1004" y="361"/>
                        <a:pt x="1001" y="356"/>
                      </a:cubicBezTo>
                      <a:cubicBezTo>
                        <a:pt x="997" y="351"/>
                        <a:pt x="994" y="349"/>
                        <a:pt x="993" y="345"/>
                      </a:cubicBezTo>
                      <a:cubicBezTo>
                        <a:pt x="991" y="342"/>
                        <a:pt x="990" y="338"/>
                        <a:pt x="988" y="336"/>
                      </a:cubicBezTo>
                      <a:cubicBezTo>
                        <a:pt x="987" y="335"/>
                        <a:pt x="988" y="341"/>
                        <a:pt x="987" y="341"/>
                      </a:cubicBezTo>
                      <a:cubicBezTo>
                        <a:pt x="986" y="341"/>
                        <a:pt x="986" y="347"/>
                        <a:pt x="984" y="344"/>
                      </a:cubicBezTo>
                      <a:cubicBezTo>
                        <a:pt x="983" y="341"/>
                        <a:pt x="976" y="329"/>
                        <a:pt x="980" y="329"/>
                      </a:cubicBezTo>
                      <a:cubicBezTo>
                        <a:pt x="984" y="329"/>
                        <a:pt x="986" y="332"/>
                        <a:pt x="986" y="330"/>
                      </a:cubicBezTo>
                      <a:cubicBezTo>
                        <a:pt x="986" y="328"/>
                        <a:pt x="984" y="326"/>
                        <a:pt x="988" y="326"/>
                      </a:cubicBezTo>
                      <a:cubicBezTo>
                        <a:pt x="991" y="326"/>
                        <a:pt x="991" y="323"/>
                        <a:pt x="993" y="324"/>
                      </a:cubicBezTo>
                      <a:cubicBezTo>
                        <a:pt x="995" y="324"/>
                        <a:pt x="1000" y="324"/>
                        <a:pt x="1002" y="325"/>
                      </a:cubicBezTo>
                      <a:cubicBezTo>
                        <a:pt x="1005" y="326"/>
                        <a:pt x="1009" y="327"/>
                        <a:pt x="1008" y="326"/>
                      </a:cubicBezTo>
                      <a:cubicBezTo>
                        <a:pt x="1007" y="325"/>
                        <a:pt x="991" y="318"/>
                        <a:pt x="990" y="318"/>
                      </a:cubicBezTo>
                      <a:cubicBezTo>
                        <a:pt x="988" y="317"/>
                        <a:pt x="986" y="314"/>
                        <a:pt x="984" y="314"/>
                      </a:cubicBezTo>
                      <a:cubicBezTo>
                        <a:pt x="983" y="314"/>
                        <a:pt x="980" y="316"/>
                        <a:pt x="977" y="316"/>
                      </a:cubicBezTo>
                      <a:cubicBezTo>
                        <a:pt x="974" y="315"/>
                        <a:pt x="973" y="319"/>
                        <a:pt x="968" y="318"/>
                      </a:cubicBezTo>
                      <a:cubicBezTo>
                        <a:pt x="964" y="317"/>
                        <a:pt x="957" y="313"/>
                        <a:pt x="954" y="312"/>
                      </a:cubicBezTo>
                      <a:cubicBezTo>
                        <a:pt x="951" y="311"/>
                        <a:pt x="950" y="313"/>
                        <a:pt x="948" y="313"/>
                      </a:cubicBezTo>
                      <a:cubicBezTo>
                        <a:pt x="947" y="312"/>
                        <a:pt x="945" y="306"/>
                        <a:pt x="943" y="306"/>
                      </a:cubicBezTo>
                      <a:cubicBezTo>
                        <a:pt x="941" y="306"/>
                        <a:pt x="940" y="313"/>
                        <a:pt x="940" y="313"/>
                      </a:cubicBezTo>
                      <a:cubicBezTo>
                        <a:pt x="939" y="314"/>
                        <a:pt x="931" y="318"/>
                        <a:pt x="929" y="317"/>
                      </a:cubicBezTo>
                      <a:cubicBezTo>
                        <a:pt x="927" y="316"/>
                        <a:pt x="924" y="312"/>
                        <a:pt x="923" y="312"/>
                      </a:cubicBezTo>
                      <a:cubicBezTo>
                        <a:pt x="921" y="312"/>
                        <a:pt x="919" y="315"/>
                        <a:pt x="916" y="315"/>
                      </a:cubicBezTo>
                      <a:cubicBezTo>
                        <a:pt x="912" y="315"/>
                        <a:pt x="916" y="311"/>
                        <a:pt x="915" y="308"/>
                      </a:cubicBezTo>
                      <a:cubicBezTo>
                        <a:pt x="914" y="305"/>
                        <a:pt x="912" y="301"/>
                        <a:pt x="915" y="300"/>
                      </a:cubicBezTo>
                      <a:cubicBezTo>
                        <a:pt x="918" y="300"/>
                        <a:pt x="922" y="298"/>
                        <a:pt x="922" y="296"/>
                      </a:cubicBezTo>
                      <a:cubicBezTo>
                        <a:pt x="922" y="296"/>
                        <a:pt x="922" y="296"/>
                        <a:pt x="922" y="296"/>
                      </a:cubicBezTo>
                      <a:cubicBezTo>
                        <a:pt x="921" y="294"/>
                        <a:pt x="918" y="290"/>
                        <a:pt x="920" y="290"/>
                      </a:cubicBezTo>
                      <a:cubicBezTo>
                        <a:pt x="921" y="290"/>
                        <a:pt x="925" y="293"/>
                        <a:pt x="925" y="290"/>
                      </a:cubicBezTo>
                      <a:cubicBezTo>
                        <a:pt x="925" y="287"/>
                        <a:pt x="921" y="285"/>
                        <a:pt x="924" y="285"/>
                      </a:cubicBezTo>
                      <a:cubicBezTo>
                        <a:pt x="927" y="285"/>
                        <a:pt x="936" y="287"/>
                        <a:pt x="939" y="286"/>
                      </a:cubicBezTo>
                      <a:cubicBezTo>
                        <a:pt x="942" y="286"/>
                        <a:pt x="955" y="298"/>
                        <a:pt x="960" y="298"/>
                      </a:cubicBezTo>
                      <a:cubicBezTo>
                        <a:pt x="964" y="298"/>
                        <a:pt x="968" y="297"/>
                        <a:pt x="971" y="299"/>
                      </a:cubicBezTo>
                      <a:cubicBezTo>
                        <a:pt x="974" y="301"/>
                        <a:pt x="987" y="312"/>
                        <a:pt x="990" y="313"/>
                      </a:cubicBezTo>
                      <a:cubicBezTo>
                        <a:pt x="993" y="314"/>
                        <a:pt x="1010" y="322"/>
                        <a:pt x="1013" y="322"/>
                      </a:cubicBezTo>
                      <a:cubicBezTo>
                        <a:pt x="1016" y="322"/>
                        <a:pt x="1025" y="323"/>
                        <a:pt x="1029" y="324"/>
                      </a:cubicBezTo>
                      <a:cubicBezTo>
                        <a:pt x="1033" y="325"/>
                        <a:pt x="1038" y="326"/>
                        <a:pt x="1041" y="325"/>
                      </a:cubicBezTo>
                      <a:cubicBezTo>
                        <a:pt x="1043" y="324"/>
                        <a:pt x="1067" y="340"/>
                        <a:pt x="1067" y="342"/>
                      </a:cubicBezTo>
                      <a:cubicBezTo>
                        <a:pt x="1067" y="344"/>
                        <a:pt x="1073" y="346"/>
                        <a:pt x="1071" y="346"/>
                      </a:cubicBezTo>
                      <a:cubicBezTo>
                        <a:pt x="1070" y="347"/>
                        <a:pt x="1061" y="344"/>
                        <a:pt x="1059" y="343"/>
                      </a:cubicBezTo>
                      <a:cubicBezTo>
                        <a:pt x="1057" y="341"/>
                        <a:pt x="1047" y="336"/>
                        <a:pt x="1046" y="336"/>
                      </a:cubicBezTo>
                      <a:cubicBezTo>
                        <a:pt x="1044" y="336"/>
                        <a:pt x="1053" y="343"/>
                        <a:pt x="1054" y="345"/>
                      </a:cubicBezTo>
                      <a:cubicBezTo>
                        <a:pt x="1054" y="348"/>
                        <a:pt x="1063" y="355"/>
                        <a:pt x="1064" y="357"/>
                      </a:cubicBezTo>
                      <a:cubicBezTo>
                        <a:pt x="1064" y="359"/>
                        <a:pt x="1071" y="364"/>
                        <a:pt x="1070" y="365"/>
                      </a:cubicBezTo>
                      <a:cubicBezTo>
                        <a:pt x="1070" y="366"/>
                        <a:pt x="1068" y="366"/>
                        <a:pt x="1067" y="366"/>
                      </a:cubicBezTo>
                      <a:cubicBezTo>
                        <a:pt x="1066" y="365"/>
                        <a:pt x="1065" y="365"/>
                        <a:pt x="1064" y="364"/>
                      </a:cubicBezTo>
                      <a:close/>
                      <a:moveTo>
                        <a:pt x="1122" y="364"/>
                      </a:moveTo>
                      <a:cubicBezTo>
                        <a:pt x="1120" y="364"/>
                        <a:pt x="1107" y="361"/>
                        <a:pt x="1105" y="361"/>
                      </a:cubicBezTo>
                      <a:cubicBezTo>
                        <a:pt x="1102" y="362"/>
                        <a:pt x="1100" y="364"/>
                        <a:pt x="1103" y="366"/>
                      </a:cubicBezTo>
                      <a:cubicBezTo>
                        <a:pt x="1106" y="368"/>
                        <a:pt x="1109" y="373"/>
                        <a:pt x="1109" y="377"/>
                      </a:cubicBezTo>
                      <a:cubicBezTo>
                        <a:pt x="1109" y="380"/>
                        <a:pt x="1101" y="384"/>
                        <a:pt x="1099" y="385"/>
                      </a:cubicBezTo>
                      <a:cubicBezTo>
                        <a:pt x="1096" y="385"/>
                        <a:pt x="1098" y="389"/>
                        <a:pt x="1097" y="389"/>
                      </a:cubicBezTo>
                      <a:cubicBezTo>
                        <a:pt x="1093" y="389"/>
                        <a:pt x="1079" y="392"/>
                        <a:pt x="1074" y="385"/>
                      </a:cubicBezTo>
                      <a:cubicBezTo>
                        <a:pt x="1069" y="378"/>
                        <a:pt x="1067" y="372"/>
                        <a:pt x="1070" y="372"/>
                      </a:cubicBezTo>
                      <a:cubicBezTo>
                        <a:pt x="1070" y="372"/>
                        <a:pt x="1070" y="372"/>
                        <a:pt x="1071" y="372"/>
                      </a:cubicBezTo>
                      <a:cubicBezTo>
                        <a:pt x="1073" y="373"/>
                        <a:pt x="1076" y="375"/>
                        <a:pt x="1076" y="376"/>
                      </a:cubicBezTo>
                      <a:cubicBezTo>
                        <a:pt x="1075" y="377"/>
                        <a:pt x="1073" y="380"/>
                        <a:pt x="1074" y="381"/>
                      </a:cubicBezTo>
                      <a:cubicBezTo>
                        <a:pt x="1075" y="381"/>
                        <a:pt x="1082" y="381"/>
                        <a:pt x="1083" y="379"/>
                      </a:cubicBezTo>
                      <a:cubicBezTo>
                        <a:pt x="1083" y="377"/>
                        <a:pt x="1082" y="374"/>
                        <a:pt x="1085" y="374"/>
                      </a:cubicBezTo>
                      <a:cubicBezTo>
                        <a:pt x="1089" y="373"/>
                        <a:pt x="1093" y="376"/>
                        <a:pt x="1094" y="375"/>
                      </a:cubicBezTo>
                      <a:cubicBezTo>
                        <a:pt x="1096" y="374"/>
                        <a:pt x="1094" y="371"/>
                        <a:pt x="1097" y="371"/>
                      </a:cubicBezTo>
                      <a:cubicBezTo>
                        <a:pt x="1099" y="370"/>
                        <a:pt x="1104" y="372"/>
                        <a:pt x="1103" y="370"/>
                      </a:cubicBezTo>
                      <a:cubicBezTo>
                        <a:pt x="1102" y="368"/>
                        <a:pt x="1102" y="366"/>
                        <a:pt x="1099" y="365"/>
                      </a:cubicBezTo>
                      <a:cubicBezTo>
                        <a:pt x="1096" y="364"/>
                        <a:pt x="1089" y="361"/>
                        <a:pt x="1091" y="358"/>
                      </a:cubicBezTo>
                      <a:cubicBezTo>
                        <a:pt x="1093" y="356"/>
                        <a:pt x="1100" y="351"/>
                        <a:pt x="1104" y="353"/>
                      </a:cubicBezTo>
                      <a:cubicBezTo>
                        <a:pt x="1108" y="354"/>
                        <a:pt x="1110" y="357"/>
                        <a:pt x="1111" y="355"/>
                      </a:cubicBezTo>
                      <a:cubicBezTo>
                        <a:pt x="1112" y="353"/>
                        <a:pt x="1110" y="351"/>
                        <a:pt x="1112" y="350"/>
                      </a:cubicBezTo>
                      <a:cubicBezTo>
                        <a:pt x="1112" y="350"/>
                        <a:pt x="1114" y="349"/>
                        <a:pt x="1116" y="348"/>
                      </a:cubicBezTo>
                      <a:cubicBezTo>
                        <a:pt x="1117" y="348"/>
                        <a:pt x="1118" y="348"/>
                        <a:pt x="1118" y="349"/>
                      </a:cubicBezTo>
                      <a:cubicBezTo>
                        <a:pt x="1119" y="351"/>
                        <a:pt x="1115" y="352"/>
                        <a:pt x="1117" y="353"/>
                      </a:cubicBezTo>
                      <a:cubicBezTo>
                        <a:pt x="1119" y="354"/>
                        <a:pt x="1125" y="359"/>
                        <a:pt x="1125" y="360"/>
                      </a:cubicBezTo>
                      <a:cubicBezTo>
                        <a:pt x="1125" y="361"/>
                        <a:pt x="1125" y="364"/>
                        <a:pt x="1122" y="364"/>
                      </a:cubicBezTo>
                      <a:close/>
                    </a:path>
                  </a:pathLst>
                </a:custGeom>
                <a:solidFill>
                  <a:srgbClr val="BBC8D9"/>
                </a:solidFill>
                <a:ln w="3175" cap="flat">
                  <a:solidFill>
                    <a:srgbClr val="000000"/>
                  </a:solidFill>
                  <a:prstDash val="solid"/>
                  <a:miter lim="800000"/>
                  <a:headEnd/>
                  <a:tailEnd/>
                </a:ln>
              </p:spPr>
              <p:txBody>
                <a:bodyPr/>
                <a:lstStyle/>
                <a:p>
                  <a:endParaRPr lang="ja-JP" altLang="en-US"/>
                </a:p>
              </p:txBody>
            </p:sp>
            <p:sp>
              <p:nvSpPr>
                <p:cNvPr id="169" name="Freeform 119">
                  <a:extLst>
                    <a:ext uri="{FF2B5EF4-FFF2-40B4-BE49-F238E27FC236}">
                      <a16:creationId xmlns:a16="http://schemas.microsoft.com/office/drawing/2014/main" id="{191667E4-9928-42CB-8AF8-BA5118C79272}"/>
                    </a:ext>
                  </a:extLst>
                </p:cNvPr>
                <p:cNvSpPr>
                  <a:spLocks noChangeAspect="1"/>
                </p:cNvSpPr>
                <p:nvPr/>
              </p:nvSpPr>
              <p:spPr bwMode="auto">
                <a:xfrm>
                  <a:off x="5165" y="131"/>
                  <a:ext cx="86" cy="18"/>
                </a:xfrm>
                <a:custGeom>
                  <a:avLst/>
                  <a:gdLst>
                    <a:gd name="T0" fmla="*/ 40 w 43"/>
                    <a:gd name="T1" fmla="*/ 7 h 9"/>
                    <a:gd name="T2" fmla="*/ 22 w 43"/>
                    <a:gd name="T3" fmla="*/ 6 h 9"/>
                    <a:gd name="T4" fmla="*/ 5 w 43"/>
                    <a:gd name="T5" fmla="*/ 0 h 9"/>
                    <a:gd name="T6" fmla="*/ 40 w 43"/>
                    <a:gd name="T7" fmla="*/ 7 h 9"/>
                  </a:gdLst>
                  <a:ahLst/>
                  <a:cxnLst>
                    <a:cxn ang="0">
                      <a:pos x="T0" y="T1"/>
                    </a:cxn>
                    <a:cxn ang="0">
                      <a:pos x="T2" y="T3"/>
                    </a:cxn>
                    <a:cxn ang="0">
                      <a:pos x="T4" y="T5"/>
                    </a:cxn>
                    <a:cxn ang="0">
                      <a:pos x="T6" y="T7"/>
                    </a:cxn>
                  </a:cxnLst>
                  <a:rect l="0" t="0" r="r" b="b"/>
                  <a:pathLst>
                    <a:path w="43" h="9">
                      <a:moveTo>
                        <a:pt x="40" y="7"/>
                      </a:moveTo>
                      <a:cubicBezTo>
                        <a:pt x="38" y="9"/>
                        <a:pt x="27" y="8"/>
                        <a:pt x="22" y="6"/>
                      </a:cubicBezTo>
                      <a:cubicBezTo>
                        <a:pt x="16" y="5"/>
                        <a:pt x="0" y="0"/>
                        <a:pt x="5" y="0"/>
                      </a:cubicBezTo>
                      <a:cubicBezTo>
                        <a:pt x="9" y="0"/>
                        <a:pt x="43" y="4"/>
                        <a:pt x="40" y="7"/>
                      </a:cubicBezTo>
                      <a:close/>
                    </a:path>
                  </a:pathLst>
                </a:custGeom>
                <a:solidFill>
                  <a:srgbClr val="BBC8D9"/>
                </a:solidFill>
                <a:ln w="3175" cap="flat">
                  <a:solidFill>
                    <a:srgbClr val="000000"/>
                  </a:solidFill>
                  <a:prstDash val="solid"/>
                  <a:miter lim="800000"/>
                  <a:headEnd/>
                  <a:tailEnd/>
                </a:ln>
              </p:spPr>
              <p:txBody>
                <a:bodyPr/>
                <a:lstStyle/>
                <a:p>
                  <a:endParaRPr lang="ja-JP" altLang="en-US"/>
                </a:p>
              </p:txBody>
            </p:sp>
            <p:sp>
              <p:nvSpPr>
                <p:cNvPr id="170" name="Freeform 120">
                  <a:extLst>
                    <a:ext uri="{FF2B5EF4-FFF2-40B4-BE49-F238E27FC236}">
                      <a16:creationId xmlns:a16="http://schemas.microsoft.com/office/drawing/2014/main" id="{9A4C97D2-263F-4194-84AD-475CA6FF0729}"/>
                    </a:ext>
                  </a:extLst>
                </p:cNvPr>
                <p:cNvSpPr>
                  <a:spLocks noChangeAspect="1"/>
                </p:cNvSpPr>
                <p:nvPr/>
              </p:nvSpPr>
              <p:spPr bwMode="auto">
                <a:xfrm>
                  <a:off x="4229" y="-125"/>
                  <a:ext cx="1723" cy="507"/>
                </a:xfrm>
                <a:custGeom>
                  <a:avLst/>
                  <a:gdLst>
                    <a:gd name="T0" fmla="*/ 2 w 860"/>
                    <a:gd name="T1" fmla="*/ 7 h 253"/>
                    <a:gd name="T2" fmla="*/ 53 w 860"/>
                    <a:gd name="T3" fmla="*/ 14 h 253"/>
                    <a:gd name="T4" fmla="*/ 8 w 860"/>
                    <a:gd name="T5" fmla="*/ 12 h 253"/>
                    <a:gd name="T6" fmla="*/ 7 w 860"/>
                    <a:gd name="T7" fmla="*/ 17 h 253"/>
                    <a:gd name="T8" fmla="*/ 31 w 860"/>
                    <a:gd name="T9" fmla="*/ 21 h 253"/>
                    <a:gd name="T10" fmla="*/ 54 w 860"/>
                    <a:gd name="T11" fmla="*/ 31 h 253"/>
                    <a:gd name="T12" fmla="*/ 90 w 860"/>
                    <a:gd name="T13" fmla="*/ 37 h 253"/>
                    <a:gd name="T14" fmla="*/ 94 w 860"/>
                    <a:gd name="T15" fmla="*/ 47 h 253"/>
                    <a:gd name="T16" fmla="*/ 141 w 860"/>
                    <a:gd name="T17" fmla="*/ 53 h 253"/>
                    <a:gd name="T18" fmla="*/ 154 w 860"/>
                    <a:gd name="T19" fmla="*/ 53 h 253"/>
                    <a:gd name="T20" fmla="*/ 153 w 860"/>
                    <a:gd name="T21" fmla="*/ 58 h 253"/>
                    <a:gd name="T22" fmla="*/ 173 w 860"/>
                    <a:gd name="T23" fmla="*/ 63 h 253"/>
                    <a:gd name="T24" fmla="*/ 207 w 860"/>
                    <a:gd name="T25" fmla="*/ 66 h 253"/>
                    <a:gd name="T26" fmla="*/ 271 w 860"/>
                    <a:gd name="T27" fmla="*/ 73 h 253"/>
                    <a:gd name="T28" fmla="*/ 381 w 860"/>
                    <a:gd name="T29" fmla="*/ 100 h 253"/>
                    <a:gd name="T30" fmla="*/ 430 w 860"/>
                    <a:gd name="T31" fmla="*/ 113 h 253"/>
                    <a:gd name="T32" fmla="*/ 451 w 860"/>
                    <a:gd name="T33" fmla="*/ 115 h 253"/>
                    <a:gd name="T34" fmla="*/ 478 w 860"/>
                    <a:gd name="T35" fmla="*/ 122 h 253"/>
                    <a:gd name="T36" fmla="*/ 457 w 860"/>
                    <a:gd name="T37" fmla="*/ 121 h 253"/>
                    <a:gd name="T38" fmla="*/ 500 w 860"/>
                    <a:gd name="T39" fmla="*/ 128 h 253"/>
                    <a:gd name="T40" fmla="*/ 542 w 860"/>
                    <a:gd name="T41" fmla="*/ 144 h 253"/>
                    <a:gd name="T42" fmla="*/ 534 w 860"/>
                    <a:gd name="T43" fmla="*/ 147 h 253"/>
                    <a:gd name="T44" fmla="*/ 580 w 860"/>
                    <a:gd name="T45" fmla="*/ 163 h 253"/>
                    <a:gd name="T46" fmla="*/ 617 w 860"/>
                    <a:gd name="T47" fmla="*/ 177 h 253"/>
                    <a:gd name="T48" fmla="*/ 741 w 860"/>
                    <a:gd name="T49" fmla="*/ 220 h 253"/>
                    <a:gd name="T50" fmla="*/ 794 w 860"/>
                    <a:gd name="T51" fmla="*/ 237 h 253"/>
                    <a:gd name="T52" fmla="*/ 821 w 860"/>
                    <a:gd name="T53" fmla="*/ 239 h 253"/>
                    <a:gd name="T54" fmla="*/ 856 w 860"/>
                    <a:gd name="T55" fmla="*/ 247 h 253"/>
                    <a:gd name="T56" fmla="*/ 817 w 860"/>
                    <a:gd name="T57" fmla="*/ 226 h 253"/>
                    <a:gd name="T58" fmla="*/ 789 w 860"/>
                    <a:gd name="T59" fmla="*/ 212 h 253"/>
                    <a:gd name="T60" fmla="*/ 772 w 860"/>
                    <a:gd name="T61" fmla="*/ 202 h 253"/>
                    <a:gd name="T62" fmla="*/ 749 w 860"/>
                    <a:gd name="T63" fmla="*/ 190 h 253"/>
                    <a:gd name="T64" fmla="*/ 732 w 860"/>
                    <a:gd name="T65" fmla="*/ 186 h 253"/>
                    <a:gd name="T66" fmla="*/ 720 w 860"/>
                    <a:gd name="T67" fmla="*/ 178 h 253"/>
                    <a:gd name="T68" fmla="*/ 735 w 860"/>
                    <a:gd name="T69" fmla="*/ 177 h 253"/>
                    <a:gd name="T70" fmla="*/ 732 w 860"/>
                    <a:gd name="T71" fmla="*/ 171 h 253"/>
                    <a:gd name="T72" fmla="*/ 700 w 860"/>
                    <a:gd name="T73" fmla="*/ 155 h 253"/>
                    <a:gd name="T74" fmla="*/ 692 w 860"/>
                    <a:gd name="T75" fmla="*/ 150 h 253"/>
                    <a:gd name="T76" fmla="*/ 699 w 860"/>
                    <a:gd name="T77" fmla="*/ 148 h 253"/>
                    <a:gd name="T78" fmla="*/ 3 w 860"/>
                    <a:gd name="T79" fmla="*/ 0 h 253"/>
                    <a:gd name="T80" fmla="*/ 2 w 860"/>
                    <a:gd name="T81" fmla="*/ 7 h 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860" h="253">
                      <a:moveTo>
                        <a:pt x="2" y="7"/>
                      </a:moveTo>
                      <a:cubicBezTo>
                        <a:pt x="7" y="7"/>
                        <a:pt x="57" y="14"/>
                        <a:pt x="53" y="14"/>
                      </a:cubicBezTo>
                      <a:cubicBezTo>
                        <a:pt x="49" y="14"/>
                        <a:pt x="13" y="12"/>
                        <a:pt x="8" y="12"/>
                      </a:cubicBezTo>
                      <a:cubicBezTo>
                        <a:pt x="3" y="13"/>
                        <a:pt x="3" y="17"/>
                        <a:pt x="7" y="17"/>
                      </a:cubicBezTo>
                      <a:cubicBezTo>
                        <a:pt x="10" y="18"/>
                        <a:pt x="26" y="17"/>
                        <a:pt x="31" y="21"/>
                      </a:cubicBezTo>
                      <a:cubicBezTo>
                        <a:pt x="37" y="26"/>
                        <a:pt x="47" y="31"/>
                        <a:pt x="54" y="31"/>
                      </a:cubicBezTo>
                      <a:cubicBezTo>
                        <a:pt x="61" y="31"/>
                        <a:pt x="93" y="34"/>
                        <a:pt x="90" y="37"/>
                      </a:cubicBezTo>
                      <a:cubicBezTo>
                        <a:pt x="87" y="40"/>
                        <a:pt x="85" y="43"/>
                        <a:pt x="94" y="47"/>
                      </a:cubicBezTo>
                      <a:cubicBezTo>
                        <a:pt x="103" y="50"/>
                        <a:pt x="136" y="54"/>
                        <a:pt x="141" y="53"/>
                      </a:cubicBezTo>
                      <a:cubicBezTo>
                        <a:pt x="146" y="51"/>
                        <a:pt x="156" y="51"/>
                        <a:pt x="154" y="53"/>
                      </a:cubicBezTo>
                      <a:cubicBezTo>
                        <a:pt x="151" y="55"/>
                        <a:pt x="147" y="56"/>
                        <a:pt x="153" y="58"/>
                      </a:cubicBezTo>
                      <a:cubicBezTo>
                        <a:pt x="158" y="60"/>
                        <a:pt x="167" y="60"/>
                        <a:pt x="173" y="63"/>
                      </a:cubicBezTo>
                      <a:cubicBezTo>
                        <a:pt x="179" y="66"/>
                        <a:pt x="197" y="69"/>
                        <a:pt x="207" y="66"/>
                      </a:cubicBezTo>
                      <a:cubicBezTo>
                        <a:pt x="217" y="64"/>
                        <a:pt x="257" y="71"/>
                        <a:pt x="271" y="73"/>
                      </a:cubicBezTo>
                      <a:cubicBezTo>
                        <a:pt x="286" y="76"/>
                        <a:pt x="367" y="95"/>
                        <a:pt x="381" y="100"/>
                      </a:cubicBezTo>
                      <a:cubicBezTo>
                        <a:pt x="394" y="105"/>
                        <a:pt x="422" y="113"/>
                        <a:pt x="430" y="113"/>
                      </a:cubicBezTo>
                      <a:cubicBezTo>
                        <a:pt x="438" y="112"/>
                        <a:pt x="439" y="113"/>
                        <a:pt x="451" y="115"/>
                      </a:cubicBezTo>
                      <a:cubicBezTo>
                        <a:pt x="464" y="117"/>
                        <a:pt x="482" y="122"/>
                        <a:pt x="478" y="122"/>
                      </a:cubicBezTo>
                      <a:cubicBezTo>
                        <a:pt x="473" y="122"/>
                        <a:pt x="455" y="120"/>
                        <a:pt x="457" y="121"/>
                      </a:cubicBezTo>
                      <a:cubicBezTo>
                        <a:pt x="459" y="122"/>
                        <a:pt x="493" y="128"/>
                        <a:pt x="500" y="128"/>
                      </a:cubicBezTo>
                      <a:cubicBezTo>
                        <a:pt x="508" y="127"/>
                        <a:pt x="549" y="143"/>
                        <a:pt x="542" y="144"/>
                      </a:cubicBezTo>
                      <a:cubicBezTo>
                        <a:pt x="535" y="144"/>
                        <a:pt x="523" y="142"/>
                        <a:pt x="534" y="147"/>
                      </a:cubicBezTo>
                      <a:cubicBezTo>
                        <a:pt x="544" y="151"/>
                        <a:pt x="571" y="163"/>
                        <a:pt x="580" y="163"/>
                      </a:cubicBezTo>
                      <a:cubicBezTo>
                        <a:pt x="590" y="164"/>
                        <a:pt x="607" y="173"/>
                        <a:pt x="617" y="177"/>
                      </a:cubicBezTo>
                      <a:cubicBezTo>
                        <a:pt x="628" y="181"/>
                        <a:pt x="728" y="215"/>
                        <a:pt x="741" y="220"/>
                      </a:cubicBezTo>
                      <a:cubicBezTo>
                        <a:pt x="755" y="225"/>
                        <a:pt x="792" y="238"/>
                        <a:pt x="794" y="237"/>
                      </a:cubicBezTo>
                      <a:cubicBezTo>
                        <a:pt x="797" y="236"/>
                        <a:pt x="812" y="236"/>
                        <a:pt x="821" y="239"/>
                      </a:cubicBezTo>
                      <a:cubicBezTo>
                        <a:pt x="830" y="242"/>
                        <a:pt x="860" y="253"/>
                        <a:pt x="856" y="247"/>
                      </a:cubicBezTo>
                      <a:cubicBezTo>
                        <a:pt x="853" y="241"/>
                        <a:pt x="825" y="230"/>
                        <a:pt x="817" y="226"/>
                      </a:cubicBezTo>
                      <a:cubicBezTo>
                        <a:pt x="809" y="223"/>
                        <a:pt x="791" y="215"/>
                        <a:pt x="789" y="212"/>
                      </a:cubicBezTo>
                      <a:cubicBezTo>
                        <a:pt x="788" y="208"/>
                        <a:pt x="776" y="206"/>
                        <a:pt x="772" y="202"/>
                      </a:cubicBezTo>
                      <a:cubicBezTo>
                        <a:pt x="769" y="198"/>
                        <a:pt x="754" y="191"/>
                        <a:pt x="749" y="190"/>
                      </a:cubicBezTo>
                      <a:cubicBezTo>
                        <a:pt x="745" y="189"/>
                        <a:pt x="738" y="191"/>
                        <a:pt x="732" y="186"/>
                      </a:cubicBezTo>
                      <a:cubicBezTo>
                        <a:pt x="726" y="181"/>
                        <a:pt x="717" y="179"/>
                        <a:pt x="720" y="178"/>
                      </a:cubicBezTo>
                      <a:cubicBezTo>
                        <a:pt x="724" y="176"/>
                        <a:pt x="730" y="177"/>
                        <a:pt x="735" y="177"/>
                      </a:cubicBezTo>
                      <a:cubicBezTo>
                        <a:pt x="739" y="177"/>
                        <a:pt x="738" y="176"/>
                        <a:pt x="732" y="171"/>
                      </a:cubicBezTo>
                      <a:cubicBezTo>
                        <a:pt x="726" y="166"/>
                        <a:pt x="704" y="160"/>
                        <a:pt x="700" y="155"/>
                      </a:cubicBezTo>
                      <a:cubicBezTo>
                        <a:pt x="696" y="151"/>
                        <a:pt x="690" y="151"/>
                        <a:pt x="692" y="150"/>
                      </a:cubicBezTo>
                      <a:cubicBezTo>
                        <a:pt x="693" y="150"/>
                        <a:pt x="695" y="149"/>
                        <a:pt x="699" y="148"/>
                      </a:cubicBezTo>
                      <a:cubicBezTo>
                        <a:pt x="487" y="81"/>
                        <a:pt x="253" y="30"/>
                        <a:pt x="3" y="0"/>
                      </a:cubicBezTo>
                      <a:cubicBezTo>
                        <a:pt x="0" y="4"/>
                        <a:pt x="0" y="7"/>
                        <a:pt x="2" y="7"/>
                      </a:cubicBezTo>
                      <a:close/>
                    </a:path>
                  </a:pathLst>
                </a:custGeom>
                <a:solidFill>
                  <a:srgbClr val="BBC8D9"/>
                </a:solidFill>
                <a:ln w="3175" cap="flat">
                  <a:solidFill>
                    <a:srgbClr val="000000"/>
                  </a:solidFill>
                  <a:prstDash val="solid"/>
                  <a:miter lim="800000"/>
                  <a:headEnd/>
                  <a:tailEnd/>
                </a:ln>
              </p:spPr>
              <p:txBody>
                <a:bodyPr/>
                <a:lstStyle/>
                <a:p>
                  <a:endParaRPr lang="ja-JP" altLang="en-US"/>
                </a:p>
              </p:txBody>
            </p:sp>
            <p:sp>
              <p:nvSpPr>
                <p:cNvPr id="171" name="Freeform 121">
                  <a:extLst>
                    <a:ext uri="{FF2B5EF4-FFF2-40B4-BE49-F238E27FC236}">
                      <a16:creationId xmlns:a16="http://schemas.microsoft.com/office/drawing/2014/main" id="{3FC3D9A9-D945-4E07-AC0B-0AFAE82CA0DC}"/>
                    </a:ext>
                  </a:extLst>
                </p:cNvPr>
                <p:cNvSpPr>
                  <a:spLocks noChangeAspect="1"/>
                </p:cNvSpPr>
                <p:nvPr/>
              </p:nvSpPr>
              <p:spPr bwMode="auto">
                <a:xfrm>
                  <a:off x="641" y="-117"/>
                  <a:ext cx="1304" cy="278"/>
                </a:xfrm>
                <a:custGeom>
                  <a:avLst/>
                  <a:gdLst>
                    <a:gd name="T0" fmla="*/ 96 w 651"/>
                    <a:gd name="T1" fmla="*/ 124 h 139"/>
                    <a:gd name="T2" fmla="*/ 83 w 651"/>
                    <a:gd name="T3" fmla="*/ 121 h 139"/>
                    <a:gd name="T4" fmla="*/ 131 w 651"/>
                    <a:gd name="T5" fmla="*/ 109 h 139"/>
                    <a:gd name="T6" fmla="*/ 115 w 651"/>
                    <a:gd name="T7" fmla="*/ 120 h 139"/>
                    <a:gd name="T8" fmla="*/ 191 w 651"/>
                    <a:gd name="T9" fmla="*/ 91 h 139"/>
                    <a:gd name="T10" fmla="*/ 224 w 651"/>
                    <a:gd name="T11" fmla="*/ 84 h 139"/>
                    <a:gd name="T12" fmla="*/ 247 w 651"/>
                    <a:gd name="T13" fmla="*/ 84 h 139"/>
                    <a:gd name="T14" fmla="*/ 335 w 651"/>
                    <a:gd name="T15" fmla="*/ 63 h 139"/>
                    <a:gd name="T16" fmla="*/ 383 w 651"/>
                    <a:gd name="T17" fmla="*/ 55 h 139"/>
                    <a:gd name="T18" fmla="*/ 445 w 651"/>
                    <a:gd name="T19" fmla="*/ 39 h 139"/>
                    <a:gd name="T20" fmla="*/ 510 w 651"/>
                    <a:gd name="T21" fmla="*/ 27 h 139"/>
                    <a:gd name="T22" fmla="*/ 554 w 651"/>
                    <a:gd name="T23" fmla="*/ 20 h 139"/>
                    <a:gd name="T24" fmla="*/ 629 w 651"/>
                    <a:gd name="T25" fmla="*/ 11 h 139"/>
                    <a:gd name="T26" fmla="*/ 607 w 651"/>
                    <a:gd name="T27" fmla="*/ 9 h 139"/>
                    <a:gd name="T28" fmla="*/ 647 w 651"/>
                    <a:gd name="T29" fmla="*/ 3 h 139"/>
                    <a:gd name="T30" fmla="*/ 651 w 651"/>
                    <a:gd name="T31" fmla="*/ 0 h 139"/>
                    <a:gd name="T32" fmla="*/ 0 w 651"/>
                    <a:gd name="T33" fmla="*/ 139 h 139"/>
                    <a:gd name="T34" fmla="*/ 96 w 651"/>
                    <a:gd name="T35" fmla="*/ 124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51" h="139">
                      <a:moveTo>
                        <a:pt x="96" y="124"/>
                      </a:moveTo>
                      <a:cubicBezTo>
                        <a:pt x="91" y="122"/>
                        <a:pt x="79" y="122"/>
                        <a:pt x="83" y="121"/>
                      </a:cubicBezTo>
                      <a:cubicBezTo>
                        <a:pt x="88" y="119"/>
                        <a:pt x="133" y="107"/>
                        <a:pt x="131" y="109"/>
                      </a:cubicBezTo>
                      <a:cubicBezTo>
                        <a:pt x="128" y="110"/>
                        <a:pt x="105" y="117"/>
                        <a:pt x="115" y="120"/>
                      </a:cubicBezTo>
                      <a:cubicBezTo>
                        <a:pt x="126" y="123"/>
                        <a:pt x="180" y="93"/>
                        <a:pt x="191" y="91"/>
                      </a:cubicBezTo>
                      <a:cubicBezTo>
                        <a:pt x="203" y="88"/>
                        <a:pt x="223" y="80"/>
                        <a:pt x="224" y="84"/>
                      </a:cubicBezTo>
                      <a:cubicBezTo>
                        <a:pt x="225" y="88"/>
                        <a:pt x="235" y="87"/>
                        <a:pt x="247" y="84"/>
                      </a:cubicBezTo>
                      <a:cubicBezTo>
                        <a:pt x="258" y="81"/>
                        <a:pt x="325" y="69"/>
                        <a:pt x="335" y="63"/>
                      </a:cubicBezTo>
                      <a:cubicBezTo>
                        <a:pt x="345" y="57"/>
                        <a:pt x="366" y="55"/>
                        <a:pt x="383" y="55"/>
                      </a:cubicBezTo>
                      <a:cubicBezTo>
                        <a:pt x="401" y="55"/>
                        <a:pt x="429" y="42"/>
                        <a:pt x="445" y="39"/>
                      </a:cubicBezTo>
                      <a:cubicBezTo>
                        <a:pt x="460" y="37"/>
                        <a:pt x="501" y="28"/>
                        <a:pt x="510" y="27"/>
                      </a:cubicBezTo>
                      <a:cubicBezTo>
                        <a:pt x="519" y="27"/>
                        <a:pt x="547" y="21"/>
                        <a:pt x="554" y="20"/>
                      </a:cubicBezTo>
                      <a:cubicBezTo>
                        <a:pt x="561" y="19"/>
                        <a:pt x="635" y="11"/>
                        <a:pt x="629" y="11"/>
                      </a:cubicBezTo>
                      <a:cubicBezTo>
                        <a:pt x="622" y="11"/>
                        <a:pt x="602" y="9"/>
                        <a:pt x="607" y="9"/>
                      </a:cubicBezTo>
                      <a:cubicBezTo>
                        <a:pt x="611" y="9"/>
                        <a:pt x="640" y="7"/>
                        <a:pt x="647" y="3"/>
                      </a:cubicBezTo>
                      <a:cubicBezTo>
                        <a:pt x="649" y="2"/>
                        <a:pt x="650" y="1"/>
                        <a:pt x="651" y="0"/>
                      </a:cubicBezTo>
                      <a:cubicBezTo>
                        <a:pt x="418" y="30"/>
                        <a:pt x="199" y="77"/>
                        <a:pt x="0" y="139"/>
                      </a:cubicBezTo>
                      <a:cubicBezTo>
                        <a:pt x="46" y="137"/>
                        <a:pt x="99" y="125"/>
                        <a:pt x="96" y="124"/>
                      </a:cubicBezTo>
                      <a:close/>
                    </a:path>
                  </a:pathLst>
                </a:custGeom>
                <a:solidFill>
                  <a:srgbClr val="BBC8D9"/>
                </a:solidFill>
                <a:ln w="3175" cap="flat">
                  <a:solidFill>
                    <a:srgbClr val="000000"/>
                  </a:solidFill>
                  <a:prstDash val="solid"/>
                  <a:miter lim="800000"/>
                  <a:headEnd/>
                  <a:tailEnd/>
                </a:ln>
              </p:spPr>
              <p:txBody>
                <a:bodyPr/>
                <a:lstStyle/>
                <a:p>
                  <a:endParaRPr lang="ja-JP" altLang="en-US"/>
                </a:p>
              </p:txBody>
            </p:sp>
            <p:sp>
              <p:nvSpPr>
                <p:cNvPr id="172" name="Freeform 122">
                  <a:extLst>
                    <a:ext uri="{FF2B5EF4-FFF2-40B4-BE49-F238E27FC236}">
                      <a16:creationId xmlns:a16="http://schemas.microsoft.com/office/drawing/2014/main" id="{FA1CC4DB-1911-4452-8F01-8621AA22A74F}"/>
                    </a:ext>
                  </a:extLst>
                </p:cNvPr>
                <p:cNvSpPr>
                  <a:spLocks noChangeAspect="1"/>
                </p:cNvSpPr>
                <p:nvPr/>
              </p:nvSpPr>
              <p:spPr bwMode="auto">
                <a:xfrm>
                  <a:off x="4966" y="223"/>
                  <a:ext cx="189" cy="69"/>
                </a:xfrm>
                <a:custGeom>
                  <a:avLst/>
                  <a:gdLst>
                    <a:gd name="T0" fmla="*/ 36 w 94"/>
                    <a:gd name="T1" fmla="*/ 21 h 34"/>
                    <a:gd name="T2" fmla="*/ 37 w 94"/>
                    <a:gd name="T3" fmla="*/ 25 h 34"/>
                    <a:gd name="T4" fmla="*/ 44 w 94"/>
                    <a:gd name="T5" fmla="*/ 28 h 34"/>
                    <a:gd name="T6" fmla="*/ 51 w 94"/>
                    <a:gd name="T7" fmla="*/ 26 h 34"/>
                    <a:gd name="T8" fmla="*/ 65 w 94"/>
                    <a:gd name="T9" fmla="*/ 33 h 34"/>
                    <a:gd name="T10" fmla="*/ 67 w 94"/>
                    <a:gd name="T11" fmla="*/ 28 h 34"/>
                    <a:gd name="T12" fmla="*/ 62 w 94"/>
                    <a:gd name="T13" fmla="*/ 22 h 34"/>
                    <a:gd name="T14" fmla="*/ 92 w 94"/>
                    <a:gd name="T15" fmla="*/ 28 h 34"/>
                    <a:gd name="T16" fmla="*/ 80 w 94"/>
                    <a:gd name="T17" fmla="*/ 21 h 34"/>
                    <a:gd name="T18" fmla="*/ 62 w 94"/>
                    <a:gd name="T19" fmla="*/ 16 h 34"/>
                    <a:gd name="T20" fmla="*/ 8 w 94"/>
                    <a:gd name="T21" fmla="*/ 2 h 34"/>
                    <a:gd name="T22" fmla="*/ 2 w 94"/>
                    <a:gd name="T23" fmla="*/ 3 h 34"/>
                    <a:gd name="T24" fmla="*/ 24 w 94"/>
                    <a:gd name="T25" fmla="*/ 15 h 34"/>
                    <a:gd name="T26" fmla="*/ 36 w 94"/>
                    <a:gd name="T27" fmla="*/ 2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4" h="34">
                      <a:moveTo>
                        <a:pt x="36" y="21"/>
                      </a:moveTo>
                      <a:cubicBezTo>
                        <a:pt x="37" y="22"/>
                        <a:pt x="35" y="24"/>
                        <a:pt x="37" y="25"/>
                      </a:cubicBezTo>
                      <a:cubicBezTo>
                        <a:pt x="40" y="27"/>
                        <a:pt x="41" y="29"/>
                        <a:pt x="44" y="28"/>
                      </a:cubicBezTo>
                      <a:cubicBezTo>
                        <a:pt x="46" y="27"/>
                        <a:pt x="49" y="25"/>
                        <a:pt x="51" y="26"/>
                      </a:cubicBezTo>
                      <a:cubicBezTo>
                        <a:pt x="54" y="27"/>
                        <a:pt x="58" y="31"/>
                        <a:pt x="65" y="33"/>
                      </a:cubicBezTo>
                      <a:cubicBezTo>
                        <a:pt x="71" y="34"/>
                        <a:pt x="70" y="32"/>
                        <a:pt x="67" y="28"/>
                      </a:cubicBezTo>
                      <a:cubicBezTo>
                        <a:pt x="64" y="25"/>
                        <a:pt x="54" y="20"/>
                        <a:pt x="62" y="22"/>
                      </a:cubicBezTo>
                      <a:cubicBezTo>
                        <a:pt x="69" y="24"/>
                        <a:pt x="94" y="31"/>
                        <a:pt x="92" y="28"/>
                      </a:cubicBezTo>
                      <a:cubicBezTo>
                        <a:pt x="89" y="25"/>
                        <a:pt x="82" y="21"/>
                        <a:pt x="80" y="21"/>
                      </a:cubicBezTo>
                      <a:cubicBezTo>
                        <a:pt x="79" y="22"/>
                        <a:pt x="69" y="19"/>
                        <a:pt x="62" y="16"/>
                      </a:cubicBezTo>
                      <a:cubicBezTo>
                        <a:pt x="55" y="13"/>
                        <a:pt x="12" y="3"/>
                        <a:pt x="8" y="2"/>
                      </a:cubicBezTo>
                      <a:cubicBezTo>
                        <a:pt x="3" y="0"/>
                        <a:pt x="0" y="1"/>
                        <a:pt x="2" y="3"/>
                      </a:cubicBezTo>
                      <a:cubicBezTo>
                        <a:pt x="5" y="5"/>
                        <a:pt x="22" y="14"/>
                        <a:pt x="24" y="15"/>
                      </a:cubicBezTo>
                      <a:cubicBezTo>
                        <a:pt x="25" y="15"/>
                        <a:pt x="35" y="20"/>
                        <a:pt x="36" y="21"/>
                      </a:cubicBezTo>
                      <a:close/>
                    </a:path>
                  </a:pathLst>
                </a:custGeom>
                <a:solidFill>
                  <a:srgbClr val="BBC8D9"/>
                </a:solidFill>
                <a:ln w="3175" cap="flat">
                  <a:solidFill>
                    <a:srgbClr val="000000"/>
                  </a:solidFill>
                  <a:prstDash val="solid"/>
                  <a:miter lim="800000"/>
                  <a:headEnd/>
                  <a:tailEnd/>
                </a:ln>
              </p:spPr>
              <p:txBody>
                <a:bodyPr/>
                <a:lstStyle/>
                <a:p>
                  <a:endParaRPr lang="ja-JP" altLang="en-US"/>
                </a:p>
              </p:txBody>
            </p:sp>
            <p:sp>
              <p:nvSpPr>
                <p:cNvPr id="173" name="Freeform 123">
                  <a:extLst>
                    <a:ext uri="{FF2B5EF4-FFF2-40B4-BE49-F238E27FC236}">
                      <a16:creationId xmlns:a16="http://schemas.microsoft.com/office/drawing/2014/main" id="{B470809E-1827-4D26-BBD7-724C54815A54}"/>
                    </a:ext>
                  </a:extLst>
                </p:cNvPr>
                <p:cNvSpPr>
                  <a:spLocks noChangeAspect="1"/>
                </p:cNvSpPr>
                <p:nvPr/>
              </p:nvSpPr>
              <p:spPr bwMode="auto">
                <a:xfrm>
                  <a:off x="4470" y="1509"/>
                  <a:ext cx="38" cy="42"/>
                </a:xfrm>
                <a:custGeom>
                  <a:avLst/>
                  <a:gdLst>
                    <a:gd name="T0" fmla="*/ 9 w 19"/>
                    <a:gd name="T1" fmla="*/ 21 h 21"/>
                    <a:gd name="T2" fmla="*/ 4 w 19"/>
                    <a:gd name="T3" fmla="*/ 13 h 21"/>
                    <a:gd name="T4" fmla="*/ 2 w 19"/>
                    <a:gd name="T5" fmla="*/ 5 h 21"/>
                    <a:gd name="T6" fmla="*/ 3 w 19"/>
                    <a:gd name="T7" fmla="*/ 0 h 21"/>
                    <a:gd name="T8" fmla="*/ 14 w 19"/>
                    <a:gd name="T9" fmla="*/ 5 h 21"/>
                    <a:gd name="T10" fmla="*/ 17 w 19"/>
                    <a:gd name="T11" fmla="*/ 15 h 21"/>
                    <a:gd name="T12" fmla="*/ 9 w 19"/>
                    <a:gd name="T13" fmla="*/ 21 h 21"/>
                  </a:gdLst>
                  <a:ahLst/>
                  <a:cxnLst>
                    <a:cxn ang="0">
                      <a:pos x="T0" y="T1"/>
                    </a:cxn>
                    <a:cxn ang="0">
                      <a:pos x="T2" y="T3"/>
                    </a:cxn>
                    <a:cxn ang="0">
                      <a:pos x="T4" y="T5"/>
                    </a:cxn>
                    <a:cxn ang="0">
                      <a:pos x="T6" y="T7"/>
                    </a:cxn>
                    <a:cxn ang="0">
                      <a:pos x="T8" y="T9"/>
                    </a:cxn>
                    <a:cxn ang="0">
                      <a:pos x="T10" y="T11"/>
                    </a:cxn>
                    <a:cxn ang="0">
                      <a:pos x="T12" y="T13"/>
                    </a:cxn>
                  </a:cxnLst>
                  <a:rect l="0" t="0" r="r" b="b"/>
                  <a:pathLst>
                    <a:path w="19" h="21">
                      <a:moveTo>
                        <a:pt x="9" y="21"/>
                      </a:moveTo>
                      <a:cubicBezTo>
                        <a:pt x="5" y="20"/>
                        <a:pt x="5" y="17"/>
                        <a:pt x="4" y="13"/>
                      </a:cubicBezTo>
                      <a:cubicBezTo>
                        <a:pt x="2" y="10"/>
                        <a:pt x="1" y="6"/>
                        <a:pt x="2" y="5"/>
                      </a:cubicBezTo>
                      <a:cubicBezTo>
                        <a:pt x="4" y="4"/>
                        <a:pt x="0" y="0"/>
                        <a:pt x="3" y="0"/>
                      </a:cubicBezTo>
                      <a:cubicBezTo>
                        <a:pt x="5" y="0"/>
                        <a:pt x="13" y="4"/>
                        <a:pt x="14" y="5"/>
                      </a:cubicBezTo>
                      <a:cubicBezTo>
                        <a:pt x="16" y="7"/>
                        <a:pt x="19" y="13"/>
                        <a:pt x="17" y="15"/>
                      </a:cubicBezTo>
                      <a:cubicBezTo>
                        <a:pt x="15" y="16"/>
                        <a:pt x="10" y="21"/>
                        <a:pt x="9" y="21"/>
                      </a:cubicBezTo>
                      <a:close/>
                    </a:path>
                  </a:pathLst>
                </a:custGeom>
                <a:solidFill>
                  <a:srgbClr val="BBC8D9"/>
                </a:solidFill>
                <a:ln w="3175" cap="flat">
                  <a:solidFill>
                    <a:srgbClr val="000000"/>
                  </a:solidFill>
                  <a:prstDash val="solid"/>
                  <a:miter lim="800000"/>
                  <a:headEnd/>
                  <a:tailEnd/>
                </a:ln>
              </p:spPr>
              <p:txBody>
                <a:bodyPr/>
                <a:lstStyle/>
                <a:p>
                  <a:endParaRPr lang="ja-JP" altLang="en-US"/>
                </a:p>
              </p:txBody>
            </p:sp>
            <p:sp>
              <p:nvSpPr>
                <p:cNvPr id="174" name="Freeform 124">
                  <a:extLst>
                    <a:ext uri="{FF2B5EF4-FFF2-40B4-BE49-F238E27FC236}">
                      <a16:creationId xmlns:a16="http://schemas.microsoft.com/office/drawing/2014/main" id="{1DD6747D-C702-44BA-A3F2-E676C00ABEE6}"/>
                    </a:ext>
                  </a:extLst>
                </p:cNvPr>
                <p:cNvSpPr>
                  <a:spLocks noChangeAspect="1"/>
                </p:cNvSpPr>
                <p:nvPr/>
              </p:nvSpPr>
              <p:spPr bwMode="auto">
                <a:xfrm>
                  <a:off x="4448" y="1485"/>
                  <a:ext cx="22" cy="14"/>
                </a:xfrm>
                <a:custGeom>
                  <a:avLst/>
                  <a:gdLst>
                    <a:gd name="T0" fmla="*/ 6 w 11"/>
                    <a:gd name="T1" fmla="*/ 6 h 7"/>
                    <a:gd name="T2" fmla="*/ 2 w 11"/>
                    <a:gd name="T3" fmla="*/ 0 h 7"/>
                    <a:gd name="T4" fmla="*/ 10 w 11"/>
                    <a:gd name="T5" fmla="*/ 4 h 7"/>
                    <a:gd name="T6" fmla="*/ 6 w 11"/>
                    <a:gd name="T7" fmla="*/ 6 h 7"/>
                  </a:gdLst>
                  <a:ahLst/>
                  <a:cxnLst>
                    <a:cxn ang="0">
                      <a:pos x="T0" y="T1"/>
                    </a:cxn>
                    <a:cxn ang="0">
                      <a:pos x="T2" y="T3"/>
                    </a:cxn>
                    <a:cxn ang="0">
                      <a:pos x="T4" y="T5"/>
                    </a:cxn>
                    <a:cxn ang="0">
                      <a:pos x="T6" y="T7"/>
                    </a:cxn>
                  </a:cxnLst>
                  <a:rect l="0" t="0" r="r" b="b"/>
                  <a:pathLst>
                    <a:path w="11" h="7">
                      <a:moveTo>
                        <a:pt x="6" y="6"/>
                      </a:moveTo>
                      <a:cubicBezTo>
                        <a:pt x="5" y="5"/>
                        <a:pt x="0" y="1"/>
                        <a:pt x="2" y="0"/>
                      </a:cubicBezTo>
                      <a:cubicBezTo>
                        <a:pt x="4" y="0"/>
                        <a:pt x="11" y="3"/>
                        <a:pt x="10" y="4"/>
                      </a:cubicBezTo>
                      <a:cubicBezTo>
                        <a:pt x="10" y="5"/>
                        <a:pt x="8" y="7"/>
                        <a:pt x="6" y="6"/>
                      </a:cubicBezTo>
                      <a:close/>
                    </a:path>
                  </a:pathLst>
                </a:custGeom>
                <a:solidFill>
                  <a:srgbClr val="BBC8D9"/>
                </a:solidFill>
                <a:ln w="3175" cap="flat">
                  <a:solidFill>
                    <a:srgbClr val="000000"/>
                  </a:solidFill>
                  <a:prstDash val="solid"/>
                  <a:miter lim="800000"/>
                  <a:headEnd/>
                  <a:tailEnd/>
                </a:ln>
              </p:spPr>
              <p:txBody>
                <a:bodyPr/>
                <a:lstStyle/>
                <a:p>
                  <a:endParaRPr lang="ja-JP" altLang="en-US"/>
                </a:p>
              </p:txBody>
            </p:sp>
            <p:sp>
              <p:nvSpPr>
                <p:cNvPr id="175" name="Freeform 125">
                  <a:extLst>
                    <a:ext uri="{FF2B5EF4-FFF2-40B4-BE49-F238E27FC236}">
                      <a16:creationId xmlns:a16="http://schemas.microsoft.com/office/drawing/2014/main" id="{EB28033D-13F1-4873-957E-F4FCB7F42120}"/>
                    </a:ext>
                  </a:extLst>
                </p:cNvPr>
                <p:cNvSpPr>
                  <a:spLocks noChangeAspect="1"/>
                </p:cNvSpPr>
                <p:nvPr/>
              </p:nvSpPr>
              <p:spPr bwMode="auto">
                <a:xfrm>
                  <a:off x="4408" y="1463"/>
                  <a:ext cx="16" cy="16"/>
                </a:xfrm>
                <a:custGeom>
                  <a:avLst/>
                  <a:gdLst>
                    <a:gd name="T0" fmla="*/ 8 w 8"/>
                    <a:gd name="T1" fmla="*/ 7 h 8"/>
                    <a:gd name="T2" fmla="*/ 1 w 8"/>
                    <a:gd name="T3" fmla="*/ 2 h 8"/>
                    <a:gd name="T4" fmla="*/ 8 w 8"/>
                    <a:gd name="T5" fmla="*/ 7 h 8"/>
                  </a:gdLst>
                  <a:ahLst/>
                  <a:cxnLst>
                    <a:cxn ang="0">
                      <a:pos x="T0" y="T1"/>
                    </a:cxn>
                    <a:cxn ang="0">
                      <a:pos x="T2" y="T3"/>
                    </a:cxn>
                    <a:cxn ang="0">
                      <a:pos x="T4" y="T5"/>
                    </a:cxn>
                  </a:cxnLst>
                  <a:rect l="0" t="0" r="r" b="b"/>
                  <a:pathLst>
                    <a:path w="8" h="8">
                      <a:moveTo>
                        <a:pt x="8" y="7"/>
                      </a:moveTo>
                      <a:cubicBezTo>
                        <a:pt x="8" y="8"/>
                        <a:pt x="0" y="5"/>
                        <a:pt x="1" y="2"/>
                      </a:cubicBezTo>
                      <a:cubicBezTo>
                        <a:pt x="2" y="0"/>
                        <a:pt x="8" y="4"/>
                        <a:pt x="8" y="7"/>
                      </a:cubicBezTo>
                      <a:close/>
                    </a:path>
                  </a:pathLst>
                </a:custGeom>
                <a:solidFill>
                  <a:srgbClr val="BBC8D9"/>
                </a:solidFill>
                <a:ln w="3175" cap="flat">
                  <a:solidFill>
                    <a:srgbClr val="000000"/>
                  </a:solidFill>
                  <a:prstDash val="solid"/>
                  <a:miter lim="800000"/>
                  <a:headEnd/>
                  <a:tailEnd/>
                </a:ln>
              </p:spPr>
              <p:txBody>
                <a:bodyPr/>
                <a:lstStyle/>
                <a:p>
                  <a:endParaRPr lang="ja-JP" altLang="en-US"/>
                </a:p>
              </p:txBody>
            </p:sp>
            <p:sp>
              <p:nvSpPr>
                <p:cNvPr id="176" name="Freeform 126">
                  <a:extLst>
                    <a:ext uri="{FF2B5EF4-FFF2-40B4-BE49-F238E27FC236}">
                      <a16:creationId xmlns:a16="http://schemas.microsoft.com/office/drawing/2014/main" id="{46317BD0-1790-4DD7-8612-5FFF5F839D02}"/>
                    </a:ext>
                  </a:extLst>
                </p:cNvPr>
                <p:cNvSpPr>
                  <a:spLocks noChangeAspect="1"/>
                </p:cNvSpPr>
                <p:nvPr/>
              </p:nvSpPr>
              <p:spPr bwMode="auto">
                <a:xfrm>
                  <a:off x="4362" y="1445"/>
                  <a:ext cx="22" cy="16"/>
                </a:xfrm>
                <a:custGeom>
                  <a:avLst/>
                  <a:gdLst>
                    <a:gd name="T0" fmla="*/ 7 w 11"/>
                    <a:gd name="T1" fmla="*/ 7 h 8"/>
                    <a:gd name="T2" fmla="*/ 5 w 11"/>
                    <a:gd name="T3" fmla="*/ 1 h 8"/>
                    <a:gd name="T4" fmla="*/ 7 w 11"/>
                    <a:gd name="T5" fmla="*/ 7 h 8"/>
                  </a:gdLst>
                  <a:ahLst/>
                  <a:cxnLst>
                    <a:cxn ang="0">
                      <a:pos x="T0" y="T1"/>
                    </a:cxn>
                    <a:cxn ang="0">
                      <a:pos x="T2" y="T3"/>
                    </a:cxn>
                    <a:cxn ang="0">
                      <a:pos x="T4" y="T5"/>
                    </a:cxn>
                  </a:cxnLst>
                  <a:rect l="0" t="0" r="r" b="b"/>
                  <a:pathLst>
                    <a:path w="11" h="8">
                      <a:moveTo>
                        <a:pt x="7" y="7"/>
                      </a:moveTo>
                      <a:cubicBezTo>
                        <a:pt x="4" y="8"/>
                        <a:pt x="0" y="3"/>
                        <a:pt x="5" y="1"/>
                      </a:cubicBezTo>
                      <a:cubicBezTo>
                        <a:pt x="8" y="0"/>
                        <a:pt x="11" y="6"/>
                        <a:pt x="7" y="7"/>
                      </a:cubicBezTo>
                      <a:close/>
                    </a:path>
                  </a:pathLst>
                </a:custGeom>
                <a:solidFill>
                  <a:srgbClr val="BBC8D9"/>
                </a:solidFill>
                <a:ln w="3175" cap="flat">
                  <a:solidFill>
                    <a:srgbClr val="000000"/>
                  </a:solidFill>
                  <a:prstDash val="solid"/>
                  <a:miter lim="800000"/>
                  <a:headEnd/>
                  <a:tailEnd/>
                </a:ln>
              </p:spPr>
              <p:txBody>
                <a:bodyPr/>
                <a:lstStyle/>
                <a:p>
                  <a:endParaRPr lang="ja-JP" altLang="en-US"/>
                </a:p>
              </p:txBody>
            </p:sp>
            <p:sp>
              <p:nvSpPr>
                <p:cNvPr id="177" name="Freeform 127">
                  <a:extLst>
                    <a:ext uri="{FF2B5EF4-FFF2-40B4-BE49-F238E27FC236}">
                      <a16:creationId xmlns:a16="http://schemas.microsoft.com/office/drawing/2014/main" id="{3003D223-03FF-4A30-A529-16B71096BCD9}"/>
                    </a:ext>
                  </a:extLst>
                </p:cNvPr>
                <p:cNvSpPr>
                  <a:spLocks noChangeAspect="1"/>
                </p:cNvSpPr>
                <p:nvPr/>
              </p:nvSpPr>
              <p:spPr bwMode="auto">
                <a:xfrm>
                  <a:off x="4105" y="422"/>
                  <a:ext cx="40" cy="36"/>
                </a:xfrm>
                <a:custGeom>
                  <a:avLst/>
                  <a:gdLst>
                    <a:gd name="T0" fmla="*/ 10 w 20"/>
                    <a:gd name="T1" fmla="*/ 14 h 18"/>
                    <a:gd name="T2" fmla="*/ 2 w 20"/>
                    <a:gd name="T3" fmla="*/ 5 h 18"/>
                    <a:gd name="T4" fmla="*/ 11 w 20"/>
                    <a:gd name="T5" fmla="*/ 1 h 18"/>
                    <a:gd name="T6" fmla="*/ 20 w 20"/>
                    <a:gd name="T7" fmla="*/ 2 h 18"/>
                    <a:gd name="T8" fmla="*/ 10 w 20"/>
                    <a:gd name="T9" fmla="*/ 14 h 18"/>
                  </a:gdLst>
                  <a:ahLst/>
                  <a:cxnLst>
                    <a:cxn ang="0">
                      <a:pos x="T0" y="T1"/>
                    </a:cxn>
                    <a:cxn ang="0">
                      <a:pos x="T2" y="T3"/>
                    </a:cxn>
                    <a:cxn ang="0">
                      <a:pos x="T4" y="T5"/>
                    </a:cxn>
                    <a:cxn ang="0">
                      <a:pos x="T6" y="T7"/>
                    </a:cxn>
                    <a:cxn ang="0">
                      <a:pos x="T8" y="T9"/>
                    </a:cxn>
                  </a:cxnLst>
                  <a:rect l="0" t="0" r="r" b="b"/>
                  <a:pathLst>
                    <a:path w="20" h="18">
                      <a:moveTo>
                        <a:pt x="10" y="14"/>
                      </a:moveTo>
                      <a:cubicBezTo>
                        <a:pt x="4" y="10"/>
                        <a:pt x="0" y="9"/>
                        <a:pt x="2" y="5"/>
                      </a:cubicBezTo>
                      <a:cubicBezTo>
                        <a:pt x="3" y="1"/>
                        <a:pt x="6" y="2"/>
                        <a:pt x="11" y="1"/>
                      </a:cubicBezTo>
                      <a:cubicBezTo>
                        <a:pt x="16" y="0"/>
                        <a:pt x="20" y="0"/>
                        <a:pt x="20" y="2"/>
                      </a:cubicBezTo>
                      <a:cubicBezTo>
                        <a:pt x="20" y="3"/>
                        <a:pt x="16" y="18"/>
                        <a:pt x="10" y="14"/>
                      </a:cubicBezTo>
                      <a:close/>
                    </a:path>
                  </a:pathLst>
                </a:custGeom>
                <a:solidFill>
                  <a:srgbClr val="BBC8D9"/>
                </a:solidFill>
                <a:ln w="3175" cap="flat">
                  <a:solidFill>
                    <a:srgbClr val="000000"/>
                  </a:solidFill>
                  <a:prstDash val="solid"/>
                  <a:miter lim="800000"/>
                  <a:headEnd/>
                  <a:tailEnd/>
                </a:ln>
              </p:spPr>
              <p:txBody>
                <a:bodyPr/>
                <a:lstStyle/>
                <a:p>
                  <a:endParaRPr lang="ja-JP" altLang="en-US"/>
                </a:p>
              </p:txBody>
            </p:sp>
            <p:sp>
              <p:nvSpPr>
                <p:cNvPr id="178" name="Freeform 128">
                  <a:extLst>
                    <a:ext uri="{FF2B5EF4-FFF2-40B4-BE49-F238E27FC236}">
                      <a16:creationId xmlns:a16="http://schemas.microsoft.com/office/drawing/2014/main" id="{7D5CADFF-9C32-43D5-A190-E51464D36EEE}"/>
                    </a:ext>
                  </a:extLst>
                </p:cNvPr>
                <p:cNvSpPr>
                  <a:spLocks noChangeAspect="1"/>
                </p:cNvSpPr>
                <p:nvPr/>
              </p:nvSpPr>
              <p:spPr bwMode="auto">
                <a:xfrm>
                  <a:off x="4113" y="396"/>
                  <a:ext cx="32" cy="20"/>
                </a:xfrm>
                <a:custGeom>
                  <a:avLst/>
                  <a:gdLst>
                    <a:gd name="T0" fmla="*/ 13 w 16"/>
                    <a:gd name="T1" fmla="*/ 7 h 10"/>
                    <a:gd name="T2" fmla="*/ 5 w 16"/>
                    <a:gd name="T3" fmla="*/ 3 h 10"/>
                    <a:gd name="T4" fmla="*/ 3 w 16"/>
                    <a:gd name="T5" fmla="*/ 10 h 10"/>
                    <a:gd name="T6" fmla="*/ 13 w 16"/>
                    <a:gd name="T7" fmla="*/ 7 h 10"/>
                  </a:gdLst>
                  <a:ahLst/>
                  <a:cxnLst>
                    <a:cxn ang="0">
                      <a:pos x="T0" y="T1"/>
                    </a:cxn>
                    <a:cxn ang="0">
                      <a:pos x="T2" y="T3"/>
                    </a:cxn>
                    <a:cxn ang="0">
                      <a:pos x="T4" y="T5"/>
                    </a:cxn>
                    <a:cxn ang="0">
                      <a:pos x="T6" y="T7"/>
                    </a:cxn>
                  </a:cxnLst>
                  <a:rect l="0" t="0" r="r" b="b"/>
                  <a:pathLst>
                    <a:path w="16" h="10">
                      <a:moveTo>
                        <a:pt x="13" y="7"/>
                      </a:moveTo>
                      <a:cubicBezTo>
                        <a:pt x="10" y="5"/>
                        <a:pt x="7" y="0"/>
                        <a:pt x="5" y="3"/>
                      </a:cubicBezTo>
                      <a:cubicBezTo>
                        <a:pt x="3" y="5"/>
                        <a:pt x="0" y="9"/>
                        <a:pt x="3" y="10"/>
                      </a:cubicBezTo>
                      <a:cubicBezTo>
                        <a:pt x="6" y="10"/>
                        <a:pt x="16" y="10"/>
                        <a:pt x="13" y="7"/>
                      </a:cubicBezTo>
                      <a:close/>
                    </a:path>
                  </a:pathLst>
                </a:custGeom>
                <a:solidFill>
                  <a:srgbClr val="BBC8D9"/>
                </a:solidFill>
                <a:ln w="3175" cap="flat">
                  <a:solidFill>
                    <a:srgbClr val="000000"/>
                  </a:solidFill>
                  <a:prstDash val="solid"/>
                  <a:miter lim="800000"/>
                  <a:headEnd/>
                  <a:tailEnd/>
                </a:ln>
              </p:spPr>
              <p:txBody>
                <a:bodyPr/>
                <a:lstStyle/>
                <a:p>
                  <a:endParaRPr lang="ja-JP" altLang="en-US"/>
                </a:p>
              </p:txBody>
            </p:sp>
            <p:sp>
              <p:nvSpPr>
                <p:cNvPr id="179" name="Freeform 129">
                  <a:extLst>
                    <a:ext uri="{FF2B5EF4-FFF2-40B4-BE49-F238E27FC236}">
                      <a16:creationId xmlns:a16="http://schemas.microsoft.com/office/drawing/2014/main" id="{C9215516-6C3B-462D-A3D1-8DBD656E3295}"/>
                    </a:ext>
                  </a:extLst>
                </p:cNvPr>
                <p:cNvSpPr>
                  <a:spLocks noChangeAspect="1"/>
                </p:cNvSpPr>
                <p:nvPr/>
              </p:nvSpPr>
              <p:spPr bwMode="auto">
                <a:xfrm>
                  <a:off x="3843" y="356"/>
                  <a:ext cx="30" cy="16"/>
                </a:xfrm>
                <a:custGeom>
                  <a:avLst/>
                  <a:gdLst>
                    <a:gd name="T0" fmla="*/ 13 w 15"/>
                    <a:gd name="T1" fmla="*/ 6 h 8"/>
                    <a:gd name="T2" fmla="*/ 7 w 15"/>
                    <a:gd name="T3" fmla="*/ 1 h 8"/>
                    <a:gd name="T4" fmla="*/ 2 w 15"/>
                    <a:gd name="T5" fmla="*/ 3 h 8"/>
                    <a:gd name="T6" fmla="*/ 13 w 15"/>
                    <a:gd name="T7" fmla="*/ 6 h 8"/>
                  </a:gdLst>
                  <a:ahLst/>
                  <a:cxnLst>
                    <a:cxn ang="0">
                      <a:pos x="T0" y="T1"/>
                    </a:cxn>
                    <a:cxn ang="0">
                      <a:pos x="T2" y="T3"/>
                    </a:cxn>
                    <a:cxn ang="0">
                      <a:pos x="T4" y="T5"/>
                    </a:cxn>
                    <a:cxn ang="0">
                      <a:pos x="T6" y="T7"/>
                    </a:cxn>
                  </a:cxnLst>
                  <a:rect l="0" t="0" r="r" b="b"/>
                  <a:pathLst>
                    <a:path w="15" h="8">
                      <a:moveTo>
                        <a:pt x="13" y="6"/>
                      </a:moveTo>
                      <a:cubicBezTo>
                        <a:pt x="15" y="4"/>
                        <a:pt x="10" y="0"/>
                        <a:pt x="7" y="1"/>
                      </a:cubicBezTo>
                      <a:cubicBezTo>
                        <a:pt x="4" y="1"/>
                        <a:pt x="0" y="2"/>
                        <a:pt x="2" y="3"/>
                      </a:cubicBezTo>
                      <a:cubicBezTo>
                        <a:pt x="3" y="4"/>
                        <a:pt x="10" y="8"/>
                        <a:pt x="13" y="6"/>
                      </a:cubicBezTo>
                      <a:close/>
                    </a:path>
                  </a:pathLst>
                </a:custGeom>
                <a:solidFill>
                  <a:srgbClr val="BBC8D9"/>
                </a:solidFill>
                <a:ln w="3175" cap="flat">
                  <a:solidFill>
                    <a:srgbClr val="000000"/>
                  </a:solidFill>
                  <a:prstDash val="solid"/>
                  <a:miter lim="800000"/>
                  <a:headEnd/>
                  <a:tailEnd/>
                </a:ln>
              </p:spPr>
              <p:txBody>
                <a:bodyPr/>
                <a:lstStyle/>
                <a:p>
                  <a:endParaRPr lang="ja-JP" altLang="en-US"/>
                </a:p>
              </p:txBody>
            </p:sp>
            <p:sp>
              <p:nvSpPr>
                <p:cNvPr id="180" name="Freeform 130">
                  <a:extLst>
                    <a:ext uri="{FF2B5EF4-FFF2-40B4-BE49-F238E27FC236}">
                      <a16:creationId xmlns:a16="http://schemas.microsoft.com/office/drawing/2014/main" id="{7D4D3B7B-89D2-4B08-9450-25CFE15865C4}"/>
                    </a:ext>
                  </a:extLst>
                </p:cNvPr>
                <p:cNvSpPr>
                  <a:spLocks noChangeAspect="1"/>
                </p:cNvSpPr>
                <p:nvPr/>
              </p:nvSpPr>
              <p:spPr bwMode="auto">
                <a:xfrm>
                  <a:off x="3955" y="488"/>
                  <a:ext cx="40" cy="16"/>
                </a:xfrm>
                <a:custGeom>
                  <a:avLst/>
                  <a:gdLst>
                    <a:gd name="T0" fmla="*/ 14 w 20"/>
                    <a:gd name="T1" fmla="*/ 6 h 8"/>
                    <a:gd name="T2" fmla="*/ 7 w 20"/>
                    <a:gd name="T3" fmla="*/ 2 h 8"/>
                    <a:gd name="T4" fmla="*/ 4 w 20"/>
                    <a:gd name="T5" fmla="*/ 7 h 8"/>
                    <a:gd name="T6" fmla="*/ 14 w 20"/>
                    <a:gd name="T7" fmla="*/ 6 h 8"/>
                  </a:gdLst>
                  <a:ahLst/>
                  <a:cxnLst>
                    <a:cxn ang="0">
                      <a:pos x="T0" y="T1"/>
                    </a:cxn>
                    <a:cxn ang="0">
                      <a:pos x="T2" y="T3"/>
                    </a:cxn>
                    <a:cxn ang="0">
                      <a:pos x="T4" y="T5"/>
                    </a:cxn>
                    <a:cxn ang="0">
                      <a:pos x="T6" y="T7"/>
                    </a:cxn>
                  </a:cxnLst>
                  <a:rect l="0" t="0" r="r" b="b"/>
                  <a:pathLst>
                    <a:path w="20" h="8">
                      <a:moveTo>
                        <a:pt x="14" y="6"/>
                      </a:moveTo>
                      <a:cubicBezTo>
                        <a:pt x="20" y="6"/>
                        <a:pt x="10" y="0"/>
                        <a:pt x="7" y="2"/>
                      </a:cubicBezTo>
                      <a:cubicBezTo>
                        <a:pt x="5" y="4"/>
                        <a:pt x="0" y="6"/>
                        <a:pt x="4" y="7"/>
                      </a:cubicBezTo>
                      <a:cubicBezTo>
                        <a:pt x="7" y="8"/>
                        <a:pt x="10" y="6"/>
                        <a:pt x="14" y="6"/>
                      </a:cubicBezTo>
                      <a:close/>
                    </a:path>
                  </a:pathLst>
                </a:custGeom>
                <a:solidFill>
                  <a:srgbClr val="BBC8D9"/>
                </a:solidFill>
                <a:ln w="3175" cap="flat">
                  <a:solidFill>
                    <a:srgbClr val="000000"/>
                  </a:solidFill>
                  <a:prstDash val="solid"/>
                  <a:miter lim="800000"/>
                  <a:headEnd/>
                  <a:tailEnd/>
                </a:ln>
              </p:spPr>
              <p:txBody>
                <a:bodyPr/>
                <a:lstStyle/>
                <a:p>
                  <a:endParaRPr lang="ja-JP" altLang="en-US"/>
                </a:p>
              </p:txBody>
            </p:sp>
            <p:sp>
              <p:nvSpPr>
                <p:cNvPr id="181" name="Freeform 131">
                  <a:extLst>
                    <a:ext uri="{FF2B5EF4-FFF2-40B4-BE49-F238E27FC236}">
                      <a16:creationId xmlns:a16="http://schemas.microsoft.com/office/drawing/2014/main" id="{B86F074E-E177-472F-9DF5-5A5F03D6B0EC}"/>
                    </a:ext>
                  </a:extLst>
                </p:cNvPr>
                <p:cNvSpPr>
                  <a:spLocks noChangeAspect="1"/>
                </p:cNvSpPr>
                <p:nvPr/>
              </p:nvSpPr>
              <p:spPr bwMode="auto">
                <a:xfrm>
                  <a:off x="3927" y="520"/>
                  <a:ext cx="18" cy="20"/>
                </a:xfrm>
                <a:custGeom>
                  <a:avLst/>
                  <a:gdLst>
                    <a:gd name="T0" fmla="*/ 9 w 9"/>
                    <a:gd name="T1" fmla="*/ 2 h 10"/>
                    <a:gd name="T2" fmla="*/ 0 w 9"/>
                    <a:gd name="T3" fmla="*/ 7 h 10"/>
                    <a:gd name="T4" fmla="*/ 4 w 9"/>
                    <a:gd name="T5" fmla="*/ 0 h 10"/>
                    <a:gd name="T6" fmla="*/ 9 w 9"/>
                    <a:gd name="T7" fmla="*/ 2 h 10"/>
                  </a:gdLst>
                  <a:ahLst/>
                  <a:cxnLst>
                    <a:cxn ang="0">
                      <a:pos x="T0" y="T1"/>
                    </a:cxn>
                    <a:cxn ang="0">
                      <a:pos x="T2" y="T3"/>
                    </a:cxn>
                    <a:cxn ang="0">
                      <a:pos x="T4" y="T5"/>
                    </a:cxn>
                    <a:cxn ang="0">
                      <a:pos x="T6" y="T7"/>
                    </a:cxn>
                  </a:cxnLst>
                  <a:rect l="0" t="0" r="r" b="b"/>
                  <a:pathLst>
                    <a:path w="9" h="10">
                      <a:moveTo>
                        <a:pt x="9" y="2"/>
                      </a:moveTo>
                      <a:cubicBezTo>
                        <a:pt x="8" y="4"/>
                        <a:pt x="0" y="10"/>
                        <a:pt x="0" y="7"/>
                      </a:cubicBezTo>
                      <a:cubicBezTo>
                        <a:pt x="0" y="4"/>
                        <a:pt x="1" y="0"/>
                        <a:pt x="4" y="0"/>
                      </a:cubicBezTo>
                      <a:cubicBezTo>
                        <a:pt x="8" y="0"/>
                        <a:pt x="9" y="1"/>
                        <a:pt x="9" y="2"/>
                      </a:cubicBezTo>
                      <a:close/>
                    </a:path>
                  </a:pathLst>
                </a:custGeom>
                <a:solidFill>
                  <a:srgbClr val="BBC8D9"/>
                </a:solidFill>
                <a:ln w="3175" cap="flat">
                  <a:solidFill>
                    <a:srgbClr val="000000"/>
                  </a:solidFill>
                  <a:prstDash val="solid"/>
                  <a:miter lim="800000"/>
                  <a:headEnd/>
                  <a:tailEnd/>
                </a:ln>
              </p:spPr>
              <p:txBody>
                <a:bodyPr/>
                <a:lstStyle/>
                <a:p>
                  <a:endParaRPr lang="ja-JP" altLang="en-US"/>
                </a:p>
              </p:txBody>
            </p:sp>
            <p:sp>
              <p:nvSpPr>
                <p:cNvPr id="182" name="Freeform 132">
                  <a:extLst>
                    <a:ext uri="{FF2B5EF4-FFF2-40B4-BE49-F238E27FC236}">
                      <a16:creationId xmlns:a16="http://schemas.microsoft.com/office/drawing/2014/main" id="{EB3634A4-252A-433F-A382-1E7D94CB1C2B}"/>
                    </a:ext>
                  </a:extLst>
                </p:cNvPr>
                <p:cNvSpPr>
                  <a:spLocks noChangeAspect="1"/>
                </p:cNvSpPr>
                <p:nvPr/>
              </p:nvSpPr>
              <p:spPr bwMode="auto">
                <a:xfrm>
                  <a:off x="3901" y="530"/>
                  <a:ext cx="18" cy="18"/>
                </a:xfrm>
                <a:custGeom>
                  <a:avLst/>
                  <a:gdLst>
                    <a:gd name="T0" fmla="*/ 3 w 9"/>
                    <a:gd name="T1" fmla="*/ 9 h 9"/>
                    <a:gd name="T2" fmla="*/ 7 w 9"/>
                    <a:gd name="T3" fmla="*/ 1 h 9"/>
                    <a:gd name="T4" fmla="*/ 3 w 9"/>
                    <a:gd name="T5" fmla="*/ 9 h 9"/>
                  </a:gdLst>
                  <a:ahLst/>
                  <a:cxnLst>
                    <a:cxn ang="0">
                      <a:pos x="T0" y="T1"/>
                    </a:cxn>
                    <a:cxn ang="0">
                      <a:pos x="T2" y="T3"/>
                    </a:cxn>
                    <a:cxn ang="0">
                      <a:pos x="T4" y="T5"/>
                    </a:cxn>
                  </a:cxnLst>
                  <a:rect l="0" t="0" r="r" b="b"/>
                  <a:pathLst>
                    <a:path w="9" h="9">
                      <a:moveTo>
                        <a:pt x="3" y="9"/>
                      </a:moveTo>
                      <a:cubicBezTo>
                        <a:pt x="0" y="9"/>
                        <a:pt x="4" y="1"/>
                        <a:pt x="7" y="1"/>
                      </a:cubicBezTo>
                      <a:cubicBezTo>
                        <a:pt x="9" y="0"/>
                        <a:pt x="8" y="9"/>
                        <a:pt x="3" y="9"/>
                      </a:cubicBezTo>
                      <a:close/>
                    </a:path>
                  </a:pathLst>
                </a:custGeom>
                <a:solidFill>
                  <a:srgbClr val="BBC8D9"/>
                </a:solidFill>
                <a:ln w="3175" cap="flat">
                  <a:solidFill>
                    <a:srgbClr val="000000"/>
                  </a:solidFill>
                  <a:prstDash val="solid"/>
                  <a:miter lim="800000"/>
                  <a:headEnd/>
                  <a:tailEnd/>
                </a:ln>
              </p:spPr>
              <p:txBody>
                <a:bodyPr/>
                <a:lstStyle/>
                <a:p>
                  <a:endParaRPr lang="ja-JP" altLang="en-US"/>
                </a:p>
              </p:txBody>
            </p:sp>
            <p:sp>
              <p:nvSpPr>
                <p:cNvPr id="183" name="Freeform 133">
                  <a:extLst>
                    <a:ext uri="{FF2B5EF4-FFF2-40B4-BE49-F238E27FC236}">
                      <a16:creationId xmlns:a16="http://schemas.microsoft.com/office/drawing/2014/main" id="{021198E6-2C94-4D9C-B95D-5F8612D295D3}"/>
                    </a:ext>
                  </a:extLst>
                </p:cNvPr>
                <p:cNvSpPr>
                  <a:spLocks noChangeAspect="1"/>
                </p:cNvSpPr>
                <p:nvPr/>
              </p:nvSpPr>
              <p:spPr bwMode="auto">
                <a:xfrm>
                  <a:off x="6098" y="580"/>
                  <a:ext cx="214" cy="134"/>
                </a:xfrm>
                <a:custGeom>
                  <a:avLst/>
                  <a:gdLst>
                    <a:gd name="T0" fmla="*/ 100 w 107"/>
                    <a:gd name="T1" fmla="*/ 66 h 67"/>
                    <a:gd name="T2" fmla="*/ 94 w 107"/>
                    <a:gd name="T3" fmla="*/ 55 h 67"/>
                    <a:gd name="T4" fmla="*/ 89 w 107"/>
                    <a:gd name="T5" fmla="*/ 60 h 67"/>
                    <a:gd name="T6" fmla="*/ 60 w 107"/>
                    <a:gd name="T7" fmla="*/ 56 h 67"/>
                    <a:gd name="T8" fmla="*/ 47 w 107"/>
                    <a:gd name="T9" fmla="*/ 53 h 67"/>
                    <a:gd name="T10" fmla="*/ 35 w 107"/>
                    <a:gd name="T11" fmla="*/ 43 h 67"/>
                    <a:gd name="T12" fmla="*/ 32 w 107"/>
                    <a:gd name="T13" fmla="*/ 34 h 67"/>
                    <a:gd name="T14" fmla="*/ 13 w 107"/>
                    <a:gd name="T15" fmla="*/ 17 h 67"/>
                    <a:gd name="T16" fmla="*/ 7 w 107"/>
                    <a:gd name="T17" fmla="*/ 1 h 67"/>
                    <a:gd name="T18" fmla="*/ 20 w 107"/>
                    <a:gd name="T19" fmla="*/ 11 h 67"/>
                    <a:gd name="T20" fmla="*/ 35 w 107"/>
                    <a:gd name="T21" fmla="*/ 28 h 67"/>
                    <a:gd name="T22" fmla="*/ 36 w 107"/>
                    <a:gd name="T23" fmla="*/ 22 h 67"/>
                    <a:gd name="T24" fmla="*/ 51 w 107"/>
                    <a:gd name="T25" fmla="*/ 31 h 67"/>
                    <a:gd name="T26" fmla="*/ 61 w 107"/>
                    <a:gd name="T27" fmla="*/ 31 h 67"/>
                    <a:gd name="T28" fmla="*/ 71 w 107"/>
                    <a:gd name="T29" fmla="*/ 32 h 67"/>
                    <a:gd name="T30" fmla="*/ 82 w 107"/>
                    <a:gd name="T31" fmla="*/ 38 h 67"/>
                    <a:gd name="T32" fmla="*/ 90 w 107"/>
                    <a:gd name="T33" fmla="*/ 43 h 67"/>
                    <a:gd name="T34" fmla="*/ 106 w 107"/>
                    <a:gd name="T35" fmla="*/ 51 h 67"/>
                    <a:gd name="T36" fmla="*/ 102 w 107"/>
                    <a:gd name="T37" fmla="*/ 55 h 67"/>
                    <a:gd name="T38" fmla="*/ 103 w 107"/>
                    <a:gd name="T39" fmla="*/ 60 h 67"/>
                    <a:gd name="T40" fmla="*/ 100 w 107"/>
                    <a:gd name="T41" fmla="*/ 66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07" h="67">
                      <a:moveTo>
                        <a:pt x="100" y="66"/>
                      </a:moveTo>
                      <a:cubicBezTo>
                        <a:pt x="94" y="64"/>
                        <a:pt x="97" y="56"/>
                        <a:pt x="94" y="55"/>
                      </a:cubicBezTo>
                      <a:cubicBezTo>
                        <a:pt x="90" y="55"/>
                        <a:pt x="94" y="60"/>
                        <a:pt x="89" y="60"/>
                      </a:cubicBezTo>
                      <a:cubicBezTo>
                        <a:pt x="83" y="60"/>
                        <a:pt x="69" y="55"/>
                        <a:pt x="60" y="56"/>
                      </a:cubicBezTo>
                      <a:cubicBezTo>
                        <a:pt x="51" y="57"/>
                        <a:pt x="51" y="56"/>
                        <a:pt x="47" y="53"/>
                      </a:cubicBezTo>
                      <a:cubicBezTo>
                        <a:pt x="42" y="49"/>
                        <a:pt x="38" y="45"/>
                        <a:pt x="35" y="43"/>
                      </a:cubicBezTo>
                      <a:cubicBezTo>
                        <a:pt x="32" y="42"/>
                        <a:pt x="36" y="36"/>
                        <a:pt x="32" y="34"/>
                      </a:cubicBezTo>
                      <a:cubicBezTo>
                        <a:pt x="28" y="32"/>
                        <a:pt x="19" y="23"/>
                        <a:pt x="13" y="17"/>
                      </a:cubicBezTo>
                      <a:cubicBezTo>
                        <a:pt x="7" y="10"/>
                        <a:pt x="0" y="3"/>
                        <a:pt x="7" y="1"/>
                      </a:cubicBezTo>
                      <a:cubicBezTo>
                        <a:pt x="13" y="0"/>
                        <a:pt x="16" y="8"/>
                        <a:pt x="20" y="11"/>
                      </a:cubicBezTo>
                      <a:cubicBezTo>
                        <a:pt x="23" y="14"/>
                        <a:pt x="35" y="32"/>
                        <a:pt x="35" y="28"/>
                      </a:cubicBezTo>
                      <a:cubicBezTo>
                        <a:pt x="35" y="24"/>
                        <a:pt x="31" y="20"/>
                        <a:pt x="36" y="22"/>
                      </a:cubicBezTo>
                      <a:cubicBezTo>
                        <a:pt x="40" y="23"/>
                        <a:pt x="46" y="31"/>
                        <a:pt x="51" y="31"/>
                      </a:cubicBezTo>
                      <a:cubicBezTo>
                        <a:pt x="56" y="32"/>
                        <a:pt x="62" y="32"/>
                        <a:pt x="61" y="31"/>
                      </a:cubicBezTo>
                      <a:cubicBezTo>
                        <a:pt x="61" y="29"/>
                        <a:pt x="66" y="31"/>
                        <a:pt x="71" y="32"/>
                      </a:cubicBezTo>
                      <a:cubicBezTo>
                        <a:pt x="76" y="33"/>
                        <a:pt x="80" y="35"/>
                        <a:pt x="82" y="38"/>
                      </a:cubicBezTo>
                      <a:cubicBezTo>
                        <a:pt x="83" y="41"/>
                        <a:pt x="85" y="42"/>
                        <a:pt x="90" y="43"/>
                      </a:cubicBezTo>
                      <a:cubicBezTo>
                        <a:pt x="96" y="43"/>
                        <a:pt x="107" y="50"/>
                        <a:pt x="106" y="51"/>
                      </a:cubicBezTo>
                      <a:cubicBezTo>
                        <a:pt x="105" y="53"/>
                        <a:pt x="103" y="55"/>
                        <a:pt x="102" y="55"/>
                      </a:cubicBezTo>
                      <a:cubicBezTo>
                        <a:pt x="101" y="54"/>
                        <a:pt x="102" y="58"/>
                        <a:pt x="103" y="60"/>
                      </a:cubicBezTo>
                      <a:cubicBezTo>
                        <a:pt x="105" y="61"/>
                        <a:pt x="102" y="67"/>
                        <a:pt x="100" y="66"/>
                      </a:cubicBezTo>
                      <a:close/>
                    </a:path>
                  </a:pathLst>
                </a:custGeom>
                <a:solidFill>
                  <a:srgbClr val="BBC8D9"/>
                </a:solidFill>
                <a:ln w="3175" cap="flat">
                  <a:solidFill>
                    <a:srgbClr val="000000"/>
                  </a:solidFill>
                  <a:prstDash val="solid"/>
                  <a:miter lim="800000"/>
                  <a:headEnd/>
                  <a:tailEnd/>
                </a:ln>
              </p:spPr>
              <p:txBody>
                <a:bodyPr/>
                <a:lstStyle/>
                <a:p>
                  <a:endParaRPr lang="ja-JP" altLang="en-US"/>
                </a:p>
              </p:txBody>
            </p:sp>
            <p:sp>
              <p:nvSpPr>
                <p:cNvPr id="184" name="Freeform 134">
                  <a:extLst>
                    <a:ext uri="{FF2B5EF4-FFF2-40B4-BE49-F238E27FC236}">
                      <a16:creationId xmlns:a16="http://schemas.microsoft.com/office/drawing/2014/main" id="{9B806FAA-DDA7-4828-9676-2D5A299C1B0F}"/>
                    </a:ext>
                  </a:extLst>
                </p:cNvPr>
                <p:cNvSpPr>
                  <a:spLocks noChangeAspect="1"/>
                </p:cNvSpPr>
                <p:nvPr/>
              </p:nvSpPr>
              <p:spPr bwMode="auto">
                <a:xfrm>
                  <a:off x="6310" y="690"/>
                  <a:ext cx="60" cy="36"/>
                </a:xfrm>
                <a:custGeom>
                  <a:avLst/>
                  <a:gdLst>
                    <a:gd name="T0" fmla="*/ 12 w 30"/>
                    <a:gd name="T1" fmla="*/ 13 h 18"/>
                    <a:gd name="T2" fmla="*/ 6 w 30"/>
                    <a:gd name="T3" fmla="*/ 5 h 18"/>
                    <a:gd name="T4" fmla="*/ 4 w 30"/>
                    <a:gd name="T5" fmla="*/ 0 h 18"/>
                    <a:gd name="T6" fmla="*/ 10 w 30"/>
                    <a:gd name="T7" fmla="*/ 1 h 18"/>
                    <a:gd name="T8" fmla="*/ 26 w 30"/>
                    <a:gd name="T9" fmla="*/ 16 h 18"/>
                    <a:gd name="T10" fmla="*/ 17 w 30"/>
                    <a:gd name="T11" fmla="*/ 12 h 18"/>
                    <a:gd name="T12" fmla="*/ 12 w 30"/>
                    <a:gd name="T13" fmla="*/ 13 h 18"/>
                  </a:gdLst>
                  <a:ahLst/>
                  <a:cxnLst>
                    <a:cxn ang="0">
                      <a:pos x="T0" y="T1"/>
                    </a:cxn>
                    <a:cxn ang="0">
                      <a:pos x="T2" y="T3"/>
                    </a:cxn>
                    <a:cxn ang="0">
                      <a:pos x="T4" y="T5"/>
                    </a:cxn>
                    <a:cxn ang="0">
                      <a:pos x="T6" y="T7"/>
                    </a:cxn>
                    <a:cxn ang="0">
                      <a:pos x="T8" y="T9"/>
                    </a:cxn>
                    <a:cxn ang="0">
                      <a:pos x="T10" y="T11"/>
                    </a:cxn>
                    <a:cxn ang="0">
                      <a:pos x="T12" y="T13"/>
                    </a:cxn>
                  </a:cxnLst>
                  <a:rect l="0" t="0" r="r" b="b"/>
                  <a:pathLst>
                    <a:path w="30" h="18">
                      <a:moveTo>
                        <a:pt x="12" y="13"/>
                      </a:moveTo>
                      <a:cubicBezTo>
                        <a:pt x="7" y="10"/>
                        <a:pt x="10" y="7"/>
                        <a:pt x="6" y="5"/>
                      </a:cubicBezTo>
                      <a:cubicBezTo>
                        <a:pt x="3" y="3"/>
                        <a:pt x="0" y="0"/>
                        <a:pt x="4" y="0"/>
                      </a:cubicBezTo>
                      <a:cubicBezTo>
                        <a:pt x="7" y="0"/>
                        <a:pt x="8" y="1"/>
                        <a:pt x="10" y="1"/>
                      </a:cubicBezTo>
                      <a:cubicBezTo>
                        <a:pt x="12" y="0"/>
                        <a:pt x="30" y="18"/>
                        <a:pt x="26" y="16"/>
                      </a:cubicBezTo>
                      <a:cubicBezTo>
                        <a:pt x="22" y="15"/>
                        <a:pt x="18" y="11"/>
                        <a:pt x="17" y="12"/>
                      </a:cubicBezTo>
                      <a:cubicBezTo>
                        <a:pt x="15" y="12"/>
                        <a:pt x="15" y="15"/>
                        <a:pt x="12" y="13"/>
                      </a:cubicBezTo>
                      <a:close/>
                    </a:path>
                  </a:pathLst>
                </a:custGeom>
                <a:solidFill>
                  <a:srgbClr val="BBC8D9"/>
                </a:solidFill>
                <a:ln w="3175" cap="flat">
                  <a:solidFill>
                    <a:srgbClr val="000000"/>
                  </a:solidFill>
                  <a:prstDash val="solid"/>
                  <a:miter lim="800000"/>
                  <a:headEnd/>
                  <a:tailEnd/>
                </a:ln>
              </p:spPr>
              <p:txBody>
                <a:bodyPr/>
                <a:lstStyle/>
                <a:p>
                  <a:endParaRPr lang="ja-JP" altLang="en-US"/>
                </a:p>
              </p:txBody>
            </p:sp>
            <p:sp>
              <p:nvSpPr>
                <p:cNvPr id="185" name="Freeform 135">
                  <a:extLst>
                    <a:ext uri="{FF2B5EF4-FFF2-40B4-BE49-F238E27FC236}">
                      <a16:creationId xmlns:a16="http://schemas.microsoft.com/office/drawing/2014/main" id="{47339130-E137-4897-96AD-4011396BA4EB}"/>
                    </a:ext>
                  </a:extLst>
                </p:cNvPr>
                <p:cNvSpPr>
                  <a:spLocks noChangeAspect="1"/>
                </p:cNvSpPr>
                <p:nvPr/>
              </p:nvSpPr>
              <p:spPr bwMode="auto">
                <a:xfrm>
                  <a:off x="6188" y="708"/>
                  <a:ext cx="66" cy="40"/>
                </a:xfrm>
                <a:custGeom>
                  <a:avLst/>
                  <a:gdLst>
                    <a:gd name="T0" fmla="*/ 28 w 33"/>
                    <a:gd name="T1" fmla="*/ 19 h 20"/>
                    <a:gd name="T2" fmla="*/ 10 w 33"/>
                    <a:gd name="T3" fmla="*/ 12 h 20"/>
                    <a:gd name="T4" fmla="*/ 3 w 33"/>
                    <a:gd name="T5" fmla="*/ 1 h 20"/>
                    <a:gd name="T6" fmla="*/ 18 w 33"/>
                    <a:gd name="T7" fmla="*/ 11 h 20"/>
                    <a:gd name="T8" fmla="*/ 28 w 33"/>
                    <a:gd name="T9" fmla="*/ 19 h 20"/>
                  </a:gdLst>
                  <a:ahLst/>
                  <a:cxnLst>
                    <a:cxn ang="0">
                      <a:pos x="T0" y="T1"/>
                    </a:cxn>
                    <a:cxn ang="0">
                      <a:pos x="T2" y="T3"/>
                    </a:cxn>
                    <a:cxn ang="0">
                      <a:pos x="T4" y="T5"/>
                    </a:cxn>
                    <a:cxn ang="0">
                      <a:pos x="T6" y="T7"/>
                    </a:cxn>
                    <a:cxn ang="0">
                      <a:pos x="T8" y="T9"/>
                    </a:cxn>
                  </a:cxnLst>
                  <a:rect l="0" t="0" r="r" b="b"/>
                  <a:pathLst>
                    <a:path w="33" h="20">
                      <a:moveTo>
                        <a:pt x="28" y="19"/>
                      </a:moveTo>
                      <a:cubicBezTo>
                        <a:pt x="25" y="19"/>
                        <a:pt x="10" y="15"/>
                        <a:pt x="10" y="12"/>
                      </a:cubicBezTo>
                      <a:cubicBezTo>
                        <a:pt x="10" y="9"/>
                        <a:pt x="0" y="1"/>
                        <a:pt x="3" y="1"/>
                      </a:cubicBezTo>
                      <a:cubicBezTo>
                        <a:pt x="6" y="0"/>
                        <a:pt x="12" y="9"/>
                        <a:pt x="18" y="11"/>
                      </a:cubicBezTo>
                      <a:cubicBezTo>
                        <a:pt x="24" y="13"/>
                        <a:pt x="33" y="20"/>
                        <a:pt x="28" y="19"/>
                      </a:cubicBezTo>
                      <a:close/>
                    </a:path>
                  </a:pathLst>
                </a:custGeom>
                <a:solidFill>
                  <a:srgbClr val="BBC8D9"/>
                </a:solidFill>
                <a:ln w="3175" cap="flat">
                  <a:solidFill>
                    <a:srgbClr val="000000"/>
                  </a:solidFill>
                  <a:prstDash val="solid"/>
                  <a:miter lim="800000"/>
                  <a:headEnd/>
                  <a:tailEnd/>
                </a:ln>
              </p:spPr>
              <p:txBody>
                <a:bodyPr/>
                <a:lstStyle/>
                <a:p>
                  <a:endParaRPr lang="ja-JP" altLang="en-US"/>
                </a:p>
              </p:txBody>
            </p:sp>
            <p:sp>
              <p:nvSpPr>
                <p:cNvPr id="186" name="Freeform 136">
                  <a:extLst>
                    <a:ext uri="{FF2B5EF4-FFF2-40B4-BE49-F238E27FC236}">
                      <a16:creationId xmlns:a16="http://schemas.microsoft.com/office/drawing/2014/main" id="{78757DF5-C60E-4F01-A67B-4054A562B9E5}"/>
                    </a:ext>
                  </a:extLst>
                </p:cNvPr>
                <p:cNvSpPr>
                  <a:spLocks noChangeAspect="1"/>
                </p:cNvSpPr>
                <p:nvPr/>
              </p:nvSpPr>
              <p:spPr bwMode="auto">
                <a:xfrm>
                  <a:off x="6128" y="710"/>
                  <a:ext cx="64" cy="32"/>
                </a:xfrm>
                <a:custGeom>
                  <a:avLst/>
                  <a:gdLst>
                    <a:gd name="T0" fmla="*/ 28 w 32"/>
                    <a:gd name="T1" fmla="*/ 15 h 16"/>
                    <a:gd name="T2" fmla="*/ 22 w 32"/>
                    <a:gd name="T3" fmla="*/ 12 h 16"/>
                    <a:gd name="T4" fmla="*/ 2 w 32"/>
                    <a:gd name="T5" fmla="*/ 2 h 16"/>
                    <a:gd name="T6" fmla="*/ 24 w 32"/>
                    <a:gd name="T7" fmla="*/ 7 h 16"/>
                    <a:gd name="T8" fmla="*/ 29 w 32"/>
                    <a:gd name="T9" fmla="*/ 11 h 16"/>
                    <a:gd name="T10" fmla="*/ 28 w 32"/>
                    <a:gd name="T11" fmla="*/ 15 h 16"/>
                  </a:gdLst>
                  <a:ahLst/>
                  <a:cxnLst>
                    <a:cxn ang="0">
                      <a:pos x="T0" y="T1"/>
                    </a:cxn>
                    <a:cxn ang="0">
                      <a:pos x="T2" y="T3"/>
                    </a:cxn>
                    <a:cxn ang="0">
                      <a:pos x="T4" y="T5"/>
                    </a:cxn>
                    <a:cxn ang="0">
                      <a:pos x="T6" y="T7"/>
                    </a:cxn>
                    <a:cxn ang="0">
                      <a:pos x="T8" y="T9"/>
                    </a:cxn>
                    <a:cxn ang="0">
                      <a:pos x="T10" y="T11"/>
                    </a:cxn>
                  </a:cxnLst>
                  <a:rect l="0" t="0" r="r" b="b"/>
                  <a:pathLst>
                    <a:path w="32" h="16">
                      <a:moveTo>
                        <a:pt x="28" y="15"/>
                      </a:moveTo>
                      <a:cubicBezTo>
                        <a:pt x="26" y="14"/>
                        <a:pt x="27" y="12"/>
                        <a:pt x="22" y="12"/>
                      </a:cubicBezTo>
                      <a:cubicBezTo>
                        <a:pt x="18" y="11"/>
                        <a:pt x="0" y="5"/>
                        <a:pt x="2" y="2"/>
                      </a:cubicBezTo>
                      <a:cubicBezTo>
                        <a:pt x="4" y="0"/>
                        <a:pt x="21" y="8"/>
                        <a:pt x="24" y="7"/>
                      </a:cubicBezTo>
                      <a:cubicBezTo>
                        <a:pt x="28" y="6"/>
                        <a:pt x="26" y="9"/>
                        <a:pt x="29" y="11"/>
                      </a:cubicBezTo>
                      <a:cubicBezTo>
                        <a:pt x="32" y="12"/>
                        <a:pt x="31" y="16"/>
                        <a:pt x="28" y="15"/>
                      </a:cubicBezTo>
                      <a:close/>
                    </a:path>
                  </a:pathLst>
                </a:custGeom>
                <a:solidFill>
                  <a:srgbClr val="BBC8D9"/>
                </a:solidFill>
                <a:ln w="3175" cap="flat">
                  <a:solidFill>
                    <a:srgbClr val="000000"/>
                  </a:solidFill>
                  <a:prstDash val="solid"/>
                  <a:miter lim="800000"/>
                  <a:headEnd/>
                  <a:tailEnd/>
                </a:ln>
              </p:spPr>
              <p:txBody>
                <a:bodyPr/>
                <a:lstStyle/>
                <a:p>
                  <a:endParaRPr lang="ja-JP" altLang="en-US"/>
                </a:p>
              </p:txBody>
            </p:sp>
            <p:sp>
              <p:nvSpPr>
                <p:cNvPr id="187" name="Freeform 137">
                  <a:extLst>
                    <a:ext uri="{FF2B5EF4-FFF2-40B4-BE49-F238E27FC236}">
                      <a16:creationId xmlns:a16="http://schemas.microsoft.com/office/drawing/2014/main" id="{266B2E55-BC64-4C4D-8F14-13C377E6C16E}"/>
                    </a:ext>
                  </a:extLst>
                </p:cNvPr>
                <p:cNvSpPr>
                  <a:spLocks noChangeAspect="1"/>
                </p:cNvSpPr>
                <p:nvPr/>
              </p:nvSpPr>
              <p:spPr bwMode="auto">
                <a:xfrm>
                  <a:off x="6008" y="632"/>
                  <a:ext cx="96" cy="24"/>
                </a:xfrm>
                <a:custGeom>
                  <a:avLst/>
                  <a:gdLst>
                    <a:gd name="T0" fmla="*/ 41 w 48"/>
                    <a:gd name="T1" fmla="*/ 11 h 12"/>
                    <a:gd name="T2" fmla="*/ 3 w 48"/>
                    <a:gd name="T3" fmla="*/ 0 h 12"/>
                    <a:gd name="T4" fmla="*/ 41 w 48"/>
                    <a:gd name="T5" fmla="*/ 11 h 12"/>
                  </a:gdLst>
                  <a:ahLst/>
                  <a:cxnLst>
                    <a:cxn ang="0">
                      <a:pos x="T0" y="T1"/>
                    </a:cxn>
                    <a:cxn ang="0">
                      <a:pos x="T2" y="T3"/>
                    </a:cxn>
                    <a:cxn ang="0">
                      <a:pos x="T4" y="T5"/>
                    </a:cxn>
                  </a:cxnLst>
                  <a:rect l="0" t="0" r="r" b="b"/>
                  <a:pathLst>
                    <a:path w="48" h="12">
                      <a:moveTo>
                        <a:pt x="41" y="11"/>
                      </a:moveTo>
                      <a:cubicBezTo>
                        <a:pt x="35" y="12"/>
                        <a:pt x="0" y="0"/>
                        <a:pt x="3" y="0"/>
                      </a:cubicBezTo>
                      <a:cubicBezTo>
                        <a:pt x="6" y="0"/>
                        <a:pt x="48" y="9"/>
                        <a:pt x="41" y="11"/>
                      </a:cubicBezTo>
                      <a:close/>
                    </a:path>
                  </a:pathLst>
                </a:custGeom>
                <a:solidFill>
                  <a:srgbClr val="BBC8D9"/>
                </a:solidFill>
                <a:ln w="3175" cap="flat">
                  <a:solidFill>
                    <a:srgbClr val="000000"/>
                  </a:solidFill>
                  <a:prstDash val="solid"/>
                  <a:miter lim="800000"/>
                  <a:headEnd/>
                  <a:tailEnd/>
                </a:ln>
              </p:spPr>
              <p:txBody>
                <a:bodyPr/>
                <a:lstStyle/>
                <a:p>
                  <a:endParaRPr lang="ja-JP" altLang="en-US"/>
                </a:p>
              </p:txBody>
            </p:sp>
            <p:sp>
              <p:nvSpPr>
                <p:cNvPr id="188" name="Freeform 138">
                  <a:extLst>
                    <a:ext uri="{FF2B5EF4-FFF2-40B4-BE49-F238E27FC236}">
                      <a16:creationId xmlns:a16="http://schemas.microsoft.com/office/drawing/2014/main" id="{8F06E464-5DC9-43DB-B7D2-F89BED6D71E4}"/>
                    </a:ext>
                  </a:extLst>
                </p:cNvPr>
                <p:cNvSpPr>
                  <a:spLocks noChangeAspect="1"/>
                </p:cNvSpPr>
                <p:nvPr/>
              </p:nvSpPr>
              <p:spPr bwMode="auto">
                <a:xfrm>
                  <a:off x="5471" y="454"/>
                  <a:ext cx="36" cy="24"/>
                </a:xfrm>
                <a:custGeom>
                  <a:avLst/>
                  <a:gdLst>
                    <a:gd name="T0" fmla="*/ 15 w 18"/>
                    <a:gd name="T1" fmla="*/ 8 h 12"/>
                    <a:gd name="T2" fmla="*/ 6 w 18"/>
                    <a:gd name="T3" fmla="*/ 9 h 12"/>
                    <a:gd name="T4" fmla="*/ 3 w 18"/>
                    <a:gd name="T5" fmla="*/ 1 h 12"/>
                    <a:gd name="T6" fmla="*/ 15 w 18"/>
                    <a:gd name="T7" fmla="*/ 8 h 12"/>
                  </a:gdLst>
                  <a:ahLst/>
                  <a:cxnLst>
                    <a:cxn ang="0">
                      <a:pos x="T0" y="T1"/>
                    </a:cxn>
                    <a:cxn ang="0">
                      <a:pos x="T2" y="T3"/>
                    </a:cxn>
                    <a:cxn ang="0">
                      <a:pos x="T4" y="T5"/>
                    </a:cxn>
                    <a:cxn ang="0">
                      <a:pos x="T6" y="T7"/>
                    </a:cxn>
                  </a:cxnLst>
                  <a:rect l="0" t="0" r="r" b="b"/>
                  <a:pathLst>
                    <a:path w="18" h="12">
                      <a:moveTo>
                        <a:pt x="15" y="8"/>
                      </a:moveTo>
                      <a:cubicBezTo>
                        <a:pt x="12" y="8"/>
                        <a:pt x="9" y="12"/>
                        <a:pt x="6" y="9"/>
                      </a:cubicBezTo>
                      <a:cubicBezTo>
                        <a:pt x="4" y="7"/>
                        <a:pt x="0" y="0"/>
                        <a:pt x="3" y="1"/>
                      </a:cubicBezTo>
                      <a:cubicBezTo>
                        <a:pt x="6" y="2"/>
                        <a:pt x="18" y="7"/>
                        <a:pt x="15" y="8"/>
                      </a:cubicBezTo>
                      <a:close/>
                    </a:path>
                  </a:pathLst>
                </a:custGeom>
                <a:solidFill>
                  <a:srgbClr val="BBC8D9"/>
                </a:solidFill>
                <a:ln w="3175" cap="flat">
                  <a:solidFill>
                    <a:srgbClr val="000000"/>
                  </a:solidFill>
                  <a:prstDash val="solid"/>
                  <a:miter lim="800000"/>
                  <a:headEnd/>
                  <a:tailEnd/>
                </a:ln>
              </p:spPr>
              <p:txBody>
                <a:bodyPr/>
                <a:lstStyle/>
                <a:p>
                  <a:endParaRPr lang="ja-JP" altLang="en-US"/>
                </a:p>
              </p:txBody>
            </p:sp>
            <p:sp>
              <p:nvSpPr>
                <p:cNvPr id="189" name="Freeform 139">
                  <a:extLst>
                    <a:ext uri="{FF2B5EF4-FFF2-40B4-BE49-F238E27FC236}">
                      <a16:creationId xmlns:a16="http://schemas.microsoft.com/office/drawing/2014/main" id="{90DC4BC1-A0C8-4268-AB30-6B78E9C31EF9}"/>
                    </a:ext>
                  </a:extLst>
                </p:cNvPr>
                <p:cNvSpPr>
                  <a:spLocks noChangeAspect="1"/>
                </p:cNvSpPr>
                <p:nvPr/>
              </p:nvSpPr>
              <p:spPr bwMode="auto">
                <a:xfrm>
                  <a:off x="5555" y="540"/>
                  <a:ext cx="36" cy="16"/>
                </a:xfrm>
                <a:custGeom>
                  <a:avLst/>
                  <a:gdLst>
                    <a:gd name="T0" fmla="*/ 16 w 18"/>
                    <a:gd name="T1" fmla="*/ 6 h 8"/>
                    <a:gd name="T2" fmla="*/ 2 w 18"/>
                    <a:gd name="T3" fmla="*/ 1 h 8"/>
                    <a:gd name="T4" fmla="*/ 16 w 18"/>
                    <a:gd name="T5" fmla="*/ 6 h 8"/>
                  </a:gdLst>
                  <a:ahLst/>
                  <a:cxnLst>
                    <a:cxn ang="0">
                      <a:pos x="T0" y="T1"/>
                    </a:cxn>
                    <a:cxn ang="0">
                      <a:pos x="T2" y="T3"/>
                    </a:cxn>
                    <a:cxn ang="0">
                      <a:pos x="T4" y="T5"/>
                    </a:cxn>
                  </a:cxnLst>
                  <a:rect l="0" t="0" r="r" b="b"/>
                  <a:pathLst>
                    <a:path w="18" h="8">
                      <a:moveTo>
                        <a:pt x="16" y="6"/>
                      </a:moveTo>
                      <a:cubicBezTo>
                        <a:pt x="14" y="8"/>
                        <a:pt x="0" y="3"/>
                        <a:pt x="2" y="1"/>
                      </a:cubicBezTo>
                      <a:cubicBezTo>
                        <a:pt x="4" y="0"/>
                        <a:pt x="18" y="4"/>
                        <a:pt x="16" y="6"/>
                      </a:cubicBezTo>
                      <a:close/>
                    </a:path>
                  </a:pathLst>
                </a:custGeom>
                <a:solidFill>
                  <a:srgbClr val="BBC8D9"/>
                </a:solidFill>
                <a:ln w="3175" cap="flat">
                  <a:solidFill>
                    <a:srgbClr val="000000"/>
                  </a:solidFill>
                  <a:prstDash val="solid"/>
                  <a:miter lim="800000"/>
                  <a:headEnd/>
                  <a:tailEnd/>
                </a:ln>
              </p:spPr>
              <p:txBody>
                <a:bodyPr/>
                <a:lstStyle/>
                <a:p>
                  <a:endParaRPr lang="ja-JP" altLang="en-US"/>
                </a:p>
              </p:txBody>
            </p:sp>
            <p:sp>
              <p:nvSpPr>
                <p:cNvPr id="190" name="Freeform 140">
                  <a:extLst>
                    <a:ext uri="{FF2B5EF4-FFF2-40B4-BE49-F238E27FC236}">
                      <a16:creationId xmlns:a16="http://schemas.microsoft.com/office/drawing/2014/main" id="{8EA99C5D-4E36-49CB-AD52-BFE46FCF9441}"/>
                    </a:ext>
                  </a:extLst>
                </p:cNvPr>
                <p:cNvSpPr>
                  <a:spLocks noChangeAspect="1"/>
                </p:cNvSpPr>
                <p:nvPr/>
              </p:nvSpPr>
              <p:spPr bwMode="auto">
                <a:xfrm>
                  <a:off x="5143" y="294"/>
                  <a:ext cx="34" cy="24"/>
                </a:xfrm>
                <a:custGeom>
                  <a:avLst/>
                  <a:gdLst>
                    <a:gd name="T0" fmla="*/ 15 w 17"/>
                    <a:gd name="T1" fmla="*/ 8 h 12"/>
                    <a:gd name="T2" fmla="*/ 0 w 17"/>
                    <a:gd name="T3" fmla="*/ 3 h 12"/>
                    <a:gd name="T4" fmla="*/ 9 w 17"/>
                    <a:gd name="T5" fmla="*/ 1 h 12"/>
                    <a:gd name="T6" fmla="*/ 15 w 17"/>
                    <a:gd name="T7" fmla="*/ 8 h 12"/>
                  </a:gdLst>
                  <a:ahLst/>
                  <a:cxnLst>
                    <a:cxn ang="0">
                      <a:pos x="T0" y="T1"/>
                    </a:cxn>
                    <a:cxn ang="0">
                      <a:pos x="T2" y="T3"/>
                    </a:cxn>
                    <a:cxn ang="0">
                      <a:pos x="T4" y="T5"/>
                    </a:cxn>
                    <a:cxn ang="0">
                      <a:pos x="T6" y="T7"/>
                    </a:cxn>
                  </a:cxnLst>
                  <a:rect l="0" t="0" r="r" b="b"/>
                  <a:pathLst>
                    <a:path w="17" h="12">
                      <a:moveTo>
                        <a:pt x="15" y="8"/>
                      </a:moveTo>
                      <a:cubicBezTo>
                        <a:pt x="11" y="12"/>
                        <a:pt x="1" y="6"/>
                        <a:pt x="0" y="3"/>
                      </a:cubicBezTo>
                      <a:cubicBezTo>
                        <a:pt x="0" y="1"/>
                        <a:pt x="5" y="0"/>
                        <a:pt x="9" y="1"/>
                      </a:cubicBezTo>
                      <a:cubicBezTo>
                        <a:pt x="13" y="2"/>
                        <a:pt x="17" y="6"/>
                        <a:pt x="15" y="8"/>
                      </a:cubicBezTo>
                      <a:close/>
                    </a:path>
                  </a:pathLst>
                </a:custGeom>
                <a:solidFill>
                  <a:srgbClr val="BBC8D9"/>
                </a:solidFill>
                <a:ln w="3175" cap="flat">
                  <a:solidFill>
                    <a:srgbClr val="000000"/>
                  </a:solidFill>
                  <a:prstDash val="solid"/>
                  <a:miter lim="800000"/>
                  <a:headEnd/>
                  <a:tailEnd/>
                </a:ln>
              </p:spPr>
              <p:txBody>
                <a:bodyPr/>
                <a:lstStyle/>
                <a:p>
                  <a:endParaRPr lang="ja-JP" altLang="en-US"/>
                </a:p>
              </p:txBody>
            </p:sp>
            <p:sp>
              <p:nvSpPr>
                <p:cNvPr id="191" name="Freeform 141">
                  <a:extLst>
                    <a:ext uri="{FF2B5EF4-FFF2-40B4-BE49-F238E27FC236}">
                      <a16:creationId xmlns:a16="http://schemas.microsoft.com/office/drawing/2014/main" id="{01F1075D-3FF8-4979-9D5F-D5E7B06405F9}"/>
                    </a:ext>
                  </a:extLst>
                </p:cNvPr>
                <p:cNvSpPr>
                  <a:spLocks noChangeAspect="1"/>
                </p:cNvSpPr>
                <p:nvPr/>
              </p:nvSpPr>
              <p:spPr bwMode="auto">
                <a:xfrm>
                  <a:off x="5213" y="306"/>
                  <a:ext cx="46" cy="26"/>
                </a:xfrm>
                <a:custGeom>
                  <a:avLst/>
                  <a:gdLst>
                    <a:gd name="T0" fmla="*/ 21 w 23"/>
                    <a:gd name="T1" fmla="*/ 9 h 13"/>
                    <a:gd name="T2" fmla="*/ 3 w 23"/>
                    <a:gd name="T3" fmla="*/ 1 h 13"/>
                    <a:gd name="T4" fmla="*/ 21 w 23"/>
                    <a:gd name="T5" fmla="*/ 9 h 13"/>
                  </a:gdLst>
                  <a:ahLst/>
                  <a:cxnLst>
                    <a:cxn ang="0">
                      <a:pos x="T0" y="T1"/>
                    </a:cxn>
                    <a:cxn ang="0">
                      <a:pos x="T2" y="T3"/>
                    </a:cxn>
                    <a:cxn ang="0">
                      <a:pos x="T4" y="T5"/>
                    </a:cxn>
                  </a:cxnLst>
                  <a:rect l="0" t="0" r="r" b="b"/>
                  <a:pathLst>
                    <a:path w="23" h="13">
                      <a:moveTo>
                        <a:pt x="21" y="9"/>
                      </a:moveTo>
                      <a:cubicBezTo>
                        <a:pt x="18" y="13"/>
                        <a:pt x="0" y="3"/>
                        <a:pt x="3" y="1"/>
                      </a:cubicBezTo>
                      <a:cubicBezTo>
                        <a:pt x="7" y="0"/>
                        <a:pt x="23" y="8"/>
                        <a:pt x="21" y="9"/>
                      </a:cubicBezTo>
                      <a:close/>
                    </a:path>
                  </a:pathLst>
                </a:custGeom>
                <a:solidFill>
                  <a:srgbClr val="BBC8D9"/>
                </a:solidFill>
                <a:ln w="3175" cap="flat">
                  <a:solidFill>
                    <a:srgbClr val="000000"/>
                  </a:solidFill>
                  <a:prstDash val="solid"/>
                  <a:miter lim="800000"/>
                  <a:headEnd/>
                  <a:tailEnd/>
                </a:ln>
              </p:spPr>
              <p:txBody>
                <a:bodyPr/>
                <a:lstStyle/>
                <a:p>
                  <a:endParaRPr lang="ja-JP" altLang="en-US"/>
                </a:p>
              </p:txBody>
            </p:sp>
            <p:sp>
              <p:nvSpPr>
                <p:cNvPr id="192" name="Freeform 142">
                  <a:extLst>
                    <a:ext uri="{FF2B5EF4-FFF2-40B4-BE49-F238E27FC236}">
                      <a16:creationId xmlns:a16="http://schemas.microsoft.com/office/drawing/2014/main" id="{20A83E08-1ABD-4436-879C-5B1FD00CEBE3}"/>
                    </a:ext>
                  </a:extLst>
                </p:cNvPr>
                <p:cNvSpPr>
                  <a:spLocks noChangeAspect="1"/>
                </p:cNvSpPr>
                <p:nvPr/>
              </p:nvSpPr>
              <p:spPr bwMode="auto">
                <a:xfrm>
                  <a:off x="4544" y="47"/>
                  <a:ext cx="937" cy="277"/>
                </a:xfrm>
                <a:custGeom>
                  <a:avLst/>
                  <a:gdLst>
                    <a:gd name="T0" fmla="*/ 462 w 468"/>
                    <a:gd name="T1" fmla="*/ 138 h 138"/>
                    <a:gd name="T2" fmla="*/ 377 w 468"/>
                    <a:gd name="T3" fmla="*/ 120 h 138"/>
                    <a:gd name="T4" fmla="*/ 373 w 468"/>
                    <a:gd name="T5" fmla="*/ 114 h 138"/>
                    <a:gd name="T6" fmla="*/ 347 w 468"/>
                    <a:gd name="T7" fmla="*/ 108 h 138"/>
                    <a:gd name="T8" fmla="*/ 324 w 468"/>
                    <a:gd name="T9" fmla="*/ 105 h 138"/>
                    <a:gd name="T10" fmla="*/ 320 w 468"/>
                    <a:gd name="T11" fmla="*/ 109 h 138"/>
                    <a:gd name="T12" fmla="*/ 292 w 468"/>
                    <a:gd name="T13" fmla="*/ 100 h 138"/>
                    <a:gd name="T14" fmla="*/ 288 w 468"/>
                    <a:gd name="T15" fmla="*/ 95 h 138"/>
                    <a:gd name="T16" fmla="*/ 306 w 468"/>
                    <a:gd name="T17" fmla="*/ 97 h 138"/>
                    <a:gd name="T18" fmla="*/ 310 w 468"/>
                    <a:gd name="T19" fmla="*/ 92 h 138"/>
                    <a:gd name="T20" fmla="*/ 287 w 468"/>
                    <a:gd name="T21" fmla="*/ 86 h 138"/>
                    <a:gd name="T22" fmla="*/ 280 w 468"/>
                    <a:gd name="T23" fmla="*/ 76 h 138"/>
                    <a:gd name="T24" fmla="*/ 245 w 468"/>
                    <a:gd name="T25" fmla="*/ 63 h 138"/>
                    <a:gd name="T26" fmla="*/ 232 w 468"/>
                    <a:gd name="T27" fmla="*/ 63 h 138"/>
                    <a:gd name="T28" fmla="*/ 249 w 468"/>
                    <a:gd name="T29" fmla="*/ 73 h 138"/>
                    <a:gd name="T30" fmla="*/ 228 w 468"/>
                    <a:gd name="T31" fmla="*/ 70 h 138"/>
                    <a:gd name="T32" fmla="*/ 200 w 468"/>
                    <a:gd name="T33" fmla="*/ 53 h 138"/>
                    <a:gd name="T34" fmla="*/ 159 w 468"/>
                    <a:gd name="T35" fmla="*/ 40 h 138"/>
                    <a:gd name="T36" fmla="*/ 158 w 468"/>
                    <a:gd name="T37" fmla="*/ 44 h 138"/>
                    <a:gd name="T38" fmla="*/ 142 w 468"/>
                    <a:gd name="T39" fmla="*/ 44 h 138"/>
                    <a:gd name="T40" fmla="*/ 113 w 468"/>
                    <a:gd name="T41" fmla="*/ 41 h 138"/>
                    <a:gd name="T42" fmla="*/ 97 w 468"/>
                    <a:gd name="T43" fmla="*/ 39 h 138"/>
                    <a:gd name="T44" fmla="*/ 87 w 468"/>
                    <a:gd name="T45" fmla="*/ 39 h 138"/>
                    <a:gd name="T46" fmla="*/ 64 w 468"/>
                    <a:gd name="T47" fmla="*/ 32 h 138"/>
                    <a:gd name="T48" fmla="*/ 76 w 468"/>
                    <a:gd name="T49" fmla="*/ 31 h 138"/>
                    <a:gd name="T50" fmla="*/ 52 w 468"/>
                    <a:gd name="T51" fmla="*/ 28 h 138"/>
                    <a:gd name="T52" fmla="*/ 2 w 468"/>
                    <a:gd name="T53" fmla="*/ 5 h 138"/>
                    <a:gd name="T54" fmla="*/ 18 w 468"/>
                    <a:gd name="T55" fmla="*/ 4 h 138"/>
                    <a:gd name="T56" fmla="*/ 31 w 468"/>
                    <a:gd name="T57" fmla="*/ 14 h 138"/>
                    <a:gd name="T58" fmla="*/ 60 w 468"/>
                    <a:gd name="T59" fmla="*/ 24 h 138"/>
                    <a:gd name="T60" fmla="*/ 82 w 468"/>
                    <a:gd name="T61" fmla="*/ 27 h 138"/>
                    <a:gd name="T62" fmla="*/ 46 w 468"/>
                    <a:gd name="T63" fmla="*/ 15 h 138"/>
                    <a:gd name="T64" fmla="*/ 29 w 468"/>
                    <a:gd name="T65" fmla="*/ 4 h 138"/>
                    <a:gd name="T66" fmla="*/ 44 w 468"/>
                    <a:gd name="T67" fmla="*/ 6 h 138"/>
                    <a:gd name="T68" fmla="*/ 89 w 468"/>
                    <a:gd name="T69" fmla="*/ 22 h 138"/>
                    <a:gd name="T70" fmla="*/ 85 w 468"/>
                    <a:gd name="T71" fmla="*/ 17 h 138"/>
                    <a:gd name="T72" fmla="*/ 94 w 468"/>
                    <a:gd name="T73" fmla="*/ 19 h 138"/>
                    <a:gd name="T74" fmla="*/ 94 w 468"/>
                    <a:gd name="T75" fmla="*/ 15 h 138"/>
                    <a:gd name="T76" fmla="*/ 138 w 468"/>
                    <a:gd name="T77" fmla="*/ 23 h 138"/>
                    <a:gd name="T78" fmla="*/ 203 w 468"/>
                    <a:gd name="T79" fmla="*/ 36 h 138"/>
                    <a:gd name="T80" fmla="*/ 234 w 468"/>
                    <a:gd name="T81" fmla="*/ 41 h 138"/>
                    <a:gd name="T82" fmla="*/ 255 w 468"/>
                    <a:gd name="T83" fmla="*/ 51 h 138"/>
                    <a:gd name="T84" fmla="*/ 265 w 468"/>
                    <a:gd name="T85" fmla="*/ 57 h 138"/>
                    <a:gd name="T86" fmla="*/ 301 w 468"/>
                    <a:gd name="T87" fmla="*/ 64 h 138"/>
                    <a:gd name="T88" fmla="*/ 375 w 468"/>
                    <a:gd name="T89" fmla="*/ 82 h 138"/>
                    <a:gd name="T90" fmla="*/ 383 w 468"/>
                    <a:gd name="T91" fmla="*/ 87 h 138"/>
                    <a:gd name="T92" fmla="*/ 392 w 468"/>
                    <a:gd name="T93" fmla="*/ 91 h 138"/>
                    <a:gd name="T94" fmla="*/ 388 w 468"/>
                    <a:gd name="T95" fmla="*/ 93 h 138"/>
                    <a:gd name="T96" fmla="*/ 399 w 468"/>
                    <a:gd name="T97" fmla="*/ 99 h 138"/>
                    <a:gd name="T98" fmla="*/ 385 w 468"/>
                    <a:gd name="T99" fmla="*/ 96 h 138"/>
                    <a:gd name="T100" fmla="*/ 358 w 468"/>
                    <a:gd name="T101" fmla="*/ 88 h 138"/>
                    <a:gd name="T102" fmla="*/ 340 w 468"/>
                    <a:gd name="T103" fmla="*/ 87 h 138"/>
                    <a:gd name="T104" fmla="*/ 355 w 468"/>
                    <a:gd name="T105" fmla="*/ 94 h 138"/>
                    <a:gd name="T106" fmla="*/ 410 w 468"/>
                    <a:gd name="T107" fmla="*/ 108 h 138"/>
                    <a:gd name="T108" fmla="*/ 429 w 468"/>
                    <a:gd name="T109" fmla="*/ 113 h 138"/>
                    <a:gd name="T110" fmla="*/ 439 w 468"/>
                    <a:gd name="T111" fmla="*/ 121 h 138"/>
                    <a:gd name="T112" fmla="*/ 458 w 468"/>
                    <a:gd name="T113" fmla="*/ 128 h 138"/>
                    <a:gd name="T114" fmla="*/ 395 w 468"/>
                    <a:gd name="T115" fmla="*/ 115 h 138"/>
                    <a:gd name="T116" fmla="*/ 462 w 468"/>
                    <a:gd name="T117" fmla="*/ 138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68" h="138">
                      <a:moveTo>
                        <a:pt x="462" y="138"/>
                      </a:moveTo>
                      <a:cubicBezTo>
                        <a:pt x="459" y="138"/>
                        <a:pt x="378" y="121"/>
                        <a:pt x="377" y="120"/>
                      </a:cubicBezTo>
                      <a:cubicBezTo>
                        <a:pt x="377" y="118"/>
                        <a:pt x="378" y="115"/>
                        <a:pt x="373" y="114"/>
                      </a:cubicBezTo>
                      <a:cubicBezTo>
                        <a:pt x="369" y="113"/>
                        <a:pt x="356" y="110"/>
                        <a:pt x="347" y="108"/>
                      </a:cubicBezTo>
                      <a:cubicBezTo>
                        <a:pt x="338" y="105"/>
                        <a:pt x="327" y="105"/>
                        <a:pt x="324" y="105"/>
                      </a:cubicBezTo>
                      <a:cubicBezTo>
                        <a:pt x="321" y="106"/>
                        <a:pt x="323" y="109"/>
                        <a:pt x="320" y="109"/>
                      </a:cubicBezTo>
                      <a:cubicBezTo>
                        <a:pt x="317" y="109"/>
                        <a:pt x="295" y="103"/>
                        <a:pt x="292" y="100"/>
                      </a:cubicBezTo>
                      <a:cubicBezTo>
                        <a:pt x="288" y="98"/>
                        <a:pt x="284" y="95"/>
                        <a:pt x="288" y="95"/>
                      </a:cubicBezTo>
                      <a:cubicBezTo>
                        <a:pt x="291" y="95"/>
                        <a:pt x="304" y="98"/>
                        <a:pt x="306" y="97"/>
                      </a:cubicBezTo>
                      <a:cubicBezTo>
                        <a:pt x="308" y="95"/>
                        <a:pt x="313" y="94"/>
                        <a:pt x="310" y="92"/>
                      </a:cubicBezTo>
                      <a:cubicBezTo>
                        <a:pt x="307" y="90"/>
                        <a:pt x="290" y="88"/>
                        <a:pt x="287" y="86"/>
                      </a:cubicBezTo>
                      <a:cubicBezTo>
                        <a:pt x="284" y="83"/>
                        <a:pt x="284" y="79"/>
                        <a:pt x="280" y="76"/>
                      </a:cubicBezTo>
                      <a:cubicBezTo>
                        <a:pt x="276" y="73"/>
                        <a:pt x="250" y="64"/>
                        <a:pt x="245" y="63"/>
                      </a:cubicBezTo>
                      <a:cubicBezTo>
                        <a:pt x="239" y="63"/>
                        <a:pt x="225" y="60"/>
                        <a:pt x="232" y="63"/>
                      </a:cubicBezTo>
                      <a:cubicBezTo>
                        <a:pt x="238" y="66"/>
                        <a:pt x="252" y="72"/>
                        <a:pt x="249" y="73"/>
                      </a:cubicBezTo>
                      <a:cubicBezTo>
                        <a:pt x="246" y="74"/>
                        <a:pt x="233" y="75"/>
                        <a:pt x="228" y="70"/>
                      </a:cubicBezTo>
                      <a:cubicBezTo>
                        <a:pt x="223" y="66"/>
                        <a:pt x="207" y="56"/>
                        <a:pt x="200" y="53"/>
                      </a:cubicBezTo>
                      <a:cubicBezTo>
                        <a:pt x="193" y="50"/>
                        <a:pt x="162" y="42"/>
                        <a:pt x="159" y="40"/>
                      </a:cubicBezTo>
                      <a:cubicBezTo>
                        <a:pt x="155" y="39"/>
                        <a:pt x="163" y="44"/>
                        <a:pt x="158" y="44"/>
                      </a:cubicBezTo>
                      <a:cubicBezTo>
                        <a:pt x="153" y="44"/>
                        <a:pt x="144" y="44"/>
                        <a:pt x="142" y="44"/>
                      </a:cubicBezTo>
                      <a:cubicBezTo>
                        <a:pt x="140" y="44"/>
                        <a:pt x="119" y="42"/>
                        <a:pt x="113" y="41"/>
                      </a:cubicBezTo>
                      <a:cubicBezTo>
                        <a:pt x="108" y="40"/>
                        <a:pt x="99" y="39"/>
                        <a:pt x="97" y="39"/>
                      </a:cubicBezTo>
                      <a:cubicBezTo>
                        <a:pt x="96" y="39"/>
                        <a:pt x="90" y="41"/>
                        <a:pt x="87" y="39"/>
                      </a:cubicBezTo>
                      <a:cubicBezTo>
                        <a:pt x="83" y="37"/>
                        <a:pt x="62" y="33"/>
                        <a:pt x="64" y="32"/>
                      </a:cubicBezTo>
                      <a:cubicBezTo>
                        <a:pt x="67" y="32"/>
                        <a:pt x="79" y="31"/>
                        <a:pt x="76" y="31"/>
                      </a:cubicBezTo>
                      <a:cubicBezTo>
                        <a:pt x="74" y="31"/>
                        <a:pt x="58" y="31"/>
                        <a:pt x="52" y="28"/>
                      </a:cubicBezTo>
                      <a:cubicBezTo>
                        <a:pt x="47" y="24"/>
                        <a:pt x="0" y="9"/>
                        <a:pt x="2" y="5"/>
                      </a:cubicBezTo>
                      <a:cubicBezTo>
                        <a:pt x="3" y="0"/>
                        <a:pt x="13" y="1"/>
                        <a:pt x="18" y="4"/>
                      </a:cubicBezTo>
                      <a:cubicBezTo>
                        <a:pt x="23" y="8"/>
                        <a:pt x="24" y="12"/>
                        <a:pt x="31" y="14"/>
                      </a:cubicBezTo>
                      <a:cubicBezTo>
                        <a:pt x="39" y="17"/>
                        <a:pt x="56" y="22"/>
                        <a:pt x="60" y="24"/>
                      </a:cubicBezTo>
                      <a:cubicBezTo>
                        <a:pt x="64" y="25"/>
                        <a:pt x="85" y="29"/>
                        <a:pt x="82" y="27"/>
                      </a:cubicBezTo>
                      <a:cubicBezTo>
                        <a:pt x="79" y="24"/>
                        <a:pt x="51" y="16"/>
                        <a:pt x="46" y="15"/>
                      </a:cubicBezTo>
                      <a:cubicBezTo>
                        <a:pt x="41" y="13"/>
                        <a:pt x="25" y="6"/>
                        <a:pt x="29" y="4"/>
                      </a:cubicBezTo>
                      <a:cubicBezTo>
                        <a:pt x="32" y="2"/>
                        <a:pt x="38" y="4"/>
                        <a:pt x="44" y="6"/>
                      </a:cubicBezTo>
                      <a:cubicBezTo>
                        <a:pt x="49" y="8"/>
                        <a:pt x="90" y="24"/>
                        <a:pt x="89" y="22"/>
                      </a:cubicBezTo>
                      <a:cubicBezTo>
                        <a:pt x="88" y="20"/>
                        <a:pt x="84" y="17"/>
                        <a:pt x="85" y="17"/>
                      </a:cubicBezTo>
                      <a:cubicBezTo>
                        <a:pt x="87" y="17"/>
                        <a:pt x="95" y="21"/>
                        <a:pt x="94" y="19"/>
                      </a:cubicBezTo>
                      <a:cubicBezTo>
                        <a:pt x="93" y="18"/>
                        <a:pt x="90" y="15"/>
                        <a:pt x="94" y="15"/>
                      </a:cubicBezTo>
                      <a:cubicBezTo>
                        <a:pt x="98" y="15"/>
                        <a:pt x="131" y="23"/>
                        <a:pt x="138" y="23"/>
                      </a:cubicBezTo>
                      <a:cubicBezTo>
                        <a:pt x="144" y="23"/>
                        <a:pt x="189" y="33"/>
                        <a:pt x="203" y="36"/>
                      </a:cubicBezTo>
                      <a:cubicBezTo>
                        <a:pt x="217" y="38"/>
                        <a:pt x="227" y="41"/>
                        <a:pt x="234" y="41"/>
                      </a:cubicBezTo>
                      <a:cubicBezTo>
                        <a:pt x="240" y="41"/>
                        <a:pt x="252" y="49"/>
                        <a:pt x="255" y="51"/>
                      </a:cubicBezTo>
                      <a:cubicBezTo>
                        <a:pt x="257" y="52"/>
                        <a:pt x="261" y="55"/>
                        <a:pt x="265" y="57"/>
                      </a:cubicBezTo>
                      <a:cubicBezTo>
                        <a:pt x="270" y="59"/>
                        <a:pt x="295" y="64"/>
                        <a:pt x="301" y="64"/>
                      </a:cubicBezTo>
                      <a:cubicBezTo>
                        <a:pt x="308" y="64"/>
                        <a:pt x="370" y="78"/>
                        <a:pt x="375" y="82"/>
                      </a:cubicBezTo>
                      <a:cubicBezTo>
                        <a:pt x="379" y="85"/>
                        <a:pt x="379" y="86"/>
                        <a:pt x="383" y="87"/>
                      </a:cubicBezTo>
                      <a:cubicBezTo>
                        <a:pt x="386" y="88"/>
                        <a:pt x="393" y="90"/>
                        <a:pt x="392" y="91"/>
                      </a:cubicBezTo>
                      <a:cubicBezTo>
                        <a:pt x="391" y="91"/>
                        <a:pt x="387" y="92"/>
                        <a:pt x="388" y="93"/>
                      </a:cubicBezTo>
                      <a:cubicBezTo>
                        <a:pt x="390" y="94"/>
                        <a:pt x="401" y="99"/>
                        <a:pt x="399" y="99"/>
                      </a:cubicBezTo>
                      <a:cubicBezTo>
                        <a:pt x="396" y="100"/>
                        <a:pt x="391" y="98"/>
                        <a:pt x="385" y="96"/>
                      </a:cubicBezTo>
                      <a:cubicBezTo>
                        <a:pt x="379" y="95"/>
                        <a:pt x="365" y="90"/>
                        <a:pt x="358" y="88"/>
                      </a:cubicBezTo>
                      <a:cubicBezTo>
                        <a:pt x="352" y="87"/>
                        <a:pt x="337" y="86"/>
                        <a:pt x="340" y="87"/>
                      </a:cubicBezTo>
                      <a:cubicBezTo>
                        <a:pt x="343" y="87"/>
                        <a:pt x="348" y="93"/>
                        <a:pt x="355" y="94"/>
                      </a:cubicBezTo>
                      <a:cubicBezTo>
                        <a:pt x="363" y="94"/>
                        <a:pt x="403" y="106"/>
                        <a:pt x="410" y="108"/>
                      </a:cubicBezTo>
                      <a:cubicBezTo>
                        <a:pt x="417" y="111"/>
                        <a:pt x="424" y="113"/>
                        <a:pt x="429" y="113"/>
                      </a:cubicBezTo>
                      <a:cubicBezTo>
                        <a:pt x="434" y="114"/>
                        <a:pt x="436" y="120"/>
                        <a:pt x="439" y="121"/>
                      </a:cubicBezTo>
                      <a:cubicBezTo>
                        <a:pt x="442" y="122"/>
                        <a:pt x="460" y="128"/>
                        <a:pt x="458" y="128"/>
                      </a:cubicBezTo>
                      <a:cubicBezTo>
                        <a:pt x="456" y="129"/>
                        <a:pt x="390" y="113"/>
                        <a:pt x="395" y="115"/>
                      </a:cubicBezTo>
                      <a:cubicBezTo>
                        <a:pt x="400" y="117"/>
                        <a:pt x="468" y="137"/>
                        <a:pt x="462" y="138"/>
                      </a:cubicBezTo>
                      <a:close/>
                    </a:path>
                  </a:pathLst>
                </a:custGeom>
                <a:solidFill>
                  <a:srgbClr val="BBC8D9"/>
                </a:solidFill>
                <a:ln w="3175" cap="flat">
                  <a:solidFill>
                    <a:srgbClr val="000000"/>
                  </a:solidFill>
                  <a:prstDash val="solid"/>
                  <a:miter lim="800000"/>
                  <a:headEnd/>
                  <a:tailEnd/>
                </a:ln>
              </p:spPr>
              <p:txBody>
                <a:bodyPr/>
                <a:lstStyle/>
                <a:p>
                  <a:endParaRPr lang="ja-JP" altLang="en-US"/>
                </a:p>
              </p:txBody>
            </p:sp>
            <p:sp>
              <p:nvSpPr>
                <p:cNvPr id="193" name="Freeform 143">
                  <a:extLst>
                    <a:ext uri="{FF2B5EF4-FFF2-40B4-BE49-F238E27FC236}">
                      <a16:creationId xmlns:a16="http://schemas.microsoft.com/office/drawing/2014/main" id="{EC455A03-BDBB-4D47-B4DD-CCF59D21F6FF}"/>
                    </a:ext>
                  </a:extLst>
                </p:cNvPr>
                <p:cNvSpPr>
                  <a:spLocks noChangeAspect="1"/>
                </p:cNvSpPr>
                <p:nvPr/>
              </p:nvSpPr>
              <p:spPr bwMode="auto">
                <a:xfrm>
                  <a:off x="4632" y="53"/>
                  <a:ext cx="86" cy="22"/>
                </a:xfrm>
                <a:custGeom>
                  <a:avLst/>
                  <a:gdLst>
                    <a:gd name="T0" fmla="*/ 33 w 43"/>
                    <a:gd name="T1" fmla="*/ 10 h 11"/>
                    <a:gd name="T2" fmla="*/ 6 w 43"/>
                    <a:gd name="T3" fmla="*/ 1 h 11"/>
                    <a:gd name="T4" fmla="*/ 41 w 43"/>
                    <a:gd name="T5" fmla="*/ 8 h 11"/>
                    <a:gd name="T6" fmla="*/ 33 w 43"/>
                    <a:gd name="T7" fmla="*/ 10 h 11"/>
                  </a:gdLst>
                  <a:ahLst/>
                  <a:cxnLst>
                    <a:cxn ang="0">
                      <a:pos x="T0" y="T1"/>
                    </a:cxn>
                    <a:cxn ang="0">
                      <a:pos x="T2" y="T3"/>
                    </a:cxn>
                    <a:cxn ang="0">
                      <a:pos x="T4" y="T5"/>
                    </a:cxn>
                    <a:cxn ang="0">
                      <a:pos x="T6" y="T7"/>
                    </a:cxn>
                  </a:cxnLst>
                  <a:rect l="0" t="0" r="r" b="b"/>
                  <a:pathLst>
                    <a:path w="43" h="11">
                      <a:moveTo>
                        <a:pt x="33" y="10"/>
                      </a:moveTo>
                      <a:cubicBezTo>
                        <a:pt x="27" y="11"/>
                        <a:pt x="0" y="0"/>
                        <a:pt x="6" y="1"/>
                      </a:cubicBezTo>
                      <a:cubicBezTo>
                        <a:pt x="12" y="1"/>
                        <a:pt x="43" y="7"/>
                        <a:pt x="41" y="8"/>
                      </a:cubicBezTo>
                      <a:cubicBezTo>
                        <a:pt x="39" y="9"/>
                        <a:pt x="36" y="10"/>
                        <a:pt x="33" y="10"/>
                      </a:cubicBezTo>
                      <a:close/>
                    </a:path>
                  </a:pathLst>
                </a:custGeom>
                <a:solidFill>
                  <a:srgbClr val="BBC8D9"/>
                </a:solidFill>
                <a:ln w="3175" cap="flat">
                  <a:solidFill>
                    <a:srgbClr val="000000"/>
                  </a:solidFill>
                  <a:prstDash val="solid"/>
                  <a:miter lim="800000"/>
                  <a:headEnd/>
                  <a:tailEnd/>
                </a:ln>
              </p:spPr>
              <p:txBody>
                <a:bodyPr/>
                <a:lstStyle/>
                <a:p>
                  <a:endParaRPr lang="ja-JP" altLang="en-US"/>
                </a:p>
              </p:txBody>
            </p:sp>
            <p:sp>
              <p:nvSpPr>
                <p:cNvPr id="194" name="Freeform 144">
                  <a:extLst>
                    <a:ext uri="{FF2B5EF4-FFF2-40B4-BE49-F238E27FC236}">
                      <a16:creationId xmlns:a16="http://schemas.microsoft.com/office/drawing/2014/main" id="{8A38ADF8-AFEE-408E-AAB3-E7F2903A8621}"/>
                    </a:ext>
                  </a:extLst>
                </p:cNvPr>
                <p:cNvSpPr>
                  <a:spLocks noChangeAspect="1"/>
                </p:cNvSpPr>
                <p:nvPr/>
              </p:nvSpPr>
              <p:spPr bwMode="auto">
                <a:xfrm>
                  <a:off x="4610" y="135"/>
                  <a:ext cx="88" cy="30"/>
                </a:xfrm>
                <a:custGeom>
                  <a:avLst/>
                  <a:gdLst>
                    <a:gd name="T0" fmla="*/ 32 w 44"/>
                    <a:gd name="T1" fmla="*/ 13 h 15"/>
                    <a:gd name="T2" fmla="*/ 11 w 44"/>
                    <a:gd name="T3" fmla="*/ 11 h 15"/>
                    <a:gd name="T4" fmla="*/ 4 w 44"/>
                    <a:gd name="T5" fmla="*/ 4 h 15"/>
                    <a:gd name="T6" fmla="*/ 4 w 44"/>
                    <a:gd name="T7" fmla="*/ 1 h 15"/>
                    <a:gd name="T8" fmla="*/ 29 w 44"/>
                    <a:gd name="T9" fmla="*/ 6 h 15"/>
                    <a:gd name="T10" fmla="*/ 40 w 44"/>
                    <a:gd name="T11" fmla="*/ 10 h 15"/>
                    <a:gd name="T12" fmla="*/ 32 w 44"/>
                    <a:gd name="T13" fmla="*/ 13 h 15"/>
                  </a:gdLst>
                  <a:ahLst/>
                  <a:cxnLst>
                    <a:cxn ang="0">
                      <a:pos x="T0" y="T1"/>
                    </a:cxn>
                    <a:cxn ang="0">
                      <a:pos x="T2" y="T3"/>
                    </a:cxn>
                    <a:cxn ang="0">
                      <a:pos x="T4" y="T5"/>
                    </a:cxn>
                    <a:cxn ang="0">
                      <a:pos x="T6" y="T7"/>
                    </a:cxn>
                    <a:cxn ang="0">
                      <a:pos x="T8" y="T9"/>
                    </a:cxn>
                    <a:cxn ang="0">
                      <a:pos x="T10" y="T11"/>
                    </a:cxn>
                    <a:cxn ang="0">
                      <a:pos x="T12" y="T13"/>
                    </a:cxn>
                  </a:cxnLst>
                  <a:rect l="0" t="0" r="r" b="b"/>
                  <a:pathLst>
                    <a:path w="44" h="15">
                      <a:moveTo>
                        <a:pt x="32" y="13"/>
                      </a:moveTo>
                      <a:cubicBezTo>
                        <a:pt x="25" y="12"/>
                        <a:pt x="15" y="14"/>
                        <a:pt x="11" y="11"/>
                      </a:cubicBezTo>
                      <a:cubicBezTo>
                        <a:pt x="8" y="7"/>
                        <a:pt x="7" y="6"/>
                        <a:pt x="4" y="4"/>
                      </a:cubicBezTo>
                      <a:cubicBezTo>
                        <a:pt x="2" y="2"/>
                        <a:pt x="0" y="0"/>
                        <a:pt x="4" y="1"/>
                      </a:cubicBezTo>
                      <a:cubicBezTo>
                        <a:pt x="7" y="2"/>
                        <a:pt x="25" y="5"/>
                        <a:pt x="29" y="6"/>
                      </a:cubicBezTo>
                      <a:cubicBezTo>
                        <a:pt x="32" y="6"/>
                        <a:pt x="41" y="9"/>
                        <a:pt x="40" y="10"/>
                      </a:cubicBezTo>
                      <a:cubicBezTo>
                        <a:pt x="40" y="11"/>
                        <a:pt x="44" y="15"/>
                        <a:pt x="32" y="13"/>
                      </a:cubicBezTo>
                      <a:close/>
                    </a:path>
                  </a:pathLst>
                </a:custGeom>
                <a:solidFill>
                  <a:srgbClr val="BBC8D9"/>
                </a:solidFill>
                <a:ln w="3175" cap="flat">
                  <a:solidFill>
                    <a:srgbClr val="000000"/>
                  </a:solidFill>
                  <a:prstDash val="solid"/>
                  <a:miter lim="800000"/>
                  <a:headEnd/>
                  <a:tailEnd/>
                </a:ln>
              </p:spPr>
              <p:txBody>
                <a:bodyPr/>
                <a:lstStyle/>
                <a:p>
                  <a:endParaRPr lang="ja-JP" altLang="en-US"/>
                </a:p>
              </p:txBody>
            </p:sp>
            <p:sp>
              <p:nvSpPr>
                <p:cNvPr id="195" name="Freeform 145">
                  <a:extLst>
                    <a:ext uri="{FF2B5EF4-FFF2-40B4-BE49-F238E27FC236}">
                      <a16:creationId xmlns:a16="http://schemas.microsoft.com/office/drawing/2014/main" id="{4C763F47-0176-43E3-AE35-07303FC1B9BD}"/>
                    </a:ext>
                  </a:extLst>
                </p:cNvPr>
                <p:cNvSpPr>
                  <a:spLocks noChangeAspect="1"/>
                </p:cNvSpPr>
                <p:nvPr/>
              </p:nvSpPr>
              <p:spPr bwMode="auto">
                <a:xfrm>
                  <a:off x="4524" y="159"/>
                  <a:ext cx="30" cy="16"/>
                </a:xfrm>
                <a:custGeom>
                  <a:avLst/>
                  <a:gdLst>
                    <a:gd name="T0" fmla="*/ 11 w 15"/>
                    <a:gd name="T1" fmla="*/ 7 h 8"/>
                    <a:gd name="T2" fmla="*/ 3 w 15"/>
                    <a:gd name="T3" fmla="*/ 3 h 8"/>
                    <a:gd name="T4" fmla="*/ 13 w 15"/>
                    <a:gd name="T5" fmla="*/ 1 h 8"/>
                    <a:gd name="T6" fmla="*/ 11 w 15"/>
                    <a:gd name="T7" fmla="*/ 7 h 8"/>
                  </a:gdLst>
                  <a:ahLst/>
                  <a:cxnLst>
                    <a:cxn ang="0">
                      <a:pos x="T0" y="T1"/>
                    </a:cxn>
                    <a:cxn ang="0">
                      <a:pos x="T2" y="T3"/>
                    </a:cxn>
                    <a:cxn ang="0">
                      <a:pos x="T4" y="T5"/>
                    </a:cxn>
                    <a:cxn ang="0">
                      <a:pos x="T6" y="T7"/>
                    </a:cxn>
                  </a:cxnLst>
                  <a:rect l="0" t="0" r="r" b="b"/>
                  <a:pathLst>
                    <a:path w="15" h="8">
                      <a:moveTo>
                        <a:pt x="11" y="7"/>
                      </a:moveTo>
                      <a:cubicBezTo>
                        <a:pt x="7" y="6"/>
                        <a:pt x="0" y="4"/>
                        <a:pt x="3" y="3"/>
                      </a:cubicBezTo>
                      <a:cubicBezTo>
                        <a:pt x="6" y="2"/>
                        <a:pt x="11" y="0"/>
                        <a:pt x="13" y="1"/>
                      </a:cubicBezTo>
                      <a:cubicBezTo>
                        <a:pt x="15" y="2"/>
                        <a:pt x="15" y="8"/>
                        <a:pt x="11" y="7"/>
                      </a:cubicBezTo>
                      <a:close/>
                    </a:path>
                  </a:pathLst>
                </a:custGeom>
                <a:solidFill>
                  <a:srgbClr val="BBC8D9"/>
                </a:solidFill>
                <a:ln w="3175" cap="flat">
                  <a:solidFill>
                    <a:srgbClr val="000000"/>
                  </a:solidFill>
                  <a:prstDash val="solid"/>
                  <a:miter lim="800000"/>
                  <a:headEnd/>
                  <a:tailEnd/>
                </a:ln>
              </p:spPr>
              <p:txBody>
                <a:bodyPr/>
                <a:lstStyle/>
                <a:p>
                  <a:endParaRPr lang="ja-JP" altLang="en-US"/>
                </a:p>
              </p:txBody>
            </p:sp>
            <p:sp>
              <p:nvSpPr>
                <p:cNvPr id="196" name="Freeform 146">
                  <a:extLst>
                    <a:ext uri="{FF2B5EF4-FFF2-40B4-BE49-F238E27FC236}">
                      <a16:creationId xmlns:a16="http://schemas.microsoft.com/office/drawing/2014/main" id="{4D38E4AC-A871-4AEA-BCA6-1682C55592BC}"/>
                    </a:ext>
                  </a:extLst>
                </p:cNvPr>
                <p:cNvSpPr>
                  <a:spLocks noChangeAspect="1"/>
                </p:cNvSpPr>
                <p:nvPr/>
              </p:nvSpPr>
              <p:spPr bwMode="auto">
                <a:xfrm>
                  <a:off x="4237" y="61"/>
                  <a:ext cx="365" cy="110"/>
                </a:xfrm>
                <a:custGeom>
                  <a:avLst/>
                  <a:gdLst>
                    <a:gd name="T0" fmla="*/ 179 w 182"/>
                    <a:gd name="T1" fmla="*/ 48 h 55"/>
                    <a:gd name="T2" fmla="*/ 155 w 182"/>
                    <a:gd name="T3" fmla="*/ 46 h 55"/>
                    <a:gd name="T4" fmla="*/ 142 w 182"/>
                    <a:gd name="T5" fmla="*/ 42 h 55"/>
                    <a:gd name="T6" fmla="*/ 141 w 182"/>
                    <a:gd name="T7" fmla="*/ 46 h 55"/>
                    <a:gd name="T8" fmla="*/ 134 w 182"/>
                    <a:gd name="T9" fmla="*/ 51 h 55"/>
                    <a:gd name="T10" fmla="*/ 115 w 182"/>
                    <a:gd name="T11" fmla="*/ 53 h 55"/>
                    <a:gd name="T12" fmla="*/ 91 w 182"/>
                    <a:gd name="T13" fmla="*/ 42 h 55"/>
                    <a:gd name="T14" fmla="*/ 76 w 182"/>
                    <a:gd name="T15" fmla="*/ 41 h 55"/>
                    <a:gd name="T16" fmla="*/ 57 w 182"/>
                    <a:gd name="T17" fmla="*/ 34 h 55"/>
                    <a:gd name="T18" fmla="*/ 82 w 182"/>
                    <a:gd name="T19" fmla="*/ 31 h 55"/>
                    <a:gd name="T20" fmla="*/ 64 w 182"/>
                    <a:gd name="T21" fmla="*/ 28 h 55"/>
                    <a:gd name="T22" fmla="*/ 46 w 182"/>
                    <a:gd name="T23" fmla="*/ 29 h 55"/>
                    <a:gd name="T24" fmla="*/ 32 w 182"/>
                    <a:gd name="T25" fmla="*/ 25 h 55"/>
                    <a:gd name="T26" fmla="*/ 34 w 182"/>
                    <a:gd name="T27" fmla="*/ 20 h 55"/>
                    <a:gd name="T28" fmla="*/ 25 w 182"/>
                    <a:gd name="T29" fmla="*/ 21 h 55"/>
                    <a:gd name="T30" fmla="*/ 8 w 182"/>
                    <a:gd name="T31" fmla="*/ 14 h 55"/>
                    <a:gd name="T32" fmla="*/ 0 w 182"/>
                    <a:gd name="T33" fmla="*/ 6 h 55"/>
                    <a:gd name="T34" fmla="*/ 6 w 182"/>
                    <a:gd name="T35" fmla="*/ 1 h 55"/>
                    <a:gd name="T36" fmla="*/ 19 w 182"/>
                    <a:gd name="T37" fmla="*/ 6 h 55"/>
                    <a:gd name="T38" fmla="*/ 25 w 182"/>
                    <a:gd name="T39" fmla="*/ 9 h 55"/>
                    <a:gd name="T40" fmla="*/ 27 w 182"/>
                    <a:gd name="T41" fmla="*/ 5 h 55"/>
                    <a:gd name="T42" fmla="*/ 43 w 182"/>
                    <a:gd name="T43" fmla="*/ 8 h 55"/>
                    <a:gd name="T44" fmla="*/ 49 w 182"/>
                    <a:gd name="T45" fmla="*/ 9 h 55"/>
                    <a:gd name="T46" fmla="*/ 53 w 182"/>
                    <a:gd name="T47" fmla="*/ 7 h 55"/>
                    <a:gd name="T48" fmla="*/ 79 w 182"/>
                    <a:gd name="T49" fmla="*/ 16 h 55"/>
                    <a:gd name="T50" fmla="*/ 48 w 182"/>
                    <a:gd name="T51" fmla="*/ 1 h 55"/>
                    <a:gd name="T52" fmla="*/ 80 w 182"/>
                    <a:gd name="T53" fmla="*/ 9 h 55"/>
                    <a:gd name="T54" fmla="*/ 120 w 182"/>
                    <a:gd name="T55" fmla="*/ 25 h 55"/>
                    <a:gd name="T56" fmla="*/ 159 w 182"/>
                    <a:gd name="T57" fmla="*/ 34 h 55"/>
                    <a:gd name="T58" fmla="*/ 170 w 182"/>
                    <a:gd name="T59" fmla="*/ 37 h 55"/>
                    <a:gd name="T60" fmla="*/ 162 w 182"/>
                    <a:gd name="T61" fmla="*/ 40 h 55"/>
                    <a:gd name="T62" fmla="*/ 179 w 182"/>
                    <a:gd name="T63" fmla="*/ 48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82" h="55">
                      <a:moveTo>
                        <a:pt x="179" y="48"/>
                      </a:moveTo>
                      <a:cubicBezTo>
                        <a:pt x="174" y="48"/>
                        <a:pt x="160" y="48"/>
                        <a:pt x="155" y="46"/>
                      </a:cubicBezTo>
                      <a:cubicBezTo>
                        <a:pt x="151" y="45"/>
                        <a:pt x="144" y="42"/>
                        <a:pt x="142" y="42"/>
                      </a:cubicBezTo>
                      <a:cubicBezTo>
                        <a:pt x="140" y="42"/>
                        <a:pt x="142" y="46"/>
                        <a:pt x="141" y="46"/>
                      </a:cubicBezTo>
                      <a:cubicBezTo>
                        <a:pt x="139" y="47"/>
                        <a:pt x="137" y="51"/>
                        <a:pt x="134" y="51"/>
                      </a:cubicBezTo>
                      <a:cubicBezTo>
                        <a:pt x="131" y="51"/>
                        <a:pt x="119" y="55"/>
                        <a:pt x="115" y="53"/>
                      </a:cubicBezTo>
                      <a:cubicBezTo>
                        <a:pt x="112" y="51"/>
                        <a:pt x="93" y="42"/>
                        <a:pt x="91" y="42"/>
                      </a:cubicBezTo>
                      <a:cubicBezTo>
                        <a:pt x="88" y="42"/>
                        <a:pt x="83" y="43"/>
                        <a:pt x="76" y="41"/>
                      </a:cubicBezTo>
                      <a:cubicBezTo>
                        <a:pt x="70" y="39"/>
                        <a:pt x="53" y="35"/>
                        <a:pt x="57" y="34"/>
                      </a:cubicBezTo>
                      <a:cubicBezTo>
                        <a:pt x="61" y="32"/>
                        <a:pt x="86" y="34"/>
                        <a:pt x="82" y="31"/>
                      </a:cubicBezTo>
                      <a:cubicBezTo>
                        <a:pt x="77" y="28"/>
                        <a:pt x="65" y="28"/>
                        <a:pt x="64" y="28"/>
                      </a:cubicBezTo>
                      <a:cubicBezTo>
                        <a:pt x="62" y="28"/>
                        <a:pt x="49" y="30"/>
                        <a:pt x="46" y="29"/>
                      </a:cubicBezTo>
                      <a:cubicBezTo>
                        <a:pt x="43" y="29"/>
                        <a:pt x="31" y="27"/>
                        <a:pt x="32" y="25"/>
                      </a:cubicBezTo>
                      <a:cubicBezTo>
                        <a:pt x="32" y="22"/>
                        <a:pt x="36" y="20"/>
                        <a:pt x="34" y="20"/>
                      </a:cubicBezTo>
                      <a:cubicBezTo>
                        <a:pt x="32" y="20"/>
                        <a:pt x="26" y="21"/>
                        <a:pt x="25" y="21"/>
                      </a:cubicBezTo>
                      <a:cubicBezTo>
                        <a:pt x="23" y="21"/>
                        <a:pt x="11" y="18"/>
                        <a:pt x="8" y="14"/>
                      </a:cubicBezTo>
                      <a:cubicBezTo>
                        <a:pt x="6" y="10"/>
                        <a:pt x="0" y="7"/>
                        <a:pt x="0" y="6"/>
                      </a:cubicBezTo>
                      <a:cubicBezTo>
                        <a:pt x="0" y="4"/>
                        <a:pt x="2" y="1"/>
                        <a:pt x="6" y="1"/>
                      </a:cubicBezTo>
                      <a:cubicBezTo>
                        <a:pt x="10" y="1"/>
                        <a:pt x="16" y="4"/>
                        <a:pt x="19" y="6"/>
                      </a:cubicBezTo>
                      <a:cubicBezTo>
                        <a:pt x="21" y="7"/>
                        <a:pt x="25" y="11"/>
                        <a:pt x="25" y="9"/>
                      </a:cubicBezTo>
                      <a:cubicBezTo>
                        <a:pt x="25" y="7"/>
                        <a:pt x="23" y="5"/>
                        <a:pt x="27" y="5"/>
                      </a:cubicBezTo>
                      <a:cubicBezTo>
                        <a:pt x="30" y="5"/>
                        <a:pt x="40" y="6"/>
                        <a:pt x="43" y="8"/>
                      </a:cubicBezTo>
                      <a:cubicBezTo>
                        <a:pt x="46" y="10"/>
                        <a:pt x="48" y="10"/>
                        <a:pt x="49" y="9"/>
                      </a:cubicBezTo>
                      <a:cubicBezTo>
                        <a:pt x="49" y="7"/>
                        <a:pt x="49" y="6"/>
                        <a:pt x="53" y="7"/>
                      </a:cubicBezTo>
                      <a:cubicBezTo>
                        <a:pt x="57" y="7"/>
                        <a:pt x="82" y="19"/>
                        <a:pt x="79" y="16"/>
                      </a:cubicBezTo>
                      <a:cubicBezTo>
                        <a:pt x="76" y="14"/>
                        <a:pt x="43" y="2"/>
                        <a:pt x="48" y="1"/>
                      </a:cubicBezTo>
                      <a:cubicBezTo>
                        <a:pt x="52" y="0"/>
                        <a:pt x="73" y="6"/>
                        <a:pt x="80" y="9"/>
                      </a:cubicBezTo>
                      <a:cubicBezTo>
                        <a:pt x="87" y="12"/>
                        <a:pt x="109" y="21"/>
                        <a:pt x="120" y="25"/>
                      </a:cubicBezTo>
                      <a:cubicBezTo>
                        <a:pt x="130" y="30"/>
                        <a:pt x="153" y="33"/>
                        <a:pt x="159" y="34"/>
                      </a:cubicBezTo>
                      <a:cubicBezTo>
                        <a:pt x="166" y="35"/>
                        <a:pt x="172" y="37"/>
                        <a:pt x="170" y="37"/>
                      </a:cubicBezTo>
                      <a:cubicBezTo>
                        <a:pt x="168" y="37"/>
                        <a:pt x="161" y="39"/>
                        <a:pt x="162" y="40"/>
                      </a:cubicBezTo>
                      <a:cubicBezTo>
                        <a:pt x="164" y="42"/>
                        <a:pt x="182" y="47"/>
                        <a:pt x="179" y="48"/>
                      </a:cubicBezTo>
                      <a:close/>
                    </a:path>
                  </a:pathLst>
                </a:custGeom>
                <a:solidFill>
                  <a:srgbClr val="BBC8D9"/>
                </a:solidFill>
                <a:ln w="3175" cap="flat">
                  <a:solidFill>
                    <a:srgbClr val="000000"/>
                  </a:solidFill>
                  <a:prstDash val="solid"/>
                  <a:miter lim="800000"/>
                  <a:headEnd/>
                  <a:tailEnd/>
                </a:ln>
              </p:spPr>
              <p:txBody>
                <a:bodyPr/>
                <a:lstStyle/>
                <a:p>
                  <a:endParaRPr lang="ja-JP" altLang="en-US"/>
                </a:p>
              </p:txBody>
            </p:sp>
            <p:sp>
              <p:nvSpPr>
                <p:cNvPr id="197" name="Freeform 147">
                  <a:extLst>
                    <a:ext uri="{FF2B5EF4-FFF2-40B4-BE49-F238E27FC236}">
                      <a16:creationId xmlns:a16="http://schemas.microsoft.com/office/drawing/2014/main" id="{C85F586F-6F43-446E-BDBE-87C0968CC0B9}"/>
                    </a:ext>
                  </a:extLst>
                </p:cNvPr>
                <p:cNvSpPr>
                  <a:spLocks noChangeAspect="1"/>
                </p:cNvSpPr>
                <p:nvPr/>
              </p:nvSpPr>
              <p:spPr bwMode="auto">
                <a:xfrm>
                  <a:off x="4089" y="39"/>
                  <a:ext cx="162" cy="72"/>
                </a:xfrm>
                <a:custGeom>
                  <a:avLst/>
                  <a:gdLst>
                    <a:gd name="T0" fmla="*/ 71 w 81"/>
                    <a:gd name="T1" fmla="*/ 35 h 36"/>
                    <a:gd name="T2" fmla="*/ 52 w 81"/>
                    <a:gd name="T3" fmla="*/ 27 h 36"/>
                    <a:gd name="T4" fmla="*/ 34 w 81"/>
                    <a:gd name="T5" fmla="*/ 21 h 36"/>
                    <a:gd name="T6" fmla="*/ 24 w 81"/>
                    <a:gd name="T7" fmla="*/ 13 h 36"/>
                    <a:gd name="T8" fmla="*/ 16 w 81"/>
                    <a:gd name="T9" fmla="*/ 7 h 36"/>
                    <a:gd name="T10" fmla="*/ 4 w 81"/>
                    <a:gd name="T11" fmla="*/ 1 h 36"/>
                    <a:gd name="T12" fmla="*/ 20 w 81"/>
                    <a:gd name="T13" fmla="*/ 2 h 36"/>
                    <a:gd name="T14" fmla="*/ 35 w 81"/>
                    <a:gd name="T15" fmla="*/ 4 h 36"/>
                    <a:gd name="T16" fmla="*/ 43 w 81"/>
                    <a:gd name="T17" fmla="*/ 3 h 36"/>
                    <a:gd name="T18" fmla="*/ 72 w 81"/>
                    <a:gd name="T19" fmla="*/ 10 h 36"/>
                    <a:gd name="T20" fmla="*/ 67 w 81"/>
                    <a:gd name="T21" fmla="*/ 18 h 36"/>
                    <a:gd name="T22" fmla="*/ 72 w 81"/>
                    <a:gd name="T23" fmla="*/ 23 h 36"/>
                    <a:gd name="T24" fmla="*/ 76 w 81"/>
                    <a:gd name="T25" fmla="*/ 28 h 36"/>
                    <a:gd name="T26" fmla="*/ 79 w 81"/>
                    <a:gd name="T27" fmla="*/ 32 h 36"/>
                    <a:gd name="T28" fmla="*/ 71 w 81"/>
                    <a:gd name="T29" fmla="*/ 35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81" h="36">
                      <a:moveTo>
                        <a:pt x="71" y="35"/>
                      </a:moveTo>
                      <a:cubicBezTo>
                        <a:pt x="64" y="31"/>
                        <a:pt x="56" y="29"/>
                        <a:pt x="52" y="27"/>
                      </a:cubicBezTo>
                      <a:cubicBezTo>
                        <a:pt x="48" y="26"/>
                        <a:pt x="35" y="24"/>
                        <a:pt x="34" y="21"/>
                      </a:cubicBezTo>
                      <a:cubicBezTo>
                        <a:pt x="32" y="19"/>
                        <a:pt x="26" y="15"/>
                        <a:pt x="24" y="13"/>
                      </a:cubicBezTo>
                      <a:cubicBezTo>
                        <a:pt x="21" y="12"/>
                        <a:pt x="20" y="8"/>
                        <a:pt x="16" y="7"/>
                      </a:cubicBezTo>
                      <a:cubicBezTo>
                        <a:pt x="13" y="5"/>
                        <a:pt x="0" y="2"/>
                        <a:pt x="4" y="1"/>
                      </a:cubicBezTo>
                      <a:cubicBezTo>
                        <a:pt x="9" y="0"/>
                        <a:pt x="16" y="1"/>
                        <a:pt x="20" y="2"/>
                      </a:cubicBezTo>
                      <a:cubicBezTo>
                        <a:pt x="24" y="2"/>
                        <a:pt x="34" y="5"/>
                        <a:pt x="35" y="4"/>
                      </a:cubicBezTo>
                      <a:cubicBezTo>
                        <a:pt x="36" y="4"/>
                        <a:pt x="38" y="1"/>
                        <a:pt x="43" y="3"/>
                      </a:cubicBezTo>
                      <a:cubicBezTo>
                        <a:pt x="47" y="4"/>
                        <a:pt x="72" y="7"/>
                        <a:pt x="72" y="10"/>
                      </a:cubicBezTo>
                      <a:cubicBezTo>
                        <a:pt x="72" y="12"/>
                        <a:pt x="66" y="17"/>
                        <a:pt x="67" y="18"/>
                      </a:cubicBezTo>
                      <a:cubicBezTo>
                        <a:pt x="68" y="20"/>
                        <a:pt x="71" y="20"/>
                        <a:pt x="72" y="23"/>
                      </a:cubicBezTo>
                      <a:cubicBezTo>
                        <a:pt x="72" y="25"/>
                        <a:pt x="73" y="26"/>
                        <a:pt x="76" y="28"/>
                      </a:cubicBezTo>
                      <a:cubicBezTo>
                        <a:pt x="79" y="29"/>
                        <a:pt x="81" y="32"/>
                        <a:pt x="79" y="32"/>
                      </a:cubicBezTo>
                      <a:cubicBezTo>
                        <a:pt x="77" y="32"/>
                        <a:pt x="74" y="36"/>
                        <a:pt x="71" y="35"/>
                      </a:cubicBezTo>
                      <a:close/>
                    </a:path>
                  </a:pathLst>
                </a:custGeom>
                <a:solidFill>
                  <a:srgbClr val="BBC8D9"/>
                </a:solidFill>
                <a:ln w="3175" cap="flat">
                  <a:solidFill>
                    <a:srgbClr val="000000"/>
                  </a:solidFill>
                  <a:prstDash val="solid"/>
                  <a:miter lim="800000"/>
                  <a:headEnd/>
                  <a:tailEnd/>
                </a:ln>
              </p:spPr>
              <p:txBody>
                <a:bodyPr/>
                <a:lstStyle/>
                <a:p>
                  <a:endParaRPr lang="ja-JP" altLang="en-US"/>
                </a:p>
              </p:txBody>
            </p:sp>
            <p:sp>
              <p:nvSpPr>
                <p:cNvPr id="198" name="Freeform 148">
                  <a:extLst>
                    <a:ext uri="{FF2B5EF4-FFF2-40B4-BE49-F238E27FC236}">
                      <a16:creationId xmlns:a16="http://schemas.microsoft.com/office/drawing/2014/main" id="{D87A714A-459F-45E1-880E-C2809F973462}"/>
                    </a:ext>
                  </a:extLst>
                </p:cNvPr>
                <p:cNvSpPr>
                  <a:spLocks noChangeAspect="1"/>
                </p:cNvSpPr>
                <p:nvPr/>
              </p:nvSpPr>
              <p:spPr bwMode="auto">
                <a:xfrm>
                  <a:off x="4328" y="51"/>
                  <a:ext cx="48" cy="18"/>
                </a:xfrm>
                <a:custGeom>
                  <a:avLst/>
                  <a:gdLst>
                    <a:gd name="T0" fmla="*/ 22 w 24"/>
                    <a:gd name="T1" fmla="*/ 7 h 9"/>
                    <a:gd name="T2" fmla="*/ 2 w 24"/>
                    <a:gd name="T3" fmla="*/ 1 h 9"/>
                    <a:gd name="T4" fmla="*/ 2 w 24"/>
                    <a:gd name="T5" fmla="*/ 4 h 9"/>
                    <a:gd name="T6" fmla="*/ 22 w 24"/>
                    <a:gd name="T7" fmla="*/ 7 h 9"/>
                  </a:gdLst>
                  <a:ahLst/>
                  <a:cxnLst>
                    <a:cxn ang="0">
                      <a:pos x="T0" y="T1"/>
                    </a:cxn>
                    <a:cxn ang="0">
                      <a:pos x="T2" y="T3"/>
                    </a:cxn>
                    <a:cxn ang="0">
                      <a:pos x="T4" y="T5"/>
                    </a:cxn>
                    <a:cxn ang="0">
                      <a:pos x="T6" y="T7"/>
                    </a:cxn>
                  </a:cxnLst>
                  <a:rect l="0" t="0" r="r" b="b"/>
                  <a:pathLst>
                    <a:path w="24" h="9">
                      <a:moveTo>
                        <a:pt x="22" y="7"/>
                      </a:moveTo>
                      <a:cubicBezTo>
                        <a:pt x="19" y="2"/>
                        <a:pt x="4" y="0"/>
                        <a:pt x="2" y="1"/>
                      </a:cubicBezTo>
                      <a:cubicBezTo>
                        <a:pt x="0" y="1"/>
                        <a:pt x="1" y="4"/>
                        <a:pt x="2" y="4"/>
                      </a:cubicBezTo>
                      <a:cubicBezTo>
                        <a:pt x="3" y="4"/>
                        <a:pt x="24" y="9"/>
                        <a:pt x="22" y="7"/>
                      </a:cubicBezTo>
                      <a:close/>
                    </a:path>
                  </a:pathLst>
                </a:custGeom>
                <a:solidFill>
                  <a:srgbClr val="BBC8D9"/>
                </a:solidFill>
                <a:ln w="3175" cap="flat">
                  <a:solidFill>
                    <a:srgbClr val="000000"/>
                  </a:solidFill>
                  <a:prstDash val="solid"/>
                  <a:miter lim="800000"/>
                  <a:headEnd/>
                  <a:tailEnd/>
                </a:ln>
              </p:spPr>
              <p:txBody>
                <a:bodyPr/>
                <a:lstStyle/>
                <a:p>
                  <a:endParaRPr lang="ja-JP" altLang="en-US"/>
                </a:p>
              </p:txBody>
            </p:sp>
            <p:sp>
              <p:nvSpPr>
                <p:cNvPr id="199" name="Freeform 149">
                  <a:extLst>
                    <a:ext uri="{FF2B5EF4-FFF2-40B4-BE49-F238E27FC236}">
                      <a16:creationId xmlns:a16="http://schemas.microsoft.com/office/drawing/2014/main" id="{8CCC52C9-7A02-445D-8D90-2316260FA2B5}"/>
                    </a:ext>
                  </a:extLst>
                </p:cNvPr>
                <p:cNvSpPr>
                  <a:spLocks noChangeAspect="1"/>
                </p:cNvSpPr>
                <p:nvPr/>
              </p:nvSpPr>
              <p:spPr bwMode="auto">
                <a:xfrm>
                  <a:off x="4390" y="43"/>
                  <a:ext cx="160" cy="60"/>
                </a:xfrm>
                <a:custGeom>
                  <a:avLst/>
                  <a:gdLst>
                    <a:gd name="T0" fmla="*/ 10 w 80"/>
                    <a:gd name="T1" fmla="*/ 13 h 30"/>
                    <a:gd name="T2" fmla="*/ 26 w 80"/>
                    <a:gd name="T3" fmla="*/ 14 h 30"/>
                    <a:gd name="T4" fmla="*/ 2 w 80"/>
                    <a:gd name="T5" fmla="*/ 5 h 30"/>
                    <a:gd name="T6" fmla="*/ 13 w 80"/>
                    <a:gd name="T7" fmla="*/ 2 h 30"/>
                    <a:gd name="T8" fmla="*/ 30 w 80"/>
                    <a:gd name="T9" fmla="*/ 10 h 30"/>
                    <a:gd name="T10" fmla="*/ 36 w 80"/>
                    <a:gd name="T11" fmla="*/ 13 h 30"/>
                    <a:gd name="T12" fmla="*/ 48 w 80"/>
                    <a:gd name="T13" fmla="*/ 15 h 30"/>
                    <a:gd name="T14" fmla="*/ 28 w 80"/>
                    <a:gd name="T15" fmla="*/ 3 h 30"/>
                    <a:gd name="T16" fmla="*/ 57 w 80"/>
                    <a:gd name="T17" fmla="*/ 4 h 30"/>
                    <a:gd name="T18" fmla="*/ 78 w 80"/>
                    <a:gd name="T19" fmla="*/ 16 h 30"/>
                    <a:gd name="T20" fmla="*/ 71 w 80"/>
                    <a:gd name="T21" fmla="*/ 17 h 30"/>
                    <a:gd name="T22" fmla="*/ 78 w 80"/>
                    <a:gd name="T23" fmla="*/ 21 h 30"/>
                    <a:gd name="T24" fmla="*/ 74 w 80"/>
                    <a:gd name="T25" fmla="*/ 25 h 30"/>
                    <a:gd name="T26" fmla="*/ 73 w 80"/>
                    <a:gd name="T27" fmla="*/ 30 h 30"/>
                    <a:gd name="T28" fmla="*/ 10 w 80"/>
                    <a:gd name="T29" fmla="*/ 13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80" h="30">
                      <a:moveTo>
                        <a:pt x="10" y="13"/>
                      </a:moveTo>
                      <a:cubicBezTo>
                        <a:pt x="11" y="12"/>
                        <a:pt x="27" y="15"/>
                        <a:pt x="26" y="14"/>
                      </a:cubicBezTo>
                      <a:cubicBezTo>
                        <a:pt x="25" y="13"/>
                        <a:pt x="0" y="7"/>
                        <a:pt x="2" y="5"/>
                      </a:cubicBezTo>
                      <a:cubicBezTo>
                        <a:pt x="3" y="3"/>
                        <a:pt x="9" y="0"/>
                        <a:pt x="13" y="2"/>
                      </a:cubicBezTo>
                      <a:cubicBezTo>
                        <a:pt x="18" y="3"/>
                        <a:pt x="28" y="7"/>
                        <a:pt x="30" y="10"/>
                      </a:cubicBezTo>
                      <a:cubicBezTo>
                        <a:pt x="33" y="12"/>
                        <a:pt x="34" y="13"/>
                        <a:pt x="36" y="13"/>
                      </a:cubicBezTo>
                      <a:cubicBezTo>
                        <a:pt x="38" y="13"/>
                        <a:pt x="50" y="17"/>
                        <a:pt x="48" y="15"/>
                      </a:cubicBezTo>
                      <a:cubicBezTo>
                        <a:pt x="47" y="13"/>
                        <a:pt x="27" y="4"/>
                        <a:pt x="28" y="3"/>
                      </a:cubicBezTo>
                      <a:cubicBezTo>
                        <a:pt x="30" y="1"/>
                        <a:pt x="51" y="2"/>
                        <a:pt x="57" y="4"/>
                      </a:cubicBezTo>
                      <a:cubicBezTo>
                        <a:pt x="62" y="5"/>
                        <a:pt x="80" y="16"/>
                        <a:pt x="78" y="16"/>
                      </a:cubicBezTo>
                      <a:cubicBezTo>
                        <a:pt x="75" y="15"/>
                        <a:pt x="68" y="15"/>
                        <a:pt x="71" y="17"/>
                      </a:cubicBezTo>
                      <a:cubicBezTo>
                        <a:pt x="73" y="18"/>
                        <a:pt x="80" y="20"/>
                        <a:pt x="78" y="21"/>
                      </a:cubicBezTo>
                      <a:cubicBezTo>
                        <a:pt x="77" y="21"/>
                        <a:pt x="73" y="24"/>
                        <a:pt x="74" y="25"/>
                      </a:cubicBezTo>
                      <a:cubicBezTo>
                        <a:pt x="74" y="27"/>
                        <a:pt x="75" y="30"/>
                        <a:pt x="73" y="30"/>
                      </a:cubicBezTo>
                      <a:cubicBezTo>
                        <a:pt x="71" y="30"/>
                        <a:pt x="7" y="17"/>
                        <a:pt x="10" y="13"/>
                      </a:cubicBezTo>
                      <a:close/>
                    </a:path>
                  </a:pathLst>
                </a:custGeom>
                <a:solidFill>
                  <a:srgbClr val="BBC8D9"/>
                </a:solidFill>
                <a:ln w="3175" cap="flat">
                  <a:solidFill>
                    <a:srgbClr val="000000"/>
                  </a:solidFill>
                  <a:prstDash val="solid"/>
                  <a:miter lim="800000"/>
                  <a:headEnd/>
                  <a:tailEnd/>
                </a:ln>
              </p:spPr>
              <p:txBody>
                <a:bodyPr/>
                <a:lstStyle/>
                <a:p>
                  <a:endParaRPr lang="ja-JP" altLang="en-US"/>
                </a:p>
              </p:txBody>
            </p:sp>
            <p:sp>
              <p:nvSpPr>
                <p:cNvPr id="200" name="Freeform 150">
                  <a:extLst>
                    <a:ext uri="{FF2B5EF4-FFF2-40B4-BE49-F238E27FC236}">
                      <a16:creationId xmlns:a16="http://schemas.microsoft.com/office/drawing/2014/main" id="{D8CF600B-F397-41E4-95C7-400039937EE4}"/>
                    </a:ext>
                  </a:extLst>
                </p:cNvPr>
                <p:cNvSpPr>
                  <a:spLocks noChangeAspect="1"/>
                </p:cNvSpPr>
                <p:nvPr/>
              </p:nvSpPr>
              <p:spPr bwMode="auto">
                <a:xfrm>
                  <a:off x="4269" y="-13"/>
                  <a:ext cx="319" cy="50"/>
                </a:xfrm>
                <a:custGeom>
                  <a:avLst/>
                  <a:gdLst>
                    <a:gd name="T0" fmla="*/ 154 w 159"/>
                    <a:gd name="T1" fmla="*/ 25 h 25"/>
                    <a:gd name="T2" fmla="*/ 133 w 159"/>
                    <a:gd name="T3" fmla="*/ 25 h 25"/>
                    <a:gd name="T4" fmla="*/ 104 w 159"/>
                    <a:gd name="T5" fmla="*/ 25 h 25"/>
                    <a:gd name="T6" fmla="*/ 82 w 159"/>
                    <a:gd name="T7" fmla="*/ 21 h 25"/>
                    <a:gd name="T8" fmla="*/ 36 w 159"/>
                    <a:gd name="T9" fmla="*/ 8 h 25"/>
                    <a:gd name="T10" fmla="*/ 22 w 159"/>
                    <a:gd name="T11" fmla="*/ 8 h 25"/>
                    <a:gd name="T12" fmla="*/ 3 w 159"/>
                    <a:gd name="T13" fmla="*/ 1 h 25"/>
                    <a:gd name="T14" fmla="*/ 31 w 159"/>
                    <a:gd name="T15" fmla="*/ 5 h 25"/>
                    <a:gd name="T16" fmla="*/ 58 w 159"/>
                    <a:gd name="T17" fmla="*/ 12 h 25"/>
                    <a:gd name="T18" fmla="*/ 99 w 159"/>
                    <a:gd name="T19" fmla="*/ 17 h 25"/>
                    <a:gd name="T20" fmla="*/ 102 w 159"/>
                    <a:gd name="T21" fmla="*/ 14 h 25"/>
                    <a:gd name="T22" fmla="*/ 134 w 159"/>
                    <a:gd name="T23" fmla="*/ 18 h 25"/>
                    <a:gd name="T24" fmla="*/ 154 w 159"/>
                    <a:gd name="T25" fmla="*/ 25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9" h="25">
                      <a:moveTo>
                        <a:pt x="154" y="25"/>
                      </a:moveTo>
                      <a:cubicBezTo>
                        <a:pt x="152" y="25"/>
                        <a:pt x="138" y="25"/>
                        <a:pt x="133" y="25"/>
                      </a:cubicBezTo>
                      <a:cubicBezTo>
                        <a:pt x="128" y="24"/>
                        <a:pt x="109" y="25"/>
                        <a:pt x="104" y="25"/>
                      </a:cubicBezTo>
                      <a:cubicBezTo>
                        <a:pt x="100" y="25"/>
                        <a:pt x="87" y="22"/>
                        <a:pt x="82" y="21"/>
                      </a:cubicBezTo>
                      <a:cubicBezTo>
                        <a:pt x="77" y="20"/>
                        <a:pt x="38" y="8"/>
                        <a:pt x="36" y="8"/>
                      </a:cubicBezTo>
                      <a:cubicBezTo>
                        <a:pt x="33" y="8"/>
                        <a:pt x="26" y="9"/>
                        <a:pt x="22" y="8"/>
                      </a:cubicBezTo>
                      <a:cubicBezTo>
                        <a:pt x="17" y="7"/>
                        <a:pt x="0" y="2"/>
                        <a:pt x="3" y="1"/>
                      </a:cubicBezTo>
                      <a:cubicBezTo>
                        <a:pt x="6" y="0"/>
                        <a:pt x="28" y="7"/>
                        <a:pt x="31" y="5"/>
                      </a:cubicBezTo>
                      <a:cubicBezTo>
                        <a:pt x="34" y="3"/>
                        <a:pt x="50" y="9"/>
                        <a:pt x="58" y="12"/>
                      </a:cubicBezTo>
                      <a:cubicBezTo>
                        <a:pt x="65" y="15"/>
                        <a:pt x="99" y="18"/>
                        <a:pt x="99" y="17"/>
                      </a:cubicBezTo>
                      <a:cubicBezTo>
                        <a:pt x="99" y="16"/>
                        <a:pt x="94" y="13"/>
                        <a:pt x="102" y="14"/>
                      </a:cubicBezTo>
                      <a:cubicBezTo>
                        <a:pt x="110" y="14"/>
                        <a:pt x="128" y="15"/>
                        <a:pt x="134" y="18"/>
                      </a:cubicBezTo>
                      <a:cubicBezTo>
                        <a:pt x="141" y="20"/>
                        <a:pt x="159" y="25"/>
                        <a:pt x="154" y="25"/>
                      </a:cubicBezTo>
                      <a:close/>
                    </a:path>
                  </a:pathLst>
                </a:custGeom>
                <a:solidFill>
                  <a:srgbClr val="BBC8D9"/>
                </a:solidFill>
                <a:ln w="3175" cap="flat">
                  <a:solidFill>
                    <a:srgbClr val="000000"/>
                  </a:solidFill>
                  <a:prstDash val="solid"/>
                  <a:miter lim="800000"/>
                  <a:headEnd/>
                  <a:tailEnd/>
                </a:ln>
              </p:spPr>
              <p:txBody>
                <a:bodyPr/>
                <a:lstStyle/>
                <a:p>
                  <a:endParaRPr lang="ja-JP" altLang="en-US"/>
                </a:p>
              </p:txBody>
            </p:sp>
            <p:sp>
              <p:nvSpPr>
                <p:cNvPr id="201" name="Freeform 151">
                  <a:extLst>
                    <a:ext uri="{FF2B5EF4-FFF2-40B4-BE49-F238E27FC236}">
                      <a16:creationId xmlns:a16="http://schemas.microsoft.com/office/drawing/2014/main" id="{C4BD013C-F984-4BA5-97A7-1B84C50539A3}"/>
                    </a:ext>
                  </a:extLst>
                </p:cNvPr>
                <p:cNvSpPr>
                  <a:spLocks noChangeAspect="1"/>
                </p:cNvSpPr>
                <p:nvPr/>
              </p:nvSpPr>
              <p:spPr bwMode="auto">
                <a:xfrm>
                  <a:off x="4005" y="-117"/>
                  <a:ext cx="487" cy="122"/>
                </a:xfrm>
                <a:custGeom>
                  <a:avLst/>
                  <a:gdLst>
                    <a:gd name="T0" fmla="*/ 235 w 243"/>
                    <a:gd name="T1" fmla="*/ 61 h 61"/>
                    <a:gd name="T2" fmla="*/ 223 w 243"/>
                    <a:gd name="T3" fmla="*/ 58 h 61"/>
                    <a:gd name="T4" fmla="*/ 218 w 243"/>
                    <a:gd name="T5" fmla="*/ 59 h 61"/>
                    <a:gd name="T6" fmla="*/ 211 w 243"/>
                    <a:gd name="T7" fmla="*/ 59 h 61"/>
                    <a:gd name="T8" fmla="*/ 187 w 243"/>
                    <a:gd name="T9" fmla="*/ 59 h 61"/>
                    <a:gd name="T10" fmla="*/ 169 w 243"/>
                    <a:gd name="T11" fmla="*/ 54 h 61"/>
                    <a:gd name="T12" fmla="*/ 171 w 243"/>
                    <a:gd name="T13" fmla="*/ 51 h 61"/>
                    <a:gd name="T14" fmla="*/ 150 w 243"/>
                    <a:gd name="T15" fmla="*/ 45 h 61"/>
                    <a:gd name="T16" fmla="*/ 135 w 243"/>
                    <a:gd name="T17" fmla="*/ 41 h 61"/>
                    <a:gd name="T18" fmla="*/ 125 w 243"/>
                    <a:gd name="T19" fmla="*/ 35 h 61"/>
                    <a:gd name="T20" fmla="*/ 116 w 243"/>
                    <a:gd name="T21" fmla="*/ 33 h 61"/>
                    <a:gd name="T22" fmla="*/ 130 w 243"/>
                    <a:gd name="T23" fmla="*/ 43 h 61"/>
                    <a:gd name="T24" fmla="*/ 107 w 243"/>
                    <a:gd name="T25" fmla="*/ 40 h 61"/>
                    <a:gd name="T26" fmla="*/ 81 w 243"/>
                    <a:gd name="T27" fmla="*/ 36 h 61"/>
                    <a:gd name="T28" fmla="*/ 48 w 243"/>
                    <a:gd name="T29" fmla="*/ 28 h 61"/>
                    <a:gd name="T30" fmla="*/ 25 w 243"/>
                    <a:gd name="T31" fmla="*/ 20 h 61"/>
                    <a:gd name="T32" fmla="*/ 33 w 243"/>
                    <a:gd name="T33" fmla="*/ 18 h 61"/>
                    <a:gd name="T34" fmla="*/ 64 w 243"/>
                    <a:gd name="T35" fmla="*/ 25 h 61"/>
                    <a:gd name="T36" fmla="*/ 85 w 243"/>
                    <a:gd name="T37" fmla="*/ 27 h 61"/>
                    <a:gd name="T38" fmla="*/ 90 w 243"/>
                    <a:gd name="T39" fmla="*/ 23 h 61"/>
                    <a:gd name="T40" fmla="*/ 85 w 243"/>
                    <a:gd name="T41" fmla="*/ 22 h 61"/>
                    <a:gd name="T42" fmla="*/ 69 w 243"/>
                    <a:gd name="T43" fmla="*/ 23 h 61"/>
                    <a:gd name="T44" fmla="*/ 21 w 243"/>
                    <a:gd name="T45" fmla="*/ 14 h 61"/>
                    <a:gd name="T46" fmla="*/ 4 w 243"/>
                    <a:gd name="T47" fmla="*/ 10 h 61"/>
                    <a:gd name="T48" fmla="*/ 9 w 243"/>
                    <a:gd name="T49" fmla="*/ 5 h 61"/>
                    <a:gd name="T50" fmla="*/ 3 w 243"/>
                    <a:gd name="T51" fmla="*/ 2 h 61"/>
                    <a:gd name="T52" fmla="*/ 18 w 243"/>
                    <a:gd name="T53" fmla="*/ 2 h 61"/>
                    <a:gd name="T54" fmla="*/ 40 w 243"/>
                    <a:gd name="T55" fmla="*/ 3 h 61"/>
                    <a:gd name="T56" fmla="*/ 62 w 243"/>
                    <a:gd name="T57" fmla="*/ 4 h 61"/>
                    <a:gd name="T58" fmla="*/ 105 w 243"/>
                    <a:gd name="T59" fmla="*/ 12 h 61"/>
                    <a:gd name="T60" fmla="*/ 128 w 243"/>
                    <a:gd name="T61" fmla="*/ 18 h 61"/>
                    <a:gd name="T62" fmla="*/ 150 w 243"/>
                    <a:gd name="T63" fmla="*/ 27 h 61"/>
                    <a:gd name="T64" fmla="*/ 160 w 243"/>
                    <a:gd name="T65" fmla="*/ 30 h 61"/>
                    <a:gd name="T66" fmla="*/ 162 w 243"/>
                    <a:gd name="T67" fmla="*/ 34 h 61"/>
                    <a:gd name="T68" fmla="*/ 195 w 243"/>
                    <a:gd name="T69" fmla="*/ 42 h 61"/>
                    <a:gd name="T70" fmla="*/ 198 w 243"/>
                    <a:gd name="T71" fmla="*/ 46 h 61"/>
                    <a:gd name="T72" fmla="*/ 218 w 243"/>
                    <a:gd name="T73" fmla="*/ 54 h 61"/>
                    <a:gd name="T74" fmla="*/ 230 w 243"/>
                    <a:gd name="T75" fmla="*/ 55 h 61"/>
                    <a:gd name="T76" fmla="*/ 235 w 243"/>
                    <a:gd name="T77" fmla="*/ 61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43" h="61">
                      <a:moveTo>
                        <a:pt x="235" y="61"/>
                      </a:moveTo>
                      <a:cubicBezTo>
                        <a:pt x="231" y="61"/>
                        <a:pt x="226" y="59"/>
                        <a:pt x="223" y="58"/>
                      </a:cubicBezTo>
                      <a:cubicBezTo>
                        <a:pt x="221" y="58"/>
                        <a:pt x="220" y="59"/>
                        <a:pt x="218" y="59"/>
                      </a:cubicBezTo>
                      <a:cubicBezTo>
                        <a:pt x="216" y="59"/>
                        <a:pt x="213" y="58"/>
                        <a:pt x="211" y="59"/>
                      </a:cubicBezTo>
                      <a:cubicBezTo>
                        <a:pt x="209" y="61"/>
                        <a:pt x="193" y="60"/>
                        <a:pt x="187" y="59"/>
                      </a:cubicBezTo>
                      <a:cubicBezTo>
                        <a:pt x="182" y="58"/>
                        <a:pt x="168" y="55"/>
                        <a:pt x="169" y="54"/>
                      </a:cubicBezTo>
                      <a:cubicBezTo>
                        <a:pt x="170" y="53"/>
                        <a:pt x="172" y="52"/>
                        <a:pt x="171" y="51"/>
                      </a:cubicBezTo>
                      <a:cubicBezTo>
                        <a:pt x="169" y="50"/>
                        <a:pt x="153" y="47"/>
                        <a:pt x="150" y="45"/>
                      </a:cubicBezTo>
                      <a:cubicBezTo>
                        <a:pt x="146" y="42"/>
                        <a:pt x="138" y="42"/>
                        <a:pt x="135" y="41"/>
                      </a:cubicBezTo>
                      <a:cubicBezTo>
                        <a:pt x="131" y="39"/>
                        <a:pt x="127" y="36"/>
                        <a:pt x="125" y="35"/>
                      </a:cubicBezTo>
                      <a:cubicBezTo>
                        <a:pt x="122" y="34"/>
                        <a:pt x="116" y="32"/>
                        <a:pt x="116" y="33"/>
                      </a:cubicBezTo>
                      <a:cubicBezTo>
                        <a:pt x="117" y="35"/>
                        <a:pt x="132" y="43"/>
                        <a:pt x="130" y="43"/>
                      </a:cubicBezTo>
                      <a:cubicBezTo>
                        <a:pt x="127" y="43"/>
                        <a:pt x="112" y="42"/>
                        <a:pt x="107" y="40"/>
                      </a:cubicBezTo>
                      <a:cubicBezTo>
                        <a:pt x="102" y="39"/>
                        <a:pt x="83" y="37"/>
                        <a:pt x="81" y="36"/>
                      </a:cubicBezTo>
                      <a:cubicBezTo>
                        <a:pt x="78" y="35"/>
                        <a:pt x="53" y="30"/>
                        <a:pt x="48" y="28"/>
                      </a:cubicBezTo>
                      <a:cubicBezTo>
                        <a:pt x="42" y="26"/>
                        <a:pt x="24" y="23"/>
                        <a:pt x="25" y="20"/>
                      </a:cubicBezTo>
                      <a:cubicBezTo>
                        <a:pt x="26" y="18"/>
                        <a:pt x="30" y="18"/>
                        <a:pt x="33" y="18"/>
                      </a:cubicBezTo>
                      <a:cubicBezTo>
                        <a:pt x="37" y="19"/>
                        <a:pt x="61" y="25"/>
                        <a:pt x="64" y="25"/>
                      </a:cubicBezTo>
                      <a:cubicBezTo>
                        <a:pt x="68" y="25"/>
                        <a:pt x="88" y="29"/>
                        <a:pt x="85" y="27"/>
                      </a:cubicBezTo>
                      <a:cubicBezTo>
                        <a:pt x="83" y="26"/>
                        <a:pt x="91" y="25"/>
                        <a:pt x="90" y="23"/>
                      </a:cubicBezTo>
                      <a:cubicBezTo>
                        <a:pt x="88" y="21"/>
                        <a:pt x="88" y="21"/>
                        <a:pt x="85" y="22"/>
                      </a:cubicBezTo>
                      <a:cubicBezTo>
                        <a:pt x="83" y="22"/>
                        <a:pt x="75" y="24"/>
                        <a:pt x="69" y="23"/>
                      </a:cubicBezTo>
                      <a:cubicBezTo>
                        <a:pt x="62" y="22"/>
                        <a:pt x="24" y="15"/>
                        <a:pt x="21" y="14"/>
                      </a:cubicBezTo>
                      <a:cubicBezTo>
                        <a:pt x="17" y="13"/>
                        <a:pt x="1" y="12"/>
                        <a:pt x="4" y="10"/>
                      </a:cubicBezTo>
                      <a:cubicBezTo>
                        <a:pt x="6" y="8"/>
                        <a:pt x="11" y="6"/>
                        <a:pt x="9" y="5"/>
                      </a:cubicBezTo>
                      <a:cubicBezTo>
                        <a:pt x="8" y="5"/>
                        <a:pt x="0" y="3"/>
                        <a:pt x="3" y="2"/>
                      </a:cubicBezTo>
                      <a:cubicBezTo>
                        <a:pt x="5" y="0"/>
                        <a:pt x="14" y="2"/>
                        <a:pt x="18" y="2"/>
                      </a:cubicBezTo>
                      <a:cubicBezTo>
                        <a:pt x="22" y="2"/>
                        <a:pt x="34" y="2"/>
                        <a:pt x="40" y="3"/>
                      </a:cubicBezTo>
                      <a:cubicBezTo>
                        <a:pt x="46" y="4"/>
                        <a:pt x="54" y="4"/>
                        <a:pt x="62" y="4"/>
                      </a:cubicBezTo>
                      <a:cubicBezTo>
                        <a:pt x="69" y="4"/>
                        <a:pt x="102" y="11"/>
                        <a:pt x="105" y="12"/>
                      </a:cubicBezTo>
                      <a:cubicBezTo>
                        <a:pt x="108" y="14"/>
                        <a:pt x="126" y="16"/>
                        <a:pt x="128" y="18"/>
                      </a:cubicBezTo>
                      <a:cubicBezTo>
                        <a:pt x="131" y="21"/>
                        <a:pt x="145" y="27"/>
                        <a:pt x="150" y="27"/>
                      </a:cubicBezTo>
                      <a:cubicBezTo>
                        <a:pt x="154" y="27"/>
                        <a:pt x="161" y="29"/>
                        <a:pt x="160" y="30"/>
                      </a:cubicBezTo>
                      <a:cubicBezTo>
                        <a:pt x="159" y="31"/>
                        <a:pt x="159" y="34"/>
                        <a:pt x="162" y="34"/>
                      </a:cubicBezTo>
                      <a:cubicBezTo>
                        <a:pt x="166" y="35"/>
                        <a:pt x="188" y="40"/>
                        <a:pt x="195" y="42"/>
                      </a:cubicBezTo>
                      <a:cubicBezTo>
                        <a:pt x="202" y="44"/>
                        <a:pt x="195" y="46"/>
                        <a:pt x="198" y="46"/>
                      </a:cubicBezTo>
                      <a:cubicBezTo>
                        <a:pt x="201" y="47"/>
                        <a:pt x="213" y="55"/>
                        <a:pt x="218" y="54"/>
                      </a:cubicBezTo>
                      <a:cubicBezTo>
                        <a:pt x="224" y="54"/>
                        <a:pt x="225" y="53"/>
                        <a:pt x="230" y="55"/>
                      </a:cubicBezTo>
                      <a:cubicBezTo>
                        <a:pt x="235" y="58"/>
                        <a:pt x="243" y="61"/>
                        <a:pt x="235" y="61"/>
                      </a:cubicBezTo>
                      <a:close/>
                    </a:path>
                  </a:pathLst>
                </a:custGeom>
                <a:solidFill>
                  <a:srgbClr val="BBC8D9"/>
                </a:solidFill>
                <a:ln w="3175" cap="flat">
                  <a:solidFill>
                    <a:srgbClr val="000000"/>
                  </a:solidFill>
                  <a:prstDash val="solid"/>
                  <a:miter lim="800000"/>
                  <a:headEnd/>
                  <a:tailEnd/>
                </a:ln>
              </p:spPr>
              <p:txBody>
                <a:bodyPr/>
                <a:lstStyle/>
                <a:p>
                  <a:endParaRPr lang="ja-JP" altLang="en-US"/>
                </a:p>
              </p:txBody>
            </p:sp>
            <p:sp>
              <p:nvSpPr>
                <p:cNvPr id="202" name="Freeform 152">
                  <a:extLst>
                    <a:ext uri="{FF2B5EF4-FFF2-40B4-BE49-F238E27FC236}">
                      <a16:creationId xmlns:a16="http://schemas.microsoft.com/office/drawing/2014/main" id="{079D61F8-3F62-4E62-8FC3-2BCD432D9C81}"/>
                    </a:ext>
                  </a:extLst>
                </p:cNvPr>
                <p:cNvSpPr>
                  <a:spLocks noChangeAspect="1"/>
                </p:cNvSpPr>
                <p:nvPr/>
              </p:nvSpPr>
              <p:spPr bwMode="auto">
                <a:xfrm>
                  <a:off x="4342" y="17"/>
                  <a:ext cx="80" cy="18"/>
                </a:xfrm>
                <a:custGeom>
                  <a:avLst/>
                  <a:gdLst>
                    <a:gd name="T0" fmla="*/ 37 w 40"/>
                    <a:gd name="T1" fmla="*/ 8 h 9"/>
                    <a:gd name="T2" fmla="*/ 7 w 40"/>
                    <a:gd name="T3" fmla="*/ 0 h 9"/>
                    <a:gd name="T4" fmla="*/ 37 w 40"/>
                    <a:gd name="T5" fmla="*/ 8 h 9"/>
                  </a:gdLst>
                  <a:ahLst/>
                  <a:cxnLst>
                    <a:cxn ang="0">
                      <a:pos x="T0" y="T1"/>
                    </a:cxn>
                    <a:cxn ang="0">
                      <a:pos x="T2" y="T3"/>
                    </a:cxn>
                    <a:cxn ang="0">
                      <a:pos x="T4" y="T5"/>
                    </a:cxn>
                  </a:cxnLst>
                  <a:rect l="0" t="0" r="r" b="b"/>
                  <a:pathLst>
                    <a:path w="40" h="9">
                      <a:moveTo>
                        <a:pt x="37" y="8"/>
                      </a:moveTo>
                      <a:cubicBezTo>
                        <a:pt x="35" y="9"/>
                        <a:pt x="0" y="0"/>
                        <a:pt x="7" y="0"/>
                      </a:cubicBezTo>
                      <a:cubicBezTo>
                        <a:pt x="14" y="0"/>
                        <a:pt x="40" y="8"/>
                        <a:pt x="37" y="8"/>
                      </a:cubicBezTo>
                      <a:close/>
                    </a:path>
                  </a:pathLst>
                </a:custGeom>
                <a:solidFill>
                  <a:srgbClr val="BBC8D9"/>
                </a:solidFill>
                <a:ln w="3175" cap="flat">
                  <a:solidFill>
                    <a:srgbClr val="000000"/>
                  </a:solidFill>
                  <a:prstDash val="solid"/>
                  <a:miter lim="800000"/>
                  <a:headEnd/>
                  <a:tailEnd/>
                </a:ln>
              </p:spPr>
              <p:txBody>
                <a:bodyPr/>
                <a:lstStyle/>
                <a:p>
                  <a:endParaRPr lang="ja-JP" altLang="en-US"/>
                </a:p>
              </p:txBody>
            </p:sp>
            <p:sp>
              <p:nvSpPr>
                <p:cNvPr id="203" name="Freeform 153">
                  <a:extLst>
                    <a:ext uri="{FF2B5EF4-FFF2-40B4-BE49-F238E27FC236}">
                      <a16:creationId xmlns:a16="http://schemas.microsoft.com/office/drawing/2014/main" id="{674160A9-06CE-425C-9113-DD48757FA686}"/>
                    </a:ext>
                  </a:extLst>
                </p:cNvPr>
                <p:cNvSpPr>
                  <a:spLocks noChangeAspect="1"/>
                </p:cNvSpPr>
                <p:nvPr/>
              </p:nvSpPr>
              <p:spPr bwMode="auto">
                <a:xfrm>
                  <a:off x="4207" y="-5"/>
                  <a:ext cx="157" cy="36"/>
                </a:xfrm>
                <a:custGeom>
                  <a:avLst/>
                  <a:gdLst>
                    <a:gd name="T0" fmla="*/ 74 w 78"/>
                    <a:gd name="T1" fmla="*/ 18 h 18"/>
                    <a:gd name="T2" fmla="*/ 54 w 78"/>
                    <a:gd name="T3" fmla="*/ 14 h 18"/>
                    <a:gd name="T4" fmla="*/ 33 w 78"/>
                    <a:gd name="T5" fmla="*/ 10 h 18"/>
                    <a:gd name="T6" fmla="*/ 5 w 78"/>
                    <a:gd name="T7" fmla="*/ 2 h 18"/>
                    <a:gd name="T8" fmla="*/ 27 w 78"/>
                    <a:gd name="T9" fmla="*/ 2 h 18"/>
                    <a:gd name="T10" fmla="*/ 50 w 78"/>
                    <a:gd name="T11" fmla="*/ 7 h 18"/>
                    <a:gd name="T12" fmla="*/ 74 w 78"/>
                    <a:gd name="T13" fmla="*/ 18 h 18"/>
                  </a:gdLst>
                  <a:ahLst/>
                  <a:cxnLst>
                    <a:cxn ang="0">
                      <a:pos x="T0" y="T1"/>
                    </a:cxn>
                    <a:cxn ang="0">
                      <a:pos x="T2" y="T3"/>
                    </a:cxn>
                    <a:cxn ang="0">
                      <a:pos x="T4" y="T5"/>
                    </a:cxn>
                    <a:cxn ang="0">
                      <a:pos x="T6" y="T7"/>
                    </a:cxn>
                    <a:cxn ang="0">
                      <a:pos x="T8" y="T9"/>
                    </a:cxn>
                    <a:cxn ang="0">
                      <a:pos x="T10" y="T11"/>
                    </a:cxn>
                    <a:cxn ang="0">
                      <a:pos x="T12" y="T13"/>
                    </a:cxn>
                  </a:cxnLst>
                  <a:rect l="0" t="0" r="r" b="b"/>
                  <a:pathLst>
                    <a:path w="78" h="18">
                      <a:moveTo>
                        <a:pt x="74" y="18"/>
                      </a:moveTo>
                      <a:cubicBezTo>
                        <a:pt x="71" y="18"/>
                        <a:pt x="59" y="16"/>
                        <a:pt x="54" y="14"/>
                      </a:cubicBezTo>
                      <a:cubicBezTo>
                        <a:pt x="50" y="11"/>
                        <a:pt x="38" y="11"/>
                        <a:pt x="33" y="10"/>
                      </a:cubicBezTo>
                      <a:cubicBezTo>
                        <a:pt x="27" y="8"/>
                        <a:pt x="0" y="2"/>
                        <a:pt x="5" y="2"/>
                      </a:cubicBezTo>
                      <a:cubicBezTo>
                        <a:pt x="11" y="3"/>
                        <a:pt x="24" y="3"/>
                        <a:pt x="27" y="2"/>
                      </a:cubicBezTo>
                      <a:cubicBezTo>
                        <a:pt x="29" y="0"/>
                        <a:pt x="46" y="5"/>
                        <a:pt x="50" y="7"/>
                      </a:cubicBezTo>
                      <a:cubicBezTo>
                        <a:pt x="54" y="9"/>
                        <a:pt x="78" y="18"/>
                        <a:pt x="74" y="18"/>
                      </a:cubicBezTo>
                      <a:close/>
                    </a:path>
                  </a:pathLst>
                </a:custGeom>
                <a:solidFill>
                  <a:srgbClr val="BBC8D9"/>
                </a:solidFill>
                <a:ln w="3175" cap="flat">
                  <a:solidFill>
                    <a:srgbClr val="000000"/>
                  </a:solidFill>
                  <a:prstDash val="solid"/>
                  <a:miter lim="800000"/>
                  <a:headEnd/>
                  <a:tailEnd/>
                </a:ln>
              </p:spPr>
              <p:txBody>
                <a:bodyPr/>
                <a:lstStyle/>
                <a:p>
                  <a:endParaRPr lang="ja-JP" altLang="en-US"/>
                </a:p>
              </p:txBody>
            </p:sp>
            <p:sp>
              <p:nvSpPr>
                <p:cNvPr id="204" name="Freeform 154">
                  <a:extLst>
                    <a:ext uri="{FF2B5EF4-FFF2-40B4-BE49-F238E27FC236}">
                      <a16:creationId xmlns:a16="http://schemas.microsoft.com/office/drawing/2014/main" id="{259C8C93-14BA-420E-A3DC-B06D2408987E}"/>
                    </a:ext>
                  </a:extLst>
                </p:cNvPr>
                <p:cNvSpPr>
                  <a:spLocks noChangeAspect="1"/>
                </p:cNvSpPr>
                <p:nvPr/>
              </p:nvSpPr>
              <p:spPr bwMode="auto">
                <a:xfrm>
                  <a:off x="4101" y="-9"/>
                  <a:ext cx="170" cy="54"/>
                </a:xfrm>
                <a:custGeom>
                  <a:avLst/>
                  <a:gdLst>
                    <a:gd name="T0" fmla="*/ 58 w 85"/>
                    <a:gd name="T1" fmla="*/ 25 h 27"/>
                    <a:gd name="T2" fmla="*/ 46 w 85"/>
                    <a:gd name="T3" fmla="*/ 21 h 27"/>
                    <a:gd name="T4" fmla="*/ 46 w 85"/>
                    <a:gd name="T5" fmla="*/ 18 h 27"/>
                    <a:gd name="T6" fmla="*/ 27 w 85"/>
                    <a:gd name="T7" fmla="*/ 18 h 27"/>
                    <a:gd name="T8" fmla="*/ 6 w 85"/>
                    <a:gd name="T9" fmla="*/ 9 h 27"/>
                    <a:gd name="T10" fmla="*/ 4 w 85"/>
                    <a:gd name="T11" fmla="*/ 4 h 27"/>
                    <a:gd name="T12" fmla="*/ 26 w 85"/>
                    <a:gd name="T13" fmla="*/ 9 h 27"/>
                    <a:gd name="T14" fmla="*/ 44 w 85"/>
                    <a:gd name="T15" fmla="*/ 14 h 27"/>
                    <a:gd name="T16" fmla="*/ 51 w 85"/>
                    <a:gd name="T17" fmla="*/ 13 h 27"/>
                    <a:gd name="T18" fmla="*/ 25 w 85"/>
                    <a:gd name="T19" fmla="*/ 1 h 27"/>
                    <a:gd name="T20" fmla="*/ 58 w 85"/>
                    <a:gd name="T21" fmla="*/ 9 h 27"/>
                    <a:gd name="T22" fmla="*/ 76 w 85"/>
                    <a:gd name="T23" fmla="*/ 14 h 27"/>
                    <a:gd name="T24" fmla="*/ 82 w 85"/>
                    <a:gd name="T25" fmla="*/ 20 h 27"/>
                    <a:gd name="T26" fmla="*/ 68 w 85"/>
                    <a:gd name="T27" fmla="*/ 20 h 27"/>
                    <a:gd name="T28" fmla="*/ 58 w 85"/>
                    <a:gd name="T29" fmla="*/ 25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85" h="27">
                      <a:moveTo>
                        <a:pt x="58" y="25"/>
                      </a:moveTo>
                      <a:cubicBezTo>
                        <a:pt x="51" y="24"/>
                        <a:pt x="45" y="22"/>
                        <a:pt x="46" y="21"/>
                      </a:cubicBezTo>
                      <a:cubicBezTo>
                        <a:pt x="47" y="20"/>
                        <a:pt x="49" y="18"/>
                        <a:pt x="46" y="18"/>
                      </a:cubicBezTo>
                      <a:cubicBezTo>
                        <a:pt x="43" y="18"/>
                        <a:pt x="31" y="18"/>
                        <a:pt x="27" y="18"/>
                      </a:cubicBezTo>
                      <a:cubicBezTo>
                        <a:pt x="23" y="17"/>
                        <a:pt x="8" y="12"/>
                        <a:pt x="6" y="9"/>
                      </a:cubicBezTo>
                      <a:cubicBezTo>
                        <a:pt x="3" y="6"/>
                        <a:pt x="0" y="4"/>
                        <a:pt x="4" y="4"/>
                      </a:cubicBezTo>
                      <a:cubicBezTo>
                        <a:pt x="9" y="5"/>
                        <a:pt x="19" y="8"/>
                        <a:pt x="26" y="9"/>
                      </a:cubicBezTo>
                      <a:cubicBezTo>
                        <a:pt x="33" y="10"/>
                        <a:pt x="37" y="16"/>
                        <a:pt x="44" y="14"/>
                      </a:cubicBezTo>
                      <a:cubicBezTo>
                        <a:pt x="51" y="13"/>
                        <a:pt x="52" y="14"/>
                        <a:pt x="51" y="13"/>
                      </a:cubicBezTo>
                      <a:cubicBezTo>
                        <a:pt x="49" y="12"/>
                        <a:pt x="22" y="2"/>
                        <a:pt x="25" y="1"/>
                      </a:cubicBezTo>
                      <a:cubicBezTo>
                        <a:pt x="29" y="0"/>
                        <a:pt x="55" y="9"/>
                        <a:pt x="58" y="9"/>
                      </a:cubicBezTo>
                      <a:cubicBezTo>
                        <a:pt x="61" y="9"/>
                        <a:pt x="72" y="12"/>
                        <a:pt x="76" y="14"/>
                      </a:cubicBezTo>
                      <a:cubicBezTo>
                        <a:pt x="80" y="16"/>
                        <a:pt x="85" y="20"/>
                        <a:pt x="82" y="20"/>
                      </a:cubicBezTo>
                      <a:cubicBezTo>
                        <a:pt x="80" y="20"/>
                        <a:pt x="69" y="19"/>
                        <a:pt x="68" y="20"/>
                      </a:cubicBezTo>
                      <a:cubicBezTo>
                        <a:pt x="67" y="22"/>
                        <a:pt x="63" y="27"/>
                        <a:pt x="58" y="25"/>
                      </a:cubicBezTo>
                      <a:close/>
                    </a:path>
                  </a:pathLst>
                </a:custGeom>
                <a:solidFill>
                  <a:srgbClr val="BBC8D9"/>
                </a:solidFill>
                <a:ln w="3175" cap="flat">
                  <a:solidFill>
                    <a:srgbClr val="000000"/>
                  </a:solidFill>
                  <a:prstDash val="solid"/>
                  <a:miter lim="800000"/>
                  <a:headEnd/>
                  <a:tailEnd/>
                </a:ln>
              </p:spPr>
              <p:txBody>
                <a:bodyPr/>
                <a:lstStyle/>
                <a:p>
                  <a:endParaRPr lang="ja-JP" altLang="en-US"/>
                </a:p>
              </p:txBody>
            </p:sp>
            <p:sp>
              <p:nvSpPr>
                <p:cNvPr id="205" name="Freeform 155">
                  <a:extLst>
                    <a:ext uri="{FF2B5EF4-FFF2-40B4-BE49-F238E27FC236}">
                      <a16:creationId xmlns:a16="http://schemas.microsoft.com/office/drawing/2014/main" id="{8F5AB33E-E36D-4BC6-AACE-E90AC9B078B4}"/>
                    </a:ext>
                  </a:extLst>
                </p:cNvPr>
                <p:cNvSpPr>
                  <a:spLocks noChangeAspect="1"/>
                </p:cNvSpPr>
                <p:nvPr/>
              </p:nvSpPr>
              <p:spPr bwMode="auto">
                <a:xfrm>
                  <a:off x="4021" y="-23"/>
                  <a:ext cx="72" cy="34"/>
                </a:xfrm>
                <a:custGeom>
                  <a:avLst/>
                  <a:gdLst>
                    <a:gd name="T0" fmla="*/ 28 w 36"/>
                    <a:gd name="T1" fmla="*/ 17 h 17"/>
                    <a:gd name="T2" fmla="*/ 20 w 36"/>
                    <a:gd name="T3" fmla="*/ 14 h 17"/>
                    <a:gd name="T4" fmla="*/ 5 w 36"/>
                    <a:gd name="T5" fmla="*/ 12 h 17"/>
                    <a:gd name="T6" fmla="*/ 2 w 36"/>
                    <a:gd name="T7" fmla="*/ 2 h 17"/>
                    <a:gd name="T8" fmla="*/ 12 w 36"/>
                    <a:gd name="T9" fmla="*/ 2 h 17"/>
                    <a:gd name="T10" fmla="*/ 34 w 36"/>
                    <a:gd name="T11" fmla="*/ 12 h 17"/>
                    <a:gd name="T12" fmla="*/ 27 w 36"/>
                    <a:gd name="T13" fmla="*/ 12 h 17"/>
                    <a:gd name="T14" fmla="*/ 28 w 36"/>
                    <a:gd name="T15" fmla="*/ 17 h 1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6" h="17">
                      <a:moveTo>
                        <a:pt x="28" y="17"/>
                      </a:moveTo>
                      <a:cubicBezTo>
                        <a:pt x="25" y="17"/>
                        <a:pt x="20" y="14"/>
                        <a:pt x="20" y="14"/>
                      </a:cubicBezTo>
                      <a:cubicBezTo>
                        <a:pt x="19" y="14"/>
                        <a:pt x="6" y="14"/>
                        <a:pt x="5" y="12"/>
                      </a:cubicBezTo>
                      <a:cubicBezTo>
                        <a:pt x="5" y="10"/>
                        <a:pt x="3" y="3"/>
                        <a:pt x="2" y="2"/>
                      </a:cubicBezTo>
                      <a:cubicBezTo>
                        <a:pt x="0" y="0"/>
                        <a:pt x="9" y="1"/>
                        <a:pt x="12" y="2"/>
                      </a:cubicBezTo>
                      <a:cubicBezTo>
                        <a:pt x="14" y="2"/>
                        <a:pt x="36" y="12"/>
                        <a:pt x="34" y="12"/>
                      </a:cubicBezTo>
                      <a:cubicBezTo>
                        <a:pt x="32" y="12"/>
                        <a:pt x="27" y="12"/>
                        <a:pt x="27" y="12"/>
                      </a:cubicBezTo>
                      <a:cubicBezTo>
                        <a:pt x="27" y="13"/>
                        <a:pt x="30" y="17"/>
                        <a:pt x="28" y="17"/>
                      </a:cubicBezTo>
                      <a:close/>
                    </a:path>
                  </a:pathLst>
                </a:custGeom>
                <a:solidFill>
                  <a:srgbClr val="BBC8D9"/>
                </a:solidFill>
                <a:ln w="3175" cap="flat">
                  <a:solidFill>
                    <a:srgbClr val="000000"/>
                  </a:solidFill>
                  <a:prstDash val="solid"/>
                  <a:miter lim="800000"/>
                  <a:headEnd/>
                  <a:tailEnd/>
                </a:ln>
              </p:spPr>
              <p:txBody>
                <a:bodyPr/>
                <a:lstStyle/>
                <a:p>
                  <a:endParaRPr lang="ja-JP" altLang="en-US"/>
                </a:p>
              </p:txBody>
            </p:sp>
            <p:sp>
              <p:nvSpPr>
                <p:cNvPr id="206" name="Freeform 156">
                  <a:extLst>
                    <a:ext uri="{FF2B5EF4-FFF2-40B4-BE49-F238E27FC236}">
                      <a16:creationId xmlns:a16="http://schemas.microsoft.com/office/drawing/2014/main" id="{5BB9E38A-9C9E-48BB-898A-5C4C617B4412}"/>
                    </a:ext>
                  </a:extLst>
                </p:cNvPr>
                <p:cNvSpPr>
                  <a:spLocks noChangeAspect="1"/>
                </p:cNvSpPr>
                <p:nvPr/>
              </p:nvSpPr>
              <p:spPr bwMode="auto">
                <a:xfrm>
                  <a:off x="4089" y="7"/>
                  <a:ext cx="18" cy="12"/>
                </a:xfrm>
                <a:custGeom>
                  <a:avLst/>
                  <a:gdLst>
                    <a:gd name="T0" fmla="*/ 8 w 9"/>
                    <a:gd name="T1" fmla="*/ 5 h 6"/>
                    <a:gd name="T2" fmla="*/ 3 w 9"/>
                    <a:gd name="T3" fmla="*/ 1 h 6"/>
                    <a:gd name="T4" fmla="*/ 8 w 9"/>
                    <a:gd name="T5" fmla="*/ 5 h 6"/>
                  </a:gdLst>
                  <a:ahLst/>
                  <a:cxnLst>
                    <a:cxn ang="0">
                      <a:pos x="T0" y="T1"/>
                    </a:cxn>
                    <a:cxn ang="0">
                      <a:pos x="T2" y="T3"/>
                    </a:cxn>
                    <a:cxn ang="0">
                      <a:pos x="T4" y="T5"/>
                    </a:cxn>
                  </a:cxnLst>
                  <a:rect l="0" t="0" r="r" b="b"/>
                  <a:pathLst>
                    <a:path w="9" h="6">
                      <a:moveTo>
                        <a:pt x="8" y="5"/>
                      </a:moveTo>
                      <a:cubicBezTo>
                        <a:pt x="5" y="6"/>
                        <a:pt x="0" y="3"/>
                        <a:pt x="3" y="1"/>
                      </a:cubicBezTo>
                      <a:cubicBezTo>
                        <a:pt x="5" y="0"/>
                        <a:pt x="9" y="5"/>
                        <a:pt x="8" y="5"/>
                      </a:cubicBezTo>
                      <a:close/>
                    </a:path>
                  </a:pathLst>
                </a:custGeom>
                <a:solidFill>
                  <a:srgbClr val="BBC8D9"/>
                </a:solidFill>
                <a:ln w="3175" cap="flat">
                  <a:solidFill>
                    <a:srgbClr val="000000"/>
                  </a:solidFill>
                  <a:prstDash val="solid"/>
                  <a:miter lim="800000"/>
                  <a:headEnd/>
                  <a:tailEnd/>
                </a:ln>
              </p:spPr>
              <p:txBody>
                <a:bodyPr/>
                <a:lstStyle/>
                <a:p>
                  <a:endParaRPr lang="ja-JP" altLang="en-US"/>
                </a:p>
              </p:txBody>
            </p:sp>
            <p:sp>
              <p:nvSpPr>
                <p:cNvPr id="207" name="Freeform 157">
                  <a:extLst>
                    <a:ext uri="{FF2B5EF4-FFF2-40B4-BE49-F238E27FC236}">
                      <a16:creationId xmlns:a16="http://schemas.microsoft.com/office/drawing/2014/main" id="{AFAA5571-C2A5-48AB-A888-F9C7D80DF721}"/>
                    </a:ext>
                  </a:extLst>
                </p:cNvPr>
                <p:cNvSpPr>
                  <a:spLocks noChangeAspect="1"/>
                </p:cNvSpPr>
                <p:nvPr/>
              </p:nvSpPr>
              <p:spPr bwMode="auto">
                <a:xfrm>
                  <a:off x="4059" y="-31"/>
                  <a:ext cx="44" cy="16"/>
                </a:xfrm>
                <a:custGeom>
                  <a:avLst/>
                  <a:gdLst>
                    <a:gd name="T0" fmla="*/ 21 w 22"/>
                    <a:gd name="T1" fmla="*/ 6 h 8"/>
                    <a:gd name="T2" fmla="*/ 8 w 22"/>
                    <a:gd name="T3" fmla="*/ 6 h 8"/>
                    <a:gd name="T4" fmla="*/ 1 w 22"/>
                    <a:gd name="T5" fmla="*/ 1 h 8"/>
                    <a:gd name="T6" fmla="*/ 21 w 22"/>
                    <a:gd name="T7" fmla="*/ 6 h 8"/>
                  </a:gdLst>
                  <a:ahLst/>
                  <a:cxnLst>
                    <a:cxn ang="0">
                      <a:pos x="T0" y="T1"/>
                    </a:cxn>
                    <a:cxn ang="0">
                      <a:pos x="T2" y="T3"/>
                    </a:cxn>
                    <a:cxn ang="0">
                      <a:pos x="T4" y="T5"/>
                    </a:cxn>
                    <a:cxn ang="0">
                      <a:pos x="T6" y="T7"/>
                    </a:cxn>
                  </a:cxnLst>
                  <a:rect l="0" t="0" r="r" b="b"/>
                  <a:pathLst>
                    <a:path w="22" h="8">
                      <a:moveTo>
                        <a:pt x="21" y="6"/>
                      </a:moveTo>
                      <a:cubicBezTo>
                        <a:pt x="18" y="8"/>
                        <a:pt x="10" y="7"/>
                        <a:pt x="8" y="6"/>
                      </a:cubicBezTo>
                      <a:cubicBezTo>
                        <a:pt x="5" y="5"/>
                        <a:pt x="0" y="1"/>
                        <a:pt x="1" y="1"/>
                      </a:cubicBezTo>
                      <a:cubicBezTo>
                        <a:pt x="1" y="0"/>
                        <a:pt x="22" y="6"/>
                        <a:pt x="21" y="6"/>
                      </a:cubicBezTo>
                      <a:close/>
                    </a:path>
                  </a:pathLst>
                </a:custGeom>
                <a:solidFill>
                  <a:srgbClr val="BBC8D9"/>
                </a:solidFill>
                <a:ln w="3175" cap="flat">
                  <a:solidFill>
                    <a:srgbClr val="000000"/>
                  </a:solidFill>
                  <a:prstDash val="solid"/>
                  <a:miter lim="800000"/>
                  <a:headEnd/>
                  <a:tailEnd/>
                </a:ln>
              </p:spPr>
              <p:txBody>
                <a:bodyPr/>
                <a:lstStyle/>
                <a:p>
                  <a:endParaRPr lang="ja-JP" altLang="en-US"/>
                </a:p>
              </p:txBody>
            </p:sp>
            <p:sp>
              <p:nvSpPr>
                <p:cNvPr id="208" name="Freeform 158">
                  <a:extLst>
                    <a:ext uri="{FF2B5EF4-FFF2-40B4-BE49-F238E27FC236}">
                      <a16:creationId xmlns:a16="http://schemas.microsoft.com/office/drawing/2014/main" id="{673E3EF7-1FFE-4F9D-AE5B-255FFEB61710}"/>
                    </a:ext>
                  </a:extLst>
                </p:cNvPr>
                <p:cNvSpPr>
                  <a:spLocks noChangeAspect="1"/>
                </p:cNvSpPr>
                <p:nvPr/>
              </p:nvSpPr>
              <p:spPr bwMode="auto">
                <a:xfrm>
                  <a:off x="4055" y="-55"/>
                  <a:ext cx="128" cy="24"/>
                </a:xfrm>
                <a:custGeom>
                  <a:avLst/>
                  <a:gdLst>
                    <a:gd name="T0" fmla="*/ 51 w 64"/>
                    <a:gd name="T1" fmla="*/ 12 h 12"/>
                    <a:gd name="T2" fmla="*/ 31 w 64"/>
                    <a:gd name="T3" fmla="*/ 11 h 12"/>
                    <a:gd name="T4" fmla="*/ 18 w 64"/>
                    <a:gd name="T5" fmla="*/ 7 h 12"/>
                    <a:gd name="T6" fmla="*/ 1 w 64"/>
                    <a:gd name="T7" fmla="*/ 1 h 12"/>
                    <a:gd name="T8" fmla="*/ 26 w 64"/>
                    <a:gd name="T9" fmla="*/ 5 h 12"/>
                    <a:gd name="T10" fmla="*/ 51 w 64"/>
                    <a:gd name="T11" fmla="*/ 12 h 12"/>
                  </a:gdLst>
                  <a:ahLst/>
                  <a:cxnLst>
                    <a:cxn ang="0">
                      <a:pos x="T0" y="T1"/>
                    </a:cxn>
                    <a:cxn ang="0">
                      <a:pos x="T2" y="T3"/>
                    </a:cxn>
                    <a:cxn ang="0">
                      <a:pos x="T4" y="T5"/>
                    </a:cxn>
                    <a:cxn ang="0">
                      <a:pos x="T6" y="T7"/>
                    </a:cxn>
                    <a:cxn ang="0">
                      <a:pos x="T8" y="T9"/>
                    </a:cxn>
                    <a:cxn ang="0">
                      <a:pos x="T10" y="T11"/>
                    </a:cxn>
                  </a:cxnLst>
                  <a:rect l="0" t="0" r="r" b="b"/>
                  <a:pathLst>
                    <a:path w="64" h="12">
                      <a:moveTo>
                        <a:pt x="51" y="12"/>
                      </a:moveTo>
                      <a:cubicBezTo>
                        <a:pt x="47" y="12"/>
                        <a:pt x="37" y="12"/>
                        <a:pt x="31" y="11"/>
                      </a:cubicBezTo>
                      <a:cubicBezTo>
                        <a:pt x="24" y="9"/>
                        <a:pt x="24" y="8"/>
                        <a:pt x="18" y="7"/>
                      </a:cubicBezTo>
                      <a:cubicBezTo>
                        <a:pt x="12" y="6"/>
                        <a:pt x="0" y="3"/>
                        <a:pt x="1" y="1"/>
                      </a:cubicBezTo>
                      <a:cubicBezTo>
                        <a:pt x="3" y="0"/>
                        <a:pt x="21" y="4"/>
                        <a:pt x="26" y="5"/>
                      </a:cubicBezTo>
                      <a:cubicBezTo>
                        <a:pt x="31" y="5"/>
                        <a:pt x="64" y="11"/>
                        <a:pt x="51" y="12"/>
                      </a:cubicBezTo>
                      <a:close/>
                    </a:path>
                  </a:pathLst>
                </a:custGeom>
                <a:solidFill>
                  <a:srgbClr val="BBC8D9"/>
                </a:solidFill>
                <a:ln w="3175" cap="flat">
                  <a:solidFill>
                    <a:srgbClr val="000000"/>
                  </a:solidFill>
                  <a:prstDash val="solid"/>
                  <a:miter lim="800000"/>
                  <a:headEnd/>
                  <a:tailEnd/>
                </a:ln>
              </p:spPr>
              <p:txBody>
                <a:bodyPr/>
                <a:lstStyle/>
                <a:p>
                  <a:endParaRPr lang="ja-JP" altLang="en-US"/>
                </a:p>
              </p:txBody>
            </p:sp>
            <p:sp>
              <p:nvSpPr>
                <p:cNvPr id="209" name="Freeform 159">
                  <a:extLst>
                    <a:ext uri="{FF2B5EF4-FFF2-40B4-BE49-F238E27FC236}">
                      <a16:creationId xmlns:a16="http://schemas.microsoft.com/office/drawing/2014/main" id="{036D3450-325D-41DE-9B7B-E75F99069BB0}"/>
                    </a:ext>
                  </a:extLst>
                </p:cNvPr>
                <p:cNvSpPr>
                  <a:spLocks noChangeAspect="1"/>
                </p:cNvSpPr>
                <p:nvPr/>
              </p:nvSpPr>
              <p:spPr bwMode="auto">
                <a:xfrm>
                  <a:off x="4033" y="-45"/>
                  <a:ext cx="34" cy="8"/>
                </a:xfrm>
                <a:custGeom>
                  <a:avLst/>
                  <a:gdLst>
                    <a:gd name="T0" fmla="*/ 14 w 17"/>
                    <a:gd name="T1" fmla="*/ 3 h 4"/>
                    <a:gd name="T2" fmla="*/ 1 w 17"/>
                    <a:gd name="T3" fmla="*/ 4 h 4"/>
                    <a:gd name="T4" fmla="*/ 2 w 17"/>
                    <a:gd name="T5" fmla="*/ 0 h 4"/>
                    <a:gd name="T6" fmla="*/ 14 w 17"/>
                    <a:gd name="T7" fmla="*/ 3 h 4"/>
                  </a:gdLst>
                  <a:ahLst/>
                  <a:cxnLst>
                    <a:cxn ang="0">
                      <a:pos x="T0" y="T1"/>
                    </a:cxn>
                    <a:cxn ang="0">
                      <a:pos x="T2" y="T3"/>
                    </a:cxn>
                    <a:cxn ang="0">
                      <a:pos x="T4" y="T5"/>
                    </a:cxn>
                    <a:cxn ang="0">
                      <a:pos x="T6" y="T7"/>
                    </a:cxn>
                  </a:cxnLst>
                  <a:rect l="0" t="0" r="r" b="b"/>
                  <a:pathLst>
                    <a:path w="17" h="4">
                      <a:moveTo>
                        <a:pt x="14" y="3"/>
                      </a:moveTo>
                      <a:cubicBezTo>
                        <a:pt x="10" y="3"/>
                        <a:pt x="3" y="4"/>
                        <a:pt x="1" y="4"/>
                      </a:cubicBezTo>
                      <a:cubicBezTo>
                        <a:pt x="0" y="3"/>
                        <a:pt x="0" y="0"/>
                        <a:pt x="2" y="0"/>
                      </a:cubicBezTo>
                      <a:cubicBezTo>
                        <a:pt x="5" y="0"/>
                        <a:pt x="17" y="3"/>
                        <a:pt x="14" y="3"/>
                      </a:cubicBezTo>
                      <a:close/>
                    </a:path>
                  </a:pathLst>
                </a:custGeom>
                <a:solidFill>
                  <a:srgbClr val="BBC8D9"/>
                </a:solidFill>
                <a:ln w="3175" cap="flat">
                  <a:solidFill>
                    <a:srgbClr val="000000"/>
                  </a:solidFill>
                  <a:prstDash val="solid"/>
                  <a:miter lim="800000"/>
                  <a:headEnd/>
                  <a:tailEnd/>
                </a:ln>
              </p:spPr>
              <p:txBody>
                <a:bodyPr/>
                <a:lstStyle/>
                <a:p>
                  <a:endParaRPr lang="ja-JP" altLang="en-US"/>
                </a:p>
              </p:txBody>
            </p:sp>
            <p:sp>
              <p:nvSpPr>
                <p:cNvPr id="210" name="Freeform 160">
                  <a:extLst>
                    <a:ext uri="{FF2B5EF4-FFF2-40B4-BE49-F238E27FC236}">
                      <a16:creationId xmlns:a16="http://schemas.microsoft.com/office/drawing/2014/main" id="{A08B569D-44D0-449F-92C9-630B046493F2}"/>
                    </a:ext>
                  </a:extLst>
                </p:cNvPr>
                <p:cNvSpPr>
                  <a:spLocks noChangeAspect="1"/>
                </p:cNvSpPr>
                <p:nvPr/>
              </p:nvSpPr>
              <p:spPr bwMode="auto">
                <a:xfrm>
                  <a:off x="4724" y="608"/>
                  <a:ext cx="164" cy="62"/>
                </a:xfrm>
                <a:custGeom>
                  <a:avLst/>
                  <a:gdLst>
                    <a:gd name="T0" fmla="*/ 75 w 82"/>
                    <a:gd name="T1" fmla="*/ 31 h 31"/>
                    <a:gd name="T2" fmla="*/ 54 w 82"/>
                    <a:gd name="T3" fmla="*/ 26 h 31"/>
                    <a:gd name="T4" fmla="*/ 27 w 82"/>
                    <a:gd name="T5" fmla="*/ 17 h 31"/>
                    <a:gd name="T6" fmla="*/ 18 w 82"/>
                    <a:gd name="T7" fmla="*/ 11 h 31"/>
                    <a:gd name="T8" fmla="*/ 3 w 82"/>
                    <a:gd name="T9" fmla="*/ 0 h 31"/>
                    <a:gd name="T10" fmla="*/ 24 w 82"/>
                    <a:gd name="T11" fmla="*/ 6 h 31"/>
                    <a:gd name="T12" fmla="*/ 46 w 82"/>
                    <a:gd name="T13" fmla="*/ 17 h 31"/>
                    <a:gd name="T14" fmla="*/ 68 w 82"/>
                    <a:gd name="T15" fmla="*/ 25 h 31"/>
                    <a:gd name="T16" fmla="*/ 75 w 82"/>
                    <a:gd name="T17" fmla="*/ 31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2" h="31">
                      <a:moveTo>
                        <a:pt x="75" y="31"/>
                      </a:moveTo>
                      <a:cubicBezTo>
                        <a:pt x="71" y="31"/>
                        <a:pt x="59" y="30"/>
                        <a:pt x="54" y="26"/>
                      </a:cubicBezTo>
                      <a:cubicBezTo>
                        <a:pt x="49" y="23"/>
                        <a:pt x="31" y="19"/>
                        <a:pt x="27" y="17"/>
                      </a:cubicBezTo>
                      <a:cubicBezTo>
                        <a:pt x="24" y="15"/>
                        <a:pt x="21" y="12"/>
                        <a:pt x="18" y="11"/>
                      </a:cubicBezTo>
                      <a:cubicBezTo>
                        <a:pt x="14" y="10"/>
                        <a:pt x="0" y="0"/>
                        <a:pt x="3" y="0"/>
                      </a:cubicBezTo>
                      <a:cubicBezTo>
                        <a:pt x="7" y="0"/>
                        <a:pt x="20" y="6"/>
                        <a:pt x="24" y="6"/>
                      </a:cubicBezTo>
                      <a:cubicBezTo>
                        <a:pt x="28" y="6"/>
                        <a:pt x="40" y="12"/>
                        <a:pt x="46" y="17"/>
                      </a:cubicBezTo>
                      <a:cubicBezTo>
                        <a:pt x="52" y="21"/>
                        <a:pt x="64" y="22"/>
                        <a:pt x="68" y="25"/>
                      </a:cubicBezTo>
                      <a:cubicBezTo>
                        <a:pt x="72" y="27"/>
                        <a:pt x="82" y="31"/>
                        <a:pt x="75" y="31"/>
                      </a:cubicBezTo>
                      <a:close/>
                    </a:path>
                  </a:pathLst>
                </a:custGeom>
                <a:solidFill>
                  <a:srgbClr val="BBC8D9"/>
                </a:solidFill>
                <a:ln w="3175" cap="flat">
                  <a:solidFill>
                    <a:srgbClr val="000000"/>
                  </a:solidFill>
                  <a:prstDash val="solid"/>
                  <a:miter lim="800000"/>
                  <a:headEnd/>
                  <a:tailEnd/>
                </a:ln>
              </p:spPr>
              <p:txBody>
                <a:bodyPr/>
                <a:lstStyle/>
                <a:p>
                  <a:endParaRPr lang="ja-JP" altLang="en-US"/>
                </a:p>
              </p:txBody>
            </p:sp>
            <p:sp>
              <p:nvSpPr>
                <p:cNvPr id="211" name="Freeform 161">
                  <a:extLst>
                    <a:ext uri="{FF2B5EF4-FFF2-40B4-BE49-F238E27FC236}">
                      <a16:creationId xmlns:a16="http://schemas.microsoft.com/office/drawing/2014/main" id="{DB849527-3CBC-4190-A1B7-7D4E02643490}"/>
                    </a:ext>
                  </a:extLst>
                </p:cNvPr>
                <p:cNvSpPr>
                  <a:spLocks noChangeAspect="1"/>
                </p:cNvSpPr>
                <p:nvPr/>
              </p:nvSpPr>
              <p:spPr bwMode="auto">
                <a:xfrm>
                  <a:off x="4596" y="538"/>
                  <a:ext cx="40" cy="28"/>
                </a:xfrm>
                <a:custGeom>
                  <a:avLst/>
                  <a:gdLst>
                    <a:gd name="T0" fmla="*/ 18 w 20"/>
                    <a:gd name="T1" fmla="*/ 13 h 14"/>
                    <a:gd name="T2" fmla="*/ 1 w 20"/>
                    <a:gd name="T3" fmla="*/ 5 h 14"/>
                    <a:gd name="T4" fmla="*/ 5 w 20"/>
                    <a:gd name="T5" fmla="*/ 2 h 14"/>
                    <a:gd name="T6" fmla="*/ 18 w 20"/>
                    <a:gd name="T7" fmla="*/ 13 h 14"/>
                  </a:gdLst>
                  <a:ahLst/>
                  <a:cxnLst>
                    <a:cxn ang="0">
                      <a:pos x="T0" y="T1"/>
                    </a:cxn>
                    <a:cxn ang="0">
                      <a:pos x="T2" y="T3"/>
                    </a:cxn>
                    <a:cxn ang="0">
                      <a:pos x="T4" y="T5"/>
                    </a:cxn>
                    <a:cxn ang="0">
                      <a:pos x="T6" y="T7"/>
                    </a:cxn>
                  </a:cxnLst>
                  <a:rect l="0" t="0" r="r" b="b"/>
                  <a:pathLst>
                    <a:path w="20" h="14">
                      <a:moveTo>
                        <a:pt x="18" y="13"/>
                      </a:moveTo>
                      <a:cubicBezTo>
                        <a:pt x="15" y="12"/>
                        <a:pt x="0" y="6"/>
                        <a:pt x="1" y="5"/>
                      </a:cubicBezTo>
                      <a:cubicBezTo>
                        <a:pt x="2" y="4"/>
                        <a:pt x="3" y="0"/>
                        <a:pt x="5" y="2"/>
                      </a:cubicBezTo>
                      <a:cubicBezTo>
                        <a:pt x="7" y="4"/>
                        <a:pt x="20" y="14"/>
                        <a:pt x="18" y="13"/>
                      </a:cubicBezTo>
                      <a:close/>
                    </a:path>
                  </a:pathLst>
                </a:custGeom>
                <a:solidFill>
                  <a:srgbClr val="BBC8D9"/>
                </a:solidFill>
                <a:ln w="3175" cap="flat">
                  <a:solidFill>
                    <a:srgbClr val="000000"/>
                  </a:solidFill>
                  <a:prstDash val="solid"/>
                  <a:miter lim="800000"/>
                  <a:headEnd/>
                  <a:tailEnd/>
                </a:ln>
              </p:spPr>
              <p:txBody>
                <a:bodyPr/>
                <a:lstStyle/>
                <a:p>
                  <a:endParaRPr lang="ja-JP" altLang="en-US"/>
                </a:p>
              </p:txBody>
            </p:sp>
            <p:sp>
              <p:nvSpPr>
                <p:cNvPr id="212" name="Freeform 162">
                  <a:extLst>
                    <a:ext uri="{FF2B5EF4-FFF2-40B4-BE49-F238E27FC236}">
                      <a16:creationId xmlns:a16="http://schemas.microsoft.com/office/drawing/2014/main" id="{03B0AA66-A752-4EEA-8683-787639324F51}"/>
                    </a:ext>
                  </a:extLst>
                </p:cNvPr>
                <p:cNvSpPr>
                  <a:spLocks noChangeAspect="1"/>
                </p:cNvSpPr>
                <p:nvPr/>
              </p:nvSpPr>
              <p:spPr bwMode="auto">
                <a:xfrm>
                  <a:off x="4556" y="514"/>
                  <a:ext cx="50" cy="36"/>
                </a:xfrm>
                <a:custGeom>
                  <a:avLst/>
                  <a:gdLst>
                    <a:gd name="T0" fmla="*/ 16 w 25"/>
                    <a:gd name="T1" fmla="*/ 13 h 18"/>
                    <a:gd name="T2" fmla="*/ 2 w 25"/>
                    <a:gd name="T3" fmla="*/ 1 h 18"/>
                    <a:gd name="T4" fmla="*/ 11 w 25"/>
                    <a:gd name="T5" fmla="*/ 4 h 18"/>
                    <a:gd name="T6" fmla="*/ 16 w 25"/>
                    <a:gd name="T7" fmla="*/ 3 h 18"/>
                    <a:gd name="T8" fmla="*/ 18 w 25"/>
                    <a:gd name="T9" fmla="*/ 9 h 18"/>
                    <a:gd name="T10" fmla="*/ 16 w 25"/>
                    <a:gd name="T11" fmla="*/ 13 h 18"/>
                  </a:gdLst>
                  <a:ahLst/>
                  <a:cxnLst>
                    <a:cxn ang="0">
                      <a:pos x="T0" y="T1"/>
                    </a:cxn>
                    <a:cxn ang="0">
                      <a:pos x="T2" y="T3"/>
                    </a:cxn>
                    <a:cxn ang="0">
                      <a:pos x="T4" y="T5"/>
                    </a:cxn>
                    <a:cxn ang="0">
                      <a:pos x="T6" y="T7"/>
                    </a:cxn>
                    <a:cxn ang="0">
                      <a:pos x="T8" y="T9"/>
                    </a:cxn>
                    <a:cxn ang="0">
                      <a:pos x="T10" y="T11"/>
                    </a:cxn>
                  </a:cxnLst>
                  <a:rect l="0" t="0" r="r" b="b"/>
                  <a:pathLst>
                    <a:path w="25" h="18">
                      <a:moveTo>
                        <a:pt x="16" y="13"/>
                      </a:moveTo>
                      <a:cubicBezTo>
                        <a:pt x="13" y="10"/>
                        <a:pt x="0" y="2"/>
                        <a:pt x="2" y="1"/>
                      </a:cubicBezTo>
                      <a:cubicBezTo>
                        <a:pt x="5" y="1"/>
                        <a:pt x="10" y="4"/>
                        <a:pt x="11" y="4"/>
                      </a:cubicBezTo>
                      <a:cubicBezTo>
                        <a:pt x="13" y="3"/>
                        <a:pt x="15" y="0"/>
                        <a:pt x="16" y="3"/>
                      </a:cubicBezTo>
                      <a:cubicBezTo>
                        <a:pt x="17" y="5"/>
                        <a:pt x="16" y="7"/>
                        <a:pt x="18" y="9"/>
                      </a:cubicBezTo>
                      <a:cubicBezTo>
                        <a:pt x="21" y="11"/>
                        <a:pt x="25" y="18"/>
                        <a:pt x="16" y="13"/>
                      </a:cubicBezTo>
                      <a:close/>
                    </a:path>
                  </a:pathLst>
                </a:custGeom>
                <a:solidFill>
                  <a:srgbClr val="BBC8D9"/>
                </a:solidFill>
                <a:ln w="3175" cap="flat">
                  <a:solidFill>
                    <a:srgbClr val="000000"/>
                  </a:solidFill>
                  <a:prstDash val="solid"/>
                  <a:miter lim="800000"/>
                  <a:headEnd/>
                  <a:tailEnd/>
                </a:ln>
              </p:spPr>
              <p:txBody>
                <a:bodyPr/>
                <a:lstStyle/>
                <a:p>
                  <a:endParaRPr lang="ja-JP" altLang="en-US"/>
                </a:p>
              </p:txBody>
            </p:sp>
            <p:sp>
              <p:nvSpPr>
                <p:cNvPr id="213" name="Freeform 163">
                  <a:extLst>
                    <a:ext uri="{FF2B5EF4-FFF2-40B4-BE49-F238E27FC236}">
                      <a16:creationId xmlns:a16="http://schemas.microsoft.com/office/drawing/2014/main" id="{3572DD7F-B160-4A4E-BD32-1F56153BF8AD}"/>
                    </a:ext>
                  </a:extLst>
                </p:cNvPr>
                <p:cNvSpPr>
                  <a:spLocks noChangeAspect="1"/>
                </p:cNvSpPr>
                <p:nvPr/>
              </p:nvSpPr>
              <p:spPr bwMode="auto">
                <a:xfrm>
                  <a:off x="4514" y="468"/>
                  <a:ext cx="54" cy="36"/>
                </a:xfrm>
                <a:custGeom>
                  <a:avLst/>
                  <a:gdLst>
                    <a:gd name="T0" fmla="*/ 20 w 27"/>
                    <a:gd name="T1" fmla="*/ 18 h 18"/>
                    <a:gd name="T2" fmla="*/ 6 w 27"/>
                    <a:gd name="T3" fmla="*/ 10 h 18"/>
                    <a:gd name="T4" fmla="*/ 1 w 27"/>
                    <a:gd name="T5" fmla="*/ 7 h 18"/>
                    <a:gd name="T6" fmla="*/ 5 w 27"/>
                    <a:gd name="T7" fmla="*/ 3 h 18"/>
                    <a:gd name="T8" fmla="*/ 7 w 27"/>
                    <a:gd name="T9" fmla="*/ 2 h 18"/>
                    <a:gd name="T10" fmla="*/ 27 w 27"/>
                    <a:gd name="T11" fmla="*/ 17 h 18"/>
                    <a:gd name="T12" fmla="*/ 22 w 27"/>
                    <a:gd name="T13" fmla="*/ 15 h 18"/>
                    <a:gd name="T14" fmla="*/ 20 w 27"/>
                    <a:gd name="T15" fmla="*/ 18 h 1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 h="18">
                      <a:moveTo>
                        <a:pt x="20" y="18"/>
                      </a:moveTo>
                      <a:cubicBezTo>
                        <a:pt x="17" y="17"/>
                        <a:pt x="8" y="10"/>
                        <a:pt x="6" y="10"/>
                      </a:cubicBezTo>
                      <a:cubicBezTo>
                        <a:pt x="5" y="10"/>
                        <a:pt x="0" y="8"/>
                        <a:pt x="1" y="7"/>
                      </a:cubicBezTo>
                      <a:cubicBezTo>
                        <a:pt x="2" y="5"/>
                        <a:pt x="5" y="4"/>
                        <a:pt x="5" y="3"/>
                      </a:cubicBezTo>
                      <a:cubicBezTo>
                        <a:pt x="5" y="2"/>
                        <a:pt x="5" y="0"/>
                        <a:pt x="7" y="2"/>
                      </a:cubicBezTo>
                      <a:cubicBezTo>
                        <a:pt x="9" y="3"/>
                        <a:pt x="26" y="15"/>
                        <a:pt x="27" y="17"/>
                      </a:cubicBezTo>
                      <a:cubicBezTo>
                        <a:pt x="27" y="18"/>
                        <a:pt x="23" y="15"/>
                        <a:pt x="22" y="15"/>
                      </a:cubicBezTo>
                      <a:cubicBezTo>
                        <a:pt x="21" y="16"/>
                        <a:pt x="22" y="18"/>
                        <a:pt x="20" y="18"/>
                      </a:cubicBezTo>
                      <a:close/>
                    </a:path>
                  </a:pathLst>
                </a:custGeom>
                <a:solidFill>
                  <a:srgbClr val="BBC8D9"/>
                </a:solidFill>
                <a:ln w="3175" cap="flat">
                  <a:solidFill>
                    <a:srgbClr val="000000"/>
                  </a:solidFill>
                  <a:prstDash val="solid"/>
                  <a:miter lim="800000"/>
                  <a:headEnd/>
                  <a:tailEnd/>
                </a:ln>
              </p:spPr>
              <p:txBody>
                <a:bodyPr/>
                <a:lstStyle/>
                <a:p>
                  <a:endParaRPr lang="ja-JP" altLang="en-US"/>
                </a:p>
              </p:txBody>
            </p:sp>
            <p:sp>
              <p:nvSpPr>
                <p:cNvPr id="214" name="Freeform 164">
                  <a:extLst>
                    <a:ext uri="{FF2B5EF4-FFF2-40B4-BE49-F238E27FC236}">
                      <a16:creationId xmlns:a16="http://schemas.microsoft.com/office/drawing/2014/main" id="{8C9EF817-98B6-47D2-BA95-D4533735DBF9}"/>
                    </a:ext>
                  </a:extLst>
                </p:cNvPr>
                <p:cNvSpPr>
                  <a:spLocks noChangeAspect="1"/>
                </p:cNvSpPr>
                <p:nvPr/>
              </p:nvSpPr>
              <p:spPr bwMode="auto">
                <a:xfrm>
                  <a:off x="4478" y="440"/>
                  <a:ext cx="66" cy="32"/>
                </a:xfrm>
                <a:custGeom>
                  <a:avLst/>
                  <a:gdLst>
                    <a:gd name="T0" fmla="*/ 28 w 33"/>
                    <a:gd name="T1" fmla="*/ 15 h 16"/>
                    <a:gd name="T2" fmla="*/ 11 w 33"/>
                    <a:gd name="T3" fmla="*/ 8 h 16"/>
                    <a:gd name="T4" fmla="*/ 1 w 33"/>
                    <a:gd name="T5" fmla="*/ 1 h 16"/>
                    <a:gd name="T6" fmla="*/ 19 w 33"/>
                    <a:gd name="T7" fmla="*/ 8 h 16"/>
                    <a:gd name="T8" fmla="*/ 28 w 33"/>
                    <a:gd name="T9" fmla="*/ 15 h 16"/>
                  </a:gdLst>
                  <a:ahLst/>
                  <a:cxnLst>
                    <a:cxn ang="0">
                      <a:pos x="T0" y="T1"/>
                    </a:cxn>
                    <a:cxn ang="0">
                      <a:pos x="T2" y="T3"/>
                    </a:cxn>
                    <a:cxn ang="0">
                      <a:pos x="T4" y="T5"/>
                    </a:cxn>
                    <a:cxn ang="0">
                      <a:pos x="T6" y="T7"/>
                    </a:cxn>
                    <a:cxn ang="0">
                      <a:pos x="T8" y="T9"/>
                    </a:cxn>
                  </a:cxnLst>
                  <a:rect l="0" t="0" r="r" b="b"/>
                  <a:pathLst>
                    <a:path w="33" h="16">
                      <a:moveTo>
                        <a:pt x="28" y="15"/>
                      </a:moveTo>
                      <a:cubicBezTo>
                        <a:pt x="27" y="16"/>
                        <a:pt x="15" y="9"/>
                        <a:pt x="11" y="8"/>
                      </a:cubicBezTo>
                      <a:cubicBezTo>
                        <a:pt x="8" y="6"/>
                        <a:pt x="0" y="1"/>
                        <a:pt x="1" y="1"/>
                      </a:cubicBezTo>
                      <a:cubicBezTo>
                        <a:pt x="3" y="0"/>
                        <a:pt x="15" y="6"/>
                        <a:pt x="19" y="8"/>
                      </a:cubicBezTo>
                      <a:cubicBezTo>
                        <a:pt x="22" y="10"/>
                        <a:pt x="33" y="15"/>
                        <a:pt x="28" y="15"/>
                      </a:cubicBezTo>
                      <a:close/>
                    </a:path>
                  </a:pathLst>
                </a:custGeom>
                <a:solidFill>
                  <a:srgbClr val="BBC8D9"/>
                </a:solidFill>
                <a:ln w="3175" cap="flat">
                  <a:solidFill>
                    <a:srgbClr val="000000"/>
                  </a:solidFill>
                  <a:prstDash val="solid"/>
                  <a:miter lim="800000"/>
                  <a:headEnd/>
                  <a:tailEnd/>
                </a:ln>
              </p:spPr>
              <p:txBody>
                <a:bodyPr/>
                <a:lstStyle/>
                <a:p>
                  <a:endParaRPr lang="ja-JP" altLang="en-US"/>
                </a:p>
              </p:txBody>
            </p:sp>
            <p:sp>
              <p:nvSpPr>
                <p:cNvPr id="215" name="Freeform 165">
                  <a:extLst>
                    <a:ext uri="{FF2B5EF4-FFF2-40B4-BE49-F238E27FC236}">
                      <a16:creationId xmlns:a16="http://schemas.microsoft.com/office/drawing/2014/main" id="{CEFFB445-4897-48A1-9306-AE7AE7EAECE9}"/>
                    </a:ext>
                  </a:extLst>
                </p:cNvPr>
                <p:cNvSpPr>
                  <a:spLocks noChangeAspect="1"/>
                </p:cNvSpPr>
                <p:nvPr/>
              </p:nvSpPr>
              <p:spPr bwMode="auto">
                <a:xfrm>
                  <a:off x="4476" y="444"/>
                  <a:ext cx="30" cy="24"/>
                </a:xfrm>
                <a:custGeom>
                  <a:avLst/>
                  <a:gdLst>
                    <a:gd name="T0" fmla="*/ 11 w 15"/>
                    <a:gd name="T1" fmla="*/ 11 h 12"/>
                    <a:gd name="T2" fmla="*/ 1 w 15"/>
                    <a:gd name="T3" fmla="*/ 1 h 12"/>
                    <a:gd name="T4" fmla="*/ 11 w 15"/>
                    <a:gd name="T5" fmla="*/ 11 h 12"/>
                  </a:gdLst>
                  <a:ahLst/>
                  <a:cxnLst>
                    <a:cxn ang="0">
                      <a:pos x="T0" y="T1"/>
                    </a:cxn>
                    <a:cxn ang="0">
                      <a:pos x="T2" y="T3"/>
                    </a:cxn>
                    <a:cxn ang="0">
                      <a:pos x="T4" y="T5"/>
                    </a:cxn>
                  </a:cxnLst>
                  <a:rect l="0" t="0" r="r" b="b"/>
                  <a:pathLst>
                    <a:path w="15" h="12">
                      <a:moveTo>
                        <a:pt x="11" y="11"/>
                      </a:moveTo>
                      <a:cubicBezTo>
                        <a:pt x="9" y="12"/>
                        <a:pt x="0" y="0"/>
                        <a:pt x="1" y="1"/>
                      </a:cubicBezTo>
                      <a:cubicBezTo>
                        <a:pt x="1" y="1"/>
                        <a:pt x="15" y="9"/>
                        <a:pt x="11" y="11"/>
                      </a:cubicBezTo>
                      <a:close/>
                    </a:path>
                  </a:pathLst>
                </a:custGeom>
                <a:solidFill>
                  <a:srgbClr val="BBC8D9"/>
                </a:solidFill>
                <a:ln w="3175" cap="flat">
                  <a:solidFill>
                    <a:srgbClr val="000000"/>
                  </a:solidFill>
                  <a:prstDash val="solid"/>
                  <a:miter lim="800000"/>
                  <a:headEnd/>
                  <a:tailEnd/>
                </a:ln>
              </p:spPr>
              <p:txBody>
                <a:bodyPr/>
                <a:lstStyle/>
                <a:p>
                  <a:endParaRPr lang="ja-JP" altLang="en-US"/>
                </a:p>
              </p:txBody>
            </p:sp>
            <p:sp>
              <p:nvSpPr>
                <p:cNvPr id="216" name="Freeform 166">
                  <a:extLst>
                    <a:ext uri="{FF2B5EF4-FFF2-40B4-BE49-F238E27FC236}">
                      <a16:creationId xmlns:a16="http://schemas.microsoft.com/office/drawing/2014/main" id="{DCB26A9E-D90B-46BC-9D9B-5A3CD5D11034}"/>
                    </a:ext>
                  </a:extLst>
                </p:cNvPr>
                <p:cNvSpPr>
                  <a:spLocks noChangeAspect="1"/>
                </p:cNvSpPr>
                <p:nvPr/>
              </p:nvSpPr>
              <p:spPr bwMode="auto">
                <a:xfrm>
                  <a:off x="4442" y="432"/>
                  <a:ext cx="48" cy="32"/>
                </a:xfrm>
                <a:custGeom>
                  <a:avLst/>
                  <a:gdLst>
                    <a:gd name="T0" fmla="*/ 21 w 24"/>
                    <a:gd name="T1" fmla="*/ 16 h 16"/>
                    <a:gd name="T2" fmla="*/ 6 w 24"/>
                    <a:gd name="T3" fmla="*/ 6 h 16"/>
                    <a:gd name="T4" fmla="*/ 0 w 24"/>
                    <a:gd name="T5" fmla="*/ 3 h 16"/>
                    <a:gd name="T6" fmla="*/ 3 w 24"/>
                    <a:gd name="T7" fmla="*/ 0 h 16"/>
                    <a:gd name="T8" fmla="*/ 14 w 24"/>
                    <a:gd name="T9" fmla="*/ 7 h 16"/>
                    <a:gd name="T10" fmla="*/ 21 w 24"/>
                    <a:gd name="T11" fmla="*/ 16 h 16"/>
                  </a:gdLst>
                  <a:ahLst/>
                  <a:cxnLst>
                    <a:cxn ang="0">
                      <a:pos x="T0" y="T1"/>
                    </a:cxn>
                    <a:cxn ang="0">
                      <a:pos x="T2" y="T3"/>
                    </a:cxn>
                    <a:cxn ang="0">
                      <a:pos x="T4" y="T5"/>
                    </a:cxn>
                    <a:cxn ang="0">
                      <a:pos x="T6" y="T7"/>
                    </a:cxn>
                    <a:cxn ang="0">
                      <a:pos x="T8" y="T9"/>
                    </a:cxn>
                    <a:cxn ang="0">
                      <a:pos x="T10" y="T11"/>
                    </a:cxn>
                  </a:cxnLst>
                  <a:rect l="0" t="0" r="r" b="b"/>
                  <a:pathLst>
                    <a:path w="24" h="16">
                      <a:moveTo>
                        <a:pt x="21" y="16"/>
                      </a:moveTo>
                      <a:cubicBezTo>
                        <a:pt x="20" y="16"/>
                        <a:pt x="8" y="7"/>
                        <a:pt x="6" y="6"/>
                      </a:cubicBezTo>
                      <a:cubicBezTo>
                        <a:pt x="4" y="5"/>
                        <a:pt x="0" y="5"/>
                        <a:pt x="0" y="3"/>
                      </a:cubicBezTo>
                      <a:cubicBezTo>
                        <a:pt x="0" y="2"/>
                        <a:pt x="1" y="0"/>
                        <a:pt x="3" y="0"/>
                      </a:cubicBezTo>
                      <a:cubicBezTo>
                        <a:pt x="5" y="1"/>
                        <a:pt x="12" y="5"/>
                        <a:pt x="14" y="7"/>
                      </a:cubicBezTo>
                      <a:cubicBezTo>
                        <a:pt x="17" y="9"/>
                        <a:pt x="24" y="16"/>
                        <a:pt x="21" y="16"/>
                      </a:cubicBezTo>
                      <a:close/>
                    </a:path>
                  </a:pathLst>
                </a:custGeom>
                <a:solidFill>
                  <a:srgbClr val="BBC8D9"/>
                </a:solidFill>
                <a:ln w="3175" cap="flat">
                  <a:solidFill>
                    <a:srgbClr val="000000"/>
                  </a:solidFill>
                  <a:prstDash val="solid"/>
                  <a:miter lim="800000"/>
                  <a:headEnd/>
                  <a:tailEnd/>
                </a:ln>
              </p:spPr>
              <p:txBody>
                <a:bodyPr/>
                <a:lstStyle/>
                <a:p>
                  <a:endParaRPr lang="ja-JP" altLang="en-US"/>
                </a:p>
              </p:txBody>
            </p:sp>
            <p:sp>
              <p:nvSpPr>
                <p:cNvPr id="217" name="Freeform 167">
                  <a:extLst>
                    <a:ext uri="{FF2B5EF4-FFF2-40B4-BE49-F238E27FC236}">
                      <a16:creationId xmlns:a16="http://schemas.microsoft.com/office/drawing/2014/main" id="{E583AF09-839B-4784-AF8B-EC4511F554A1}"/>
                    </a:ext>
                  </a:extLst>
                </p:cNvPr>
                <p:cNvSpPr>
                  <a:spLocks noChangeAspect="1"/>
                </p:cNvSpPr>
                <p:nvPr/>
              </p:nvSpPr>
              <p:spPr bwMode="auto">
                <a:xfrm>
                  <a:off x="4438" y="414"/>
                  <a:ext cx="36" cy="26"/>
                </a:xfrm>
                <a:custGeom>
                  <a:avLst/>
                  <a:gdLst>
                    <a:gd name="T0" fmla="*/ 16 w 18"/>
                    <a:gd name="T1" fmla="*/ 13 h 13"/>
                    <a:gd name="T2" fmla="*/ 12 w 18"/>
                    <a:gd name="T3" fmla="*/ 9 h 13"/>
                    <a:gd name="T4" fmla="*/ 2 w 18"/>
                    <a:gd name="T5" fmla="*/ 0 h 13"/>
                    <a:gd name="T6" fmla="*/ 12 w 18"/>
                    <a:gd name="T7" fmla="*/ 6 h 13"/>
                    <a:gd name="T8" fmla="*/ 16 w 18"/>
                    <a:gd name="T9" fmla="*/ 13 h 13"/>
                  </a:gdLst>
                  <a:ahLst/>
                  <a:cxnLst>
                    <a:cxn ang="0">
                      <a:pos x="T0" y="T1"/>
                    </a:cxn>
                    <a:cxn ang="0">
                      <a:pos x="T2" y="T3"/>
                    </a:cxn>
                    <a:cxn ang="0">
                      <a:pos x="T4" y="T5"/>
                    </a:cxn>
                    <a:cxn ang="0">
                      <a:pos x="T6" y="T7"/>
                    </a:cxn>
                    <a:cxn ang="0">
                      <a:pos x="T8" y="T9"/>
                    </a:cxn>
                  </a:cxnLst>
                  <a:rect l="0" t="0" r="r" b="b"/>
                  <a:pathLst>
                    <a:path w="18" h="13">
                      <a:moveTo>
                        <a:pt x="16" y="13"/>
                      </a:moveTo>
                      <a:cubicBezTo>
                        <a:pt x="14" y="13"/>
                        <a:pt x="14" y="11"/>
                        <a:pt x="12" y="9"/>
                      </a:cubicBezTo>
                      <a:cubicBezTo>
                        <a:pt x="10" y="6"/>
                        <a:pt x="0" y="1"/>
                        <a:pt x="2" y="0"/>
                      </a:cubicBezTo>
                      <a:cubicBezTo>
                        <a:pt x="4" y="0"/>
                        <a:pt x="10" y="3"/>
                        <a:pt x="12" y="6"/>
                      </a:cubicBezTo>
                      <a:cubicBezTo>
                        <a:pt x="14" y="9"/>
                        <a:pt x="18" y="13"/>
                        <a:pt x="16" y="13"/>
                      </a:cubicBezTo>
                      <a:close/>
                    </a:path>
                  </a:pathLst>
                </a:custGeom>
                <a:solidFill>
                  <a:srgbClr val="BBC8D9"/>
                </a:solidFill>
                <a:ln w="3175" cap="flat">
                  <a:solidFill>
                    <a:srgbClr val="000000"/>
                  </a:solidFill>
                  <a:prstDash val="solid"/>
                  <a:miter lim="800000"/>
                  <a:headEnd/>
                  <a:tailEnd/>
                </a:ln>
              </p:spPr>
              <p:txBody>
                <a:bodyPr/>
                <a:lstStyle/>
                <a:p>
                  <a:endParaRPr lang="ja-JP" altLang="en-US"/>
                </a:p>
              </p:txBody>
            </p:sp>
            <p:sp>
              <p:nvSpPr>
                <p:cNvPr id="218" name="Freeform 168">
                  <a:extLst>
                    <a:ext uri="{FF2B5EF4-FFF2-40B4-BE49-F238E27FC236}">
                      <a16:creationId xmlns:a16="http://schemas.microsoft.com/office/drawing/2014/main" id="{5FEA9C5F-08CB-462D-AAB5-6C8F96A67D3D}"/>
                    </a:ext>
                  </a:extLst>
                </p:cNvPr>
                <p:cNvSpPr>
                  <a:spLocks noChangeAspect="1"/>
                </p:cNvSpPr>
                <p:nvPr/>
              </p:nvSpPr>
              <p:spPr bwMode="auto">
                <a:xfrm>
                  <a:off x="4410" y="410"/>
                  <a:ext cx="38" cy="20"/>
                </a:xfrm>
                <a:custGeom>
                  <a:avLst/>
                  <a:gdLst>
                    <a:gd name="T0" fmla="*/ 13 w 19"/>
                    <a:gd name="T1" fmla="*/ 10 h 10"/>
                    <a:gd name="T2" fmla="*/ 1 w 19"/>
                    <a:gd name="T3" fmla="*/ 3 h 10"/>
                    <a:gd name="T4" fmla="*/ 9 w 19"/>
                    <a:gd name="T5" fmla="*/ 2 h 10"/>
                    <a:gd name="T6" fmla="*/ 18 w 19"/>
                    <a:gd name="T7" fmla="*/ 8 h 10"/>
                    <a:gd name="T8" fmla="*/ 13 w 19"/>
                    <a:gd name="T9" fmla="*/ 10 h 10"/>
                  </a:gdLst>
                  <a:ahLst/>
                  <a:cxnLst>
                    <a:cxn ang="0">
                      <a:pos x="T0" y="T1"/>
                    </a:cxn>
                    <a:cxn ang="0">
                      <a:pos x="T2" y="T3"/>
                    </a:cxn>
                    <a:cxn ang="0">
                      <a:pos x="T4" y="T5"/>
                    </a:cxn>
                    <a:cxn ang="0">
                      <a:pos x="T6" y="T7"/>
                    </a:cxn>
                    <a:cxn ang="0">
                      <a:pos x="T8" y="T9"/>
                    </a:cxn>
                  </a:cxnLst>
                  <a:rect l="0" t="0" r="r" b="b"/>
                  <a:pathLst>
                    <a:path w="19" h="10">
                      <a:moveTo>
                        <a:pt x="13" y="10"/>
                      </a:moveTo>
                      <a:cubicBezTo>
                        <a:pt x="12" y="10"/>
                        <a:pt x="0" y="5"/>
                        <a:pt x="1" y="3"/>
                      </a:cubicBezTo>
                      <a:cubicBezTo>
                        <a:pt x="1" y="0"/>
                        <a:pt x="5" y="1"/>
                        <a:pt x="9" y="2"/>
                      </a:cubicBezTo>
                      <a:cubicBezTo>
                        <a:pt x="13" y="3"/>
                        <a:pt x="19" y="8"/>
                        <a:pt x="18" y="8"/>
                      </a:cubicBezTo>
                      <a:cubicBezTo>
                        <a:pt x="17" y="9"/>
                        <a:pt x="15" y="9"/>
                        <a:pt x="13" y="10"/>
                      </a:cubicBezTo>
                      <a:close/>
                    </a:path>
                  </a:pathLst>
                </a:custGeom>
                <a:solidFill>
                  <a:srgbClr val="BBC8D9"/>
                </a:solidFill>
                <a:ln w="3175" cap="flat">
                  <a:solidFill>
                    <a:srgbClr val="000000"/>
                  </a:solidFill>
                  <a:prstDash val="solid"/>
                  <a:miter lim="800000"/>
                  <a:headEnd/>
                  <a:tailEnd/>
                </a:ln>
              </p:spPr>
              <p:txBody>
                <a:bodyPr/>
                <a:lstStyle/>
                <a:p>
                  <a:endParaRPr lang="ja-JP" altLang="en-US"/>
                </a:p>
              </p:txBody>
            </p:sp>
          </p:grpSp>
          <p:grpSp>
            <p:nvGrpSpPr>
              <p:cNvPr id="76" name="Group 169">
                <a:extLst>
                  <a:ext uri="{FF2B5EF4-FFF2-40B4-BE49-F238E27FC236}">
                    <a16:creationId xmlns:a16="http://schemas.microsoft.com/office/drawing/2014/main" id="{D572F638-3118-424C-AA61-693382C53640}"/>
                  </a:ext>
                </a:extLst>
              </p:cNvPr>
              <p:cNvGrpSpPr>
                <a:grpSpLocks noChangeAspect="1"/>
              </p:cNvGrpSpPr>
              <p:nvPr/>
            </p:nvGrpSpPr>
            <p:grpSpPr bwMode="auto">
              <a:xfrm>
                <a:off x="1430" y="1336"/>
                <a:ext cx="1622" cy="1207"/>
                <a:chOff x="328" y="480"/>
                <a:chExt cx="2702" cy="2012"/>
              </a:xfrm>
            </p:grpSpPr>
            <p:sp>
              <p:nvSpPr>
                <p:cNvPr id="110" name="Freeform 170">
                  <a:extLst>
                    <a:ext uri="{FF2B5EF4-FFF2-40B4-BE49-F238E27FC236}">
                      <a16:creationId xmlns:a16="http://schemas.microsoft.com/office/drawing/2014/main" id="{DB26752F-F3B8-46D7-9698-1F4069D9CC48}"/>
                    </a:ext>
                  </a:extLst>
                </p:cNvPr>
                <p:cNvSpPr>
                  <a:spLocks noChangeAspect="1"/>
                </p:cNvSpPr>
                <p:nvPr/>
              </p:nvSpPr>
              <p:spPr bwMode="auto">
                <a:xfrm>
                  <a:off x="2455" y="1777"/>
                  <a:ext cx="26" cy="57"/>
                </a:xfrm>
                <a:custGeom>
                  <a:avLst/>
                  <a:gdLst>
                    <a:gd name="T0" fmla="*/ 7 w 13"/>
                    <a:gd name="T1" fmla="*/ 27 h 28"/>
                    <a:gd name="T2" fmla="*/ 6 w 13"/>
                    <a:gd name="T3" fmla="*/ 21 h 28"/>
                    <a:gd name="T4" fmla="*/ 5 w 13"/>
                    <a:gd name="T5" fmla="*/ 13 h 28"/>
                    <a:gd name="T6" fmla="*/ 2 w 13"/>
                    <a:gd name="T7" fmla="*/ 13 h 28"/>
                    <a:gd name="T8" fmla="*/ 1 w 13"/>
                    <a:gd name="T9" fmla="*/ 6 h 28"/>
                    <a:gd name="T10" fmla="*/ 2 w 13"/>
                    <a:gd name="T11" fmla="*/ 1 h 28"/>
                    <a:gd name="T12" fmla="*/ 4 w 13"/>
                    <a:gd name="T13" fmla="*/ 9 h 28"/>
                    <a:gd name="T14" fmla="*/ 8 w 13"/>
                    <a:gd name="T15" fmla="*/ 14 h 28"/>
                    <a:gd name="T16" fmla="*/ 12 w 13"/>
                    <a:gd name="T17" fmla="*/ 20 h 28"/>
                    <a:gd name="T18" fmla="*/ 7 w 13"/>
                    <a:gd name="T19" fmla="*/ 27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 h="28">
                      <a:moveTo>
                        <a:pt x="7" y="27"/>
                      </a:moveTo>
                      <a:cubicBezTo>
                        <a:pt x="4" y="26"/>
                        <a:pt x="6" y="23"/>
                        <a:pt x="6" y="21"/>
                      </a:cubicBezTo>
                      <a:cubicBezTo>
                        <a:pt x="6" y="18"/>
                        <a:pt x="6" y="13"/>
                        <a:pt x="5" y="13"/>
                      </a:cubicBezTo>
                      <a:cubicBezTo>
                        <a:pt x="3" y="13"/>
                        <a:pt x="2" y="15"/>
                        <a:pt x="2" y="13"/>
                      </a:cubicBezTo>
                      <a:cubicBezTo>
                        <a:pt x="1" y="11"/>
                        <a:pt x="2" y="9"/>
                        <a:pt x="1" y="6"/>
                      </a:cubicBezTo>
                      <a:cubicBezTo>
                        <a:pt x="0" y="4"/>
                        <a:pt x="1" y="0"/>
                        <a:pt x="2" y="1"/>
                      </a:cubicBezTo>
                      <a:cubicBezTo>
                        <a:pt x="3" y="2"/>
                        <a:pt x="2" y="8"/>
                        <a:pt x="4" y="9"/>
                      </a:cubicBezTo>
                      <a:cubicBezTo>
                        <a:pt x="6" y="9"/>
                        <a:pt x="8" y="12"/>
                        <a:pt x="8" y="14"/>
                      </a:cubicBezTo>
                      <a:cubicBezTo>
                        <a:pt x="8" y="16"/>
                        <a:pt x="10" y="17"/>
                        <a:pt x="12" y="20"/>
                      </a:cubicBezTo>
                      <a:cubicBezTo>
                        <a:pt x="13" y="23"/>
                        <a:pt x="11" y="28"/>
                        <a:pt x="7" y="27"/>
                      </a:cubicBezTo>
                      <a:close/>
                    </a:path>
                  </a:pathLst>
                </a:custGeom>
                <a:solidFill>
                  <a:srgbClr val="E4BB46"/>
                </a:solidFill>
                <a:ln w="3175" cap="flat">
                  <a:solidFill>
                    <a:srgbClr val="000000"/>
                  </a:solidFill>
                  <a:prstDash val="solid"/>
                  <a:miter lim="800000"/>
                  <a:headEnd/>
                  <a:tailEnd/>
                </a:ln>
              </p:spPr>
              <p:txBody>
                <a:bodyPr/>
                <a:lstStyle/>
                <a:p>
                  <a:endParaRPr lang="ja-JP" altLang="en-US"/>
                </a:p>
              </p:txBody>
            </p:sp>
            <p:sp>
              <p:nvSpPr>
                <p:cNvPr id="111" name="Freeform 171">
                  <a:extLst>
                    <a:ext uri="{FF2B5EF4-FFF2-40B4-BE49-F238E27FC236}">
                      <a16:creationId xmlns:a16="http://schemas.microsoft.com/office/drawing/2014/main" id="{8B842106-B8A0-41EE-8133-8B5C580FEB0D}"/>
                    </a:ext>
                  </a:extLst>
                </p:cNvPr>
                <p:cNvSpPr>
                  <a:spLocks noChangeAspect="1"/>
                </p:cNvSpPr>
                <p:nvPr/>
              </p:nvSpPr>
              <p:spPr bwMode="auto">
                <a:xfrm>
                  <a:off x="2353" y="1725"/>
                  <a:ext cx="36" cy="38"/>
                </a:xfrm>
                <a:custGeom>
                  <a:avLst/>
                  <a:gdLst>
                    <a:gd name="T0" fmla="*/ 13 w 18"/>
                    <a:gd name="T1" fmla="*/ 18 h 19"/>
                    <a:gd name="T2" fmla="*/ 8 w 18"/>
                    <a:gd name="T3" fmla="*/ 6 h 19"/>
                    <a:gd name="T4" fmla="*/ 2 w 18"/>
                    <a:gd name="T5" fmla="*/ 1 h 19"/>
                    <a:gd name="T6" fmla="*/ 13 w 18"/>
                    <a:gd name="T7" fmla="*/ 0 h 19"/>
                    <a:gd name="T8" fmla="*/ 17 w 18"/>
                    <a:gd name="T9" fmla="*/ 7 h 19"/>
                    <a:gd name="T10" fmla="*/ 13 w 18"/>
                    <a:gd name="T11" fmla="*/ 18 h 19"/>
                  </a:gdLst>
                  <a:ahLst/>
                  <a:cxnLst>
                    <a:cxn ang="0">
                      <a:pos x="T0" y="T1"/>
                    </a:cxn>
                    <a:cxn ang="0">
                      <a:pos x="T2" y="T3"/>
                    </a:cxn>
                    <a:cxn ang="0">
                      <a:pos x="T4" y="T5"/>
                    </a:cxn>
                    <a:cxn ang="0">
                      <a:pos x="T6" y="T7"/>
                    </a:cxn>
                    <a:cxn ang="0">
                      <a:pos x="T8" y="T9"/>
                    </a:cxn>
                    <a:cxn ang="0">
                      <a:pos x="T10" y="T11"/>
                    </a:cxn>
                  </a:cxnLst>
                  <a:rect l="0" t="0" r="r" b="b"/>
                  <a:pathLst>
                    <a:path w="18" h="19">
                      <a:moveTo>
                        <a:pt x="13" y="18"/>
                      </a:moveTo>
                      <a:cubicBezTo>
                        <a:pt x="8" y="19"/>
                        <a:pt x="10" y="9"/>
                        <a:pt x="8" y="6"/>
                      </a:cubicBezTo>
                      <a:cubicBezTo>
                        <a:pt x="5" y="3"/>
                        <a:pt x="0" y="2"/>
                        <a:pt x="2" y="1"/>
                      </a:cubicBezTo>
                      <a:cubicBezTo>
                        <a:pt x="4" y="0"/>
                        <a:pt x="10" y="0"/>
                        <a:pt x="13" y="0"/>
                      </a:cubicBezTo>
                      <a:cubicBezTo>
                        <a:pt x="16" y="1"/>
                        <a:pt x="18" y="3"/>
                        <a:pt x="17" y="7"/>
                      </a:cubicBezTo>
                      <a:cubicBezTo>
                        <a:pt x="16" y="11"/>
                        <a:pt x="15" y="18"/>
                        <a:pt x="13" y="18"/>
                      </a:cubicBezTo>
                      <a:close/>
                    </a:path>
                  </a:pathLst>
                </a:custGeom>
                <a:solidFill>
                  <a:srgbClr val="E4BB46"/>
                </a:solidFill>
                <a:ln w="3175" cap="flat">
                  <a:solidFill>
                    <a:srgbClr val="000000"/>
                  </a:solidFill>
                  <a:prstDash val="solid"/>
                  <a:miter lim="800000"/>
                  <a:headEnd/>
                  <a:tailEnd/>
                </a:ln>
              </p:spPr>
              <p:txBody>
                <a:bodyPr/>
                <a:lstStyle/>
                <a:p>
                  <a:endParaRPr lang="ja-JP" altLang="en-US"/>
                </a:p>
              </p:txBody>
            </p:sp>
            <p:sp>
              <p:nvSpPr>
                <p:cNvPr id="112" name="Freeform 172">
                  <a:extLst>
                    <a:ext uri="{FF2B5EF4-FFF2-40B4-BE49-F238E27FC236}">
                      <a16:creationId xmlns:a16="http://schemas.microsoft.com/office/drawing/2014/main" id="{91F3173C-FB55-47F6-831B-1ABDF4C6B638}"/>
                    </a:ext>
                  </a:extLst>
                </p:cNvPr>
                <p:cNvSpPr>
                  <a:spLocks noChangeAspect="1"/>
                </p:cNvSpPr>
                <p:nvPr/>
              </p:nvSpPr>
              <p:spPr bwMode="auto">
                <a:xfrm>
                  <a:off x="401" y="848"/>
                  <a:ext cx="70" cy="44"/>
                </a:xfrm>
                <a:custGeom>
                  <a:avLst/>
                  <a:gdLst>
                    <a:gd name="T0" fmla="*/ 28 w 35"/>
                    <a:gd name="T1" fmla="*/ 0 h 22"/>
                    <a:gd name="T2" fmla="*/ 15 w 35"/>
                    <a:gd name="T3" fmla="*/ 6 h 22"/>
                    <a:gd name="T4" fmla="*/ 8 w 35"/>
                    <a:gd name="T5" fmla="*/ 12 h 22"/>
                    <a:gd name="T6" fmla="*/ 0 w 35"/>
                    <a:gd name="T7" fmla="*/ 18 h 22"/>
                    <a:gd name="T8" fmla="*/ 4 w 35"/>
                    <a:gd name="T9" fmla="*/ 20 h 22"/>
                    <a:gd name="T10" fmla="*/ 17 w 35"/>
                    <a:gd name="T11" fmla="*/ 16 h 22"/>
                    <a:gd name="T12" fmla="*/ 28 w 35"/>
                    <a:gd name="T13" fmla="*/ 13 h 22"/>
                    <a:gd name="T14" fmla="*/ 33 w 35"/>
                    <a:gd name="T15" fmla="*/ 6 h 22"/>
                    <a:gd name="T16" fmla="*/ 35 w 35"/>
                    <a:gd name="T17" fmla="*/ 0 h 22"/>
                    <a:gd name="T18" fmla="*/ 28 w 35"/>
                    <a:gd name="T19" fmla="*/ 0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5" h="22">
                      <a:moveTo>
                        <a:pt x="28" y="0"/>
                      </a:moveTo>
                      <a:cubicBezTo>
                        <a:pt x="21" y="0"/>
                        <a:pt x="17" y="3"/>
                        <a:pt x="15" y="6"/>
                      </a:cubicBezTo>
                      <a:cubicBezTo>
                        <a:pt x="13" y="8"/>
                        <a:pt x="11" y="12"/>
                        <a:pt x="8" y="12"/>
                      </a:cubicBezTo>
                      <a:cubicBezTo>
                        <a:pt x="7" y="12"/>
                        <a:pt x="3" y="16"/>
                        <a:pt x="0" y="18"/>
                      </a:cubicBezTo>
                      <a:cubicBezTo>
                        <a:pt x="2" y="19"/>
                        <a:pt x="3" y="19"/>
                        <a:pt x="4" y="20"/>
                      </a:cubicBezTo>
                      <a:cubicBezTo>
                        <a:pt x="7" y="22"/>
                        <a:pt x="12" y="18"/>
                        <a:pt x="17" y="16"/>
                      </a:cubicBezTo>
                      <a:cubicBezTo>
                        <a:pt x="22" y="14"/>
                        <a:pt x="26" y="13"/>
                        <a:pt x="28" y="13"/>
                      </a:cubicBezTo>
                      <a:cubicBezTo>
                        <a:pt x="30" y="13"/>
                        <a:pt x="33" y="9"/>
                        <a:pt x="33" y="6"/>
                      </a:cubicBezTo>
                      <a:cubicBezTo>
                        <a:pt x="33" y="4"/>
                        <a:pt x="33" y="2"/>
                        <a:pt x="35" y="0"/>
                      </a:cubicBezTo>
                      <a:cubicBezTo>
                        <a:pt x="33" y="0"/>
                        <a:pt x="31" y="0"/>
                        <a:pt x="28" y="0"/>
                      </a:cubicBezTo>
                      <a:close/>
                    </a:path>
                  </a:pathLst>
                </a:custGeom>
                <a:solidFill>
                  <a:srgbClr val="E4BB46"/>
                </a:solidFill>
                <a:ln w="3175" cap="flat">
                  <a:solidFill>
                    <a:srgbClr val="000000"/>
                  </a:solidFill>
                  <a:prstDash val="solid"/>
                  <a:miter lim="800000"/>
                  <a:headEnd/>
                  <a:tailEnd/>
                </a:ln>
              </p:spPr>
              <p:txBody>
                <a:bodyPr/>
                <a:lstStyle/>
                <a:p>
                  <a:endParaRPr lang="ja-JP" altLang="en-US"/>
                </a:p>
              </p:txBody>
            </p:sp>
            <p:sp>
              <p:nvSpPr>
                <p:cNvPr id="113" name="Freeform 173">
                  <a:extLst>
                    <a:ext uri="{FF2B5EF4-FFF2-40B4-BE49-F238E27FC236}">
                      <a16:creationId xmlns:a16="http://schemas.microsoft.com/office/drawing/2014/main" id="{524AA866-4ED0-45E5-9E68-750325FD5A61}"/>
                    </a:ext>
                  </a:extLst>
                </p:cNvPr>
                <p:cNvSpPr>
                  <a:spLocks noChangeAspect="1"/>
                </p:cNvSpPr>
                <p:nvPr/>
              </p:nvSpPr>
              <p:spPr bwMode="auto">
                <a:xfrm>
                  <a:off x="2613" y="2170"/>
                  <a:ext cx="273" cy="280"/>
                </a:xfrm>
                <a:custGeom>
                  <a:avLst/>
                  <a:gdLst>
                    <a:gd name="T0" fmla="*/ 132 w 136"/>
                    <a:gd name="T1" fmla="*/ 100 h 140"/>
                    <a:gd name="T2" fmla="*/ 135 w 136"/>
                    <a:gd name="T3" fmla="*/ 92 h 140"/>
                    <a:gd name="T4" fmla="*/ 135 w 136"/>
                    <a:gd name="T5" fmla="*/ 38 h 140"/>
                    <a:gd name="T6" fmla="*/ 129 w 136"/>
                    <a:gd name="T7" fmla="*/ 33 h 140"/>
                    <a:gd name="T8" fmla="*/ 117 w 136"/>
                    <a:gd name="T9" fmla="*/ 31 h 140"/>
                    <a:gd name="T10" fmla="*/ 106 w 136"/>
                    <a:gd name="T11" fmla="*/ 24 h 140"/>
                    <a:gd name="T12" fmla="*/ 97 w 136"/>
                    <a:gd name="T13" fmla="*/ 20 h 140"/>
                    <a:gd name="T14" fmla="*/ 85 w 136"/>
                    <a:gd name="T15" fmla="*/ 22 h 140"/>
                    <a:gd name="T16" fmla="*/ 86 w 136"/>
                    <a:gd name="T17" fmla="*/ 27 h 140"/>
                    <a:gd name="T18" fmla="*/ 74 w 136"/>
                    <a:gd name="T19" fmla="*/ 32 h 140"/>
                    <a:gd name="T20" fmla="*/ 66 w 136"/>
                    <a:gd name="T21" fmla="*/ 46 h 140"/>
                    <a:gd name="T22" fmla="*/ 57 w 136"/>
                    <a:gd name="T23" fmla="*/ 48 h 140"/>
                    <a:gd name="T24" fmla="*/ 56 w 136"/>
                    <a:gd name="T25" fmla="*/ 41 h 140"/>
                    <a:gd name="T26" fmla="*/ 53 w 136"/>
                    <a:gd name="T27" fmla="*/ 40 h 140"/>
                    <a:gd name="T28" fmla="*/ 51 w 136"/>
                    <a:gd name="T29" fmla="*/ 31 h 140"/>
                    <a:gd name="T30" fmla="*/ 50 w 136"/>
                    <a:gd name="T31" fmla="*/ 35 h 140"/>
                    <a:gd name="T32" fmla="*/ 46 w 136"/>
                    <a:gd name="T33" fmla="*/ 32 h 140"/>
                    <a:gd name="T34" fmla="*/ 45 w 136"/>
                    <a:gd name="T35" fmla="*/ 24 h 140"/>
                    <a:gd name="T36" fmla="*/ 47 w 136"/>
                    <a:gd name="T37" fmla="*/ 17 h 140"/>
                    <a:gd name="T38" fmla="*/ 45 w 136"/>
                    <a:gd name="T39" fmla="*/ 12 h 140"/>
                    <a:gd name="T40" fmla="*/ 44 w 136"/>
                    <a:gd name="T41" fmla="*/ 6 h 140"/>
                    <a:gd name="T42" fmla="*/ 37 w 136"/>
                    <a:gd name="T43" fmla="*/ 5 h 140"/>
                    <a:gd name="T44" fmla="*/ 26 w 136"/>
                    <a:gd name="T45" fmla="*/ 0 h 140"/>
                    <a:gd name="T46" fmla="*/ 18 w 136"/>
                    <a:gd name="T47" fmla="*/ 2 h 140"/>
                    <a:gd name="T48" fmla="*/ 10 w 136"/>
                    <a:gd name="T49" fmla="*/ 8 h 140"/>
                    <a:gd name="T50" fmla="*/ 3 w 136"/>
                    <a:gd name="T51" fmla="*/ 9 h 140"/>
                    <a:gd name="T52" fmla="*/ 3 w 136"/>
                    <a:gd name="T53" fmla="*/ 14 h 140"/>
                    <a:gd name="T54" fmla="*/ 9 w 136"/>
                    <a:gd name="T55" fmla="*/ 18 h 140"/>
                    <a:gd name="T56" fmla="*/ 16 w 136"/>
                    <a:gd name="T57" fmla="*/ 20 h 140"/>
                    <a:gd name="T58" fmla="*/ 19 w 136"/>
                    <a:gd name="T59" fmla="*/ 27 h 140"/>
                    <a:gd name="T60" fmla="*/ 26 w 136"/>
                    <a:gd name="T61" fmla="*/ 29 h 140"/>
                    <a:gd name="T62" fmla="*/ 33 w 136"/>
                    <a:gd name="T63" fmla="*/ 29 h 140"/>
                    <a:gd name="T64" fmla="*/ 40 w 136"/>
                    <a:gd name="T65" fmla="*/ 31 h 140"/>
                    <a:gd name="T66" fmla="*/ 38 w 136"/>
                    <a:gd name="T67" fmla="*/ 35 h 140"/>
                    <a:gd name="T68" fmla="*/ 33 w 136"/>
                    <a:gd name="T69" fmla="*/ 34 h 140"/>
                    <a:gd name="T70" fmla="*/ 28 w 136"/>
                    <a:gd name="T71" fmla="*/ 39 h 140"/>
                    <a:gd name="T72" fmla="*/ 18 w 136"/>
                    <a:gd name="T73" fmla="*/ 39 h 140"/>
                    <a:gd name="T74" fmla="*/ 25 w 136"/>
                    <a:gd name="T75" fmla="*/ 43 h 140"/>
                    <a:gd name="T76" fmla="*/ 29 w 136"/>
                    <a:gd name="T77" fmla="*/ 49 h 140"/>
                    <a:gd name="T78" fmla="*/ 28 w 136"/>
                    <a:gd name="T79" fmla="*/ 53 h 140"/>
                    <a:gd name="T80" fmla="*/ 28 w 136"/>
                    <a:gd name="T81" fmla="*/ 58 h 140"/>
                    <a:gd name="T82" fmla="*/ 36 w 136"/>
                    <a:gd name="T83" fmla="*/ 57 h 140"/>
                    <a:gd name="T84" fmla="*/ 38 w 136"/>
                    <a:gd name="T85" fmla="*/ 52 h 140"/>
                    <a:gd name="T86" fmla="*/ 47 w 136"/>
                    <a:gd name="T87" fmla="*/ 58 h 140"/>
                    <a:gd name="T88" fmla="*/ 52 w 136"/>
                    <a:gd name="T89" fmla="*/ 59 h 140"/>
                    <a:gd name="T90" fmla="*/ 69 w 136"/>
                    <a:gd name="T91" fmla="*/ 66 h 140"/>
                    <a:gd name="T92" fmla="*/ 83 w 136"/>
                    <a:gd name="T93" fmla="*/ 74 h 140"/>
                    <a:gd name="T94" fmla="*/ 95 w 136"/>
                    <a:gd name="T95" fmla="*/ 82 h 140"/>
                    <a:gd name="T96" fmla="*/ 101 w 136"/>
                    <a:gd name="T97" fmla="*/ 91 h 140"/>
                    <a:gd name="T98" fmla="*/ 106 w 136"/>
                    <a:gd name="T99" fmla="*/ 110 h 140"/>
                    <a:gd name="T100" fmla="*/ 98 w 136"/>
                    <a:gd name="T101" fmla="*/ 115 h 140"/>
                    <a:gd name="T102" fmla="*/ 92 w 136"/>
                    <a:gd name="T103" fmla="*/ 128 h 140"/>
                    <a:gd name="T104" fmla="*/ 100 w 136"/>
                    <a:gd name="T105" fmla="*/ 129 h 140"/>
                    <a:gd name="T106" fmla="*/ 106 w 136"/>
                    <a:gd name="T107" fmla="*/ 131 h 140"/>
                    <a:gd name="T108" fmla="*/ 111 w 136"/>
                    <a:gd name="T109" fmla="*/ 126 h 140"/>
                    <a:gd name="T110" fmla="*/ 120 w 136"/>
                    <a:gd name="T111" fmla="*/ 125 h 140"/>
                    <a:gd name="T112" fmla="*/ 133 w 136"/>
                    <a:gd name="T113" fmla="*/ 138 h 140"/>
                    <a:gd name="T114" fmla="*/ 136 w 136"/>
                    <a:gd name="T115" fmla="*/ 140 h 140"/>
                    <a:gd name="T116" fmla="*/ 135 w 136"/>
                    <a:gd name="T117" fmla="*/ 107 h 140"/>
                    <a:gd name="T118" fmla="*/ 132 w 136"/>
                    <a:gd name="T119" fmla="*/ 100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36" h="140">
                      <a:moveTo>
                        <a:pt x="132" y="100"/>
                      </a:moveTo>
                      <a:cubicBezTo>
                        <a:pt x="132" y="95"/>
                        <a:pt x="135" y="95"/>
                        <a:pt x="135" y="92"/>
                      </a:cubicBezTo>
                      <a:cubicBezTo>
                        <a:pt x="135" y="89"/>
                        <a:pt x="135" y="59"/>
                        <a:pt x="135" y="38"/>
                      </a:cubicBezTo>
                      <a:cubicBezTo>
                        <a:pt x="130" y="38"/>
                        <a:pt x="132" y="34"/>
                        <a:pt x="129" y="33"/>
                      </a:cubicBezTo>
                      <a:cubicBezTo>
                        <a:pt x="126" y="32"/>
                        <a:pt x="119" y="32"/>
                        <a:pt x="117" y="31"/>
                      </a:cubicBezTo>
                      <a:cubicBezTo>
                        <a:pt x="114" y="30"/>
                        <a:pt x="112" y="24"/>
                        <a:pt x="106" y="24"/>
                      </a:cubicBezTo>
                      <a:cubicBezTo>
                        <a:pt x="100" y="24"/>
                        <a:pt x="99" y="20"/>
                        <a:pt x="97" y="20"/>
                      </a:cubicBezTo>
                      <a:cubicBezTo>
                        <a:pt x="95" y="19"/>
                        <a:pt x="88" y="21"/>
                        <a:pt x="85" y="22"/>
                      </a:cubicBezTo>
                      <a:cubicBezTo>
                        <a:pt x="83" y="24"/>
                        <a:pt x="85" y="25"/>
                        <a:pt x="86" y="27"/>
                      </a:cubicBezTo>
                      <a:cubicBezTo>
                        <a:pt x="86" y="29"/>
                        <a:pt x="74" y="28"/>
                        <a:pt x="74" y="32"/>
                      </a:cubicBezTo>
                      <a:cubicBezTo>
                        <a:pt x="75" y="37"/>
                        <a:pt x="66" y="43"/>
                        <a:pt x="66" y="46"/>
                      </a:cubicBezTo>
                      <a:cubicBezTo>
                        <a:pt x="66" y="49"/>
                        <a:pt x="59" y="48"/>
                        <a:pt x="57" y="48"/>
                      </a:cubicBezTo>
                      <a:cubicBezTo>
                        <a:pt x="55" y="47"/>
                        <a:pt x="55" y="43"/>
                        <a:pt x="56" y="41"/>
                      </a:cubicBezTo>
                      <a:cubicBezTo>
                        <a:pt x="57" y="40"/>
                        <a:pt x="55" y="40"/>
                        <a:pt x="53" y="40"/>
                      </a:cubicBezTo>
                      <a:cubicBezTo>
                        <a:pt x="51" y="40"/>
                        <a:pt x="52" y="33"/>
                        <a:pt x="51" y="31"/>
                      </a:cubicBezTo>
                      <a:cubicBezTo>
                        <a:pt x="50" y="28"/>
                        <a:pt x="51" y="33"/>
                        <a:pt x="50" y="35"/>
                      </a:cubicBezTo>
                      <a:cubicBezTo>
                        <a:pt x="49" y="36"/>
                        <a:pt x="49" y="34"/>
                        <a:pt x="46" y="32"/>
                      </a:cubicBezTo>
                      <a:cubicBezTo>
                        <a:pt x="43" y="30"/>
                        <a:pt x="46" y="26"/>
                        <a:pt x="45" y="24"/>
                      </a:cubicBezTo>
                      <a:cubicBezTo>
                        <a:pt x="44" y="21"/>
                        <a:pt x="46" y="19"/>
                        <a:pt x="47" y="17"/>
                      </a:cubicBezTo>
                      <a:cubicBezTo>
                        <a:pt x="48" y="16"/>
                        <a:pt x="46" y="12"/>
                        <a:pt x="45" y="12"/>
                      </a:cubicBezTo>
                      <a:cubicBezTo>
                        <a:pt x="44" y="12"/>
                        <a:pt x="44" y="8"/>
                        <a:pt x="44" y="6"/>
                      </a:cubicBezTo>
                      <a:cubicBezTo>
                        <a:pt x="44" y="4"/>
                        <a:pt x="42" y="5"/>
                        <a:pt x="37" y="5"/>
                      </a:cubicBezTo>
                      <a:cubicBezTo>
                        <a:pt x="32" y="5"/>
                        <a:pt x="30" y="0"/>
                        <a:pt x="26" y="0"/>
                      </a:cubicBezTo>
                      <a:cubicBezTo>
                        <a:pt x="22" y="0"/>
                        <a:pt x="20" y="1"/>
                        <a:pt x="18" y="2"/>
                      </a:cubicBezTo>
                      <a:cubicBezTo>
                        <a:pt x="16" y="4"/>
                        <a:pt x="13" y="6"/>
                        <a:pt x="10" y="8"/>
                      </a:cubicBezTo>
                      <a:cubicBezTo>
                        <a:pt x="7" y="9"/>
                        <a:pt x="6" y="9"/>
                        <a:pt x="3" y="9"/>
                      </a:cubicBezTo>
                      <a:cubicBezTo>
                        <a:pt x="0" y="10"/>
                        <a:pt x="2" y="12"/>
                        <a:pt x="3" y="14"/>
                      </a:cubicBezTo>
                      <a:cubicBezTo>
                        <a:pt x="4" y="16"/>
                        <a:pt x="4" y="17"/>
                        <a:pt x="9" y="18"/>
                      </a:cubicBezTo>
                      <a:cubicBezTo>
                        <a:pt x="14" y="19"/>
                        <a:pt x="13" y="18"/>
                        <a:pt x="16" y="20"/>
                      </a:cubicBezTo>
                      <a:cubicBezTo>
                        <a:pt x="19" y="23"/>
                        <a:pt x="18" y="24"/>
                        <a:pt x="19" y="27"/>
                      </a:cubicBezTo>
                      <a:cubicBezTo>
                        <a:pt x="20" y="29"/>
                        <a:pt x="23" y="27"/>
                        <a:pt x="26" y="29"/>
                      </a:cubicBezTo>
                      <a:cubicBezTo>
                        <a:pt x="28" y="31"/>
                        <a:pt x="31" y="30"/>
                        <a:pt x="33" y="29"/>
                      </a:cubicBezTo>
                      <a:cubicBezTo>
                        <a:pt x="36" y="29"/>
                        <a:pt x="39" y="30"/>
                        <a:pt x="40" y="31"/>
                      </a:cubicBezTo>
                      <a:cubicBezTo>
                        <a:pt x="41" y="33"/>
                        <a:pt x="39" y="33"/>
                        <a:pt x="38" y="35"/>
                      </a:cubicBezTo>
                      <a:cubicBezTo>
                        <a:pt x="37" y="37"/>
                        <a:pt x="35" y="34"/>
                        <a:pt x="33" y="34"/>
                      </a:cubicBezTo>
                      <a:cubicBezTo>
                        <a:pt x="31" y="34"/>
                        <a:pt x="30" y="36"/>
                        <a:pt x="28" y="39"/>
                      </a:cubicBezTo>
                      <a:cubicBezTo>
                        <a:pt x="26" y="41"/>
                        <a:pt x="20" y="37"/>
                        <a:pt x="18" y="39"/>
                      </a:cubicBezTo>
                      <a:cubicBezTo>
                        <a:pt x="15" y="41"/>
                        <a:pt x="24" y="41"/>
                        <a:pt x="25" y="43"/>
                      </a:cubicBezTo>
                      <a:cubicBezTo>
                        <a:pt x="25" y="45"/>
                        <a:pt x="26" y="47"/>
                        <a:pt x="29" y="49"/>
                      </a:cubicBezTo>
                      <a:cubicBezTo>
                        <a:pt x="33" y="52"/>
                        <a:pt x="29" y="51"/>
                        <a:pt x="28" y="53"/>
                      </a:cubicBezTo>
                      <a:cubicBezTo>
                        <a:pt x="27" y="54"/>
                        <a:pt x="28" y="55"/>
                        <a:pt x="28" y="58"/>
                      </a:cubicBezTo>
                      <a:cubicBezTo>
                        <a:pt x="29" y="61"/>
                        <a:pt x="33" y="58"/>
                        <a:pt x="36" y="57"/>
                      </a:cubicBezTo>
                      <a:cubicBezTo>
                        <a:pt x="38" y="56"/>
                        <a:pt x="37" y="52"/>
                        <a:pt x="38" y="52"/>
                      </a:cubicBezTo>
                      <a:cubicBezTo>
                        <a:pt x="39" y="52"/>
                        <a:pt x="43" y="54"/>
                        <a:pt x="47" y="58"/>
                      </a:cubicBezTo>
                      <a:cubicBezTo>
                        <a:pt x="50" y="62"/>
                        <a:pt x="49" y="56"/>
                        <a:pt x="52" y="59"/>
                      </a:cubicBezTo>
                      <a:cubicBezTo>
                        <a:pt x="56" y="63"/>
                        <a:pt x="61" y="65"/>
                        <a:pt x="69" y="66"/>
                      </a:cubicBezTo>
                      <a:cubicBezTo>
                        <a:pt x="76" y="68"/>
                        <a:pt x="81" y="73"/>
                        <a:pt x="83" y="74"/>
                      </a:cubicBezTo>
                      <a:cubicBezTo>
                        <a:pt x="86" y="74"/>
                        <a:pt x="91" y="80"/>
                        <a:pt x="95" y="82"/>
                      </a:cubicBezTo>
                      <a:cubicBezTo>
                        <a:pt x="100" y="85"/>
                        <a:pt x="99" y="85"/>
                        <a:pt x="101" y="91"/>
                      </a:cubicBezTo>
                      <a:cubicBezTo>
                        <a:pt x="104" y="96"/>
                        <a:pt x="106" y="106"/>
                        <a:pt x="106" y="110"/>
                      </a:cubicBezTo>
                      <a:cubicBezTo>
                        <a:pt x="107" y="113"/>
                        <a:pt x="102" y="113"/>
                        <a:pt x="98" y="115"/>
                      </a:cubicBezTo>
                      <a:cubicBezTo>
                        <a:pt x="94" y="117"/>
                        <a:pt x="93" y="123"/>
                        <a:pt x="92" y="128"/>
                      </a:cubicBezTo>
                      <a:cubicBezTo>
                        <a:pt x="92" y="132"/>
                        <a:pt x="97" y="129"/>
                        <a:pt x="100" y="129"/>
                      </a:cubicBezTo>
                      <a:cubicBezTo>
                        <a:pt x="103" y="128"/>
                        <a:pt x="103" y="131"/>
                        <a:pt x="106" y="131"/>
                      </a:cubicBezTo>
                      <a:cubicBezTo>
                        <a:pt x="108" y="131"/>
                        <a:pt x="109" y="128"/>
                        <a:pt x="111" y="126"/>
                      </a:cubicBezTo>
                      <a:cubicBezTo>
                        <a:pt x="112" y="125"/>
                        <a:pt x="113" y="124"/>
                        <a:pt x="120" y="125"/>
                      </a:cubicBezTo>
                      <a:cubicBezTo>
                        <a:pt x="127" y="125"/>
                        <a:pt x="129" y="134"/>
                        <a:pt x="133" y="138"/>
                      </a:cubicBezTo>
                      <a:cubicBezTo>
                        <a:pt x="134" y="139"/>
                        <a:pt x="135" y="140"/>
                        <a:pt x="136" y="140"/>
                      </a:cubicBezTo>
                      <a:cubicBezTo>
                        <a:pt x="135" y="128"/>
                        <a:pt x="135" y="110"/>
                        <a:pt x="135" y="107"/>
                      </a:cubicBezTo>
                      <a:cubicBezTo>
                        <a:pt x="135" y="103"/>
                        <a:pt x="132" y="104"/>
                        <a:pt x="132" y="100"/>
                      </a:cubicBezTo>
                      <a:close/>
                    </a:path>
                  </a:pathLst>
                </a:custGeom>
                <a:solidFill>
                  <a:srgbClr val="E4BB46"/>
                </a:solidFill>
                <a:ln w="3175" cap="flat">
                  <a:solidFill>
                    <a:srgbClr val="000000"/>
                  </a:solidFill>
                  <a:prstDash val="solid"/>
                  <a:miter lim="800000"/>
                  <a:headEnd/>
                  <a:tailEnd/>
                </a:ln>
              </p:spPr>
              <p:txBody>
                <a:bodyPr/>
                <a:lstStyle/>
                <a:p>
                  <a:endParaRPr lang="ja-JP" altLang="en-US"/>
                </a:p>
              </p:txBody>
            </p:sp>
            <p:sp>
              <p:nvSpPr>
                <p:cNvPr id="114" name="Freeform 174">
                  <a:extLst>
                    <a:ext uri="{FF2B5EF4-FFF2-40B4-BE49-F238E27FC236}">
                      <a16:creationId xmlns:a16="http://schemas.microsoft.com/office/drawing/2014/main" id="{B53A6386-044D-4A92-A7AE-1583BAF4D78F}"/>
                    </a:ext>
                  </a:extLst>
                </p:cNvPr>
                <p:cNvSpPr>
                  <a:spLocks noChangeAspect="1"/>
                </p:cNvSpPr>
                <p:nvPr/>
              </p:nvSpPr>
              <p:spPr bwMode="auto">
                <a:xfrm>
                  <a:off x="2427" y="2424"/>
                  <a:ext cx="104" cy="68"/>
                </a:xfrm>
                <a:custGeom>
                  <a:avLst/>
                  <a:gdLst>
                    <a:gd name="T0" fmla="*/ 50 w 52"/>
                    <a:gd name="T1" fmla="*/ 1 h 34"/>
                    <a:gd name="T2" fmla="*/ 44 w 52"/>
                    <a:gd name="T3" fmla="*/ 2 h 34"/>
                    <a:gd name="T4" fmla="*/ 38 w 52"/>
                    <a:gd name="T5" fmla="*/ 1 h 34"/>
                    <a:gd name="T6" fmla="*/ 29 w 52"/>
                    <a:gd name="T7" fmla="*/ 4 h 34"/>
                    <a:gd name="T8" fmla="*/ 22 w 52"/>
                    <a:gd name="T9" fmla="*/ 9 h 34"/>
                    <a:gd name="T10" fmla="*/ 21 w 52"/>
                    <a:gd name="T11" fmla="*/ 9 h 34"/>
                    <a:gd name="T12" fmla="*/ 14 w 52"/>
                    <a:gd name="T13" fmla="*/ 14 h 34"/>
                    <a:gd name="T14" fmla="*/ 8 w 52"/>
                    <a:gd name="T15" fmla="*/ 18 h 34"/>
                    <a:gd name="T16" fmla="*/ 8 w 52"/>
                    <a:gd name="T17" fmla="*/ 18 h 34"/>
                    <a:gd name="T18" fmla="*/ 4 w 52"/>
                    <a:gd name="T19" fmla="*/ 27 h 34"/>
                    <a:gd name="T20" fmla="*/ 0 w 52"/>
                    <a:gd name="T21" fmla="*/ 30 h 34"/>
                    <a:gd name="T22" fmla="*/ 7 w 52"/>
                    <a:gd name="T23" fmla="*/ 33 h 34"/>
                    <a:gd name="T24" fmla="*/ 13 w 52"/>
                    <a:gd name="T25" fmla="*/ 30 h 34"/>
                    <a:gd name="T26" fmla="*/ 23 w 52"/>
                    <a:gd name="T27" fmla="*/ 20 h 34"/>
                    <a:gd name="T28" fmla="*/ 25 w 52"/>
                    <a:gd name="T29" fmla="*/ 18 h 34"/>
                    <a:gd name="T30" fmla="*/ 39 w 52"/>
                    <a:gd name="T31" fmla="*/ 11 h 34"/>
                    <a:gd name="T32" fmla="*/ 48 w 52"/>
                    <a:gd name="T33" fmla="*/ 7 h 34"/>
                    <a:gd name="T34" fmla="*/ 50 w 52"/>
                    <a:gd name="T35"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2" h="34">
                      <a:moveTo>
                        <a:pt x="50" y="1"/>
                      </a:moveTo>
                      <a:cubicBezTo>
                        <a:pt x="49" y="0"/>
                        <a:pt x="47" y="1"/>
                        <a:pt x="44" y="2"/>
                      </a:cubicBezTo>
                      <a:cubicBezTo>
                        <a:pt x="40" y="4"/>
                        <a:pt x="41" y="0"/>
                        <a:pt x="38" y="1"/>
                      </a:cubicBezTo>
                      <a:cubicBezTo>
                        <a:pt x="35" y="2"/>
                        <a:pt x="32" y="4"/>
                        <a:pt x="29" y="4"/>
                      </a:cubicBezTo>
                      <a:cubicBezTo>
                        <a:pt x="26" y="5"/>
                        <a:pt x="22" y="8"/>
                        <a:pt x="22" y="9"/>
                      </a:cubicBezTo>
                      <a:cubicBezTo>
                        <a:pt x="22" y="9"/>
                        <a:pt x="21" y="9"/>
                        <a:pt x="21" y="9"/>
                      </a:cubicBezTo>
                      <a:cubicBezTo>
                        <a:pt x="20" y="10"/>
                        <a:pt x="17" y="12"/>
                        <a:pt x="14" y="14"/>
                      </a:cubicBezTo>
                      <a:cubicBezTo>
                        <a:pt x="12" y="16"/>
                        <a:pt x="9" y="17"/>
                        <a:pt x="8" y="18"/>
                      </a:cubicBezTo>
                      <a:cubicBezTo>
                        <a:pt x="8" y="18"/>
                        <a:pt x="8" y="18"/>
                        <a:pt x="8" y="18"/>
                      </a:cubicBezTo>
                      <a:cubicBezTo>
                        <a:pt x="6" y="19"/>
                        <a:pt x="5" y="23"/>
                        <a:pt x="4" y="27"/>
                      </a:cubicBezTo>
                      <a:cubicBezTo>
                        <a:pt x="4" y="30"/>
                        <a:pt x="0" y="27"/>
                        <a:pt x="0" y="30"/>
                      </a:cubicBezTo>
                      <a:cubicBezTo>
                        <a:pt x="0" y="34"/>
                        <a:pt x="4" y="34"/>
                        <a:pt x="7" y="33"/>
                      </a:cubicBezTo>
                      <a:cubicBezTo>
                        <a:pt x="9" y="33"/>
                        <a:pt x="9" y="30"/>
                        <a:pt x="13" y="30"/>
                      </a:cubicBezTo>
                      <a:cubicBezTo>
                        <a:pt x="16" y="30"/>
                        <a:pt x="20" y="23"/>
                        <a:pt x="23" y="20"/>
                      </a:cubicBezTo>
                      <a:cubicBezTo>
                        <a:pt x="24" y="19"/>
                        <a:pt x="24" y="18"/>
                        <a:pt x="25" y="18"/>
                      </a:cubicBezTo>
                      <a:cubicBezTo>
                        <a:pt x="28" y="16"/>
                        <a:pt x="36" y="12"/>
                        <a:pt x="39" y="11"/>
                      </a:cubicBezTo>
                      <a:cubicBezTo>
                        <a:pt x="42" y="10"/>
                        <a:pt x="43" y="8"/>
                        <a:pt x="48" y="7"/>
                      </a:cubicBezTo>
                      <a:cubicBezTo>
                        <a:pt x="52" y="6"/>
                        <a:pt x="51" y="1"/>
                        <a:pt x="50" y="1"/>
                      </a:cubicBezTo>
                      <a:close/>
                    </a:path>
                  </a:pathLst>
                </a:custGeom>
                <a:solidFill>
                  <a:srgbClr val="E4BB46"/>
                </a:solidFill>
                <a:ln w="3175" cap="flat">
                  <a:solidFill>
                    <a:srgbClr val="000000"/>
                  </a:solidFill>
                  <a:prstDash val="solid"/>
                  <a:miter lim="800000"/>
                  <a:headEnd/>
                  <a:tailEnd/>
                </a:ln>
              </p:spPr>
              <p:txBody>
                <a:bodyPr/>
                <a:lstStyle/>
                <a:p>
                  <a:endParaRPr lang="ja-JP" altLang="en-US"/>
                </a:p>
              </p:txBody>
            </p:sp>
            <p:sp>
              <p:nvSpPr>
                <p:cNvPr id="115" name="Freeform 175">
                  <a:extLst>
                    <a:ext uri="{FF2B5EF4-FFF2-40B4-BE49-F238E27FC236}">
                      <a16:creationId xmlns:a16="http://schemas.microsoft.com/office/drawing/2014/main" id="{7FCED4BE-41A5-4168-B976-06BFD5D0B4BF}"/>
                    </a:ext>
                  </a:extLst>
                </p:cNvPr>
                <p:cNvSpPr>
                  <a:spLocks noChangeAspect="1"/>
                </p:cNvSpPr>
                <p:nvPr/>
              </p:nvSpPr>
              <p:spPr bwMode="auto">
                <a:xfrm>
                  <a:off x="2043" y="1930"/>
                  <a:ext cx="278" cy="364"/>
                </a:xfrm>
                <a:custGeom>
                  <a:avLst/>
                  <a:gdLst>
                    <a:gd name="T0" fmla="*/ 127 w 139"/>
                    <a:gd name="T1" fmla="*/ 21 h 182"/>
                    <a:gd name="T2" fmla="*/ 119 w 139"/>
                    <a:gd name="T3" fmla="*/ 12 h 182"/>
                    <a:gd name="T4" fmla="*/ 111 w 139"/>
                    <a:gd name="T5" fmla="*/ 2 h 182"/>
                    <a:gd name="T6" fmla="*/ 108 w 139"/>
                    <a:gd name="T7" fmla="*/ 1 h 182"/>
                    <a:gd name="T8" fmla="*/ 97 w 139"/>
                    <a:gd name="T9" fmla="*/ 18 h 182"/>
                    <a:gd name="T10" fmla="*/ 88 w 139"/>
                    <a:gd name="T11" fmla="*/ 28 h 182"/>
                    <a:gd name="T12" fmla="*/ 85 w 139"/>
                    <a:gd name="T13" fmla="*/ 35 h 182"/>
                    <a:gd name="T14" fmla="*/ 75 w 139"/>
                    <a:gd name="T15" fmla="*/ 38 h 182"/>
                    <a:gd name="T16" fmla="*/ 68 w 139"/>
                    <a:gd name="T17" fmla="*/ 41 h 182"/>
                    <a:gd name="T18" fmla="*/ 61 w 139"/>
                    <a:gd name="T19" fmla="*/ 56 h 182"/>
                    <a:gd name="T20" fmla="*/ 35 w 139"/>
                    <a:gd name="T21" fmla="*/ 69 h 182"/>
                    <a:gd name="T22" fmla="*/ 27 w 139"/>
                    <a:gd name="T23" fmla="*/ 88 h 182"/>
                    <a:gd name="T24" fmla="*/ 17 w 139"/>
                    <a:gd name="T25" fmla="*/ 86 h 182"/>
                    <a:gd name="T26" fmla="*/ 9 w 139"/>
                    <a:gd name="T27" fmla="*/ 82 h 182"/>
                    <a:gd name="T28" fmla="*/ 1 w 139"/>
                    <a:gd name="T29" fmla="*/ 103 h 182"/>
                    <a:gd name="T30" fmla="*/ 4 w 139"/>
                    <a:gd name="T31" fmla="*/ 119 h 182"/>
                    <a:gd name="T32" fmla="*/ 7 w 139"/>
                    <a:gd name="T33" fmla="*/ 126 h 182"/>
                    <a:gd name="T34" fmla="*/ 17 w 139"/>
                    <a:gd name="T35" fmla="*/ 134 h 182"/>
                    <a:gd name="T36" fmla="*/ 18 w 139"/>
                    <a:gd name="T37" fmla="*/ 145 h 182"/>
                    <a:gd name="T38" fmla="*/ 19 w 139"/>
                    <a:gd name="T39" fmla="*/ 160 h 182"/>
                    <a:gd name="T40" fmla="*/ 27 w 139"/>
                    <a:gd name="T41" fmla="*/ 163 h 182"/>
                    <a:gd name="T42" fmla="*/ 40 w 139"/>
                    <a:gd name="T43" fmla="*/ 164 h 182"/>
                    <a:gd name="T44" fmla="*/ 47 w 139"/>
                    <a:gd name="T45" fmla="*/ 168 h 182"/>
                    <a:gd name="T46" fmla="*/ 57 w 139"/>
                    <a:gd name="T47" fmla="*/ 163 h 182"/>
                    <a:gd name="T48" fmla="*/ 63 w 139"/>
                    <a:gd name="T49" fmla="*/ 165 h 182"/>
                    <a:gd name="T50" fmla="*/ 69 w 139"/>
                    <a:gd name="T51" fmla="*/ 168 h 182"/>
                    <a:gd name="T52" fmla="*/ 76 w 139"/>
                    <a:gd name="T53" fmla="*/ 181 h 182"/>
                    <a:gd name="T54" fmla="*/ 91 w 139"/>
                    <a:gd name="T55" fmla="*/ 173 h 182"/>
                    <a:gd name="T56" fmla="*/ 100 w 139"/>
                    <a:gd name="T57" fmla="*/ 153 h 182"/>
                    <a:gd name="T58" fmla="*/ 101 w 139"/>
                    <a:gd name="T59" fmla="*/ 138 h 182"/>
                    <a:gd name="T60" fmla="*/ 113 w 139"/>
                    <a:gd name="T61" fmla="*/ 127 h 182"/>
                    <a:gd name="T62" fmla="*/ 116 w 139"/>
                    <a:gd name="T63" fmla="*/ 104 h 182"/>
                    <a:gd name="T64" fmla="*/ 133 w 139"/>
                    <a:gd name="T65" fmla="*/ 98 h 182"/>
                    <a:gd name="T66" fmla="*/ 119 w 139"/>
                    <a:gd name="T67" fmla="*/ 83 h 182"/>
                    <a:gd name="T68" fmla="*/ 117 w 139"/>
                    <a:gd name="T69" fmla="*/ 67 h 182"/>
                    <a:gd name="T70" fmla="*/ 117 w 139"/>
                    <a:gd name="T71" fmla="*/ 62 h 182"/>
                    <a:gd name="T72" fmla="*/ 119 w 139"/>
                    <a:gd name="T73" fmla="*/ 54 h 182"/>
                    <a:gd name="T74" fmla="*/ 119 w 139"/>
                    <a:gd name="T75" fmla="*/ 48 h 182"/>
                    <a:gd name="T76" fmla="*/ 129 w 139"/>
                    <a:gd name="T77" fmla="*/ 43 h 182"/>
                    <a:gd name="T78" fmla="*/ 124 w 139"/>
                    <a:gd name="T79" fmla="*/ 39 h 182"/>
                    <a:gd name="T80" fmla="*/ 136 w 139"/>
                    <a:gd name="T81" fmla="*/ 32 h 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39" h="182">
                      <a:moveTo>
                        <a:pt x="137" y="26"/>
                      </a:moveTo>
                      <a:cubicBezTo>
                        <a:pt x="136" y="27"/>
                        <a:pt x="129" y="21"/>
                        <a:pt x="127" y="21"/>
                      </a:cubicBezTo>
                      <a:cubicBezTo>
                        <a:pt x="126" y="21"/>
                        <a:pt x="124" y="19"/>
                        <a:pt x="119" y="18"/>
                      </a:cubicBezTo>
                      <a:cubicBezTo>
                        <a:pt x="114" y="18"/>
                        <a:pt x="117" y="14"/>
                        <a:pt x="119" y="12"/>
                      </a:cubicBezTo>
                      <a:cubicBezTo>
                        <a:pt x="120" y="9"/>
                        <a:pt x="118" y="8"/>
                        <a:pt x="114" y="8"/>
                      </a:cubicBezTo>
                      <a:cubicBezTo>
                        <a:pt x="111" y="8"/>
                        <a:pt x="112" y="3"/>
                        <a:pt x="111" y="2"/>
                      </a:cubicBezTo>
                      <a:cubicBezTo>
                        <a:pt x="109" y="0"/>
                        <a:pt x="110" y="5"/>
                        <a:pt x="108" y="7"/>
                      </a:cubicBezTo>
                      <a:cubicBezTo>
                        <a:pt x="106" y="8"/>
                        <a:pt x="110" y="2"/>
                        <a:pt x="108" y="1"/>
                      </a:cubicBezTo>
                      <a:cubicBezTo>
                        <a:pt x="106" y="1"/>
                        <a:pt x="104" y="5"/>
                        <a:pt x="104" y="8"/>
                      </a:cubicBezTo>
                      <a:cubicBezTo>
                        <a:pt x="103" y="10"/>
                        <a:pt x="98" y="15"/>
                        <a:pt x="97" y="18"/>
                      </a:cubicBezTo>
                      <a:cubicBezTo>
                        <a:pt x="95" y="22"/>
                        <a:pt x="93" y="24"/>
                        <a:pt x="91" y="24"/>
                      </a:cubicBezTo>
                      <a:cubicBezTo>
                        <a:pt x="90" y="25"/>
                        <a:pt x="88" y="26"/>
                        <a:pt x="88" y="28"/>
                      </a:cubicBezTo>
                      <a:cubicBezTo>
                        <a:pt x="88" y="31"/>
                        <a:pt x="90" y="33"/>
                        <a:pt x="88" y="34"/>
                      </a:cubicBezTo>
                      <a:cubicBezTo>
                        <a:pt x="87" y="35"/>
                        <a:pt x="86" y="35"/>
                        <a:pt x="85" y="35"/>
                      </a:cubicBezTo>
                      <a:cubicBezTo>
                        <a:pt x="83" y="34"/>
                        <a:pt x="82" y="33"/>
                        <a:pt x="81" y="33"/>
                      </a:cubicBezTo>
                      <a:cubicBezTo>
                        <a:pt x="79" y="33"/>
                        <a:pt x="77" y="36"/>
                        <a:pt x="75" y="38"/>
                      </a:cubicBezTo>
                      <a:cubicBezTo>
                        <a:pt x="74" y="40"/>
                        <a:pt x="72" y="38"/>
                        <a:pt x="70" y="39"/>
                      </a:cubicBezTo>
                      <a:cubicBezTo>
                        <a:pt x="69" y="40"/>
                        <a:pt x="68" y="40"/>
                        <a:pt x="68" y="41"/>
                      </a:cubicBezTo>
                      <a:cubicBezTo>
                        <a:pt x="68" y="42"/>
                        <a:pt x="68" y="43"/>
                        <a:pt x="68" y="45"/>
                      </a:cubicBezTo>
                      <a:cubicBezTo>
                        <a:pt x="68" y="49"/>
                        <a:pt x="64" y="49"/>
                        <a:pt x="61" y="56"/>
                      </a:cubicBezTo>
                      <a:cubicBezTo>
                        <a:pt x="59" y="63"/>
                        <a:pt x="49" y="64"/>
                        <a:pt x="44" y="65"/>
                      </a:cubicBezTo>
                      <a:cubicBezTo>
                        <a:pt x="40" y="67"/>
                        <a:pt x="37" y="66"/>
                        <a:pt x="35" y="69"/>
                      </a:cubicBezTo>
                      <a:cubicBezTo>
                        <a:pt x="33" y="72"/>
                        <a:pt x="32" y="77"/>
                        <a:pt x="32" y="80"/>
                      </a:cubicBezTo>
                      <a:cubicBezTo>
                        <a:pt x="32" y="82"/>
                        <a:pt x="31" y="87"/>
                        <a:pt x="27" y="88"/>
                      </a:cubicBezTo>
                      <a:cubicBezTo>
                        <a:pt x="24" y="88"/>
                        <a:pt x="23" y="85"/>
                        <a:pt x="21" y="84"/>
                      </a:cubicBezTo>
                      <a:cubicBezTo>
                        <a:pt x="20" y="84"/>
                        <a:pt x="19" y="85"/>
                        <a:pt x="17" y="86"/>
                      </a:cubicBezTo>
                      <a:cubicBezTo>
                        <a:pt x="15" y="88"/>
                        <a:pt x="13" y="82"/>
                        <a:pt x="10" y="82"/>
                      </a:cubicBezTo>
                      <a:cubicBezTo>
                        <a:pt x="10" y="82"/>
                        <a:pt x="10" y="82"/>
                        <a:pt x="9" y="82"/>
                      </a:cubicBezTo>
                      <a:cubicBezTo>
                        <a:pt x="6" y="83"/>
                        <a:pt x="3" y="88"/>
                        <a:pt x="3" y="91"/>
                      </a:cubicBezTo>
                      <a:cubicBezTo>
                        <a:pt x="3" y="94"/>
                        <a:pt x="2" y="100"/>
                        <a:pt x="1" y="103"/>
                      </a:cubicBezTo>
                      <a:cubicBezTo>
                        <a:pt x="0" y="106"/>
                        <a:pt x="2" y="106"/>
                        <a:pt x="5" y="110"/>
                      </a:cubicBezTo>
                      <a:cubicBezTo>
                        <a:pt x="8" y="115"/>
                        <a:pt x="5" y="116"/>
                        <a:pt x="4" y="119"/>
                      </a:cubicBezTo>
                      <a:cubicBezTo>
                        <a:pt x="3" y="122"/>
                        <a:pt x="6" y="121"/>
                        <a:pt x="7" y="123"/>
                      </a:cubicBezTo>
                      <a:cubicBezTo>
                        <a:pt x="8" y="124"/>
                        <a:pt x="7" y="124"/>
                        <a:pt x="7" y="126"/>
                      </a:cubicBezTo>
                      <a:cubicBezTo>
                        <a:pt x="7" y="128"/>
                        <a:pt x="8" y="128"/>
                        <a:pt x="10" y="128"/>
                      </a:cubicBezTo>
                      <a:cubicBezTo>
                        <a:pt x="11" y="128"/>
                        <a:pt x="15" y="132"/>
                        <a:pt x="17" y="134"/>
                      </a:cubicBezTo>
                      <a:cubicBezTo>
                        <a:pt x="18" y="137"/>
                        <a:pt x="16" y="142"/>
                        <a:pt x="16" y="143"/>
                      </a:cubicBezTo>
                      <a:cubicBezTo>
                        <a:pt x="16" y="145"/>
                        <a:pt x="17" y="144"/>
                        <a:pt x="18" y="145"/>
                      </a:cubicBezTo>
                      <a:cubicBezTo>
                        <a:pt x="19" y="146"/>
                        <a:pt x="15" y="149"/>
                        <a:pt x="19" y="154"/>
                      </a:cubicBezTo>
                      <a:cubicBezTo>
                        <a:pt x="22" y="159"/>
                        <a:pt x="18" y="158"/>
                        <a:pt x="19" y="160"/>
                      </a:cubicBezTo>
                      <a:cubicBezTo>
                        <a:pt x="20" y="162"/>
                        <a:pt x="21" y="160"/>
                        <a:pt x="23" y="160"/>
                      </a:cubicBezTo>
                      <a:cubicBezTo>
                        <a:pt x="25" y="160"/>
                        <a:pt x="25" y="161"/>
                        <a:pt x="27" y="163"/>
                      </a:cubicBezTo>
                      <a:cubicBezTo>
                        <a:pt x="29" y="164"/>
                        <a:pt x="32" y="161"/>
                        <a:pt x="34" y="161"/>
                      </a:cubicBezTo>
                      <a:cubicBezTo>
                        <a:pt x="36" y="161"/>
                        <a:pt x="39" y="162"/>
                        <a:pt x="40" y="164"/>
                      </a:cubicBezTo>
                      <a:cubicBezTo>
                        <a:pt x="40" y="165"/>
                        <a:pt x="39" y="167"/>
                        <a:pt x="41" y="170"/>
                      </a:cubicBezTo>
                      <a:cubicBezTo>
                        <a:pt x="43" y="173"/>
                        <a:pt x="44" y="167"/>
                        <a:pt x="47" y="168"/>
                      </a:cubicBezTo>
                      <a:cubicBezTo>
                        <a:pt x="49" y="168"/>
                        <a:pt x="52" y="169"/>
                        <a:pt x="54" y="168"/>
                      </a:cubicBezTo>
                      <a:cubicBezTo>
                        <a:pt x="57" y="167"/>
                        <a:pt x="55" y="163"/>
                        <a:pt x="57" y="163"/>
                      </a:cubicBezTo>
                      <a:cubicBezTo>
                        <a:pt x="59" y="163"/>
                        <a:pt x="58" y="164"/>
                        <a:pt x="60" y="166"/>
                      </a:cubicBezTo>
                      <a:cubicBezTo>
                        <a:pt x="61" y="167"/>
                        <a:pt x="62" y="165"/>
                        <a:pt x="63" y="165"/>
                      </a:cubicBezTo>
                      <a:cubicBezTo>
                        <a:pt x="65" y="165"/>
                        <a:pt x="63" y="167"/>
                        <a:pt x="65" y="169"/>
                      </a:cubicBezTo>
                      <a:cubicBezTo>
                        <a:pt x="67" y="172"/>
                        <a:pt x="67" y="169"/>
                        <a:pt x="69" y="168"/>
                      </a:cubicBezTo>
                      <a:cubicBezTo>
                        <a:pt x="71" y="168"/>
                        <a:pt x="72" y="168"/>
                        <a:pt x="75" y="172"/>
                      </a:cubicBezTo>
                      <a:cubicBezTo>
                        <a:pt x="78" y="175"/>
                        <a:pt x="74" y="180"/>
                        <a:pt x="76" y="181"/>
                      </a:cubicBezTo>
                      <a:cubicBezTo>
                        <a:pt x="79" y="182"/>
                        <a:pt x="83" y="181"/>
                        <a:pt x="84" y="179"/>
                      </a:cubicBezTo>
                      <a:cubicBezTo>
                        <a:pt x="85" y="177"/>
                        <a:pt x="88" y="175"/>
                        <a:pt x="91" y="173"/>
                      </a:cubicBezTo>
                      <a:cubicBezTo>
                        <a:pt x="95" y="172"/>
                        <a:pt x="97" y="167"/>
                        <a:pt x="97" y="165"/>
                      </a:cubicBezTo>
                      <a:cubicBezTo>
                        <a:pt x="97" y="163"/>
                        <a:pt x="99" y="154"/>
                        <a:pt x="100" y="153"/>
                      </a:cubicBezTo>
                      <a:cubicBezTo>
                        <a:pt x="102" y="152"/>
                        <a:pt x="102" y="149"/>
                        <a:pt x="101" y="148"/>
                      </a:cubicBezTo>
                      <a:cubicBezTo>
                        <a:pt x="100" y="147"/>
                        <a:pt x="99" y="141"/>
                        <a:pt x="101" y="138"/>
                      </a:cubicBezTo>
                      <a:cubicBezTo>
                        <a:pt x="103" y="135"/>
                        <a:pt x="107" y="135"/>
                        <a:pt x="107" y="132"/>
                      </a:cubicBezTo>
                      <a:cubicBezTo>
                        <a:pt x="107" y="130"/>
                        <a:pt x="109" y="129"/>
                        <a:pt x="113" y="127"/>
                      </a:cubicBezTo>
                      <a:cubicBezTo>
                        <a:pt x="116" y="126"/>
                        <a:pt x="117" y="122"/>
                        <a:pt x="114" y="119"/>
                      </a:cubicBezTo>
                      <a:cubicBezTo>
                        <a:pt x="112" y="115"/>
                        <a:pt x="114" y="108"/>
                        <a:pt x="116" y="104"/>
                      </a:cubicBezTo>
                      <a:cubicBezTo>
                        <a:pt x="118" y="99"/>
                        <a:pt x="127" y="100"/>
                        <a:pt x="129" y="100"/>
                      </a:cubicBezTo>
                      <a:cubicBezTo>
                        <a:pt x="130" y="100"/>
                        <a:pt x="133" y="100"/>
                        <a:pt x="133" y="98"/>
                      </a:cubicBezTo>
                      <a:cubicBezTo>
                        <a:pt x="134" y="97"/>
                        <a:pt x="130" y="91"/>
                        <a:pt x="127" y="90"/>
                      </a:cubicBezTo>
                      <a:cubicBezTo>
                        <a:pt x="124" y="89"/>
                        <a:pt x="120" y="85"/>
                        <a:pt x="119" y="83"/>
                      </a:cubicBezTo>
                      <a:cubicBezTo>
                        <a:pt x="118" y="81"/>
                        <a:pt x="119" y="80"/>
                        <a:pt x="121" y="77"/>
                      </a:cubicBezTo>
                      <a:cubicBezTo>
                        <a:pt x="122" y="75"/>
                        <a:pt x="118" y="69"/>
                        <a:pt x="117" y="67"/>
                      </a:cubicBezTo>
                      <a:cubicBezTo>
                        <a:pt x="115" y="65"/>
                        <a:pt x="113" y="63"/>
                        <a:pt x="113" y="62"/>
                      </a:cubicBezTo>
                      <a:cubicBezTo>
                        <a:pt x="113" y="60"/>
                        <a:pt x="116" y="62"/>
                        <a:pt x="117" y="62"/>
                      </a:cubicBezTo>
                      <a:cubicBezTo>
                        <a:pt x="118" y="61"/>
                        <a:pt x="116" y="57"/>
                        <a:pt x="116" y="57"/>
                      </a:cubicBezTo>
                      <a:cubicBezTo>
                        <a:pt x="116" y="56"/>
                        <a:pt x="118" y="56"/>
                        <a:pt x="119" y="54"/>
                      </a:cubicBezTo>
                      <a:cubicBezTo>
                        <a:pt x="120" y="51"/>
                        <a:pt x="117" y="51"/>
                        <a:pt x="116" y="50"/>
                      </a:cubicBezTo>
                      <a:cubicBezTo>
                        <a:pt x="114" y="49"/>
                        <a:pt x="118" y="48"/>
                        <a:pt x="119" y="48"/>
                      </a:cubicBezTo>
                      <a:cubicBezTo>
                        <a:pt x="119" y="47"/>
                        <a:pt x="120" y="47"/>
                        <a:pt x="120" y="47"/>
                      </a:cubicBezTo>
                      <a:cubicBezTo>
                        <a:pt x="120" y="46"/>
                        <a:pt x="127" y="44"/>
                        <a:pt x="129" y="43"/>
                      </a:cubicBezTo>
                      <a:cubicBezTo>
                        <a:pt x="130" y="43"/>
                        <a:pt x="129" y="40"/>
                        <a:pt x="128" y="38"/>
                      </a:cubicBezTo>
                      <a:cubicBezTo>
                        <a:pt x="127" y="37"/>
                        <a:pt x="127" y="39"/>
                        <a:pt x="124" y="39"/>
                      </a:cubicBezTo>
                      <a:cubicBezTo>
                        <a:pt x="122" y="38"/>
                        <a:pt x="123" y="34"/>
                        <a:pt x="125" y="33"/>
                      </a:cubicBezTo>
                      <a:cubicBezTo>
                        <a:pt x="128" y="32"/>
                        <a:pt x="134" y="33"/>
                        <a:pt x="136" y="32"/>
                      </a:cubicBezTo>
                      <a:cubicBezTo>
                        <a:pt x="138" y="32"/>
                        <a:pt x="139" y="26"/>
                        <a:pt x="137" y="26"/>
                      </a:cubicBezTo>
                      <a:close/>
                    </a:path>
                  </a:pathLst>
                </a:custGeom>
                <a:solidFill>
                  <a:srgbClr val="E4BB46"/>
                </a:solidFill>
                <a:ln w="3175" cap="flat">
                  <a:solidFill>
                    <a:srgbClr val="000000"/>
                  </a:solidFill>
                  <a:prstDash val="solid"/>
                  <a:miter lim="800000"/>
                  <a:headEnd/>
                  <a:tailEnd/>
                </a:ln>
              </p:spPr>
              <p:txBody>
                <a:bodyPr/>
                <a:lstStyle/>
                <a:p>
                  <a:endParaRPr lang="ja-JP" altLang="en-US"/>
                </a:p>
              </p:txBody>
            </p:sp>
            <p:sp>
              <p:nvSpPr>
                <p:cNvPr id="116" name="Freeform 176">
                  <a:extLst>
                    <a:ext uri="{FF2B5EF4-FFF2-40B4-BE49-F238E27FC236}">
                      <a16:creationId xmlns:a16="http://schemas.microsoft.com/office/drawing/2014/main" id="{91F3769F-47B5-408B-8EF8-6311DB12A782}"/>
                    </a:ext>
                  </a:extLst>
                </p:cNvPr>
                <p:cNvSpPr>
                  <a:spLocks noChangeAspect="1" noEditPoints="1"/>
                </p:cNvSpPr>
                <p:nvPr/>
              </p:nvSpPr>
              <p:spPr bwMode="auto">
                <a:xfrm>
                  <a:off x="328" y="480"/>
                  <a:ext cx="2492" cy="1636"/>
                </a:xfrm>
                <a:custGeom>
                  <a:avLst/>
                  <a:gdLst>
                    <a:gd name="T0" fmla="*/ 1173 w 1244"/>
                    <a:gd name="T1" fmla="*/ 68 h 817"/>
                    <a:gd name="T2" fmla="*/ 1094 w 1244"/>
                    <a:gd name="T3" fmla="*/ 65 h 817"/>
                    <a:gd name="T4" fmla="*/ 980 w 1244"/>
                    <a:gd name="T5" fmla="*/ 80 h 817"/>
                    <a:gd name="T6" fmla="*/ 894 w 1244"/>
                    <a:gd name="T7" fmla="*/ 53 h 817"/>
                    <a:gd name="T8" fmla="*/ 772 w 1244"/>
                    <a:gd name="T9" fmla="*/ 84 h 817"/>
                    <a:gd name="T10" fmla="*/ 709 w 1244"/>
                    <a:gd name="T11" fmla="*/ 60 h 817"/>
                    <a:gd name="T12" fmla="*/ 659 w 1244"/>
                    <a:gd name="T13" fmla="*/ 13 h 817"/>
                    <a:gd name="T14" fmla="*/ 529 w 1244"/>
                    <a:gd name="T15" fmla="*/ 46 h 817"/>
                    <a:gd name="T16" fmla="*/ 466 w 1244"/>
                    <a:gd name="T17" fmla="*/ 60 h 817"/>
                    <a:gd name="T18" fmla="*/ 387 w 1244"/>
                    <a:gd name="T19" fmla="*/ 67 h 817"/>
                    <a:gd name="T20" fmla="*/ 382 w 1244"/>
                    <a:gd name="T21" fmla="*/ 112 h 817"/>
                    <a:gd name="T22" fmla="*/ 341 w 1244"/>
                    <a:gd name="T23" fmla="*/ 169 h 817"/>
                    <a:gd name="T24" fmla="*/ 323 w 1244"/>
                    <a:gd name="T25" fmla="*/ 229 h 817"/>
                    <a:gd name="T26" fmla="*/ 296 w 1244"/>
                    <a:gd name="T27" fmla="*/ 207 h 817"/>
                    <a:gd name="T28" fmla="*/ 249 w 1244"/>
                    <a:gd name="T29" fmla="*/ 170 h 817"/>
                    <a:gd name="T30" fmla="*/ 155 w 1244"/>
                    <a:gd name="T31" fmla="*/ 194 h 817"/>
                    <a:gd name="T32" fmla="*/ 24 w 1244"/>
                    <a:gd name="T33" fmla="*/ 217 h 817"/>
                    <a:gd name="T34" fmla="*/ 6 w 1244"/>
                    <a:gd name="T35" fmla="*/ 256 h 817"/>
                    <a:gd name="T36" fmla="*/ 78 w 1244"/>
                    <a:gd name="T37" fmla="*/ 261 h 817"/>
                    <a:gd name="T38" fmla="*/ 51 w 1244"/>
                    <a:gd name="T39" fmla="*/ 315 h 817"/>
                    <a:gd name="T40" fmla="*/ 10 w 1244"/>
                    <a:gd name="T41" fmla="*/ 396 h 817"/>
                    <a:gd name="T42" fmla="*/ 30 w 1244"/>
                    <a:gd name="T43" fmla="*/ 557 h 817"/>
                    <a:gd name="T44" fmla="*/ 73 w 1244"/>
                    <a:gd name="T45" fmla="*/ 622 h 817"/>
                    <a:gd name="T46" fmla="*/ 197 w 1244"/>
                    <a:gd name="T47" fmla="*/ 556 h 817"/>
                    <a:gd name="T48" fmla="*/ 265 w 1244"/>
                    <a:gd name="T49" fmla="*/ 461 h 817"/>
                    <a:gd name="T50" fmla="*/ 228 w 1244"/>
                    <a:gd name="T51" fmla="*/ 440 h 817"/>
                    <a:gd name="T52" fmla="*/ 192 w 1244"/>
                    <a:gd name="T53" fmla="*/ 429 h 817"/>
                    <a:gd name="T54" fmla="*/ 172 w 1244"/>
                    <a:gd name="T55" fmla="*/ 386 h 817"/>
                    <a:gd name="T56" fmla="*/ 203 w 1244"/>
                    <a:gd name="T57" fmla="*/ 388 h 817"/>
                    <a:gd name="T58" fmla="*/ 277 w 1244"/>
                    <a:gd name="T59" fmla="*/ 430 h 817"/>
                    <a:gd name="T60" fmla="*/ 377 w 1244"/>
                    <a:gd name="T61" fmla="*/ 445 h 817"/>
                    <a:gd name="T62" fmla="*/ 421 w 1244"/>
                    <a:gd name="T63" fmla="*/ 500 h 817"/>
                    <a:gd name="T64" fmla="*/ 456 w 1244"/>
                    <a:gd name="T65" fmla="*/ 707 h 817"/>
                    <a:gd name="T66" fmla="*/ 507 w 1244"/>
                    <a:gd name="T67" fmla="*/ 587 h 817"/>
                    <a:gd name="T68" fmla="*/ 602 w 1244"/>
                    <a:gd name="T69" fmla="*/ 510 h 817"/>
                    <a:gd name="T70" fmla="*/ 672 w 1244"/>
                    <a:gd name="T71" fmla="*/ 482 h 817"/>
                    <a:gd name="T72" fmla="*/ 687 w 1244"/>
                    <a:gd name="T73" fmla="*/ 580 h 817"/>
                    <a:gd name="T74" fmla="*/ 734 w 1244"/>
                    <a:gd name="T75" fmla="*/ 642 h 817"/>
                    <a:gd name="T76" fmla="*/ 755 w 1244"/>
                    <a:gd name="T77" fmla="*/ 780 h 817"/>
                    <a:gd name="T78" fmla="*/ 771 w 1244"/>
                    <a:gd name="T79" fmla="*/ 737 h 817"/>
                    <a:gd name="T80" fmla="*/ 754 w 1244"/>
                    <a:gd name="T81" fmla="*/ 625 h 817"/>
                    <a:gd name="T82" fmla="*/ 800 w 1244"/>
                    <a:gd name="T83" fmla="*/ 668 h 817"/>
                    <a:gd name="T84" fmla="*/ 856 w 1244"/>
                    <a:gd name="T85" fmla="*/ 662 h 817"/>
                    <a:gd name="T86" fmla="*/ 843 w 1244"/>
                    <a:gd name="T87" fmla="*/ 520 h 817"/>
                    <a:gd name="T88" fmla="*/ 890 w 1244"/>
                    <a:gd name="T89" fmla="*/ 511 h 817"/>
                    <a:gd name="T90" fmla="*/ 944 w 1244"/>
                    <a:gd name="T91" fmla="*/ 474 h 817"/>
                    <a:gd name="T92" fmla="*/ 1018 w 1244"/>
                    <a:gd name="T93" fmla="*/ 437 h 817"/>
                    <a:gd name="T94" fmla="*/ 1062 w 1244"/>
                    <a:gd name="T95" fmla="*/ 373 h 817"/>
                    <a:gd name="T96" fmla="*/ 1040 w 1244"/>
                    <a:gd name="T97" fmla="*/ 289 h 817"/>
                    <a:gd name="T98" fmla="*/ 1049 w 1244"/>
                    <a:gd name="T99" fmla="*/ 255 h 817"/>
                    <a:gd name="T100" fmla="*/ 1079 w 1244"/>
                    <a:gd name="T101" fmla="*/ 223 h 817"/>
                    <a:gd name="T102" fmla="*/ 1122 w 1244"/>
                    <a:gd name="T103" fmla="*/ 230 h 817"/>
                    <a:gd name="T104" fmla="*/ 1129 w 1244"/>
                    <a:gd name="T105" fmla="*/ 276 h 817"/>
                    <a:gd name="T106" fmla="*/ 1156 w 1244"/>
                    <a:gd name="T107" fmla="*/ 285 h 817"/>
                    <a:gd name="T108" fmla="*/ 1176 w 1244"/>
                    <a:gd name="T109" fmla="*/ 190 h 817"/>
                    <a:gd name="T110" fmla="*/ 1233 w 1244"/>
                    <a:gd name="T111" fmla="*/ 112 h 817"/>
                    <a:gd name="T112" fmla="*/ 453 w 1244"/>
                    <a:gd name="T113" fmla="*/ 130 h 817"/>
                    <a:gd name="T114" fmla="*/ 597 w 1244"/>
                    <a:gd name="T115" fmla="*/ 141 h 8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244" h="817">
                      <a:moveTo>
                        <a:pt x="1240" y="96"/>
                      </a:moveTo>
                      <a:cubicBezTo>
                        <a:pt x="1235" y="95"/>
                        <a:pt x="1227" y="95"/>
                        <a:pt x="1223" y="98"/>
                      </a:cubicBezTo>
                      <a:cubicBezTo>
                        <a:pt x="1219" y="102"/>
                        <a:pt x="1222" y="103"/>
                        <a:pt x="1217" y="103"/>
                      </a:cubicBezTo>
                      <a:cubicBezTo>
                        <a:pt x="1212" y="103"/>
                        <a:pt x="1205" y="105"/>
                        <a:pt x="1202" y="101"/>
                      </a:cubicBezTo>
                      <a:cubicBezTo>
                        <a:pt x="1199" y="98"/>
                        <a:pt x="1205" y="97"/>
                        <a:pt x="1201" y="93"/>
                      </a:cubicBezTo>
                      <a:cubicBezTo>
                        <a:pt x="1198" y="89"/>
                        <a:pt x="1202" y="87"/>
                        <a:pt x="1199" y="87"/>
                      </a:cubicBezTo>
                      <a:cubicBezTo>
                        <a:pt x="1195" y="87"/>
                        <a:pt x="1192" y="83"/>
                        <a:pt x="1189" y="80"/>
                      </a:cubicBezTo>
                      <a:cubicBezTo>
                        <a:pt x="1186" y="78"/>
                        <a:pt x="1175" y="80"/>
                        <a:pt x="1173" y="76"/>
                      </a:cubicBezTo>
                      <a:cubicBezTo>
                        <a:pt x="1171" y="71"/>
                        <a:pt x="1176" y="73"/>
                        <a:pt x="1173" y="68"/>
                      </a:cubicBezTo>
                      <a:cubicBezTo>
                        <a:pt x="1171" y="62"/>
                        <a:pt x="1169" y="57"/>
                        <a:pt x="1171" y="55"/>
                      </a:cubicBezTo>
                      <a:cubicBezTo>
                        <a:pt x="1173" y="52"/>
                        <a:pt x="1169" y="48"/>
                        <a:pt x="1170" y="46"/>
                      </a:cubicBezTo>
                      <a:cubicBezTo>
                        <a:pt x="1171" y="44"/>
                        <a:pt x="1168" y="34"/>
                        <a:pt x="1165" y="32"/>
                      </a:cubicBezTo>
                      <a:cubicBezTo>
                        <a:pt x="1163" y="30"/>
                        <a:pt x="1152" y="27"/>
                        <a:pt x="1152" y="27"/>
                      </a:cubicBezTo>
                      <a:cubicBezTo>
                        <a:pt x="1152" y="27"/>
                        <a:pt x="1132" y="26"/>
                        <a:pt x="1126" y="27"/>
                      </a:cubicBezTo>
                      <a:cubicBezTo>
                        <a:pt x="1120" y="28"/>
                        <a:pt x="1112" y="34"/>
                        <a:pt x="1112" y="36"/>
                      </a:cubicBezTo>
                      <a:cubicBezTo>
                        <a:pt x="1113" y="38"/>
                        <a:pt x="1117" y="42"/>
                        <a:pt x="1116" y="44"/>
                      </a:cubicBezTo>
                      <a:cubicBezTo>
                        <a:pt x="1115" y="46"/>
                        <a:pt x="1106" y="49"/>
                        <a:pt x="1103" y="53"/>
                      </a:cubicBezTo>
                      <a:cubicBezTo>
                        <a:pt x="1101" y="56"/>
                        <a:pt x="1097" y="65"/>
                        <a:pt x="1094" y="65"/>
                      </a:cubicBezTo>
                      <a:cubicBezTo>
                        <a:pt x="1091" y="65"/>
                        <a:pt x="1095" y="72"/>
                        <a:pt x="1091" y="72"/>
                      </a:cubicBezTo>
                      <a:cubicBezTo>
                        <a:pt x="1087" y="73"/>
                        <a:pt x="1079" y="80"/>
                        <a:pt x="1075" y="79"/>
                      </a:cubicBezTo>
                      <a:cubicBezTo>
                        <a:pt x="1072" y="79"/>
                        <a:pt x="1068" y="77"/>
                        <a:pt x="1065" y="75"/>
                      </a:cubicBezTo>
                      <a:cubicBezTo>
                        <a:pt x="1063" y="73"/>
                        <a:pt x="1061" y="72"/>
                        <a:pt x="1060" y="72"/>
                      </a:cubicBezTo>
                      <a:cubicBezTo>
                        <a:pt x="1058" y="72"/>
                        <a:pt x="1054" y="77"/>
                        <a:pt x="1051" y="75"/>
                      </a:cubicBezTo>
                      <a:cubicBezTo>
                        <a:pt x="1048" y="73"/>
                        <a:pt x="1046" y="67"/>
                        <a:pt x="1041" y="68"/>
                      </a:cubicBezTo>
                      <a:cubicBezTo>
                        <a:pt x="1035" y="70"/>
                        <a:pt x="1033" y="78"/>
                        <a:pt x="1026" y="78"/>
                      </a:cubicBezTo>
                      <a:cubicBezTo>
                        <a:pt x="1019" y="78"/>
                        <a:pt x="1009" y="85"/>
                        <a:pt x="1001" y="84"/>
                      </a:cubicBezTo>
                      <a:cubicBezTo>
                        <a:pt x="993" y="84"/>
                        <a:pt x="982" y="83"/>
                        <a:pt x="980" y="80"/>
                      </a:cubicBezTo>
                      <a:cubicBezTo>
                        <a:pt x="977" y="77"/>
                        <a:pt x="980" y="77"/>
                        <a:pt x="979" y="75"/>
                      </a:cubicBezTo>
                      <a:cubicBezTo>
                        <a:pt x="977" y="72"/>
                        <a:pt x="973" y="74"/>
                        <a:pt x="972" y="73"/>
                      </a:cubicBezTo>
                      <a:cubicBezTo>
                        <a:pt x="971" y="71"/>
                        <a:pt x="974" y="70"/>
                        <a:pt x="968" y="68"/>
                      </a:cubicBezTo>
                      <a:cubicBezTo>
                        <a:pt x="962" y="65"/>
                        <a:pt x="943" y="70"/>
                        <a:pt x="940" y="70"/>
                      </a:cubicBezTo>
                      <a:cubicBezTo>
                        <a:pt x="937" y="70"/>
                        <a:pt x="929" y="67"/>
                        <a:pt x="929" y="64"/>
                      </a:cubicBezTo>
                      <a:cubicBezTo>
                        <a:pt x="930" y="61"/>
                        <a:pt x="934" y="57"/>
                        <a:pt x="932" y="55"/>
                      </a:cubicBezTo>
                      <a:cubicBezTo>
                        <a:pt x="931" y="53"/>
                        <a:pt x="922" y="52"/>
                        <a:pt x="922" y="52"/>
                      </a:cubicBezTo>
                      <a:cubicBezTo>
                        <a:pt x="922" y="52"/>
                        <a:pt x="910" y="47"/>
                        <a:pt x="905" y="45"/>
                      </a:cubicBezTo>
                      <a:cubicBezTo>
                        <a:pt x="901" y="44"/>
                        <a:pt x="899" y="53"/>
                        <a:pt x="894" y="53"/>
                      </a:cubicBezTo>
                      <a:cubicBezTo>
                        <a:pt x="890" y="53"/>
                        <a:pt x="888" y="63"/>
                        <a:pt x="886" y="66"/>
                      </a:cubicBezTo>
                      <a:cubicBezTo>
                        <a:pt x="884" y="68"/>
                        <a:pt x="876" y="77"/>
                        <a:pt x="873" y="76"/>
                      </a:cubicBezTo>
                      <a:cubicBezTo>
                        <a:pt x="870" y="75"/>
                        <a:pt x="866" y="76"/>
                        <a:pt x="864" y="74"/>
                      </a:cubicBezTo>
                      <a:cubicBezTo>
                        <a:pt x="862" y="72"/>
                        <a:pt x="851" y="74"/>
                        <a:pt x="850" y="71"/>
                      </a:cubicBezTo>
                      <a:cubicBezTo>
                        <a:pt x="849" y="69"/>
                        <a:pt x="852" y="65"/>
                        <a:pt x="849" y="64"/>
                      </a:cubicBezTo>
                      <a:cubicBezTo>
                        <a:pt x="845" y="63"/>
                        <a:pt x="837" y="64"/>
                        <a:pt x="834" y="62"/>
                      </a:cubicBezTo>
                      <a:cubicBezTo>
                        <a:pt x="832" y="61"/>
                        <a:pt x="804" y="70"/>
                        <a:pt x="801" y="71"/>
                      </a:cubicBezTo>
                      <a:cubicBezTo>
                        <a:pt x="797" y="72"/>
                        <a:pt x="788" y="80"/>
                        <a:pt x="784" y="80"/>
                      </a:cubicBezTo>
                      <a:cubicBezTo>
                        <a:pt x="780" y="80"/>
                        <a:pt x="776" y="83"/>
                        <a:pt x="772" y="84"/>
                      </a:cubicBezTo>
                      <a:cubicBezTo>
                        <a:pt x="770" y="85"/>
                        <a:pt x="769" y="85"/>
                        <a:pt x="768" y="85"/>
                      </a:cubicBezTo>
                      <a:cubicBezTo>
                        <a:pt x="768" y="85"/>
                        <a:pt x="768" y="85"/>
                        <a:pt x="767" y="85"/>
                      </a:cubicBezTo>
                      <a:cubicBezTo>
                        <a:pt x="766" y="78"/>
                        <a:pt x="768" y="73"/>
                        <a:pt x="765" y="75"/>
                      </a:cubicBezTo>
                      <a:cubicBezTo>
                        <a:pt x="761" y="78"/>
                        <a:pt x="755" y="80"/>
                        <a:pt x="753" y="80"/>
                      </a:cubicBezTo>
                      <a:cubicBezTo>
                        <a:pt x="750" y="80"/>
                        <a:pt x="750" y="72"/>
                        <a:pt x="747" y="70"/>
                      </a:cubicBezTo>
                      <a:cubicBezTo>
                        <a:pt x="743" y="69"/>
                        <a:pt x="750" y="59"/>
                        <a:pt x="742" y="58"/>
                      </a:cubicBezTo>
                      <a:cubicBezTo>
                        <a:pt x="735" y="57"/>
                        <a:pt x="729" y="62"/>
                        <a:pt x="724" y="60"/>
                      </a:cubicBezTo>
                      <a:cubicBezTo>
                        <a:pt x="719" y="58"/>
                        <a:pt x="724" y="54"/>
                        <a:pt x="721" y="53"/>
                      </a:cubicBezTo>
                      <a:cubicBezTo>
                        <a:pt x="717" y="52"/>
                        <a:pt x="716" y="58"/>
                        <a:pt x="709" y="60"/>
                      </a:cubicBezTo>
                      <a:cubicBezTo>
                        <a:pt x="702" y="62"/>
                        <a:pt x="708" y="52"/>
                        <a:pt x="710" y="46"/>
                      </a:cubicBezTo>
                      <a:cubicBezTo>
                        <a:pt x="712" y="40"/>
                        <a:pt x="711" y="24"/>
                        <a:pt x="710" y="22"/>
                      </a:cubicBezTo>
                      <a:cubicBezTo>
                        <a:pt x="709" y="20"/>
                        <a:pt x="712" y="15"/>
                        <a:pt x="714" y="13"/>
                      </a:cubicBezTo>
                      <a:cubicBezTo>
                        <a:pt x="716" y="11"/>
                        <a:pt x="703" y="15"/>
                        <a:pt x="698" y="18"/>
                      </a:cubicBezTo>
                      <a:cubicBezTo>
                        <a:pt x="694" y="20"/>
                        <a:pt x="677" y="26"/>
                        <a:pt x="673" y="26"/>
                      </a:cubicBezTo>
                      <a:cubicBezTo>
                        <a:pt x="669" y="26"/>
                        <a:pt x="674" y="22"/>
                        <a:pt x="678" y="20"/>
                      </a:cubicBezTo>
                      <a:cubicBezTo>
                        <a:pt x="681" y="19"/>
                        <a:pt x="675" y="17"/>
                        <a:pt x="670" y="17"/>
                      </a:cubicBezTo>
                      <a:cubicBezTo>
                        <a:pt x="666" y="16"/>
                        <a:pt x="670" y="17"/>
                        <a:pt x="672" y="14"/>
                      </a:cubicBezTo>
                      <a:cubicBezTo>
                        <a:pt x="673" y="11"/>
                        <a:pt x="661" y="15"/>
                        <a:pt x="659" y="13"/>
                      </a:cubicBezTo>
                      <a:cubicBezTo>
                        <a:pt x="657" y="12"/>
                        <a:pt x="665" y="7"/>
                        <a:pt x="667" y="6"/>
                      </a:cubicBezTo>
                      <a:cubicBezTo>
                        <a:pt x="669" y="4"/>
                        <a:pt x="670" y="2"/>
                        <a:pt x="664" y="2"/>
                      </a:cubicBezTo>
                      <a:cubicBezTo>
                        <a:pt x="659" y="2"/>
                        <a:pt x="660" y="0"/>
                        <a:pt x="655" y="1"/>
                      </a:cubicBezTo>
                      <a:cubicBezTo>
                        <a:pt x="650" y="2"/>
                        <a:pt x="635" y="5"/>
                        <a:pt x="630" y="8"/>
                      </a:cubicBezTo>
                      <a:cubicBezTo>
                        <a:pt x="624" y="11"/>
                        <a:pt x="575" y="18"/>
                        <a:pt x="568" y="18"/>
                      </a:cubicBezTo>
                      <a:cubicBezTo>
                        <a:pt x="561" y="18"/>
                        <a:pt x="558" y="23"/>
                        <a:pt x="557" y="25"/>
                      </a:cubicBezTo>
                      <a:cubicBezTo>
                        <a:pt x="556" y="27"/>
                        <a:pt x="562" y="30"/>
                        <a:pt x="557" y="32"/>
                      </a:cubicBezTo>
                      <a:cubicBezTo>
                        <a:pt x="553" y="34"/>
                        <a:pt x="545" y="34"/>
                        <a:pt x="544" y="38"/>
                      </a:cubicBezTo>
                      <a:cubicBezTo>
                        <a:pt x="543" y="42"/>
                        <a:pt x="534" y="44"/>
                        <a:pt x="529" y="46"/>
                      </a:cubicBezTo>
                      <a:cubicBezTo>
                        <a:pt x="523" y="47"/>
                        <a:pt x="537" y="53"/>
                        <a:pt x="531" y="57"/>
                      </a:cubicBezTo>
                      <a:cubicBezTo>
                        <a:pt x="525" y="62"/>
                        <a:pt x="517" y="61"/>
                        <a:pt x="515" y="61"/>
                      </a:cubicBezTo>
                      <a:cubicBezTo>
                        <a:pt x="514" y="60"/>
                        <a:pt x="511" y="64"/>
                        <a:pt x="507" y="66"/>
                      </a:cubicBezTo>
                      <a:cubicBezTo>
                        <a:pt x="504" y="67"/>
                        <a:pt x="506" y="63"/>
                        <a:pt x="503" y="62"/>
                      </a:cubicBezTo>
                      <a:cubicBezTo>
                        <a:pt x="500" y="61"/>
                        <a:pt x="504" y="58"/>
                        <a:pt x="501" y="56"/>
                      </a:cubicBezTo>
                      <a:cubicBezTo>
                        <a:pt x="497" y="54"/>
                        <a:pt x="499" y="58"/>
                        <a:pt x="494" y="60"/>
                      </a:cubicBezTo>
                      <a:cubicBezTo>
                        <a:pt x="489" y="62"/>
                        <a:pt x="492" y="56"/>
                        <a:pt x="487" y="56"/>
                      </a:cubicBezTo>
                      <a:cubicBezTo>
                        <a:pt x="482" y="57"/>
                        <a:pt x="479" y="62"/>
                        <a:pt x="471" y="63"/>
                      </a:cubicBezTo>
                      <a:cubicBezTo>
                        <a:pt x="464" y="63"/>
                        <a:pt x="468" y="60"/>
                        <a:pt x="466" y="60"/>
                      </a:cubicBezTo>
                      <a:cubicBezTo>
                        <a:pt x="464" y="60"/>
                        <a:pt x="462" y="64"/>
                        <a:pt x="459" y="65"/>
                      </a:cubicBezTo>
                      <a:cubicBezTo>
                        <a:pt x="457" y="65"/>
                        <a:pt x="457" y="59"/>
                        <a:pt x="459" y="57"/>
                      </a:cubicBezTo>
                      <a:cubicBezTo>
                        <a:pt x="461" y="55"/>
                        <a:pt x="460" y="52"/>
                        <a:pt x="456" y="52"/>
                      </a:cubicBezTo>
                      <a:cubicBezTo>
                        <a:pt x="453" y="53"/>
                        <a:pt x="451" y="51"/>
                        <a:pt x="450" y="48"/>
                      </a:cubicBezTo>
                      <a:cubicBezTo>
                        <a:pt x="449" y="45"/>
                        <a:pt x="447" y="50"/>
                        <a:pt x="442" y="50"/>
                      </a:cubicBezTo>
                      <a:cubicBezTo>
                        <a:pt x="438" y="50"/>
                        <a:pt x="440" y="45"/>
                        <a:pt x="436" y="47"/>
                      </a:cubicBezTo>
                      <a:cubicBezTo>
                        <a:pt x="431" y="49"/>
                        <a:pt x="403" y="63"/>
                        <a:pt x="399" y="66"/>
                      </a:cubicBezTo>
                      <a:cubicBezTo>
                        <a:pt x="394" y="69"/>
                        <a:pt x="393" y="71"/>
                        <a:pt x="387" y="71"/>
                      </a:cubicBezTo>
                      <a:cubicBezTo>
                        <a:pt x="382" y="71"/>
                        <a:pt x="392" y="65"/>
                        <a:pt x="387" y="67"/>
                      </a:cubicBezTo>
                      <a:cubicBezTo>
                        <a:pt x="382" y="68"/>
                        <a:pt x="364" y="77"/>
                        <a:pt x="363" y="82"/>
                      </a:cubicBezTo>
                      <a:cubicBezTo>
                        <a:pt x="363" y="86"/>
                        <a:pt x="356" y="89"/>
                        <a:pt x="351" y="91"/>
                      </a:cubicBezTo>
                      <a:cubicBezTo>
                        <a:pt x="346" y="94"/>
                        <a:pt x="352" y="93"/>
                        <a:pt x="354" y="96"/>
                      </a:cubicBezTo>
                      <a:cubicBezTo>
                        <a:pt x="356" y="99"/>
                        <a:pt x="352" y="99"/>
                        <a:pt x="350" y="101"/>
                      </a:cubicBezTo>
                      <a:cubicBezTo>
                        <a:pt x="348" y="103"/>
                        <a:pt x="352" y="101"/>
                        <a:pt x="357" y="104"/>
                      </a:cubicBezTo>
                      <a:cubicBezTo>
                        <a:pt x="361" y="108"/>
                        <a:pt x="356" y="107"/>
                        <a:pt x="355" y="113"/>
                      </a:cubicBezTo>
                      <a:cubicBezTo>
                        <a:pt x="355" y="119"/>
                        <a:pt x="351" y="116"/>
                        <a:pt x="349" y="118"/>
                      </a:cubicBezTo>
                      <a:cubicBezTo>
                        <a:pt x="347" y="120"/>
                        <a:pt x="349" y="122"/>
                        <a:pt x="351" y="124"/>
                      </a:cubicBezTo>
                      <a:cubicBezTo>
                        <a:pt x="358" y="121"/>
                        <a:pt x="376" y="112"/>
                        <a:pt x="382" y="112"/>
                      </a:cubicBezTo>
                      <a:cubicBezTo>
                        <a:pt x="387" y="112"/>
                        <a:pt x="387" y="116"/>
                        <a:pt x="393" y="115"/>
                      </a:cubicBezTo>
                      <a:cubicBezTo>
                        <a:pt x="399" y="114"/>
                        <a:pt x="398" y="118"/>
                        <a:pt x="395" y="121"/>
                      </a:cubicBezTo>
                      <a:cubicBezTo>
                        <a:pt x="391" y="124"/>
                        <a:pt x="377" y="137"/>
                        <a:pt x="374" y="136"/>
                      </a:cubicBezTo>
                      <a:cubicBezTo>
                        <a:pt x="370" y="135"/>
                        <a:pt x="359" y="138"/>
                        <a:pt x="354" y="141"/>
                      </a:cubicBezTo>
                      <a:cubicBezTo>
                        <a:pt x="349" y="144"/>
                        <a:pt x="355" y="148"/>
                        <a:pt x="351" y="148"/>
                      </a:cubicBezTo>
                      <a:cubicBezTo>
                        <a:pt x="348" y="148"/>
                        <a:pt x="341" y="146"/>
                        <a:pt x="340" y="149"/>
                      </a:cubicBezTo>
                      <a:cubicBezTo>
                        <a:pt x="338" y="151"/>
                        <a:pt x="343" y="152"/>
                        <a:pt x="342" y="155"/>
                      </a:cubicBezTo>
                      <a:cubicBezTo>
                        <a:pt x="341" y="157"/>
                        <a:pt x="341" y="162"/>
                        <a:pt x="338" y="164"/>
                      </a:cubicBezTo>
                      <a:cubicBezTo>
                        <a:pt x="335" y="166"/>
                        <a:pt x="344" y="168"/>
                        <a:pt x="341" y="169"/>
                      </a:cubicBezTo>
                      <a:cubicBezTo>
                        <a:pt x="338" y="170"/>
                        <a:pt x="346" y="171"/>
                        <a:pt x="345" y="175"/>
                      </a:cubicBezTo>
                      <a:cubicBezTo>
                        <a:pt x="344" y="178"/>
                        <a:pt x="337" y="180"/>
                        <a:pt x="335" y="184"/>
                      </a:cubicBezTo>
                      <a:cubicBezTo>
                        <a:pt x="335" y="185"/>
                        <a:pt x="334" y="186"/>
                        <a:pt x="334" y="188"/>
                      </a:cubicBezTo>
                      <a:cubicBezTo>
                        <a:pt x="334" y="191"/>
                        <a:pt x="335" y="193"/>
                        <a:pt x="337" y="193"/>
                      </a:cubicBezTo>
                      <a:cubicBezTo>
                        <a:pt x="340" y="192"/>
                        <a:pt x="339" y="197"/>
                        <a:pt x="335" y="199"/>
                      </a:cubicBezTo>
                      <a:cubicBezTo>
                        <a:pt x="331" y="202"/>
                        <a:pt x="327" y="199"/>
                        <a:pt x="326" y="202"/>
                      </a:cubicBezTo>
                      <a:cubicBezTo>
                        <a:pt x="325" y="206"/>
                        <a:pt x="322" y="214"/>
                        <a:pt x="323" y="217"/>
                      </a:cubicBezTo>
                      <a:cubicBezTo>
                        <a:pt x="324" y="220"/>
                        <a:pt x="316" y="222"/>
                        <a:pt x="319" y="223"/>
                      </a:cubicBezTo>
                      <a:cubicBezTo>
                        <a:pt x="322" y="224"/>
                        <a:pt x="325" y="227"/>
                        <a:pt x="323" y="229"/>
                      </a:cubicBezTo>
                      <a:cubicBezTo>
                        <a:pt x="321" y="231"/>
                        <a:pt x="314" y="244"/>
                        <a:pt x="309" y="252"/>
                      </a:cubicBezTo>
                      <a:cubicBezTo>
                        <a:pt x="308" y="254"/>
                        <a:pt x="306" y="257"/>
                        <a:pt x="305" y="257"/>
                      </a:cubicBezTo>
                      <a:cubicBezTo>
                        <a:pt x="302" y="260"/>
                        <a:pt x="283" y="265"/>
                        <a:pt x="277" y="263"/>
                      </a:cubicBezTo>
                      <a:cubicBezTo>
                        <a:pt x="271" y="260"/>
                        <a:pt x="265" y="256"/>
                        <a:pt x="265" y="254"/>
                      </a:cubicBezTo>
                      <a:cubicBezTo>
                        <a:pt x="265" y="253"/>
                        <a:pt x="253" y="252"/>
                        <a:pt x="258" y="246"/>
                      </a:cubicBezTo>
                      <a:cubicBezTo>
                        <a:pt x="260" y="243"/>
                        <a:pt x="261" y="239"/>
                        <a:pt x="263" y="236"/>
                      </a:cubicBezTo>
                      <a:cubicBezTo>
                        <a:pt x="265" y="231"/>
                        <a:pt x="267" y="228"/>
                        <a:pt x="270" y="227"/>
                      </a:cubicBezTo>
                      <a:cubicBezTo>
                        <a:pt x="276" y="225"/>
                        <a:pt x="280" y="212"/>
                        <a:pt x="285" y="211"/>
                      </a:cubicBezTo>
                      <a:cubicBezTo>
                        <a:pt x="289" y="210"/>
                        <a:pt x="298" y="209"/>
                        <a:pt x="296" y="207"/>
                      </a:cubicBezTo>
                      <a:cubicBezTo>
                        <a:pt x="295" y="204"/>
                        <a:pt x="290" y="202"/>
                        <a:pt x="292" y="198"/>
                      </a:cubicBezTo>
                      <a:cubicBezTo>
                        <a:pt x="292" y="196"/>
                        <a:pt x="292" y="192"/>
                        <a:pt x="292" y="187"/>
                      </a:cubicBezTo>
                      <a:cubicBezTo>
                        <a:pt x="286" y="192"/>
                        <a:pt x="280" y="198"/>
                        <a:pt x="278" y="198"/>
                      </a:cubicBezTo>
                      <a:cubicBezTo>
                        <a:pt x="274" y="199"/>
                        <a:pt x="274" y="194"/>
                        <a:pt x="274" y="192"/>
                      </a:cubicBezTo>
                      <a:cubicBezTo>
                        <a:pt x="274" y="191"/>
                        <a:pt x="272" y="189"/>
                        <a:pt x="270" y="187"/>
                      </a:cubicBezTo>
                      <a:cubicBezTo>
                        <a:pt x="270" y="186"/>
                        <a:pt x="269" y="186"/>
                        <a:pt x="269" y="185"/>
                      </a:cubicBezTo>
                      <a:cubicBezTo>
                        <a:pt x="267" y="183"/>
                        <a:pt x="271" y="177"/>
                        <a:pt x="267" y="175"/>
                      </a:cubicBezTo>
                      <a:cubicBezTo>
                        <a:pt x="263" y="172"/>
                        <a:pt x="258" y="176"/>
                        <a:pt x="253" y="177"/>
                      </a:cubicBezTo>
                      <a:cubicBezTo>
                        <a:pt x="248" y="178"/>
                        <a:pt x="249" y="170"/>
                        <a:pt x="249" y="170"/>
                      </a:cubicBezTo>
                      <a:cubicBezTo>
                        <a:pt x="249" y="170"/>
                        <a:pt x="240" y="167"/>
                        <a:pt x="237" y="167"/>
                      </a:cubicBezTo>
                      <a:cubicBezTo>
                        <a:pt x="233" y="167"/>
                        <a:pt x="228" y="162"/>
                        <a:pt x="225" y="162"/>
                      </a:cubicBezTo>
                      <a:cubicBezTo>
                        <a:pt x="224" y="162"/>
                        <a:pt x="221" y="163"/>
                        <a:pt x="218" y="165"/>
                      </a:cubicBezTo>
                      <a:cubicBezTo>
                        <a:pt x="220" y="168"/>
                        <a:pt x="225" y="171"/>
                        <a:pt x="225" y="173"/>
                      </a:cubicBezTo>
                      <a:cubicBezTo>
                        <a:pt x="225" y="177"/>
                        <a:pt x="221" y="181"/>
                        <a:pt x="215" y="189"/>
                      </a:cubicBezTo>
                      <a:cubicBezTo>
                        <a:pt x="215" y="190"/>
                        <a:pt x="214" y="190"/>
                        <a:pt x="214" y="190"/>
                      </a:cubicBezTo>
                      <a:cubicBezTo>
                        <a:pt x="208" y="197"/>
                        <a:pt x="192" y="197"/>
                        <a:pt x="185" y="198"/>
                      </a:cubicBezTo>
                      <a:cubicBezTo>
                        <a:pt x="178" y="200"/>
                        <a:pt x="174" y="194"/>
                        <a:pt x="166" y="198"/>
                      </a:cubicBezTo>
                      <a:cubicBezTo>
                        <a:pt x="159" y="201"/>
                        <a:pt x="159" y="194"/>
                        <a:pt x="155" y="194"/>
                      </a:cubicBezTo>
                      <a:cubicBezTo>
                        <a:pt x="150" y="194"/>
                        <a:pt x="154" y="189"/>
                        <a:pt x="151" y="189"/>
                      </a:cubicBezTo>
                      <a:cubicBezTo>
                        <a:pt x="149" y="189"/>
                        <a:pt x="150" y="187"/>
                        <a:pt x="151" y="185"/>
                      </a:cubicBezTo>
                      <a:cubicBezTo>
                        <a:pt x="152" y="183"/>
                        <a:pt x="146" y="185"/>
                        <a:pt x="137" y="185"/>
                      </a:cubicBezTo>
                      <a:cubicBezTo>
                        <a:pt x="128" y="185"/>
                        <a:pt x="111" y="190"/>
                        <a:pt x="102" y="194"/>
                      </a:cubicBezTo>
                      <a:cubicBezTo>
                        <a:pt x="92" y="198"/>
                        <a:pt x="94" y="198"/>
                        <a:pt x="83" y="195"/>
                      </a:cubicBezTo>
                      <a:cubicBezTo>
                        <a:pt x="72" y="192"/>
                        <a:pt x="72" y="197"/>
                        <a:pt x="70" y="200"/>
                      </a:cubicBezTo>
                      <a:cubicBezTo>
                        <a:pt x="69" y="203"/>
                        <a:pt x="66" y="204"/>
                        <a:pt x="61" y="207"/>
                      </a:cubicBezTo>
                      <a:cubicBezTo>
                        <a:pt x="56" y="209"/>
                        <a:pt x="50" y="206"/>
                        <a:pt x="44" y="207"/>
                      </a:cubicBezTo>
                      <a:cubicBezTo>
                        <a:pt x="38" y="208"/>
                        <a:pt x="27" y="214"/>
                        <a:pt x="24" y="217"/>
                      </a:cubicBezTo>
                      <a:cubicBezTo>
                        <a:pt x="20" y="220"/>
                        <a:pt x="25" y="219"/>
                        <a:pt x="28" y="222"/>
                      </a:cubicBezTo>
                      <a:cubicBezTo>
                        <a:pt x="32" y="224"/>
                        <a:pt x="16" y="225"/>
                        <a:pt x="14" y="227"/>
                      </a:cubicBezTo>
                      <a:cubicBezTo>
                        <a:pt x="11" y="229"/>
                        <a:pt x="16" y="230"/>
                        <a:pt x="19" y="230"/>
                      </a:cubicBezTo>
                      <a:cubicBezTo>
                        <a:pt x="23" y="230"/>
                        <a:pt x="20" y="233"/>
                        <a:pt x="18" y="237"/>
                      </a:cubicBezTo>
                      <a:cubicBezTo>
                        <a:pt x="15" y="240"/>
                        <a:pt x="16" y="232"/>
                        <a:pt x="12" y="235"/>
                      </a:cubicBezTo>
                      <a:cubicBezTo>
                        <a:pt x="9" y="237"/>
                        <a:pt x="7" y="236"/>
                        <a:pt x="3" y="239"/>
                      </a:cubicBezTo>
                      <a:cubicBezTo>
                        <a:pt x="0" y="243"/>
                        <a:pt x="8" y="242"/>
                        <a:pt x="10" y="242"/>
                      </a:cubicBezTo>
                      <a:cubicBezTo>
                        <a:pt x="12" y="241"/>
                        <a:pt x="14" y="243"/>
                        <a:pt x="14" y="246"/>
                      </a:cubicBezTo>
                      <a:cubicBezTo>
                        <a:pt x="14" y="249"/>
                        <a:pt x="8" y="253"/>
                        <a:pt x="6" y="256"/>
                      </a:cubicBezTo>
                      <a:cubicBezTo>
                        <a:pt x="3" y="259"/>
                        <a:pt x="8" y="258"/>
                        <a:pt x="10" y="258"/>
                      </a:cubicBezTo>
                      <a:cubicBezTo>
                        <a:pt x="11" y="259"/>
                        <a:pt x="4" y="262"/>
                        <a:pt x="7" y="264"/>
                      </a:cubicBezTo>
                      <a:cubicBezTo>
                        <a:pt x="10" y="265"/>
                        <a:pt x="14" y="261"/>
                        <a:pt x="18" y="262"/>
                      </a:cubicBezTo>
                      <a:cubicBezTo>
                        <a:pt x="22" y="262"/>
                        <a:pt x="18" y="266"/>
                        <a:pt x="21" y="270"/>
                      </a:cubicBezTo>
                      <a:cubicBezTo>
                        <a:pt x="24" y="273"/>
                        <a:pt x="29" y="270"/>
                        <a:pt x="33" y="270"/>
                      </a:cubicBezTo>
                      <a:cubicBezTo>
                        <a:pt x="37" y="270"/>
                        <a:pt x="39" y="259"/>
                        <a:pt x="43" y="258"/>
                      </a:cubicBezTo>
                      <a:cubicBezTo>
                        <a:pt x="47" y="257"/>
                        <a:pt x="50" y="265"/>
                        <a:pt x="53" y="269"/>
                      </a:cubicBezTo>
                      <a:cubicBezTo>
                        <a:pt x="55" y="272"/>
                        <a:pt x="64" y="269"/>
                        <a:pt x="68" y="269"/>
                      </a:cubicBezTo>
                      <a:cubicBezTo>
                        <a:pt x="72" y="268"/>
                        <a:pt x="75" y="264"/>
                        <a:pt x="78" y="261"/>
                      </a:cubicBezTo>
                      <a:cubicBezTo>
                        <a:pt x="81" y="258"/>
                        <a:pt x="90" y="260"/>
                        <a:pt x="90" y="260"/>
                      </a:cubicBezTo>
                      <a:cubicBezTo>
                        <a:pt x="90" y="260"/>
                        <a:pt x="99" y="259"/>
                        <a:pt x="101" y="259"/>
                      </a:cubicBezTo>
                      <a:cubicBezTo>
                        <a:pt x="103" y="259"/>
                        <a:pt x="92" y="266"/>
                        <a:pt x="92" y="269"/>
                      </a:cubicBezTo>
                      <a:cubicBezTo>
                        <a:pt x="92" y="271"/>
                        <a:pt x="90" y="272"/>
                        <a:pt x="88" y="273"/>
                      </a:cubicBezTo>
                      <a:cubicBezTo>
                        <a:pt x="87" y="274"/>
                        <a:pt x="85" y="276"/>
                        <a:pt x="85" y="277"/>
                      </a:cubicBezTo>
                      <a:cubicBezTo>
                        <a:pt x="85" y="281"/>
                        <a:pt x="80" y="287"/>
                        <a:pt x="78" y="290"/>
                      </a:cubicBezTo>
                      <a:cubicBezTo>
                        <a:pt x="78" y="290"/>
                        <a:pt x="78" y="290"/>
                        <a:pt x="78" y="290"/>
                      </a:cubicBezTo>
                      <a:cubicBezTo>
                        <a:pt x="75" y="294"/>
                        <a:pt x="66" y="302"/>
                        <a:pt x="60" y="306"/>
                      </a:cubicBezTo>
                      <a:cubicBezTo>
                        <a:pt x="58" y="308"/>
                        <a:pt x="55" y="311"/>
                        <a:pt x="51" y="315"/>
                      </a:cubicBezTo>
                      <a:cubicBezTo>
                        <a:pt x="44" y="323"/>
                        <a:pt x="36" y="334"/>
                        <a:pt x="30" y="340"/>
                      </a:cubicBezTo>
                      <a:cubicBezTo>
                        <a:pt x="28" y="343"/>
                        <a:pt x="27" y="345"/>
                        <a:pt x="26" y="345"/>
                      </a:cubicBezTo>
                      <a:cubicBezTo>
                        <a:pt x="26" y="346"/>
                        <a:pt x="25" y="346"/>
                        <a:pt x="24" y="346"/>
                      </a:cubicBezTo>
                      <a:cubicBezTo>
                        <a:pt x="17" y="375"/>
                        <a:pt x="17" y="375"/>
                        <a:pt x="17" y="375"/>
                      </a:cubicBezTo>
                      <a:cubicBezTo>
                        <a:pt x="18" y="375"/>
                        <a:pt x="18" y="375"/>
                        <a:pt x="18" y="375"/>
                      </a:cubicBezTo>
                      <a:cubicBezTo>
                        <a:pt x="18" y="375"/>
                        <a:pt x="18" y="374"/>
                        <a:pt x="19" y="374"/>
                      </a:cubicBezTo>
                      <a:cubicBezTo>
                        <a:pt x="19" y="374"/>
                        <a:pt x="19" y="375"/>
                        <a:pt x="19" y="376"/>
                      </a:cubicBezTo>
                      <a:cubicBezTo>
                        <a:pt x="18" y="379"/>
                        <a:pt x="10" y="389"/>
                        <a:pt x="8" y="391"/>
                      </a:cubicBezTo>
                      <a:cubicBezTo>
                        <a:pt x="5" y="394"/>
                        <a:pt x="10" y="393"/>
                        <a:pt x="10" y="396"/>
                      </a:cubicBezTo>
                      <a:cubicBezTo>
                        <a:pt x="10" y="398"/>
                        <a:pt x="12" y="415"/>
                        <a:pt x="14" y="418"/>
                      </a:cubicBezTo>
                      <a:cubicBezTo>
                        <a:pt x="16" y="421"/>
                        <a:pt x="11" y="426"/>
                        <a:pt x="14" y="430"/>
                      </a:cubicBezTo>
                      <a:cubicBezTo>
                        <a:pt x="16" y="434"/>
                        <a:pt x="10" y="440"/>
                        <a:pt x="10" y="444"/>
                      </a:cubicBezTo>
                      <a:cubicBezTo>
                        <a:pt x="10" y="448"/>
                        <a:pt x="18" y="453"/>
                        <a:pt x="19" y="459"/>
                      </a:cubicBezTo>
                      <a:cubicBezTo>
                        <a:pt x="21" y="464"/>
                        <a:pt x="17" y="480"/>
                        <a:pt x="15" y="488"/>
                      </a:cubicBezTo>
                      <a:cubicBezTo>
                        <a:pt x="14" y="497"/>
                        <a:pt x="12" y="504"/>
                        <a:pt x="13" y="508"/>
                      </a:cubicBezTo>
                      <a:cubicBezTo>
                        <a:pt x="14" y="512"/>
                        <a:pt x="19" y="515"/>
                        <a:pt x="22" y="519"/>
                      </a:cubicBezTo>
                      <a:cubicBezTo>
                        <a:pt x="25" y="522"/>
                        <a:pt x="27" y="545"/>
                        <a:pt x="27" y="549"/>
                      </a:cubicBezTo>
                      <a:cubicBezTo>
                        <a:pt x="26" y="553"/>
                        <a:pt x="28" y="554"/>
                        <a:pt x="30" y="557"/>
                      </a:cubicBezTo>
                      <a:cubicBezTo>
                        <a:pt x="31" y="560"/>
                        <a:pt x="28" y="561"/>
                        <a:pt x="30" y="564"/>
                      </a:cubicBezTo>
                      <a:cubicBezTo>
                        <a:pt x="32" y="567"/>
                        <a:pt x="33" y="570"/>
                        <a:pt x="33" y="575"/>
                      </a:cubicBezTo>
                      <a:cubicBezTo>
                        <a:pt x="34" y="576"/>
                        <a:pt x="34" y="578"/>
                        <a:pt x="34" y="580"/>
                      </a:cubicBezTo>
                      <a:cubicBezTo>
                        <a:pt x="33" y="587"/>
                        <a:pt x="26" y="591"/>
                        <a:pt x="30" y="597"/>
                      </a:cubicBezTo>
                      <a:cubicBezTo>
                        <a:pt x="33" y="603"/>
                        <a:pt x="28" y="615"/>
                        <a:pt x="28" y="619"/>
                      </a:cubicBezTo>
                      <a:cubicBezTo>
                        <a:pt x="27" y="624"/>
                        <a:pt x="29" y="632"/>
                        <a:pt x="31" y="632"/>
                      </a:cubicBezTo>
                      <a:cubicBezTo>
                        <a:pt x="33" y="632"/>
                        <a:pt x="42" y="634"/>
                        <a:pt x="45" y="633"/>
                      </a:cubicBezTo>
                      <a:cubicBezTo>
                        <a:pt x="48" y="632"/>
                        <a:pt x="55" y="626"/>
                        <a:pt x="59" y="624"/>
                      </a:cubicBezTo>
                      <a:cubicBezTo>
                        <a:pt x="62" y="622"/>
                        <a:pt x="69" y="622"/>
                        <a:pt x="73" y="622"/>
                      </a:cubicBezTo>
                      <a:cubicBezTo>
                        <a:pt x="77" y="621"/>
                        <a:pt x="85" y="616"/>
                        <a:pt x="87" y="614"/>
                      </a:cubicBezTo>
                      <a:cubicBezTo>
                        <a:pt x="89" y="613"/>
                        <a:pt x="94" y="613"/>
                        <a:pt x="98" y="612"/>
                      </a:cubicBezTo>
                      <a:cubicBezTo>
                        <a:pt x="102" y="612"/>
                        <a:pt x="102" y="605"/>
                        <a:pt x="108" y="603"/>
                      </a:cubicBezTo>
                      <a:cubicBezTo>
                        <a:pt x="113" y="600"/>
                        <a:pt x="142" y="591"/>
                        <a:pt x="145" y="591"/>
                      </a:cubicBezTo>
                      <a:cubicBezTo>
                        <a:pt x="148" y="590"/>
                        <a:pt x="150" y="580"/>
                        <a:pt x="153" y="577"/>
                      </a:cubicBezTo>
                      <a:cubicBezTo>
                        <a:pt x="155" y="576"/>
                        <a:pt x="159" y="575"/>
                        <a:pt x="165" y="573"/>
                      </a:cubicBezTo>
                      <a:cubicBezTo>
                        <a:pt x="171" y="571"/>
                        <a:pt x="178" y="568"/>
                        <a:pt x="180" y="568"/>
                      </a:cubicBezTo>
                      <a:cubicBezTo>
                        <a:pt x="182" y="568"/>
                        <a:pt x="186" y="568"/>
                        <a:pt x="189" y="568"/>
                      </a:cubicBezTo>
                      <a:cubicBezTo>
                        <a:pt x="192" y="567"/>
                        <a:pt x="194" y="560"/>
                        <a:pt x="197" y="556"/>
                      </a:cubicBezTo>
                      <a:cubicBezTo>
                        <a:pt x="200" y="552"/>
                        <a:pt x="208" y="550"/>
                        <a:pt x="212" y="550"/>
                      </a:cubicBezTo>
                      <a:cubicBezTo>
                        <a:pt x="216" y="550"/>
                        <a:pt x="217" y="541"/>
                        <a:pt x="219" y="538"/>
                      </a:cubicBezTo>
                      <a:cubicBezTo>
                        <a:pt x="222" y="535"/>
                        <a:pt x="234" y="536"/>
                        <a:pt x="234" y="532"/>
                      </a:cubicBezTo>
                      <a:cubicBezTo>
                        <a:pt x="234" y="527"/>
                        <a:pt x="239" y="512"/>
                        <a:pt x="242" y="509"/>
                      </a:cubicBezTo>
                      <a:cubicBezTo>
                        <a:pt x="245" y="505"/>
                        <a:pt x="245" y="509"/>
                        <a:pt x="247" y="511"/>
                      </a:cubicBezTo>
                      <a:cubicBezTo>
                        <a:pt x="250" y="513"/>
                        <a:pt x="251" y="505"/>
                        <a:pt x="253" y="502"/>
                      </a:cubicBezTo>
                      <a:cubicBezTo>
                        <a:pt x="256" y="500"/>
                        <a:pt x="267" y="491"/>
                        <a:pt x="269" y="489"/>
                      </a:cubicBezTo>
                      <a:cubicBezTo>
                        <a:pt x="271" y="487"/>
                        <a:pt x="276" y="478"/>
                        <a:pt x="273" y="476"/>
                      </a:cubicBezTo>
                      <a:cubicBezTo>
                        <a:pt x="269" y="473"/>
                        <a:pt x="269" y="460"/>
                        <a:pt x="265" y="461"/>
                      </a:cubicBezTo>
                      <a:cubicBezTo>
                        <a:pt x="262" y="462"/>
                        <a:pt x="261" y="459"/>
                        <a:pt x="256" y="458"/>
                      </a:cubicBezTo>
                      <a:cubicBezTo>
                        <a:pt x="251" y="457"/>
                        <a:pt x="247" y="448"/>
                        <a:pt x="245" y="444"/>
                      </a:cubicBezTo>
                      <a:cubicBezTo>
                        <a:pt x="245" y="443"/>
                        <a:pt x="245" y="442"/>
                        <a:pt x="245" y="441"/>
                      </a:cubicBezTo>
                      <a:cubicBezTo>
                        <a:pt x="245" y="437"/>
                        <a:pt x="250" y="431"/>
                        <a:pt x="250" y="429"/>
                      </a:cubicBezTo>
                      <a:cubicBezTo>
                        <a:pt x="249" y="429"/>
                        <a:pt x="250" y="428"/>
                        <a:pt x="250" y="428"/>
                      </a:cubicBezTo>
                      <a:cubicBezTo>
                        <a:pt x="251" y="425"/>
                        <a:pt x="253" y="421"/>
                        <a:pt x="253" y="419"/>
                      </a:cubicBezTo>
                      <a:cubicBezTo>
                        <a:pt x="252" y="416"/>
                        <a:pt x="248" y="421"/>
                        <a:pt x="245" y="424"/>
                      </a:cubicBezTo>
                      <a:cubicBezTo>
                        <a:pt x="245" y="425"/>
                        <a:pt x="244" y="425"/>
                        <a:pt x="244" y="426"/>
                      </a:cubicBezTo>
                      <a:cubicBezTo>
                        <a:pt x="242" y="429"/>
                        <a:pt x="234" y="437"/>
                        <a:pt x="228" y="440"/>
                      </a:cubicBezTo>
                      <a:cubicBezTo>
                        <a:pt x="222" y="443"/>
                        <a:pt x="225" y="445"/>
                        <a:pt x="218" y="449"/>
                      </a:cubicBezTo>
                      <a:cubicBezTo>
                        <a:pt x="211" y="453"/>
                        <a:pt x="205" y="453"/>
                        <a:pt x="199" y="451"/>
                      </a:cubicBezTo>
                      <a:cubicBezTo>
                        <a:pt x="193" y="449"/>
                        <a:pt x="193" y="452"/>
                        <a:pt x="189" y="454"/>
                      </a:cubicBezTo>
                      <a:cubicBezTo>
                        <a:pt x="187" y="456"/>
                        <a:pt x="186" y="455"/>
                        <a:pt x="185" y="454"/>
                      </a:cubicBezTo>
                      <a:cubicBezTo>
                        <a:pt x="184" y="453"/>
                        <a:pt x="183" y="451"/>
                        <a:pt x="181" y="451"/>
                      </a:cubicBezTo>
                      <a:cubicBezTo>
                        <a:pt x="178" y="451"/>
                        <a:pt x="181" y="446"/>
                        <a:pt x="184" y="444"/>
                      </a:cubicBezTo>
                      <a:cubicBezTo>
                        <a:pt x="184" y="444"/>
                        <a:pt x="184" y="444"/>
                        <a:pt x="184" y="444"/>
                      </a:cubicBezTo>
                      <a:cubicBezTo>
                        <a:pt x="186" y="442"/>
                        <a:pt x="188" y="439"/>
                        <a:pt x="188" y="437"/>
                      </a:cubicBezTo>
                      <a:cubicBezTo>
                        <a:pt x="187" y="435"/>
                        <a:pt x="190" y="431"/>
                        <a:pt x="192" y="429"/>
                      </a:cubicBezTo>
                      <a:cubicBezTo>
                        <a:pt x="194" y="427"/>
                        <a:pt x="190" y="420"/>
                        <a:pt x="186" y="421"/>
                      </a:cubicBezTo>
                      <a:cubicBezTo>
                        <a:pt x="182" y="422"/>
                        <a:pt x="178" y="435"/>
                        <a:pt x="177" y="440"/>
                      </a:cubicBezTo>
                      <a:cubicBezTo>
                        <a:pt x="177" y="441"/>
                        <a:pt x="177" y="441"/>
                        <a:pt x="177" y="441"/>
                      </a:cubicBezTo>
                      <a:cubicBezTo>
                        <a:pt x="176" y="443"/>
                        <a:pt x="175" y="429"/>
                        <a:pt x="175" y="425"/>
                      </a:cubicBezTo>
                      <a:cubicBezTo>
                        <a:pt x="174" y="422"/>
                        <a:pt x="176" y="420"/>
                        <a:pt x="178" y="417"/>
                      </a:cubicBezTo>
                      <a:cubicBezTo>
                        <a:pt x="180" y="414"/>
                        <a:pt x="180" y="408"/>
                        <a:pt x="176" y="406"/>
                      </a:cubicBezTo>
                      <a:cubicBezTo>
                        <a:pt x="173" y="404"/>
                        <a:pt x="175" y="400"/>
                        <a:pt x="173" y="400"/>
                      </a:cubicBezTo>
                      <a:cubicBezTo>
                        <a:pt x="171" y="400"/>
                        <a:pt x="170" y="395"/>
                        <a:pt x="172" y="390"/>
                      </a:cubicBezTo>
                      <a:cubicBezTo>
                        <a:pt x="172" y="389"/>
                        <a:pt x="172" y="387"/>
                        <a:pt x="172" y="386"/>
                      </a:cubicBezTo>
                      <a:cubicBezTo>
                        <a:pt x="172" y="380"/>
                        <a:pt x="172" y="371"/>
                        <a:pt x="172" y="371"/>
                      </a:cubicBezTo>
                      <a:cubicBezTo>
                        <a:pt x="172" y="371"/>
                        <a:pt x="178" y="363"/>
                        <a:pt x="181" y="362"/>
                      </a:cubicBezTo>
                      <a:cubicBezTo>
                        <a:pt x="181" y="362"/>
                        <a:pt x="181" y="362"/>
                        <a:pt x="181" y="362"/>
                      </a:cubicBezTo>
                      <a:cubicBezTo>
                        <a:pt x="183" y="362"/>
                        <a:pt x="184" y="361"/>
                        <a:pt x="186" y="360"/>
                      </a:cubicBezTo>
                      <a:cubicBezTo>
                        <a:pt x="188" y="360"/>
                        <a:pt x="190" y="359"/>
                        <a:pt x="190" y="358"/>
                      </a:cubicBezTo>
                      <a:cubicBezTo>
                        <a:pt x="191" y="356"/>
                        <a:pt x="194" y="360"/>
                        <a:pt x="196" y="361"/>
                      </a:cubicBezTo>
                      <a:cubicBezTo>
                        <a:pt x="197" y="363"/>
                        <a:pt x="202" y="359"/>
                        <a:pt x="205" y="358"/>
                      </a:cubicBezTo>
                      <a:cubicBezTo>
                        <a:pt x="208" y="358"/>
                        <a:pt x="202" y="371"/>
                        <a:pt x="204" y="375"/>
                      </a:cubicBezTo>
                      <a:cubicBezTo>
                        <a:pt x="206" y="379"/>
                        <a:pt x="203" y="384"/>
                        <a:pt x="203" y="388"/>
                      </a:cubicBezTo>
                      <a:cubicBezTo>
                        <a:pt x="203" y="392"/>
                        <a:pt x="207" y="394"/>
                        <a:pt x="212" y="396"/>
                      </a:cubicBezTo>
                      <a:cubicBezTo>
                        <a:pt x="217" y="398"/>
                        <a:pt x="216" y="404"/>
                        <a:pt x="219" y="407"/>
                      </a:cubicBezTo>
                      <a:cubicBezTo>
                        <a:pt x="222" y="409"/>
                        <a:pt x="222" y="412"/>
                        <a:pt x="224" y="412"/>
                      </a:cubicBezTo>
                      <a:cubicBezTo>
                        <a:pt x="226" y="413"/>
                        <a:pt x="229" y="413"/>
                        <a:pt x="232" y="415"/>
                      </a:cubicBezTo>
                      <a:cubicBezTo>
                        <a:pt x="235" y="417"/>
                        <a:pt x="235" y="412"/>
                        <a:pt x="239" y="412"/>
                      </a:cubicBezTo>
                      <a:cubicBezTo>
                        <a:pt x="244" y="412"/>
                        <a:pt x="251" y="412"/>
                        <a:pt x="254" y="411"/>
                      </a:cubicBezTo>
                      <a:cubicBezTo>
                        <a:pt x="258" y="411"/>
                        <a:pt x="257" y="406"/>
                        <a:pt x="262" y="405"/>
                      </a:cubicBezTo>
                      <a:cubicBezTo>
                        <a:pt x="268" y="405"/>
                        <a:pt x="262" y="424"/>
                        <a:pt x="266" y="427"/>
                      </a:cubicBezTo>
                      <a:cubicBezTo>
                        <a:pt x="270" y="430"/>
                        <a:pt x="274" y="428"/>
                        <a:pt x="277" y="430"/>
                      </a:cubicBezTo>
                      <a:cubicBezTo>
                        <a:pt x="281" y="433"/>
                        <a:pt x="283" y="431"/>
                        <a:pt x="287" y="432"/>
                      </a:cubicBezTo>
                      <a:cubicBezTo>
                        <a:pt x="292" y="432"/>
                        <a:pt x="305" y="436"/>
                        <a:pt x="307" y="435"/>
                      </a:cubicBezTo>
                      <a:cubicBezTo>
                        <a:pt x="308" y="435"/>
                        <a:pt x="309" y="435"/>
                        <a:pt x="311" y="435"/>
                      </a:cubicBezTo>
                      <a:cubicBezTo>
                        <a:pt x="312" y="436"/>
                        <a:pt x="314" y="437"/>
                        <a:pt x="317" y="436"/>
                      </a:cubicBezTo>
                      <a:cubicBezTo>
                        <a:pt x="321" y="436"/>
                        <a:pt x="335" y="434"/>
                        <a:pt x="337" y="433"/>
                      </a:cubicBezTo>
                      <a:cubicBezTo>
                        <a:pt x="340" y="432"/>
                        <a:pt x="342" y="434"/>
                        <a:pt x="346" y="435"/>
                      </a:cubicBezTo>
                      <a:cubicBezTo>
                        <a:pt x="351" y="437"/>
                        <a:pt x="367" y="432"/>
                        <a:pt x="370" y="432"/>
                      </a:cubicBezTo>
                      <a:cubicBezTo>
                        <a:pt x="373" y="432"/>
                        <a:pt x="371" y="438"/>
                        <a:pt x="371" y="440"/>
                      </a:cubicBezTo>
                      <a:cubicBezTo>
                        <a:pt x="371" y="442"/>
                        <a:pt x="371" y="442"/>
                        <a:pt x="377" y="445"/>
                      </a:cubicBezTo>
                      <a:cubicBezTo>
                        <a:pt x="382" y="449"/>
                        <a:pt x="374" y="452"/>
                        <a:pt x="376" y="455"/>
                      </a:cubicBezTo>
                      <a:cubicBezTo>
                        <a:pt x="377" y="457"/>
                        <a:pt x="380" y="456"/>
                        <a:pt x="383" y="457"/>
                      </a:cubicBezTo>
                      <a:cubicBezTo>
                        <a:pt x="384" y="458"/>
                        <a:pt x="385" y="459"/>
                        <a:pt x="386" y="461"/>
                      </a:cubicBezTo>
                      <a:cubicBezTo>
                        <a:pt x="390" y="468"/>
                        <a:pt x="389" y="469"/>
                        <a:pt x="392" y="472"/>
                      </a:cubicBezTo>
                      <a:cubicBezTo>
                        <a:pt x="396" y="475"/>
                        <a:pt x="409" y="467"/>
                        <a:pt x="412" y="468"/>
                      </a:cubicBezTo>
                      <a:cubicBezTo>
                        <a:pt x="416" y="469"/>
                        <a:pt x="400" y="479"/>
                        <a:pt x="394" y="479"/>
                      </a:cubicBezTo>
                      <a:cubicBezTo>
                        <a:pt x="388" y="478"/>
                        <a:pt x="387" y="479"/>
                        <a:pt x="389" y="485"/>
                      </a:cubicBezTo>
                      <a:cubicBezTo>
                        <a:pt x="391" y="492"/>
                        <a:pt x="396" y="498"/>
                        <a:pt x="399" y="504"/>
                      </a:cubicBezTo>
                      <a:cubicBezTo>
                        <a:pt x="402" y="510"/>
                        <a:pt x="416" y="502"/>
                        <a:pt x="421" y="500"/>
                      </a:cubicBezTo>
                      <a:cubicBezTo>
                        <a:pt x="427" y="498"/>
                        <a:pt x="426" y="485"/>
                        <a:pt x="430" y="482"/>
                      </a:cubicBezTo>
                      <a:cubicBezTo>
                        <a:pt x="434" y="478"/>
                        <a:pt x="430" y="499"/>
                        <a:pt x="430" y="504"/>
                      </a:cubicBezTo>
                      <a:cubicBezTo>
                        <a:pt x="430" y="509"/>
                        <a:pt x="426" y="516"/>
                        <a:pt x="424" y="523"/>
                      </a:cubicBezTo>
                      <a:cubicBezTo>
                        <a:pt x="423" y="530"/>
                        <a:pt x="424" y="565"/>
                        <a:pt x="421" y="570"/>
                      </a:cubicBezTo>
                      <a:cubicBezTo>
                        <a:pt x="418" y="575"/>
                        <a:pt x="419" y="583"/>
                        <a:pt x="424" y="596"/>
                      </a:cubicBezTo>
                      <a:cubicBezTo>
                        <a:pt x="428" y="609"/>
                        <a:pt x="430" y="618"/>
                        <a:pt x="429" y="629"/>
                      </a:cubicBezTo>
                      <a:cubicBezTo>
                        <a:pt x="428" y="639"/>
                        <a:pt x="435" y="642"/>
                        <a:pt x="437" y="650"/>
                      </a:cubicBezTo>
                      <a:cubicBezTo>
                        <a:pt x="439" y="658"/>
                        <a:pt x="443" y="684"/>
                        <a:pt x="444" y="690"/>
                      </a:cubicBezTo>
                      <a:cubicBezTo>
                        <a:pt x="446" y="697"/>
                        <a:pt x="451" y="707"/>
                        <a:pt x="456" y="707"/>
                      </a:cubicBezTo>
                      <a:cubicBezTo>
                        <a:pt x="461" y="707"/>
                        <a:pt x="464" y="698"/>
                        <a:pt x="466" y="694"/>
                      </a:cubicBezTo>
                      <a:cubicBezTo>
                        <a:pt x="468" y="691"/>
                        <a:pt x="476" y="692"/>
                        <a:pt x="479" y="691"/>
                      </a:cubicBezTo>
                      <a:cubicBezTo>
                        <a:pt x="482" y="691"/>
                        <a:pt x="474" y="686"/>
                        <a:pt x="477" y="683"/>
                      </a:cubicBezTo>
                      <a:cubicBezTo>
                        <a:pt x="480" y="681"/>
                        <a:pt x="480" y="674"/>
                        <a:pt x="481" y="673"/>
                      </a:cubicBezTo>
                      <a:cubicBezTo>
                        <a:pt x="482" y="671"/>
                        <a:pt x="483" y="673"/>
                        <a:pt x="487" y="672"/>
                      </a:cubicBezTo>
                      <a:cubicBezTo>
                        <a:pt x="490" y="671"/>
                        <a:pt x="491" y="657"/>
                        <a:pt x="491" y="652"/>
                      </a:cubicBezTo>
                      <a:cubicBezTo>
                        <a:pt x="491" y="648"/>
                        <a:pt x="495" y="641"/>
                        <a:pt x="500" y="633"/>
                      </a:cubicBezTo>
                      <a:cubicBezTo>
                        <a:pt x="504" y="625"/>
                        <a:pt x="502" y="620"/>
                        <a:pt x="502" y="614"/>
                      </a:cubicBezTo>
                      <a:cubicBezTo>
                        <a:pt x="502" y="607"/>
                        <a:pt x="504" y="593"/>
                        <a:pt x="507" y="587"/>
                      </a:cubicBezTo>
                      <a:cubicBezTo>
                        <a:pt x="511" y="582"/>
                        <a:pt x="511" y="585"/>
                        <a:pt x="514" y="586"/>
                      </a:cubicBezTo>
                      <a:cubicBezTo>
                        <a:pt x="518" y="587"/>
                        <a:pt x="518" y="577"/>
                        <a:pt x="521" y="576"/>
                      </a:cubicBezTo>
                      <a:cubicBezTo>
                        <a:pt x="525" y="575"/>
                        <a:pt x="531" y="575"/>
                        <a:pt x="535" y="573"/>
                      </a:cubicBezTo>
                      <a:cubicBezTo>
                        <a:pt x="538" y="572"/>
                        <a:pt x="537" y="567"/>
                        <a:pt x="537" y="565"/>
                      </a:cubicBezTo>
                      <a:cubicBezTo>
                        <a:pt x="538" y="562"/>
                        <a:pt x="545" y="561"/>
                        <a:pt x="549" y="558"/>
                      </a:cubicBezTo>
                      <a:cubicBezTo>
                        <a:pt x="553" y="555"/>
                        <a:pt x="554" y="548"/>
                        <a:pt x="559" y="547"/>
                      </a:cubicBezTo>
                      <a:cubicBezTo>
                        <a:pt x="564" y="546"/>
                        <a:pt x="570" y="538"/>
                        <a:pt x="574" y="530"/>
                      </a:cubicBezTo>
                      <a:cubicBezTo>
                        <a:pt x="578" y="523"/>
                        <a:pt x="586" y="521"/>
                        <a:pt x="591" y="521"/>
                      </a:cubicBezTo>
                      <a:cubicBezTo>
                        <a:pt x="596" y="521"/>
                        <a:pt x="599" y="514"/>
                        <a:pt x="602" y="510"/>
                      </a:cubicBezTo>
                      <a:cubicBezTo>
                        <a:pt x="605" y="506"/>
                        <a:pt x="604" y="496"/>
                        <a:pt x="606" y="494"/>
                      </a:cubicBezTo>
                      <a:cubicBezTo>
                        <a:pt x="608" y="492"/>
                        <a:pt x="623" y="487"/>
                        <a:pt x="627" y="491"/>
                      </a:cubicBezTo>
                      <a:cubicBezTo>
                        <a:pt x="631" y="495"/>
                        <a:pt x="634" y="489"/>
                        <a:pt x="636" y="490"/>
                      </a:cubicBezTo>
                      <a:cubicBezTo>
                        <a:pt x="636" y="491"/>
                        <a:pt x="636" y="491"/>
                        <a:pt x="636" y="491"/>
                      </a:cubicBezTo>
                      <a:cubicBezTo>
                        <a:pt x="637" y="491"/>
                        <a:pt x="640" y="491"/>
                        <a:pt x="645" y="488"/>
                      </a:cubicBezTo>
                      <a:cubicBezTo>
                        <a:pt x="650" y="486"/>
                        <a:pt x="650" y="488"/>
                        <a:pt x="653" y="488"/>
                      </a:cubicBezTo>
                      <a:cubicBezTo>
                        <a:pt x="656" y="488"/>
                        <a:pt x="659" y="477"/>
                        <a:pt x="659" y="474"/>
                      </a:cubicBezTo>
                      <a:cubicBezTo>
                        <a:pt x="659" y="471"/>
                        <a:pt x="663" y="473"/>
                        <a:pt x="665" y="473"/>
                      </a:cubicBezTo>
                      <a:cubicBezTo>
                        <a:pt x="667" y="473"/>
                        <a:pt x="670" y="478"/>
                        <a:pt x="672" y="482"/>
                      </a:cubicBezTo>
                      <a:cubicBezTo>
                        <a:pt x="674" y="485"/>
                        <a:pt x="667" y="492"/>
                        <a:pt x="670" y="498"/>
                      </a:cubicBezTo>
                      <a:cubicBezTo>
                        <a:pt x="670" y="499"/>
                        <a:pt x="671" y="500"/>
                        <a:pt x="671" y="501"/>
                      </a:cubicBezTo>
                      <a:cubicBezTo>
                        <a:pt x="674" y="507"/>
                        <a:pt x="677" y="514"/>
                        <a:pt x="678" y="517"/>
                      </a:cubicBezTo>
                      <a:cubicBezTo>
                        <a:pt x="680" y="520"/>
                        <a:pt x="680" y="518"/>
                        <a:pt x="682" y="514"/>
                      </a:cubicBezTo>
                      <a:cubicBezTo>
                        <a:pt x="684" y="510"/>
                        <a:pt x="683" y="517"/>
                        <a:pt x="686" y="521"/>
                      </a:cubicBezTo>
                      <a:cubicBezTo>
                        <a:pt x="689" y="525"/>
                        <a:pt x="683" y="521"/>
                        <a:pt x="684" y="528"/>
                      </a:cubicBezTo>
                      <a:cubicBezTo>
                        <a:pt x="685" y="535"/>
                        <a:pt x="686" y="534"/>
                        <a:pt x="691" y="536"/>
                      </a:cubicBezTo>
                      <a:cubicBezTo>
                        <a:pt x="696" y="539"/>
                        <a:pt x="693" y="550"/>
                        <a:pt x="694" y="555"/>
                      </a:cubicBezTo>
                      <a:cubicBezTo>
                        <a:pt x="695" y="561"/>
                        <a:pt x="686" y="577"/>
                        <a:pt x="687" y="580"/>
                      </a:cubicBezTo>
                      <a:cubicBezTo>
                        <a:pt x="688" y="584"/>
                        <a:pt x="697" y="585"/>
                        <a:pt x="701" y="584"/>
                      </a:cubicBezTo>
                      <a:cubicBezTo>
                        <a:pt x="705" y="584"/>
                        <a:pt x="706" y="577"/>
                        <a:pt x="709" y="577"/>
                      </a:cubicBezTo>
                      <a:cubicBezTo>
                        <a:pt x="712" y="577"/>
                        <a:pt x="716" y="571"/>
                        <a:pt x="719" y="571"/>
                      </a:cubicBezTo>
                      <a:cubicBezTo>
                        <a:pt x="722" y="571"/>
                        <a:pt x="720" y="560"/>
                        <a:pt x="723" y="561"/>
                      </a:cubicBezTo>
                      <a:cubicBezTo>
                        <a:pt x="727" y="562"/>
                        <a:pt x="726" y="579"/>
                        <a:pt x="728" y="584"/>
                      </a:cubicBezTo>
                      <a:cubicBezTo>
                        <a:pt x="729" y="589"/>
                        <a:pt x="728" y="603"/>
                        <a:pt x="728" y="608"/>
                      </a:cubicBezTo>
                      <a:cubicBezTo>
                        <a:pt x="728" y="613"/>
                        <a:pt x="729" y="618"/>
                        <a:pt x="731" y="618"/>
                      </a:cubicBezTo>
                      <a:cubicBezTo>
                        <a:pt x="734" y="618"/>
                        <a:pt x="735" y="625"/>
                        <a:pt x="735" y="630"/>
                      </a:cubicBezTo>
                      <a:cubicBezTo>
                        <a:pt x="735" y="635"/>
                        <a:pt x="731" y="638"/>
                        <a:pt x="734" y="642"/>
                      </a:cubicBezTo>
                      <a:cubicBezTo>
                        <a:pt x="736" y="645"/>
                        <a:pt x="735" y="654"/>
                        <a:pt x="734" y="659"/>
                      </a:cubicBezTo>
                      <a:cubicBezTo>
                        <a:pt x="732" y="665"/>
                        <a:pt x="730" y="670"/>
                        <a:pt x="730" y="677"/>
                      </a:cubicBezTo>
                      <a:cubicBezTo>
                        <a:pt x="730" y="678"/>
                        <a:pt x="729" y="678"/>
                        <a:pt x="729" y="678"/>
                      </a:cubicBezTo>
                      <a:cubicBezTo>
                        <a:pt x="729" y="685"/>
                        <a:pt x="723" y="691"/>
                        <a:pt x="723" y="696"/>
                      </a:cubicBezTo>
                      <a:cubicBezTo>
                        <a:pt x="723" y="702"/>
                        <a:pt x="726" y="705"/>
                        <a:pt x="730" y="705"/>
                      </a:cubicBezTo>
                      <a:cubicBezTo>
                        <a:pt x="733" y="705"/>
                        <a:pt x="738" y="718"/>
                        <a:pt x="741" y="723"/>
                      </a:cubicBezTo>
                      <a:cubicBezTo>
                        <a:pt x="742" y="725"/>
                        <a:pt x="743" y="729"/>
                        <a:pt x="745" y="734"/>
                      </a:cubicBezTo>
                      <a:cubicBezTo>
                        <a:pt x="747" y="741"/>
                        <a:pt x="749" y="749"/>
                        <a:pt x="751" y="752"/>
                      </a:cubicBezTo>
                      <a:cubicBezTo>
                        <a:pt x="753" y="759"/>
                        <a:pt x="751" y="773"/>
                        <a:pt x="755" y="780"/>
                      </a:cubicBezTo>
                      <a:cubicBezTo>
                        <a:pt x="759" y="787"/>
                        <a:pt x="761" y="795"/>
                        <a:pt x="769" y="798"/>
                      </a:cubicBezTo>
                      <a:cubicBezTo>
                        <a:pt x="776" y="802"/>
                        <a:pt x="785" y="814"/>
                        <a:pt x="787" y="816"/>
                      </a:cubicBezTo>
                      <a:cubicBezTo>
                        <a:pt x="789" y="817"/>
                        <a:pt x="794" y="814"/>
                        <a:pt x="796" y="815"/>
                      </a:cubicBezTo>
                      <a:cubicBezTo>
                        <a:pt x="799" y="815"/>
                        <a:pt x="798" y="809"/>
                        <a:pt x="798" y="807"/>
                      </a:cubicBezTo>
                      <a:cubicBezTo>
                        <a:pt x="798" y="804"/>
                        <a:pt x="792" y="796"/>
                        <a:pt x="789" y="793"/>
                      </a:cubicBezTo>
                      <a:cubicBezTo>
                        <a:pt x="787" y="789"/>
                        <a:pt x="787" y="769"/>
                        <a:pt x="788" y="763"/>
                      </a:cubicBezTo>
                      <a:cubicBezTo>
                        <a:pt x="790" y="756"/>
                        <a:pt x="787" y="747"/>
                        <a:pt x="782" y="747"/>
                      </a:cubicBezTo>
                      <a:cubicBezTo>
                        <a:pt x="778" y="746"/>
                        <a:pt x="779" y="737"/>
                        <a:pt x="772" y="737"/>
                      </a:cubicBezTo>
                      <a:cubicBezTo>
                        <a:pt x="772" y="737"/>
                        <a:pt x="771" y="737"/>
                        <a:pt x="771" y="737"/>
                      </a:cubicBezTo>
                      <a:cubicBezTo>
                        <a:pt x="765" y="737"/>
                        <a:pt x="763" y="728"/>
                        <a:pt x="760" y="728"/>
                      </a:cubicBezTo>
                      <a:cubicBezTo>
                        <a:pt x="756" y="729"/>
                        <a:pt x="754" y="724"/>
                        <a:pt x="751" y="721"/>
                      </a:cubicBezTo>
                      <a:cubicBezTo>
                        <a:pt x="748" y="719"/>
                        <a:pt x="749" y="715"/>
                        <a:pt x="751" y="713"/>
                      </a:cubicBezTo>
                      <a:cubicBezTo>
                        <a:pt x="754" y="711"/>
                        <a:pt x="749" y="703"/>
                        <a:pt x="747" y="701"/>
                      </a:cubicBezTo>
                      <a:cubicBezTo>
                        <a:pt x="745" y="698"/>
                        <a:pt x="746" y="693"/>
                        <a:pt x="746" y="690"/>
                      </a:cubicBezTo>
                      <a:cubicBezTo>
                        <a:pt x="746" y="687"/>
                        <a:pt x="743" y="688"/>
                        <a:pt x="740" y="692"/>
                      </a:cubicBezTo>
                      <a:cubicBezTo>
                        <a:pt x="736" y="695"/>
                        <a:pt x="737" y="687"/>
                        <a:pt x="738" y="681"/>
                      </a:cubicBezTo>
                      <a:cubicBezTo>
                        <a:pt x="739" y="675"/>
                        <a:pt x="746" y="651"/>
                        <a:pt x="749" y="645"/>
                      </a:cubicBezTo>
                      <a:cubicBezTo>
                        <a:pt x="752" y="640"/>
                        <a:pt x="753" y="630"/>
                        <a:pt x="754" y="625"/>
                      </a:cubicBezTo>
                      <a:cubicBezTo>
                        <a:pt x="755" y="621"/>
                        <a:pt x="761" y="621"/>
                        <a:pt x="765" y="622"/>
                      </a:cubicBezTo>
                      <a:cubicBezTo>
                        <a:pt x="768" y="624"/>
                        <a:pt x="764" y="630"/>
                        <a:pt x="764" y="633"/>
                      </a:cubicBezTo>
                      <a:cubicBezTo>
                        <a:pt x="763" y="636"/>
                        <a:pt x="774" y="632"/>
                        <a:pt x="777" y="636"/>
                      </a:cubicBezTo>
                      <a:cubicBezTo>
                        <a:pt x="779" y="639"/>
                        <a:pt x="781" y="639"/>
                        <a:pt x="783" y="640"/>
                      </a:cubicBezTo>
                      <a:cubicBezTo>
                        <a:pt x="784" y="641"/>
                        <a:pt x="785" y="641"/>
                        <a:pt x="786" y="642"/>
                      </a:cubicBezTo>
                      <a:cubicBezTo>
                        <a:pt x="791" y="645"/>
                        <a:pt x="788" y="657"/>
                        <a:pt x="789" y="661"/>
                      </a:cubicBezTo>
                      <a:cubicBezTo>
                        <a:pt x="790" y="665"/>
                        <a:pt x="793" y="661"/>
                        <a:pt x="795" y="661"/>
                      </a:cubicBezTo>
                      <a:cubicBezTo>
                        <a:pt x="797" y="660"/>
                        <a:pt x="794" y="666"/>
                        <a:pt x="795" y="668"/>
                      </a:cubicBezTo>
                      <a:cubicBezTo>
                        <a:pt x="796" y="669"/>
                        <a:pt x="798" y="669"/>
                        <a:pt x="800" y="668"/>
                      </a:cubicBezTo>
                      <a:cubicBezTo>
                        <a:pt x="803" y="666"/>
                        <a:pt x="803" y="668"/>
                        <a:pt x="805" y="670"/>
                      </a:cubicBezTo>
                      <a:cubicBezTo>
                        <a:pt x="805" y="671"/>
                        <a:pt x="806" y="672"/>
                        <a:pt x="808" y="673"/>
                      </a:cubicBezTo>
                      <a:cubicBezTo>
                        <a:pt x="809" y="674"/>
                        <a:pt x="810" y="674"/>
                        <a:pt x="812" y="673"/>
                      </a:cubicBezTo>
                      <a:cubicBezTo>
                        <a:pt x="816" y="672"/>
                        <a:pt x="813" y="684"/>
                        <a:pt x="810" y="686"/>
                      </a:cubicBezTo>
                      <a:cubicBezTo>
                        <a:pt x="808" y="689"/>
                        <a:pt x="807" y="696"/>
                        <a:pt x="809" y="699"/>
                      </a:cubicBezTo>
                      <a:cubicBezTo>
                        <a:pt x="811" y="701"/>
                        <a:pt x="817" y="692"/>
                        <a:pt x="819" y="691"/>
                      </a:cubicBezTo>
                      <a:cubicBezTo>
                        <a:pt x="820" y="690"/>
                        <a:pt x="830" y="686"/>
                        <a:pt x="832" y="684"/>
                      </a:cubicBezTo>
                      <a:cubicBezTo>
                        <a:pt x="834" y="682"/>
                        <a:pt x="836" y="671"/>
                        <a:pt x="839" y="671"/>
                      </a:cubicBezTo>
                      <a:cubicBezTo>
                        <a:pt x="843" y="671"/>
                        <a:pt x="852" y="662"/>
                        <a:pt x="856" y="662"/>
                      </a:cubicBezTo>
                      <a:cubicBezTo>
                        <a:pt x="861" y="662"/>
                        <a:pt x="864" y="657"/>
                        <a:pt x="866" y="655"/>
                      </a:cubicBezTo>
                      <a:cubicBezTo>
                        <a:pt x="869" y="653"/>
                        <a:pt x="867" y="644"/>
                        <a:pt x="870" y="641"/>
                      </a:cubicBezTo>
                      <a:cubicBezTo>
                        <a:pt x="872" y="638"/>
                        <a:pt x="871" y="633"/>
                        <a:pt x="871" y="627"/>
                      </a:cubicBezTo>
                      <a:cubicBezTo>
                        <a:pt x="871" y="622"/>
                        <a:pt x="869" y="601"/>
                        <a:pt x="869" y="596"/>
                      </a:cubicBezTo>
                      <a:cubicBezTo>
                        <a:pt x="868" y="590"/>
                        <a:pt x="864" y="583"/>
                        <a:pt x="860" y="576"/>
                      </a:cubicBezTo>
                      <a:cubicBezTo>
                        <a:pt x="855" y="569"/>
                        <a:pt x="851" y="563"/>
                        <a:pt x="847" y="559"/>
                      </a:cubicBezTo>
                      <a:cubicBezTo>
                        <a:pt x="843" y="555"/>
                        <a:pt x="843" y="549"/>
                        <a:pt x="841" y="547"/>
                      </a:cubicBezTo>
                      <a:cubicBezTo>
                        <a:pt x="838" y="545"/>
                        <a:pt x="836" y="540"/>
                        <a:pt x="835" y="534"/>
                      </a:cubicBezTo>
                      <a:cubicBezTo>
                        <a:pt x="834" y="529"/>
                        <a:pt x="839" y="523"/>
                        <a:pt x="843" y="520"/>
                      </a:cubicBezTo>
                      <a:cubicBezTo>
                        <a:pt x="846" y="517"/>
                        <a:pt x="849" y="516"/>
                        <a:pt x="850" y="513"/>
                      </a:cubicBezTo>
                      <a:cubicBezTo>
                        <a:pt x="851" y="511"/>
                        <a:pt x="853" y="505"/>
                        <a:pt x="859" y="505"/>
                      </a:cubicBezTo>
                      <a:cubicBezTo>
                        <a:pt x="864" y="505"/>
                        <a:pt x="862" y="503"/>
                        <a:pt x="866" y="499"/>
                      </a:cubicBezTo>
                      <a:cubicBezTo>
                        <a:pt x="867" y="497"/>
                        <a:pt x="869" y="496"/>
                        <a:pt x="871" y="495"/>
                      </a:cubicBezTo>
                      <a:cubicBezTo>
                        <a:pt x="873" y="495"/>
                        <a:pt x="875" y="494"/>
                        <a:pt x="878" y="493"/>
                      </a:cubicBezTo>
                      <a:cubicBezTo>
                        <a:pt x="882" y="492"/>
                        <a:pt x="882" y="494"/>
                        <a:pt x="884" y="496"/>
                      </a:cubicBezTo>
                      <a:cubicBezTo>
                        <a:pt x="886" y="497"/>
                        <a:pt x="888" y="495"/>
                        <a:pt x="892" y="495"/>
                      </a:cubicBezTo>
                      <a:cubicBezTo>
                        <a:pt x="895" y="495"/>
                        <a:pt x="891" y="500"/>
                        <a:pt x="890" y="502"/>
                      </a:cubicBezTo>
                      <a:cubicBezTo>
                        <a:pt x="889" y="505"/>
                        <a:pt x="890" y="509"/>
                        <a:pt x="890" y="511"/>
                      </a:cubicBezTo>
                      <a:cubicBezTo>
                        <a:pt x="890" y="513"/>
                        <a:pt x="893" y="513"/>
                        <a:pt x="897" y="513"/>
                      </a:cubicBezTo>
                      <a:cubicBezTo>
                        <a:pt x="901" y="513"/>
                        <a:pt x="895" y="503"/>
                        <a:pt x="897" y="503"/>
                      </a:cubicBezTo>
                      <a:cubicBezTo>
                        <a:pt x="899" y="503"/>
                        <a:pt x="901" y="500"/>
                        <a:pt x="903" y="498"/>
                      </a:cubicBezTo>
                      <a:cubicBezTo>
                        <a:pt x="905" y="496"/>
                        <a:pt x="913" y="496"/>
                        <a:pt x="916" y="496"/>
                      </a:cubicBezTo>
                      <a:cubicBezTo>
                        <a:pt x="920" y="496"/>
                        <a:pt x="919" y="493"/>
                        <a:pt x="922" y="491"/>
                      </a:cubicBezTo>
                      <a:cubicBezTo>
                        <a:pt x="924" y="489"/>
                        <a:pt x="929" y="490"/>
                        <a:pt x="931" y="490"/>
                      </a:cubicBezTo>
                      <a:cubicBezTo>
                        <a:pt x="934" y="490"/>
                        <a:pt x="930" y="483"/>
                        <a:pt x="934" y="484"/>
                      </a:cubicBezTo>
                      <a:cubicBezTo>
                        <a:pt x="937" y="486"/>
                        <a:pt x="938" y="485"/>
                        <a:pt x="940" y="483"/>
                      </a:cubicBezTo>
                      <a:cubicBezTo>
                        <a:pt x="943" y="481"/>
                        <a:pt x="941" y="476"/>
                        <a:pt x="944" y="474"/>
                      </a:cubicBezTo>
                      <a:cubicBezTo>
                        <a:pt x="946" y="472"/>
                        <a:pt x="944" y="483"/>
                        <a:pt x="947" y="483"/>
                      </a:cubicBezTo>
                      <a:cubicBezTo>
                        <a:pt x="949" y="484"/>
                        <a:pt x="951" y="479"/>
                        <a:pt x="953" y="476"/>
                      </a:cubicBezTo>
                      <a:cubicBezTo>
                        <a:pt x="955" y="474"/>
                        <a:pt x="955" y="478"/>
                        <a:pt x="957" y="479"/>
                      </a:cubicBezTo>
                      <a:cubicBezTo>
                        <a:pt x="958" y="479"/>
                        <a:pt x="959" y="477"/>
                        <a:pt x="963" y="476"/>
                      </a:cubicBezTo>
                      <a:cubicBezTo>
                        <a:pt x="967" y="474"/>
                        <a:pt x="968" y="474"/>
                        <a:pt x="972" y="474"/>
                      </a:cubicBezTo>
                      <a:cubicBezTo>
                        <a:pt x="976" y="474"/>
                        <a:pt x="983" y="463"/>
                        <a:pt x="986" y="461"/>
                      </a:cubicBezTo>
                      <a:cubicBezTo>
                        <a:pt x="990" y="458"/>
                        <a:pt x="993" y="461"/>
                        <a:pt x="993" y="461"/>
                      </a:cubicBezTo>
                      <a:cubicBezTo>
                        <a:pt x="993" y="461"/>
                        <a:pt x="1006" y="446"/>
                        <a:pt x="1009" y="444"/>
                      </a:cubicBezTo>
                      <a:cubicBezTo>
                        <a:pt x="1012" y="442"/>
                        <a:pt x="1016" y="439"/>
                        <a:pt x="1018" y="437"/>
                      </a:cubicBezTo>
                      <a:cubicBezTo>
                        <a:pt x="1019" y="434"/>
                        <a:pt x="1021" y="435"/>
                        <a:pt x="1024" y="435"/>
                      </a:cubicBezTo>
                      <a:cubicBezTo>
                        <a:pt x="1027" y="435"/>
                        <a:pt x="1026" y="432"/>
                        <a:pt x="1023" y="430"/>
                      </a:cubicBezTo>
                      <a:cubicBezTo>
                        <a:pt x="1020" y="428"/>
                        <a:pt x="1025" y="424"/>
                        <a:pt x="1028" y="420"/>
                      </a:cubicBezTo>
                      <a:cubicBezTo>
                        <a:pt x="1030" y="417"/>
                        <a:pt x="1028" y="414"/>
                        <a:pt x="1030" y="414"/>
                      </a:cubicBezTo>
                      <a:cubicBezTo>
                        <a:pt x="1031" y="414"/>
                        <a:pt x="1034" y="410"/>
                        <a:pt x="1036" y="408"/>
                      </a:cubicBezTo>
                      <a:cubicBezTo>
                        <a:pt x="1038" y="405"/>
                        <a:pt x="1043" y="395"/>
                        <a:pt x="1045" y="392"/>
                      </a:cubicBezTo>
                      <a:cubicBezTo>
                        <a:pt x="1046" y="389"/>
                        <a:pt x="1049" y="391"/>
                        <a:pt x="1051" y="390"/>
                      </a:cubicBezTo>
                      <a:cubicBezTo>
                        <a:pt x="1054" y="390"/>
                        <a:pt x="1051" y="385"/>
                        <a:pt x="1055" y="383"/>
                      </a:cubicBezTo>
                      <a:cubicBezTo>
                        <a:pt x="1058" y="380"/>
                        <a:pt x="1062" y="376"/>
                        <a:pt x="1062" y="373"/>
                      </a:cubicBezTo>
                      <a:cubicBezTo>
                        <a:pt x="1062" y="370"/>
                        <a:pt x="1064" y="365"/>
                        <a:pt x="1061" y="365"/>
                      </a:cubicBezTo>
                      <a:cubicBezTo>
                        <a:pt x="1058" y="365"/>
                        <a:pt x="1058" y="362"/>
                        <a:pt x="1055" y="361"/>
                      </a:cubicBezTo>
                      <a:cubicBezTo>
                        <a:pt x="1053" y="359"/>
                        <a:pt x="1051" y="361"/>
                        <a:pt x="1046" y="360"/>
                      </a:cubicBezTo>
                      <a:cubicBezTo>
                        <a:pt x="1041" y="360"/>
                        <a:pt x="1055" y="351"/>
                        <a:pt x="1060" y="350"/>
                      </a:cubicBezTo>
                      <a:cubicBezTo>
                        <a:pt x="1064" y="349"/>
                        <a:pt x="1059" y="346"/>
                        <a:pt x="1062" y="341"/>
                      </a:cubicBezTo>
                      <a:cubicBezTo>
                        <a:pt x="1064" y="336"/>
                        <a:pt x="1065" y="332"/>
                        <a:pt x="1060" y="330"/>
                      </a:cubicBezTo>
                      <a:cubicBezTo>
                        <a:pt x="1056" y="328"/>
                        <a:pt x="1059" y="327"/>
                        <a:pt x="1057" y="323"/>
                      </a:cubicBezTo>
                      <a:cubicBezTo>
                        <a:pt x="1055" y="319"/>
                        <a:pt x="1052" y="302"/>
                        <a:pt x="1052" y="298"/>
                      </a:cubicBezTo>
                      <a:cubicBezTo>
                        <a:pt x="1051" y="295"/>
                        <a:pt x="1042" y="293"/>
                        <a:pt x="1040" y="289"/>
                      </a:cubicBezTo>
                      <a:cubicBezTo>
                        <a:pt x="1038" y="286"/>
                        <a:pt x="1052" y="273"/>
                        <a:pt x="1057" y="272"/>
                      </a:cubicBezTo>
                      <a:cubicBezTo>
                        <a:pt x="1062" y="271"/>
                        <a:pt x="1061" y="267"/>
                        <a:pt x="1063" y="266"/>
                      </a:cubicBezTo>
                      <a:cubicBezTo>
                        <a:pt x="1065" y="264"/>
                        <a:pt x="1074" y="259"/>
                        <a:pt x="1077" y="258"/>
                      </a:cubicBezTo>
                      <a:cubicBezTo>
                        <a:pt x="1081" y="258"/>
                        <a:pt x="1080" y="260"/>
                        <a:pt x="1083" y="261"/>
                      </a:cubicBezTo>
                      <a:cubicBezTo>
                        <a:pt x="1086" y="262"/>
                        <a:pt x="1084" y="255"/>
                        <a:pt x="1083" y="252"/>
                      </a:cubicBezTo>
                      <a:cubicBezTo>
                        <a:pt x="1082" y="249"/>
                        <a:pt x="1081" y="250"/>
                        <a:pt x="1075" y="250"/>
                      </a:cubicBezTo>
                      <a:cubicBezTo>
                        <a:pt x="1068" y="250"/>
                        <a:pt x="1072" y="248"/>
                        <a:pt x="1068" y="245"/>
                      </a:cubicBezTo>
                      <a:cubicBezTo>
                        <a:pt x="1063" y="241"/>
                        <a:pt x="1063" y="245"/>
                        <a:pt x="1057" y="251"/>
                      </a:cubicBezTo>
                      <a:cubicBezTo>
                        <a:pt x="1052" y="256"/>
                        <a:pt x="1055" y="255"/>
                        <a:pt x="1049" y="255"/>
                      </a:cubicBezTo>
                      <a:cubicBezTo>
                        <a:pt x="1043" y="255"/>
                        <a:pt x="1048" y="245"/>
                        <a:pt x="1046" y="243"/>
                      </a:cubicBezTo>
                      <a:cubicBezTo>
                        <a:pt x="1044" y="242"/>
                        <a:pt x="1037" y="238"/>
                        <a:pt x="1032" y="235"/>
                      </a:cubicBezTo>
                      <a:cubicBezTo>
                        <a:pt x="1027" y="233"/>
                        <a:pt x="1035" y="227"/>
                        <a:pt x="1038" y="226"/>
                      </a:cubicBezTo>
                      <a:cubicBezTo>
                        <a:pt x="1042" y="225"/>
                        <a:pt x="1044" y="228"/>
                        <a:pt x="1049" y="226"/>
                      </a:cubicBezTo>
                      <a:cubicBezTo>
                        <a:pt x="1054" y="223"/>
                        <a:pt x="1052" y="222"/>
                        <a:pt x="1055" y="220"/>
                      </a:cubicBezTo>
                      <a:cubicBezTo>
                        <a:pt x="1057" y="218"/>
                        <a:pt x="1064" y="213"/>
                        <a:pt x="1070" y="212"/>
                      </a:cubicBezTo>
                      <a:cubicBezTo>
                        <a:pt x="1075" y="210"/>
                        <a:pt x="1075" y="205"/>
                        <a:pt x="1082" y="202"/>
                      </a:cubicBezTo>
                      <a:cubicBezTo>
                        <a:pt x="1089" y="198"/>
                        <a:pt x="1091" y="205"/>
                        <a:pt x="1091" y="209"/>
                      </a:cubicBezTo>
                      <a:cubicBezTo>
                        <a:pt x="1091" y="213"/>
                        <a:pt x="1081" y="219"/>
                        <a:pt x="1079" y="223"/>
                      </a:cubicBezTo>
                      <a:cubicBezTo>
                        <a:pt x="1076" y="226"/>
                        <a:pt x="1079" y="223"/>
                        <a:pt x="1082" y="225"/>
                      </a:cubicBezTo>
                      <a:cubicBezTo>
                        <a:pt x="1085" y="228"/>
                        <a:pt x="1080" y="228"/>
                        <a:pt x="1079" y="231"/>
                      </a:cubicBezTo>
                      <a:cubicBezTo>
                        <a:pt x="1078" y="234"/>
                        <a:pt x="1085" y="228"/>
                        <a:pt x="1088" y="225"/>
                      </a:cubicBezTo>
                      <a:cubicBezTo>
                        <a:pt x="1091" y="223"/>
                        <a:pt x="1094" y="220"/>
                        <a:pt x="1099" y="219"/>
                      </a:cubicBezTo>
                      <a:cubicBezTo>
                        <a:pt x="1104" y="219"/>
                        <a:pt x="1108" y="217"/>
                        <a:pt x="1111" y="217"/>
                      </a:cubicBezTo>
                      <a:cubicBezTo>
                        <a:pt x="1111" y="217"/>
                        <a:pt x="1111" y="216"/>
                        <a:pt x="1112" y="216"/>
                      </a:cubicBezTo>
                      <a:cubicBezTo>
                        <a:pt x="1115" y="216"/>
                        <a:pt x="1114" y="217"/>
                        <a:pt x="1117" y="220"/>
                      </a:cubicBezTo>
                      <a:cubicBezTo>
                        <a:pt x="1120" y="222"/>
                        <a:pt x="1123" y="218"/>
                        <a:pt x="1123" y="220"/>
                      </a:cubicBezTo>
                      <a:cubicBezTo>
                        <a:pt x="1123" y="222"/>
                        <a:pt x="1122" y="230"/>
                        <a:pt x="1122" y="230"/>
                      </a:cubicBezTo>
                      <a:cubicBezTo>
                        <a:pt x="1122" y="230"/>
                        <a:pt x="1116" y="237"/>
                        <a:pt x="1114" y="238"/>
                      </a:cubicBezTo>
                      <a:cubicBezTo>
                        <a:pt x="1112" y="240"/>
                        <a:pt x="1113" y="242"/>
                        <a:pt x="1118" y="247"/>
                      </a:cubicBezTo>
                      <a:cubicBezTo>
                        <a:pt x="1123" y="252"/>
                        <a:pt x="1120" y="245"/>
                        <a:pt x="1122" y="243"/>
                      </a:cubicBezTo>
                      <a:cubicBezTo>
                        <a:pt x="1123" y="242"/>
                        <a:pt x="1126" y="248"/>
                        <a:pt x="1129" y="249"/>
                      </a:cubicBezTo>
                      <a:cubicBezTo>
                        <a:pt x="1129" y="249"/>
                        <a:pt x="1129" y="249"/>
                        <a:pt x="1129" y="249"/>
                      </a:cubicBezTo>
                      <a:cubicBezTo>
                        <a:pt x="1132" y="251"/>
                        <a:pt x="1132" y="254"/>
                        <a:pt x="1131" y="257"/>
                      </a:cubicBezTo>
                      <a:cubicBezTo>
                        <a:pt x="1130" y="259"/>
                        <a:pt x="1127" y="258"/>
                        <a:pt x="1125" y="260"/>
                      </a:cubicBezTo>
                      <a:cubicBezTo>
                        <a:pt x="1122" y="262"/>
                        <a:pt x="1126" y="261"/>
                        <a:pt x="1128" y="266"/>
                      </a:cubicBezTo>
                      <a:cubicBezTo>
                        <a:pt x="1130" y="270"/>
                        <a:pt x="1129" y="269"/>
                        <a:pt x="1129" y="276"/>
                      </a:cubicBezTo>
                      <a:cubicBezTo>
                        <a:pt x="1129" y="282"/>
                        <a:pt x="1120" y="284"/>
                        <a:pt x="1118" y="288"/>
                      </a:cubicBezTo>
                      <a:cubicBezTo>
                        <a:pt x="1115" y="292"/>
                        <a:pt x="1119" y="290"/>
                        <a:pt x="1122" y="290"/>
                      </a:cubicBezTo>
                      <a:cubicBezTo>
                        <a:pt x="1126" y="290"/>
                        <a:pt x="1121" y="293"/>
                        <a:pt x="1120" y="295"/>
                      </a:cubicBezTo>
                      <a:cubicBezTo>
                        <a:pt x="1118" y="298"/>
                        <a:pt x="1127" y="297"/>
                        <a:pt x="1129" y="296"/>
                      </a:cubicBezTo>
                      <a:cubicBezTo>
                        <a:pt x="1132" y="296"/>
                        <a:pt x="1135" y="295"/>
                        <a:pt x="1137" y="294"/>
                      </a:cubicBezTo>
                      <a:cubicBezTo>
                        <a:pt x="1139" y="292"/>
                        <a:pt x="1138" y="291"/>
                        <a:pt x="1138" y="289"/>
                      </a:cubicBezTo>
                      <a:cubicBezTo>
                        <a:pt x="1138" y="286"/>
                        <a:pt x="1142" y="288"/>
                        <a:pt x="1145" y="288"/>
                      </a:cubicBezTo>
                      <a:cubicBezTo>
                        <a:pt x="1148" y="288"/>
                        <a:pt x="1148" y="285"/>
                        <a:pt x="1150" y="284"/>
                      </a:cubicBezTo>
                      <a:cubicBezTo>
                        <a:pt x="1152" y="283"/>
                        <a:pt x="1152" y="285"/>
                        <a:pt x="1156" y="285"/>
                      </a:cubicBezTo>
                      <a:cubicBezTo>
                        <a:pt x="1159" y="285"/>
                        <a:pt x="1163" y="276"/>
                        <a:pt x="1160" y="271"/>
                      </a:cubicBezTo>
                      <a:cubicBezTo>
                        <a:pt x="1157" y="267"/>
                        <a:pt x="1163" y="261"/>
                        <a:pt x="1163" y="255"/>
                      </a:cubicBezTo>
                      <a:cubicBezTo>
                        <a:pt x="1163" y="251"/>
                        <a:pt x="1157" y="242"/>
                        <a:pt x="1153" y="237"/>
                      </a:cubicBezTo>
                      <a:cubicBezTo>
                        <a:pt x="1152" y="236"/>
                        <a:pt x="1152" y="235"/>
                        <a:pt x="1152" y="235"/>
                      </a:cubicBezTo>
                      <a:cubicBezTo>
                        <a:pt x="1150" y="232"/>
                        <a:pt x="1151" y="228"/>
                        <a:pt x="1146" y="225"/>
                      </a:cubicBezTo>
                      <a:cubicBezTo>
                        <a:pt x="1141" y="222"/>
                        <a:pt x="1148" y="217"/>
                        <a:pt x="1151" y="215"/>
                      </a:cubicBezTo>
                      <a:cubicBezTo>
                        <a:pt x="1153" y="214"/>
                        <a:pt x="1159" y="211"/>
                        <a:pt x="1162" y="209"/>
                      </a:cubicBezTo>
                      <a:cubicBezTo>
                        <a:pt x="1164" y="208"/>
                        <a:pt x="1170" y="203"/>
                        <a:pt x="1173" y="201"/>
                      </a:cubicBezTo>
                      <a:cubicBezTo>
                        <a:pt x="1176" y="199"/>
                        <a:pt x="1175" y="193"/>
                        <a:pt x="1176" y="190"/>
                      </a:cubicBezTo>
                      <a:cubicBezTo>
                        <a:pt x="1176" y="188"/>
                        <a:pt x="1181" y="184"/>
                        <a:pt x="1185" y="182"/>
                      </a:cubicBezTo>
                      <a:cubicBezTo>
                        <a:pt x="1183" y="178"/>
                        <a:pt x="1182" y="177"/>
                        <a:pt x="1183" y="176"/>
                      </a:cubicBezTo>
                      <a:cubicBezTo>
                        <a:pt x="1183" y="176"/>
                        <a:pt x="1188" y="174"/>
                        <a:pt x="1190" y="174"/>
                      </a:cubicBezTo>
                      <a:cubicBezTo>
                        <a:pt x="1192" y="173"/>
                        <a:pt x="1196" y="171"/>
                        <a:pt x="1196" y="165"/>
                      </a:cubicBezTo>
                      <a:cubicBezTo>
                        <a:pt x="1195" y="158"/>
                        <a:pt x="1198" y="150"/>
                        <a:pt x="1197" y="147"/>
                      </a:cubicBezTo>
                      <a:cubicBezTo>
                        <a:pt x="1196" y="144"/>
                        <a:pt x="1199" y="145"/>
                        <a:pt x="1202" y="141"/>
                      </a:cubicBezTo>
                      <a:cubicBezTo>
                        <a:pt x="1205" y="137"/>
                        <a:pt x="1217" y="145"/>
                        <a:pt x="1218" y="141"/>
                      </a:cubicBezTo>
                      <a:cubicBezTo>
                        <a:pt x="1219" y="137"/>
                        <a:pt x="1224" y="134"/>
                        <a:pt x="1224" y="130"/>
                      </a:cubicBezTo>
                      <a:cubicBezTo>
                        <a:pt x="1224" y="126"/>
                        <a:pt x="1233" y="115"/>
                        <a:pt x="1233" y="112"/>
                      </a:cubicBezTo>
                      <a:cubicBezTo>
                        <a:pt x="1233" y="108"/>
                        <a:pt x="1240" y="109"/>
                        <a:pt x="1240" y="106"/>
                      </a:cubicBezTo>
                      <a:cubicBezTo>
                        <a:pt x="1240" y="103"/>
                        <a:pt x="1244" y="97"/>
                        <a:pt x="1240" y="96"/>
                      </a:cubicBezTo>
                      <a:close/>
                      <a:moveTo>
                        <a:pt x="461" y="129"/>
                      </a:moveTo>
                      <a:cubicBezTo>
                        <a:pt x="460" y="130"/>
                        <a:pt x="457" y="142"/>
                        <a:pt x="450" y="149"/>
                      </a:cubicBezTo>
                      <a:cubicBezTo>
                        <a:pt x="447" y="152"/>
                        <a:pt x="443" y="154"/>
                        <a:pt x="438" y="154"/>
                      </a:cubicBezTo>
                      <a:cubicBezTo>
                        <a:pt x="430" y="154"/>
                        <a:pt x="424" y="148"/>
                        <a:pt x="425" y="147"/>
                      </a:cubicBezTo>
                      <a:cubicBezTo>
                        <a:pt x="425" y="146"/>
                        <a:pt x="433" y="139"/>
                        <a:pt x="440" y="134"/>
                      </a:cubicBezTo>
                      <a:cubicBezTo>
                        <a:pt x="442" y="132"/>
                        <a:pt x="445" y="131"/>
                        <a:pt x="446" y="130"/>
                      </a:cubicBezTo>
                      <a:cubicBezTo>
                        <a:pt x="451" y="127"/>
                        <a:pt x="449" y="130"/>
                        <a:pt x="453" y="130"/>
                      </a:cubicBezTo>
                      <a:cubicBezTo>
                        <a:pt x="458" y="130"/>
                        <a:pt x="461" y="127"/>
                        <a:pt x="461" y="129"/>
                      </a:cubicBezTo>
                      <a:close/>
                      <a:moveTo>
                        <a:pt x="600" y="179"/>
                      </a:moveTo>
                      <a:cubicBezTo>
                        <a:pt x="599" y="176"/>
                        <a:pt x="617" y="172"/>
                        <a:pt x="617" y="175"/>
                      </a:cubicBezTo>
                      <a:cubicBezTo>
                        <a:pt x="617" y="186"/>
                        <a:pt x="601" y="182"/>
                        <a:pt x="600" y="179"/>
                      </a:cubicBezTo>
                      <a:close/>
                      <a:moveTo>
                        <a:pt x="665" y="117"/>
                      </a:moveTo>
                      <a:cubicBezTo>
                        <a:pt x="663" y="122"/>
                        <a:pt x="658" y="124"/>
                        <a:pt x="653" y="124"/>
                      </a:cubicBezTo>
                      <a:cubicBezTo>
                        <a:pt x="648" y="124"/>
                        <a:pt x="629" y="120"/>
                        <a:pt x="623" y="122"/>
                      </a:cubicBezTo>
                      <a:cubicBezTo>
                        <a:pt x="616" y="123"/>
                        <a:pt x="608" y="126"/>
                        <a:pt x="605" y="130"/>
                      </a:cubicBezTo>
                      <a:cubicBezTo>
                        <a:pt x="603" y="135"/>
                        <a:pt x="602" y="144"/>
                        <a:pt x="597" y="141"/>
                      </a:cubicBezTo>
                      <a:cubicBezTo>
                        <a:pt x="593" y="138"/>
                        <a:pt x="597" y="128"/>
                        <a:pt x="601" y="125"/>
                      </a:cubicBezTo>
                      <a:cubicBezTo>
                        <a:pt x="604" y="122"/>
                        <a:pt x="617" y="116"/>
                        <a:pt x="626" y="116"/>
                      </a:cubicBezTo>
                      <a:cubicBezTo>
                        <a:pt x="635" y="117"/>
                        <a:pt x="652" y="119"/>
                        <a:pt x="657" y="118"/>
                      </a:cubicBezTo>
                      <a:cubicBezTo>
                        <a:pt x="663" y="116"/>
                        <a:pt x="668" y="112"/>
                        <a:pt x="665" y="117"/>
                      </a:cubicBezTo>
                      <a:close/>
                    </a:path>
                  </a:pathLst>
                </a:custGeom>
                <a:solidFill>
                  <a:srgbClr val="E4BB46"/>
                </a:solidFill>
                <a:ln w="3175" cap="flat">
                  <a:solidFill>
                    <a:srgbClr val="000000"/>
                  </a:solidFill>
                  <a:prstDash val="solid"/>
                  <a:miter lim="800000"/>
                  <a:headEnd/>
                  <a:tailEnd/>
                </a:ln>
              </p:spPr>
              <p:txBody>
                <a:bodyPr/>
                <a:lstStyle/>
                <a:p>
                  <a:endParaRPr lang="ja-JP" altLang="en-US"/>
                </a:p>
              </p:txBody>
            </p:sp>
            <p:sp>
              <p:nvSpPr>
                <p:cNvPr id="117" name="Freeform 177">
                  <a:extLst>
                    <a:ext uri="{FF2B5EF4-FFF2-40B4-BE49-F238E27FC236}">
                      <a16:creationId xmlns:a16="http://schemas.microsoft.com/office/drawing/2014/main" id="{2E48A4B4-B588-4305-AD7A-2790D6AD2034}"/>
                    </a:ext>
                  </a:extLst>
                </p:cNvPr>
                <p:cNvSpPr>
                  <a:spLocks noChangeAspect="1"/>
                </p:cNvSpPr>
                <p:nvPr/>
              </p:nvSpPr>
              <p:spPr bwMode="auto">
                <a:xfrm>
                  <a:off x="2894" y="750"/>
                  <a:ext cx="136" cy="116"/>
                </a:xfrm>
                <a:custGeom>
                  <a:avLst/>
                  <a:gdLst>
                    <a:gd name="T0" fmla="*/ 18 w 68"/>
                    <a:gd name="T1" fmla="*/ 54 h 58"/>
                    <a:gd name="T2" fmla="*/ 12 w 68"/>
                    <a:gd name="T3" fmla="*/ 54 h 58"/>
                    <a:gd name="T4" fmla="*/ 6 w 68"/>
                    <a:gd name="T5" fmla="*/ 57 h 58"/>
                    <a:gd name="T6" fmla="*/ 6 w 68"/>
                    <a:gd name="T7" fmla="*/ 49 h 58"/>
                    <a:gd name="T8" fmla="*/ 4 w 68"/>
                    <a:gd name="T9" fmla="*/ 41 h 58"/>
                    <a:gd name="T10" fmla="*/ 12 w 68"/>
                    <a:gd name="T11" fmla="*/ 35 h 58"/>
                    <a:gd name="T12" fmla="*/ 12 w 68"/>
                    <a:gd name="T13" fmla="*/ 31 h 58"/>
                    <a:gd name="T14" fmla="*/ 21 w 68"/>
                    <a:gd name="T15" fmla="*/ 29 h 58"/>
                    <a:gd name="T16" fmla="*/ 25 w 68"/>
                    <a:gd name="T17" fmla="*/ 23 h 58"/>
                    <a:gd name="T18" fmla="*/ 27 w 68"/>
                    <a:gd name="T19" fmla="*/ 10 h 58"/>
                    <a:gd name="T20" fmla="*/ 28 w 68"/>
                    <a:gd name="T21" fmla="*/ 1 h 58"/>
                    <a:gd name="T22" fmla="*/ 45 w 68"/>
                    <a:gd name="T23" fmla="*/ 17 h 58"/>
                    <a:gd name="T24" fmla="*/ 57 w 68"/>
                    <a:gd name="T25" fmla="*/ 23 h 58"/>
                    <a:gd name="T26" fmla="*/ 63 w 68"/>
                    <a:gd name="T27" fmla="*/ 17 h 58"/>
                    <a:gd name="T28" fmla="*/ 64 w 68"/>
                    <a:gd name="T29" fmla="*/ 23 h 58"/>
                    <a:gd name="T30" fmla="*/ 68 w 68"/>
                    <a:gd name="T31" fmla="*/ 22 h 58"/>
                    <a:gd name="T32" fmla="*/ 62 w 68"/>
                    <a:gd name="T33" fmla="*/ 35 h 58"/>
                    <a:gd name="T34" fmla="*/ 52 w 68"/>
                    <a:gd name="T35" fmla="*/ 36 h 58"/>
                    <a:gd name="T36" fmla="*/ 44 w 68"/>
                    <a:gd name="T37" fmla="*/ 43 h 58"/>
                    <a:gd name="T38" fmla="*/ 40 w 68"/>
                    <a:gd name="T39" fmla="*/ 49 h 58"/>
                    <a:gd name="T40" fmla="*/ 26 w 68"/>
                    <a:gd name="T41" fmla="*/ 41 h 58"/>
                    <a:gd name="T42" fmla="*/ 17 w 68"/>
                    <a:gd name="T43" fmla="*/ 45 h 58"/>
                    <a:gd name="T44" fmla="*/ 12 w 68"/>
                    <a:gd name="T45" fmla="*/ 43 h 58"/>
                    <a:gd name="T46" fmla="*/ 11 w 68"/>
                    <a:gd name="T47" fmla="*/ 48 h 58"/>
                    <a:gd name="T48" fmla="*/ 18 w 68"/>
                    <a:gd name="T49" fmla="*/ 54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68" h="58">
                      <a:moveTo>
                        <a:pt x="18" y="54"/>
                      </a:moveTo>
                      <a:cubicBezTo>
                        <a:pt x="19" y="57"/>
                        <a:pt x="13" y="53"/>
                        <a:pt x="12" y="54"/>
                      </a:cubicBezTo>
                      <a:cubicBezTo>
                        <a:pt x="11" y="55"/>
                        <a:pt x="8" y="58"/>
                        <a:pt x="6" y="57"/>
                      </a:cubicBezTo>
                      <a:cubicBezTo>
                        <a:pt x="4" y="56"/>
                        <a:pt x="9" y="52"/>
                        <a:pt x="6" y="49"/>
                      </a:cubicBezTo>
                      <a:cubicBezTo>
                        <a:pt x="3" y="46"/>
                        <a:pt x="0" y="43"/>
                        <a:pt x="4" y="41"/>
                      </a:cubicBezTo>
                      <a:cubicBezTo>
                        <a:pt x="8" y="39"/>
                        <a:pt x="12" y="39"/>
                        <a:pt x="12" y="35"/>
                      </a:cubicBezTo>
                      <a:cubicBezTo>
                        <a:pt x="12" y="31"/>
                        <a:pt x="10" y="31"/>
                        <a:pt x="12" y="31"/>
                      </a:cubicBezTo>
                      <a:cubicBezTo>
                        <a:pt x="14" y="31"/>
                        <a:pt x="20" y="31"/>
                        <a:pt x="21" y="29"/>
                      </a:cubicBezTo>
                      <a:cubicBezTo>
                        <a:pt x="22" y="28"/>
                        <a:pt x="23" y="24"/>
                        <a:pt x="25" y="23"/>
                      </a:cubicBezTo>
                      <a:cubicBezTo>
                        <a:pt x="27" y="21"/>
                        <a:pt x="27" y="13"/>
                        <a:pt x="27" y="10"/>
                      </a:cubicBezTo>
                      <a:cubicBezTo>
                        <a:pt x="27" y="7"/>
                        <a:pt x="24" y="0"/>
                        <a:pt x="28" y="1"/>
                      </a:cubicBezTo>
                      <a:cubicBezTo>
                        <a:pt x="32" y="2"/>
                        <a:pt x="40" y="13"/>
                        <a:pt x="45" y="17"/>
                      </a:cubicBezTo>
                      <a:cubicBezTo>
                        <a:pt x="50" y="21"/>
                        <a:pt x="56" y="24"/>
                        <a:pt x="57" y="23"/>
                      </a:cubicBezTo>
                      <a:cubicBezTo>
                        <a:pt x="58" y="22"/>
                        <a:pt x="63" y="16"/>
                        <a:pt x="63" y="17"/>
                      </a:cubicBezTo>
                      <a:cubicBezTo>
                        <a:pt x="64" y="19"/>
                        <a:pt x="63" y="23"/>
                        <a:pt x="64" y="23"/>
                      </a:cubicBezTo>
                      <a:cubicBezTo>
                        <a:pt x="66" y="23"/>
                        <a:pt x="68" y="21"/>
                        <a:pt x="68" y="22"/>
                      </a:cubicBezTo>
                      <a:cubicBezTo>
                        <a:pt x="68" y="24"/>
                        <a:pt x="64" y="35"/>
                        <a:pt x="62" y="35"/>
                      </a:cubicBezTo>
                      <a:cubicBezTo>
                        <a:pt x="60" y="35"/>
                        <a:pt x="54" y="36"/>
                        <a:pt x="52" y="36"/>
                      </a:cubicBezTo>
                      <a:cubicBezTo>
                        <a:pt x="50" y="36"/>
                        <a:pt x="45" y="40"/>
                        <a:pt x="44" y="43"/>
                      </a:cubicBezTo>
                      <a:cubicBezTo>
                        <a:pt x="43" y="46"/>
                        <a:pt x="42" y="50"/>
                        <a:pt x="40" y="49"/>
                      </a:cubicBezTo>
                      <a:cubicBezTo>
                        <a:pt x="38" y="48"/>
                        <a:pt x="29" y="41"/>
                        <a:pt x="26" y="41"/>
                      </a:cubicBezTo>
                      <a:cubicBezTo>
                        <a:pt x="24" y="41"/>
                        <a:pt x="20" y="46"/>
                        <a:pt x="17" y="45"/>
                      </a:cubicBezTo>
                      <a:cubicBezTo>
                        <a:pt x="14" y="44"/>
                        <a:pt x="14" y="41"/>
                        <a:pt x="12" y="43"/>
                      </a:cubicBezTo>
                      <a:cubicBezTo>
                        <a:pt x="11" y="44"/>
                        <a:pt x="7" y="47"/>
                        <a:pt x="11" y="48"/>
                      </a:cubicBezTo>
                      <a:cubicBezTo>
                        <a:pt x="16" y="49"/>
                        <a:pt x="17" y="51"/>
                        <a:pt x="18" y="54"/>
                      </a:cubicBezTo>
                      <a:close/>
                    </a:path>
                  </a:pathLst>
                </a:custGeom>
                <a:solidFill>
                  <a:srgbClr val="E4BB46"/>
                </a:solidFill>
                <a:ln w="3175" cap="flat">
                  <a:solidFill>
                    <a:srgbClr val="000000"/>
                  </a:solidFill>
                  <a:prstDash val="solid"/>
                  <a:miter lim="800000"/>
                  <a:headEnd/>
                  <a:tailEnd/>
                </a:ln>
              </p:spPr>
              <p:txBody>
                <a:bodyPr/>
                <a:lstStyle/>
                <a:p>
                  <a:endParaRPr lang="ja-JP" altLang="en-US"/>
                </a:p>
              </p:txBody>
            </p:sp>
            <p:sp>
              <p:nvSpPr>
                <p:cNvPr id="118" name="Freeform 178">
                  <a:extLst>
                    <a:ext uri="{FF2B5EF4-FFF2-40B4-BE49-F238E27FC236}">
                      <a16:creationId xmlns:a16="http://schemas.microsoft.com/office/drawing/2014/main" id="{0EC4AE2B-DA63-4357-84C7-B0E77C1988E5}"/>
                    </a:ext>
                  </a:extLst>
                </p:cNvPr>
                <p:cNvSpPr>
                  <a:spLocks noChangeAspect="1"/>
                </p:cNvSpPr>
                <p:nvPr/>
              </p:nvSpPr>
              <p:spPr bwMode="auto">
                <a:xfrm>
                  <a:off x="2679" y="866"/>
                  <a:ext cx="269" cy="237"/>
                </a:xfrm>
                <a:custGeom>
                  <a:avLst/>
                  <a:gdLst>
                    <a:gd name="T0" fmla="*/ 56 w 134"/>
                    <a:gd name="T1" fmla="*/ 117 h 118"/>
                    <a:gd name="T2" fmla="*/ 49 w 134"/>
                    <a:gd name="T3" fmla="*/ 109 h 118"/>
                    <a:gd name="T4" fmla="*/ 52 w 134"/>
                    <a:gd name="T5" fmla="*/ 102 h 118"/>
                    <a:gd name="T6" fmla="*/ 44 w 134"/>
                    <a:gd name="T7" fmla="*/ 100 h 118"/>
                    <a:gd name="T8" fmla="*/ 22 w 134"/>
                    <a:gd name="T9" fmla="*/ 106 h 118"/>
                    <a:gd name="T10" fmla="*/ 16 w 134"/>
                    <a:gd name="T11" fmla="*/ 104 h 118"/>
                    <a:gd name="T12" fmla="*/ 13 w 134"/>
                    <a:gd name="T13" fmla="*/ 112 h 118"/>
                    <a:gd name="T14" fmla="*/ 8 w 134"/>
                    <a:gd name="T15" fmla="*/ 109 h 118"/>
                    <a:gd name="T16" fmla="*/ 0 w 134"/>
                    <a:gd name="T17" fmla="*/ 106 h 118"/>
                    <a:gd name="T18" fmla="*/ 10 w 134"/>
                    <a:gd name="T19" fmla="*/ 101 h 118"/>
                    <a:gd name="T20" fmla="*/ 22 w 134"/>
                    <a:gd name="T21" fmla="*/ 90 h 118"/>
                    <a:gd name="T22" fmla="*/ 32 w 134"/>
                    <a:gd name="T23" fmla="*/ 87 h 118"/>
                    <a:gd name="T24" fmla="*/ 52 w 134"/>
                    <a:gd name="T25" fmla="*/ 84 h 118"/>
                    <a:gd name="T26" fmla="*/ 58 w 134"/>
                    <a:gd name="T27" fmla="*/ 86 h 118"/>
                    <a:gd name="T28" fmla="*/ 63 w 134"/>
                    <a:gd name="T29" fmla="*/ 78 h 118"/>
                    <a:gd name="T30" fmla="*/ 70 w 134"/>
                    <a:gd name="T31" fmla="*/ 69 h 118"/>
                    <a:gd name="T32" fmla="*/ 72 w 134"/>
                    <a:gd name="T33" fmla="*/ 60 h 118"/>
                    <a:gd name="T34" fmla="*/ 76 w 134"/>
                    <a:gd name="T35" fmla="*/ 60 h 118"/>
                    <a:gd name="T36" fmla="*/ 77 w 134"/>
                    <a:gd name="T37" fmla="*/ 66 h 118"/>
                    <a:gd name="T38" fmla="*/ 94 w 134"/>
                    <a:gd name="T39" fmla="*/ 57 h 118"/>
                    <a:gd name="T40" fmla="*/ 102 w 134"/>
                    <a:gd name="T41" fmla="*/ 48 h 118"/>
                    <a:gd name="T42" fmla="*/ 108 w 134"/>
                    <a:gd name="T43" fmla="*/ 36 h 118"/>
                    <a:gd name="T44" fmla="*/ 111 w 134"/>
                    <a:gd name="T45" fmla="*/ 23 h 118"/>
                    <a:gd name="T46" fmla="*/ 111 w 134"/>
                    <a:gd name="T47" fmla="*/ 15 h 118"/>
                    <a:gd name="T48" fmla="*/ 112 w 134"/>
                    <a:gd name="T49" fmla="*/ 9 h 118"/>
                    <a:gd name="T50" fmla="*/ 117 w 134"/>
                    <a:gd name="T51" fmla="*/ 4 h 118"/>
                    <a:gd name="T52" fmla="*/ 120 w 134"/>
                    <a:gd name="T53" fmla="*/ 10 h 118"/>
                    <a:gd name="T54" fmla="*/ 125 w 134"/>
                    <a:gd name="T55" fmla="*/ 7 h 118"/>
                    <a:gd name="T56" fmla="*/ 124 w 134"/>
                    <a:gd name="T57" fmla="*/ 1 h 118"/>
                    <a:gd name="T58" fmla="*/ 128 w 134"/>
                    <a:gd name="T59" fmla="*/ 3 h 118"/>
                    <a:gd name="T60" fmla="*/ 129 w 134"/>
                    <a:gd name="T61" fmla="*/ 13 h 118"/>
                    <a:gd name="T62" fmla="*/ 132 w 134"/>
                    <a:gd name="T63" fmla="*/ 29 h 118"/>
                    <a:gd name="T64" fmla="*/ 128 w 134"/>
                    <a:gd name="T65" fmla="*/ 37 h 118"/>
                    <a:gd name="T66" fmla="*/ 126 w 134"/>
                    <a:gd name="T67" fmla="*/ 45 h 118"/>
                    <a:gd name="T68" fmla="*/ 118 w 134"/>
                    <a:gd name="T69" fmla="*/ 50 h 118"/>
                    <a:gd name="T70" fmla="*/ 118 w 134"/>
                    <a:gd name="T71" fmla="*/ 68 h 118"/>
                    <a:gd name="T72" fmla="*/ 115 w 134"/>
                    <a:gd name="T73" fmla="*/ 78 h 118"/>
                    <a:gd name="T74" fmla="*/ 114 w 134"/>
                    <a:gd name="T75" fmla="*/ 84 h 118"/>
                    <a:gd name="T76" fmla="*/ 110 w 134"/>
                    <a:gd name="T77" fmla="*/ 95 h 118"/>
                    <a:gd name="T78" fmla="*/ 105 w 134"/>
                    <a:gd name="T79" fmla="*/ 94 h 118"/>
                    <a:gd name="T80" fmla="*/ 108 w 134"/>
                    <a:gd name="T81" fmla="*/ 86 h 118"/>
                    <a:gd name="T82" fmla="*/ 103 w 134"/>
                    <a:gd name="T83" fmla="*/ 90 h 118"/>
                    <a:gd name="T84" fmla="*/ 97 w 134"/>
                    <a:gd name="T85" fmla="*/ 92 h 118"/>
                    <a:gd name="T86" fmla="*/ 94 w 134"/>
                    <a:gd name="T87" fmla="*/ 100 h 118"/>
                    <a:gd name="T88" fmla="*/ 92 w 134"/>
                    <a:gd name="T89" fmla="*/ 93 h 118"/>
                    <a:gd name="T90" fmla="*/ 85 w 134"/>
                    <a:gd name="T91" fmla="*/ 100 h 118"/>
                    <a:gd name="T92" fmla="*/ 70 w 134"/>
                    <a:gd name="T93" fmla="*/ 100 h 118"/>
                    <a:gd name="T94" fmla="*/ 69 w 134"/>
                    <a:gd name="T95" fmla="*/ 94 h 118"/>
                    <a:gd name="T96" fmla="*/ 66 w 134"/>
                    <a:gd name="T97" fmla="*/ 99 h 118"/>
                    <a:gd name="T98" fmla="*/ 69 w 134"/>
                    <a:gd name="T99" fmla="*/ 105 h 118"/>
                    <a:gd name="T100" fmla="*/ 62 w 134"/>
                    <a:gd name="T101" fmla="*/ 109 h 118"/>
                    <a:gd name="T102" fmla="*/ 56 w 134"/>
                    <a:gd name="T103" fmla="*/ 117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4" h="118">
                      <a:moveTo>
                        <a:pt x="56" y="117"/>
                      </a:moveTo>
                      <a:cubicBezTo>
                        <a:pt x="53" y="117"/>
                        <a:pt x="48" y="111"/>
                        <a:pt x="49" y="109"/>
                      </a:cubicBezTo>
                      <a:cubicBezTo>
                        <a:pt x="49" y="107"/>
                        <a:pt x="54" y="105"/>
                        <a:pt x="52" y="102"/>
                      </a:cubicBezTo>
                      <a:cubicBezTo>
                        <a:pt x="50" y="99"/>
                        <a:pt x="47" y="100"/>
                        <a:pt x="44" y="100"/>
                      </a:cubicBezTo>
                      <a:cubicBezTo>
                        <a:pt x="40" y="100"/>
                        <a:pt x="24" y="105"/>
                        <a:pt x="22" y="106"/>
                      </a:cubicBezTo>
                      <a:cubicBezTo>
                        <a:pt x="19" y="106"/>
                        <a:pt x="18" y="101"/>
                        <a:pt x="16" y="104"/>
                      </a:cubicBezTo>
                      <a:cubicBezTo>
                        <a:pt x="15" y="107"/>
                        <a:pt x="16" y="112"/>
                        <a:pt x="13" y="112"/>
                      </a:cubicBezTo>
                      <a:cubicBezTo>
                        <a:pt x="10" y="111"/>
                        <a:pt x="10" y="109"/>
                        <a:pt x="8" y="109"/>
                      </a:cubicBezTo>
                      <a:cubicBezTo>
                        <a:pt x="5" y="110"/>
                        <a:pt x="0" y="109"/>
                        <a:pt x="0" y="106"/>
                      </a:cubicBezTo>
                      <a:cubicBezTo>
                        <a:pt x="0" y="103"/>
                        <a:pt x="8" y="104"/>
                        <a:pt x="10" y="101"/>
                      </a:cubicBezTo>
                      <a:cubicBezTo>
                        <a:pt x="13" y="98"/>
                        <a:pt x="20" y="93"/>
                        <a:pt x="22" y="90"/>
                      </a:cubicBezTo>
                      <a:cubicBezTo>
                        <a:pt x="23" y="87"/>
                        <a:pt x="28" y="87"/>
                        <a:pt x="32" y="87"/>
                      </a:cubicBezTo>
                      <a:cubicBezTo>
                        <a:pt x="36" y="87"/>
                        <a:pt x="48" y="85"/>
                        <a:pt x="52" y="84"/>
                      </a:cubicBezTo>
                      <a:cubicBezTo>
                        <a:pt x="55" y="82"/>
                        <a:pt x="53" y="87"/>
                        <a:pt x="58" y="86"/>
                      </a:cubicBezTo>
                      <a:cubicBezTo>
                        <a:pt x="63" y="84"/>
                        <a:pt x="62" y="82"/>
                        <a:pt x="63" y="78"/>
                      </a:cubicBezTo>
                      <a:cubicBezTo>
                        <a:pt x="64" y="75"/>
                        <a:pt x="69" y="75"/>
                        <a:pt x="70" y="69"/>
                      </a:cubicBezTo>
                      <a:cubicBezTo>
                        <a:pt x="71" y="64"/>
                        <a:pt x="67" y="61"/>
                        <a:pt x="72" y="60"/>
                      </a:cubicBezTo>
                      <a:cubicBezTo>
                        <a:pt x="77" y="58"/>
                        <a:pt x="76" y="57"/>
                        <a:pt x="76" y="60"/>
                      </a:cubicBezTo>
                      <a:cubicBezTo>
                        <a:pt x="76" y="62"/>
                        <a:pt x="75" y="68"/>
                        <a:pt x="77" y="66"/>
                      </a:cubicBezTo>
                      <a:cubicBezTo>
                        <a:pt x="79" y="64"/>
                        <a:pt x="92" y="64"/>
                        <a:pt x="94" y="57"/>
                      </a:cubicBezTo>
                      <a:cubicBezTo>
                        <a:pt x="96" y="50"/>
                        <a:pt x="98" y="51"/>
                        <a:pt x="102" y="48"/>
                      </a:cubicBezTo>
                      <a:cubicBezTo>
                        <a:pt x="105" y="45"/>
                        <a:pt x="106" y="37"/>
                        <a:pt x="108" y="36"/>
                      </a:cubicBezTo>
                      <a:cubicBezTo>
                        <a:pt x="110" y="35"/>
                        <a:pt x="113" y="25"/>
                        <a:pt x="111" y="23"/>
                      </a:cubicBezTo>
                      <a:cubicBezTo>
                        <a:pt x="110" y="21"/>
                        <a:pt x="110" y="19"/>
                        <a:pt x="111" y="15"/>
                      </a:cubicBezTo>
                      <a:cubicBezTo>
                        <a:pt x="112" y="11"/>
                        <a:pt x="110" y="10"/>
                        <a:pt x="112" y="9"/>
                      </a:cubicBezTo>
                      <a:cubicBezTo>
                        <a:pt x="115" y="7"/>
                        <a:pt x="114" y="4"/>
                        <a:pt x="117" y="4"/>
                      </a:cubicBezTo>
                      <a:cubicBezTo>
                        <a:pt x="119" y="5"/>
                        <a:pt x="117" y="10"/>
                        <a:pt x="120" y="10"/>
                      </a:cubicBezTo>
                      <a:cubicBezTo>
                        <a:pt x="122" y="10"/>
                        <a:pt x="125" y="8"/>
                        <a:pt x="125" y="7"/>
                      </a:cubicBezTo>
                      <a:cubicBezTo>
                        <a:pt x="125" y="6"/>
                        <a:pt x="122" y="2"/>
                        <a:pt x="124" y="1"/>
                      </a:cubicBezTo>
                      <a:cubicBezTo>
                        <a:pt x="125" y="1"/>
                        <a:pt x="128" y="0"/>
                        <a:pt x="128" y="3"/>
                      </a:cubicBezTo>
                      <a:cubicBezTo>
                        <a:pt x="128" y="6"/>
                        <a:pt x="128" y="11"/>
                        <a:pt x="129" y="13"/>
                      </a:cubicBezTo>
                      <a:cubicBezTo>
                        <a:pt x="131" y="15"/>
                        <a:pt x="134" y="27"/>
                        <a:pt x="132" y="29"/>
                      </a:cubicBezTo>
                      <a:cubicBezTo>
                        <a:pt x="131" y="31"/>
                        <a:pt x="129" y="35"/>
                        <a:pt x="128" y="37"/>
                      </a:cubicBezTo>
                      <a:cubicBezTo>
                        <a:pt x="127" y="39"/>
                        <a:pt x="128" y="45"/>
                        <a:pt x="126" y="45"/>
                      </a:cubicBezTo>
                      <a:cubicBezTo>
                        <a:pt x="123" y="46"/>
                        <a:pt x="118" y="47"/>
                        <a:pt x="118" y="50"/>
                      </a:cubicBezTo>
                      <a:cubicBezTo>
                        <a:pt x="118" y="53"/>
                        <a:pt x="117" y="64"/>
                        <a:pt x="118" y="68"/>
                      </a:cubicBezTo>
                      <a:cubicBezTo>
                        <a:pt x="120" y="73"/>
                        <a:pt x="114" y="75"/>
                        <a:pt x="115" y="78"/>
                      </a:cubicBezTo>
                      <a:cubicBezTo>
                        <a:pt x="116" y="82"/>
                        <a:pt x="116" y="82"/>
                        <a:pt x="114" y="84"/>
                      </a:cubicBezTo>
                      <a:cubicBezTo>
                        <a:pt x="113" y="86"/>
                        <a:pt x="113" y="94"/>
                        <a:pt x="110" y="95"/>
                      </a:cubicBezTo>
                      <a:cubicBezTo>
                        <a:pt x="107" y="95"/>
                        <a:pt x="104" y="97"/>
                        <a:pt x="105" y="94"/>
                      </a:cubicBezTo>
                      <a:cubicBezTo>
                        <a:pt x="106" y="92"/>
                        <a:pt x="110" y="86"/>
                        <a:pt x="108" y="86"/>
                      </a:cubicBezTo>
                      <a:cubicBezTo>
                        <a:pt x="106" y="86"/>
                        <a:pt x="105" y="89"/>
                        <a:pt x="103" y="90"/>
                      </a:cubicBezTo>
                      <a:cubicBezTo>
                        <a:pt x="101" y="91"/>
                        <a:pt x="98" y="90"/>
                        <a:pt x="97" y="92"/>
                      </a:cubicBezTo>
                      <a:cubicBezTo>
                        <a:pt x="96" y="94"/>
                        <a:pt x="96" y="101"/>
                        <a:pt x="94" y="100"/>
                      </a:cubicBezTo>
                      <a:cubicBezTo>
                        <a:pt x="92" y="99"/>
                        <a:pt x="93" y="93"/>
                        <a:pt x="92" y="93"/>
                      </a:cubicBezTo>
                      <a:cubicBezTo>
                        <a:pt x="91" y="94"/>
                        <a:pt x="86" y="99"/>
                        <a:pt x="85" y="100"/>
                      </a:cubicBezTo>
                      <a:cubicBezTo>
                        <a:pt x="84" y="100"/>
                        <a:pt x="70" y="102"/>
                        <a:pt x="70" y="100"/>
                      </a:cubicBezTo>
                      <a:cubicBezTo>
                        <a:pt x="70" y="99"/>
                        <a:pt x="72" y="93"/>
                        <a:pt x="69" y="94"/>
                      </a:cubicBezTo>
                      <a:cubicBezTo>
                        <a:pt x="66" y="96"/>
                        <a:pt x="65" y="96"/>
                        <a:pt x="66" y="99"/>
                      </a:cubicBezTo>
                      <a:cubicBezTo>
                        <a:pt x="67" y="102"/>
                        <a:pt x="71" y="104"/>
                        <a:pt x="69" y="105"/>
                      </a:cubicBezTo>
                      <a:cubicBezTo>
                        <a:pt x="67" y="106"/>
                        <a:pt x="63" y="107"/>
                        <a:pt x="62" y="109"/>
                      </a:cubicBezTo>
                      <a:cubicBezTo>
                        <a:pt x="61" y="111"/>
                        <a:pt x="58" y="118"/>
                        <a:pt x="56" y="117"/>
                      </a:cubicBezTo>
                      <a:close/>
                    </a:path>
                  </a:pathLst>
                </a:custGeom>
                <a:solidFill>
                  <a:srgbClr val="E4BB46"/>
                </a:solidFill>
                <a:ln w="3175" cap="flat">
                  <a:solidFill>
                    <a:srgbClr val="000000"/>
                  </a:solidFill>
                  <a:prstDash val="solid"/>
                  <a:miter lim="800000"/>
                  <a:headEnd/>
                  <a:tailEnd/>
                </a:ln>
              </p:spPr>
              <p:txBody>
                <a:bodyPr/>
                <a:lstStyle/>
                <a:p>
                  <a:endParaRPr lang="ja-JP" altLang="en-US"/>
                </a:p>
              </p:txBody>
            </p:sp>
            <p:sp>
              <p:nvSpPr>
                <p:cNvPr id="119" name="Freeform 179">
                  <a:extLst>
                    <a:ext uri="{FF2B5EF4-FFF2-40B4-BE49-F238E27FC236}">
                      <a16:creationId xmlns:a16="http://schemas.microsoft.com/office/drawing/2014/main" id="{992842AE-AF4B-4562-9749-C28EC1E64DDD}"/>
                    </a:ext>
                  </a:extLst>
                </p:cNvPr>
                <p:cNvSpPr>
                  <a:spLocks noChangeAspect="1"/>
                </p:cNvSpPr>
                <p:nvPr/>
              </p:nvSpPr>
              <p:spPr bwMode="auto">
                <a:xfrm>
                  <a:off x="2709" y="1075"/>
                  <a:ext cx="63" cy="52"/>
                </a:xfrm>
                <a:custGeom>
                  <a:avLst/>
                  <a:gdLst>
                    <a:gd name="T0" fmla="*/ 21 w 31"/>
                    <a:gd name="T1" fmla="*/ 15 h 26"/>
                    <a:gd name="T2" fmla="*/ 14 w 31"/>
                    <a:gd name="T3" fmla="*/ 13 h 26"/>
                    <a:gd name="T4" fmla="*/ 5 w 31"/>
                    <a:gd name="T5" fmla="*/ 24 h 26"/>
                    <a:gd name="T6" fmla="*/ 2 w 31"/>
                    <a:gd name="T7" fmla="*/ 16 h 26"/>
                    <a:gd name="T8" fmla="*/ 2 w 31"/>
                    <a:gd name="T9" fmla="*/ 12 h 26"/>
                    <a:gd name="T10" fmla="*/ 7 w 31"/>
                    <a:gd name="T11" fmla="*/ 6 h 26"/>
                    <a:gd name="T12" fmla="*/ 14 w 31"/>
                    <a:gd name="T13" fmla="*/ 6 h 26"/>
                    <a:gd name="T14" fmla="*/ 21 w 31"/>
                    <a:gd name="T15" fmla="*/ 1 h 26"/>
                    <a:gd name="T16" fmla="*/ 27 w 31"/>
                    <a:gd name="T17" fmla="*/ 4 h 26"/>
                    <a:gd name="T18" fmla="*/ 29 w 31"/>
                    <a:gd name="T19" fmla="*/ 8 h 26"/>
                    <a:gd name="T20" fmla="*/ 21 w 31"/>
                    <a:gd name="T21" fmla="*/ 15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1" h="26">
                      <a:moveTo>
                        <a:pt x="21" y="15"/>
                      </a:moveTo>
                      <a:cubicBezTo>
                        <a:pt x="18" y="15"/>
                        <a:pt x="17" y="12"/>
                        <a:pt x="14" y="13"/>
                      </a:cubicBezTo>
                      <a:cubicBezTo>
                        <a:pt x="12" y="14"/>
                        <a:pt x="8" y="26"/>
                        <a:pt x="5" y="24"/>
                      </a:cubicBezTo>
                      <a:cubicBezTo>
                        <a:pt x="1" y="22"/>
                        <a:pt x="4" y="17"/>
                        <a:pt x="2" y="16"/>
                      </a:cubicBezTo>
                      <a:cubicBezTo>
                        <a:pt x="0" y="15"/>
                        <a:pt x="0" y="13"/>
                        <a:pt x="2" y="12"/>
                      </a:cubicBezTo>
                      <a:cubicBezTo>
                        <a:pt x="5" y="11"/>
                        <a:pt x="6" y="8"/>
                        <a:pt x="7" y="6"/>
                      </a:cubicBezTo>
                      <a:cubicBezTo>
                        <a:pt x="9" y="4"/>
                        <a:pt x="10" y="7"/>
                        <a:pt x="14" y="6"/>
                      </a:cubicBezTo>
                      <a:cubicBezTo>
                        <a:pt x="17" y="4"/>
                        <a:pt x="18" y="1"/>
                        <a:pt x="21" y="1"/>
                      </a:cubicBezTo>
                      <a:cubicBezTo>
                        <a:pt x="24" y="1"/>
                        <a:pt x="27" y="0"/>
                        <a:pt x="27" y="4"/>
                      </a:cubicBezTo>
                      <a:cubicBezTo>
                        <a:pt x="28" y="7"/>
                        <a:pt x="31" y="8"/>
                        <a:pt x="29" y="8"/>
                      </a:cubicBezTo>
                      <a:cubicBezTo>
                        <a:pt x="27" y="9"/>
                        <a:pt x="22" y="15"/>
                        <a:pt x="21" y="15"/>
                      </a:cubicBezTo>
                      <a:close/>
                    </a:path>
                  </a:pathLst>
                </a:custGeom>
                <a:solidFill>
                  <a:srgbClr val="E4BB46"/>
                </a:solidFill>
                <a:ln w="3175" cap="flat">
                  <a:solidFill>
                    <a:srgbClr val="000000"/>
                  </a:solidFill>
                  <a:prstDash val="solid"/>
                  <a:miter lim="800000"/>
                  <a:headEnd/>
                  <a:tailEnd/>
                </a:ln>
              </p:spPr>
              <p:txBody>
                <a:bodyPr/>
                <a:lstStyle/>
                <a:p>
                  <a:endParaRPr lang="ja-JP" altLang="en-US"/>
                </a:p>
              </p:txBody>
            </p:sp>
            <p:sp>
              <p:nvSpPr>
                <p:cNvPr id="120" name="Freeform 180">
                  <a:extLst>
                    <a:ext uri="{FF2B5EF4-FFF2-40B4-BE49-F238E27FC236}">
                      <a16:creationId xmlns:a16="http://schemas.microsoft.com/office/drawing/2014/main" id="{B2788C5B-CB3F-469C-AB78-7F44E6A2E029}"/>
                    </a:ext>
                  </a:extLst>
                </p:cNvPr>
                <p:cNvSpPr>
                  <a:spLocks noChangeAspect="1"/>
                </p:cNvSpPr>
                <p:nvPr/>
              </p:nvSpPr>
              <p:spPr bwMode="auto">
                <a:xfrm>
                  <a:off x="2641" y="1087"/>
                  <a:ext cx="64" cy="88"/>
                </a:xfrm>
                <a:custGeom>
                  <a:avLst/>
                  <a:gdLst>
                    <a:gd name="T0" fmla="*/ 28 w 32"/>
                    <a:gd name="T1" fmla="*/ 5 h 44"/>
                    <a:gd name="T2" fmla="*/ 22 w 32"/>
                    <a:gd name="T3" fmla="*/ 6 h 44"/>
                    <a:gd name="T4" fmla="*/ 17 w 32"/>
                    <a:gd name="T5" fmla="*/ 1 h 44"/>
                    <a:gd name="T6" fmla="*/ 11 w 32"/>
                    <a:gd name="T7" fmla="*/ 6 h 44"/>
                    <a:gd name="T8" fmla="*/ 2 w 32"/>
                    <a:gd name="T9" fmla="*/ 9 h 44"/>
                    <a:gd name="T10" fmla="*/ 5 w 32"/>
                    <a:gd name="T11" fmla="*/ 14 h 44"/>
                    <a:gd name="T12" fmla="*/ 3 w 32"/>
                    <a:gd name="T13" fmla="*/ 19 h 44"/>
                    <a:gd name="T14" fmla="*/ 9 w 32"/>
                    <a:gd name="T15" fmla="*/ 20 h 44"/>
                    <a:gd name="T16" fmla="*/ 10 w 32"/>
                    <a:gd name="T17" fmla="*/ 13 h 44"/>
                    <a:gd name="T18" fmla="*/ 12 w 32"/>
                    <a:gd name="T19" fmla="*/ 24 h 44"/>
                    <a:gd name="T20" fmla="*/ 7 w 32"/>
                    <a:gd name="T21" fmla="*/ 32 h 44"/>
                    <a:gd name="T22" fmla="*/ 6 w 32"/>
                    <a:gd name="T23" fmla="*/ 40 h 44"/>
                    <a:gd name="T24" fmla="*/ 10 w 32"/>
                    <a:gd name="T25" fmla="*/ 42 h 44"/>
                    <a:gd name="T26" fmla="*/ 12 w 32"/>
                    <a:gd name="T27" fmla="*/ 38 h 44"/>
                    <a:gd name="T28" fmla="*/ 14 w 32"/>
                    <a:gd name="T29" fmla="*/ 44 h 44"/>
                    <a:gd name="T30" fmla="*/ 18 w 32"/>
                    <a:gd name="T31" fmla="*/ 39 h 44"/>
                    <a:gd name="T32" fmla="*/ 22 w 32"/>
                    <a:gd name="T33" fmla="*/ 30 h 44"/>
                    <a:gd name="T34" fmla="*/ 30 w 32"/>
                    <a:gd name="T35" fmla="*/ 18 h 44"/>
                    <a:gd name="T36" fmla="*/ 26 w 32"/>
                    <a:gd name="T37" fmla="*/ 11 h 44"/>
                    <a:gd name="T38" fmla="*/ 28 w 32"/>
                    <a:gd name="T39" fmla="*/ 5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2" h="44">
                      <a:moveTo>
                        <a:pt x="28" y="5"/>
                      </a:moveTo>
                      <a:cubicBezTo>
                        <a:pt x="25" y="4"/>
                        <a:pt x="25" y="8"/>
                        <a:pt x="22" y="6"/>
                      </a:cubicBezTo>
                      <a:cubicBezTo>
                        <a:pt x="19" y="4"/>
                        <a:pt x="20" y="0"/>
                        <a:pt x="17" y="1"/>
                      </a:cubicBezTo>
                      <a:cubicBezTo>
                        <a:pt x="14" y="1"/>
                        <a:pt x="13" y="6"/>
                        <a:pt x="11" y="6"/>
                      </a:cubicBezTo>
                      <a:cubicBezTo>
                        <a:pt x="8" y="6"/>
                        <a:pt x="1" y="7"/>
                        <a:pt x="2" y="9"/>
                      </a:cubicBezTo>
                      <a:cubicBezTo>
                        <a:pt x="4" y="12"/>
                        <a:pt x="7" y="13"/>
                        <a:pt x="5" y="14"/>
                      </a:cubicBezTo>
                      <a:cubicBezTo>
                        <a:pt x="3" y="15"/>
                        <a:pt x="0" y="19"/>
                        <a:pt x="3" y="19"/>
                      </a:cubicBezTo>
                      <a:cubicBezTo>
                        <a:pt x="5" y="20"/>
                        <a:pt x="7" y="22"/>
                        <a:pt x="9" y="20"/>
                      </a:cubicBezTo>
                      <a:cubicBezTo>
                        <a:pt x="10" y="17"/>
                        <a:pt x="9" y="12"/>
                        <a:pt x="10" y="13"/>
                      </a:cubicBezTo>
                      <a:cubicBezTo>
                        <a:pt x="12" y="14"/>
                        <a:pt x="13" y="21"/>
                        <a:pt x="12" y="24"/>
                      </a:cubicBezTo>
                      <a:cubicBezTo>
                        <a:pt x="10" y="27"/>
                        <a:pt x="6" y="31"/>
                        <a:pt x="7" y="32"/>
                      </a:cubicBezTo>
                      <a:cubicBezTo>
                        <a:pt x="8" y="34"/>
                        <a:pt x="5" y="38"/>
                        <a:pt x="6" y="40"/>
                      </a:cubicBezTo>
                      <a:cubicBezTo>
                        <a:pt x="7" y="42"/>
                        <a:pt x="9" y="44"/>
                        <a:pt x="10" y="42"/>
                      </a:cubicBezTo>
                      <a:cubicBezTo>
                        <a:pt x="11" y="40"/>
                        <a:pt x="11" y="36"/>
                        <a:pt x="12" y="38"/>
                      </a:cubicBezTo>
                      <a:cubicBezTo>
                        <a:pt x="13" y="40"/>
                        <a:pt x="12" y="44"/>
                        <a:pt x="14" y="44"/>
                      </a:cubicBezTo>
                      <a:cubicBezTo>
                        <a:pt x="15" y="44"/>
                        <a:pt x="16" y="40"/>
                        <a:pt x="18" y="39"/>
                      </a:cubicBezTo>
                      <a:cubicBezTo>
                        <a:pt x="20" y="37"/>
                        <a:pt x="21" y="35"/>
                        <a:pt x="22" y="30"/>
                      </a:cubicBezTo>
                      <a:cubicBezTo>
                        <a:pt x="23" y="24"/>
                        <a:pt x="28" y="20"/>
                        <a:pt x="30" y="18"/>
                      </a:cubicBezTo>
                      <a:cubicBezTo>
                        <a:pt x="32" y="16"/>
                        <a:pt x="25" y="11"/>
                        <a:pt x="26" y="11"/>
                      </a:cubicBezTo>
                      <a:cubicBezTo>
                        <a:pt x="27" y="11"/>
                        <a:pt x="31" y="6"/>
                        <a:pt x="28" y="5"/>
                      </a:cubicBezTo>
                      <a:close/>
                    </a:path>
                  </a:pathLst>
                </a:custGeom>
                <a:solidFill>
                  <a:srgbClr val="E4BB46"/>
                </a:solidFill>
                <a:ln w="3175" cap="flat">
                  <a:solidFill>
                    <a:srgbClr val="000000"/>
                  </a:solidFill>
                  <a:prstDash val="solid"/>
                  <a:miter lim="800000"/>
                  <a:headEnd/>
                  <a:tailEnd/>
                </a:ln>
              </p:spPr>
              <p:txBody>
                <a:bodyPr/>
                <a:lstStyle/>
                <a:p>
                  <a:endParaRPr lang="ja-JP" altLang="en-US"/>
                </a:p>
              </p:txBody>
            </p:sp>
            <p:sp>
              <p:nvSpPr>
                <p:cNvPr id="121" name="Freeform 181">
                  <a:extLst>
                    <a:ext uri="{FF2B5EF4-FFF2-40B4-BE49-F238E27FC236}">
                      <a16:creationId xmlns:a16="http://schemas.microsoft.com/office/drawing/2014/main" id="{C8710563-864F-4598-B302-F9D434157944}"/>
                    </a:ext>
                  </a:extLst>
                </p:cNvPr>
                <p:cNvSpPr>
                  <a:spLocks noChangeAspect="1"/>
                </p:cNvSpPr>
                <p:nvPr/>
              </p:nvSpPr>
              <p:spPr bwMode="auto">
                <a:xfrm>
                  <a:off x="2852" y="958"/>
                  <a:ext cx="16" cy="16"/>
                </a:xfrm>
                <a:custGeom>
                  <a:avLst/>
                  <a:gdLst>
                    <a:gd name="T0" fmla="*/ 2 w 8"/>
                    <a:gd name="T1" fmla="*/ 7 h 8"/>
                    <a:gd name="T2" fmla="*/ 5 w 8"/>
                    <a:gd name="T3" fmla="*/ 0 h 8"/>
                    <a:gd name="T4" fmla="*/ 2 w 8"/>
                    <a:gd name="T5" fmla="*/ 7 h 8"/>
                  </a:gdLst>
                  <a:ahLst/>
                  <a:cxnLst>
                    <a:cxn ang="0">
                      <a:pos x="T0" y="T1"/>
                    </a:cxn>
                    <a:cxn ang="0">
                      <a:pos x="T2" y="T3"/>
                    </a:cxn>
                    <a:cxn ang="0">
                      <a:pos x="T4" y="T5"/>
                    </a:cxn>
                  </a:cxnLst>
                  <a:rect l="0" t="0" r="r" b="b"/>
                  <a:pathLst>
                    <a:path w="8" h="8">
                      <a:moveTo>
                        <a:pt x="2" y="7"/>
                      </a:moveTo>
                      <a:cubicBezTo>
                        <a:pt x="0" y="7"/>
                        <a:pt x="3" y="1"/>
                        <a:pt x="5" y="0"/>
                      </a:cubicBezTo>
                      <a:cubicBezTo>
                        <a:pt x="8" y="0"/>
                        <a:pt x="3" y="8"/>
                        <a:pt x="2" y="7"/>
                      </a:cubicBezTo>
                      <a:close/>
                    </a:path>
                  </a:pathLst>
                </a:custGeom>
                <a:solidFill>
                  <a:srgbClr val="E4BB46"/>
                </a:solidFill>
                <a:ln w="3175" cap="flat">
                  <a:solidFill>
                    <a:srgbClr val="000000"/>
                  </a:solidFill>
                  <a:prstDash val="solid"/>
                  <a:miter lim="800000"/>
                  <a:headEnd/>
                  <a:tailEnd/>
                </a:ln>
              </p:spPr>
              <p:txBody>
                <a:bodyPr/>
                <a:lstStyle/>
                <a:p>
                  <a:endParaRPr lang="ja-JP" altLang="en-US"/>
                </a:p>
              </p:txBody>
            </p:sp>
            <p:sp>
              <p:nvSpPr>
                <p:cNvPr id="122" name="Freeform 182">
                  <a:extLst>
                    <a:ext uri="{FF2B5EF4-FFF2-40B4-BE49-F238E27FC236}">
                      <a16:creationId xmlns:a16="http://schemas.microsoft.com/office/drawing/2014/main" id="{DEF89626-0910-4D56-AA06-89A65CA21B85}"/>
                    </a:ext>
                  </a:extLst>
                </p:cNvPr>
                <p:cNvSpPr>
                  <a:spLocks noChangeAspect="1"/>
                </p:cNvSpPr>
                <p:nvPr/>
              </p:nvSpPr>
              <p:spPr bwMode="auto">
                <a:xfrm>
                  <a:off x="401" y="1035"/>
                  <a:ext cx="68" cy="32"/>
                </a:xfrm>
                <a:custGeom>
                  <a:avLst/>
                  <a:gdLst>
                    <a:gd name="T0" fmla="*/ 5 w 34"/>
                    <a:gd name="T1" fmla="*/ 15 h 16"/>
                    <a:gd name="T2" fmla="*/ 12 w 34"/>
                    <a:gd name="T3" fmla="*/ 7 h 16"/>
                    <a:gd name="T4" fmla="*/ 32 w 34"/>
                    <a:gd name="T5" fmla="*/ 1 h 16"/>
                    <a:gd name="T6" fmla="*/ 23 w 34"/>
                    <a:gd name="T7" fmla="*/ 7 h 16"/>
                    <a:gd name="T8" fmla="*/ 16 w 34"/>
                    <a:gd name="T9" fmla="*/ 12 h 16"/>
                    <a:gd name="T10" fmla="*/ 5 w 34"/>
                    <a:gd name="T11" fmla="*/ 15 h 16"/>
                  </a:gdLst>
                  <a:ahLst/>
                  <a:cxnLst>
                    <a:cxn ang="0">
                      <a:pos x="T0" y="T1"/>
                    </a:cxn>
                    <a:cxn ang="0">
                      <a:pos x="T2" y="T3"/>
                    </a:cxn>
                    <a:cxn ang="0">
                      <a:pos x="T4" y="T5"/>
                    </a:cxn>
                    <a:cxn ang="0">
                      <a:pos x="T6" y="T7"/>
                    </a:cxn>
                    <a:cxn ang="0">
                      <a:pos x="T8" y="T9"/>
                    </a:cxn>
                    <a:cxn ang="0">
                      <a:pos x="T10" y="T11"/>
                    </a:cxn>
                  </a:cxnLst>
                  <a:rect l="0" t="0" r="r" b="b"/>
                  <a:pathLst>
                    <a:path w="34" h="16">
                      <a:moveTo>
                        <a:pt x="5" y="15"/>
                      </a:moveTo>
                      <a:cubicBezTo>
                        <a:pt x="0" y="13"/>
                        <a:pt x="9" y="10"/>
                        <a:pt x="12" y="7"/>
                      </a:cubicBezTo>
                      <a:cubicBezTo>
                        <a:pt x="15" y="5"/>
                        <a:pt x="34" y="0"/>
                        <a:pt x="32" y="1"/>
                      </a:cubicBezTo>
                      <a:cubicBezTo>
                        <a:pt x="29" y="3"/>
                        <a:pt x="23" y="5"/>
                        <a:pt x="23" y="7"/>
                      </a:cubicBezTo>
                      <a:cubicBezTo>
                        <a:pt x="23" y="9"/>
                        <a:pt x="18" y="11"/>
                        <a:pt x="16" y="12"/>
                      </a:cubicBezTo>
                      <a:cubicBezTo>
                        <a:pt x="14" y="13"/>
                        <a:pt x="7" y="16"/>
                        <a:pt x="5" y="15"/>
                      </a:cubicBezTo>
                      <a:close/>
                    </a:path>
                  </a:pathLst>
                </a:custGeom>
                <a:solidFill>
                  <a:srgbClr val="E4BB46"/>
                </a:solidFill>
                <a:ln w="3175" cap="flat">
                  <a:solidFill>
                    <a:srgbClr val="000000"/>
                  </a:solidFill>
                  <a:prstDash val="solid"/>
                  <a:miter lim="800000"/>
                  <a:headEnd/>
                  <a:tailEnd/>
                </a:ln>
              </p:spPr>
              <p:txBody>
                <a:bodyPr/>
                <a:lstStyle/>
                <a:p>
                  <a:endParaRPr lang="ja-JP" altLang="en-US"/>
                </a:p>
              </p:txBody>
            </p:sp>
            <p:sp>
              <p:nvSpPr>
                <p:cNvPr id="123" name="Freeform 183">
                  <a:extLst>
                    <a:ext uri="{FF2B5EF4-FFF2-40B4-BE49-F238E27FC236}">
                      <a16:creationId xmlns:a16="http://schemas.microsoft.com/office/drawing/2014/main" id="{731DDFCD-2142-4369-861D-6886CB0C5BEC}"/>
                    </a:ext>
                  </a:extLst>
                </p:cNvPr>
                <p:cNvSpPr>
                  <a:spLocks noChangeAspect="1"/>
                </p:cNvSpPr>
                <p:nvPr/>
              </p:nvSpPr>
              <p:spPr bwMode="auto">
                <a:xfrm>
                  <a:off x="1296" y="1842"/>
                  <a:ext cx="54" cy="126"/>
                </a:xfrm>
                <a:custGeom>
                  <a:avLst/>
                  <a:gdLst>
                    <a:gd name="T0" fmla="*/ 8 w 27"/>
                    <a:gd name="T1" fmla="*/ 61 h 63"/>
                    <a:gd name="T2" fmla="*/ 1 w 27"/>
                    <a:gd name="T3" fmla="*/ 33 h 63"/>
                    <a:gd name="T4" fmla="*/ 5 w 27"/>
                    <a:gd name="T5" fmla="*/ 16 h 63"/>
                    <a:gd name="T6" fmla="*/ 7 w 27"/>
                    <a:gd name="T7" fmla="*/ 6 h 63"/>
                    <a:gd name="T8" fmla="*/ 7 w 27"/>
                    <a:gd name="T9" fmla="*/ 1 h 63"/>
                    <a:gd name="T10" fmla="*/ 17 w 27"/>
                    <a:gd name="T11" fmla="*/ 8 h 63"/>
                    <a:gd name="T12" fmla="*/ 25 w 27"/>
                    <a:gd name="T13" fmla="*/ 26 h 63"/>
                    <a:gd name="T14" fmla="*/ 26 w 27"/>
                    <a:gd name="T15" fmla="*/ 46 h 63"/>
                    <a:gd name="T16" fmla="*/ 8 w 27"/>
                    <a:gd name="T17" fmla="*/ 61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7" h="63">
                      <a:moveTo>
                        <a:pt x="8" y="61"/>
                      </a:moveTo>
                      <a:cubicBezTo>
                        <a:pt x="1" y="63"/>
                        <a:pt x="2" y="40"/>
                        <a:pt x="1" y="33"/>
                      </a:cubicBezTo>
                      <a:cubicBezTo>
                        <a:pt x="0" y="27"/>
                        <a:pt x="7" y="21"/>
                        <a:pt x="5" y="16"/>
                      </a:cubicBezTo>
                      <a:cubicBezTo>
                        <a:pt x="3" y="11"/>
                        <a:pt x="7" y="6"/>
                        <a:pt x="7" y="6"/>
                      </a:cubicBezTo>
                      <a:cubicBezTo>
                        <a:pt x="7" y="6"/>
                        <a:pt x="3" y="2"/>
                        <a:pt x="7" y="1"/>
                      </a:cubicBezTo>
                      <a:cubicBezTo>
                        <a:pt x="10" y="0"/>
                        <a:pt x="13" y="5"/>
                        <a:pt x="17" y="8"/>
                      </a:cubicBezTo>
                      <a:cubicBezTo>
                        <a:pt x="20" y="10"/>
                        <a:pt x="24" y="22"/>
                        <a:pt x="25" y="26"/>
                      </a:cubicBezTo>
                      <a:cubicBezTo>
                        <a:pt x="25" y="30"/>
                        <a:pt x="27" y="41"/>
                        <a:pt x="26" y="46"/>
                      </a:cubicBezTo>
                      <a:cubicBezTo>
                        <a:pt x="25" y="51"/>
                        <a:pt x="24" y="59"/>
                        <a:pt x="8" y="61"/>
                      </a:cubicBezTo>
                      <a:close/>
                    </a:path>
                  </a:pathLst>
                </a:custGeom>
                <a:solidFill>
                  <a:srgbClr val="E4BB46"/>
                </a:solidFill>
                <a:ln w="3175" cap="flat">
                  <a:solidFill>
                    <a:srgbClr val="000000"/>
                  </a:solidFill>
                  <a:prstDash val="solid"/>
                  <a:miter lim="800000"/>
                  <a:headEnd/>
                  <a:tailEnd/>
                </a:ln>
              </p:spPr>
              <p:txBody>
                <a:bodyPr/>
                <a:lstStyle/>
                <a:p>
                  <a:endParaRPr lang="ja-JP" altLang="en-US"/>
                </a:p>
              </p:txBody>
            </p:sp>
            <p:sp>
              <p:nvSpPr>
                <p:cNvPr id="124" name="Freeform 184">
                  <a:extLst>
                    <a:ext uri="{FF2B5EF4-FFF2-40B4-BE49-F238E27FC236}">
                      <a16:creationId xmlns:a16="http://schemas.microsoft.com/office/drawing/2014/main" id="{4E0A3036-C9A3-46A9-86F7-76EA680A5D5A}"/>
                    </a:ext>
                  </a:extLst>
                </p:cNvPr>
                <p:cNvSpPr>
                  <a:spLocks noChangeAspect="1"/>
                </p:cNvSpPr>
                <p:nvPr/>
              </p:nvSpPr>
              <p:spPr bwMode="auto">
                <a:xfrm>
                  <a:off x="1684" y="1974"/>
                  <a:ext cx="293" cy="376"/>
                </a:xfrm>
                <a:custGeom>
                  <a:avLst/>
                  <a:gdLst>
                    <a:gd name="T0" fmla="*/ 140 w 146"/>
                    <a:gd name="T1" fmla="*/ 184 h 188"/>
                    <a:gd name="T2" fmla="*/ 134 w 146"/>
                    <a:gd name="T3" fmla="*/ 180 h 188"/>
                    <a:gd name="T4" fmla="*/ 132 w 146"/>
                    <a:gd name="T5" fmla="*/ 183 h 188"/>
                    <a:gd name="T6" fmla="*/ 126 w 146"/>
                    <a:gd name="T7" fmla="*/ 179 h 188"/>
                    <a:gd name="T8" fmla="*/ 125 w 146"/>
                    <a:gd name="T9" fmla="*/ 183 h 188"/>
                    <a:gd name="T10" fmla="*/ 113 w 146"/>
                    <a:gd name="T11" fmla="*/ 170 h 188"/>
                    <a:gd name="T12" fmla="*/ 96 w 146"/>
                    <a:gd name="T13" fmla="*/ 157 h 188"/>
                    <a:gd name="T14" fmla="*/ 83 w 146"/>
                    <a:gd name="T15" fmla="*/ 138 h 188"/>
                    <a:gd name="T16" fmla="*/ 75 w 146"/>
                    <a:gd name="T17" fmla="*/ 122 h 188"/>
                    <a:gd name="T18" fmla="*/ 62 w 146"/>
                    <a:gd name="T19" fmla="*/ 95 h 188"/>
                    <a:gd name="T20" fmla="*/ 60 w 146"/>
                    <a:gd name="T21" fmla="*/ 89 h 188"/>
                    <a:gd name="T22" fmla="*/ 52 w 146"/>
                    <a:gd name="T23" fmla="*/ 82 h 188"/>
                    <a:gd name="T24" fmla="*/ 50 w 146"/>
                    <a:gd name="T25" fmla="*/ 68 h 188"/>
                    <a:gd name="T26" fmla="*/ 42 w 146"/>
                    <a:gd name="T27" fmla="*/ 57 h 188"/>
                    <a:gd name="T28" fmla="*/ 34 w 146"/>
                    <a:gd name="T29" fmla="*/ 53 h 188"/>
                    <a:gd name="T30" fmla="*/ 29 w 146"/>
                    <a:gd name="T31" fmla="*/ 42 h 188"/>
                    <a:gd name="T32" fmla="*/ 24 w 146"/>
                    <a:gd name="T33" fmla="*/ 32 h 188"/>
                    <a:gd name="T34" fmla="*/ 18 w 146"/>
                    <a:gd name="T35" fmla="*/ 31 h 188"/>
                    <a:gd name="T36" fmla="*/ 10 w 146"/>
                    <a:gd name="T37" fmla="*/ 18 h 188"/>
                    <a:gd name="T38" fmla="*/ 6 w 146"/>
                    <a:gd name="T39" fmla="*/ 3 h 188"/>
                    <a:gd name="T40" fmla="*/ 17 w 146"/>
                    <a:gd name="T41" fmla="*/ 7 h 188"/>
                    <a:gd name="T42" fmla="*/ 27 w 146"/>
                    <a:gd name="T43" fmla="*/ 9 h 188"/>
                    <a:gd name="T44" fmla="*/ 36 w 146"/>
                    <a:gd name="T45" fmla="*/ 9 h 188"/>
                    <a:gd name="T46" fmla="*/ 42 w 146"/>
                    <a:gd name="T47" fmla="*/ 20 h 188"/>
                    <a:gd name="T48" fmla="*/ 46 w 146"/>
                    <a:gd name="T49" fmla="*/ 27 h 188"/>
                    <a:gd name="T50" fmla="*/ 52 w 146"/>
                    <a:gd name="T51" fmla="*/ 33 h 188"/>
                    <a:gd name="T52" fmla="*/ 61 w 146"/>
                    <a:gd name="T53" fmla="*/ 40 h 188"/>
                    <a:gd name="T54" fmla="*/ 67 w 146"/>
                    <a:gd name="T55" fmla="*/ 50 h 188"/>
                    <a:gd name="T56" fmla="*/ 73 w 146"/>
                    <a:gd name="T57" fmla="*/ 59 h 188"/>
                    <a:gd name="T58" fmla="*/ 78 w 146"/>
                    <a:gd name="T59" fmla="*/ 55 h 188"/>
                    <a:gd name="T60" fmla="*/ 81 w 146"/>
                    <a:gd name="T61" fmla="*/ 60 h 188"/>
                    <a:gd name="T62" fmla="*/ 83 w 146"/>
                    <a:gd name="T63" fmla="*/ 65 h 188"/>
                    <a:gd name="T64" fmla="*/ 88 w 146"/>
                    <a:gd name="T65" fmla="*/ 67 h 188"/>
                    <a:gd name="T66" fmla="*/ 95 w 146"/>
                    <a:gd name="T67" fmla="*/ 79 h 188"/>
                    <a:gd name="T68" fmla="*/ 103 w 146"/>
                    <a:gd name="T69" fmla="*/ 81 h 188"/>
                    <a:gd name="T70" fmla="*/ 112 w 146"/>
                    <a:gd name="T71" fmla="*/ 86 h 188"/>
                    <a:gd name="T72" fmla="*/ 113 w 146"/>
                    <a:gd name="T73" fmla="*/ 91 h 188"/>
                    <a:gd name="T74" fmla="*/ 111 w 146"/>
                    <a:gd name="T75" fmla="*/ 94 h 188"/>
                    <a:gd name="T76" fmla="*/ 112 w 146"/>
                    <a:gd name="T77" fmla="*/ 97 h 188"/>
                    <a:gd name="T78" fmla="*/ 109 w 146"/>
                    <a:gd name="T79" fmla="*/ 103 h 188"/>
                    <a:gd name="T80" fmla="*/ 118 w 146"/>
                    <a:gd name="T81" fmla="*/ 108 h 188"/>
                    <a:gd name="T82" fmla="*/ 121 w 146"/>
                    <a:gd name="T83" fmla="*/ 113 h 188"/>
                    <a:gd name="T84" fmla="*/ 125 w 146"/>
                    <a:gd name="T85" fmla="*/ 124 h 188"/>
                    <a:gd name="T86" fmla="*/ 130 w 146"/>
                    <a:gd name="T87" fmla="*/ 130 h 188"/>
                    <a:gd name="T88" fmla="*/ 138 w 146"/>
                    <a:gd name="T89" fmla="*/ 133 h 188"/>
                    <a:gd name="T90" fmla="*/ 142 w 146"/>
                    <a:gd name="T91" fmla="*/ 140 h 188"/>
                    <a:gd name="T92" fmla="*/ 143 w 146"/>
                    <a:gd name="T93" fmla="*/ 145 h 188"/>
                    <a:gd name="T94" fmla="*/ 142 w 146"/>
                    <a:gd name="T95" fmla="*/ 152 h 188"/>
                    <a:gd name="T96" fmla="*/ 144 w 146"/>
                    <a:gd name="T97" fmla="*/ 165 h 188"/>
                    <a:gd name="T98" fmla="*/ 140 w 146"/>
                    <a:gd name="T99" fmla="*/ 184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46" h="188">
                      <a:moveTo>
                        <a:pt x="140" y="184"/>
                      </a:moveTo>
                      <a:cubicBezTo>
                        <a:pt x="138" y="183"/>
                        <a:pt x="135" y="180"/>
                        <a:pt x="134" y="180"/>
                      </a:cubicBezTo>
                      <a:cubicBezTo>
                        <a:pt x="133" y="180"/>
                        <a:pt x="134" y="184"/>
                        <a:pt x="132" y="183"/>
                      </a:cubicBezTo>
                      <a:cubicBezTo>
                        <a:pt x="130" y="183"/>
                        <a:pt x="127" y="179"/>
                        <a:pt x="126" y="179"/>
                      </a:cubicBezTo>
                      <a:cubicBezTo>
                        <a:pt x="125" y="180"/>
                        <a:pt x="127" y="185"/>
                        <a:pt x="125" y="183"/>
                      </a:cubicBezTo>
                      <a:cubicBezTo>
                        <a:pt x="123" y="182"/>
                        <a:pt x="118" y="173"/>
                        <a:pt x="113" y="170"/>
                      </a:cubicBezTo>
                      <a:cubicBezTo>
                        <a:pt x="109" y="168"/>
                        <a:pt x="98" y="162"/>
                        <a:pt x="96" y="157"/>
                      </a:cubicBezTo>
                      <a:cubicBezTo>
                        <a:pt x="94" y="152"/>
                        <a:pt x="86" y="144"/>
                        <a:pt x="83" y="138"/>
                      </a:cubicBezTo>
                      <a:cubicBezTo>
                        <a:pt x="80" y="131"/>
                        <a:pt x="75" y="126"/>
                        <a:pt x="75" y="122"/>
                      </a:cubicBezTo>
                      <a:cubicBezTo>
                        <a:pt x="75" y="118"/>
                        <a:pt x="63" y="99"/>
                        <a:pt x="62" y="95"/>
                      </a:cubicBezTo>
                      <a:cubicBezTo>
                        <a:pt x="61" y="91"/>
                        <a:pt x="63" y="90"/>
                        <a:pt x="60" y="89"/>
                      </a:cubicBezTo>
                      <a:cubicBezTo>
                        <a:pt x="57" y="88"/>
                        <a:pt x="53" y="85"/>
                        <a:pt x="52" y="82"/>
                      </a:cubicBezTo>
                      <a:cubicBezTo>
                        <a:pt x="51" y="79"/>
                        <a:pt x="54" y="73"/>
                        <a:pt x="50" y="68"/>
                      </a:cubicBezTo>
                      <a:cubicBezTo>
                        <a:pt x="47" y="62"/>
                        <a:pt x="45" y="59"/>
                        <a:pt x="42" y="57"/>
                      </a:cubicBezTo>
                      <a:cubicBezTo>
                        <a:pt x="38" y="55"/>
                        <a:pt x="36" y="58"/>
                        <a:pt x="34" y="53"/>
                      </a:cubicBezTo>
                      <a:cubicBezTo>
                        <a:pt x="32" y="48"/>
                        <a:pt x="33" y="48"/>
                        <a:pt x="29" y="42"/>
                      </a:cubicBezTo>
                      <a:cubicBezTo>
                        <a:pt x="25" y="36"/>
                        <a:pt x="27" y="32"/>
                        <a:pt x="24" y="32"/>
                      </a:cubicBezTo>
                      <a:cubicBezTo>
                        <a:pt x="21" y="32"/>
                        <a:pt x="19" y="33"/>
                        <a:pt x="18" y="31"/>
                      </a:cubicBezTo>
                      <a:cubicBezTo>
                        <a:pt x="17" y="28"/>
                        <a:pt x="11" y="21"/>
                        <a:pt x="10" y="18"/>
                      </a:cubicBezTo>
                      <a:cubicBezTo>
                        <a:pt x="9" y="15"/>
                        <a:pt x="0" y="6"/>
                        <a:pt x="6" y="3"/>
                      </a:cubicBezTo>
                      <a:cubicBezTo>
                        <a:pt x="11" y="0"/>
                        <a:pt x="14" y="5"/>
                        <a:pt x="17" y="7"/>
                      </a:cubicBezTo>
                      <a:cubicBezTo>
                        <a:pt x="20" y="9"/>
                        <a:pt x="23" y="10"/>
                        <a:pt x="27" y="9"/>
                      </a:cubicBezTo>
                      <a:cubicBezTo>
                        <a:pt x="31" y="7"/>
                        <a:pt x="33" y="7"/>
                        <a:pt x="36" y="9"/>
                      </a:cubicBezTo>
                      <a:cubicBezTo>
                        <a:pt x="38" y="11"/>
                        <a:pt x="39" y="19"/>
                        <a:pt x="42" y="20"/>
                      </a:cubicBezTo>
                      <a:cubicBezTo>
                        <a:pt x="46" y="20"/>
                        <a:pt x="44" y="27"/>
                        <a:pt x="46" y="27"/>
                      </a:cubicBezTo>
                      <a:cubicBezTo>
                        <a:pt x="48" y="27"/>
                        <a:pt x="45" y="31"/>
                        <a:pt x="52" y="33"/>
                      </a:cubicBezTo>
                      <a:cubicBezTo>
                        <a:pt x="59" y="35"/>
                        <a:pt x="59" y="40"/>
                        <a:pt x="61" y="40"/>
                      </a:cubicBezTo>
                      <a:cubicBezTo>
                        <a:pt x="63" y="41"/>
                        <a:pt x="64" y="50"/>
                        <a:pt x="67" y="50"/>
                      </a:cubicBezTo>
                      <a:cubicBezTo>
                        <a:pt x="69" y="50"/>
                        <a:pt x="71" y="60"/>
                        <a:pt x="73" y="59"/>
                      </a:cubicBezTo>
                      <a:cubicBezTo>
                        <a:pt x="75" y="57"/>
                        <a:pt x="75" y="54"/>
                        <a:pt x="78" y="55"/>
                      </a:cubicBezTo>
                      <a:cubicBezTo>
                        <a:pt x="81" y="55"/>
                        <a:pt x="82" y="58"/>
                        <a:pt x="81" y="60"/>
                      </a:cubicBezTo>
                      <a:cubicBezTo>
                        <a:pt x="81" y="61"/>
                        <a:pt x="81" y="65"/>
                        <a:pt x="83" y="65"/>
                      </a:cubicBezTo>
                      <a:cubicBezTo>
                        <a:pt x="86" y="66"/>
                        <a:pt x="87" y="64"/>
                        <a:pt x="88" y="67"/>
                      </a:cubicBezTo>
                      <a:cubicBezTo>
                        <a:pt x="89" y="70"/>
                        <a:pt x="89" y="76"/>
                        <a:pt x="95" y="79"/>
                      </a:cubicBezTo>
                      <a:cubicBezTo>
                        <a:pt x="100" y="82"/>
                        <a:pt x="101" y="80"/>
                        <a:pt x="103" y="81"/>
                      </a:cubicBezTo>
                      <a:cubicBezTo>
                        <a:pt x="105" y="82"/>
                        <a:pt x="110" y="86"/>
                        <a:pt x="112" y="86"/>
                      </a:cubicBezTo>
                      <a:cubicBezTo>
                        <a:pt x="113" y="86"/>
                        <a:pt x="115" y="91"/>
                        <a:pt x="113" y="91"/>
                      </a:cubicBezTo>
                      <a:cubicBezTo>
                        <a:pt x="111" y="91"/>
                        <a:pt x="111" y="93"/>
                        <a:pt x="111" y="94"/>
                      </a:cubicBezTo>
                      <a:cubicBezTo>
                        <a:pt x="111" y="95"/>
                        <a:pt x="114" y="95"/>
                        <a:pt x="112" y="97"/>
                      </a:cubicBezTo>
                      <a:cubicBezTo>
                        <a:pt x="111" y="98"/>
                        <a:pt x="109" y="101"/>
                        <a:pt x="109" y="103"/>
                      </a:cubicBezTo>
                      <a:cubicBezTo>
                        <a:pt x="110" y="104"/>
                        <a:pt x="115" y="108"/>
                        <a:pt x="118" y="108"/>
                      </a:cubicBezTo>
                      <a:cubicBezTo>
                        <a:pt x="121" y="108"/>
                        <a:pt x="120" y="110"/>
                        <a:pt x="121" y="113"/>
                      </a:cubicBezTo>
                      <a:cubicBezTo>
                        <a:pt x="122" y="116"/>
                        <a:pt x="122" y="123"/>
                        <a:pt x="125" y="124"/>
                      </a:cubicBezTo>
                      <a:cubicBezTo>
                        <a:pt x="129" y="125"/>
                        <a:pt x="128" y="129"/>
                        <a:pt x="130" y="130"/>
                      </a:cubicBezTo>
                      <a:cubicBezTo>
                        <a:pt x="132" y="131"/>
                        <a:pt x="137" y="132"/>
                        <a:pt x="138" y="133"/>
                      </a:cubicBezTo>
                      <a:cubicBezTo>
                        <a:pt x="139" y="134"/>
                        <a:pt x="141" y="139"/>
                        <a:pt x="142" y="140"/>
                      </a:cubicBezTo>
                      <a:cubicBezTo>
                        <a:pt x="144" y="141"/>
                        <a:pt x="145" y="143"/>
                        <a:pt x="143" y="145"/>
                      </a:cubicBezTo>
                      <a:cubicBezTo>
                        <a:pt x="141" y="148"/>
                        <a:pt x="138" y="149"/>
                        <a:pt x="142" y="152"/>
                      </a:cubicBezTo>
                      <a:cubicBezTo>
                        <a:pt x="146" y="155"/>
                        <a:pt x="145" y="163"/>
                        <a:pt x="144" y="165"/>
                      </a:cubicBezTo>
                      <a:cubicBezTo>
                        <a:pt x="142" y="167"/>
                        <a:pt x="145" y="188"/>
                        <a:pt x="140" y="184"/>
                      </a:cubicBezTo>
                      <a:close/>
                    </a:path>
                  </a:pathLst>
                </a:custGeom>
                <a:solidFill>
                  <a:srgbClr val="E4BB46"/>
                </a:solidFill>
                <a:ln w="3175" cap="flat">
                  <a:solidFill>
                    <a:srgbClr val="000000"/>
                  </a:solidFill>
                  <a:prstDash val="solid"/>
                  <a:miter lim="800000"/>
                  <a:headEnd/>
                  <a:tailEnd/>
                </a:ln>
              </p:spPr>
              <p:txBody>
                <a:bodyPr/>
                <a:lstStyle/>
                <a:p>
                  <a:endParaRPr lang="ja-JP" altLang="en-US"/>
                </a:p>
              </p:txBody>
            </p:sp>
            <p:sp>
              <p:nvSpPr>
                <p:cNvPr id="125" name="Freeform 185">
                  <a:extLst>
                    <a:ext uri="{FF2B5EF4-FFF2-40B4-BE49-F238E27FC236}">
                      <a16:creationId xmlns:a16="http://schemas.microsoft.com/office/drawing/2014/main" id="{A7B4914E-8235-4B89-B322-88CCBBACBB77}"/>
                    </a:ext>
                  </a:extLst>
                </p:cNvPr>
                <p:cNvSpPr>
                  <a:spLocks noChangeAspect="1"/>
                </p:cNvSpPr>
                <p:nvPr/>
              </p:nvSpPr>
              <p:spPr bwMode="auto">
                <a:xfrm>
                  <a:off x="1945" y="2204"/>
                  <a:ext cx="48" cy="54"/>
                </a:xfrm>
                <a:custGeom>
                  <a:avLst/>
                  <a:gdLst>
                    <a:gd name="T0" fmla="*/ 20 w 24"/>
                    <a:gd name="T1" fmla="*/ 25 h 27"/>
                    <a:gd name="T2" fmla="*/ 13 w 24"/>
                    <a:gd name="T3" fmla="*/ 19 h 27"/>
                    <a:gd name="T4" fmla="*/ 9 w 24"/>
                    <a:gd name="T5" fmla="*/ 11 h 27"/>
                    <a:gd name="T6" fmla="*/ 2 w 24"/>
                    <a:gd name="T7" fmla="*/ 8 h 27"/>
                    <a:gd name="T8" fmla="*/ 5 w 24"/>
                    <a:gd name="T9" fmla="*/ 2 h 27"/>
                    <a:gd name="T10" fmla="*/ 13 w 24"/>
                    <a:gd name="T11" fmla="*/ 2 h 27"/>
                    <a:gd name="T12" fmla="*/ 19 w 24"/>
                    <a:gd name="T13" fmla="*/ 15 h 27"/>
                    <a:gd name="T14" fmla="*/ 23 w 24"/>
                    <a:gd name="T15" fmla="*/ 18 h 27"/>
                    <a:gd name="T16" fmla="*/ 20 w 24"/>
                    <a:gd name="T17" fmla="*/ 25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 h="27">
                      <a:moveTo>
                        <a:pt x="20" y="25"/>
                      </a:moveTo>
                      <a:cubicBezTo>
                        <a:pt x="18" y="24"/>
                        <a:pt x="13" y="22"/>
                        <a:pt x="13" y="19"/>
                      </a:cubicBezTo>
                      <a:cubicBezTo>
                        <a:pt x="13" y="16"/>
                        <a:pt x="15" y="13"/>
                        <a:pt x="9" y="11"/>
                      </a:cubicBezTo>
                      <a:cubicBezTo>
                        <a:pt x="2" y="9"/>
                        <a:pt x="0" y="11"/>
                        <a:pt x="2" y="8"/>
                      </a:cubicBezTo>
                      <a:cubicBezTo>
                        <a:pt x="4" y="5"/>
                        <a:pt x="2" y="3"/>
                        <a:pt x="5" y="2"/>
                      </a:cubicBezTo>
                      <a:cubicBezTo>
                        <a:pt x="9" y="1"/>
                        <a:pt x="13" y="0"/>
                        <a:pt x="13" y="2"/>
                      </a:cubicBezTo>
                      <a:cubicBezTo>
                        <a:pt x="13" y="4"/>
                        <a:pt x="17" y="14"/>
                        <a:pt x="19" y="15"/>
                      </a:cubicBezTo>
                      <a:cubicBezTo>
                        <a:pt x="22" y="15"/>
                        <a:pt x="24" y="17"/>
                        <a:pt x="23" y="18"/>
                      </a:cubicBezTo>
                      <a:cubicBezTo>
                        <a:pt x="22" y="19"/>
                        <a:pt x="24" y="27"/>
                        <a:pt x="20" y="25"/>
                      </a:cubicBezTo>
                      <a:close/>
                    </a:path>
                  </a:pathLst>
                </a:custGeom>
                <a:solidFill>
                  <a:srgbClr val="E4BB46"/>
                </a:solidFill>
                <a:ln w="3175" cap="flat">
                  <a:solidFill>
                    <a:srgbClr val="000000"/>
                  </a:solidFill>
                  <a:prstDash val="solid"/>
                  <a:miter lim="800000"/>
                  <a:headEnd/>
                  <a:tailEnd/>
                </a:ln>
              </p:spPr>
              <p:txBody>
                <a:bodyPr/>
                <a:lstStyle/>
                <a:p>
                  <a:endParaRPr lang="ja-JP" altLang="en-US"/>
                </a:p>
              </p:txBody>
            </p:sp>
            <p:sp>
              <p:nvSpPr>
                <p:cNvPr id="126" name="Freeform 186">
                  <a:extLst>
                    <a:ext uri="{FF2B5EF4-FFF2-40B4-BE49-F238E27FC236}">
                      <a16:creationId xmlns:a16="http://schemas.microsoft.com/office/drawing/2014/main" id="{E9F1E49F-8C85-4757-958D-3E98F020D772}"/>
                    </a:ext>
                  </a:extLst>
                </p:cNvPr>
                <p:cNvSpPr>
                  <a:spLocks noChangeAspect="1"/>
                </p:cNvSpPr>
                <p:nvPr/>
              </p:nvSpPr>
              <p:spPr bwMode="auto">
                <a:xfrm>
                  <a:off x="2013" y="2236"/>
                  <a:ext cx="20" cy="24"/>
                </a:xfrm>
                <a:custGeom>
                  <a:avLst/>
                  <a:gdLst>
                    <a:gd name="T0" fmla="*/ 5 w 10"/>
                    <a:gd name="T1" fmla="*/ 12 h 12"/>
                    <a:gd name="T2" fmla="*/ 2 w 10"/>
                    <a:gd name="T3" fmla="*/ 2 h 12"/>
                    <a:gd name="T4" fmla="*/ 10 w 10"/>
                    <a:gd name="T5" fmla="*/ 6 h 12"/>
                    <a:gd name="T6" fmla="*/ 5 w 10"/>
                    <a:gd name="T7" fmla="*/ 12 h 12"/>
                  </a:gdLst>
                  <a:ahLst/>
                  <a:cxnLst>
                    <a:cxn ang="0">
                      <a:pos x="T0" y="T1"/>
                    </a:cxn>
                    <a:cxn ang="0">
                      <a:pos x="T2" y="T3"/>
                    </a:cxn>
                    <a:cxn ang="0">
                      <a:pos x="T4" y="T5"/>
                    </a:cxn>
                    <a:cxn ang="0">
                      <a:pos x="T6" y="T7"/>
                    </a:cxn>
                  </a:cxnLst>
                  <a:rect l="0" t="0" r="r" b="b"/>
                  <a:pathLst>
                    <a:path w="10" h="12">
                      <a:moveTo>
                        <a:pt x="5" y="12"/>
                      </a:moveTo>
                      <a:cubicBezTo>
                        <a:pt x="2" y="12"/>
                        <a:pt x="0" y="5"/>
                        <a:pt x="2" y="2"/>
                      </a:cubicBezTo>
                      <a:cubicBezTo>
                        <a:pt x="4" y="0"/>
                        <a:pt x="10" y="4"/>
                        <a:pt x="10" y="6"/>
                      </a:cubicBezTo>
                      <a:cubicBezTo>
                        <a:pt x="9" y="9"/>
                        <a:pt x="7" y="12"/>
                        <a:pt x="5" y="12"/>
                      </a:cubicBezTo>
                      <a:close/>
                    </a:path>
                  </a:pathLst>
                </a:custGeom>
                <a:solidFill>
                  <a:srgbClr val="E4BB46"/>
                </a:solidFill>
                <a:ln w="3175" cap="flat">
                  <a:solidFill>
                    <a:srgbClr val="000000"/>
                  </a:solidFill>
                  <a:prstDash val="solid"/>
                  <a:miter lim="800000"/>
                  <a:headEnd/>
                  <a:tailEnd/>
                </a:ln>
              </p:spPr>
              <p:txBody>
                <a:bodyPr/>
                <a:lstStyle/>
                <a:p>
                  <a:endParaRPr lang="ja-JP" altLang="en-US"/>
                </a:p>
              </p:txBody>
            </p:sp>
            <p:sp>
              <p:nvSpPr>
                <p:cNvPr id="127" name="Freeform 187">
                  <a:extLst>
                    <a:ext uri="{FF2B5EF4-FFF2-40B4-BE49-F238E27FC236}">
                      <a16:creationId xmlns:a16="http://schemas.microsoft.com/office/drawing/2014/main" id="{D0BA25BC-E2FD-4513-BCF4-FFE3A02C806C}"/>
                    </a:ext>
                  </a:extLst>
                </p:cNvPr>
                <p:cNvSpPr>
                  <a:spLocks noChangeAspect="1"/>
                </p:cNvSpPr>
                <p:nvPr/>
              </p:nvSpPr>
              <p:spPr bwMode="auto">
                <a:xfrm>
                  <a:off x="1770" y="2186"/>
                  <a:ext cx="28" cy="30"/>
                </a:xfrm>
                <a:custGeom>
                  <a:avLst/>
                  <a:gdLst>
                    <a:gd name="T0" fmla="*/ 12 w 14"/>
                    <a:gd name="T1" fmla="*/ 14 h 15"/>
                    <a:gd name="T2" fmla="*/ 6 w 14"/>
                    <a:gd name="T3" fmla="*/ 2 h 15"/>
                    <a:gd name="T4" fmla="*/ 12 w 14"/>
                    <a:gd name="T5" fmla="*/ 14 h 15"/>
                  </a:gdLst>
                  <a:ahLst/>
                  <a:cxnLst>
                    <a:cxn ang="0">
                      <a:pos x="T0" y="T1"/>
                    </a:cxn>
                    <a:cxn ang="0">
                      <a:pos x="T2" y="T3"/>
                    </a:cxn>
                    <a:cxn ang="0">
                      <a:pos x="T4" y="T5"/>
                    </a:cxn>
                  </a:cxnLst>
                  <a:rect l="0" t="0" r="r" b="b"/>
                  <a:pathLst>
                    <a:path w="14" h="15">
                      <a:moveTo>
                        <a:pt x="12" y="14"/>
                      </a:moveTo>
                      <a:cubicBezTo>
                        <a:pt x="8" y="15"/>
                        <a:pt x="0" y="4"/>
                        <a:pt x="6" y="2"/>
                      </a:cubicBezTo>
                      <a:cubicBezTo>
                        <a:pt x="12" y="0"/>
                        <a:pt x="14" y="14"/>
                        <a:pt x="12" y="14"/>
                      </a:cubicBezTo>
                      <a:close/>
                    </a:path>
                  </a:pathLst>
                </a:custGeom>
                <a:solidFill>
                  <a:srgbClr val="E4BB46"/>
                </a:solidFill>
                <a:ln w="3175" cap="flat">
                  <a:solidFill>
                    <a:srgbClr val="000000"/>
                  </a:solidFill>
                  <a:prstDash val="solid"/>
                  <a:miter lim="800000"/>
                  <a:headEnd/>
                  <a:tailEnd/>
                </a:ln>
              </p:spPr>
              <p:txBody>
                <a:bodyPr/>
                <a:lstStyle/>
                <a:p>
                  <a:endParaRPr lang="ja-JP" altLang="en-US"/>
                </a:p>
              </p:txBody>
            </p:sp>
            <p:sp>
              <p:nvSpPr>
                <p:cNvPr id="128" name="Freeform 188">
                  <a:extLst>
                    <a:ext uri="{FF2B5EF4-FFF2-40B4-BE49-F238E27FC236}">
                      <a16:creationId xmlns:a16="http://schemas.microsoft.com/office/drawing/2014/main" id="{BFDE078D-8494-4BB0-B090-28E5521CF5E5}"/>
                    </a:ext>
                  </a:extLst>
                </p:cNvPr>
                <p:cNvSpPr>
                  <a:spLocks noChangeAspect="1"/>
                </p:cNvSpPr>
                <p:nvPr/>
              </p:nvSpPr>
              <p:spPr bwMode="auto">
                <a:xfrm>
                  <a:off x="1734" y="2108"/>
                  <a:ext cx="32" cy="32"/>
                </a:xfrm>
                <a:custGeom>
                  <a:avLst/>
                  <a:gdLst>
                    <a:gd name="T0" fmla="*/ 12 w 16"/>
                    <a:gd name="T1" fmla="*/ 15 h 16"/>
                    <a:gd name="T2" fmla="*/ 5 w 16"/>
                    <a:gd name="T3" fmla="*/ 2 h 16"/>
                    <a:gd name="T4" fmla="*/ 12 w 16"/>
                    <a:gd name="T5" fmla="*/ 15 h 16"/>
                  </a:gdLst>
                  <a:ahLst/>
                  <a:cxnLst>
                    <a:cxn ang="0">
                      <a:pos x="T0" y="T1"/>
                    </a:cxn>
                    <a:cxn ang="0">
                      <a:pos x="T2" y="T3"/>
                    </a:cxn>
                    <a:cxn ang="0">
                      <a:pos x="T4" y="T5"/>
                    </a:cxn>
                  </a:cxnLst>
                  <a:rect l="0" t="0" r="r" b="b"/>
                  <a:pathLst>
                    <a:path w="16" h="16">
                      <a:moveTo>
                        <a:pt x="12" y="15"/>
                      </a:moveTo>
                      <a:cubicBezTo>
                        <a:pt x="9" y="16"/>
                        <a:pt x="0" y="3"/>
                        <a:pt x="5" y="2"/>
                      </a:cubicBezTo>
                      <a:cubicBezTo>
                        <a:pt x="9" y="0"/>
                        <a:pt x="16" y="13"/>
                        <a:pt x="12" y="15"/>
                      </a:cubicBezTo>
                      <a:close/>
                    </a:path>
                  </a:pathLst>
                </a:custGeom>
                <a:solidFill>
                  <a:srgbClr val="E4BB46"/>
                </a:solidFill>
                <a:ln w="3175" cap="flat">
                  <a:solidFill>
                    <a:srgbClr val="000000"/>
                  </a:solidFill>
                  <a:prstDash val="solid"/>
                  <a:miter lim="800000"/>
                  <a:headEnd/>
                  <a:tailEnd/>
                </a:ln>
              </p:spPr>
              <p:txBody>
                <a:bodyPr/>
                <a:lstStyle/>
                <a:p>
                  <a:endParaRPr lang="ja-JP" altLang="en-US"/>
                </a:p>
              </p:txBody>
            </p:sp>
            <p:sp>
              <p:nvSpPr>
                <p:cNvPr id="129" name="Freeform 189">
                  <a:extLst>
                    <a:ext uri="{FF2B5EF4-FFF2-40B4-BE49-F238E27FC236}">
                      <a16:creationId xmlns:a16="http://schemas.microsoft.com/office/drawing/2014/main" id="{124BBAB4-775D-48D2-B950-607BFB14D0C6}"/>
                    </a:ext>
                  </a:extLst>
                </p:cNvPr>
                <p:cNvSpPr>
                  <a:spLocks noChangeAspect="1"/>
                </p:cNvSpPr>
                <p:nvPr/>
              </p:nvSpPr>
              <p:spPr bwMode="auto">
                <a:xfrm>
                  <a:off x="2021" y="2020"/>
                  <a:ext cx="16" cy="24"/>
                </a:xfrm>
                <a:custGeom>
                  <a:avLst/>
                  <a:gdLst>
                    <a:gd name="T0" fmla="*/ 6 w 8"/>
                    <a:gd name="T1" fmla="*/ 11 h 12"/>
                    <a:gd name="T2" fmla="*/ 4 w 8"/>
                    <a:gd name="T3" fmla="*/ 3 h 12"/>
                    <a:gd name="T4" fmla="*/ 6 w 8"/>
                    <a:gd name="T5" fmla="*/ 11 h 12"/>
                  </a:gdLst>
                  <a:ahLst/>
                  <a:cxnLst>
                    <a:cxn ang="0">
                      <a:pos x="T0" y="T1"/>
                    </a:cxn>
                    <a:cxn ang="0">
                      <a:pos x="T2" y="T3"/>
                    </a:cxn>
                    <a:cxn ang="0">
                      <a:pos x="T4" y="T5"/>
                    </a:cxn>
                  </a:cxnLst>
                  <a:rect l="0" t="0" r="r" b="b"/>
                  <a:pathLst>
                    <a:path w="8" h="12">
                      <a:moveTo>
                        <a:pt x="6" y="11"/>
                      </a:moveTo>
                      <a:cubicBezTo>
                        <a:pt x="3" y="12"/>
                        <a:pt x="0" y="6"/>
                        <a:pt x="4" y="3"/>
                      </a:cubicBezTo>
                      <a:cubicBezTo>
                        <a:pt x="8" y="0"/>
                        <a:pt x="8" y="9"/>
                        <a:pt x="6" y="11"/>
                      </a:cubicBezTo>
                      <a:close/>
                    </a:path>
                  </a:pathLst>
                </a:custGeom>
                <a:solidFill>
                  <a:srgbClr val="E4BB46"/>
                </a:solidFill>
                <a:ln w="3175" cap="flat">
                  <a:solidFill>
                    <a:srgbClr val="000000"/>
                  </a:solidFill>
                  <a:prstDash val="solid"/>
                  <a:miter lim="800000"/>
                  <a:headEnd/>
                  <a:tailEnd/>
                </a:ln>
              </p:spPr>
              <p:txBody>
                <a:bodyPr/>
                <a:lstStyle/>
                <a:p>
                  <a:endParaRPr lang="ja-JP" altLang="en-US"/>
                </a:p>
              </p:txBody>
            </p:sp>
            <p:sp>
              <p:nvSpPr>
                <p:cNvPr id="130" name="Freeform 190">
                  <a:extLst>
                    <a:ext uri="{FF2B5EF4-FFF2-40B4-BE49-F238E27FC236}">
                      <a16:creationId xmlns:a16="http://schemas.microsoft.com/office/drawing/2014/main" id="{3611EBBA-20F3-46A9-9179-476377353B40}"/>
                    </a:ext>
                  </a:extLst>
                </p:cNvPr>
                <p:cNvSpPr>
                  <a:spLocks noChangeAspect="1"/>
                </p:cNvSpPr>
                <p:nvPr/>
              </p:nvSpPr>
              <p:spPr bwMode="auto">
                <a:xfrm>
                  <a:off x="1957" y="2346"/>
                  <a:ext cx="248" cy="96"/>
                </a:xfrm>
                <a:custGeom>
                  <a:avLst/>
                  <a:gdLst>
                    <a:gd name="T0" fmla="*/ 114 w 124"/>
                    <a:gd name="T1" fmla="*/ 44 h 48"/>
                    <a:gd name="T2" fmla="*/ 103 w 124"/>
                    <a:gd name="T3" fmla="*/ 39 h 48"/>
                    <a:gd name="T4" fmla="*/ 93 w 124"/>
                    <a:gd name="T5" fmla="*/ 40 h 48"/>
                    <a:gd name="T6" fmla="*/ 74 w 124"/>
                    <a:gd name="T7" fmla="*/ 39 h 48"/>
                    <a:gd name="T8" fmla="*/ 57 w 124"/>
                    <a:gd name="T9" fmla="*/ 30 h 48"/>
                    <a:gd name="T10" fmla="*/ 43 w 124"/>
                    <a:gd name="T11" fmla="*/ 30 h 48"/>
                    <a:gd name="T12" fmla="*/ 38 w 124"/>
                    <a:gd name="T13" fmla="*/ 32 h 48"/>
                    <a:gd name="T14" fmla="*/ 23 w 124"/>
                    <a:gd name="T15" fmla="*/ 25 h 48"/>
                    <a:gd name="T16" fmla="*/ 16 w 124"/>
                    <a:gd name="T17" fmla="*/ 24 h 48"/>
                    <a:gd name="T18" fmla="*/ 15 w 124"/>
                    <a:gd name="T19" fmla="*/ 17 h 48"/>
                    <a:gd name="T20" fmla="*/ 9 w 124"/>
                    <a:gd name="T21" fmla="*/ 17 h 48"/>
                    <a:gd name="T22" fmla="*/ 1 w 124"/>
                    <a:gd name="T23" fmla="*/ 15 h 48"/>
                    <a:gd name="T24" fmla="*/ 7 w 124"/>
                    <a:gd name="T25" fmla="*/ 10 h 48"/>
                    <a:gd name="T26" fmla="*/ 11 w 124"/>
                    <a:gd name="T27" fmla="*/ 3 h 48"/>
                    <a:gd name="T28" fmla="*/ 22 w 124"/>
                    <a:gd name="T29" fmla="*/ 4 h 48"/>
                    <a:gd name="T30" fmla="*/ 25 w 124"/>
                    <a:gd name="T31" fmla="*/ 2 h 48"/>
                    <a:gd name="T32" fmla="*/ 30 w 124"/>
                    <a:gd name="T33" fmla="*/ 7 h 48"/>
                    <a:gd name="T34" fmla="*/ 35 w 124"/>
                    <a:gd name="T35" fmla="*/ 6 h 48"/>
                    <a:gd name="T36" fmla="*/ 41 w 124"/>
                    <a:gd name="T37" fmla="*/ 8 h 48"/>
                    <a:gd name="T38" fmla="*/ 45 w 124"/>
                    <a:gd name="T39" fmla="*/ 16 h 48"/>
                    <a:gd name="T40" fmla="*/ 58 w 124"/>
                    <a:gd name="T41" fmla="*/ 15 h 48"/>
                    <a:gd name="T42" fmla="*/ 67 w 124"/>
                    <a:gd name="T43" fmla="*/ 18 h 48"/>
                    <a:gd name="T44" fmla="*/ 70 w 124"/>
                    <a:gd name="T45" fmla="*/ 10 h 48"/>
                    <a:gd name="T46" fmla="*/ 78 w 124"/>
                    <a:gd name="T47" fmla="*/ 14 h 48"/>
                    <a:gd name="T48" fmla="*/ 82 w 124"/>
                    <a:gd name="T49" fmla="*/ 13 h 48"/>
                    <a:gd name="T50" fmla="*/ 93 w 124"/>
                    <a:gd name="T51" fmla="*/ 16 h 48"/>
                    <a:gd name="T52" fmla="*/ 97 w 124"/>
                    <a:gd name="T53" fmla="*/ 22 h 48"/>
                    <a:gd name="T54" fmla="*/ 100 w 124"/>
                    <a:gd name="T55" fmla="*/ 30 h 48"/>
                    <a:gd name="T56" fmla="*/ 108 w 124"/>
                    <a:gd name="T57" fmla="*/ 30 h 48"/>
                    <a:gd name="T58" fmla="*/ 117 w 124"/>
                    <a:gd name="T59" fmla="*/ 30 h 48"/>
                    <a:gd name="T60" fmla="*/ 118 w 124"/>
                    <a:gd name="T61" fmla="*/ 36 h 48"/>
                    <a:gd name="T62" fmla="*/ 122 w 124"/>
                    <a:gd name="T63" fmla="*/ 46 h 48"/>
                    <a:gd name="T64" fmla="*/ 114 w 124"/>
                    <a:gd name="T65" fmla="*/ 44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24" h="48">
                      <a:moveTo>
                        <a:pt x="114" y="44"/>
                      </a:moveTo>
                      <a:cubicBezTo>
                        <a:pt x="108" y="44"/>
                        <a:pt x="107" y="39"/>
                        <a:pt x="103" y="39"/>
                      </a:cubicBezTo>
                      <a:cubicBezTo>
                        <a:pt x="100" y="39"/>
                        <a:pt x="96" y="40"/>
                        <a:pt x="93" y="40"/>
                      </a:cubicBezTo>
                      <a:cubicBezTo>
                        <a:pt x="91" y="40"/>
                        <a:pt x="79" y="41"/>
                        <a:pt x="74" y="39"/>
                      </a:cubicBezTo>
                      <a:cubicBezTo>
                        <a:pt x="69" y="36"/>
                        <a:pt x="62" y="31"/>
                        <a:pt x="57" y="30"/>
                      </a:cubicBezTo>
                      <a:cubicBezTo>
                        <a:pt x="52" y="30"/>
                        <a:pt x="46" y="31"/>
                        <a:pt x="43" y="30"/>
                      </a:cubicBezTo>
                      <a:cubicBezTo>
                        <a:pt x="40" y="30"/>
                        <a:pt x="42" y="33"/>
                        <a:pt x="38" y="32"/>
                      </a:cubicBezTo>
                      <a:cubicBezTo>
                        <a:pt x="35" y="30"/>
                        <a:pt x="27" y="27"/>
                        <a:pt x="23" y="25"/>
                      </a:cubicBezTo>
                      <a:cubicBezTo>
                        <a:pt x="19" y="23"/>
                        <a:pt x="19" y="28"/>
                        <a:pt x="16" y="24"/>
                      </a:cubicBezTo>
                      <a:cubicBezTo>
                        <a:pt x="13" y="20"/>
                        <a:pt x="17" y="18"/>
                        <a:pt x="15" y="17"/>
                      </a:cubicBezTo>
                      <a:cubicBezTo>
                        <a:pt x="14" y="16"/>
                        <a:pt x="14" y="19"/>
                        <a:pt x="9" y="17"/>
                      </a:cubicBezTo>
                      <a:cubicBezTo>
                        <a:pt x="4" y="15"/>
                        <a:pt x="0" y="17"/>
                        <a:pt x="1" y="15"/>
                      </a:cubicBezTo>
                      <a:cubicBezTo>
                        <a:pt x="1" y="12"/>
                        <a:pt x="7" y="13"/>
                        <a:pt x="7" y="10"/>
                      </a:cubicBezTo>
                      <a:cubicBezTo>
                        <a:pt x="7" y="7"/>
                        <a:pt x="7" y="3"/>
                        <a:pt x="11" y="3"/>
                      </a:cubicBezTo>
                      <a:cubicBezTo>
                        <a:pt x="14" y="3"/>
                        <a:pt x="22" y="5"/>
                        <a:pt x="22" y="4"/>
                      </a:cubicBezTo>
                      <a:cubicBezTo>
                        <a:pt x="23" y="3"/>
                        <a:pt x="21" y="0"/>
                        <a:pt x="25" y="2"/>
                      </a:cubicBezTo>
                      <a:cubicBezTo>
                        <a:pt x="29" y="3"/>
                        <a:pt x="29" y="7"/>
                        <a:pt x="30" y="7"/>
                      </a:cubicBezTo>
                      <a:cubicBezTo>
                        <a:pt x="32" y="7"/>
                        <a:pt x="34" y="5"/>
                        <a:pt x="35" y="6"/>
                      </a:cubicBezTo>
                      <a:cubicBezTo>
                        <a:pt x="36" y="7"/>
                        <a:pt x="38" y="8"/>
                        <a:pt x="41" y="8"/>
                      </a:cubicBezTo>
                      <a:cubicBezTo>
                        <a:pt x="43" y="8"/>
                        <a:pt x="44" y="16"/>
                        <a:pt x="45" y="16"/>
                      </a:cubicBezTo>
                      <a:cubicBezTo>
                        <a:pt x="47" y="16"/>
                        <a:pt x="55" y="15"/>
                        <a:pt x="58" y="15"/>
                      </a:cubicBezTo>
                      <a:cubicBezTo>
                        <a:pt x="61" y="16"/>
                        <a:pt x="65" y="20"/>
                        <a:pt x="67" y="18"/>
                      </a:cubicBezTo>
                      <a:cubicBezTo>
                        <a:pt x="69" y="17"/>
                        <a:pt x="69" y="10"/>
                        <a:pt x="70" y="10"/>
                      </a:cubicBezTo>
                      <a:cubicBezTo>
                        <a:pt x="72" y="9"/>
                        <a:pt x="76" y="15"/>
                        <a:pt x="78" y="14"/>
                      </a:cubicBezTo>
                      <a:cubicBezTo>
                        <a:pt x="80" y="14"/>
                        <a:pt x="80" y="13"/>
                        <a:pt x="82" y="13"/>
                      </a:cubicBezTo>
                      <a:cubicBezTo>
                        <a:pt x="83" y="14"/>
                        <a:pt x="91" y="16"/>
                        <a:pt x="93" y="16"/>
                      </a:cubicBezTo>
                      <a:cubicBezTo>
                        <a:pt x="95" y="16"/>
                        <a:pt x="95" y="20"/>
                        <a:pt x="97" y="22"/>
                      </a:cubicBezTo>
                      <a:cubicBezTo>
                        <a:pt x="99" y="24"/>
                        <a:pt x="97" y="28"/>
                        <a:pt x="100" y="30"/>
                      </a:cubicBezTo>
                      <a:cubicBezTo>
                        <a:pt x="103" y="32"/>
                        <a:pt x="105" y="32"/>
                        <a:pt x="108" y="30"/>
                      </a:cubicBezTo>
                      <a:cubicBezTo>
                        <a:pt x="111" y="29"/>
                        <a:pt x="114" y="28"/>
                        <a:pt x="117" y="30"/>
                      </a:cubicBezTo>
                      <a:cubicBezTo>
                        <a:pt x="119" y="31"/>
                        <a:pt x="119" y="34"/>
                        <a:pt x="118" y="36"/>
                      </a:cubicBezTo>
                      <a:cubicBezTo>
                        <a:pt x="117" y="37"/>
                        <a:pt x="124" y="48"/>
                        <a:pt x="122" y="46"/>
                      </a:cubicBezTo>
                      <a:cubicBezTo>
                        <a:pt x="120" y="45"/>
                        <a:pt x="118" y="44"/>
                        <a:pt x="114" y="44"/>
                      </a:cubicBezTo>
                      <a:close/>
                    </a:path>
                  </a:pathLst>
                </a:custGeom>
                <a:solidFill>
                  <a:srgbClr val="E4BB46"/>
                </a:solidFill>
                <a:ln w="3175" cap="flat">
                  <a:solidFill>
                    <a:srgbClr val="000000"/>
                  </a:solidFill>
                  <a:prstDash val="solid"/>
                  <a:miter lim="800000"/>
                  <a:headEnd/>
                  <a:tailEnd/>
                </a:ln>
              </p:spPr>
              <p:txBody>
                <a:bodyPr/>
                <a:lstStyle/>
                <a:p>
                  <a:endParaRPr lang="ja-JP" altLang="en-US"/>
                </a:p>
              </p:txBody>
            </p:sp>
            <p:sp>
              <p:nvSpPr>
                <p:cNvPr id="131" name="Freeform 191">
                  <a:extLst>
                    <a:ext uri="{FF2B5EF4-FFF2-40B4-BE49-F238E27FC236}">
                      <a16:creationId xmlns:a16="http://schemas.microsoft.com/office/drawing/2014/main" id="{A4B671DB-972E-488C-9571-3B0E5D6A478A}"/>
                    </a:ext>
                  </a:extLst>
                </p:cNvPr>
                <p:cNvSpPr>
                  <a:spLocks noChangeAspect="1"/>
                </p:cNvSpPr>
                <p:nvPr/>
              </p:nvSpPr>
              <p:spPr bwMode="auto">
                <a:xfrm>
                  <a:off x="2201" y="2418"/>
                  <a:ext cx="30" cy="18"/>
                </a:xfrm>
                <a:custGeom>
                  <a:avLst/>
                  <a:gdLst>
                    <a:gd name="T0" fmla="*/ 8 w 15"/>
                    <a:gd name="T1" fmla="*/ 9 h 9"/>
                    <a:gd name="T2" fmla="*/ 4 w 15"/>
                    <a:gd name="T3" fmla="*/ 5 h 9"/>
                    <a:gd name="T4" fmla="*/ 2 w 15"/>
                    <a:gd name="T5" fmla="*/ 1 h 9"/>
                    <a:gd name="T6" fmla="*/ 10 w 15"/>
                    <a:gd name="T7" fmla="*/ 1 h 9"/>
                    <a:gd name="T8" fmla="*/ 14 w 15"/>
                    <a:gd name="T9" fmla="*/ 4 h 9"/>
                    <a:gd name="T10" fmla="*/ 8 w 15"/>
                    <a:gd name="T11" fmla="*/ 9 h 9"/>
                  </a:gdLst>
                  <a:ahLst/>
                  <a:cxnLst>
                    <a:cxn ang="0">
                      <a:pos x="T0" y="T1"/>
                    </a:cxn>
                    <a:cxn ang="0">
                      <a:pos x="T2" y="T3"/>
                    </a:cxn>
                    <a:cxn ang="0">
                      <a:pos x="T4" y="T5"/>
                    </a:cxn>
                    <a:cxn ang="0">
                      <a:pos x="T6" y="T7"/>
                    </a:cxn>
                    <a:cxn ang="0">
                      <a:pos x="T8" y="T9"/>
                    </a:cxn>
                    <a:cxn ang="0">
                      <a:pos x="T10" y="T11"/>
                    </a:cxn>
                  </a:cxnLst>
                  <a:rect l="0" t="0" r="r" b="b"/>
                  <a:pathLst>
                    <a:path w="15" h="9">
                      <a:moveTo>
                        <a:pt x="8" y="9"/>
                      </a:moveTo>
                      <a:cubicBezTo>
                        <a:pt x="6" y="9"/>
                        <a:pt x="6" y="6"/>
                        <a:pt x="4" y="5"/>
                      </a:cubicBezTo>
                      <a:cubicBezTo>
                        <a:pt x="2" y="4"/>
                        <a:pt x="0" y="2"/>
                        <a:pt x="2" y="1"/>
                      </a:cubicBezTo>
                      <a:cubicBezTo>
                        <a:pt x="3" y="0"/>
                        <a:pt x="7" y="2"/>
                        <a:pt x="10" y="1"/>
                      </a:cubicBezTo>
                      <a:cubicBezTo>
                        <a:pt x="13" y="0"/>
                        <a:pt x="15" y="4"/>
                        <a:pt x="14" y="4"/>
                      </a:cubicBezTo>
                      <a:cubicBezTo>
                        <a:pt x="13" y="5"/>
                        <a:pt x="10" y="9"/>
                        <a:pt x="8" y="9"/>
                      </a:cubicBezTo>
                      <a:close/>
                    </a:path>
                  </a:pathLst>
                </a:custGeom>
                <a:solidFill>
                  <a:srgbClr val="E4BB46"/>
                </a:solidFill>
                <a:ln w="3175" cap="flat">
                  <a:solidFill>
                    <a:srgbClr val="000000"/>
                  </a:solidFill>
                  <a:prstDash val="solid"/>
                  <a:miter lim="800000"/>
                  <a:headEnd/>
                  <a:tailEnd/>
                </a:ln>
              </p:spPr>
              <p:txBody>
                <a:bodyPr/>
                <a:lstStyle/>
                <a:p>
                  <a:endParaRPr lang="ja-JP" altLang="en-US"/>
                </a:p>
              </p:txBody>
            </p:sp>
            <p:sp>
              <p:nvSpPr>
                <p:cNvPr id="132" name="Freeform 192">
                  <a:extLst>
                    <a:ext uri="{FF2B5EF4-FFF2-40B4-BE49-F238E27FC236}">
                      <a16:creationId xmlns:a16="http://schemas.microsoft.com/office/drawing/2014/main" id="{1EEF5DFF-EB84-4DED-98F3-EAD57E790194}"/>
                    </a:ext>
                  </a:extLst>
                </p:cNvPr>
                <p:cNvSpPr>
                  <a:spLocks noChangeAspect="1"/>
                </p:cNvSpPr>
                <p:nvPr/>
              </p:nvSpPr>
              <p:spPr bwMode="auto">
                <a:xfrm>
                  <a:off x="2153" y="2378"/>
                  <a:ext cx="36" cy="10"/>
                </a:xfrm>
                <a:custGeom>
                  <a:avLst/>
                  <a:gdLst>
                    <a:gd name="T0" fmla="*/ 16 w 18"/>
                    <a:gd name="T1" fmla="*/ 3 h 5"/>
                    <a:gd name="T2" fmla="*/ 7 w 18"/>
                    <a:gd name="T3" fmla="*/ 5 h 5"/>
                    <a:gd name="T4" fmla="*/ 4 w 18"/>
                    <a:gd name="T5" fmla="*/ 1 h 5"/>
                    <a:gd name="T6" fmla="*/ 16 w 18"/>
                    <a:gd name="T7" fmla="*/ 3 h 5"/>
                  </a:gdLst>
                  <a:ahLst/>
                  <a:cxnLst>
                    <a:cxn ang="0">
                      <a:pos x="T0" y="T1"/>
                    </a:cxn>
                    <a:cxn ang="0">
                      <a:pos x="T2" y="T3"/>
                    </a:cxn>
                    <a:cxn ang="0">
                      <a:pos x="T4" y="T5"/>
                    </a:cxn>
                    <a:cxn ang="0">
                      <a:pos x="T6" y="T7"/>
                    </a:cxn>
                  </a:cxnLst>
                  <a:rect l="0" t="0" r="r" b="b"/>
                  <a:pathLst>
                    <a:path w="18" h="5">
                      <a:moveTo>
                        <a:pt x="16" y="3"/>
                      </a:moveTo>
                      <a:cubicBezTo>
                        <a:pt x="13" y="4"/>
                        <a:pt x="10" y="5"/>
                        <a:pt x="7" y="5"/>
                      </a:cubicBezTo>
                      <a:cubicBezTo>
                        <a:pt x="4" y="5"/>
                        <a:pt x="0" y="1"/>
                        <a:pt x="4" y="1"/>
                      </a:cubicBezTo>
                      <a:cubicBezTo>
                        <a:pt x="8" y="0"/>
                        <a:pt x="18" y="3"/>
                        <a:pt x="16" y="3"/>
                      </a:cubicBezTo>
                      <a:close/>
                    </a:path>
                  </a:pathLst>
                </a:custGeom>
                <a:solidFill>
                  <a:srgbClr val="E4BB46"/>
                </a:solidFill>
                <a:ln w="3175" cap="flat">
                  <a:solidFill>
                    <a:srgbClr val="000000"/>
                  </a:solidFill>
                  <a:prstDash val="solid"/>
                  <a:miter lim="800000"/>
                  <a:headEnd/>
                  <a:tailEnd/>
                </a:ln>
              </p:spPr>
              <p:txBody>
                <a:bodyPr/>
                <a:lstStyle/>
                <a:p>
                  <a:endParaRPr lang="ja-JP" altLang="en-US"/>
                </a:p>
              </p:txBody>
            </p:sp>
            <p:sp>
              <p:nvSpPr>
                <p:cNvPr id="133" name="Freeform 193">
                  <a:extLst>
                    <a:ext uri="{FF2B5EF4-FFF2-40B4-BE49-F238E27FC236}">
                      <a16:creationId xmlns:a16="http://schemas.microsoft.com/office/drawing/2014/main" id="{87962463-523A-41B7-90F6-92F7CD6B3065}"/>
                    </a:ext>
                  </a:extLst>
                </p:cNvPr>
                <p:cNvSpPr>
                  <a:spLocks noChangeAspect="1"/>
                </p:cNvSpPr>
                <p:nvPr/>
              </p:nvSpPr>
              <p:spPr bwMode="auto">
                <a:xfrm>
                  <a:off x="2311" y="2452"/>
                  <a:ext cx="56" cy="36"/>
                </a:xfrm>
                <a:custGeom>
                  <a:avLst/>
                  <a:gdLst>
                    <a:gd name="T0" fmla="*/ 25 w 28"/>
                    <a:gd name="T1" fmla="*/ 16 h 18"/>
                    <a:gd name="T2" fmla="*/ 16 w 28"/>
                    <a:gd name="T3" fmla="*/ 14 h 18"/>
                    <a:gd name="T4" fmla="*/ 4 w 28"/>
                    <a:gd name="T5" fmla="*/ 8 h 18"/>
                    <a:gd name="T6" fmla="*/ 6 w 28"/>
                    <a:gd name="T7" fmla="*/ 3 h 18"/>
                    <a:gd name="T8" fmla="*/ 17 w 28"/>
                    <a:gd name="T9" fmla="*/ 3 h 18"/>
                    <a:gd name="T10" fmla="*/ 22 w 28"/>
                    <a:gd name="T11" fmla="*/ 8 h 18"/>
                    <a:gd name="T12" fmla="*/ 25 w 28"/>
                    <a:gd name="T13" fmla="*/ 16 h 18"/>
                  </a:gdLst>
                  <a:ahLst/>
                  <a:cxnLst>
                    <a:cxn ang="0">
                      <a:pos x="T0" y="T1"/>
                    </a:cxn>
                    <a:cxn ang="0">
                      <a:pos x="T2" y="T3"/>
                    </a:cxn>
                    <a:cxn ang="0">
                      <a:pos x="T4" y="T5"/>
                    </a:cxn>
                    <a:cxn ang="0">
                      <a:pos x="T6" y="T7"/>
                    </a:cxn>
                    <a:cxn ang="0">
                      <a:pos x="T8" y="T9"/>
                    </a:cxn>
                    <a:cxn ang="0">
                      <a:pos x="T10" y="T11"/>
                    </a:cxn>
                    <a:cxn ang="0">
                      <a:pos x="T12" y="T13"/>
                    </a:cxn>
                  </a:cxnLst>
                  <a:rect l="0" t="0" r="r" b="b"/>
                  <a:pathLst>
                    <a:path w="28" h="18">
                      <a:moveTo>
                        <a:pt x="25" y="16"/>
                      </a:moveTo>
                      <a:cubicBezTo>
                        <a:pt x="22" y="16"/>
                        <a:pt x="18" y="18"/>
                        <a:pt x="16" y="14"/>
                      </a:cubicBezTo>
                      <a:cubicBezTo>
                        <a:pt x="13" y="11"/>
                        <a:pt x="9" y="10"/>
                        <a:pt x="4" y="8"/>
                      </a:cubicBezTo>
                      <a:cubicBezTo>
                        <a:pt x="0" y="7"/>
                        <a:pt x="0" y="4"/>
                        <a:pt x="6" y="3"/>
                      </a:cubicBezTo>
                      <a:cubicBezTo>
                        <a:pt x="11" y="3"/>
                        <a:pt x="14" y="0"/>
                        <a:pt x="17" y="3"/>
                      </a:cubicBezTo>
                      <a:cubicBezTo>
                        <a:pt x="19" y="6"/>
                        <a:pt x="19" y="8"/>
                        <a:pt x="22" y="8"/>
                      </a:cubicBezTo>
                      <a:cubicBezTo>
                        <a:pt x="24" y="8"/>
                        <a:pt x="28" y="16"/>
                        <a:pt x="25" y="16"/>
                      </a:cubicBezTo>
                      <a:close/>
                    </a:path>
                  </a:pathLst>
                </a:custGeom>
                <a:solidFill>
                  <a:srgbClr val="E4BB46"/>
                </a:solidFill>
                <a:ln w="3175" cap="flat">
                  <a:solidFill>
                    <a:srgbClr val="000000"/>
                  </a:solidFill>
                  <a:prstDash val="solid"/>
                  <a:miter lim="800000"/>
                  <a:headEnd/>
                  <a:tailEnd/>
                </a:ln>
              </p:spPr>
              <p:txBody>
                <a:bodyPr/>
                <a:lstStyle/>
                <a:p>
                  <a:endParaRPr lang="ja-JP" altLang="en-US"/>
                </a:p>
              </p:txBody>
            </p:sp>
            <p:sp>
              <p:nvSpPr>
                <p:cNvPr id="134" name="Freeform 194">
                  <a:extLst>
                    <a:ext uri="{FF2B5EF4-FFF2-40B4-BE49-F238E27FC236}">
                      <a16:creationId xmlns:a16="http://schemas.microsoft.com/office/drawing/2014/main" id="{70FFE583-C822-470B-B816-1D5D381A92DF}"/>
                    </a:ext>
                  </a:extLst>
                </p:cNvPr>
                <p:cNvSpPr>
                  <a:spLocks noChangeAspect="1"/>
                </p:cNvSpPr>
                <p:nvPr/>
              </p:nvSpPr>
              <p:spPr bwMode="auto">
                <a:xfrm>
                  <a:off x="2257" y="2420"/>
                  <a:ext cx="62" cy="30"/>
                </a:xfrm>
                <a:custGeom>
                  <a:avLst/>
                  <a:gdLst>
                    <a:gd name="T0" fmla="*/ 27 w 31"/>
                    <a:gd name="T1" fmla="*/ 11 h 15"/>
                    <a:gd name="T2" fmla="*/ 18 w 31"/>
                    <a:gd name="T3" fmla="*/ 12 h 15"/>
                    <a:gd name="T4" fmla="*/ 7 w 31"/>
                    <a:gd name="T5" fmla="*/ 14 h 15"/>
                    <a:gd name="T6" fmla="*/ 1 w 31"/>
                    <a:gd name="T7" fmla="*/ 13 h 15"/>
                    <a:gd name="T8" fmla="*/ 5 w 31"/>
                    <a:gd name="T9" fmla="*/ 4 h 15"/>
                    <a:gd name="T10" fmla="*/ 12 w 31"/>
                    <a:gd name="T11" fmla="*/ 8 h 15"/>
                    <a:gd name="T12" fmla="*/ 19 w 31"/>
                    <a:gd name="T13" fmla="*/ 7 h 15"/>
                    <a:gd name="T14" fmla="*/ 15 w 31"/>
                    <a:gd name="T15" fmla="*/ 1 h 15"/>
                    <a:gd name="T16" fmla="*/ 26 w 31"/>
                    <a:gd name="T17" fmla="*/ 2 h 15"/>
                    <a:gd name="T18" fmla="*/ 30 w 31"/>
                    <a:gd name="T19" fmla="*/ 9 h 15"/>
                    <a:gd name="T20" fmla="*/ 27 w 31"/>
                    <a:gd name="T21" fmla="*/ 11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1" h="15">
                      <a:moveTo>
                        <a:pt x="27" y="11"/>
                      </a:moveTo>
                      <a:cubicBezTo>
                        <a:pt x="26" y="11"/>
                        <a:pt x="19" y="12"/>
                        <a:pt x="18" y="12"/>
                      </a:cubicBezTo>
                      <a:cubicBezTo>
                        <a:pt x="17" y="12"/>
                        <a:pt x="9" y="13"/>
                        <a:pt x="7" y="14"/>
                      </a:cubicBezTo>
                      <a:cubicBezTo>
                        <a:pt x="6" y="15"/>
                        <a:pt x="1" y="15"/>
                        <a:pt x="1" y="13"/>
                      </a:cubicBezTo>
                      <a:cubicBezTo>
                        <a:pt x="0" y="12"/>
                        <a:pt x="0" y="2"/>
                        <a:pt x="5" y="4"/>
                      </a:cubicBezTo>
                      <a:cubicBezTo>
                        <a:pt x="10" y="5"/>
                        <a:pt x="9" y="8"/>
                        <a:pt x="12" y="8"/>
                      </a:cubicBezTo>
                      <a:cubicBezTo>
                        <a:pt x="16" y="8"/>
                        <a:pt x="20" y="9"/>
                        <a:pt x="19" y="7"/>
                      </a:cubicBezTo>
                      <a:cubicBezTo>
                        <a:pt x="18" y="5"/>
                        <a:pt x="11" y="2"/>
                        <a:pt x="15" y="1"/>
                      </a:cubicBezTo>
                      <a:cubicBezTo>
                        <a:pt x="20" y="0"/>
                        <a:pt x="21" y="2"/>
                        <a:pt x="26" y="2"/>
                      </a:cubicBezTo>
                      <a:cubicBezTo>
                        <a:pt x="31" y="2"/>
                        <a:pt x="31" y="8"/>
                        <a:pt x="30" y="9"/>
                      </a:cubicBezTo>
                      <a:cubicBezTo>
                        <a:pt x="29" y="10"/>
                        <a:pt x="30" y="11"/>
                        <a:pt x="27" y="11"/>
                      </a:cubicBezTo>
                      <a:close/>
                    </a:path>
                  </a:pathLst>
                </a:custGeom>
                <a:solidFill>
                  <a:srgbClr val="E4BB46"/>
                </a:solidFill>
                <a:ln w="3175" cap="flat">
                  <a:solidFill>
                    <a:srgbClr val="000000"/>
                  </a:solidFill>
                  <a:prstDash val="solid"/>
                  <a:miter lim="800000"/>
                  <a:headEnd/>
                  <a:tailEnd/>
                </a:ln>
              </p:spPr>
              <p:txBody>
                <a:bodyPr/>
                <a:lstStyle/>
                <a:p>
                  <a:endParaRPr lang="ja-JP" altLang="en-US"/>
                </a:p>
              </p:txBody>
            </p:sp>
            <p:sp>
              <p:nvSpPr>
                <p:cNvPr id="135" name="Freeform 195">
                  <a:extLst>
                    <a:ext uri="{FF2B5EF4-FFF2-40B4-BE49-F238E27FC236}">
                      <a16:creationId xmlns:a16="http://schemas.microsoft.com/office/drawing/2014/main" id="{2D23163A-A279-4803-8D38-5EACF8698FF9}"/>
                    </a:ext>
                  </a:extLst>
                </p:cNvPr>
                <p:cNvSpPr>
                  <a:spLocks noChangeAspect="1"/>
                </p:cNvSpPr>
                <p:nvPr/>
              </p:nvSpPr>
              <p:spPr bwMode="auto">
                <a:xfrm>
                  <a:off x="2235" y="2420"/>
                  <a:ext cx="20" cy="28"/>
                </a:xfrm>
                <a:custGeom>
                  <a:avLst/>
                  <a:gdLst>
                    <a:gd name="T0" fmla="*/ 6 w 10"/>
                    <a:gd name="T1" fmla="*/ 12 h 14"/>
                    <a:gd name="T2" fmla="*/ 1 w 10"/>
                    <a:gd name="T3" fmla="*/ 12 h 14"/>
                    <a:gd name="T4" fmla="*/ 4 w 10"/>
                    <a:gd name="T5" fmla="*/ 2 h 14"/>
                    <a:gd name="T6" fmla="*/ 9 w 10"/>
                    <a:gd name="T7" fmla="*/ 4 h 14"/>
                    <a:gd name="T8" fmla="*/ 6 w 10"/>
                    <a:gd name="T9" fmla="*/ 12 h 14"/>
                  </a:gdLst>
                  <a:ahLst/>
                  <a:cxnLst>
                    <a:cxn ang="0">
                      <a:pos x="T0" y="T1"/>
                    </a:cxn>
                    <a:cxn ang="0">
                      <a:pos x="T2" y="T3"/>
                    </a:cxn>
                    <a:cxn ang="0">
                      <a:pos x="T4" y="T5"/>
                    </a:cxn>
                    <a:cxn ang="0">
                      <a:pos x="T6" y="T7"/>
                    </a:cxn>
                    <a:cxn ang="0">
                      <a:pos x="T8" y="T9"/>
                    </a:cxn>
                  </a:cxnLst>
                  <a:rect l="0" t="0" r="r" b="b"/>
                  <a:pathLst>
                    <a:path w="10" h="14">
                      <a:moveTo>
                        <a:pt x="6" y="12"/>
                      </a:moveTo>
                      <a:cubicBezTo>
                        <a:pt x="3" y="13"/>
                        <a:pt x="0" y="14"/>
                        <a:pt x="1" y="12"/>
                      </a:cubicBezTo>
                      <a:cubicBezTo>
                        <a:pt x="1" y="10"/>
                        <a:pt x="1" y="4"/>
                        <a:pt x="4" y="2"/>
                      </a:cubicBezTo>
                      <a:cubicBezTo>
                        <a:pt x="7" y="0"/>
                        <a:pt x="10" y="2"/>
                        <a:pt x="9" y="4"/>
                      </a:cubicBezTo>
                      <a:cubicBezTo>
                        <a:pt x="9" y="6"/>
                        <a:pt x="7" y="12"/>
                        <a:pt x="6" y="12"/>
                      </a:cubicBezTo>
                      <a:close/>
                    </a:path>
                  </a:pathLst>
                </a:custGeom>
                <a:solidFill>
                  <a:srgbClr val="E4BB46"/>
                </a:solidFill>
                <a:ln w="3175" cap="flat">
                  <a:solidFill>
                    <a:srgbClr val="000000"/>
                  </a:solidFill>
                  <a:prstDash val="solid"/>
                  <a:miter lim="800000"/>
                  <a:headEnd/>
                  <a:tailEnd/>
                </a:ln>
              </p:spPr>
              <p:txBody>
                <a:bodyPr/>
                <a:lstStyle/>
                <a:p>
                  <a:endParaRPr lang="ja-JP" altLang="en-US"/>
                </a:p>
              </p:txBody>
            </p:sp>
            <p:sp>
              <p:nvSpPr>
                <p:cNvPr id="136" name="Freeform 196">
                  <a:extLst>
                    <a:ext uri="{FF2B5EF4-FFF2-40B4-BE49-F238E27FC236}">
                      <a16:creationId xmlns:a16="http://schemas.microsoft.com/office/drawing/2014/main" id="{E60B209F-2A05-4F15-AA74-29413120F150}"/>
                    </a:ext>
                  </a:extLst>
                </p:cNvPr>
                <p:cNvSpPr>
                  <a:spLocks noChangeAspect="1"/>
                </p:cNvSpPr>
                <p:nvPr/>
              </p:nvSpPr>
              <p:spPr bwMode="auto">
                <a:xfrm>
                  <a:off x="2335" y="2424"/>
                  <a:ext cx="68" cy="22"/>
                </a:xfrm>
                <a:custGeom>
                  <a:avLst/>
                  <a:gdLst>
                    <a:gd name="T0" fmla="*/ 15 w 34"/>
                    <a:gd name="T1" fmla="*/ 11 h 11"/>
                    <a:gd name="T2" fmla="*/ 9 w 34"/>
                    <a:gd name="T3" fmla="*/ 8 h 11"/>
                    <a:gd name="T4" fmla="*/ 0 w 34"/>
                    <a:gd name="T5" fmla="*/ 8 h 11"/>
                    <a:gd name="T6" fmla="*/ 10 w 34"/>
                    <a:gd name="T7" fmla="*/ 1 h 11"/>
                    <a:gd name="T8" fmla="*/ 21 w 34"/>
                    <a:gd name="T9" fmla="*/ 6 h 11"/>
                    <a:gd name="T10" fmla="*/ 28 w 34"/>
                    <a:gd name="T11" fmla="*/ 2 h 11"/>
                    <a:gd name="T12" fmla="*/ 33 w 34"/>
                    <a:gd name="T13" fmla="*/ 6 h 11"/>
                    <a:gd name="T14" fmla="*/ 24 w 34"/>
                    <a:gd name="T15" fmla="*/ 9 h 11"/>
                    <a:gd name="T16" fmla="*/ 15 w 34"/>
                    <a:gd name="T17" fmla="*/ 11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4" h="11">
                      <a:moveTo>
                        <a:pt x="15" y="11"/>
                      </a:moveTo>
                      <a:cubicBezTo>
                        <a:pt x="13" y="11"/>
                        <a:pt x="12" y="8"/>
                        <a:pt x="9" y="8"/>
                      </a:cubicBezTo>
                      <a:cubicBezTo>
                        <a:pt x="6" y="8"/>
                        <a:pt x="0" y="11"/>
                        <a:pt x="0" y="8"/>
                      </a:cubicBezTo>
                      <a:cubicBezTo>
                        <a:pt x="0" y="5"/>
                        <a:pt x="5" y="0"/>
                        <a:pt x="10" y="1"/>
                      </a:cubicBezTo>
                      <a:cubicBezTo>
                        <a:pt x="15" y="1"/>
                        <a:pt x="19" y="7"/>
                        <a:pt x="21" y="6"/>
                      </a:cubicBezTo>
                      <a:cubicBezTo>
                        <a:pt x="23" y="5"/>
                        <a:pt x="26" y="2"/>
                        <a:pt x="28" y="2"/>
                      </a:cubicBezTo>
                      <a:cubicBezTo>
                        <a:pt x="30" y="3"/>
                        <a:pt x="34" y="6"/>
                        <a:pt x="33" y="6"/>
                      </a:cubicBezTo>
                      <a:cubicBezTo>
                        <a:pt x="32" y="7"/>
                        <a:pt x="27" y="9"/>
                        <a:pt x="24" y="9"/>
                      </a:cubicBezTo>
                      <a:cubicBezTo>
                        <a:pt x="22" y="9"/>
                        <a:pt x="17" y="10"/>
                        <a:pt x="15" y="11"/>
                      </a:cubicBezTo>
                      <a:close/>
                    </a:path>
                  </a:pathLst>
                </a:custGeom>
                <a:solidFill>
                  <a:srgbClr val="E4BB46"/>
                </a:solidFill>
                <a:ln w="3175" cap="flat">
                  <a:solidFill>
                    <a:srgbClr val="000000"/>
                  </a:solidFill>
                  <a:prstDash val="solid"/>
                  <a:miter lim="800000"/>
                  <a:headEnd/>
                  <a:tailEnd/>
                </a:ln>
              </p:spPr>
              <p:txBody>
                <a:bodyPr/>
                <a:lstStyle/>
                <a:p>
                  <a:endParaRPr lang="ja-JP" altLang="en-US"/>
                </a:p>
              </p:txBody>
            </p:sp>
            <p:sp>
              <p:nvSpPr>
                <p:cNvPr id="137" name="Freeform 197">
                  <a:extLst>
                    <a:ext uri="{FF2B5EF4-FFF2-40B4-BE49-F238E27FC236}">
                      <a16:creationId xmlns:a16="http://schemas.microsoft.com/office/drawing/2014/main" id="{B74627CF-50A9-41E0-A6F8-7BD9EF6DEE67}"/>
                    </a:ext>
                  </a:extLst>
                </p:cNvPr>
                <p:cNvSpPr>
                  <a:spLocks noChangeAspect="1"/>
                </p:cNvSpPr>
                <p:nvPr/>
              </p:nvSpPr>
              <p:spPr bwMode="auto">
                <a:xfrm>
                  <a:off x="2736" y="2208"/>
                  <a:ext cx="40" cy="12"/>
                </a:xfrm>
                <a:custGeom>
                  <a:avLst/>
                  <a:gdLst>
                    <a:gd name="T0" fmla="*/ 19 w 20"/>
                    <a:gd name="T1" fmla="*/ 3 h 6"/>
                    <a:gd name="T2" fmla="*/ 13 w 20"/>
                    <a:gd name="T3" fmla="*/ 5 h 6"/>
                    <a:gd name="T4" fmla="*/ 3 w 20"/>
                    <a:gd name="T5" fmla="*/ 0 h 6"/>
                    <a:gd name="T6" fmla="*/ 19 w 20"/>
                    <a:gd name="T7" fmla="*/ 3 h 6"/>
                  </a:gdLst>
                  <a:ahLst/>
                  <a:cxnLst>
                    <a:cxn ang="0">
                      <a:pos x="T0" y="T1"/>
                    </a:cxn>
                    <a:cxn ang="0">
                      <a:pos x="T2" y="T3"/>
                    </a:cxn>
                    <a:cxn ang="0">
                      <a:pos x="T4" y="T5"/>
                    </a:cxn>
                    <a:cxn ang="0">
                      <a:pos x="T6" y="T7"/>
                    </a:cxn>
                  </a:cxnLst>
                  <a:rect l="0" t="0" r="r" b="b"/>
                  <a:pathLst>
                    <a:path w="20" h="6">
                      <a:moveTo>
                        <a:pt x="19" y="3"/>
                      </a:moveTo>
                      <a:cubicBezTo>
                        <a:pt x="20" y="4"/>
                        <a:pt x="16" y="6"/>
                        <a:pt x="13" y="5"/>
                      </a:cubicBezTo>
                      <a:cubicBezTo>
                        <a:pt x="10" y="4"/>
                        <a:pt x="0" y="1"/>
                        <a:pt x="3" y="0"/>
                      </a:cubicBezTo>
                      <a:cubicBezTo>
                        <a:pt x="5" y="0"/>
                        <a:pt x="19" y="1"/>
                        <a:pt x="19" y="3"/>
                      </a:cubicBezTo>
                      <a:close/>
                    </a:path>
                  </a:pathLst>
                </a:custGeom>
                <a:solidFill>
                  <a:srgbClr val="E4BB46"/>
                </a:solidFill>
                <a:ln w="3175" cap="flat">
                  <a:solidFill>
                    <a:srgbClr val="000000"/>
                  </a:solidFill>
                  <a:prstDash val="solid"/>
                  <a:miter lim="800000"/>
                  <a:headEnd/>
                  <a:tailEnd/>
                </a:ln>
              </p:spPr>
              <p:txBody>
                <a:bodyPr/>
                <a:lstStyle/>
                <a:p>
                  <a:endParaRPr lang="ja-JP" altLang="en-US"/>
                </a:p>
              </p:txBody>
            </p:sp>
            <p:sp>
              <p:nvSpPr>
                <p:cNvPr id="138" name="Freeform 198">
                  <a:extLst>
                    <a:ext uri="{FF2B5EF4-FFF2-40B4-BE49-F238E27FC236}">
                      <a16:creationId xmlns:a16="http://schemas.microsoft.com/office/drawing/2014/main" id="{7F5F0C43-7BF2-4A21-B9FE-EDD896B6EBC4}"/>
                    </a:ext>
                  </a:extLst>
                </p:cNvPr>
                <p:cNvSpPr>
                  <a:spLocks noChangeAspect="1"/>
                </p:cNvSpPr>
                <p:nvPr/>
              </p:nvSpPr>
              <p:spPr bwMode="auto">
                <a:xfrm>
                  <a:off x="2736" y="2174"/>
                  <a:ext cx="28" cy="24"/>
                </a:xfrm>
                <a:custGeom>
                  <a:avLst/>
                  <a:gdLst>
                    <a:gd name="T0" fmla="*/ 10 w 14"/>
                    <a:gd name="T1" fmla="*/ 11 h 12"/>
                    <a:gd name="T2" fmla="*/ 1 w 14"/>
                    <a:gd name="T3" fmla="*/ 2 h 12"/>
                    <a:gd name="T4" fmla="*/ 13 w 14"/>
                    <a:gd name="T5" fmla="*/ 8 h 12"/>
                    <a:gd name="T6" fmla="*/ 10 w 14"/>
                    <a:gd name="T7" fmla="*/ 11 h 12"/>
                  </a:gdLst>
                  <a:ahLst/>
                  <a:cxnLst>
                    <a:cxn ang="0">
                      <a:pos x="T0" y="T1"/>
                    </a:cxn>
                    <a:cxn ang="0">
                      <a:pos x="T2" y="T3"/>
                    </a:cxn>
                    <a:cxn ang="0">
                      <a:pos x="T4" y="T5"/>
                    </a:cxn>
                    <a:cxn ang="0">
                      <a:pos x="T6" y="T7"/>
                    </a:cxn>
                  </a:cxnLst>
                  <a:rect l="0" t="0" r="r" b="b"/>
                  <a:pathLst>
                    <a:path w="14" h="12">
                      <a:moveTo>
                        <a:pt x="10" y="11"/>
                      </a:moveTo>
                      <a:cubicBezTo>
                        <a:pt x="7" y="9"/>
                        <a:pt x="0" y="3"/>
                        <a:pt x="1" y="2"/>
                      </a:cubicBezTo>
                      <a:cubicBezTo>
                        <a:pt x="3" y="0"/>
                        <a:pt x="13" y="5"/>
                        <a:pt x="13" y="8"/>
                      </a:cubicBezTo>
                      <a:cubicBezTo>
                        <a:pt x="14" y="10"/>
                        <a:pt x="12" y="12"/>
                        <a:pt x="10" y="11"/>
                      </a:cubicBezTo>
                      <a:close/>
                    </a:path>
                  </a:pathLst>
                </a:custGeom>
                <a:solidFill>
                  <a:srgbClr val="E4BB46"/>
                </a:solidFill>
                <a:ln w="3175" cap="flat">
                  <a:solidFill>
                    <a:srgbClr val="000000"/>
                  </a:solidFill>
                  <a:prstDash val="solid"/>
                  <a:miter lim="800000"/>
                  <a:headEnd/>
                  <a:tailEnd/>
                </a:ln>
              </p:spPr>
              <p:txBody>
                <a:bodyPr/>
                <a:lstStyle/>
                <a:p>
                  <a:endParaRPr lang="ja-JP" altLang="en-US"/>
                </a:p>
              </p:txBody>
            </p:sp>
            <p:sp>
              <p:nvSpPr>
                <p:cNvPr id="139" name="Freeform 199">
                  <a:extLst>
                    <a:ext uri="{FF2B5EF4-FFF2-40B4-BE49-F238E27FC236}">
                      <a16:creationId xmlns:a16="http://schemas.microsoft.com/office/drawing/2014/main" id="{0611D3B5-0147-4C95-A4FB-8CEA2AE6FE06}"/>
                    </a:ext>
                  </a:extLst>
                </p:cNvPr>
                <p:cNvSpPr>
                  <a:spLocks noChangeAspect="1"/>
                </p:cNvSpPr>
                <p:nvPr/>
              </p:nvSpPr>
              <p:spPr bwMode="auto">
                <a:xfrm>
                  <a:off x="2701" y="2346"/>
                  <a:ext cx="16" cy="34"/>
                </a:xfrm>
                <a:custGeom>
                  <a:avLst/>
                  <a:gdLst>
                    <a:gd name="T0" fmla="*/ 3 w 8"/>
                    <a:gd name="T1" fmla="*/ 16 h 17"/>
                    <a:gd name="T2" fmla="*/ 2 w 8"/>
                    <a:gd name="T3" fmla="*/ 4 h 17"/>
                    <a:gd name="T4" fmla="*/ 7 w 8"/>
                    <a:gd name="T5" fmla="*/ 11 h 17"/>
                    <a:gd name="T6" fmla="*/ 3 w 8"/>
                    <a:gd name="T7" fmla="*/ 16 h 17"/>
                  </a:gdLst>
                  <a:ahLst/>
                  <a:cxnLst>
                    <a:cxn ang="0">
                      <a:pos x="T0" y="T1"/>
                    </a:cxn>
                    <a:cxn ang="0">
                      <a:pos x="T2" y="T3"/>
                    </a:cxn>
                    <a:cxn ang="0">
                      <a:pos x="T4" y="T5"/>
                    </a:cxn>
                    <a:cxn ang="0">
                      <a:pos x="T6" y="T7"/>
                    </a:cxn>
                  </a:cxnLst>
                  <a:rect l="0" t="0" r="r" b="b"/>
                  <a:pathLst>
                    <a:path w="8" h="17">
                      <a:moveTo>
                        <a:pt x="3" y="16"/>
                      </a:moveTo>
                      <a:cubicBezTo>
                        <a:pt x="0" y="17"/>
                        <a:pt x="1" y="0"/>
                        <a:pt x="2" y="4"/>
                      </a:cubicBezTo>
                      <a:cubicBezTo>
                        <a:pt x="4" y="8"/>
                        <a:pt x="8" y="10"/>
                        <a:pt x="7" y="11"/>
                      </a:cubicBezTo>
                      <a:cubicBezTo>
                        <a:pt x="6" y="13"/>
                        <a:pt x="5" y="15"/>
                        <a:pt x="3" y="16"/>
                      </a:cubicBezTo>
                      <a:close/>
                    </a:path>
                  </a:pathLst>
                </a:custGeom>
                <a:solidFill>
                  <a:srgbClr val="E4BB46"/>
                </a:solidFill>
                <a:ln w="3175" cap="flat">
                  <a:solidFill>
                    <a:srgbClr val="000000"/>
                  </a:solidFill>
                  <a:prstDash val="solid"/>
                  <a:miter lim="800000"/>
                  <a:headEnd/>
                  <a:tailEnd/>
                </a:ln>
              </p:spPr>
              <p:txBody>
                <a:bodyPr/>
                <a:lstStyle/>
                <a:p>
                  <a:endParaRPr lang="ja-JP" altLang="en-US"/>
                </a:p>
              </p:txBody>
            </p:sp>
            <p:sp>
              <p:nvSpPr>
                <p:cNvPr id="140" name="Freeform 200">
                  <a:extLst>
                    <a:ext uri="{FF2B5EF4-FFF2-40B4-BE49-F238E27FC236}">
                      <a16:creationId xmlns:a16="http://schemas.microsoft.com/office/drawing/2014/main" id="{75828F8A-7AB7-4F9B-B160-38A46DC8A06C}"/>
                    </a:ext>
                  </a:extLst>
                </p:cNvPr>
                <p:cNvSpPr>
                  <a:spLocks noChangeAspect="1"/>
                </p:cNvSpPr>
                <p:nvPr/>
              </p:nvSpPr>
              <p:spPr bwMode="auto">
                <a:xfrm>
                  <a:off x="2709" y="2328"/>
                  <a:ext cx="16" cy="28"/>
                </a:xfrm>
                <a:custGeom>
                  <a:avLst/>
                  <a:gdLst>
                    <a:gd name="T0" fmla="*/ 6 w 8"/>
                    <a:gd name="T1" fmla="*/ 14 h 14"/>
                    <a:gd name="T2" fmla="*/ 0 w 8"/>
                    <a:gd name="T3" fmla="*/ 8 h 14"/>
                    <a:gd name="T4" fmla="*/ 5 w 8"/>
                    <a:gd name="T5" fmla="*/ 3 h 14"/>
                    <a:gd name="T6" fmla="*/ 6 w 8"/>
                    <a:gd name="T7" fmla="*/ 14 h 14"/>
                  </a:gdLst>
                  <a:ahLst/>
                  <a:cxnLst>
                    <a:cxn ang="0">
                      <a:pos x="T0" y="T1"/>
                    </a:cxn>
                    <a:cxn ang="0">
                      <a:pos x="T2" y="T3"/>
                    </a:cxn>
                    <a:cxn ang="0">
                      <a:pos x="T4" y="T5"/>
                    </a:cxn>
                    <a:cxn ang="0">
                      <a:pos x="T6" y="T7"/>
                    </a:cxn>
                  </a:cxnLst>
                  <a:rect l="0" t="0" r="r" b="b"/>
                  <a:pathLst>
                    <a:path w="8" h="14">
                      <a:moveTo>
                        <a:pt x="6" y="14"/>
                      </a:moveTo>
                      <a:cubicBezTo>
                        <a:pt x="3" y="14"/>
                        <a:pt x="0" y="12"/>
                        <a:pt x="0" y="8"/>
                      </a:cubicBezTo>
                      <a:cubicBezTo>
                        <a:pt x="0" y="4"/>
                        <a:pt x="4" y="0"/>
                        <a:pt x="5" y="3"/>
                      </a:cubicBezTo>
                      <a:cubicBezTo>
                        <a:pt x="5" y="5"/>
                        <a:pt x="8" y="14"/>
                        <a:pt x="6" y="14"/>
                      </a:cubicBezTo>
                      <a:close/>
                    </a:path>
                  </a:pathLst>
                </a:custGeom>
                <a:solidFill>
                  <a:srgbClr val="E4BB46"/>
                </a:solidFill>
                <a:ln w="3175" cap="flat">
                  <a:solidFill>
                    <a:srgbClr val="000000"/>
                  </a:solidFill>
                  <a:prstDash val="solid"/>
                  <a:miter lim="800000"/>
                  <a:headEnd/>
                  <a:tailEnd/>
                </a:ln>
              </p:spPr>
              <p:txBody>
                <a:bodyPr/>
                <a:lstStyle/>
                <a:p>
                  <a:endParaRPr lang="ja-JP" altLang="en-US"/>
                </a:p>
              </p:txBody>
            </p:sp>
            <p:sp>
              <p:nvSpPr>
                <p:cNvPr id="141" name="Freeform 201">
                  <a:extLst>
                    <a:ext uri="{FF2B5EF4-FFF2-40B4-BE49-F238E27FC236}">
                      <a16:creationId xmlns:a16="http://schemas.microsoft.com/office/drawing/2014/main" id="{9060972D-E333-44AC-AF31-964BC6F1AA2B}"/>
                    </a:ext>
                  </a:extLst>
                </p:cNvPr>
                <p:cNvSpPr>
                  <a:spLocks noChangeAspect="1"/>
                </p:cNvSpPr>
                <p:nvPr/>
              </p:nvSpPr>
              <p:spPr bwMode="auto">
                <a:xfrm>
                  <a:off x="2625" y="2384"/>
                  <a:ext cx="20" cy="32"/>
                </a:xfrm>
                <a:custGeom>
                  <a:avLst/>
                  <a:gdLst>
                    <a:gd name="T0" fmla="*/ 2 w 10"/>
                    <a:gd name="T1" fmla="*/ 15 h 16"/>
                    <a:gd name="T2" fmla="*/ 8 w 10"/>
                    <a:gd name="T3" fmla="*/ 1 h 16"/>
                    <a:gd name="T4" fmla="*/ 2 w 10"/>
                    <a:gd name="T5" fmla="*/ 15 h 16"/>
                  </a:gdLst>
                  <a:ahLst/>
                  <a:cxnLst>
                    <a:cxn ang="0">
                      <a:pos x="T0" y="T1"/>
                    </a:cxn>
                    <a:cxn ang="0">
                      <a:pos x="T2" y="T3"/>
                    </a:cxn>
                    <a:cxn ang="0">
                      <a:pos x="T4" y="T5"/>
                    </a:cxn>
                  </a:cxnLst>
                  <a:rect l="0" t="0" r="r" b="b"/>
                  <a:pathLst>
                    <a:path w="10" h="16">
                      <a:moveTo>
                        <a:pt x="2" y="15"/>
                      </a:moveTo>
                      <a:cubicBezTo>
                        <a:pt x="0" y="14"/>
                        <a:pt x="7" y="0"/>
                        <a:pt x="8" y="1"/>
                      </a:cubicBezTo>
                      <a:cubicBezTo>
                        <a:pt x="10" y="2"/>
                        <a:pt x="6" y="16"/>
                        <a:pt x="2" y="15"/>
                      </a:cubicBezTo>
                      <a:close/>
                    </a:path>
                  </a:pathLst>
                </a:custGeom>
                <a:solidFill>
                  <a:srgbClr val="E4BB46"/>
                </a:solidFill>
                <a:ln w="3175" cap="flat">
                  <a:solidFill>
                    <a:srgbClr val="000000"/>
                  </a:solidFill>
                  <a:prstDash val="solid"/>
                  <a:miter lim="800000"/>
                  <a:headEnd/>
                  <a:tailEnd/>
                </a:ln>
              </p:spPr>
              <p:txBody>
                <a:bodyPr/>
                <a:lstStyle/>
                <a:p>
                  <a:endParaRPr lang="ja-JP" altLang="en-US"/>
                </a:p>
              </p:txBody>
            </p:sp>
            <p:sp>
              <p:nvSpPr>
                <p:cNvPr id="142" name="Freeform 202">
                  <a:extLst>
                    <a:ext uri="{FF2B5EF4-FFF2-40B4-BE49-F238E27FC236}">
                      <a16:creationId xmlns:a16="http://schemas.microsoft.com/office/drawing/2014/main" id="{155D9341-FEB2-433A-9F9C-1968EA7F7D98}"/>
                    </a:ext>
                  </a:extLst>
                </p:cNvPr>
                <p:cNvSpPr>
                  <a:spLocks noChangeAspect="1"/>
                </p:cNvSpPr>
                <p:nvPr/>
              </p:nvSpPr>
              <p:spPr bwMode="auto">
                <a:xfrm>
                  <a:off x="2541" y="2246"/>
                  <a:ext cx="90" cy="38"/>
                </a:xfrm>
                <a:custGeom>
                  <a:avLst/>
                  <a:gdLst>
                    <a:gd name="T0" fmla="*/ 40 w 45"/>
                    <a:gd name="T1" fmla="*/ 17 h 19"/>
                    <a:gd name="T2" fmla="*/ 27 w 45"/>
                    <a:gd name="T3" fmla="*/ 10 h 19"/>
                    <a:gd name="T4" fmla="*/ 19 w 45"/>
                    <a:gd name="T5" fmla="*/ 10 h 19"/>
                    <a:gd name="T6" fmla="*/ 13 w 45"/>
                    <a:gd name="T7" fmla="*/ 7 h 19"/>
                    <a:gd name="T8" fmla="*/ 9 w 45"/>
                    <a:gd name="T9" fmla="*/ 11 h 19"/>
                    <a:gd name="T10" fmla="*/ 4 w 45"/>
                    <a:gd name="T11" fmla="*/ 7 h 19"/>
                    <a:gd name="T12" fmla="*/ 1 w 45"/>
                    <a:gd name="T13" fmla="*/ 9 h 19"/>
                    <a:gd name="T14" fmla="*/ 4 w 45"/>
                    <a:gd name="T15" fmla="*/ 2 h 19"/>
                    <a:gd name="T16" fmla="*/ 13 w 45"/>
                    <a:gd name="T17" fmla="*/ 3 h 19"/>
                    <a:gd name="T18" fmla="*/ 19 w 45"/>
                    <a:gd name="T19" fmla="*/ 3 h 19"/>
                    <a:gd name="T20" fmla="*/ 24 w 45"/>
                    <a:gd name="T21" fmla="*/ 1 h 19"/>
                    <a:gd name="T22" fmla="*/ 31 w 45"/>
                    <a:gd name="T23" fmla="*/ 4 h 19"/>
                    <a:gd name="T24" fmla="*/ 36 w 45"/>
                    <a:gd name="T25" fmla="*/ 6 h 19"/>
                    <a:gd name="T26" fmla="*/ 40 w 45"/>
                    <a:gd name="T27" fmla="*/ 17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5" h="19">
                      <a:moveTo>
                        <a:pt x="40" y="17"/>
                      </a:moveTo>
                      <a:cubicBezTo>
                        <a:pt x="36" y="16"/>
                        <a:pt x="29" y="13"/>
                        <a:pt x="27" y="10"/>
                      </a:cubicBezTo>
                      <a:cubicBezTo>
                        <a:pt x="26" y="7"/>
                        <a:pt x="23" y="11"/>
                        <a:pt x="19" y="10"/>
                      </a:cubicBezTo>
                      <a:cubicBezTo>
                        <a:pt x="15" y="9"/>
                        <a:pt x="16" y="7"/>
                        <a:pt x="13" y="7"/>
                      </a:cubicBezTo>
                      <a:cubicBezTo>
                        <a:pt x="11" y="8"/>
                        <a:pt x="10" y="12"/>
                        <a:pt x="9" y="11"/>
                      </a:cubicBezTo>
                      <a:cubicBezTo>
                        <a:pt x="7" y="10"/>
                        <a:pt x="5" y="6"/>
                        <a:pt x="4" y="7"/>
                      </a:cubicBezTo>
                      <a:cubicBezTo>
                        <a:pt x="3" y="7"/>
                        <a:pt x="2" y="11"/>
                        <a:pt x="1" y="9"/>
                      </a:cubicBezTo>
                      <a:cubicBezTo>
                        <a:pt x="0" y="8"/>
                        <a:pt x="1" y="2"/>
                        <a:pt x="4" y="2"/>
                      </a:cubicBezTo>
                      <a:cubicBezTo>
                        <a:pt x="7" y="2"/>
                        <a:pt x="12" y="4"/>
                        <a:pt x="13" y="3"/>
                      </a:cubicBezTo>
                      <a:cubicBezTo>
                        <a:pt x="15" y="2"/>
                        <a:pt x="18" y="3"/>
                        <a:pt x="19" y="3"/>
                      </a:cubicBezTo>
                      <a:cubicBezTo>
                        <a:pt x="21" y="2"/>
                        <a:pt x="23" y="0"/>
                        <a:pt x="24" y="1"/>
                      </a:cubicBezTo>
                      <a:cubicBezTo>
                        <a:pt x="26" y="2"/>
                        <a:pt x="30" y="5"/>
                        <a:pt x="31" y="4"/>
                      </a:cubicBezTo>
                      <a:cubicBezTo>
                        <a:pt x="32" y="4"/>
                        <a:pt x="35" y="4"/>
                        <a:pt x="36" y="6"/>
                      </a:cubicBezTo>
                      <a:cubicBezTo>
                        <a:pt x="37" y="9"/>
                        <a:pt x="45" y="19"/>
                        <a:pt x="40" y="17"/>
                      </a:cubicBezTo>
                      <a:close/>
                    </a:path>
                  </a:pathLst>
                </a:custGeom>
                <a:solidFill>
                  <a:srgbClr val="E4BB46"/>
                </a:solidFill>
                <a:ln w="3175" cap="flat">
                  <a:solidFill>
                    <a:srgbClr val="000000"/>
                  </a:solidFill>
                  <a:prstDash val="solid"/>
                  <a:miter lim="800000"/>
                  <a:headEnd/>
                  <a:tailEnd/>
                </a:ln>
              </p:spPr>
              <p:txBody>
                <a:bodyPr/>
                <a:lstStyle/>
                <a:p>
                  <a:endParaRPr lang="ja-JP" altLang="en-US"/>
                </a:p>
              </p:txBody>
            </p:sp>
            <p:sp>
              <p:nvSpPr>
                <p:cNvPr id="143" name="Freeform 203">
                  <a:extLst>
                    <a:ext uri="{FF2B5EF4-FFF2-40B4-BE49-F238E27FC236}">
                      <a16:creationId xmlns:a16="http://schemas.microsoft.com/office/drawing/2014/main" id="{06FB9D01-FFC8-41C6-BAB8-4F1F15E5F64E}"/>
                    </a:ext>
                  </a:extLst>
                </p:cNvPr>
                <p:cNvSpPr>
                  <a:spLocks noChangeAspect="1"/>
                </p:cNvSpPr>
                <p:nvPr/>
              </p:nvSpPr>
              <p:spPr bwMode="auto">
                <a:xfrm>
                  <a:off x="2493" y="2256"/>
                  <a:ext cx="34" cy="24"/>
                </a:xfrm>
                <a:custGeom>
                  <a:avLst/>
                  <a:gdLst>
                    <a:gd name="T0" fmla="*/ 9 w 17"/>
                    <a:gd name="T1" fmla="*/ 12 h 12"/>
                    <a:gd name="T2" fmla="*/ 1 w 17"/>
                    <a:gd name="T3" fmla="*/ 2 h 12"/>
                    <a:gd name="T4" fmla="*/ 12 w 17"/>
                    <a:gd name="T5" fmla="*/ 0 h 12"/>
                    <a:gd name="T6" fmla="*/ 16 w 17"/>
                    <a:gd name="T7" fmla="*/ 7 h 12"/>
                    <a:gd name="T8" fmla="*/ 9 w 17"/>
                    <a:gd name="T9" fmla="*/ 12 h 12"/>
                  </a:gdLst>
                  <a:ahLst/>
                  <a:cxnLst>
                    <a:cxn ang="0">
                      <a:pos x="T0" y="T1"/>
                    </a:cxn>
                    <a:cxn ang="0">
                      <a:pos x="T2" y="T3"/>
                    </a:cxn>
                    <a:cxn ang="0">
                      <a:pos x="T4" y="T5"/>
                    </a:cxn>
                    <a:cxn ang="0">
                      <a:pos x="T6" y="T7"/>
                    </a:cxn>
                    <a:cxn ang="0">
                      <a:pos x="T8" y="T9"/>
                    </a:cxn>
                  </a:cxnLst>
                  <a:rect l="0" t="0" r="r" b="b"/>
                  <a:pathLst>
                    <a:path w="17" h="12">
                      <a:moveTo>
                        <a:pt x="9" y="12"/>
                      </a:moveTo>
                      <a:cubicBezTo>
                        <a:pt x="6" y="12"/>
                        <a:pt x="0" y="4"/>
                        <a:pt x="1" y="2"/>
                      </a:cubicBezTo>
                      <a:cubicBezTo>
                        <a:pt x="1" y="0"/>
                        <a:pt x="10" y="0"/>
                        <a:pt x="12" y="0"/>
                      </a:cubicBezTo>
                      <a:cubicBezTo>
                        <a:pt x="14" y="1"/>
                        <a:pt x="17" y="7"/>
                        <a:pt x="16" y="7"/>
                      </a:cubicBezTo>
                      <a:cubicBezTo>
                        <a:pt x="16" y="7"/>
                        <a:pt x="11" y="12"/>
                        <a:pt x="9" y="12"/>
                      </a:cubicBezTo>
                      <a:close/>
                    </a:path>
                  </a:pathLst>
                </a:custGeom>
                <a:solidFill>
                  <a:srgbClr val="E4BB46"/>
                </a:solidFill>
                <a:ln w="3175" cap="flat">
                  <a:solidFill>
                    <a:srgbClr val="000000"/>
                  </a:solidFill>
                  <a:prstDash val="solid"/>
                  <a:miter lim="800000"/>
                  <a:headEnd/>
                  <a:tailEnd/>
                </a:ln>
              </p:spPr>
              <p:txBody>
                <a:bodyPr/>
                <a:lstStyle/>
                <a:p>
                  <a:endParaRPr lang="ja-JP" altLang="en-US"/>
                </a:p>
              </p:txBody>
            </p:sp>
            <p:sp>
              <p:nvSpPr>
                <p:cNvPr id="144" name="Freeform 204">
                  <a:extLst>
                    <a:ext uri="{FF2B5EF4-FFF2-40B4-BE49-F238E27FC236}">
                      <a16:creationId xmlns:a16="http://schemas.microsoft.com/office/drawing/2014/main" id="{A7A35FC0-4CF8-49C9-AB68-DDA2B4CC2D43}"/>
                    </a:ext>
                  </a:extLst>
                </p:cNvPr>
                <p:cNvSpPr>
                  <a:spLocks noChangeAspect="1"/>
                </p:cNvSpPr>
                <p:nvPr/>
              </p:nvSpPr>
              <p:spPr bwMode="auto">
                <a:xfrm>
                  <a:off x="2603" y="2158"/>
                  <a:ext cx="32" cy="18"/>
                </a:xfrm>
                <a:custGeom>
                  <a:avLst/>
                  <a:gdLst>
                    <a:gd name="T0" fmla="*/ 4 w 16"/>
                    <a:gd name="T1" fmla="*/ 8 h 9"/>
                    <a:gd name="T2" fmla="*/ 3 w 16"/>
                    <a:gd name="T3" fmla="*/ 5 h 9"/>
                    <a:gd name="T4" fmla="*/ 2 w 16"/>
                    <a:gd name="T5" fmla="*/ 1 h 9"/>
                    <a:gd name="T6" fmla="*/ 9 w 16"/>
                    <a:gd name="T7" fmla="*/ 1 h 9"/>
                    <a:gd name="T8" fmla="*/ 14 w 16"/>
                    <a:gd name="T9" fmla="*/ 4 h 9"/>
                    <a:gd name="T10" fmla="*/ 4 w 16"/>
                    <a:gd name="T11" fmla="*/ 8 h 9"/>
                  </a:gdLst>
                  <a:ahLst/>
                  <a:cxnLst>
                    <a:cxn ang="0">
                      <a:pos x="T0" y="T1"/>
                    </a:cxn>
                    <a:cxn ang="0">
                      <a:pos x="T2" y="T3"/>
                    </a:cxn>
                    <a:cxn ang="0">
                      <a:pos x="T4" y="T5"/>
                    </a:cxn>
                    <a:cxn ang="0">
                      <a:pos x="T6" y="T7"/>
                    </a:cxn>
                    <a:cxn ang="0">
                      <a:pos x="T8" y="T9"/>
                    </a:cxn>
                    <a:cxn ang="0">
                      <a:pos x="T10" y="T11"/>
                    </a:cxn>
                  </a:cxnLst>
                  <a:rect l="0" t="0" r="r" b="b"/>
                  <a:pathLst>
                    <a:path w="16" h="9">
                      <a:moveTo>
                        <a:pt x="4" y="8"/>
                      </a:moveTo>
                      <a:cubicBezTo>
                        <a:pt x="3" y="6"/>
                        <a:pt x="4" y="6"/>
                        <a:pt x="3" y="5"/>
                      </a:cubicBezTo>
                      <a:cubicBezTo>
                        <a:pt x="1" y="4"/>
                        <a:pt x="0" y="3"/>
                        <a:pt x="2" y="1"/>
                      </a:cubicBezTo>
                      <a:cubicBezTo>
                        <a:pt x="3" y="0"/>
                        <a:pt x="6" y="1"/>
                        <a:pt x="9" y="1"/>
                      </a:cubicBezTo>
                      <a:cubicBezTo>
                        <a:pt x="12" y="1"/>
                        <a:pt x="16" y="3"/>
                        <a:pt x="14" y="4"/>
                      </a:cubicBezTo>
                      <a:cubicBezTo>
                        <a:pt x="13" y="5"/>
                        <a:pt x="4" y="9"/>
                        <a:pt x="4" y="8"/>
                      </a:cubicBezTo>
                      <a:close/>
                    </a:path>
                  </a:pathLst>
                </a:custGeom>
                <a:solidFill>
                  <a:srgbClr val="E4BB46"/>
                </a:solidFill>
                <a:ln w="3175" cap="flat">
                  <a:solidFill>
                    <a:srgbClr val="000000"/>
                  </a:solidFill>
                  <a:prstDash val="solid"/>
                  <a:miter lim="800000"/>
                  <a:headEnd/>
                  <a:tailEnd/>
                </a:ln>
              </p:spPr>
              <p:txBody>
                <a:bodyPr/>
                <a:lstStyle/>
                <a:p>
                  <a:endParaRPr lang="ja-JP" altLang="en-US"/>
                </a:p>
              </p:txBody>
            </p:sp>
            <p:sp>
              <p:nvSpPr>
                <p:cNvPr id="145" name="Freeform 205">
                  <a:extLst>
                    <a:ext uri="{FF2B5EF4-FFF2-40B4-BE49-F238E27FC236}">
                      <a16:creationId xmlns:a16="http://schemas.microsoft.com/office/drawing/2014/main" id="{4C827F6B-4211-4013-A85D-415A954A0071}"/>
                    </a:ext>
                  </a:extLst>
                </p:cNvPr>
                <p:cNvSpPr>
                  <a:spLocks noChangeAspect="1"/>
                </p:cNvSpPr>
                <p:nvPr/>
              </p:nvSpPr>
              <p:spPr bwMode="auto">
                <a:xfrm>
                  <a:off x="2527" y="2088"/>
                  <a:ext cx="40" cy="100"/>
                </a:xfrm>
                <a:custGeom>
                  <a:avLst/>
                  <a:gdLst>
                    <a:gd name="T0" fmla="*/ 12 w 20"/>
                    <a:gd name="T1" fmla="*/ 49 h 50"/>
                    <a:gd name="T2" fmla="*/ 4 w 20"/>
                    <a:gd name="T3" fmla="*/ 32 h 50"/>
                    <a:gd name="T4" fmla="*/ 2 w 20"/>
                    <a:gd name="T5" fmla="*/ 26 h 50"/>
                    <a:gd name="T6" fmla="*/ 1 w 20"/>
                    <a:gd name="T7" fmla="*/ 19 h 50"/>
                    <a:gd name="T8" fmla="*/ 3 w 20"/>
                    <a:gd name="T9" fmla="*/ 8 h 50"/>
                    <a:gd name="T10" fmla="*/ 7 w 20"/>
                    <a:gd name="T11" fmla="*/ 0 h 50"/>
                    <a:gd name="T12" fmla="*/ 8 w 20"/>
                    <a:gd name="T13" fmla="*/ 5 h 50"/>
                    <a:gd name="T14" fmla="*/ 10 w 20"/>
                    <a:gd name="T15" fmla="*/ 11 h 50"/>
                    <a:gd name="T16" fmla="*/ 6 w 20"/>
                    <a:gd name="T17" fmla="*/ 20 h 50"/>
                    <a:gd name="T18" fmla="*/ 11 w 20"/>
                    <a:gd name="T19" fmla="*/ 16 h 50"/>
                    <a:gd name="T20" fmla="*/ 17 w 20"/>
                    <a:gd name="T21" fmla="*/ 9 h 50"/>
                    <a:gd name="T22" fmla="*/ 18 w 20"/>
                    <a:gd name="T23" fmla="*/ 19 h 50"/>
                    <a:gd name="T24" fmla="*/ 12 w 20"/>
                    <a:gd name="T25" fmla="*/ 23 h 50"/>
                    <a:gd name="T26" fmla="*/ 19 w 20"/>
                    <a:gd name="T27" fmla="*/ 29 h 50"/>
                    <a:gd name="T28" fmla="*/ 10 w 20"/>
                    <a:gd name="T29" fmla="*/ 28 h 50"/>
                    <a:gd name="T30" fmla="*/ 8 w 20"/>
                    <a:gd name="T31" fmla="*/ 33 h 50"/>
                    <a:gd name="T32" fmla="*/ 12 w 20"/>
                    <a:gd name="T33" fmla="*/ 49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0" h="50">
                      <a:moveTo>
                        <a:pt x="12" y="49"/>
                      </a:moveTo>
                      <a:cubicBezTo>
                        <a:pt x="9" y="47"/>
                        <a:pt x="4" y="34"/>
                        <a:pt x="4" y="32"/>
                      </a:cubicBezTo>
                      <a:cubicBezTo>
                        <a:pt x="4" y="29"/>
                        <a:pt x="2" y="28"/>
                        <a:pt x="2" y="26"/>
                      </a:cubicBezTo>
                      <a:cubicBezTo>
                        <a:pt x="3" y="23"/>
                        <a:pt x="2" y="21"/>
                        <a:pt x="1" y="19"/>
                      </a:cubicBezTo>
                      <a:cubicBezTo>
                        <a:pt x="0" y="16"/>
                        <a:pt x="3" y="12"/>
                        <a:pt x="3" y="8"/>
                      </a:cubicBezTo>
                      <a:cubicBezTo>
                        <a:pt x="3" y="5"/>
                        <a:pt x="6" y="0"/>
                        <a:pt x="7" y="0"/>
                      </a:cubicBezTo>
                      <a:cubicBezTo>
                        <a:pt x="9" y="0"/>
                        <a:pt x="6" y="3"/>
                        <a:pt x="8" y="5"/>
                      </a:cubicBezTo>
                      <a:cubicBezTo>
                        <a:pt x="9" y="7"/>
                        <a:pt x="10" y="10"/>
                        <a:pt x="10" y="11"/>
                      </a:cubicBezTo>
                      <a:cubicBezTo>
                        <a:pt x="9" y="13"/>
                        <a:pt x="3" y="19"/>
                        <a:pt x="6" y="20"/>
                      </a:cubicBezTo>
                      <a:cubicBezTo>
                        <a:pt x="8" y="21"/>
                        <a:pt x="11" y="18"/>
                        <a:pt x="11" y="16"/>
                      </a:cubicBezTo>
                      <a:cubicBezTo>
                        <a:pt x="11" y="15"/>
                        <a:pt x="15" y="9"/>
                        <a:pt x="17" y="9"/>
                      </a:cubicBezTo>
                      <a:cubicBezTo>
                        <a:pt x="19" y="9"/>
                        <a:pt x="19" y="18"/>
                        <a:pt x="18" y="19"/>
                      </a:cubicBezTo>
                      <a:cubicBezTo>
                        <a:pt x="16" y="21"/>
                        <a:pt x="11" y="20"/>
                        <a:pt x="12" y="23"/>
                      </a:cubicBezTo>
                      <a:cubicBezTo>
                        <a:pt x="13" y="26"/>
                        <a:pt x="17" y="26"/>
                        <a:pt x="19" y="29"/>
                      </a:cubicBezTo>
                      <a:cubicBezTo>
                        <a:pt x="20" y="31"/>
                        <a:pt x="13" y="29"/>
                        <a:pt x="10" y="28"/>
                      </a:cubicBezTo>
                      <a:cubicBezTo>
                        <a:pt x="8" y="27"/>
                        <a:pt x="7" y="31"/>
                        <a:pt x="8" y="33"/>
                      </a:cubicBezTo>
                      <a:cubicBezTo>
                        <a:pt x="8" y="35"/>
                        <a:pt x="13" y="50"/>
                        <a:pt x="12" y="49"/>
                      </a:cubicBezTo>
                      <a:close/>
                    </a:path>
                  </a:pathLst>
                </a:custGeom>
                <a:solidFill>
                  <a:srgbClr val="E4BB46"/>
                </a:solidFill>
                <a:ln w="3175" cap="flat">
                  <a:solidFill>
                    <a:srgbClr val="000000"/>
                  </a:solidFill>
                  <a:prstDash val="solid"/>
                  <a:miter lim="800000"/>
                  <a:headEnd/>
                  <a:tailEnd/>
                </a:ln>
              </p:spPr>
              <p:txBody>
                <a:bodyPr/>
                <a:lstStyle/>
                <a:p>
                  <a:endParaRPr lang="ja-JP" altLang="en-US"/>
                </a:p>
              </p:txBody>
            </p:sp>
            <p:sp>
              <p:nvSpPr>
                <p:cNvPr id="146" name="Freeform 206">
                  <a:extLst>
                    <a:ext uri="{FF2B5EF4-FFF2-40B4-BE49-F238E27FC236}">
                      <a16:creationId xmlns:a16="http://schemas.microsoft.com/office/drawing/2014/main" id="{B96E9BD0-00BC-4310-B3FE-9B8E7A1B8B81}"/>
                    </a:ext>
                  </a:extLst>
                </p:cNvPr>
                <p:cNvSpPr>
                  <a:spLocks noChangeAspect="1"/>
                </p:cNvSpPr>
                <p:nvPr/>
              </p:nvSpPr>
              <p:spPr bwMode="auto">
                <a:xfrm>
                  <a:off x="2551" y="2074"/>
                  <a:ext cx="14" cy="18"/>
                </a:xfrm>
                <a:custGeom>
                  <a:avLst/>
                  <a:gdLst>
                    <a:gd name="T0" fmla="*/ 1 w 7"/>
                    <a:gd name="T1" fmla="*/ 9 h 9"/>
                    <a:gd name="T2" fmla="*/ 3 w 7"/>
                    <a:gd name="T3" fmla="*/ 0 h 9"/>
                    <a:gd name="T4" fmla="*/ 1 w 7"/>
                    <a:gd name="T5" fmla="*/ 9 h 9"/>
                  </a:gdLst>
                  <a:ahLst/>
                  <a:cxnLst>
                    <a:cxn ang="0">
                      <a:pos x="T0" y="T1"/>
                    </a:cxn>
                    <a:cxn ang="0">
                      <a:pos x="T2" y="T3"/>
                    </a:cxn>
                    <a:cxn ang="0">
                      <a:pos x="T4" y="T5"/>
                    </a:cxn>
                  </a:cxnLst>
                  <a:rect l="0" t="0" r="r" b="b"/>
                  <a:pathLst>
                    <a:path w="7" h="9">
                      <a:moveTo>
                        <a:pt x="1" y="9"/>
                      </a:moveTo>
                      <a:cubicBezTo>
                        <a:pt x="0" y="9"/>
                        <a:pt x="0" y="1"/>
                        <a:pt x="3" y="0"/>
                      </a:cubicBezTo>
                      <a:cubicBezTo>
                        <a:pt x="7" y="0"/>
                        <a:pt x="5" y="9"/>
                        <a:pt x="1" y="9"/>
                      </a:cubicBezTo>
                      <a:close/>
                    </a:path>
                  </a:pathLst>
                </a:custGeom>
                <a:solidFill>
                  <a:srgbClr val="E4BB46"/>
                </a:solidFill>
                <a:ln w="3175" cap="flat">
                  <a:solidFill>
                    <a:srgbClr val="000000"/>
                  </a:solidFill>
                  <a:prstDash val="solid"/>
                  <a:miter lim="800000"/>
                  <a:headEnd/>
                  <a:tailEnd/>
                </a:ln>
              </p:spPr>
              <p:txBody>
                <a:bodyPr/>
                <a:lstStyle/>
                <a:p>
                  <a:endParaRPr lang="ja-JP" altLang="en-US"/>
                </a:p>
              </p:txBody>
            </p:sp>
            <p:sp>
              <p:nvSpPr>
                <p:cNvPr id="147" name="Freeform 207">
                  <a:extLst>
                    <a:ext uri="{FF2B5EF4-FFF2-40B4-BE49-F238E27FC236}">
                      <a16:creationId xmlns:a16="http://schemas.microsoft.com/office/drawing/2014/main" id="{29992562-38A0-449B-99CF-CDF53F8E6BFB}"/>
                    </a:ext>
                  </a:extLst>
                </p:cNvPr>
                <p:cNvSpPr>
                  <a:spLocks noChangeAspect="1"/>
                </p:cNvSpPr>
                <p:nvPr/>
              </p:nvSpPr>
              <p:spPr bwMode="auto">
                <a:xfrm>
                  <a:off x="2525" y="2202"/>
                  <a:ext cx="24" cy="14"/>
                </a:xfrm>
                <a:custGeom>
                  <a:avLst/>
                  <a:gdLst>
                    <a:gd name="T0" fmla="*/ 11 w 12"/>
                    <a:gd name="T1" fmla="*/ 5 h 7"/>
                    <a:gd name="T2" fmla="*/ 2 w 12"/>
                    <a:gd name="T3" fmla="*/ 4 h 7"/>
                    <a:gd name="T4" fmla="*/ 4 w 12"/>
                    <a:gd name="T5" fmla="*/ 0 h 7"/>
                    <a:gd name="T6" fmla="*/ 11 w 12"/>
                    <a:gd name="T7" fmla="*/ 5 h 7"/>
                  </a:gdLst>
                  <a:ahLst/>
                  <a:cxnLst>
                    <a:cxn ang="0">
                      <a:pos x="T0" y="T1"/>
                    </a:cxn>
                    <a:cxn ang="0">
                      <a:pos x="T2" y="T3"/>
                    </a:cxn>
                    <a:cxn ang="0">
                      <a:pos x="T4" y="T5"/>
                    </a:cxn>
                    <a:cxn ang="0">
                      <a:pos x="T6" y="T7"/>
                    </a:cxn>
                  </a:cxnLst>
                  <a:rect l="0" t="0" r="r" b="b"/>
                  <a:pathLst>
                    <a:path w="12" h="7">
                      <a:moveTo>
                        <a:pt x="11" y="5"/>
                      </a:moveTo>
                      <a:cubicBezTo>
                        <a:pt x="9" y="7"/>
                        <a:pt x="3" y="6"/>
                        <a:pt x="2" y="4"/>
                      </a:cubicBezTo>
                      <a:cubicBezTo>
                        <a:pt x="1" y="3"/>
                        <a:pt x="0" y="0"/>
                        <a:pt x="4" y="0"/>
                      </a:cubicBezTo>
                      <a:cubicBezTo>
                        <a:pt x="7" y="0"/>
                        <a:pt x="12" y="4"/>
                        <a:pt x="11" y="5"/>
                      </a:cubicBezTo>
                      <a:close/>
                    </a:path>
                  </a:pathLst>
                </a:custGeom>
                <a:solidFill>
                  <a:srgbClr val="E4BB46"/>
                </a:solidFill>
                <a:ln w="3175" cap="flat">
                  <a:solidFill>
                    <a:srgbClr val="000000"/>
                  </a:solidFill>
                  <a:prstDash val="solid"/>
                  <a:miter lim="800000"/>
                  <a:headEnd/>
                  <a:tailEnd/>
                </a:ln>
              </p:spPr>
              <p:txBody>
                <a:bodyPr/>
                <a:lstStyle/>
                <a:p>
                  <a:endParaRPr lang="ja-JP" altLang="en-US"/>
                </a:p>
              </p:txBody>
            </p:sp>
            <p:sp>
              <p:nvSpPr>
                <p:cNvPr id="148" name="Freeform 208">
                  <a:extLst>
                    <a:ext uri="{FF2B5EF4-FFF2-40B4-BE49-F238E27FC236}">
                      <a16:creationId xmlns:a16="http://schemas.microsoft.com/office/drawing/2014/main" id="{94797C4F-A9BE-49D5-A2A4-CF3C817EF19C}"/>
                    </a:ext>
                  </a:extLst>
                </p:cNvPr>
                <p:cNvSpPr>
                  <a:spLocks noChangeAspect="1"/>
                </p:cNvSpPr>
                <p:nvPr/>
              </p:nvSpPr>
              <p:spPr bwMode="auto">
                <a:xfrm>
                  <a:off x="2589" y="2212"/>
                  <a:ext cx="20" cy="12"/>
                </a:xfrm>
                <a:custGeom>
                  <a:avLst/>
                  <a:gdLst>
                    <a:gd name="T0" fmla="*/ 6 w 10"/>
                    <a:gd name="T1" fmla="*/ 6 h 6"/>
                    <a:gd name="T2" fmla="*/ 1 w 10"/>
                    <a:gd name="T3" fmla="*/ 2 h 6"/>
                    <a:gd name="T4" fmla="*/ 7 w 10"/>
                    <a:gd name="T5" fmla="*/ 0 h 6"/>
                    <a:gd name="T6" fmla="*/ 6 w 10"/>
                    <a:gd name="T7" fmla="*/ 6 h 6"/>
                  </a:gdLst>
                  <a:ahLst/>
                  <a:cxnLst>
                    <a:cxn ang="0">
                      <a:pos x="T0" y="T1"/>
                    </a:cxn>
                    <a:cxn ang="0">
                      <a:pos x="T2" y="T3"/>
                    </a:cxn>
                    <a:cxn ang="0">
                      <a:pos x="T4" y="T5"/>
                    </a:cxn>
                    <a:cxn ang="0">
                      <a:pos x="T6" y="T7"/>
                    </a:cxn>
                  </a:cxnLst>
                  <a:rect l="0" t="0" r="r" b="b"/>
                  <a:pathLst>
                    <a:path w="10" h="6">
                      <a:moveTo>
                        <a:pt x="6" y="6"/>
                      </a:moveTo>
                      <a:cubicBezTo>
                        <a:pt x="4" y="6"/>
                        <a:pt x="0" y="4"/>
                        <a:pt x="1" y="2"/>
                      </a:cubicBezTo>
                      <a:cubicBezTo>
                        <a:pt x="1" y="1"/>
                        <a:pt x="6" y="0"/>
                        <a:pt x="7" y="0"/>
                      </a:cubicBezTo>
                      <a:cubicBezTo>
                        <a:pt x="8" y="0"/>
                        <a:pt x="10" y="6"/>
                        <a:pt x="6" y="6"/>
                      </a:cubicBezTo>
                      <a:close/>
                    </a:path>
                  </a:pathLst>
                </a:custGeom>
                <a:solidFill>
                  <a:srgbClr val="E4BB46"/>
                </a:solidFill>
                <a:ln w="3175" cap="flat">
                  <a:solidFill>
                    <a:srgbClr val="000000"/>
                  </a:solidFill>
                  <a:prstDash val="solid"/>
                  <a:miter lim="800000"/>
                  <a:headEnd/>
                  <a:tailEnd/>
                </a:ln>
              </p:spPr>
              <p:txBody>
                <a:bodyPr/>
                <a:lstStyle/>
                <a:p>
                  <a:endParaRPr lang="ja-JP" altLang="en-US"/>
                </a:p>
              </p:txBody>
            </p:sp>
            <p:sp>
              <p:nvSpPr>
                <p:cNvPr id="149" name="Freeform 209">
                  <a:extLst>
                    <a:ext uri="{FF2B5EF4-FFF2-40B4-BE49-F238E27FC236}">
                      <a16:creationId xmlns:a16="http://schemas.microsoft.com/office/drawing/2014/main" id="{369CB7E4-AC14-4988-830F-3814740E7C9F}"/>
                    </a:ext>
                  </a:extLst>
                </p:cNvPr>
                <p:cNvSpPr>
                  <a:spLocks noChangeAspect="1"/>
                </p:cNvSpPr>
                <p:nvPr/>
              </p:nvSpPr>
              <p:spPr bwMode="auto">
                <a:xfrm>
                  <a:off x="2301" y="2100"/>
                  <a:ext cx="170" cy="248"/>
                </a:xfrm>
                <a:custGeom>
                  <a:avLst/>
                  <a:gdLst>
                    <a:gd name="T0" fmla="*/ 54 w 85"/>
                    <a:gd name="T1" fmla="*/ 101 h 124"/>
                    <a:gd name="T2" fmla="*/ 49 w 85"/>
                    <a:gd name="T3" fmla="*/ 100 h 124"/>
                    <a:gd name="T4" fmla="*/ 44 w 85"/>
                    <a:gd name="T5" fmla="*/ 107 h 124"/>
                    <a:gd name="T6" fmla="*/ 36 w 85"/>
                    <a:gd name="T7" fmla="*/ 101 h 124"/>
                    <a:gd name="T8" fmla="*/ 38 w 85"/>
                    <a:gd name="T9" fmla="*/ 93 h 124"/>
                    <a:gd name="T10" fmla="*/ 29 w 85"/>
                    <a:gd name="T11" fmla="*/ 84 h 124"/>
                    <a:gd name="T12" fmla="*/ 31 w 85"/>
                    <a:gd name="T13" fmla="*/ 78 h 124"/>
                    <a:gd name="T14" fmla="*/ 29 w 85"/>
                    <a:gd name="T15" fmla="*/ 70 h 124"/>
                    <a:gd name="T16" fmla="*/ 19 w 85"/>
                    <a:gd name="T17" fmla="*/ 79 h 124"/>
                    <a:gd name="T18" fmla="*/ 24 w 85"/>
                    <a:gd name="T19" fmla="*/ 89 h 124"/>
                    <a:gd name="T20" fmla="*/ 22 w 85"/>
                    <a:gd name="T21" fmla="*/ 105 h 124"/>
                    <a:gd name="T22" fmla="*/ 22 w 85"/>
                    <a:gd name="T23" fmla="*/ 111 h 124"/>
                    <a:gd name="T24" fmla="*/ 22 w 85"/>
                    <a:gd name="T25" fmla="*/ 116 h 124"/>
                    <a:gd name="T26" fmla="*/ 11 w 85"/>
                    <a:gd name="T27" fmla="*/ 117 h 124"/>
                    <a:gd name="T28" fmla="*/ 13 w 85"/>
                    <a:gd name="T29" fmla="*/ 101 h 124"/>
                    <a:gd name="T30" fmla="*/ 12 w 85"/>
                    <a:gd name="T31" fmla="*/ 86 h 124"/>
                    <a:gd name="T32" fmla="*/ 4 w 85"/>
                    <a:gd name="T33" fmla="*/ 85 h 124"/>
                    <a:gd name="T34" fmla="*/ 2 w 85"/>
                    <a:gd name="T35" fmla="*/ 69 h 124"/>
                    <a:gd name="T36" fmla="*/ 8 w 85"/>
                    <a:gd name="T37" fmla="*/ 59 h 124"/>
                    <a:gd name="T38" fmla="*/ 11 w 85"/>
                    <a:gd name="T39" fmla="*/ 46 h 124"/>
                    <a:gd name="T40" fmla="*/ 14 w 85"/>
                    <a:gd name="T41" fmla="*/ 34 h 124"/>
                    <a:gd name="T42" fmla="*/ 15 w 85"/>
                    <a:gd name="T43" fmla="*/ 26 h 124"/>
                    <a:gd name="T44" fmla="*/ 21 w 85"/>
                    <a:gd name="T45" fmla="*/ 12 h 124"/>
                    <a:gd name="T46" fmla="*/ 24 w 85"/>
                    <a:gd name="T47" fmla="*/ 14 h 124"/>
                    <a:gd name="T48" fmla="*/ 27 w 85"/>
                    <a:gd name="T49" fmla="*/ 8 h 124"/>
                    <a:gd name="T50" fmla="*/ 42 w 85"/>
                    <a:gd name="T51" fmla="*/ 12 h 124"/>
                    <a:gd name="T52" fmla="*/ 49 w 85"/>
                    <a:gd name="T53" fmla="*/ 12 h 124"/>
                    <a:gd name="T54" fmla="*/ 57 w 85"/>
                    <a:gd name="T55" fmla="*/ 16 h 124"/>
                    <a:gd name="T56" fmla="*/ 61 w 85"/>
                    <a:gd name="T57" fmla="*/ 13 h 124"/>
                    <a:gd name="T58" fmla="*/ 71 w 85"/>
                    <a:gd name="T59" fmla="*/ 14 h 124"/>
                    <a:gd name="T60" fmla="*/ 79 w 85"/>
                    <a:gd name="T61" fmla="*/ 7 h 124"/>
                    <a:gd name="T62" fmla="*/ 83 w 85"/>
                    <a:gd name="T63" fmla="*/ 1 h 124"/>
                    <a:gd name="T64" fmla="*/ 83 w 85"/>
                    <a:gd name="T65" fmla="*/ 9 h 124"/>
                    <a:gd name="T66" fmla="*/ 78 w 85"/>
                    <a:gd name="T67" fmla="*/ 18 h 124"/>
                    <a:gd name="T68" fmla="*/ 64 w 85"/>
                    <a:gd name="T69" fmla="*/ 25 h 124"/>
                    <a:gd name="T70" fmla="*/ 56 w 85"/>
                    <a:gd name="T71" fmla="*/ 21 h 124"/>
                    <a:gd name="T72" fmla="*/ 41 w 85"/>
                    <a:gd name="T73" fmla="*/ 22 h 124"/>
                    <a:gd name="T74" fmla="*/ 25 w 85"/>
                    <a:gd name="T75" fmla="*/ 21 h 124"/>
                    <a:gd name="T76" fmla="*/ 19 w 85"/>
                    <a:gd name="T77" fmla="*/ 34 h 124"/>
                    <a:gd name="T78" fmla="*/ 23 w 85"/>
                    <a:gd name="T79" fmla="*/ 44 h 124"/>
                    <a:gd name="T80" fmla="*/ 30 w 85"/>
                    <a:gd name="T81" fmla="*/ 51 h 124"/>
                    <a:gd name="T82" fmla="*/ 38 w 85"/>
                    <a:gd name="T83" fmla="*/ 43 h 124"/>
                    <a:gd name="T84" fmla="*/ 46 w 85"/>
                    <a:gd name="T85" fmla="*/ 42 h 124"/>
                    <a:gd name="T86" fmla="*/ 54 w 85"/>
                    <a:gd name="T87" fmla="*/ 38 h 124"/>
                    <a:gd name="T88" fmla="*/ 62 w 85"/>
                    <a:gd name="T89" fmla="*/ 38 h 124"/>
                    <a:gd name="T90" fmla="*/ 61 w 85"/>
                    <a:gd name="T91" fmla="*/ 45 h 124"/>
                    <a:gd name="T92" fmla="*/ 55 w 85"/>
                    <a:gd name="T93" fmla="*/ 45 h 124"/>
                    <a:gd name="T94" fmla="*/ 46 w 85"/>
                    <a:gd name="T95" fmla="*/ 55 h 124"/>
                    <a:gd name="T96" fmla="*/ 41 w 85"/>
                    <a:gd name="T97" fmla="*/ 57 h 124"/>
                    <a:gd name="T98" fmla="*/ 37 w 85"/>
                    <a:gd name="T99" fmla="*/ 59 h 124"/>
                    <a:gd name="T100" fmla="*/ 35 w 85"/>
                    <a:gd name="T101" fmla="*/ 61 h 124"/>
                    <a:gd name="T102" fmla="*/ 39 w 85"/>
                    <a:gd name="T103" fmla="*/ 67 h 124"/>
                    <a:gd name="T104" fmla="*/ 46 w 85"/>
                    <a:gd name="T105" fmla="*/ 75 h 124"/>
                    <a:gd name="T106" fmla="*/ 49 w 85"/>
                    <a:gd name="T107" fmla="*/ 79 h 124"/>
                    <a:gd name="T108" fmla="*/ 48 w 85"/>
                    <a:gd name="T109" fmla="*/ 87 h 124"/>
                    <a:gd name="T110" fmla="*/ 52 w 85"/>
                    <a:gd name="T111" fmla="*/ 93 h 124"/>
                    <a:gd name="T112" fmla="*/ 57 w 85"/>
                    <a:gd name="T113" fmla="*/ 94 h 124"/>
                    <a:gd name="T114" fmla="*/ 54 w 85"/>
                    <a:gd name="T115" fmla="*/ 101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85" h="124">
                      <a:moveTo>
                        <a:pt x="54" y="101"/>
                      </a:moveTo>
                      <a:cubicBezTo>
                        <a:pt x="53" y="101"/>
                        <a:pt x="51" y="99"/>
                        <a:pt x="49" y="100"/>
                      </a:cubicBezTo>
                      <a:cubicBezTo>
                        <a:pt x="47" y="102"/>
                        <a:pt x="46" y="107"/>
                        <a:pt x="44" y="107"/>
                      </a:cubicBezTo>
                      <a:cubicBezTo>
                        <a:pt x="42" y="107"/>
                        <a:pt x="36" y="105"/>
                        <a:pt x="36" y="101"/>
                      </a:cubicBezTo>
                      <a:cubicBezTo>
                        <a:pt x="37" y="97"/>
                        <a:pt x="41" y="96"/>
                        <a:pt x="38" y="93"/>
                      </a:cubicBezTo>
                      <a:cubicBezTo>
                        <a:pt x="35" y="90"/>
                        <a:pt x="27" y="86"/>
                        <a:pt x="29" y="84"/>
                      </a:cubicBezTo>
                      <a:cubicBezTo>
                        <a:pt x="30" y="82"/>
                        <a:pt x="32" y="80"/>
                        <a:pt x="31" y="78"/>
                      </a:cubicBezTo>
                      <a:cubicBezTo>
                        <a:pt x="31" y="75"/>
                        <a:pt x="32" y="68"/>
                        <a:pt x="29" y="70"/>
                      </a:cubicBezTo>
                      <a:cubicBezTo>
                        <a:pt x="27" y="72"/>
                        <a:pt x="18" y="76"/>
                        <a:pt x="19" y="79"/>
                      </a:cubicBezTo>
                      <a:cubicBezTo>
                        <a:pt x="20" y="81"/>
                        <a:pt x="25" y="85"/>
                        <a:pt x="24" y="89"/>
                      </a:cubicBezTo>
                      <a:cubicBezTo>
                        <a:pt x="22" y="93"/>
                        <a:pt x="23" y="103"/>
                        <a:pt x="22" y="105"/>
                      </a:cubicBezTo>
                      <a:cubicBezTo>
                        <a:pt x="21" y="107"/>
                        <a:pt x="21" y="109"/>
                        <a:pt x="22" y="111"/>
                      </a:cubicBezTo>
                      <a:cubicBezTo>
                        <a:pt x="22" y="113"/>
                        <a:pt x="25" y="115"/>
                        <a:pt x="22" y="116"/>
                      </a:cubicBezTo>
                      <a:cubicBezTo>
                        <a:pt x="20" y="117"/>
                        <a:pt x="12" y="124"/>
                        <a:pt x="11" y="117"/>
                      </a:cubicBezTo>
                      <a:cubicBezTo>
                        <a:pt x="10" y="110"/>
                        <a:pt x="13" y="103"/>
                        <a:pt x="13" y="101"/>
                      </a:cubicBezTo>
                      <a:cubicBezTo>
                        <a:pt x="13" y="98"/>
                        <a:pt x="12" y="88"/>
                        <a:pt x="12" y="86"/>
                      </a:cubicBezTo>
                      <a:cubicBezTo>
                        <a:pt x="12" y="84"/>
                        <a:pt x="6" y="90"/>
                        <a:pt x="4" y="85"/>
                      </a:cubicBezTo>
                      <a:cubicBezTo>
                        <a:pt x="2" y="79"/>
                        <a:pt x="0" y="73"/>
                        <a:pt x="2" y="69"/>
                      </a:cubicBezTo>
                      <a:cubicBezTo>
                        <a:pt x="4" y="65"/>
                        <a:pt x="7" y="62"/>
                        <a:pt x="8" y="59"/>
                      </a:cubicBezTo>
                      <a:cubicBezTo>
                        <a:pt x="8" y="57"/>
                        <a:pt x="10" y="49"/>
                        <a:pt x="11" y="46"/>
                      </a:cubicBezTo>
                      <a:cubicBezTo>
                        <a:pt x="12" y="43"/>
                        <a:pt x="14" y="38"/>
                        <a:pt x="14" y="34"/>
                      </a:cubicBezTo>
                      <a:cubicBezTo>
                        <a:pt x="14" y="30"/>
                        <a:pt x="16" y="30"/>
                        <a:pt x="15" y="26"/>
                      </a:cubicBezTo>
                      <a:cubicBezTo>
                        <a:pt x="14" y="22"/>
                        <a:pt x="20" y="13"/>
                        <a:pt x="21" y="12"/>
                      </a:cubicBezTo>
                      <a:cubicBezTo>
                        <a:pt x="23" y="12"/>
                        <a:pt x="21" y="15"/>
                        <a:pt x="24" y="14"/>
                      </a:cubicBezTo>
                      <a:cubicBezTo>
                        <a:pt x="26" y="14"/>
                        <a:pt x="25" y="9"/>
                        <a:pt x="27" y="8"/>
                      </a:cubicBezTo>
                      <a:cubicBezTo>
                        <a:pt x="30" y="7"/>
                        <a:pt x="39" y="12"/>
                        <a:pt x="42" y="12"/>
                      </a:cubicBezTo>
                      <a:cubicBezTo>
                        <a:pt x="44" y="11"/>
                        <a:pt x="47" y="11"/>
                        <a:pt x="49" y="12"/>
                      </a:cubicBezTo>
                      <a:cubicBezTo>
                        <a:pt x="51" y="14"/>
                        <a:pt x="56" y="17"/>
                        <a:pt x="57" y="16"/>
                      </a:cubicBezTo>
                      <a:cubicBezTo>
                        <a:pt x="58" y="14"/>
                        <a:pt x="59" y="13"/>
                        <a:pt x="61" y="13"/>
                      </a:cubicBezTo>
                      <a:cubicBezTo>
                        <a:pt x="64" y="14"/>
                        <a:pt x="70" y="16"/>
                        <a:pt x="71" y="14"/>
                      </a:cubicBezTo>
                      <a:cubicBezTo>
                        <a:pt x="73" y="12"/>
                        <a:pt x="76" y="8"/>
                        <a:pt x="79" y="7"/>
                      </a:cubicBezTo>
                      <a:cubicBezTo>
                        <a:pt x="82" y="6"/>
                        <a:pt x="82" y="0"/>
                        <a:pt x="83" y="1"/>
                      </a:cubicBezTo>
                      <a:cubicBezTo>
                        <a:pt x="85" y="1"/>
                        <a:pt x="84" y="7"/>
                        <a:pt x="83" y="9"/>
                      </a:cubicBezTo>
                      <a:cubicBezTo>
                        <a:pt x="83" y="11"/>
                        <a:pt x="79" y="16"/>
                        <a:pt x="78" y="18"/>
                      </a:cubicBezTo>
                      <a:cubicBezTo>
                        <a:pt x="76" y="21"/>
                        <a:pt x="67" y="26"/>
                        <a:pt x="64" y="25"/>
                      </a:cubicBezTo>
                      <a:cubicBezTo>
                        <a:pt x="60" y="24"/>
                        <a:pt x="59" y="21"/>
                        <a:pt x="56" y="21"/>
                      </a:cubicBezTo>
                      <a:cubicBezTo>
                        <a:pt x="53" y="21"/>
                        <a:pt x="43" y="22"/>
                        <a:pt x="41" y="22"/>
                      </a:cubicBezTo>
                      <a:cubicBezTo>
                        <a:pt x="38" y="21"/>
                        <a:pt x="28" y="21"/>
                        <a:pt x="25" y="21"/>
                      </a:cubicBezTo>
                      <a:cubicBezTo>
                        <a:pt x="22" y="21"/>
                        <a:pt x="19" y="29"/>
                        <a:pt x="19" y="34"/>
                      </a:cubicBezTo>
                      <a:cubicBezTo>
                        <a:pt x="20" y="39"/>
                        <a:pt x="20" y="43"/>
                        <a:pt x="23" y="44"/>
                      </a:cubicBezTo>
                      <a:cubicBezTo>
                        <a:pt x="26" y="45"/>
                        <a:pt x="29" y="52"/>
                        <a:pt x="30" y="51"/>
                      </a:cubicBezTo>
                      <a:cubicBezTo>
                        <a:pt x="32" y="49"/>
                        <a:pt x="35" y="43"/>
                        <a:pt x="38" y="43"/>
                      </a:cubicBezTo>
                      <a:cubicBezTo>
                        <a:pt x="41" y="43"/>
                        <a:pt x="44" y="44"/>
                        <a:pt x="46" y="42"/>
                      </a:cubicBezTo>
                      <a:cubicBezTo>
                        <a:pt x="48" y="41"/>
                        <a:pt x="51" y="40"/>
                        <a:pt x="54" y="38"/>
                      </a:cubicBezTo>
                      <a:cubicBezTo>
                        <a:pt x="57" y="36"/>
                        <a:pt x="60" y="36"/>
                        <a:pt x="62" y="38"/>
                      </a:cubicBezTo>
                      <a:cubicBezTo>
                        <a:pt x="63" y="40"/>
                        <a:pt x="63" y="46"/>
                        <a:pt x="61" y="45"/>
                      </a:cubicBezTo>
                      <a:cubicBezTo>
                        <a:pt x="59" y="45"/>
                        <a:pt x="57" y="44"/>
                        <a:pt x="55" y="45"/>
                      </a:cubicBezTo>
                      <a:cubicBezTo>
                        <a:pt x="53" y="46"/>
                        <a:pt x="49" y="54"/>
                        <a:pt x="46" y="55"/>
                      </a:cubicBezTo>
                      <a:cubicBezTo>
                        <a:pt x="43" y="56"/>
                        <a:pt x="43" y="54"/>
                        <a:pt x="41" y="57"/>
                      </a:cubicBezTo>
                      <a:cubicBezTo>
                        <a:pt x="39" y="60"/>
                        <a:pt x="38" y="60"/>
                        <a:pt x="37" y="59"/>
                      </a:cubicBezTo>
                      <a:cubicBezTo>
                        <a:pt x="36" y="58"/>
                        <a:pt x="34" y="59"/>
                        <a:pt x="35" y="61"/>
                      </a:cubicBezTo>
                      <a:cubicBezTo>
                        <a:pt x="36" y="62"/>
                        <a:pt x="38" y="66"/>
                        <a:pt x="39" y="67"/>
                      </a:cubicBezTo>
                      <a:cubicBezTo>
                        <a:pt x="39" y="69"/>
                        <a:pt x="44" y="72"/>
                        <a:pt x="46" y="75"/>
                      </a:cubicBezTo>
                      <a:cubicBezTo>
                        <a:pt x="47" y="77"/>
                        <a:pt x="50" y="78"/>
                        <a:pt x="49" y="79"/>
                      </a:cubicBezTo>
                      <a:cubicBezTo>
                        <a:pt x="48" y="81"/>
                        <a:pt x="44" y="84"/>
                        <a:pt x="48" y="87"/>
                      </a:cubicBezTo>
                      <a:cubicBezTo>
                        <a:pt x="51" y="90"/>
                        <a:pt x="52" y="92"/>
                        <a:pt x="52" y="93"/>
                      </a:cubicBezTo>
                      <a:cubicBezTo>
                        <a:pt x="53" y="95"/>
                        <a:pt x="56" y="95"/>
                        <a:pt x="57" y="94"/>
                      </a:cubicBezTo>
                      <a:cubicBezTo>
                        <a:pt x="59" y="94"/>
                        <a:pt x="58" y="102"/>
                        <a:pt x="54" y="101"/>
                      </a:cubicBezTo>
                      <a:close/>
                    </a:path>
                  </a:pathLst>
                </a:custGeom>
                <a:solidFill>
                  <a:srgbClr val="E4BB46"/>
                </a:solidFill>
                <a:ln w="3175" cap="flat">
                  <a:solidFill>
                    <a:srgbClr val="000000"/>
                  </a:solidFill>
                  <a:prstDash val="solid"/>
                  <a:miter lim="800000"/>
                  <a:headEnd/>
                  <a:tailEnd/>
                </a:ln>
              </p:spPr>
              <p:txBody>
                <a:bodyPr/>
                <a:lstStyle/>
                <a:p>
                  <a:endParaRPr lang="ja-JP" altLang="en-US"/>
                </a:p>
              </p:txBody>
            </p:sp>
            <p:sp>
              <p:nvSpPr>
                <p:cNvPr id="150" name="Freeform 210">
                  <a:extLst>
                    <a:ext uri="{FF2B5EF4-FFF2-40B4-BE49-F238E27FC236}">
                      <a16:creationId xmlns:a16="http://schemas.microsoft.com/office/drawing/2014/main" id="{04E59D71-92CD-4E57-864C-7A98EE1116DA}"/>
                    </a:ext>
                  </a:extLst>
                </p:cNvPr>
                <p:cNvSpPr>
                  <a:spLocks noChangeAspect="1"/>
                </p:cNvSpPr>
                <p:nvPr/>
              </p:nvSpPr>
              <p:spPr bwMode="auto">
                <a:xfrm>
                  <a:off x="2391" y="2308"/>
                  <a:ext cx="30" cy="34"/>
                </a:xfrm>
                <a:custGeom>
                  <a:avLst/>
                  <a:gdLst>
                    <a:gd name="T0" fmla="*/ 10 w 15"/>
                    <a:gd name="T1" fmla="*/ 16 h 17"/>
                    <a:gd name="T2" fmla="*/ 6 w 15"/>
                    <a:gd name="T3" fmla="*/ 12 h 17"/>
                    <a:gd name="T4" fmla="*/ 2 w 15"/>
                    <a:gd name="T5" fmla="*/ 8 h 17"/>
                    <a:gd name="T6" fmla="*/ 6 w 15"/>
                    <a:gd name="T7" fmla="*/ 0 h 17"/>
                    <a:gd name="T8" fmla="*/ 9 w 15"/>
                    <a:gd name="T9" fmla="*/ 2 h 17"/>
                    <a:gd name="T10" fmla="*/ 12 w 15"/>
                    <a:gd name="T11" fmla="*/ 3 h 17"/>
                    <a:gd name="T12" fmla="*/ 15 w 15"/>
                    <a:gd name="T13" fmla="*/ 11 h 17"/>
                    <a:gd name="T14" fmla="*/ 12 w 15"/>
                    <a:gd name="T15" fmla="*/ 12 h 17"/>
                    <a:gd name="T16" fmla="*/ 10 w 15"/>
                    <a:gd name="T17" fmla="*/ 16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17">
                      <a:moveTo>
                        <a:pt x="10" y="16"/>
                      </a:moveTo>
                      <a:cubicBezTo>
                        <a:pt x="7" y="16"/>
                        <a:pt x="10" y="14"/>
                        <a:pt x="6" y="12"/>
                      </a:cubicBezTo>
                      <a:cubicBezTo>
                        <a:pt x="3" y="10"/>
                        <a:pt x="0" y="10"/>
                        <a:pt x="2" y="8"/>
                      </a:cubicBezTo>
                      <a:cubicBezTo>
                        <a:pt x="4" y="6"/>
                        <a:pt x="5" y="0"/>
                        <a:pt x="6" y="0"/>
                      </a:cubicBezTo>
                      <a:cubicBezTo>
                        <a:pt x="7" y="0"/>
                        <a:pt x="7" y="2"/>
                        <a:pt x="9" y="2"/>
                      </a:cubicBezTo>
                      <a:cubicBezTo>
                        <a:pt x="11" y="2"/>
                        <a:pt x="12" y="2"/>
                        <a:pt x="12" y="3"/>
                      </a:cubicBezTo>
                      <a:cubicBezTo>
                        <a:pt x="12" y="5"/>
                        <a:pt x="15" y="9"/>
                        <a:pt x="15" y="11"/>
                      </a:cubicBezTo>
                      <a:cubicBezTo>
                        <a:pt x="15" y="13"/>
                        <a:pt x="12" y="11"/>
                        <a:pt x="12" y="12"/>
                      </a:cubicBezTo>
                      <a:cubicBezTo>
                        <a:pt x="11" y="13"/>
                        <a:pt x="11" y="17"/>
                        <a:pt x="10" y="16"/>
                      </a:cubicBezTo>
                      <a:close/>
                    </a:path>
                  </a:pathLst>
                </a:custGeom>
                <a:solidFill>
                  <a:srgbClr val="E4BB46"/>
                </a:solidFill>
                <a:ln w="3175" cap="flat">
                  <a:solidFill>
                    <a:srgbClr val="000000"/>
                  </a:solidFill>
                  <a:prstDash val="solid"/>
                  <a:miter lim="800000"/>
                  <a:headEnd/>
                  <a:tailEnd/>
                </a:ln>
              </p:spPr>
              <p:txBody>
                <a:bodyPr/>
                <a:lstStyle/>
                <a:p>
                  <a:endParaRPr lang="ja-JP" altLang="en-US"/>
                </a:p>
              </p:txBody>
            </p:sp>
            <p:sp>
              <p:nvSpPr>
                <p:cNvPr id="151" name="Freeform 211">
                  <a:extLst>
                    <a:ext uri="{FF2B5EF4-FFF2-40B4-BE49-F238E27FC236}">
                      <a16:creationId xmlns:a16="http://schemas.microsoft.com/office/drawing/2014/main" id="{B8FA96F0-789F-4797-BA19-33326067435C}"/>
                    </a:ext>
                  </a:extLst>
                </p:cNvPr>
                <p:cNvSpPr>
                  <a:spLocks noChangeAspect="1"/>
                </p:cNvSpPr>
                <p:nvPr/>
              </p:nvSpPr>
              <p:spPr bwMode="auto">
                <a:xfrm>
                  <a:off x="2409" y="2196"/>
                  <a:ext cx="18" cy="12"/>
                </a:xfrm>
                <a:custGeom>
                  <a:avLst/>
                  <a:gdLst>
                    <a:gd name="T0" fmla="*/ 6 w 9"/>
                    <a:gd name="T1" fmla="*/ 6 h 6"/>
                    <a:gd name="T2" fmla="*/ 4 w 9"/>
                    <a:gd name="T3" fmla="*/ 5 h 6"/>
                    <a:gd name="T4" fmla="*/ 1 w 9"/>
                    <a:gd name="T5" fmla="*/ 5 h 6"/>
                    <a:gd name="T6" fmla="*/ 2 w 9"/>
                    <a:gd name="T7" fmla="*/ 0 h 6"/>
                    <a:gd name="T8" fmla="*/ 8 w 9"/>
                    <a:gd name="T9" fmla="*/ 3 h 6"/>
                    <a:gd name="T10" fmla="*/ 6 w 9"/>
                    <a:gd name="T11" fmla="*/ 6 h 6"/>
                  </a:gdLst>
                  <a:ahLst/>
                  <a:cxnLst>
                    <a:cxn ang="0">
                      <a:pos x="T0" y="T1"/>
                    </a:cxn>
                    <a:cxn ang="0">
                      <a:pos x="T2" y="T3"/>
                    </a:cxn>
                    <a:cxn ang="0">
                      <a:pos x="T4" y="T5"/>
                    </a:cxn>
                    <a:cxn ang="0">
                      <a:pos x="T6" y="T7"/>
                    </a:cxn>
                    <a:cxn ang="0">
                      <a:pos x="T8" y="T9"/>
                    </a:cxn>
                    <a:cxn ang="0">
                      <a:pos x="T10" y="T11"/>
                    </a:cxn>
                  </a:cxnLst>
                  <a:rect l="0" t="0" r="r" b="b"/>
                  <a:pathLst>
                    <a:path w="9" h="6">
                      <a:moveTo>
                        <a:pt x="6" y="6"/>
                      </a:moveTo>
                      <a:cubicBezTo>
                        <a:pt x="4" y="6"/>
                        <a:pt x="5" y="5"/>
                        <a:pt x="4" y="5"/>
                      </a:cubicBezTo>
                      <a:cubicBezTo>
                        <a:pt x="3" y="5"/>
                        <a:pt x="2" y="6"/>
                        <a:pt x="1" y="5"/>
                      </a:cubicBezTo>
                      <a:cubicBezTo>
                        <a:pt x="1" y="5"/>
                        <a:pt x="0" y="0"/>
                        <a:pt x="2" y="0"/>
                      </a:cubicBezTo>
                      <a:cubicBezTo>
                        <a:pt x="5" y="0"/>
                        <a:pt x="7" y="1"/>
                        <a:pt x="8" y="3"/>
                      </a:cubicBezTo>
                      <a:cubicBezTo>
                        <a:pt x="9" y="5"/>
                        <a:pt x="7" y="6"/>
                        <a:pt x="6" y="6"/>
                      </a:cubicBezTo>
                      <a:close/>
                    </a:path>
                  </a:pathLst>
                </a:custGeom>
                <a:solidFill>
                  <a:srgbClr val="E4BB46"/>
                </a:solidFill>
                <a:ln w="3175" cap="flat">
                  <a:solidFill>
                    <a:srgbClr val="000000"/>
                  </a:solidFill>
                  <a:prstDash val="solid"/>
                  <a:miter lim="800000"/>
                  <a:headEnd/>
                  <a:tailEnd/>
                </a:ln>
              </p:spPr>
              <p:txBody>
                <a:bodyPr/>
                <a:lstStyle/>
                <a:p>
                  <a:endParaRPr lang="ja-JP" altLang="en-US"/>
                </a:p>
              </p:txBody>
            </p:sp>
            <p:sp>
              <p:nvSpPr>
                <p:cNvPr id="152" name="Freeform 212">
                  <a:extLst>
                    <a:ext uri="{FF2B5EF4-FFF2-40B4-BE49-F238E27FC236}">
                      <a16:creationId xmlns:a16="http://schemas.microsoft.com/office/drawing/2014/main" id="{922BAC4C-7773-41E2-B95A-370B7CB00C53}"/>
                    </a:ext>
                  </a:extLst>
                </p:cNvPr>
                <p:cNvSpPr>
                  <a:spLocks noChangeAspect="1"/>
                </p:cNvSpPr>
                <p:nvPr/>
              </p:nvSpPr>
              <p:spPr bwMode="auto">
                <a:xfrm>
                  <a:off x="2389" y="1842"/>
                  <a:ext cx="124" cy="140"/>
                </a:xfrm>
                <a:custGeom>
                  <a:avLst/>
                  <a:gdLst>
                    <a:gd name="T0" fmla="*/ 44 w 62"/>
                    <a:gd name="T1" fmla="*/ 68 h 70"/>
                    <a:gd name="T2" fmla="*/ 36 w 62"/>
                    <a:gd name="T3" fmla="*/ 61 h 70"/>
                    <a:gd name="T4" fmla="*/ 27 w 62"/>
                    <a:gd name="T5" fmla="*/ 54 h 70"/>
                    <a:gd name="T6" fmla="*/ 27 w 62"/>
                    <a:gd name="T7" fmla="*/ 45 h 70"/>
                    <a:gd name="T8" fmla="*/ 27 w 62"/>
                    <a:gd name="T9" fmla="*/ 38 h 70"/>
                    <a:gd name="T10" fmla="*/ 17 w 62"/>
                    <a:gd name="T11" fmla="*/ 38 h 70"/>
                    <a:gd name="T12" fmla="*/ 9 w 62"/>
                    <a:gd name="T13" fmla="*/ 37 h 70"/>
                    <a:gd name="T14" fmla="*/ 5 w 62"/>
                    <a:gd name="T15" fmla="*/ 41 h 70"/>
                    <a:gd name="T16" fmla="*/ 0 w 62"/>
                    <a:gd name="T17" fmla="*/ 42 h 70"/>
                    <a:gd name="T18" fmla="*/ 3 w 62"/>
                    <a:gd name="T19" fmla="*/ 34 h 70"/>
                    <a:gd name="T20" fmla="*/ 12 w 62"/>
                    <a:gd name="T21" fmla="*/ 28 h 70"/>
                    <a:gd name="T22" fmla="*/ 24 w 62"/>
                    <a:gd name="T23" fmla="*/ 18 h 70"/>
                    <a:gd name="T24" fmla="*/ 26 w 62"/>
                    <a:gd name="T25" fmla="*/ 27 h 70"/>
                    <a:gd name="T26" fmla="*/ 33 w 62"/>
                    <a:gd name="T27" fmla="*/ 22 h 70"/>
                    <a:gd name="T28" fmla="*/ 38 w 62"/>
                    <a:gd name="T29" fmla="*/ 18 h 70"/>
                    <a:gd name="T30" fmla="*/ 39 w 62"/>
                    <a:gd name="T31" fmla="*/ 13 h 70"/>
                    <a:gd name="T32" fmla="*/ 47 w 62"/>
                    <a:gd name="T33" fmla="*/ 14 h 70"/>
                    <a:gd name="T34" fmla="*/ 48 w 62"/>
                    <a:gd name="T35" fmla="*/ 0 h 70"/>
                    <a:gd name="T36" fmla="*/ 54 w 62"/>
                    <a:gd name="T37" fmla="*/ 8 h 70"/>
                    <a:gd name="T38" fmla="*/ 59 w 62"/>
                    <a:gd name="T39" fmla="*/ 16 h 70"/>
                    <a:gd name="T40" fmla="*/ 56 w 62"/>
                    <a:gd name="T41" fmla="*/ 20 h 70"/>
                    <a:gd name="T42" fmla="*/ 58 w 62"/>
                    <a:gd name="T43" fmla="*/ 25 h 70"/>
                    <a:gd name="T44" fmla="*/ 59 w 62"/>
                    <a:gd name="T45" fmla="*/ 37 h 70"/>
                    <a:gd name="T46" fmla="*/ 55 w 62"/>
                    <a:gd name="T47" fmla="*/ 47 h 70"/>
                    <a:gd name="T48" fmla="*/ 50 w 62"/>
                    <a:gd name="T49" fmla="*/ 41 h 70"/>
                    <a:gd name="T50" fmla="*/ 46 w 62"/>
                    <a:gd name="T51" fmla="*/ 47 h 70"/>
                    <a:gd name="T52" fmla="*/ 48 w 62"/>
                    <a:gd name="T53" fmla="*/ 59 h 70"/>
                    <a:gd name="T54" fmla="*/ 44 w 62"/>
                    <a:gd name="T55" fmla="*/ 68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62" h="70">
                      <a:moveTo>
                        <a:pt x="44" y="68"/>
                      </a:moveTo>
                      <a:cubicBezTo>
                        <a:pt x="41" y="65"/>
                        <a:pt x="42" y="63"/>
                        <a:pt x="36" y="61"/>
                      </a:cubicBezTo>
                      <a:cubicBezTo>
                        <a:pt x="29" y="58"/>
                        <a:pt x="28" y="59"/>
                        <a:pt x="27" y="54"/>
                      </a:cubicBezTo>
                      <a:cubicBezTo>
                        <a:pt x="27" y="49"/>
                        <a:pt x="26" y="47"/>
                        <a:pt x="27" y="45"/>
                      </a:cubicBezTo>
                      <a:cubicBezTo>
                        <a:pt x="28" y="43"/>
                        <a:pt x="29" y="38"/>
                        <a:pt x="27" y="38"/>
                      </a:cubicBezTo>
                      <a:cubicBezTo>
                        <a:pt x="24" y="38"/>
                        <a:pt x="21" y="39"/>
                        <a:pt x="17" y="38"/>
                      </a:cubicBezTo>
                      <a:cubicBezTo>
                        <a:pt x="13" y="38"/>
                        <a:pt x="12" y="37"/>
                        <a:pt x="9" y="37"/>
                      </a:cubicBezTo>
                      <a:cubicBezTo>
                        <a:pt x="7" y="36"/>
                        <a:pt x="7" y="39"/>
                        <a:pt x="5" y="41"/>
                      </a:cubicBezTo>
                      <a:cubicBezTo>
                        <a:pt x="3" y="44"/>
                        <a:pt x="0" y="46"/>
                        <a:pt x="0" y="42"/>
                      </a:cubicBezTo>
                      <a:cubicBezTo>
                        <a:pt x="0" y="38"/>
                        <a:pt x="4" y="37"/>
                        <a:pt x="3" y="34"/>
                      </a:cubicBezTo>
                      <a:cubicBezTo>
                        <a:pt x="3" y="31"/>
                        <a:pt x="10" y="32"/>
                        <a:pt x="12" y="28"/>
                      </a:cubicBezTo>
                      <a:cubicBezTo>
                        <a:pt x="14" y="25"/>
                        <a:pt x="22" y="17"/>
                        <a:pt x="24" y="18"/>
                      </a:cubicBezTo>
                      <a:cubicBezTo>
                        <a:pt x="26" y="18"/>
                        <a:pt x="21" y="29"/>
                        <a:pt x="26" y="27"/>
                      </a:cubicBezTo>
                      <a:cubicBezTo>
                        <a:pt x="32" y="26"/>
                        <a:pt x="29" y="23"/>
                        <a:pt x="33" y="22"/>
                      </a:cubicBezTo>
                      <a:cubicBezTo>
                        <a:pt x="36" y="21"/>
                        <a:pt x="38" y="20"/>
                        <a:pt x="38" y="18"/>
                      </a:cubicBezTo>
                      <a:cubicBezTo>
                        <a:pt x="38" y="16"/>
                        <a:pt x="38" y="13"/>
                        <a:pt x="39" y="13"/>
                      </a:cubicBezTo>
                      <a:cubicBezTo>
                        <a:pt x="41" y="13"/>
                        <a:pt x="44" y="19"/>
                        <a:pt x="47" y="14"/>
                      </a:cubicBezTo>
                      <a:cubicBezTo>
                        <a:pt x="50" y="9"/>
                        <a:pt x="44" y="0"/>
                        <a:pt x="48" y="0"/>
                      </a:cubicBezTo>
                      <a:cubicBezTo>
                        <a:pt x="51" y="1"/>
                        <a:pt x="51" y="6"/>
                        <a:pt x="54" y="8"/>
                      </a:cubicBezTo>
                      <a:cubicBezTo>
                        <a:pt x="57" y="10"/>
                        <a:pt x="60" y="16"/>
                        <a:pt x="59" y="16"/>
                      </a:cubicBezTo>
                      <a:cubicBezTo>
                        <a:pt x="57" y="17"/>
                        <a:pt x="55" y="18"/>
                        <a:pt x="56" y="20"/>
                      </a:cubicBezTo>
                      <a:cubicBezTo>
                        <a:pt x="57" y="22"/>
                        <a:pt x="58" y="22"/>
                        <a:pt x="58" y="25"/>
                      </a:cubicBezTo>
                      <a:cubicBezTo>
                        <a:pt x="57" y="27"/>
                        <a:pt x="56" y="33"/>
                        <a:pt x="59" y="37"/>
                      </a:cubicBezTo>
                      <a:cubicBezTo>
                        <a:pt x="62" y="41"/>
                        <a:pt x="57" y="47"/>
                        <a:pt x="55" y="47"/>
                      </a:cubicBezTo>
                      <a:cubicBezTo>
                        <a:pt x="53" y="47"/>
                        <a:pt x="52" y="41"/>
                        <a:pt x="50" y="41"/>
                      </a:cubicBezTo>
                      <a:cubicBezTo>
                        <a:pt x="48" y="41"/>
                        <a:pt x="48" y="44"/>
                        <a:pt x="46" y="47"/>
                      </a:cubicBezTo>
                      <a:cubicBezTo>
                        <a:pt x="43" y="50"/>
                        <a:pt x="47" y="56"/>
                        <a:pt x="48" y="59"/>
                      </a:cubicBezTo>
                      <a:cubicBezTo>
                        <a:pt x="48" y="62"/>
                        <a:pt x="46" y="70"/>
                        <a:pt x="44" y="68"/>
                      </a:cubicBezTo>
                      <a:close/>
                    </a:path>
                  </a:pathLst>
                </a:custGeom>
                <a:solidFill>
                  <a:srgbClr val="E4BB46"/>
                </a:solidFill>
                <a:ln w="3175" cap="flat">
                  <a:solidFill>
                    <a:srgbClr val="000000"/>
                  </a:solidFill>
                  <a:prstDash val="solid"/>
                  <a:miter lim="800000"/>
                  <a:headEnd/>
                  <a:tailEnd/>
                </a:ln>
              </p:spPr>
              <p:txBody>
                <a:bodyPr/>
                <a:lstStyle/>
                <a:p>
                  <a:endParaRPr lang="ja-JP" altLang="en-US"/>
                </a:p>
              </p:txBody>
            </p:sp>
            <p:sp>
              <p:nvSpPr>
                <p:cNvPr id="153" name="Freeform 213">
                  <a:extLst>
                    <a:ext uri="{FF2B5EF4-FFF2-40B4-BE49-F238E27FC236}">
                      <a16:creationId xmlns:a16="http://schemas.microsoft.com/office/drawing/2014/main" id="{38385D68-2782-422F-86B1-97131C9CB4BC}"/>
                    </a:ext>
                  </a:extLst>
                </p:cNvPr>
                <p:cNvSpPr>
                  <a:spLocks noChangeAspect="1"/>
                </p:cNvSpPr>
                <p:nvPr/>
              </p:nvSpPr>
              <p:spPr bwMode="auto">
                <a:xfrm>
                  <a:off x="2399" y="1804"/>
                  <a:ext cx="36" cy="66"/>
                </a:xfrm>
                <a:custGeom>
                  <a:avLst/>
                  <a:gdLst>
                    <a:gd name="T0" fmla="*/ 13 w 18"/>
                    <a:gd name="T1" fmla="*/ 31 h 33"/>
                    <a:gd name="T2" fmla="*/ 5 w 18"/>
                    <a:gd name="T3" fmla="*/ 25 h 33"/>
                    <a:gd name="T4" fmla="*/ 2 w 18"/>
                    <a:gd name="T5" fmla="*/ 18 h 33"/>
                    <a:gd name="T6" fmla="*/ 9 w 18"/>
                    <a:gd name="T7" fmla="*/ 11 h 33"/>
                    <a:gd name="T8" fmla="*/ 15 w 18"/>
                    <a:gd name="T9" fmla="*/ 1 h 33"/>
                    <a:gd name="T10" fmla="*/ 12 w 18"/>
                    <a:gd name="T11" fmla="*/ 20 h 33"/>
                    <a:gd name="T12" fmla="*/ 13 w 18"/>
                    <a:gd name="T13" fmla="*/ 31 h 33"/>
                  </a:gdLst>
                  <a:ahLst/>
                  <a:cxnLst>
                    <a:cxn ang="0">
                      <a:pos x="T0" y="T1"/>
                    </a:cxn>
                    <a:cxn ang="0">
                      <a:pos x="T2" y="T3"/>
                    </a:cxn>
                    <a:cxn ang="0">
                      <a:pos x="T4" y="T5"/>
                    </a:cxn>
                    <a:cxn ang="0">
                      <a:pos x="T6" y="T7"/>
                    </a:cxn>
                    <a:cxn ang="0">
                      <a:pos x="T8" y="T9"/>
                    </a:cxn>
                    <a:cxn ang="0">
                      <a:pos x="T10" y="T11"/>
                    </a:cxn>
                    <a:cxn ang="0">
                      <a:pos x="T12" y="T13"/>
                    </a:cxn>
                  </a:cxnLst>
                  <a:rect l="0" t="0" r="r" b="b"/>
                  <a:pathLst>
                    <a:path w="18" h="33">
                      <a:moveTo>
                        <a:pt x="13" y="31"/>
                      </a:moveTo>
                      <a:cubicBezTo>
                        <a:pt x="10" y="29"/>
                        <a:pt x="9" y="28"/>
                        <a:pt x="5" y="25"/>
                      </a:cubicBezTo>
                      <a:cubicBezTo>
                        <a:pt x="2" y="22"/>
                        <a:pt x="0" y="19"/>
                        <a:pt x="2" y="18"/>
                      </a:cubicBezTo>
                      <a:cubicBezTo>
                        <a:pt x="3" y="17"/>
                        <a:pt x="9" y="14"/>
                        <a:pt x="9" y="11"/>
                      </a:cubicBezTo>
                      <a:cubicBezTo>
                        <a:pt x="9" y="9"/>
                        <a:pt x="12" y="0"/>
                        <a:pt x="15" y="1"/>
                      </a:cubicBezTo>
                      <a:cubicBezTo>
                        <a:pt x="18" y="3"/>
                        <a:pt x="12" y="16"/>
                        <a:pt x="12" y="20"/>
                      </a:cubicBezTo>
                      <a:cubicBezTo>
                        <a:pt x="12" y="23"/>
                        <a:pt x="15" y="33"/>
                        <a:pt x="13" y="31"/>
                      </a:cubicBezTo>
                      <a:close/>
                    </a:path>
                  </a:pathLst>
                </a:custGeom>
                <a:solidFill>
                  <a:srgbClr val="E4BB46"/>
                </a:solidFill>
                <a:ln w="3175" cap="flat">
                  <a:solidFill>
                    <a:srgbClr val="000000"/>
                  </a:solidFill>
                  <a:prstDash val="solid"/>
                  <a:miter lim="800000"/>
                  <a:headEnd/>
                  <a:tailEnd/>
                </a:ln>
              </p:spPr>
              <p:txBody>
                <a:bodyPr/>
                <a:lstStyle/>
                <a:p>
                  <a:endParaRPr lang="ja-JP" altLang="en-US"/>
                </a:p>
              </p:txBody>
            </p:sp>
            <p:sp>
              <p:nvSpPr>
                <p:cNvPr id="154" name="Freeform 214">
                  <a:extLst>
                    <a:ext uri="{FF2B5EF4-FFF2-40B4-BE49-F238E27FC236}">
                      <a16:creationId xmlns:a16="http://schemas.microsoft.com/office/drawing/2014/main" id="{356EDD6C-8B16-4011-8BE5-5F83741FBF5A}"/>
                    </a:ext>
                  </a:extLst>
                </p:cNvPr>
                <p:cNvSpPr>
                  <a:spLocks noChangeAspect="1"/>
                </p:cNvSpPr>
                <p:nvPr/>
              </p:nvSpPr>
              <p:spPr bwMode="auto">
                <a:xfrm>
                  <a:off x="2391" y="1777"/>
                  <a:ext cx="36" cy="47"/>
                </a:xfrm>
                <a:custGeom>
                  <a:avLst/>
                  <a:gdLst>
                    <a:gd name="T0" fmla="*/ 10 w 18"/>
                    <a:gd name="T1" fmla="*/ 21 h 23"/>
                    <a:gd name="T2" fmla="*/ 7 w 18"/>
                    <a:gd name="T3" fmla="*/ 18 h 23"/>
                    <a:gd name="T4" fmla="*/ 1 w 18"/>
                    <a:gd name="T5" fmla="*/ 20 h 23"/>
                    <a:gd name="T6" fmla="*/ 4 w 18"/>
                    <a:gd name="T7" fmla="*/ 5 h 23"/>
                    <a:gd name="T8" fmla="*/ 4 w 18"/>
                    <a:gd name="T9" fmla="*/ 1 h 23"/>
                    <a:gd name="T10" fmla="*/ 11 w 18"/>
                    <a:gd name="T11" fmla="*/ 3 h 23"/>
                    <a:gd name="T12" fmla="*/ 17 w 18"/>
                    <a:gd name="T13" fmla="*/ 7 h 23"/>
                    <a:gd name="T14" fmla="*/ 12 w 18"/>
                    <a:gd name="T15" fmla="*/ 14 h 23"/>
                    <a:gd name="T16" fmla="*/ 10 w 18"/>
                    <a:gd name="T17" fmla="*/ 21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 h="23">
                      <a:moveTo>
                        <a:pt x="10" y="21"/>
                      </a:moveTo>
                      <a:cubicBezTo>
                        <a:pt x="8" y="21"/>
                        <a:pt x="8" y="18"/>
                        <a:pt x="7" y="18"/>
                      </a:cubicBezTo>
                      <a:cubicBezTo>
                        <a:pt x="5" y="19"/>
                        <a:pt x="2" y="23"/>
                        <a:pt x="1" y="20"/>
                      </a:cubicBezTo>
                      <a:cubicBezTo>
                        <a:pt x="0" y="17"/>
                        <a:pt x="5" y="7"/>
                        <a:pt x="4" y="5"/>
                      </a:cubicBezTo>
                      <a:cubicBezTo>
                        <a:pt x="3" y="3"/>
                        <a:pt x="0" y="0"/>
                        <a:pt x="4" y="1"/>
                      </a:cubicBezTo>
                      <a:cubicBezTo>
                        <a:pt x="7" y="1"/>
                        <a:pt x="9" y="3"/>
                        <a:pt x="11" y="3"/>
                      </a:cubicBezTo>
                      <a:cubicBezTo>
                        <a:pt x="12" y="3"/>
                        <a:pt x="18" y="5"/>
                        <a:pt x="17" y="7"/>
                      </a:cubicBezTo>
                      <a:cubicBezTo>
                        <a:pt x="15" y="9"/>
                        <a:pt x="12" y="12"/>
                        <a:pt x="12" y="14"/>
                      </a:cubicBezTo>
                      <a:cubicBezTo>
                        <a:pt x="12" y="16"/>
                        <a:pt x="13" y="21"/>
                        <a:pt x="10" y="21"/>
                      </a:cubicBezTo>
                      <a:close/>
                    </a:path>
                  </a:pathLst>
                </a:custGeom>
                <a:solidFill>
                  <a:srgbClr val="E4BB46"/>
                </a:solidFill>
                <a:ln w="3175" cap="flat">
                  <a:solidFill>
                    <a:srgbClr val="000000"/>
                  </a:solidFill>
                  <a:prstDash val="solid"/>
                  <a:miter lim="800000"/>
                  <a:headEnd/>
                  <a:tailEnd/>
                </a:ln>
              </p:spPr>
              <p:txBody>
                <a:bodyPr/>
                <a:lstStyle/>
                <a:p>
                  <a:endParaRPr lang="ja-JP" altLang="en-US"/>
                </a:p>
              </p:txBody>
            </p:sp>
            <p:sp>
              <p:nvSpPr>
                <p:cNvPr id="155" name="Freeform 215">
                  <a:extLst>
                    <a:ext uri="{FF2B5EF4-FFF2-40B4-BE49-F238E27FC236}">
                      <a16:creationId xmlns:a16="http://schemas.microsoft.com/office/drawing/2014/main" id="{436E2D0B-FF5F-48A0-BD8D-F6C65DE7A315}"/>
                    </a:ext>
                  </a:extLst>
                </p:cNvPr>
                <p:cNvSpPr>
                  <a:spLocks noChangeAspect="1"/>
                </p:cNvSpPr>
                <p:nvPr/>
              </p:nvSpPr>
              <p:spPr bwMode="auto">
                <a:xfrm>
                  <a:off x="2269" y="1793"/>
                  <a:ext cx="68" cy="97"/>
                </a:xfrm>
                <a:custGeom>
                  <a:avLst/>
                  <a:gdLst>
                    <a:gd name="T0" fmla="*/ 32 w 34"/>
                    <a:gd name="T1" fmla="*/ 12 h 48"/>
                    <a:gd name="T2" fmla="*/ 24 w 34"/>
                    <a:gd name="T3" fmla="*/ 21 h 48"/>
                    <a:gd name="T4" fmla="*/ 19 w 34"/>
                    <a:gd name="T5" fmla="*/ 30 h 48"/>
                    <a:gd name="T6" fmla="*/ 7 w 34"/>
                    <a:gd name="T7" fmla="*/ 43 h 48"/>
                    <a:gd name="T8" fmla="*/ 1 w 34"/>
                    <a:gd name="T9" fmla="*/ 46 h 48"/>
                    <a:gd name="T10" fmla="*/ 5 w 34"/>
                    <a:gd name="T11" fmla="*/ 35 h 48"/>
                    <a:gd name="T12" fmla="*/ 13 w 34"/>
                    <a:gd name="T13" fmla="*/ 29 h 48"/>
                    <a:gd name="T14" fmla="*/ 28 w 34"/>
                    <a:gd name="T15" fmla="*/ 11 h 48"/>
                    <a:gd name="T16" fmla="*/ 31 w 34"/>
                    <a:gd name="T17" fmla="*/ 0 h 48"/>
                    <a:gd name="T18" fmla="*/ 33 w 34"/>
                    <a:gd name="T19" fmla="*/ 7 h 48"/>
                    <a:gd name="T20" fmla="*/ 32 w 34"/>
                    <a:gd name="T21" fmla="*/ 12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4" h="48">
                      <a:moveTo>
                        <a:pt x="32" y="12"/>
                      </a:moveTo>
                      <a:cubicBezTo>
                        <a:pt x="30" y="15"/>
                        <a:pt x="26" y="19"/>
                        <a:pt x="24" y="21"/>
                      </a:cubicBezTo>
                      <a:cubicBezTo>
                        <a:pt x="22" y="23"/>
                        <a:pt x="20" y="28"/>
                        <a:pt x="19" y="30"/>
                      </a:cubicBezTo>
                      <a:cubicBezTo>
                        <a:pt x="19" y="32"/>
                        <a:pt x="10" y="42"/>
                        <a:pt x="7" y="43"/>
                      </a:cubicBezTo>
                      <a:cubicBezTo>
                        <a:pt x="5" y="44"/>
                        <a:pt x="1" y="48"/>
                        <a:pt x="1" y="46"/>
                      </a:cubicBezTo>
                      <a:cubicBezTo>
                        <a:pt x="0" y="43"/>
                        <a:pt x="2" y="36"/>
                        <a:pt x="5" y="35"/>
                      </a:cubicBezTo>
                      <a:cubicBezTo>
                        <a:pt x="8" y="35"/>
                        <a:pt x="13" y="31"/>
                        <a:pt x="13" y="29"/>
                      </a:cubicBezTo>
                      <a:cubicBezTo>
                        <a:pt x="14" y="26"/>
                        <a:pt x="28" y="13"/>
                        <a:pt x="28" y="11"/>
                      </a:cubicBezTo>
                      <a:cubicBezTo>
                        <a:pt x="28" y="9"/>
                        <a:pt x="28" y="1"/>
                        <a:pt x="31" y="0"/>
                      </a:cubicBezTo>
                      <a:cubicBezTo>
                        <a:pt x="34" y="0"/>
                        <a:pt x="31" y="4"/>
                        <a:pt x="33" y="7"/>
                      </a:cubicBezTo>
                      <a:cubicBezTo>
                        <a:pt x="34" y="10"/>
                        <a:pt x="33" y="10"/>
                        <a:pt x="32" y="12"/>
                      </a:cubicBezTo>
                      <a:close/>
                    </a:path>
                  </a:pathLst>
                </a:custGeom>
                <a:solidFill>
                  <a:srgbClr val="E4BB46"/>
                </a:solidFill>
                <a:ln w="3175" cap="flat">
                  <a:solidFill>
                    <a:srgbClr val="000000"/>
                  </a:solidFill>
                  <a:prstDash val="solid"/>
                  <a:miter lim="800000"/>
                  <a:headEnd/>
                  <a:tailEnd/>
                </a:ln>
              </p:spPr>
              <p:txBody>
                <a:bodyPr/>
                <a:lstStyle/>
                <a:p>
                  <a:endParaRPr lang="ja-JP" altLang="en-US"/>
                </a:p>
              </p:txBody>
            </p:sp>
            <p:sp>
              <p:nvSpPr>
                <p:cNvPr id="156" name="Freeform 216">
                  <a:extLst>
                    <a:ext uri="{FF2B5EF4-FFF2-40B4-BE49-F238E27FC236}">
                      <a16:creationId xmlns:a16="http://schemas.microsoft.com/office/drawing/2014/main" id="{27A1780C-15AB-4169-A6E9-0F10908B5BB1}"/>
                    </a:ext>
                  </a:extLst>
                </p:cNvPr>
                <p:cNvSpPr>
                  <a:spLocks noChangeAspect="1"/>
                </p:cNvSpPr>
                <p:nvPr/>
              </p:nvSpPr>
              <p:spPr bwMode="auto">
                <a:xfrm>
                  <a:off x="2455" y="1755"/>
                  <a:ext cx="40" cy="49"/>
                </a:xfrm>
                <a:custGeom>
                  <a:avLst/>
                  <a:gdLst>
                    <a:gd name="T0" fmla="*/ 18 w 20"/>
                    <a:gd name="T1" fmla="*/ 22 h 24"/>
                    <a:gd name="T2" fmla="*/ 12 w 20"/>
                    <a:gd name="T3" fmla="*/ 22 h 24"/>
                    <a:gd name="T4" fmla="*/ 10 w 20"/>
                    <a:gd name="T5" fmla="*/ 14 h 24"/>
                    <a:gd name="T6" fmla="*/ 5 w 20"/>
                    <a:gd name="T7" fmla="*/ 7 h 24"/>
                    <a:gd name="T8" fmla="*/ 2 w 20"/>
                    <a:gd name="T9" fmla="*/ 1 h 24"/>
                    <a:gd name="T10" fmla="*/ 15 w 20"/>
                    <a:gd name="T11" fmla="*/ 5 h 24"/>
                    <a:gd name="T12" fmla="*/ 18 w 20"/>
                    <a:gd name="T13" fmla="*/ 22 h 24"/>
                  </a:gdLst>
                  <a:ahLst/>
                  <a:cxnLst>
                    <a:cxn ang="0">
                      <a:pos x="T0" y="T1"/>
                    </a:cxn>
                    <a:cxn ang="0">
                      <a:pos x="T2" y="T3"/>
                    </a:cxn>
                    <a:cxn ang="0">
                      <a:pos x="T4" y="T5"/>
                    </a:cxn>
                    <a:cxn ang="0">
                      <a:pos x="T6" y="T7"/>
                    </a:cxn>
                    <a:cxn ang="0">
                      <a:pos x="T8" y="T9"/>
                    </a:cxn>
                    <a:cxn ang="0">
                      <a:pos x="T10" y="T11"/>
                    </a:cxn>
                    <a:cxn ang="0">
                      <a:pos x="T12" y="T13"/>
                    </a:cxn>
                  </a:cxnLst>
                  <a:rect l="0" t="0" r="r" b="b"/>
                  <a:pathLst>
                    <a:path w="20" h="24">
                      <a:moveTo>
                        <a:pt x="18" y="22"/>
                      </a:moveTo>
                      <a:cubicBezTo>
                        <a:pt x="20" y="24"/>
                        <a:pt x="13" y="23"/>
                        <a:pt x="12" y="22"/>
                      </a:cubicBezTo>
                      <a:cubicBezTo>
                        <a:pt x="10" y="20"/>
                        <a:pt x="10" y="17"/>
                        <a:pt x="10" y="14"/>
                      </a:cubicBezTo>
                      <a:cubicBezTo>
                        <a:pt x="10" y="12"/>
                        <a:pt x="6" y="8"/>
                        <a:pt x="5" y="7"/>
                      </a:cubicBezTo>
                      <a:cubicBezTo>
                        <a:pt x="3" y="6"/>
                        <a:pt x="0" y="2"/>
                        <a:pt x="2" y="1"/>
                      </a:cubicBezTo>
                      <a:cubicBezTo>
                        <a:pt x="4" y="0"/>
                        <a:pt x="15" y="2"/>
                        <a:pt x="15" y="5"/>
                      </a:cubicBezTo>
                      <a:cubicBezTo>
                        <a:pt x="15" y="7"/>
                        <a:pt x="16" y="19"/>
                        <a:pt x="18" y="22"/>
                      </a:cubicBezTo>
                      <a:close/>
                    </a:path>
                  </a:pathLst>
                </a:custGeom>
                <a:solidFill>
                  <a:srgbClr val="E4BB46"/>
                </a:solidFill>
                <a:ln w="3175" cap="flat">
                  <a:solidFill>
                    <a:srgbClr val="000000"/>
                  </a:solidFill>
                  <a:prstDash val="solid"/>
                  <a:miter lim="800000"/>
                  <a:headEnd/>
                  <a:tailEnd/>
                </a:ln>
              </p:spPr>
              <p:txBody>
                <a:bodyPr/>
                <a:lstStyle/>
                <a:p>
                  <a:endParaRPr lang="ja-JP" altLang="en-US"/>
                </a:p>
              </p:txBody>
            </p:sp>
            <p:sp>
              <p:nvSpPr>
                <p:cNvPr id="157" name="Freeform 217">
                  <a:extLst>
                    <a:ext uri="{FF2B5EF4-FFF2-40B4-BE49-F238E27FC236}">
                      <a16:creationId xmlns:a16="http://schemas.microsoft.com/office/drawing/2014/main" id="{2723A265-DDB4-4822-951B-BAA0CE9DF647}"/>
                    </a:ext>
                  </a:extLst>
                </p:cNvPr>
                <p:cNvSpPr>
                  <a:spLocks noChangeAspect="1"/>
                </p:cNvSpPr>
                <p:nvPr/>
              </p:nvSpPr>
              <p:spPr bwMode="auto">
                <a:xfrm>
                  <a:off x="2437" y="1832"/>
                  <a:ext cx="30" cy="24"/>
                </a:xfrm>
                <a:custGeom>
                  <a:avLst/>
                  <a:gdLst>
                    <a:gd name="T0" fmla="*/ 12 w 15"/>
                    <a:gd name="T1" fmla="*/ 5 h 12"/>
                    <a:gd name="T2" fmla="*/ 2 w 15"/>
                    <a:gd name="T3" fmla="*/ 8 h 12"/>
                    <a:gd name="T4" fmla="*/ 9 w 15"/>
                    <a:gd name="T5" fmla="*/ 0 h 12"/>
                    <a:gd name="T6" fmla="*/ 12 w 15"/>
                    <a:gd name="T7" fmla="*/ 5 h 12"/>
                  </a:gdLst>
                  <a:ahLst/>
                  <a:cxnLst>
                    <a:cxn ang="0">
                      <a:pos x="T0" y="T1"/>
                    </a:cxn>
                    <a:cxn ang="0">
                      <a:pos x="T2" y="T3"/>
                    </a:cxn>
                    <a:cxn ang="0">
                      <a:pos x="T4" y="T5"/>
                    </a:cxn>
                    <a:cxn ang="0">
                      <a:pos x="T6" y="T7"/>
                    </a:cxn>
                  </a:cxnLst>
                  <a:rect l="0" t="0" r="r" b="b"/>
                  <a:pathLst>
                    <a:path w="15" h="12">
                      <a:moveTo>
                        <a:pt x="12" y="5"/>
                      </a:moveTo>
                      <a:cubicBezTo>
                        <a:pt x="10" y="7"/>
                        <a:pt x="0" y="12"/>
                        <a:pt x="2" y="8"/>
                      </a:cubicBezTo>
                      <a:cubicBezTo>
                        <a:pt x="4" y="4"/>
                        <a:pt x="6" y="0"/>
                        <a:pt x="9" y="0"/>
                      </a:cubicBezTo>
                      <a:cubicBezTo>
                        <a:pt x="11" y="0"/>
                        <a:pt x="15" y="3"/>
                        <a:pt x="12" y="5"/>
                      </a:cubicBezTo>
                      <a:close/>
                    </a:path>
                  </a:pathLst>
                </a:custGeom>
                <a:solidFill>
                  <a:srgbClr val="E4BB46"/>
                </a:solidFill>
                <a:ln w="3175" cap="flat">
                  <a:solidFill>
                    <a:srgbClr val="000000"/>
                  </a:solidFill>
                  <a:prstDash val="solid"/>
                  <a:miter lim="800000"/>
                  <a:headEnd/>
                  <a:tailEnd/>
                </a:ln>
              </p:spPr>
              <p:txBody>
                <a:bodyPr/>
                <a:lstStyle/>
                <a:p>
                  <a:endParaRPr lang="ja-JP" altLang="en-US"/>
                </a:p>
              </p:txBody>
            </p:sp>
            <p:sp>
              <p:nvSpPr>
                <p:cNvPr id="158" name="Freeform 218">
                  <a:extLst>
                    <a:ext uri="{FF2B5EF4-FFF2-40B4-BE49-F238E27FC236}">
                      <a16:creationId xmlns:a16="http://schemas.microsoft.com/office/drawing/2014/main" id="{740621AA-A7FE-4A38-8396-E51B4C34022E}"/>
                    </a:ext>
                  </a:extLst>
                </p:cNvPr>
                <p:cNvSpPr>
                  <a:spLocks noChangeAspect="1"/>
                </p:cNvSpPr>
                <p:nvPr/>
              </p:nvSpPr>
              <p:spPr bwMode="auto">
                <a:xfrm>
                  <a:off x="2427" y="1751"/>
                  <a:ext cx="24" cy="26"/>
                </a:xfrm>
                <a:custGeom>
                  <a:avLst/>
                  <a:gdLst>
                    <a:gd name="T0" fmla="*/ 11 w 12"/>
                    <a:gd name="T1" fmla="*/ 12 h 13"/>
                    <a:gd name="T2" fmla="*/ 3 w 12"/>
                    <a:gd name="T3" fmla="*/ 7 h 13"/>
                    <a:gd name="T4" fmla="*/ 3 w 12"/>
                    <a:gd name="T5" fmla="*/ 2 h 13"/>
                    <a:gd name="T6" fmla="*/ 11 w 12"/>
                    <a:gd name="T7" fmla="*/ 12 h 13"/>
                  </a:gdLst>
                  <a:ahLst/>
                  <a:cxnLst>
                    <a:cxn ang="0">
                      <a:pos x="T0" y="T1"/>
                    </a:cxn>
                    <a:cxn ang="0">
                      <a:pos x="T2" y="T3"/>
                    </a:cxn>
                    <a:cxn ang="0">
                      <a:pos x="T4" y="T5"/>
                    </a:cxn>
                    <a:cxn ang="0">
                      <a:pos x="T6" y="T7"/>
                    </a:cxn>
                  </a:cxnLst>
                  <a:rect l="0" t="0" r="r" b="b"/>
                  <a:pathLst>
                    <a:path w="12" h="13">
                      <a:moveTo>
                        <a:pt x="11" y="12"/>
                      </a:moveTo>
                      <a:cubicBezTo>
                        <a:pt x="8" y="13"/>
                        <a:pt x="5" y="8"/>
                        <a:pt x="3" y="7"/>
                      </a:cubicBezTo>
                      <a:cubicBezTo>
                        <a:pt x="1" y="7"/>
                        <a:pt x="0" y="0"/>
                        <a:pt x="3" y="2"/>
                      </a:cubicBezTo>
                      <a:cubicBezTo>
                        <a:pt x="7" y="4"/>
                        <a:pt x="12" y="11"/>
                        <a:pt x="11" y="12"/>
                      </a:cubicBezTo>
                      <a:close/>
                    </a:path>
                  </a:pathLst>
                </a:custGeom>
                <a:solidFill>
                  <a:srgbClr val="E4BB46"/>
                </a:solidFill>
                <a:ln w="3175" cap="flat">
                  <a:solidFill>
                    <a:srgbClr val="000000"/>
                  </a:solidFill>
                  <a:prstDash val="solid"/>
                  <a:miter lim="800000"/>
                  <a:headEnd/>
                  <a:tailEnd/>
                </a:ln>
              </p:spPr>
              <p:txBody>
                <a:bodyPr/>
                <a:lstStyle/>
                <a:p>
                  <a:endParaRPr lang="ja-JP" altLang="en-US"/>
                </a:p>
              </p:txBody>
            </p:sp>
            <p:sp>
              <p:nvSpPr>
                <p:cNvPr id="159" name="Freeform 219">
                  <a:extLst>
                    <a:ext uri="{FF2B5EF4-FFF2-40B4-BE49-F238E27FC236}">
                      <a16:creationId xmlns:a16="http://schemas.microsoft.com/office/drawing/2014/main" id="{1E7BD423-8B62-4BB5-BF26-2D557AC69584}"/>
                    </a:ext>
                  </a:extLst>
                </p:cNvPr>
                <p:cNvSpPr>
                  <a:spLocks noChangeAspect="1"/>
                </p:cNvSpPr>
                <p:nvPr/>
              </p:nvSpPr>
              <p:spPr bwMode="auto">
                <a:xfrm>
                  <a:off x="2343" y="1563"/>
                  <a:ext cx="116" cy="190"/>
                </a:xfrm>
                <a:custGeom>
                  <a:avLst/>
                  <a:gdLst>
                    <a:gd name="T0" fmla="*/ 53 w 58"/>
                    <a:gd name="T1" fmla="*/ 95 h 95"/>
                    <a:gd name="T2" fmla="*/ 45 w 58"/>
                    <a:gd name="T3" fmla="*/ 87 h 95"/>
                    <a:gd name="T4" fmla="*/ 41 w 58"/>
                    <a:gd name="T5" fmla="*/ 79 h 95"/>
                    <a:gd name="T6" fmla="*/ 36 w 58"/>
                    <a:gd name="T7" fmla="*/ 74 h 95"/>
                    <a:gd name="T8" fmla="*/ 37 w 58"/>
                    <a:gd name="T9" fmla="*/ 85 h 95"/>
                    <a:gd name="T10" fmla="*/ 27 w 58"/>
                    <a:gd name="T11" fmla="*/ 75 h 95"/>
                    <a:gd name="T12" fmla="*/ 21 w 58"/>
                    <a:gd name="T13" fmla="*/ 77 h 95"/>
                    <a:gd name="T14" fmla="*/ 15 w 58"/>
                    <a:gd name="T15" fmla="*/ 74 h 95"/>
                    <a:gd name="T16" fmla="*/ 10 w 58"/>
                    <a:gd name="T17" fmla="*/ 74 h 95"/>
                    <a:gd name="T18" fmla="*/ 11 w 58"/>
                    <a:gd name="T19" fmla="*/ 67 h 95"/>
                    <a:gd name="T20" fmla="*/ 20 w 58"/>
                    <a:gd name="T21" fmla="*/ 68 h 95"/>
                    <a:gd name="T22" fmla="*/ 22 w 58"/>
                    <a:gd name="T23" fmla="*/ 66 h 95"/>
                    <a:gd name="T24" fmla="*/ 17 w 58"/>
                    <a:gd name="T25" fmla="*/ 63 h 95"/>
                    <a:gd name="T26" fmla="*/ 13 w 58"/>
                    <a:gd name="T27" fmla="*/ 60 h 95"/>
                    <a:gd name="T28" fmla="*/ 10 w 58"/>
                    <a:gd name="T29" fmla="*/ 62 h 95"/>
                    <a:gd name="T30" fmla="*/ 5 w 58"/>
                    <a:gd name="T31" fmla="*/ 58 h 95"/>
                    <a:gd name="T32" fmla="*/ 5 w 58"/>
                    <a:gd name="T33" fmla="*/ 45 h 95"/>
                    <a:gd name="T34" fmla="*/ 3 w 58"/>
                    <a:gd name="T35" fmla="*/ 35 h 95"/>
                    <a:gd name="T36" fmla="*/ 9 w 58"/>
                    <a:gd name="T37" fmla="*/ 41 h 95"/>
                    <a:gd name="T38" fmla="*/ 10 w 58"/>
                    <a:gd name="T39" fmla="*/ 30 h 95"/>
                    <a:gd name="T40" fmla="*/ 12 w 58"/>
                    <a:gd name="T41" fmla="*/ 19 h 95"/>
                    <a:gd name="T42" fmla="*/ 17 w 58"/>
                    <a:gd name="T43" fmla="*/ 1 h 95"/>
                    <a:gd name="T44" fmla="*/ 28 w 58"/>
                    <a:gd name="T45" fmla="*/ 3 h 95"/>
                    <a:gd name="T46" fmla="*/ 36 w 58"/>
                    <a:gd name="T47" fmla="*/ 2 h 95"/>
                    <a:gd name="T48" fmla="*/ 36 w 58"/>
                    <a:gd name="T49" fmla="*/ 8 h 95"/>
                    <a:gd name="T50" fmla="*/ 35 w 58"/>
                    <a:gd name="T51" fmla="*/ 18 h 95"/>
                    <a:gd name="T52" fmla="*/ 38 w 58"/>
                    <a:gd name="T53" fmla="*/ 25 h 95"/>
                    <a:gd name="T54" fmla="*/ 34 w 58"/>
                    <a:gd name="T55" fmla="*/ 33 h 95"/>
                    <a:gd name="T56" fmla="*/ 32 w 58"/>
                    <a:gd name="T57" fmla="*/ 39 h 95"/>
                    <a:gd name="T58" fmla="*/ 26 w 58"/>
                    <a:gd name="T59" fmla="*/ 40 h 95"/>
                    <a:gd name="T60" fmla="*/ 24 w 58"/>
                    <a:gd name="T61" fmla="*/ 50 h 95"/>
                    <a:gd name="T62" fmla="*/ 23 w 58"/>
                    <a:gd name="T63" fmla="*/ 57 h 95"/>
                    <a:gd name="T64" fmla="*/ 26 w 58"/>
                    <a:gd name="T65" fmla="*/ 60 h 95"/>
                    <a:gd name="T66" fmla="*/ 27 w 58"/>
                    <a:gd name="T67" fmla="*/ 69 h 95"/>
                    <a:gd name="T68" fmla="*/ 32 w 58"/>
                    <a:gd name="T69" fmla="*/ 70 h 95"/>
                    <a:gd name="T70" fmla="*/ 39 w 58"/>
                    <a:gd name="T71" fmla="*/ 67 h 95"/>
                    <a:gd name="T72" fmla="*/ 43 w 58"/>
                    <a:gd name="T73" fmla="*/ 72 h 95"/>
                    <a:gd name="T74" fmla="*/ 45 w 58"/>
                    <a:gd name="T75" fmla="*/ 75 h 95"/>
                    <a:gd name="T76" fmla="*/ 49 w 58"/>
                    <a:gd name="T77" fmla="*/ 73 h 95"/>
                    <a:gd name="T78" fmla="*/ 52 w 58"/>
                    <a:gd name="T79" fmla="*/ 75 h 95"/>
                    <a:gd name="T80" fmla="*/ 50 w 58"/>
                    <a:gd name="T81" fmla="*/ 79 h 95"/>
                    <a:gd name="T82" fmla="*/ 54 w 58"/>
                    <a:gd name="T83" fmla="*/ 87 h 95"/>
                    <a:gd name="T84" fmla="*/ 53 w 58"/>
                    <a:gd name="T85" fmla="*/ 95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58" h="95">
                      <a:moveTo>
                        <a:pt x="53" y="95"/>
                      </a:moveTo>
                      <a:cubicBezTo>
                        <a:pt x="49" y="95"/>
                        <a:pt x="49" y="90"/>
                        <a:pt x="45" y="87"/>
                      </a:cubicBezTo>
                      <a:cubicBezTo>
                        <a:pt x="41" y="84"/>
                        <a:pt x="44" y="81"/>
                        <a:pt x="41" y="79"/>
                      </a:cubicBezTo>
                      <a:cubicBezTo>
                        <a:pt x="37" y="77"/>
                        <a:pt x="37" y="73"/>
                        <a:pt x="36" y="74"/>
                      </a:cubicBezTo>
                      <a:cubicBezTo>
                        <a:pt x="34" y="74"/>
                        <a:pt x="40" y="85"/>
                        <a:pt x="37" y="85"/>
                      </a:cubicBezTo>
                      <a:cubicBezTo>
                        <a:pt x="35" y="84"/>
                        <a:pt x="31" y="76"/>
                        <a:pt x="27" y="75"/>
                      </a:cubicBezTo>
                      <a:cubicBezTo>
                        <a:pt x="24" y="74"/>
                        <a:pt x="25" y="76"/>
                        <a:pt x="21" y="77"/>
                      </a:cubicBezTo>
                      <a:cubicBezTo>
                        <a:pt x="17" y="78"/>
                        <a:pt x="18" y="74"/>
                        <a:pt x="15" y="74"/>
                      </a:cubicBezTo>
                      <a:cubicBezTo>
                        <a:pt x="12" y="74"/>
                        <a:pt x="11" y="78"/>
                        <a:pt x="10" y="74"/>
                      </a:cubicBezTo>
                      <a:cubicBezTo>
                        <a:pt x="10" y="70"/>
                        <a:pt x="9" y="68"/>
                        <a:pt x="11" y="67"/>
                      </a:cubicBezTo>
                      <a:cubicBezTo>
                        <a:pt x="14" y="65"/>
                        <a:pt x="19" y="69"/>
                        <a:pt x="20" y="68"/>
                      </a:cubicBezTo>
                      <a:cubicBezTo>
                        <a:pt x="21" y="67"/>
                        <a:pt x="24" y="68"/>
                        <a:pt x="22" y="66"/>
                      </a:cubicBezTo>
                      <a:cubicBezTo>
                        <a:pt x="21" y="64"/>
                        <a:pt x="19" y="64"/>
                        <a:pt x="17" y="63"/>
                      </a:cubicBezTo>
                      <a:cubicBezTo>
                        <a:pt x="15" y="62"/>
                        <a:pt x="15" y="60"/>
                        <a:pt x="13" y="60"/>
                      </a:cubicBezTo>
                      <a:cubicBezTo>
                        <a:pt x="11" y="60"/>
                        <a:pt x="12" y="62"/>
                        <a:pt x="10" y="62"/>
                      </a:cubicBezTo>
                      <a:cubicBezTo>
                        <a:pt x="8" y="62"/>
                        <a:pt x="6" y="61"/>
                        <a:pt x="5" y="58"/>
                      </a:cubicBezTo>
                      <a:cubicBezTo>
                        <a:pt x="4" y="55"/>
                        <a:pt x="6" y="47"/>
                        <a:pt x="5" y="45"/>
                      </a:cubicBezTo>
                      <a:cubicBezTo>
                        <a:pt x="4" y="43"/>
                        <a:pt x="0" y="37"/>
                        <a:pt x="3" y="35"/>
                      </a:cubicBezTo>
                      <a:cubicBezTo>
                        <a:pt x="5" y="34"/>
                        <a:pt x="7" y="44"/>
                        <a:pt x="9" y="41"/>
                      </a:cubicBezTo>
                      <a:cubicBezTo>
                        <a:pt x="10" y="37"/>
                        <a:pt x="9" y="33"/>
                        <a:pt x="10" y="30"/>
                      </a:cubicBezTo>
                      <a:cubicBezTo>
                        <a:pt x="12" y="27"/>
                        <a:pt x="13" y="22"/>
                        <a:pt x="12" y="19"/>
                      </a:cubicBezTo>
                      <a:cubicBezTo>
                        <a:pt x="12" y="15"/>
                        <a:pt x="17" y="2"/>
                        <a:pt x="17" y="1"/>
                      </a:cubicBezTo>
                      <a:cubicBezTo>
                        <a:pt x="18" y="0"/>
                        <a:pt x="24" y="2"/>
                        <a:pt x="28" y="3"/>
                      </a:cubicBezTo>
                      <a:cubicBezTo>
                        <a:pt x="33" y="5"/>
                        <a:pt x="33" y="4"/>
                        <a:pt x="36" y="2"/>
                      </a:cubicBezTo>
                      <a:cubicBezTo>
                        <a:pt x="39" y="1"/>
                        <a:pt x="38" y="5"/>
                        <a:pt x="36" y="8"/>
                      </a:cubicBezTo>
                      <a:cubicBezTo>
                        <a:pt x="34" y="11"/>
                        <a:pt x="34" y="16"/>
                        <a:pt x="35" y="18"/>
                      </a:cubicBezTo>
                      <a:cubicBezTo>
                        <a:pt x="36" y="20"/>
                        <a:pt x="40" y="22"/>
                        <a:pt x="38" y="25"/>
                      </a:cubicBezTo>
                      <a:cubicBezTo>
                        <a:pt x="37" y="29"/>
                        <a:pt x="34" y="31"/>
                        <a:pt x="34" y="33"/>
                      </a:cubicBezTo>
                      <a:cubicBezTo>
                        <a:pt x="34" y="35"/>
                        <a:pt x="34" y="39"/>
                        <a:pt x="32" y="39"/>
                      </a:cubicBezTo>
                      <a:cubicBezTo>
                        <a:pt x="30" y="39"/>
                        <a:pt x="27" y="38"/>
                        <a:pt x="26" y="40"/>
                      </a:cubicBezTo>
                      <a:cubicBezTo>
                        <a:pt x="25" y="42"/>
                        <a:pt x="27" y="47"/>
                        <a:pt x="24" y="50"/>
                      </a:cubicBezTo>
                      <a:cubicBezTo>
                        <a:pt x="22" y="52"/>
                        <a:pt x="21" y="55"/>
                        <a:pt x="23" y="57"/>
                      </a:cubicBezTo>
                      <a:cubicBezTo>
                        <a:pt x="24" y="58"/>
                        <a:pt x="26" y="59"/>
                        <a:pt x="26" y="60"/>
                      </a:cubicBezTo>
                      <a:cubicBezTo>
                        <a:pt x="26" y="62"/>
                        <a:pt x="26" y="68"/>
                        <a:pt x="27" y="69"/>
                      </a:cubicBezTo>
                      <a:cubicBezTo>
                        <a:pt x="27" y="71"/>
                        <a:pt x="31" y="72"/>
                        <a:pt x="32" y="70"/>
                      </a:cubicBezTo>
                      <a:cubicBezTo>
                        <a:pt x="34" y="67"/>
                        <a:pt x="38" y="67"/>
                        <a:pt x="39" y="67"/>
                      </a:cubicBezTo>
                      <a:cubicBezTo>
                        <a:pt x="41" y="67"/>
                        <a:pt x="43" y="70"/>
                        <a:pt x="43" y="72"/>
                      </a:cubicBezTo>
                      <a:cubicBezTo>
                        <a:pt x="43" y="73"/>
                        <a:pt x="45" y="75"/>
                        <a:pt x="45" y="75"/>
                      </a:cubicBezTo>
                      <a:cubicBezTo>
                        <a:pt x="45" y="75"/>
                        <a:pt x="47" y="73"/>
                        <a:pt x="49" y="73"/>
                      </a:cubicBezTo>
                      <a:cubicBezTo>
                        <a:pt x="51" y="74"/>
                        <a:pt x="52" y="74"/>
                        <a:pt x="52" y="75"/>
                      </a:cubicBezTo>
                      <a:cubicBezTo>
                        <a:pt x="53" y="77"/>
                        <a:pt x="49" y="77"/>
                        <a:pt x="50" y="79"/>
                      </a:cubicBezTo>
                      <a:cubicBezTo>
                        <a:pt x="51" y="80"/>
                        <a:pt x="50" y="86"/>
                        <a:pt x="54" y="87"/>
                      </a:cubicBezTo>
                      <a:cubicBezTo>
                        <a:pt x="58" y="89"/>
                        <a:pt x="56" y="95"/>
                        <a:pt x="53" y="95"/>
                      </a:cubicBezTo>
                      <a:close/>
                    </a:path>
                  </a:pathLst>
                </a:custGeom>
                <a:solidFill>
                  <a:srgbClr val="E4BB46"/>
                </a:solidFill>
                <a:ln w="3175" cap="flat">
                  <a:solidFill>
                    <a:srgbClr val="000000"/>
                  </a:solidFill>
                  <a:prstDash val="solid"/>
                  <a:miter lim="800000"/>
                  <a:headEnd/>
                  <a:tailEnd/>
                </a:ln>
              </p:spPr>
              <p:txBody>
                <a:bodyPr/>
                <a:lstStyle/>
                <a:p>
                  <a:endParaRPr lang="ja-JP" altLang="en-US"/>
                </a:p>
              </p:txBody>
            </p:sp>
            <p:sp>
              <p:nvSpPr>
                <p:cNvPr id="160" name="Freeform 220">
                  <a:extLst>
                    <a:ext uri="{FF2B5EF4-FFF2-40B4-BE49-F238E27FC236}">
                      <a16:creationId xmlns:a16="http://schemas.microsoft.com/office/drawing/2014/main" id="{CE3A3F62-E79F-4CC6-83DB-3524F85E7E79}"/>
                    </a:ext>
                  </a:extLst>
                </p:cNvPr>
                <p:cNvSpPr>
                  <a:spLocks noChangeAspect="1"/>
                </p:cNvSpPr>
                <p:nvPr/>
              </p:nvSpPr>
              <p:spPr bwMode="auto">
                <a:xfrm>
                  <a:off x="2427" y="1806"/>
                  <a:ext cx="22" cy="46"/>
                </a:xfrm>
                <a:custGeom>
                  <a:avLst/>
                  <a:gdLst>
                    <a:gd name="T0" fmla="*/ 9 w 11"/>
                    <a:gd name="T1" fmla="*/ 1 h 23"/>
                    <a:gd name="T2" fmla="*/ 2 w 11"/>
                    <a:gd name="T3" fmla="*/ 22 h 23"/>
                    <a:gd name="T4" fmla="*/ 9 w 11"/>
                    <a:gd name="T5" fmla="*/ 1 h 23"/>
                  </a:gdLst>
                  <a:ahLst/>
                  <a:cxnLst>
                    <a:cxn ang="0">
                      <a:pos x="T0" y="T1"/>
                    </a:cxn>
                    <a:cxn ang="0">
                      <a:pos x="T2" y="T3"/>
                    </a:cxn>
                    <a:cxn ang="0">
                      <a:pos x="T4" y="T5"/>
                    </a:cxn>
                  </a:cxnLst>
                  <a:rect l="0" t="0" r="r" b="b"/>
                  <a:pathLst>
                    <a:path w="11" h="23">
                      <a:moveTo>
                        <a:pt x="9" y="1"/>
                      </a:moveTo>
                      <a:cubicBezTo>
                        <a:pt x="7" y="0"/>
                        <a:pt x="0" y="21"/>
                        <a:pt x="2" y="22"/>
                      </a:cubicBezTo>
                      <a:cubicBezTo>
                        <a:pt x="3" y="23"/>
                        <a:pt x="11" y="1"/>
                        <a:pt x="9" y="1"/>
                      </a:cubicBezTo>
                      <a:close/>
                    </a:path>
                  </a:pathLst>
                </a:custGeom>
                <a:solidFill>
                  <a:srgbClr val="E4BB46"/>
                </a:solidFill>
                <a:ln w="3175" cap="flat">
                  <a:solidFill>
                    <a:srgbClr val="000000"/>
                  </a:solidFill>
                  <a:prstDash val="solid"/>
                  <a:miter lim="800000"/>
                  <a:headEnd/>
                  <a:tailEnd/>
                </a:ln>
              </p:spPr>
              <p:txBody>
                <a:bodyPr/>
                <a:lstStyle/>
                <a:p>
                  <a:endParaRPr lang="ja-JP" altLang="en-US"/>
                </a:p>
              </p:txBody>
            </p:sp>
            <p:sp>
              <p:nvSpPr>
                <p:cNvPr id="161" name="Freeform 221">
                  <a:extLst>
                    <a:ext uri="{FF2B5EF4-FFF2-40B4-BE49-F238E27FC236}">
                      <a16:creationId xmlns:a16="http://schemas.microsoft.com/office/drawing/2014/main" id="{9AF2EB49-2D92-4991-A8A0-1DD112F71211}"/>
                    </a:ext>
                  </a:extLst>
                </p:cNvPr>
                <p:cNvSpPr>
                  <a:spLocks noChangeAspect="1"/>
                </p:cNvSpPr>
                <p:nvPr/>
              </p:nvSpPr>
              <p:spPr bwMode="auto">
                <a:xfrm>
                  <a:off x="2383" y="1940"/>
                  <a:ext cx="16" cy="10"/>
                </a:xfrm>
                <a:custGeom>
                  <a:avLst/>
                  <a:gdLst>
                    <a:gd name="T0" fmla="*/ 4 w 8"/>
                    <a:gd name="T1" fmla="*/ 5 h 5"/>
                    <a:gd name="T2" fmla="*/ 2 w 8"/>
                    <a:gd name="T3" fmla="*/ 1 h 5"/>
                    <a:gd name="T4" fmla="*/ 8 w 8"/>
                    <a:gd name="T5" fmla="*/ 2 h 5"/>
                    <a:gd name="T6" fmla="*/ 4 w 8"/>
                    <a:gd name="T7" fmla="*/ 5 h 5"/>
                  </a:gdLst>
                  <a:ahLst/>
                  <a:cxnLst>
                    <a:cxn ang="0">
                      <a:pos x="T0" y="T1"/>
                    </a:cxn>
                    <a:cxn ang="0">
                      <a:pos x="T2" y="T3"/>
                    </a:cxn>
                    <a:cxn ang="0">
                      <a:pos x="T4" y="T5"/>
                    </a:cxn>
                    <a:cxn ang="0">
                      <a:pos x="T6" y="T7"/>
                    </a:cxn>
                  </a:cxnLst>
                  <a:rect l="0" t="0" r="r" b="b"/>
                  <a:pathLst>
                    <a:path w="8" h="5">
                      <a:moveTo>
                        <a:pt x="4" y="5"/>
                      </a:moveTo>
                      <a:cubicBezTo>
                        <a:pt x="2" y="5"/>
                        <a:pt x="0" y="1"/>
                        <a:pt x="2" y="1"/>
                      </a:cubicBezTo>
                      <a:cubicBezTo>
                        <a:pt x="4" y="0"/>
                        <a:pt x="7" y="1"/>
                        <a:pt x="8" y="2"/>
                      </a:cubicBezTo>
                      <a:cubicBezTo>
                        <a:pt x="8" y="4"/>
                        <a:pt x="6" y="5"/>
                        <a:pt x="4" y="5"/>
                      </a:cubicBezTo>
                      <a:close/>
                    </a:path>
                  </a:pathLst>
                </a:custGeom>
                <a:solidFill>
                  <a:srgbClr val="E4BB46"/>
                </a:solidFill>
                <a:ln w="3175" cap="flat">
                  <a:solidFill>
                    <a:srgbClr val="000000"/>
                  </a:solidFill>
                  <a:prstDash val="solid"/>
                  <a:miter lim="800000"/>
                  <a:headEnd/>
                  <a:tailEnd/>
                </a:ln>
              </p:spPr>
              <p:txBody>
                <a:bodyPr/>
                <a:lstStyle/>
                <a:p>
                  <a:endParaRPr lang="ja-JP" altLang="en-US"/>
                </a:p>
              </p:txBody>
            </p:sp>
            <p:sp>
              <p:nvSpPr>
                <p:cNvPr id="162" name="Freeform 222">
                  <a:extLst>
                    <a:ext uri="{FF2B5EF4-FFF2-40B4-BE49-F238E27FC236}">
                      <a16:creationId xmlns:a16="http://schemas.microsoft.com/office/drawing/2014/main" id="{D0607D95-8A46-4535-991E-D7CC77A7D06F}"/>
                    </a:ext>
                  </a:extLst>
                </p:cNvPr>
                <p:cNvSpPr>
                  <a:spLocks noChangeAspect="1"/>
                </p:cNvSpPr>
                <p:nvPr/>
              </p:nvSpPr>
              <p:spPr bwMode="auto">
                <a:xfrm>
                  <a:off x="2331" y="1986"/>
                  <a:ext cx="16" cy="12"/>
                </a:xfrm>
                <a:custGeom>
                  <a:avLst/>
                  <a:gdLst>
                    <a:gd name="T0" fmla="*/ 6 w 8"/>
                    <a:gd name="T1" fmla="*/ 4 h 6"/>
                    <a:gd name="T2" fmla="*/ 1 w 8"/>
                    <a:gd name="T3" fmla="*/ 5 h 6"/>
                    <a:gd name="T4" fmla="*/ 6 w 8"/>
                    <a:gd name="T5" fmla="*/ 0 h 6"/>
                    <a:gd name="T6" fmla="*/ 6 w 8"/>
                    <a:gd name="T7" fmla="*/ 4 h 6"/>
                  </a:gdLst>
                  <a:ahLst/>
                  <a:cxnLst>
                    <a:cxn ang="0">
                      <a:pos x="T0" y="T1"/>
                    </a:cxn>
                    <a:cxn ang="0">
                      <a:pos x="T2" y="T3"/>
                    </a:cxn>
                    <a:cxn ang="0">
                      <a:pos x="T4" y="T5"/>
                    </a:cxn>
                    <a:cxn ang="0">
                      <a:pos x="T6" y="T7"/>
                    </a:cxn>
                  </a:cxnLst>
                  <a:rect l="0" t="0" r="r" b="b"/>
                  <a:pathLst>
                    <a:path w="8" h="6">
                      <a:moveTo>
                        <a:pt x="6" y="4"/>
                      </a:moveTo>
                      <a:cubicBezTo>
                        <a:pt x="3" y="4"/>
                        <a:pt x="0" y="6"/>
                        <a:pt x="1" y="5"/>
                      </a:cubicBezTo>
                      <a:cubicBezTo>
                        <a:pt x="1" y="4"/>
                        <a:pt x="3" y="0"/>
                        <a:pt x="6" y="0"/>
                      </a:cubicBezTo>
                      <a:cubicBezTo>
                        <a:pt x="8" y="0"/>
                        <a:pt x="7" y="4"/>
                        <a:pt x="6" y="4"/>
                      </a:cubicBezTo>
                      <a:close/>
                    </a:path>
                  </a:pathLst>
                </a:custGeom>
                <a:solidFill>
                  <a:srgbClr val="E4BB46"/>
                </a:solidFill>
                <a:ln w="3175" cap="flat">
                  <a:solidFill>
                    <a:srgbClr val="000000"/>
                  </a:solidFill>
                  <a:prstDash val="solid"/>
                  <a:miter lim="800000"/>
                  <a:headEnd/>
                  <a:tailEnd/>
                </a:ln>
              </p:spPr>
              <p:txBody>
                <a:bodyPr/>
                <a:lstStyle/>
                <a:p>
                  <a:endParaRPr lang="ja-JP" altLang="en-US"/>
                </a:p>
              </p:txBody>
            </p:sp>
            <p:sp>
              <p:nvSpPr>
                <p:cNvPr id="163" name="Freeform 223">
                  <a:extLst>
                    <a:ext uri="{FF2B5EF4-FFF2-40B4-BE49-F238E27FC236}">
                      <a16:creationId xmlns:a16="http://schemas.microsoft.com/office/drawing/2014/main" id="{D6D877BF-66F6-4821-AD99-697AD459A339}"/>
                    </a:ext>
                  </a:extLst>
                </p:cNvPr>
                <p:cNvSpPr>
                  <a:spLocks noChangeAspect="1"/>
                </p:cNvSpPr>
                <p:nvPr/>
              </p:nvSpPr>
              <p:spPr bwMode="auto">
                <a:xfrm>
                  <a:off x="2359" y="1960"/>
                  <a:ext cx="20" cy="10"/>
                </a:xfrm>
                <a:custGeom>
                  <a:avLst/>
                  <a:gdLst>
                    <a:gd name="T0" fmla="*/ 7 w 10"/>
                    <a:gd name="T1" fmla="*/ 4 h 5"/>
                    <a:gd name="T2" fmla="*/ 2 w 10"/>
                    <a:gd name="T3" fmla="*/ 3 h 5"/>
                    <a:gd name="T4" fmla="*/ 6 w 10"/>
                    <a:gd name="T5" fmla="*/ 1 h 5"/>
                    <a:gd name="T6" fmla="*/ 7 w 10"/>
                    <a:gd name="T7" fmla="*/ 4 h 5"/>
                  </a:gdLst>
                  <a:ahLst/>
                  <a:cxnLst>
                    <a:cxn ang="0">
                      <a:pos x="T0" y="T1"/>
                    </a:cxn>
                    <a:cxn ang="0">
                      <a:pos x="T2" y="T3"/>
                    </a:cxn>
                    <a:cxn ang="0">
                      <a:pos x="T4" y="T5"/>
                    </a:cxn>
                    <a:cxn ang="0">
                      <a:pos x="T6" y="T7"/>
                    </a:cxn>
                  </a:cxnLst>
                  <a:rect l="0" t="0" r="r" b="b"/>
                  <a:pathLst>
                    <a:path w="10" h="5">
                      <a:moveTo>
                        <a:pt x="7" y="4"/>
                      </a:moveTo>
                      <a:cubicBezTo>
                        <a:pt x="5" y="5"/>
                        <a:pt x="0" y="5"/>
                        <a:pt x="2" y="3"/>
                      </a:cubicBezTo>
                      <a:cubicBezTo>
                        <a:pt x="3" y="1"/>
                        <a:pt x="3" y="0"/>
                        <a:pt x="6" y="1"/>
                      </a:cubicBezTo>
                      <a:cubicBezTo>
                        <a:pt x="10" y="2"/>
                        <a:pt x="8" y="3"/>
                        <a:pt x="7" y="4"/>
                      </a:cubicBezTo>
                      <a:close/>
                    </a:path>
                  </a:pathLst>
                </a:custGeom>
                <a:solidFill>
                  <a:srgbClr val="E4BB46"/>
                </a:solidFill>
                <a:ln w="3175" cap="flat">
                  <a:solidFill>
                    <a:srgbClr val="000000"/>
                  </a:solidFill>
                  <a:prstDash val="solid"/>
                  <a:miter lim="800000"/>
                  <a:headEnd/>
                  <a:tailEnd/>
                </a:ln>
              </p:spPr>
              <p:txBody>
                <a:bodyPr/>
                <a:lstStyle/>
                <a:p>
                  <a:endParaRPr lang="ja-JP" altLang="en-US"/>
                </a:p>
              </p:txBody>
            </p:sp>
            <p:sp>
              <p:nvSpPr>
                <p:cNvPr id="164" name="Freeform 224">
                  <a:extLst>
                    <a:ext uri="{FF2B5EF4-FFF2-40B4-BE49-F238E27FC236}">
                      <a16:creationId xmlns:a16="http://schemas.microsoft.com/office/drawing/2014/main" id="{7CA0E2E4-E6EE-4A54-A8D8-EC78191ECF2C}"/>
                    </a:ext>
                  </a:extLst>
                </p:cNvPr>
                <p:cNvSpPr>
                  <a:spLocks noChangeAspect="1"/>
                </p:cNvSpPr>
                <p:nvPr/>
              </p:nvSpPr>
              <p:spPr bwMode="auto">
                <a:xfrm>
                  <a:off x="2075" y="1511"/>
                  <a:ext cx="68" cy="68"/>
                </a:xfrm>
                <a:custGeom>
                  <a:avLst/>
                  <a:gdLst>
                    <a:gd name="T0" fmla="*/ 12 w 34"/>
                    <a:gd name="T1" fmla="*/ 32 h 34"/>
                    <a:gd name="T2" fmla="*/ 8 w 34"/>
                    <a:gd name="T3" fmla="*/ 29 h 34"/>
                    <a:gd name="T4" fmla="*/ 2 w 34"/>
                    <a:gd name="T5" fmla="*/ 28 h 34"/>
                    <a:gd name="T6" fmla="*/ 2 w 34"/>
                    <a:gd name="T7" fmla="*/ 12 h 34"/>
                    <a:gd name="T8" fmla="*/ 9 w 34"/>
                    <a:gd name="T9" fmla="*/ 6 h 34"/>
                    <a:gd name="T10" fmla="*/ 21 w 34"/>
                    <a:gd name="T11" fmla="*/ 4 h 34"/>
                    <a:gd name="T12" fmla="*/ 28 w 34"/>
                    <a:gd name="T13" fmla="*/ 1 h 34"/>
                    <a:gd name="T14" fmla="*/ 32 w 34"/>
                    <a:gd name="T15" fmla="*/ 8 h 34"/>
                    <a:gd name="T16" fmla="*/ 26 w 34"/>
                    <a:gd name="T17" fmla="*/ 16 h 34"/>
                    <a:gd name="T18" fmla="*/ 19 w 34"/>
                    <a:gd name="T19" fmla="*/ 27 h 34"/>
                    <a:gd name="T20" fmla="*/ 12 w 34"/>
                    <a:gd name="T21" fmla="*/ 32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4" h="34">
                      <a:moveTo>
                        <a:pt x="12" y="32"/>
                      </a:moveTo>
                      <a:cubicBezTo>
                        <a:pt x="9" y="34"/>
                        <a:pt x="10" y="29"/>
                        <a:pt x="8" y="29"/>
                      </a:cubicBezTo>
                      <a:cubicBezTo>
                        <a:pt x="7" y="29"/>
                        <a:pt x="3" y="29"/>
                        <a:pt x="2" y="28"/>
                      </a:cubicBezTo>
                      <a:cubicBezTo>
                        <a:pt x="1" y="26"/>
                        <a:pt x="0" y="14"/>
                        <a:pt x="2" y="12"/>
                      </a:cubicBezTo>
                      <a:cubicBezTo>
                        <a:pt x="3" y="10"/>
                        <a:pt x="8" y="8"/>
                        <a:pt x="9" y="6"/>
                      </a:cubicBezTo>
                      <a:cubicBezTo>
                        <a:pt x="10" y="4"/>
                        <a:pt x="18" y="5"/>
                        <a:pt x="21" y="4"/>
                      </a:cubicBezTo>
                      <a:cubicBezTo>
                        <a:pt x="24" y="4"/>
                        <a:pt x="27" y="0"/>
                        <a:pt x="28" y="1"/>
                      </a:cubicBezTo>
                      <a:cubicBezTo>
                        <a:pt x="30" y="1"/>
                        <a:pt x="34" y="6"/>
                        <a:pt x="32" y="8"/>
                      </a:cubicBezTo>
                      <a:cubicBezTo>
                        <a:pt x="30" y="10"/>
                        <a:pt x="27" y="12"/>
                        <a:pt x="26" y="16"/>
                      </a:cubicBezTo>
                      <a:cubicBezTo>
                        <a:pt x="24" y="20"/>
                        <a:pt x="21" y="25"/>
                        <a:pt x="19" y="27"/>
                      </a:cubicBezTo>
                      <a:cubicBezTo>
                        <a:pt x="17" y="29"/>
                        <a:pt x="13" y="32"/>
                        <a:pt x="12" y="32"/>
                      </a:cubicBezTo>
                      <a:close/>
                    </a:path>
                  </a:pathLst>
                </a:custGeom>
                <a:solidFill>
                  <a:srgbClr val="E4BB46"/>
                </a:solidFill>
                <a:ln w="3175" cap="flat">
                  <a:solidFill>
                    <a:srgbClr val="000000"/>
                  </a:solidFill>
                  <a:prstDash val="solid"/>
                  <a:miter lim="800000"/>
                  <a:headEnd/>
                  <a:tailEnd/>
                </a:ln>
              </p:spPr>
              <p:txBody>
                <a:bodyPr/>
                <a:lstStyle/>
                <a:p>
                  <a:endParaRPr lang="ja-JP" altLang="en-US"/>
                </a:p>
              </p:txBody>
            </p:sp>
            <p:sp>
              <p:nvSpPr>
                <p:cNvPr id="165" name="Freeform 225">
                  <a:extLst>
                    <a:ext uri="{FF2B5EF4-FFF2-40B4-BE49-F238E27FC236}">
                      <a16:creationId xmlns:a16="http://schemas.microsoft.com/office/drawing/2014/main" id="{8BEF22A8-1616-4D7F-B3B6-45744731FB38}"/>
                    </a:ext>
                  </a:extLst>
                </p:cNvPr>
                <p:cNvSpPr>
                  <a:spLocks noChangeAspect="1"/>
                </p:cNvSpPr>
                <p:nvPr/>
              </p:nvSpPr>
              <p:spPr bwMode="auto">
                <a:xfrm>
                  <a:off x="2379" y="1353"/>
                  <a:ext cx="58" cy="104"/>
                </a:xfrm>
                <a:custGeom>
                  <a:avLst/>
                  <a:gdLst>
                    <a:gd name="T0" fmla="*/ 6 w 29"/>
                    <a:gd name="T1" fmla="*/ 51 h 52"/>
                    <a:gd name="T2" fmla="*/ 4 w 29"/>
                    <a:gd name="T3" fmla="*/ 45 h 52"/>
                    <a:gd name="T4" fmla="*/ 2 w 29"/>
                    <a:gd name="T5" fmla="*/ 39 h 52"/>
                    <a:gd name="T6" fmla="*/ 2 w 29"/>
                    <a:gd name="T7" fmla="*/ 26 h 52"/>
                    <a:gd name="T8" fmla="*/ 17 w 29"/>
                    <a:gd name="T9" fmla="*/ 2 h 52"/>
                    <a:gd name="T10" fmla="*/ 24 w 29"/>
                    <a:gd name="T11" fmla="*/ 0 h 52"/>
                    <a:gd name="T12" fmla="*/ 27 w 29"/>
                    <a:gd name="T13" fmla="*/ 3 h 52"/>
                    <a:gd name="T14" fmla="*/ 24 w 29"/>
                    <a:gd name="T15" fmla="*/ 11 h 52"/>
                    <a:gd name="T16" fmla="*/ 18 w 29"/>
                    <a:gd name="T17" fmla="*/ 31 h 52"/>
                    <a:gd name="T18" fmla="*/ 11 w 29"/>
                    <a:gd name="T19" fmla="*/ 41 h 52"/>
                    <a:gd name="T20" fmla="*/ 8 w 29"/>
                    <a:gd name="T21" fmla="*/ 46 h 52"/>
                    <a:gd name="T22" fmla="*/ 6 w 29"/>
                    <a:gd name="T23" fmla="*/ 51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9" h="52">
                      <a:moveTo>
                        <a:pt x="6" y="51"/>
                      </a:moveTo>
                      <a:cubicBezTo>
                        <a:pt x="3" y="52"/>
                        <a:pt x="7" y="47"/>
                        <a:pt x="4" y="45"/>
                      </a:cubicBezTo>
                      <a:cubicBezTo>
                        <a:pt x="2" y="43"/>
                        <a:pt x="1" y="42"/>
                        <a:pt x="2" y="39"/>
                      </a:cubicBezTo>
                      <a:cubicBezTo>
                        <a:pt x="2" y="36"/>
                        <a:pt x="0" y="30"/>
                        <a:pt x="2" y="26"/>
                      </a:cubicBezTo>
                      <a:cubicBezTo>
                        <a:pt x="5" y="23"/>
                        <a:pt x="14" y="4"/>
                        <a:pt x="17" y="2"/>
                      </a:cubicBezTo>
                      <a:cubicBezTo>
                        <a:pt x="21" y="0"/>
                        <a:pt x="22" y="0"/>
                        <a:pt x="24" y="0"/>
                      </a:cubicBezTo>
                      <a:cubicBezTo>
                        <a:pt x="26" y="1"/>
                        <a:pt x="29" y="2"/>
                        <a:pt x="27" y="3"/>
                      </a:cubicBezTo>
                      <a:cubicBezTo>
                        <a:pt x="26" y="5"/>
                        <a:pt x="24" y="8"/>
                        <a:pt x="24" y="11"/>
                      </a:cubicBezTo>
                      <a:cubicBezTo>
                        <a:pt x="24" y="15"/>
                        <a:pt x="20" y="25"/>
                        <a:pt x="18" y="31"/>
                      </a:cubicBezTo>
                      <a:cubicBezTo>
                        <a:pt x="15" y="37"/>
                        <a:pt x="12" y="40"/>
                        <a:pt x="11" y="41"/>
                      </a:cubicBezTo>
                      <a:cubicBezTo>
                        <a:pt x="9" y="42"/>
                        <a:pt x="8" y="44"/>
                        <a:pt x="8" y="46"/>
                      </a:cubicBezTo>
                      <a:cubicBezTo>
                        <a:pt x="8" y="49"/>
                        <a:pt x="7" y="50"/>
                        <a:pt x="6" y="51"/>
                      </a:cubicBezTo>
                      <a:close/>
                    </a:path>
                  </a:pathLst>
                </a:custGeom>
                <a:solidFill>
                  <a:srgbClr val="E4BB46"/>
                </a:solidFill>
                <a:ln w="3175" cap="flat">
                  <a:solidFill>
                    <a:srgbClr val="000000"/>
                  </a:solidFill>
                  <a:prstDash val="solid"/>
                  <a:miter lim="800000"/>
                  <a:headEnd/>
                  <a:tailEnd/>
                </a:ln>
              </p:spPr>
              <p:txBody>
                <a:bodyPr/>
                <a:lstStyle/>
                <a:p>
                  <a:endParaRPr lang="ja-JP" altLang="en-US"/>
                </a:p>
              </p:txBody>
            </p:sp>
            <p:sp>
              <p:nvSpPr>
                <p:cNvPr id="166" name="Freeform 226">
                  <a:extLst>
                    <a:ext uri="{FF2B5EF4-FFF2-40B4-BE49-F238E27FC236}">
                      <a16:creationId xmlns:a16="http://schemas.microsoft.com/office/drawing/2014/main" id="{286E77D4-692B-48FC-B429-3DE9A1FCF5D0}"/>
                    </a:ext>
                  </a:extLst>
                </p:cNvPr>
                <p:cNvSpPr>
                  <a:spLocks noChangeAspect="1"/>
                </p:cNvSpPr>
                <p:nvPr/>
              </p:nvSpPr>
              <p:spPr bwMode="auto">
                <a:xfrm>
                  <a:off x="2573" y="1305"/>
                  <a:ext cx="24" cy="22"/>
                </a:xfrm>
                <a:custGeom>
                  <a:avLst/>
                  <a:gdLst>
                    <a:gd name="T0" fmla="*/ 2 w 12"/>
                    <a:gd name="T1" fmla="*/ 10 h 11"/>
                    <a:gd name="T2" fmla="*/ 4 w 12"/>
                    <a:gd name="T3" fmla="*/ 4 h 11"/>
                    <a:gd name="T4" fmla="*/ 10 w 12"/>
                    <a:gd name="T5" fmla="*/ 0 h 11"/>
                    <a:gd name="T6" fmla="*/ 2 w 12"/>
                    <a:gd name="T7" fmla="*/ 10 h 11"/>
                  </a:gdLst>
                  <a:ahLst/>
                  <a:cxnLst>
                    <a:cxn ang="0">
                      <a:pos x="T0" y="T1"/>
                    </a:cxn>
                    <a:cxn ang="0">
                      <a:pos x="T2" y="T3"/>
                    </a:cxn>
                    <a:cxn ang="0">
                      <a:pos x="T4" y="T5"/>
                    </a:cxn>
                    <a:cxn ang="0">
                      <a:pos x="T6" y="T7"/>
                    </a:cxn>
                  </a:cxnLst>
                  <a:rect l="0" t="0" r="r" b="b"/>
                  <a:pathLst>
                    <a:path w="12" h="11">
                      <a:moveTo>
                        <a:pt x="2" y="10"/>
                      </a:moveTo>
                      <a:cubicBezTo>
                        <a:pt x="0" y="10"/>
                        <a:pt x="2" y="5"/>
                        <a:pt x="4" y="4"/>
                      </a:cubicBezTo>
                      <a:cubicBezTo>
                        <a:pt x="5" y="4"/>
                        <a:pt x="8" y="0"/>
                        <a:pt x="10" y="0"/>
                      </a:cubicBezTo>
                      <a:cubicBezTo>
                        <a:pt x="12" y="0"/>
                        <a:pt x="4" y="11"/>
                        <a:pt x="2" y="10"/>
                      </a:cubicBezTo>
                      <a:close/>
                    </a:path>
                  </a:pathLst>
                </a:custGeom>
                <a:solidFill>
                  <a:srgbClr val="E4BB46"/>
                </a:solidFill>
                <a:ln w="3175" cap="flat">
                  <a:solidFill>
                    <a:srgbClr val="000000"/>
                  </a:solidFill>
                  <a:prstDash val="solid"/>
                  <a:miter lim="800000"/>
                  <a:headEnd/>
                  <a:tailEnd/>
                </a:ln>
              </p:spPr>
              <p:txBody>
                <a:bodyPr/>
                <a:lstStyle/>
                <a:p>
                  <a:endParaRPr lang="ja-JP" altLang="en-US"/>
                </a:p>
              </p:txBody>
            </p:sp>
            <p:sp>
              <p:nvSpPr>
                <p:cNvPr id="167" name="Freeform 227">
                  <a:extLst>
                    <a:ext uri="{FF2B5EF4-FFF2-40B4-BE49-F238E27FC236}">
                      <a16:creationId xmlns:a16="http://schemas.microsoft.com/office/drawing/2014/main" id="{50BAAD5C-6F43-4739-8B35-63215B8FAC02}"/>
                    </a:ext>
                  </a:extLst>
                </p:cNvPr>
                <p:cNvSpPr>
                  <a:spLocks noChangeAspect="1"/>
                </p:cNvSpPr>
                <p:nvPr/>
              </p:nvSpPr>
              <p:spPr bwMode="auto">
                <a:xfrm>
                  <a:off x="2563" y="1097"/>
                  <a:ext cx="22" cy="18"/>
                </a:xfrm>
                <a:custGeom>
                  <a:avLst/>
                  <a:gdLst>
                    <a:gd name="T0" fmla="*/ 10 w 11"/>
                    <a:gd name="T1" fmla="*/ 3 h 9"/>
                    <a:gd name="T2" fmla="*/ 1 w 11"/>
                    <a:gd name="T3" fmla="*/ 6 h 9"/>
                    <a:gd name="T4" fmla="*/ 10 w 11"/>
                    <a:gd name="T5" fmla="*/ 3 h 9"/>
                  </a:gdLst>
                  <a:ahLst/>
                  <a:cxnLst>
                    <a:cxn ang="0">
                      <a:pos x="T0" y="T1"/>
                    </a:cxn>
                    <a:cxn ang="0">
                      <a:pos x="T2" y="T3"/>
                    </a:cxn>
                    <a:cxn ang="0">
                      <a:pos x="T4" y="T5"/>
                    </a:cxn>
                  </a:cxnLst>
                  <a:rect l="0" t="0" r="r" b="b"/>
                  <a:pathLst>
                    <a:path w="11" h="9">
                      <a:moveTo>
                        <a:pt x="10" y="3"/>
                      </a:moveTo>
                      <a:cubicBezTo>
                        <a:pt x="11" y="5"/>
                        <a:pt x="2" y="9"/>
                        <a:pt x="1" y="6"/>
                      </a:cubicBezTo>
                      <a:cubicBezTo>
                        <a:pt x="0" y="2"/>
                        <a:pt x="10" y="0"/>
                        <a:pt x="10" y="3"/>
                      </a:cubicBezTo>
                      <a:close/>
                    </a:path>
                  </a:pathLst>
                </a:custGeom>
                <a:solidFill>
                  <a:srgbClr val="E4BB46"/>
                </a:solidFill>
                <a:ln w="3175" cap="flat">
                  <a:solidFill>
                    <a:srgbClr val="000000"/>
                  </a:solidFill>
                  <a:prstDash val="solid"/>
                  <a:miter lim="800000"/>
                  <a:headEnd/>
                  <a:tailEnd/>
                </a:ln>
              </p:spPr>
              <p:txBody>
                <a:bodyPr/>
                <a:lstStyle/>
                <a:p>
                  <a:endParaRPr lang="ja-JP" altLang="en-US"/>
                </a:p>
              </p:txBody>
            </p:sp>
          </p:grpSp>
          <p:grpSp>
            <p:nvGrpSpPr>
              <p:cNvPr id="80" name="Group 228">
                <a:extLst>
                  <a:ext uri="{FF2B5EF4-FFF2-40B4-BE49-F238E27FC236}">
                    <a16:creationId xmlns:a16="http://schemas.microsoft.com/office/drawing/2014/main" id="{13127B6C-ABC6-497B-B60B-7EFE7675E95E}"/>
                  </a:ext>
                </a:extLst>
              </p:cNvPr>
              <p:cNvGrpSpPr>
                <a:grpSpLocks noChangeAspect="1"/>
              </p:cNvGrpSpPr>
              <p:nvPr/>
            </p:nvGrpSpPr>
            <p:grpSpPr bwMode="auto">
              <a:xfrm>
                <a:off x="2566" y="2080"/>
                <a:ext cx="1134" cy="1128"/>
                <a:chOff x="2221" y="1721"/>
                <a:chExt cx="1890" cy="1879"/>
              </a:xfrm>
            </p:grpSpPr>
            <p:sp>
              <p:nvSpPr>
                <p:cNvPr id="81" name="Freeform 229">
                  <a:extLst>
                    <a:ext uri="{FF2B5EF4-FFF2-40B4-BE49-F238E27FC236}">
                      <a16:creationId xmlns:a16="http://schemas.microsoft.com/office/drawing/2014/main" id="{519CC16A-382C-43F4-B2EC-66829D9DF1EA}"/>
                    </a:ext>
                  </a:extLst>
                </p:cNvPr>
                <p:cNvSpPr>
                  <a:spLocks noChangeAspect="1"/>
                </p:cNvSpPr>
                <p:nvPr/>
              </p:nvSpPr>
              <p:spPr bwMode="auto">
                <a:xfrm>
                  <a:off x="3184" y="2278"/>
                  <a:ext cx="14" cy="40"/>
                </a:xfrm>
                <a:custGeom>
                  <a:avLst/>
                  <a:gdLst>
                    <a:gd name="T0" fmla="*/ 4 w 7"/>
                    <a:gd name="T1" fmla="*/ 16 h 20"/>
                    <a:gd name="T2" fmla="*/ 1 w 7"/>
                    <a:gd name="T3" fmla="*/ 5 h 20"/>
                    <a:gd name="T4" fmla="*/ 2 w 7"/>
                    <a:gd name="T5" fmla="*/ 0 h 20"/>
                    <a:gd name="T6" fmla="*/ 7 w 7"/>
                    <a:gd name="T7" fmla="*/ 9 h 20"/>
                    <a:gd name="T8" fmla="*/ 5 w 7"/>
                    <a:gd name="T9" fmla="*/ 17 h 20"/>
                  </a:gdLst>
                  <a:ahLst/>
                  <a:cxnLst>
                    <a:cxn ang="0">
                      <a:pos x="T0" y="T1"/>
                    </a:cxn>
                    <a:cxn ang="0">
                      <a:pos x="T2" y="T3"/>
                    </a:cxn>
                    <a:cxn ang="0">
                      <a:pos x="T4" y="T5"/>
                    </a:cxn>
                    <a:cxn ang="0">
                      <a:pos x="T6" y="T7"/>
                    </a:cxn>
                    <a:cxn ang="0">
                      <a:pos x="T8" y="T9"/>
                    </a:cxn>
                  </a:cxnLst>
                  <a:rect l="0" t="0" r="r" b="b"/>
                  <a:pathLst>
                    <a:path w="7" h="20">
                      <a:moveTo>
                        <a:pt x="4" y="16"/>
                      </a:moveTo>
                      <a:cubicBezTo>
                        <a:pt x="1" y="13"/>
                        <a:pt x="2" y="7"/>
                        <a:pt x="1" y="5"/>
                      </a:cubicBezTo>
                      <a:cubicBezTo>
                        <a:pt x="0" y="3"/>
                        <a:pt x="0" y="0"/>
                        <a:pt x="2" y="0"/>
                      </a:cubicBezTo>
                      <a:cubicBezTo>
                        <a:pt x="3" y="1"/>
                        <a:pt x="7" y="5"/>
                        <a:pt x="7" y="9"/>
                      </a:cubicBezTo>
                      <a:cubicBezTo>
                        <a:pt x="7" y="13"/>
                        <a:pt x="6" y="20"/>
                        <a:pt x="5" y="17"/>
                      </a:cubicBezTo>
                    </a:path>
                  </a:pathLst>
                </a:custGeom>
                <a:solidFill>
                  <a:srgbClr val="C9C0D6"/>
                </a:solidFill>
                <a:ln w="3175" cap="flat">
                  <a:solidFill>
                    <a:srgbClr val="000000"/>
                  </a:solidFill>
                  <a:prstDash val="solid"/>
                  <a:miter lim="800000"/>
                  <a:headEnd/>
                  <a:tailEnd/>
                </a:ln>
              </p:spPr>
              <p:txBody>
                <a:bodyPr/>
                <a:lstStyle/>
                <a:p>
                  <a:endParaRPr lang="ja-JP" altLang="en-US"/>
                </a:p>
              </p:txBody>
            </p:sp>
            <p:sp>
              <p:nvSpPr>
                <p:cNvPr id="82" name="Freeform 230">
                  <a:extLst>
                    <a:ext uri="{FF2B5EF4-FFF2-40B4-BE49-F238E27FC236}">
                      <a16:creationId xmlns:a16="http://schemas.microsoft.com/office/drawing/2014/main" id="{AF2B80CA-3858-4C35-AC22-B296B712274C}"/>
                    </a:ext>
                  </a:extLst>
                </p:cNvPr>
                <p:cNvSpPr>
                  <a:spLocks noChangeAspect="1"/>
                </p:cNvSpPr>
                <p:nvPr/>
              </p:nvSpPr>
              <p:spPr bwMode="auto">
                <a:xfrm>
                  <a:off x="2814" y="3275"/>
                  <a:ext cx="28" cy="20"/>
                </a:xfrm>
                <a:custGeom>
                  <a:avLst/>
                  <a:gdLst>
                    <a:gd name="T0" fmla="*/ 11 w 14"/>
                    <a:gd name="T1" fmla="*/ 9 h 10"/>
                    <a:gd name="T2" fmla="*/ 1 w 14"/>
                    <a:gd name="T3" fmla="*/ 7 h 10"/>
                    <a:gd name="T4" fmla="*/ 11 w 14"/>
                    <a:gd name="T5" fmla="*/ 3 h 10"/>
                    <a:gd name="T6" fmla="*/ 11 w 14"/>
                    <a:gd name="T7" fmla="*/ 9 h 10"/>
                  </a:gdLst>
                  <a:ahLst/>
                  <a:cxnLst>
                    <a:cxn ang="0">
                      <a:pos x="T0" y="T1"/>
                    </a:cxn>
                    <a:cxn ang="0">
                      <a:pos x="T2" y="T3"/>
                    </a:cxn>
                    <a:cxn ang="0">
                      <a:pos x="T4" y="T5"/>
                    </a:cxn>
                    <a:cxn ang="0">
                      <a:pos x="T6" y="T7"/>
                    </a:cxn>
                  </a:cxnLst>
                  <a:rect l="0" t="0" r="r" b="b"/>
                  <a:pathLst>
                    <a:path w="14" h="10">
                      <a:moveTo>
                        <a:pt x="11" y="9"/>
                      </a:moveTo>
                      <a:cubicBezTo>
                        <a:pt x="8" y="10"/>
                        <a:pt x="0" y="8"/>
                        <a:pt x="1" y="7"/>
                      </a:cubicBezTo>
                      <a:cubicBezTo>
                        <a:pt x="3" y="6"/>
                        <a:pt x="8" y="0"/>
                        <a:pt x="11" y="3"/>
                      </a:cubicBezTo>
                      <a:cubicBezTo>
                        <a:pt x="14" y="6"/>
                        <a:pt x="13" y="9"/>
                        <a:pt x="11" y="9"/>
                      </a:cubicBezTo>
                      <a:close/>
                    </a:path>
                  </a:pathLst>
                </a:custGeom>
                <a:solidFill>
                  <a:srgbClr val="C9C0D6"/>
                </a:solidFill>
                <a:ln w="3175" cap="flat">
                  <a:solidFill>
                    <a:srgbClr val="000000"/>
                  </a:solidFill>
                  <a:prstDash val="solid"/>
                  <a:miter lim="800000"/>
                  <a:headEnd/>
                  <a:tailEnd/>
                </a:ln>
              </p:spPr>
              <p:txBody>
                <a:bodyPr/>
                <a:lstStyle/>
                <a:p>
                  <a:endParaRPr lang="ja-JP" altLang="en-US"/>
                </a:p>
              </p:txBody>
            </p:sp>
            <p:sp>
              <p:nvSpPr>
                <p:cNvPr id="84" name="Freeform 231">
                  <a:extLst>
                    <a:ext uri="{FF2B5EF4-FFF2-40B4-BE49-F238E27FC236}">
                      <a16:creationId xmlns:a16="http://schemas.microsoft.com/office/drawing/2014/main" id="{03AF1E8B-3E22-45B5-9F0D-DC7603142C10}"/>
                    </a:ext>
                  </a:extLst>
                </p:cNvPr>
                <p:cNvSpPr>
                  <a:spLocks noChangeAspect="1"/>
                </p:cNvSpPr>
                <p:nvPr/>
              </p:nvSpPr>
              <p:spPr bwMode="auto">
                <a:xfrm>
                  <a:off x="2878" y="2246"/>
                  <a:ext cx="264" cy="256"/>
                </a:xfrm>
                <a:custGeom>
                  <a:avLst/>
                  <a:gdLst>
                    <a:gd name="T0" fmla="*/ 126 w 132"/>
                    <a:gd name="T1" fmla="*/ 119 h 128"/>
                    <a:gd name="T2" fmla="*/ 117 w 132"/>
                    <a:gd name="T3" fmla="*/ 115 h 128"/>
                    <a:gd name="T4" fmla="*/ 119 w 132"/>
                    <a:gd name="T5" fmla="*/ 111 h 128"/>
                    <a:gd name="T6" fmla="*/ 110 w 132"/>
                    <a:gd name="T7" fmla="*/ 107 h 128"/>
                    <a:gd name="T8" fmla="*/ 111 w 132"/>
                    <a:gd name="T9" fmla="*/ 100 h 128"/>
                    <a:gd name="T10" fmla="*/ 105 w 132"/>
                    <a:gd name="T11" fmla="*/ 103 h 128"/>
                    <a:gd name="T12" fmla="*/ 98 w 132"/>
                    <a:gd name="T13" fmla="*/ 94 h 128"/>
                    <a:gd name="T14" fmla="*/ 94 w 132"/>
                    <a:gd name="T15" fmla="*/ 84 h 128"/>
                    <a:gd name="T16" fmla="*/ 88 w 132"/>
                    <a:gd name="T17" fmla="*/ 79 h 128"/>
                    <a:gd name="T18" fmla="*/ 83 w 132"/>
                    <a:gd name="T19" fmla="*/ 71 h 128"/>
                    <a:gd name="T20" fmla="*/ 83 w 132"/>
                    <a:gd name="T21" fmla="*/ 64 h 128"/>
                    <a:gd name="T22" fmla="*/ 91 w 132"/>
                    <a:gd name="T23" fmla="*/ 63 h 128"/>
                    <a:gd name="T24" fmla="*/ 90 w 132"/>
                    <a:gd name="T25" fmla="*/ 55 h 128"/>
                    <a:gd name="T26" fmla="*/ 84 w 132"/>
                    <a:gd name="T27" fmla="*/ 52 h 128"/>
                    <a:gd name="T28" fmla="*/ 73 w 132"/>
                    <a:gd name="T29" fmla="*/ 46 h 128"/>
                    <a:gd name="T30" fmla="*/ 65 w 132"/>
                    <a:gd name="T31" fmla="*/ 45 h 128"/>
                    <a:gd name="T32" fmla="*/ 67 w 132"/>
                    <a:gd name="T33" fmla="*/ 39 h 128"/>
                    <a:gd name="T34" fmla="*/ 64 w 132"/>
                    <a:gd name="T35" fmla="*/ 33 h 128"/>
                    <a:gd name="T36" fmla="*/ 58 w 132"/>
                    <a:gd name="T37" fmla="*/ 26 h 128"/>
                    <a:gd name="T38" fmla="*/ 49 w 132"/>
                    <a:gd name="T39" fmla="*/ 17 h 128"/>
                    <a:gd name="T40" fmla="*/ 44 w 132"/>
                    <a:gd name="T41" fmla="*/ 17 h 128"/>
                    <a:gd name="T42" fmla="*/ 34 w 132"/>
                    <a:gd name="T43" fmla="*/ 10 h 128"/>
                    <a:gd name="T44" fmla="*/ 19 w 132"/>
                    <a:gd name="T45" fmla="*/ 6 h 128"/>
                    <a:gd name="T46" fmla="*/ 3 w 132"/>
                    <a:gd name="T47" fmla="*/ 0 h 128"/>
                    <a:gd name="T48" fmla="*/ 3 w 132"/>
                    <a:gd name="T49" fmla="*/ 0 h 128"/>
                    <a:gd name="T50" fmla="*/ 3 w 132"/>
                    <a:gd name="T51" fmla="*/ 54 h 128"/>
                    <a:gd name="T52" fmla="*/ 0 w 132"/>
                    <a:gd name="T53" fmla="*/ 62 h 128"/>
                    <a:gd name="T54" fmla="*/ 3 w 132"/>
                    <a:gd name="T55" fmla="*/ 69 h 128"/>
                    <a:gd name="T56" fmla="*/ 4 w 132"/>
                    <a:gd name="T57" fmla="*/ 102 h 128"/>
                    <a:gd name="T58" fmla="*/ 15 w 132"/>
                    <a:gd name="T59" fmla="*/ 103 h 128"/>
                    <a:gd name="T60" fmla="*/ 23 w 132"/>
                    <a:gd name="T61" fmla="*/ 105 h 128"/>
                    <a:gd name="T62" fmla="*/ 35 w 132"/>
                    <a:gd name="T63" fmla="*/ 101 h 128"/>
                    <a:gd name="T64" fmla="*/ 33 w 132"/>
                    <a:gd name="T65" fmla="*/ 92 h 128"/>
                    <a:gd name="T66" fmla="*/ 33 w 132"/>
                    <a:gd name="T67" fmla="*/ 88 h 128"/>
                    <a:gd name="T68" fmla="*/ 40 w 132"/>
                    <a:gd name="T69" fmla="*/ 85 h 128"/>
                    <a:gd name="T70" fmla="*/ 41 w 132"/>
                    <a:gd name="T71" fmla="*/ 78 h 128"/>
                    <a:gd name="T72" fmla="*/ 45 w 132"/>
                    <a:gd name="T73" fmla="*/ 81 h 128"/>
                    <a:gd name="T74" fmla="*/ 52 w 132"/>
                    <a:gd name="T75" fmla="*/ 78 h 128"/>
                    <a:gd name="T76" fmla="*/ 59 w 132"/>
                    <a:gd name="T77" fmla="*/ 84 h 128"/>
                    <a:gd name="T78" fmla="*/ 66 w 132"/>
                    <a:gd name="T79" fmla="*/ 83 h 128"/>
                    <a:gd name="T80" fmla="*/ 72 w 132"/>
                    <a:gd name="T81" fmla="*/ 91 h 128"/>
                    <a:gd name="T82" fmla="*/ 77 w 132"/>
                    <a:gd name="T83" fmla="*/ 100 h 128"/>
                    <a:gd name="T84" fmla="*/ 81 w 132"/>
                    <a:gd name="T85" fmla="*/ 108 h 128"/>
                    <a:gd name="T86" fmla="*/ 91 w 132"/>
                    <a:gd name="T87" fmla="*/ 117 h 128"/>
                    <a:gd name="T88" fmla="*/ 103 w 132"/>
                    <a:gd name="T89" fmla="*/ 119 h 128"/>
                    <a:gd name="T90" fmla="*/ 113 w 132"/>
                    <a:gd name="T91" fmla="*/ 122 h 128"/>
                    <a:gd name="T92" fmla="*/ 118 w 132"/>
                    <a:gd name="T93" fmla="*/ 124 h 128"/>
                    <a:gd name="T94" fmla="*/ 126 w 132"/>
                    <a:gd name="T95" fmla="*/ 127 h 128"/>
                    <a:gd name="T96" fmla="*/ 126 w 132"/>
                    <a:gd name="T97" fmla="*/ 119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32" h="128">
                      <a:moveTo>
                        <a:pt x="126" y="119"/>
                      </a:moveTo>
                      <a:cubicBezTo>
                        <a:pt x="120" y="117"/>
                        <a:pt x="118" y="116"/>
                        <a:pt x="117" y="115"/>
                      </a:cubicBezTo>
                      <a:cubicBezTo>
                        <a:pt x="117" y="114"/>
                        <a:pt x="118" y="112"/>
                        <a:pt x="119" y="111"/>
                      </a:cubicBezTo>
                      <a:cubicBezTo>
                        <a:pt x="121" y="110"/>
                        <a:pt x="113" y="108"/>
                        <a:pt x="110" y="107"/>
                      </a:cubicBezTo>
                      <a:cubicBezTo>
                        <a:pt x="108" y="106"/>
                        <a:pt x="113" y="100"/>
                        <a:pt x="111" y="100"/>
                      </a:cubicBezTo>
                      <a:cubicBezTo>
                        <a:pt x="109" y="100"/>
                        <a:pt x="108" y="102"/>
                        <a:pt x="105" y="103"/>
                      </a:cubicBezTo>
                      <a:cubicBezTo>
                        <a:pt x="102" y="104"/>
                        <a:pt x="101" y="96"/>
                        <a:pt x="98" y="94"/>
                      </a:cubicBezTo>
                      <a:cubicBezTo>
                        <a:pt x="95" y="93"/>
                        <a:pt x="97" y="86"/>
                        <a:pt x="94" y="84"/>
                      </a:cubicBezTo>
                      <a:cubicBezTo>
                        <a:pt x="90" y="82"/>
                        <a:pt x="91" y="80"/>
                        <a:pt x="88" y="79"/>
                      </a:cubicBezTo>
                      <a:cubicBezTo>
                        <a:pt x="85" y="77"/>
                        <a:pt x="83" y="74"/>
                        <a:pt x="83" y="71"/>
                      </a:cubicBezTo>
                      <a:cubicBezTo>
                        <a:pt x="82" y="68"/>
                        <a:pt x="82" y="65"/>
                        <a:pt x="83" y="64"/>
                      </a:cubicBezTo>
                      <a:cubicBezTo>
                        <a:pt x="85" y="64"/>
                        <a:pt x="88" y="64"/>
                        <a:pt x="91" y="63"/>
                      </a:cubicBezTo>
                      <a:cubicBezTo>
                        <a:pt x="95" y="63"/>
                        <a:pt x="92" y="57"/>
                        <a:pt x="90" y="55"/>
                      </a:cubicBezTo>
                      <a:cubicBezTo>
                        <a:pt x="88" y="53"/>
                        <a:pt x="87" y="53"/>
                        <a:pt x="84" y="52"/>
                      </a:cubicBezTo>
                      <a:cubicBezTo>
                        <a:pt x="80" y="52"/>
                        <a:pt x="77" y="47"/>
                        <a:pt x="73" y="46"/>
                      </a:cubicBezTo>
                      <a:cubicBezTo>
                        <a:pt x="68" y="44"/>
                        <a:pt x="68" y="46"/>
                        <a:pt x="65" y="45"/>
                      </a:cubicBezTo>
                      <a:cubicBezTo>
                        <a:pt x="63" y="45"/>
                        <a:pt x="65" y="41"/>
                        <a:pt x="67" y="39"/>
                      </a:cubicBezTo>
                      <a:cubicBezTo>
                        <a:pt x="68" y="37"/>
                        <a:pt x="66" y="34"/>
                        <a:pt x="64" y="33"/>
                      </a:cubicBezTo>
                      <a:cubicBezTo>
                        <a:pt x="62" y="31"/>
                        <a:pt x="62" y="26"/>
                        <a:pt x="58" y="26"/>
                      </a:cubicBezTo>
                      <a:cubicBezTo>
                        <a:pt x="55" y="25"/>
                        <a:pt x="52" y="20"/>
                        <a:pt x="49" y="17"/>
                      </a:cubicBezTo>
                      <a:cubicBezTo>
                        <a:pt x="47" y="15"/>
                        <a:pt x="47" y="17"/>
                        <a:pt x="44" y="17"/>
                      </a:cubicBezTo>
                      <a:cubicBezTo>
                        <a:pt x="41" y="17"/>
                        <a:pt x="37" y="11"/>
                        <a:pt x="34" y="10"/>
                      </a:cubicBezTo>
                      <a:cubicBezTo>
                        <a:pt x="30" y="9"/>
                        <a:pt x="25" y="10"/>
                        <a:pt x="19" y="6"/>
                      </a:cubicBezTo>
                      <a:cubicBezTo>
                        <a:pt x="14" y="3"/>
                        <a:pt x="9" y="0"/>
                        <a:pt x="3" y="0"/>
                      </a:cubicBezTo>
                      <a:cubicBezTo>
                        <a:pt x="3" y="0"/>
                        <a:pt x="3" y="0"/>
                        <a:pt x="3" y="0"/>
                      </a:cubicBezTo>
                      <a:cubicBezTo>
                        <a:pt x="3" y="21"/>
                        <a:pt x="3" y="51"/>
                        <a:pt x="3" y="54"/>
                      </a:cubicBezTo>
                      <a:cubicBezTo>
                        <a:pt x="3" y="57"/>
                        <a:pt x="0" y="57"/>
                        <a:pt x="0" y="62"/>
                      </a:cubicBezTo>
                      <a:cubicBezTo>
                        <a:pt x="0" y="66"/>
                        <a:pt x="3" y="65"/>
                        <a:pt x="3" y="69"/>
                      </a:cubicBezTo>
                      <a:cubicBezTo>
                        <a:pt x="3" y="72"/>
                        <a:pt x="3" y="90"/>
                        <a:pt x="4" y="102"/>
                      </a:cubicBezTo>
                      <a:cubicBezTo>
                        <a:pt x="7" y="104"/>
                        <a:pt x="11" y="103"/>
                        <a:pt x="15" y="103"/>
                      </a:cubicBezTo>
                      <a:cubicBezTo>
                        <a:pt x="20" y="103"/>
                        <a:pt x="21" y="104"/>
                        <a:pt x="23" y="105"/>
                      </a:cubicBezTo>
                      <a:cubicBezTo>
                        <a:pt x="26" y="107"/>
                        <a:pt x="32" y="102"/>
                        <a:pt x="35" y="101"/>
                      </a:cubicBezTo>
                      <a:cubicBezTo>
                        <a:pt x="38" y="99"/>
                        <a:pt x="35" y="95"/>
                        <a:pt x="33" y="92"/>
                      </a:cubicBezTo>
                      <a:cubicBezTo>
                        <a:pt x="30" y="90"/>
                        <a:pt x="32" y="89"/>
                        <a:pt x="33" y="88"/>
                      </a:cubicBezTo>
                      <a:cubicBezTo>
                        <a:pt x="35" y="88"/>
                        <a:pt x="39" y="86"/>
                        <a:pt x="40" y="85"/>
                      </a:cubicBezTo>
                      <a:cubicBezTo>
                        <a:pt x="42" y="84"/>
                        <a:pt x="40" y="81"/>
                        <a:pt x="41" y="78"/>
                      </a:cubicBezTo>
                      <a:cubicBezTo>
                        <a:pt x="41" y="75"/>
                        <a:pt x="42" y="80"/>
                        <a:pt x="45" y="81"/>
                      </a:cubicBezTo>
                      <a:cubicBezTo>
                        <a:pt x="49" y="83"/>
                        <a:pt x="49" y="79"/>
                        <a:pt x="52" y="78"/>
                      </a:cubicBezTo>
                      <a:cubicBezTo>
                        <a:pt x="56" y="77"/>
                        <a:pt x="54" y="82"/>
                        <a:pt x="59" y="84"/>
                      </a:cubicBezTo>
                      <a:cubicBezTo>
                        <a:pt x="63" y="87"/>
                        <a:pt x="63" y="83"/>
                        <a:pt x="66" y="83"/>
                      </a:cubicBezTo>
                      <a:cubicBezTo>
                        <a:pt x="68" y="83"/>
                        <a:pt x="70" y="90"/>
                        <a:pt x="72" y="91"/>
                      </a:cubicBezTo>
                      <a:cubicBezTo>
                        <a:pt x="73" y="93"/>
                        <a:pt x="75" y="98"/>
                        <a:pt x="77" y="100"/>
                      </a:cubicBezTo>
                      <a:cubicBezTo>
                        <a:pt x="79" y="102"/>
                        <a:pt x="78" y="105"/>
                        <a:pt x="81" y="108"/>
                      </a:cubicBezTo>
                      <a:cubicBezTo>
                        <a:pt x="85" y="110"/>
                        <a:pt x="83" y="112"/>
                        <a:pt x="91" y="117"/>
                      </a:cubicBezTo>
                      <a:cubicBezTo>
                        <a:pt x="98" y="123"/>
                        <a:pt x="98" y="117"/>
                        <a:pt x="103" y="119"/>
                      </a:cubicBezTo>
                      <a:cubicBezTo>
                        <a:pt x="109" y="120"/>
                        <a:pt x="110" y="122"/>
                        <a:pt x="113" y="122"/>
                      </a:cubicBezTo>
                      <a:cubicBezTo>
                        <a:pt x="116" y="122"/>
                        <a:pt x="117" y="121"/>
                        <a:pt x="118" y="124"/>
                      </a:cubicBezTo>
                      <a:cubicBezTo>
                        <a:pt x="119" y="128"/>
                        <a:pt x="123" y="127"/>
                        <a:pt x="126" y="127"/>
                      </a:cubicBezTo>
                      <a:cubicBezTo>
                        <a:pt x="132" y="125"/>
                        <a:pt x="131" y="121"/>
                        <a:pt x="126" y="119"/>
                      </a:cubicBezTo>
                      <a:close/>
                    </a:path>
                  </a:pathLst>
                </a:custGeom>
                <a:solidFill>
                  <a:srgbClr val="C9C0D6"/>
                </a:solidFill>
                <a:ln w="3175" cap="flat">
                  <a:solidFill>
                    <a:srgbClr val="000000"/>
                  </a:solidFill>
                  <a:prstDash val="solid"/>
                  <a:miter lim="800000"/>
                  <a:headEnd/>
                  <a:tailEnd/>
                </a:ln>
              </p:spPr>
              <p:txBody>
                <a:bodyPr/>
                <a:lstStyle/>
                <a:p>
                  <a:endParaRPr lang="ja-JP" altLang="en-US"/>
                </a:p>
              </p:txBody>
            </p:sp>
            <p:sp>
              <p:nvSpPr>
                <p:cNvPr id="86" name="Freeform 232">
                  <a:extLst>
                    <a:ext uri="{FF2B5EF4-FFF2-40B4-BE49-F238E27FC236}">
                      <a16:creationId xmlns:a16="http://schemas.microsoft.com/office/drawing/2014/main" id="{CDC6DD07-46C8-4A6B-BADE-A5A5F339F9A7}"/>
                    </a:ext>
                  </a:extLst>
                </p:cNvPr>
                <p:cNvSpPr>
                  <a:spLocks noChangeAspect="1"/>
                </p:cNvSpPr>
                <p:nvPr/>
              </p:nvSpPr>
              <p:spPr bwMode="auto">
                <a:xfrm>
                  <a:off x="3470" y="3422"/>
                  <a:ext cx="193" cy="178"/>
                </a:xfrm>
                <a:custGeom>
                  <a:avLst/>
                  <a:gdLst>
                    <a:gd name="T0" fmla="*/ 25 w 96"/>
                    <a:gd name="T1" fmla="*/ 88 h 89"/>
                    <a:gd name="T2" fmla="*/ 12 w 96"/>
                    <a:gd name="T3" fmla="*/ 83 h 89"/>
                    <a:gd name="T4" fmla="*/ 0 w 96"/>
                    <a:gd name="T5" fmla="*/ 80 h 89"/>
                    <a:gd name="T6" fmla="*/ 23 w 96"/>
                    <a:gd name="T7" fmla="*/ 52 h 89"/>
                    <a:gd name="T8" fmla="*/ 52 w 96"/>
                    <a:gd name="T9" fmla="*/ 34 h 89"/>
                    <a:gd name="T10" fmla="*/ 72 w 96"/>
                    <a:gd name="T11" fmla="*/ 3 h 89"/>
                    <a:gd name="T12" fmla="*/ 80 w 96"/>
                    <a:gd name="T13" fmla="*/ 12 h 89"/>
                    <a:gd name="T14" fmla="*/ 89 w 96"/>
                    <a:gd name="T15" fmla="*/ 4 h 89"/>
                    <a:gd name="T16" fmla="*/ 93 w 96"/>
                    <a:gd name="T17" fmla="*/ 14 h 89"/>
                    <a:gd name="T18" fmla="*/ 70 w 96"/>
                    <a:gd name="T19" fmla="*/ 41 h 89"/>
                    <a:gd name="T20" fmla="*/ 71 w 96"/>
                    <a:gd name="T21" fmla="*/ 48 h 89"/>
                    <a:gd name="T22" fmla="*/ 62 w 96"/>
                    <a:gd name="T23" fmla="*/ 49 h 89"/>
                    <a:gd name="T24" fmla="*/ 49 w 96"/>
                    <a:gd name="T25" fmla="*/ 63 h 89"/>
                    <a:gd name="T26" fmla="*/ 41 w 96"/>
                    <a:gd name="T27" fmla="*/ 78 h 89"/>
                    <a:gd name="T28" fmla="*/ 33 w 96"/>
                    <a:gd name="T29" fmla="*/ 83 h 89"/>
                    <a:gd name="T30" fmla="*/ 25 w 96"/>
                    <a:gd name="T31" fmla="*/ 88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96" h="89">
                      <a:moveTo>
                        <a:pt x="25" y="88"/>
                      </a:moveTo>
                      <a:cubicBezTo>
                        <a:pt x="17" y="89"/>
                        <a:pt x="16" y="83"/>
                        <a:pt x="12" y="83"/>
                      </a:cubicBezTo>
                      <a:cubicBezTo>
                        <a:pt x="7" y="83"/>
                        <a:pt x="0" y="84"/>
                        <a:pt x="0" y="80"/>
                      </a:cubicBezTo>
                      <a:cubicBezTo>
                        <a:pt x="0" y="76"/>
                        <a:pt x="17" y="55"/>
                        <a:pt x="23" y="52"/>
                      </a:cubicBezTo>
                      <a:cubicBezTo>
                        <a:pt x="30" y="49"/>
                        <a:pt x="51" y="40"/>
                        <a:pt x="52" y="34"/>
                      </a:cubicBezTo>
                      <a:cubicBezTo>
                        <a:pt x="53" y="27"/>
                        <a:pt x="67" y="5"/>
                        <a:pt x="72" y="3"/>
                      </a:cubicBezTo>
                      <a:cubicBezTo>
                        <a:pt x="77" y="0"/>
                        <a:pt x="76" y="16"/>
                        <a:pt x="80" y="12"/>
                      </a:cubicBezTo>
                      <a:cubicBezTo>
                        <a:pt x="84" y="9"/>
                        <a:pt x="85" y="1"/>
                        <a:pt x="89" y="4"/>
                      </a:cubicBezTo>
                      <a:cubicBezTo>
                        <a:pt x="93" y="7"/>
                        <a:pt x="96" y="10"/>
                        <a:pt x="93" y="14"/>
                      </a:cubicBezTo>
                      <a:cubicBezTo>
                        <a:pt x="90" y="18"/>
                        <a:pt x="69" y="38"/>
                        <a:pt x="70" y="41"/>
                      </a:cubicBezTo>
                      <a:cubicBezTo>
                        <a:pt x="71" y="45"/>
                        <a:pt x="74" y="47"/>
                        <a:pt x="71" y="48"/>
                      </a:cubicBezTo>
                      <a:cubicBezTo>
                        <a:pt x="67" y="49"/>
                        <a:pt x="66" y="47"/>
                        <a:pt x="62" y="49"/>
                      </a:cubicBezTo>
                      <a:cubicBezTo>
                        <a:pt x="58" y="51"/>
                        <a:pt x="52" y="57"/>
                        <a:pt x="49" y="63"/>
                      </a:cubicBezTo>
                      <a:cubicBezTo>
                        <a:pt x="47" y="68"/>
                        <a:pt x="45" y="78"/>
                        <a:pt x="41" y="78"/>
                      </a:cubicBezTo>
                      <a:cubicBezTo>
                        <a:pt x="37" y="78"/>
                        <a:pt x="34" y="82"/>
                        <a:pt x="33" y="83"/>
                      </a:cubicBezTo>
                      <a:cubicBezTo>
                        <a:pt x="32" y="85"/>
                        <a:pt x="28" y="87"/>
                        <a:pt x="25" y="88"/>
                      </a:cubicBezTo>
                      <a:close/>
                    </a:path>
                  </a:pathLst>
                </a:custGeom>
                <a:solidFill>
                  <a:srgbClr val="C9C0D6"/>
                </a:solidFill>
                <a:ln w="3175" cap="flat">
                  <a:solidFill>
                    <a:srgbClr val="000000"/>
                  </a:solidFill>
                  <a:prstDash val="solid"/>
                  <a:miter lim="800000"/>
                  <a:headEnd/>
                  <a:tailEnd/>
                </a:ln>
              </p:spPr>
              <p:txBody>
                <a:bodyPr/>
                <a:lstStyle/>
                <a:p>
                  <a:endParaRPr lang="ja-JP" altLang="en-US"/>
                </a:p>
              </p:txBody>
            </p:sp>
            <p:sp>
              <p:nvSpPr>
                <p:cNvPr id="87" name="Freeform 233">
                  <a:extLst>
                    <a:ext uri="{FF2B5EF4-FFF2-40B4-BE49-F238E27FC236}">
                      <a16:creationId xmlns:a16="http://schemas.microsoft.com/office/drawing/2014/main" id="{724EC72E-0ABA-4A2C-8EE7-2FD1E36EC4BE}"/>
                    </a:ext>
                  </a:extLst>
                </p:cNvPr>
                <p:cNvSpPr>
                  <a:spLocks noChangeAspect="1"/>
                </p:cNvSpPr>
                <p:nvPr/>
              </p:nvSpPr>
              <p:spPr bwMode="auto">
                <a:xfrm>
                  <a:off x="3653" y="3259"/>
                  <a:ext cx="118" cy="197"/>
                </a:xfrm>
                <a:custGeom>
                  <a:avLst/>
                  <a:gdLst>
                    <a:gd name="T0" fmla="*/ 13 w 59"/>
                    <a:gd name="T1" fmla="*/ 95 h 98"/>
                    <a:gd name="T2" fmla="*/ 10 w 59"/>
                    <a:gd name="T3" fmla="*/ 87 h 98"/>
                    <a:gd name="T4" fmla="*/ 12 w 59"/>
                    <a:gd name="T5" fmla="*/ 75 h 98"/>
                    <a:gd name="T6" fmla="*/ 1 w 59"/>
                    <a:gd name="T7" fmla="*/ 64 h 98"/>
                    <a:gd name="T8" fmla="*/ 12 w 59"/>
                    <a:gd name="T9" fmla="*/ 54 h 98"/>
                    <a:gd name="T10" fmla="*/ 14 w 59"/>
                    <a:gd name="T11" fmla="*/ 28 h 98"/>
                    <a:gd name="T12" fmla="*/ 2 w 59"/>
                    <a:gd name="T13" fmla="*/ 3 h 98"/>
                    <a:gd name="T14" fmla="*/ 15 w 59"/>
                    <a:gd name="T15" fmla="*/ 5 h 98"/>
                    <a:gd name="T16" fmla="*/ 17 w 59"/>
                    <a:gd name="T17" fmla="*/ 17 h 98"/>
                    <a:gd name="T18" fmla="*/ 19 w 59"/>
                    <a:gd name="T19" fmla="*/ 29 h 98"/>
                    <a:gd name="T20" fmla="*/ 26 w 59"/>
                    <a:gd name="T21" fmla="*/ 34 h 98"/>
                    <a:gd name="T22" fmla="*/ 26 w 59"/>
                    <a:gd name="T23" fmla="*/ 25 h 98"/>
                    <a:gd name="T24" fmla="*/ 31 w 59"/>
                    <a:gd name="T25" fmla="*/ 39 h 98"/>
                    <a:gd name="T26" fmla="*/ 43 w 59"/>
                    <a:gd name="T27" fmla="*/ 46 h 98"/>
                    <a:gd name="T28" fmla="*/ 57 w 59"/>
                    <a:gd name="T29" fmla="*/ 39 h 98"/>
                    <a:gd name="T30" fmla="*/ 52 w 59"/>
                    <a:gd name="T31" fmla="*/ 51 h 98"/>
                    <a:gd name="T32" fmla="*/ 44 w 59"/>
                    <a:gd name="T33" fmla="*/ 62 h 98"/>
                    <a:gd name="T34" fmla="*/ 37 w 59"/>
                    <a:gd name="T35" fmla="*/ 62 h 98"/>
                    <a:gd name="T36" fmla="*/ 33 w 59"/>
                    <a:gd name="T37" fmla="*/ 72 h 98"/>
                    <a:gd name="T38" fmla="*/ 13 w 59"/>
                    <a:gd name="T39" fmla="*/ 95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9" h="98">
                      <a:moveTo>
                        <a:pt x="13" y="95"/>
                      </a:moveTo>
                      <a:cubicBezTo>
                        <a:pt x="9" y="93"/>
                        <a:pt x="8" y="91"/>
                        <a:pt x="10" y="87"/>
                      </a:cubicBezTo>
                      <a:cubicBezTo>
                        <a:pt x="12" y="84"/>
                        <a:pt x="16" y="77"/>
                        <a:pt x="12" y="75"/>
                      </a:cubicBezTo>
                      <a:cubicBezTo>
                        <a:pt x="9" y="73"/>
                        <a:pt x="1" y="69"/>
                        <a:pt x="1" y="64"/>
                      </a:cubicBezTo>
                      <a:cubicBezTo>
                        <a:pt x="1" y="60"/>
                        <a:pt x="11" y="60"/>
                        <a:pt x="12" y="54"/>
                      </a:cubicBezTo>
                      <a:cubicBezTo>
                        <a:pt x="12" y="48"/>
                        <a:pt x="17" y="34"/>
                        <a:pt x="14" y="28"/>
                      </a:cubicBezTo>
                      <a:cubicBezTo>
                        <a:pt x="10" y="22"/>
                        <a:pt x="0" y="5"/>
                        <a:pt x="2" y="3"/>
                      </a:cubicBezTo>
                      <a:cubicBezTo>
                        <a:pt x="3" y="0"/>
                        <a:pt x="11" y="1"/>
                        <a:pt x="15" y="5"/>
                      </a:cubicBezTo>
                      <a:cubicBezTo>
                        <a:pt x="19" y="9"/>
                        <a:pt x="16" y="14"/>
                        <a:pt x="17" y="17"/>
                      </a:cubicBezTo>
                      <a:cubicBezTo>
                        <a:pt x="19" y="21"/>
                        <a:pt x="16" y="28"/>
                        <a:pt x="19" y="29"/>
                      </a:cubicBezTo>
                      <a:cubicBezTo>
                        <a:pt x="22" y="31"/>
                        <a:pt x="26" y="38"/>
                        <a:pt x="26" y="34"/>
                      </a:cubicBezTo>
                      <a:cubicBezTo>
                        <a:pt x="26" y="29"/>
                        <a:pt x="22" y="24"/>
                        <a:pt x="26" y="25"/>
                      </a:cubicBezTo>
                      <a:cubicBezTo>
                        <a:pt x="30" y="26"/>
                        <a:pt x="26" y="37"/>
                        <a:pt x="31" y="39"/>
                      </a:cubicBezTo>
                      <a:cubicBezTo>
                        <a:pt x="36" y="42"/>
                        <a:pt x="38" y="48"/>
                        <a:pt x="43" y="46"/>
                      </a:cubicBezTo>
                      <a:cubicBezTo>
                        <a:pt x="47" y="43"/>
                        <a:pt x="56" y="35"/>
                        <a:pt x="57" y="39"/>
                      </a:cubicBezTo>
                      <a:cubicBezTo>
                        <a:pt x="59" y="43"/>
                        <a:pt x="54" y="48"/>
                        <a:pt x="52" y="51"/>
                      </a:cubicBezTo>
                      <a:cubicBezTo>
                        <a:pt x="50" y="55"/>
                        <a:pt x="47" y="62"/>
                        <a:pt x="44" y="62"/>
                      </a:cubicBezTo>
                      <a:cubicBezTo>
                        <a:pt x="42" y="62"/>
                        <a:pt x="40" y="60"/>
                        <a:pt x="37" y="62"/>
                      </a:cubicBezTo>
                      <a:cubicBezTo>
                        <a:pt x="34" y="63"/>
                        <a:pt x="35" y="69"/>
                        <a:pt x="33" y="72"/>
                      </a:cubicBezTo>
                      <a:cubicBezTo>
                        <a:pt x="32" y="75"/>
                        <a:pt x="20" y="98"/>
                        <a:pt x="13" y="95"/>
                      </a:cubicBezTo>
                      <a:close/>
                    </a:path>
                  </a:pathLst>
                </a:custGeom>
                <a:solidFill>
                  <a:srgbClr val="C9C0D6"/>
                </a:solidFill>
                <a:ln w="3175" cap="flat">
                  <a:solidFill>
                    <a:srgbClr val="000000"/>
                  </a:solidFill>
                  <a:prstDash val="solid"/>
                  <a:miter lim="800000"/>
                  <a:headEnd/>
                  <a:tailEnd/>
                </a:ln>
              </p:spPr>
              <p:txBody>
                <a:bodyPr/>
                <a:lstStyle/>
                <a:p>
                  <a:endParaRPr lang="ja-JP" altLang="en-US"/>
                </a:p>
              </p:txBody>
            </p:sp>
            <p:sp>
              <p:nvSpPr>
                <p:cNvPr id="89" name="Freeform 234">
                  <a:extLst>
                    <a:ext uri="{FF2B5EF4-FFF2-40B4-BE49-F238E27FC236}">
                      <a16:creationId xmlns:a16="http://schemas.microsoft.com/office/drawing/2014/main" id="{CABF72BD-12A8-46FB-9BED-586AD1843D07}"/>
                    </a:ext>
                  </a:extLst>
                </p:cNvPr>
                <p:cNvSpPr>
                  <a:spLocks noChangeAspect="1"/>
                </p:cNvSpPr>
                <p:nvPr/>
              </p:nvSpPr>
              <p:spPr bwMode="auto">
                <a:xfrm>
                  <a:off x="3000" y="3424"/>
                  <a:ext cx="94" cy="92"/>
                </a:xfrm>
                <a:custGeom>
                  <a:avLst/>
                  <a:gdLst>
                    <a:gd name="T0" fmla="*/ 27 w 47"/>
                    <a:gd name="T1" fmla="*/ 45 h 46"/>
                    <a:gd name="T2" fmla="*/ 15 w 47"/>
                    <a:gd name="T3" fmla="*/ 40 h 46"/>
                    <a:gd name="T4" fmla="*/ 9 w 47"/>
                    <a:gd name="T5" fmla="*/ 23 h 46"/>
                    <a:gd name="T6" fmla="*/ 3 w 47"/>
                    <a:gd name="T7" fmla="*/ 7 h 46"/>
                    <a:gd name="T8" fmla="*/ 21 w 47"/>
                    <a:gd name="T9" fmla="*/ 9 h 46"/>
                    <a:gd name="T10" fmla="*/ 41 w 47"/>
                    <a:gd name="T11" fmla="*/ 5 h 46"/>
                    <a:gd name="T12" fmla="*/ 43 w 47"/>
                    <a:gd name="T13" fmla="*/ 18 h 46"/>
                    <a:gd name="T14" fmla="*/ 35 w 47"/>
                    <a:gd name="T15" fmla="*/ 34 h 46"/>
                    <a:gd name="T16" fmla="*/ 27 w 47"/>
                    <a:gd name="T17" fmla="*/ 45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7" h="46">
                      <a:moveTo>
                        <a:pt x="27" y="45"/>
                      </a:moveTo>
                      <a:cubicBezTo>
                        <a:pt x="23" y="44"/>
                        <a:pt x="16" y="44"/>
                        <a:pt x="15" y="40"/>
                      </a:cubicBezTo>
                      <a:cubicBezTo>
                        <a:pt x="14" y="37"/>
                        <a:pt x="10" y="28"/>
                        <a:pt x="9" y="23"/>
                      </a:cubicBezTo>
                      <a:cubicBezTo>
                        <a:pt x="9" y="18"/>
                        <a:pt x="0" y="10"/>
                        <a:pt x="3" y="7"/>
                      </a:cubicBezTo>
                      <a:cubicBezTo>
                        <a:pt x="6" y="4"/>
                        <a:pt x="16" y="11"/>
                        <a:pt x="21" y="9"/>
                      </a:cubicBezTo>
                      <a:cubicBezTo>
                        <a:pt x="25" y="8"/>
                        <a:pt x="35" y="0"/>
                        <a:pt x="41" y="5"/>
                      </a:cubicBezTo>
                      <a:cubicBezTo>
                        <a:pt x="47" y="9"/>
                        <a:pt x="42" y="14"/>
                        <a:pt x="43" y="18"/>
                      </a:cubicBezTo>
                      <a:cubicBezTo>
                        <a:pt x="43" y="21"/>
                        <a:pt x="39" y="33"/>
                        <a:pt x="35" y="34"/>
                      </a:cubicBezTo>
                      <a:cubicBezTo>
                        <a:pt x="31" y="35"/>
                        <a:pt x="37" y="46"/>
                        <a:pt x="27" y="45"/>
                      </a:cubicBezTo>
                      <a:close/>
                    </a:path>
                  </a:pathLst>
                </a:custGeom>
                <a:solidFill>
                  <a:srgbClr val="C9C0D6"/>
                </a:solidFill>
                <a:ln w="3175" cap="flat">
                  <a:solidFill>
                    <a:srgbClr val="000000"/>
                  </a:solidFill>
                  <a:prstDash val="solid"/>
                  <a:miter lim="800000"/>
                  <a:headEnd/>
                  <a:tailEnd/>
                </a:ln>
              </p:spPr>
              <p:txBody>
                <a:bodyPr/>
                <a:lstStyle/>
                <a:p>
                  <a:endParaRPr lang="ja-JP" altLang="en-US"/>
                </a:p>
              </p:txBody>
            </p:sp>
            <p:sp>
              <p:nvSpPr>
                <p:cNvPr id="90" name="Freeform 235">
                  <a:extLst>
                    <a:ext uri="{FF2B5EF4-FFF2-40B4-BE49-F238E27FC236}">
                      <a16:creationId xmlns:a16="http://schemas.microsoft.com/office/drawing/2014/main" id="{3ECD3AC6-E048-40AB-A1A7-0A3D0C1B0B84}"/>
                    </a:ext>
                  </a:extLst>
                </p:cNvPr>
                <p:cNvSpPr>
                  <a:spLocks noChangeAspect="1"/>
                </p:cNvSpPr>
                <p:nvPr/>
              </p:nvSpPr>
              <p:spPr bwMode="auto">
                <a:xfrm>
                  <a:off x="2221" y="2496"/>
                  <a:ext cx="991" cy="886"/>
                </a:xfrm>
                <a:custGeom>
                  <a:avLst/>
                  <a:gdLst>
                    <a:gd name="T0" fmla="*/ 414 w 495"/>
                    <a:gd name="T1" fmla="*/ 436 h 442"/>
                    <a:gd name="T2" fmla="*/ 393 w 495"/>
                    <a:gd name="T3" fmla="*/ 433 h 442"/>
                    <a:gd name="T4" fmla="*/ 362 w 495"/>
                    <a:gd name="T5" fmla="*/ 432 h 442"/>
                    <a:gd name="T6" fmla="*/ 335 w 495"/>
                    <a:gd name="T7" fmla="*/ 405 h 442"/>
                    <a:gd name="T8" fmla="*/ 323 w 495"/>
                    <a:gd name="T9" fmla="*/ 391 h 442"/>
                    <a:gd name="T10" fmla="*/ 315 w 495"/>
                    <a:gd name="T11" fmla="*/ 370 h 442"/>
                    <a:gd name="T12" fmla="*/ 301 w 495"/>
                    <a:gd name="T13" fmla="*/ 380 h 442"/>
                    <a:gd name="T14" fmla="*/ 310 w 495"/>
                    <a:gd name="T15" fmla="*/ 358 h 442"/>
                    <a:gd name="T16" fmla="*/ 290 w 495"/>
                    <a:gd name="T17" fmla="*/ 370 h 442"/>
                    <a:gd name="T18" fmla="*/ 279 w 495"/>
                    <a:gd name="T19" fmla="*/ 375 h 442"/>
                    <a:gd name="T20" fmla="*/ 262 w 495"/>
                    <a:gd name="T21" fmla="*/ 342 h 442"/>
                    <a:gd name="T22" fmla="*/ 245 w 495"/>
                    <a:gd name="T23" fmla="*/ 334 h 442"/>
                    <a:gd name="T24" fmla="*/ 200 w 495"/>
                    <a:gd name="T25" fmla="*/ 330 h 442"/>
                    <a:gd name="T26" fmla="*/ 148 w 495"/>
                    <a:gd name="T27" fmla="*/ 352 h 442"/>
                    <a:gd name="T28" fmla="*/ 116 w 495"/>
                    <a:gd name="T29" fmla="*/ 365 h 442"/>
                    <a:gd name="T30" fmla="*/ 88 w 495"/>
                    <a:gd name="T31" fmla="*/ 375 h 442"/>
                    <a:gd name="T32" fmla="*/ 52 w 495"/>
                    <a:gd name="T33" fmla="*/ 372 h 442"/>
                    <a:gd name="T34" fmla="*/ 45 w 495"/>
                    <a:gd name="T35" fmla="*/ 339 h 442"/>
                    <a:gd name="T36" fmla="*/ 22 w 495"/>
                    <a:gd name="T37" fmla="*/ 281 h 442"/>
                    <a:gd name="T38" fmla="*/ 10 w 495"/>
                    <a:gd name="T39" fmla="*/ 239 h 442"/>
                    <a:gd name="T40" fmla="*/ 0 w 495"/>
                    <a:gd name="T41" fmla="*/ 185 h 442"/>
                    <a:gd name="T42" fmla="*/ 31 w 495"/>
                    <a:gd name="T43" fmla="*/ 160 h 442"/>
                    <a:gd name="T44" fmla="*/ 90 w 495"/>
                    <a:gd name="T45" fmla="*/ 138 h 442"/>
                    <a:gd name="T46" fmla="*/ 99 w 495"/>
                    <a:gd name="T47" fmla="*/ 102 h 442"/>
                    <a:gd name="T48" fmla="*/ 117 w 495"/>
                    <a:gd name="T49" fmla="*/ 100 h 442"/>
                    <a:gd name="T50" fmla="*/ 123 w 495"/>
                    <a:gd name="T51" fmla="*/ 80 h 442"/>
                    <a:gd name="T52" fmla="*/ 143 w 495"/>
                    <a:gd name="T53" fmla="*/ 62 h 442"/>
                    <a:gd name="T54" fmla="*/ 167 w 495"/>
                    <a:gd name="T55" fmla="*/ 63 h 442"/>
                    <a:gd name="T56" fmla="*/ 188 w 495"/>
                    <a:gd name="T57" fmla="*/ 65 h 442"/>
                    <a:gd name="T58" fmla="*/ 195 w 495"/>
                    <a:gd name="T59" fmla="*/ 43 h 442"/>
                    <a:gd name="T60" fmla="*/ 219 w 495"/>
                    <a:gd name="T61" fmla="*/ 27 h 442"/>
                    <a:gd name="T62" fmla="*/ 215 w 495"/>
                    <a:gd name="T63" fmla="*/ 11 h 442"/>
                    <a:gd name="T64" fmla="*/ 237 w 495"/>
                    <a:gd name="T65" fmla="*/ 20 h 442"/>
                    <a:gd name="T66" fmla="*/ 259 w 495"/>
                    <a:gd name="T67" fmla="*/ 26 h 442"/>
                    <a:gd name="T68" fmla="*/ 273 w 495"/>
                    <a:gd name="T69" fmla="*/ 22 h 442"/>
                    <a:gd name="T70" fmla="*/ 268 w 495"/>
                    <a:gd name="T71" fmla="*/ 45 h 442"/>
                    <a:gd name="T72" fmla="*/ 278 w 495"/>
                    <a:gd name="T73" fmla="*/ 82 h 442"/>
                    <a:gd name="T74" fmla="*/ 329 w 495"/>
                    <a:gd name="T75" fmla="*/ 112 h 442"/>
                    <a:gd name="T76" fmla="*/ 342 w 495"/>
                    <a:gd name="T77" fmla="*/ 56 h 442"/>
                    <a:gd name="T78" fmla="*/ 352 w 495"/>
                    <a:gd name="T79" fmla="*/ 1 h 442"/>
                    <a:gd name="T80" fmla="*/ 367 w 495"/>
                    <a:gd name="T81" fmla="*/ 53 h 442"/>
                    <a:gd name="T82" fmla="*/ 388 w 495"/>
                    <a:gd name="T83" fmla="*/ 71 h 442"/>
                    <a:gd name="T84" fmla="*/ 400 w 495"/>
                    <a:gd name="T85" fmla="*/ 122 h 442"/>
                    <a:gd name="T86" fmla="*/ 423 w 495"/>
                    <a:gd name="T87" fmla="*/ 146 h 442"/>
                    <a:gd name="T88" fmla="*/ 446 w 495"/>
                    <a:gd name="T89" fmla="*/ 185 h 442"/>
                    <a:gd name="T90" fmla="*/ 470 w 495"/>
                    <a:gd name="T91" fmla="*/ 213 h 442"/>
                    <a:gd name="T92" fmla="*/ 486 w 495"/>
                    <a:gd name="T93" fmla="*/ 251 h 442"/>
                    <a:gd name="T94" fmla="*/ 483 w 495"/>
                    <a:gd name="T95" fmla="*/ 319 h 442"/>
                    <a:gd name="T96" fmla="*/ 461 w 495"/>
                    <a:gd name="T97" fmla="*/ 376 h 442"/>
                    <a:gd name="T98" fmla="*/ 450 w 495"/>
                    <a:gd name="T99" fmla="*/ 412 h 4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495" h="442">
                      <a:moveTo>
                        <a:pt x="447" y="423"/>
                      </a:moveTo>
                      <a:cubicBezTo>
                        <a:pt x="439" y="424"/>
                        <a:pt x="434" y="420"/>
                        <a:pt x="430" y="423"/>
                      </a:cubicBezTo>
                      <a:cubicBezTo>
                        <a:pt x="425" y="427"/>
                        <a:pt x="417" y="435"/>
                        <a:pt x="414" y="436"/>
                      </a:cubicBezTo>
                      <a:cubicBezTo>
                        <a:pt x="411" y="436"/>
                        <a:pt x="413" y="442"/>
                        <a:pt x="410" y="441"/>
                      </a:cubicBezTo>
                      <a:cubicBezTo>
                        <a:pt x="407" y="440"/>
                        <a:pt x="405" y="437"/>
                        <a:pt x="402" y="436"/>
                      </a:cubicBezTo>
                      <a:cubicBezTo>
                        <a:pt x="400" y="435"/>
                        <a:pt x="393" y="436"/>
                        <a:pt x="393" y="433"/>
                      </a:cubicBezTo>
                      <a:cubicBezTo>
                        <a:pt x="393" y="429"/>
                        <a:pt x="396" y="425"/>
                        <a:pt x="393" y="426"/>
                      </a:cubicBezTo>
                      <a:cubicBezTo>
                        <a:pt x="391" y="426"/>
                        <a:pt x="384" y="438"/>
                        <a:pt x="380" y="438"/>
                      </a:cubicBezTo>
                      <a:cubicBezTo>
                        <a:pt x="376" y="438"/>
                        <a:pt x="366" y="431"/>
                        <a:pt x="362" y="432"/>
                      </a:cubicBezTo>
                      <a:cubicBezTo>
                        <a:pt x="358" y="432"/>
                        <a:pt x="354" y="433"/>
                        <a:pt x="352" y="430"/>
                      </a:cubicBezTo>
                      <a:cubicBezTo>
                        <a:pt x="350" y="426"/>
                        <a:pt x="335" y="417"/>
                        <a:pt x="334" y="412"/>
                      </a:cubicBezTo>
                      <a:cubicBezTo>
                        <a:pt x="334" y="407"/>
                        <a:pt x="337" y="410"/>
                        <a:pt x="335" y="405"/>
                      </a:cubicBezTo>
                      <a:cubicBezTo>
                        <a:pt x="332" y="401"/>
                        <a:pt x="330" y="394"/>
                        <a:pt x="328" y="392"/>
                      </a:cubicBezTo>
                      <a:cubicBezTo>
                        <a:pt x="325" y="390"/>
                        <a:pt x="331" y="388"/>
                        <a:pt x="329" y="387"/>
                      </a:cubicBezTo>
                      <a:cubicBezTo>
                        <a:pt x="326" y="386"/>
                        <a:pt x="328" y="390"/>
                        <a:pt x="323" y="391"/>
                      </a:cubicBezTo>
                      <a:cubicBezTo>
                        <a:pt x="318" y="392"/>
                        <a:pt x="313" y="395"/>
                        <a:pt x="313" y="391"/>
                      </a:cubicBezTo>
                      <a:cubicBezTo>
                        <a:pt x="314" y="387"/>
                        <a:pt x="317" y="385"/>
                        <a:pt x="317" y="381"/>
                      </a:cubicBezTo>
                      <a:cubicBezTo>
                        <a:pt x="317" y="377"/>
                        <a:pt x="317" y="369"/>
                        <a:pt x="315" y="370"/>
                      </a:cubicBezTo>
                      <a:cubicBezTo>
                        <a:pt x="312" y="371"/>
                        <a:pt x="312" y="382"/>
                        <a:pt x="310" y="383"/>
                      </a:cubicBezTo>
                      <a:cubicBezTo>
                        <a:pt x="308" y="384"/>
                        <a:pt x="301" y="387"/>
                        <a:pt x="301" y="385"/>
                      </a:cubicBezTo>
                      <a:cubicBezTo>
                        <a:pt x="301" y="383"/>
                        <a:pt x="298" y="381"/>
                        <a:pt x="301" y="380"/>
                      </a:cubicBezTo>
                      <a:cubicBezTo>
                        <a:pt x="304" y="379"/>
                        <a:pt x="306" y="381"/>
                        <a:pt x="306" y="378"/>
                      </a:cubicBezTo>
                      <a:cubicBezTo>
                        <a:pt x="306" y="375"/>
                        <a:pt x="304" y="374"/>
                        <a:pt x="305" y="370"/>
                      </a:cubicBezTo>
                      <a:cubicBezTo>
                        <a:pt x="307" y="366"/>
                        <a:pt x="312" y="361"/>
                        <a:pt x="310" y="358"/>
                      </a:cubicBezTo>
                      <a:cubicBezTo>
                        <a:pt x="309" y="355"/>
                        <a:pt x="309" y="348"/>
                        <a:pt x="307" y="349"/>
                      </a:cubicBezTo>
                      <a:cubicBezTo>
                        <a:pt x="305" y="350"/>
                        <a:pt x="302" y="358"/>
                        <a:pt x="301" y="360"/>
                      </a:cubicBezTo>
                      <a:cubicBezTo>
                        <a:pt x="299" y="361"/>
                        <a:pt x="292" y="369"/>
                        <a:pt x="290" y="370"/>
                      </a:cubicBezTo>
                      <a:cubicBezTo>
                        <a:pt x="288" y="372"/>
                        <a:pt x="287" y="376"/>
                        <a:pt x="289" y="377"/>
                      </a:cubicBezTo>
                      <a:cubicBezTo>
                        <a:pt x="291" y="378"/>
                        <a:pt x="291" y="380"/>
                        <a:pt x="289" y="381"/>
                      </a:cubicBezTo>
                      <a:cubicBezTo>
                        <a:pt x="287" y="381"/>
                        <a:pt x="278" y="379"/>
                        <a:pt x="279" y="375"/>
                      </a:cubicBezTo>
                      <a:cubicBezTo>
                        <a:pt x="280" y="371"/>
                        <a:pt x="276" y="359"/>
                        <a:pt x="273" y="357"/>
                      </a:cubicBezTo>
                      <a:cubicBezTo>
                        <a:pt x="271" y="354"/>
                        <a:pt x="266" y="355"/>
                        <a:pt x="264" y="351"/>
                      </a:cubicBezTo>
                      <a:cubicBezTo>
                        <a:pt x="262" y="347"/>
                        <a:pt x="264" y="344"/>
                        <a:pt x="262" y="342"/>
                      </a:cubicBezTo>
                      <a:cubicBezTo>
                        <a:pt x="261" y="340"/>
                        <a:pt x="261" y="339"/>
                        <a:pt x="258" y="337"/>
                      </a:cubicBezTo>
                      <a:cubicBezTo>
                        <a:pt x="254" y="336"/>
                        <a:pt x="253" y="340"/>
                        <a:pt x="250" y="338"/>
                      </a:cubicBezTo>
                      <a:cubicBezTo>
                        <a:pt x="248" y="337"/>
                        <a:pt x="247" y="334"/>
                        <a:pt x="245" y="334"/>
                      </a:cubicBezTo>
                      <a:cubicBezTo>
                        <a:pt x="243" y="334"/>
                        <a:pt x="245" y="338"/>
                        <a:pt x="240" y="336"/>
                      </a:cubicBezTo>
                      <a:cubicBezTo>
                        <a:pt x="236" y="334"/>
                        <a:pt x="229" y="327"/>
                        <a:pt x="226" y="327"/>
                      </a:cubicBezTo>
                      <a:cubicBezTo>
                        <a:pt x="223" y="327"/>
                        <a:pt x="205" y="327"/>
                        <a:pt x="200" y="330"/>
                      </a:cubicBezTo>
                      <a:cubicBezTo>
                        <a:pt x="195" y="333"/>
                        <a:pt x="186" y="340"/>
                        <a:pt x="180" y="340"/>
                      </a:cubicBezTo>
                      <a:cubicBezTo>
                        <a:pt x="175" y="340"/>
                        <a:pt x="171" y="338"/>
                        <a:pt x="168" y="338"/>
                      </a:cubicBezTo>
                      <a:cubicBezTo>
                        <a:pt x="165" y="338"/>
                        <a:pt x="150" y="349"/>
                        <a:pt x="148" y="352"/>
                      </a:cubicBezTo>
                      <a:cubicBezTo>
                        <a:pt x="147" y="356"/>
                        <a:pt x="146" y="364"/>
                        <a:pt x="144" y="365"/>
                      </a:cubicBezTo>
                      <a:cubicBezTo>
                        <a:pt x="141" y="366"/>
                        <a:pt x="135" y="364"/>
                        <a:pt x="132" y="365"/>
                      </a:cubicBezTo>
                      <a:cubicBezTo>
                        <a:pt x="129" y="365"/>
                        <a:pt x="120" y="365"/>
                        <a:pt x="116" y="365"/>
                      </a:cubicBezTo>
                      <a:cubicBezTo>
                        <a:pt x="113" y="364"/>
                        <a:pt x="101" y="366"/>
                        <a:pt x="99" y="368"/>
                      </a:cubicBezTo>
                      <a:cubicBezTo>
                        <a:pt x="97" y="371"/>
                        <a:pt x="100" y="375"/>
                        <a:pt x="97" y="375"/>
                      </a:cubicBezTo>
                      <a:cubicBezTo>
                        <a:pt x="94" y="375"/>
                        <a:pt x="89" y="373"/>
                        <a:pt x="88" y="375"/>
                      </a:cubicBezTo>
                      <a:cubicBezTo>
                        <a:pt x="87" y="377"/>
                        <a:pt x="85" y="385"/>
                        <a:pt x="80" y="385"/>
                      </a:cubicBezTo>
                      <a:cubicBezTo>
                        <a:pt x="76" y="385"/>
                        <a:pt x="67" y="382"/>
                        <a:pt x="62" y="381"/>
                      </a:cubicBezTo>
                      <a:cubicBezTo>
                        <a:pt x="58" y="380"/>
                        <a:pt x="56" y="373"/>
                        <a:pt x="52" y="372"/>
                      </a:cubicBezTo>
                      <a:cubicBezTo>
                        <a:pt x="48" y="371"/>
                        <a:pt x="43" y="369"/>
                        <a:pt x="43" y="362"/>
                      </a:cubicBezTo>
                      <a:cubicBezTo>
                        <a:pt x="43" y="356"/>
                        <a:pt x="51" y="361"/>
                        <a:pt x="50" y="355"/>
                      </a:cubicBezTo>
                      <a:cubicBezTo>
                        <a:pt x="49" y="349"/>
                        <a:pt x="45" y="342"/>
                        <a:pt x="45" y="339"/>
                      </a:cubicBezTo>
                      <a:cubicBezTo>
                        <a:pt x="45" y="336"/>
                        <a:pt x="44" y="330"/>
                        <a:pt x="42" y="328"/>
                      </a:cubicBezTo>
                      <a:cubicBezTo>
                        <a:pt x="40" y="326"/>
                        <a:pt x="31" y="309"/>
                        <a:pt x="31" y="305"/>
                      </a:cubicBezTo>
                      <a:cubicBezTo>
                        <a:pt x="30" y="302"/>
                        <a:pt x="26" y="287"/>
                        <a:pt x="22" y="281"/>
                      </a:cubicBezTo>
                      <a:cubicBezTo>
                        <a:pt x="18" y="276"/>
                        <a:pt x="13" y="263"/>
                        <a:pt x="10" y="259"/>
                      </a:cubicBezTo>
                      <a:cubicBezTo>
                        <a:pt x="8" y="255"/>
                        <a:pt x="8" y="255"/>
                        <a:pt x="11" y="251"/>
                      </a:cubicBezTo>
                      <a:cubicBezTo>
                        <a:pt x="13" y="247"/>
                        <a:pt x="14" y="243"/>
                        <a:pt x="10" y="239"/>
                      </a:cubicBezTo>
                      <a:cubicBezTo>
                        <a:pt x="7" y="235"/>
                        <a:pt x="0" y="224"/>
                        <a:pt x="0" y="218"/>
                      </a:cubicBezTo>
                      <a:cubicBezTo>
                        <a:pt x="0" y="212"/>
                        <a:pt x="3" y="209"/>
                        <a:pt x="2" y="204"/>
                      </a:cubicBezTo>
                      <a:cubicBezTo>
                        <a:pt x="0" y="199"/>
                        <a:pt x="0" y="189"/>
                        <a:pt x="0" y="185"/>
                      </a:cubicBezTo>
                      <a:cubicBezTo>
                        <a:pt x="1" y="181"/>
                        <a:pt x="5" y="190"/>
                        <a:pt x="7" y="186"/>
                      </a:cubicBezTo>
                      <a:cubicBezTo>
                        <a:pt x="10" y="182"/>
                        <a:pt x="9" y="180"/>
                        <a:pt x="11" y="177"/>
                      </a:cubicBezTo>
                      <a:cubicBezTo>
                        <a:pt x="13" y="175"/>
                        <a:pt x="27" y="164"/>
                        <a:pt x="31" y="160"/>
                      </a:cubicBezTo>
                      <a:cubicBezTo>
                        <a:pt x="35" y="156"/>
                        <a:pt x="45" y="159"/>
                        <a:pt x="51" y="156"/>
                      </a:cubicBezTo>
                      <a:cubicBezTo>
                        <a:pt x="57" y="153"/>
                        <a:pt x="61" y="150"/>
                        <a:pt x="64" y="150"/>
                      </a:cubicBezTo>
                      <a:cubicBezTo>
                        <a:pt x="68" y="150"/>
                        <a:pt x="88" y="144"/>
                        <a:pt x="90" y="138"/>
                      </a:cubicBezTo>
                      <a:cubicBezTo>
                        <a:pt x="92" y="131"/>
                        <a:pt x="90" y="129"/>
                        <a:pt x="94" y="125"/>
                      </a:cubicBezTo>
                      <a:cubicBezTo>
                        <a:pt x="99" y="122"/>
                        <a:pt x="98" y="119"/>
                        <a:pt x="97" y="116"/>
                      </a:cubicBezTo>
                      <a:cubicBezTo>
                        <a:pt x="97" y="113"/>
                        <a:pt x="96" y="105"/>
                        <a:pt x="99" y="102"/>
                      </a:cubicBezTo>
                      <a:cubicBezTo>
                        <a:pt x="102" y="99"/>
                        <a:pt x="104" y="92"/>
                        <a:pt x="105" y="94"/>
                      </a:cubicBezTo>
                      <a:cubicBezTo>
                        <a:pt x="106" y="96"/>
                        <a:pt x="112" y="113"/>
                        <a:pt x="113" y="111"/>
                      </a:cubicBezTo>
                      <a:cubicBezTo>
                        <a:pt x="115" y="108"/>
                        <a:pt x="118" y="102"/>
                        <a:pt x="117" y="100"/>
                      </a:cubicBezTo>
                      <a:cubicBezTo>
                        <a:pt x="117" y="99"/>
                        <a:pt x="109" y="95"/>
                        <a:pt x="113" y="91"/>
                      </a:cubicBezTo>
                      <a:cubicBezTo>
                        <a:pt x="118" y="88"/>
                        <a:pt x="123" y="98"/>
                        <a:pt x="124" y="93"/>
                      </a:cubicBezTo>
                      <a:cubicBezTo>
                        <a:pt x="124" y="89"/>
                        <a:pt x="123" y="85"/>
                        <a:pt x="123" y="80"/>
                      </a:cubicBezTo>
                      <a:cubicBezTo>
                        <a:pt x="123" y="76"/>
                        <a:pt x="125" y="78"/>
                        <a:pt x="127" y="75"/>
                      </a:cubicBezTo>
                      <a:cubicBezTo>
                        <a:pt x="130" y="72"/>
                        <a:pt x="130" y="70"/>
                        <a:pt x="132" y="66"/>
                      </a:cubicBezTo>
                      <a:cubicBezTo>
                        <a:pt x="134" y="61"/>
                        <a:pt x="143" y="66"/>
                        <a:pt x="143" y="62"/>
                      </a:cubicBezTo>
                      <a:cubicBezTo>
                        <a:pt x="144" y="59"/>
                        <a:pt x="146" y="56"/>
                        <a:pt x="150" y="53"/>
                      </a:cubicBezTo>
                      <a:cubicBezTo>
                        <a:pt x="154" y="50"/>
                        <a:pt x="161" y="53"/>
                        <a:pt x="163" y="55"/>
                      </a:cubicBezTo>
                      <a:cubicBezTo>
                        <a:pt x="164" y="57"/>
                        <a:pt x="164" y="62"/>
                        <a:pt x="167" y="63"/>
                      </a:cubicBezTo>
                      <a:cubicBezTo>
                        <a:pt x="170" y="64"/>
                        <a:pt x="168" y="76"/>
                        <a:pt x="170" y="73"/>
                      </a:cubicBezTo>
                      <a:cubicBezTo>
                        <a:pt x="173" y="69"/>
                        <a:pt x="172" y="67"/>
                        <a:pt x="176" y="68"/>
                      </a:cubicBezTo>
                      <a:cubicBezTo>
                        <a:pt x="181" y="68"/>
                        <a:pt x="188" y="67"/>
                        <a:pt x="188" y="65"/>
                      </a:cubicBezTo>
                      <a:cubicBezTo>
                        <a:pt x="188" y="64"/>
                        <a:pt x="183" y="62"/>
                        <a:pt x="185" y="58"/>
                      </a:cubicBezTo>
                      <a:cubicBezTo>
                        <a:pt x="188" y="54"/>
                        <a:pt x="190" y="52"/>
                        <a:pt x="190" y="49"/>
                      </a:cubicBezTo>
                      <a:cubicBezTo>
                        <a:pt x="190" y="45"/>
                        <a:pt x="196" y="46"/>
                        <a:pt x="195" y="43"/>
                      </a:cubicBezTo>
                      <a:cubicBezTo>
                        <a:pt x="195" y="40"/>
                        <a:pt x="194" y="34"/>
                        <a:pt x="198" y="32"/>
                      </a:cubicBezTo>
                      <a:cubicBezTo>
                        <a:pt x="202" y="30"/>
                        <a:pt x="203" y="27"/>
                        <a:pt x="206" y="26"/>
                      </a:cubicBezTo>
                      <a:cubicBezTo>
                        <a:pt x="210" y="24"/>
                        <a:pt x="215" y="28"/>
                        <a:pt x="219" y="27"/>
                      </a:cubicBezTo>
                      <a:cubicBezTo>
                        <a:pt x="222" y="27"/>
                        <a:pt x="229" y="25"/>
                        <a:pt x="227" y="22"/>
                      </a:cubicBezTo>
                      <a:cubicBezTo>
                        <a:pt x="225" y="19"/>
                        <a:pt x="226" y="14"/>
                        <a:pt x="222" y="14"/>
                      </a:cubicBezTo>
                      <a:cubicBezTo>
                        <a:pt x="217" y="14"/>
                        <a:pt x="210" y="16"/>
                        <a:pt x="215" y="11"/>
                      </a:cubicBezTo>
                      <a:cubicBezTo>
                        <a:pt x="219" y="6"/>
                        <a:pt x="219" y="8"/>
                        <a:pt x="223" y="9"/>
                      </a:cubicBezTo>
                      <a:cubicBezTo>
                        <a:pt x="227" y="9"/>
                        <a:pt x="226" y="16"/>
                        <a:pt x="229" y="14"/>
                      </a:cubicBezTo>
                      <a:cubicBezTo>
                        <a:pt x="232" y="11"/>
                        <a:pt x="233" y="22"/>
                        <a:pt x="237" y="20"/>
                      </a:cubicBezTo>
                      <a:cubicBezTo>
                        <a:pt x="240" y="17"/>
                        <a:pt x="243" y="17"/>
                        <a:pt x="246" y="20"/>
                      </a:cubicBezTo>
                      <a:cubicBezTo>
                        <a:pt x="249" y="24"/>
                        <a:pt x="252" y="25"/>
                        <a:pt x="255" y="23"/>
                      </a:cubicBezTo>
                      <a:cubicBezTo>
                        <a:pt x="259" y="22"/>
                        <a:pt x="256" y="27"/>
                        <a:pt x="259" y="26"/>
                      </a:cubicBezTo>
                      <a:cubicBezTo>
                        <a:pt x="263" y="24"/>
                        <a:pt x="264" y="17"/>
                        <a:pt x="267" y="20"/>
                      </a:cubicBezTo>
                      <a:cubicBezTo>
                        <a:pt x="270" y="24"/>
                        <a:pt x="269" y="31"/>
                        <a:pt x="271" y="28"/>
                      </a:cubicBezTo>
                      <a:cubicBezTo>
                        <a:pt x="272" y="25"/>
                        <a:pt x="268" y="20"/>
                        <a:pt x="273" y="22"/>
                      </a:cubicBezTo>
                      <a:cubicBezTo>
                        <a:pt x="279" y="23"/>
                        <a:pt x="281" y="27"/>
                        <a:pt x="280" y="30"/>
                      </a:cubicBezTo>
                      <a:cubicBezTo>
                        <a:pt x="278" y="33"/>
                        <a:pt x="276" y="39"/>
                        <a:pt x="275" y="41"/>
                      </a:cubicBezTo>
                      <a:cubicBezTo>
                        <a:pt x="274" y="43"/>
                        <a:pt x="269" y="42"/>
                        <a:pt x="268" y="45"/>
                      </a:cubicBezTo>
                      <a:cubicBezTo>
                        <a:pt x="268" y="48"/>
                        <a:pt x="274" y="53"/>
                        <a:pt x="270" y="55"/>
                      </a:cubicBezTo>
                      <a:cubicBezTo>
                        <a:pt x="266" y="58"/>
                        <a:pt x="260" y="63"/>
                        <a:pt x="264" y="69"/>
                      </a:cubicBezTo>
                      <a:cubicBezTo>
                        <a:pt x="268" y="75"/>
                        <a:pt x="272" y="76"/>
                        <a:pt x="278" y="82"/>
                      </a:cubicBezTo>
                      <a:cubicBezTo>
                        <a:pt x="284" y="88"/>
                        <a:pt x="288" y="88"/>
                        <a:pt x="294" y="93"/>
                      </a:cubicBezTo>
                      <a:cubicBezTo>
                        <a:pt x="300" y="98"/>
                        <a:pt x="308" y="100"/>
                        <a:pt x="311" y="104"/>
                      </a:cubicBezTo>
                      <a:cubicBezTo>
                        <a:pt x="314" y="107"/>
                        <a:pt x="320" y="119"/>
                        <a:pt x="329" y="112"/>
                      </a:cubicBezTo>
                      <a:cubicBezTo>
                        <a:pt x="338" y="106"/>
                        <a:pt x="339" y="96"/>
                        <a:pt x="339" y="89"/>
                      </a:cubicBezTo>
                      <a:cubicBezTo>
                        <a:pt x="339" y="82"/>
                        <a:pt x="338" y="76"/>
                        <a:pt x="340" y="71"/>
                      </a:cubicBezTo>
                      <a:cubicBezTo>
                        <a:pt x="343" y="66"/>
                        <a:pt x="344" y="61"/>
                        <a:pt x="342" y="56"/>
                      </a:cubicBezTo>
                      <a:cubicBezTo>
                        <a:pt x="340" y="52"/>
                        <a:pt x="342" y="38"/>
                        <a:pt x="343" y="34"/>
                      </a:cubicBezTo>
                      <a:cubicBezTo>
                        <a:pt x="344" y="31"/>
                        <a:pt x="346" y="19"/>
                        <a:pt x="346" y="16"/>
                      </a:cubicBezTo>
                      <a:cubicBezTo>
                        <a:pt x="347" y="13"/>
                        <a:pt x="349" y="0"/>
                        <a:pt x="352" y="1"/>
                      </a:cubicBezTo>
                      <a:cubicBezTo>
                        <a:pt x="355" y="2"/>
                        <a:pt x="354" y="15"/>
                        <a:pt x="357" y="17"/>
                      </a:cubicBezTo>
                      <a:cubicBezTo>
                        <a:pt x="361" y="19"/>
                        <a:pt x="363" y="29"/>
                        <a:pt x="364" y="31"/>
                      </a:cubicBezTo>
                      <a:cubicBezTo>
                        <a:pt x="366" y="33"/>
                        <a:pt x="363" y="46"/>
                        <a:pt x="367" y="53"/>
                      </a:cubicBezTo>
                      <a:cubicBezTo>
                        <a:pt x="372" y="59"/>
                        <a:pt x="368" y="64"/>
                        <a:pt x="373" y="63"/>
                      </a:cubicBezTo>
                      <a:cubicBezTo>
                        <a:pt x="377" y="62"/>
                        <a:pt x="380" y="56"/>
                        <a:pt x="381" y="58"/>
                      </a:cubicBezTo>
                      <a:cubicBezTo>
                        <a:pt x="382" y="61"/>
                        <a:pt x="388" y="67"/>
                        <a:pt x="388" y="71"/>
                      </a:cubicBezTo>
                      <a:cubicBezTo>
                        <a:pt x="388" y="76"/>
                        <a:pt x="387" y="91"/>
                        <a:pt x="391" y="96"/>
                      </a:cubicBezTo>
                      <a:cubicBezTo>
                        <a:pt x="395" y="101"/>
                        <a:pt x="400" y="107"/>
                        <a:pt x="400" y="111"/>
                      </a:cubicBezTo>
                      <a:cubicBezTo>
                        <a:pt x="399" y="114"/>
                        <a:pt x="397" y="120"/>
                        <a:pt x="400" y="122"/>
                      </a:cubicBezTo>
                      <a:cubicBezTo>
                        <a:pt x="403" y="123"/>
                        <a:pt x="398" y="133"/>
                        <a:pt x="402" y="135"/>
                      </a:cubicBezTo>
                      <a:cubicBezTo>
                        <a:pt x="406" y="137"/>
                        <a:pt x="413" y="142"/>
                        <a:pt x="415" y="141"/>
                      </a:cubicBezTo>
                      <a:cubicBezTo>
                        <a:pt x="416" y="141"/>
                        <a:pt x="421" y="146"/>
                        <a:pt x="423" y="146"/>
                      </a:cubicBezTo>
                      <a:cubicBezTo>
                        <a:pt x="425" y="146"/>
                        <a:pt x="425" y="153"/>
                        <a:pt x="430" y="153"/>
                      </a:cubicBezTo>
                      <a:cubicBezTo>
                        <a:pt x="436" y="153"/>
                        <a:pt x="430" y="161"/>
                        <a:pt x="435" y="163"/>
                      </a:cubicBezTo>
                      <a:cubicBezTo>
                        <a:pt x="440" y="164"/>
                        <a:pt x="443" y="185"/>
                        <a:pt x="446" y="185"/>
                      </a:cubicBezTo>
                      <a:cubicBezTo>
                        <a:pt x="449" y="185"/>
                        <a:pt x="459" y="190"/>
                        <a:pt x="459" y="193"/>
                      </a:cubicBezTo>
                      <a:cubicBezTo>
                        <a:pt x="459" y="195"/>
                        <a:pt x="458" y="206"/>
                        <a:pt x="461" y="205"/>
                      </a:cubicBezTo>
                      <a:cubicBezTo>
                        <a:pt x="464" y="205"/>
                        <a:pt x="467" y="213"/>
                        <a:pt x="470" y="213"/>
                      </a:cubicBezTo>
                      <a:cubicBezTo>
                        <a:pt x="473" y="213"/>
                        <a:pt x="474" y="222"/>
                        <a:pt x="476" y="223"/>
                      </a:cubicBezTo>
                      <a:cubicBezTo>
                        <a:pt x="478" y="223"/>
                        <a:pt x="483" y="230"/>
                        <a:pt x="484" y="233"/>
                      </a:cubicBezTo>
                      <a:cubicBezTo>
                        <a:pt x="485" y="235"/>
                        <a:pt x="487" y="248"/>
                        <a:pt x="486" y="251"/>
                      </a:cubicBezTo>
                      <a:cubicBezTo>
                        <a:pt x="486" y="255"/>
                        <a:pt x="487" y="262"/>
                        <a:pt x="487" y="266"/>
                      </a:cubicBezTo>
                      <a:cubicBezTo>
                        <a:pt x="488" y="269"/>
                        <a:pt x="495" y="284"/>
                        <a:pt x="492" y="287"/>
                      </a:cubicBezTo>
                      <a:cubicBezTo>
                        <a:pt x="490" y="290"/>
                        <a:pt x="483" y="312"/>
                        <a:pt x="483" y="319"/>
                      </a:cubicBezTo>
                      <a:cubicBezTo>
                        <a:pt x="483" y="325"/>
                        <a:pt x="481" y="336"/>
                        <a:pt x="480" y="339"/>
                      </a:cubicBezTo>
                      <a:cubicBezTo>
                        <a:pt x="479" y="342"/>
                        <a:pt x="471" y="350"/>
                        <a:pt x="469" y="356"/>
                      </a:cubicBezTo>
                      <a:cubicBezTo>
                        <a:pt x="467" y="362"/>
                        <a:pt x="460" y="370"/>
                        <a:pt x="461" y="376"/>
                      </a:cubicBezTo>
                      <a:cubicBezTo>
                        <a:pt x="461" y="381"/>
                        <a:pt x="460" y="385"/>
                        <a:pt x="457" y="386"/>
                      </a:cubicBezTo>
                      <a:cubicBezTo>
                        <a:pt x="454" y="387"/>
                        <a:pt x="452" y="398"/>
                        <a:pt x="452" y="403"/>
                      </a:cubicBezTo>
                      <a:cubicBezTo>
                        <a:pt x="452" y="409"/>
                        <a:pt x="449" y="409"/>
                        <a:pt x="450" y="412"/>
                      </a:cubicBezTo>
                      <a:cubicBezTo>
                        <a:pt x="450" y="415"/>
                        <a:pt x="451" y="422"/>
                        <a:pt x="447" y="423"/>
                      </a:cubicBezTo>
                      <a:close/>
                    </a:path>
                  </a:pathLst>
                </a:custGeom>
                <a:solidFill>
                  <a:srgbClr val="C9C0D6"/>
                </a:solidFill>
                <a:ln w="3175" cap="flat">
                  <a:solidFill>
                    <a:srgbClr val="000000"/>
                  </a:solidFill>
                  <a:prstDash val="solid"/>
                  <a:miter lim="800000"/>
                  <a:headEnd/>
                  <a:tailEnd/>
                </a:ln>
              </p:spPr>
              <p:txBody>
                <a:bodyPr/>
                <a:lstStyle/>
                <a:p>
                  <a:endParaRPr lang="ja-JP" altLang="en-US"/>
                </a:p>
              </p:txBody>
            </p:sp>
            <p:sp>
              <p:nvSpPr>
                <p:cNvPr id="91" name="Freeform 236">
                  <a:extLst>
                    <a:ext uri="{FF2B5EF4-FFF2-40B4-BE49-F238E27FC236}">
                      <a16:creationId xmlns:a16="http://schemas.microsoft.com/office/drawing/2014/main" id="{9122D95E-EB30-4FCA-AF58-B84853CFF8CF}"/>
                    </a:ext>
                  </a:extLst>
                </p:cNvPr>
                <p:cNvSpPr>
                  <a:spLocks noChangeAspect="1"/>
                </p:cNvSpPr>
                <p:nvPr/>
              </p:nvSpPr>
              <p:spPr bwMode="auto">
                <a:xfrm>
                  <a:off x="2603" y="2516"/>
                  <a:ext cx="38" cy="24"/>
                </a:xfrm>
                <a:custGeom>
                  <a:avLst/>
                  <a:gdLst>
                    <a:gd name="T0" fmla="*/ 13 w 19"/>
                    <a:gd name="T1" fmla="*/ 11 h 12"/>
                    <a:gd name="T2" fmla="*/ 1 w 19"/>
                    <a:gd name="T3" fmla="*/ 8 h 12"/>
                    <a:gd name="T4" fmla="*/ 3 w 19"/>
                    <a:gd name="T5" fmla="*/ 1 h 12"/>
                    <a:gd name="T6" fmla="*/ 11 w 19"/>
                    <a:gd name="T7" fmla="*/ 2 h 12"/>
                    <a:gd name="T8" fmla="*/ 18 w 19"/>
                    <a:gd name="T9" fmla="*/ 4 h 12"/>
                    <a:gd name="T10" fmla="*/ 13 w 19"/>
                    <a:gd name="T11" fmla="*/ 11 h 12"/>
                  </a:gdLst>
                  <a:ahLst/>
                  <a:cxnLst>
                    <a:cxn ang="0">
                      <a:pos x="T0" y="T1"/>
                    </a:cxn>
                    <a:cxn ang="0">
                      <a:pos x="T2" y="T3"/>
                    </a:cxn>
                    <a:cxn ang="0">
                      <a:pos x="T4" y="T5"/>
                    </a:cxn>
                    <a:cxn ang="0">
                      <a:pos x="T6" y="T7"/>
                    </a:cxn>
                    <a:cxn ang="0">
                      <a:pos x="T8" y="T9"/>
                    </a:cxn>
                    <a:cxn ang="0">
                      <a:pos x="T10" y="T11"/>
                    </a:cxn>
                  </a:cxnLst>
                  <a:rect l="0" t="0" r="r" b="b"/>
                  <a:pathLst>
                    <a:path w="19" h="12">
                      <a:moveTo>
                        <a:pt x="13" y="11"/>
                      </a:moveTo>
                      <a:cubicBezTo>
                        <a:pt x="5" y="12"/>
                        <a:pt x="0" y="12"/>
                        <a:pt x="1" y="8"/>
                      </a:cubicBezTo>
                      <a:cubicBezTo>
                        <a:pt x="2" y="5"/>
                        <a:pt x="1" y="1"/>
                        <a:pt x="3" y="1"/>
                      </a:cubicBezTo>
                      <a:cubicBezTo>
                        <a:pt x="5" y="1"/>
                        <a:pt x="8" y="3"/>
                        <a:pt x="11" y="2"/>
                      </a:cubicBezTo>
                      <a:cubicBezTo>
                        <a:pt x="14" y="0"/>
                        <a:pt x="17" y="0"/>
                        <a:pt x="18" y="4"/>
                      </a:cubicBezTo>
                      <a:cubicBezTo>
                        <a:pt x="19" y="7"/>
                        <a:pt x="17" y="10"/>
                        <a:pt x="13" y="11"/>
                      </a:cubicBezTo>
                      <a:close/>
                    </a:path>
                  </a:pathLst>
                </a:custGeom>
                <a:solidFill>
                  <a:srgbClr val="C9C0D6"/>
                </a:solidFill>
                <a:ln w="3175" cap="flat">
                  <a:solidFill>
                    <a:srgbClr val="000000"/>
                  </a:solidFill>
                  <a:prstDash val="solid"/>
                  <a:miter lim="800000"/>
                  <a:headEnd/>
                  <a:tailEnd/>
                </a:ln>
              </p:spPr>
              <p:txBody>
                <a:bodyPr/>
                <a:lstStyle/>
                <a:p>
                  <a:endParaRPr lang="ja-JP" altLang="en-US"/>
                </a:p>
              </p:txBody>
            </p:sp>
            <p:sp>
              <p:nvSpPr>
                <p:cNvPr id="92" name="Freeform 237">
                  <a:extLst>
                    <a:ext uri="{FF2B5EF4-FFF2-40B4-BE49-F238E27FC236}">
                      <a16:creationId xmlns:a16="http://schemas.microsoft.com/office/drawing/2014/main" id="{5A81D77D-3050-4E93-B49A-F33ACC7C8585}"/>
                    </a:ext>
                  </a:extLst>
                </p:cNvPr>
                <p:cNvSpPr>
                  <a:spLocks noChangeAspect="1"/>
                </p:cNvSpPr>
                <p:nvPr/>
              </p:nvSpPr>
              <p:spPr bwMode="auto">
                <a:xfrm>
                  <a:off x="3072" y="2288"/>
                  <a:ext cx="110" cy="74"/>
                </a:xfrm>
                <a:custGeom>
                  <a:avLst/>
                  <a:gdLst>
                    <a:gd name="T0" fmla="*/ 28 w 55"/>
                    <a:gd name="T1" fmla="*/ 35 h 37"/>
                    <a:gd name="T2" fmla="*/ 19 w 55"/>
                    <a:gd name="T3" fmla="*/ 36 h 37"/>
                    <a:gd name="T4" fmla="*/ 14 w 55"/>
                    <a:gd name="T5" fmla="*/ 31 h 37"/>
                    <a:gd name="T6" fmla="*/ 5 w 55"/>
                    <a:gd name="T7" fmla="*/ 29 h 37"/>
                    <a:gd name="T8" fmla="*/ 4 w 55"/>
                    <a:gd name="T9" fmla="*/ 23 h 37"/>
                    <a:gd name="T10" fmla="*/ 18 w 55"/>
                    <a:gd name="T11" fmla="*/ 24 h 37"/>
                    <a:gd name="T12" fmla="*/ 30 w 55"/>
                    <a:gd name="T13" fmla="*/ 23 h 37"/>
                    <a:gd name="T14" fmla="*/ 36 w 55"/>
                    <a:gd name="T15" fmla="*/ 22 h 37"/>
                    <a:gd name="T16" fmla="*/ 41 w 55"/>
                    <a:gd name="T17" fmla="*/ 14 h 37"/>
                    <a:gd name="T18" fmla="*/ 46 w 55"/>
                    <a:gd name="T19" fmla="*/ 12 h 37"/>
                    <a:gd name="T20" fmla="*/ 43 w 55"/>
                    <a:gd name="T21" fmla="*/ 2 h 37"/>
                    <a:gd name="T22" fmla="*/ 48 w 55"/>
                    <a:gd name="T23" fmla="*/ 3 h 37"/>
                    <a:gd name="T24" fmla="*/ 51 w 55"/>
                    <a:gd name="T25" fmla="*/ 2 h 37"/>
                    <a:gd name="T26" fmla="*/ 54 w 55"/>
                    <a:gd name="T27" fmla="*/ 13 h 37"/>
                    <a:gd name="T28" fmla="*/ 50 w 55"/>
                    <a:gd name="T29" fmla="*/ 16 h 37"/>
                    <a:gd name="T30" fmla="*/ 50 w 55"/>
                    <a:gd name="T31" fmla="*/ 23 h 37"/>
                    <a:gd name="T32" fmla="*/ 43 w 55"/>
                    <a:gd name="T33" fmla="*/ 24 h 37"/>
                    <a:gd name="T34" fmla="*/ 38 w 55"/>
                    <a:gd name="T35" fmla="*/ 30 h 37"/>
                    <a:gd name="T36" fmla="*/ 28 w 55"/>
                    <a:gd name="T37" fmla="*/ 35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5" h="37">
                      <a:moveTo>
                        <a:pt x="28" y="35"/>
                      </a:moveTo>
                      <a:cubicBezTo>
                        <a:pt x="26" y="36"/>
                        <a:pt x="22" y="37"/>
                        <a:pt x="19" y="36"/>
                      </a:cubicBezTo>
                      <a:cubicBezTo>
                        <a:pt x="17" y="34"/>
                        <a:pt x="16" y="31"/>
                        <a:pt x="14" y="31"/>
                      </a:cubicBezTo>
                      <a:cubicBezTo>
                        <a:pt x="13" y="31"/>
                        <a:pt x="6" y="29"/>
                        <a:pt x="5" y="29"/>
                      </a:cubicBezTo>
                      <a:cubicBezTo>
                        <a:pt x="3" y="29"/>
                        <a:pt x="0" y="23"/>
                        <a:pt x="4" y="23"/>
                      </a:cubicBezTo>
                      <a:cubicBezTo>
                        <a:pt x="8" y="23"/>
                        <a:pt x="15" y="24"/>
                        <a:pt x="18" y="24"/>
                      </a:cubicBezTo>
                      <a:cubicBezTo>
                        <a:pt x="22" y="24"/>
                        <a:pt x="28" y="25"/>
                        <a:pt x="30" y="23"/>
                      </a:cubicBezTo>
                      <a:cubicBezTo>
                        <a:pt x="31" y="21"/>
                        <a:pt x="34" y="25"/>
                        <a:pt x="36" y="22"/>
                      </a:cubicBezTo>
                      <a:cubicBezTo>
                        <a:pt x="38" y="19"/>
                        <a:pt x="38" y="15"/>
                        <a:pt x="41" y="14"/>
                      </a:cubicBezTo>
                      <a:cubicBezTo>
                        <a:pt x="44" y="14"/>
                        <a:pt x="45" y="15"/>
                        <a:pt x="46" y="12"/>
                      </a:cubicBezTo>
                      <a:cubicBezTo>
                        <a:pt x="46" y="10"/>
                        <a:pt x="40" y="2"/>
                        <a:pt x="43" y="2"/>
                      </a:cubicBezTo>
                      <a:cubicBezTo>
                        <a:pt x="46" y="2"/>
                        <a:pt x="45" y="5"/>
                        <a:pt x="48" y="3"/>
                      </a:cubicBezTo>
                      <a:cubicBezTo>
                        <a:pt x="51" y="2"/>
                        <a:pt x="49" y="0"/>
                        <a:pt x="51" y="2"/>
                      </a:cubicBezTo>
                      <a:cubicBezTo>
                        <a:pt x="53" y="3"/>
                        <a:pt x="55" y="12"/>
                        <a:pt x="54" y="13"/>
                      </a:cubicBezTo>
                      <a:cubicBezTo>
                        <a:pt x="52" y="14"/>
                        <a:pt x="50" y="14"/>
                        <a:pt x="50" y="16"/>
                      </a:cubicBezTo>
                      <a:cubicBezTo>
                        <a:pt x="51" y="18"/>
                        <a:pt x="53" y="22"/>
                        <a:pt x="50" y="23"/>
                      </a:cubicBezTo>
                      <a:cubicBezTo>
                        <a:pt x="48" y="23"/>
                        <a:pt x="44" y="22"/>
                        <a:pt x="43" y="24"/>
                      </a:cubicBezTo>
                      <a:cubicBezTo>
                        <a:pt x="41" y="26"/>
                        <a:pt x="40" y="29"/>
                        <a:pt x="38" y="30"/>
                      </a:cubicBezTo>
                      <a:cubicBezTo>
                        <a:pt x="37" y="30"/>
                        <a:pt x="31" y="34"/>
                        <a:pt x="28" y="35"/>
                      </a:cubicBezTo>
                      <a:close/>
                    </a:path>
                  </a:pathLst>
                </a:custGeom>
                <a:solidFill>
                  <a:srgbClr val="C9C0D6"/>
                </a:solidFill>
                <a:ln w="3175" cap="flat">
                  <a:solidFill>
                    <a:srgbClr val="000000"/>
                  </a:solidFill>
                  <a:prstDash val="solid"/>
                  <a:miter lim="800000"/>
                  <a:headEnd/>
                  <a:tailEnd/>
                </a:ln>
              </p:spPr>
              <p:txBody>
                <a:bodyPr/>
                <a:lstStyle/>
                <a:p>
                  <a:endParaRPr lang="ja-JP" altLang="en-US"/>
                </a:p>
              </p:txBody>
            </p:sp>
            <p:sp>
              <p:nvSpPr>
                <p:cNvPr id="93" name="Freeform 238">
                  <a:extLst>
                    <a:ext uri="{FF2B5EF4-FFF2-40B4-BE49-F238E27FC236}">
                      <a16:creationId xmlns:a16="http://schemas.microsoft.com/office/drawing/2014/main" id="{1B29B5AC-68B1-46DB-9665-6B186E1D725D}"/>
                    </a:ext>
                  </a:extLst>
                </p:cNvPr>
                <p:cNvSpPr>
                  <a:spLocks noChangeAspect="1"/>
                </p:cNvSpPr>
                <p:nvPr/>
              </p:nvSpPr>
              <p:spPr bwMode="auto">
                <a:xfrm>
                  <a:off x="3240" y="2334"/>
                  <a:ext cx="36" cy="46"/>
                </a:xfrm>
                <a:custGeom>
                  <a:avLst/>
                  <a:gdLst>
                    <a:gd name="T0" fmla="*/ 14 w 18"/>
                    <a:gd name="T1" fmla="*/ 22 h 23"/>
                    <a:gd name="T2" fmla="*/ 8 w 18"/>
                    <a:gd name="T3" fmla="*/ 18 h 23"/>
                    <a:gd name="T4" fmla="*/ 5 w 18"/>
                    <a:gd name="T5" fmla="*/ 12 h 23"/>
                    <a:gd name="T6" fmla="*/ 1 w 18"/>
                    <a:gd name="T7" fmla="*/ 2 h 23"/>
                    <a:gd name="T8" fmla="*/ 7 w 18"/>
                    <a:gd name="T9" fmla="*/ 6 h 23"/>
                    <a:gd name="T10" fmla="*/ 14 w 18"/>
                    <a:gd name="T11" fmla="*/ 14 h 23"/>
                    <a:gd name="T12" fmla="*/ 14 w 18"/>
                    <a:gd name="T13" fmla="*/ 22 h 23"/>
                  </a:gdLst>
                  <a:ahLst/>
                  <a:cxnLst>
                    <a:cxn ang="0">
                      <a:pos x="T0" y="T1"/>
                    </a:cxn>
                    <a:cxn ang="0">
                      <a:pos x="T2" y="T3"/>
                    </a:cxn>
                    <a:cxn ang="0">
                      <a:pos x="T4" y="T5"/>
                    </a:cxn>
                    <a:cxn ang="0">
                      <a:pos x="T6" y="T7"/>
                    </a:cxn>
                    <a:cxn ang="0">
                      <a:pos x="T8" y="T9"/>
                    </a:cxn>
                    <a:cxn ang="0">
                      <a:pos x="T10" y="T11"/>
                    </a:cxn>
                    <a:cxn ang="0">
                      <a:pos x="T12" y="T13"/>
                    </a:cxn>
                  </a:cxnLst>
                  <a:rect l="0" t="0" r="r" b="b"/>
                  <a:pathLst>
                    <a:path w="18" h="23">
                      <a:moveTo>
                        <a:pt x="14" y="22"/>
                      </a:moveTo>
                      <a:cubicBezTo>
                        <a:pt x="9" y="21"/>
                        <a:pt x="7" y="20"/>
                        <a:pt x="8" y="18"/>
                      </a:cubicBezTo>
                      <a:cubicBezTo>
                        <a:pt x="8" y="16"/>
                        <a:pt x="8" y="13"/>
                        <a:pt x="5" y="12"/>
                      </a:cubicBezTo>
                      <a:cubicBezTo>
                        <a:pt x="2" y="11"/>
                        <a:pt x="0" y="4"/>
                        <a:pt x="1" y="2"/>
                      </a:cubicBezTo>
                      <a:cubicBezTo>
                        <a:pt x="2" y="0"/>
                        <a:pt x="5" y="2"/>
                        <a:pt x="7" y="6"/>
                      </a:cubicBezTo>
                      <a:cubicBezTo>
                        <a:pt x="9" y="9"/>
                        <a:pt x="12" y="14"/>
                        <a:pt x="14" y="14"/>
                      </a:cubicBezTo>
                      <a:cubicBezTo>
                        <a:pt x="15" y="15"/>
                        <a:pt x="18" y="23"/>
                        <a:pt x="14" y="22"/>
                      </a:cubicBezTo>
                      <a:close/>
                    </a:path>
                  </a:pathLst>
                </a:custGeom>
                <a:solidFill>
                  <a:srgbClr val="C9C0D6"/>
                </a:solidFill>
                <a:ln w="3175" cap="flat">
                  <a:solidFill>
                    <a:srgbClr val="000000"/>
                  </a:solidFill>
                  <a:prstDash val="solid"/>
                  <a:miter lim="800000"/>
                  <a:headEnd/>
                  <a:tailEnd/>
                </a:ln>
              </p:spPr>
              <p:txBody>
                <a:bodyPr/>
                <a:lstStyle/>
                <a:p>
                  <a:endParaRPr lang="ja-JP" altLang="en-US"/>
                </a:p>
              </p:txBody>
            </p:sp>
            <p:sp>
              <p:nvSpPr>
                <p:cNvPr id="94" name="Freeform 239">
                  <a:extLst>
                    <a:ext uri="{FF2B5EF4-FFF2-40B4-BE49-F238E27FC236}">
                      <a16:creationId xmlns:a16="http://schemas.microsoft.com/office/drawing/2014/main" id="{BBAF8454-50A3-4722-BEE1-C0D4EAD9B794}"/>
                    </a:ext>
                  </a:extLst>
                </p:cNvPr>
                <p:cNvSpPr>
                  <a:spLocks noChangeAspect="1"/>
                </p:cNvSpPr>
                <p:nvPr/>
              </p:nvSpPr>
              <p:spPr bwMode="auto">
                <a:xfrm>
                  <a:off x="3368" y="2452"/>
                  <a:ext cx="38" cy="32"/>
                </a:xfrm>
                <a:custGeom>
                  <a:avLst/>
                  <a:gdLst>
                    <a:gd name="T0" fmla="*/ 11 w 19"/>
                    <a:gd name="T1" fmla="*/ 14 h 16"/>
                    <a:gd name="T2" fmla="*/ 7 w 19"/>
                    <a:gd name="T3" fmla="*/ 11 h 16"/>
                    <a:gd name="T4" fmla="*/ 0 w 19"/>
                    <a:gd name="T5" fmla="*/ 3 h 16"/>
                    <a:gd name="T6" fmla="*/ 10 w 19"/>
                    <a:gd name="T7" fmla="*/ 4 h 16"/>
                    <a:gd name="T8" fmla="*/ 11 w 19"/>
                    <a:gd name="T9" fmla="*/ 14 h 16"/>
                  </a:gdLst>
                  <a:ahLst/>
                  <a:cxnLst>
                    <a:cxn ang="0">
                      <a:pos x="T0" y="T1"/>
                    </a:cxn>
                    <a:cxn ang="0">
                      <a:pos x="T2" y="T3"/>
                    </a:cxn>
                    <a:cxn ang="0">
                      <a:pos x="T4" y="T5"/>
                    </a:cxn>
                    <a:cxn ang="0">
                      <a:pos x="T6" y="T7"/>
                    </a:cxn>
                    <a:cxn ang="0">
                      <a:pos x="T8" y="T9"/>
                    </a:cxn>
                  </a:cxnLst>
                  <a:rect l="0" t="0" r="r" b="b"/>
                  <a:pathLst>
                    <a:path w="19" h="16">
                      <a:moveTo>
                        <a:pt x="11" y="14"/>
                      </a:moveTo>
                      <a:cubicBezTo>
                        <a:pt x="9" y="13"/>
                        <a:pt x="9" y="11"/>
                        <a:pt x="7" y="11"/>
                      </a:cubicBezTo>
                      <a:cubicBezTo>
                        <a:pt x="5" y="11"/>
                        <a:pt x="0" y="5"/>
                        <a:pt x="0" y="3"/>
                      </a:cubicBezTo>
                      <a:cubicBezTo>
                        <a:pt x="0" y="0"/>
                        <a:pt x="8" y="3"/>
                        <a:pt x="10" y="4"/>
                      </a:cubicBezTo>
                      <a:cubicBezTo>
                        <a:pt x="11" y="5"/>
                        <a:pt x="19" y="16"/>
                        <a:pt x="11" y="14"/>
                      </a:cubicBezTo>
                      <a:close/>
                    </a:path>
                  </a:pathLst>
                </a:custGeom>
                <a:solidFill>
                  <a:srgbClr val="C9C0D6"/>
                </a:solidFill>
                <a:ln w="3175" cap="flat">
                  <a:solidFill>
                    <a:srgbClr val="000000"/>
                  </a:solidFill>
                  <a:prstDash val="solid"/>
                  <a:miter lim="800000"/>
                  <a:headEnd/>
                  <a:tailEnd/>
                </a:ln>
              </p:spPr>
              <p:txBody>
                <a:bodyPr/>
                <a:lstStyle/>
                <a:p>
                  <a:endParaRPr lang="ja-JP" altLang="en-US"/>
                </a:p>
              </p:txBody>
            </p:sp>
            <p:sp>
              <p:nvSpPr>
                <p:cNvPr id="95" name="Freeform 240">
                  <a:extLst>
                    <a:ext uri="{FF2B5EF4-FFF2-40B4-BE49-F238E27FC236}">
                      <a16:creationId xmlns:a16="http://schemas.microsoft.com/office/drawing/2014/main" id="{85C6FB07-36B3-4C14-A787-6D48C82EE129}"/>
                    </a:ext>
                  </a:extLst>
                </p:cNvPr>
                <p:cNvSpPr>
                  <a:spLocks noChangeAspect="1"/>
                </p:cNvSpPr>
                <p:nvPr/>
              </p:nvSpPr>
              <p:spPr bwMode="auto">
                <a:xfrm>
                  <a:off x="3394" y="2426"/>
                  <a:ext cx="24" cy="44"/>
                </a:xfrm>
                <a:custGeom>
                  <a:avLst/>
                  <a:gdLst>
                    <a:gd name="T0" fmla="*/ 11 w 12"/>
                    <a:gd name="T1" fmla="*/ 22 h 22"/>
                    <a:gd name="T2" fmla="*/ 1 w 12"/>
                    <a:gd name="T3" fmla="*/ 10 h 22"/>
                    <a:gd name="T4" fmla="*/ 2 w 12"/>
                    <a:gd name="T5" fmla="*/ 1 h 22"/>
                    <a:gd name="T6" fmla="*/ 11 w 12"/>
                    <a:gd name="T7" fmla="*/ 22 h 22"/>
                  </a:gdLst>
                  <a:ahLst/>
                  <a:cxnLst>
                    <a:cxn ang="0">
                      <a:pos x="T0" y="T1"/>
                    </a:cxn>
                    <a:cxn ang="0">
                      <a:pos x="T2" y="T3"/>
                    </a:cxn>
                    <a:cxn ang="0">
                      <a:pos x="T4" y="T5"/>
                    </a:cxn>
                    <a:cxn ang="0">
                      <a:pos x="T6" y="T7"/>
                    </a:cxn>
                  </a:cxnLst>
                  <a:rect l="0" t="0" r="r" b="b"/>
                  <a:pathLst>
                    <a:path w="12" h="22">
                      <a:moveTo>
                        <a:pt x="11" y="22"/>
                      </a:moveTo>
                      <a:cubicBezTo>
                        <a:pt x="7" y="21"/>
                        <a:pt x="0" y="14"/>
                        <a:pt x="1" y="10"/>
                      </a:cubicBezTo>
                      <a:cubicBezTo>
                        <a:pt x="1" y="7"/>
                        <a:pt x="0" y="0"/>
                        <a:pt x="2" y="1"/>
                      </a:cubicBezTo>
                      <a:cubicBezTo>
                        <a:pt x="3" y="2"/>
                        <a:pt x="12" y="22"/>
                        <a:pt x="11" y="22"/>
                      </a:cubicBezTo>
                      <a:close/>
                    </a:path>
                  </a:pathLst>
                </a:custGeom>
                <a:solidFill>
                  <a:srgbClr val="C9C0D6"/>
                </a:solidFill>
                <a:ln w="3175" cap="flat">
                  <a:solidFill>
                    <a:srgbClr val="000000"/>
                  </a:solidFill>
                  <a:prstDash val="solid"/>
                  <a:miter lim="800000"/>
                  <a:headEnd/>
                  <a:tailEnd/>
                </a:ln>
              </p:spPr>
              <p:txBody>
                <a:bodyPr/>
                <a:lstStyle/>
                <a:p>
                  <a:endParaRPr lang="ja-JP" altLang="en-US"/>
                </a:p>
              </p:txBody>
            </p:sp>
            <p:sp>
              <p:nvSpPr>
                <p:cNvPr id="96" name="Freeform 241">
                  <a:extLst>
                    <a:ext uri="{FF2B5EF4-FFF2-40B4-BE49-F238E27FC236}">
                      <a16:creationId xmlns:a16="http://schemas.microsoft.com/office/drawing/2014/main" id="{E30F3E09-7F0B-4D29-BCF2-13DCB389CFBE}"/>
                    </a:ext>
                  </a:extLst>
                </p:cNvPr>
                <p:cNvSpPr>
                  <a:spLocks noChangeAspect="1"/>
                </p:cNvSpPr>
                <p:nvPr/>
              </p:nvSpPr>
              <p:spPr bwMode="auto">
                <a:xfrm>
                  <a:off x="3412" y="2488"/>
                  <a:ext cx="24" cy="18"/>
                </a:xfrm>
                <a:custGeom>
                  <a:avLst/>
                  <a:gdLst>
                    <a:gd name="T0" fmla="*/ 12 w 12"/>
                    <a:gd name="T1" fmla="*/ 6 h 9"/>
                    <a:gd name="T2" fmla="*/ 1 w 12"/>
                    <a:gd name="T3" fmla="*/ 2 h 9"/>
                    <a:gd name="T4" fmla="*/ 12 w 12"/>
                    <a:gd name="T5" fmla="*/ 6 h 9"/>
                  </a:gdLst>
                  <a:ahLst/>
                  <a:cxnLst>
                    <a:cxn ang="0">
                      <a:pos x="T0" y="T1"/>
                    </a:cxn>
                    <a:cxn ang="0">
                      <a:pos x="T2" y="T3"/>
                    </a:cxn>
                    <a:cxn ang="0">
                      <a:pos x="T4" y="T5"/>
                    </a:cxn>
                  </a:cxnLst>
                  <a:rect l="0" t="0" r="r" b="b"/>
                  <a:pathLst>
                    <a:path w="12" h="9">
                      <a:moveTo>
                        <a:pt x="12" y="6"/>
                      </a:moveTo>
                      <a:cubicBezTo>
                        <a:pt x="11" y="9"/>
                        <a:pt x="0" y="4"/>
                        <a:pt x="1" y="2"/>
                      </a:cubicBezTo>
                      <a:cubicBezTo>
                        <a:pt x="2" y="0"/>
                        <a:pt x="12" y="3"/>
                        <a:pt x="12" y="6"/>
                      </a:cubicBezTo>
                      <a:close/>
                    </a:path>
                  </a:pathLst>
                </a:custGeom>
                <a:solidFill>
                  <a:srgbClr val="C9C0D6"/>
                </a:solidFill>
                <a:ln w="3175" cap="flat">
                  <a:solidFill>
                    <a:srgbClr val="000000"/>
                  </a:solidFill>
                  <a:prstDash val="solid"/>
                  <a:miter lim="800000"/>
                  <a:headEnd/>
                  <a:tailEnd/>
                </a:ln>
              </p:spPr>
              <p:txBody>
                <a:bodyPr/>
                <a:lstStyle/>
                <a:p>
                  <a:endParaRPr lang="ja-JP" altLang="en-US"/>
                </a:p>
              </p:txBody>
            </p:sp>
            <p:sp>
              <p:nvSpPr>
                <p:cNvPr id="97" name="Freeform 242">
                  <a:extLst>
                    <a:ext uri="{FF2B5EF4-FFF2-40B4-BE49-F238E27FC236}">
                      <a16:creationId xmlns:a16="http://schemas.microsoft.com/office/drawing/2014/main" id="{3BF08623-F4F4-4124-AC44-C7DB2B13A004}"/>
                    </a:ext>
                  </a:extLst>
                </p:cNvPr>
                <p:cNvSpPr>
                  <a:spLocks noChangeAspect="1"/>
                </p:cNvSpPr>
                <p:nvPr/>
              </p:nvSpPr>
              <p:spPr bwMode="auto">
                <a:xfrm>
                  <a:off x="3811" y="2707"/>
                  <a:ext cx="34" cy="38"/>
                </a:xfrm>
                <a:custGeom>
                  <a:avLst/>
                  <a:gdLst>
                    <a:gd name="T0" fmla="*/ 15 w 17"/>
                    <a:gd name="T1" fmla="*/ 15 h 19"/>
                    <a:gd name="T2" fmla="*/ 6 w 17"/>
                    <a:gd name="T3" fmla="*/ 18 h 19"/>
                    <a:gd name="T4" fmla="*/ 0 w 17"/>
                    <a:gd name="T5" fmla="*/ 13 h 19"/>
                    <a:gd name="T6" fmla="*/ 3 w 17"/>
                    <a:gd name="T7" fmla="*/ 5 h 19"/>
                    <a:gd name="T8" fmla="*/ 12 w 17"/>
                    <a:gd name="T9" fmla="*/ 4 h 19"/>
                    <a:gd name="T10" fmla="*/ 15 w 17"/>
                    <a:gd name="T11" fmla="*/ 15 h 19"/>
                  </a:gdLst>
                  <a:ahLst/>
                  <a:cxnLst>
                    <a:cxn ang="0">
                      <a:pos x="T0" y="T1"/>
                    </a:cxn>
                    <a:cxn ang="0">
                      <a:pos x="T2" y="T3"/>
                    </a:cxn>
                    <a:cxn ang="0">
                      <a:pos x="T4" y="T5"/>
                    </a:cxn>
                    <a:cxn ang="0">
                      <a:pos x="T6" y="T7"/>
                    </a:cxn>
                    <a:cxn ang="0">
                      <a:pos x="T8" y="T9"/>
                    </a:cxn>
                    <a:cxn ang="0">
                      <a:pos x="T10" y="T11"/>
                    </a:cxn>
                  </a:cxnLst>
                  <a:rect l="0" t="0" r="r" b="b"/>
                  <a:pathLst>
                    <a:path w="17" h="19">
                      <a:moveTo>
                        <a:pt x="15" y="15"/>
                      </a:moveTo>
                      <a:cubicBezTo>
                        <a:pt x="11" y="15"/>
                        <a:pt x="9" y="19"/>
                        <a:pt x="6" y="18"/>
                      </a:cubicBezTo>
                      <a:cubicBezTo>
                        <a:pt x="3" y="16"/>
                        <a:pt x="0" y="16"/>
                        <a:pt x="0" y="13"/>
                      </a:cubicBezTo>
                      <a:cubicBezTo>
                        <a:pt x="0" y="10"/>
                        <a:pt x="0" y="6"/>
                        <a:pt x="3" y="5"/>
                      </a:cubicBezTo>
                      <a:cubicBezTo>
                        <a:pt x="6" y="3"/>
                        <a:pt x="9" y="0"/>
                        <a:pt x="12" y="4"/>
                      </a:cubicBezTo>
                      <a:cubicBezTo>
                        <a:pt x="14" y="8"/>
                        <a:pt x="17" y="15"/>
                        <a:pt x="15" y="15"/>
                      </a:cubicBezTo>
                      <a:close/>
                    </a:path>
                  </a:pathLst>
                </a:custGeom>
                <a:solidFill>
                  <a:srgbClr val="C9C0D6"/>
                </a:solidFill>
                <a:ln w="3175" cap="flat">
                  <a:solidFill>
                    <a:srgbClr val="000000"/>
                  </a:solidFill>
                  <a:prstDash val="solid"/>
                  <a:miter lim="800000"/>
                  <a:headEnd/>
                  <a:tailEnd/>
                </a:ln>
              </p:spPr>
              <p:txBody>
                <a:bodyPr/>
                <a:lstStyle/>
                <a:p>
                  <a:endParaRPr lang="ja-JP" altLang="en-US"/>
                </a:p>
              </p:txBody>
            </p:sp>
            <p:sp>
              <p:nvSpPr>
                <p:cNvPr id="98" name="Freeform 243">
                  <a:extLst>
                    <a:ext uri="{FF2B5EF4-FFF2-40B4-BE49-F238E27FC236}">
                      <a16:creationId xmlns:a16="http://schemas.microsoft.com/office/drawing/2014/main" id="{1EFAB993-1342-406C-97A8-2FA7D375A5E0}"/>
                    </a:ext>
                  </a:extLst>
                </p:cNvPr>
                <p:cNvSpPr>
                  <a:spLocks noChangeAspect="1"/>
                </p:cNvSpPr>
                <p:nvPr/>
              </p:nvSpPr>
              <p:spPr bwMode="auto">
                <a:xfrm>
                  <a:off x="3839" y="2677"/>
                  <a:ext cx="40" cy="24"/>
                </a:xfrm>
                <a:custGeom>
                  <a:avLst/>
                  <a:gdLst>
                    <a:gd name="T0" fmla="*/ 8 w 20"/>
                    <a:gd name="T1" fmla="*/ 11 h 12"/>
                    <a:gd name="T2" fmla="*/ 2 w 20"/>
                    <a:gd name="T3" fmla="*/ 9 h 12"/>
                    <a:gd name="T4" fmla="*/ 15 w 20"/>
                    <a:gd name="T5" fmla="*/ 1 h 12"/>
                    <a:gd name="T6" fmla="*/ 18 w 20"/>
                    <a:gd name="T7" fmla="*/ 2 h 12"/>
                    <a:gd name="T8" fmla="*/ 14 w 20"/>
                    <a:gd name="T9" fmla="*/ 11 h 12"/>
                    <a:gd name="T10" fmla="*/ 11 w 20"/>
                    <a:gd name="T11" fmla="*/ 8 h 12"/>
                    <a:gd name="T12" fmla="*/ 8 w 20"/>
                    <a:gd name="T13" fmla="*/ 11 h 12"/>
                  </a:gdLst>
                  <a:ahLst/>
                  <a:cxnLst>
                    <a:cxn ang="0">
                      <a:pos x="T0" y="T1"/>
                    </a:cxn>
                    <a:cxn ang="0">
                      <a:pos x="T2" y="T3"/>
                    </a:cxn>
                    <a:cxn ang="0">
                      <a:pos x="T4" y="T5"/>
                    </a:cxn>
                    <a:cxn ang="0">
                      <a:pos x="T6" y="T7"/>
                    </a:cxn>
                    <a:cxn ang="0">
                      <a:pos x="T8" y="T9"/>
                    </a:cxn>
                    <a:cxn ang="0">
                      <a:pos x="T10" y="T11"/>
                    </a:cxn>
                    <a:cxn ang="0">
                      <a:pos x="T12" y="T13"/>
                    </a:cxn>
                  </a:cxnLst>
                  <a:rect l="0" t="0" r="r" b="b"/>
                  <a:pathLst>
                    <a:path w="20" h="12">
                      <a:moveTo>
                        <a:pt x="8" y="11"/>
                      </a:moveTo>
                      <a:cubicBezTo>
                        <a:pt x="5" y="11"/>
                        <a:pt x="0" y="12"/>
                        <a:pt x="2" y="9"/>
                      </a:cubicBezTo>
                      <a:cubicBezTo>
                        <a:pt x="4" y="6"/>
                        <a:pt x="13" y="3"/>
                        <a:pt x="15" y="1"/>
                      </a:cubicBezTo>
                      <a:cubicBezTo>
                        <a:pt x="17" y="0"/>
                        <a:pt x="20" y="0"/>
                        <a:pt x="18" y="2"/>
                      </a:cubicBezTo>
                      <a:cubicBezTo>
                        <a:pt x="16" y="5"/>
                        <a:pt x="15" y="12"/>
                        <a:pt x="14" y="11"/>
                      </a:cubicBezTo>
                      <a:cubicBezTo>
                        <a:pt x="13" y="10"/>
                        <a:pt x="13" y="8"/>
                        <a:pt x="11" y="8"/>
                      </a:cubicBezTo>
                      <a:cubicBezTo>
                        <a:pt x="9" y="8"/>
                        <a:pt x="10" y="11"/>
                        <a:pt x="8" y="11"/>
                      </a:cubicBezTo>
                      <a:close/>
                    </a:path>
                  </a:pathLst>
                </a:custGeom>
                <a:solidFill>
                  <a:srgbClr val="C9C0D6"/>
                </a:solidFill>
                <a:ln w="3175" cap="flat">
                  <a:solidFill>
                    <a:srgbClr val="000000"/>
                  </a:solidFill>
                  <a:prstDash val="solid"/>
                  <a:miter lim="800000"/>
                  <a:headEnd/>
                  <a:tailEnd/>
                </a:ln>
              </p:spPr>
              <p:txBody>
                <a:bodyPr/>
                <a:lstStyle/>
                <a:p>
                  <a:endParaRPr lang="ja-JP" altLang="en-US"/>
                </a:p>
              </p:txBody>
            </p:sp>
            <p:sp>
              <p:nvSpPr>
                <p:cNvPr id="99" name="Freeform 244">
                  <a:extLst>
                    <a:ext uri="{FF2B5EF4-FFF2-40B4-BE49-F238E27FC236}">
                      <a16:creationId xmlns:a16="http://schemas.microsoft.com/office/drawing/2014/main" id="{CF333DD0-1C17-4033-BCE5-ABEF3A5544D2}"/>
                    </a:ext>
                  </a:extLst>
                </p:cNvPr>
                <p:cNvSpPr>
                  <a:spLocks noChangeAspect="1"/>
                </p:cNvSpPr>
                <p:nvPr/>
              </p:nvSpPr>
              <p:spPr bwMode="auto">
                <a:xfrm>
                  <a:off x="3466" y="2801"/>
                  <a:ext cx="77" cy="70"/>
                </a:xfrm>
                <a:custGeom>
                  <a:avLst/>
                  <a:gdLst>
                    <a:gd name="T0" fmla="*/ 36 w 38"/>
                    <a:gd name="T1" fmla="*/ 34 h 35"/>
                    <a:gd name="T2" fmla="*/ 25 w 38"/>
                    <a:gd name="T3" fmla="*/ 29 h 35"/>
                    <a:gd name="T4" fmla="*/ 11 w 38"/>
                    <a:gd name="T5" fmla="*/ 17 h 35"/>
                    <a:gd name="T6" fmla="*/ 2 w 38"/>
                    <a:gd name="T7" fmla="*/ 3 h 35"/>
                    <a:gd name="T8" fmla="*/ 9 w 38"/>
                    <a:gd name="T9" fmla="*/ 2 h 35"/>
                    <a:gd name="T10" fmla="*/ 14 w 38"/>
                    <a:gd name="T11" fmla="*/ 9 h 35"/>
                    <a:gd name="T12" fmla="*/ 23 w 38"/>
                    <a:gd name="T13" fmla="*/ 19 h 35"/>
                    <a:gd name="T14" fmla="*/ 34 w 38"/>
                    <a:gd name="T15" fmla="*/ 28 h 35"/>
                    <a:gd name="T16" fmla="*/ 36 w 38"/>
                    <a:gd name="T17" fmla="*/ 34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8" h="35">
                      <a:moveTo>
                        <a:pt x="36" y="34"/>
                      </a:moveTo>
                      <a:cubicBezTo>
                        <a:pt x="30" y="35"/>
                        <a:pt x="27" y="34"/>
                        <a:pt x="25" y="29"/>
                      </a:cubicBezTo>
                      <a:cubicBezTo>
                        <a:pt x="24" y="24"/>
                        <a:pt x="15" y="23"/>
                        <a:pt x="11" y="17"/>
                      </a:cubicBezTo>
                      <a:cubicBezTo>
                        <a:pt x="7" y="11"/>
                        <a:pt x="0" y="5"/>
                        <a:pt x="2" y="3"/>
                      </a:cubicBezTo>
                      <a:cubicBezTo>
                        <a:pt x="4" y="2"/>
                        <a:pt x="8" y="0"/>
                        <a:pt x="9" y="2"/>
                      </a:cubicBezTo>
                      <a:cubicBezTo>
                        <a:pt x="9" y="4"/>
                        <a:pt x="10" y="8"/>
                        <a:pt x="14" y="9"/>
                      </a:cubicBezTo>
                      <a:cubicBezTo>
                        <a:pt x="18" y="11"/>
                        <a:pt x="19" y="17"/>
                        <a:pt x="23" y="19"/>
                      </a:cubicBezTo>
                      <a:cubicBezTo>
                        <a:pt x="26" y="21"/>
                        <a:pt x="32" y="28"/>
                        <a:pt x="34" y="28"/>
                      </a:cubicBezTo>
                      <a:cubicBezTo>
                        <a:pt x="36" y="29"/>
                        <a:pt x="38" y="34"/>
                        <a:pt x="36" y="34"/>
                      </a:cubicBezTo>
                      <a:close/>
                    </a:path>
                  </a:pathLst>
                </a:custGeom>
                <a:solidFill>
                  <a:srgbClr val="C9C0D6"/>
                </a:solidFill>
                <a:ln w="3175" cap="flat">
                  <a:solidFill>
                    <a:srgbClr val="000000"/>
                  </a:solidFill>
                  <a:prstDash val="solid"/>
                  <a:miter lim="800000"/>
                  <a:headEnd/>
                  <a:tailEnd/>
                </a:ln>
              </p:spPr>
              <p:txBody>
                <a:bodyPr/>
                <a:lstStyle/>
                <a:p>
                  <a:endParaRPr lang="ja-JP" altLang="en-US"/>
                </a:p>
              </p:txBody>
            </p:sp>
            <p:sp>
              <p:nvSpPr>
                <p:cNvPr id="100" name="Freeform 245">
                  <a:extLst>
                    <a:ext uri="{FF2B5EF4-FFF2-40B4-BE49-F238E27FC236}">
                      <a16:creationId xmlns:a16="http://schemas.microsoft.com/office/drawing/2014/main" id="{A20F9EBD-3783-40E6-9AE0-AAF9810B8FE8}"/>
                    </a:ext>
                  </a:extLst>
                </p:cNvPr>
                <p:cNvSpPr>
                  <a:spLocks noChangeAspect="1"/>
                </p:cNvSpPr>
                <p:nvPr/>
              </p:nvSpPr>
              <p:spPr bwMode="auto">
                <a:xfrm>
                  <a:off x="3553" y="2669"/>
                  <a:ext cx="18" cy="20"/>
                </a:xfrm>
                <a:custGeom>
                  <a:avLst/>
                  <a:gdLst>
                    <a:gd name="T0" fmla="*/ 6 w 9"/>
                    <a:gd name="T1" fmla="*/ 10 h 10"/>
                    <a:gd name="T2" fmla="*/ 4 w 9"/>
                    <a:gd name="T3" fmla="*/ 0 h 10"/>
                    <a:gd name="T4" fmla="*/ 6 w 9"/>
                    <a:gd name="T5" fmla="*/ 10 h 10"/>
                  </a:gdLst>
                  <a:ahLst/>
                  <a:cxnLst>
                    <a:cxn ang="0">
                      <a:pos x="T0" y="T1"/>
                    </a:cxn>
                    <a:cxn ang="0">
                      <a:pos x="T2" y="T3"/>
                    </a:cxn>
                    <a:cxn ang="0">
                      <a:pos x="T4" y="T5"/>
                    </a:cxn>
                  </a:cxnLst>
                  <a:rect l="0" t="0" r="r" b="b"/>
                  <a:pathLst>
                    <a:path w="9" h="10">
                      <a:moveTo>
                        <a:pt x="6" y="10"/>
                      </a:moveTo>
                      <a:cubicBezTo>
                        <a:pt x="1" y="10"/>
                        <a:pt x="0" y="0"/>
                        <a:pt x="4" y="0"/>
                      </a:cubicBezTo>
                      <a:cubicBezTo>
                        <a:pt x="7" y="0"/>
                        <a:pt x="9" y="10"/>
                        <a:pt x="6" y="10"/>
                      </a:cubicBezTo>
                      <a:close/>
                    </a:path>
                  </a:pathLst>
                </a:custGeom>
                <a:solidFill>
                  <a:srgbClr val="C9C0D6"/>
                </a:solidFill>
                <a:ln w="3175" cap="flat">
                  <a:solidFill>
                    <a:srgbClr val="000000"/>
                  </a:solidFill>
                  <a:prstDash val="solid"/>
                  <a:miter lim="800000"/>
                  <a:headEnd/>
                  <a:tailEnd/>
                </a:ln>
              </p:spPr>
              <p:txBody>
                <a:bodyPr/>
                <a:lstStyle/>
                <a:p>
                  <a:endParaRPr lang="ja-JP" altLang="en-US"/>
                </a:p>
              </p:txBody>
            </p:sp>
            <p:sp>
              <p:nvSpPr>
                <p:cNvPr id="101" name="Freeform 246">
                  <a:extLst>
                    <a:ext uri="{FF2B5EF4-FFF2-40B4-BE49-F238E27FC236}">
                      <a16:creationId xmlns:a16="http://schemas.microsoft.com/office/drawing/2014/main" id="{95F3F3C1-5BEB-44FE-9878-03FC53BAD357}"/>
                    </a:ext>
                  </a:extLst>
                </p:cNvPr>
                <p:cNvSpPr>
                  <a:spLocks noChangeAspect="1"/>
                </p:cNvSpPr>
                <p:nvPr/>
              </p:nvSpPr>
              <p:spPr bwMode="auto">
                <a:xfrm>
                  <a:off x="3539" y="2633"/>
                  <a:ext cx="20" cy="30"/>
                </a:xfrm>
                <a:custGeom>
                  <a:avLst/>
                  <a:gdLst>
                    <a:gd name="T0" fmla="*/ 9 w 10"/>
                    <a:gd name="T1" fmla="*/ 14 h 15"/>
                    <a:gd name="T2" fmla="*/ 3 w 10"/>
                    <a:gd name="T3" fmla="*/ 11 h 15"/>
                    <a:gd name="T4" fmla="*/ 1 w 10"/>
                    <a:gd name="T5" fmla="*/ 0 h 15"/>
                    <a:gd name="T6" fmla="*/ 6 w 10"/>
                    <a:gd name="T7" fmla="*/ 4 h 15"/>
                    <a:gd name="T8" fmla="*/ 9 w 10"/>
                    <a:gd name="T9" fmla="*/ 3 h 15"/>
                    <a:gd name="T10" fmla="*/ 9 w 10"/>
                    <a:gd name="T11" fmla="*/ 14 h 15"/>
                  </a:gdLst>
                  <a:ahLst/>
                  <a:cxnLst>
                    <a:cxn ang="0">
                      <a:pos x="T0" y="T1"/>
                    </a:cxn>
                    <a:cxn ang="0">
                      <a:pos x="T2" y="T3"/>
                    </a:cxn>
                    <a:cxn ang="0">
                      <a:pos x="T4" y="T5"/>
                    </a:cxn>
                    <a:cxn ang="0">
                      <a:pos x="T6" y="T7"/>
                    </a:cxn>
                    <a:cxn ang="0">
                      <a:pos x="T8" y="T9"/>
                    </a:cxn>
                    <a:cxn ang="0">
                      <a:pos x="T10" y="T11"/>
                    </a:cxn>
                  </a:cxnLst>
                  <a:rect l="0" t="0" r="r" b="b"/>
                  <a:pathLst>
                    <a:path w="10" h="15">
                      <a:moveTo>
                        <a:pt x="9" y="14"/>
                      </a:moveTo>
                      <a:cubicBezTo>
                        <a:pt x="8" y="12"/>
                        <a:pt x="5" y="14"/>
                        <a:pt x="3" y="11"/>
                      </a:cubicBezTo>
                      <a:cubicBezTo>
                        <a:pt x="1" y="8"/>
                        <a:pt x="0" y="0"/>
                        <a:pt x="1" y="0"/>
                      </a:cubicBezTo>
                      <a:cubicBezTo>
                        <a:pt x="2" y="0"/>
                        <a:pt x="5" y="5"/>
                        <a:pt x="6" y="4"/>
                      </a:cubicBezTo>
                      <a:cubicBezTo>
                        <a:pt x="8" y="3"/>
                        <a:pt x="9" y="1"/>
                        <a:pt x="9" y="3"/>
                      </a:cubicBezTo>
                      <a:cubicBezTo>
                        <a:pt x="9" y="4"/>
                        <a:pt x="10" y="15"/>
                        <a:pt x="9" y="14"/>
                      </a:cubicBezTo>
                      <a:close/>
                    </a:path>
                  </a:pathLst>
                </a:custGeom>
                <a:solidFill>
                  <a:srgbClr val="C9C0D6"/>
                </a:solidFill>
                <a:ln w="3175" cap="flat">
                  <a:solidFill>
                    <a:srgbClr val="000000"/>
                  </a:solidFill>
                  <a:prstDash val="solid"/>
                  <a:miter lim="800000"/>
                  <a:headEnd/>
                  <a:tailEnd/>
                </a:ln>
              </p:spPr>
              <p:txBody>
                <a:bodyPr/>
                <a:lstStyle/>
                <a:p>
                  <a:endParaRPr lang="ja-JP" altLang="en-US"/>
                </a:p>
              </p:txBody>
            </p:sp>
            <p:sp>
              <p:nvSpPr>
                <p:cNvPr id="102" name="Freeform 247">
                  <a:extLst>
                    <a:ext uri="{FF2B5EF4-FFF2-40B4-BE49-F238E27FC236}">
                      <a16:creationId xmlns:a16="http://schemas.microsoft.com/office/drawing/2014/main" id="{936A9211-BDB8-483A-8C48-238FDC0A7A78}"/>
                    </a:ext>
                  </a:extLst>
                </p:cNvPr>
                <p:cNvSpPr>
                  <a:spLocks noChangeAspect="1"/>
                </p:cNvSpPr>
                <p:nvPr/>
              </p:nvSpPr>
              <p:spPr bwMode="auto">
                <a:xfrm>
                  <a:off x="4077" y="2589"/>
                  <a:ext cx="8" cy="12"/>
                </a:xfrm>
                <a:custGeom>
                  <a:avLst/>
                  <a:gdLst>
                    <a:gd name="T0" fmla="*/ 3 w 4"/>
                    <a:gd name="T1" fmla="*/ 6 h 6"/>
                    <a:gd name="T2" fmla="*/ 2 w 4"/>
                    <a:gd name="T3" fmla="*/ 1 h 6"/>
                    <a:gd name="T4" fmla="*/ 3 w 4"/>
                    <a:gd name="T5" fmla="*/ 6 h 6"/>
                  </a:gdLst>
                  <a:ahLst/>
                  <a:cxnLst>
                    <a:cxn ang="0">
                      <a:pos x="T0" y="T1"/>
                    </a:cxn>
                    <a:cxn ang="0">
                      <a:pos x="T2" y="T3"/>
                    </a:cxn>
                    <a:cxn ang="0">
                      <a:pos x="T4" y="T5"/>
                    </a:cxn>
                  </a:cxnLst>
                  <a:rect l="0" t="0" r="r" b="b"/>
                  <a:pathLst>
                    <a:path w="4" h="6">
                      <a:moveTo>
                        <a:pt x="3" y="6"/>
                      </a:moveTo>
                      <a:cubicBezTo>
                        <a:pt x="0" y="6"/>
                        <a:pt x="0" y="2"/>
                        <a:pt x="2" y="1"/>
                      </a:cubicBezTo>
                      <a:cubicBezTo>
                        <a:pt x="4" y="0"/>
                        <a:pt x="4" y="5"/>
                        <a:pt x="3" y="6"/>
                      </a:cubicBezTo>
                      <a:close/>
                    </a:path>
                  </a:pathLst>
                </a:custGeom>
                <a:solidFill>
                  <a:srgbClr val="C9C0D6"/>
                </a:solidFill>
                <a:ln w="3175" cap="flat">
                  <a:solidFill>
                    <a:srgbClr val="000000"/>
                  </a:solidFill>
                  <a:prstDash val="solid"/>
                  <a:miter lim="800000"/>
                  <a:headEnd/>
                  <a:tailEnd/>
                </a:ln>
              </p:spPr>
              <p:txBody>
                <a:bodyPr/>
                <a:lstStyle/>
                <a:p>
                  <a:endParaRPr lang="ja-JP" altLang="en-US"/>
                </a:p>
              </p:txBody>
            </p:sp>
            <p:sp>
              <p:nvSpPr>
                <p:cNvPr id="103" name="Freeform 248">
                  <a:extLst>
                    <a:ext uri="{FF2B5EF4-FFF2-40B4-BE49-F238E27FC236}">
                      <a16:creationId xmlns:a16="http://schemas.microsoft.com/office/drawing/2014/main" id="{52E72663-E2A1-47F7-897A-78AEFBD62280}"/>
                    </a:ext>
                  </a:extLst>
                </p:cNvPr>
                <p:cNvSpPr>
                  <a:spLocks noChangeAspect="1"/>
                </p:cNvSpPr>
                <p:nvPr/>
              </p:nvSpPr>
              <p:spPr bwMode="auto">
                <a:xfrm>
                  <a:off x="4093" y="2601"/>
                  <a:ext cx="18" cy="8"/>
                </a:xfrm>
                <a:custGeom>
                  <a:avLst/>
                  <a:gdLst>
                    <a:gd name="T0" fmla="*/ 7 w 9"/>
                    <a:gd name="T1" fmla="*/ 4 h 4"/>
                    <a:gd name="T2" fmla="*/ 1 w 9"/>
                    <a:gd name="T3" fmla="*/ 1 h 4"/>
                    <a:gd name="T4" fmla="*/ 7 w 9"/>
                    <a:gd name="T5" fmla="*/ 4 h 4"/>
                  </a:gdLst>
                  <a:ahLst/>
                  <a:cxnLst>
                    <a:cxn ang="0">
                      <a:pos x="T0" y="T1"/>
                    </a:cxn>
                    <a:cxn ang="0">
                      <a:pos x="T2" y="T3"/>
                    </a:cxn>
                    <a:cxn ang="0">
                      <a:pos x="T4" y="T5"/>
                    </a:cxn>
                  </a:cxnLst>
                  <a:rect l="0" t="0" r="r" b="b"/>
                  <a:pathLst>
                    <a:path w="9" h="4">
                      <a:moveTo>
                        <a:pt x="7" y="4"/>
                      </a:moveTo>
                      <a:cubicBezTo>
                        <a:pt x="7" y="4"/>
                        <a:pt x="0" y="2"/>
                        <a:pt x="1" y="1"/>
                      </a:cubicBezTo>
                      <a:cubicBezTo>
                        <a:pt x="3" y="0"/>
                        <a:pt x="9" y="4"/>
                        <a:pt x="7" y="4"/>
                      </a:cubicBezTo>
                      <a:close/>
                    </a:path>
                  </a:pathLst>
                </a:custGeom>
                <a:solidFill>
                  <a:srgbClr val="C9C0D6"/>
                </a:solidFill>
                <a:ln w="3175" cap="flat">
                  <a:solidFill>
                    <a:srgbClr val="000000"/>
                  </a:solidFill>
                  <a:prstDash val="solid"/>
                  <a:miter lim="800000"/>
                  <a:headEnd/>
                  <a:tailEnd/>
                </a:ln>
              </p:spPr>
              <p:txBody>
                <a:bodyPr/>
                <a:lstStyle/>
                <a:p>
                  <a:endParaRPr lang="ja-JP" altLang="en-US"/>
                </a:p>
              </p:txBody>
            </p:sp>
            <p:sp>
              <p:nvSpPr>
                <p:cNvPr id="104" name="Freeform 249">
                  <a:extLst>
                    <a:ext uri="{FF2B5EF4-FFF2-40B4-BE49-F238E27FC236}">
                      <a16:creationId xmlns:a16="http://schemas.microsoft.com/office/drawing/2014/main" id="{2265E07A-E411-4599-9F95-78DD9A94224A}"/>
                    </a:ext>
                  </a:extLst>
                </p:cNvPr>
                <p:cNvSpPr>
                  <a:spLocks noChangeAspect="1"/>
                </p:cNvSpPr>
                <p:nvPr/>
              </p:nvSpPr>
              <p:spPr bwMode="auto">
                <a:xfrm>
                  <a:off x="3328" y="2398"/>
                  <a:ext cx="50" cy="34"/>
                </a:xfrm>
                <a:custGeom>
                  <a:avLst/>
                  <a:gdLst>
                    <a:gd name="T0" fmla="*/ 21 w 25"/>
                    <a:gd name="T1" fmla="*/ 16 h 17"/>
                    <a:gd name="T2" fmla="*/ 15 w 25"/>
                    <a:gd name="T3" fmla="*/ 12 h 17"/>
                    <a:gd name="T4" fmla="*/ 7 w 25"/>
                    <a:gd name="T5" fmla="*/ 5 h 17"/>
                    <a:gd name="T6" fmla="*/ 2 w 25"/>
                    <a:gd name="T7" fmla="*/ 1 h 17"/>
                    <a:gd name="T8" fmla="*/ 10 w 25"/>
                    <a:gd name="T9" fmla="*/ 3 h 17"/>
                    <a:gd name="T10" fmla="*/ 17 w 25"/>
                    <a:gd name="T11" fmla="*/ 8 h 17"/>
                    <a:gd name="T12" fmla="*/ 21 w 25"/>
                    <a:gd name="T13" fmla="*/ 16 h 17"/>
                  </a:gdLst>
                  <a:ahLst/>
                  <a:cxnLst>
                    <a:cxn ang="0">
                      <a:pos x="T0" y="T1"/>
                    </a:cxn>
                    <a:cxn ang="0">
                      <a:pos x="T2" y="T3"/>
                    </a:cxn>
                    <a:cxn ang="0">
                      <a:pos x="T4" y="T5"/>
                    </a:cxn>
                    <a:cxn ang="0">
                      <a:pos x="T6" y="T7"/>
                    </a:cxn>
                    <a:cxn ang="0">
                      <a:pos x="T8" y="T9"/>
                    </a:cxn>
                    <a:cxn ang="0">
                      <a:pos x="T10" y="T11"/>
                    </a:cxn>
                    <a:cxn ang="0">
                      <a:pos x="T12" y="T13"/>
                    </a:cxn>
                  </a:cxnLst>
                  <a:rect l="0" t="0" r="r" b="b"/>
                  <a:pathLst>
                    <a:path w="25" h="17">
                      <a:moveTo>
                        <a:pt x="21" y="16"/>
                      </a:moveTo>
                      <a:cubicBezTo>
                        <a:pt x="16" y="15"/>
                        <a:pt x="18" y="14"/>
                        <a:pt x="15" y="12"/>
                      </a:cubicBezTo>
                      <a:cubicBezTo>
                        <a:pt x="13" y="11"/>
                        <a:pt x="11" y="7"/>
                        <a:pt x="7" y="5"/>
                      </a:cubicBezTo>
                      <a:cubicBezTo>
                        <a:pt x="3" y="3"/>
                        <a:pt x="0" y="2"/>
                        <a:pt x="2" y="1"/>
                      </a:cubicBezTo>
                      <a:cubicBezTo>
                        <a:pt x="5" y="0"/>
                        <a:pt x="8" y="0"/>
                        <a:pt x="10" y="3"/>
                      </a:cubicBezTo>
                      <a:cubicBezTo>
                        <a:pt x="12" y="6"/>
                        <a:pt x="13" y="8"/>
                        <a:pt x="17" y="8"/>
                      </a:cubicBezTo>
                      <a:cubicBezTo>
                        <a:pt x="20" y="9"/>
                        <a:pt x="25" y="17"/>
                        <a:pt x="21" y="16"/>
                      </a:cubicBezTo>
                      <a:close/>
                    </a:path>
                  </a:pathLst>
                </a:custGeom>
                <a:solidFill>
                  <a:srgbClr val="C9C0D6"/>
                </a:solidFill>
                <a:ln w="3175" cap="flat">
                  <a:solidFill>
                    <a:srgbClr val="000000"/>
                  </a:solidFill>
                  <a:prstDash val="solid"/>
                  <a:miter lim="800000"/>
                  <a:headEnd/>
                  <a:tailEnd/>
                </a:ln>
              </p:spPr>
              <p:txBody>
                <a:bodyPr/>
                <a:lstStyle/>
                <a:p>
                  <a:endParaRPr lang="ja-JP" altLang="en-US"/>
                </a:p>
              </p:txBody>
            </p:sp>
            <p:sp>
              <p:nvSpPr>
                <p:cNvPr id="105" name="Freeform 250">
                  <a:extLst>
                    <a:ext uri="{FF2B5EF4-FFF2-40B4-BE49-F238E27FC236}">
                      <a16:creationId xmlns:a16="http://schemas.microsoft.com/office/drawing/2014/main" id="{DBB3C4F4-874D-497F-81A3-0AF4B83230A6}"/>
                    </a:ext>
                  </a:extLst>
                </p:cNvPr>
                <p:cNvSpPr>
                  <a:spLocks noChangeAspect="1"/>
                </p:cNvSpPr>
                <p:nvPr/>
              </p:nvSpPr>
              <p:spPr bwMode="auto">
                <a:xfrm>
                  <a:off x="3282" y="2370"/>
                  <a:ext cx="40" cy="26"/>
                </a:xfrm>
                <a:custGeom>
                  <a:avLst/>
                  <a:gdLst>
                    <a:gd name="T0" fmla="*/ 18 w 20"/>
                    <a:gd name="T1" fmla="*/ 13 h 13"/>
                    <a:gd name="T2" fmla="*/ 7 w 20"/>
                    <a:gd name="T3" fmla="*/ 9 h 13"/>
                    <a:gd name="T4" fmla="*/ 2 w 20"/>
                    <a:gd name="T5" fmla="*/ 0 h 13"/>
                    <a:gd name="T6" fmla="*/ 8 w 20"/>
                    <a:gd name="T7" fmla="*/ 5 h 13"/>
                    <a:gd name="T8" fmla="*/ 13 w 20"/>
                    <a:gd name="T9" fmla="*/ 9 h 13"/>
                    <a:gd name="T10" fmla="*/ 18 w 20"/>
                    <a:gd name="T11" fmla="*/ 13 h 13"/>
                  </a:gdLst>
                  <a:ahLst/>
                  <a:cxnLst>
                    <a:cxn ang="0">
                      <a:pos x="T0" y="T1"/>
                    </a:cxn>
                    <a:cxn ang="0">
                      <a:pos x="T2" y="T3"/>
                    </a:cxn>
                    <a:cxn ang="0">
                      <a:pos x="T4" y="T5"/>
                    </a:cxn>
                    <a:cxn ang="0">
                      <a:pos x="T6" y="T7"/>
                    </a:cxn>
                    <a:cxn ang="0">
                      <a:pos x="T8" y="T9"/>
                    </a:cxn>
                    <a:cxn ang="0">
                      <a:pos x="T10" y="T11"/>
                    </a:cxn>
                  </a:cxnLst>
                  <a:rect l="0" t="0" r="r" b="b"/>
                  <a:pathLst>
                    <a:path w="20" h="13">
                      <a:moveTo>
                        <a:pt x="18" y="13"/>
                      </a:moveTo>
                      <a:cubicBezTo>
                        <a:pt x="16" y="13"/>
                        <a:pt x="9" y="12"/>
                        <a:pt x="7" y="9"/>
                      </a:cubicBezTo>
                      <a:cubicBezTo>
                        <a:pt x="5" y="5"/>
                        <a:pt x="0" y="0"/>
                        <a:pt x="2" y="0"/>
                      </a:cubicBezTo>
                      <a:cubicBezTo>
                        <a:pt x="4" y="0"/>
                        <a:pt x="6" y="3"/>
                        <a:pt x="8" y="5"/>
                      </a:cubicBezTo>
                      <a:cubicBezTo>
                        <a:pt x="11" y="6"/>
                        <a:pt x="9" y="8"/>
                        <a:pt x="13" y="9"/>
                      </a:cubicBezTo>
                      <a:cubicBezTo>
                        <a:pt x="17" y="11"/>
                        <a:pt x="20" y="12"/>
                        <a:pt x="18" y="13"/>
                      </a:cubicBezTo>
                      <a:close/>
                    </a:path>
                  </a:pathLst>
                </a:custGeom>
                <a:solidFill>
                  <a:srgbClr val="C9C0D6"/>
                </a:solidFill>
                <a:ln w="3175" cap="flat">
                  <a:solidFill>
                    <a:srgbClr val="000000"/>
                  </a:solidFill>
                  <a:prstDash val="solid"/>
                  <a:miter lim="800000"/>
                  <a:headEnd/>
                  <a:tailEnd/>
                </a:ln>
              </p:spPr>
              <p:txBody>
                <a:bodyPr/>
                <a:lstStyle/>
                <a:p>
                  <a:endParaRPr lang="ja-JP" altLang="en-US"/>
                </a:p>
              </p:txBody>
            </p:sp>
            <p:sp>
              <p:nvSpPr>
                <p:cNvPr id="106" name="Freeform 251">
                  <a:extLst>
                    <a:ext uri="{FF2B5EF4-FFF2-40B4-BE49-F238E27FC236}">
                      <a16:creationId xmlns:a16="http://schemas.microsoft.com/office/drawing/2014/main" id="{6AA9619C-4D40-4CFB-BE9E-9414243E576B}"/>
                    </a:ext>
                  </a:extLst>
                </p:cNvPr>
                <p:cNvSpPr>
                  <a:spLocks noChangeAspect="1"/>
                </p:cNvSpPr>
                <p:nvPr/>
              </p:nvSpPr>
              <p:spPr bwMode="auto">
                <a:xfrm>
                  <a:off x="3184" y="2278"/>
                  <a:ext cx="14" cy="40"/>
                </a:xfrm>
                <a:custGeom>
                  <a:avLst/>
                  <a:gdLst>
                    <a:gd name="T0" fmla="*/ 4 w 7"/>
                    <a:gd name="T1" fmla="*/ 16 h 20"/>
                    <a:gd name="T2" fmla="*/ 1 w 7"/>
                    <a:gd name="T3" fmla="*/ 5 h 20"/>
                    <a:gd name="T4" fmla="*/ 2 w 7"/>
                    <a:gd name="T5" fmla="*/ 0 h 20"/>
                    <a:gd name="T6" fmla="*/ 7 w 7"/>
                    <a:gd name="T7" fmla="*/ 9 h 20"/>
                    <a:gd name="T8" fmla="*/ 5 w 7"/>
                    <a:gd name="T9" fmla="*/ 17 h 20"/>
                  </a:gdLst>
                  <a:ahLst/>
                  <a:cxnLst>
                    <a:cxn ang="0">
                      <a:pos x="T0" y="T1"/>
                    </a:cxn>
                    <a:cxn ang="0">
                      <a:pos x="T2" y="T3"/>
                    </a:cxn>
                    <a:cxn ang="0">
                      <a:pos x="T4" y="T5"/>
                    </a:cxn>
                    <a:cxn ang="0">
                      <a:pos x="T6" y="T7"/>
                    </a:cxn>
                    <a:cxn ang="0">
                      <a:pos x="T8" y="T9"/>
                    </a:cxn>
                  </a:cxnLst>
                  <a:rect l="0" t="0" r="r" b="b"/>
                  <a:pathLst>
                    <a:path w="7" h="20">
                      <a:moveTo>
                        <a:pt x="4" y="16"/>
                      </a:moveTo>
                      <a:cubicBezTo>
                        <a:pt x="1" y="13"/>
                        <a:pt x="2" y="7"/>
                        <a:pt x="1" y="5"/>
                      </a:cubicBezTo>
                      <a:cubicBezTo>
                        <a:pt x="0" y="3"/>
                        <a:pt x="0" y="0"/>
                        <a:pt x="2" y="0"/>
                      </a:cubicBezTo>
                      <a:cubicBezTo>
                        <a:pt x="3" y="1"/>
                        <a:pt x="7" y="5"/>
                        <a:pt x="7" y="9"/>
                      </a:cubicBezTo>
                      <a:cubicBezTo>
                        <a:pt x="7" y="13"/>
                        <a:pt x="6" y="20"/>
                        <a:pt x="5" y="17"/>
                      </a:cubicBezTo>
                    </a:path>
                  </a:pathLst>
                </a:custGeom>
                <a:solidFill>
                  <a:srgbClr val="C9C0D6"/>
                </a:solidFill>
                <a:ln w="3175" cap="flat">
                  <a:solidFill>
                    <a:srgbClr val="000000"/>
                  </a:solidFill>
                  <a:prstDash val="solid"/>
                  <a:miter lim="800000"/>
                  <a:headEnd/>
                  <a:tailEnd/>
                </a:ln>
              </p:spPr>
              <p:txBody>
                <a:bodyPr/>
                <a:lstStyle/>
                <a:p>
                  <a:endParaRPr lang="ja-JP" altLang="en-US"/>
                </a:p>
              </p:txBody>
            </p:sp>
            <p:sp>
              <p:nvSpPr>
                <p:cNvPr id="107" name="Freeform 252">
                  <a:extLst>
                    <a:ext uri="{FF2B5EF4-FFF2-40B4-BE49-F238E27FC236}">
                      <a16:creationId xmlns:a16="http://schemas.microsoft.com/office/drawing/2014/main" id="{9AB65139-F9F8-4185-876C-00796056F907}"/>
                    </a:ext>
                  </a:extLst>
                </p:cNvPr>
                <p:cNvSpPr>
                  <a:spLocks noChangeAspect="1"/>
                </p:cNvSpPr>
                <p:nvPr/>
              </p:nvSpPr>
              <p:spPr bwMode="auto">
                <a:xfrm>
                  <a:off x="3030" y="2218"/>
                  <a:ext cx="20" cy="12"/>
                </a:xfrm>
                <a:custGeom>
                  <a:avLst/>
                  <a:gdLst>
                    <a:gd name="T0" fmla="*/ 9 w 10"/>
                    <a:gd name="T1" fmla="*/ 2 h 6"/>
                    <a:gd name="T2" fmla="*/ 5 w 10"/>
                    <a:gd name="T3" fmla="*/ 5 h 6"/>
                    <a:gd name="T4" fmla="*/ 1 w 10"/>
                    <a:gd name="T5" fmla="*/ 5 h 6"/>
                    <a:gd name="T6" fmla="*/ 9 w 10"/>
                    <a:gd name="T7" fmla="*/ 2 h 6"/>
                  </a:gdLst>
                  <a:ahLst/>
                  <a:cxnLst>
                    <a:cxn ang="0">
                      <a:pos x="T0" y="T1"/>
                    </a:cxn>
                    <a:cxn ang="0">
                      <a:pos x="T2" y="T3"/>
                    </a:cxn>
                    <a:cxn ang="0">
                      <a:pos x="T4" y="T5"/>
                    </a:cxn>
                    <a:cxn ang="0">
                      <a:pos x="T6" y="T7"/>
                    </a:cxn>
                  </a:cxnLst>
                  <a:rect l="0" t="0" r="r" b="b"/>
                  <a:pathLst>
                    <a:path w="10" h="6">
                      <a:moveTo>
                        <a:pt x="9" y="2"/>
                      </a:moveTo>
                      <a:cubicBezTo>
                        <a:pt x="10" y="3"/>
                        <a:pt x="7" y="5"/>
                        <a:pt x="5" y="5"/>
                      </a:cubicBezTo>
                      <a:cubicBezTo>
                        <a:pt x="3" y="5"/>
                        <a:pt x="0" y="6"/>
                        <a:pt x="1" y="5"/>
                      </a:cubicBezTo>
                      <a:cubicBezTo>
                        <a:pt x="1" y="3"/>
                        <a:pt x="5" y="0"/>
                        <a:pt x="9" y="2"/>
                      </a:cubicBezTo>
                      <a:close/>
                    </a:path>
                  </a:pathLst>
                </a:custGeom>
                <a:solidFill>
                  <a:srgbClr val="C9C0D6"/>
                </a:solidFill>
                <a:ln w="3175" cap="flat">
                  <a:solidFill>
                    <a:srgbClr val="000000"/>
                  </a:solidFill>
                  <a:prstDash val="solid"/>
                  <a:miter lim="800000"/>
                  <a:headEnd/>
                  <a:tailEnd/>
                </a:ln>
              </p:spPr>
              <p:txBody>
                <a:bodyPr/>
                <a:lstStyle/>
                <a:p>
                  <a:endParaRPr lang="ja-JP" altLang="en-US"/>
                </a:p>
              </p:txBody>
            </p:sp>
            <p:sp>
              <p:nvSpPr>
                <p:cNvPr id="108" name="Freeform 253">
                  <a:extLst>
                    <a:ext uri="{FF2B5EF4-FFF2-40B4-BE49-F238E27FC236}">
                      <a16:creationId xmlns:a16="http://schemas.microsoft.com/office/drawing/2014/main" id="{CB8A8297-EF31-460C-ADF5-6C54F32BEFF8}"/>
                    </a:ext>
                  </a:extLst>
                </p:cNvPr>
                <p:cNvSpPr>
                  <a:spLocks noChangeAspect="1"/>
                </p:cNvSpPr>
                <p:nvPr/>
              </p:nvSpPr>
              <p:spPr bwMode="auto">
                <a:xfrm>
                  <a:off x="2770" y="2593"/>
                  <a:ext cx="18" cy="24"/>
                </a:xfrm>
                <a:custGeom>
                  <a:avLst/>
                  <a:gdLst>
                    <a:gd name="T0" fmla="*/ 3 w 9"/>
                    <a:gd name="T1" fmla="*/ 12 h 12"/>
                    <a:gd name="T2" fmla="*/ 5 w 9"/>
                    <a:gd name="T3" fmla="*/ 3 h 12"/>
                    <a:gd name="T4" fmla="*/ 3 w 9"/>
                    <a:gd name="T5" fmla="*/ 12 h 12"/>
                  </a:gdLst>
                  <a:ahLst/>
                  <a:cxnLst>
                    <a:cxn ang="0">
                      <a:pos x="T0" y="T1"/>
                    </a:cxn>
                    <a:cxn ang="0">
                      <a:pos x="T2" y="T3"/>
                    </a:cxn>
                    <a:cxn ang="0">
                      <a:pos x="T4" y="T5"/>
                    </a:cxn>
                  </a:cxnLst>
                  <a:rect l="0" t="0" r="r" b="b"/>
                  <a:pathLst>
                    <a:path w="9" h="12">
                      <a:moveTo>
                        <a:pt x="3" y="12"/>
                      </a:moveTo>
                      <a:cubicBezTo>
                        <a:pt x="0" y="12"/>
                        <a:pt x="1" y="0"/>
                        <a:pt x="5" y="3"/>
                      </a:cubicBezTo>
                      <a:cubicBezTo>
                        <a:pt x="9" y="6"/>
                        <a:pt x="6" y="12"/>
                        <a:pt x="3" y="12"/>
                      </a:cubicBezTo>
                      <a:close/>
                    </a:path>
                  </a:pathLst>
                </a:custGeom>
                <a:solidFill>
                  <a:srgbClr val="C9C0D6"/>
                </a:solidFill>
                <a:ln w="3175" cap="flat">
                  <a:solidFill>
                    <a:srgbClr val="000000"/>
                  </a:solidFill>
                  <a:prstDash val="solid"/>
                  <a:miter lim="800000"/>
                  <a:headEnd/>
                  <a:tailEnd/>
                </a:ln>
              </p:spPr>
              <p:txBody>
                <a:bodyPr/>
                <a:lstStyle/>
                <a:p>
                  <a:endParaRPr lang="ja-JP" altLang="en-US"/>
                </a:p>
              </p:txBody>
            </p:sp>
            <p:sp>
              <p:nvSpPr>
                <p:cNvPr id="109" name="Freeform 254">
                  <a:extLst>
                    <a:ext uri="{FF2B5EF4-FFF2-40B4-BE49-F238E27FC236}">
                      <a16:creationId xmlns:a16="http://schemas.microsoft.com/office/drawing/2014/main" id="{E460203C-0AB0-4F0E-9863-26C08BA59F91}"/>
                    </a:ext>
                  </a:extLst>
                </p:cNvPr>
                <p:cNvSpPr>
                  <a:spLocks noChangeAspect="1"/>
                </p:cNvSpPr>
                <p:nvPr/>
              </p:nvSpPr>
              <p:spPr bwMode="auto">
                <a:xfrm>
                  <a:off x="2980" y="1721"/>
                  <a:ext cx="10" cy="16"/>
                </a:xfrm>
                <a:custGeom>
                  <a:avLst/>
                  <a:gdLst>
                    <a:gd name="T0" fmla="*/ 1 w 5"/>
                    <a:gd name="T1" fmla="*/ 7 h 8"/>
                    <a:gd name="T2" fmla="*/ 4 w 5"/>
                    <a:gd name="T3" fmla="*/ 0 h 8"/>
                    <a:gd name="T4" fmla="*/ 1 w 5"/>
                    <a:gd name="T5" fmla="*/ 7 h 8"/>
                  </a:gdLst>
                  <a:ahLst/>
                  <a:cxnLst>
                    <a:cxn ang="0">
                      <a:pos x="T0" y="T1"/>
                    </a:cxn>
                    <a:cxn ang="0">
                      <a:pos x="T2" y="T3"/>
                    </a:cxn>
                    <a:cxn ang="0">
                      <a:pos x="T4" y="T5"/>
                    </a:cxn>
                  </a:cxnLst>
                  <a:rect l="0" t="0" r="r" b="b"/>
                  <a:pathLst>
                    <a:path w="5" h="8">
                      <a:moveTo>
                        <a:pt x="1" y="7"/>
                      </a:moveTo>
                      <a:cubicBezTo>
                        <a:pt x="0" y="6"/>
                        <a:pt x="2" y="0"/>
                        <a:pt x="4" y="0"/>
                      </a:cubicBezTo>
                      <a:cubicBezTo>
                        <a:pt x="5" y="0"/>
                        <a:pt x="3" y="8"/>
                        <a:pt x="1" y="7"/>
                      </a:cubicBezTo>
                      <a:close/>
                    </a:path>
                  </a:pathLst>
                </a:custGeom>
                <a:solidFill>
                  <a:srgbClr val="C9C0D6"/>
                </a:solidFill>
                <a:ln w="3175" cap="flat">
                  <a:solidFill>
                    <a:srgbClr val="000000"/>
                  </a:solidFill>
                  <a:prstDash val="solid"/>
                  <a:miter lim="800000"/>
                  <a:headEnd/>
                  <a:tailEnd/>
                </a:ln>
              </p:spPr>
              <p:txBody>
                <a:bodyPr/>
                <a:lstStyle/>
                <a:p>
                  <a:endParaRPr lang="ja-JP" altLang="en-US"/>
                </a:p>
              </p:txBody>
            </p:sp>
          </p:grpSp>
        </p:grpSp>
      </p:grpSp>
      <p:sp>
        <p:nvSpPr>
          <p:cNvPr id="14" name="テキスト ボックス 13">
            <a:extLst>
              <a:ext uri="{FF2B5EF4-FFF2-40B4-BE49-F238E27FC236}">
                <a16:creationId xmlns:a16="http://schemas.microsoft.com/office/drawing/2014/main" id="{27CF87C4-63A9-4C1D-9048-B63B8213D800}"/>
              </a:ext>
            </a:extLst>
          </p:cNvPr>
          <p:cNvSpPr txBox="1"/>
          <p:nvPr/>
        </p:nvSpPr>
        <p:spPr>
          <a:xfrm>
            <a:off x="5141754" y="3044305"/>
            <a:ext cx="3458154" cy="523220"/>
          </a:xfrm>
          <a:prstGeom prst="rect">
            <a:avLst/>
          </a:prstGeom>
          <a:noFill/>
          <a:ln>
            <a:solidFill>
              <a:schemeClr val="tx1"/>
            </a:solidFill>
          </a:ln>
        </p:spPr>
        <p:txBody>
          <a:bodyPr wrap="square" rtlCol="0">
            <a:spAutoFit/>
          </a:bodyPr>
          <a:lstStyle/>
          <a:p>
            <a:r>
              <a:rPr kumimoji="1" lang="ja-JP" altLang="en-US" sz="1400" b="1" dirty="0"/>
              <a:t>極地方：トリチウムの生成率大</a:t>
            </a:r>
            <a:endParaRPr kumimoji="1" lang="en-US" altLang="ja-JP" sz="1400" b="1" dirty="0"/>
          </a:p>
          <a:p>
            <a:r>
              <a:rPr kumimoji="1" lang="ja-JP" altLang="en-US" sz="1400" b="1" dirty="0"/>
              <a:t>　　　　成層圏から対流圏への移行活発</a:t>
            </a:r>
            <a:endParaRPr kumimoji="1" lang="en-US" altLang="ja-JP" sz="1400" b="1" dirty="0"/>
          </a:p>
        </p:txBody>
      </p:sp>
      <p:sp>
        <p:nvSpPr>
          <p:cNvPr id="329" name="テキスト ボックス 328">
            <a:extLst>
              <a:ext uri="{FF2B5EF4-FFF2-40B4-BE49-F238E27FC236}">
                <a16:creationId xmlns:a16="http://schemas.microsoft.com/office/drawing/2014/main" id="{7F2BA119-7EFC-41DB-8ABD-9A145098D1BA}"/>
              </a:ext>
            </a:extLst>
          </p:cNvPr>
          <p:cNvSpPr txBox="1"/>
          <p:nvPr/>
        </p:nvSpPr>
        <p:spPr>
          <a:xfrm>
            <a:off x="5136917" y="4152816"/>
            <a:ext cx="3192253" cy="307777"/>
          </a:xfrm>
          <a:prstGeom prst="rect">
            <a:avLst/>
          </a:prstGeom>
          <a:noFill/>
          <a:ln>
            <a:solidFill>
              <a:schemeClr val="tx1"/>
            </a:solidFill>
          </a:ln>
        </p:spPr>
        <p:txBody>
          <a:bodyPr wrap="square" rtlCol="0">
            <a:spAutoFit/>
          </a:bodyPr>
          <a:lstStyle/>
          <a:p>
            <a:r>
              <a:rPr kumimoji="1" lang="ja-JP" altLang="en-US" sz="1400" b="1" dirty="0"/>
              <a:t>赤道付近：海洋の蒸発水による希釈</a:t>
            </a:r>
          </a:p>
        </p:txBody>
      </p:sp>
      <p:sp>
        <p:nvSpPr>
          <p:cNvPr id="16" name="矢印: 下 15">
            <a:extLst>
              <a:ext uri="{FF2B5EF4-FFF2-40B4-BE49-F238E27FC236}">
                <a16:creationId xmlns:a16="http://schemas.microsoft.com/office/drawing/2014/main" id="{B032F9C3-5472-4A10-994C-039B370C764A}"/>
              </a:ext>
            </a:extLst>
          </p:cNvPr>
          <p:cNvSpPr/>
          <p:nvPr/>
        </p:nvSpPr>
        <p:spPr>
          <a:xfrm>
            <a:off x="6450714" y="3602445"/>
            <a:ext cx="407510" cy="474255"/>
          </a:xfrm>
          <a:prstGeom prst="downArrow">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6" name="直線矢印コネクタ 5">
            <a:extLst>
              <a:ext uri="{FF2B5EF4-FFF2-40B4-BE49-F238E27FC236}">
                <a16:creationId xmlns:a16="http://schemas.microsoft.com/office/drawing/2014/main" id="{69CB1661-F321-4569-B8AF-522B5ABA1383}"/>
              </a:ext>
            </a:extLst>
          </p:cNvPr>
          <p:cNvCxnSpPr/>
          <p:nvPr/>
        </p:nvCxnSpPr>
        <p:spPr>
          <a:xfrm>
            <a:off x="4962616" y="3178226"/>
            <a:ext cx="0" cy="2447403"/>
          </a:xfrm>
          <a:prstGeom prst="straightConnector1">
            <a:avLst/>
          </a:prstGeom>
          <a:ln w="34925">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325" name="テキスト ボックス 324">
            <a:extLst>
              <a:ext uri="{FF2B5EF4-FFF2-40B4-BE49-F238E27FC236}">
                <a16:creationId xmlns:a16="http://schemas.microsoft.com/office/drawing/2014/main" id="{8B9DFDE1-011B-4459-8FD1-3EB33514E05C}"/>
              </a:ext>
            </a:extLst>
          </p:cNvPr>
          <p:cNvSpPr txBox="1"/>
          <p:nvPr/>
        </p:nvSpPr>
        <p:spPr>
          <a:xfrm>
            <a:off x="4358466" y="3247322"/>
            <a:ext cx="706844" cy="307777"/>
          </a:xfrm>
          <a:prstGeom prst="rect">
            <a:avLst/>
          </a:prstGeom>
          <a:noFill/>
        </p:spPr>
        <p:txBody>
          <a:bodyPr wrap="square" rtlCol="0">
            <a:spAutoFit/>
          </a:bodyPr>
          <a:lstStyle/>
          <a:p>
            <a:r>
              <a:rPr kumimoji="1" lang="ja-JP" altLang="en-US" sz="1400" b="1" dirty="0"/>
              <a:t>緯度</a:t>
            </a:r>
          </a:p>
        </p:txBody>
      </p:sp>
      <p:sp>
        <p:nvSpPr>
          <p:cNvPr id="327" name="テキスト ボックス 326">
            <a:extLst>
              <a:ext uri="{FF2B5EF4-FFF2-40B4-BE49-F238E27FC236}">
                <a16:creationId xmlns:a16="http://schemas.microsoft.com/office/drawing/2014/main" id="{1F5AC69F-500B-4000-9F81-2F1179A02E9C}"/>
              </a:ext>
            </a:extLst>
          </p:cNvPr>
          <p:cNvSpPr txBox="1"/>
          <p:nvPr/>
        </p:nvSpPr>
        <p:spPr>
          <a:xfrm>
            <a:off x="5136917" y="5067128"/>
            <a:ext cx="3458154" cy="523220"/>
          </a:xfrm>
          <a:prstGeom prst="rect">
            <a:avLst/>
          </a:prstGeom>
          <a:noFill/>
          <a:ln>
            <a:solidFill>
              <a:schemeClr val="tx1"/>
            </a:solidFill>
          </a:ln>
        </p:spPr>
        <p:txBody>
          <a:bodyPr wrap="square" rtlCol="0">
            <a:spAutoFit/>
          </a:bodyPr>
          <a:lstStyle/>
          <a:p>
            <a:r>
              <a:rPr kumimoji="1" lang="ja-JP" altLang="en-US" sz="1400" b="1" dirty="0"/>
              <a:t>極地方：トリチウムの生成率大</a:t>
            </a:r>
            <a:endParaRPr kumimoji="1" lang="en-US" altLang="ja-JP" sz="1400" b="1" dirty="0"/>
          </a:p>
          <a:p>
            <a:r>
              <a:rPr kumimoji="1" lang="ja-JP" altLang="en-US" sz="1400" b="1" dirty="0"/>
              <a:t>　　　　成層圏から対流圏への移行活発</a:t>
            </a:r>
            <a:endParaRPr kumimoji="1" lang="en-US" altLang="ja-JP" sz="1400" b="1" dirty="0"/>
          </a:p>
        </p:txBody>
      </p:sp>
      <p:sp>
        <p:nvSpPr>
          <p:cNvPr id="328" name="矢印: 下 327">
            <a:extLst>
              <a:ext uri="{FF2B5EF4-FFF2-40B4-BE49-F238E27FC236}">
                <a16:creationId xmlns:a16="http://schemas.microsoft.com/office/drawing/2014/main" id="{934EBE40-8150-4AB1-BD45-1CF33AF40457}"/>
              </a:ext>
            </a:extLst>
          </p:cNvPr>
          <p:cNvSpPr/>
          <p:nvPr/>
        </p:nvSpPr>
        <p:spPr>
          <a:xfrm rot="10800000">
            <a:off x="6450715" y="4541923"/>
            <a:ext cx="407510" cy="474255"/>
          </a:xfrm>
          <a:prstGeom prst="downArrow">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33" name="テキスト ボックス 332">
            <a:extLst>
              <a:ext uri="{FF2B5EF4-FFF2-40B4-BE49-F238E27FC236}">
                <a16:creationId xmlns:a16="http://schemas.microsoft.com/office/drawing/2014/main" id="{44003DE1-737C-4F5A-B7A3-AD4E3C8094AD}"/>
              </a:ext>
            </a:extLst>
          </p:cNvPr>
          <p:cNvSpPr txBox="1"/>
          <p:nvPr/>
        </p:nvSpPr>
        <p:spPr>
          <a:xfrm>
            <a:off x="5818500" y="3686638"/>
            <a:ext cx="2127227" cy="261610"/>
          </a:xfrm>
          <a:prstGeom prst="rect">
            <a:avLst/>
          </a:prstGeom>
          <a:solidFill>
            <a:schemeClr val="accent4">
              <a:lumMod val="20000"/>
              <a:lumOff val="80000"/>
              <a:alpha val="50000"/>
            </a:schemeClr>
          </a:solidFill>
        </p:spPr>
        <p:txBody>
          <a:bodyPr wrap="square" rtlCol="0">
            <a:spAutoFit/>
          </a:bodyPr>
          <a:lstStyle/>
          <a:p>
            <a:r>
              <a:rPr kumimoji="1" lang="ja-JP" altLang="en-US" sz="1100" b="1" dirty="0"/>
              <a:t>極域から赤道へ向かって拡散</a:t>
            </a:r>
          </a:p>
        </p:txBody>
      </p:sp>
      <p:sp>
        <p:nvSpPr>
          <p:cNvPr id="334" name="テキスト ボックス 333">
            <a:extLst>
              <a:ext uri="{FF2B5EF4-FFF2-40B4-BE49-F238E27FC236}">
                <a16:creationId xmlns:a16="http://schemas.microsoft.com/office/drawing/2014/main" id="{A513D027-2A9F-4C3A-AE55-8106F46234FD}"/>
              </a:ext>
            </a:extLst>
          </p:cNvPr>
          <p:cNvSpPr txBox="1"/>
          <p:nvPr/>
        </p:nvSpPr>
        <p:spPr>
          <a:xfrm>
            <a:off x="5818500" y="4644572"/>
            <a:ext cx="2127227" cy="261610"/>
          </a:xfrm>
          <a:prstGeom prst="rect">
            <a:avLst/>
          </a:prstGeom>
          <a:solidFill>
            <a:schemeClr val="accent4">
              <a:lumMod val="20000"/>
              <a:lumOff val="80000"/>
              <a:alpha val="50000"/>
            </a:schemeClr>
          </a:solidFill>
        </p:spPr>
        <p:txBody>
          <a:bodyPr wrap="square" rtlCol="0">
            <a:spAutoFit/>
          </a:bodyPr>
          <a:lstStyle/>
          <a:p>
            <a:r>
              <a:rPr kumimoji="1" lang="ja-JP" altLang="en-US" sz="1100" b="1" dirty="0"/>
              <a:t>極域から赤道へ向かって拡散</a:t>
            </a:r>
          </a:p>
        </p:txBody>
      </p:sp>
      <p:sp>
        <p:nvSpPr>
          <p:cNvPr id="335" name="テキスト ボックス 334">
            <a:extLst>
              <a:ext uri="{FF2B5EF4-FFF2-40B4-BE49-F238E27FC236}">
                <a16:creationId xmlns:a16="http://schemas.microsoft.com/office/drawing/2014/main" id="{B6960D91-9D40-478D-A198-6FEC6EF79C14}"/>
              </a:ext>
            </a:extLst>
          </p:cNvPr>
          <p:cNvSpPr txBox="1"/>
          <p:nvPr/>
        </p:nvSpPr>
        <p:spPr>
          <a:xfrm>
            <a:off x="2281262" y="3143322"/>
            <a:ext cx="1696572" cy="261610"/>
          </a:xfrm>
          <a:prstGeom prst="rect">
            <a:avLst/>
          </a:prstGeom>
          <a:solidFill>
            <a:schemeClr val="accent4">
              <a:lumMod val="40000"/>
              <a:lumOff val="60000"/>
              <a:alpha val="70000"/>
            </a:schemeClr>
          </a:solidFill>
          <a:ln>
            <a:solidFill>
              <a:schemeClr val="tx1"/>
            </a:solidFill>
          </a:ln>
        </p:spPr>
        <p:txBody>
          <a:bodyPr wrap="square" rtlCol="0">
            <a:spAutoFit/>
          </a:bodyPr>
          <a:lstStyle/>
          <a:p>
            <a:r>
              <a:rPr kumimoji="1" lang="ja-JP" altLang="en-US" sz="1100" b="1" dirty="0"/>
              <a:t>トリチウム存在量：大</a:t>
            </a:r>
          </a:p>
        </p:txBody>
      </p:sp>
      <p:sp>
        <p:nvSpPr>
          <p:cNvPr id="336" name="テキスト ボックス 335">
            <a:extLst>
              <a:ext uri="{FF2B5EF4-FFF2-40B4-BE49-F238E27FC236}">
                <a16:creationId xmlns:a16="http://schemas.microsoft.com/office/drawing/2014/main" id="{62FBBB54-9F26-400C-B737-25B12D52B41B}"/>
              </a:ext>
            </a:extLst>
          </p:cNvPr>
          <p:cNvSpPr txBox="1"/>
          <p:nvPr/>
        </p:nvSpPr>
        <p:spPr>
          <a:xfrm>
            <a:off x="2265615" y="5358708"/>
            <a:ext cx="1696572" cy="261610"/>
          </a:xfrm>
          <a:prstGeom prst="rect">
            <a:avLst/>
          </a:prstGeom>
          <a:solidFill>
            <a:schemeClr val="accent4">
              <a:lumMod val="40000"/>
              <a:lumOff val="60000"/>
              <a:alpha val="70000"/>
            </a:schemeClr>
          </a:solidFill>
          <a:ln>
            <a:solidFill>
              <a:schemeClr val="tx1"/>
            </a:solidFill>
          </a:ln>
        </p:spPr>
        <p:txBody>
          <a:bodyPr wrap="square" rtlCol="0">
            <a:spAutoFit/>
          </a:bodyPr>
          <a:lstStyle/>
          <a:p>
            <a:r>
              <a:rPr kumimoji="1" lang="ja-JP" altLang="en-US" sz="1100" b="1" dirty="0"/>
              <a:t>トリチウム存在量：大</a:t>
            </a:r>
          </a:p>
        </p:txBody>
      </p:sp>
      <p:sp>
        <p:nvSpPr>
          <p:cNvPr id="337" name="テキスト ボックス 336">
            <a:extLst>
              <a:ext uri="{FF2B5EF4-FFF2-40B4-BE49-F238E27FC236}">
                <a16:creationId xmlns:a16="http://schemas.microsoft.com/office/drawing/2014/main" id="{9CE3EC02-7458-4AA4-948A-703497CB1138}"/>
              </a:ext>
            </a:extLst>
          </p:cNvPr>
          <p:cNvSpPr txBox="1"/>
          <p:nvPr/>
        </p:nvSpPr>
        <p:spPr>
          <a:xfrm>
            <a:off x="2636326" y="4176987"/>
            <a:ext cx="1696572" cy="400110"/>
          </a:xfrm>
          <a:prstGeom prst="rect">
            <a:avLst/>
          </a:prstGeom>
          <a:solidFill>
            <a:schemeClr val="accent4">
              <a:lumMod val="40000"/>
              <a:lumOff val="60000"/>
              <a:alpha val="70000"/>
            </a:schemeClr>
          </a:solidFill>
          <a:ln>
            <a:solidFill>
              <a:schemeClr val="tx1"/>
            </a:solidFill>
          </a:ln>
        </p:spPr>
        <p:txBody>
          <a:bodyPr wrap="square" rtlCol="0">
            <a:spAutoFit/>
          </a:bodyPr>
          <a:lstStyle/>
          <a:p>
            <a:r>
              <a:rPr kumimoji="1" lang="ja-JP" altLang="en-US" sz="1100" b="1" dirty="0"/>
              <a:t>トリチウム存在量：小</a:t>
            </a:r>
            <a:endParaRPr kumimoji="1" lang="en-US" altLang="ja-JP" sz="1100" b="1" dirty="0"/>
          </a:p>
          <a:p>
            <a:r>
              <a:rPr kumimoji="1" lang="en-US" altLang="ja-JP" sz="900" b="1" dirty="0"/>
              <a:t>※</a:t>
            </a:r>
            <a:r>
              <a:rPr kumimoji="1" lang="ja-JP" altLang="en-US" sz="900" b="1" dirty="0"/>
              <a:t>極地方と比較した場合</a:t>
            </a:r>
            <a:endParaRPr kumimoji="1" lang="ja-JP" altLang="en-US" sz="1100" b="1" dirty="0"/>
          </a:p>
        </p:txBody>
      </p:sp>
    </p:spTree>
    <p:extLst>
      <p:ext uri="{BB962C8B-B14F-4D97-AF65-F5344CB8AC3E}">
        <p14:creationId xmlns:p14="http://schemas.microsoft.com/office/powerpoint/2010/main" val="1081302631"/>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1" name="グループ化 60">
            <a:extLst>
              <a:ext uri="{FF2B5EF4-FFF2-40B4-BE49-F238E27FC236}">
                <a16:creationId xmlns:a16="http://schemas.microsoft.com/office/drawing/2014/main" id="{35951D3B-047A-4255-90FE-04C1B957C480}"/>
              </a:ext>
            </a:extLst>
          </p:cNvPr>
          <p:cNvGrpSpPr/>
          <p:nvPr/>
        </p:nvGrpSpPr>
        <p:grpSpPr>
          <a:xfrm>
            <a:off x="3891811" y="2440267"/>
            <a:ext cx="4764182" cy="3765197"/>
            <a:chOff x="3854064" y="2592194"/>
            <a:chExt cx="4764182" cy="3765197"/>
          </a:xfrm>
        </p:grpSpPr>
        <p:sp>
          <p:nvSpPr>
            <p:cNvPr id="54" name="正方形/長方形 53">
              <a:extLst>
                <a:ext uri="{FF2B5EF4-FFF2-40B4-BE49-F238E27FC236}">
                  <a16:creationId xmlns:a16="http://schemas.microsoft.com/office/drawing/2014/main" id="{DD689DC8-6A7B-44B1-8FEC-BBDC34927F10}"/>
                </a:ext>
              </a:extLst>
            </p:cNvPr>
            <p:cNvSpPr/>
            <p:nvPr/>
          </p:nvSpPr>
          <p:spPr>
            <a:xfrm rot="5400000">
              <a:off x="5745385" y="3177032"/>
              <a:ext cx="2591049" cy="2727889"/>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eiryo UI" panose="020B0604030504040204" pitchFamily="50" charset="-128"/>
                <a:ea typeface="Meiryo UI" panose="020B0604030504040204" pitchFamily="50" charset="-128"/>
              </a:endParaRPr>
            </a:p>
          </p:txBody>
        </p:sp>
        <p:sp>
          <p:nvSpPr>
            <p:cNvPr id="57" name="弦 56">
              <a:extLst>
                <a:ext uri="{FF2B5EF4-FFF2-40B4-BE49-F238E27FC236}">
                  <a16:creationId xmlns:a16="http://schemas.microsoft.com/office/drawing/2014/main" id="{66FA3148-0403-4E24-9862-F96DF7F68E89}"/>
                </a:ext>
              </a:extLst>
            </p:cNvPr>
            <p:cNvSpPr/>
            <p:nvPr/>
          </p:nvSpPr>
          <p:spPr>
            <a:xfrm rot="5400000">
              <a:off x="3854064" y="2674792"/>
              <a:ext cx="3600000" cy="3600000"/>
            </a:xfrm>
            <a:prstGeom prst="chord">
              <a:avLst>
                <a:gd name="adj1" fmla="val 10834217"/>
                <a:gd name="adj2" fmla="val 21586433"/>
              </a:avLst>
            </a:prstGeom>
            <a:solidFill>
              <a:schemeClr val="accent1">
                <a:lumMod val="40000"/>
                <a:lumOff val="6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eiryo UI" panose="020B0604030504040204" pitchFamily="50" charset="-128"/>
                <a:ea typeface="Meiryo UI" panose="020B0604030504040204" pitchFamily="50" charset="-128"/>
              </a:endParaRPr>
            </a:p>
          </p:txBody>
        </p:sp>
        <p:sp>
          <p:nvSpPr>
            <p:cNvPr id="56" name="弦 55">
              <a:extLst>
                <a:ext uri="{FF2B5EF4-FFF2-40B4-BE49-F238E27FC236}">
                  <a16:creationId xmlns:a16="http://schemas.microsoft.com/office/drawing/2014/main" id="{EDBBFA3A-AE92-4483-9CAC-1E69742F1241}"/>
                </a:ext>
              </a:extLst>
            </p:cNvPr>
            <p:cNvSpPr/>
            <p:nvPr/>
          </p:nvSpPr>
          <p:spPr>
            <a:xfrm rot="5400000">
              <a:off x="4761030" y="3612248"/>
              <a:ext cx="1800000" cy="1800000"/>
            </a:xfrm>
            <a:prstGeom prst="chord">
              <a:avLst>
                <a:gd name="adj1" fmla="val 10834217"/>
                <a:gd name="adj2" fmla="val 21586433"/>
              </a:avLst>
            </a:prstGeom>
            <a:solidFill>
              <a:schemeClr val="accent1">
                <a:lumMod val="60000"/>
                <a:lumOff val="4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eiryo UI" panose="020B0604030504040204" pitchFamily="50" charset="-128"/>
                <a:ea typeface="Meiryo UI" panose="020B0604030504040204" pitchFamily="50" charset="-128"/>
              </a:endParaRPr>
            </a:p>
          </p:txBody>
        </p:sp>
        <p:grpSp>
          <p:nvGrpSpPr>
            <p:cNvPr id="53" name="グループ化 52">
              <a:extLst>
                <a:ext uri="{FF2B5EF4-FFF2-40B4-BE49-F238E27FC236}">
                  <a16:creationId xmlns:a16="http://schemas.microsoft.com/office/drawing/2014/main" id="{4075D4CB-C3E8-4790-97CC-63932B163D29}"/>
                </a:ext>
              </a:extLst>
            </p:cNvPr>
            <p:cNvGrpSpPr/>
            <p:nvPr/>
          </p:nvGrpSpPr>
          <p:grpSpPr>
            <a:xfrm rot="5400000">
              <a:off x="4001597" y="4171650"/>
              <a:ext cx="2593084" cy="737559"/>
              <a:chOff x="4743409" y="5149678"/>
              <a:chExt cx="3924000" cy="737559"/>
            </a:xfrm>
          </p:grpSpPr>
          <p:sp>
            <p:nvSpPr>
              <p:cNvPr id="51" name="正方形/長方形 50">
                <a:extLst>
                  <a:ext uri="{FF2B5EF4-FFF2-40B4-BE49-F238E27FC236}">
                    <a16:creationId xmlns:a16="http://schemas.microsoft.com/office/drawing/2014/main" id="{6707D969-E79B-49AA-9598-B7D982927D27}"/>
                  </a:ext>
                </a:extLst>
              </p:cNvPr>
              <p:cNvSpPr/>
              <p:nvPr/>
            </p:nvSpPr>
            <p:spPr>
              <a:xfrm>
                <a:off x="4745776" y="5149678"/>
                <a:ext cx="3920921" cy="737559"/>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eiryo UI" panose="020B0604030504040204" pitchFamily="50" charset="-128"/>
                  <a:ea typeface="Meiryo UI" panose="020B0604030504040204" pitchFamily="50" charset="-128"/>
                </a:endParaRPr>
              </a:p>
            </p:txBody>
          </p:sp>
          <p:cxnSp>
            <p:nvCxnSpPr>
              <p:cNvPr id="52" name="直線コネクタ 51">
                <a:extLst>
                  <a:ext uri="{FF2B5EF4-FFF2-40B4-BE49-F238E27FC236}">
                    <a16:creationId xmlns:a16="http://schemas.microsoft.com/office/drawing/2014/main" id="{616EC458-8C5A-4638-AB0F-B09BBEA6D71A}"/>
                  </a:ext>
                </a:extLst>
              </p:cNvPr>
              <p:cNvCxnSpPr/>
              <p:nvPr/>
            </p:nvCxnSpPr>
            <p:spPr>
              <a:xfrm>
                <a:off x="4743409" y="5149678"/>
                <a:ext cx="3924000"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55" name="弦 54">
              <a:extLst>
                <a:ext uri="{FF2B5EF4-FFF2-40B4-BE49-F238E27FC236}">
                  <a16:creationId xmlns:a16="http://schemas.microsoft.com/office/drawing/2014/main" id="{6C390E8B-8D26-446B-BA02-7F1FBD2E9EFB}"/>
                </a:ext>
              </a:extLst>
            </p:cNvPr>
            <p:cNvSpPr/>
            <p:nvPr/>
          </p:nvSpPr>
          <p:spPr>
            <a:xfrm rot="5400000">
              <a:off x="5489343" y="4336322"/>
              <a:ext cx="360000" cy="360000"/>
            </a:xfrm>
            <a:prstGeom prst="chord">
              <a:avLst>
                <a:gd name="adj1" fmla="val 10834217"/>
                <a:gd name="adj2" fmla="val 21586433"/>
              </a:avLst>
            </a:prstGeom>
            <a:solidFill>
              <a:schemeClr val="accent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eiryo UI" panose="020B0604030504040204" pitchFamily="50" charset="-128"/>
                <a:ea typeface="Meiryo UI" panose="020B0604030504040204" pitchFamily="50" charset="-128"/>
              </a:endParaRPr>
            </a:p>
          </p:txBody>
        </p:sp>
        <p:sp>
          <p:nvSpPr>
            <p:cNvPr id="58" name="正方形/長方形 57">
              <a:extLst>
                <a:ext uri="{FF2B5EF4-FFF2-40B4-BE49-F238E27FC236}">
                  <a16:creationId xmlns:a16="http://schemas.microsoft.com/office/drawing/2014/main" id="{FC2B141F-93F5-481D-AE00-5D5354277E0B}"/>
                </a:ext>
              </a:extLst>
            </p:cNvPr>
            <p:cNvSpPr/>
            <p:nvPr/>
          </p:nvSpPr>
          <p:spPr>
            <a:xfrm>
              <a:off x="4705357" y="2592194"/>
              <a:ext cx="3860793" cy="67373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eiryo UI" panose="020B0604030504040204" pitchFamily="50" charset="-128"/>
                <a:ea typeface="Meiryo UI" panose="020B0604030504040204" pitchFamily="50" charset="-128"/>
              </a:endParaRPr>
            </a:p>
          </p:txBody>
        </p:sp>
        <p:sp>
          <p:nvSpPr>
            <p:cNvPr id="59" name="正方形/長方形 58">
              <a:extLst>
                <a:ext uri="{FF2B5EF4-FFF2-40B4-BE49-F238E27FC236}">
                  <a16:creationId xmlns:a16="http://schemas.microsoft.com/office/drawing/2014/main" id="{1176C165-83E4-4211-9755-355925FFAF70}"/>
                </a:ext>
              </a:extLst>
            </p:cNvPr>
            <p:cNvSpPr/>
            <p:nvPr/>
          </p:nvSpPr>
          <p:spPr>
            <a:xfrm>
              <a:off x="4757453" y="5766252"/>
              <a:ext cx="3860793" cy="59113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eiryo UI" panose="020B0604030504040204" pitchFamily="50" charset="-128"/>
                <a:ea typeface="Meiryo UI" panose="020B0604030504040204" pitchFamily="50" charset="-128"/>
              </a:endParaRPr>
            </a:p>
          </p:txBody>
        </p:sp>
      </p:grpSp>
      <p:sp>
        <p:nvSpPr>
          <p:cNvPr id="2" name="タイトル 1">
            <a:extLst>
              <a:ext uri="{FF2B5EF4-FFF2-40B4-BE49-F238E27FC236}">
                <a16:creationId xmlns:a16="http://schemas.microsoft.com/office/drawing/2014/main" id="{58D20457-6617-4431-9136-64674BE6E1A3}"/>
              </a:ext>
            </a:extLst>
          </p:cNvPr>
          <p:cNvSpPr>
            <a:spLocks noGrp="1"/>
          </p:cNvSpPr>
          <p:nvPr>
            <p:ph type="title"/>
          </p:nvPr>
        </p:nvSpPr>
        <p:spPr/>
        <p:txBody>
          <a:bodyPr/>
          <a:lstStyle/>
          <a:p>
            <a:r>
              <a:rPr lang="en-US" altLang="ja-JP" dirty="0"/>
              <a:t>5</a:t>
            </a:r>
            <a:r>
              <a:rPr kumimoji="1" lang="en-US" altLang="ja-JP" dirty="0"/>
              <a:t>.1</a:t>
            </a:r>
            <a:r>
              <a:rPr kumimoji="1" lang="ja-JP" altLang="en-US" dirty="0"/>
              <a:t>　環境中のトリチウム</a:t>
            </a:r>
            <a:r>
              <a:rPr lang="ja-JP" altLang="en-US" dirty="0"/>
              <a:t>の挙動（</a:t>
            </a:r>
            <a:r>
              <a:rPr lang="en-US" altLang="ja-JP" dirty="0"/>
              <a:t>2/2</a:t>
            </a:r>
            <a:r>
              <a:rPr lang="ja-JP" altLang="en-US" dirty="0"/>
              <a:t>）</a:t>
            </a:r>
            <a:endParaRPr kumimoji="1" lang="ja-JP" altLang="en-US" dirty="0"/>
          </a:p>
        </p:txBody>
      </p:sp>
      <p:sp>
        <p:nvSpPr>
          <p:cNvPr id="4" name="正方形/長方形 3">
            <a:extLst>
              <a:ext uri="{FF2B5EF4-FFF2-40B4-BE49-F238E27FC236}">
                <a16:creationId xmlns:a16="http://schemas.microsoft.com/office/drawing/2014/main" id="{271F3960-E06B-4544-9BF6-974CD2039EBE}"/>
              </a:ext>
            </a:extLst>
          </p:cNvPr>
          <p:cNvSpPr/>
          <p:nvPr/>
        </p:nvSpPr>
        <p:spPr>
          <a:xfrm>
            <a:off x="370936" y="1185704"/>
            <a:ext cx="8402128" cy="1511606"/>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buFont typeface="Wingdings" panose="05000000000000000000" pitchFamily="2" charset="2"/>
              <a:buChar char="l"/>
            </a:pPr>
            <a:r>
              <a:rPr kumimoji="1" lang="ja-JP" altLang="en-US" dirty="0">
                <a:solidFill>
                  <a:schemeClr val="tx1"/>
                </a:solidFill>
                <a:latin typeface="Meiryo UI" panose="020B0604030504040204" pitchFamily="50" charset="-128"/>
                <a:ea typeface="Meiryo UI" panose="020B0604030504040204" pitchFamily="50" charset="-128"/>
              </a:rPr>
              <a:t>大気中に放出されたトリチウムは、大気中での乱流拡散、地表への沈着、地中での移流や拡散、地表からの蒸発等の挙動を示す。</a:t>
            </a:r>
            <a:endParaRPr kumimoji="1" lang="en-US" altLang="ja-JP" dirty="0">
              <a:solidFill>
                <a:schemeClr val="tx1"/>
              </a:solidFill>
              <a:latin typeface="Meiryo UI" panose="020B0604030504040204" pitchFamily="50" charset="-128"/>
              <a:ea typeface="Meiryo UI" panose="020B0604030504040204" pitchFamily="50" charset="-128"/>
            </a:endParaRPr>
          </a:p>
          <a:p>
            <a:pPr marL="285750" indent="-285750">
              <a:buFont typeface="Wingdings" panose="05000000000000000000" pitchFamily="2" charset="2"/>
              <a:buChar char="l"/>
            </a:pPr>
            <a:r>
              <a:rPr kumimoji="1" lang="ja-JP" altLang="en-US" dirty="0">
                <a:solidFill>
                  <a:schemeClr val="tx1"/>
                </a:solidFill>
                <a:latin typeface="Meiryo UI" panose="020B0604030504040204" pitchFamily="50" charset="-128"/>
                <a:ea typeface="Meiryo UI" panose="020B0604030504040204" pitchFamily="50" charset="-128"/>
              </a:rPr>
              <a:t>海洋中に放出されたトリチウムは、放出方法や放出位置にもよるが、放出地点から離れるに従い、濃度は低減する。（</a:t>
            </a:r>
            <a:r>
              <a:rPr kumimoji="1" lang="en-US" altLang="ja-JP" dirty="0">
                <a:solidFill>
                  <a:schemeClr val="tx1"/>
                </a:solidFill>
                <a:latin typeface="Meiryo UI" panose="020B0604030504040204" pitchFamily="50" charset="-128"/>
                <a:ea typeface="Meiryo UI" panose="020B0604030504040204" pitchFamily="50" charset="-128"/>
              </a:rPr>
              <a:t>2km</a:t>
            </a:r>
            <a:r>
              <a:rPr kumimoji="1" lang="ja-JP" altLang="en-US" dirty="0">
                <a:solidFill>
                  <a:schemeClr val="tx1"/>
                </a:solidFill>
                <a:latin typeface="Meiryo UI" panose="020B0604030504040204" pitchFamily="50" charset="-128"/>
                <a:ea typeface="Meiryo UI" panose="020B0604030504040204" pitchFamily="50" charset="-128"/>
              </a:rPr>
              <a:t>格子での試算では濃度が約</a:t>
            </a:r>
            <a:r>
              <a:rPr kumimoji="1" lang="en-US" altLang="ja-JP" dirty="0">
                <a:solidFill>
                  <a:schemeClr val="tx1"/>
                </a:solidFill>
                <a:latin typeface="Meiryo UI" panose="020B0604030504040204" pitchFamily="50" charset="-128"/>
                <a:ea typeface="Meiryo UI" panose="020B0604030504040204" pitchFamily="50" charset="-128"/>
              </a:rPr>
              <a:t>10km</a:t>
            </a:r>
            <a:r>
              <a:rPr kumimoji="1" lang="ja-JP" altLang="en-US" dirty="0">
                <a:solidFill>
                  <a:schemeClr val="tx1"/>
                </a:solidFill>
                <a:latin typeface="Meiryo UI" panose="020B0604030504040204" pitchFamily="50" charset="-128"/>
                <a:ea typeface="Meiryo UI" panose="020B0604030504040204" pitchFamily="50" charset="-128"/>
              </a:rPr>
              <a:t>下流で約</a:t>
            </a:r>
            <a:r>
              <a:rPr kumimoji="1" lang="en-US" altLang="ja-JP" dirty="0">
                <a:solidFill>
                  <a:schemeClr val="tx1"/>
                </a:solidFill>
                <a:latin typeface="Meiryo UI" panose="020B0604030504040204" pitchFamily="50" charset="-128"/>
                <a:ea typeface="Meiryo UI" panose="020B0604030504040204" pitchFamily="50" charset="-128"/>
              </a:rPr>
              <a:t>1</a:t>
            </a:r>
            <a:r>
              <a:rPr kumimoji="1" lang="ja-JP" altLang="en-US" dirty="0">
                <a:solidFill>
                  <a:schemeClr val="tx1"/>
                </a:solidFill>
                <a:latin typeface="Meiryo UI" panose="020B0604030504040204" pitchFamily="50" charset="-128"/>
                <a:ea typeface="Meiryo UI" panose="020B0604030504040204" pitchFamily="50" charset="-128"/>
              </a:rPr>
              <a:t>桁低減、約</a:t>
            </a:r>
            <a:r>
              <a:rPr kumimoji="1" lang="en-US" altLang="ja-JP" dirty="0">
                <a:solidFill>
                  <a:schemeClr val="tx1"/>
                </a:solidFill>
                <a:latin typeface="Meiryo UI" panose="020B0604030504040204" pitchFamily="50" charset="-128"/>
                <a:ea typeface="Meiryo UI" panose="020B0604030504040204" pitchFamily="50" charset="-128"/>
              </a:rPr>
              <a:t>50km</a:t>
            </a:r>
            <a:r>
              <a:rPr kumimoji="1" lang="ja-JP" altLang="en-US" dirty="0">
                <a:solidFill>
                  <a:schemeClr val="tx1"/>
                </a:solidFill>
                <a:latin typeface="Meiryo UI" panose="020B0604030504040204" pitchFamily="50" charset="-128"/>
                <a:ea typeface="Meiryo UI" panose="020B0604030504040204" pitchFamily="50" charset="-128"/>
              </a:rPr>
              <a:t>下流で約</a:t>
            </a:r>
            <a:r>
              <a:rPr kumimoji="1" lang="en-US" altLang="ja-JP" dirty="0">
                <a:solidFill>
                  <a:schemeClr val="tx1"/>
                </a:solidFill>
                <a:latin typeface="Meiryo UI" panose="020B0604030504040204" pitchFamily="50" charset="-128"/>
                <a:ea typeface="Meiryo UI" panose="020B0604030504040204" pitchFamily="50" charset="-128"/>
              </a:rPr>
              <a:t>2</a:t>
            </a:r>
            <a:r>
              <a:rPr kumimoji="1" lang="ja-JP" altLang="en-US" dirty="0">
                <a:solidFill>
                  <a:schemeClr val="tx1"/>
                </a:solidFill>
                <a:latin typeface="Meiryo UI" panose="020B0604030504040204" pitchFamily="50" charset="-128"/>
                <a:ea typeface="Meiryo UI" panose="020B0604030504040204" pitchFamily="50" charset="-128"/>
              </a:rPr>
              <a:t>桁低減、約</a:t>
            </a:r>
            <a:r>
              <a:rPr kumimoji="1" lang="en-US" altLang="ja-JP" dirty="0">
                <a:solidFill>
                  <a:schemeClr val="tx1"/>
                </a:solidFill>
                <a:latin typeface="Meiryo UI" panose="020B0604030504040204" pitchFamily="50" charset="-128"/>
                <a:ea typeface="Meiryo UI" panose="020B0604030504040204" pitchFamily="50" charset="-128"/>
              </a:rPr>
              <a:t>100km</a:t>
            </a:r>
            <a:r>
              <a:rPr kumimoji="1" lang="ja-JP" altLang="en-US" dirty="0">
                <a:solidFill>
                  <a:schemeClr val="tx1"/>
                </a:solidFill>
                <a:latin typeface="Meiryo UI" panose="020B0604030504040204" pitchFamily="50" charset="-128"/>
                <a:ea typeface="Meiryo UI" panose="020B0604030504040204" pitchFamily="50" charset="-128"/>
              </a:rPr>
              <a:t>下流で約</a:t>
            </a:r>
            <a:r>
              <a:rPr kumimoji="1" lang="en-US" altLang="ja-JP" dirty="0">
                <a:solidFill>
                  <a:schemeClr val="tx1"/>
                </a:solidFill>
                <a:latin typeface="Meiryo UI" panose="020B0604030504040204" pitchFamily="50" charset="-128"/>
                <a:ea typeface="Meiryo UI" panose="020B0604030504040204" pitchFamily="50" charset="-128"/>
              </a:rPr>
              <a:t>3</a:t>
            </a:r>
            <a:r>
              <a:rPr kumimoji="1" lang="ja-JP" altLang="en-US" dirty="0">
                <a:solidFill>
                  <a:schemeClr val="tx1"/>
                </a:solidFill>
                <a:latin typeface="Meiryo UI" panose="020B0604030504040204" pitchFamily="50" charset="-128"/>
                <a:ea typeface="Meiryo UI" panose="020B0604030504040204" pitchFamily="50" charset="-128"/>
              </a:rPr>
              <a:t>桁低減との結果あり）</a:t>
            </a:r>
          </a:p>
        </p:txBody>
      </p:sp>
      <p:sp>
        <p:nvSpPr>
          <p:cNvPr id="5" name="スライド番号プレースホルダー 4">
            <a:extLst>
              <a:ext uri="{FF2B5EF4-FFF2-40B4-BE49-F238E27FC236}">
                <a16:creationId xmlns:a16="http://schemas.microsoft.com/office/drawing/2014/main" id="{68AF8F48-9921-43BD-8392-73F831F48924}"/>
              </a:ext>
            </a:extLst>
          </p:cNvPr>
          <p:cNvSpPr>
            <a:spLocks noGrp="1"/>
          </p:cNvSpPr>
          <p:nvPr>
            <p:ph type="sldNum" sz="quarter" idx="12"/>
          </p:nvPr>
        </p:nvSpPr>
        <p:spPr/>
        <p:txBody>
          <a:bodyPr/>
          <a:lstStyle/>
          <a:p>
            <a:fld id="{787F0561-F29F-4014-88F6-9EE3D1B23701}" type="slidenum">
              <a:rPr kumimoji="1" lang="ja-JP" altLang="en-US" smtClean="0">
                <a:latin typeface="Meiryo UI" panose="020B0604030504040204" pitchFamily="50" charset="-128"/>
                <a:ea typeface="Meiryo UI" panose="020B0604030504040204" pitchFamily="50" charset="-128"/>
              </a:rPr>
              <a:pPr/>
              <a:t>38</a:t>
            </a:fld>
            <a:endParaRPr kumimoji="1" lang="ja-JP" altLang="en-US">
              <a:latin typeface="Meiryo UI" panose="020B0604030504040204" pitchFamily="50" charset="-128"/>
              <a:ea typeface="Meiryo UI" panose="020B0604030504040204" pitchFamily="50" charset="-128"/>
            </a:endParaRPr>
          </a:p>
        </p:txBody>
      </p:sp>
      <p:sp>
        <p:nvSpPr>
          <p:cNvPr id="10" name="テキスト ボックス 9">
            <a:extLst>
              <a:ext uri="{FF2B5EF4-FFF2-40B4-BE49-F238E27FC236}">
                <a16:creationId xmlns:a16="http://schemas.microsoft.com/office/drawing/2014/main" id="{90A1544B-44AD-410D-8EA4-84D598B72F02}"/>
              </a:ext>
            </a:extLst>
          </p:cNvPr>
          <p:cNvSpPr txBox="1"/>
          <p:nvPr/>
        </p:nvSpPr>
        <p:spPr>
          <a:xfrm>
            <a:off x="364141" y="6299707"/>
            <a:ext cx="7832785" cy="415498"/>
          </a:xfrm>
          <a:prstGeom prst="rect">
            <a:avLst/>
          </a:prstGeom>
          <a:noFill/>
        </p:spPr>
        <p:txBody>
          <a:bodyPr wrap="square" rtlCol="0">
            <a:spAutoFit/>
          </a:bodyPr>
          <a:lstStyle/>
          <a:p>
            <a:r>
              <a:rPr kumimoji="1" lang="ja-JP" altLang="en-US" sz="1050" dirty="0">
                <a:latin typeface="Meiryo UI" panose="020B0604030504040204" pitchFamily="50" charset="-128"/>
                <a:ea typeface="Meiryo UI" panose="020B0604030504040204" pitchFamily="50" charset="-128"/>
              </a:rPr>
              <a:t>「トリチウム水タスクフォース、トリチウム水タスクフォース報告書 参考資料</a:t>
            </a:r>
            <a:r>
              <a:rPr kumimoji="1" lang="en-US" altLang="ja-JP" sz="1050" dirty="0">
                <a:latin typeface="Meiryo UI" panose="020B0604030504040204" pitchFamily="50" charset="-128"/>
                <a:ea typeface="Meiryo UI" panose="020B0604030504040204" pitchFamily="50" charset="-128"/>
              </a:rPr>
              <a:t>1</a:t>
            </a:r>
            <a:r>
              <a:rPr kumimoji="1" lang="ja-JP" altLang="en-US" sz="1050" dirty="0" err="1">
                <a:latin typeface="Meiryo UI" panose="020B0604030504040204" pitchFamily="50" charset="-128"/>
                <a:ea typeface="Meiryo UI" panose="020B0604030504040204" pitchFamily="50" charset="-128"/>
              </a:rPr>
              <a:t>、</a:t>
            </a:r>
            <a:r>
              <a:rPr kumimoji="1" lang="en-US" altLang="ja-JP" sz="1050" dirty="0">
                <a:latin typeface="Meiryo UI" panose="020B0604030504040204" pitchFamily="50" charset="-128"/>
                <a:ea typeface="Meiryo UI" panose="020B0604030504040204" pitchFamily="50" charset="-128"/>
              </a:rPr>
              <a:t>P.4</a:t>
            </a:r>
            <a:r>
              <a:rPr kumimoji="1" lang="ja-JP" altLang="en-US" sz="1050" dirty="0" err="1">
                <a:latin typeface="Meiryo UI" panose="020B0604030504040204" pitchFamily="50" charset="-128"/>
                <a:ea typeface="Meiryo UI" panose="020B0604030504040204" pitchFamily="50" charset="-128"/>
              </a:rPr>
              <a:t>、</a:t>
            </a:r>
            <a:r>
              <a:rPr kumimoji="1" lang="ja-JP" altLang="en-US" sz="1050" dirty="0">
                <a:latin typeface="Meiryo UI" panose="020B0604030504040204" pitchFamily="50" charset="-128"/>
                <a:ea typeface="Meiryo UI" panose="020B0604030504040204" pitchFamily="50" charset="-128"/>
              </a:rPr>
              <a:t>平成</a:t>
            </a:r>
            <a:r>
              <a:rPr kumimoji="1" lang="en-US" altLang="ja-JP" sz="1050" dirty="0">
                <a:latin typeface="Meiryo UI" panose="020B0604030504040204" pitchFamily="50" charset="-128"/>
                <a:ea typeface="Meiryo UI" panose="020B0604030504040204" pitchFamily="50" charset="-128"/>
              </a:rPr>
              <a:t>28</a:t>
            </a:r>
            <a:r>
              <a:rPr kumimoji="1" lang="ja-JP" altLang="en-US" sz="1050" dirty="0">
                <a:latin typeface="Meiryo UI" panose="020B0604030504040204" pitchFamily="50" charset="-128"/>
                <a:ea typeface="Meiryo UI" panose="020B0604030504040204" pitchFamily="50" charset="-128"/>
              </a:rPr>
              <a:t>年</a:t>
            </a:r>
            <a:r>
              <a:rPr kumimoji="1" lang="en-US" altLang="ja-JP" sz="1050" dirty="0">
                <a:latin typeface="Meiryo UI" panose="020B0604030504040204" pitchFamily="50" charset="-128"/>
                <a:ea typeface="Meiryo UI" panose="020B0604030504040204" pitchFamily="50" charset="-128"/>
              </a:rPr>
              <a:t>6</a:t>
            </a:r>
            <a:r>
              <a:rPr kumimoji="1" lang="ja-JP" altLang="en-US" sz="1050" dirty="0">
                <a:latin typeface="Meiryo UI" panose="020B0604030504040204" pitchFamily="50" charset="-128"/>
                <a:ea typeface="Meiryo UI" panose="020B0604030504040204" pitchFamily="50" charset="-128"/>
              </a:rPr>
              <a:t>月」</a:t>
            </a:r>
            <a:endParaRPr kumimoji="1" lang="en-US" altLang="ja-JP" sz="1050" dirty="0">
              <a:latin typeface="Meiryo UI" panose="020B0604030504040204" pitchFamily="50" charset="-128"/>
              <a:ea typeface="Meiryo UI" panose="020B0604030504040204" pitchFamily="50" charset="-128"/>
            </a:endParaRPr>
          </a:p>
          <a:p>
            <a:r>
              <a:rPr kumimoji="1" lang="ja-JP" altLang="en-US" sz="1050" dirty="0">
                <a:latin typeface="Meiryo UI" panose="020B0604030504040204" pitchFamily="50" charset="-128"/>
                <a:ea typeface="Meiryo UI" panose="020B0604030504040204" pitchFamily="50" charset="-128"/>
              </a:rPr>
              <a:t>「トリチウム水タスクフォース、トリチウム水タスクフォース報告書 参考資料</a:t>
            </a:r>
            <a:r>
              <a:rPr kumimoji="1" lang="en-US" altLang="ja-JP" sz="1050" dirty="0">
                <a:latin typeface="Meiryo UI" panose="020B0604030504040204" pitchFamily="50" charset="-128"/>
                <a:ea typeface="Meiryo UI" panose="020B0604030504040204" pitchFamily="50" charset="-128"/>
              </a:rPr>
              <a:t>11</a:t>
            </a:r>
            <a:r>
              <a:rPr kumimoji="1" lang="ja-JP" altLang="en-US" sz="1050" dirty="0" err="1">
                <a:latin typeface="Meiryo UI" panose="020B0604030504040204" pitchFamily="50" charset="-128"/>
                <a:ea typeface="Meiryo UI" panose="020B0604030504040204" pitchFamily="50" charset="-128"/>
              </a:rPr>
              <a:t>、</a:t>
            </a:r>
            <a:r>
              <a:rPr kumimoji="1" lang="en-US" altLang="ja-JP" sz="1050" dirty="0">
                <a:latin typeface="Meiryo UI" panose="020B0604030504040204" pitchFamily="50" charset="-128"/>
                <a:ea typeface="Meiryo UI" panose="020B0604030504040204" pitchFamily="50" charset="-128"/>
              </a:rPr>
              <a:t>P.23</a:t>
            </a:r>
            <a:r>
              <a:rPr kumimoji="1" lang="ja-JP" altLang="en-US" sz="1050" dirty="0" err="1">
                <a:latin typeface="Meiryo UI" panose="020B0604030504040204" pitchFamily="50" charset="-128"/>
                <a:ea typeface="Meiryo UI" panose="020B0604030504040204" pitchFamily="50" charset="-128"/>
              </a:rPr>
              <a:t>、</a:t>
            </a:r>
            <a:r>
              <a:rPr kumimoji="1" lang="ja-JP" altLang="en-US" sz="1050" dirty="0">
                <a:latin typeface="Meiryo UI" panose="020B0604030504040204" pitchFamily="50" charset="-128"/>
                <a:ea typeface="Meiryo UI" panose="020B0604030504040204" pitchFamily="50" charset="-128"/>
              </a:rPr>
              <a:t>平成</a:t>
            </a:r>
            <a:r>
              <a:rPr kumimoji="1" lang="en-US" altLang="ja-JP" sz="1050" dirty="0">
                <a:latin typeface="Meiryo UI" panose="020B0604030504040204" pitchFamily="50" charset="-128"/>
                <a:ea typeface="Meiryo UI" panose="020B0604030504040204" pitchFamily="50" charset="-128"/>
              </a:rPr>
              <a:t>28</a:t>
            </a:r>
            <a:r>
              <a:rPr kumimoji="1" lang="ja-JP" altLang="en-US" sz="1050" dirty="0">
                <a:latin typeface="Meiryo UI" panose="020B0604030504040204" pitchFamily="50" charset="-128"/>
                <a:ea typeface="Meiryo UI" panose="020B0604030504040204" pitchFamily="50" charset="-128"/>
              </a:rPr>
              <a:t>年</a:t>
            </a:r>
            <a:r>
              <a:rPr kumimoji="1" lang="en-US" altLang="ja-JP" sz="1050" dirty="0">
                <a:latin typeface="Meiryo UI" panose="020B0604030504040204" pitchFamily="50" charset="-128"/>
                <a:ea typeface="Meiryo UI" panose="020B0604030504040204" pitchFamily="50" charset="-128"/>
              </a:rPr>
              <a:t>6</a:t>
            </a:r>
            <a:r>
              <a:rPr kumimoji="1" lang="ja-JP" altLang="en-US" sz="1050" dirty="0">
                <a:latin typeface="Meiryo UI" panose="020B0604030504040204" pitchFamily="50" charset="-128"/>
                <a:ea typeface="Meiryo UI" panose="020B0604030504040204" pitchFamily="50" charset="-128"/>
              </a:rPr>
              <a:t>月」</a:t>
            </a:r>
            <a:endParaRPr kumimoji="1" lang="en-US" altLang="ja-JP" sz="1050" dirty="0">
              <a:latin typeface="Meiryo UI" panose="020B0604030504040204" pitchFamily="50" charset="-128"/>
              <a:ea typeface="Meiryo UI" panose="020B0604030504040204" pitchFamily="50" charset="-128"/>
            </a:endParaRPr>
          </a:p>
        </p:txBody>
      </p:sp>
      <p:sp>
        <p:nvSpPr>
          <p:cNvPr id="11" name="正方形/長方形 10">
            <a:extLst>
              <a:ext uri="{FF2B5EF4-FFF2-40B4-BE49-F238E27FC236}">
                <a16:creationId xmlns:a16="http://schemas.microsoft.com/office/drawing/2014/main" id="{555C378D-1876-4428-A935-634BFD5A10E5}"/>
              </a:ext>
            </a:extLst>
          </p:cNvPr>
          <p:cNvSpPr/>
          <p:nvPr/>
        </p:nvSpPr>
        <p:spPr>
          <a:xfrm>
            <a:off x="370936" y="810127"/>
            <a:ext cx="8402128" cy="35636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dirty="0">
                <a:solidFill>
                  <a:schemeClr val="tx1"/>
                </a:solidFill>
                <a:latin typeface="Meiryo UI" panose="020B0604030504040204" pitchFamily="50" charset="-128"/>
                <a:ea typeface="Meiryo UI" panose="020B0604030504040204" pitchFamily="50" charset="-128"/>
              </a:rPr>
              <a:t>トリチウムは環境中でどのような挙動をするの？</a:t>
            </a:r>
            <a:endParaRPr kumimoji="1" lang="en-US" altLang="ja-JP" dirty="0">
              <a:solidFill>
                <a:schemeClr val="tx1"/>
              </a:solidFill>
              <a:latin typeface="Meiryo UI" panose="020B0604030504040204" pitchFamily="50" charset="-128"/>
              <a:ea typeface="Meiryo UI" panose="020B0604030504040204" pitchFamily="50" charset="-128"/>
            </a:endParaRPr>
          </a:p>
        </p:txBody>
      </p:sp>
      <p:grpSp>
        <p:nvGrpSpPr>
          <p:cNvPr id="3" name="グループ化 2">
            <a:extLst>
              <a:ext uri="{FF2B5EF4-FFF2-40B4-BE49-F238E27FC236}">
                <a16:creationId xmlns:a16="http://schemas.microsoft.com/office/drawing/2014/main" id="{D3D648C4-8364-4753-8CE1-D7808B40F8C7}"/>
              </a:ext>
            </a:extLst>
          </p:cNvPr>
          <p:cNvGrpSpPr/>
          <p:nvPr/>
        </p:nvGrpSpPr>
        <p:grpSpPr>
          <a:xfrm>
            <a:off x="327084" y="2938266"/>
            <a:ext cx="4184363" cy="2824832"/>
            <a:chOff x="278100" y="3077059"/>
            <a:chExt cx="4184363" cy="2824832"/>
          </a:xfrm>
        </p:grpSpPr>
        <p:sp>
          <p:nvSpPr>
            <p:cNvPr id="8" name="正方形/長方形 7">
              <a:extLst>
                <a:ext uri="{FF2B5EF4-FFF2-40B4-BE49-F238E27FC236}">
                  <a16:creationId xmlns:a16="http://schemas.microsoft.com/office/drawing/2014/main" id="{54A51ABF-907F-4D1F-ABAE-8E19CC6D6184}"/>
                </a:ext>
              </a:extLst>
            </p:cNvPr>
            <p:cNvSpPr/>
            <p:nvPr/>
          </p:nvSpPr>
          <p:spPr>
            <a:xfrm>
              <a:off x="280467" y="5164332"/>
              <a:ext cx="3920921" cy="737559"/>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eiryo UI" panose="020B0604030504040204" pitchFamily="50" charset="-128"/>
                <a:ea typeface="Meiryo UI" panose="020B0604030504040204" pitchFamily="50" charset="-128"/>
              </a:endParaRPr>
            </a:p>
          </p:txBody>
        </p:sp>
        <p:cxnSp>
          <p:nvCxnSpPr>
            <p:cNvPr id="15" name="直線コネクタ 14">
              <a:extLst>
                <a:ext uri="{FF2B5EF4-FFF2-40B4-BE49-F238E27FC236}">
                  <a16:creationId xmlns:a16="http://schemas.microsoft.com/office/drawing/2014/main" id="{D5934C6D-526A-4C74-9F7F-5F3A3E132C0A}"/>
                </a:ext>
              </a:extLst>
            </p:cNvPr>
            <p:cNvCxnSpPr/>
            <p:nvPr/>
          </p:nvCxnSpPr>
          <p:spPr>
            <a:xfrm>
              <a:off x="278100" y="5164332"/>
              <a:ext cx="3924000"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17" name="フローチャート: 論理積ゲート 16">
              <a:extLst>
                <a:ext uri="{FF2B5EF4-FFF2-40B4-BE49-F238E27FC236}">
                  <a16:creationId xmlns:a16="http://schemas.microsoft.com/office/drawing/2014/main" id="{1072B034-1615-4C58-BA99-05ECA2F0F1AF}"/>
                </a:ext>
              </a:extLst>
            </p:cNvPr>
            <p:cNvSpPr/>
            <p:nvPr/>
          </p:nvSpPr>
          <p:spPr>
            <a:xfrm rot="16200000">
              <a:off x="414608" y="4659131"/>
              <a:ext cx="481143" cy="529256"/>
            </a:xfrm>
            <a:prstGeom prst="flowChartDelay">
              <a:avLst/>
            </a:prstGeom>
            <a:solidFill>
              <a:schemeClr val="tx1">
                <a:lumMod val="50000"/>
                <a:lumOff val="5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eiryo UI" panose="020B0604030504040204" pitchFamily="50" charset="-128"/>
                <a:ea typeface="Meiryo UI" panose="020B0604030504040204" pitchFamily="50" charset="-128"/>
              </a:endParaRPr>
            </a:p>
          </p:txBody>
        </p:sp>
        <p:sp>
          <p:nvSpPr>
            <p:cNvPr id="18" name="正方形/長方形 17">
              <a:extLst>
                <a:ext uri="{FF2B5EF4-FFF2-40B4-BE49-F238E27FC236}">
                  <a16:creationId xmlns:a16="http://schemas.microsoft.com/office/drawing/2014/main" id="{388A5430-C6C4-4B10-992C-E413C9E88690}"/>
                </a:ext>
              </a:extLst>
            </p:cNvPr>
            <p:cNvSpPr/>
            <p:nvPr/>
          </p:nvSpPr>
          <p:spPr>
            <a:xfrm>
              <a:off x="919808" y="3967774"/>
              <a:ext cx="189829" cy="1196557"/>
            </a:xfrm>
            <a:prstGeom prst="rect">
              <a:avLst/>
            </a:prstGeom>
            <a:solidFill>
              <a:schemeClr val="tx1">
                <a:lumMod val="50000"/>
                <a:lumOff val="5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eiryo UI" panose="020B0604030504040204" pitchFamily="50" charset="-128"/>
                <a:ea typeface="Meiryo UI" panose="020B0604030504040204" pitchFamily="50" charset="-128"/>
              </a:endParaRPr>
            </a:p>
          </p:txBody>
        </p:sp>
        <p:sp>
          <p:nvSpPr>
            <p:cNvPr id="19" name="雲 18">
              <a:extLst>
                <a:ext uri="{FF2B5EF4-FFF2-40B4-BE49-F238E27FC236}">
                  <a16:creationId xmlns:a16="http://schemas.microsoft.com/office/drawing/2014/main" id="{E4D67F5F-5510-4E15-BC32-C10CB59477EE}"/>
                </a:ext>
              </a:extLst>
            </p:cNvPr>
            <p:cNvSpPr/>
            <p:nvPr/>
          </p:nvSpPr>
          <p:spPr>
            <a:xfrm>
              <a:off x="1077269" y="3532973"/>
              <a:ext cx="1411739" cy="561419"/>
            </a:xfrm>
            <a:prstGeom prst="cloud">
              <a:avLst/>
            </a:prstGeom>
            <a:solidFill>
              <a:schemeClr val="accent4">
                <a:lumMod val="40000"/>
                <a:lumOff val="6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400" dirty="0">
                  <a:solidFill>
                    <a:schemeClr val="tx1"/>
                  </a:solidFill>
                  <a:latin typeface="Meiryo UI" panose="020B0604030504040204" pitchFamily="50" charset="-128"/>
                  <a:ea typeface="Meiryo UI" panose="020B0604030504040204" pitchFamily="50" charset="-128"/>
                </a:rPr>
                <a:t>HT/HTO</a:t>
              </a:r>
              <a:endParaRPr kumimoji="1" lang="ja-JP" altLang="en-US" sz="1400" dirty="0">
                <a:solidFill>
                  <a:schemeClr val="tx1"/>
                </a:solidFill>
                <a:latin typeface="Meiryo UI" panose="020B0604030504040204" pitchFamily="50" charset="-128"/>
                <a:ea typeface="Meiryo UI" panose="020B0604030504040204" pitchFamily="50" charset="-128"/>
              </a:endParaRPr>
            </a:p>
          </p:txBody>
        </p:sp>
        <p:sp>
          <p:nvSpPr>
            <p:cNvPr id="21" name="矢印: ストライプ 20">
              <a:extLst>
                <a:ext uri="{FF2B5EF4-FFF2-40B4-BE49-F238E27FC236}">
                  <a16:creationId xmlns:a16="http://schemas.microsoft.com/office/drawing/2014/main" id="{8F6CDC27-FD27-45F8-9D2F-1358A6E8C727}"/>
                </a:ext>
              </a:extLst>
            </p:cNvPr>
            <p:cNvSpPr/>
            <p:nvPr/>
          </p:nvSpPr>
          <p:spPr>
            <a:xfrm rot="5400000">
              <a:off x="1078976" y="4607423"/>
              <a:ext cx="1043766" cy="223825"/>
            </a:xfrm>
            <a:prstGeom prst="stripedRightArrow">
              <a:avLst>
                <a:gd name="adj1" fmla="val 50000"/>
                <a:gd name="adj2" fmla="val 85995"/>
              </a:avLst>
            </a:prstGeom>
            <a:solidFill>
              <a:schemeClr val="bg1">
                <a:lumMod val="8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eiryo UI" panose="020B0604030504040204" pitchFamily="50" charset="-128"/>
                <a:ea typeface="Meiryo UI" panose="020B0604030504040204" pitchFamily="50" charset="-128"/>
              </a:endParaRPr>
            </a:p>
          </p:txBody>
        </p:sp>
        <p:sp>
          <p:nvSpPr>
            <p:cNvPr id="23" name="テキスト ボックス 22">
              <a:extLst>
                <a:ext uri="{FF2B5EF4-FFF2-40B4-BE49-F238E27FC236}">
                  <a16:creationId xmlns:a16="http://schemas.microsoft.com/office/drawing/2014/main" id="{7AC14AA4-BC35-43E0-97BD-97B38211563B}"/>
                </a:ext>
              </a:extLst>
            </p:cNvPr>
            <p:cNvSpPr txBox="1"/>
            <p:nvPr/>
          </p:nvSpPr>
          <p:spPr>
            <a:xfrm>
              <a:off x="1712772" y="3077059"/>
              <a:ext cx="972647" cy="276999"/>
            </a:xfrm>
            <a:prstGeom prst="rect">
              <a:avLst/>
            </a:prstGeom>
            <a:noFill/>
          </p:spPr>
          <p:txBody>
            <a:bodyPr wrap="square" rtlCol="0">
              <a:spAutoFit/>
            </a:bodyPr>
            <a:lstStyle/>
            <a:p>
              <a:r>
                <a:rPr kumimoji="1" lang="ja-JP" altLang="en-US" sz="1200" dirty="0">
                  <a:latin typeface="Meiryo UI" panose="020B0604030504040204" pitchFamily="50" charset="-128"/>
                  <a:ea typeface="Meiryo UI" panose="020B0604030504040204" pitchFamily="50" charset="-128"/>
                </a:rPr>
                <a:t>乱流拡散</a:t>
              </a:r>
            </a:p>
          </p:txBody>
        </p:sp>
        <p:sp>
          <p:nvSpPr>
            <p:cNvPr id="24" name="矢印: 右 23">
              <a:extLst>
                <a:ext uri="{FF2B5EF4-FFF2-40B4-BE49-F238E27FC236}">
                  <a16:creationId xmlns:a16="http://schemas.microsoft.com/office/drawing/2014/main" id="{BEB789E9-66E7-48AF-90BB-35680DB3A260}"/>
                </a:ext>
              </a:extLst>
            </p:cNvPr>
            <p:cNvSpPr/>
            <p:nvPr/>
          </p:nvSpPr>
          <p:spPr>
            <a:xfrm rot="18507538">
              <a:off x="2111491" y="3360575"/>
              <a:ext cx="164662" cy="154092"/>
            </a:xfrm>
            <a:prstGeom prst="rightArrow">
              <a:avLst/>
            </a:prstGeom>
            <a:solidFill>
              <a:schemeClr val="accent4">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eiryo UI" panose="020B0604030504040204" pitchFamily="50" charset="-128"/>
                <a:ea typeface="Meiryo UI" panose="020B0604030504040204" pitchFamily="50" charset="-128"/>
              </a:endParaRPr>
            </a:p>
          </p:txBody>
        </p:sp>
        <p:sp>
          <p:nvSpPr>
            <p:cNvPr id="25" name="矢印: 右 24">
              <a:extLst>
                <a:ext uri="{FF2B5EF4-FFF2-40B4-BE49-F238E27FC236}">
                  <a16:creationId xmlns:a16="http://schemas.microsoft.com/office/drawing/2014/main" id="{06DC10EE-4641-4FAB-B2A9-BFD9DAE354B7}"/>
                </a:ext>
              </a:extLst>
            </p:cNvPr>
            <p:cNvSpPr/>
            <p:nvPr/>
          </p:nvSpPr>
          <p:spPr>
            <a:xfrm rot="13327373">
              <a:off x="1056709" y="3434844"/>
              <a:ext cx="164662" cy="154092"/>
            </a:xfrm>
            <a:prstGeom prst="rightArrow">
              <a:avLst/>
            </a:prstGeom>
            <a:solidFill>
              <a:schemeClr val="accent4">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eiryo UI" panose="020B0604030504040204" pitchFamily="50" charset="-128"/>
                <a:ea typeface="Meiryo UI" panose="020B0604030504040204" pitchFamily="50" charset="-128"/>
              </a:endParaRPr>
            </a:p>
          </p:txBody>
        </p:sp>
        <p:sp>
          <p:nvSpPr>
            <p:cNvPr id="26" name="矢印: 右 25">
              <a:extLst>
                <a:ext uri="{FF2B5EF4-FFF2-40B4-BE49-F238E27FC236}">
                  <a16:creationId xmlns:a16="http://schemas.microsoft.com/office/drawing/2014/main" id="{DDB26477-1A2B-4D47-A1C1-6DAC551589B2}"/>
                </a:ext>
              </a:extLst>
            </p:cNvPr>
            <p:cNvSpPr/>
            <p:nvPr/>
          </p:nvSpPr>
          <p:spPr>
            <a:xfrm rot="7792337">
              <a:off x="1263305" y="4120406"/>
              <a:ext cx="164662" cy="154092"/>
            </a:xfrm>
            <a:prstGeom prst="rightArrow">
              <a:avLst/>
            </a:prstGeom>
            <a:solidFill>
              <a:schemeClr val="accent4">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eiryo UI" panose="020B0604030504040204" pitchFamily="50" charset="-128"/>
                <a:ea typeface="Meiryo UI" panose="020B0604030504040204" pitchFamily="50" charset="-128"/>
              </a:endParaRPr>
            </a:p>
          </p:txBody>
        </p:sp>
        <p:sp>
          <p:nvSpPr>
            <p:cNvPr id="27" name="矢印: 右 26">
              <a:extLst>
                <a:ext uri="{FF2B5EF4-FFF2-40B4-BE49-F238E27FC236}">
                  <a16:creationId xmlns:a16="http://schemas.microsoft.com/office/drawing/2014/main" id="{32204551-A81B-43FC-9D33-53FC4CBF5111}"/>
                </a:ext>
              </a:extLst>
            </p:cNvPr>
            <p:cNvSpPr/>
            <p:nvPr/>
          </p:nvSpPr>
          <p:spPr>
            <a:xfrm rot="4028867">
              <a:off x="1924443" y="4130262"/>
              <a:ext cx="164662" cy="154092"/>
            </a:xfrm>
            <a:prstGeom prst="rightArrow">
              <a:avLst/>
            </a:prstGeom>
            <a:solidFill>
              <a:schemeClr val="accent4">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eiryo UI" panose="020B0604030504040204" pitchFamily="50" charset="-128"/>
                <a:ea typeface="Meiryo UI" panose="020B0604030504040204" pitchFamily="50" charset="-128"/>
              </a:endParaRPr>
            </a:p>
          </p:txBody>
        </p:sp>
        <p:sp>
          <p:nvSpPr>
            <p:cNvPr id="28" name="矢印: 右 27">
              <a:extLst>
                <a:ext uri="{FF2B5EF4-FFF2-40B4-BE49-F238E27FC236}">
                  <a16:creationId xmlns:a16="http://schemas.microsoft.com/office/drawing/2014/main" id="{4EBA2725-8BFF-4BB8-A955-CB810FC741A4}"/>
                </a:ext>
              </a:extLst>
            </p:cNvPr>
            <p:cNvSpPr/>
            <p:nvPr/>
          </p:nvSpPr>
          <p:spPr>
            <a:xfrm rot="16200000">
              <a:off x="1620078" y="3312470"/>
              <a:ext cx="164662" cy="154092"/>
            </a:xfrm>
            <a:prstGeom prst="rightArrow">
              <a:avLst/>
            </a:prstGeom>
            <a:solidFill>
              <a:schemeClr val="accent4">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eiryo UI" panose="020B0604030504040204" pitchFamily="50" charset="-128"/>
                <a:ea typeface="Meiryo UI" panose="020B0604030504040204" pitchFamily="50" charset="-128"/>
              </a:endParaRPr>
            </a:p>
          </p:txBody>
        </p:sp>
        <p:sp>
          <p:nvSpPr>
            <p:cNvPr id="29" name="四角形: 角を丸くする 28">
              <a:extLst>
                <a:ext uri="{FF2B5EF4-FFF2-40B4-BE49-F238E27FC236}">
                  <a16:creationId xmlns:a16="http://schemas.microsoft.com/office/drawing/2014/main" id="{FA2FA0D4-CB98-4871-8DD0-EE6D2FAA56B4}"/>
                </a:ext>
              </a:extLst>
            </p:cNvPr>
            <p:cNvSpPr/>
            <p:nvPr/>
          </p:nvSpPr>
          <p:spPr>
            <a:xfrm>
              <a:off x="1393813" y="5285785"/>
              <a:ext cx="490160" cy="247325"/>
            </a:xfrm>
            <a:prstGeom prst="roundRect">
              <a:avLst/>
            </a:prstGeom>
            <a:solidFill>
              <a:schemeClr val="accent4">
                <a:lumMod val="40000"/>
                <a:lumOff val="6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400" dirty="0">
                  <a:solidFill>
                    <a:schemeClr val="tx1"/>
                  </a:solidFill>
                  <a:latin typeface="Meiryo UI" panose="020B0604030504040204" pitchFamily="50" charset="-128"/>
                  <a:ea typeface="Meiryo UI" panose="020B0604030504040204" pitchFamily="50" charset="-128"/>
                </a:rPr>
                <a:t>HT</a:t>
              </a:r>
              <a:endParaRPr kumimoji="1" lang="ja-JP" altLang="en-US" sz="1400" dirty="0">
                <a:solidFill>
                  <a:schemeClr val="tx1"/>
                </a:solidFill>
                <a:latin typeface="Meiryo UI" panose="020B0604030504040204" pitchFamily="50" charset="-128"/>
                <a:ea typeface="Meiryo UI" panose="020B0604030504040204" pitchFamily="50" charset="-128"/>
              </a:endParaRPr>
            </a:p>
          </p:txBody>
        </p:sp>
        <p:sp>
          <p:nvSpPr>
            <p:cNvPr id="30" name="テキスト ボックス 29">
              <a:extLst>
                <a:ext uri="{FF2B5EF4-FFF2-40B4-BE49-F238E27FC236}">
                  <a16:creationId xmlns:a16="http://schemas.microsoft.com/office/drawing/2014/main" id="{24D5C969-1A1E-405C-A061-79B8E443D138}"/>
                </a:ext>
              </a:extLst>
            </p:cNvPr>
            <p:cNvSpPr txBox="1"/>
            <p:nvPr/>
          </p:nvSpPr>
          <p:spPr>
            <a:xfrm>
              <a:off x="1646677" y="4885052"/>
              <a:ext cx="582149" cy="261610"/>
            </a:xfrm>
            <a:prstGeom prst="rect">
              <a:avLst/>
            </a:prstGeom>
            <a:noFill/>
          </p:spPr>
          <p:txBody>
            <a:bodyPr wrap="square" rtlCol="0">
              <a:spAutoFit/>
            </a:bodyPr>
            <a:lstStyle/>
            <a:p>
              <a:r>
                <a:rPr kumimoji="1" lang="ja-JP" altLang="en-US" sz="1100" dirty="0">
                  <a:latin typeface="Meiryo UI" panose="020B0604030504040204" pitchFamily="50" charset="-128"/>
                  <a:ea typeface="Meiryo UI" panose="020B0604030504040204" pitchFamily="50" charset="-128"/>
                </a:rPr>
                <a:t>沈着</a:t>
              </a:r>
            </a:p>
          </p:txBody>
        </p:sp>
        <p:sp>
          <p:nvSpPr>
            <p:cNvPr id="31" name="四角形: 角を丸くする 30">
              <a:extLst>
                <a:ext uri="{FF2B5EF4-FFF2-40B4-BE49-F238E27FC236}">
                  <a16:creationId xmlns:a16="http://schemas.microsoft.com/office/drawing/2014/main" id="{179B25E3-56AF-4A62-877F-D26C83BBA5B5}"/>
                </a:ext>
              </a:extLst>
            </p:cNvPr>
            <p:cNvSpPr/>
            <p:nvPr/>
          </p:nvSpPr>
          <p:spPr>
            <a:xfrm>
              <a:off x="2181472" y="5296907"/>
              <a:ext cx="585063" cy="247325"/>
            </a:xfrm>
            <a:prstGeom prst="roundRect">
              <a:avLst/>
            </a:prstGeom>
            <a:solidFill>
              <a:schemeClr val="accent4">
                <a:lumMod val="40000"/>
                <a:lumOff val="6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400" dirty="0">
                  <a:solidFill>
                    <a:schemeClr val="tx1"/>
                  </a:solidFill>
                  <a:latin typeface="Meiryo UI" panose="020B0604030504040204" pitchFamily="50" charset="-128"/>
                  <a:ea typeface="Meiryo UI" panose="020B0604030504040204" pitchFamily="50" charset="-128"/>
                </a:rPr>
                <a:t>HTO</a:t>
              </a:r>
              <a:endParaRPr kumimoji="1" lang="ja-JP" altLang="en-US" sz="1400" dirty="0">
                <a:solidFill>
                  <a:schemeClr val="tx1"/>
                </a:solidFill>
                <a:latin typeface="Meiryo UI" panose="020B0604030504040204" pitchFamily="50" charset="-128"/>
                <a:ea typeface="Meiryo UI" panose="020B0604030504040204" pitchFamily="50" charset="-128"/>
              </a:endParaRPr>
            </a:p>
          </p:txBody>
        </p:sp>
        <p:sp>
          <p:nvSpPr>
            <p:cNvPr id="32" name="矢印: 右 31">
              <a:extLst>
                <a:ext uri="{FF2B5EF4-FFF2-40B4-BE49-F238E27FC236}">
                  <a16:creationId xmlns:a16="http://schemas.microsoft.com/office/drawing/2014/main" id="{8F1CAC94-A5E0-49FF-9B77-E1A9ED79434A}"/>
                </a:ext>
              </a:extLst>
            </p:cNvPr>
            <p:cNvSpPr/>
            <p:nvPr/>
          </p:nvSpPr>
          <p:spPr>
            <a:xfrm>
              <a:off x="1914566" y="5338223"/>
              <a:ext cx="238024" cy="172501"/>
            </a:xfrm>
            <a:prstGeom prst="rightArrow">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eiryo UI" panose="020B0604030504040204" pitchFamily="50" charset="-128"/>
                <a:ea typeface="Meiryo UI" panose="020B0604030504040204" pitchFamily="50" charset="-128"/>
              </a:endParaRPr>
            </a:p>
          </p:txBody>
        </p:sp>
        <p:grpSp>
          <p:nvGrpSpPr>
            <p:cNvPr id="33" name="Group 55">
              <a:extLst>
                <a:ext uri="{FF2B5EF4-FFF2-40B4-BE49-F238E27FC236}">
                  <a16:creationId xmlns:a16="http://schemas.microsoft.com/office/drawing/2014/main" id="{4F7DF88D-C344-466D-BD9C-32681F648BCC}"/>
                </a:ext>
              </a:extLst>
            </p:cNvPr>
            <p:cNvGrpSpPr>
              <a:grpSpLocks/>
            </p:cNvGrpSpPr>
            <p:nvPr/>
          </p:nvGrpSpPr>
          <p:grpSpPr bwMode="auto">
            <a:xfrm>
              <a:off x="2976051" y="4440068"/>
              <a:ext cx="715805" cy="717067"/>
              <a:chOff x="2736" y="4021"/>
              <a:chExt cx="498" cy="520"/>
            </a:xfrm>
          </p:grpSpPr>
          <p:sp>
            <p:nvSpPr>
              <p:cNvPr id="34" name="Freeform 56">
                <a:extLst>
                  <a:ext uri="{FF2B5EF4-FFF2-40B4-BE49-F238E27FC236}">
                    <a16:creationId xmlns:a16="http://schemas.microsoft.com/office/drawing/2014/main" id="{04E018F7-3E85-4A6B-84D2-0F66A639FCCC}"/>
                  </a:ext>
                </a:extLst>
              </p:cNvPr>
              <p:cNvSpPr>
                <a:spLocks/>
              </p:cNvSpPr>
              <p:nvPr/>
            </p:nvSpPr>
            <p:spPr bwMode="auto">
              <a:xfrm>
                <a:off x="2736" y="4021"/>
                <a:ext cx="498" cy="468"/>
              </a:xfrm>
              <a:custGeom>
                <a:avLst/>
                <a:gdLst>
                  <a:gd name="T0" fmla="*/ 23 w 211"/>
                  <a:gd name="T1" fmla="*/ 168 h 198"/>
                  <a:gd name="T2" fmla="*/ 98 w 211"/>
                  <a:gd name="T3" fmla="*/ 180 h 198"/>
                  <a:gd name="T4" fmla="*/ 105 w 211"/>
                  <a:gd name="T5" fmla="*/ 175 h 198"/>
                  <a:gd name="T6" fmla="*/ 176 w 211"/>
                  <a:gd name="T7" fmla="*/ 182 h 198"/>
                  <a:gd name="T8" fmla="*/ 196 w 211"/>
                  <a:gd name="T9" fmla="*/ 110 h 198"/>
                  <a:gd name="T10" fmla="*/ 180 w 211"/>
                  <a:gd name="T11" fmla="*/ 95 h 198"/>
                  <a:gd name="T12" fmla="*/ 184 w 211"/>
                  <a:gd name="T13" fmla="*/ 36 h 198"/>
                  <a:gd name="T14" fmla="*/ 109 w 211"/>
                  <a:gd name="T15" fmla="*/ 24 h 198"/>
                  <a:gd name="T16" fmla="*/ 108 w 211"/>
                  <a:gd name="T17" fmla="*/ 26 h 198"/>
                  <a:gd name="T18" fmla="*/ 35 w 211"/>
                  <a:gd name="T19" fmla="*/ 16 h 198"/>
                  <a:gd name="T20" fmla="*/ 15 w 211"/>
                  <a:gd name="T21" fmla="*/ 88 h 198"/>
                  <a:gd name="T22" fmla="*/ 33 w 211"/>
                  <a:gd name="T23" fmla="*/ 104 h 198"/>
                  <a:gd name="T24" fmla="*/ 23 w 211"/>
                  <a:gd name="T25" fmla="*/ 168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11" h="198">
                    <a:moveTo>
                      <a:pt x="23" y="168"/>
                    </a:moveTo>
                    <a:cubicBezTo>
                      <a:pt x="38" y="191"/>
                      <a:pt x="72" y="197"/>
                      <a:pt x="98" y="180"/>
                    </a:cubicBezTo>
                    <a:cubicBezTo>
                      <a:pt x="101" y="178"/>
                      <a:pt x="103" y="176"/>
                      <a:pt x="105" y="175"/>
                    </a:cubicBezTo>
                    <a:cubicBezTo>
                      <a:pt x="121" y="194"/>
                      <a:pt x="151" y="198"/>
                      <a:pt x="176" y="182"/>
                    </a:cubicBezTo>
                    <a:cubicBezTo>
                      <a:pt x="202" y="165"/>
                      <a:pt x="211" y="133"/>
                      <a:pt x="196" y="110"/>
                    </a:cubicBezTo>
                    <a:cubicBezTo>
                      <a:pt x="192" y="103"/>
                      <a:pt x="186" y="98"/>
                      <a:pt x="180" y="95"/>
                    </a:cubicBezTo>
                    <a:cubicBezTo>
                      <a:pt x="193" y="77"/>
                      <a:pt x="196" y="54"/>
                      <a:pt x="184" y="36"/>
                    </a:cubicBezTo>
                    <a:cubicBezTo>
                      <a:pt x="169" y="13"/>
                      <a:pt x="136" y="7"/>
                      <a:pt x="109" y="24"/>
                    </a:cubicBezTo>
                    <a:cubicBezTo>
                      <a:pt x="109" y="25"/>
                      <a:pt x="108" y="25"/>
                      <a:pt x="108" y="26"/>
                    </a:cubicBezTo>
                    <a:cubicBezTo>
                      <a:pt x="92" y="4"/>
                      <a:pt x="60" y="0"/>
                      <a:pt x="35" y="16"/>
                    </a:cubicBezTo>
                    <a:cubicBezTo>
                      <a:pt x="9" y="33"/>
                      <a:pt x="0" y="65"/>
                      <a:pt x="15" y="88"/>
                    </a:cubicBezTo>
                    <a:cubicBezTo>
                      <a:pt x="19" y="95"/>
                      <a:pt x="25" y="101"/>
                      <a:pt x="33" y="104"/>
                    </a:cubicBezTo>
                    <a:cubicBezTo>
                      <a:pt x="15" y="122"/>
                      <a:pt x="11" y="148"/>
                      <a:pt x="23" y="168"/>
                    </a:cubicBezTo>
                    <a:close/>
                  </a:path>
                </a:pathLst>
              </a:custGeom>
              <a:solidFill>
                <a:srgbClr val="568C5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latin typeface="Meiryo UI" panose="020B0604030504040204" pitchFamily="50" charset="-128"/>
                  <a:ea typeface="Meiryo UI" panose="020B0604030504040204" pitchFamily="50" charset="-128"/>
                </a:endParaRPr>
              </a:p>
            </p:txBody>
          </p:sp>
          <p:sp>
            <p:nvSpPr>
              <p:cNvPr id="35" name="Freeform 57">
                <a:extLst>
                  <a:ext uri="{FF2B5EF4-FFF2-40B4-BE49-F238E27FC236}">
                    <a16:creationId xmlns:a16="http://schemas.microsoft.com/office/drawing/2014/main" id="{18FC0BE9-34A1-4B87-95D0-D08048AE2058}"/>
                  </a:ext>
                </a:extLst>
              </p:cNvPr>
              <p:cNvSpPr>
                <a:spLocks/>
              </p:cNvSpPr>
              <p:nvPr/>
            </p:nvSpPr>
            <p:spPr bwMode="auto">
              <a:xfrm>
                <a:off x="2903" y="4302"/>
                <a:ext cx="144" cy="239"/>
              </a:xfrm>
              <a:custGeom>
                <a:avLst/>
                <a:gdLst>
                  <a:gd name="T0" fmla="*/ 144 w 144"/>
                  <a:gd name="T1" fmla="*/ 38 h 239"/>
                  <a:gd name="T2" fmla="*/ 142 w 144"/>
                  <a:gd name="T3" fmla="*/ 36 h 239"/>
                  <a:gd name="T4" fmla="*/ 83 w 144"/>
                  <a:gd name="T5" fmla="*/ 83 h 239"/>
                  <a:gd name="T6" fmla="*/ 78 w 144"/>
                  <a:gd name="T7" fmla="*/ 0 h 239"/>
                  <a:gd name="T8" fmla="*/ 76 w 144"/>
                  <a:gd name="T9" fmla="*/ 0 h 239"/>
                  <a:gd name="T10" fmla="*/ 69 w 144"/>
                  <a:gd name="T11" fmla="*/ 104 h 239"/>
                  <a:gd name="T12" fmla="*/ 3 w 144"/>
                  <a:gd name="T13" fmla="*/ 57 h 239"/>
                  <a:gd name="T14" fmla="*/ 0 w 144"/>
                  <a:gd name="T15" fmla="*/ 59 h 239"/>
                  <a:gd name="T16" fmla="*/ 69 w 144"/>
                  <a:gd name="T17" fmla="*/ 126 h 239"/>
                  <a:gd name="T18" fmla="*/ 62 w 144"/>
                  <a:gd name="T19" fmla="*/ 239 h 239"/>
                  <a:gd name="T20" fmla="*/ 92 w 144"/>
                  <a:gd name="T21" fmla="*/ 239 h 239"/>
                  <a:gd name="T22" fmla="*/ 83 w 144"/>
                  <a:gd name="T23" fmla="*/ 102 h 239"/>
                  <a:gd name="T24" fmla="*/ 144 w 144"/>
                  <a:gd name="T25" fmla="*/ 38 h 239"/>
                  <a:gd name="T26" fmla="*/ 144 w 144"/>
                  <a:gd name="T27" fmla="*/ 38 h 2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44" h="239">
                    <a:moveTo>
                      <a:pt x="144" y="38"/>
                    </a:moveTo>
                    <a:lnTo>
                      <a:pt x="142" y="36"/>
                    </a:lnTo>
                    <a:lnTo>
                      <a:pt x="83" y="83"/>
                    </a:lnTo>
                    <a:lnTo>
                      <a:pt x="78" y="0"/>
                    </a:lnTo>
                    <a:lnTo>
                      <a:pt x="76" y="0"/>
                    </a:lnTo>
                    <a:lnTo>
                      <a:pt x="69" y="104"/>
                    </a:lnTo>
                    <a:lnTo>
                      <a:pt x="3" y="57"/>
                    </a:lnTo>
                    <a:lnTo>
                      <a:pt x="0" y="59"/>
                    </a:lnTo>
                    <a:lnTo>
                      <a:pt x="69" y="126"/>
                    </a:lnTo>
                    <a:lnTo>
                      <a:pt x="62" y="239"/>
                    </a:lnTo>
                    <a:lnTo>
                      <a:pt x="92" y="239"/>
                    </a:lnTo>
                    <a:lnTo>
                      <a:pt x="83" y="102"/>
                    </a:lnTo>
                    <a:lnTo>
                      <a:pt x="144" y="38"/>
                    </a:lnTo>
                    <a:lnTo>
                      <a:pt x="144" y="38"/>
                    </a:lnTo>
                    <a:close/>
                  </a:path>
                </a:pathLst>
              </a:custGeom>
              <a:solidFill>
                <a:srgbClr val="853F1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latin typeface="Meiryo UI" panose="020B0604030504040204" pitchFamily="50" charset="-128"/>
                  <a:ea typeface="Meiryo UI" panose="020B0604030504040204" pitchFamily="50" charset="-128"/>
                </a:endParaRPr>
              </a:p>
            </p:txBody>
          </p:sp>
        </p:grpSp>
        <p:sp>
          <p:nvSpPr>
            <p:cNvPr id="36" name="矢印: ストライプ 35">
              <a:extLst>
                <a:ext uri="{FF2B5EF4-FFF2-40B4-BE49-F238E27FC236}">
                  <a16:creationId xmlns:a16="http://schemas.microsoft.com/office/drawing/2014/main" id="{61082B0F-D667-4949-B724-540839833CA0}"/>
                </a:ext>
              </a:extLst>
            </p:cNvPr>
            <p:cNvSpPr/>
            <p:nvPr/>
          </p:nvSpPr>
          <p:spPr>
            <a:xfrm rot="16200000">
              <a:off x="2291019" y="4932377"/>
              <a:ext cx="379415" cy="205948"/>
            </a:xfrm>
            <a:prstGeom prst="stripedRightArrow">
              <a:avLst>
                <a:gd name="adj1" fmla="val 50000"/>
                <a:gd name="adj2" fmla="val 79868"/>
              </a:avLst>
            </a:prstGeom>
            <a:solidFill>
              <a:schemeClr val="bg1">
                <a:lumMod val="8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eiryo UI" panose="020B0604030504040204" pitchFamily="50" charset="-128"/>
                <a:ea typeface="Meiryo UI" panose="020B0604030504040204" pitchFamily="50" charset="-128"/>
              </a:endParaRPr>
            </a:p>
          </p:txBody>
        </p:sp>
        <p:sp>
          <p:nvSpPr>
            <p:cNvPr id="38" name="四角形: 角を丸くする 37">
              <a:extLst>
                <a:ext uri="{FF2B5EF4-FFF2-40B4-BE49-F238E27FC236}">
                  <a16:creationId xmlns:a16="http://schemas.microsoft.com/office/drawing/2014/main" id="{77151AA3-59BF-4283-8988-9AD53F52117F}"/>
                </a:ext>
              </a:extLst>
            </p:cNvPr>
            <p:cNvSpPr/>
            <p:nvPr/>
          </p:nvSpPr>
          <p:spPr>
            <a:xfrm>
              <a:off x="2182441" y="4546945"/>
              <a:ext cx="626922" cy="247325"/>
            </a:xfrm>
            <a:prstGeom prst="roundRect">
              <a:avLst/>
            </a:prstGeom>
            <a:solidFill>
              <a:schemeClr val="accent4">
                <a:lumMod val="40000"/>
                <a:lumOff val="6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400" dirty="0">
                  <a:solidFill>
                    <a:schemeClr val="tx1"/>
                  </a:solidFill>
                  <a:latin typeface="Meiryo UI" panose="020B0604030504040204" pitchFamily="50" charset="-128"/>
                  <a:ea typeface="Meiryo UI" panose="020B0604030504040204" pitchFamily="50" charset="-128"/>
                </a:rPr>
                <a:t>HTO</a:t>
              </a:r>
              <a:endParaRPr kumimoji="1" lang="ja-JP" altLang="en-US" sz="1400" dirty="0">
                <a:solidFill>
                  <a:schemeClr val="tx1"/>
                </a:solidFill>
                <a:latin typeface="Meiryo UI" panose="020B0604030504040204" pitchFamily="50" charset="-128"/>
                <a:ea typeface="Meiryo UI" panose="020B0604030504040204" pitchFamily="50" charset="-128"/>
              </a:endParaRPr>
            </a:p>
          </p:txBody>
        </p:sp>
        <p:sp>
          <p:nvSpPr>
            <p:cNvPr id="39" name="テキスト ボックス 38">
              <a:extLst>
                <a:ext uri="{FF2B5EF4-FFF2-40B4-BE49-F238E27FC236}">
                  <a16:creationId xmlns:a16="http://schemas.microsoft.com/office/drawing/2014/main" id="{A5D67B37-65D2-4CBA-BC91-E5FD4D90BB44}"/>
                </a:ext>
              </a:extLst>
            </p:cNvPr>
            <p:cNvSpPr txBox="1"/>
            <p:nvPr/>
          </p:nvSpPr>
          <p:spPr>
            <a:xfrm>
              <a:off x="2535712" y="4893887"/>
              <a:ext cx="573410" cy="261610"/>
            </a:xfrm>
            <a:prstGeom prst="rect">
              <a:avLst/>
            </a:prstGeom>
            <a:noFill/>
          </p:spPr>
          <p:txBody>
            <a:bodyPr wrap="square" rtlCol="0">
              <a:spAutoFit/>
            </a:bodyPr>
            <a:lstStyle/>
            <a:p>
              <a:r>
                <a:rPr kumimoji="1" lang="ja-JP" altLang="en-US" sz="1100" dirty="0">
                  <a:latin typeface="Meiryo UI" panose="020B0604030504040204" pitchFamily="50" charset="-128"/>
                  <a:ea typeface="Meiryo UI" panose="020B0604030504040204" pitchFamily="50" charset="-128"/>
                </a:rPr>
                <a:t>蒸発</a:t>
              </a:r>
            </a:p>
          </p:txBody>
        </p:sp>
        <p:sp>
          <p:nvSpPr>
            <p:cNvPr id="40" name="テキスト ボックス 39">
              <a:extLst>
                <a:ext uri="{FF2B5EF4-FFF2-40B4-BE49-F238E27FC236}">
                  <a16:creationId xmlns:a16="http://schemas.microsoft.com/office/drawing/2014/main" id="{89EAB207-FE45-478D-B8C5-111615669882}"/>
                </a:ext>
              </a:extLst>
            </p:cNvPr>
            <p:cNvSpPr txBox="1"/>
            <p:nvPr/>
          </p:nvSpPr>
          <p:spPr>
            <a:xfrm>
              <a:off x="846027" y="5158960"/>
              <a:ext cx="653225" cy="261610"/>
            </a:xfrm>
            <a:prstGeom prst="rect">
              <a:avLst/>
            </a:prstGeom>
            <a:noFill/>
          </p:spPr>
          <p:txBody>
            <a:bodyPr wrap="square" rtlCol="0">
              <a:spAutoFit/>
            </a:bodyPr>
            <a:lstStyle/>
            <a:p>
              <a:r>
                <a:rPr kumimoji="1" lang="ja-JP" altLang="en-US" sz="1100" dirty="0">
                  <a:latin typeface="Meiryo UI" panose="020B0604030504040204" pitchFamily="50" charset="-128"/>
                  <a:ea typeface="Meiryo UI" panose="020B0604030504040204" pitchFamily="50" charset="-128"/>
                </a:rPr>
                <a:t>地表</a:t>
              </a:r>
            </a:p>
          </p:txBody>
        </p:sp>
        <p:sp>
          <p:nvSpPr>
            <p:cNvPr id="41" name="矢印: 折線 40">
              <a:extLst>
                <a:ext uri="{FF2B5EF4-FFF2-40B4-BE49-F238E27FC236}">
                  <a16:creationId xmlns:a16="http://schemas.microsoft.com/office/drawing/2014/main" id="{1A8615CB-A414-494E-AD0C-9584393E9950}"/>
                </a:ext>
              </a:extLst>
            </p:cNvPr>
            <p:cNvSpPr/>
            <p:nvPr/>
          </p:nvSpPr>
          <p:spPr>
            <a:xfrm rot="16200000" flipV="1">
              <a:off x="2901958" y="5097061"/>
              <a:ext cx="277001" cy="513656"/>
            </a:xfrm>
            <a:prstGeom prst="bentArrow">
              <a:avLst>
                <a:gd name="adj1" fmla="val 31876"/>
                <a:gd name="adj2" fmla="val 25000"/>
                <a:gd name="adj3" fmla="val 25000"/>
                <a:gd name="adj4" fmla="val 43750"/>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latin typeface="Meiryo UI" panose="020B0604030504040204" pitchFamily="50" charset="-128"/>
                <a:ea typeface="Meiryo UI" panose="020B0604030504040204" pitchFamily="50" charset="-128"/>
              </a:endParaRPr>
            </a:p>
          </p:txBody>
        </p:sp>
        <p:sp>
          <p:nvSpPr>
            <p:cNvPr id="42" name="テキスト ボックス 41">
              <a:extLst>
                <a:ext uri="{FF2B5EF4-FFF2-40B4-BE49-F238E27FC236}">
                  <a16:creationId xmlns:a16="http://schemas.microsoft.com/office/drawing/2014/main" id="{B4E560D7-5632-4DF3-AC6E-DA74A7AFCD8C}"/>
                </a:ext>
              </a:extLst>
            </p:cNvPr>
            <p:cNvSpPr txBox="1"/>
            <p:nvPr/>
          </p:nvSpPr>
          <p:spPr>
            <a:xfrm>
              <a:off x="2119411" y="5564380"/>
              <a:ext cx="2170662" cy="261610"/>
            </a:xfrm>
            <a:prstGeom prst="rect">
              <a:avLst/>
            </a:prstGeom>
            <a:noFill/>
          </p:spPr>
          <p:txBody>
            <a:bodyPr wrap="square" rtlCol="0">
              <a:spAutoFit/>
            </a:bodyPr>
            <a:lstStyle/>
            <a:p>
              <a:r>
                <a:rPr kumimoji="1" lang="ja-JP" altLang="en-US" sz="1100" dirty="0">
                  <a:latin typeface="Meiryo UI" panose="020B0604030504040204" pitchFamily="50" charset="-128"/>
                  <a:ea typeface="Meiryo UI" panose="020B0604030504040204" pitchFamily="50" charset="-128"/>
                </a:rPr>
                <a:t>地下水への移動・拡散、根吸収</a:t>
              </a:r>
            </a:p>
          </p:txBody>
        </p:sp>
        <p:sp>
          <p:nvSpPr>
            <p:cNvPr id="43" name="雲 42">
              <a:extLst>
                <a:ext uri="{FF2B5EF4-FFF2-40B4-BE49-F238E27FC236}">
                  <a16:creationId xmlns:a16="http://schemas.microsoft.com/office/drawing/2014/main" id="{7EAC6BB8-4CF0-4E8E-BE11-2C7606E02ABD}"/>
                </a:ext>
              </a:extLst>
            </p:cNvPr>
            <p:cNvSpPr/>
            <p:nvPr/>
          </p:nvSpPr>
          <p:spPr>
            <a:xfrm>
              <a:off x="2991889" y="3391408"/>
              <a:ext cx="1185547" cy="617561"/>
            </a:xfrm>
            <a:prstGeom prst="cloud">
              <a:avLst/>
            </a:prstGeom>
            <a:solidFill>
              <a:schemeClr val="accent1">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dirty="0">
                  <a:solidFill>
                    <a:schemeClr val="tx1"/>
                  </a:solidFill>
                  <a:latin typeface="Meiryo UI" panose="020B0604030504040204" pitchFamily="50" charset="-128"/>
                  <a:ea typeface="Meiryo UI" panose="020B0604030504040204" pitchFamily="50" charset="-128"/>
                </a:rPr>
                <a:t>雨</a:t>
              </a:r>
            </a:p>
          </p:txBody>
        </p:sp>
        <p:sp>
          <p:nvSpPr>
            <p:cNvPr id="44" name="矢印: ストライプ 43">
              <a:extLst>
                <a:ext uri="{FF2B5EF4-FFF2-40B4-BE49-F238E27FC236}">
                  <a16:creationId xmlns:a16="http://schemas.microsoft.com/office/drawing/2014/main" id="{46100002-7FD8-4426-9017-532A97B890BE}"/>
                </a:ext>
              </a:extLst>
            </p:cNvPr>
            <p:cNvSpPr/>
            <p:nvPr/>
          </p:nvSpPr>
          <p:spPr>
            <a:xfrm rot="5400000">
              <a:off x="3261566" y="4518699"/>
              <a:ext cx="1254820" cy="205947"/>
            </a:xfrm>
            <a:prstGeom prst="stripedRightArrow">
              <a:avLst>
                <a:gd name="adj1" fmla="val 50000"/>
                <a:gd name="adj2" fmla="val 102417"/>
              </a:avLst>
            </a:prstGeom>
            <a:solidFill>
              <a:schemeClr val="bg1">
                <a:lumMod val="8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eiryo UI" panose="020B0604030504040204" pitchFamily="50" charset="-128"/>
                <a:ea typeface="Meiryo UI" panose="020B0604030504040204" pitchFamily="50" charset="-128"/>
              </a:endParaRPr>
            </a:p>
          </p:txBody>
        </p:sp>
        <p:sp>
          <p:nvSpPr>
            <p:cNvPr id="45" name="矢印: ストライプ 44">
              <a:extLst>
                <a:ext uri="{FF2B5EF4-FFF2-40B4-BE49-F238E27FC236}">
                  <a16:creationId xmlns:a16="http://schemas.microsoft.com/office/drawing/2014/main" id="{38EFB9F0-E1B6-4F52-8DFA-86D83FE8F11A}"/>
                </a:ext>
              </a:extLst>
            </p:cNvPr>
            <p:cNvSpPr/>
            <p:nvPr/>
          </p:nvSpPr>
          <p:spPr>
            <a:xfrm rot="5400000">
              <a:off x="3185369" y="4158916"/>
              <a:ext cx="454533" cy="205947"/>
            </a:xfrm>
            <a:prstGeom prst="stripedRightArrow">
              <a:avLst>
                <a:gd name="adj1" fmla="val 50000"/>
                <a:gd name="adj2" fmla="val 102417"/>
              </a:avLst>
            </a:prstGeom>
            <a:solidFill>
              <a:schemeClr val="bg1">
                <a:lumMod val="8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eiryo UI" panose="020B0604030504040204" pitchFamily="50" charset="-128"/>
                <a:ea typeface="Meiryo UI" panose="020B0604030504040204" pitchFamily="50" charset="-128"/>
              </a:endParaRPr>
            </a:p>
          </p:txBody>
        </p:sp>
        <p:sp>
          <p:nvSpPr>
            <p:cNvPr id="46" name="矢印: 折線 45">
              <a:extLst>
                <a:ext uri="{FF2B5EF4-FFF2-40B4-BE49-F238E27FC236}">
                  <a16:creationId xmlns:a16="http://schemas.microsoft.com/office/drawing/2014/main" id="{EDFC5D33-EABF-4F96-8DE9-398289A1B060}"/>
                </a:ext>
              </a:extLst>
            </p:cNvPr>
            <p:cNvSpPr/>
            <p:nvPr/>
          </p:nvSpPr>
          <p:spPr>
            <a:xfrm rot="16200000">
              <a:off x="3295876" y="5232159"/>
              <a:ext cx="277001" cy="256161"/>
            </a:xfrm>
            <a:prstGeom prst="bentArrow">
              <a:avLst>
                <a:gd name="adj1" fmla="val 31876"/>
                <a:gd name="adj2" fmla="val 25000"/>
                <a:gd name="adj3" fmla="val 25000"/>
                <a:gd name="adj4" fmla="val 43750"/>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latin typeface="Meiryo UI" panose="020B0604030504040204" pitchFamily="50" charset="-128"/>
                <a:ea typeface="Meiryo UI" panose="020B0604030504040204" pitchFamily="50" charset="-128"/>
              </a:endParaRPr>
            </a:p>
          </p:txBody>
        </p:sp>
        <p:sp>
          <p:nvSpPr>
            <p:cNvPr id="47" name="テキスト ボックス 46">
              <a:extLst>
                <a:ext uri="{FF2B5EF4-FFF2-40B4-BE49-F238E27FC236}">
                  <a16:creationId xmlns:a16="http://schemas.microsoft.com/office/drawing/2014/main" id="{1C049766-FDDE-4460-9222-3E9EEE0C0D7D}"/>
                </a:ext>
              </a:extLst>
            </p:cNvPr>
            <p:cNvSpPr txBox="1"/>
            <p:nvPr/>
          </p:nvSpPr>
          <p:spPr>
            <a:xfrm>
              <a:off x="2824764" y="4182294"/>
              <a:ext cx="582149" cy="261610"/>
            </a:xfrm>
            <a:prstGeom prst="rect">
              <a:avLst/>
            </a:prstGeom>
            <a:noFill/>
          </p:spPr>
          <p:txBody>
            <a:bodyPr wrap="square" rtlCol="0">
              <a:spAutoFit/>
            </a:bodyPr>
            <a:lstStyle/>
            <a:p>
              <a:r>
                <a:rPr kumimoji="1" lang="ja-JP" altLang="en-US" sz="1100" dirty="0">
                  <a:latin typeface="Meiryo UI" panose="020B0604030504040204" pitchFamily="50" charset="-128"/>
                  <a:ea typeface="Meiryo UI" panose="020B0604030504040204" pitchFamily="50" charset="-128"/>
                </a:rPr>
                <a:t>沈着</a:t>
              </a:r>
            </a:p>
          </p:txBody>
        </p:sp>
        <p:sp>
          <p:nvSpPr>
            <p:cNvPr id="48" name="テキスト ボックス 47">
              <a:extLst>
                <a:ext uri="{FF2B5EF4-FFF2-40B4-BE49-F238E27FC236}">
                  <a16:creationId xmlns:a16="http://schemas.microsoft.com/office/drawing/2014/main" id="{AD05F649-56AB-4904-8948-92E20080ECFF}"/>
                </a:ext>
              </a:extLst>
            </p:cNvPr>
            <p:cNvSpPr txBox="1"/>
            <p:nvPr/>
          </p:nvSpPr>
          <p:spPr>
            <a:xfrm>
              <a:off x="3880314" y="4814917"/>
              <a:ext cx="582149" cy="261610"/>
            </a:xfrm>
            <a:prstGeom prst="rect">
              <a:avLst/>
            </a:prstGeom>
            <a:noFill/>
          </p:spPr>
          <p:txBody>
            <a:bodyPr wrap="square" rtlCol="0">
              <a:spAutoFit/>
            </a:bodyPr>
            <a:lstStyle/>
            <a:p>
              <a:r>
                <a:rPr kumimoji="1" lang="ja-JP" altLang="en-US" sz="1100" dirty="0">
                  <a:latin typeface="Meiryo UI" panose="020B0604030504040204" pitchFamily="50" charset="-128"/>
                  <a:ea typeface="Meiryo UI" panose="020B0604030504040204" pitchFamily="50" charset="-128"/>
                </a:rPr>
                <a:t>沈着</a:t>
              </a:r>
            </a:p>
          </p:txBody>
        </p:sp>
        <p:sp>
          <p:nvSpPr>
            <p:cNvPr id="49" name="四角形: 角を丸くする 48">
              <a:extLst>
                <a:ext uri="{FF2B5EF4-FFF2-40B4-BE49-F238E27FC236}">
                  <a16:creationId xmlns:a16="http://schemas.microsoft.com/office/drawing/2014/main" id="{38D66790-1297-4960-A79D-54CA51C5DC1B}"/>
                </a:ext>
              </a:extLst>
            </p:cNvPr>
            <p:cNvSpPr/>
            <p:nvPr/>
          </p:nvSpPr>
          <p:spPr>
            <a:xfrm>
              <a:off x="3592662" y="5292563"/>
              <a:ext cx="592626" cy="247325"/>
            </a:xfrm>
            <a:prstGeom prst="roundRect">
              <a:avLst/>
            </a:prstGeom>
            <a:solidFill>
              <a:schemeClr val="accent4">
                <a:lumMod val="40000"/>
                <a:lumOff val="6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400" dirty="0">
                  <a:solidFill>
                    <a:schemeClr val="tx1"/>
                  </a:solidFill>
                  <a:latin typeface="Meiryo UI" panose="020B0604030504040204" pitchFamily="50" charset="-128"/>
                  <a:ea typeface="Meiryo UI" panose="020B0604030504040204" pitchFamily="50" charset="-128"/>
                </a:rPr>
                <a:t>HTO</a:t>
              </a:r>
              <a:endParaRPr kumimoji="1" lang="ja-JP" altLang="en-US" sz="1400" dirty="0">
                <a:solidFill>
                  <a:schemeClr val="tx1"/>
                </a:solidFill>
                <a:latin typeface="Meiryo UI" panose="020B0604030504040204" pitchFamily="50" charset="-128"/>
                <a:ea typeface="Meiryo UI" panose="020B0604030504040204" pitchFamily="50" charset="-128"/>
              </a:endParaRPr>
            </a:p>
          </p:txBody>
        </p:sp>
      </p:grpSp>
      <p:sp>
        <p:nvSpPr>
          <p:cNvPr id="50" name="テキスト ボックス 49">
            <a:extLst>
              <a:ext uri="{FF2B5EF4-FFF2-40B4-BE49-F238E27FC236}">
                <a16:creationId xmlns:a16="http://schemas.microsoft.com/office/drawing/2014/main" id="{33A67F92-CDFC-4588-B479-578B5341BE1C}"/>
              </a:ext>
            </a:extLst>
          </p:cNvPr>
          <p:cNvSpPr txBox="1"/>
          <p:nvPr/>
        </p:nvSpPr>
        <p:spPr>
          <a:xfrm>
            <a:off x="675711" y="5863751"/>
            <a:ext cx="3482485" cy="307777"/>
          </a:xfrm>
          <a:prstGeom prst="rect">
            <a:avLst/>
          </a:prstGeom>
          <a:noFill/>
        </p:spPr>
        <p:txBody>
          <a:bodyPr wrap="square" rtlCol="0">
            <a:spAutoFit/>
          </a:bodyPr>
          <a:lstStyle/>
          <a:p>
            <a:pPr algn="ctr"/>
            <a:r>
              <a:rPr kumimoji="1" lang="ja-JP" altLang="en-US" sz="1400" b="1" dirty="0">
                <a:latin typeface="Meiryo UI" panose="020B0604030504040204" pitchFamily="50" charset="-128"/>
                <a:ea typeface="Meiryo UI" panose="020B0604030504040204" pitchFamily="50" charset="-128"/>
              </a:rPr>
              <a:t>図　環境中トリチウムの挙動（陸域）</a:t>
            </a:r>
          </a:p>
        </p:txBody>
      </p:sp>
      <p:sp>
        <p:nvSpPr>
          <p:cNvPr id="62" name="テキスト ボックス 61">
            <a:extLst>
              <a:ext uri="{FF2B5EF4-FFF2-40B4-BE49-F238E27FC236}">
                <a16:creationId xmlns:a16="http://schemas.microsoft.com/office/drawing/2014/main" id="{7C06D902-7A85-402A-8099-47CA9F18D4AA}"/>
              </a:ext>
            </a:extLst>
          </p:cNvPr>
          <p:cNvSpPr txBox="1"/>
          <p:nvPr/>
        </p:nvSpPr>
        <p:spPr>
          <a:xfrm>
            <a:off x="4444866" y="5781721"/>
            <a:ext cx="4546781" cy="523220"/>
          </a:xfrm>
          <a:prstGeom prst="rect">
            <a:avLst/>
          </a:prstGeom>
          <a:noFill/>
        </p:spPr>
        <p:txBody>
          <a:bodyPr wrap="square" rtlCol="0">
            <a:spAutoFit/>
          </a:bodyPr>
          <a:lstStyle/>
          <a:p>
            <a:pPr algn="ctr"/>
            <a:r>
              <a:rPr kumimoji="1" lang="ja-JP" altLang="en-US" sz="1400" b="1" dirty="0">
                <a:latin typeface="Meiryo UI" panose="020B0604030504040204" pitchFamily="50" charset="-128"/>
                <a:ea typeface="Meiryo UI" panose="020B0604030504040204" pitchFamily="50" charset="-128"/>
              </a:rPr>
              <a:t>図　海洋拡散による距離に対する濃度計算イメージ</a:t>
            </a:r>
            <a:endParaRPr kumimoji="1" lang="en-US" altLang="ja-JP" sz="1400" b="1" dirty="0">
              <a:latin typeface="Meiryo UI" panose="020B0604030504040204" pitchFamily="50" charset="-128"/>
              <a:ea typeface="Meiryo UI" panose="020B0604030504040204" pitchFamily="50" charset="-128"/>
            </a:endParaRPr>
          </a:p>
          <a:p>
            <a:pPr algn="ctr"/>
            <a:r>
              <a:rPr kumimoji="1" lang="ja-JP" altLang="en-US" sz="1400" b="1" dirty="0">
                <a:latin typeface="Meiryo UI" panose="020B0604030504040204" pitchFamily="50" charset="-128"/>
                <a:ea typeface="Meiryo UI" panose="020B0604030504040204" pitchFamily="50" charset="-128"/>
              </a:rPr>
              <a:t>（海流による移流拡散のみを考慮）</a:t>
            </a:r>
          </a:p>
        </p:txBody>
      </p:sp>
      <p:sp>
        <p:nvSpPr>
          <p:cNvPr id="73" name="テキスト ボックス 72">
            <a:extLst>
              <a:ext uri="{FF2B5EF4-FFF2-40B4-BE49-F238E27FC236}">
                <a16:creationId xmlns:a16="http://schemas.microsoft.com/office/drawing/2014/main" id="{682289DC-A03C-4483-BD44-AF513E00C313}"/>
              </a:ext>
            </a:extLst>
          </p:cNvPr>
          <p:cNvSpPr txBox="1"/>
          <p:nvPr/>
        </p:nvSpPr>
        <p:spPr>
          <a:xfrm>
            <a:off x="7877109" y="3226727"/>
            <a:ext cx="488943" cy="276999"/>
          </a:xfrm>
          <a:prstGeom prst="rect">
            <a:avLst/>
          </a:prstGeom>
          <a:noFill/>
        </p:spPr>
        <p:txBody>
          <a:bodyPr wrap="square" rtlCol="0">
            <a:spAutoFit/>
          </a:bodyPr>
          <a:lstStyle/>
          <a:p>
            <a:r>
              <a:rPr kumimoji="1" lang="ja-JP" altLang="en-US" sz="1200" dirty="0">
                <a:latin typeface="Meiryo UI" panose="020B0604030504040204" pitchFamily="50" charset="-128"/>
                <a:ea typeface="Meiryo UI" panose="020B0604030504040204" pitchFamily="50" charset="-128"/>
              </a:rPr>
              <a:t>海域</a:t>
            </a:r>
          </a:p>
        </p:txBody>
      </p:sp>
      <p:sp>
        <p:nvSpPr>
          <p:cNvPr id="74" name="テキスト ボックス 73">
            <a:extLst>
              <a:ext uri="{FF2B5EF4-FFF2-40B4-BE49-F238E27FC236}">
                <a16:creationId xmlns:a16="http://schemas.microsoft.com/office/drawing/2014/main" id="{70889228-81FC-4C7B-B4CC-C4E9873E6C31}"/>
              </a:ext>
            </a:extLst>
          </p:cNvPr>
          <p:cNvSpPr txBox="1"/>
          <p:nvPr/>
        </p:nvSpPr>
        <p:spPr>
          <a:xfrm>
            <a:off x="5063474" y="3219109"/>
            <a:ext cx="488943" cy="276999"/>
          </a:xfrm>
          <a:prstGeom prst="rect">
            <a:avLst/>
          </a:prstGeom>
          <a:noFill/>
        </p:spPr>
        <p:txBody>
          <a:bodyPr wrap="square" rtlCol="0">
            <a:spAutoFit/>
          </a:bodyPr>
          <a:lstStyle/>
          <a:p>
            <a:r>
              <a:rPr kumimoji="1" lang="ja-JP" altLang="en-US" sz="1200" dirty="0">
                <a:latin typeface="Meiryo UI" panose="020B0604030504040204" pitchFamily="50" charset="-128"/>
                <a:ea typeface="Meiryo UI" panose="020B0604030504040204" pitchFamily="50" charset="-128"/>
              </a:rPr>
              <a:t>陸域</a:t>
            </a:r>
          </a:p>
        </p:txBody>
      </p:sp>
      <p:sp>
        <p:nvSpPr>
          <p:cNvPr id="75" name="テキスト ボックス 74">
            <a:extLst>
              <a:ext uri="{FF2B5EF4-FFF2-40B4-BE49-F238E27FC236}">
                <a16:creationId xmlns:a16="http://schemas.microsoft.com/office/drawing/2014/main" id="{F9B8F4F3-7178-41F7-9093-CF869080140A}"/>
              </a:ext>
            </a:extLst>
          </p:cNvPr>
          <p:cNvSpPr txBox="1"/>
          <p:nvPr/>
        </p:nvSpPr>
        <p:spPr>
          <a:xfrm>
            <a:off x="5698225" y="3741723"/>
            <a:ext cx="909464" cy="400110"/>
          </a:xfrm>
          <a:prstGeom prst="rect">
            <a:avLst/>
          </a:prstGeom>
          <a:noFill/>
        </p:spPr>
        <p:txBody>
          <a:bodyPr wrap="square" rtlCol="0">
            <a:spAutoFit/>
          </a:bodyPr>
          <a:lstStyle/>
          <a:p>
            <a:r>
              <a:rPr kumimoji="1" lang="en-US" altLang="ja-JP" sz="1000" b="1" dirty="0">
                <a:latin typeface="Meiryo UI" panose="020B0604030504040204" pitchFamily="50" charset="-128"/>
                <a:ea typeface="Meiryo UI" panose="020B0604030504040204" pitchFamily="50" charset="-128"/>
              </a:rPr>
              <a:t>10km</a:t>
            </a:r>
          </a:p>
          <a:p>
            <a:r>
              <a:rPr kumimoji="1" lang="ja-JP" altLang="en-US" sz="1000" b="1" dirty="0">
                <a:latin typeface="Meiryo UI" panose="020B0604030504040204" pitchFamily="50" charset="-128"/>
                <a:ea typeface="Meiryo UI" panose="020B0604030504040204" pitchFamily="50" charset="-128"/>
              </a:rPr>
              <a:t>濃度：</a:t>
            </a:r>
            <a:r>
              <a:rPr kumimoji="1" lang="en-US" altLang="ja-JP" sz="1000" b="1" dirty="0">
                <a:latin typeface="Meiryo UI" panose="020B0604030504040204" pitchFamily="50" charset="-128"/>
                <a:ea typeface="Meiryo UI" panose="020B0604030504040204" pitchFamily="50" charset="-128"/>
              </a:rPr>
              <a:t>1</a:t>
            </a:r>
            <a:r>
              <a:rPr kumimoji="1" lang="ja-JP" altLang="en-US" sz="1000" b="1" dirty="0">
                <a:latin typeface="Meiryo UI" panose="020B0604030504040204" pitchFamily="50" charset="-128"/>
                <a:ea typeface="Meiryo UI" panose="020B0604030504040204" pitchFamily="50" charset="-128"/>
              </a:rPr>
              <a:t>桁減</a:t>
            </a:r>
          </a:p>
        </p:txBody>
      </p:sp>
      <p:sp>
        <p:nvSpPr>
          <p:cNvPr id="77" name="テキスト ボックス 76">
            <a:extLst>
              <a:ext uri="{FF2B5EF4-FFF2-40B4-BE49-F238E27FC236}">
                <a16:creationId xmlns:a16="http://schemas.microsoft.com/office/drawing/2014/main" id="{15720575-3088-48CF-A585-403DC15EFBFE}"/>
              </a:ext>
            </a:extLst>
          </p:cNvPr>
          <p:cNvSpPr txBox="1"/>
          <p:nvPr/>
        </p:nvSpPr>
        <p:spPr>
          <a:xfrm>
            <a:off x="4644954" y="4045402"/>
            <a:ext cx="934629" cy="646331"/>
          </a:xfrm>
          <a:prstGeom prst="rect">
            <a:avLst/>
          </a:prstGeom>
          <a:solidFill>
            <a:schemeClr val="accent2">
              <a:lumMod val="40000"/>
              <a:lumOff val="60000"/>
            </a:schemeClr>
          </a:solidFill>
          <a:ln>
            <a:solidFill>
              <a:srgbClr val="C00000"/>
            </a:solidFill>
          </a:ln>
        </p:spPr>
        <p:txBody>
          <a:bodyPr wrap="square" rtlCol="0">
            <a:spAutoFit/>
          </a:bodyPr>
          <a:lstStyle/>
          <a:p>
            <a:r>
              <a:rPr kumimoji="1" lang="ja-JP" altLang="en-US" sz="1200" dirty="0">
                <a:latin typeface="Meiryo UI" panose="020B0604030504040204" pitchFamily="50" charset="-128"/>
                <a:ea typeface="Meiryo UI" panose="020B0604030504040204" pitchFamily="50" charset="-128"/>
              </a:rPr>
              <a:t>放出位置の</a:t>
            </a:r>
            <a:endParaRPr kumimoji="1" lang="en-US" altLang="ja-JP" sz="1200" dirty="0">
              <a:latin typeface="Meiryo UI" panose="020B0604030504040204" pitchFamily="50" charset="-128"/>
              <a:ea typeface="Meiryo UI" panose="020B0604030504040204" pitchFamily="50" charset="-128"/>
            </a:endParaRPr>
          </a:p>
          <a:p>
            <a:r>
              <a:rPr kumimoji="1" lang="ja-JP" altLang="en-US" sz="1200" dirty="0">
                <a:latin typeface="Meiryo UI" panose="020B0604030504040204" pitchFamily="50" charset="-128"/>
                <a:ea typeface="Meiryo UI" panose="020B0604030504040204" pitchFamily="50" charset="-128"/>
              </a:rPr>
              <a:t>計算格子の濃度</a:t>
            </a:r>
          </a:p>
        </p:txBody>
      </p:sp>
      <p:sp>
        <p:nvSpPr>
          <p:cNvPr id="78" name="テキスト ボックス 77">
            <a:extLst>
              <a:ext uri="{FF2B5EF4-FFF2-40B4-BE49-F238E27FC236}">
                <a16:creationId xmlns:a16="http://schemas.microsoft.com/office/drawing/2014/main" id="{0CEB7A9D-7D66-4E2F-86D7-E5E4494C14A5}"/>
              </a:ext>
            </a:extLst>
          </p:cNvPr>
          <p:cNvSpPr txBox="1"/>
          <p:nvPr/>
        </p:nvSpPr>
        <p:spPr>
          <a:xfrm>
            <a:off x="6487177" y="3635405"/>
            <a:ext cx="937379" cy="400110"/>
          </a:xfrm>
          <a:prstGeom prst="rect">
            <a:avLst/>
          </a:prstGeom>
          <a:noFill/>
        </p:spPr>
        <p:txBody>
          <a:bodyPr wrap="square" rtlCol="0">
            <a:spAutoFit/>
          </a:bodyPr>
          <a:lstStyle/>
          <a:p>
            <a:r>
              <a:rPr kumimoji="1" lang="en-US" altLang="ja-JP" sz="1000" b="1" dirty="0">
                <a:latin typeface="Meiryo UI" panose="020B0604030504040204" pitchFamily="50" charset="-128"/>
                <a:ea typeface="Meiryo UI" panose="020B0604030504040204" pitchFamily="50" charset="-128"/>
              </a:rPr>
              <a:t>50km</a:t>
            </a:r>
          </a:p>
          <a:p>
            <a:r>
              <a:rPr kumimoji="1" lang="ja-JP" altLang="en-US" sz="1000" b="1" dirty="0">
                <a:latin typeface="Meiryo UI" panose="020B0604030504040204" pitchFamily="50" charset="-128"/>
                <a:ea typeface="Meiryo UI" panose="020B0604030504040204" pitchFamily="50" charset="-128"/>
              </a:rPr>
              <a:t>濃度：</a:t>
            </a:r>
            <a:r>
              <a:rPr kumimoji="1" lang="en-US" altLang="ja-JP" sz="1000" b="1" dirty="0">
                <a:latin typeface="Meiryo UI" panose="020B0604030504040204" pitchFamily="50" charset="-128"/>
                <a:ea typeface="Meiryo UI" panose="020B0604030504040204" pitchFamily="50" charset="-128"/>
              </a:rPr>
              <a:t>2</a:t>
            </a:r>
            <a:r>
              <a:rPr kumimoji="1" lang="ja-JP" altLang="en-US" sz="1000" b="1" dirty="0">
                <a:latin typeface="Meiryo UI" panose="020B0604030504040204" pitchFamily="50" charset="-128"/>
                <a:ea typeface="Meiryo UI" panose="020B0604030504040204" pitchFamily="50" charset="-128"/>
              </a:rPr>
              <a:t>桁減</a:t>
            </a:r>
          </a:p>
        </p:txBody>
      </p:sp>
      <p:sp>
        <p:nvSpPr>
          <p:cNvPr id="79" name="テキスト ボックス 78">
            <a:extLst>
              <a:ext uri="{FF2B5EF4-FFF2-40B4-BE49-F238E27FC236}">
                <a16:creationId xmlns:a16="http://schemas.microsoft.com/office/drawing/2014/main" id="{7C66AAFA-3BFE-4595-B174-7FB6AB502E17}"/>
              </a:ext>
            </a:extLst>
          </p:cNvPr>
          <p:cNvSpPr txBox="1"/>
          <p:nvPr/>
        </p:nvSpPr>
        <p:spPr>
          <a:xfrm>
            <a:off x="7464709" y="3549606"/>
            <a:ext cx="1043300" cy="400110"/>
          </a:xfrm>
          <a:prstGeom prst="rect">
            <a:avLst/>
          </a:prstGeom>
          <a:noFill/>
        </p:spPr>
        <p:txBody>
          <a:bodyPr wrap="square" rtlCol="0">
            <a:spAutoFit/>
          </a:bodyPr>
          <a:lstStyle/>
          <a:p>
            <a:r>
              <a:rPr kumimoji="1" lang="en-US" altLang="ja-JP" sz="1000" b="1" dirty="0">
                <a:latin typeface="Meiryo UI" panose="020B0604030504040204" pitchFamily="50" charset="-128"/>
                <a:ea typeface="Meiryo UI" panose="020B0604030504040204" pitchFamily="50" charset="-128"/>
              </a:rPr>
              <a:t>100km</a:t>
            </a:r>
          </a:p>
          <a:p>
            <a:r>
              <a:rPr kumimoji="1" lang="ja-JP" altLang="en-US" sz="1000" b="1" dirty="0">
                <a:latin typeface="Meiryo UI" panose="020B0604030504040204" pitchFamily="50" charset="-128"/>
                <a:ea typeface="Meiryo UI" panose="020B0604030504040204" pitchFamily="50" charset="-128"/>
              </a:rPr>
              <a:t>濃度：</a:t>
            </a:r>
            <a:r>
              <a:rPr kumimoji="1" lang="en-US" altLang="ja-JP" sz="1000" b="1" dirty="0">
                <a:latin typeface="Meiryo UI" panose="020B0604030504040204" pitchFamily="50" charset="-128"/>
                <a:ea typeface="Meiryo UI" panose="020B0604030504040204" pitchFamily="50" charset="-128"/>
              </a:rPr>
              <a:t>3</a:t>
            </a:r>
            <a:r>
              <a:rPr kumimoji="1" lang="ja-JP" altLang="en-US" sz="1000" b="1" dirty="0">
                <a:latin typeface="Meiryo UI" panose="020B0604030504040204" pitchFamily="50" charset="-128"/>
                <a:ea typeface="Meiryo UI" panose="020B0604030504040204" pitchFamily="50" charset="-128"/>
              </a:rPr>
              <a:t>桁減</a:t>
            </a:r>
          </a:p>
        </p:txBody>
      </p:sp>
      <p:cxnSp>
        <p:nvCxnSpPr>
          <p:cNvPr id="83" name="直線矢印コネクタ 82">
            <a:extLst>
              <a:ext uri="{FF2B5EF4-FFF2-40B4-BE49-F238E27FC236}">
                <a16:creationId xmlns:a16="http://schemas.microsoft.com/office/drawing/2014/main" id="{3686D425-CCC5-433E-B14A-B60CBB64F5CB}"/>
              </a:ext>
            </a:extLst>
          </p:cNvPr>
          <p:cNvCxnSpPr>
            <a:cxnSpLocks/>
          </p:cNvCxnSpPr>
          <p:nvPr/>
        </p:nvCxnSpPr>
        <p:spPr>
          <a:xfrm flipH="1">
            <a:off x="5887090" y="4145501"/>
            <a:ext cx="166175" cy="142479"/>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85" name="直線矢印コネクタ 84">
            <a:extLst>
              <a:ext uri="{FF2B5EF4-FFF2-40B4-BE49-F238E27FC236}">
                <a16:creationId xmlns:a16="http://schemas.microsoft.com/office/drawing/2014/main" id="{6F2B76B6-FCE9-4F7C-9C8F-9A45BD725199}"/>
              </a:ext>
            </a:extLst>
          </p:cNvPr>
          <p:cNvCxnSpPr>
            <a:cxnSpLocks/>
          </p:cNvCxnSpPr>
          <p:nvPr/>
        </p:nvCxnSpPr>
        <p:spPr>
          <a:xfrm flipH="1">
            <a:off x="6593162" y="4011008"/>
            <a:ext cx="178368" cy="173387"/>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88" name="直線矢印コネクタ 87">
            <a:extLst>
              <a:ext uri="{FF2B5EF4-FFF2-40B4-BE49-F238E27FC236}">
                <a16:creationId xmlns:a16="http://schemas.microsoft.com/office/drawing/2014/main" id="{97A1C7C2-CC3F-4A28-8C9C-0B57E2FB3907}"/>
              </a:ext>
            </a:extLst>
          </p:cNvPr>
          <p:cNvCxnSpPr>
            <a:cxnSpLocks/>
          </p:cNvCxnSpPr>
          <p:nvPr/>
        </p:nvCxnSpPr>
        <p:spPr>
          <a:xfrm flipH="1">
            <a:off x="7491811" y="3941778"/>
            <a:ext cx="291637" cy="203723"/>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6" name="楕円 5">
            <a:extLst>
              <a:ext uri="{FF2B5EF4-FFF2-40B4-BE49-F238E27FC236}">
                <a16:creationId xmlns:a16="http://schemas.microsoft.com/office/drawing/2014/main" id="{DD45D91F-2954-47E0-B05C-0A0016D270ED}"/>
              </a:ext>
            </a:extLst>
          </p:cNvPr>
          <p:cNvSpPr/>
          <p:nvPr/>
        </p:nvSpPr>
        <p:spPr>
          <a:xfrm>
            <a:off x="5680172" y="4325870"/>
            <a:ext cx="72000" cy="72000"/>
          </a:xfrm>
          <a:prstGeom prst="ellipse">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eiryo UI" panose="020B0604030504040204" pitchFamily="50" charset="-128"/>
              <a:ea typeface="Meiryo UI" panose="020B0604030504040204" pitchFamily="50" charset="-128"/>
            </a:endParaRPr>
          </a:p>
        </p:txBody>
      </p:sp>
      <p:sp>
        <p:nvSpPr>
          <p:cNvPr id="9" name="テキスト ボックス 8">
            <a:extLst>
              <a:ext uri="{FF2B5EF4-FFF2-40B4-BE49-F238E27FC236}">
                <a16:creationId xmlns:a16="http://schemas.microsoft.com/office/drawing/2014/main" id="{A987BFEC-5EB2-4BD8-AAAA-0AFE53D3162D}"/>
              </a:ext>
            </a:extLst>
          </p:cNvPr>
          <p:cNvSpPr txBox="1"/>
          <p:nvPr/>
        </p:nvSpPr>
        <p:spPr>
          <a:xfrm>
            <a:off x="6332714" y="5080058"/>
            <a:ext cx="2027726" cy="461665"/>
          </a:xfrm>
          <a:prstGeom prst="rect">
            <a:avLst/>
          </a:prstGeom>
          <a:solidFill>
            <a:schemeClr val="bg1"/>
          </a:solidFill>
          <a:ln>
            <a:solidFill>
              <a:schemeClr val="tx1"/>
            </a:solidFill>
          </a:ln>
        </p:spPr>
        <p:txBody>
          <a:bodyPr wrap="square" rtlCol="0">
            <a:spAutoFit/>
          </a:bodyPr>
          <a:lstStyle/>
          <a:p>
            <a:pPr marL="171450" indent="-171450">
              <a:buFont typeface="Wingdings" panose="05000000000000000000" pitchFamily="2" charset="2"/>
              <a:buChar char="p"/>
            </a:pPr>
            <a:r>
              <a:rPr kumimoji="1" lang="ja-JP" altLang="en-US" sz="1200" dirty="0">
                <a:latin typeface="Meiryo UI" panose="020B0604030504040204" pitchFamily="50" charset="-128"/>
                <a:ea typeface="Meiryo UI" panose="020B0604030504040204" pitchFamily="50" charset="-128"/>
              </a:rPr>
              <a:t>濃度低減は</a:t>
            </a:r>
            <a:r>
              <a:rPr kumimoji="1" lang="en-US" altLang="ja-JP" sz="1200" dirty="0">
                <a:latin typeface="Meiryo UI" panose="020B0604030504040204" pitchFamily="50" charset="-128"/>
                <a:ea typeface="Meiryo UI" panose="020B0604030504040204" pitchFamily="50" charset="-128"/>
              </a:rPr>
              <a:t>2km</a:t>
            </a:r>
            <a:r>
              <a:rPr kumimoji="1" lang="ja-JP" altLang="en-US" sz="1200" dirty="0">
                <a:latin typeface="Meiryo UI" panose="020B0604030504040204" pitchFamily="50" charset="-128"/>
                <a:ea typeface="Meiryo UI" panose="020B0604030504040204" pitchFamily="50" charset="-128"/>
              </a:rPr>
              <a:t>格子での試算結果である。</a:t>
            </a:r>
            <a:endParaRPr kumimoji="1" lang="ja-JP" altLang="en-US" sz="1200" dirty="0"/>
          </a:p>
        </p:txBody>
      </p:sp>
    </p:spTree>
    <p:extLst>
      <p:ext uri="{BB962C8B-B14F-4D97-AF65-F5344CB8AC3E}">
        <p14:creationId xmlns:p14="http://schemas.microsoft.com/office/powerpoint/2010/main" val="2722109592"/>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8D20457-6617-4431-9136-64674BE6E1A3}"/>
              </a:ext>
            </a:extLst>
          </p:cNvPr>
          <p:cNvSpPr>
            <a:spLocks noGrp="1"/>
          </p:cNvSpPr>
          <p:nvPr>
            <p:ph type="title"/>
          </p:nvPr>
        </p:nvSpPr>
        <p:spPr/>
        <p:txBody>
          <a:bodyPr/>
          <a:lstStyle/>
          <a:p>
            <a:r>
              <a:rPr lang="en-US" altLang="ja-JP" dirty="0"/>
              <a:t>5</a:t>
            </a:r>
            <a:r>
              <a:rPr kumimoji="1" lang="en-US" altLang="ja-JP" dirty="0"/>
              <a:t>.2 </a:t>
            </a:r>
            <a:r>
              <a:rPr lang="ja-JP" altLang="en-US" dirty="0"/>
              <a:t>トリチウムの測定方法の概要</a:t>
            </a:r>
            <a:endParaRPr kumimoji="1" lang="ja-JP" altLang="en-US" dirty="0"/>
          </a:p>
        </p:txBody>
      </p:sp>
      <p:sp>
        <p:nvSpPr>
          <p:cNvPr id="4" name="正方形/長方形 3">
            <a:extLst>
              <a:ext uri="{FF2B5EF4-FFF2-40B4-BE49-F238E27FC236}">
                <a16:creationId xmlns:a16="http://schemas.microsoft.com/office/drawing/2014/main" id="{271F3960-E06B-4544-9BF6-974CD2039EBE}"/>
              </a:ext>
            </a:extLst>
          </p:cNvPr>
          <p:cNvSpPr/>
          <p:nvPr/>
        </p:nvSpPr>
        <p:spPr>
          <a:xfrm>
            <a:off x="370936" y="1186220"/>
            <a:ext cx="8402128" cy="1477504"/>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buFont typeface="Wingdings" panose="05000000000000000000" pitchFamily="2" charset="2"/>
              <a:buChar char="l"/>
            </a:pPr>
            <a:r>
              <a:rPr kumimoji="1" lang="ja-JP" altLang="en-US" dirty="0">
                <a:solidFill>
                  <a:schemeClr val="tx1"/>
                </a:solidFill>
                <a:latin typeface="Meiryo UI" panose="020B0604030504040204" pitchFamily="50" charset="-128"/>
                <a:ea typeface="Meiryo UI" panose="020B0604030504040204" pitchFamily="50" charset="-128"/>
              </a:rPr>
              <a:t>トリチウムが</a:t>
            </a:r>
            <a:r>
              <a:rPr kumimoji="1" lang="en-US" altLang="ja-JP" dirty="0">
                <a:solidFill>
                  <a:schemeClr val="tx1"/>
                </a:solidFill>
                <a:latin typeface="Meiryo UI" panose="020B0604030504040204" pitchFamily="50" charset="-128"/>
                <a:ea typeface="Meiryo UI" panose="020B0604030504040204" pitchFamily="50" charset="-128"/>
              </a:rPr>
              <a:t>β</a:t>
            </a:r>
            <a:r>
              <a:rPr kumimoji="1" lang="ja-JP" altLang="en-US" dirty="0">
                <a:solidFill>
                  <a:schemeClr val="tx1"/>
                </a:solidFill>
                <a:latin typeface="Meiryo UI" panose="020B0604030504040204" pitchFamily="50" charset="-128"/>
                <a:ea typeface="Meiryo UI" panose="020B0604030504040204" pitchFamily="50" charset="-128"/>
              </a:rPr>
              <a:t>壊変した後のヘリウムの数を計測する方法と、</a:t>
            </a:r>
            <a:r>
              <a:rPr kumimoji="1" lang="en-US" altLang="ja-JP" dirty="0">
                <a:solidFill>
                  <a:schemeClr val="tx1"/>
                </a:solidFill>
                <a:latin typeface="Meiryo UI" panose="020B0604030504040204" pitchFamily="50" charset="-128"/>
                <a:ea typeface="Meiryo UI" panose="020B0604030504040204" pitchFamily="50" charset="-128"/>
              </a:rPr>
              <a:t>β</a:t>
            </a:r>
            <a:r>
              <a:rPr kumimoji="1" lang="ja-JP" altLang="en-US" dirty="0">
                <a:solidFill>
                  <a:schemeClr val="tx1"/>
                </a:solidFill>
                <a:latin typeface="Meiryo UI" panose="020B0604030504040204" pitchFamily="50" charset="-128"/>
                <a:ea typeface="Meiryo UI" panose="020B0604030504040204" pitchFamily="50" charset="-128"/>
              </a:rPr>
              <a:t>線の数を計測する方法がある。</a:t>
            </a:r>
            <a:endParaRPr kumimoji="1" lang="en-US" altLang="ja-JP" dirty="0">
              <a:solidFill>
                <a:schemeClr val="tx1"/>
              </a:solidFill>
              <a:latin typeface="Meiryo UI" panose="020B0604030504040204" pitchFamily="50" charset="-128"/>
              <a:ea typeface="Meiryo UI" panose="020B0604030504040204" pitchFamily="50" charset="-128"/>
            </a:endParaRPr>
          </a:p>
          <a:p>
            <a:pPr marL="285750" indent="-285750">
              <a:buFont typeface="Wingdings" panose="05000000000000000000" pitchFamily="2" charset="2"/>
              <a:buChar char="l"/>
            </a:pPr>
            <a:r>
              <a:rPr kumimoji="1" lang="ja-JP" altLang="en-US" dirty="0">
                <a:solidFill>
                  <a:schemeClr val="tx1"/>
                </a:solidFill>
                <a:latin typeface="Meiryo UI" panose="020B0604030504040204" pitchFamily="50" charset="-128"/>
                <a:ea typeface="Meiryo UI" panose="020B0604030504040204" pitchFamily="50" charset="-128"/>
              </a:rPr>
              <a:t>ヘリウムの数の計測には質量分析法が使用され、</a:t>
            </a:r>
            <a:r>
              <a:rPr kumimoji="1" lang="en-US" altLang="ja-JP" dirty="0">
                <a:solidFill>
                  <a:schemeClr val="tx1"/>
                </a:solidFill>
                <a:latin typeface="Meiryo UI" panose="020B0604030504040204" pitchFamily="50" charset="-128"/>
                <a:ea typeface="Meiryo UI" panose="020B0604030504040204" pitchFamily="50" charset="-128"/>
              </a:rPr>
              <a:t>β</a:t>
            </a:r>
            <a:r>
              <a:rPr kumimoji="1" lang="ja-JP" altLang="en-US" dirty="0">
                <a:solidFill>
                  <a:schemeClr val="tx1"/>
                </a:solidFill>
                <a:latin typeface="Meiryo UI" panose="020B0604030504040204" pitchFamily="50" charset="-128"/>
                <a:ea typeface="Meiryo UI" panose="020B0604030504040204" pitchFamily="50" charset="-128"/>
              </a:rPr>
              <a:t>線の数の計測には放射能計測法が使用される。放射能計測法が一般的にはよく使用される。</a:t>
            </a:r>
            <a:endParaRPr kumimoji="1" lang="en-US" altLang="ja-JP" dirty="0">
              <a:solidFill>
                <a:schemeClr val="tx1"/>
              </a:solidFill>
              <a:latin typeface="Meiryo UI" panose="020B0604030504040204" pitchFamily="50" charset="-128"/>
              <a:ea typeface="Meiryo UI" panose="020B0604030504040204" pitchFamily="50" charset="-128"/>
            </a:endParaRPr>
          </a:p>
          <a:p>
            <a:pPr marL="285750" indent="-285750">
              <a:buFont typeface="Wingdings" panose="05000000000000000000" pitchFamily="2" charset="2"/>
              <a:buChar char="l"/>
            </a:pPr>
            <a:r>
              <a:rPr kumimoji="1" lang="ja-JP" altLang="en-US" dirty="0">
                <a:solidFill>
                  <a:schemeClr val="tx1"/>
                </a:solidFill>
                <a:latin typeface="Meiryo UI" panose="020B0604030504040204" pitchFamily="50" charset="-128"/>
                <a:ea typeface="Meiryo UI" panose="020B0604030504040204" pitchFamily="50" charset="-128"/>
              </a:rPr>
              <a:t>放射能計測法の代表的な方法が、液体シンチレーション法（</a:t>
            </a:r>
            <a:r>
              <a:rPr kumimoji="1" lang="en-US" altLang="ja-JP" dirty="0">
                <a:solidFill>
                  <a:schemeClr val="tx1"/>
                </a:solidFill>
                <a:latin typeface="Meiryo UI" panose="020B0604030504040204" pitchFamily="50" charset="-128"/>
                <a:ea typeface="Meiryo UI" panose="020B0604030504040204" pitchFamily="50" charset="-128"/>
              </a:rPr>
              <a:t>LSC</a:t>
            </a:r>
            <a:r>
              <a:rPr kumimoji="1" lang="ja-JP" altLang="en-US" dirty="0">
                <a:solidFill>
                  <a:schemeClr val="tx1"/>
                </a:solidFill>
                <a:latin typeface="Meiryo UI" panose="020B0604030504040204" pitchFamily="50" charset="-128"/>
                <a:ea typeface="Meiryo UI" panose="020B0604030504040204" pitchFamily="50" charset="-128"/>
              </a:rPr>
              <a:t>法）である。</a:t>
            </a:r>
          </a:p>
        </p:txBody>
      </p:sp>
      <p:sp>
        <p:nvSpPr>
          <p:cNvPr id="5" name="スライド番号プレースホルダー 4">
            <a:extLst>
              <a:ext uri="{FF2B5EF4-FFF2-40B4-BE49-F238E27FC236}">
                <a16:creationId xmlns:a16="http://schemas.microsoft.com/office/drawing/2014/main" id="{68AF8F48-9921-43BD-8392-73F831F48924}"/>
              </a:ext>
            </a:extLst>
          </p:cNvPr>
          <p:cNvSpPr>
            <a:spLocks noGrp="1"/>
          </p:cNvSpPr>
          <p:nvPr>
            <p:ph type="sldNum" sz="quarter" idx="12"/>
          </p:nvPr>
        </p:nvSpPr>
        <p:spPr/>
        <p:txBody>
          <a:bodyPr/>
          <a:lstStyle/>
          <a:p>
            <a:fld id="{787F0561-F29F-4014-88F6-9EE3D1B23701}" type="slidenum">
              <a:rPr kumimoji="1" lang="ja-JP" altLang="en-US" smtClean="0">
                <a:latin typeface="Meiryo UI" panose="020B0604030504040204" pitchFamily="50" charset="-128"/>
                <a:ea typeface="Meiryo UI" panose="020B0604030504040204" pitchFamily="50" charset="-128"/>
              </a:rPr>
              <a:pPr/>
              <a:t>39</a:t>
            </a:fld>
            <a:endParaRPr kumimoji="1" lang="ja-JP" altLang="en-US">
              <a:latin typeface="Meiryo UI" panose="020B0604030504040204" pitchFamily="50" charset="-128"/>
              <a:ea typeface="Meiryo UI" panose="020B0604030504040204" pitchFamily="50" charset="-128"/>
            </a:endParaRPr>
          </a:p>
        </p:txBody>
      </p:sp>
      <p:sp>
        <p:nvSpPr>
          <p:cNvPr id="6" name="テキスト ボックス 5">
            <a:extLst>
              <a:ext uri="{FF2B5EF4-FFF2-40B4-BE49-F238E27FC236}">
                <a16:creationId xmlns:a16="http://schemas.microsoft.com/office/drawing/2014/main" id="{4CC5E018-FCFD-4FF4-9DBB-207055704865}"/>
              </a:ext>
            </a:extLst>
          </p:cNvPr>
          <p:cNvSpPr txBox="1"/>
          <p:nvPr/>
        </p:nvSpPr>
        <p:spPr>
          <a:xfrm>
            <a:off x="353151" y="6314980"/>
            <a:ext cx="7832785" cy="415498"/>
          </a:xfrm>
          <a:prstGeom prst="rect">
            <a:avLst/>
          </a:prstGeom>
          <a:noFill/>
        </p:spPr>
        <p:txBody>
          <a:bodyPr wrap="square" rtlCol="0">
            <a:spAutoFit/>
          </a:bodyPr>
          <a:lstStyle/>
          <a:p>
            <a:r>
              <a:rPr kumimoji="1" lang="ja-JP" altLang="en-US" sz="1050" dirty="0">
                <a:latin typeface="Meiryo UI" panose="020B0604030504040204" pitchFamily="50" charset="-128"/>
                <a:ea typeface="Meiryo UI" panose="020B0604030504040204" pitchFamily="50" charset="-128"/>
              </a:rPr>
              <a:t>「トリチウム水タスクフォース、トリチウム水タスクフォース報告書 参考資料</a:t>
            </a:r>
            <a:r>
              <a:rPr kumimoji="1" lang="en-US" altLang="ja-JP" sz="1050" dirty="0">
                <a:latin typeface="Meiryo UI" panose="020B0604030504040204" pitchFamily="50" charset="-128"/>
                <a:ea typeface="Meiryo UI" panose="020B0604030504040204" pitchFamily="50" charset="-128"/>
              </a:rPr>
              <a:t>3</a:t>
            </a:r>
            <a:r>
              <a:rPr kumimoji="1" lang="ja-JP" altLang="en-US" sz="1050" dirty="0" err="1">
                <a:latin typeface="Meiryo UI" panose="020B0604030504040204" pitchFamily="50" charset="-128"/>
                <a:ea typeface="Meiryo UI" panose="020B0604030504040204" pitchFamily="50" charset="-128"/>
              </a:rPr>
              <a:t>、</a:t>
            </a:r>
            <a:r>
              <a:rPr kumimoji="1" lang="en-US" altLang="ja-JP" sz="1050" dirty="0">
                <a:latin typeface="Meiryo UI" panose="020B0604030504040204" pitchFamily="50" charset="-128"/>
                <a:ea typeface="Meiryo UI" panose="020B0604030504040204" pitchFamily="50" charset="-128"/>
              </a:rPr>
              <a:t>P.3</a:t>
            </a:r>
            <a:r>
              <a:rPr kumimoji="1" lang="ja-JP" altLang="en-US" sz="1050" dirty="0" err="1">
                <a:latin typeface="Meiryo UI" panose="020B0604030504040204" pitchFamily="50" charset="-128"/>
                <a:ea typeface="Meiryo UI" panose="020B0604030504040204" pitchFamily="50" charset="-128"/>
              </a:rPr>
              <a:t>、</a:t>
            </a:r>
            <a:r>
              <a:rPr kumimoji="1" lang="ja-JP" altLang="en-US" sz="1050" dirty="0">
                <a:latin typeface="Meiryo UI" panose="020B0604030504040204" pitchFamily="50" charset="-128"/>
                <a:ea typeface="Meiryo UI" panose="020B0604030504040204" pitchFamily="50" charset="-128"/>
              </a:rPr>
              <a:t>平成</a:t>
            </a:r>
            <a:r>
              <a:rPr kumimoji="1" lang="en-US" altLang="ja-JP" sz="1050" dirty="0">
                <a:latin typeface="Meiryo UI" panose="020B0604030504040204" pitchFamily="50" charset="-128"/>
                <a:ea typeface="Meiryo UI" panose="020B0604030504040204" pitchFamily="50" charset="-128"/>
              </a:rPr>
              <a:t>28</a:t>
            </a:r>
            <a:r>
              <a:rPr kumimoji="1" lang="ja-JP" altLang="en-US" sz="1050" dirty="0">
                <a:latin typeface="Meiryo UI" panose="020B0604030504040204" pitchFamily="50" charset="-128"/>
                <a:ea typeface="Meiryo UI" panose="020B0604030504040204" pitchFamily="50" charset="-128"/>
              </a:rPr>
              <a:t>年</a:t>
            </a:r>
            <a:r>
              <a:rPr kumimoji="1" lang="en-US" altLang="ja-JP" sz="1050" dirty="0">
                <a:latin typeface="Meiryo UI" panose="020B0604030504040204" pitchFamily="50" charset="-128"/>
                <a:ea typeface="Meiryo UI" panose="020B0604030504040204" pitchFamily="50" charset="-128"/>
              </a:rPr>
              <a:t>6</a:t>
            </a:r>
            <a:r>
              <a:rPr kumimoji="1" lang="ja-JP" altLang="en-US" sz="1050" dirty="0">
                <a:latin typeface="Meiryo UI" panose="020B0604030504040204" pitchFamily="50" charset="-128"/>
                <a:ea typeface="Meiryo UI" panose="020B0604030504040204" pitchFamily="50" charset="-128"/>
              </a:rPr>
              <a:t>月」</a:t>
            </a:r>
            <a:endParaRPr kumimoji="1" lang="en-US" altLang="ja-JP" sz="1050" dirty="0">
              <a:latin typeface="Meiryo UI" panose="020B0604030504040204" pitchFamily="50" charset="-128"/>
              <a:ea typeface="Meiryo UI" panose="020B0604030504040204" pitchFamily="50" charset="-128"/>
            </a:endParaRPr>
          </a:p>
          <a:p>
            <a:r>
              <a:rPr kumimoji="1" lang="ja-JP" altLang="en-US" sz="1050" dirty="0">
                <a:latin typeface="Meiryo UI" panose="020B0604030504040204" pitchFamily="50" charset="-128"/>
                <a:ea typeface="Meiryo UI" panose="020B0604030504040204" pitchFamily="50" charset="-128"/>
              </a:rPr>
              <a:t>「日本原子力学会、トリチウム研究会～トリチウムとその取り扱いを知るために～、</a:t>
            </a:r>
            <a:r>
              <a:rPr kumimoji="1" lang="en-US" altLang="ja-JP" sz="1050" dirty="0">
                <a:latin typeface="Meiryo UI" panose="020B0604030504040204" pitchFamily="50" charset="-128"/>
                <a:ea typeface="Meiryo UI" panose="020B0604030504040204" pitchFamily="50" charset="-128"/>
              </a:rPr>
              <a:t>P.1</a:t>
            </a:r>
            <a:r>
              <a:rPr kumimoji="1" lang="ja-JP" altLang="en-US" sz="1050" dirty="0" err="1">
                <a:latin typeface="Meiryo UI" panose="020B0604030504040204" pitchFamily="50" charset="-128"/>
                <a:ea typeface="Meiryo UI" panose="020B0604030504040204" pitchFamily="50" charset="-128"/>
              </a:rPr>
              <a:t>、</a:t>
            </a:r>
            <a:r>
              <a:rPr kumimoji="1" lang="ja-JP" altLang="en-US" sz="1050" dirty="0">
                <a:latin typeface="Meiryo UI" panose="020B0604030504040204" pitchFamily="50" charset="-128"/>
                <a:ea typeface="Meiryo UI" panose="020B0604030504040204" pitchFamily="50" charset="-128"/>
              </a:rPr>
              <a:t>平成</a:t>
            </a:r>
            <a:r>
              <a:rPr kumimoji="1" lang="en-US" altLang="ja-JP" sz="1050" dirty="0">
                <a:latin typeface="Meiryo UI" panose="020B0604030504040204" pitchFamily="50" charset="-128"/>
                <a:ea typeface="Meiryo UI" panose="020B0604030504040204" pitchFamily="50" charset="-128"/>
              </a:rPr>
              <a:t>26</a:t>
            </a:r>
            <a:r>
              <a:rPr kumimoji="1" lang="ja-JP" altLang="en-US" sz="1050" dirty="0">
                <a:latin typeface="Meiryo UI" panose="020B0604030504040204" pitchFamily="50" charset="-128"/>
                <a:ea typeface="Meiryo UI" panose="020B0604030504040204" pitchFamily="50" charset="-128"/>
              </a:rPr>
              <a:t>年</a:t>
            </a:r>
            <a:r>
              <a:rPr kumimoji="1" lang="en-US" altLang="ja-JP" sz="1050" dirty="0">
                <a:latin typeface="Meiryo UI" panose="020B0604030504040204" pitchFamily="50" charset="-128"/>
                <a:ea typeface="Meiryo UI" panose="020B0604030504040204" pitchFamily="50" charset="-128"/>
              </a:rPr>
              <a:t>3</a:t>
            </a:r>
            <a:r>
              <a:rPr kumimoji="1" lang="ja-JP" altLang="en-US" sz="1050" dirty="0">
                <a:latin typeface="Meiryo UI" panose="020B0604030504040204" pitchFamily="50" charset="-128"/>
                <a:ea typeface="Meiryo UI" panose="020B0604030504040204" pitchFamily="50" charset="-128"/>
              </a:rPr>
              <a:t>月</a:t>
            </a:r>
            <a:r>
              <a:rPr kumimoji="1" lang="en-US" altLang="ja-JP" sz="1050" dirty="0">
                <a:latin typeface="Meiryo UI" panose="020B0604030504040204" pitchFamily="50" charset="-128"/>
                <a:ea typeface="Meiryo UI" panose="020B0604030504040204" pitchFamily="50" charset="-128"/>
              </a:rPr>
              <a:t>4</a:t>
            </a:r>
            <a:r>
              <a:rPr kumimoji="1" lang="ja-JP" altLang="en-US" sz="1050" dirty="0">
                <a:latin typeface="Meiryo UI" panose="020B0604030504040204" pitchFamily="50" charset="-128"/>
                <a:ea typeface="Meiryo UI" panose="020B0604030504040204" pitchFamily="50" charset="-128"/>
              </a:rPr>
              <a:t>日」</a:t>
            </a:r>
          </a:p>
        </p:txBody>
      </p:sp>
      <p:sp>
        <p:nvSpPr>
          <p:cNvPr id="13" name="正方形/長方形 12">
            <a:extLst>
              <a:ext uri="{FF2B5EF4-FFF2-40B4-BE49-F238E27FC236}">
                <a16:creationId xmlns:a16="http://schemas.microsoft.com/office/drawing/2014/main" id="{DB16B846-EF6F-4333-BA00-EB8209C480F7}"/>
              </a:ext>
            </a:extLst>
          </p:cNvPr>
          <p:cNvSpPr/>
          <p:nvPr/>
        </p:nvSpPr>
        <p:spPr>
          <a:xfrm>
            <a:off x="370936" y="810127"/>
            <a:ext cx="8402128" cy="35636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dirty="0">
                <a:solidFill>
                  <a:schemeClr val="tx1"/>
                </a:solidFill>
                <a:latin typeface="Meiryo UI" panose="020B0604030504040204" pitchFamily="50" charset="-128"/>
                <a:ea typeface="Meiryo UI" panose="020B0604030504040204" pitchFamily="50" charset="-128"/>
              </a:rPr>
              <a:t>トリチウムはどうやって計るの？</a:t>
            </a:r>
            <a:endParaRPr kumimoji="1" lang="en-US" altLang="ja-JP" dirty="0">
              <a:solidFill>
                <a:schemeClr val="tx1"/>
              </a:solidFill>
              <a:latin typeface="Meiryo UI" panose="020B0604030504040204" pitchFamily="50" charset="-128"/>
              <a:ea typeface="Meiryo UI" panose="020B0604030504040204" pitchFamily="50" charset="-128"/>
            </a:endParaRPr>
          </a:p>
        </p:txBody>
      </p:sp>
      <p:grpSp>
        <p:nvGrpSpPr>
          <p:cNvPr id="18" name="グループ化 17">
            <a:extLst>
              <a:ext uri="{FF2B5EF4-FFF2-40B4-BE49-F238E27FC236}">
                <a16:creationId xmlns:a16="http://schemas.microsoft.com/office/drawing/2014/main" id="{F92E2076-2DF6-4F8F-B3F9-BD9B94BE60D5}"/>
              </a:ext>
            </a:extLst>
          </p:cNvPr>
          <p:cNvGrpSpPr/>
          <p:nvPr/>
        </p:nvGrpSpPr>
        <p:grpSpPr>
          <a:xfrm>
            <a:off x="2388629" y="2774953"/>
            <a:ext cx="4366741" cy="2838647"/>
            <a:chOff x="617470" y="3120415"/>
            <a:chExt cx="4366741" cy="2838647"/>
          </a:xfrm>
        </p:grpSpPr>
        <p:pic>
          <p:nvPicPr>
            <p:cNvPr id="7" name="図 6">
              <a:extLst>
                <a:ext uri="{FF2B5EF4-FFF2-40B4-BE49-F238E27FC236}">
                  <a16:creationId xmlns:a16="http://schemas.microsoft.com/office/drawing/2014/main" id="{06D75A2E-B310-469F-89CC-B2814D200EC3}"/>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617470" y="3120415"/>
              <a:ext cx="4366741" cy="2838647"/>
            </a:xfrm>
            <a:prstGeom prst="rect">
              <a:avLst/>
            </a:prstGeom>
          </p:spPr>
        </p:pic>
        <p:sp>
          <p:nvSpPr>
            <p:cNvPr id="14" name="正方形/長方形 13">
              <a:extLst>
                <a:ext uri="{FF2B5EF4-FFF2-40B4-BE49-F238E27FC236}">
                  <a16:creationId xmlns:a16="http://schemas.microsoft.com/office/drawing/2014/main" id="{7AC6DD24-A3CE-4862-BD9E-14E532AA9B8C}"/>
                </a:ext>
              </a:extLst>
            </p:cNvPr>
            <p:cNvSpPr/>
            <p:nvPr/>
          </p:nvSpPr>
          <p:spPr>
            <a:xfrm>
              <a:off x="617470" y="3120415"/>
              <a:ext cx="1687580" cy="33337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eiryo UI" panose="020B0604030504040204" pitchFamily="50" charset="-128"/>
                <a:ea typeface="Meiryo UI" panose="020B0604030504040204" pitchFamily="50" charset="-128"/>
              </a:endParaRPr>
            </a:p>
          </p:txBody>
        </p:sp>
      </p:grpSp>
      <p:sp>
        <p:nvSpPr>
          <p:cNvPr id="16" name="テキスト ボックス 15">
            <a:extLst>
              <a:ext uri="{FF2B5EF4-FFF2-40B4-BE49-F238E27FC236}">
                <a16:creationId xmlns:a16="http://schemas.microsoft.com/office/drawing/2014/main" id="{5F2871FC-1AB0-4423-BEC9-96B841652322}"/>
              </a:ext>
            </a:extLst>
          </p:cNvPr>
          <p:cNvSpPr txBox="1"/>
          <p:nvPr/>
        </p:nvSpPr>
        <p:spPr>
          <a:xfrm>
            <a:off x="2069960" y="5826978"/>
            <a:ext cx="5020259" cy="307777"/>
          </a:xfrm>
          <a:prstGeom prst="rect">
            <a:avLst/>
          </a:prstGeom>
          <a:noFill/>
        </p:spPr>
        <p:txBody>
          <a:bodyPr wrap="square" rtlCol="0">
            <a:spAutoFit/>
          </a:bodyPr>
          <a:lstStyle/>
          <a:p>
            <a:pPr algn="ctr"/>
            <a:r>
              <a:rPr kumimoji="1" lang="ja-JP" altLang="en-US" sz="1400" b="1" dirty="0">
                <a:latin typeface="Meiryo UI" panose="020B0604030504040204" pitchFamily="50" charset="-128"/>
                <a:ea typeface="Meiryo UI" panose="020B0604030504040204" pitchFamily="50" charset="-128"/>
              </a:rPr>
              <a:t>図　ヘリウム及び</a:t>
            </a:r>
            <a:r>
              <a:rPr kumimoji="1" lang="en-US" altLang="ja-JP" sz="1400" b="1" dirty="0">
                <a:latin typeface="Meiryo UI" panose="020B0604030504040204" pitchFamily="50" charset="-128"/>
                <a:ea typeface="Meiryo UI" panose="020B0604030504040204" pitchFamily="50" charset="-128"/>
              </a:rPr>
              <a:t>β</a:t>
            </a:r>
            <a:r>
              <a:rPr kumimoji="1" lang="ja-JP" altLang="en-US" sz="1400" b="1" dirty="0">
                <a:latin typeface="Meiryo UI" panose="020B0604030504040204" pitchFamily="50" charset="-128"/>
                <a:ea typeface="Meiryo UI" panose="020B0604030504040204" pitchFamily="50" charset="-128"/>
              </a:rPr>
              <a:t>線計測に関するイメージ図</a:t>
            </a:r>
          </a:p>
        </p:txBody>
      </p:sp>
    </p:spTree>
    <p:extLst>
      <p:ext uri="{BB962C8B-B14F-4D97-AF65-F5344CB8AC3E}">
        <p14:creationId xmlns:p14="http://schemas.microsoft.com/office/powerpoint/2010/main" val="384880523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図 8">
            <a:extLst>
              <a:ext uri="{FF2B5EF4-FFF2-40B4-BE49-F238E27FC236}">
                <a16:creationId xmlns:a16="http://schemas.microsoft.com/office/drawing/2014/main" id="{6EA2A2D8-174B-414B-B200-8A9CD9388D1E}"/>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3956509" y="3516091"/>
            <a:ext cx="4763852" cy="2631315"/>
          </a:xfrm>
          <a:prstGeom prst="rect">
            <a:avLst/>
          </a:prstGeom>
        </p:spPr>
      </p:pic>
      <p:sp>
        <p:nvSpPr>
          <p:cNvPr id="2" name="タイトル 1">
            <a:extLst>
              <a:ext uri="{FF2B5EF4-FFF2-40B4-BE49-F238E27FC236}">
                <a16:creationId xmlns:a16="http://schemas.microsoft.com/office/drawing/2014/main" id="{58D20457-6617-4431-9136-64674BE6E1A3}"/>
              </a:ext>
            </a:extLst>
          </p:cNvPr>
          <p:cNvSpPr>
            <a:spLocks noGrp="1"/>
          </p:cNvSpPr>
          <p:nvPr>
            <p:ph type="title"/>
          </p:nvPr>
        </p:nvSpPr>
        <p:spPr/>
        <p:txBody>
          <a:bodyPr/>
          <a:lstStyle/>
          <a:p>
            <a:r>
              <a:rPr kumimoji="1" lang="en-US" altLang="ja-JP" dirty="0"/>
              <a:t>1.1 </a:t>
            </a:r>
            <a:r>
              <a:rPr kumimoji="1" lang="ja-JP" altLang="en-US" dirty="0"/>
              <a:t>物性</a:t>
            </a:r>
          </a:p>
        </p:txBody>
      </p:sp>
      <p:sp>
        <p:nvSpPr>
          <p:cNvPr id="4" name="正方形/長方形 3">
            <a:extLst>
              <a:ext uri="{FF2B5EF4-FFF2-40B4-BE49-F238E27FC236}">
                <a16:creationId xmlns:a16="http://schemas.microsoft.com/office/drawing/2014/main" id="{271F3960-E06B-4544-9BF6-974CD2039EBE}"/>
              </a:ext>
            </a:extLst>
          </p:cNvPr>
          <p:cNvSpPr/>
          <p:nvPr/>
        </p:nvSpPr>
        <p:spPr>
          <a:xfrm>
            <a:off x="370936" y="1223313"/>
            <a:ext cx="8402128" cy="1797473"/>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buFont typeface="Wingdings" panose="05000000000000000000" pitchFamily="2" charset="2"/>
              <a:buChar char="l"/>
            </a:pPr>
            <a:r>
              <a:rPr kumimoji="1" lang="ja-JP" altLang="en-US" dirty="0">
                <a:solidFill>
                  <a:schemeClr val="tx1"/>
                </a:solidFill>
                <a:latin typeface="Meiryo UI" panose="020B0604030504040204" pitchFamily="50" charset="-128"/>
                <a:ea typeface="Meiryo UI" panose="020B0604030504040204" pitchFamily="50" charset="-128"/>
              </a:rPr>
              <a:t>日本語名は三重水素といい、水素の放射性同位体であり、陽子</a:t>
            </a:r>
            <a:r>
              <a:rPr kumimoji="1" lang="en-US" altLang="ja-JP" dirty="0">
                <a:solidFill>
                  <a:schemeClr val="tx1"/>
                </a:solidFill>
                <a:latin typeface="Meiryo UI" panose="020B0604030504040204" pitchFamily="50" charset="-128"/>
                <a:ea typeface="Meiryo UI" panose="020B0604030504040204" pitchFamily="50" charset="-128"/>
              </a:rPr>
              <a:t>1</a:t>
            </a:r>
            <a:r>
              <a:rPr kumimoji="1" lang="ja-JP" altLang="en-US" dirty="0">
                <a:solidFill>
                  <a:schemeClr val="tx1"/>
                </a:solidFill>
                <a:latin typeface="Meiryo UI" panose="020B0604030504040204" pitchFamily="50" charset="-128"/>
                <a:ea typeface="Meiryo UI" panose="020B0604030504040204" pitchFamily="50" charset="-128"/>
              </a:rPr>
              <a:t>つ、中性子</a:t>
            </a:r>
            <a:r>
              <a:rPr kumimoji="1" lang="en-US" altLang="ja-JP" dirty="0">
                <a:solidFill>
                  <a:schemeClr val="tx1"/>
                </a:solidFill>
                <a:latin typeface="Meiryo UI" panose="020B0604030504040204" pitchFamily="50" charset="-128"/>
                <a:ea typeface="Meiryo UI" panose="020B0604030504040204" pitchFamily="50" charset="-128"/>
              </a:rPr>
              <a:t>2</a:t>
            </a:r>
            <a:r>
              <a:rPr kumimoji="1" lang="ja-JP" altLang="en-US" dirty="0">
                <a:solidFill>
                  <a:schemeClr val="tx1"/>
                </a:solidFill>
                <a:latin typeface="Meiryo UI" panose="020B0604030504040204" pitchFamily="50" charset="-128"/>
                <a:ea typeface="Meiryo UI" panose="020B0604030504040204" pitchFamily="50" charset="-128"/>
              </a:rPr>
              <a:t>つ、電子</a:t>
            </a:r>
            <a:r>
              <a:rPr kumimoji="1" lang="en-US" altLang="ja-JP" dirty="0">
                <a:solidFill>
                  <a:schemeClr val="tx1"/>
                </a:solidFill>
                <a:latin typeface="Meiryo UI" panose="020B0604030504040204" pitchFamily="50" charset="-128"/>
                <a:ea typeface="Meiryo UI" panose="020B0604030504040204" pitchFamily="50" charset="-128"/>
              </a:rPr>
              <a:t>1</a:t>
            </a:r>
            <a:r>
              <a:rPr kumimoji="1" lang="ja-JP" altLang="en-US" dirty="0">
                <a:solidFill>
                  <a:schemeClr val="tx1"/>
                </a:solidFill>
                <a:latin typeface="Meiryo UI" panose="020B0604030504040204" pitchFamily="50" charset="-128"/>
                <a:ea typeface="Meiryo UI" panose="020B0604030504040204" pitchFamily="50" charset="-128"/>
              </a:rPr>
              <a:t>つから構成される。</a:t>
            </a:r>
            <a:endParaRPr kumimoji="1" lang="en-US" altLang="ja-JP" dirty="0">
              <a:solidFill>
                <a:schemeClr val="tx1"/>
              </a:solidFill>
              <a:latin typeface="Meiryo UI" panose="020B0604030504040204" pitchFamily="50" charset="-128"/>
              <a:ea typeface="Meiryo UI" panose="020B0604030504040204" pitchFamily="50" charset="-128"/>
            </a:endParaRPr>
          </a:p>
          <a:p>
            <a:pPr marL="285750" indent="-285750">
              <a:buFont typeface="Wingdings" panose="05000000000000000000" pitchFamily="2" charset="2"/>
              <a:buChar char="l"/>
            </a:pPr>
            <a:r>
              <a:rPr kumimoji="1" lang="ja-JP" altLang="en-US" dirty="0">
                <a:solidFill>
                  <a:schemeClr val="tx1"/>
                </a:solidFill>
                <a:latin typeface="Meiryo UI" panose="020B0604030504040204" pitchFamily="50" charset="-128"/>
                <a:ea typeface="Meiryo UI" panose="020B0604030504040204" pitchFamily="50" charset="-128"/>
              </a:rPr>
              <a:t>トリチウムの半減期は</a:t>
            </a:r>
            <a:r>
              <a:rPr kumimoji="1" lang="en-US" altLang="ja-JP" dirty="0">
                <a:solidFill>
                  <a:schemeClr val="tx1"/>
                </a:solidFill>
                <a:latin typeface="Meiryo UI" panose="020B0604030504040204" pitchFamily="50" charset="-128"/>
                <a:ea typeface="Meiryo UI" panose="020B0604030504040204" pitchFamily="50" charset="-128"/>
              </a:rPr>
              <a:t>12.3</a:t>
            </a:r>
            <a:r>
              <a:rPr kumimoji="1" lang="ja-JP" altLang="en-US" dirty="0">
                <a:solidFill>
                  <a:schemeClr val="tx1"/>
                </a:solidFill>
                <a:latin typeface="Meiryo UI" panose="020B0604030504040204" pitchFamily="50" charset="-128"/>
                <a:ea typeface="Meiryo UI" panose="020B0604030504040204" pitchFamily="50" charset="-128"/>
              </a:rPr>
              <a:t>年であり、</a:t>
            </a:r>
            <a:r>
              <a:rPr kumimoji="1" lang="en-US" altLang="ja-JP" dirty="0">
                <a:solidFill>
                  <a:schemeClr val="tx1"/>
                </a:solidFill>
                <a:latin typeface="Meiryo UI" panose="020B0604030504040204" pitchFamily="50" charset="-128"/>
                <a:ea typeface="Meiryo UI" panose="020B0604030504040204" pitchFamily="50" charset="-128"/>
              </a:rPr>
              <a:t>β</a:t>
            </a:r>
            <a:r>
              <a:rPr kumimoji="1" lang="ja-JP" altLang="en-US" dirty="0">
                <a:solidFill>
                  <a:schemeClr val="tx1"/>
                </a:solidFill>
                <a:latin typeface="Meiryo UI" panose="020B0604030504040204" pitchFamily="50" charset="-128"/>
                <a:ea typeface="Meiryo UI" panose="020B0604030504040204" pitchFamily="50" charset="-128"/>
              </a:rPr>
              <a:t>壊変してヘリウム</a:t>
            </a:r>
            <a:r>
              <a:rPr kumimoji="1" lang="en-US" altLang="ja-JP" dirty="0">
                <a:solidFill>
                  <a:schemeClr val="tx1"/>
                </a:solidFill>
                <a:latin typeface="Meiryo UI" panose="020B0604030504040204" pitchFamily="50" charset="-128"/>
                <a:ea typeface="Meiryo UI" panose="020B0604030504040204" pitchFamily="50" charset="-128"/>
              </a:rPr>
              <a:t>-3</a:t>
            </a:r>
            <a:r>
              <a:rPr kumimoji="1" lang="ja-JP" altLang="en-US" dirty="0">
                <a:solidFill>
                  <a:schemeClr val="tx1"/>
                </a:solidFill>
                <a:latin typeface="Meiryo UI" panose="020B0604030504040204" pitchFamily="50" charset="-128"/>
                <a:ea typeface="Meiryo UI" panose="020B0604030504040204" pitchFamily="50" charset="-128"/>
              </a:rPr>
              <a:t>（</a:t>
            </a:r>
            <a:r>
              <a:rPr kumimoji="1" lang="en-US" altLang="ja-JP" baseline="30000" dirty="0">
                <a:solidFill>
                  <a:schemeClr val="tx1"/>
                </a:solidFill>
                <a:latin typeface="Meiryo UI" panose="020B0604030504040204" pitchFamily="50" charset="-128"/>
                <a:ea typeface="Meiryo UI" panose="020B0604030504040204" pitchFamily="50" charset="-128"/>
              </a:rPr>
              <a:t>3</a:t>
            </a:r>
            <a:r>
              <a:rPr kumimoji="1" lang="en-US" altLang="ja-JP" dirty="0">
                <a:solidFill>
                  <a:schemeClr val="tx1"/>
                </a:solidFill>
                <a:latin typeface="Meiryo UI" panose="020B0604030504040204" pitchFamily="50" charset="-128"/>
                <a:ea typeface="Meiryo UI" panose="020B0604030504040204" pitchFamily="50" charset="-128"/>
              </a:rPr>
              <a:t>He</a:t>
            </a:r>
            <a:r>
              <a:rPr kumimoji="1" lang="ja-JP" altLang="en-US" dirty="0">
                <a:solidFill>
                  <a:schemeClr val="tx1"/>
                </a:solidFill>
                <a:latin typeface="Meiryo UI" panose="020B0604030504040204" pitchFamily="50" charset="-128"/>
                <a:ea typeface="Meiryo UI" panose="020B0604030504040204" pitchFamily="50" charset="-128"/>
              </a:rPr>
              <a:t>）となる。</a:t>
            </a:r>
            <a:endParaRPr kumimoji="1" lang="en-US" altLang="ja-JP" dirty="0">
              <a:solidFill>
                <a:schemeClr val="tx1"/>
              </a:solidFill>
              <a:latin typeface="Meiryo UI" panose="020B0604030504040204" pitchFamily="50" charset="-128"/>
              <a:ea typeface="Meiryo UI" panose="020B0604030504040204" pitchFamily="50" charset="-128"/>
            </a:endParaRPr>
          </a:p>
          <a:p>
            <a:pPr marL="285750" indent="-285750">
              <a:buFont typeface="Wingdings" panose="05000000000000000000" pitchFamily="2" charset="2"/>
              <a:buChar char="l"/>
            </a:pPr>
            <a:r>
              <a:rPr kumimoji="1" lang="ja-JP" altLang="en-US" dirty="0">
                <a:solidFill>
                  <a:schemeClr val="tx1"/>
                </a:solidFill>
                <a:latin typeface="Meiryo UI" panose="020B0604030504040204" pitchFamily="50" charset="-128"/>
                <a:ea typeface="Meiryo UI" panose="020B0604030504040204" pitchFamily="50" charset="-128"/>
              </a:rPr>
              <a:t>トリチウムの</a:t>
            </a:r>
            <a:r>
              <a:rPr kumimoji="1" lang="en-US" altLang="ja-JP" dirty="0">
                <a:solidFill>
                  <a:schemeClr val="tx1"/>
                </a:solidFill>
                <a:latin typeface="Meiryo UI" panose="020B0604030504040204" pitchFamily="50" charset="-128"/>
                <a:ea typeface="Meiryo UI" panose="020B0604030504040204" pitchFamily="50" charset="-128"/>
              </a:rPr>
              <a:t>β</a:t>
            </a:r>
            <a:r>
              <a:rPr kumimoji="1" lang="ja-JP" altLang="en-US" dirty="0">
                <a:solidFill>
                  <a:schemeClr val="tx1"/>
                </a:solidFill>
                <a:latin typeface="Meiryo UI" panose="020B0604030504040204" pitchFamily="50" charset="-128"/>
                <a:ea typeface="Meiryo UI" panose="020B0604030504040204" pitchFamily="50" charset="-128"/>
              </a:rPr>
              <a:t>線のエネルギー（最大</a:t>
            </a:r>
            <a:r>
              <a:rPr kumimoji="1" lang="en-US" altLang="ja-JP" dirty="0">
                <a:solidFill>
                  <a:schemeClr val="tx1"/>
                </a:solidFill>
                <a:latin typeface="Meiryo UI" panose="020B0604030504040204" pitchFamily="50" charset="-128"/>
                <a:ea typeface="Meiryo UI" panose="020B0604030504040204" pitchFamily="50" charset="-128"/>
              </a:rPr>
              <a:t>18.6keV</a:t>
            </a:r>
            <a:r>
              <a:rPr kumimoji="1" lang="ja-JP" altLang="en-US" dirty="0">
                <a:solidFill>
                  <a:schemeClr val="tx1"/>
                </a:solidFill>
                <a:latin typeface="Meiryo UI" panose="020B0604030504040204" pitchFamily="50" charset="-128"/>
                <a:ea typeface="Meiryo UI" panose="020B0604030504040204" pitchFamily="50" charset="-128"/>
              </a:rPr>
              <a:t>）は放射性セシウムや放射性カリウムと比較して小さく、紙一枚で遮へい可能である。</a:t>
            </a:r>
            <a:endParaRPr kumimoji="1" lang="en-US" altLang="ja-JP" dirty="0">
              <a:solidFill>
                <a:schemeClr val="tx1"/>
              </a:solidFill>
              <a:latin typeface="Meiryo UI" panose="020B0604030504040204" pitchFamily="50" charset="-128"/>
              <a:ea typeface="Meiryo UI" panose="020B0604030504040204" pitchFamily="50" charset="-128"/>
            </a:endParaRPr>
          </a:p>
          <a:p>
            <a:pPr marL="285750" indent="-285750">
              <a:buFont typeface="Wingdings" panose="05000000000000000000" pitchFamily="2" charset="2"/>
              <a:buChar char="l"/>
            </a:pPr>
            <a:r>
              <a:rPr kumimoji="1" lang="ja-JP" altLang="en-US" dirty="0">
                <a:solidFill>
                  <a:schemeClr val="tx1"/>
                </a:solidFill>
                <a:latin typeface="Meiryo UI" panose="020B0604030504040204" pitchFamily="50" charset="-128"/>
                <a:ea typeface="Meiryo UI" panose="020B0604030504040204" pitchFamily="50" charset="-128"/>
              </a:rPr>
              <a:t>最大飛程は空気中は約</a:t>
            </a:r>
            <a:r>
              <a:rPr kumimoji="1" lang="en-US" altLang="ja-JP" dirty="0">
                <a:solidFill>
                  <a:schemeClr val="tx1"/>
                </a:solidFill>
                <a:latin typeface="Meiryo UI" panose="020B0604030504040204" pitchFamily="50" charset="-128"/>
                <a:ea typeface="Meiryo UI" panose="020B0604030504040204" pitchFamily="50" charset="-128"/>
              </a:rPr>
              <a:t>5mm</a:t>
            </a:r>
            <a:r>
              <a:rPr kumimoji="1" lang="ja-JP" altLang="en-US" dirty="0" err="1">
                <a:solidFill>
                  <a:schemeClr val="tx1"/>
                </a:solidFill>
                <a:latin typeface="Meiryo UI" panose="020B0604030504040204" pitchFamily="50" charset="-128"/>
                <a:ea typeface="Meiryo UI" panose="020B0604030504040204" pitchFamily="50" charset="-128"/>
              </a:rPr>
              <a:t>、</a:t>
            </a:r>
            <a:r>
              <a:rPr kumimoji="1" lang="ja-JP" altLang="en-US" dirty="0">
                <a:solidFill>
                  <a:schemeClr val="tx1"/>
                </a:solidFill>
                <a:latin typeface="Meiryo UI" panose="020B0604030504040204" pitchFamily="50" charset="-128"/>
                <a:ea typeface="Meiryo UI" panose="020B0604030504040204" pitchFamily="50" charset="-128"/>
              </a:rPr>
              <a:t>水中は約</a:t>
            </a:r>
            <a:r>
              <a:rPr kumimoji="1" lang="en-US" altLang="ja-JP" dirty="0">
                <a:solidFill>
                  <a:schemeClr val="tx1"/>
                </a:solidFill>
                <a:latin typeface="Meiryo UI" panose="020B0604030504040204" pitchFamily="50" charset="-128"/>
                <a:ea typeface="Meiryo UI" panose="020B0604030504040204" pitchFamily="50" charset="-128"/>
              </a:rPr>
              <a:t>0.006mm</a:t>
            </a:r>
            <a:r>
              <a:rPr kumimoji="1" lang="ja-JP" altLang="en-US" dirty="0">
                <a:solidFill>
                  <a:schemeClr val="tx1"/>
                </a:solidFill>
                <a:latin typeface="Meiryo UI" panose="020B0604030504040204" pitchFamily="50" charset="-128"/>
                <a:ea typeface="Meiryo UI" panose="020B0604030504040204" pitchFamily="50" charset="-128"/>
              </a:rPr>
              <a:t>である。</a:t>
            </a:r>
            <a:endParaRPr kumimoji="1" lang="en-US" altLang="ja-JP" dirty="0">
              <a:solidFill>
                <a:schemeClr val="tx1"/>
              </a:solidFill>
              <a:latin typeface="Meiryo UI" panose="020B0604030504040204" pitchFamily="50" charset="-128"/>
              <a:ea typeface="Meiryo UI" panose="020B0604030504040204" pitchFamily="50" charset="-128"/>
            </a:endParaRPr>
          </a:p>
        </p:txBody>
      </p:sp>
      <p:sp>
        <p:nvSpPr>
          <p:cNvPr id="5" name="スライド番号プレースホルダー 4">
            <a:extLst>
              <a:ext uri="{FF2B5EF4-FFF2-40B4-BE49-F238E27FC236}">
                <a16:creationId xmlns:a16="http://schemas.microsoft.com/office/drawing/2014/main" id="{68AF8F48-9921-43BD-8392-73F831F48924}"/>
              </a:ext>
            </a:extLst>
          </p:cNvPr>
          <p:cNvSpPr>
            <a:spLocks noGrp="1"/>
          </p:cNvSpPr>
          <p:nvPr>
            <p:ph type="sldNum" sz="quarter" idx="12"/>
          </p:nvPr>
        </p:nvSpPr>
        <p:spPr/>
        <p:txBody>
          <a:bodyPr/>
          <a:lstStyle/>
          <a:p>
            <a:fld id="{787F0561-F29F-4014-88F6-9EE3D1B23701}" type="slidenum">
              <a:rPr kumimoji="1" lang="ja-JP" altLang="en-US" smtClean="0">
                <a:latin typeface="Meiryo UI" panose="020B0604030504040204" pitchFamily="50" charset="-128"/>
                <a:ea typeface="Meiryo UI" panose="020B0604030504040204" pitchFamily="50" charset="-128"/>
              </a:rPr>
              <a:pPr/>
              <a:t>4</a:t>
            </a:fld>
            <a:endParaRPr kumimoji="1" lang="ja-JP" altLang="en-US">
              <a:latin typeface="Meiryo UI" panose="020B0604030504040204" pitchFamily="50" charset="-128"/>
              <a:ea typeface="Meiryo UI" panose="020B0604030504040204" pitchFamily="50" charset="-128"/>
            </a:endParaRPr>
          </a:p>
        </p:txBody>
      </p:sp>
      <p:sp>
        <p:nvSpPr>
          <p:cNvPr id="6" name="テキスト ボックス 5">
            <a:extLst>
              <a:ext uri="{FF2B5EF4-FFF2-40B4-BE49-F238E27FC236}">
                <a16:creationId xmlns:a16="http://schemas.microsoft.com/office/drawing/2014/main" id="{4CC5E018-FCFD-4FF4-9DBB-207055704865}"/>
              </a:ext>
            </a:extLst>
          </p:cNvPr>
          <p:cNvSpPr txBox="1"/>
          <p:nvPr/>
        </p:nvSpPr>
        <p:spPr>
          <a:xfrm>
            <a:off x="274704" y="6285531"/>
            <a:ext cx="8240645" cy="577081"/>
          </a:xfrm>
          <a:prstGeom prst="rect">
            <a:avLst/>
          </a:prstGeom>
          <a:noFill/>
        </p:spPr>
        <p:txBody>
          <a:bodyPr wrap="square" rtlCol="0">
            <a:spAutoFit/>
          </a:bodyPr>
          <a:lstStyle/>
          <a:p>
            <a:r>
              <a:rPr kumimoji="1" lang="ja-JP" altLang="en-US" sz="1050" dirty="0">
                <a:latin typeface="Meiryo UI" panose="020B0604030504040204" pitchFamily="50" charset="-128"/>
                <a:ea typeface="Meiryo UI" panose="020B0604030504040204" pitchFamily="50" charset="-128"/>
              </a:rPr>
              <a:t>「トリチウム水タスクフォース、トリチウム水タスクフォース報告書 、</a:t>
            </a:r>
            <a:r>
              <a:rPr kumimoji="1" lang="en-US" altLang="ja-JP" sz="1050" dirty="0">
                <a:latin typeface="Meiryo UI" panose="020B0604030504040204" pitchFamily="50" charset="-128"/>
                <a:ea typeface="Meiryo UI" panose="020B0604030504040204" pitchFamily="50" charset="-128"/>
              </a:rPr>
              <a:t>P.3</a:t>
            </a:r>
            <a:r>
              <a:rPr kumimoji="1" lang="ja-JP" altLang="en-US" sz="1050" dirty="0" err="1">
                <a:latin typeface="Meiryo UI" panose="020B0604030504040204" pitchFamily="50" charset="-128"/>
                <a:ea typeface="Meiryo UI" panose="020B0604030504040204" pitchFamily="50" charset="-128"/>
              </a:rPr>
              <a:t>、</a:t>
            </a:r>
            <a:r>
              <a:rPr kumimoji="1" lang="ja-JP" altLang="en-US" sz="1050" dirty="0">
                <a:latin typeface="Meiryo UI" panose="020B0604030504040204" pitchFamily="50" charset="-128"/>
                <a:ea typeface="Meiryo UI" panose="020B0604030504040204" pitchFamily="50" charset="-128"/>
              </a:rPr>
              <a:t>平成</a:t>
            </a:r>
            <a:r>
              <a:rPr kumimoji="1" lang="en-US" altLang="ja-JP" sz="1050" dirty="0">
                <a:latin typeface="Meiryo UI" panose="020B0604030504040204" pitchFamily="50" charset="-128"/>
                <a:ea typeface="Meiryo UI" panose="020B0604030504040204" pitchFamily="50" charset="-128"/>
              </a:rPr>
              <a:t>28</a:t>
            </a:r>
            <a:r>
              <a:rPr kumimoji="1" lang="ja-JP" altLang="en-US" sz="1050" dirty="0">
                <a:latin typeface="Meiryo UI" panose="020B0604030504040204" pitchFamily="50" charset="-128"/>
                <a:ea typeface="Meiryo UI" panose="020B0604030504040204" pitchFamily="50" charset="-128"/>
              </a:rPr>
              <a:t>年</a:t>
            </a:r>
            <a:r>
              <a:rPr kumimoji="1" lang="en-US" altLang="ja-JP" sz="1050" dirty="0">
                <a:latin typeface="Meiryo UI" panose="020B0604030504040204" pitchFamily="50" charset="-128"/>
                <a:ea typeface="Meiryo UI" panose="020B0604030504040204" pitchFamily="50" charset="-128"/>
              </a:rPr>
              <a:t>6</a:t>
            </a:r>
            <a:r>
              <a:rPr kumimoji="1" lang="ja-JP" altLang="en-US" sz="1050" dirty="0">
                <a:latin typeface="Meiryo UI" panose="020B0604030504040204" pitchFamily="50" charset="-128"/>
                <a:ea typeface="Meiryo UI" panose="020B0604030504040204" pitchFamily="50" charset="-128"/>
              </a:rPr>
              <a:t>月」</a:t>
            </a:r>
            <a:endParaRPr kumimoji="1" lang="en-US" altLang="ja-JP" sz="1050" dirty="0">
              <a:latin typeface="Meiryo UI" panose="020B0604030504040204" pitchFamily="50" charset="-128"/>
              <a:ea typeface="Meiryo UI" panose="020B0604030504040204" pitchFamily="50" charset="-128"/>
            </a:endParaRPr>
          </a:p>
          <a:p>
            <a:r>
              <a:rPr kumimoji="1" lang="ja-JP" altLang="en-US" sz="1050" dirty="0">
                <a:latin typeface="Meiryo UI" panose="020B0604030504040204" pitchFamily="50" charset="-128"/>
                <a:ea typeface="Meiryo UI" panose="020B0604030504040204" pitchFamily="50" charset="-128"/>
              </a:rPr>
              <a:t>「トリチウム水タスクフォース、トリチウム水タスクフォース報告書 参考資料</a:t>
            </a:r>
            <a:r>
              <a:rPr kumimoji="1" lang="en-US" altLang="ja-JP" sz="1050" dirty="0">
                <a:latin typeface="Meiryo UI" panose="020B0604030504040204" pitchFamily="50" charset="-128"/>
                <a:ea typeface="Meiryo UI" panose="020B0604030504040204" pitchFamily="50" charset="-128"/>
              </a:rPr>
              <a:t>6</a:t>
            </a:r>
            <a:r>
              <a:rPr kumimoji="1" lang="ja-JP" altLang="en-US" sz="1050" dirty="0" err="1">
                <a:latin typeface="Meiryo UI" panose="020B0604030504040204" pitchFamily="50" charset="-128"/>
                <a:ea typeface="Meiryo UI" panose="020B0604030504040204" pitchFamily="50" charset="-128"/>
              </a:rPr>
              <a:t>、</a:t>
            </a:r>
            <a:r>
              <a:rPr kumimoji="1" lang="en-US" altLang="ja-JP" sz="1050" dirty="0">
                <a:latin typeface="Meiryo UI" panose="020B0604030504040204" pitchFamily="50" charset="-128"/>
                <a:ea typeface="Meiryo UI" panose="020B0604030504040204" pitchFamily="50" charset="-128"/>
              </a:rPr>
              <a:t>P.9</a:t>
            </a:r>
            <a:r>
              <a:rPr kumimoji="1" lang="ja-JP" altLang="en-US" sz="1050" dirty="0" err="1">
                <a:latin typeface="Meiryo UI" panose="020B0604030504040204" pitchFamily="50" charset="-128"/>
                <a:ea typeface="Meiryo UI" panose="020B0604030504040204" pitchFamily="50" charset="-128"/>
              </a:rPr>
              <a:t>、</a:t>
            </a:r>
            <a:r>
              <a:rPr kumimoji="1" lang="ja-JP" altLang="en-US" sz="1050" dirty="0">
                <a:latin typeface="Meiryo UI" panose="020B0604030504040204" pitchFamily="50" charset="-128"/>
                <a:ea typeface="Meiryo UI" panose="020B0604030504040204" pitchFamily="50" charset="-128"/>
              </a:rPr>
              <a:t>平成</a:t>
            </a:r>
            <a:r>
              <a:rPr kumimoji="1" lang="en-US" altLang="ja-JP" sz="1050" dirty="0">
                <a:latin typeface="Meiryo UI" panose="020B0604030504040204" pitchFamily="50" charset="-128"/>
                <a:ea typeface="Meiryo UI" panose="020B0604030504040204" pitchFamily="50" charset="-128"/>
              </a:rPr>
              <a:t>28</a:t>
            </a:r>
            <a:r>
              <a:rPr kumimoji="1" lang="ja-JP" altLang="en-US" sz="1050" dirty="0">
                <a:latin typeface="Meiryo UI" panose="020B0604030504040204" pitchFamily="50" charset="-128"/>
                <a:ea typeface="Meiryo UI" panose="020B0604030504040204" pitchFamily="50" charset="-128"/>
              </a:rPr>
              <a:t>年</a:t>
            </a:r>
            <a:r>
              <a:rPr kumimoji="1" lang="en-US" altLang="ja-JP" sz="1050" dirty="0">
                <a:latin typeface="Meiryo UI" panose="020B0604030504040204" pitchFamily="50" charset="-128"/>
                <a:ea typeface="Meiryo UI" panose="020B0604030504040204" pitchFamily="50" charset="-128"/>
              </a:rPr>
              <a:t>6</a:t>
            </a:r>
            <a:r>
              <a:rPr kumimoji="1" lang="ja-JP" altLang="en-US" sz="1050" dirty="0">
                <a:latin typeface="Meiryo UI" panose="020B0604030504040204" pitchFamily="50" charset="-128"/>
                <a:ea typeface="Meiryo UI" panose="020B0604030504040204" pitchFamily="50" charset="-128"/>
              </a:rPr>
              <a:t>月」</a:t>
            </a:r>
            <a:endParaRPr kumimoji="1" lang="en-US" altLang="ja-JP" sz="1050" dirty="0">
              <a:latin typeface="Meiryo UI" panose="020B0604030504040204" pitchFamily="50" charset="-128"/>
              <a:ea typeface="Meiryo UI" panose="020B0604030504040204" pitchFamily="50" charset="-128"/>
            </a:endParaRPr>
          </a:p>
          <a:p>
            <a:r>
              <a:rPr kumimoji="1" lang="ja-JP" altLang="en-US" sz="1050" dirty="0">
                <a:latin typeface="Meiryo UI" panose="020B0604030504040204" pitchFamily="50" charset="-128"/>
                <a:ea typeface="Meiryo UI" panose="020B0604030504040204" pitchFamily="50" charset="-128"/>
              </a:rPr>
              <a:t>「日本原子力学会、トリチウム研究会 ～トリチウムとその取り扱いを知るために～（環境中のトリチウム）、</a:t>
            </a:r>
            <a:r>
              <a:rPr kumimoji="1" lang="en-US" altLang="ja-JP" sz="1050" dirty="0">
                <a:latin typeface="Meiryo UI" panose="020B0604030504040204" pitchFamily="50" charset="-128"/>
                <a:ea typeface="Meiryo UI" panose="020B0604030504040204" pitchFamily="50" charset="-128"/>
              </a:rPr>
              <a:t>P.5</a:t>
            </a:r>
            <a:r>
              <a:rPr kumimoji="1" lang="ja-JP" altLang="en-US" sz="1050" dirty="0" err="1">
                <a:latin typeface="Meiryo UI" panose="020B0604030504040204" pitchFamily="50" charset="-128"/>
                <a:ea typeface="Meiryo UI" panose="020B0604030504040204" pitchFamily="50" charset="-128"/>
              </a:rPr>
              <a:t>、</a:t>
            </a:r>
            <a:r>
              <a:rPr kumimoji="1" lang="ja-JP" altLang="en-US" sz="1050" dirty="0">
                <a:latin typeface="Meiryo UI" panose="020B0604030504040204" pitchFamily="50" charset="-128"/>
                <a:ea typeface="Meiryo UI" panose="020B0604030504040204" pitchFamily="50" charset="-128"/>
              </a:rPr>
              <a:t>平成</a:t>
            </a:r>
            <a:r>
              <a:rPr kumimoji="1" lang="en-US" altLang="ja-JP" sz="1050" dirty="0">
                <a:latin typeface="Meiryo UI" panose="020B0604030504040204" pitchFamily="50" charset="-128"/>
                <a:ea typeface="Meiryo UI" panose="020B0604030504040204" pitchFamily="50" charset="-128"/>
              </a:rPr>
              <a:t>26</a:t>
            </a:r>
            <a:r>
              <a:rPr kumimoji="1" lang="ja-JP" altLang="en-US" sz="1050" dirty="0">
                <a:latin typeface="Meiryo UI" panose="020B0604030504040204" pitchFamily="50" charset="-128"/>
                <a:ea typeface="Meiryo UI" panose="020B0604030504040204" pitchFamily="50" charset="-128"/>
              </a:rPr>
              <a:t>年</a:t>
            </a:r>
            <a:r>
              <a:rPr kumimoji="1" lang="en-US" altLang="ja-JP" sz="1050" dirty="0">
                <a:latin typeface="Meiryo UI" panose="020B0604030504040204" pitchFamily="50" charset="-128"/>
                <a:ea typeface="Meiryo UI" panose="020B0604030504040204" pitchFamily="50" charset="-128"/>
              </a:rPr>
              <a:t>3</a:t>
            </a:r>
            <a:r>
              <a:rPr kumimoji="1" lang="ja-JP" altLang="en-US" sz="1050" dirty="0">
                <a:latin typeface="Meiryo UI" panose="020B0604030504040204" pitchFamily="50" charset="-128"/>
                <a:ea typeface="Meiryo UI" panose="020B0604030504040204" pitchFamily="50" charset="-128"/>
              </a:rPr>
              <a:t>月</a:t>
            </a:r>
            <a:r>
              <a:rPr kumimoji="1" lang="en-US" altLang="ja-JP" sz="1050" dirty="0">
                <a:latin typeface="Meiryo UI" panose="020B0604030504040204" pitchFamily="50" charset="-128"/>
                <a:ea typeface="Meiryo UI" panose="020B0604030504040204" pitchFamily="50" charset="-128"/>
              </a:rPr>
              <a:t>4</a:t>
            </a:r>
            <a:r>
              <a:rPr kumimoji="1" lang="ja-JP" altLang="en-US" sz="1050" dirty="0">
                <a:latin typeface="Meiryo UI" panose="020B0604030504040204" pitchFamily="50" charset="-128"/>
                <a:ea typeface="Meiryo UI" panose="020B0604030504040204" pitchFamily="50" charset="-128"/>
              </a:rPr>
              <a:t>日」</a:t>
            </a:r>
            <a:endParaRPr kumimoji="1" lang="en-US" altLang="ja-JP" sz="1050" dirty="0">
              <a:latin typeface="Meiryo UI" panose="020B0604030504040204" pitchFamily="50" charset="-128"/>
              <a:ea typeface="Meiryo UI" panose="020B0604030504040204" pitchFamily="50" charset="-128"/>
            </a:endParaRPr>
          </a:p>
        </p:txBody>
      </p:sp>
      <p:sp>
        <p:nvSpPr>
          <p:cNvPr id="10" name="正方形/長方形 9">
            <a:extLst>
              <a:ext uri="{FF2B5EF4-FFF2-40B4-BE49-F238E27FC236}">
                <a16:creationId xmlns:a16="http://schemas.microsoft.com/office/drawing/2014/main" id="{0CDDAE65-BE7F-4AB4-A3D9-17665D02019F}"/>
              </a:ext>
            </a:extLst>
          </p:cNvPr>
          <p:cNvSpPr/>
          <p:nvPr/>
        </p:nvSpPr>
        <p:spPr>
          <a:xfrm>
            <a:off x="370936" y="810127"/>
            <a:ext cx="8402128" cy="35636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dirty="0">
                <a:solidFill>
                  <a:schemeClr val="tx1"/>
                </a:solidFill>
                <a:latin typeface="Meiryo UI" panose="020B0604030504040204" pitchFamily="50" charset="-128"/>
                <a:ea typeface="Meiryo UI" panose="020B0604030504040204" pitchFamily="50" charset="-128"/>
              </a:rPr>
              <a:t>トリチウムはどのような性質を持っているの？</a:t>
            </a:r>
            <a:endParaRPr kumimoji="1" lang="en-US" altLang="ja-JP" dirty="0">
              <a:solidFill>
                <a:schemeClr val="tx1"/>
              </a:solidFill>
              <a:latin typeface="Meiryo UI" panose="020B0604030504040204" pitchFamily="50" charset="-128"/>
              <a:ea typeface="Meiryo UI" panose="020B0604030504040204" pitchFamily="50" charset="-128"/>
            </a:endParaRPr>
          </a:p>
        </p:txBody>
      </p:sp>
      <p:pic>
        <p:nvPicPr>
          <p:cNvPr id="3" name="図 2">
            <a:extLst>
              <a:ext uri="{FF2B5EF4-FFF2-40B4-BE49-F238E27FC236}">
                <a16:creationId xmlns:a16="http://schemas.microsoft.com/office/drawing/2014/main" id="{1DBED766-7240-4195-8101-B5B9D263B8D2}"/>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402619" y="3434302"/>
            <a:ext cx="3447384" cy="2032819"/>
          </a:xfrm>
          <a:prstGeom prst="rect">
            <a:avLst/>
          </a:prstGeom>
        </p:spPr>
      </p:pic>
      <p:sp>
        <p:nvSpPr>
          <p:cNvPr id="11" name="テキスト ボックス 10">
            <a:extLst>
              <a:ext uri="{FF2B5EF4-FFF2-40B4-BE49-F238E27FC236}">
                <a16:creationId xmlns:a16="http://schemas.microsoft.com/office/drawing/2014/main" id="{D79E1DE4-C287-430E-AB70-CD83F0A1A173}"/>
              </a:ext>
            </a:extLst>
          </p:cNvPr>
          <p:cNvSpPr txBox="1"/>
          <p:nvPr/>
        </p:nvSpPr>
        <p:spPr>
          <a:xfrm>
            <a:off x="370936" y="5701735"/>
            <a:ext cx="3482485" cy="307777"/>
          </a:xfrm>
          <a:prstGeom prst="rect">
            <a:avLst/>
          </a:prstGeom>
          <a:noFill/>
        </p:spPr>
        <p:txBody>
          <a:bodyPr wrap="square" rtlCol="0">
            <a:spAutoFit/>
          </a:bodyPr>
          <a:lstStyle/>
          <a:p>
            <a:pPr algn="ctr"/>
            <a:r>
              <a:rPr kumimoji="1" lang="ja-JP" altLang="en-US" sz="1400" b="1" dirty="0">
                <a:latin typeface="Meiryo UI" panose="020B0604030504040204" pitchFamily="50" charset="-128"/>
                <a:ea typeface="Meiryo UI" panose="020B0604030504040204" pitchFamily="50" charset="-128"/>
              </a:rPr>
              <a:t>図　トリチウムの</a:t>
            </a:r>
            <a:r>
              <a:rPr kumimoji="1" lang="en-US" altLang="ja-JP" sz="1400" b="1" dirty="0">
                <a:latin typeface="Meiryo UI" panose="020B0604030504040204" pitchFamily="50" charset="-128"/>
                <a:ea typeface="Meiryo UI" panose="020B0604030504040204" pitchFamily="50" charset="-128"/>
              </a:rPr>
              <a:t>β</a:t>
            </a:r>
            <a:r>
              <a:rPr kumimoji="1" lang="ja-JP" altLang="en-US" sz="1400" b="1" dirty="0">
                <a:latin typeface="Meiryo UI" panose="020B0604030504040204" pitchFamily="50" charset="-128"/>
                <a:ea typeface="Meiryo UI" panose="020B0604030504040204" pitchFamily="50" charset="-128"/>
              </a:rPr>
              <a:t>壊変</a:t>
            </a:r>
          </a:p>
        </p:txBody>
      </p:sp>
      <p:sp>
        <p:nvSpPr>
          <p:cNvPr id="12" name="テキスト ボックス 11">
            <a:extLst>
              <a:ext uri="{FF2B5EF4-FFF2-40B4-BE49-F238E27FC236}">
                <a16:creationId xmlns:a16="http://schemas.microsoft.com/office/drawing/2014/main" id="{5B727965-4DF3-4FF8-BFEF-A0897E3EA739}"/>
              </a:ext>
            </a:extLst>
          </p:cNvPr>
          <p:cNvSpPr txBox="1"/>
          <p:nvPr/>
        </p:nvSpPr>
        <p:spPr>
          <a:xfrm>
            <a:off x="3923574" y="3235527"/>
            <a:ext cx="4815795" cy="307777"/>
          </a:xfrm>
          <a:prstGeom prst="rect">
            <a:avLst/>
          </a:prstGeom>
          <a:noFill/>
        </p:spPr>
        <p:txBody>
          <a:bodyPr wrap="square" rtlCol="0">
            <a:spAutoFit/>
          </a:bodyPr>
          <a:lstStyle/>
          <a:p>
            <a:pPr algn="ctr"/>
            <a:r>
              <a:rPr kumimoji="1" lang="ja-JP" altLang="en-US" sz="1400" b="1" dirty="0">
                <a:latin typeface="Meiryo UI" panose="020B0604030504040204" pitchFamily="50" charset="-128"/>
                <a:ea typeface="Meiryo UI" panose="020B0604030504040204" pitchFamily="50" charset="-128"/>
              </a:rPr>
              <a:t>表　放射性セシウム、放射性カリウム、トリチウムの比較</a:t>
            </a:r>
          </a:p>
        </p:txBody>
      </p:sp>
    </p:spTree>
    <p:extLst>
      <p:ext uri="{BB962C8B-B14F-4D97-AF65-F5344CB8AC3E}">
        <p14:creationId xmlns:p14="http://schemas.microsoft.com/office/powerpoint/2010/main" val="2855349814"/>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8D20457-6617-4431-9136-64674BE6E1A3}"/>
              </a:ext>
            </a:extLst>
          </p:cNvPr>
          <p:cNvSpPr>
            <a:spLocks noGrp="1"/>
          </p:cNvSpPr>
          <p:nvPr>
            <p:ph type="title"/>
          </p:nvPr>
        </p:nvSpPr>
        <p:spPr/>
        <p:txBody>
          <a:bodyPr/>
          <a:lstStyle/>
          <a:p>
            <a:r>
              <a:rPr lang="en-US" altLang="ja-JP" dirty="0"/>
              <a:t>5</a:t>
            </a:r>
            <a:r>
              <a:rPr kumimoji="1" lang="en-US" altLang="ja-JP" dirty="0"/>
              <a:t>.3 </a:t>
            </a:r>
            <a:r>
              <a:rPr lang="ja-JP" altLang="en-US" dirty="0"/>
              <a:t>トリチウムの測定方法の特徴</a:t>
            </a:r>
            <a:endParaRPr kumimoji="1" lang="ja-JP" altLang="en-US" dirty="0"/>
          </a:p>
        </p:txBody>
      </p:sp>
      <p:sp>
        <p:nvSpPr>
          <p:cNvPr id="4" name="正方形/長方形 3">
            <a:extLst>
              <a:ext uri="{FF2B5EF4-FFF2-40B4-BE49-F238E27FC236}">
                <a16:creationId xmlns:a16="http://schemas.microsoft.com/office/drawing/2014/main" id="{271F3960-E06B-4544-9BF6-974CD2039EBE}"/>
              </a:ext>
            </a:extLst>
          </p:cNvPr>
          <p:cNvSpPr/>
          <p:nvPr/>
        </p:nvSpPr>
        <p:spPr>
          <a:xfrm>
            <a:off x="370936" y="1186220"/>
            <a:ext cx="8402128" cy="1465349"/>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buFont typeface="Wingdings" panose="05000000000000000000" pitchFamily="2" charset="2"/>
              <a:buChar char="l"/>
            </a:pPr>
            <a:r>
              <a:rPr kumimoji="1" lang="ja-JP" altLang="en-US" dirty="0">
                <a:solidFill>
                  <a:schemeClr val="tx1"/>
                </a:solidFill>
                <a:latin typeface="Meiryo UI" panose="020B0604030504040204" pitchFamily="50" charset="-128"/>
                <a:ea typeface="Meiryo UI" panose="020B0604030504040204" pitchFamily="50" charset="-128"/>
              </a:rPr>
              <a:t>液体シンチレーション法（</a:t>
            </a:r>
            <a:r>
              <a:rPr kumimoji="1" lang="en-US" altLang="ja-JP" dirty="0">
                <a:solidFill>
                  <a:schemeClr val="tx1"/>
                </a:solidFill>
                <a:latin typeface="Meiryo UI" panose="020B0604030504040204" pitchFamily="50" charset="-128"/>
                <a:ea typeface="Meiryo UI" panose="020B0604030504040204" pitchFamily="50" charset="-128"/>
              </a:rPr>
              <a:t>LSC</a:t>
            </a:r>
            <a:r>
              <a:rPr kumimoji="1" lang="ja-JP" altLang="en-US" dirty="0">
                <a:solidFill>
                  <a:schemeClr val="tx1"/>
                </a:solidFill>
                <a:latin typeface="Meiryo UI" panose="020B0604030504040204" pitchFamily="50" charset="-128"/>
                <a:ea typeface="Meiryo UI" panose="020B0604030504040204" pitchFamily="50" charset="-128"/>
              </a:rPr>
              <a:t>法）は、水としてトリチウムを測定するため、河川水や降水等の測定に適している。</a:t>
            </a:r>
            <a:endParaRPr kumimoji="1" lang="en-US" altLang="ja-JP" dirty="0">
              <a:solidFill>
                <a:schemeClr val="tx1"/>
              </a:solidFill>
              <a:latin typeface="Meiryo UI" panose="020B0604030504040204" pitchFamily="50" charset="-128"/>
              <a:ea typeface="Meiryo UI" panose="020B0604030504040204" pitchFamily="50" charset="-128"/>
            </a:endParaRPr>
          </a:p>
          <a:p>
            <a:pPr marL="285750" indent="-285750">
              <a:buFont typeface="Wingdings" panose="05000000000000000000" pitchFamily="2" charset="2"/>
              <a:buChar char="l"/>
            </a:pPr>
            <a:r>
              <a:rPr kumimoji="1" lang="ja-JP" altLang="en-US" dirty="0">
                <a:solidFill>
                  <a:schemeClr val="tx1"/>
                </a:solidFill>
                <a:latin typeface="Meiryo UI" panose="020B0604030504040204" pitchFamily="50" charset="-128"/>
                <a:ea typeface="Meiryo UI" panose="020B0604030504040204" pitchFamily="50" charset="-128"/>
              </a:rPr>
              <a:t>水以外の試料の場合でも、溶解する試料は水試料として</a:t>
            </a:r>
            <a:r>
              <a:rPr kumimoji="1" lang="en-US" altLang="ja-JP" dirty="0">
                <a:solidFill>
                  <a:schemeClr val="tx1"/>
                </a:solidFill>
                <a:latin typeface="Meiryo UI" panose="020B0604030504040204" pitchFamily="50" charset="-128"/>
                <a:ea typeface="Meiryo UI" panose="020B0604030504040204" pitchFamily="50" charset="-128"/>
              </a:rPr>
              <a:t>LSC</a:t>
            </a:r>
            <a:r>
              <a:rPr kumimoji="1" lang="ja-JP" altLang="en-US" dirty="0">
                <a:solidFill>
                  <a:schemeClr val="tx1"/>
                </a:solidFill>
                <a:latin typeface="Meiryo UI" panose="020B0604030504040204" pitchFamily="50" charset="-128"/>
                <a:ea typeface="Meiryo UI" panose="020B0604030504040204" pitchFamily="50" charset="-128"/>
              </a:rPr>
              <a:t>法で測定できる。一方、植物や動物試料中の組織結合型トリチウム（</a:t>
            </a:r>
            <a:r>
              <a:rPr kumimoji="1" lang="en-US" altLang="ja-JP" dirty="0">
                <a:solidFill>
                  <a:schemeClr val="tx1"/>
                </a:solidFill>
                <a:latin typeface="Meiryo UI" panose="020B0604030504040204" pitchFamily="50" charset="-128"/>
                <a:ea typeface="Meiryo UI" panose="020B0604030504040204" pitchFamily="50" charset="-128"/>
              </a:rPr>
              <a:t>OBT</a:t>
            </a:r>
            <a:r>
              <a:rPr kumimoji="1" lang="ja-JP" altLang="en-US" dirty="0">
                <a:solidFill>
                  <a:schemeClr val="tx1"/>
                </a:solidFill>
                <a:latin typeface="Meiryo UI" panose="020B0604030504040204" pitchFamily="50" charset="-128"/>
                <a:ea typeface="Meiryo UI" panose="020B0604030504040204" pitchFamily="50" charset="-128"/>
              </a:rPr>
              <a:t>）の場合には、乾燥試料として質量分析法も用いられる。</a:t>
            </a:r>
            <a:endParaRPr kumimoji="1" lang="en-US" altLang="ja-JP" dirty="0">
              <a:solidFill>
                <a:schemeClr val="tx1"/>
              </a:solidFill>
              <a:latin typeface="Meiryo UI" panose="020B0604030504040204" pitchFamily="50" charset="-128"/>
              <a:ea typeface="Meiryo UI" panose="020B0604030504040204" pitchFamily="50" charset="-128"/>
            </a:endParaRPr>
          </a:p>
        </p:txBody>
      </p:sp>
      <p:sp>
        <p:nvSpPr>
          <p:cNvPr id="5" name="スライド番号プレースホルダー 4">
            <a:extLst>
              <a:ext uri="{FF2B5EF4-FFF2-40B4-BE49-F238E27FC236}">
                <a16:creationId xmlns:a16="http://schemas.microsoft.com/office/drawing/2014/main" id="{68AF8F48-9921-43BD-8392-73F831F48924}"/>
              </a:ext>
            </a:extLst>
          </p:cNvPr>
          <p:cNvSpPr>
            <a:spLocks noGrp="1"/>
          </p:cNvSpPr>
          <p:nvPr>
            <p:ph type="sldNum" sz="quarter" idx="12"/>
          </p:nvPr>
        </p:nvSpPr>
        <p:spPr/>
        <p:txBody>
          <a:bodyPr/>
          <a:lstStyle/>
          <a:p>
            <a:fld id="{787F0561-F29F-4014-88F6-9EE3D1B23701}" type="slidenum">
              <a:rPr kumimoji="1" lang="ja-JP" altLang="en-US" smtClean="0">
                <a:latin typeface="Meiryo UI" panose="020B0604030504040204" pitchFamily="50" charset="-128"/>
                <a:ea typeface="Meiryo UI" panose="020B0604030504040204" pitchFamily="50" charset="-128"/>
              </a:rPr>
              <a:pPr/>
              <a:t>40</a:t>
            </a:fld>
            <a:endParaRPr kumimoji="1" lang="ja-JP" altLang="en-US">
              <a:latin typeface="Meiryo UI" panose="020B0604030504040204" pitchFamily="50" charset="-128"/>
              <a:ea typeface="Meiryo UI" panose="020B0604030504040204" pitchFamily="50" charset="-128"/>
            </a:endParaRPr>
          </a:p>
        </p:txBody>
      </p:sp>
      <p:sp>
        <p:nvSpPr>
          <p:cNvPr id="6" name="テキスト ボックス 5">
            <a:extLst>
              <a:ext uri="{FF2B5EF4-FFF2-40B4-BE49-F238E27FC236}">
                <a16:creationId xmlns:a16="http://schemas.microsoft.com/office/drawing/2014/main" id="{4CC5E018-FCFD-4FF4-9DBB-207055704865}"/>
              </a:ext>
            </a:extLst>
          </p:cNvPr>
          <p:cNvSpPr txBox="1"/>
          <p:nvPr/>
        </p:nvSpPr>
        <p:spPr>
          <a:xfrm>
            <a:off x="383128" y="6256853"/>
            <a:ext cx="7784233" cy="646331"/>
          </a:xfrm>
          <a:prstGeom prst="rect">
            <a:avLst/>
          </a:prstGeom>
          <a:noFill/>
        </p:spPr>
        <p:txBody>
          <a:bodyPr wrap="square" rtlCol="0">
            <a:spAutoFit/>
          </a:bodyPr>
          <a:lstStyle/>
          <a:p>
            <a:r>
              <a:rPr kumimoji="1" lang="ja-JP" altLang="en-US" sz="900" dirty="0">
                <a:latin typeface="Meiryo UI" panose="020B0604030504040204" pitchFamily="50" charset="-128"/>
                <a:ea typeface="Meiryo UI" panose="020B0604030504040204" pitchFamily="50" charset="-128"/>
              </a:rPr>
              <a:t>「（一財）高度情報科学技術研究機構「トリチウムの液体シンチレーション法による測定」、閲覧日：平成</a:t>
            </a:r>
            <a:r>
              <a:rPr kumimoji="1" lang="en-US" altLang="ja-JP" sz="900" dirty="0">
                <a:latin typeface="Meiryo UI" panose="020B0604030504040204" pitchFamily="50" charset="-128"/>
                <a:ea typeface="Meiryo UI" panose="020B0604030504040204" pitchFamily="50" charset="-128"/>
              </a:rPr>
              <a:t>31</a:t>
            </a:r>
            <a:r>
              <a:rPr kumimoji="1" lang="ja-JP" altLang="en-US" sz="900" dirty="0">
                <a:latin typeface="Meiryo UI" panose="020B0604030504040204" pitchFamily="50" charset="-128"/>
                <a:ea typeface="Meiryo UI" panose="020B0604030504040204" pitchFamily="50" charset="-128"/>
              </a:rPr>
              <a:t>年</a:t>
            </a:r>
            <a:r>
              <a:rPr kumimoji="1" lang="en-US" altLang="ja-JP" sz="900" dirty="0">
                <a:latin typeface="Meiryo UI" panose="020B0604030504040204" pitchFamily="50" charset="-128"/>
                <a:ea typeface="Meiryo UI" panose="020B0604030504040204" pitchFamily="50" charset="-128"/>
              </a:rPr>
              <a:t>2</a:t>
            </a:r>
            <a:r>
              <a:rPr kumimoji="1" lang="ja-JP" altLang="en-US" sz="900" dirty="0">
                <a:latin typeface="Meiryo UI" panose="020B0604030504040204" pitchFamily="50" charset="-128"/>
                <a:ea typeface="Meiryo UI" panose="020B0604030504040204" pitchFamily="50" charset="-128"/>
              </a:rPr>
              <a:t>月</a:t>
            </a:r>
            <a:r>
              <a:rPr kumimoji="1" lang="en-US" altLang="ja-JP" sz="900" dirty="0">
                <a:latin typeface="Meiryo UI" panose="020B0604030504040204" pitchFamily="50" charset="-128"/>
                <a:ea typeface="Meiryo UI" panose="020B0604030504040204" pitchFamily="50" charset="-128"/>
              </a:rPr>
              <a:t>4</a:t>
            </a:r>
            <a:r>
              <a:rPr kumimoji="1" lang="ja-JP" altLang="en-US" sz="900" dirty="0">
                <a:latin typeface="Meiryo UI" panose="020B0604030504040204" pitchFamily="50" charset="-128"/>
                <a:ea typeface="Meiryo UI" panose="020B0604030504040204" pitchFamily="50" charset="-128"/>
              </a:rPr>
              <a:t>日、</a:t>
            </a:r>
            <a:r>
              <a:rPr lang="en-US" altLang="ja-JP" sz="900" dirty="0">
                <a:latin typeface="Meiryo UI" panose="020B0604030504040204" pitchFamily="50" charset="-128"/>
                <a:ea typeface="Meiryo UI" panose="020B0604030504040204" pitchFamily="50" charset="-128"/>
                <a:hlinkClick r:id="rId2">
                  <a:extLst>
                    <a:ext uri="{A12FA001-AC4F-418D-AE19-62706E023703}">
                      <ahyp:hlinkClr xmlns="" xmlns:ahyp="http://schemas.microsoft.com/office/drawing/2018/hyperlinkcolor" val="tx"/>
                    </a:ext>
                  </a:extLst>
                </a:hlinkClick>
              </a:rPr>
              <a:t>http://www.rist.or.jp/atomica/data/dat_detail.php?Title_No=09-04-03-25</a:t>
            </a:r>
            <a:r>
              <a:rPr kumimoji="1" lang="ja-JP" altLang="en-US" sz="900" dirty="0">
                <a:latin typeface="Meiryo UI" panose="020B0604030504040204" pitchFamily="50" charset="-128"/>
                <a:ea typeface="Meiryo UI" panose="020B0604030504040204" pitchFamily="50" charset="-128"/>
              </a:rPr>
              <a:t>」</a:t>
            </a:r>
            <a:endParaRPr kumimoji="1" lang="en-US" altLang="ja-JP" sz="900" dirty="0">
              <a:latin typeface="Meiryo UI" panose="020B0604030504040204" pitchFamily="50" charset="-128"/>
              <a:ea typeface="Meiryo UI" panose="020B0604030504040204" pitchFamily="50" charset="-128"/>
            </a:endParaRPr>
          </a:p>
          <a:p>
            <a:r>
              <a:rPr kumimoji="1" lang="ja-JP" altLang="en-US" sz="900" dirty="0">
                <a:latin typeface="Meiryo UI" panose="020B0604030504040204" pitchFamily="50" charset="-128"/>
                <a:ea typeface="Meiryo UI" panose="020B0604030504040204" pitchFamily="50" charset="-128"/>
              </a:rPr>
              <a:t>「トリチウム水タスクフォース、トリチウム水タスクフォース報告書 参考資料</a:t>
            </a:r>
            <a:r>
              <a:rPr kumimoji="1" lang="en-US" altLang="ja-JP" sz="900" dirty="0">
                <a:latin typeface="Meiryo UI" panose="020B0604030504040204" pitchFamily="50" charset="-128"/>
                <a:ea typeface="Meiryo UI" panose="020B0604030504040204" pitchFamily="50" charset="-128"/>
              </a:rPr>
              <a:t>3</a:t>
            </a:r>
            <a:r>
              <a:rPr kumimoji="1" lang="ja-JP" altLang="en-US" sz="900" dirty="0" err="1">
                <a:latin typeface="Meiryo UI" panose="020B0604030504040204" pitchFamily="50" charset="-128"/>
                <a:ea typeface="Meiryo UI" panose="020B0604030504040204" pitchFamily="50" charset="-128"/>
              </a:rPr>
              <a:t>、</a:t>
            </a:r>
            <a:r>
              <a:rPr kumimoji="1" lang="en-US" altLang="ja-JP" sz="900" dirty="0">
                <a:latin typeface="Meiryo UI" panose="020B0604030504040204" pitchFamily="50" charset="-128"/>
                <a:ea typeface="Meiryo UI" panose="020B0604030504040204" pitchFamily="50" charset="-128"/>
              </a:rPr>
              <a:t>P.3, 4</a:t>
            </a:r>
            <a:r>
              <a:rPr kumimoji="1" lang="ja-JP" altLang="en-US" sz="900" dirty="0" err="1">
                <a:latin typeface="Meiryo UI" panose="020B0604030504040204" pitchFamily="50" charset="-128"/>
                <a:ea typeface="Meiryo UI" panose="020B0604030504040204" pitchFamily="50" charset="-128"/>
              </a:rPr>
              <a:t>、</a:t>
            </a:r>
            <a:r>
              <a:rPr kumimoji="1" lang="ja-JP" altLang="en-US" sz="900" dirty="0">
                <a:latin typeface="Meiryo UI" panose="020B0604030504040204" pitchFamily="50" charset="-128"/>
                <a:ea typeface="Meiryo UI" panose="020B0604030504040204" pitchFamily="50" charset="-128"/>
              </a:rPr>
              <a:t>平成</a:t>
            </a:r>
            <a:r>
              <a:rPr kumimoji="1" lang="en-US" altLang="ja-JP" sz="900" dirty="0">
                <a:latin typeface="Meiryo UI" panose="020B0604030504040204" pitchFamily="50" charset="-128"/>
                <a:ea typeface="Meiryo UI" panose="020B0604030504040204" pitchFamily="50" charset="-128"/>
              </a:rPr>
              <a:t>28</a:t>
            </a:r>
            <a:r>
              <a:rPr kumimoji="1" lang="ja-JP" altLang="en-US" sz="900" dirty="0">
                <a:latin typeface="Meiryo UI" panose="020B0604030504040204" pitchFamily="50" charset="-128"/>
                <a:ea typeface="Meiryo UI" panose="020B0604030504040204" pitchFamily="50" charset="-128"/>
              </a:rPr>
              <a:t>年</a:t>
            </a:r>
            <a:r>
              <a:rPr kumimoji="1" lang="en-US" altLang="ja-JP" sz="900" dirty="0">
                <a:latin typeface="Meiryo UI" panose="020B0604030504040204" pitchFamily="50" charset="-128"/>
                <a:ea typeface="Meiryo UI" panose="020B0604030504040204" pitchFamily="50" charset="-128"/>
              </a:rPr>
              <a:t>6</a:t>
            </a:r>
            <a:r>
              <a:rPr kumimoji="1" lang="ja-JP" altLang="en-US" sz="900" dirty="0">
                <a:latin typeface="Meiryo UI" panose="020B0604030504040204" pitchFamily="50" charset="-128"/>
                <a:ea typeface="Meiryo UI" panose="020B0604030504040204" pitchFamily="50" charset="-128"/>
              </a:rPr>
              <a:t>月」</a:t>
            </a:r>
            <a:endParaRPr kumimoji="1" lang="en-US" altLang="ja-JP" sz="900" dirty="0">
              <a:latin typeface="Meiryo UI" panose="020B0604030504040204" pitchFamily="50" charset="-128"/>
              <a:ea typeface="Meiryo UI" panose="020B0604030504040204" pitchFamily="50" charset="-128"/>
            </a:endParaRPr>
          </a:p>
          <a:p>
            <a:r>
              <a:rPr lang="ja-JP" altLang="en-US" sz="900" dirty="0">
                <a:latin typeface="Meiryo UI" panose="020B0604030504040204" pitchFamily="50" charset="-128"/>
                <a:ea typeface="Meiryo UI" panose="020B0604030504040204" pitchFamily="50" charset="-128"/>
              </a:rPr>
              <a:t>「柿内秀樹、原子力関連施設周辺での環境トリチウムモニタリングの実際、</a:t>
            </a:r>
            <a:r>
              <a:rPr lang="es-ES" altLang="ja-JP" sz="900" dirty="0">
                <a:latin typeface="Meiryo UI" panose="020B0604030504040204" pitchFamily="50" charset="-128"/>
                <a:ea typeface="Meiryo UI" panose="020B0604030504040204" pitchFamily="50" charset="-128"/>
              </a:rPr>
              <a:t>J. Plasma Fusion Res. Vol.89, No.10 (2013) 645‐651</a:t>
            </a:r>
            <a:r>
              <a:rPr lang="ja-JP" altLang="en-US" sz="900" dirty="0">
                <a:latin typeface="Meiryo UI" panose="020B0604030504040204" pitchFamily="50" charset="-128"/>
                <a:ea typeface="Meiryo UI" panose="020B0604030504040204" pitchFamily="50" charset="-128"/>
              </a:rPr>
              <a:t>」</a:t>
            </a:r>
            <a:endParaRPr kumimoji="1" lang="en-US" altLang="ja-JP" sz="900" dirty="0">
              <a:latin typeface="Meiryo UI" panose="020B0604030504040204" pitchFamily="50" charset="-128"/>
              <a:ea typeface="Meiryo UI" panose="020B0604030504040204" pitchFamily="50" charset="-128"/>
            </a:endParaRPr>
          </a:p>
        </p:txBody>
      </p:sp>
      <p:sp>
        <p:nvSpPr>
          <p:cNvPr id="13" name="正方形/長方形 12">
            <a:extLst>
              <a:ext uri="{FF2B5EF4-FFF2-40B4-BE49-F238E27FC236}">
                <a16:creationId xmlns:a16="http://schemas.microsoft.com/office/drawing/2014/main" id="{DB16B846-EF6F-4333-BA00-EB8209C480F7}"/>
              </a:ext>
            </a:extLst>
          </p:cNvPr>
          <p:cNvSpPr/>
          <p:nvPr/>
        </p:nvSpPr>
        <p:spPr>
          <a:xfrm>
            <a:off x="370936" y="810127"/>
            <a:ext cx="8402128" cy="35636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dirty="0">
                <a:solidFill>
                  <a:schemeClr val="tx1"/>
                </a:solidFill>
                <a:latin typeface="Meiryo UI" panose="020B0604030504040204" pitchFamily="50" charset="-128"/>
                <a:ea typeface="Meiryo UI" panose="020B0604030504040204" pitchFamily="50" charset="-128"/>
              </a:rPr>
              <a:t>液体シンチレーション法と質量分析法はどう使い分けるの？</a:t>
            </a:r>
            <a:endParaRPr kumimoji="1" lang="en-US" altLang="ja-JP" dirty="0">
              <a:solidFill>
                <a:schemeClr val="tx1"/>
              </a:solidFill>
              <a:latin typeface="Meiryo UI" panose="020B0604030504040204" pitchFamily="50" charset="-128"/>
              <a:ea typeface="Meiryo UI" panose="020B0604030504040204" pitchFamily="50" charset="-128"/>
            </a:endParaRPr>
          </a:p>
        </p:txBody>
      </p:sp>
      <p:grpSp>
        <p:nvGrpSpPr>
          <p:cNvPr id="8" name="グループ化 7">
            <a:extLst>
              <a:ext uri="{FF2B5EF4-FFF2-40B4-BE49-F238E27FC236}">
                <a16:creationId xmlns:a16="http://schemas.microsoft.com/office/drawing/2014/main" id="{11417850-BCCB-4540-9AEE-556D0FB3A768}"/>
              </a:ext>
            </a:extLst>
          </p:cNvPr>
          <p:cNvGrpSpPr/>
          <p:nvPr/>
        </p:nvGrpSpPr>
        <p:grpSpPr>
          <a:xfrm>
            <a:off x="4996610" y="4570915"/>
            <a:ext cx="3170751" cy="1148786"/>
            <a:chOff x="5581445" y="2737438"/>
            <a:chExt cx="3170751" cy="1148786"/>
          </a:xfrm>
        </p:grpSpPr>
        <p:pic>
          <p:nvPicPr>
            <p:cNvPr id="11" name="図 10">
              <a:extLst>
                <a:ext uri="{FF2B5EF4-FFF2-40B4-BE49-F238E27FC236}">
                  <a16:creationId xmlns:a16="http://schemas.microsoft.com/office/drawing/2014/main" id="{6311DE7B-9810-4306-A177-D15A63D273AF}"/>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5581445" y="2737438"/>
              <a:ext cx="1351426" cy="1148786"/>
            </a:xfrm>
            <a:prstGeom prst="rect">
              <a:avLst/>
            </a:prstGeom>
          </p:spPr>
        </p:pic>
        <p:sp>
          <p:nvSpPr>
            <p:cNvPr id="14" name="テキスト ボックス 13">
              <a:extLst>
                <a:ext uri="{FF2B5EF4-FFF2-40B4-BE49-F238E27FC236}">
                  <a16:creationId xmlns:a16="http://schemas.microsoft.com/office/drawing/2014/main" id="{D5ABBA44-5125-45BA-AC02-82056A11A63A}"/>
                </a:ext>
              </a:extLst>
            </p:cNvPr>
            <p:cNvSpPr txBox="1"/>
            <p:nvPr/>
          </p:nvSpPr>
          <p:spPr>
            <a:xfrm>
              <a:off x="7129318" y="3111776"/>
              <a:ext cx="1622878" cy="400110"/>
            </a:xfrm>
            <a:prstGeom prst="rect">
              <a:avLst/>
            </a:prstGeom>
            <a:noFill/>
          </p:spPr>
          <p:txBody>
            <a:bodyPr wrap="square" rtlCol="0">
              <a:spAutoFit/>
            </a:bodyPr>
            <a:lstStyle/>
            <a:p>
              <a:r>
                <a:rPr kumimoji="1" lang="ja-JP" altLang="en-US" sz="1000" dirty="0">
                  <a:latin typeface="Meiryo UI" panose="020B0604030504040204" pitchFamily="50" charset="-128"/>
                  <a:ea typeface="Meiryo UI" panose="020B0604030504040204" pitchFamily="50" charset="-128"/>
                </a:rPr>
                <a:t>質量分析装置</a:t>
              </a:r>
              <a:endParaRPr kumimoji="1" lang="en-US" altLang="ja-JP" sz="1000" dirty="0">
                <a:latin typeface="Meiryo UI" panose="020B0604030504040204" pitchFamily="50" charset="-128"/>
                <a:ea typeface="Meiryo UI" panose="020B0604030504040204" pitchFamily="50" charset="-128"/>
              </a:endParaRPr>
            </a:p>
            <a:p>
              <a:r>
                <a:rPr kumimoji="1" lang="en-US" altLang="ja-JP" sz="1000" dirty="0">
                  <a:latin typeface="Meiryo UI" panose="020B0604030504040204" pitchFamily="50" charset="-128"/>
                  <a:ea typeface="Meiryo UI" panose="020B0604030504040204" pitchFamily="50" charset="-128"/>
                </a:rPr>
                <a:t>VG-5400</a:t>
              </a:r>
              <a:r>
                <a:rPr kumimoji="1" lang="ja-JP" altLang="en-US" sz="1000" dirty="0">
                  <a:latin typeface="Meiryo UI" panose="020B0604030504040204" pitchFamily="50" charset="-128"/>
                  <a:ea typeface="Meiryo UI" panose="020B0604030504040204" pitchFamily="50" charset="-128"/>
                </a:rPr>
                <a:t> </a:t>
              </a:r>
              <a:r>
                <a:rPr kumimoji="1" lang="en-US" altLang="ja-JP" sz="1000" dirty="0" err="1">
                  <a:latin typeface="Meiryo UI" panose="020B0604030504040204" pitchFamily="50" charset="-128"/>
                  <a:ea typeface="Meiryo UI" panose="020B0604030504040204" pitchFamily="50" charset="-128"/>
                </a:rPr>
                <a:t>Micromass</a:t>
              </a:r>
              <a:endParaRPr kumimoji="1" lang="ja-JP" altLang="en-US" sz="1000" dirty="0">
                <a:latin typeface="Meiryo UI" panose="020B0604030504040204" pitchFamily="50" charset="-128"/>
                <a:ea typeface="Meiryo UI" panose="020B0604030504040204" pitchFamily="50" charset="-128"/>
              </a:endParaRPr>
            </a:p>
          </p:txBody>
        </p:sp>
      </p:grpSp>
      <p:grpSp>
        <p:nvGrpSpPr>
          <p:cNvPr id="7" name="グループ化 6">
            <a:extLst>
              <a:ext uri="{FF2B5EF4-FFF2-40B4-BE49-F238E27FC236}">
                <a16:creationId xmlns:a16="http://schemas.microsoft.com/office/drawing/2014/main" id="{D8348601-EA21-4147-9474-6789F600FD4D}"/>
              </a:ext>
            </a:extLst>
          </p:cNvPr>
          <p:cNvGrpSpPr/>
          <p:nvPr/>
        </p:nvGrpSpPr>
        <p:grpSpPr>
          <a:xfrm>
            <a:off x="5116573" y="3112951"/>
            <a:ext cx="3323096" cy="1409400"/>
            <a:chOff x="5607090" y="4802147"/>
            <a:chExt cx="3323096" cy="1409400"/>
          </a:xfrm>
        </p:grpSpPr>
        <p:pic>
          <p:nvPicPr>
            <p:cNvPr id="12" name="図 11">
              <a:extLst>
                <a:ext uri="{FF2B5EF4-FFF2-40B4-BE49-F238E27FC236}">
                  <a16:creationId xmlns:a16="http://schemas.microsoft.com/office/drawing/2014/main" id="{04148FD2-5FA7-424B-99C1-EE2DB4F82362}"/>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5607090" y="4802147"/>
              <a:ext cx="1111500" cy="1409400"/>
            </a:xfrm>
            <a:prstGeom prst="rect">
              <a:avLst/>
            </a:prstGeom>
          </p:spPr>
        </p:pic>
        <p:sp>
          <p:nvSpPr>
            <p:cNvPr id="16" name="テキスト ボックス 15">
              <a:extLst>
                <a:ext uri="{FF2B5EF4-FFF2-40B4-BE49-F238E27FC236}">
                  <a16:creationId xmlns:a16="http://schemas.microsoft.com/office/drawing/2014/main" id="{EFE9719E-C223-4B83-9B51-3245B5F67B7D}"/>
                </a:ext>
              </a:extLst>
            </p:cNvPr>
            <p:cNvSpPr txBox="1"/>
            <p:nvPr/>
          </p:nvSpPr>
          <p:spPr>
            <a:xfrm>
              <a:off x="6839630" y="5325446"/>
              <a:ext cx="2090556" cy="400110"/>
            </a:xfrm>
            <a:prstGeom prst="rect">
              <a:avLst/>
            </a:prstGeom>
            <a:noFill/>
          </p:spPr>
          <p:txBody>
            <a:bodyPr wrap="square" rtlCol="0">
              <a:spAutoFit/>
            </a:bodyPr>
            <a:lstStyle/>
            <a:p>
              <a:r>
                <a:rPr kumimoji="1" lang="ja-JP" altLang="en-US" sz="1000" dirty="0">
                  <a:latin typeface="Meiryo UI" panose="020B0604030504040204" pitchFamily="50" charset="-128"/>
                  <a:ea typeface="Meiryo UI" panose="020B0604030504040204" pitchFamily="50" charset="-128"/>
                </a:rPr>
                <a:t>液体シンチレーションカウンター</a:t>
              </a:r>
              <a:endParaRPr kumimoji="1" lang="en-US" altLang="ja-JP" sz="1000" dirty="0">
                <a:latin typeface="Meiryo UI" panose="020B0604030504040204" pitchFamily="50" charset="-128"/>
                <a:ea typeface="Meiryo UI" panose="020B0604030504040204" pitchFamily="50" charset="-128"/>
              </a:endParaRPr>
            </a:p>
            <a:p>
              <a:r>
                <a:rPr kumimoji="1" lang="en-US" altLang="ja-JP" sz="1000" dirty="0">
                  <a:latin typeface="Meiryo UI" panose="020B0604030504040204" pitchFamily="50" charset="-128"/>
                  <a:ea typeface="Meiryo UI" panose="020B0604030504040204" pitchFamily="50" charset="-128"/>
                </a:rPr>
                <a:t>Hitachi-</a:t>
              </a:r>
              <a:r>
                <a:rPr kumimoji="1" lang="en-US" altLang="ja-JP" sz="1000" dirty="0" err="1">
                  <a:latin typeface="Meiryo UI" panose="020B0604030504040204" pitchFamily="50" charset="-128"/>
                  <a:ea typeface="Meiryo UI" panose="020B0604030504040204" pitchFamily="50" charset="-128"/>
                </a:rPr>
                <a:t>Aloka</a:t>
              </a:r>
              <a:r>
                <a:rPr kumimoji="1" lang="ja-JP" altLang="en-US" sz="1000" dirty="0">
                  <a:latin typeface="Meiryo UI" panose="020B0604030504040204" pitchFamily="50" charset="-128"/>
                  <a:ea typeface="Meiryo UI" panose="020B0604030504040204" pitchFamily="50" charset="-128"/>
                </a:rPr>
                <a:t>　</a:t>
              </a:r>
              <a:r>
                <a:rPr kumimoji="1" lang="en-US" altLang="ja-JP" sz="1000" dirty="0">
                  <a:latin typeface="Meiryo UI" panose="020B0604030504040204" pitchFamily="50" charset="-128"/>
                  <a:ea typeface="Meiryo UI" panose="020B0604030504040204" pitchFamily="50" charset="-128"/>
                </a:rPr>
                <a:t>LSC-LB7</a:t>
              </a:r>
              <a:endParaRPr kumimoji="1" lang="ja-JP" altLang="en-US" sz="1000" dirty="0">
                <a:latin typeface="Meiryo UI" panose="020B0604030504040204" pitchFamily="50" charset="-128"/>
                <a:ea typeface="Meiryo UI" panose="020B0604030504040204" pitchFamily="50" charset="-128"/>
              </a:endParaRPr>
            </a:p>
          </p:txBody>
        </p:sp>
      </p:grpSp>
      <p:grpSp>
        <p:nvGrpSpPr>
          <p:cNvPr id="20" name="グループ化 19">
            <a:extLst>
              <a:ext uri="{FF2B5EF4-FFF2-40B4-BE49-F238E27FC236}">
                <a16:creationId xmlns:a16="http://schemas.microsoft.com/office/drawing/2014/main" id="{DAFEAED6-C6B3-4577-9EA1-10DD952B9FD0}"/>
              </a:ext>
            </a:extLst>
          </p:cNvPr>
          <p:cNvGrpSpPr/>
          <p:nvPr/>
        </p:nvGrpSpPr>
        <p:grpSpPr>
          <a:xfrm>
            <a:off x="885825" y="3011083"/>
            <a:ext cx="4012688" cy="2874564"/>
            <a:chOff x="885825" y="3173008"/>
            <a:chExt cx="4012688" cy="2874564"/>
          </a:xfrm>
        </p:grpSpPr>
        <p:pic>
          <p:nvPicPr>
            <p:cNvPr id="3" name="図 2">
              <a:extLst>
                <a:ext uri="{FF2B5EF4-FFF2-40B4-BE49-F238E27FC236}">
                  <a16:creationId xmlns:a16="http://schemas.microsoft.com/office/drawing/2014/main" id="{459C57FB-04F4-4DF2-8FE5-5B3425B6495A}"/>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976639" y="3173008"/>
              <a:ext cx="3770909" cy="2825566"/>
            </a:xfrm>
            <a:prstGeom prst="rect">
              <a:avLst/>
            </a:prstGeom>
          </p:spPr>
        </p:pic>
        <p:sp>
          <p:nvSpPr>
            <p:cNvPr id="9" name="正方形/長方形 8">
              <a:extLst>
                <a:ext uri="{FF2B5EF4-FFF2-40B4-BE49-F238E27FC236}">
                  <a16:creationId xmlns:a16="http://schemas.microsoft.com/office/drawing/2014/main" id="{32498AC0-38C8-47E7-A059-03A35395A207}"/>
                </a:ext>
              </a:extLst>
            </p:cNvPr>
            <p:cNvSpPr/>
            <p:nvPr/>
          </p:nvSpPr>
          <p:spPr>
            <a:xfrm>
              <a:off x="885825" y="3173008"/>
              <a:ext cx="2181225" cy="17979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eiryo UI" panose="020B0604030504040204" pitchFamily="50" charset="-128"/>
                <a:ea typeface="Meiryo UI" panose="020B0604030504040204" pitchFamily="50" charset="-128"/>
              </a:endParaRPr>
            </a:p>
          </p:txBody>
        </p:sp>
        <p:sp>
          <p:nvSpPr>
            <p:cNvPr id="18" name="正方形/長方形 17">
              <a:extLst>
                <a:ext uri="{FF2B5EF4-FFF2-40B4-BE49-F238E27FC236}">
                  <a16:creationId xmlns:a16="http://schemas.microsoft.com/office/drawing/2014/main" id="{51355BC3-2610-41D7-A3A5-54DFC33B8334}"/>
                </a:ext>
              </a:extLst>
            </p:cNvPr>
            <p:cNvSpPr/>
            <p:nvPr/>
          </p:nvSpPr>
          <p:spPr>
            <a:xfrm>
              <a:off x="4485937" y="3173008"/>
              <a:ext cx="352425" cy="31480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eiryo UI" panose="020B0604030504040204" pitchFamily="50" charset="-128"/>
                <a:ea typeface="Meiryo UI" panose="020B0604030504040204" pitchFamily="50" charset="-128"/>
              </a:endParaRPr>
            </a:p>
          </p:txBody>
        </p:sp>
        <p:sp>
          <p:nvSpPr>
            <p:cNvPr id="19" name="正方形/長方形 18">
              <a:extLst>
                <a:ext uri="{FF2B5EF4-FFF2-40B4-BE49-F238E27FC236}">
                  <a16:creationId xmlns:a16="http://schemas.microsoft.com/office/drawing/2014/main" id="{78DE65AA-AF34-46D5-8543-87AEBABD273B}"/>
                </a:ext>
              </a:extLst>
            </p:cNvPr>
            <p:cNvSpPr/>
            <p:nvPr/>
          </p:nvSpPr>
          <p:spPr>
            <a:xfrm>
              <a:off x="4546088" y="5732764"/>
              <a:ext cx="352425" cy="31480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eiryo UI" panose="020B0604030504040204" pitchFamily="50" charset="-128"/>
                <a:ea typeface="Meiryo UI" panose="020B0604030504040204" pitchFamily="50" charset="-128"/>
              </a:endParaRPr>
            </a:p>
          </p:txBody>
        </p:sp>
      </p:grpSp>
      <p:sp>
        <p:nvSpPr>
          <p:cNvPr id="21" name="テキスト ボックス 20">
            <a:extLst>
              <a:ext uri="{FF2B5EF4-FFF2-40B4-BE49-F238E27FC236}">
                <a16:creationId xmlns:a16="http://schemas.microsoft.com/office/drawing/2014/main" id="{F24F7C96-7123-4DD0-8E35-B358229A284C}"/>
              </a:ext>
            </a:extLst>
          </p:cNvPr>
          <p:cNvSpPr txBox="1"/>
          <p:nvPr/>
        </p:nvSpPr>
        <p:spPr>
          <a:xfrm>
            <a:off x="2212170" y="5932283"/>
            <a:ext cx="5020259" cy="307777"/>
          </a:xfrm>
          <a:prstGeom prst="rect">
            <a:avLst/>
          </a:prstGeom>
          <a:noFill/>
        </p:spPr>
        <p:txBody>
          <a:bodyPr wrap="square" rtlCol="0">
            <a:spAutoFit/>
          </a:bodyPr>
          <a:lstStyle/>
          <a:p>
            <a:pPr algn="ctr"/>
            <a:r>
              <a:rPr kumimoji="1" lang="ja-JP" altLang="en-US" sz="1400" b="1" dirty="0">
                <a:latin typeface="Meiryo UI" panose="020B0604030504040204" pitchFamily="50" charset="-128"/>
                <a:ea typeface="Meiryo UI" panose="020B0604030504040204" pitchFamily="50" charset="-128"/>
              </a:rPr>
              <a:t>図　環境中トリチウムの試料分類・測定方法・測定装置</a:t>
            </a:r>
          </a:p>
        </p:txBody>
      </p:sp>
    </p:spTree>
    <p:extLst>
      <p:ext uri="{BB962C8B-B14F-4D97-AF65-F5344CB8AC3E}">
        <p14:creationId xmlns:p14="http://schemas.microsoft.com/office/powerpoint/2010/main" val="1049999501"/>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図 14">
            <a:extLst>
              <a:ext uri="{FF2B5EF4-FFF2-40B4-BE49-F238E27FC236}">
                <a16:creationId xmlns:a16="http://schemas.microsoft.com/office/drawing/2014/main" id="{995EBD86-FC4C-4DF4-8356-A3F96BB22AFF}"/>
              </a:ext>
            </a:extLst>
          </p:cNvPr>
          <p:cNvPicPr>
            <a:picLocks noChangeAspect="1"/>
          </p:cNvPicPr>
          <p:nvPr/>
        </p:nvPicPr>
        <p:blipFill rotWithShape="1">
          <a:blip r:embed="rId2" cstate="print">
            <a:extLst>
              <a:ext uri="{28A0092B-C50C-407E-A947-70E740481C1C}">
                <a14:useLocalDpi xmlns:a14="http://schemas.microsoft.com/office/drawing/2010/main"/>
              </a:ext>
            </a:extLst>
          </a:blip>
          <a:srcRect/>
          <a:stretch/>
        </p:blipFill>
        <p:spPr>
          <a:xfrm>
            <a:off x="1510850" y="2454891"/>
            <a:ext cx="5975800" cy="3573253"/>
          </a:xfrm>
          <a:prstGeom prst="rect">
            <a:avLst/>
          </a:prstGeom>
        </p:spPr>
      </p:pic>
      <p:sp>
        <p:nvSpPr>
          <p:cNvPr id="2" name="タイトル 1">
            <a:extLst>
              <a:ext uri="{FF2B5EF4-FFF2-40B4-BE49-F238E27FC236}">
                <a16:creationId xmlns:a16="http://schemas.microsoft.com/office/drawing/2014/main" id="{58D20457-6617-4431-9136-64674BE6E1A3}"/>
              </a:ext>
            </a:extLst>
          </p:cNvPr>
          <p:cNvSpPr>
            <a:spLocks noGrp="1"/>
          </p:cNvSpPr>
          <p:nvPr>
            <p:ph type="title"/>
          </p:nvPr>
        </p:nvSpPr>
        <p:spPr/>
        <p:txBody>
          <a:bodyPr/>
          <a:lstStyle/>
          <a:p>
            <a:r>
              <a:rPr lang="en-US" altLang="ja-JP" dirty="0"/>
              <a:t>5</a:t>
            </a:r>
            <a:r>
              <a:rPr kumimoji="1" lang="en-US" altLang="ja-JP" dirty="0"/>
              <a:t>.</a:t>
            </a:r>
            <a:r>
              <a:rPr lang="en-US" altLang="ja-JP" dirty="0"/>
              <a:t>4</a:t>
            </a:r>
            <a:r>
              <a:rPr kumimoji="1" lang="en-US" altLang="ja-JP" dirty="0"/>
              <a:t> </a:t>
            </a:r>
            <a:r>
              <a:rPr lang="ja-JP" altLang="en-US" dirty="0"/>
              <a:t>トリチウムの環境モニタリング</a:t>
            </a:r>
            <a:endParaRPr kumimoji="1" lang="ja-JP" altLang="en-US" dirty="0"/>
          </a:p>
        </p:txBody>
      </p:sp>
      <p:sp>
        <p:nvSpPr>
          <p:cNvPr id="4" name="正方形/長方形 3">
            <a:extLst>
              <a:ext uri="{FF2B5EF4-FFF2-40B4-BE49-F238E27FC236}">
                <a16:creationId xmlns:a16="http://schemas.microsoft.com/office/drawing/2014/main" id="{271F3960-E06B-4544-9BF6-974CD2039EBE}"/>
              </a:ext>
            </a:extLst>
          </p:cNvPr>
          <p:cNvSpPr/>
          <p:nvPr/>
        </p:nvSpPr>
        <p:spPr>
          <a:xfrm>
            <a:off x="370936" y="1186220"/>
            <a:ext cx="8402128" cy="1234576"/>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buFont typeface="Wingdings" panose="05000000000000000000" pitchFamily="2" charset="2"/>
              <a:buChar char="l"/>
            </a:pPr>
            <a:r>
              <a:rPr kumimoji="1" lang="ja-JP" altLang="en-US" dirty="0">
                <a:solidFill>
                  <a:schemeClr val="tx1"/>
                </a:solidFill>
                <a:latin typeface="Meiryo UI" panose="020B0604030504040204" pitchFamily="50" charset="-128"/>
                <a:ea typeface="Meiryo UI" panose="020B0604030504040204" pitchFamily="50" charset="-128"/>
              </a:rPr>
              <a:t>環境放射能の水準を把握する環境放射能水準調査の一環として、</a:t>
            </a:r>
            <a:r>
              <a:rPr kumimoji="1" lang="en-US" altLang="ja-JP" dirty="0">
                <a:solidFill>
                  <a:schemeClr val="tx1"/>
                </a:solidFill>
                <a:latin typeface="Meiryo UI" panose="020B0604030504040204" pitchFamily="50" charset="-128"/>
                <a:ea typeface="Meiryo UI" panose="020B0604030504040204" pitchFamily="50" charset="-128"/>
              </a:rPr>
              <a:t>1</a:t>
            </a:r>
            <a:r>
              <a:rPr kumimoji="1" lang="ja-JP" altLang="en-US" dirty="0">
                <a:solidFill>
                  <a:schemeClr val="tx1"/>
                </a:solidFill>
                <a:latin typeface="Meiryo UI" panose="020B0604030504040204" pitchFamily="50" charset="-128"/>
                <a:ea typeface="Meiryo UI" panose="020B0604030504040204" pitchFamily="50" charset="-128"/>
              </a:rPr>
              <a:t>か月毎に採取された試料に対して降水中のトリチウム濃度及び降下量が分析されている。</a:t>
            </a:r>
            <a:endParaRPr kumimoji="1" lang="en-US" altLang="ja-JP" dirty="0">
              <a:solidFill>
                <a:schemeClr val="tx1"/>
              </a:solidFill>
              <a:latin typeface="Meiryo UI" panose="020B0604030504040204" pitchFamily="50" charset="-128"/>
              <a:ea typeface="Meiryo UI" panose="020B0604030504040204" pitchFamily="50" charset="-128"/>
            </a:endParaRPr>
          </a:p>
          <a:p>
            <a:pPr marL="285750" indent="-285750">
              <a:buFont typeface="Wingdings" panose="05000000000000000000" pitchFamily="2" charset="2"/>
              <a:buChar char="l"/>
            </a:pPr>
            <a:r>
              <a:rPr kumimoji="1" lang="ja-JP" altLang="en-US" dirty="0">
                <a:solidFill>
                  <a:schemeClr val="tx1"/>
                </a:solidFill>
                <a:latin typeface="Meiryo UI" panose="020B0604030504040204" pitchFamily="50" charset="-128"/>
                <a:ea typeface="Meiryo UI" panose="020B0604030504040204" pitchFamily="50" charset="-128"/>
              </a:rPr>
              <a:t>月間降水中のトリチウム濃度は、世界で大気圏核実験が実施されていた</a:t>
            </a:r>
            <a:r>
              <a:rPr kumimoji="1" lang="en-US" altLang="ja-JP" dirty="0">
                <a:solidFill>
                  <a:schemeClr val="tx1"/>
                </a:solidFill>
                <a:latin typeface="Meiryo UI" panose="020B0604030504040204" pitchFamily="50" charset="-128"/>
                <a:ea typeface="Meiryo UI" panose="020B0604030504040204" pitchFamily="50" charset="-128"/>
              </a:rPr>
              <a:t>1970</a:t>
            </a:r>
            <a:r>
              <a:rPr kumimoji="1" lang="ja-JP" altLang="en-US" dirty="0">
                <a:solidFill>
                  <a:schemeClr val="tx1"/>
                </a:solidFill>
                <a:latin typeface="Meiryo UI" panose="020B0604030504040204" pitchFamily="50" charset="-128"/>
                <a:ea typeface="Meiryo UI" panose="020B0604030504040204" pitchFamily="50" charset="-128"/>
              </a:rPr>
              <a:t>年代には高い濃度となっていたが、その後低下している。</a:t>
            </a:r>
            <a:endParaRPr kumimoji="1" lang="en-US" altLang="ja-JP" dirty="0">
              <a:solidFill>
                <a:schemeClr val="tx1"/>
              </a:solidFill>
              <a:latin typeface="Meiryo UI" panose="020B0604030504040204" pitchFamily="50" charset="-128"/>
              <a:ea typeface="Meiryo UI" panose="020B0604030504040204" pitchFamily="50" charset="-128"/>
            </a:endParaRPr>
          </a:p>
        </p:txBody>
      </p:sp>
      <p:sp>
        <p:nvSpPr>
          <p:cNvPr id="5" name="スライド番号プレースホルダー 4">
            <a:extLst>
              <a:ext uri="{FF2B5EF4-FFF2-40B4-BE49-F238E27FC236}">
                <a16:creationId xmlns:a16="http://schemas.microsoft.com/office/drawing/2014/main" id="{68AF8F48-9921-43BD-8392-73F831F48924}"/>
              </a:ext>
            </a:extLst>
          </p:cNvPr>
          <p:cNvSpPr>
            <a:spLocks noGrp="1"/>
          </p:cNvSpPr>
          <p:nvPr>
            <p:ph type="sldNum" sz="quarter" idx="12"/>
          </p:nvPr>
        </p:nvSpPr>
        <p:spPr/>
        <p:txBody>
          <a:bodyPr/>
          <a:lstStyle/>
          <a:p>
            <a:fld id="{787F0561-F29F-4014-88F6-9EE3D1B23701}" type="slidenum">
              <a:rPr kumimoji="1" lang="ja-JP" altLang="en-US" smtClean="0">
                <a:latin typeface="Meiryo UI" panose="020B0604030504040204" pitchFamily="50" charset="-128"/>
                <a:ea typeface="Meiryo UI" panose="020B0604030504040204" pitchFamily="50" charset="-128"/>
              </a:rPr>
              <a:pPr/>
              <a:t>41</a:t>
            </a:fld>
            <a:endParaRPr kumimoji="1" lang="ja-JP" altLang="en-US" dirty="0">
              <a:latin typeface="Meiryo UI" panose="020B0604030504040204" pitchFamily="50" charset="-128"/>
              <a:ea typeface="Meiryo UI" panose="020B0604030504040204" pitchFamily="50" charset="-128"/>
            </a:endParaRPr>
          </a:p>
        </p:txBody>
      </p:sp>
      <p:sp>
        <p:nvSpPr>
          <p:cNvPr id="13" name="正方形/長方形 12">
            <a:extLst>
              <a:ext uri="{FF2B5EF4-FFF2-40B4-BE49-F238E27FC236}">
                <a16:creationId xmlns:a16="http://schemas.microsoft.com/office/drawing/2014/main" id="{DB16B846-EF6F-4333-BA00-EB8209C480F7}"/>
              </a:ext>
            </a:extLst>
          </p:cNvPr>
          <p:cNvSpPr/>
          <p:nvPr/>
        </p:nvSpPr>
        <p:spPr>
          <a:xfrm>
            <a:off x="370936" y="829856"/>
            <a:ext cx="8402128" cy="35636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dirty="0">
                <a:solidFill>
                  <a:schemeClr val="tx1"/>
                </a:solidFill>
                <a:latin typeface="Meiryo UI" panose="020B0604030504040204" pitchFamily="50" charset="-128"/>
                <a:ea typeface="Meiryo UI" panose="020B0604030504040204" pitchFamily="50" charset="-128"/>
              </a:rPr>
              <a:t>実際にどの様にモニタリングされているの？</a:t>
            </a:r>
            <a:endParaRPr kumimoji="1" lang="en-US" altLang="ja-JP" dirty="0">
              <a:solidFill>
                <a:schemeClr val="tx1"/>
              </a:solidFill>
              <a:latin typeface="Meiryo UI" panose="020B0604030504040204" pitchFamily="50" charset="-128"/>
              <a:ea typeface="Meiryo UI" panose="020B0604030504040204" pitchFamily="50" charset="-128"/>
            </a:endParaRPr>
          </a:p>
        </p:txBody>
      </p:sp>
      <p:sp>
        <p:nvSpPr>
          <p:cNvPr id="9" name="テキスト ボックス 8">
            <a:extLst>
              <a:ext uri="{FF2B5EF4-FFF2-40B4-BE49-F238E27FC236}">
                <a16:creationId xmlns:a16="http://schemas.microsoft.com/office/drawing/2014/main" id="{ADC35C3E-6E6F-417D-A9D9-996C1324550A}"/>
              </a:ext>
            </a:extLst>
          </p:cNvPr>
          <p:cNvSpPr txBox="1"/>
          <p:nvPr/>
        </p:nvSpPr>
        <p:spPr>
          <a:xfrm>
            <a:off x="1319864" y="6045257"/>
            <a:ext cx="6505212" cy="307777"/>
          </a:xfrm>
          <a:prstGeom prst="rect">
            <a:avLst/>
          </a:prstGeom>
          <a:noFill/>
        </p:spPr>
        <p:txBody>
          <a:bodyPr wrap="square" rtlCol="0">
            <a:spAutoFit/>
          </a:bodyPr>
          <a:lstStyle/>
          <a:p>
            <a:pPr algn="ctr"/>
            <a:r>
              <a:rPr kumimoji="1" lang="ja-JP" altLang="en-US" sz="1400" b="1" dirty="0">
                <a:latin typeface="Meiryo UI" panose="020B0604030504040204" pitchFamily="50" charset="-128"/>
                <a:ea typeface="Meiryo UI" panose="020B0604030504040204" pitchFamily="50" charset="-128"/>
              </a:rPr>
              <a:t>図　月間降水中のトリチウム濃度及び降下量（試料採取場所：千葉市）</a:t>
            </a:r>
          </a:p>
        </p:txBody>
      </p:sp>
      <p:sp>
        <p:nvSpPr>
          <p:cNvPr id="7" name="正方形/長方形 6">
            <a:extLst>
              <a:ext uri="{FF2B5EF4-FFF2-40B4-BE49-F238E27FC236}">
                <a16:creationId xmlns:a16="http://schemas.microsoft.com/office/drawing/2014/main" id="{72234623-BB73-407E-AFD9-590A0500D79C}"/>
              </a:ext>
            </a:extLst>
          </p:cNvPr>
          <p:cNvSpPr/>
          <p:nvPr/>
        </p:nvSpPr>
        <p:spPr>
          <a:xfrm>
            <a:off x="370936" y="6314161"/>
            <a:ext cx="7115714" cy="415498"/>
          </a:xfrm>
          <a:prstGeom prst="rect">
            <a:avLst/>
          </a:prstGeom>
        </p:spPr>
        <p:txBody>
          <a:bodyPr wrap="square">
            <a:spAutoFit/>
          </a:bodyPr>
          <a:lstStyle/>
          <a:p>
            <a:r>
              <a:rPr lang="ja-JP" altLang="en-US" sz="1050" dirty="0">
                <a:latin typeface="Meiryo UI" panose="020B0604030504040204" pitchFamily="50" charset="-128"/>
                <a:ea typeface="Meiryo UI" panose="020B0604030504040204" pitchFamily="50" charset="-128"/>
              </a:rPr>
              <a:t>「公益財団法人 日本分析センター、平成</a:t>
            </a:r>
            <a:r>
              <a:rPr lang="en-US" altLang="ja-JP" sz="1050" dirty="0">
                <a:latin typeface="Meiryo UI" panose="020B0604030504040204" pitchFamily="50" charset="-128"/>
                <a:ea typeface="Meiryo UI" panose="020B0604030504040204" pitchFamily="50" charset="-128"/>
              </a:rPr>
              <a:t>25</a:t>
            </a:r>
            <a:r>
              <a:rPr lang="ja-JP" altLang="en-US" sz="1050" dirty="0">
                <a:latin typeface="Meiryo UI" panose="020B0604030504040204" pitchFamily="50" charset="-128"/>
                <a:ea typeface="Meiryo UI" panose="020B0604030504040204" pitchFamily="50" charset="-128"/>
              </a:rPr>
              <a:t>年度原子力施設等防災対策等委託費（環境放射能水準調査（放射能分析））事業報告書、</a:t>
            </a:r>
            <a:r>
              <a:rPr lang="en-US" altLang="ja-JP" sz="1050" dirty="0">
                <a:latin typeface="Meiryo UI" panose="020B0604030504040204" pitchFamily="50" charset="-128"/>
                <a:ea typeface="Meiryo UI" panose="020B0604030504040204" pitchFamily="50" charset="-128"/>
              </a:rPr>
              <a:t>P11</a:t>
            </a:r>
            <a:r>
              <a:rPr lang="ja-JP" altLang="en-US" sz="1050" dirty="0" err="1">
                <a:latin typeface="Meiryo UI" panose="020B0604030504040204" pitchFamily="50" charset="-128"/>
                <a:ea typeface="Meiryo UI" panose="020B0604030504040204" pitchFamily="50" charset="-128"/>
              </a:rPr>
              <a:t>、</a:t>
            </a:r>
            <a:r>
              <a:rPr lang="ja-JP" altLang="en-US" sz="1050" dirty="0">
                <a:latin typeface="Meiryo UI" panose="020B0604030504040204" pitchFamily="50" charset="-128"/>
                <a:ea typeface="Meiryo UI" panose="020B0604030504040204" pitchFamily="50" charset="-128"/>
              </a:rPr>
              <a:t>平成</a:t>
            </a:r>
            <a:r>
              <a:rPr lang="en-US" altLang="ja-JP" sz="1050" dirty="0">
                <a:latin typeface="Meiryo UI" panose="020B0604030504040204" pitchFamily="50" charset="-128"/>
                <a:ea typeface="Meiryo UI" panose="020B0604030504040204" pitchFamily="50" charset="-128"/>
              </a:rPr>
              <a:t>26</a:t>
            </a:r>
            <a:r>
              <a:rPr lang="ja-JP" altLang="en-US" sz="1050" dirty="0">
                <a:latin typeface="Meiryo UI" panose="020B0604030504040204" pitchFamily="50" charset="-128"/>
                <a:ea typeface="Meiryo UI" panose="020B0604030504040204" pitchFamily="50" charset="-128"/>
              </a:rPr>
              <a:t>年</a:t>
            </a:r>
            <a:r>
              <a:rPr lang="en-US" altLang="ja-JP" sz="1050" dirty="0">
                <a:latin typeface="Meiryo UI" panose="020B0604030504040204" pitchFamily="50" charset="-128"/>
                <a:ea typeface="Meiryo UI" panose="020B0604030504040204" pitchFamily="50" charset="-128"/>
              </a:rPr>
              <a:t>3</a:t>
            </a:r>
            <a:r>
              <a:rPr lang="ja-JP" altLang="en-US" sz="1050" dirty="0">
                <a:latin typeface="Meiryo UI" panose="020B0604030504040204" pitchFamily="50" charset="-128"/>
                <a:ea typeface="Meiryo UI" panose="020B0604030504040204" pitchFamily="50" charset="-128"/>
              </a:rPr>
              <a:t>月」</a:t>
            </a:r>
          </a:p>
        </p:txBody>
      </p:sp>
    </p:spTree>
    <p:extLst>
      <p:ext uri="{BB962C8B-B14F-4D97-AF65-F5344CB8AC3E}">
        <p14:creationId xmlns:p14="http://schemas.microsoft.com/office/powerpoint/2010/main" val="4032400096"/>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8D20457-6617-4431-9136-64674BE6E1A3}"/>
              </a:ext>
            </a:extLst>
          </p:cNvPr>
          <p:cNvSpPr>
            <a:spLocks noGrp="1"/>
          </p:cNvSpPr>
          <p:nvPr>
            <p:ph type="title"/>
          </p:nvPr>
        </p:nvSpPr>
        <p:spPr/>
        <p:txBody>
          <a:bodyPr/>
          <a:lstStyle/>
          <a:p>
            <a:r>
              <a:rPr lang="en-US" altLang="ja-JP" dirty="0"/>
              <a:t>5</a:t>
            </a:r>
            <a:r>
              <a:rPr kumimoji="1" lang="en-US" altLang="ja-JP" dirty="0"/>
              <a:t>.5 </a:t>
            </a:r>
            <a:r>
              <a:rPr lang="ja-JP" altLang="en-US" dirty="0"/>
              <a:t>トリチウムの環境モニタリング（福島県）</a:t>
            </a:r>
            <a:endParaRPr kumimoji="1" lang="ja-JP" altLang="en-US" dirty="0"/>
          </a:p>
        </p:txBody>
      </p:sp>
      <p:sp>
        <p:nvSpPr>
          <p:cNvPr id="4" name="正方形/長方形 3">
            <a:extLst>
              <a:ext uri="{FF2B5EF4-FFF2-40B4-BE49-F238E27FC236}">
                <a16:creationId xmlns:a16="http://schemas.microsoft.com/office/drawing/2014/main" id="{271F3960-E06B-4544-9BF6-974CD2039EBE}"/>
              </a:ext>
            </a:extLst>
          </p:cNvPr>
          <p:cNvSpPr/>
          <p:nvPr/>
        </p:nvSpPr>
        <p:spPr>
          <a:xfrm>
            <a:off x="370936" y="1110020"/>
            <a:ext cx="8402128" cy="1212989"/>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buFont typeface="Wingdings" panose="05000000000000000000" pitchFamily="2" charset="2"/>
              <a:buChar char="l"/>
            </a:pPr>
            <a:r>
              <a:rPr kumimoji="1" lang="ja-JP" altLang="en-US" dirty="0">
                <a:solidFill>
                  <a:schemeClr val="tx1"/>
                </a:solidFill>
                <a:latin typeface="Meiryo UI" panose="020B0604030504040204" pitchFamily="50" charset="-128"/>
                <a:ea typeface="Meiryo UI" panose="020B0604030504040204" pitchFamily="50" charset="-128"/>
              </a:rPr>
              <a:t>福島県では、東京電力福島第一原子力発電所の事故後、公用水域（河川、湖沼・ダム・海域）のトリチウム濃度レベルを把握することを目的としてモニタリング調査を実施。</a:t>
            </a:r>
            <a:endParaRPr kumimoji="1" lang="en-US" altLang="ja-JP" dirty="0">
              <a:solidFill>
                <a:schemeClr val="tx1"/>
              </a:solidFill>
              <a:latin typeface="Meiryo UI" panose="020B0604030504040204" pitchFamily="50" charset="-128"/>
              <a:ea typeface="Meiryo UI" panose="020B0604030504040204" pitchFamily="50" charset="-128"/>
            </a:endParaRPr>
          </a:p>
          <a:p>
            <a:pPr marL="285750" indent="-285750">
              <a:buFont typeface="Wingdings" panose="05000000000000000000" pitchFamily="2" charset="2"/>
              <a:buChar char="l"/>
            </a:pPr>
            <a:r>
              <a:rPr kumimoji="1" lang="ja-JP" altLang="en-US" dirty="0">
                <a:solidFill>
                  <a:schemeClr val="tx1"/>
                </a:solidFill>
                <a:latin typeface="Meiryo UI" panose="020B0604030504040204" pitchFamily="50" charset="-128"/>
                <a:ea typeface="Meiryo UI" panose="020B0604030504040204" pitchFamily="50" charset="-128"/>
              </a:rPr>
              <a:t>平成</a:t>
            </a:r>
            <a:r>
              <a:rPr kumimoji="1" lang="en-US" altLang="ja-JP" dirty="0">
                <a:solidFill>
                  <a:schemeClr val="tx1"/>
                </a:solidFill>
                <a:latin typeface="Meiryo UI" panose="020B0604030504040204" pitchFamily="50" charset="-128"/>
                <a:ea typeface="Meiryo UI" panose="020B0604030504040204" pitchFamily="50" charset="-128"/>
              </a:rPr>
              <a:t>30</a:t>
            </a:r>
            <a:r>
              <a:rPr kumimoji="1" lang="ja-JP" altLang="en-US" dirty="0">
                <a:solidFill>
                  <a:schemeClr val="tx1"/>
                </a:solidFill>
                <a:latin typeface="Meiryo UI" panose="020B0604030504040204" pitchFamily="50" charset="-128"/>
                <a:ea typeface="Meiryo UI" panose="020B0604030504040204" pitchFamily="50" charset="-128"/>
              </a:rPr>
              <a:t>年度のトリチウムの濃度レベルは、平成</a:t>
            </a:r>
            <a:r>
              <a:rPr kumimoji="1" lang="en-US" altLang="ja-JP" dirty="0">
                <a:solidFill>
                  <a:schemeClr val="tx1"/>
                </a:solidFill>
                <a:latin typeface="Meiryo UI" panose="020B0604030504040204" pitchFamily="50" charset="-128"/>
                <a:ea typeface="Meiryo UI" panose="020B0604030504040204" pitchFamily="50" charset="-128"/>
              </a:rPr>
              <a:t>23</a:t>
            </a:r>
            <a:r>
              <a:rPr kumimoji="1" lang="ja-JP" altLang="en-US" dirty="0">
                <a:solidFill>
                  <a:schemeClr val="tx1"/>
                </a:solidFill>
                <a:latin typeface="Meiryo UI" panose="020B0604030504040204" pitchFamily="50" charset="-128"/>
                <a:ea typeface="Meiryo UI" panose="020B0604030504040204" pitchFamily="50" charset="-128"/>
              </a:rPr>
              <a:t>年度の調査結果と比較して</a:t>
            </a:r>
            <a:r>
              <a:rPr kumimoji="1" lang="en-US" altLang="ja-JP" dirty="0">
                <a:solidFill>
                  <a:schemeClr val="tx1"/>
                </a:solidFill>
                <a:latin typeface="Meiryo UI" panose="020B0604030504040204" pitchFamily="50" charset="-128"/>
                <a:ea typeface="Meiryo UI" panose="020B0604030504040204" pitchFamily="50" charset="-128"/>
              </a:rPr>
              <a:t>0.5Bq/L</a:t>
            </a:r>
            <a:r>
              <a:rPr kumimoji="1" lang="ja-JP" altLang="en-US" dirty="0">
                <a:solidFill>
                  <a:schemeClr val="tx1"/>
                </a:solidFill>
                <a:latin typeface="Meiryo UI" panose="020B0604030504040204" pitchFamily="50" charset="-128"/>
                <a:ea typeface="Meiryo UI" panose="020B0604030504040204" pitchFamily="50" charset="-128"/>
              </a:rPr>
              <a:t>未満が多くなっており、全調査地点で福島第一原子力発電所事故前と比較して同程度。</a:t>
            </a:r>
            <a:endParaRPr kumimoji="1" lang="en-US" altLang="ja-JP" dirty="0">
              <a:solidFill>
                <a:schemeClr val="tx1"/>
              </a:solidFill>
              <a:latin typeface="Meiryo UI" panose="020B0604030504040204" pitchFamily="50" charset="-128"/>
              <a:ea typeface="Meiryo UI" panose="020B0604030504040204" pitchFamily="50" charset="-128"/>
            </a:endParaRPr>
          </a:p>
        </p:txBody>
      </p:sp>
      <p:sp>
        <p:nvSpPr>
          <p:cNvPr id="5" name="スライド番号プレースホルダー 4">
            <a:extLst>
              <a:ext uri="{FF2B5EF4-FFF2-40B4-BE49-F238E27FC236}">
                <a16:creationId xmlns:a16="http://schemas.microsoft.com/office/drawing/2014/main" id="{68AF8F48-9921-43BD-8392-73F831F48924}"/>
              </a:ext>
            </a:extLst>
          </p:cNvPr>
          <p:cNvSpPr>
            <a:spLocks noGrp="1"/>
          </p:cNvSpPr>
          <p:nvPr>
            <p:ph type="sldNum" sz="quarter" idx="12"/>
          </p:nvPr>
        </p:nvSpPr>
        <p:spPr/>
        <p:txBody>
          <a:bodyPr/>
          <a:lstStyle/>
          <a:p>
            <a:fld id="{787F0561-F29F-4014-88F6-9EE3D1B23701}" type="slidenum">
              <a:rPr kumimoji="1" lang="ja-JP" altLang="en-US" smtClean="0">
                <a:latin typeface="Meiryo UI" panose="020B0604030504040204" pitchFamily="50" charset="-128"/>
                <a:ea typeface="Meiryo UI" panose="020B0604030504040204" pitchFamily="50" charset="-128"/>
              </a:rPr>
              <a:pPr/>
              <a:t>42</a:t>
            </a:fld>
            <a:endParaRPr kumimoji="1" lang="ja-JP" altLang="en-US" dirty="0">
              <a:latin typeface="Meiryo UI" panose="020B0604030504040204" pitchFamily="50" charset="-128"/>
              <a:ea typeface="Meiryo UI" panose="020B0604030504040204" pitchFamily="50" charset="-128"/>
            </a:endParaRPr>
          </a:p>
        </p:txBody>
      </p:sp>
      <p:sp>
        <p:nvSpPr>
          <p:cNvPr id="6" name="テキスト ボックス 5">
            <a:extLst>
              <a:ext uri="{FF2B5EF4-FFF2-40B4-BE49-F238E27FC236}">
                <a16:creationId xmlns:a16="http://schemas.microsoft.com/office/drawing/2014/main" id="{4CC5E018-FCFD-4FF4-9DBB-207055704865}"/>
              </a:ext>
            </a:extLst>
          </p:cNvPr>
          <p:cNvSpPr txBox="1"/>
          <p:nvPr/>
        </p:nvSpPr>
        <p:spPr>
          <a:xfrm>
            <a:off x="267418" y="6280919"/>
            <a:ext cx="8504345" cy="577081"/>
          </a:xfrm>
          <a:prstGeom prst="rect">
            <a:avLst/>
          </a:prstGeom>
          <a:noFill/>
        </p:spPr>
        <p:txBody>
          <a:bodyPr wrap="square" rtlCol="0">
            <a:spAutoFit/>
          </a:bodyPr>
          <a:lstStyle/>
          <a:p>
            <a:r>
              <a:rPr kumimoji="1" lang="ja-JP" altLang="en-US" sz="1050" dirty="0">
                <a:latin typeface="Meiryo UI" panose="020B0604030504040204" pitchFamily="50" charset="-128"/>
                <a:ea typeface="Meiryo UI" panose="020B0604030504040204" pitchFamily="50" charset="-128"/>
              </a:rPr>
              <a:t>「</a:t>
            </a:r>
            <a:r>
              <a:rPr kumimoji="1" lang="zh-TW" altLang="en-US" sz="1050" dirty="0">
                <a:latin typeface="Meiryo UI" panose="020B0604030504040204" pitchFamily="50" charset="-128"/>
                <a:ea typeface="Meiryo UI" panose="020B0604030504040204" pitchFamily="50" charset="-128"/>
              </a:rPr>
              <a:t>原子力災害現地対策本部（放射線班）</a:t>
            </a:r>
            <a:r>
              <a:rPr kumimoji="1" lang="ja-JP" altLang="en-US" sz="1050" dirty="0">
                <a:latin typeface="Meiryo UI" panose="020B0604030504040204" pitchFamily="50" charset="-128"/>
                <a:ea typeface="Meiryo UI" panose="020B0604030504040204" pitchFamily="50" charset="-128"/>
              </a:rPr>
              <a:t>及び</a:t>
            </a:r>
            <a:r>
              <a:rPr kumimoji="1" lang="zh-TW" altLang="en-US" sz="1050" dirty="0">
                <a:latin typeface="Meiryo UI" panose="020B0604030504040204" pitchFamily="50" charset="-128"/>
                <a:ea typeface="Meiryo UI" panose="020B0604030504040204" pitchFamily="50" charset="-128"/>
              </a:rPr>
              <a:t>福島県災害対策本部（原子力班）</a:t>
            </a:r>
            <a:r>
              <a:rPr kumimoji="1" lang="ja-JP" altLang="en-US" sz="1050" dirty="0" err="1">
                <a:latin typeface="Meiryo UI" panose="020B0604030504040204" pitchFamily="50" charset="-128"/>
                <a:ea typeface="Meiryo UI" panose="020B0604030504040204" pitchFamily="50" charset="-128"/>
              </a:rPr>
              <a:t>、</a:t>
            </a:r>
            <a:r>
              <a:rPr kumimoji="1" lang="ja-JP" altLang="en-US" sz="1050" dirty="0">
                <a:latin typeface="Meiryo UI" panose="020B0604030504040204" pitchFamily="50" charset="-128"/>
                <a:ea typeface="Meiryo UI" panose="020B0604030504040204" pitchFamily="50" charset="-128"/>
              </a:rPr>
              <a:t>河川水等の環境放射線モニタリング（トリチウム）調査結果について、平成</a:t>
            </a:r>
            <a:r>
              <a:rPr kumimoji="1" lang="en-US" altLang="ja-JP" sz="1050" dirty="0">
                <a:latin typeface="Meiryo UI" panose="020B0604030504040204" pitchFamily="50" charset="-128"/>
                <a:ea typeface="Meiryo UI" panose="020B0604030504040204" pitchFamily="50" charset="-128"/>
              </a:rPr>
              <a:t>24</a:t>
            </a:r>
            <a:r>
              <a:rPr kumimoji="1" lang="ja-JP" altLang="en-US" sz="1050" dirty="0">
                <a:latin typeface="Meiryo UI" panose="020B0604030504040204" pitchFamily="50" charset="-128"/>
                <a:ea typeface="Meiryo UI" panose="020B0604030504040204" pitchFamily="50" charset="-128"/>
              </a:rPr>
              <a:t>年</a:t>
            </a:r>
            <a:r>
              <a:rPr kumimoji="1" lang="en-US" altLang="ja-JP" sz="1050" dirty="0">
                <a:latin typeface="Meiryo UI" panose="020B0604030504040204" pitchFamily="50" charset="-128"/>
                <a:ea typeface="Meiryo UI" panose="020B0604030504040204" pitchFamily="50" charset="-128"/>
              </a:rPr>
              <a:t>5</a:t>
            </a:r>
            <a:r>
              <a:rPr kumimoji="1" lang="ja-JP" altLang="en-US" sz="1050" dirty="0">
                <a:latin typeface="Meiryo UI" panose="020B0604030504040204" pitchFamily="50" charset="-128"/>
                <a:ea typeface="Meiryo UI" panose="020B0604030504040204" pitchFamily="50" charset="-128"/>
              </a:rPr>
              <a:t>月</a:t>
            </a:r>
            <a:r>
              <a:rPr kumimoji="1" lang="en-US" altLang="ja-JP" sz="1050" dirty="0">
                <a:latin typeface="Meiryo UI" panose="020B0604030504040204" pitchFamily="50" charset="-128"/>
                <a:ea typeface="Meiryo UI" panose="020B0604030504040204" pitchFamily="50" charset="-128"/>
              </a:rPr>
              <a:t>21</a:t>
            </a:r>
            <a:r>
              <a:rPr kumimoji="1" lang="ja-JP" altLang="en-US" sz="1050" dirty="0">
                <a:latin typeface="Meiryo UI" panose="020B0604030504040204" pitchFamily="50" charset="-128"/>
                <a:ea typeface="Meiryo UI" panose="020B0604030504040204" pitchFamily="50" charset="-128"/>
              </a:rPr>
              <a:t>日」、「福島県放射線監視室、河川等の環境放射線モニタリング調査結果（トリチウム、平成３０年度前期分）について、</a:t>
            </a:r>
            <a:endParaRPr kumimoji="1" lang="en-US" altLang="ja-JP" sz="1050" dirty="0">
              <a:latin typeface="Meiryo UI" panose="020B0604030504040204" pitchFamily="50" charset="-128"/>
              <a:ea typeface="Meiryo UI" panose="020B0604030504040204" pitchFamily="50" charset="-128"/>
            </a:endParaRPr>
          </a:p>
          <a:p>
            <a:r>
              <a:rPr kumimoji="1" lang="ja-JP" altLang="en-US" sz="1050" dirty="0">
                <a:latin typeface="Meiryo UI" panose="020B0604030504040204" pitchFamily="50" charset="-128"/>
                <a:ea typeface="Meiryo UI" panose="020B0604030504040204" pitchFamily="50" charset="-128"/>
              </a:rPr>
              <a:t>平成</a:t>
            </a:r>
            <a:r>
              <a:rPr kumimoji="1" lang="en-US" altLang="ja-JP" sz="1050" dirty="0">
                <a:latin typeface="Meiryo UI" panose="020B0604030504040204" pitchFamily="50" charset="-128"/>
                <a:ea typeface="Meiryo UI" panose="020B0604030504040204" pitchFamily="50" charset="-128"/>
              </a:rPr>
              <a:t>30</a:t>
            </a:r>
            <a:r>
              <a:rPr kumimoji="1" lang="ja-JP" altLang="en-US" sz="1050" dirty="0">
                <a:latin typeface="Meiryo UI" panose="020B0604030504040204" pitchFamily="50" charset="-128"/>
                <a:ea typeface="Meiryo UI" panose="020B0604030504040204" pitchFamily="50" charset="-128"/>
              </a:rPr>
              <a:t>年</a:t>
            </a:r>
            <a:r>
              <a:rPr kumimoji="1" lang="en-US" altLang="ja-JP" sz="1050" dirty="0">
                <a:latin typeface="Meiryo UI" panose="020B0604030504040204" pitchFamily="50" charset="-128"/>
                <a:ea typeface="Meiryo UI" panose="020B0604030504040204" pitchFamily="50" charset="-128"/>
              </a:rPr>
              <a:t>11</a:t>
            </a:r>
            <a:r>
              <a:rPr kumimoji="1" lang="ja-JP" altLang="en-US" sz="1050" dirty="0">
                <a:latin typeface="Meiryo UI" panose="020B0604030504040204" pitchFamily="50" charset="-128"/>
                <a:ea typeface="Meiryo UI" panose="020B0604030504040204" pitchFamily="50" charset="-128"/>
              </a:rPr>
              <a:t>月</a:t>
            </a:r>
            <a:r>
              <a:rPr kumimoji="1" lang="en-US" altLang="ja-JP" sz="1050" dirty="0">
                <a:latin typeface="Meiryo UI" panose="020B0604030504040204" pitchFamily="50" charset="-128"/>
                <a:ea typeface="Meiryo UI" panose="020B0604030504040204" pitchFamily="50" charset="-128"/>
              </a:rPr>
              <a:t>11</a:t>
            </a:r>
            <a:r>
              <a:rPr kumimoji="1" lang="ja-JP" altLang="en-US" sz="1050" dirty="0">
                <a:latin typeface="Meiryo UI" panose="020B0604030504040204" pitchFamily="50" charset="-128"/>
                <a:ea typeface="Meiryo UI" panose="020B0604030504040204" pitchFamily="50" charset="-128"/>
              </a:rPr>
              <a:t>日」より作成</a:t>
            </a:r>
          </a:p>
        </p:txBody>
      </p:sp>
      <p:sp>
        <p:nvSpPr>
          <p:cNvPr id="13" name="正方形/長方形 12">
            <a:extLst>
              <a:ext uri="{FF2B5EF4-FFF2-40B4-BE49-F238E27FC236}">
                <a16:creationId xmlns:a16="http://schemas.microsoft.com/office/drawing/2014/main" id="{DB16B846-EF6F-4333-BA00-EB8209C480F7}"/>
              </a:ext>
            </a:extLst>
          </p:cNvPr>
          <p:cNvSpPr/>
          <p:nvPr/>
        </p:nvSpPr>
        <p:spPr>
          <a:xfrm>
            <a:off x="370936" y="765204"/>
            <a:ext cx="8402128" cy="35636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dirty="0">
                <a:solidFill>
                  <a:schemeClr val="tx1"/>
                </a:solidFill>
                <a:latin typeface="Meiryo UI" panose="020B0604030504040204" pitchFamily="50" charset="-128"/>
                <a:ea typeface="Meiryo UI" panose="020B0604030504040204" pitchFamily="50" charset="-128"/>
              </a:rPr>
              <a:t>福島県ではどの様にモニタリングされているのか？その結果は？</a:t>
            </a:r>
            <a:endParaRPr kumimoji="1" lang="en-US" altLang="ja-JP" dirty="0">
              <a:solidFill>
                <a:schemeClr val="tx1"/>
              </a:solidFill>
              <a:latin typeface="Meiryo UI" panose="020B0604030504040204" pitchFamily="50" charset="-128"/>
              <a:ea typeface="Meiryo UI" panose="020B0604030504040204" pitchFamily="50" charset="-128"/>
            </a:endParaRPr>
          </a:p>
        </p:txBody>
      </p:sp>
      <p:sp>
        <p:nvSpPr>
          <p:cNvPr id="50" name="テキスト ボックス 49">
            <a:extLst>
              <a:ext uri="{FF2B5EF4-FFF2-40B4-BE49-F238E27FC236}">
                <a16:creationId xmlns:a16="http://schemas.microsoft.com/office/drawing/2014/main" id="{9D804FC2-C05D-4032-B1BA-E7F594691A50}"/>
              </a:ext>
            </a:extLst>
          </p:cNvPr>
          <p:cNvSpPr txBox="1"/>
          <p:nvPr/>
        </p:nvSpPr>
        <p:spPr>
          <a:xfrm>
            <a:off x="297890" y="6072425"/>
            <a:ext cx="3262446" cy="246221"/>
          </a:xfrm>
          <a:prstGeom prst="rect">
            <a:avLst/>
          </a:prstGeom>
          <a:noFill/>
        </p:spPr>
        <p:txBody>
          <a:bodyPr wrap="square" rtlCol="0">
            <a:spAutoFit/>
          </a:bodyPr>
          <a:lstStyle/>
          <a:p>
            <a:r>
              <a:rPr kumimoji="1" lang="en-US" altLang="ja-JP" sz="1000" dirty="0">
                <a:latin typeface="Meiryo UI" panose="020B0604030504040204" pitchFamily="50" charset="-128"/>
                <a:ea typeface="Meiryo UI" panose="020B0604030504040204" pitchFamily="50" charset="-128"/>
              </a:rPr>
              <a:t>※</a:t>
            </a:r>
            <a:r>
              <a:rPr kumimoji="1" lang="ja-JP" altLang="en-US" sz="1000" dirty="0">
                <a:latin typeface="Meiryo UI" panose="020B0604030504040204" pitchFamily="50" charset="-128"/>
                <a:ea typeface="Meiryo UI" panose="020B0604030504040204" pitchFamily="50" charset="-128"/>
              </a:rPr>
              <a:t>試料全体に対して占める割合を示したもの。</a:t>
            </a:r>
          </a:p>
        </p:txBody>
      </p:sp>
      <p:pic>
        <p:nvPicPr>
          <p:cNvPr id="3" name="図 2"/>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24582" y="2425939"/>
            <a:ext cx="8894835" cy="3664014"/>
          </a:xfrm>
          <a:prstGeom prst="rect">
            <a:avLst/>
          </a:prstGeom>
        </p:spPr>
      </p:pic>
    </p:spTree>
    <p:extLst>
      <p:ext uri="{BB962C8B-B14F-4D97-AF65-F5344CB8AC3E}">
        <p14:creationId xmlns:p14="http://schemas.microsoft.com/office/powerpoint/2010/main" val="2362155532"/>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8D20457-6617-4431-9136-64674BE6E1A3}"/>
              </a:ext>
            </a:extLst>
          </p:cNvPr>
          <p:cNvSpPr>
            <a:spLocks noGrp="1"/>
          </p:cNvSpPr>
          <p:nvPr>
            <p:ph type="title"/>
          </p:nvPr>
        </p:nvSpPr>
        <p:spPr>
          <a:xfrm>
            <a:off x="388417" y="172035"/>
            <a:ext cx="8383347" cy="533089"/>
          </a:xfrm>
        </p:spPr>
        <p:txBody>
          <a:bodyPr>
            <a:noAutofit/>
          </a:bodyPr>
          <a:lstStyle/>
          <a:p>
            <a:r>
              <a:rPr lang="en-US" altLang="ja-JP" dirty="0"/>
              <a:t>5</a:t>
            </a:r>
            <a:r>
              <a:rPr kumimoji="1" lang="en-US" altLang="ja-JP" dirty="0"/>
              <a:t>.6</a:t>
            </a:r>
            <a:r>
              <a:rPr lang="ja-JP" altLang="en-US" dirty="0"/>
              <a:t>　国内外の規制基準（濃度）（</a:t>
            </a:r>
            <a:r>
              <a:rPr lang="en-US" altLang="ja-JP" dirty="0"/>
              <a:t>1/2</a:t>
            </a:r>
            <a:r>
              <a:rPr lang="ja-JP" altLang="en-US" dirty="0"/>
              <a:t>）</a:t>
            </a:r>
            <a:endParaRPr kumimoji="1" lang="ja-JP" altLang="en-US" dirty="0"/>
          </a:p>
        </p:txBody>
      </p:sp>
      <p:sp>
        <p:nvSpPr>
          <p:cNvPr id="4" name="正方形/長方形 3">
            <a:extLst>
              <a:ext uri="{FF2B5EF4-FFF2-40B4-BE49-F238E27FC236}">
                <a16:creationId xmlns:a16="http://schemas.microsoft.com/office/drawing/2014/main" id="{271F3960-E06B-4544-9BF6-974CD2039EBE}"/>
              </a:ext>
            </a:extLst>
          </p:cNvPr>
          <p:cNvSpPr/>
          <p:nvPr/>
        </p:nvSpPr>
        <p:spPr>
          <a:xfrm>
            <a:off x="370936" y="1206979"/>
            <a:ext cx="8402128" cy="2282315"/>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buFont typeface="Wingdings" panose="05000000000000000000" pitchFamily="2" charset="2"/>
              <a:buChar char="l"/>
            </a:pPr>
            <a:r>
              <a:rPr kumimoji="1" lang="ja-JP" altLang="en-US" dirty="0">
                <a:solidFill>
                  <a:schemeClr val="tx1"/>
                </a:solidFill>
                <a:latin typeface="Meiryo UI" panose="020B0604030504040204" pitchFamily="50" charset="-128"/>
                <a:ea typeface="Meiryo UI" panose="020B0604030504040204" pitchFamily="50" charset="-128"/>
              </a:rPr>
              <a:t>国内の原子力発電所では、放射性物質がトリチウムのみの場合の濃度限度は、一種類の核種のみで年間</a:t>
            </a:r>
            <a:r>
              <a:rPr kumimoji="1" lang="en-US" altLang="ja-JP" dirty="0">
                <a:solidFill>
                  <a:schemeClr val="tx1"/>
                </a:solidFill>
                <a:latin typeface="Meiryo UI" panose="020B0604030504040204" pitchFamily="50" charset="-128"/>
                <a:ea typeface="Meiryo UI" panose="020B0604030504040204" pitchFamily="50" charset="-128"/>
              </a:rPr>
              <a:t>1mSv</a:t>
            </a:r>
            <a:r>
              <a:rPr kumimoji="1" lang="ja-JP" altLang="en-US" dirty="0">
                <a:solidFill>
                  <a:schemeClr val="tx1"/>
                </a:solidFill>
                <a:latin typeface="Meiryo UI" panose="020B0604030504040204" pitchFamily="50" charset="-128"/>
                <a:ea typeface="Meiryo UI" panose="020B0604030504040204" pitchFamily="50" charset="-128"/>
              </a:rPr>
              <a:t>の被ばく量となる値として、空気中の濃度については水蒸気の状態で </a:t>
            </a:r>
            <a:r>
              <a:rPr kumimoji="1" lang="en-US" altLang="ja-JP" dirty="0">
                <a:solidFill>
                  <a:schemeClr val="tx1"/>
                </a:solidFill>
                <a:latin typeface="Meiryo UI" panose="020B0604030504040204" pitchFamily="50" charset="-128"/>
                <a:ea typeface="Meiryo UI" panose="020B0604030504040204" pitchFamily="50" charset="-128"/>
              </a:rPr>
              <a:t>5Bq/L</a:t>
            </a:r>
            <a:r>
              <a:rPr kumimoji="1" lang="ja-JP" altLang="en-US" dirty="0" err="1">
                <a:solidFill>
                  <a:schemeClr val="tx1"/>
                </a:solidFill>
                <a:latin typeface="Meiryo UI" panose="020B0604030504040204" pitchFamily="50" charset="-128"/>
                <a:ea typeface="Meiryo UI" panose="020B0604030504040204" pitchFamily="50" charset="-128"/>
              </a:rPr>
              <a:t>、</a:t>
            </a:r>
            <a:r>
              <a:rPr kumimoji="1" lang="ja-JP" altLang="en-US" dirty="0">
                <a:solidFill>
                  <a:schemeClr val="tx1"/>
                </a:solidFill>
                <a:latin typeface="Meiryo UI" panose="020B0604030504040204" pitchFamily="50" charset="-128"/>
                <a:ea typeface="Meiryo UI" panose="020B0604030504040204" pitchFamily="50" charset="-128"/>
              </a:rPr>
              <a:t>水素ガスの状態で </a:t>
            </a:r>
            <a:r>
              <a:rPr kumimoji="1" lang="en-US" altLang="ja-JP" dirty="0">
                <a:solidFill>
                  <a:schemeClr val="tx1"/>
                </a:solidFill>
                <a:latin typeface="Meiryo UI" panose="020B0604030504040204" pitchFamily="50" charset="-128"/>
                <a:ea typeface="Meiryo UI" panose="020B0604030504040204" pitchFamily="50" charset="-128"/>
              </a:rPr>
              <a:t>70,000Bq/L</a:t>
            </a:r>
            <a:r>
              <a:rPr kumimoji="1" lang="ja-JP" altLang="en-US" dirty="0" err="1">
                <a:solidFill>
                  <a:schemeClr val="tx1"/>
                </a:solidFill>
                <a:latin typeface="Meiryo UI" panose="020B0604030504040204" pitchFamily="50" charset="-128"/>
                <a:ea typeface="Meiryo UI" panose="020B0604030504040204" pitchFamily="50" charset="-128"/>
              </a:rPr>
              <a:t>、</a:t>
            </a:r>
            <a:r>
              <a:rPr kumimoji="1" lang="ja-JP" altLang="en-US" dirty="0">
                <a:solidFill>
                  <a:schemeClr val="tx1"/>
                </a:solidFill>
                <a:latin typeface="Meiryo UI" panose="020B0604030504040204" pitchFamily="50" charset="-128"/>
                <a:ea typeface="Meiryo UI" panose="020B0604030504040204" pitchFamily="50" charset="-128"/>
              </a:rPr>
              <a:t>水中の濃度については </a:t>
            </a:r>
            <a:r>
              <a:rPr kumimoji="1" lang="en-US" altLang="ja-JP" dirty="0">
                <a:solidFill>
                  <a:schemeClr val="tx1"/>
                </a:solidFill>
                <a:latin typeface="Meiryo UI" panose="020B0604030504040204" pitchFamily="50" charset="-128"/>
                <a:ea typeface="Meiryo UI" panose="020B0604030504040204" pitchFamily="50" charset="-128"/>
              </a:rPr>
              <a:t>60,000Bq/L</a:t>
            </a:r>
            <a:r>
              <a:rPr kumimoji="1" lang="ja-JP" altLang="en-US" dirty="0">
                <a:solidFill>
                  <a:schemeClr val="tx1"/>
                </a:solidFill>
                <a:latin typeface="Meiryo UI" panose="020B0604030504040204" pitchFamily="50" charset="-128"/>
                <a:ea typeface="Meiryo UI" panose="020B0604030504040204" pitchFamily="50" charset="-128"/>
              </a:rPr>
              <a:t>の数値が定められている。</a:t>
            </a:r>
            <a:endParaRPr kumimoji="1" lang="en-US" altLang="ja-JP" dirty="0">
              <a:solidFill>
                <a:schemeClr val="tx1"/>
              </a:solidFill>
              <a:latin typeface="Meiryo UI" panose="020B0604030504040204" pitchFamily="50" charset="-128"/>
              <a:ea typeface="Meiryo UI" panose="020B0604030504040204" pitchFamily="50" charset="-128"/>
            </a:endParaRPr>
          </a:p>
          <a:p>
            <a:pPr marL="285750" indent="-285750">
              <a:buFont typeface="Wingdings" panose="05000000000000000000" pitchFamily="2" charset="2"/>
              <a:buChar char="l"/>
            </a:pPr>
            <a:r>
              <a:rPr kumimoji="1" lang="ja-JP" altLang="en-US" dirty="0">
                <a:solidFill>
                  <a:schemeClr val="tx1"/>
                </a:solidFill>
                <a:latin typeface="Meiryo UI" panose="020B0604030504040204" pitchFamily="50" charset="-128"/>
                <a:ea typeface="Meiryo UI" panose="020B0604030504040204" pitchFamily="50" charset="-128"/>
              </a:rPr>
              <a:t>米国は被ばく線量が</a:t>
            </a:r>
            <a:r>
              <a:rPr kumimoji="1" lang="en-US" altLang="ja-JP" dirty="0">
                <a:solidFill>
                  <a:schemeClr val="tx1"/>
                </a:solidFill>
                <a:latin typeface="Meiryo UI" panose="020B0604030504040204" pitchFamily="50" charset="-128"/>
                <a:ea typeface="Meiryo UI" panose="020B0604030504040204" pitchFamily="50" charset="-128"/>
              </a:rPr>
              <a:t>1mSv/</a:t>
            </a:r>
            <a:r>
              <a:rPr kumimoji="1" lang="ja-JP" altLang="en-US" dirty="0">
                <a:solidFill>
                  <a:schemeClr val="tx1"/>
                </a:solidFill>
                <a:latin typeface="Meiryo UI" panose="020B0604030504040204" pitchFamily="50" charset="-128"/>
                <a:ea typeface="Meiryo UI" panose="020B0604030504040204" pitchFamily="50" charset="-128"/>
              </a:rPr>
              <a:t>年を超えないよう逆算した数値として、空気中の濃度（水蒸気）については</a:t>
            </a:r>
            <a:r>
              <a:rPr kumimoji="1" lang="en-US" altLang="ja-JP" dirty="0">
                <a:solidFill>
                  <a:schemeClr val="tx1"/>
                </a:solidFill>
                <a:latin typeface="Meiryo UI" panose="020B0604030504040204" pitchFamily="50" charset="-128"/>
                <a:ea typeface="Meiryo UI" panose="020B0604030504040204" pitchFamily="50" charset="-128"/>
              </a:rPr>
              <a:t>3.7Bq/L </a:t>
            </a:r>
            <a:r>
              <a:rPr kumimoji="1" lang="ja-JP" altLang="en-US" dirty="0" err="1">
                <a:solidFill>
                  <a:schemeClr val="tx1"/>
                </a:solidFill>
                <a:latin typeface="Meiryo UI" panose="020B0604030504040204" pitchFamily="50" charset="-128"/>
                <a:ea typeface="Meiryo UI" panose="020B0604030504040204" pitchFamily="50" charset="-128"/>
              </a:rPr>
              <a:t>、</a:t>
            </a:r>
            <a:r>
              <a:rPr kumimoji="1" lang="ja-JP" altLang="en-US" dirty="0">
                <a:solidFill>
                  <a:schemeClr val="tx1"/>
                </a:solidFill>
                <a:latin typeface="Meiryo UI" panose="020B0604030504040204" pitchFamily="50" charset="-128"/>
                <a:ea typeface="Meiryo UI" panose="020B0604030504040204" pitchFamily="50" charset="-128"/>
              </a:rPr>
              <a:t>液体の濃度については</a:t>
            </a:r>
            <a:r>
              <a:rPr kumimoji="1" lang="en-US" altLang="ja-JP" dirty="0">
                <a:solidFill>
                  <a:schemeClr val="tx1"/>
                </a:solidFill>
                <a:latin typeface="Meiryo UI" panose="020B0604030504040204" pitchFamily="50" charset="-128"/>
                <a:ea typeface="Meiryo UI" panose="020B0604030504040204" pitchFamily="50" charset="-128"/>
              </a:rPr>
              <a:t>37,000Bq/L</a:t>
            </a:r>
            <a:r>
              <a:rPr kumimoji="1" lang="ja-JP" altLang="en-US" dirty="0">
                <a:solidFill>
                  <a:schemeClr val="tx1"/>
                </a:solidFill>
                <a:latin typeface="Meiryo UI" panose="020B0604030504040204" pitchFamily="50" charset="-128"/>
                <a:ea typeface="Meiryo UI" panose="020B0604030504040204" pitchFamily="50" charset="-128"/>
              </a:rPr>
              <a:t>であり、韓国も同程度の数値を設定している。</a:t>
            </a:r>
            <a:endParaRPr kumimoji="1" lang="en-US" altLang="ja-JP" dirty="0">
              <a:solidFill>
                <a:schemeClr val="tx1"/>
              </a:solidFill>
              <a:latin typeface="Meiryo UI" panose="020B0604030504040204" pitchFamily="50" charset="-128"/>
              <a:ea typeface="Meiryo UI" panose="020B0604030504040204" pitchFamily="50" charset="-128"/>
            </a:endParaRPr>
          </a:p>
          <a:p>
            <a:pPr marL="285750" indent="-285750">
              <a:buFont typeface="Wingdings" panose="05000000000000000000" pitchFamily="2" charset="2"/>
              <a:buChar char="l"/>
            </a:pPr>
            <a:r>
              <a:rPr kumimoji="1" lang="ja-JP" altLang="en-US" dirty="0">
                <a:solidFill>
                  <a:schemeClr val="tx1"/>
                </a:solidFill>
                <a:latin typeface="Meiryo UI" panose="020B0604030504040204" pitchFamily="50" charset="-128"/>
                <a:ea typeface="Meiryo UI" panose="020B0604030504040204" pitchFamily="50" charset="-128"/>
              </a:rPr>
              <a:t>一方、仏国、英国、カナダは統一した濃度限度を設定していない。</a:t>
            </a:r>
          </a:p>
        </p:txBody>
      </p:sp>
      <p:sp>
        <p:nvSpPr>
          <p:cNvPr id="5" name="スライド番号プレースホルダー 4">
            <a:extLst>
              <a:ext uri="{FF2B5EF4-FFF2-40B4-BE49-F238E27FC236}">
                <a16:creationId xmlns:a16="http://schemas.microsoft.com/office/drawing/2014/main" id="{68AF8F48-9921-43BD-8392-73F831F48924}"/>
              </a:ext>
            </a:extLst>
          </p:cNvPr>
          <p:cNvSpPr>
            <a:spLocks noGrp="1"/>
          </p:cNvSpPr>
          <p:nvPr>
            <p:ph type="sldNum" sz="quarter" idx="12"/>
          </p:nvPr>
        </p:nvSpPr>
        <p:spPr/>
        <p:txBody>
          <a:bodyPr/>
          <a:lstStyle/>
          <a:p>
            <a:fld id="{787F0561-F29F-4014-88F6-9EE3D1B23701}" type="slidenum">
              <a:rPr kumimoji="1" lang="ja-JP" altLang="en-US" smtClean="0">
                <a:latin typeface="Meiryo UI" panose="020B0604030504040204" pitchFamily="50" charset="-128"/>
                <a:ea typeface="Meiryo UI" panose="020B0604030504040204" pitchFamily="50" charset="-128"/>
              </a:rPr>
              <a:pPr/>
              <a:t>43</a:t>
            </a:fld>
            <a:endParaRPr kumimoji="1" lang="ja-JP" altLang="en-US">
              <a:latin typeface="Meiryo UI" panose="020B0604030504040204" pitchFamily="50" charset="-128"/>
              <a:ea typeface="Meiryo UI" panose="020B0604030504040204" pitchFamily="50" charset="-128"/>
            </a:endParaRPr>
          </a:p>
        </p:txBody>
      </p:sp>
      <p:sp>
        <p:nvSpPr>
          <p:cNvPr id="8" name="テキスト ボックス 7">
            <a:extLst>
              <a:ext uri="{FF2B5EF4-FFF2-40B4-BE49-F238E27FC236}">
                <a16:creationId xmlns:a16="http://schemas.microsoft.com/office/drawing/2014/main" id="{F255F55E-C0E1-42AF-AE0B-B6D988560EDF}"/>
              </a:ext>
            </a:extLst>
          </p:cNvPr>
          <p:cNvSpPr txBox="1"/>
          <p:nvPr/>
        </p:nvSpPr>
        <p:spPr>
          <a:xfrm>
            <a:off x="370936" y="6306888"/>
            <a:ext cx="7832785" cy="415498"/>
          </a:xfrm>
          <a:prstGeom prst="rect">
            <a:avLst/>
          </a:prstGeom>
          <a:noFill/>
        </p:spPr>
        <p:txBody>
          <a:bodyPr wrap="square" rtlCol="0">
            <a:spAutoFit/>
          </a:bodyPr>
          <a:lstStyle/>
          <a:p>
            <a:r>
              <a:rPr kumimoji="1" lang="ja-JP" altLang="en-US" sz="1050" dirty="0">
                <a:latin typeface="Meiryo UI" panose="020B0604030504040204" pitchFamily="50" charset="-128"/>
                <a:ea typeface="Meiryo UI" panose="020B0604030504040204" pitchFamily="50" charset="-128"/>
              </a:rPr>
              <a:t>「株式会社三菱総合研究所、平成</a:t>
            </a:r>
            <a:r>
              <a:rPr kumimoji="1" lang="en-US" altLang="ja-JP" sz="1050" dirty="0">
                <a:latin typeface="Meiryo UI" panose="020B0604030504040204" pitchFamily="50" charset="-128"/>
                <a:ea typeface="Meiryo UI" panose="020B0604030504040204" pitchFamily="50" charset="-128"/>
              </a:rPr>
              <a:t>29</a:t>
            </a:r>
            <a:r>
              <a:rPr kumimoji="1" lang="ja-JP" altLang="en-US" sz="1050" dirty="0">
                <a:latin typeface="Meiryo UI" panose="020B0604030504040204" pitchFamily="50" charset="-128"/>
                <a:ea typeface="Meiryo UI" panose="020B0604030504040204" pitchFamily="50" charset="-128"/>
              </a:rPr>
              <a:t>年度原子力の利用状況等に関する調査事業（多核種除去設備等処理水の処分技術等に関する調査研究）調査報告書、</a:t>
            </a:r>
            <a:r>
              <a:rPr kumimoji="1" lang="en-US" altLang="ja-JP" sz="1050" dirty="0">
                <a:latin typeface="Meiryo UI" panose="020B0604030504040204" pitchFamily="50" charset="-128"/>
                <a:ea typeface="Meiryo UI" panose="020B0604030504040204" pitchFamily="50" charset="-128"/>
              </a:rPr>
              <a:t>P.124</a:t>
            </a:r>
            <a:r>
              <a:rPr kumimoji="1" lang="ja-JP" altLang="en-US" sz="1050" dirty="0" err="1">
                <a:latin typeface="Meiryo UI" panose="020B0604030504040204" pitchFamily="50" charset="-128"/>
                <a:ea typeface="Meiryo UI" panose="020B0604030504040204" pitchFamily="50" charset="-128"/>
              </a:rPr>
              <a:t>、</a:t>
            </a:r>
            <a:r>
              <a:rPr kumimoji="1" lang="ja-JP" altLang="en-US" sz="1050" dirty="0">
                <a:latin typeface="Meiryo UI" panose="020B0604030504040204" pitchFamily="50" charset="-128"/>
                <a:ea typeface="Meiryo UI" panose="020B0604030504040204" pitchFamily="50" charset="-128"/>
              </a:rPr>
              <a:t>平成</a:t>
            </a:r>
            <a:r>
              <a:rPr kumimoji="1" lang="en-US" altLang="ja-JP" sz="1050" dirty="0">
                <a:latin typeface="Meiryo UI" panose="020B0604030504040204" pitchFamily="50" charset="-128"/>
                <a:ea typeface="Meiryo UI" panose="020B0604030504040204" pitchFamily="50" charset="-128"/>
              </a:rPr>
              <a:t>30</a:t>
            </a:r>
            <a:r>
              <a:rPr kumimoji="1" lang="ja-JP" altLang="en-US" sz="1050" dirty="0">
                <a:latin typeface="Meiryo UI" panose="020B0604030504040204" pitchFamily="50" charset="-128"/>
                <a:ea typeface="Meiryo UI" panose="020B0604030504040204" pitchFamily="50" charset="-128"/>
              </a:rPr>
              <a:t>年</a:t>
            </a:r>
            <a:r>
              <a:rPr kumimoji="1" lang="en-US" altLang="ja-JP" sz="1050" dirty="0">
                <a:latin typeface="Meiryo UI" panose="020B0604030504040204" pitchFamily="50" charset="-128"/>
                <a:ea typeface="Meiryo UI" panose="020B0604030504040204" pitchFamily="50" charset="-128"/>
              </a:rPr>
              <a:t>3</a:t>
            </a:r>
            <a:r>
              <a:rPr kumimoji="1" lang="ja-JP" altLang="en-US" sz="1050" dirty="0">
                <a:latin typeface="Meiryo UI" panose="020B0604030504040204" pitchFamily="50" charset="-128"/>
                <a:ea typeface="Meiryo UI" panose="020B0604030504040204" pitchFamily="50" charset="-128"/>
              </a:rPr>
              <a:t>月」</a:t>
            </a:r>
          </a:p>
        </p:txBody>
      </p:sp>
      <p:sp>
        <p:nvSpPr>
          <p:cNvPr id="9" name="正方形/長方形 8">
            <a:extLst>
              <a:ext uri="{FF2B5EF4-FFF2-40B4-BE49-F238E27FC236}">
                <a16:creationId xmlns:a16="http://schemas.microsoft.com/office/drawing/2014/main" id="{6A2B1098-9C31-4272-AA1C-B41CE50127D2}"/>
              </a:ext>
            </a:extLst>
          </p:cNvPr>
          <p:cNvSpPr/>
          <p:nvPr/>
        </p:nvSpPr>
        <p:spPr>
          <a:xfrm>
            <a:off x="370936" y="810127"/>
            <a:ext cx="8402128" cy="35636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dirty="0">
                <a:solidFill>
                  <a:schemeClr val="tx1"/>
                </a:solidFill>
                <a:latin typeface="Meiryo UI" panose="020B0604030504040204" pitchFamily="50" charset="-128"/>
                <a:ea typeface="Meiryo UI" panose="020B0604030504040204" pitchFamily="50" charset="-128"/>
              </a:rPr>
              <a:t>国内外の原子力発電所におけるトリチウムの放出濃度に関する規制基準は？</a:t>
            </a:r>
            <a:endParaRPr kumimoji="1" lang="en-US" altLang="ja-JP" dirty="0">
              <a:solidFill>
                <a:schemeClr val="tx1"/>
              </a:solidFill>
              <a:latin typeface="Meiryo UI" panose="020B0604030504040204" pitchFamily="50" charset="-128"/>
              <a:ea typeface="Meiryo UI" panose="020B0604030504040204" pitchFamily="50" charset="-128"/>
            </a:endParaRPr>
          </a:p>
        </p:txBody>
      </p:sp>
      <p:graphicFrame>
        <p:nvGraphicFramePr>
          <p:cNvPr id="3" name="表 2">
            <a:extLst>
              <a:ext uri="{FF2B5EF4-FFF2-40B4-BE49-F238E27FC236}">
                <a16:creationId xmlns:a16="http://schemas.microsoft.com/office/drawing/2014/main" id="{E36506CE-A8BE-4EBD-B22F-541019E5BA9E}"/>
              </a:ext>
            </a:extLst>
          </p:cNvPr>
          <p:cNvGraphicFramePr>
            <a:graphicFrameLocks noGrp="1"/>
          </p:cNvGraphicFramePr>
          <p:nvPr>
            <p:extLst>
              <p:ext uri="{D42A27DB-BD31-4B8C-83A1-F6EECF244321}">
                <p14:modId xmlns:p14="http://schemas.microsoft.com/office/powerpoint/2010/main" val="2500909954"/>
              </p:ext>
            </p:extLst>
          </p:nvPr>
        </p:nvGraphicFramePr>
        <p:xfrm>
          <a:off x="981606" y="3912132"/>
          <a:ext cx="6877053" cy="1676400"/>
        </p:xfrm>
        <a:graphic>
          <a:graphicData uri="http://schemas.openxmlformats.org/drawingml/2006/table">
            <a:tbl>
              <a:tblPr firstRow="1" bandRow="1">
                <a:tableStyleId>{5C22544A-7EE6-4342-B048-85BDC9FD1C3A}</a:tableStyleId>
              </a:tblPr>
              <a:tblGrid>
                <a:gridCol w="733426">
                  <a:extLst>
                    <a:ext uri="{9D8B030D-6E8A-4147-A177-3AD203B41FA5}">
                      <a16:colId xmlns:a16="http://schemas.microsoft.com/office/drawing/2014/main" val="3717656140"/>
                    </a:ext>
                  </a:extLst>
                </a:gridCol>
                <a:gridCol w="1457325">
                  <a:extLst>
                    <a:ext uri="{9D8B030D-6E8A-4147-A177-3AD203B41FA5}">
                      <a16:colId xmlns:a16="http://schemas.microsoft.com/office/drawing/2014/main" val="482365196"/>
                    </a:ext>
                  </a:extLst>
                </a:gridCol>
                <a:gridCol w="1495425">
                  <a:extLst>
                    <a:ext uri="{9D8B030D-6E8A-4147-A177-3AD203B41FA5}">
                      <a16:colId xmlns:a16="http://schemas.microsoft.com/office/drawing/2014/main" val="3361048920"/>
                    </a:ext>
                  </a:extLst>
                </a:gridCol>
                <a:gridCol w="1581150">
                  <a:extLst>
                    <a:ext uri="{9D8B030D-6E8A-4147-A177-3AD203B41FA5}">
                      <a16:colId xmlns:a16="http://schemas.microsoft.com/office/drawing/2014/main" val="1835175357"/>
                    </a:ext>
                  </a:extLst>
                </a:gridCol>
                <a:gridCol w="1609727">
                  <a:extLst>
                    <a:ext uri="{9D8B030D-6E8A-4147-A177-3AD203B41FA5}">
                      <a16:colId xmlns:a16="http://schemas.microsoft.com/office/drawing/2014/main" val="3773551036"/>
                    </a:ext>
                  </a:extLst>
                </a:gridCol>
              </a:tblGrid>
              <a:tr h="199799">
                <a:tc>
                  <a:txBody>
                    <a:bodyPr/>
                    <a:lstStyle/>
                    <a:p>
                      <a:endParaRPr kumimoji="1" lang="ja-JP" altLang="en-US" sz="1600" dirty="0">
                        <a:latin typeface="Meiryo UI" panose="020B0604030504040204" pitchFamily="50" charset="-128"/>
                        <a:ea typeface="Meiryo UI" panose="020B0604030504040204" pitchFamily="50" charset="-128"/>
                      </a:endParaRPr>
                    </a:p>
                  </a:txBody>
                  <a:tcPr/>
                </a:tc>
                <a:tc gridSpan="2">
                  <a:txBody>
                    <a:bodyPr/>
                    <a:lstStyle/>
                    <a:p>
                      <a:pPr algn="ctr"/>
                      <a:r>
                        <a:rPr kumimoji="1" lang="ja-JP" altLang="en-US" sz="1600" dirty="0">
                          <a:latin typeface="Meiryo UI" panose="020B0604030504040204" pitchFamily="50" charset="-128"/>
                          <a:ea typeface="Meiryo UI" panose="020B0604030504040204" pitchFamily="50" charset="-128"/>
                        </a:rPr>
                        <a:t>液体廃棄物</a:t>
                      </a:r>
                    </a:p>
                  </a:txBody>
                  <a:tcPr/>
                </a:tc>
                <a:tc hMerge="1">
                  <a:txBody>
                    <a:bodyPr/>
                    <a:lstStyle/>
                    <a:p>
                      <a:endParaRPr kumimoji="1" lang="ja-JP" altLang="en-US" dirty="0"/>
                    </a:p>
                  </a:txBody>
                  <a:tcPr/>
                </a:tc>
                <a:tc gridSpan="2">
                  <a:txBody>
                    <a:bodyPr/>
                    <a:lstStyle/>
                    <a:p>
                      <a:pPr algn="ctr"/>
                      <a:r>
                        <a:rPr kumimoji="1" lang="ja-JP" altLang="en-US" sz="1600" dirty="0">
                          <a:latin typeface="Meiryo UI" panose="020B0604030504040204" pitchFamily="50" charset="-128"/>
                          <a:ea typeface="Meiryo UI" panose="020B0604030504040204" pitchFamily="50" charset="-128"/>
                        </a:rPr>
                        <a:t>気体廃棄物</a:t>
                      </a:r>
                    </a:p>
                  </a:txBody>
                  <a:tcPr/>
                </a:tc>
                <a:tc hMerge="1">
                  <a:txBody>
                    <a:bodyPr/>
                    <a:lstStyle/>
                    <a:p>
                      <a:endParaRPr kumimoji="1" lang="ja-JP" altLang="en-US" dirty="0"/>
                    </a:p>
                  </a:txBody>
                  <a:tcPr/>
                </a:tc>
                <a:extLst>
                  <a:ext uri="{0D108BD9-81ED-4DB2-BD59-A6C34878D82A}">
                    <a16:rowId xmlns:a16="http://schemas.microsoft.com/office/drawing/2014/main" val="1407326055"/>
                  </a:ext>
                </a:extLst>
              </a:tr>
              <a:tr h="199799">
                <a:tc>
                  <a:txBody>
                    <a:bodyPr/>
                    <a:lstStyle/>
                    <a:p>
                      <a:endParaRPr kumimoji="1" lang="ja-JP" altLang="en-US" sz="1600" dirty="0">
                        <a:latin typeface="Meiryo UI" panose="020B0604030504040204" pitchFamily="50" charset="-128"/>
                        <a:ea typeface="Meiryo UI" panose="020B0604030504040204" pitchFamily="50" charset="-128"/>
                      </a:endParaRPr>
                    </a:p>
                  </a:txBody>
                  <a:tcPr>
                    <a:solidFill>
                      <a:schemeClr val="accent1"/>
                    </a:solidFill>
                  </a:tcPr>
                </a:tc>
                <a:tc>
                  <a:txBody>
                    <a:bodyPr/>
                    <a:lstStyle/>
                    <a:p>
                      <a:pPr algn="ctr"/>
                      <a:r>
                        <a:rPr kumimoji="1" lang="ja-JP" altLang="en-US" sz="1600" b="1" dirty="0">
                          <a:solidFill>
                            <a:schemeClr val="bg1"/>
                          </a:solidFill>
                          <a:latin typeface="Meiryo UI" panose="020B0604030504040204" pitchFamily="50" charset="-128"/>
                          <a:ea typeface="Meiryo UI" panose="020B0604030504040204" pitchFamily="50" charset="-128"/>
                        </a:rPr>
                        <a:t>濃度基準</a:t>
                      </a:r>
                    </a:p>
                  </a:txBody>
                  <a:tcPr>
                    <a:solidFill>
                      <a:schemeClr val="accent1"/>
                    </a:solidFill>
                  </a:tcPr>
                </a:tc>
                <a:tc>
                  <a:txBody>
                    <a:bodyPr/>
                    <a:lstStyle/>
                    <a:p>
                      <a:pPr algn="ctr"/>
                      <a:r>
                        <a:rPr kumimoji="1" lang="ja-JP" altLang="en-US" sz="1600" b="1" dirty="0">
                          <a:solidFill>
                            <a:schemeClr val="bg1"/>
                          </a:solidFill>
                          <a:latin typeface="Meiryo UI" panose="020B0604030504040204" pitchFamily="50" charset="-128"/>
                          <a:ea typeface="Meiryo UI" panose="020B0604030504040204" pitchFamily="50" charset="-128"/>
                        </a:rPr>
                        <a:t>考え方</a:t>
                      </a:r>
                    </a:p>
                  </a:txBody>
                  <a:tcPr>
                    <a:solidFill>
                      <a:schemeClr val="accent1"/>
                    </a:solidFill>
                  </a:tcPr>
                </a:tc>
                <a:tc>
                  <a:txBody>
                    <a:bodyPr/>
                    <a:lstStyle/>
                    <a:p>
                      <a:pPr algn="ctr"/>
                      <a:r>
                        <a:rPr kumimoji="1" lang="ja-JP" altLang="en-US" sz="1600" b="1" dirty="0">
                          <a:solidFill>
                            <a:schemeClr val="bg1"/>
                          </a:solidFill>
                          <a:latin typeface="Meiryo UI" panose="020B0604030504040204" pitchFamily="50" charset="-128"/>
                          <a:ea typeface="Meiryo UI" panose="020B0604030504040204" pitchFamily="50" charset="-128"/>
                        </a:rPr>
                        <a:t>濃度基準</a:t>
                      </a:r>
                    </a:p>
                  </a:txBody>
                  <a:tcPr>
                    <a:solidFill>
                      <a:schemeClr val="accent1"/>
                    </a:solidFill>
                  </a:tcPr>
                </a:tc>
                <a:tc>
                  <a:txBody>
                    <a:bodyPr/>
                    <a:lstStyle/>
                    <a:p>
                      <a:pPr algn="ctr"/>
                      <a:r>
                        <a:rPr kumimoji="1" lang="ja-JP" altLang="en-US" sz="1600" b="1" dirty="0">
                          <a:solidFill>
                            <a:schemeClr val="bg1"/>
                          </a:solidFill>
                          <a:latin typeface="Meiryo UI" panose="020B0604030504040204" pitchFamily="50" charset="-128"/>
                          <a:ea typeface="Meiryo UI" panose="020B0604030504040204" pitchFamily="50" charset="-128"/>
                        </a:rPr>
                        <a:t>考え方</a:t>
                      </a:r>
                    </a:p>
                  </a:txBody>
                  <a:tcPr>
                    <a:solidFill>
                      <a:schemeClr val="accent1"/>
                    </a:solidFill>
                  </a:tcPr>
                </a:tc>
                <a:extLst>
                  <a:ext uri="{0D108BD9-81ED-4DB2-BD59-A6C34878D82A}">
                    <a16:rowId xmlns:a16="http://schemas.microsoft.com/office/drawing/2014/main" val="2890052717"/>
                  </a:ext>
                </a:extLst>
              </a:tr>
              <a:tr h="199799">
                <a:tc>
                  <a:txBody>
                    <a:bodyPr/>
                    <a:lstStyle/>
                    <a:p>
                      <a:pPr algn="ctr"/>
                      <a:r>
                        <a:rPr kumimoji="1" lang="ja-JP" altLang="en-US" sz="1600" dirty="0">
                          <a:latin typeface="Meiryo UI" panose="020B0604030504040204" pitchFamily="50" charset="-128"/>
                          <a:ea typeface="Meiryo UI" panose="020B0604030504040204" pitchFamily="50" charset="-128"/>
                        </a:rPr>
                        <a:t>米国</a:t>
                      </a:r>
                    </a:p>
                  </a:txBody>
                  <a:tcPr anchor="ctr"/>
                </a:tc>
                <a:tc>
                  <a:txBody>
                    <a:bodyPr/>
                    <a:lstStyle/>
                    <a:p>
                      <a:r>
                        <a:rPr kumimoji="1" lang="en-US" altLang="ja-JP" sz="1600" dirty="0">
                          <a:latin typeface="Meiryo UI" panose="020B0604030504040204" pitchFamily="50" charset="-128"/>
                          <a:ea typeface="Meiryo UI" panose="020B0604030504040204" pitchFamily="50" charset="-128"/>
                        </a:rPr>
                        <a:t>37,000 Bq/L</a:t>
                      </a:r>
                      <a:endParaRPr kumimoji="1" lang="ja-JP" altLang="en-US" sz="1600" dirty="0">
                        <a:latin typeface="Meiryo UI" panose="020B0604030504040204" pitchFamily="50" charset="-128"/>
                        <a:ea typeface="Meiryo UI" panose="020B0604030504040204" pitchFamily="50" charset="-128"/>
                      </a:endParaRPr>
                    </a:p>
                  </a:txBody>
                  <a:tcPr/>
                </a:tc>
                <a:tc rowSpan="3">
                  <a:txBody>
                    <a:bodyPr/>
                    <a:lstStyle/>
                    <a:p>
                      <a:r>
                        <a:rPr kumimoji="1" lang="ja-JP" altLang="en-US" sz="1600" dirty="0">
                          <a:latin typeface="Meiryo UI" panose="020B0604030504040204" pitchFamily="50" charset="-128"/>
                          <a:ea typeface="Meiryo UI" panose="020B0604030504040204" pitchFamily="50" charset="-128"/>
                        </a:rPr>
                        <a:t>被ばく線量</a:t>
                      </a:r>
                      <a:r>
                        <a:rPr kumimoji="1" lang="en-US" altLang="ja-JP" sz="1600" dirty="0">
                          <a:latin typeface="Meiryo UI" panose="020B0604030504040204" pitchFamily="50" charset="-128"/>
                          <a:ea typeface="Meiryo UI" panose="020B0604030504040204" pitchFamily="50" charset="-128"/>
                        </a:rPr>
                        <a:t>1mSv/</a:t>
                      </a:r>
                      <a:r>
                        <a:rPr kumimoji="1" lang="ja-JP" altLang="en-US" sz="1600" dirty="0">
                          <a:latin typeface="Meiryo UI" panose="020B0604030504040204" pitchFamily="50" charset="-128"/>
                          <a:ea typeface="Meiryo UI" panose="020B0604030504040204" pitchFamily="50" charset="-128"/>
                        </a:rPr>
                        <a:t>年から逆算</a:t>
                      </a:r>
                    </a:p>
                  </a:txBody>
                  <a:tcPr/>
                </a:tc>
                <a:tc>
                  <a:txBody>
                    <a:bodyPr/>
                    <a:lstStyle/>
                    <a:p>
                      <a:r>
                        <a:rPr kumimoji="1" lang="en-US" altLang="ja-JP" sz="1600" dirty="0">
                          <a:latin typeface="Meiryo UI" panose="020B0604030504040204" pitchFamily="50" charset="-128"/>
                          <a:ea typeface="Meiryo UI" panose="020B0604030504040204" pitchFamily="50" charset="-128"/>
                        </a:rPr>
                        <a:t>3.7 Bq/L</a:t>
                      </a:r>
                      <a:endParaRPr kumimoji="1" lang="ja-JP" altLang="en-US" sz="1600" dirty="0">
                        <a:latin typeface="Meiryo UI" panose="020B0604030504040204" pitchFamily="50" charset="-128"/>
                        <a:ea typeface="Meiryo UI" panose="020B0604030504040204" pitchFamily="50" charset="-128"/>
                      </a:endParaRPr>
                    </a:p>
                  </a:txBody>
                  <a:tcPr/>
                </a:tc>
                <a:tc rowSpan="3">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600" dirty="0">
                          <a:latin typeface="Meiryo UI" panose="020B0604030504040204" pitchFamily="50" charset="-128"/>
                          <a:ea typeface="Meiryo UI" panose="020B0604030504040204" pitchFamily="50" charset="-128"/>
                        </a:rPr>
                        <a:t>被ばく線量</a:t>
                      </a:r>
                      <a:r>
                        <a:rPr kumimoji="1" lang="en-US" altLang="ja-JP" sz="1600" dirty="0">
                          <a:latin typeface="Meiryo UI" panose="020B0604030504040204" pitchFamily="50" charset="-128"/>
                          <a:ea typeface="Meiryo UI" panose="020B0604030504040204" pitchFamily="50" charset="-128"/>
                        </a:rPr>
                        <a:t>1mSv/</a:t>
                      </a:r>
                      <a:r>
                        <a:rPr kumimoji="1" lang="ja-JP" altLang="en-US" sz="1600" dirty="0">
                          <a:latin typeface="Meiryo UI" panose="020B0604030504040204" pitchFamily="50" charset="-128"/>
                          <a:ea typeface="Meiryo UI" panose="020B0604030504040204" pitchFamily="50" charset="-128"/>
                        </a:rPr>
                        <a:t>年から逆算</a:t>
                      </a:r>
                    </a:p>
                  </a:txBody>
                  <a:tcPr/>
                </a:tc>
                <a:extLst>
                  <a:ext uri="{0D108BD9-81ED-4DB2-BD59-A6C34878D82A}">
                    <a16:rowId xmlns:a16="http://schemas.microsoft.com/office/drawing/2014/main" val="2858008900"/>
                  </a:ext>
                </a:extLst>
              </a:tr>
              <a:tr h="199799">
                <a:tc>
                  <a:txBody>
                    <a:bodyPr/>
                    <a:lstStyle/>
                    <a:p>
                      <a:pPr algn="ctr"/>
                      <a:r>
                        <a:rPr kumimoji="1" lang="ja-JP" altLang="en-US" sz="1600" dirty="0">
                          <a:latin typeface="Meiryo UI" panose="020B0604030504040204" pitchFamily="50" charset="-128"/>
                          <a:ea typeface="Meiryo UI" panose="020B0604030504040204" pitchFamily="50" charset="-128"/>
                        </a:rPr>
                        <a:t>韓国</a:t>
                      </a:r>
                    </a:p>
                  </a:txBody>
                  <a:tcPr anchor="ctr"/>
                </a:tc>
                <a:tc>
                  <a:txBody>
                    <a:bodyPr/>
                    <a:lstStyle/>
                    <a:p>
                      <a:r>
                        <a:rPr kumimoji="1" lang="en-US" altLang="ja-JP" sz="1600" dirty="0">
                          <a:latin typeface="Meiryo UI" panose="020B0604030504040204" pitchFamily="50" charset="-128"/>
                          <a:ea typeface="Meiryo UI" panose="020B0604030504040204" pitchFamily="50" charset="-128"/>
                        </a:rPr>
                        <a:t>40,000 Bq/L</a:t>
                      </a:r>
                      <a:endParaRPr kumimoji="1" lang="ja-JP" altLang="en-US" sz="1600" dirty="0">
                        <a:latin typeface="Meiryo UI" panose="020B0604030504040204" pitchFamily="50" charset="-128"/>
                        <a:ea typeface="Meiryo UI" panose="020B0604030504040204" pitchFamily="50" charset="-128"/>
                      </a:endParaRPr>
                    </a:p>
                  </a:txBody>
                  <a:tcPr/>
                </a:tc>
                <a:tc vMerge="1">
                  <a:txBody>
                    <a:bodyPr/>
                    <a:lstStyle/>
                    <a:p>
                      <a:endParaRPr kumimoji="1" lang="ja-JP" altLang="en-US" sz="1600" dirty="0"/>
                    </a:p>
                  </a:txBody>
                  <a:tcPr/>
                </a:tc>
                <a:tc>
                  <a:txBody>
                    <a:bodyPr/>
                    <a:lstStyle/>
                    <a:p>
                      <a:r>
                        <a:rPr kumimoji="1" lang="en-US" altLang="ja-JP" sz="1600" dirty="0">
                          <a:latin typeface="Meiryo UI" panose="020B0604030504040204" pitchFamily="50" charset="-128"/>
                          <a:ea typeface="Meiryo UI" panose="020B0604030504040204" pitchFamily="50" charset="-128"/>
                        </a:rPr>
                        <a:t>3 Bq/L</a:t>
                      </a:r>
                      <a:endParaRPr kumimoji="1" lang="ja-JP" altLang="en-US" sz="1600" dirty="0">
                        <a:latin typeface="Meiryo UI" panose="020B0604030504040204" pitchFamily="50" charset="-128"/>
                        <a:ea typeface="Meiryo UI" panose="020B0604030504040204" pitchFamily="50" charset="-128"/>
                      </a:endParaRPr>
                    </a:p>
                  </a:txBody>
                  <a:tcPr/>
                </a:tc>
                <a:tc vMerge="1">
                  <a:txBody>
                    <a:bodyPr/>
                    <a:lstStyle/>
                    <a:p>
                      <a:endParaRPr kumimoji="1" lang="ja-JP" altLang="en-US" sz="1600" dirty="0"/>
                    </a:p>
                  </a:txBody>
                  <a:tcPr/>
                </a:tc>
                <a:extLst>
                  <a:ext uri="{0D108BD9-81ED-4DB2-BD59-A6C34878D82A}">
                    <a16:rowId xmlns:a16="http://schemas.microsoft.com/office/drawing/2014/main" val="700495886"/>
                  </a:ext>
                </a:extLst>
              </a:tr>
              <a:tr h="300937">
                <a:tc>
                  <a:txBody>
                    <a:bodyPr/>
                    <a:lstStyle/>
                    <a:p>
                      <a:pPr algn="ctr"/>
                      <a:r>
                        <a:rPr kumimoji="1" lang="ja-JP" altLang="en-US" sz="1600" dirty="0">
                          <a:latin typeface="Meiryo UI" panose="020B0604030504040204" pitchFamily="50" charset="-128"/>
                          <a:ea typeface="Meiryo UI" panose="020B0604030504040204" pitchFamily="50" charset="-128"/>
                        </a:rPr>
                        <a:t>日本</a:t>
                      </a:r>
                    </a:p>
                  </a:txBody>
                  <a:tcPr anchor="ctr"/>
                </a:tc>
                <a:tc>
                  <a:txBody>
                    <a:bodyPr/>
                    <a:lstStyle/>
                    <a:p>
                      <a:r>
                        <a:rPr kumimoji="1" lang="en-US" altLang="ja-JP" sz="1600" dirty="0">
                          <a:latin typeface="Meiryo UI" panose="020B0604030504040204" pitchFamily="50" charset="-128"/>
                          <a:ea typeface="Meiryo UI" panose="020B0604030504040204" pitchFamily="50" charset="-128"/>
                        </a:rPr>
                        <a:t>60,000 Bq/L</a:t>
                      </a:r>
                      <a:endParaRPr kumimoji="1" lang="ja-JP" altLang="en-US" sz="1600" dirty="0">
                        <a:latin typeface="Meiryo UI" panose="020B0604030504040204" pitchFamily="50" charset="-128"/>
                        <a:ea typeface="Meiryo UI" panose="020B0604030504040204" pitchFamily="50" charset="-128"/>
                      </a:endParaRPr>
                    </a:p>
                  </a:txBody>
                  <a:tcPr/>
                </a:tc>
                <a:tc vMerge="1">
                  <a:txBody>
                    <a:bodyPr/>
                    <a:lstStyle/>
                    <a:p>
                      <a:endParaRPr kumimoji="1" lang="ja-JP" altLang="en-US" sz="1600" dirty="0"/>
                    </a:p>
                  </a:txBody>
                  <a:tcPr/>
                </a:tc>
                <a:tc>
                  <a:txBody>
                    <a:bodyPr/>
                    <a:lstStyle/>
                    <a:p>
                      <a:r>
                        <a:rPr kumimoji="1" lang="en-US" altLang="ja-JP" sz="1600" dirty="0">
                          <a:latin typeface="Meiryo UI" panose="020B0604030504040204" pitchFamily="50" charset="-128"/>
                          <a:ea typeface="Meiryo UI" panose="020B0604030504040204" pitchFamily="50" charset="-128"/>
                        </a:rPr>
                        <a:t>5 Bq/L</a:t>
                      </a:r>
                      <a:endParaRPr kumimoji="1" lang="ja-JP" altLang="en-US" sz="1600" dirty="0">
                        <a:latin typeface="Meiryo UI" panose="020B0604030504040204" pitchFamily="50" charset="-128"/>
                        <a:ea typeface="Meiryo UI" panose="020B0604030504040204" pitchFamily="50" charset="-128"/>
                      </a:endParaRPr>
                    </a:p>
                  </a:txBody>
                  <a:tcPr/>
                </a:tc>
                <a:tc vMerge="1">
                  <a:txBody>
                    <a:bodyPr/>
                    <a:lstStyle/>
                    <a:p>
                      <a:endParaRPr kumimoji="1" lang="ja-JP" altLang="en-US" sz="1600" dirty="0"/>
                    </a:p>
                  </a:txBody>
                  <a:tcPr/>
                </a:tc>
                <a:extLst>
                  <a:ext uri="{0D108BD9-81ED-4DB2-BD59-A6C34878D82A}">
                    <a16:rowId xmlns:a16="http://schemas.microsoft.com/office/drawing/2014/main" val="3526055549"/>
                  </a:ext>
                </a:extLst>
              </a:tr>
            </a:tbl>
          </a:graphicData>
        </a:graphic>
      </p:graphicFrame>
      <p:sp>
        <p:nvSpPr>
          <p:cNvPr id="7" name="正方形/長方形 6">
            <a:extLst>
              <a:ext uri="{FF2B5EF4-FFF2-40B4-BE49-F238E27FC236}">
                <a16:creationId xmlns:a16="http://schemas.microsoft.com/office/drawing/2014/main" id="{BDAFCED3-45CD-48E0-A6CD-8D929FD5DACB}"/>
              </a:ext>
            </a:extLst>
          </p:cNvPr>
          <p:cNvSpPr/>
          <p:nvPr/>
        </p:nvSpPr>
        <p:spPr>
          <a:xfrm>
            <a:off x="1894711" y="5651021"/>
            <a:ext cx="6877053" cy="415498"/>
          </a:xfrm>
          <a:prstGeom prst="rect">
            <a:avLst/>
          </a:prstGeom>
        </p:spPr>
        <p:txBody>
          <a:bodyPr wrap="square">
            <a:spAutoFit/>
          </a:bodyPr>
          <a:lstStyle/>
          <a:p>
            <a:pPr algn="r"/>
            <a:r>
              <a:rPr lang="en-US" altLang="ja-JP" sz="1050" dirty="0">
                <a:latin typeface="Meiryo UI" panose="020B0604030504040204" pitchFamily="50" charset="-128"/>
                <a:ea typeface="Meiryo UI" panose="020B0604030504040204" pitchFamily="50" charset="-128"/>
              </a:rPr>
              <a:t>※</a:t>
            </a:r>
            <a:r>
              <a:rPr lang="ja-JP" altLang="en-US" sz="1050" dirty="0">
                <a:latin typeface="Meiryo UI" panose="020B0604030504040204" pitchFamily="50" charset="-128"/>
                <a:ea typeface="Meiryo UI" panose="020B0604030504040204" pitchFamily="50" charset="-128"/>
              </a:rPr>
              <a:t>仏国、英国、カナダは統一した濃度限度を設定していない。</a:t>
            </a:r>
            <a:endParaRPr lang="en-US" altLang="ja-JP" sz="1050" dirty="0">
              <a:latin typeface="Meiryo UI" panose="020B0604030504040204" pitchFamily="50" charset="-128"/>
              <a:ea typeface="Meiryo UI" panose="020B0604030504040204" pitchFamily="50" charset="-128"/>
            </a:endParaRPr>
          </a:p>
          <a:p>
            <a:pPr algn="r"/>
            <a:r>
              <a:rPr lang="en-US" altLang="ja-JP" sz="1050" dirty="0">
                <a:latin typeface="Meiryo UI" panose="020B0604030504040204" pitchFamily="50" charset="-128"/>
                <a:ea typeface="Meiryo UI" panose="020B0604030504040204" pitchFamily="50" charset="-128"/>
              </a:rPr>
              <a:t>※</a:t>
            </a:r>
            <a:r>
              <a:rPr lang="ja-JP" altLang="en-US" sz="1050" dirty="0">
                <a:latin typeface="Meiryo UI" panose="020B0604030504040204" pitchFamily="50" charset="-128"/>
                <a:ea typeface="Meiryo UI" panose="020B0604030504040204" pitchFamily="50" charset="-128"/>
              </a:rPr>
              <a:t>米国は、職業人の線量限度（</a:t>
            </a:r>
            <a:r>
              <a:rPr lang="en-US" altLang="ja-JP" sz="1050" dirty="0"/>
              <a:t>8×10</a:t>
            </a:r>
            <a:r>
              <a:rPr lang="en-US" altLang="ja-JP" sz="1050" baseline="30000" dirty="0"/>
              <a:t>4</a:t>
            </a:r>
            <a:r>
              <a:rPr lang="en-US" altLang="ja-JP" sz="1050" dirty="0"/>
              <a:t> (µCi/</a:t>
            </a:r>
            <a:r>
              <a:rPr lang="ja-JP" altLang="en-US" sz="1050" dirty="0"/>
              <a:t>年</a:t>
            </a:r>
            <a:r>
              <a:rPr lang="en-US" altLang="ja-JP" sz="1050" dirty="0"/>
              <a:t>)</a:t>
            </a:r>
            <a:r>
              <a:rPr lang="ja-JP" altLang="en-US" sz="1050" dirty="0"/>
              <a:t>）</a:t>
            </a:r>
            <a:r>
              <a:rPr lang="ja-JP" altLang="en-US" sz="1050" dirty="0">
                <a:latin typeface="Meiryo UI" panose="020B0604030504040204" pitchFamily="50" charset="-128"/>
                <a:ea typeface="Meiryo UI" panose="020B0604030504040204" pitchFamily="50" charset="-128"/>
              </a:rPr>
              <a:t>から公衆の線量限度（</a:t>
            </a:r>
            <a:r>
              <a:rPr lang="en-US" altLang="ja-JP" sz="1050" dirty="0">
                <a:latin typeface="Meiryo UI" panose="020B0604030504040204" pitchFamily="50" charset="-128"/>
                <a:ea typeface="Meiryo UI" panose="020B0604030504040204" pitchFamily="50" charset="-128"/>
              </a:rPr>
              <a:t>1mSv/</a:t>
            </a:r>
            <a:r>
              <a:rPr lang="ja-JP" altLang="en-US" sz="1050" dirty="0">
                <a:latin typeface="Meiryo UI" panose="020B0604030504040204" pitchFamily="50" charset="-128"/>
                <a:ea typeface="Meiryo UI" panose="020B0604030504040204" pitchFamily="50" charset="-128"/>
              </a:rPr>
              <a:t>年）への換算を行うことで算出している。</a:t>
            </a:r>
          </a:p>
        </p:txBody>
      </p:sp>
      <p:sp>
        <p:nvSpPr>
          <p:cNvPr id="12" name="テキスト ボックス 11">
            <a:extLst>
              <a:ext uri="{FF2B5EF4-FFF2-40B4-BE49-F238E27FC236}">
                <a16:creationId xmlns:a16="http://schemas.microsoft.com/office/drawing/2014/main" id="{37CECC8C-B4D6-4FC0-801C-F978C5163EAE}"/>
              </a:ext>
            </a:extLst>
          </p:cNvPr>
          <p:cNvSpPr txBox="1"/>
          <p:nvPr/>
        </p:nvSpPr>
        <p:spPr>
          <a:xfrm>
            <a:off x="2069960" y="3585159"/>
            <a:ext cx="5020259" cy="307777"/>
          </a:xfrm>
          <a:prstGeom prst="rect">
            <a:avLst/>
          </a:prstGeom>
          <a:noFill/>
        </p:spPr>
        <p:txBody>
          <a:bodyPr wrap="square" rtlCol="0">
            <a:spAutoFit/>
          </a:bodyPr>
          <a:lstStyle/>
          <a:p>
            <a:pPr algn="ctr"/>
            <a:r>
              <a:rPr kumimoji="1" lang="ja-JP" altLang="en-US" sz="1400" b="1" dirty="0">
                <a:latin typeface="Meiryo UI" panose="020B0604030504040204" pitchFamily="50" charset="-128"/>
                <a:ea typeface="Meiryo UI" panose="020B0604030504040204" pitchFamily="50" charset="-128"/>
              </a:rPr>
              <a:t>表　国内外の規制基準（濃度）</a:t>
            </a:r>
          </a:p>
        </p:txBody>
      </p:sp>
    </p:spTree>
    <p:extLst>
      <p:ext uri="{BB962C8B-B14F-4D97-AF65-F5344CB8AC3E}">
        <p14:creationId xmlns:p14="http://schemas.microsoft.com/office/powerpoint/2010/main" val="3920422902"/>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1" name="四角形: 角を丸くする 150">
            <a:extLst>
              <a:ext uri="{FF2B5EF4-FFF2-40B4-BE49-F238E27FC236}">
                <a16:creationId xmlns:a16="http://schemas.microsoft.com/office/drawing/2014/main" id="{3646E4A8-E1AF-41F3-AA6E-8FBD10B9CD58}"/>
              </a:ext>
            </a:extLst>
          </p:cNvPr>
          <p:cNvSpPr/>
          <p:nvPr/>
        </p:nvSpPr>
        <p:spPr>
          <a:xfrm>
            <a:off x="262907" y="3135016"/>
            <a:ext cx="5487836" cy="1888872"/>
          </a:xfrm>
          <a:prstGeom prst="roundRect">
            <a:avLst/>
          </a:prstGeom>
          <a:solidFill>
            <a:schemeClr val="accent4">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eiryo UI" panose="020B0604030504040204" pitchFamily="50" charset="-128"/>
              <a:ea typeface="Meiryo UI" panose="020B0604030504040204" pitchFamily="50" charset="-128"/>
            </a:endParaRPr>
          </a:p>
        </p:txBody>
      </p:sp>
      <p:sp>
        <p:nvSpPr>
          <p:cNvPr id="2" name="タイトル 1">
            <a:extLst>
              <a:ext uri="{FF2B5EF4-FFF2-40B4-BE49-F238E27FC236}">
                <a16:creationId xmlns:a16="http://schemas.microsoft.com/office/drawing/2014/main" id="{58D20457-6617-4431-9136-64674BE6E1A3}"/>
              </a:ext>
            </a:extLst>
          </p:cNvPr>
          <p:cNvSpPr>
            <a:spLocks noGrp="1"/>
          </p:cNvSpPr>
          <p:nvPr>
            <p:ph type="title"/>
          </p:nvPr>
        </p:nvSpPr>
        <p:spPr>
          <a:xfrm>
            <a:off x="388417" y="172035"/>
            <a:ext cx="8383347" cy="533089"/>
          </a:xfrm>
        </p:spPr>
        <p:txBody>
          <a:bodyPr>
            <a:noAutofit/>
          </a:bodyPr>
          <a:lstStyle/>
          <a:p>
            <a:r>
              <a:rPr lang="en-US" altLang="ja-JP" dirty="0"/>
              <a:t>5</a:t>
            </a:r>
            <a:r>
              <a:rPr kumimoji="1" lang="en-US" altLang="ja-JP" dirty="0"/>
              <a:t>.6</a:t>
            </a:r>
            <a:r>
              <a:rPr lang="ja-JP" altLang="en-US" dirty="0"/>
              <a:t>　国内外の規制基準（濃度）（</a:t>
            </a:r>
            <a:r>
              <a:rPr lang="en-US" altLang="ja-JP" dirty="0"/>
              <a:t>2/2</a:t>
            </a:r>
            <a:r>
              <a:rPr lang="ja-JP" altLang="en-US" dirty="0"/>
              <a:t>）</a:t>
            </a:r>
            <a:endParaRPr kumimoji="1" lang="ja-JP" altLang="en-US" dirty="0"/>
          </a:p>
        </p:txBody>
      </p:sp>
      <p:sp>
        <p:nvSpPr>
          <p:cNvPr id="5" name="スライド番号プレースホルダー 4">
            <a:extLst>
              <a:ext uri="{FF2B5EF4-FFF2-40B4-BE49-F238E27FC236}">
                <a16:creationId xmlns:a16="http://schemas.microsoft.com/office/drawing/2014/main" id="{68AF8F48-9921-43BD-8392-73F831F48924}"/>
              </a:ext>
            </a:extLst>
          </p:cNvPr>
          <p:cNvSpPr>
            <a:spLocks noGrp="1"/>
          </p:cNvSpPr>
          <p:nvPr>
            <p:ph type="sldNum" sz="quarter" idx="12"/>
          </p:nvPr>
        </p:nvSpPr>
        <p:spPr/>
        <p:txBody>
          <a:bodyPr/>
          <a:lstStyle/>
          <a:p>
            <a:fld id="{787F0561-F29F-4014-88F6-9EE3D1B23701}" type="slidenum">
              <a:rPr kumimoji="1" lang="ja-JP" altLang="en-US" smtClean="0">
                <a:latin typeface="Meiryo UI" panose="020B0604030504040204" pitchFamily="50" charset="-128"/>
                <a:ea typeface="Meiryo UI" panose="020B0604030504040204" pitchFamily="50" charset="-128"/>
              </a:rPr>
              <a:pPr/>
              <a:t>44</a:t>
            </a:fld>
            <a:endParaRPr kumimoji="1" lang="ja-JP" altLang="en-US" dirty="0">
              <a:latin typeface="Meiryo UI" panose="020B0604030504040204" pitchFamily="50" charset="-128"/>
              <a:ea typeface="Meiryo UI" panose="020B0604030504040204" pitchFamily="50" charset="-128"/>
            </a:endParaRPr>
          </a:p>
        </p:txBody>
      </p:sp>
      <p:sp>
        <p:nvSpPr>
          <p:cNvPr id="8" name="テキスト ボックス 7">
            <a:extLst>
              <a:ext uri="{FF2B5EF4-FFF2-40B4-BE49-F238E27FC236}">
                <a16:creationId xmlns:a16="http://schemas.microsoft.com/office/drawing/2014/main" id="{F255F55E-C0E1-42AF-AE0B-B6D988560EDF}"/>
              </a:ext>
            </a:extLst>
          </p:cNvPr>
          <p:cNvSpPr txBox="1"/>
          <p:nvPr/>
        </p:nvSpPr>
        <p:spPr>
          <a:xfrm>
            <a:off x="386891" y="6308367"/>
            <a:ext cx="7923400" cy="415498"/>
          </a:xfrm>
          <a:prstGeom prst="rect">
            <a:avLst/>
          </a:prstGeom>
          <a:noFill/>
        </p:spPr>
        <p:txBody>
          <a:bodyPr wrap="square" rtlCol="0">
            <a:spAutoFit/>
          </a:bodyPr>
          <a:lstStyle/>
          <a:p>
            <a:r>
              <a:rPr kumimoji="1" lang="ja-JP" altLang="en-US" sz="1050" dirty="0">
                <a:latin typeface="Meiryo UI" panose="020B0604030504040204" pitchFamily="50" charset="-128"/>
                <a:ea typeface="Meiryo UI" panose="020B0604030504040204" pitchFamily="50" charset="-128"/>
              </a:rPr>
              <a:t>「原子力規制庁、多核種除去設備等処理水の取扱いに関する小委員会（第</a:t>
            </a:r>
            <a:r>
              <a:rPr kumimoji="1" lang="en-US" altLang="ja-JP" sz="1050" dirty="0">
                <a:latin typeface="Meiryo UI" panose="020B0604030504040204" pitchFamily="50" charset="-128"/>
                <a:ea typeface="Meiryo UI" panose="020B0604030504040204" pitchFamily="50" charset="-128"/>
              </a:rPr>
              <a:t>11</a:t>
            </a:r>
            <a:r>
              <a:rPr kumimoji="1" lang="ja-JP" altLang="en-US" sz="1050" dirty="0">
                <a:latin typeface="Meiryo UI" panose="020B0604030504040204" pitchFamily="50" charset="-128"/>
                <a:ea typeface="Meiryo UI" panose="020B0604030504040204" pitchFamily="50" charset="-128"/>
              </a:rPr>
              <a:t>回）資料</a:t>
            </a:r>
            <a:r>
              <a:rPr kumimoji="1" lang="en-US" altLang="ja-JP" sz="1050" dirty="0">
                <a:latin typeface="Meiryo UI" panose="020B0604030504040204" pitchFamily="50" charset="-128"/>
                <a:ea typeface="Meiryo UI" panose="020B0604030504040204" pitchFamily="50" charset="-128"/>
              </a:rPr>
              <a:t>3-2</a:t>
            </a:r>
            <a:r>
              <a:rPr kumimoji="1" lang="ja-JP" altLang="en-US" sz="1050" dirty="0">
                <a:latin typeface="Meiryo UI" panose="020B0604030504040204" pitchFamily="50" charset="-128"/>
                <a:ea typeface="Meiryo UI" panose="020B0604030504040204" pitchFamily="50" charset="-128"/>
              </a:rPr>
              <a:t> 放射性廃棄物に対する規制について、</a:t>
            </a:r>
            <a:r>
              <a:rPr kumimoji="1" lang="en-US" altLang="ja-JP" sz="1050" dirty="0">
                <a:latin typeface="Meiryo UI" panose="020B0604030504040204" pitchFamily="50" charset="-128"/>
                <a:ea typeface="Meiryo UI" panose="020B0604030504040204" pitchFamily="50" charset="-128"/>
              </a:rPr>
              <a:t>P.7</a:t>
            </a:r>
            <a:r>
              <a:rPr kumimoji="1" lang="ja-JP" altLang="en-US" sz="1050" dirty="0" err="1">
                <a:latin typeface="Meiryo UI" panose="020B0604030504040204" pitchFamily="50" charset="-128"/>
                <a:ea typeface="Meiryo UI" panose="020B0604030504040204" pitchFamily="50" charset="-128"/>
              </a:rPr>
              <a:t>、</a:t>
            </a:r>
            <a:endParaRPr kumimoji="1" lang="en-US" altLang="ja-JP" sz="1050" dirty="0">
              <a:latin typeface="Meiryo UI" panose="020B0604030504040204" pitchFamily="50" charset="-128"/>
              <a:ea typeface="Meiryo UI" panose="020B0604030504040204" pitchFamily="50" charset="-128"/>
            </a:endParaRPr>
          </a:p>
          <a:p>
            <a:r>
              <a:rPr kumimoji="1" lang="ja-JP" altLang="en-US" sz="1050" dirty="0">
                <a:latin typeface="Meiryo UI" panose="020B0604030504040204" pitchFamily="50" charset="-128"/>
                <a:ea typeface="Meiryo UI" panose="020B0604030504040204" pitchFamily="50" charset="-128"/>
              </a:rPr>
              <a:t>平成</a:t>
            </a:r>
            <a:r>
              <a:rPr kumimoji="1" lang="en-US" altLang="ja-JP" sz="1050" dirty="0">
                <a:latin typeface="Meiryo UI" panose="020B0604030504040204" pitchFamily="50" charset="-128"/>
                <a:ea typeface="Meiryo UI" panose="020B0604030504040204" pitchFamily="50" charset="-128"/>
              </a:rPr>
              <a:t>30</a:t>
            </a:r>
            <a:r>
              <a:rPr kumimoji="1" lang="ja-JP" altLang="en-US" sz="1050" dirty="0">
                <a:latin typeface="Meiryo UI" panose="020B0604030504040204" pitchFamily="50" charset="-128"/>
                <a:ea typeface="Meiryo UI" panose="020B0604030504040204" pitchFamily="50" charset="-128"/>
              </a:rPr>
              <a:t>年</a:t>
            </a:r>
            <a:r>
              <a:rPr kumimoji="1" lang="en-US" altLang="ja-JP" sz="1050" dirty="0">
                <a:latin typeface="Meiryo UI" panose="020B0604030504040204" pitchFamily="50" charset="-128"/>
                <a:ea typeface="Meiryo UI" panose="020B0604030504040204" pitchFamily="50" charset="-128"/>
              </a:rPr>
              <a:t>11</a:t>
            </a:r>
            <a:r>
              <a:rPr kumimoji="1" lang="ja-JP" altLang="en-US" sz="1050" dirty="0">
                <a:latin typeface="Meiryo UI" panose="020B0604030504040204" pitchFamily="50" charset="-128"/>
                <a:ea typeface="Meiryo UI" panose="020B0604030504040204" pitchFamily="50" charset="-128"/>
              </a:rPr>
              <a:t>月</a:t>
            </a:r>
            <a:r>
              <a:rPr kumimoji="1" lang="en-US" altLang="ja-JP" sz="1050" dirty="0">
                <a:latin typeface="Meiryo UI" panose="020B0604030504040204" pitchFamily="50" charset="-128"/>
                <a:ea typeface="Meiryo UI" panose="020B0604030504040204" pitchFamily="50" charset="-128"/>
              </a:rPr>
              <a:t>30</a:t>
            </a:r>
            <a:r>
              <a:rPr kumimoji="1" lang="ja-JP" altLang="en-US" sz="1050" dirty="0">
                <a:latin typeface="Meiryo UI" panose="020B0604030504040204" pitchFamily="50" charset="-128"/>
                <a:ea typeface="Meiryo UI" panose="020B0604030504040204" pitchFamily="50" charset="-128"/>
              </a:rPr>
              <a:t>日」</a:t>
            </a:r>
          </a:p>
        </p:txBody>
      </p:sp>
      <p:sp>
        <p:nvSpPr>
          <p:cNvPr id="11" name="正方形/長方形 10">
            <a:extLst>
              <a:ext uri="{FF2B5EF4-FFF2-40B4-BE49-F238E27FC236}">
                <a16:creationId xmlns:a16="http://schemas.microsoft.com/office/drawing/2014/main" id="{6C1B43C2-A610-4FD9-BBC4-698D040E61B1}"/>
              </a:ext>
            </a:extLst>
          </p:cNvPr>
          <p:cNvSpPr/>
          <p:nvPr/>
        </p:nvSpPr>
        <p:spPr>
          <a:xfrm>
            <a:off x="370936" y="1206978"/>
            <a:ext cx="8402128" cy="1459788"/>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buFont typeface="Wingdings" panose="05000000000000000000" pitchFamily="2" charset="2"/>
              <a:buChar char="l"/>
            </a:pPr>
            <a:r>
              <a:rPr kumimoji="1" lang="ja-JP" altLang="en-US" dirty="0">
                <a:solidFill>
                  <a:schemeClr val="tx1"/>
                </a:solidFill>
                <a:latin typeface="Meiryo UI" panose="020B0604030504040204" pitchFamily="50" charset="-128"/>
                <a:ea typeface="Meiryo UI" panose="020B0604030504040204" pitchFamily="50" charset="-128"/>
              </a:rPr>
              <a:t>トリチウムの水中の濃度限度は、トリチウムが含まれた水を生まれてから</a:t>
            </a:r>
            <a:r>
              <a:rPr kumimoji="1" lang="en-US" altLang="ja-JP" dirty="0">
                <a:solidFill>
                  <a:schemeClr val="tx1"/>
                </a:solidFill>
                <a:latin typeface="Meiryo UI" panose="020B0604030504040204" pitchFamily="50" charset="-128"/>
                <a:ea typeface="Meiryo UI" panose="020B0604030504040204" pitchFamily="50" charset="-128"/>
              </a:rPr>
              <a:t>70</a:t>
            </a:r>
            <a:r>
              <a:rPr kumimoji="1" lang="ja-JP" altLang="en-US" dirty="0">
                <a:solidFill>
                  <a:schemeClr val="tx1"/>
                </a:solidFill>
                <a:latin typeface="Meiryo UI" panose="020B0604030504040204" pitchFamily="50" charset="-128"/>
                <a:ea typeface="Meiryo UI" panose="020B0604030504040204" pitchFamily="50" charset="-128"/>
              </a:rPr>
              <a:t>歳になるまで毎日飲み続けたとき、平均線量率が法令に基づく実効線量限度（</a:t>
            </a:r>
            <a:r>
              <a:rPr kumimoji="1" lang="en-US" altLang="ja-JP" dirty="0">
                <a:solidFill>
                  <a:schemeClr val="tx1"/>
                </a:solidFill>
                <a:latin typeface="Meiryo UI" panose="020B0604030504040204" pitchFamily="50" charset="-128"/>
                <a:ea typeface="Meiryo UI" panose="020B0604030504040204" pitchFamily="50" charset="-128"/>
              </a:rPr>
              <a:t>1mSv/</a:t>
            </a:r>
            <a:r>
              <a:rPr kumimoji="1" lang="ja-JP" altLang="en-US" dirty="0">
                <a:solidFill>
                  <a:schemeClr val="tx1"/>
                </a:solidFill>
                <a:latin typeface="Meiryo UI" panose="020B0604030504040204" pitchFamily="50" charset="-128"/>
                <a:ea typeface="Meiryo UI" panose="020B0604030504040204" pitchFamily="50" charset="-128"/>
              </a:rPr>
              <a:t>年）に達するとして計算された数値である。</a:t>
            </a:r>
            <a:endParaRPr kumimoji="1" lang="en-US" altLang="ja-JP" dirty="0">
              <a:solidFill>
                <a:schemeClr val="tx1"/>
              </a:solidFill>
              <a:latin typeface="Meiryo UI" panose="020B0604030504040204" pitchFamily="50" charset="-128"/>
              <a:ea typeface="Meiryo UI" panose="020B0604030504040204" pitchFamily="50" charset="-128"/>
            </a:endParaRPr>
          </a:p>
          <a:p>
            <a:pPr marL="285750" indent="-285750">
              <a:buFont typeface="Wingdings" panose="05000000000000000000" pitchFamily="2" charset="2"/>
              <a:buChar char="l"/>
            </a:pPr>
            <a:r>
              <a:rPr kumimoji="1" lang="ja-JP" altLang="en-US" dirty="0">
                <a:solidFill>
                  <a:schemeClr val="tx1"/>
                </a:solidFill>
                <a:latin typeface="Meiryo UI" panose="020B0604030504040204" pitchFamily="50" charset="-128"/>
                <a:ea typeface="Meiryo UI" panose="020B0604030504040204" pitchFamily="50" charset="-128"/>
              </a:rPr>
              <a:t>計算には、</a:t>
            </a:r>
            <a:r>
              <a:rPr kumimoji="1" lang="en-US" altLang="ja-JP" dirty="0">
                <a:solidFill>
                  <a:schemeClr val="tx1"/>
                </a:solidFill>
                <a:latin typeface="Meiryo UI" panose="020B0604030504040204" pitchFamily="50" charset="-128"/>
                <a:ea typeface="Meiryo UI" panose="020B0604030504040204" pitchFamily="50" charset="-128"/>
              </a:rPr>
              <a:t>ICRP</a:t>
            </a:r>
            <a:r>
              <a:rPr kumimoji="1" lang="ja-JP" altLang="en-US" dirty="0">
                <a:solidFill>
                  <a:schemeClr val="tx1"/>
                </a:solidFill>
                <a:latin typeface="Meiryo UI" panose="020B0604030504040204" pitchFamily="50" charset="-128"/>
                <a:ea typeface="Meiryo UI" panose="020B0604030504040204" pitchFamily="50" charset="-128"/>
              </a:rPr>
              <a:t>が公開している年齢によって異なる線量係数や年間摂水量を用いて計算している。</a:t>
            </a:r>
            <a:endParaRPr kumimoji="1" lang="en-US" altLang="ja-JP" dirty="0">
              <a:solidFill>
                <a:schemeClr val="tx1"/>
              </a:solidFill>
              <a:latin typeface="Meiryo UI" panose="020B0604030504040204" pitchFamily="50" charset="-128"/>
              <a:ea typeface="Meiryo UI" panose="020B0604030504040204" pitchFamily="50" charset="-128"/>
            </a:endParaRPr>
          </a:p>
        </p:txBody>
      </p:sp>
      <p:sp>
        <p:nvSpPr>
          <p:cNvPr id="12" name="正方形/長方形 11">
            <a:extLst>
              <a:ext uri="{FF2B5EF4-FFF2-40B4-BE49-F238E27FC236}">
                <a16:creationId xmlns:a16="http://schemas.microsoft.com/office/drawing/2014/main" id="{73346F47-9966-48B2-AEBF-3209EB94DD08}"/>
              </a:ext>
            </a:extLst>
          </p:cNvPr>
          <p:cNvSpPr/>
          <p:nvPr/>
        </p:nvSpPr>
        <p:spPr>
          <a:xfrm>
            <a:off x="370936" y="810127"/>
            <a:ext cx="8402128" cy="35636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dirty="0">
                <a:solidFill>
                  <a:schemeClr val="tx1"/>
                </a:solidFill>
                <a:latin typeface="Meiryo UI" panose="020B0604030504040204" pitchFamily="50" charset="-128"/>
                <a:ea typeface="Meiryo UI" panose="020B0604030504040204" pitchFamily="50" charset="-128"/>
              </a:rPr>
              <a:t>トリチウムの水中の濃度限度（</a:t>
            </a:r>
            <a:r>
              <a:rPr kumimoji="1" lang="en-US" altLang="ja-JP" dirty="0">
                <a:solidFill>
                  <a:schemeClr val="tx1"/>
                </a:solidFill>
                <a:latin typeface="Meiryo UI" panose="020B0604030504040204" pitchFamily="50" charset="-128"/>
                <a:ea typeface="Meiryo UI" panose="020B0604030504040204" pitchFamily="50" charset="-128"/>
              </a:rPr>
              <a:t>6</a:t>
            </a:r>
            <a:r>
              <a:rPr kumimoji="1" lang="ja-JP" altLang="en-US" dirty="0">
                <a:solidFill>
                  <a:schemeClr val="tx1"/>
                </a:solidFill>
                <a:latin typeface="Meiryo UI" panose="020B0604030504040204" pitchFamily="50" charset="-128"/>
                <a:ea typeface="Meiryo UI" panose="020B0604030504040204" pitchFamily="50" charset="-128"/>
              </a:rPr>
              <a:t>万</a:t>
            </a:r>
            <a:r>
              <a:rPr kumimoji="1" lang="en-US" altLang="ja-JP" dirty="0">
                <a:solidFill>
                  <a:schemeClr val="tx1"/>
                </a:solidFill>
                <a:latin typeface="Meiryo UI" panose="020B0604030504040204" pitchFamily="50" charset="-128"/>
                <a:ea typeface="Meiryo UI" panose="020B0604030504040204" pitchFamily="50" charset="-128"/>
              </a:rPr>
              <a:t>Bq/L</a:t>
            </a:r>
            <a:r>
              <a:rPr kumimoji="1" lang="ja-JP" altLang="en-US" dirty="0">
                <a:solidFill>
                  <a:schemeClr val="tx1"/>
                </a:solidFill>
                <a:latin typeface="Meiryo UI" panose="020B0604030504040204" pitchFamily="50" charset="-128"/>
                <a:ea typeface="Meiryo UI" panose="020B0604030504040204" pitchFamily="50" charset="-128"/>
              </a:rPr>
              <a:t>）の根拠は？</a:t>
            </a:r>
            <a:endParaRPr kumimoji="1" lang="en-US" altLang="ja-JP" dirty="0">
              <a:solidFill>
                <a:schemeClr val="tx1"/>
              </a:solidFill>
              <a:latin typeface="Meiryo UI" panose="020B0604030504040204" pitchFamily="50" charset="-128"/>
              <a:ea typeface="Meiryo UI" panose="020B0604030504040204" pitchFamily="50" charset="-128"/>
            </a:endParaRPr>
          </a:p>
        </p:txBody>
      </p:sp>
      <p:grpSp>
        <p:nvGrpSpPr>
          <p:cNvPr id="149" name="グループ化 148">
            <a:extLst>
              <a:ext uri="{FF2B5EF4-FFF2-40B4-BE49-F238E27FC236}">
                <a16:creationId xmlns:a16="http://schemas.microsoft.com/office/drawing/2014/main" id="{81BFEB4B-E72D-4FBF-A6E5-A67BA69861D1}"/>
              </a:ext>
            </a:extLst>
          </p:cNvPr>
          <p:cNvGrpSpPr/>
          <p:nvPr/>
        </p:nvGrpSpPr>
        <p:grpSpPr>
          <a:xfrm>
            <a:off x="4153058" y="3272610"/>
            <a:ext cx="1576779" cy="1647813"/>
            <a:chOff x="4408038" y="4435427"/>
            <a:chExt cx="1576779" cy="1647813"/>
          </a:xfrm>
        </p:grpSpPr>
        <p:grpSp>
          <p:nvGrpSpPr>
            <p:cNvPr id="72" name="Group 161">
              <a:extLst>
                <a:ext uri="{FF2B5EF4-FFF2-40B4-BE49-F238E27FC236}">
                  <a16:creationId xmlns:a16="http://schemas.microsoft.com/office/drawing/2014/main" id="{2D92C833-A05E-4EBB-A059-84B4DAEFA09F}"/>
                </a:ext>
              </a:extLst>
            </p:cNvPr>
            <p:cNvGrpSpPr>
              <a:grpSpLocks/>
            </p:cNvGrpSpPr>
            <p:nvPr/>
          </p:nvGrpSpPr>
          <p:grpSpPr bwMode="auto">
            <a:xfrm>
              <a:off x="4957711" y="4435427"/>
              <a:ext cx="562148" cy="859075"/>
              <a:chOff x="4253" y="1312"/>
              <a:chExt cx="380" cy="773"/>
            </a:xfrm>
          </p:grpSpPr>
          <p:sp>
            <p:nvSpPr>
              <p:cNvPr id="73" name="Freeform 162">
                <a:extLst>
                  <a:ext uri="{FF2B5EF4-FFF2-40B4-BE49-F238E27FC236}">
                    <a16:creationId xmlns:a16="http://schemas.microsoft.com/office/drawing/2014/main" id="{D59C10C1-BA2E-40FF-864A-0B76FF1B12B9}"/>
                  </a:ext>
                </a:extLst>
              </p:cNvPr>
              <p:cNvSpPr>
                <a:spLocks noChangeAspect="1"/>
              </p:cNvSpPr>
              <p:nvPr/>
            </p:nvSpPr>
            <p:spPr bwMode="gray">
              <a:xfrm>
                <a:off x="4253" y="1392"/>
                <a:ext cx="380" cy="693"/>
              </a:xfrm>
              <a:custGeom>
                <a:avLst/>
                <a:gdLst>
                  <a:gd name="T0" fmla="*/ 56 w 161"/>
                  <a:gd name="T1" fmla="*/ 7 h 293"/>
                  <a:gd name="T2" fmla="*/ 41 w 161"/>
                  <a:gd name="T3" fmla="*/ 26 h 293"/>
                  <a:gd name="T4" fmla="*/ 50 w 161"/>
                  <a:gd name="T5" fmla="*/ 43 h 293"/>
                  <a:gd name="T6" fmla="*/ 50 w 161"/>
                  <a:gd name="T7" fmla="*/ 67 h 293"/>
                  <a:gd name="T8" fmla="*/ 0 w 161"/>
                  <a:gd name="T9" fmla="*/ 136 h 293"/>
                  <a:gd name="T10" fmla="*/ 0 w 161"/>
                  <a:gd name="T11" fmla="*/ 257 h 293"/>
                  <a:gd name="T12" fmla="*/ 81 w 161"/>
                  <a:gd name="T13" fmla="*/ 293 h 293"/>
                  <a:gd name="T14" fmla="*/ 161 w 161"/>
                  <a:gd name="T15" fmla="*/ 257 h 293"/>
                  <a:gd name="T16" fmla="*/ 161 w 161"/>
                  <a:gd name="T17" fmla="*/ 136 h 293"/>
                  <a:gd name="T18" fmla="*/ 111 w 161"/>
                  <a:gd name="T19" fmla="*/ 67 h 293"/>
                  <a:gd name="T20" fmla="*/ 111 w 161"/>
                  <a:gd name="T21" fmla="*/ 44 h 293"/>
                  <a:gd name="T22" fmla="*/ 120 w 161"/>
                  <a:gd name="T23" fmla="*/ 26 h 293"/>
                  <a:gd name="T24" fmla="*/ 106 w 161"/>
                  <a:gd name="T25" fmla="*/ 8 h 293"/>
                  <a:gd name="T26" fmla="*/ 56 w 161"/>
                  <a:gd name="T27" fmla="*/ 7 h 2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61" h="293">
                    <a:moveTo>
                      <a:pt x="56" y="7"/>
                    </a:moveTo>
                    <a:cubicBezTo>
                      <a:pt x="49" y="10"/>
                      <a:pt x="41" y="17"/>
                      <a:pt x="41" y="26"/>
                    </a:cubicBezTo>
                    <a:cubicBezTo>
                      <a:pt x="41" y="34"/>
                      <a:pt x="47" y="41"/>
                      <a:pt x="50" y="43"/>
                    </a:cubicBezTo>
                    <a:cubicBezTo>
                      <a:pt x="50" y="46"/>
                      <a:pt x="50" y="63"/>
                      <a:pt x="50" y="67"/>
                    </a:cubicBezTo>
                    <a:cubicBezTo>
                      <a:pt x="40" y="71"/>
                      <a:pt x="0" y="89"/>
                      <a:pt x="0" y="136"/>
                    </a:cubicBezTo>
                    <a:cubicBezTo>
                      <a:pt x="0" y="257"/>
                      <a:pt x="0" y="257"/>
                      <a:pt x="0" y="257"/>
                    </a:cubicBezTo>
                    <a:cubicBezTo>
                      <a:pt x="0" y="278"/>
                      <a:pt x="36" y="293"/>
                      <a:pt x="81" y="293"/>
                    </a:cubicBezTo>
                    <a:cubicBezTo>
                      <a:pt x="126" y="293"/>
                      <a:pt x="161" y="278"/>
                      <a:pt x="161" y="257"/>
                    </a:cubicBezTo>
                    <a:cubicBezTo>
                      <a:pt x="161" y="136"/>
                      <a:pt x="161" y="136"/>
                      <a:pt x="161" y="136"/>
                    </a:cubicBezTo>
                    <a:cubicBezTo>
                      <a:pt x="161" y="89"/>
                      <a:pt x="122" y="71"/>
                      <a:pt x="111" y="67"/>
                    </a:cubicBezTo>
                    <a:cubicBezTo>
                      <a:pt x="111" y="63"/>
                      <a:pt x="111" y="46"/>
                      <a:pt x="111" y="44"/>
                    </a:cubicBezTo>
                    <a:cubicBezTo>
                      <a:pt x="114" y="41"/>
                      <a:pt x="120" y="35"/>
                      <a:pt x="120" y="26"/>
                    </a:cubicBezTo>
                    <a:cubicBezTo>
                      <a:pt x="120" y="15"/>
                      <a:pt x="113" y="10"/>
                      <a:pt x="106" y="8"/>
                    </a:cubicBezTo>
                    <a:cubicBezTo>
                      <a:pt x="94" y="3"/>
                      <a:pt x="72" y="0"/>
                      <a:pt x="56" y="7"/>
                    </a:cubicBezTo>
                    <a:close/>
                  </a:path>
                </a:pathLst>
              </a:custGeom>
              <a:solidFill>
                <a:srgbClr val="2D6C7B"/>
              </a:solidFill>
              <a:ln>
                <a:noFill/>
              </a:ln>
              <a:effectLst/>
              <a:extLst>
                <a:ext uri="{91240B29-F687-4F45-9708-019B960494DF}">
                  <a14:hiddenLine xmlns:a14="http://schemas.microsoft.com/office/drawing/2010/main" w="9525" cap="flat" cmpd="sng">
                    <a:solidFill>
                      <a:srgbClr val="000000"/>
                    </a:solidFill>
                    <a:prstDash val="solid"/>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ja-JP" altLang="en-US">
                  <a:latin typeface="Meiryo UI" panose="020B0604030504040204" pitchFamily="50" charset="-128"/>
                  <a:ea typeface="Meiryo UI" panose="020B0604030504040204" pitchFamily="50" charset="-128"/>
                </a:endParaRPr>
              </a:p>
            </p:txBody>
          </p:sp>
          <p:sp>
            <p:nvSpPr>
              <p:cNvPr id="74" name="Freeform 163">
                <a:extLst>
                  <a:ext uri="{FF2B5EF4-FFF2-40B4-BE49-F238E27FC236}">
                    <a16:creationId xmlns:a16="http://schemas.microsoft.com/office/drawing/2014/main" id="{B88B6368-46A4-4A60-AB56-01593F7FBE6F}"/>
                  </a:ext>
                </a:extLst>
              </p:cNvPr>
              <p:cNvSpPr>
                <a:spLocks noChangeAspect="1"/>
              </p:cNvSpPr>
              <p:nvPr/>
            </p:nvSpPr>
            <p:spPr bwMode="gray">
              <a:xfrm>
                <a:off x="4272" y="1411"/>
                <a:ext cx="345" cy="657"/>
              </a:xfrm>
              <a:custGeom>
                <a:avLst/>
                <a:gdLst>
                  <a:gd name="T0" fmla="*/ 98 w 146"/>
                  <a:gd name="T1" fmla="*/ 65 h 278"/>
                  <a:gd name="T2" fmla="*/ 96 w 146"/>
                  <a:gd name="T3" fmla="*/ 64 h 278"/>
                  <a:gd name="T4" fmla="*/ 96 w 146"/>
                  <a:gd name="T5" fmla="*/ 39 h 278"/>
                  <a:gd name="T6" fmla="*/ 73 w 146"/>
                  <a:gd name="T7" fmla="*/ 43 h 278"/>
                  <a:gd name="T8" fmla="*/ 61 w 146"/>
                  <a:gd name="T9" fmla="*/ 41 h 278"/>
                  <a:gd name="T10" fmla="*/ 58 w 146"/>
                  <a:gd name="T11" fmla="*/ 37 h 278"/>
                  <a:gd name="T12" fmla="*/ 62 w 146"/>
                  <a:gd name="T13" fmla="*/ 34 h 278"/>
                  <a:gd name="T14" fmla="*/ 73 w 146"/>
                  <a:gd name="T15" fmla="*/ 36 h 278"/>
                  <a:gd name="T16" fmla="*/ 97 w 146"/>
                  <a:gd name="T17" fmla="*/ 31 h 278"/>
                  <a:gd name="T18" fmla="*/ 97 w 146"/>
                  <a:gd name="T19" fmla="*/ 31 h 278"/>
                  <a:gd name="T20" fmla="*/ 105 w 146"/>
                  <a:gd name="T21" fmla="*/ 18 h 278"/>
                  <a:gd name="T22" fmla="*/ 96 w 146"/>
                  <a:gd name="T23" fmla="*/ 6 h 278"/>
                  <a:gd name="T24" fmla="*/ 50 w 146"/>
                  <a:gd name="T25" fmla="*/ 6 h 278"/>
                  <a:gd name="T26" fmla="*/ 40 w 146"/>
                  <a:gd name="T27" fmla="*/ 18 h 278"/>
                  <a:gd name="T28" fmla="*/ 48 w 146"/>
                  <a:gd name="T29" fmla="*/ 31 h 278"/>
                  <a:gd name="T30" fmla="*/ 50 w 146"/>
                  <a:gd name="T31" fmla="*/ 32 h 278"/>
                  <a:gd name="T32" fmla="*/ 50 w 146"/>
                  <a:gd name="T33" fmla="*/ 64 h 278"/>
                  <a:gd name="T34" fmla="*/ 47 w 146"/>
                  <a:gd name="T35" fmla="*/ 65 h 278"/>
                  <a:gd name="T36" fmla="*/ 0 w 146"/>
                  <a:gd name="T37" fmla="*/ 128 h 278"/>
                  <a:gd name="T38" fmla="*/ 0 w 146"/>
                  <a:gd name="T39" fmla="*/ 249 h 278"/>
                  <a:gd name="T40" fmla="*/ 73 w 146"/>
                  <a:gd name="T41" fmla="*/ 278 h 278"/>
                  <a:gd name="T42" fmla="*/ 141 w 146"/>
                  <a:gd name="T43" fmla="*/ 259 h 278"/>
                  <a:gd name="T44" fmla="*/ 146 w 146"/>
                  <a:gd name="T45" fmla="*/ 249 h 278"/>
                  <a:gd name="T46" fmla="*/ 146 w 146"/>
                  <a:gd name="T47" fmla="*/ 128 h 278"/>
                  <a:gd name="T48" fmla="*/ 98 w 146"/>
                  <a:gd name="T49" fmla="*/ 65 h 2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46" h="278">
                    <a:moveTo>
                      <a:pt x="98" y="65"/>
                    </a:moveTo>
                    <a:cubicBezTo>
                      <a:pt x="96" y="64"/>
                      <a:pt x="96" y="64"/>
                      <a:pt x="96" y="64"/>
                    </a:cubicBezTo>
                    <a:cubicBezTo>
                      <a:pt x="96" y="39"/>
                      <a:pt x="96" y="39"/>
                      <a:pt x="96" y="39"/>
                    </a:cubicBezTo>
                    <a:cubicBezTo>
                      <a:pt x="89" y="41"/>
                      <a:pt x="81" y="43"/>
                      <a:pt x="73" y="43"/>
                    </a:cubicBezTo>
                    <a:cubicBezTo>
                      <a:pt x="70" y="43"/>
                      <a:pt x="64" y="42"/>
                      <a:pt x="61" y="41"/>
                    </a:cubicBezTo>
                    <a:cubicBezTo>
                      <a:pt x="59" y="41"/>
                      <a:pt x="57" y="39"/>
                      <a:pt x="58" y="37"/>
                    </a:cubicBezTo>
                    <a:cubicBezTo>
                      <a:pt x="59" y="35"/>
                      <a:pt x="61" y="34"/>
                      <a:pt x="62" y="34"/>
                    </a:cubicBezTo>
                    <a:cubicBezTo>
                      <a:pt x="65" y="35"/>
                      <a:pt x="70" y="36"/>
                      <a:pt x="73" y="36"/>
                    </a:cubicBezTo>
                    <a:cubicBezTo>
                      <a:pt x="82" y="36"/>
                      <a:pt x="91" y="34"/>
                      <a:pt x="97" y="31"/>
                    </a:cubicBezTo>
                    <a:cubicBezTo>
                      <a:pt x="97" y="31"/>
                      <a:pt x="97" y="31"/>
                      <a:pt x="97" y="31"/>
                    </a:cubicBezTo>
                    <a:cubicBezTo>
                      <a:pt x="98" y="31"/>
                      <a:pt x="105" y="25"/>
                      <a:pt x="105" y="18"/>
                    </a:cubicBezTo>
                    <a:cubicBezTo>
                      <a:pt x="105" y="13"/>
                      <a:pt x="103" y="9"/>
                      <a:pt x="96" y="6"/>
                    </a:cubicBezTo>
                    <a:cubicBezTo>
                      <a:pt x="84" y="2"/>
                      <a:pt x="65" y="0"/>
                      <a:pt x="50" y="6"/>
                    </a:cubicBezTo>
                    <a:cubicBezTo>
                      <a:pt x="46" y="8"/>
                      <a:pt x="40" y="12"/>
                      <a:pt x="40" y="18"/>
                    </a:cubicBezTo>
                    <a:cubicBezTo>
                      <a:pt x="40" y="24"/>
                      <a:pt x="46" y="29"/>
                      <a:pt x="48" y="31"/>
                    </a:cubicBezTo>
                    <a:cubicBezTo>
                      <a:pt x="50" y="32"/>
                      <a:pt x="50" y="32"/>
                      <a:pt x="50" y="32"/>
                    </a:cubicBezTo>
                    <a:cubicBezTo>
                      <a:pt x="50" y="64"/>
                      <a:pt x="50" y="64"/>
                      <a:pt x="50" y="64"/>
                    </a:cubicBezTo>
                    <a:cubicBezTo>
                      <a:pt x="47" y="65"/>
                      <a:pt x="47" y="65"/>
                      <a:pt x="47" y="65"/>
                    </a:cubicBezTo>
                    <a:cubicBezTo>
                      <a:pt x="45" y="66"/>
                      <a:pt x="0" y="79"/>
                      <a:pt x="0" y="128"/>
                    </a:cubicBezTo>
                    <a:cubicBezTo>
                      <a:pt x="0" y="249"/>
                      <a:pt x="0" y="249"/>
                      <a:pt x="0" y="249"/>
                    </a:cubicBezTo>
                    <a:cubicBezTo>
                      <a:pt x="0" y="263"/>
                      <a:pt x="29" y="278"/>
                      <a:pt x="73" y="278"/>
                    </a:cubicBezTo>
                    <a:cubicBezTo>
                      <a:pt x="102" y="278"/>
                      <a:pt x="130" y="271"/>
                      <a:pt x="141" y="259"/>
                    </a:cubicBezTo>
                    <a:cubicBezTo>
                      <a:pt x="144" y="256"/>
                      <a:pt x="146" y="253"/>
                      <a:pt x="146" y="249"/>
                    </a:cubicBezTo>
                    <a:cubicBezTo>
                      <a:pt x="146" y="128"/>
                      <a:pt x="146" y="128"/>
                      <a:pt x="146" y="128"/>
                    </a:cubicBezTo>
                    <a:cubicBezTo>
                      <a:pt x="146" y="79"/>
                      <a:pt x="100" y="66"/>
                      <a:pt x="98" y="6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latin typeface="Meiryo UI" panose="020B0604030504040204" pitchFamily="50" charset="-128"/>
                  <a:ea typeface="Meiryo UI" panose="020B0604030504040204" pitchFamily="50" charset="-128"/>
                </a:endParaRPr>
              </a:p>
            </p:txBody>
          </p:sp>
          <p:sp>
            <p:nvSpPr>
              <p:cNvPr id="75" name="Freeform 164">
                <a:extLst>
                  <a:ext uri="{FF2B5EF4-FFF2-40B4-BE49-F238E27FC236}">
                    <a16:creationId xmlns:a16="http://schemas.microsoft.com/office/drawing/2014/main" id="{E9293087-1151-44F3-AD36-D2D0682843AF}"/>
                  </a:ext>
                </a:extLst>
              </p:cNvPr>
              <p:cNvSpPr>
                <a:spLocks noChangeAspect="1"/>
              </p:cNvSpPr>
              <p:nvPr/>
            </p:nvSpPr>
            <p:spPr bwMode="gray">
              <a:xfrm>
                <a:off x="4298" y="1565"/>
                <a:ext cx="212" cy="120"/>
              </a:xfrm>
              <a:custGeom>
                <a:avLst/>
                <a:gdLst>
                  <a:gd name="T0" fmla="*/ 0 w 90"/>
                  <a:gd name="T1" fmla="*/ 26 h 51"/>
                  <a:gd name="T2" fmla="*/ 31 w 90"/>
                  <a:gd name="T3" fmla="*/ 50 h 51"/>
                  <a:gd name="T4" fmla="*/ 90 w 90"/>
                  <a:gd name="T5" fmla="*/ 32 h 51"/>
                  <a:gd name="T6" fmla="*/ 77 w 90"/>
                  <a:gd name="T7" fmla="*/ 29 h 51"/>
                  <a:gd name="T8" fmla="*/ 9 w 90"/>
                  <a:gd name="T9" fmla="*/ 16 h 51"/>
                  <a:gd name="T10" fmla="*/ 0 w 90"/>
                  <a:gd name="T11" fmla="*/ 26 h 51"/>
                </a:gdLst>
                <a:ahLst/>
                <a:cxnLst>
                  <a:cxn ang="0">
                    <a:pos x="T0" y="T1"/>
                  </a:cxn>
                  <a:cxn ang="0">
                    <a:pos x="T2" y="T3"/>
                  </a:cxn>
                  <a:cxn ang="0">
                    <a:pos x="T4" y="T5"/>
                  </a:cxn>
                  <a:cxn ang="0">
                    <a:pos x="T6" y="T7"/>
                  </a:cxn>
                  <a:cxn ang="0">
                    <a:pos x="T8" y="T9"/>
                  </a:cxn>
                  <a:cxn ang="0">
                    <a:pos x="T10" y="T11"/>
                  </a:cxn>
                </a:cxnLst>
                <a:rect l="0" t="0" r="r" b="b"/>
                <a:pathLst>
                  <a:path w="90" h="51">
                    <a:moveTo>
                      <a:pt x="0" y="26"/>
                    </a:moveTo>
                    <a:cubicBezTo>
                      <a:pt x="3" y="33"/>
                      <a:pt x="11" y="48"/>
                      <a:pt x="31" y="50"/>
                    </a:cubicBezTo>
                    <a:cubicBezTo>
                      <a:pt x="57" y="51"/>
                      <a:pt x="75" y="40"/>
                      <a:pt x="90" y="32"/>
                    </a:cubicBezTo>
                    <a:cubicBezTo>
                      <a:pt x="85" y="32"/>
                      <a:pt x="81" y="31"/>
                      <a:pt x="77" y="29"/>
                    </a:cubicBezTo>
                    <a:cubicBezTo>
                      <a:pt x="57" y="19"/>
                      <a:pt x="42" y="0"/>
                      <a:pt x="9" y="16"/>
                    </a:cubicBezTo>
                    <a:cubicBezTo>
                      <a:pt x="6" y="19"/>
                      <a:pt x="3" y="22"/>
                      <a:pt x="0" y="26"/>
                    </a:cubicBezTo>
                    <a:close/>
                  </a:path>
                </a:pathLst>
              </a:custGeom>
              <a:solidFill>
                <a:srgbClr val="B2D6DF"/>
              </a:solidFill>
              <a:ln>
                <a:noFill/>
              </a:ln>
              <a:effectLst/>
              <a:extLs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ja-JP" altLang="en-US">
                  <a:latin typeface="Meiryo UI" panose="020B0604030504040204" pitchFamily="50" charset="-128"/>
                  <a:ea typeface="Meiryo UI" panose="020B0604030504040204" pitchFamily="50" charset="-128"/>
                </a:endParaRPr>
              </a:p>
            </p:txBody>
          </p:sp>
          <p:sp>
            <p:nvSpPr>
              <p:cNvPr id="76" name="Freeform 165">
                <a:extLst>
                  <a:ext uri="{FF2B5EF4-FFF2-40B4-BE49-F238E27FC236}">
                    <a16:creationId xmlns:a16="http://schemas.microsoft.com/office/drawing/2014/main" id="{23153027-CE73-44FC-914F-E14C167C6391}"/>
                  </a:ext>
                </a:extLst>
              </p:cNvPr>
              <p:cNvSpPr>
                <a:spLocks noChangeAspect="1"/>
              </p:cNvSpPr>
              <p:nvPr/>
            </p:nvSpPr>
            <p:spPr bwMode="gray">
              <a:xfrm>
                <a:off x="4272" y="1619"/>
                <a:ext cx="345" cy="449"/>
              </a:xfrm>
              <a:custGeom>
                <a:avLst/>
                <a:gdLst>
                  <a:gd name="T0" fmla="*/ 116 w 146"/>
                  <a:gd name="T1" fmla="*/ 2 h 190"/>
                  <a:gd name="T2" fmla="*/ 101 w 146"/>
                  <a:gd name="T3" fmla="*/ 9 h 190"/>
                  <a:gd name="T4" fmla="*/ 42 w 146"/>
                  <a:gd name="T5" fmla="*/ 27 h 190"/>
                  <a:gd name="T6" fmla="*/ 11 w 146"/>
                  <a:gd name="T7" fmla="*/ 3 h 190"/>
                  <a:gd name="T8" fmla="*/ 0 w 146"/>
                  <a:gd name="T9" fmla="*/ 40 h 190"/>
                  <a:gd name="T10" fmla="*/ 0 w 146"/>
                  <a:gd name="T11" fmla="*/ 161 h 190"/>
                  <a:gd name="T12" fmla="*/ 73 w 146"/>
                  <a:gd name="T13" fmla="*/ 190 h 190"/>
                  <a:gd name="T14" fmla="*/ 141 w 146"/>
                  <a:gd name="T15" fmla="*/ 171 h 190"/>
                  <a:gd name="T16" fmla="*/ 146 w 146"/>
                  <a:gd name="T17" fmla="*/ 161 h 190"/>
                  <a:gd name="T18" fmla="*/ 146 w 146"/>
                  <a:gd name="T19" fmla="*/ 40 h 190"/>
                  <a:gd name="T20" fmla="*/ 133 w 146"/>
                  <a:gd name="T21" fmla="*/ 1 h 190"/>
                  <a:gd name="T22" fmla="*/ 116 w 146"/>
                  <a:gd name="T23" fmla="*/ 2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46" h="190">
                    <a:moveTo>
                      <a:pt x="116" y="2"/>
                    </a:moveTo>
                    <a:cubicBezTo>
                      <a:pt x="111" y="3"/>
                      <a:pt x="106" y="6"/>
                      <a:pt x="101" y="9"/>
                    </a:cubicBezTo>
                    <a:cubicBezTo>
                      <a:pt x="86" y="17"/>
                      <a:pt x="68" y="28"/>
                      <a:pt x="42" y="27"/>
                    </a:cubicBezTo>
                    <a:cubicBezTo>
                      <a:pt x="22" y="25"/>
                      <a:pt x="14" y="10"/>
                      <a:pt x="11" y="3"/>
                    </a:cubicBezTo>
                    <a:cubicBezTo>
                      <a:pt x="5" y="12"/>
                      <a:pt x="0" y="24"/>
                      <a:pt x="0" y="40"/>
                    </a:cubicBezTo>
                    <a:cubicBezTo>
                      <a:pt x="0" y="161"/>
                      <a:pt x="0" y="161"/>
                      <a:pt x="0" y="161"/>
                    </a:cubicBezTo>
                    <a:cubicBezTo>
                      <a:pt x="0" y="175"/>
                      <a:pt x="29" y="190"/>
                      <a:pt x="73" y="190"/>
                    </a:cubicBezTo>
                    <a:cubicBezTo>
                      <a:pt x="102" y="190"/>
                      <a:pt x="130" y="183"/>
                      <a:pt x="141" y="171"/>
                    </a:cubicBezTo>
                    <a:cubicBezTo>
                      <a:pt x="144" y="168"/>
                      <a:pt x="146" y="165"/>
                      <a:pt x="146" y="161"/>
                    </a:cubicBezTo>
                    <a:cubicBezTo>
                      <a:pt x="146" y="40"/>
                      <a:pt x="146" y="40"/>
                      <a:pt x="146" y="40"/>
                    </a:cubicBezTo>
                    <a:cubicBezTo>
                      <a:pt x="146" y="23"/>
                      <a:pt x="140" y="10"/>
                      <a:pt x="133" y="1"/>
                    </a:cubicBezTo>
                    <a:cubicBezTo>
                      <a:pt x="129" y="0"/>
                      <a:pt x="123" y="0"/>
                      <a:pt x="116" y="2"/>
                    </a:cubicBezTo>
                    <a:close/>
                  </a:path>
                </a:pathLst>
              </a:custGeom>
              <a:solidFill>
                <a:srgbClr val="CCE7ED"/>
              </a:solidFill>
              <a:ln>
                <a:noFill/>
              </a:ln>
              <a:effectLst/>
              <a:extLs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ja-JP" altLang="en-US">
                  <a:latin typeface="Meiryo UI" panose="020B0604030504040204" pitchFamily="50" charset="-128"/>
                  <a:ea typeface="Meiryo UI" panose="020B0604030504040204" pitchFamily="50" charset="-128"/>
                </a:endParaRPr>
              </a:p>
            </p:txBody>
          </p:sp>
          <p:sp>
            <p:nvSpPr>
              <p:cNvPr id="77" name="Oval 166">
                <a:extLst>
                  <a:ext uri="{FF2B5EF4-FFF2-40B4-BE49-F238E27FC236}">
                    <a16:creationId xmlns:a16="http://schemas.microsoft.com/office/drawing/2014/main" id="{3D5D0D6D-1331-419E-98E8-559915FFFB30}"/>
                  </a:ext>
                </a:extLst>
              </p:cNvPr>
              <p:cNvSpPr>
                <a:spLocks noChangeAspect="1" noChangeArrowheads="1"/>
              </p:cNvSpPr>
              <p:nvPr/>
            </p:nvSpPr>
            <p:spPr bwMode="gray">
              <a:xfrm>
                <a:off x="4465" y="2007"/>
                <a:ext cx="31" cy="31"/>
              </a:xfrm>
              <a:prstGeom prst="ellipse">
                <a:avLst/>
              </a:prstGeom>
              <a:solidFill>
                <a:srgbClr val="E5F3F6"/>
              </a:solidFill>
              <a:ln>
                <a:noFill/>
              </a:ln>
              <a:effectLst/>
              <a:extLst>
                <a:ext uri="{91240B29-F687-4F45-9708-019B960494DF}">
                  <a14:hiddenLine xmlns:a14="http://schemas.microsoft.com/office/drawing/2010/main" w="9525" algn="ctr">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ja-JP" altLang="en-US">
                  <a:latin typeface="Meiryo UI" panose="020B0604030504040204" pitchFamily="50" charset="-128"/>
                  <a:ea typeface="Meiryo UI" panose="020B0604030504040204" pitchFamily="50" charset="-128"/>
                </a:endParaRPr>
              </a:p>
            </p:txBody>
          </p:sp>
          <p:sp>
            <p:nvSpPr>
              <p:cNvPr id="78" name="Oval 167">
                <a:extLst>
                  <a:ext uri="{FF2B5EF4-FFF2-40B4-BE49-F238E27FC236}">
                    <a16:creationId xmlns:a16="http://schemas.microsoft.com/office/drawing/2014/main" id="{FAC16991-AB07-4821-847E-006F0E336C72}"/>
                  </a:ext>
                </a:extLst>
              </p:cNvPr>
              <p:cNvSpPr>
                <a:spLocks noChangeAspect="1" noChangeArrowheads="1"/>
              </p:cNvSpPr>
              <p:nvPr/>
            </p:nvSpPr>
            <p:spPr bwMode="gray">
              <a:xfrm>
                <a:off x="4522" y="1957"/>
                <a:ext cx="40" cy="38"/>
              </a:xfrm>
              <a:prstGeom prst="ellipse">
                <a:avLst/>
              </a:prstGeom>
              <a:solidFill>
                <a:srgbClr val="E5F3F6"/>
              </a:solidFill>
              <a:ln>
                <a:noFill/>
              </a:ln>
              <a:effectLst/>
              <a:extLst>
                <a:ext uri="{91240B29-F687-4F45-9708-019B960494DF}">
                  <a14:hiddenLine xmlns:a14="http://schemas.microsoft.com/office/drawing/2010/main" w="9525" algn="ctr">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ja-JP" altLang="en-US">
                  <a:latin typeface="Meiryo UI" panose="020B0604030504040204" pitchFamily="50" charset="-128"/>
                  <a:ea typeface="Meiryo UI" panose="020B0604030504040204" pitchFamily="50" charset="-128"/>
                </a:endParaRPr>
              </a:p>
            </p:txBody>
          </p:sp>
          <p:sp>
            <p:nvSpPr>
              <p:cNvPr id="79" name="Oval 168">
                <a:extLst>
                  <a:ext uri="{FF2B5EF4-FFF2-40B4-BE49-F238E27FC236}">
                    <a16:creationId xmlns:a16="http://schemas.microsoft.com/office/drawing/2014/main" id="{44B0097A-B2AB-4FF4-9838-E50FF252DAB4}"/>
                  </a:ext>
                </a:extLst>
              </p:cNvPr>
              <p:cNvSpPr>
                <a:spLocks noChangeAspect="1" noChangeArrowheads="1"/>
              </p:cNvSpPr>
              <p:nvPr/>
            </p:nvSpPr>
            <p:spPr bwMode="gray">
              <a:xfrm>
                <a:off x="4548" y="1837"/>
                <a:ext cx="59" cy="59"/>
              </a:xfrm>
              <a:prstGeom prst="ellipse">
                <a:avLst/>
              </a:prstGeom>
              <a:solidFill>
                <a:srgbClr val="E5F3F6"/>
              </a:solidFill>
              <a:ln>
                <a:noFill/>
              </a:ln>
              <a:effectLst/>
              <a:extLst>
                <a:ext uri="{91240B29-F687-4F45-9708-019B960494DF}">
                  <a14:hiddenLine xmlns:a14="http://schemas.microsoft.com/office/drawing/2010/main" w="9525" algn="ctr">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ja-JP" altLang="en-US">
                  <a:latin typeface="Meiryo UI" panose="020B0604030504040204" pitchFamily="50" charset="-128"/>
                  <a:ea typeface="Meiryo UI" panose="020B0604030504040204" pitchFamily="50" charset="-128"/>
                </a:endParaRPr>
              </a:p>
            </p:txBody>
          </p:sp>
          <p:sp>
            <p:nvSpPr>
              <p:cNvPr id="80" name="Freeform 169">
                <a:extLst>
                  <a:ext uri="{FF2B5EF4-FFF2-40B4-BE49-F238E27FC236}">
                    <a16:creationId xmlns:a16="http://schemas.microsoft.com/office/drawing/2014/main" id="{5B8EAA5E-BF16-4E0C-AD01-45FCC82B3D06}"/>
                  </a:ext>
                </a:extLst>
              </p:cNvPr>
              <p:cNvSpPr>
                <a:spLocks noChangeAspect="1"/>
              </p:cNvSpPr>
              <p:nvPr/>
            </p:nvSpPr>
            <p:spPr bwMode="gray">
              <a:xfrm>
                <a:off x="4309" y="1730"/>
                <a:ext cx="268" cy="258"/>
              </a:xfrm>
              <a:custGeom>
                <a:avLst/>
                <a:gdLst>
                  <a:gd name="T0" fmla="*/ 0 w 113"/>
                  <a:gd name="T1" fmla="*/ 0 h 109"/>
                  <a:gd name="T2" fmla="*/ 0 w 113"/>
                  <a:gd name="T3" fmla="*/ 99 h 109"/>
                  <a:gd name="T4" fmla="*/ 57 w 113"/>
                  <a:gd name="T5" fmla="*/ 109 h 109"/>
                  <a:gd name="T6" fmla="*/ 113 w 113"/>
                  <a:gd name="T7" fmla="*/ 99 h 109"/>
                  <a:gd name="T8" fmla="*/ 113 w 113"/>
                  <a:gd name="T9" fmla="*/ 0 h 109"/>
                  <a:gd name="T10" fmla="*/ 57 w 113"/>
                  <a:gd name="T11" fmla="*/ 11 h 109"/>
                  <a:gd name="T12" fmla="*/ 0 w 113"/>
                  <a:gd name="T13" fmla="*/ 0 h 109"/>
                </a:gdLst>
                <a:ahLst/>
                <a:cxnLst>
                  <a:cxn ang="0">
                    <a:pos x="T0" y="T1"/>
                  </a:cxn>
                  <a:cxn ang="0">
                    <a:pos x="T2" y="T3"/>
                  </a:cxn>
                  <a:cxn ang="0">
                    <a:pos x="T4" y="T5"/>
                  </a:cxn>
                  <a:cxn ang="0">
                    <a:pos x="T6" y="T7"/>
                  </a:cxn>
                  <a:cxn ang="0">
                    <a:pos x="T8" y="T9"/>
                  </a:cxn>
                  <a:cxn ang="0">
                    <a:pos x="T10" y="T11"/>
                  </a:cxn>
                  <a:cxn ang="0">
                    <a:pos x="T12" y="T13"/>
                  </a:cxn>
                </a:cxnLst>
                <a:rect l="0" t="0" r="r" b="b"/>
                <a:pathLst>
                  <a:path w="113" h="109">
                    <a:moveTo>
                      <a:pt x="0" y="0"/>
                    </a:moveTo>
                    <a:cubicBezTo>
                      <a:pt x="0" y="99"/>
                      <a:pt x="0" y="99"/>
                      <a:pt x="0" y="99"/>
                    </a:cubicBezTo>
                    <a:cubicBezTo>
                      <a:pt x="14" y="105"/>
                      <a:pt x="34" y="109"/>
                      <a:pt x="57" y="109"/>
                    </a:cubicBezTo>
                    <a:cubicBezTo>
                      <a:pt x="79" y="109"/>
                      <a:pt x="99" y="105"/>
                      <a:pt x="113" y="99"/>
                    </a:cubicBezTo>
                    <a:cubicBezTo>
                      <a:pt x="113" y="0"/>
                      <a:pt x="113" y="0"/>
                      <a:pt x="113" y="0"/>
                    </a:cubicBezTo>
                    <a:cubicBezTo>
                      <a:pt x="99" y="7"/>
                      <a:pt x="79" y="11"/>
                      <a:pt x="57" y="11"/>
                    </a:cubicBezTo>
                    <a:cubicBezTo>
                      <a:pt x="34" y="11"/>
                      <a:pt x="14" y="7"/>
                      <a:pt x="0" y="0"/>
                    </a:cubicBezTo>
                    <a:close/>
                  </a:path>
                </a:pathLst>
              </a:custGeom>
              <a:solidFill>
                <a:srgbClr val="2D6C7B"/>
              </a:solidFill>
              <a:ln>
                <a:noFill/>
              </a:ln>
              <a:effectLst/>
              <a:extLs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ja-JP" altLang="en-US">
                  <a:latin typeface="Meiryo UI" panose="020B0604030504040204" pitchFamily="50" charset="-128"/>
                  <a:ea typeface="Meiryo UI" panose="020B0604030504040204" pitchFamily="50" charset="-128"/>
                </a:endParaRPr>
              </a:p>
            </p:txBody>
          </p:sp>
          <p:sp>
            <p:nvSpPr>
              <p:cNvPr id="81" name="Oval 170">
                <a:extLst>
                  <a:ext uri="{FF2B5EF4-FFF2-40B4-BE49-F238E27FC236}">
                    <a16:creationId xmlns:a16="http://schemas.microsoft.com/office/drawing/2014/main" id="{3484E4A0-78B3-4E13-BFA6-C93842102D73}"/>
                  </a:ext>
                </a:extLst>
              </p:cNvPr>
              <p:cNvSpPr>
                <a:spLocks noChangeAspect="1" noChangeArrowheads="1"/>
              </p:cNvSpPr>
              <p:nvPr/>
            </p:nvSpPr>
            <p:spPr bwMode="gray">
              <a:xfrm>
                <a:off x="4366" y="1312"/>
                <a:ext cx="156" cy="156"/>
              </a:xfrm>
              <a:prstGeom prst="ellipse">
                <a:avLst/>
              </a:prstGeom>
              <a:solidFill>
                <a:srgbClr val="2D6C7B"/>
              </a:solidFill>
              <a:ln>
                <a:noFill/>
              </a:ln>
              <a:effectLst/>
              <a:extLst>
                <a:ext uri="{91240B29-F687-4F45-9708-019B960494DF}">
                  <a14:hiddenLine xmlns:a14="http://schemas.microsoft.com/office/drawing/2010/main" w="9525" algn="ctr">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ja-JP" altLang="en-US">
                  <a:latin typeface="Meiryo UI" panose="020B0604030504040204" pitchFamily="50" charset="-128"/>
                  <a:ea typeface="Meiryo UI" panose="020B0604030504040204" pitchFamily="50" charset="-128"/>
                </a:endParaRPr>
              </a:p>
            </p:txBody>
          </p:sp>
          <p:sp>
            <p:nvSpPr>
              <p:cNvPr id="82" name="Oval 171">
                <a:extLst>
                  <a:ext uri="{FF2B5EF4-FFF2-40B4-BE49-F238E27FC236}">
                    <a16:creationId xmlns:a16="http://schemas.microsoft.com/office/drawing/2014/main" id="{C85576B3-0105-4BA9-BCCD-DD340C9764D5}"/>
                  </a:ext>
                </a:extLst>
              </p:cNvPr>
              <p:cNvSpPr>
                <a:spLocks noChangeAspect="1" noChangeArrowheads="1"/>
              </p:cNvSpPr>
              <p:nvPr/>
            </p:nvSpPr>
            <p:spPr bwMode="gray">
              <a:xfrm>
                <a:off x="4383" y="1331"/>
                <a:ext cx="123" cy="121"/>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latin typeface="Meiryo UI" panose="020B0604030504040204" pitchFamily="50" charset="-128"/>
                  <a:ea typeface="Meiryo UI" panose="020B0604030504040204" pitchFamily="50" charset="-128"/>
                </a:endParaRPr>
              </a:p>
            </p:txBody>
          </p:sp>
          <p:sp>
            <p:nvSpPr>
              <p:cNvPr id="83" name="Freeform 172">
                <a:extLst>
                  <a:ext uri="{FF2B5EF4-FFF2-40B4-BE49-F238E27FC236}">
                    <a16:creationId xmlns:a16="http://schemas.microsoft.com/office/drawing/2014/main" id="{02A4FA48-C776-475F-92BA-9A359C46DDD9}"/>
                  </a:ext>
                </a:extLst>
              </p:cNvPr>
              <p:cNvSpPr>
                <a:spLocks noChangeAspect="1"/>
              </p:cNvSpPr>
              <p:nvPr/>
            </p:nvSpPr>
            <p:spPr bwMode="gray">
              <a:xfrm>
                <a:off x="4413" y="1508"/>
                <a:ext cx="62" cy="36"/>
              </a:xfrm>
              <a:custGeom>
                <a:avLst/>
                <a:gdLst>
                  <a:gd name="T0" fmla="*/ 1 w 26"/>
                  <a:gd name="T1" fmla="*/ 0 h 15"/>
                  <a:gd name="T2" fmla="*/ 0 w 26"/>
                  <a:gd name="T3" fmla="*/ 0 h 15"/>
                  <a:gd name="T4" fmla="*/ 0 w 26"/>
                  <a:gd name="T5" fmla="*/ 8 h 15"/>
                  <a:gd name="T6" fmla="*/ 13 w 26"/>
                  <a:gd name="T7" fmla="*/ 15 h 15"/>
                  <a:gd name="T8" fmla="*/ 26 w 26"/>
                  <a:gd name="T9" fmla="*/ 8 h 15"/>
                  <a:gd name="T10" fmla="*/ 26 w 26"/>
                  <a:gd name="T11" fmla="*/ 1 h 15"/>
                  <a:gd name="T12" fmla="*/ 13 w 26"/>
                  <a:gd name="T13" fmla="*/ 2 h 15"/>
                  <a:gd name="T14" fmla="*/ 1 w 26"/>
                  <a:gd name="T15" fmla="*/ 0 h 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6" h="15">
                    <a:moveTo>
                      <a:pt x="1" y="0"/>
                    </a:moveTo>
                    <a:cubicBezTo>
                      <a:pt x="0" y="0"/>
                      <a:pt x="0" y="0"/>
                      <a:pt x="0" y="0"/>
                    </a:cubicBezTo>
                    <a:cubicBezTo>
                      <a:pt x="0" y="8"/>
                      <a:pt x="0" y="8"/>
                      <a:pt x="0" y="8"/>
                    </a:cubicBezTo>
                    <a:cubicBezTo>
                      <a:pt x="0" y="12"/>
                      <a:pt x="5" y="15"/>
                      <a:pt x="13" y="15"/>
                    </a:cubicBezTo>
                    <a:cubicBezTo>
                      <a:pt x="20" y="15"/>
                      <a:pt x="26" y="12"/>
                      <a:pt x="26" y="8"/>
                    </a:cubicBezTo>
                    <a:cubicBezTo>
                      <a:pt x="26" y="1"/>
                      <a:pt x="26" y="1"/>
                      <a:pt x="26" y="1"/>
                    </a:cubicBezTo>
                    <a:cubicBezTo>
                      <a:pt x="22" y="1"/>
                      <a:pt x="17" y="2"/>
                      <a:pt x="13" y="2"/>
                    </a:cubicBezTo>
                    <a:cubicBezTo>
                      <a:pt x="10" y="2"/>
                      <a:pt x="4" y="1"/>
                      <a:pt x="1" y="0"/>
                    </a:cubicBezTo>
                    <a:close/>
                  </a:path>
                </a:pathLst>
              </a:custGeom>
              <a:solidFill>
                <a:srgbClr val="CCE7ED"/>
              </a:solidFill>
              <a:ln>
                <a:noFill/>
              </a:ln>
              <a:effectLst/>
              <a:extLs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ja-JP" altLang="en-US">
                  <a:latin typeface="Meiryo UI" panose="020B0604030504040204" pitchFamily="50" charset="-128"/>
                  <a:ea typeface="Meiryo UI" panose="020B0604030504040204" pitchFamily="50" charset="-128"/>
                </a:endParaRPr>
              </a:p>
            </p:txBody>
          </p:sp>
        </p:grpSp>
        <p:grpSp>
          <p:nvGrpSpPr>
            <p:cNvPr id="85" name="Group 161">
              <a:extLst>
                <a:ext uri="{FF2B5EF4-FFF2-40B4-BE49-F238E27FC236}">
                  <a16:creationId xmlns:a16="http://schemas.microsoft.com/office/drawing/2014/main" id="{57AC3227-6F27-4815-A7BE-5E145E6A9C7E}"/>
                </a:ext>
              </a:extLst>
            </p:cNvPr>
            <p:cNvGrpSpPr>
              <a:grpSpLocks/>
            </p:cNvGrpSpPr>
            <p:nvPr/>
          </p:nvGrpSpPr>
          <p:grpSpPr bwMode="auto">
            <a:xfrm>
              <a:off x="5110111" y="4587827"/>
              <a:ext cx="562148" cy="859075"/>
              <a:chOff x="4253" y="1312"/>
              <a:chExt cx="380" cy="773"/>
            </a:xfrm>
          </p:grpSpPr>
          <p:sp>
            <p:nvSpPr>
              <p:cNvPr id="86" name="Freeform 162">
                <a:extLst>
                  <a:ext uri="{FF2B5EF4-FFF2-40B4-BE49-F238E27FC236}">
                    <a16:creationId xmlns:a16="http://schemas.microsoft.com/office/drawing/2014/main" id="{607623DF-C053-45DE-A3C3-EEC4283CF5FA}"/>
                  </a:ext>
                </a:extLst>
              </p:cNvPr>
              <p:cNvSpPr>
                <a:spLocks noChangeAspect="1"/>
              </p:cNvSpPr>
              <p:nvPr/>
            </p:nvSpPr>
            <p:spPr bwMode="gray">
              <a:xfrm>
                <a:off x="4253" y="1392"/>
                <a:ext cx="380" cy="693"/>
              </a:xfrm>
              <a:custGeom>
                <a:avLst/>
                <a:gdLst>
                  <a:gd name="T0" fmla="*/ 56 w 161"/>
                  <a:gd name="T1" fmla="*/ 7 h 293"/>
                  <a:gd name="T2" fmla="*/ 41 w 161"/>
                  <a:gd name="T3" fmla="*/ 26 h 293"/>
                  <a:gd name="T4" fmla="*/ 50 w 161"/>
                  <a:gd name="T5" fmla="*/ 43 h 293"/>
                  <a:gd name="T6" fmla="*/ 50 w 161"/>
                  <a:gd name="T7" fmla="*/ 67 h 293"/>
                  <a:gd name="T8" fmla="*/ 0 w 161"/>
                  <a:gd name="T9" fmla="*/ 136 h 293"/>
                  <a:gd name="T10" fmla="*/ 0 w 161"/>
                  <a:gd name="T11" fmla="*/ 257 h 293"/>
                  <a:gd name="T12" fmla="*/ 81 w 161"/>
                  <a:gd name="T13" fmla="*/ 293 h 293"/>
                  <a:gd name="T14" fmla="*/ 161 w 161"/>
                  <a:gd name="T15" fmla="*/ 257 h 293"/>
                  <a:gd name="T16" fmla="*/ 161 w 161"/>
                  <a:gd name="T17" fmla="*/ 136 h 293"/>
                  <a:gd name="T18" fmla="*/ 111 w 161"/>
                  <a:gd name="T19" fmla="*/ 67 h 293"/>
                  <a:gd name="T20" fmla="*/ 111 w 161"/>
                  <a:gd name="T21" fmla="*/ 44 h 293"/>
                  <a:gd name="T22" fmla="*/ 120 w 161"/>
                  <a:gd name="T23" fmla="*/ 26 h 293"/>
                  <a:gd name="T24" fmla="*/ 106 w 161"/>
                  <a:gd name="T25" fmla="*/ 8 h 293"/>
                  <a:gd name="T26" fmla="*/ 56 w 161"/>
                  <a:gd name="T27" fmla="*/ 7 h 2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61" h="293">
                    <a:moveTo>
                      <a:pt x="56" y="7"/>
                    </a:moveTo>
                    <a:cubicBezTo>
                      <a:pt x="49" y="10"/>
                      <a:pt x="41" y="17"/>
                      <a:pt x="41" y="26"/>
                    </a:cubicBezTo>
                    <a:cubicBezTo>
                      <a:pt x="41" y="34"/>
                      <a:pt x="47" y="41"/>
                      <a:pt x="50" y="43"/>
                    </a:cubicBezTo>
                    <a:cubicBezTo>
                      <a:pt x="50" y="46"/>
                      <a:pt x="50" y="63"/>
                      <a:pt x="50" y="67"/>
                    </a:cubicBezTo>
                    <a:cubicBezTo>
                      <a:pt x="40" y="71"/>
                      <a:pt x="0" y="89"/>
                      <a:pt x="0" y="136"/>
                    </a:cubicBezTo>
                    <a:cubicBezTo>
                      <a:pt x="0" y="257"/>
                      <a:pt x="0" y="257"/>
                      <a:pt x="0" y="257"/>
                    </a:cubicBezTo>
                    <a:cubicBezTo>
                      <a:pt x="0" y="278"/>
                      <a:pt x="36" y="293"/>
                      <a:pt x="81" y="293"/>
                    </a:cubicBezTo>
                    <a:cubicBezTo>
                      <a:pt x="126" y="293"/>
                      <a:pt x="161" y="278"/>
                      <a:pt x="161" y="257"/>
                    </a:cubicBezTo>
                    <a:cubicBezTo>
                      <a:pt x="161" y="136"/>
                      <a:pt x="161" y="136"/>
                      <a:pt x="161" y="136"/>
                    </a:cubicBezTo>
                    <a:cubicBezTo>
                      <a:pt x="161" y="89"/>
                      <a:pt x="122" y="71"/>
                      <a:pt x="111" y="67"/>
                    </a:cubicBezTo>
                    <a:cubicBezTo>
                      <a:pt x="111" y="63"/>
                      <a:pt x="111" y="46"/>
                      <a:pt x="111" y="44"/>
                    </a:cubicBezTo>
                    <a:cubicBezTo>
                      <a:pt x="114" y="41"/>
                      <a:pt x="120" y="35"/>
                      <a:pt x="120" y="26"/>
                    </a:cubicBezTo>
                    <a:cubicBezTo>
                      <a:pt x="120" y="15"/>
                      <a:pt x="113" y="10"/>
                      <a:pt x="106" y="8"/>
                    </a:cubicBezTo>
                    <a:cubicBezTo>
                      <a:pt x="94" y="3"/>
                      <a:pt x="72" y="0"/>
                      <a:pt x="56" y="7"/>
                    </a:cubicBezTo>
                    <a:close/>
                  </a:path>
                </a:pathLst>
              </a:custGeom>
              <a:solidFill>
                <a:srgbClr val="2D6C7B"/>
              </a:solidFill>
              <a:ln>
                <a:noFill/>
              </a:ln>
              <a:effectLst/>
              <a:extLst>
                <a:ext uri="{91240B29-F687-4F45-9708-019B960494DF}">
                  <a14:hiddenLine xmlns:a14="http://schemas.microsoft.com/office/drawing/2010/main" w="9525" cap="flat" cmpd="sng">
                    <a:solidFill>
                      <a:srgbClr val="000000"/>
                    </a:solidFill>
                    <a:prstDash val="solid"/>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ja-JP" altLang="en-US">
                  <a:latin typeface="Meiryo UI" panose="020B0604030504040204" pitchFamily="50" charset="-128"/>
                  <a:ea typeface="Meiryo UI" panose="020B0604030504040204" pitchFamily="50" charset="-128"/>
                </a:endParaRPr>
              </a:p>
            </p:txBody>
          </p:sp>
          <p:sp>
            <p:nvSpPr>
              <p:cNvPr id="87" name="Freeform 163">
                <a:extLst>
                  <a:ext uri="{FF2B5EF4-FFF2-40B4-BE49-F238E27FC236}">
                    <a16:creationId xmlns:a16="http://schemas.microsoft.com/office/drawing/2014/main" id="{D2B5EA2F-ECB2-4DB1-9089-D36FA649B742}"/>
                  </a:ext>
                </a:extLst>
              </p:cNvPr>
              <p:cNvSpPr>
                <a:spLocks noChangeAspect="1"/>
              </p:cNvSpPr>
              <p:nvPr/>
            </p:nvSpPr>
            <p:spPr bwMode="gray">
              <a:xfrm>
                <a:off x="4272" y="1411"/>
                <a:ext cx="345" cy="657"/>
              </a:xfrm>
              <a:custGeom>
                <a:avLst/>
                <a:gdLst>
                  <a:gd name="T0" fmla="*/ 98 w 146"/>
                  <a:gd name="T1" fmla="*/ 65 h 278"/>
                  <a:gd name="T2" fmla="*/ 96 w 146"/>
                  <a:gd name="T3" fmla="*/ 64 h 278"/>
                  <a:gd name="T4" fmla="*/ 96 w 146"/>
                  <a:gd name="T5" fmla="*/ 39 h 278"/>
                  <a:gd name="T6" fmla="*/ 73 w 146"/>
                  <a:gd name="T7" fmla="*/ 43 h 278"/>
                  <a:gd name="T8" fmla="*/ 61 w 146"/>
                  <a:gd name="T9" fmla="*/ 41 h 278"/>
                  <a:gd name="T10" fmla="*/ 58 w 146"/>
                  <a:gd name="T11" fmla="*/ 37 h 278"/>
                  <a:gd name="T12" fmla="*/ 62 w 146"/>
                  <a:gd name="T13" fmla="*/ 34 h 278"/>
                  <a:gd name="T14" fmla="*/ 73 w 146"/>
                  <a:gd name="T15" fmla="*/ 36 h 278"/>
                  <a:gd name="T16" fmla="*/ 97 w 146"/>
                  <a:gd name="T17" fmla="*/ 31 h 278"/>
                  <a:gd name="T18" fmla="*/ 97 w 146"/>
                  <a:gd name="T19" fmla="*/ 31 h 278"/>
                  <a:gd name="T20" fmla="*/ 105 w 146"/>
                  <a:gd name="T21" fmla="*/ 18 h 278"/>
                  <a:gd name="T22" fmla="*/ 96 w 146"/>
                  <a:gd name="T23" fmla="*/ 6 h 278"/>
                  <a:gd name="T24" fmla="*/ 50 w 146"/>
                  <a:gd name="T25" fmla="*/ 6 h 278"/>
                  <a:gd name="T26" fmla="*/ 40 w 146"/>
                  <a:gd name="T27" fmla="*/ 18 h 278"/>
                  <a:gd name="T28" fmla="*/ 48 w 146"/>
                  <a:gd name="T29" fmla="*/ 31 h 278"/>
                  <a:gd name="T30" fmla="*/ 50 w 146"/>
                  <a:gd name="T31" fmla="*/ 32 h 278"/>
                  <a:gd name="T32" fmla="*/ 50 w 146"/>
                  <a:gd name="T33" fmla="*/ 64 h 278"/>
                  <a:gd name="T34" fmla="*/ 47 w 146"/>
                  <a:gd name="T35" fmla="*/ 65 h 278"/>
                  <a:gd name="T36" fmla="*/ 0 w 146"/>
                  <a:gd name="T37" fmla="*/ 128 h 278"/>
                  <a:gd name="T38" fmla="*/ 0 w 146"/>
                  <a:gd name="T39" fmla="*/ 249 h 278"/>
                  <a:gd name="T40" fmla="*/ 73 w 146"/>
                  <a:gd name="T41" fmla="*/ 278 h 278"/>
                  <a:gd name="T42" fmla="*/ 141 w 146"/>
                  <a:gd name="T43" fmla="*/ 259 h 278"/>
                  <a:gd name="T44" fmla="*/ 146 w 146"/>
                  <a:gd name="T45" fmla="*/ 249 h 278"/>
                  <a:gd name="T46" fmla="*/ 146 w 146"/>
                  <a:gd name="T47" fmla="*/ 128 h 278"/>
                  <a:gd name="T48" fmla="*/ 98 w 146"/>
                  <a:gd name="T49" fmla="*/ 65 h 2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46" h="278">
                    <a:moveTo>
                      <a:pt x="98" y="65"/>
                    </a:moveTo>
                    <a:cubicBezTo>
                      <a:pt x="96" y="64"/>
                      <a:pt x="96" y="64"/>
                      <a:pt x="96" y="64"/>
                    </a:cubicBezTo>
                    <a:cubicBezTo>
                      <a:pt x="96" y="39"/>
                      <a:pt x="96" y="39"/>
                      <a:pt x="96" y="39"/>
                    </a:cubicBezTo>
                    <a:cubicBezTo>
                      <a:pt x="89" y="41"/>
                      <a:pt x="81" y="43"/>
                      <a:pt x="73" y="43"/>
                    </a:cubicBezTo>
                    <a:cubicBezTo>
                      <a:pt x="70" y="43"/>
                      <a:pt x="64" y="42"/>
                      <a:pt x="61" y="41"/>
                    </a:cubicBezTo>
                    <a:cubicBezTo>
                      <a:pt x="59" y="41"/>
                      <a:pt x="57" y="39"/>
                      <a:pt x="58" y="37"/>
                    </a:cubicBezTo>
                    <a:cubicBezTo>
                      <a:pt x="59" y="35"/>
                      <a:pt x="61" y="34"/>
                      <a:pt x="62" y="34"/>
                    </a:cubicBezTo>
                    <a:cubicBezTo>
                      <a:pt x="65" y="35"/>
                      <a:pt x="70" y="36"/>
                      <a:pt x="73" y="36"/>
                    </a:cubicBezTo>
                    <a:cubicBezTo>
                      <a:pt x="82" y="36"/>
                      <a:pt x="91" y="34"/>
                      <a:pt x="97" y="31"/>
                    </a:cubicBezTo>
                    <a:cubicBezTo>
                      <a:pt x="97" y="31"/>
                      <a:pt x="97" y="31"/>
                      <a:pt x="97" y="31"/>
                    </a:cubicBezTo>
                    <a:cubicBezTo>
                      <a:pt x="98" y="31"/>
                      <a:pt x="105" y="25"/>
                      <a:pt x="105" y="18"/>
                    </a:cubicBezTo>
                    <a:cubicBezTo>
                      <a:pt x="105" y="13"/>
                      <a:pt x="103" y="9"/>
                      <a:pt x="96" y="6"/>
                    </a:cubicBezTo>
                    <a:cubicBezTo>
                      <a:pt x="84" y="2"/>
                      <a:pt x="65" y="0"/>
                      <a:pt x="50" y="6"/>
                    </a:cubicBezTo>
                    <a:cubicBezTo>
                      <a:pt x="46" y="8"/>
                      <a:pt x="40" y="12"/>
                      <a:pt x="40" y="18"/>
                    </a:cubicBezTo>
                    <a:cubicBezTo>
                      <a:pt x="40" y="24"/>
                      <a:pt x="46" y="29"/>
                      <a:pt x="48" y="31"/>
                    </a:cubicBezTo>
                    <a:cubicBezTo>
                      <a:pt x="50" y="32"/>
                      <a:pt x="50" y="32"/>
                      <a:pt x="50" y="32"/>
                    </a:cubicBezTo>
                    <a:cubicBezTo>
                      <a:pt x="50" y="64"/>
                      <a:pt x="50" y="64"/>
                      <a:pt x="50" y="64"/>
                    </a:cubicBezTo>
                    <a:cubicBezTo>
                      <a:pt x="47" y="65"/>
                      <a:pt x="47" y="65"/>
                      <a:pt x="47" y="65"/>
                    </a:cubicBezTo>
                    <a:cubicBezTo>
                      <a:pt x="45" y="66"/>
                      <a:pt x="0" y="79"/>
                      <a:pt x="0" y="128"/>
                    </a:cubicBezTo>
                    <a:cubicBezTo>
                      <a:pt x="0" y="249"/>
                      <a:pt x="0" y="249"/>
                      <a:pt x="0" y="249"/>
                    </a:cubicBezTo>
                    <a:cubicBezTo>
                      <a:pt x="0" y="263"/>
                      <a:pt x="29" y="278"/>
                      <a:pt x="73" y="278"/>
                    </a:cubicBezTo>
                    <a:cubicBezTo>
                      <a:pt x="102" y="278"/>
                      <a:pt x="130" y="271"/>
                      <a:pt x="141" y="259"/>
                    </a:cubicBezTo>
                    <a:cubicBezTo>
                      <a:pt x="144" y="256"/>
                      <a:pt x="146" y="253"/>
                      <a:pt x="146" y="249"/>
                    </a:cubicBezTo>
                    <a:cubicBezTo>
                      <a:pt x="146" y="128"/>
                      <a:pt x="146" y="128"/>
                      <a:pt x="146" y="128"/>
                    </a:cubicBezTo>
                    <a:cubicBezTo>
                      <a:pt x="146" y="79"/>
                      <a:pt x="100" y="66"/>
                      <a:pt x="98" y="6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latin typeface="Meiryo UI" panose="020B0604030504040204" pitchFamily="50" charset="-128"/>
                  <a:ea typeface="Meiryo UI" panose="020B0604030504040204" pitchFamily="50" charset="-128"/>
                </a:endParaRPr>
              </a:p>
            </p:txBody>
          </p:sp>
          <p:sp>
            <p:nvSpPr>
              <p:cNvPr id="88" name="Freeform 164">
                <a:extLst>
                  <a:ext uri="{FF2B5EF4-FFF2-40B4-BE49-F238E27FC236}">
                    <a16:creationId xmlns:a16="http://schemas.microsoft.com/office/drawing/2014/main" id="{0128AF78-7B4D-4894-BD5C-08111342AD1F}"/>
                  </a:ext>
                </a:extLst>
              </p:cNvPr>
              <p:cNvSpPr>
                <a:spLocks noChangeAspect="1"/>
              </p:cNvSpPr>
              <p:nvPr/>
            </p:nvSpPr>
            <p:spPr bwMode="gray">
              <a:xfrm>
                <a:off x="4298" y="1565"/>
                <a:ext cx="212" cy="120"/>
              </a:xfrm>
              <a:custGeom>
                <a:avLst/>
                <a:gdLst>
                  <a:gd name="T0" fmla="*/ 0 w 90"/>
                  <a:gd name="T1" fmla="*/ 26 h 51"/>
                  <a:gd name="T2" fmla="*/ 31 w 90"/>
                  <a:gd name="T3" fmla="*/ 50 h 51"/>
                  <a:gd name="T4" fmla="*/ 90 w 90"/>
                  <a:gd name="T5" fmla="*/ 32 h 51"/>
                  <a:gd name="T6" fmla="*/ 77 w 90"/>
                  <a:gd name="T7" fmla="*/ 29 h 51"/>
                  <a:gd name="T8" fmla="*/ 9 w 90"/>
                  <a:gd name="T9" fmla="*/ 16 h 51"/>
                  <a:gd name="T10" fmla="*/ 0 w 90"/>
                  <a:gd name="T11" fmla="*/ 26 h 51"/>
                </a:gdLst>
                <a:ahLst/>
                <a:cxnLst>
                  <a:cxn ang="0">
                    <a:pos x="T0" y="T1"/>
                  </a:cxn>
                  <a:cxn ang="0">
                    <a:pos x="T2" y="T3"/>
                  </a:cxn>
                  <a:cxn ang="0">
                    <a:pos x="T4" y="T5"/>
                  </a:cxn>
                  <a:cxn ang="0">
                    <a:pos x="T6" y="T7"/>
                  </a:cxn>
                  <a:cxn ang="0">
                    <a:pos x="T8" y="T9"/>
                  </a:cxn>
                  <a:cxn ang="0">
                    <a:pos x="T10" y="T11"/>
                  </a:cxn>
                </a:cxnLst>
                <a:rect l="0" t="0" r="r" b="b"/>
                <a:pathLst>
                  <a:path w="90" h="51">
                    <a:moveTo>
                      <a:pt x="0" y="26"/>
                    </a:moveTo>
                    <a:cubicBezTo>
                      <a:pt x="3" y="33"/>
                      <a:pt x="11" y="48"/>
                      <a:pt x="31" y="50"/>
                    </a:cubicBezTo>
                    <a:cubicBezTo>
                      <a:pt x="57" y="51"/>
                      <a:pt x="75" y="40"/>
                      <a:pt x="90" y="32"/>
                    </a:cubicBezTo>
                    <a:cubicBezTo>
                      <a:pt x="85" y="32"/>
                      <a:pt x="81" y="31"/>
                      <a:pt x="77" y="29"/>
                    </a:cubicBezTo>
                    <a:cubicBezTo>
                      <a:pt x="57" y="19"/>
                      <a:pt x="42" y="0"/>
                      <a:pt x="9" y="16"/>
                    </a:cubicBezTo>
                    <a:cubicBezTo>
                      <a:pt x="6" y="19"/>
                      <a:pt x="3" y="22"/>
                      <a:pt x="0" y="26"/>
                    </a:cubicBezTo>
                    <a:close/>
                  </a:path>
                </a:pathLst>
              </a:custGeom>
              <a:solidFill>
                <a:srgbClr val="B2D6DF"/>
              </a:solidFill>
              <a:ln>
                <a:noFill/>
              </a:ln>
              <a:effectLst/>
              <a:extLs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ja-JP" altLang="en-US">
                  <a:latin typeface="Meiryo UI" panose="020B0604030504040204" pitchFamily="50" charset="-128"/>
                  <a:ea typeface="Meiryo UI" panose="020B0604030504040204" pitchFamily="50" charset="-128"/>
                </a:endParaRPr>
              </a:p>
            </p:txBody>
          </p:sp>
          <p:sp>
            <p:nvSpPr>
              <p:cNvPr id="89" name="Freeform 165">
                <a:extLst>
                  <a:ext uri="{FF2B5EF4-FFF2-40B4-BE49-F238E27FC236}">
                    <a16:creationId xmlns:a16="http://schemas.microsoft.com/office/drawing/2014/main" id="{781063ED-942B-4E18-9895-5D4A6EF43A6B}"/>
                  </a:ext>
                </a:extLst>
              </p:cNvPr>
              <p:cNvSpPr>
                <a:spLocks noChangeAspect="1"/>
              </p:cNvSpPr>
              <p:nvPr/>
            </p:nvSpPr>
            <p:spPr bwMode="gray">
              <a:xfrm>
                <a:off x="4272" y="1619"/>
                <a:ext cx="345" cy="449"/>
              </a:xfrm>
              <a:custGeom>
                <a:avLst/>
                <a:gdLst>
                  <a:gd name="T0" fmla="*/ 116 w 146"/>
                  <a:gd name="T1" fmla="*/ 2 h 190"/>
                  <a:gd name="T2" fmla="*/ 101 w 146"/>
                  <a:gd name="T3" fmla="*/ 9 h 190"/>
                  <a:gd name="T4" fmla="*/ 42 w 146"/>
                  <a:gd name="T5" fmla="*/ 27 h 190"/>
                  <a:gd name="T6" fmla="*/ 11 w 146"/>
                  <a:gd name="T7" fmla="*/ 3 h 190"/>
                  <a:gd name="T8" fmla="*/ 0 w 146"/>
                  <a:gd name="T9" fmla="*/ 40 h 190"/>
                  <a:gd name="T10" fmla="*/ 0 w 146"/>
                  <a:gd name="T11" fmla="*/ 161 h 190"/>
                  <a:gd name="T12" fmla="*/ 73 w 146"/>
                  <a:gd name="T13" fmla="*/ 190 h 190"/>
                  <a:gd name="T14" fmla="*/ 141 w 146"/>
                  <a:gd name="T15" fmla="*/ 171 h 190"/>
                  <a:gd name="T16" fmla="*/ 146 w 146"/>
                  <a:gd name="T17" fmla="*/ 161 h 190"/>
                  <a:gd name="T18" fmla="*/ 146 w 146"/>
                  <a:gd name="T19" fmla="*/ 40 h 190"/>
                  <a:gd name="T20" fmla="*/ 133 w 146"/>
                  <a:gd name="T21" fmla="*/ 1 h 190"/>
                  <a:gd name="T22" fmla="*/ 116 w 146"/>
                  <a:gd name="T23" fmla="*/ 2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46" h="190">
                    <a:moveTo>
                      <a:pt x="116" y="2"/>
                    </a:moveTo>
                    <a:cubicBezTo>
                      <a:pt x="111" y="3"/>
                      <a:pt x="106" y="6"/>
                      <a:pt x="101" y="9"/>
                    </a:cubicBezTo>
                    <a:cubicBezTo>
                      <a:pt x="86" y="17"/>
                      <a:pt x="68" y="28"/>
                      <a:pt x="42" y="27"/>
                    </a:cubicBezTo>
                    <a:cubicBezTo>
                      <a:pt x="22" y="25"/>
                      <a:pt x="14" y="10"/>
                      <a:pt x="11" y="3"/>
                    </a:cubicBezTo>
                    <a:cubicBezTo>
                      <a:pt x="5" y="12"/>
                      <a:pt x="0" y="24"/>
                      <a:pt x="0" y="40"/>
                    </a:cubicBezTo>
                    <a:cubicBezTo>
                      <a:pt x="0" y="161"/>
                      <a:pt x="0" y="161"/>
                      <a:pt x="0" y="161"/>
                    </a:cubicBezTo>
                    <a:cubicBezTo>
                      <a:pt x="0" y="175"/>
                      <a:pt x="29" y="190"/>
                      <a:pt x="73" y="190"/>
                    </a:cubicBezTo>
                    <a:cubicBezTo>
                      <a:pt x="102" y="190"/>
                      <a:pt x="130" y="183"/>
                      <a:pt x="141" y="171"/>
                    </a:cubicBezTo>
                    <a:cubicBezTo>
                      <a:pt x="144" y="168"/>
                      <a:pt x="146" y="165"/>
                      <a:pt x="146" y="161"/>
                    </a:cubicBezTo>
                    <a:cubicBezTo>
                      <a:pt x="146" y="40"/>
                      <a:pt x="146" y="40"/>
                      <a:pt x="146" y="40"/>
                    </a:cubicBezTo>
                    <a:cubicBezTo>
                      <a:pt x="146" y="23"/>
                      <a:pt x="140" y="10"/>
                      <a:pt x="133" y="1"/>
                    </a:cubicBezTo>
                    <a:cubicBezTo>
                      <a:pt x="129" y="0"/>
                      <a:pt x="123" y="0"/>
                      <a:pt x="116" y="2"/>
                    </a:cubicBezTo>
                    <a:close/>
                  </a:path>
                </a:pathLst>
              </a:custGeom>
              <a:solidFill>
                <a:srgbClr val="CCE7ED"/>
              </a:solidFill>
              <a:ln>
                <a:noFill/>
              </a:ln>
              <a:effectLst/>
              <a:extLs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ja-JP" altLang="en-US">
                  <a:latin typeface="Meiryo UI" panose="020B0604030504040204" pitchFamily="50" charset="-128"/>
                  <a:ea typeface="Meiryo UI" panose="020B0604030504040204" pitchFamily="50" charset="-128"/>
                </a:endParaRPr>
              </a:p>
            </p:txBody>
          </p:sp>
          <p:sp>
            <p:nvSpPr>
              <p:cNvPr id="90" name="Oval 166">
                <a:extLst>
                  <a:ext uri="{FF2B5EF4-FFF2-40B4-BE49-F238E27FC236}">
                    <a16:creationId xmlns:a16="http://schemas.microsoft.com/office/drawing/2014/main" id="{3FEA4F46-E475-4650-8A89-EA6009243FAE}"/>
                  </a:ext>
                </a:extLst>
              </p:cNvPr>
              <p:cNvSpPr>
                <a:spLocks noChangeAspect="1" noChangeArrowheads="1"/>
              </p:cNvSpPr>
              <p:nvPr/>
            </p:nvSpPr>
            <p:spPr bwMode="gray">
              <a:xfrm>
                <a:off x="4465" y="2007"/>
                <a:ext cx="31" cy="31"/>
              </a:xfrm>
              <a:prstGeom prst="ellipse">
                <a:avLst/>
              </a:prstGeom>
              <a:solidFill>
                <a:srgbClr val="E5F3F6"/>
              </a:solidFill>
              <a:ln>
                <a:noFill/>
              </a:ln>
              <a:effectLst/>
              <a:extLst>
                <a:ext uri="{91240B29-F687-4F45-9708-019B960494DF}">
                  <a14:hiddenLine xmlns:a14="http://schemas.microsoft.com/office/drawing/2010/main" w="9525" algn="ctr">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ja-JP" altLang="en-US">
                  <a:latin typeface="Meiryo UI" panose="020B0604030504040204" pitchFamily="50" charset="-128"/>
                  <a:ea typeface="Meiryo UI" panose="020B0604030504040204" pitchFamily="50" charset="-128"/>
                </a:endParaRPr>
              </a:p>
            </p:txBody>
          </p:sp>
          <p:sp>
            <p:nvSpPr>
              <p:cNvPr id="91" name="Oval 167">
                <a:extLst>
                  <a:ext uri="{FF2B5EF4-FFF2-40B4-BE49-F238E27FC236}">
                    <a16:creationId xmlns:a16="http://schemas.microsoft.com/office/drawing/2014/main" id="{696D239F-A32A-4FA9-910E-11D1EEA92AEC}"/>
                  </a:ext>
                </a:extLst>
              </p:cNvPr>
              <p:cNvSpPr>
                <a:spLocks noChangeAspect="1" noChangeArrowheads="1"/>
              </p:cNvSpPr>
              <p:nvPr/>
            </p:nvSpPr>
            <p:spPr bwMode="gray">
              <a:xfrm>
                <a:off x="4522" y="1957"/>
                <a:ext cx="40" cy="38"/>
              </a:xfrm>
              <a:prstGeom prst="ellipse">
                <a:avLst/>
              </a:prstGeom>
              <a:solidFill>
                <a:srgbClr val="E5F3F6"/>
              </a:solidFill>
              <a:ln>
                <a:noFill/>
              </a:ln>
              <a:effectLst/>
              <a:extLst>
                <a:ext uri="{91240B29-F687-4F45-9708-019B960494DF}">
                  <a14:hiddenLine xmlns:a14="http://schemas.microsoft.com/office/drawing/2010/main" w="9525" algn="ctr">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ja-JP" altLang="en-US">
                  <a:latin typeface="Meiryo UI" panose="020B0604030504040204" pitchFamily="50" charset="-128"/>
                  <a:ea typeface="Meiryo UI" panose="020B0604030504040204" pitchFamily="50" charset="-128"/>
                </a:endParaRPr>
              </a:p>
            </p:txBody>
          </p:sp>
          <p:sp>
            <p:nvSpPr>
              <p:cNvPr id="92" name="Oval 168">
                <a:extLst>
                  <a:ext uri="{FF2B5EF4-FFF2-40B4-BE49-F238E27FC236}">
                    <a16:creationId xmlns:a16="http://schemas.microsoft.com/office/drawing/2014/main" id="{CAF14DD7-87A3-4330-808B-340EFA3A0C1A}"/>
                  </a:ext>
                </a:extLst>
              </p:cNvPr>
              <p:cNvSpPr>
                <a:spLocks noChangeAspect="1" noChangeArrowheads="1"/>
              </p:cNvSpPr>
              <p:nvPr/>
            </p:nvSpPr>
            <p:spPr bwMode="gray">
              <a:xfrm>
                <a:off x="4548" y="1837"/>
                <a:ext cx="59" cy="59"/>
              </a:xfrm>
              <a:prstGeom prst="ellipse">
                <a:avLst/>
              </a:prstGeom>
              <a:solidFill>
                <a:srgbClr val="E5F3F6"/>
              </a:solidFill>
              <a:ln>
                <a:noFill/>
              </a:ln>
              <a:effectLst/>
              <a:extLst>
                <a:ext uri="{91240B29-F687-4F45-9708-019B960494DF}">
                  <a14:hiddenLine xmlns:a14="http://schemas.microsoft.com/office/drawing/2010/main" w="9525" algn="ctr">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ja-JP" altLang="en-US">
                  <a:latin typeface="Meiryo UI" panose="020B0604030504040204" pitchFamily="50" charset="-128"/>
                  <a:ea typeface="Meiryo UI" panose="020B0604030504040204" pitchFamily="50" charset="-128"/>
                </a:endParaRPr>
              </a:p>
            </p:txBody>
          </p:sp>
          <p:sp>
            <p:nvSpPr>
              <p:cNvPr id="93" name="Freeform 169">
                <a:extLst>
                  <a:ext uri="{FF2B5EF4-FFF2-40B4-BE49-F238E27FC236}">
                    <a16:creationId xmlns:a16="http://schemas.microsoft.com/office/drawing/2014/main" id="{668E2851-42FA-4A8E-B685-8EF8D8EB5927}"/>
                  </a:ext>
                </a:extLst>
              </p:cNvPr>
              <p:cNvSpPr>
                <a:spLocks noChangeAspect="1"/>
              </p:cNvSpPr>
              <p:nvPr/>
            </p:nvSpPr>
            <p:spPr bwMode="gray">
              <a:xfrm>
                <a:off x="4309" y="1730"/>
                <a:ext cx="268" cy="258"/>
              </a:xfrm>
              <a:custGeom>
                <a:avLst/>
                <a:gdLst>
                  <a:gd name="T0" fmla="*/ 0 w 113"/>
                  <a:gd name="T1" fmla="*/ 0 h 109"/>
                  <a:gd name="T2" fmla="*/ 0 w 113"/>
                  <a:gd name="T3" fmla="*/ 99 h 109"/>
                  <a:gd name="T4" fmla="*/ 57 w 113"/>
                  <a:gd name="T5" fmla="*/ 109 h 109"/>
                  <a:gd name="T6" fmla="*/ 113 w 113"/>
                  <a:gd name="T7" fmla="*/ 99 h 109"/>
                  <a:gd name="T8" fmla="*/ 113 w 113"/>
                  <a:gd name="T9" fmla="*/ 0 h 109"/>
                  <a:gd name="T10" fmla="*/ 57 w 113"/>
                  <a:gd name="T11" fmla="*/ 11 h 109"/>
                  <a:gd name="T12" fmla="*/ 0 w 113"/>
                  <a:gd name="T13" fmla="*/ 0 h 109"/>
                </a:gdLst>
                <a:ahLst/>
                <a:cxnLst>
                  <a:cxn ang="0">
                    <a:pos x="T0" y="T1"/>
                  </a:cxn>
                  <a:cxn ang="0">
                    <a:pos x="T2" y="T3"/>
                  </a:cxn>
                  <a:cxn ang="0">
                    <a:pos x="T4" y="T5"/>
                  </a:cxn>
                  <a:cxn ang="0">
                    <a:pos x="T6" y="T7"/>
                  </a:cxn>
                  <a:cxn ang="0">
                    <a:pos x="T8" y="T9"/>
                  </a:cxn>
                  <a:cxn ang="0">
                    <a:pos x="T10" y="T11"/>
                  </a:cxn>
                  <a:cxn ang="0">
                    <a:pos x="T12" y="T13"/>
                  </a:cxn>
                </a:cxnLst>
                <a:rect l="0" t="0" r="r" b="b"/>
                <a:pathLst>
                  <a:path w="113" h="109">
                    <a:moveTo>
                      <a:pt x="0" y="0"/>
                    </a:moveTo>
                    <a:cubicBezTo>
                      <a:pt x="0" y="99"/>
                      <a:pt x="0" y="99"/>
                      <a:pt x="0" y="99"/>
                    </a:cubicBezTo>
                    <a:cubicBezTo>
                      <a:pt x="14" y="105"/>
                      <a:pt x="34" y="109"/>
                      <a:pt x="57" y="109"/>
                    </a:cubicBezTo>
                    <a:cubicBezTo>
                      <a:pt x="79" y="109"/>
                      <a:pt x="99" y="105"/>
                      <a:pt x="113" y="99"/>
                    </a:cubicBezTo>
                    <a:cubicBezTo>
                      <a:pt x="113" y="0"/>
                      <a:pt x="113" y="0"/>
                      <a:pt x="113" y="0"/>
                    </a:cubicBezTo>
                    <a:cubicBezTo>
                      <a:pt x="99" y="7"/>
                      <a:pt x="79" y="11"/>
                      <a:pt x="57" y="11"/>
                    </a:cubicBezTo>
                    <a:cubicBezTo>
                      <a:pt x="34" y="11"/>
                      <a:pt x="14" y="7"/>
                      <a:pt x="0" y="0"/>
                    </a:cubicBezTo>
                    <a:close/>
                  </a:path>
                </a:pathLst>
              </a:custGeom>
              <a:solidFill>
                <a:srgbClr val="2D6C7B"/>
              </a:solidFill>
              <a:ln>
                <a:noFill/>
              </a:ln>
              <a:effectLst/>
              <a:extLs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ja-JP" altLang="en-US">
                  <a:latin typeface="Meiryo UI" panose="020B0604030504040204" pitchFamily="50" charset="-128"/>
                  <a:ea typeface="Meiryo UI" panose="020B0604030504040204" pitchFamily="50" charset="-128"/>
                </a:endParaRPr>
              </a:p>
            </p:txBody>
          </p:sp>
          <p:sp>
            <p:nvSpPr>
              <p:cNvPr id="94" name="Oval 170">
                <a:extLst>
                  <a:ext uri="{FF2B5EF4-FFF2-40B4-BE49-F238E27FC236}">
                    <a16:creationId xmlns:a16="http://schemas.microsoft.com/office/drawing/2014/main" id="{FD867D17-AF7E-4C37-9A40-20BD9FCB351C}"/>
                  </a:ext>
                </a:extLst>
              </p:cNvPr>
              <p:cNvSpPr>
                <a:spLocks noChangeAspect="1" noChangeArrowheads="1"/>
              </p:cNvSpPr>
              <p:nvPr/>
            </p:nvSpPr>
            <p:spPr bwMode="gray">
              <a:xfrm>
                <a:off x="4366" y="1312"/>
                <a:ext cx="156" cy="156"/>
              </a:xfrm>
              <a:prstGeom prst="ellipse">
                <a:avLst/>
              </a:prstGeom>
              <a:solidFill>
                <a:srgbClr val="2D6C7B"/>
              </a:solidFill>
              <a:ln>
                <a:noFill/>
              </a:ln>
              <a:effectLst/>
              <a:extLst>
                <a:ext uri="{91240B29-F687-4F45-9708-019B960494DF}">
                  <a14:hiddenLine xmlns:a14="http://schemas.microsoft.com/office/drawing/2010/main" w="9525" algn="ctr">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ja-JP" altLang="en-US">
                  <a:latin typeface="Meiryo UI" panose="020B0604030504040204" pitchFamily="50" charset="-128"/>
                  <a:ea typeface="Meiryo UI" panose="020B0604030504040204" pitchFamily="50" charset="-128"/>
                </a:endParaRPr>
              </a:p>
            </p:txBody>
          </p:sp>
          <p:sp>
            <p:nvSpPr>
              <p:cNvPr id="95" name="Oval 171">
                <a:extLst>
                  <a:ext uri="{FF2B5EF4-FFF2-40B4-BE49-F238E27FC236}">
                    <a16:creationId xmlns:a16="http://schemas.microsoft.com/office/drawing/2014/main" id="{5076BE71-1A0D-4D5B-BC18-A21F5B4468E7}"/>
                  </a:ext>
                </a:extLst>
              </p:cNvPr>
              <p:cNvSpPr>
                <a:spLocks noChangeAspect="1" noChangeArrowheads="1"/>
              </p:cNvSpPr>
              <p:nvPr/>
            </p:nvSpPr>
            <p:spPr bwMode="gray">
              <a:xfrm>
                <a:off x="4383" y="1331"/>
                <a:ext cx="123" cy="121"/>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latin typeface="Meiryo UI" panose="020B0604030504040204" pitchFamily="50" charset="-128"/>
                  <a:ea typeface="Meiryo UI" panose="020B0604030504040204" pitchFamily="50" charset="-128"/>
                </a:endParaRPr>
              </a:p>
            </p:txBody>
          </p:sp>
          <p:sp>
            <p:nvSpPr>
              <p:cNvPr id="96" name="Freeform 172">
                <a:extLst>
                  <a:ext uri="{FF2B5EF4-FFF2-40B4-BE49-F238E27FC236}">
                    <a16:creationId xmlns:a16="http://schemas.microsoft.com/office/drawing/2014/main" id="{AC120073-D198-409A-A867-47D20CB86B4B}"/>
                  </a:ext>
                </a:extLst>
              </p:cNvPr>
              <p:cNvSpPr>
                <a:spLocks noChangeAspect="1"/>
              </p:cNvSpPr>
              <p:nvPr/>
            </p:nvSpPr>
            <p:spPr bwMode="gray">
              <a:xfrm>
                <a:off x="4413" y="1508"/>
                <a:ext cx="62" cy="36"/>
              </a:xfrm>
              <a:custGeom>
                <a:avLst/>
                <a:gdLst>
                  <a:gd name="T0" fmla="*/ 1 w 26"/>
                  <a:gd name="T1" fmla="*/ 0 h 15"/>
                  <a:gd name="T2" fmla="*/ 0 w 26"/>
                  <a:gd name="T3" fmla="*/ 0 h 15"/>
                  <a:gd name="T4" fmla="*/ 0 w 26"/>
                  <a:gd name="T5" fmla="*/ 8 h 15"/>
                  <a:gd name="T6" fmla="*/ 13 w 26"/>
                  <a:gd name="T7" fmla="*/ 15 h 15"/>
                  <a:gd name="T8" fmla="*/ 26 w 26"/>
                  <a:gd name="T9" fmla="*/ 8 h 15"/>
                  <a:gd name="T10" fmla="*/ 26 w 26"/>
                  <a:gd name="T11" fmla="*/ 1 h 15"/>
                  <a:gd name="T12" fmla="*/ 13 w 26"/>
                  <a:gd name="T13" fmla="*/ 2 h 15"/>
                  <a:gd name="T14" fmla="*/ 1 w 26"/>
                  <a:gd name="T15" fmla="*/ 0 h 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6" h="15">
                    <a:moveTo>
                      <a:pt x="1" y="0"/>
                    </a:moveTo>
                    <a:cubicBezTo>
                      <a:pt x="0" y="0"/>
                      <a:pt x="0" y="0"/>
                      <a:pt x="0" y="0"/>
                    </a:cubicBezTo>
                    <a:cubicBezTo>
                      <a:pt x="0" y="8"/>
                      <a:pt x="0" y="8"/>
                      <a:pt x="0" y="8"/>
                    </a:cubicBezTo>
                    <a:cubicBezTo>
                      <a:pt x="0" y="12"/>
                      <a:pt x="5" y="15"/>
                      <a:pt x="13" y="15"/>
                    </a:cubicBezTo>
                    <a:cubicBezTo>
                      <a:pt x="20" y="15"/>
                      <a:pt x="26" y="12"/>
                      <a:pt x="26" y="8"/>
                    </a:cubicBezTo>
                    <a:cubicBezTo>
                      <a:pt x="26" y="1"/>
                      <a:pt x="26" y="1"/>
                      <a:pt x="26" y="1"/>
                    </a:cubicBezTo>
                    <a:cubicBezTo>
                      <a:pt x="22" y="1"/>
                      <a:pt x="17" y="2"/>
                      <a:pt x="13" y="2"/>
                    </a:cubicBezTo>
                    <a:cubicBezTo>
                      <a:pt x="10" y="2"/>
                      <a:pt x="4" y="1"/>
                      <a:pt x="1" y="0"/>
                    </a:cubicBezTo>
                    <a:close/>
                  </a:path>
                </a:pathLst>
              </a:custGeom>
              <a:solidFill>
                <a:srgbClr val="CCE7ED"/>
              </a:solidFill>
              <a:ln>
                <a:noFill/>
              </a:ln>
              <a:effectLst/>
              <a:extLs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ja-JP" altLang="en-US">
                  <a:latin typeface="Meiryo UI" panose="020B0604030504040204" pitchFamily="50" charset="-128"/>
                  <a:ea typeface="Meiryo UI" panose="020B0604030504040204" pitchFamily="50" charset="-128"/>
                </a:endParaRPr>
              </a:p>
            </p:txBody>
          </p:sp>
        </p:grpSp>
        <p:grpSp>
          <p:nvGrpSpPr>
            <p:cNvPr id="97" name="Group 161">
              <a:extLst>
                <a:ext uri="{FF2B5EF4-FFF2-40B4-BE49-F238E27FC236}">
                  <a16:creationId xmlns:a16="http://schemas.microsoft.com/office/drawing/2014/main" id="{96A93DB5-0085-4AF6-9084-D76D96FFD41B}"/>
                </a:ext>
              </a:extLst>
            </p:cNvPr>
            <p:cNvGrpSpPr>
              <a:grpSpLocks/>
            </p:cNvGrpSpPr>
            <p:nvPr/>
          </p:nvGrpSpPr>
          <p:grpSpPr bwMode="auto">
            <a:xfrm>
              <a:off x="4585629" y="4445574"/>
              <a:ext cx="562148" cy="859075"/>
              <a:chOff x="4253" y="1312"/>
              <a:chExt cx="380" cy="773"/>
            </a:xfrm>
          </p:grpSpPr>
          <p:sp>
            <p:nvSpPr>
              <p:cNvPr id="98" name="Freeform 162">
                <a:extLst>
                  <a:ext uri="{FF2B5EF4-FFF2-40B4-BE49-F238E27FC236}">
                    <a16:creationId xmlns:a16="http://schemas.microsoft.com/office/drawing/2014/main" id="{B5FC56D3-939C-4B3C-8505-F00505B243A6}"/>
                  </a:ext>
                </a:extLst>
              </p:cNvPr>
              <p:cNvSpPr>
                <a:spLocks noChangeAspect="1"/>
              </p:cNvSpPr>
              <p:nvPr/>
            </p:nvSpPr>
            <p:spPr bwMode="gray">
              <a:xfrm>
                <a:off x="4253" y="1392"/>
                <a:ext cx="380" cy="693"/>
              </a:xfrm>
              <a:custGeom>
                <a:avLst/>
                <a:gdLst>
                  <a:gd name="T0" fmla="*/ 56 w 161"/>
                  <a:gd name="T1" fmla="*/ 7 h 293"/>
                  <a:gd name="T2" fmla="*/ 41 w 161"/>
                  <a:gd name="T3" fmla="*/ 26 h 293"/>
                  <a:gd name="T4" fmla="*/ 50 w 161"/>
                  <a:gd name="T5" fmla="*/ 43 h 293"/>
                  <a:gd name="T6" fmla="*/ 50 w 161"/>
                  <a:gd name="T7" fmla="*/ 67 h 293"/>
                  <a:gd name="T8" fmla="*/ 0 w 161"/>
                  <a:gd name="T9" fmla="*/ 136 h 293"/>
                  <a:gd name="T10" fmla="*/ 0 w 161"/>
                  <a:gd name="T11" fmla="*/ 257 h 293"/>
                  <a:gd name="T12" fmla="*/ 81 w 161"/>
                  <a:gd name="T13" fmla="*/ 293 h 293"/>
                  <a:gd name="T14" fmla="*/ 161 w 161"/>
                  <a:gd name="T15" fmla="*/ 257 h 293"/>
                  <a:gd name="T16" fmla="*/ 161 w 161"/>
                  <a:gd name="T17" fmla="*/ 136 h 293"/>
                  <a:gd name="T18" fmla="*/ 111 w 161"/>
                  <a:gd name="T19" fmla="*/ 67 h 293"/>
                  <a:gd name="T20" fmla="*/ 111 w 161"/>
                  <a:gd name="T21" fmla="*/ 44 h 293"/>
                  <a:gd name="T22" fmla="*/ 120 w 161"/>
                  <a:gd name="T23" fmla="*/ 26 h 293"/>
                  <a:gd name="T24" fmla="*/ 106 w 161"/>
                  <a:gd name="T25" fmla="*/ 8 h 293"/>
                  <a:gd name="T26" fmla="*/ 56 w 161"/>
                  <a:gd name="T27" fmla="*/ 7 h 2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61" h="293">
                    <a:moveTo>
                      <a:pt x="56" y="7"/>
                    </a:moveTo>
                    <a:cubicBezTo>
                      <a:pt x="49" y="10"/>
                      <a:pt x="41" y="17"/>
                      <a:pt x="41" y="26"/>
                    </a:cubicBezTo>
                    <a:cubicBezTo>
                      <a:pt x="41" y="34"/>
                      <a:pt x="47" y="41"/>
                      <a:pt x="50" y="43"/>
                    </a:cubicBezTo>
                    <a:cubicBezTo>
                      <a:pt x="50" y="46"/>
                      <a:pt x="50" y="63"/>
                      <a:pt x="50" y="67"/>
                    </a:cubicBezTo>
                    <a:cubicBezTo>
                      <a:pt x="40" y="71"/>
                      <a:pt x="0" y="89"/>
                      <a:pt x="0" y="136"/>
                    </a:cubicBezTo>
                    <a:cubicBezTo>
                      <a:pt x="0" y="257"/>
                      <a:pt x="0" y="257"/>
                      <a:pt x="0" y="257"/>
                    </a:cubicBezTo>
                    <a:cubicBezTo>
                      <a:pt x="0" y="278"/>
                      <a:pt x="36" y="293"/>
                      <a:pt x="81" y="293"/>
                    </a:cubicBezTo>
                    <a:cubicBezTo>
                      <a:pt x="126" y="293"/>
                      <a:pt x="161" y="278"/>
                      <a:pt x="161" y="257"/>
                    </a:cubicBezTo>
                    <a:cubicBezTo>
                      <a:pt x="161" y="136"/>
                      <a:pt x="161" y="136"/>
                      <a:pt x="161" y="136"/>
                    </a:cubicBezTo>
                    <a:cubicBezTo>
                      <a:pt x="161" y="89"/>
                      <a:pt x="122" y="71"/>
                      <a:pt x="111" y="67"/>
                    </a:cubicBezTo>
                    <a:cubicBezTo>
                      <a:pt x="111" y="63"/>
                      <a:pt x="111" y="46"/>
                      <a:pt x="111" y="44"/>
                    </a:cubicBezTo>
                    <a:cubicBezTo>
                      <a:pt x="114" y="41"/>
                      <a:pt x="120" y="35"/>
                      <a:pt x="120" y="26"/>
                    </a:cubicBezTo>
                    <a:cubicBezTo>
                      <a:pt x="120" y="15"/>
                      <a:pt x="113" y="10"/>
                      <a:pt x="106" y="8"/>
                    </a:cubicBezTo>
                    <a:cubicBezTo>
                      <a:pt x="94" y="3"/>
                      <a:pt x="72" y="0"/>
                      <a:pt x="56" y="7"/>
                    </a:cubicBezTo>
                    <a:close/>
                  </a:path>
                </a:pathLst>
              </a:custGeom>
              <a:solidFill>
                <a:srgbClr val="2D6C7B"/>
              </a:solidFill>
              <a:ln>
                <a:noFill/>
              </a:ln>
              <a:effectLst/>
              <a:extLst>
                <a:ext uri="{91240B29-F687-4F45-9708-019B960494DF}">
                  <a14:hiddenLine xmlns:a14="http://schemas.microsoft.com/office/drawing/2010/main" w="9525" cap="flat" cmpd="sng">
                    <a:solidFill>
                      <a:srgbClr val="000000"/>
                    </a:solidFill>
                    <a:prstDash val="solid"/>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ja-JP" altLang="en-US">
                  <a:latin typeface="Meiryo UI" panose="020B0604030504040204" pitchFamily="50" charset="-128"/>
                  <a:ea typeface="Meiryo UI" panose="020B0604030504040204" pitchFamily="50" charset="-128"/>
                </a:endParaRPr>
              </a:p>
            </p:txBody>
          </p:sp>
          <p:sp>
            <p:nvSpPr>
              <p:cNvPr id="99" name="Freeform 163">
                <a:extLst>
                  <a:ext uri="{FF2B5EF4-FFF2-40B4-BE49-F238E27FC236}">
                    <a16:creationId xmlns:a16="http://schemas.microsoft.com/office/drawing/2014/main" id="{CF6AEC98-67C8-43C3-A76A-1A057D394C1C}"/>
                  </a:ext>
                </a:extLst>
              </p:cNvPr>
              <p:cNvSpPr>
                <a:spLocks noChangeAspect="1"/>
              </p:cNvSpPr>
              <p:nvPr/>
            </p:nvSpPr>
            <p:spPr bwMode="gray">
              <a:xfrm>
                <a:off x="4272" y="1411"/>
                <a:ext cx="345" cy="657"/>
              </a:xfrm>
              <a:custGeom>
                <a:avLst/>
                <a:gdLst>
                  <a:gd name="T0" fmla="*/ 98 w 146"/>
                  <a:gd name="T1" fmla="*/ 65 h 278"/>
                  <a:gd name="T2" fmla="*/ 96 w 146"/>
                  <a:gd name="T3" fmla="*/ 64 h 278"/>
                  <a:gd name="T4" fmla="*/ 96 w 146"/>
                  <a:gd name="T5" fmla="*/ 39 h 278"/>
                  <a:gd name="T6" fmla="*/ 73 w 146"/>
                  <a:gd name="T7" fmla="*/ 43 h 278"/>
                  <a:gd name="T8" fmla="*/ 61 w 146"/>
                  <a:gd name="T9" fmla="*/ 41 h 278"/>
                  <a:gd name="T10" fmla="*/ 58 w 146"/>
                  <a:gd name="T11" fmla="*/ 37 h 278"/>
                  <a:gd name="T12" fmla="*/ 62 w 146"/>
                  <a:gd name="T13" fmla="*/ 34 h 278"/>
                  <a:gd name="T14" fmla="*/ 73 w 146"/>
                  <a:gd name="T15" fmla="*/ 36 h 278"/>
                  <a:gd name="T16" fmla="*/ 97 w 146"/>
                  <a:gd name="T17" fmla="*/ 31 h 278"/>
                  <a:gd name="T18" fmla="*/ 97 w 146"/>
                  <a:gd name="T19" fmla="*/ 31 h 278"/>
                  <a:gd name="T20" fmla="*/ 105 w 146"/>
                  <a:gd name="T21" fmla="*/ 18 h 278"/>
                  <a:gd name="T22" fmla="*/ 96 w 146"/>
                  <a:gd name="T23" fmla="*/ 6 h 278"/>
                  <a:gd name="T24" fmla="*/ 50 w 146"/>
                  <a:gd name="T25" fmla="*/ 6 h 278"/>
                  <a:gd name="T26" fmla="*/ 40 w 146"/>
                  <a:gd name="T27" fmla="*/ 18 h 278"/>
                  <a:gd name="T28" fmla="*/ 48 w 146"/>
                  <a:gd name="T29" fmla="*/ 31 h 278"/>
                  <a:gd name="T30" fmla="*/ 50 w 146"/>
                  <a:gd name="T31" fmla="*/ 32 h 278"/>
                  <a:gd name="T32" fmla="*/ 50 w 146"/>
                  <a:gd name="T33" fmla="*/ 64 h 278"/>
                  <a:gd name="T34" fmla="*/ 47 w 146"/>
                  <a:gd name="T35" fmla="*/ 65 h 278"/>
                  <a:gd name="T36" fmla="*/ 0 w 146"/>
                  <a:gd name="T37" fmla="*/ 128 h 278"/>
                  <a:gd name="T38" fmla="*/ 0 w 146"/>
                  <a:gd name="T39" fmla="*/ 249 h 278"/>
                  <a:gd name="T40" fmla="*/ 73 w 146"/>
                  <a:gd name="T41" fmla="*/ 278 h 278"/>
                  <a:gd name="T42" fmla="*/ 141 w 146"/>
                  <a:gd name="T43" fmla="*/ 259 h 278"/>
                  <a:gd name="T44" fmla="*/ 146 w 146"/>
                  <a:gd name="T45" fmla="*/ 249 h 278"/>
                  <a:gd name="T46" fmla="*/ 146 w 146"/>
                  <a:gd name="T47" fmla="*/ 128 h 278"/>
                  <a:gd name="T48" fmla="*/ 98 w 146"/>
                  <a:gd name="T49" fmla="*/ 65 h 2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46" h="278">
                    <a:moveTo>
                      <a:pt x="98" y="65"/>
                    </a:moveTo>
                    <a:cubicBezTo>
                      <a:pt x="96" y="64"/>
                      <a:pt x="96" y="64"/>
                      <a:pt x="96" y="64"/>
                    </a:cubicBezTo>
                    <a:cubicBezTo>
                      <a:pt x="96" y="39"/>
                      <a:pt x="96" y="39"/>
                      <a:pt x="96" y="39"/>
                    </a:cubicBezTo>
                    <a:cubicBezTo>
                      <a:pt x="89" y="41"/>
                      <a:pt x="81" y="43"/>
                      <a:pt x="73" y="43"/>
                    </a:cubicBezTo>
                    <a:cubicBezTo>
                      <a:pt x="70" y="43"/>
                      <a:pt x="64" y="42"/>
                      <a:pt x="61" y="41"/>
                    </a:cubicBezTo>
                    <a:cubicBezTo>
                      <a:pt x="59" y="41"/>
                      <a:pt x="57" y="39"/>
                      <a:pt x="58" y="37"/>
                    </a:cubicBezTo>
                    <a:cubicBezTo>
                      <a:pt x="59" y="35"/>
                      <a:pt x="61" y="34"/>
                      <a:pt x="62" y="34"/>
                    </a:cubicBezTo>
                    <a:cubicBezTo>
                      <a:pt x="65" y="35"/>
                      <a:pt x="70" y="36"/>
                      <a:pt x="73" y="36"/>
                    </a:cubicBezTo>
                    <a:cubicBezTo>
                      <a:pt x="82" y="36"/>
                      <a:pt x="91" y="34"/>
                      <a:pt x="97" y="31"/>
                    </a:cubicBezTo>
                    <a:cubicBezTo>
                      <a:pt x="97" y="31"/>
                      <a:pt x="97" y="31"/>
                      <a:pt x="97" y="31"/>
                    </a:cubicBezTo>
                    <a:cubicBezTo>
                      <a:pt x="98" y="31"/>
                      <a:pt x="105" y="25"/>
                      <a:pt x="105" y="18"/>
                    </a:cubicBezTo>
                    <a:cubicBezTo>
                      <a:pt x="105" y="13"/>
                      <a:pt x="103" y="9"/>
                      <a:pt x="96" y="6"/>
                    </a:cubicBezTo>
                    <a:cubicBezTo>
                      <a:pt x="84" y="2"/>
                      <a:pt x="65" y="0"/>
                      <a:pt x="50" y="6"/>
                    </a:cubicBezTo>
                    <a:cubicBezTo>
                      <a:pt x="46" y="8"/>
                      <a:pt x="40" y="12"/>
                      <a:pt x="40" y="18"/>
                    </a:cubicBezTo>
                    <a:cubicBezTo>
                      <a:pt x="40" y="24"/>
                      <a:pt x="46" y="29"/>
                      <a:pt x="48" y="31"/>
                    </a:cubicBezTo>
                    <a:cubicBezTo>
                      <a:pt x="50" y="32"/>
                      <a:pt x="50" y="32"/>
                      <a:pt x="50" y="32"/>
                    </a:cubicBezTo>
                    <a:cubicBezTo>
                      <a:pt x="50" y="64"/>
                      <a:pt x="50" y="64"/>
                      <a:pt x="50" y="64"/>
                    </a:cubicBezTo>
                    <a:cubicBezTo>
                      <a:pt x="47" y="65"/>
                      <a:pt x="47" y="65"/>
                      <a:pt x="47" y="65"/>
                    </a:cubicBezTo>
                    <a:cubicBezTo>
                      <a:pt x="45" y="66"/>
                      <a:pt x="0" y="79"/>
                      <a:pt x="0" y="128"/>
                    </a:cubicBezTo>
                    <a:cubicBezTo>
                      <a:pt x="0" y="249"/>
                      <a:pt x="0" y="249"/>
                      <a:pt x="0" y="249"/>
                    </a:cubicBezTo>
                    <a:cubicBezTo>
                      <a:pt x="0" y="263"/>
                      <a:pt x="29" y="278"/>
                      <a:pt x="73" y="278"/>
                    </a:cubicBezTo>
                    <a:cubicBezTo>
                      <a:pt x="102" y="278"/>
                      <a:pt x="130" y="271"/>
                      <a:pt x="141" y="259"/>
                    </a:cubicBezTo>
                    <a:cubicBezTo>
                      <a:pt x="144" y="256"/>
                      <a:pt x="146" y="253"/>
                      <a:pt x="146" y="249"/>
                    </a:cubicBezTo>
                    <a:cubicBezTo>
                      <a:pt x="146" y="128"/>
                      <a:pt x="146" y="128"/>
                      <a:pt x="146" y="128"/>
                    </a:cubicBezTo>
                    <a:cubicBezTo>
                      <a:pt x="146" y="79"/>
                      <a:pt x="100" y="66"/>
                      <a:pt x="98" y="6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latin typeface="Meiryo UI" panose="020B0604030504040204" pitchFamily="50" charset="-128"/>
                  <a:ea typeface="Meiryo UI" panose="020B0604030504040204" pitchFamily="50" charset="-128"/>
                </a:endParaRPr>
              </a:p>
            </p:txBody>
          </p:sp>
          <p:sp>
            <p:nvSpPr>
              <p:cNvPr id="100" name="Freeform 164">
                <a:extLst>
                  <a:ext uri="{FF2B5EF4-FFF2-40B4-BE49-F238E27FC236}">
                    <a16:creationId xmlns:a16="http://schemas.microsoft.com/office/drawing/2014/main" id="{36FF158B-BDCE-490B-A78E-CFA7D9170964}"/>
                  </a:ext>
                </a:extLst>
              </p:cNvPr>
              <p:cNvSpPr>
                <a:spLocks noChangeAspect="1"/>
              </p:cNvSpPr>
              <p:nvPr/>
            </p:nvSpPr>
            <p:spPr bwMode="gray">
              <a:xfrm>
                <a:off x="4298" y="1565"/>
                <a:ext cx="212" cy="120"/>
              </a:xfrm>
              <a:custGeom>
                <a:avLst/>
                <a:gdLst>
                  <a:gd name="T0" fmla="*/ 0 w 90"/>
                  <a:gd name="T1" fmla="*/ 26 h 51"/>
                  <a:gd name="T2" fmla="*/ 31 w 90"/>
                  <a:gd name="T3" fmla="*/ 50 h 51"/>
                  <a:gd name="T4" fmla="*/ 90 w 90"/>
                  <a:gd name="T5" fmla="*/ 32 h 51"/>
                  <a:gd name="T6" fmla="*/ 77 w 90"/>
                  <a:gd name="T7" fmla="*/ 29 h 51"/>
                  <a:gd name="T8" fmla="*/ 9 w 90"/>
                  <a:gd name="T9" fmla="*/ 16 h 51"/>
                  <a:gd name="T10" fmla="*/ 0 w 90"/>
                  <a:gd name="T11" fmla="*/ 26 h 51"/>
                </a:gdLst>
                <a:ahLst/>
                <a:cxnLst>
                  <a:cxn ang="0">
                    <a:pos x="T0" y="T1"/>
                  </a:cxn>
                  <a:cxn ang="0">
                    <a:pos x="T2" y="T3"/>
                  </a:cxn>
                  <a:cxn ang="0">
                    <a:pos x="T4" y="T5"/>
                  </a:cxn>
                  <a:cxn ang="0">
                    <a:pos x="T6" y="T7"/>
                  </a:cxn>
                  <a:cxn ang="0">
                    <a:pos x="T8" y="T9"/>
                  </a:cxn>
                  <a:cxn ang="0">
                    <a:pos x="T10" y="T11"/>
                  </a:cxn>
                </a:cxnLst>
                <a:rect l="0" t="0" r="r" b="b"/>
                <a:pathLst>
                  <a:path w="90" h="51">
                    <a:moveTo>
                      <a:pt x="0" y="26"/>
                    </a:moveTo>
                    <a:cubicBezTo>
                      <a:pt x="3" y="33"/>
                      <a:pt x="11" y="48"/>
                      <a:pt x="31" y="50"/>
                    </a:cubicBezTo>
                    <a:cubicBezTo>
                      <a:pt x="57" y="51"/>
                      <a:pt x="75" y="40"/>
                      <a:pt x="90" y="32"/>
                    </a:cubicBezTo>
                    <a:cubicBezTo>
                      <a:pt x="85" y="32"/>
                      <a:pt x="81" y="31"/>
                      <a:pt x="77" y="29"/>
                    </a:cubicBezTo>
                    <a:cubicBezTo>
                      <a:pt x="57" y="19"/>
                      <a:pt x="42" y="0"/>
                      <a:pt x="9" y="16"/>
                    </a:cubicBezTo>
                    <a:cubicBezTo>
                      <a:pt x="6" y="19"/>
                      <a:pt x="3" y="22"/>
                      <a:pt x="0" y="26"/>
                    </a:cubicBezTo>
                    <a:close/>
                  </a:path>
                </a:pathLst>
              </a:custGeom>
              <a:solidFill>
                <a:srgbClr val="B2D6DF"/>
              </a:solidFill>
              <a:ln>
                <a:noFill/>
              </a:ln>
              <a:effectLst/>
              <a:extLs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ja-JP" altLang="en-US">
                  <a:latin typeface="Meiryo UI" panose="020B0604030504040204" pitchFamily="50" charset="-128"/>
                  <a:ea typeface="Meiryo UI" panose="020B0604030504040204" pitchFamily="50" charset="-128"/>
                </a:endParaRPr>
              </a:p>
            </p:txBody>
          </p:sp>
          <p:sp>
            <p:nvSpPr>
              <p:cNvPr id="101" name="Freeform 165">
                <a:extLst>
                  <a:ext uri="{FF2B5EF4-FFF2-40B4-BE49-F238E27FC236}">
                    <a16:creationId xmlns:a16="http://schemas.microsoft.com/office/drawing/2014/main" id="{D4133A22-83D9-4904-8D58-830E067431B9}"/>
                  </a:ext>
                </a:extLst>
              </p:cNvPr>
              <p:cNvSpPr>
                <a:spLocks noChangeAspect="1"/>
              </p:cNvSpPr>
              <p:nvPr/>
            </p:nvSpPr>
            <p:spPr bwMode="gray">
              <a:xfrm>
                <a:off x="4272" y="1619"/>
                <a:ext cx="345" cy="449"/>
              </a:xfrm>
              <a:custGeom>
                <a:avLst/>
                <a:gdLst>
                  <a:gd name="T0" fmla="*/ 116 w 146"/>
                  <a:gd name="T1" fmla="*/ 2 h 190"/>
                  <a:gd name="T2" fmla="*/ 101 w 146"/>
                  <a:gd name="T3" fmla="*/ 9 h 190"/>
                  <a:gd name="T4" fmla="*/ 42 w 146"/>
                  <a:gd name="T5" fmla="*/ 27 h 190"/>
                  <a:gd name="T6" fmla="*/ 11 w 146"/>
                  <a:gd name="T7" fmla="*/ 3 h 190"/>
                  <a:gd name="T8" fmla="*/ 0 w 146"/>
                  <a:gd name="T9" fmla="*/ 40 h 190"/>
                  <a:gd name="T10" fmla="*/ 0 w 146"/>
                  <a:gd name="T11" fmla="*/ 161 h 190"/>
                  <a:gd name="T12" fmla="*/ 73 w 146"/>
                  <a:gd name="T13" fmla="*/ 190 h 190"/>
                  <a:gd name="T14" fmla="*/ 141 w 146"/>
                  <a:gd name="T15" fmla="*/ 171 h 190"/>
                  <a:gd name="T16" fmla="*/ 146 w 146"/>
                  <a:gd name="T17" fmla="*/ 161 h 190"/>
                  <a:gd name="T18" fmla="*/ 146 w 146"/>
                  <a:gd name="T19" fmla="*/ 40 h 190"/>
                  <a:gd name="T20" fmla="*/ 133 w 146"/>
                  <a:gd name="T21" fmla="*/ 1 h 190"/>
                  <a:gd name="T22" fmla="*/ 116 w 146"/>
                  <a:gd name="T23" fmla="*/ 2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46" h="190">
                    <a:moveTo>
                      <a:pt x="116" y="2"/>
                    </a:moveTo>
                    <a:cubicBezTo>
                      <a:pt x="111" y="3"/>
                      <a:pt x="106" y="6"/>
                      <a:pt x="101" y="9"/>
                    </a:cubicBezTo>
                    <a:cubicBezTo>
                      <a:pt x="86" y="17"/>
                      <a:pt x="68" y="28"/>
                      <a:pt x="42" y="27"/>
                    </a:cubicBezTo>
                    <a:cubicBezTo>
                      <a:pt x="22" y="25"/>
                      <a:pt x="14" y="10"/>
                      <a:pt x="11" y="3"/>
                    </a:cubicBezTo>
                    <a:cubicBezTo>
                      <a:pt x="5" y="12"/>
                      <a:pt x="0" y="24"/>
                      <a:pt x="0" y="40"/>
                    </a:cubicBezTo>
                    <a:cubicBezTo>
                      <a:pt x="0" y="161"/>
                      <a:pt x="0" y="161"/>
                      <a:pt x="0" y="161"/>
                    </a:cubicBezTo>
                    <a:cubicBezTo>
                      <a:pt x="0" y="175"/>
                      <a:pt x="29" y="190"/>
                      <a:pt x="73" y="190"/>
                    </a:cubicBezTo>
                    <a:cubicBezTo>
                      <a:pt x="102" y="190"/>
                      <a:pt x="130" y="183"/>
                      <a:pt x="141" y="171"/>
                    </a:cubicBezTo>
                    <a:cubicBezTo>
                      <a:pt x="144" y="168"/>
                      <a:pt x="146" y="165"/>
                      <a:pt x="146" y="161"/>
                    </a:cubicBezTo>
                    <a:cubicBezTo>
                      <a:pt x="146" y="40"/>
                      <a:pt x="146" y="40"/>
                      <a:pt x="146" y="40"/>
                    </a:cubicBezTo>
                    <a:cubicBezTo>
                      <a:pt x="146" y="23"/>
                      <a:pt x="140" y="10"/>
                      <a:pt x="133" y="1"/>
                    </a:cubicBezTo>
                    <a:cubicBezTo>
                      <a:pt x="129" y="0"/>
                      <a:pt x="123" y="0"/>
                      <a:pt x="116" y="2"/>
                    </a:cubicBezTo>
                    <a:close/>
                  </a:path>
                </a:pathLst>
              </a:custGeom>
              <a:solidFill>
                <a:srgbClr val="CCE7ED"/>
              </a:solidFill>
              <a:ln>
                <a:noFill/>
              </a:ln>
              <a:effectLst/>
              <a:extLs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ja-JP" altLang="en-US">
                  <a:latin typeface="Meiryo UI" panose="020B0604030504040204" pitchFamily="50" charset="-128"/>
                  <a:ea typeface="Meiryo UI" panose="020B0604030504040204" pitchFamily="50" charset="-128"/>
                </a:endParaRPr>
              </a:p>
            </p:txBody>
          </p:sp>
          <p:sp>
            <p:nvSpPr>
              <p:cNvPr id="102" name="Oval 166">
                <a:extLst>
                  <a:ext uri="{FF2B5EF4-FFF2-40B4-BE49-F238E27FC236}">
                    <a16:creationId xmlns:a16="http://schemas.microsoft.com/office/drawing/2014/main" id="{D65F6C3F-F923-44EC-81D4-F4D525A25B26}"/>
                  </a:ext>
                </a:extLst>
              </p:cNvPr>
              <p:cNvSpPr>
                <a:spLocks noChangeAspect="1" noChangeArrowheads="1"/>
              </p:cNvSpPr>
              <p:nvPr/>
            </p:nvSpPr>
            <p:spPr bwMode="gray">
              <a:xfrm>
                <a:off x="4465" y="2007"/>
                <a:ext cx="31" cy="31"/>
              </a:xfrm>
              <a:prstGeom prst="ellipse">
                <a:avLst/>
              </a:prstGeom>
              <a:solidFill>
                <a:srgbClr val="E5F3F6"/>
              </a:solidFill>
              <a:ln>
                <a:noFill/>
              </a:ln>
              <a:effectLst/>
              <a:extLst>
                <a:ext uri="{91240B29-F687-4F45-9708-019B960494DF}">
                  <a14:hiddenLine xmlns:a14="http://schemas.microsoft.com/office/drawing/2010/main" w="9525" algn="ctr">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ja-JP" altLang="en-US">
                  <a:latin typeface="Meiryo UI" panose="020B0604030504040204" pitchFamily="50" charset="-128"/>
                  <a:ea typeface="Meiryo UI" panose="020B0604030504040204" pitchFamily="50" charset="-128"/>
                </a:endParaRPr>
              </a:p>
            </p:txBody>
          </p:sp>
          <p:sp>
            <p:nvSpPr>
              <p:cNvPr id="103" name="Oval 167">
                <a:extLst>
                  <a:ext uri="{FF2B5EF4-FFF2-40B4-BE49-F238E27FC236}">
                    <a16:creationId xmlns:a16="http://schemas.microsoft.com/office/drawing/2014/main" id="{ED185822-317C-4106-BCD2-A3A13E26063B}"/>
                  </a:ext>
                </a:extLst>
              </p:cNvPr>
              <p:cNvSpPr>
                <a:spLocks noChangeAspect="1" noChangeArrowheads="1"/>
              </p:cNvSpPr>
              <p:nvPr/>
            </p:nvSpPr>
            <p:spPr bwMode="gray">
              <a:xfrm>
                <a:off x="4522" y="1957"/>
                <a:ext cx="40" cy="38"/>
              </a:xfrm>
              <a:prstGeom prst="ellipse">
                <a:avLst/>
              </a:prstGeom>
              <a:solidFill>
                <a:srgbClr val="E5F3F6"/>
              </a:solidFill>
              <a:ln>
                <a:noFill/>
              </a:ln>
              <a:effectLst/>
              <a:extLst>
                <a:ext uri="{91240B29-F687-4F45-9708-019B960494DF}">
                  <a14:hiddenLine xmlns:a14="http://schemas.microsoft.com/office/drawing/2010/main" w="9525" algn="ctr">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ja-JP" altLang="en-US">
                  <a:latin typeface="Meiryo UI" panose="020B0604030504040204" pitchFamily="50" charset="-128"/>
                  <a:ea typeface="Meiryo UI" panose="020B0604030504040204" pitchFamily="50" charset="-128"/>
                </a:endParaRPr>
              </a:p>
            </p:txBody>
          </p:sp>
          <p:sp>
            <p:nvSpPr>
              <p:cNvPr id="104" name="Oval 168">
                <a:extLst>
                  <a:ext uri="{FF2B5EF4-FFF2-40B4-BE49-F238E27FC236}">
                    <a16:creationId xmlns:a16="http://schemas.microsoft.com/office/drawing/2014/main" id="{59FF1864-BB2F-4714-8D35-8B023A071391}"/>
                  </a:ext>
                </a:extLst>
              </p:cNvPr>
              <p:cNvSpPr>
                <a:spLocks noChangeAspect="1" noChangeArrowheads="1"/>
              </p:cNvSpPr>
              <p:nvPr/>
            </p:nvSpPr>
            <p:spPr bwMode="gray">
              <a:xfrm>
                <a:off x="4548" y="1837"/>
                <a:ext cx="59" cy="59"/>
              </a:xfrm>
              <a:prstGeom prst="ellipse">
                <a:avLst/>
              </a:prstGeom>
              <a:solidFill>
                <a:srgbClr val="E5F3F6"/>
              </a:solidFill>
              <a:ln>
                <a:noFill/>
              </a:ln>
              <a:effectLst/>
              <a:extLst>
                <a:ext uri="{91240B29-F687-4F45-9708-019B960494DF}">
                  <a14:hiddenLine xmlns:a14="http://schemas.microsoft.com/office/drawing/2010/main" w="9525" algn="ctr">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ja-JP" altLang="en-US">
                  <a:latin typeface="Meiryo UI" panose="020B0604030504040204" pitchFamily="50" charset="-128"/>
                  <a:ea typeface="Meiryo UI" panose="020B0604030504040204" pitchFamily="50" charset="-128"/>
                </a:endParaRPr>
              </a:p>
            </p:txBody>
          </p:sp>
          <p:sp>
            <p:nvSpPr>
              <p:cNvPr id="105" name="Freeform 169">
                <a:extLst>
                  <a:ext uri="{FF2B5EF4-FFF2-40B4-BE49-F238E27FC236}">
                    <a16:creationId xmlns:a16="http://schemas.microsoft.com/office/drawing/2014/main" id="{5181BB39-B95F-479B-BEB0-B2EF7BE9B361}"/>
                  </a:ext>
                </a:extLst>
              </p:cNvPr>
              <p:cNvSpPr>
                <a:spLocks noChangeAspect="1"/>
              </p:cNvSpPr>
              <p:nvPr/>
            </p:nvSpPr>
            <p:spPr bwMode="gray">
              <a:xfrm>
                <a:off x="4309" y="1730"/>
                <a:ext cx="268" cy="258"/>
              </a:xfrm>
              <a:custGeom>
                <a:avLst/>
                <a:gdLst>
                  <a:gd name="T0" fmla="*/ 0 w 113"/>
                  <a:gd name="T1" fmla="*/ 0 h 109"/>
                  <a:gd name="T2" fmla="*/ 0 w 113"/>
                  <a:gd name="T3" fmla="*/ 99 h 109"/>
                  <a:gd name="T4" fmla="*/ 57 w 113"/>
                  <a:gd name="T5" fmla="*/ 109 h 109"/>
                  <a:gd name="T6" fmla="*/ 113 w 113"/>
                  <a:gd name="T7" fmla="*/ 99 h 109"/>
                  <a:gd name="T8" fmla="*/ 113 w 113"/>
                  <a:gd name="T9" fmla="*/ 0 h 109"/>
                  <a:gd name="T10" fmla="*/ 57 w 113"/>
                  <a:gd name="T11" fmla="*/ 11 h 109"/>
                  <a:gd name="T12" fmla="*/ 0 w 113"/>
                  <a:gd name="T13" fmla="*/ 0 h 109"/>
                </a:gdLst>
                <a:ahLst/>
                <a:cxnLst>
                  <a:cxn ang="0">
                    <a:pos x="T0" y="T1"/>
                  </a:cxn>
                  <a:cxn ang="0">
                    <a:pos x="T2" y="T3"/>
                  </a:cxn>
                  <a:cxn ang="0">
                    <a:pos x="T4" y="T5"/>
                  </a:cxn>
                  <a:cxn ang="0">
                    <a:pos x="T6" y="T7"/>
                  </a:cxn>
                  <a:cxn ang="0">
                    <a:pos x="T8" y="T9"/>
                  </a:cxn>
                  <a:cxn ang="0">
                    <a:pos x="T10" y="T11"/>
                  </a:cxn>
                  <a:cxn ang="0">
                    <a:pos x="T12" y="T13"/>
                  </a:cxn>
                </a:cxnLst>
                <a:rect l="0" t="0" r="r" b="b"/>
                <a:pathLst>
                  <a:path w="113" h="109">
                    <a:moveTo>
                      <a:pt x="0" y="0"/>
                    </a:moveTo>
                    <a:cubicBezTo>
                      <a:pt x="0" y="99"/>
                      <a:pt x="0" y="99"/>
                      <a:pt x="0" y="99"/>
                    </a:cubicBezTo>
                    <a:cubicBezTo>
                      <a:pt x="14" y="105"/>
                      <a:pt x="34" y="109"/>
                      <a:pt x="57" y="109"/>
                    </a:cubicBezTo>
                    <a:cubicBezTo>
                      <a:pt x="79" y="109"/>
                      <a:pt x="99" y="105"/>
                      <a:pt x="113" y="99"/>
                    </a:cubicBezTo>
                    <a:cubicBezTo>
                      <a:pt x="113" y="0"/>
                      <a:pt x="113" y="0"/>
                      <a:pt x="113" y="0"/>
                    </a:cubicBezTo>
                    <a:cubicBezTo>
                      <a:pt x="99" y="7"/>
                      <a:pt x="79" y="11"/>
                      <a:pt x="57" y="11"/>
                    </a:cubicBezTo>
                    <a:cubicBezTo>
                      <a:pt x="34" y="11"/>
                      <a:pt x="14" y="7"/>
                      <a:pt x="0" y="0"/>
                    </a:cubicBezTo>
                    <a:close/>
                  </a:path>
                </a:pathLst>
              </a:custGeom>
              <a:solidFill>
                <a:srgbClr val="2D6C7B"/>
              </a:solidFill>
              <a:ln>
                <a:noFill/>
              </a:ln>
              <a:effectLst/>
              <a:extLs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ja-JP" altLang="en-US">
                  <a:latin typeface="Meiryo UI" panose="020B0604030504040204" pitchFamily="50" charset="-128"/>
                  <a:ea typeface="Meiryo UI" panose="020B0604030504040204" pitchFamily="50" charset="-128"/>
                </a:endParaRPr>
              </a:p>
            </p:txBody>
          </p:sp>
          <p:sp>
            <p:nvSpPr>
              <p:cNvPr id="106" name="Oval 170">
                <a:extLst>
                  <a:ext uri="{FF2B5EF4-FFF2-40B4-BE49-F238E27FC236}">
                    <a16:creationId xmlns:a16="http://schemas.microsoft.com/office/drawing/2014/main" id="{A688F16F-0E16-43AA-9378-60B59EDE3D6B}"/>
                  </a:ext>
                </a:extLst>
              </p:cNvPr>
              <p:cNvSpPr>
                <a:spLocks noChangeAspect="1" noChangeArrowheads="1"/>
              </p:cNvSpPr>
              <p:nvPr/>
            </p:nvSpPr>
            <p:spPr bwMode="gray">
              <a:xfrm>
                <a:off x="4366" y="1312"/>
                <a:ext cx="156" cy="156"/>
              </a:xfrm>
              <a:prstGeom prst="ellipse">
                <a:avLst/>
              </a:prstGeom>
              <a:solidFill>
                <a:srgbClr val="2D6C7B"/>
              </a:solidFill>
              <a:ln>
                <a:noFill/>
              </a:ln>
              <a:effectLst/>
              <a:extLst>
                <a:ext uri="{91240B29-F687-4F45-9708-019B960494DF}">
                  <a14:hiddenLine xmlns:a14="http://schemas.microsoft.com/office/drawing/2010/main" w="9525" algn="ctr">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ja-JP" altLang="en-US">
                  <a:latin typeface="Meiryo UI" panose="020B0604030504040204" pitchFamily="50" charset="-128"/>
                  <a:ea typeface="Meiryo UI" panose="020B0604030504040204" pitchFamily="50" charset="-128"/>
                </a:endParaRPr>
              </a:p>
            </p:txBody>
          </p:sp>
          <p:sp>
            <p:nvSpPr>
              <p:cNvPr id="107" name="Oval 171">
                <a:extLst>
                  <a:ext uri="{FF2B5EF4-FFF2-40B4-BE49-F238E27FC236}">
                    <a16:creationId xmlns:a16="http://schemas.microsoft.com/office/drawing/2014/main" id="{5AE485DC-9649-411B-9B89-03F5FE1C77CE}"/>
                  </a:ext>
                </a:extLst>
              </p:cNvPr>
              <p:cNvSpPr>
                <a:spLocks noChangeAspect="1" noChangeArrowheads="1"/>
              </p:cNvSpPr>
              <p:nvPr/>
            </p:nvSpPr>
            <p:spPr bwMode="gray">
              <a:xfrm>
                <a:off x="4383" y="1331"/>
                <a:ext cx="123" cy="121"/>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latin typeface="Meiryo UI" panose="020B0604030504040204" pitchFamily="50" charset="-128"/>
                  <a:ea typeface="Meiryo UI" panose="020B0604030504040204" pitchFamily="50" charset="-128"/>
                </a:endParaRPr>
              </a:p>
            </p:txBody>
          </p:sp>
          <p:sp>
            <p:nvSpPr>
              <p:cNvPr id="108" name="Freeform 172">
                <a:extLst>
                  <a:ext uri="{FF2B5EF4-FFF2-40B4-BE49-F238E27FC236}">
                    <a16:creationId xmlns:a16="http://schemas.microsoft.com/office/drawing/2014/main" id="{EB21869D-DA91-4FDF-9EFE-30B0EEA5BF5D}"/>
                  </a:ext>
                </a:extLst>
              </p:cNvPr>
              <p:cNvSpPr>
                <a:spLocks noChangeAspect="1"/>
              </p:cNvSpPr>
              <p:nvPr/>
            </p:nvSpPr>
            <p:spPr bwMode="gray">
              <a:xfrm>
                <a:off x="4413" y="1508"/>
                <a:ext cx="62" cy="36"/>
              </a:xfrm>
              <a:custGeom>
                <a:avLst/>
                <a:gdLst>
                  <a:gd name="T0" fmla="*/ 1 w 26"/>
                  <a:gd name="T1" fmla="*/ 0 h 15"/>
                  <a:gd name="T2" fmla="*/ 0 w 26"/>
                  <a:gd name="T3" fmla="*/ 0 h 15"/>
                  <a:gd name="T4" fmla="*/ 0 w 26"/>
                  <a:gd name="T5" fmla="*/ 8 h 15"/>
                  <a:gd name="T6" fmla="*/ 13 w 26"/>
                  <a:gd name="T7" fmla="*/ 15 h 15"/>
                  <a:gd name="T8" fmla="*/ 26 w 26"/>
                  <a:gd name="T9" fmla="*/ 8 h 15"/>
                  <a:gd name="T10" fmla="*/ 26 w 26"/>
                  <a:gd name="T11" fmla="*/ 1 h 15"/>
                  <a:gd name="T12" fmla="*/ 13 w 26"/>
                  <a:gd name="T13" fmla="*/ 2 h 15"/>
                  <a:gd name="T14" fmla="*/ 1 w 26"/>
                  <a:gd name="T15" fmla="*/ 0 h 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6" h="15">
                    <a:moveTo>
                      <a:pt x="1" y="0"/>
                    </a:moveTo>
                    <a:cubicBezTo>
                      <a:pt x="0" y="0"/>
                      <a:pt x="0" y="0"/>
                      <a:pt x="0" y="0"/>
                    </a:cubicBezTo>
                    <a:cubicBezTo>
                      <a:pt x="0" y="8"/>
                      <a:pt x="0" y="8"/>
                      <a:pt x="0" y="8"/>
                    </a:cubicBezTo>
                    <a:cubicBezTo>
                      <a:pt x="0" y="12"/>
                      <a:pt x="5" y="15"/>
                      <a:pt x="13" y="15"/>
                    </a:cubicBezTo>
                    <a:cubicBezTo>
                      <a:pt x="20" y="15"/>
                      <a:pt x="26" y="12"/>
                      <a:pt x="26" y="8"/>
                    </a:cubicBezTo>
                    <a:cubicBezTo>
                      <a:pt x="26" y="1"/>
                      <a:pt x="26" y="1"/>
                      <a:pt x="26" y="1"/>
                    </a:cubicBezTo>
                    <a:cubicBezTo>
                      <a:pt x="22" y="1"/>
                      <a:pt x="17" y="2"/>
                      <a:pt x="13" y="2"/>
                    </a:cubicBezTo>
                    <a:cubicBezTo>
                      <a:pt x="10" y="2"/>
                      <a:pt x="4" y="1"/>
                      <a:pt x="1" y="0"/>
                    </a:cubicBezTo>
                    <a:close/>
                  </a:path>
                </a:pathLst>
              </a:custGeom>
              <a:solidFill>
                <a:srgbClr val="CCE7ED"/>
              </a:solidFill>
              <a:ln>
                <a:noFill/>
              </a:ln>
              <a:effectLst/>
              <a:extLs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ja-JP" altLang="en-US">
                  <a:latin typeface="Meiryo UI" panose="020B0604030504040204" pitchFamily="50" charset="-128"/>
                  <a:ea typeface="Meiryo UI" panose="020B0604030504040204" pitchFamily="50" charset="-128"/>
                </a:endParaRPr>
              </a:p>
            </p:txBody>
          </p:sp>
        </p:grpSp>
        <p:grpSp>
          <p:nvGrpSpPr>
            <p:cNvPr id="109" name="Group 161">
              <a:extLst>
                <a:ext uri="{FF2B5EF4-FFF2-40B4-BE49-F238E27FC236}">
                  <a16:creationId xmlns:a16="http://schemas.microsoft.com/office/drawing/2014/main" id="{23289F25-C063-41BD-AF0D-BCDD373E6B13}"/>
                </a:ext>
              </a:extLst>
            </p:cNvPr>
            <p:cNvGrpSpPr>
              <a:grpSpLocks/>
            </p:cNvGrpSpPr>
            <p:nvPr/>
          </p:nvGrpSpPr>
          <p:grpSpPr bwMode="auto">
            <a:xfrm>
              <a:off x="4738029" y="4597974"/>
              <a:ext cx="562148" cy="859075"/>
              <a:chOff x="4253" y="1312"/>
              <a:chExt cx="380" cy="773"/>
            </a:xfrm>
          </p:grpSpPr>
          <p:sp>
            <p:nvSpPr>
              <p:cNvPr id="110" name="Freeform 162">
                <a:extLst>
                  <a:ext uri="{FF2B5EF4-FFF2-40B4-BE49-F238E27FC236}">
                    <a16:creationId xmlns:a16="http://schemas.microsoft.com/office/drawing/2014/main" id="{D9960BEF-6031-4F53-B44D-D95F98C47E80}"/>
                  </a:ext>
                </a:extLst>
              </p:cNvPr>
              <p:cNvSpPr>
                <a:spLocks noChangeAspect="1"/>
              </p:cNvSpPr>
              <p:nvPr/>
            </p:nvSpPr>
            <p:spPr bwMode="gray">
              <a:xfrm>
                <a:off x="4253" y="1392"/>
                <a:ext cx="380" cy="693"/>
              </a:xfrm>
              <a:custGeom>
                <a:avLst/>
                <a:gdLst>
                  <a:gd name="T0" fmla="*/ 56 w 161"/>
                  <a:gd name="T1" fmla="*/ 7 h 293"/>
                  <a:gd name="T2" fmla="*/ 41 w 161"/>
                  <a:gd name="T3" fmla="*/ 26 h 293"/>
                  <a:gd name="T4" fmla="*/ 50 w 161"/>
                  <a:gd name="T5" fmla="*/ 43 h 293"/>
                  <a:gd name="T6" fmla="*/ 50 w 161"/>
                  <a:gd name="T7" fmla="*/ 67 h 293"/>
                  <a:gd name="T8" fmla="*/ 0 w 161"/>
                  <a:gd name="T9" fmla="*/ 136 h 293"/>
                  <a:gd name="T10" fmla="*/ 0 w 161"/>
                  <a:gd name="T11" fmla="*/ 257 h 293"/>
                  <a:gd name="T12" fmla="*/ 81 w 161"/>
                  <a:gd name="T13" fmla="*/ 293 h 293"/>
                  <a:gd name="T14" fmla="*/ 161 w 161"/>
                  <a:gd name="T15" fmla="*/ 257 h 293"/>
                  <a:gd name="T16" fmla="*/ 161 w 161"/>
                  <a:gd name="T17" fmla="*/ 136 h 293"/>
                  <a:gd name="T18" fmla="*/ 111 w 161"/>
                  <a:gd name="T19" fmla="*/ 67 h 293"/>
                  <a:gd name="T20" fmla="*/ 111 w 161"/>
                  <a:gd name="T21" fmla="*/ 44 h 293"/>
                  <a:gd name="T22" fmla="*/ 120 w 161"/>
                  <a:gd name="T23" fmla="*/ 26 h 293"/>
                  <a:gd name="T24" fmla="*/ 106 w 161"/>
                  <a:gd name="T25" fmla="*/ 8 h 293"/>
                  <a:gd name="T26" fmla="*/ 56 w 161"/>
                  <a:gd name="T27" fmla="*/ 7 h 2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61" h="293">
                    <a:moveTo>
                      <a:pt x="56" y="7"/>
                    </a:moveTo>
                    <a:cubicBezTo>
                      <a:pt x="49" y="10"/>
                      <a:pt x="41" y="17"/>
                      <a:pt x="41" y="26"/>
                    </a:cubicBezTo>
                    <a:cubicBezTo>
                      <a:pt x="41" y="34"/>
                      <a:pt x="47" y="41"/>
                      <a:pt x="50" y="43"/>
                    </a:cubicBezTo>
                    <a:cubicBezTo>
                      <a:pt x="50" y="46"/>
                      <a:pt x="50" y="63"/>
                      <a:pt x="50" y="67"/>
                    </a:cubicBezTo>
                    <a:cubicBezTo>
                      <a:pt x="40" y="71"/>
                      <a:pt x="0" y="89"/>
                      <a:pt x="0" y="136"/>
                    </a:cubicBezTo>
                    <a:cubicBezTo>
                      <a:pt x="0" y="257"/>
                      <a:pt x="0" y="257"/>
                      <a:pt x="0" y="257"/>
                    </a:cubicBezTo>
                    <a:cubicBezTo>
                      <a:pt x="0" y="278"/>
                      <a:pt x="36" y="293"/>
                      <a:pt x="81" y="293"/>
                    </a:cubicBezTo>
                    <a:cubicBezTo>
                      <a:pt x="126" y="293"/>
                      <a:pt x="161" y="278"/>
                      <a:pt x="161" y="257"/>
                    </a:cubicBezTo>
                    <a:cubicBezTo>
                      <a:pt x="161" y="136"/>
                      <a:pt x="161" y="136"/>
                      <a:pt x="161" y="136"/>
                    </a:cubicBezTo>
                    <a:cubicBezTo>
                      <a:pt x="161" y="89"/>
                      <a:pt x="122" y="71"/>
                      <a:pt x="111" y="67"/>
                    </a:cubicBezTo>
                    <a:cubicBezTo>
                      <a:pt x="111" y="63"/>
                      <a:pt x="111" y="46"/>
                      <a:pt x="111" y="44"/>
                    </a:cubicBezTo>
                    <a:cubicBezTo>
                      <a:pt x="114" y="41"/>
                      <a:pt x="120" y="35"/>
                      <a:pt x="120" y="26"/>
                    </a:cubicBezTo>
                    <a:cubicBezTo>
                      <a:pt x="120" y="15"/>
                      <a:pt x="113" y="10"/>
                      <a:pt x="106" y="8"/>
                    </a:cubicBezTo>
                    <a:cubicBezTo>
                      <a:pt x="94" y="3"/>
                      <a:pt x="72" y="0"/>
                      <a:pt x="56" y="7"/>
                    </a:cubicBezTo>
                    <a:close/>
                  </a:path>
                </a:pathLst>
              </a:custGeom>
              <a:solidFill>
                <a:srgbClr val="2D6C7B"/>
              </a:solidFill>
              <a:ln>
                <a:noFill/>
              </a:ln>
              <a:effectLst/>
              <a:extLst>
                <a:ext uri="{91240B29-F687-4F45-9708-019B960494DF}">
                  <a14:hiddenLine xmlns:a14="http://schemas.microsoft.com/office/drawing/2010/main" w="9525" cap="flat" cmpd="sng">
                    <a:solidFill>
                      <a:srgbClr val="000000"/>
                    </a:solidFill>
                    <a:prstDash val="solid"/>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ja-JP" altLang="en-US">
                  <a:latin typeface="Meiryo UI" panose="020B0604030504040204" pitchFamily="50" charset="-128"/>
                  <a:ea typeface="Meiryo UI" panose="020B0604030504040204" pitchFamily="50" charset="-128"/>
                </a:endParaRPr>
              </a:p>
            </p:txBody>
          </p:sp>
          <p:sp>
            <p:nvSpPr>
              <p:cNvPr id="111" name="Freeform 163">
                <a:extLst>
                  <a:ext uri="{FF2B5EF4-FFF2-40B4-BE49-F238E27FC236}">
                    <a16:creationId xmlns:a16="http://schemas.microsoft.com/office/drawing/2014/main" id="{4173DA33-E1E7-4ABA-8570-F6A4F8BA60B9}"/>
                  </a:ext>
                </a:extLst>
              </p:cNvPr>
              <p:cNvSpPr>
                <a:spLocks noChangeAspect="1"/>
              </p:cNvSpPr>
              <p:nvPr/>
            </p:nvSpPr>
            <p:spPr bwMode="gray">
              <a:xfrm>
                <a:off x="4272" y="1411"/>
                <a:ext cx="345" cy="657"/>
              </a:xfrm>
              <a:custGeom>
                <a:avLst/>
                <a:gdLst>
                  <a:gd name="T0" fmla="*/ 98 w 146"/>
                  <a:gd name="T1" fmla="*/ 65 h 278"/>
                  <a:gd name="T2" fmla="*/ 96 w 146"/>
                  <a:gd name="T3" fmla="*/ 64 h 278"/>
                  <a:gd name="T4" fmla="*/ 96 w 146"/>
                  <a:gd name="T5" fmla="*/ 39 h 278"/>
                  <a:gd name="T6" fmla="*/ 73 w 146"/>
                  <a:gd name="T7" fmla="*/ 43 h 278"/>
                  <a:gd name="T8" fmla="*/ 61 w 146"/>
                  <a:gd name="T9" fmla="*/ 41 h 278"/>
                  <a:gd name="T10" fmla="*/ 58 w 146"/>
                  <a:gd name="T11" fmla="*/ 37 h 278"/>
                  <a:gd name="T12" fmla="*/ 62 w 146"/>
                  <a:gd name="T13" fmla="*/ 34 h 278"/>
                  <a:gd name="T14" fmla="*/ 73 w 146"/>
                  <a:gd name="T15" fmla="*/ 36 h 278"/>
                  <a:gd name="T16" fmla="*/ 97 w 146"/>
                  <a:gd name="T17" fmla="*/ 31 h 278"/>
                  <a:gd name="T18" fmla="*/ 97 w 146"/>
                  <a:gd name="T19" fmla="*/ 31 h 278"/>
                  <a:gd name="T20" fmla="*/ 105 w 146"/>
                  <a:gd name="T21" fmla="*/ 18 h 278"/>
                  <a:gd name="T22" fmla="*/ 96 w 146"/>
                  <a:gd name="T23" fmla="*/ 6 h 278"/>
                  <a:gd name="T24" fmla="*/ 50 w 146"/>
                  <a:gd name="T25" fmla="*/ 6 h 278"/>
                  <a:gd name="T26" fmla="*/ 40 w 146"/>
                  <a:gd name="T27" fmla="*/ 18 h 278"/>
                  <a:gd name="T28" fmla="*/ 48 w 146"/>
                  <a:gd name="T29" fmla="*/ 31 h 278"/>
                  <a:gd name="T30" fmla="*/ 50 w 146"/>
                  <a:gd name="T31" fmla="*/ 32 h 278"/>
                  <a:gd name="T32" fmla="*/ 50 w 146"/>
                  <a:gd name="T33" fmla="*/ 64 h 278"/>
                  <a:gd name="T34" fmla="*/ 47 w 146"/>
                  <a:gd name="T35" fmla="*/ 65 h 278"/>
                  <a:gd name="T36" fmla="*/ 0 w 146"/>
                  <a:gd name="T37" fmla="*/ 128 h 278"/>
                  <a:gd name="T38" fmla="*/ 0 w 146"/>
                  <a:gd name="T39" fmla="*/ 249 h 278"/>
                  <a:gd name="T40" fmla="*/ 73 w 146"/>
                  <a:gd name="T41" fmla="*/ 278 h 278"/>
                  <a:gd name="T42" fmla="*/ 141 w 146"/>
                  <a:gd name="T43" fmla="*/ 259 h 278"/>
                  <a:gd name="T44" fmla="*/ 146 w 146"/>
                  <a:gd name="T45" fmla="*/ 249 h 278"/>
                  <a:gd name="T46" fmla="*/ 146 w 146"/>
                  <a:gd name="T47" fmla="*/ 128 h 278"/>
                  <a:gd name="T48" fmla="*/ 98 w 146"/>
                  <a:gd name="T49" fmla="*/ 65 h 2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46" h="278">
                    <a:moveTo>
                      <a:pt x="98" y="65"/>
                    </a:moveTo>
                    <a:cubicBezTo>
                      <a:pt x="96" y="64"/>
                      <a:pt x="96" y="64"/>
                      <a:pt x="96" y="64"/>
                    </a:cubicBezTo>
                    <a:cubicBezTo>
                      <a:pt x="96" y="39"/>
                      <a:pt x="96" y="39"/>
                      <a:pt x="96" y="39"/>
                    </a:cubicBezTo>
                    <a:cubicBezTo>
                      <a:pt x="89" y="41"/>
                      <a:pt x="81" y="43"/>
                      <a:pt x="73" y="43"/>
                    </a:cubicBezTo>
                    <a:cubicBezTo>
                      <a:pt x="70" y="43"/>
                      <a:pt x="64" y="42"/>
                      <a:pt x="61" y="41"/>
                    </a:cubicBezTo>
                    <a:cubicBezTo>
                      <a:pt x="59" y="41"/>
                      <a:pt x="57" y="39"/>
                      <a:pt x="58" y="37"/>
                    </a:cubicBezTo>
                    <a:cubicBezTo>
                      <a:pt x="59" y="35"/>
                      <a:pt x="61" y="34"/>
                      <a:pt x="62" y="34"/>
                    </a:cubicBezTo>
                    <a:cubicBezTo>
                      <a:pt x="65" y="35"/>
                      <a:pt x="70" y="36"/>
                      <a:pt x="73" y="36"/>
                    </a:cubicBezTo>
                    <a:cubicBezTo>
                      <a:pt x="82" y="36"/>
                      <a:pt x="91" y="34"/>
                      <a:pt x="97" y="31"/>
                    </a:cubicBezTo>
                    <a:cubicBezTo>
                      <a:pt x="97" y="31"/>
                      <a:pt x="97" y="31"/>
                      <a:pt x="97" y="31"/>
                    </a:cubicBezTo>
                    <a:cubicBezTo>
                      <a:pt x="98" y="31"/>
                      <a:pt x="105" y="25"/>
                      <a:pt x="105" y="18"/>
                    </a:cubicBezTo>
                    <a:cubicBezTo>
                      <a:pt x="105" y="13"/>
                      <a:pt x="103" y="9"/>
                      <a:pt x="96" y="6"/>
                    </a:cubicBezTo>
                    <a:cubicBezTo>
                      <a:pt x="84" y="2"/>
                      <a:pt x="65" y="0"/>
                      <a:pt x="50" y="6"/>
                    </a:cubicBezTo>
                    <a:cubicBezTo>
                      <a:pt x="46" y="8"/>
                      <a:pt x="40" y="12"/>
                      <a:pt x="40" y="18"/>
                    </a:cubicBezTo>
                    <a:cubicBezTo>
                      <a:pt x="40" y="24"/>
                      <a:pt x="46" y="29"/>
                      <a:pt x="48" y="31"/>
                    </a:cubicBezTo>
                    <a:cubicBezTo>
                      <a:pt x="50" y="32"/>
                      <a:pt x="50" y="32"/>
                      <a:pt x="50" y="32"/>
                    </a:cubicBezTo>
                    <a:cubicBezTo>
                      <a:pt x="50" y="64"/>
                      <a:pt x="50" y="64"/>
                      <a:pt x="50" y="64"/>
                    </a:cubicBezTo>
                    <a:cubicBezTo>
                      <a:pt x="47" y="65"/>
                      <a:pt x="47" y="65"/>
                      <a:pt x="47" y="65"/>
                    </a:cubicBezTo>
                    <a:cubicBezTo>
                      <a:pt x="45" y="66"/>
                      <a:pt x="0" y="79"/>
                      <a:pt x="0" y="128"/>
                    </a:cubicBezTo>
                    <a:cubicBezTo>
                      <a:pt x="0" y="249"/>
                      <a:pt x="0" y="249"/>
                      <a:pt x="0" y="249"/>
                    </a:cubicBezTo>
                    <a:cubicBezTo>
                      <a:pt x="0" y="263"/>
                      <a:pt x="29" y="278"/>
                      <a:pt x="73" y="278"/>
                    </a:cubicBezTo>
                    <a:cubicBezTo>
                      <a:pt x="102" y="278"/>
                      <a:pt x="130" y="271"/>
                      <a:pt x="141" y="259"/>
                    </a:cubicBezTo>
                    <a:cubicBezTo>
                      <a:pt x="144" y="256"/>
                      <a:pt x="146" y="253"/>
                      <a:pt x="146" y="249"/>
                    </a:cubicBezTo>
                    <a:cubicBezTo>
                      <a:pt x="146" y="128"/>
                      <a:pt x="146" y="128"/>
                      <a:pt x="146" y="128"/>
                    </a:cubicBezTo>
                    <a:cubicBezTo>
                      <a:pt x="146" y="79"/>
                      <a:pt x="100" y="66"/>
                      <a:pt x="98" y="6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latin typeface="Meiryo UI" panose="020B0604030504040204" pitchFamily="50" charset="-128"/>
                  <a:ea typeface="Meiryo UI" panose="020B0604030504040204" pitchFamily="50" charset="-128"/>
                </a:endParaRPr>
              </a:p>
            </p:txBody>
          </p:sp>
          <p:sp>
            <p:nvSpPr>
              <p:cNvPr id="112" name="Freeform 164">
                <a:extLst>
                  <a:ext uri="{FF2B5EF4-FFF2-40B4-BE49-F238E27FC236}">
                    <a16:creationId xmlns:a16="http://schemas.microsoft.com/office/drawing/2014/main" id="{1E2C63FA-1BF3-441E-A256-6E3A0A3BB343}"/>
                  </a:ext>
                </a:extLst>
              </p:cNvPr>
              <p:cNvSpPr>
                <a:spLocks noChangeAspect="1"/>
              </p:cNvSpPr>
              <p:nvPr/>
            </p:nvSpPr>
            <p:spPr bwMode="gray">
              <a:xfrm>
                <a:off x="4298" y="1565"/>
                <a:ext cx="212" cy="120"/>
              </a:xfrm>
              <a:custGeom>
                <a:avLst/>
                <a:gdLst>
                  <a:gd name="T0" fmla="*/ 0 w 90"/>
                  <a:gd name="T1" fmla="*/ 26 h 51"/>
                  <a:gd name="T2" fmla="*/ 31 w 90"/>
                  <a:gd name="T3" fmla="*/ 50 h 51"/>
                  <a:gd name="T4" fmla="*/ 90 w 90"/>
                  <a:gd name="T5" fmla="*/ 32 h 51"/>
                  <a:gd name="T6" fmla="*/ 77 w 90"/>
                  <a:gd name="T7" fmla="*/ 29 h 51"/>
                  <a:gd name="T8" fmla="*/ 9 w 90"/>
                  <a:gd name="T9" fmla="*/ 16 h 51"/>
                  <a:gd name="T10" fmla="*/ 0 w 90"/>
                  <a:gd name="T11" fmla="*/ 26 h 51"/>
                </a:gdLst>
                <a:ahLst/>
                <a:cxnLst>
                  <a:cxn ang="0">
                    <a:pos x="T0" y="T1"/>
                  </a:cxn>
                  <a:cxn ang="0">
                    <a:pos x="T2" y="T3"/>
                  </a:cxn>
                  <a:cxn ang="0">
                    <a:pos x="T4" y="T5"/>
                  </a:cxn>
                  <a:cxn ang="0">
                    <a:pos x="T6" y="T7"/>
                  </a:cxn>
                  <a:cxn ang="0">
                    <a:pos x="T8" y="T9"/>
                  </a:cxn>
                  <a:cxn ang="0">
                    <a:pos x="T10" y="T11"/>
                  </a:cxn>
                </a:cxnLst>
                <a:rect l="0" t="0" r="r" b="b"/>
                <a:pathLst>
                  <a:path w="90" h="51">
                    <a:moveTo>
                      <a:pt x="0" y="26"/>
                    </a:moveTo>
                    <a:cubicBezTo>
                      <a:pt x="3" y="33"/>
                      <a:pt x="11" y="48"/>
                      <a:pt x="31" y="50"/>
                    </a:cubicBezTo>
                    <a:cubicBezTo>
                      <a:pt x="57" y="51"/>
                      <a:pt x="75" y="40"/>
                      <a:pt x="90" y="32"/>
                    </a:cubicBezTo>
                    <a:cubicBezTo>
                      <a:pt x="85" y="32"/>
                      <a:pt x="81" y="31"/>
                      <a:pt x="77" y="29"/>
                    </a:cubicBezTo>
                    <a:cubicBezTo>
                      <a:pt x="57" y="19"/>
                      <a:pt x="42" y="0"/>
                      <a:pt x="9" y="16"/>
                    </a:cubicBezTo>
                    <a:cubicBezTo>
                      <a:pt x="6" y="19"/>
                      <a:pt x="3" y="22"/>
                      <a:pt x="0" y="26"/>
                    </a:cubicBezTo>
                    <a:close/>
                  </a:path>
                </a:pathLst>
              </a:custGeom>
              <a:solidFill>
                <a:srgbClr val="B2D6DF"/>
              </a:solidFill>
              <a:ln>
                <a:noFill/>
              </a:ln>
              <a:effectLst/>
              <a:extLs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ja-JP" altLang="en-US">
                  <a:latin typeface="Meiryo UI" panose="020B0604030504040204" pitchFamily="50" charset="-128"/>
                  <a:ea typeface="Meiryo UI" panose="020B0604030504040204" pitchFamily="50" charset="-128"/>
                </a:endParaRPr>
              </a:p>
            </p:txBody>
          </p:sp>
          <p:sp>
            <p:nvSpPr>
              <p:cNvPr id="113" name="Freeform 165">
                <a:extLst>
                  <a:ext uri="{FF2B5EF4-FFF2-40B4-BE49-F238E27FC236}">
                    <a16:creationId xmlns:a16="http://schemas.microsoft.com/office/drawing/2014/main" id="{B98CD46C-74B2-4A7B-A736-008514964F72}"/>
                  </a:ext>
                </a:extLst>
              </p:cNvPr>
              <p:cNvSpPr>
                <a:spLocks noChangeAspect="1"/>
              </p:cNvSpPr>
              <p:nvPr/>
            </p:nvSpPr>
            <p:spPr bwMode="gray">
              <a:xfrm>
                <a:off x="4272" y="1619"/>
                <a:ext cx="345" cy="449"/>
              </a:xfrm>
              <a:custGeom>
                <a:avLst/>
                <a:gdLst>
                  <a:gd name="T0" fmla="*/ 116 w 146"/>
                  <a:gd name="T1" fmla="*/ 2 h 190"/>
                  <a:gd name="T2" fmla="*/ 101 w 146"/>
                  <a:gd name="T3" fmla="*/ 9 h 190"/>
                  <a:gd name="T4" fmla="*/ 42 w 146"/>
                  <a:gd name="T5" fmla="*/ 27 h 190"/>
                  <a:gd name="T6" fmla="*/ 11 w 146"/>
                  <a:gd name="T7" fmla="*/ 3 h 190"/>
                  <a:gd name="T8" fmla="*/ 0 w 146"/>
                  <a:gd name="T9" fmla="*/ 40 h 190"/>
                  <a:gd name="T10" fmla="*/ 0 w 146"/>
                  <a:gd name="T11" fmla="*/ 161 h 190"/>
                  <a:gd name="T12" fmla="*/ 73 w 146"/>
                  <a:gd name="T13" fmla="*/ 190 h 190"/>
                  <a:gd name="T14" fmla="*/ 141 w 146"/>
                  <a:gd name="T15" fmla="*/ 171 h 190"/>
                  <a:gd name="T16" fmla="*/ 146 w 146"/>
                  <a:gd name="T17" fmla="*/ 161 h 190"/>
                  <a:gd name="T18" fmla="*/ 146 w 146"/>
                  <a:gd name="T19" fmla="*/ 40 h 190"/>
                  <a:gd name="T20" fmla="*/ 133 w 146"/>
                  <a:gd name="T21" fmla="*/ 1 h 190"/>
                  <a:gd name="T22" fmla="*/ 116 w 146"/>
                  <a:gd name="T23" fmla="*/ 2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46" h="190">
                    <a:moveTo>
                      <a:pt x="116" y="2"/>
                    </a:moveTo>
                    <a:cubicBezTo>
                      <a:pt x="111" y="3"/>
                      <a:pt x="106" y="6"/>
                      <a:pt x="101" y="9"/>
                    </a:cubicBezTo>
                    <a:cubicBezTo>
                      <a:pt x="86" y="17"/>
                      <a:pt x="68" y="28"/>
                      <a:pt x="42" y="27"/>
                    </a:cubicBezTo>
                    <a:cubicBezTo>
                      <a:pt x="22" y="25"/>
                      <a:pt x="14" y="10"/>
                      <a:pt x="11" y="3"/>
                    </a:cubicBezTo>
                    <a:cubicBezTo>
                      <a:pt x="5" y="12"/>
                      <a:pt x="0" y="24"/>
                      <a:pt x="0" y="40"/>
                    </a:cubicBezTo>
                    <a:cubicBezTo>
                      <a:pt x="0" y="161"/>
                      <a:pt x="0" y="161"/>
                      <a:pt x="0" y="161"/>
                    </a:cubicBezTo>
                    <a:cubicBezTo>
                      <a:pt x="0" y="175"/>
                      <a:pt x="29" y="190"/>
                      <a:pt x="73" y="190"/>
                    </a:cubicBezTo>
                    <a:cubicBezTo>
                      <a:pt x="102" y="190"/>
                      <a:pt x="130" y="183"/>
                      <a:pt x="141" y="171"/>
                    </a:cubicBezTo>
                    <a:cubicBezTo>
                      <a:pt x="144" y="168"/>
                      <a:pt x="146" y="165"/>
                      <a:pt x="146" y="161"/>
                    </a:cubicBezTo>
                    <a:cubicBezTo>
                      <a:pt x="146" y="40"/>
                      <a:pt x="146" y="40"/>
                      <a:pt x="146" y="40"/>
                    </a:cubicBezTo>
                    <a:cubicBezTo>
                      <a:pt x="146" y="23"/>
                      <a:pt x="140" y="10"/>
                      <a:pt x="133" y="1"/>
                    </a:cubicBezTo>
                    <a:cubicBezTo>
                      <a:pt x="129" y="0"/>
                      <a:pt x="123" y="0"/>
                      <a:pt x="116" y="2"/>
                    </a:cubicBezTo>
                    <a:close/>
                  </a:path>
                </a:pathLst>
              </a:custGeom>
              <a:solidFill>
                <a:srgbClr val="CCE7ED"/>
              </a:solidFill>
              <a:ln>
                <a:noFill/>
              </a:ln>
              <a:effectLst/>
              <a:extLs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ja-JP" altLang="en-US">
                  <a:latin typeface="Meiryo UI" panose="020B0604030504040204" pitchFamily="50" charset="-128"/>
                  <a:ea typeface="Meiryo UI" panose="020B0604030504040204" pitchFamily="50" charset="-128"/>
                </a:endParaRPr>
              </a:p>
            </p:txBody>
          </p:sp>
          <p:sp>
            <p:nvSpPr>
              <p:cNvPr id="114" name="Oval 166">
                <a:extLst>
                  <a:ext uri="{FF2B5EF4-FFF2-40B4-BE49-F238E27FC236}">
                    <a16:creationId xmlns:a16="http://schemas.microsoft.com/office/drawing/2014/main" id="{647E6F6B-BD43-4DA4-A1D1-B2C5B329E0E8}"/>
                  </a:ext>
                </a:extLst>
              </p:cNvPr>
              <p:cNvSpPr>
                <a:spLocks noChangeAspect="1" noChangeArrowheads="1"/>
              </p:cNvSpPr>
              <p:nvPr/>
            </p:nvSpPr>
            <p:spPr bwMode="gray">
              <a:xfrm>
                <a:off x="4465" y="2007"/>
                <a:ext cx="31" cy="31"/>
              </a:xfrm>
              <a:prstGeom prst="ellipse">
                <a:avLst/>
              </a:prstGeom>
              <a:solidFill>
                <a:srgbClr val="E5F3F6"/>
              </a:solidFill>
              <a:ln>
                <a:noFill/>
              </a:ln>
              <a:effectLst/>
              <a:extLst>
                <a:ext uri="{91240B29-F687-4F45-9708-019B960494DF}">
                  <a14:hiddenLine xmlns:a14="http://schemas.microsoft.com/office/drawing/2010/main" w="9525" algn="ctr">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ja-JP" altLang="en-US">
                  <a:latin typeface="Meiryo UI" panose="020B0604030504040204" pitchFamily="50" charset="-128"/>
                  <a:ea typeface="Meiryo UI" panose="020B0604030504040204" pitchFamily="50" charset="-128"/>
                </a:endParaRPr>
              </a:p>
            </p:txBody>
          </p:sp>
          <p:sp>
            <p:nvSpPr>
              <p:cNvPr id="115" name="Oval 167">
                <a:extLst>
                  <a:ext uri="{FF2B5EF4-FFF2-40B4-BE49-F238E27FC236}">
                    <a16:creationId xmlns:a16="http://schemas.microsoft.com/office/drawing/2014/main" id="{0EC4A782-8F4D-4239-A8EB-0AB0B90B0DDB}"/>
                  </a:ext>
                </a:extLst>
              </p:cNvPr>
              <p:cNvSpPr>
                <a:spLocks noChangeAspect="1" noChangeArrowheads="1"/>
              </p:cNvSpPr>
              <p:nvPr/>
            </p:nvSpPr>
            <p:spPr bwMode="gray">
              <a:xfrm>
                <a:off x="4522" y="1957"/>
                <a:ext cx="40" cy="38"/>
              </a:xfrm>
              <a:prstGeom prst="ellipse">
                <a:avLst/>
              </a:prstGeom>
              <a:solidFill>
                <a:srgbClr val="E5F3F6"/>
              </a:solidFill>
              <a:ln>
                <a:noFill/>
              </a:ln>
              <a:effectLst/>
              <a:extLst>
                <a:ext uri="{91240B29-F687-4F45-9708-019B960494DF}">
                  <a14:hiddenLine xmlns:a14="http://schemas.microsoft.com/office/drawing/2010/main" w="9525" algn="ctr">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ja-JP" altLang="en-US">
                  <a:latin typeface="Meiryo UI" panose="020B0604030504040204" pitchFamily="50" charset="-128"/>
                  <a:ea typeface="Meiryo UI" panose="020B0604030504040204" pitchFamily="50" charset="-128"/>
                </a:endParaRPr>
              </a:p>
            </p:txBody>
          </p:sp>
          <p:sp>
            <p:nvSpPr>
              <p:cNvPr id="116" name="Oval 168">
                <a:extLst>
                  <a:ext uri="{FF2B5EF4-FFF2-40B4-BE49-F238E27FC236}">
                    <a16:creationId xmlns:a16="http://schemas.microsoft.com/office/drawing/2014/main" id="{C2B90D9E-2738-474E-8638-D9904F4140C7}"/>
                  </a:ext>
                </a:extLst>
              </p:cNvPr>
              <p:cNvSpPr>
                <a:spLocks noChangeAspect="1" noChangeArrowheads="1"/>
              </p:cNvSpPr>
              <p:nvPr/>
            </p:nvSpPr>
            <p:spPr bwMode="gray">
              <a:xfrm>
                <a:off x="4548" y="1837"/>
                <a:ext cx="59" cy="59"/>
              </a:xfrm>
              <a:prstGeom prst="ellipse">
                <a:avLst/>
              </a:prstGeom>
              <a:solidFill>
                <a:srgbClr val="E5F3F6"/>
              </a:solidFill>
              <a:ln>
                <a:noFill/>
              </a:ln>
              <a:effectLst/>
              <a:extLst>
                <a:ext uri="{91240B29-F687-4F45-9708-019B960494DF}">
                  <a14:hiddenLine xmlns:a14="http://schemas.microsoft.com/office/drawing/2010/main" w="9525" algn="ctr">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ja-JP" altLang="en-US">
                  <a:latin typeface="Meiryo UI" panose="020B0604030504040204" pitchFamily="50" charset="-128"/>
                  <a:ea typeface="Meiryo UI" panose="020B0604030504040204" pitchFamily="50" charset="-128"/>
                </a:endParaRPr>
              </a:p>
            </p:txBody>
          </p:sp>
          <p:sp>
            <p:nvSpPr>
              <p:cNvPr id="117" name="Freeform 169">
                <a:extLst>
                  <a:ext uri="{FF2B5EF4-FFF2-40B4-BE49-F238E27FC236}">
                    <a16:creationId xmlns:a16="http://schemas.microsoft.com/office/drawing/2014/main" id="{F8831556-7D9A-4624-BE21-29643653DD1F}"/>
                  </a:ext>
                </a:extLst>
              </p:cNvPr>
              <p:cNvSpPr>
                <a:spLocks noChangeAspect="1"/>
              </p:cNvSpPr>
              <p:nvPr/>
            </p:nvSpPr>
            <p:spPr bwMode="gray">
              <a:xfrm>
                <a:off x="4309" y="1730"/>
                <a:ext cx="268" cy="258"/>
              </a:xfrm>
              <a:custGeom>
                <a:avLst/>
                <a:gdLst>
                  <a:gd name="T0" fmla="*/ 0 w 113"/>
                  <a:gd name="T1" fmla="*/ 0 h 109"/>
                  <a:gd name="T2" fmla="*/ 0 w 113"/>
                  <a:gd name="T3" fmla="*/ 99 h 109"/>
                  <a:gd name="T4" fmla="*/ 57 w 113"/>
                  <a:gd name="T5" fmla="*/ 109 h 109"/>
                  <a:gd name="T6" fmla="*/ 113 w 113"/>
                  <a:gd name="T7" fmla="*/ 99 h 109"/>
                  <a:gd name="T8" fmla="*/ 113 w 113"/>
                  <a:gd name="T9" fmla="*/ 0 h 109"/>
                  <a:gd name="T10" fmla="*/ 57 w 113"/>
                  <a:gd name="T11" fmla="*/ 11 h 109"/>
                  <a:gd name="T12" fmla="*/ 0 w 113"/>
                  <a:gd name="T13" fmla="*/ 0 h 109"/>
                </a:gdLst>
                <a:ahLst/>
                <a:cxnLst>
                  <a:cxn ang="0">
                    <a:pos x="T0" y="T1"/>
                  </a:cxn>
                  <a:cxn ang="0">
                    <a:pos x="T2" y="T3"/>
                  </a:cxn>
                  <a:cxn ang="0">
                    <a:pos x="T4" y="T5"/>
                  </a:cxn>
                  <a:cxn ang="0">
                    <a:pos x="T6" y="T7"/>
                  </a:cxn>
                  <a:cxn ang="0">
                    <a:pos x="T8" y="T9"/>
                  </a:cxn>
                  <a:cxn ang="0">
                    <a:pos x="T10" y="T11"/>
                  </a:cxn>
                  <a:cxn ang="0">
                    <a:pos x="T12" y="T13"/>
                  </a:cxn>
                </a:cxnLst>
                <a:rect l="0" t="0" r="r" b="b"/>
                <a:pathLst>
                  <a:path w="113" h="109">
                    <a:moveTo>
                      <a:pt x="0" y="0"/>
                    </a:moveTo>
                    <a:cubicBezTo>
                      <a:pt x="0" y="99"/>
                      <a:pt x="0" y="99"/>
                      <a:pt x="0" y="99"/>
                    </a:cubicBezTo>
                    <a:cubicBezTo>
                      <a:pt x="14" y="105"/>
                      <a:pt x="34" y="109"/>
                      <a:pt x="57" y="109"/>
                    </a:cubicBezTo>
                    <a:cubicBezTo>
                      <a:pt x="79" y="109"/>
                      <a:pt x="99" y="105"/>
                      <a:pt x="113" y="99"/>
                    </a:cubicBezTo>
                    <a:cubicBezTo>
                      <a:pt x="113" y="0"/>
                      <a:pt x="113" y="0"/>
                      <a:pt x="113" y="0"/>
                    </a:cubicBezTo>
                    <a:cubicBezTo>
                      <a:pt x="99" y="7"/>
                      <a:pt x="79" y="11"/>
                      <a:pt x="57" y="11"/>
                    </a:cubicBezTo>
                    <a:cubicBezTo>
                      <a:pt x="34" y="11"/>
                      <a:pt x="14" y="7"/>
                      <a:pt x="0" y="0"/>
                    </a:cubicBezTo>
                    <a:close/>
                  </a:path>
                </a:pathLst>
              </a:custGeom>
              <a:solidFill>
                <a:srgbClr val="2D6C7B"/>
              </a:solidFill>
              <a:ln>
                <a:noFill/>
              </a:ln>
              <a:effectLst/>
              <a:extLs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ja-JP" altLang="en-US">
                  <a:latin typeface="Meiryo UI" panose="020B0604030504040204" pitchFamily="50" charset="-128"/>
                  <a:ea typeface="Meiryo UI" panose="020B0604030504040204" pitchFamily="50" charset="-128"/>
                </a:endParaRPr>
              </a:p>
            </p:txBody>
          </p:sp>
          <p:sp>
            <p:nvSpPr>
              <p:cNvPr id="118" name="Oval 170">
                <a:extLst>
                  <a:ext uri="{FF2B5EF4-FFF2-40B4-BE49-F238E27FC236}">
                    <a16:creationId xmlns:a16="http://schemas.microsoft.com/office/drawing/2014/main" id="{46A2E2C5-3055-4796-AFAF-E9EEEADB53E8}"/>
                  </a:ext>
                </a:extLst>
              </p:cNvPr>
              <p:cNvSpPr>
                <a:spLocks noChangeAspect="1" noChangeArrowheads="1"/>
              </p:cNvSpPr>
              <p:nvPr/>
            </p:nvSpPr>
            <p:spPr bwMode="gray">
              <a:xfrm>
                <a:off x="4366" y="1312"/>
                <a:ext cx="156" cy="156"/>
              </a:xfrm>
              <a:prstGeom prst="ellipse">
                <a:avLst/>
              </a:prstGeom>
              <a:solidFill>
                <a:srgbClr val="2D6C7B"/>
              </a:solidFill>
              <a:ln>
                <a:noFill/>
              </a:ln>
              <a:effectLst/>
              <a:extLst>
                <a:ext uri="{91240B29-F687-4F45-9708-019B960494DF}">
                  <a14:hiddenLine xmlns:a14="http://schemas.microsoft.com/office/drawing/2010/main" w="9525" algn="ctr">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ja-JP" altLang="en-US">
                  <a:latin typeface="Meiryo UI" panose="020B0604030504040204" pitchFamily="50" charset="-128"/>
                  <a:ea typeface="Meiryo UI" panose="020B0604030504040204" pitchFamily="50" charset="-128"/>
                </a:endParaRPr>
              </a:p>
            </p:txBody>
          </p:sp>
          <p:sp>
            <p:nvSpPr>
              <p:cNvPr id="119" name="Oval 171">
                <a:extLst>
                  <a:ext uri="{FF2B5EF4-FFF2-40B4-BE49-F238E27FC236}">
                    <a16:creationId xmlns:a16="http://schemas.microsoft.com/office/drawing/2014/main" id="{E05E0108-EE46-425D-B60C-9C8135D39667}"/>
                  </a:ext>
                </a:extLst>
              </p:cNvPr>
              <p:cNvSpPr>
                <a:spLocks noChangeAspect="1" noChangeArrowheads="1"/>
              </p:cNvSpPr>
              <p:nvPr/>
            </p:nvSpPr>
            <p:spPr bwMode="gray">
              <a:xfrm>
                <a:off x="4383" y="1331"/>
                <a:ext cx="123" cy="121"/>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latin typeface="Meiryo UI" panose="020B0604030504040204" pitchFamily="50" charset="-128"/>
                  <a:ea typeface="Meiryo UI" panose="020B0604030504040204" pitchFamily="50" charset="-128"/>
                </a:endParaRPr>
              </a:p>
            </p:txBody>
          </p:sp>
          <p:sp>
            <p:nvSpPr>
              <p:cNvPr id="120" name="Freeform 172">
                <a:extLst>
                  <a:ext uri="{FF2B5EF4-FFF2-40B4-BE49-F238E27FC236}">
                    <a16:creationId xmlns:a16="http://schemas.microsoft.com/office/drawing/2014/main" id="{0D940A45-BC9B-4C7E-B8BA-2EFC347F446B}"/>
                  </a:ext>
                </a:extLst>
              </p:cNvPr>
              <p:cNvSpPr>
                <a:spLocks noChangeAspect="1"/>
              </p:cNvSpPr>
              <p:nvPr/>
            </p:nvSpPr>
            <p:spPr bwMode="gray">
              <a:xfrm>
                <a:off x="4413" y="1508"/>
                <a:ext cx="62" cy="36"/>
              </a:xfrm>
              <a:custGeom>
                <a:avLst/>
                <a:gdLst>
                  <a:gd name="T0" fmla="*/ 1 w 26"/>
                  <a:gd name="T1" fmla="*/ 0 h 15"/>
                  <a:gd name="T2" fmla="*/ 0 w 26"/>
                  <a:gd name="T3" fmla="*/ 0 h 15"/>
                  <a:gd name="T4" fmla="*/ 0 w 26"/>
                  <a:gd name="T5" fmla="*/ 8 h 15"/>
                  <a:gd name="T6" fmla="*/ 13 w 26"/>
                  <a:gd name="T7" fmla="*/ 15 h 15"/>
                  <a:gd name="T8" fmla="*/ 26 w 26"/>
                  <a:gd name="T9" fmla="*/ 8 h 15"/>
                  <a:gd name="T10" fmla="*/ 26 w 26"/>
                  <a:gd name="T11" fmla="*/ 1 h 15"/>
                  <a:gd name="T12" fmla="*/ 13 w 26"/>
                  <a:gd name="T13" fmla="*/ 2 h 15"/>
                  <a:gd name="T14" fmla="*/ 1 w 26"/>
                  <a:gd name="T15" fmla="*/ 0 h 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6" h="15">
                    <a:moveTo>
                      <a:pt x="1" y="0"/>
                    </a:moveTo>
                    <a:cubicBezTo>
                      <a:pt x="0" y="0"/>
                      <a:pt x="0" y="0"/>
                      <a:pt x="0" y="0"/>
                    </a:cubicBezTo>
                    <a:cubicBezTo>
                      <a:pt x="0" y="8"/>
                      <a:pt x="0" y="8"/>
                      <a:pt x="0" y="8"/>
                    </a:cubicBezTo>
                    <a:cubicBezTo>
                      <a:pt x="0" y="12"/>
                      <a:pt x="5" y="15"/>
                      <a:pt x="13" y="15"/>
                    </a:cubicBezTo>
                    <a:cubicBezTo>
                      <a:pt x="20" y="15"/>
                      <a:pt x="26" y="12"/>
                      <a:pt x="26" y="8"/>
                    </a:cubicBezTo>
                    <a:cubicBezTo>
                      <a:pt x="26" y="1"/>
                      <a:pt x="26" y="1"/>
                      <a:pt x="26" y="1"/>
                    </a:cubicBezTo>
                    <a:cubicBezTo>
                      <a:pt x="22" y="1"/>
                      <a:pt x="17" y="2"/>
                      <a:pt x="13" y="2"/>
                    </a:cubicBezTo>
                    <a:cubicBezTo>
                      <a:pt x="10" y="2"/>
                      <a:pt x="4" y="1"/>
                      <a:pt x="1" y="0"/>
                    </a:cubicBezTo>
                    <a:close/>
                  </a:path>
                </a:pathLst>
              </a:custGeom>
              <a:solidFill>
                <a:srgbClr val="CCE7ED"/>
              </a:solidFill>
              <a:ln>
                <a:noFill/>
              </a:ln>
              <a:effectLst/>
              <a:extLs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ja-JP" altLang="en-US">
                  <a:latin typeface="Meiryo UI" panose="020B0604030504040204" pitchFamily="50" charset="-128"/>
                  <a:ea typeface="Meiryo UI" panose="020B0604030504040204" pitchFamily="50" charset="-128"/>
                </a:endParaRPr>
              </a:p>
            </p:txBody>
          </p:sp>
        </p:grpSp>
        <p:grpSp>
          <p:nvGrpSpPr>
            <p:cNvPr id="121" name="Group 161">
              <a:extLst>
                <a:ext uri="{FF2B5EF4-FFF2-40B4-BE49-F238E27FC236}">
                  <a16:creationId xmlns:a16="http://schemas.microsoft.com/office/drawing/2014/main" id="{B35FE803-DDF8-4819-9371-B52D207C1435}"/>
                </a:ext>
              </a:extLst>
            </p:cNvPr>
            <p:cNvGrpSpPr>
              <a:grpSpLocks/>
            </p:cNvGrpSpPr>
            <p:nvPr/>
          </p:nvGrpSpPr>
          <p:grpSpPr bwMode="auto">
            <a:xfrm>
              <a:off x="4890429" y="4750374"/>
              <a:ext cx="562148" cy="859075"/>
              <a:chOff x="4253" y="1312"/>
              <a:chExt cx="380" cy="773"/>
            </a:xfrm>
          </p:grpSpPr>
          <p:sp>
            <p:nvSpPr>
              <p:cNvPr id="122" name="Freeform 162">
                <a:extLst>
                  <a:ext uri="{FF2B5EF4-FFF2-40B4-BE49-F238E27FC236}">
                    <a16:creationId xmlns:a16="http://schemas.microsoft.com/office/drawing/2014/main" id="{B85567F5-16E2-4BEB-BE3B-F74430BD9758}"/>
                  </a:ext>
                </a:extLst>
              </p:cNvPr>
              <p:cNvSpPr>
                <a:spLocks noChangeAspect="1"/>
              </p:cNvSpPr>
              <p:nvPr/>
            </p:nvSpPr>
            <p:spPr bwMode="gray">
              <a:xfrm>
                <a:off x="4253" y="1392"/>
                <a:ext cx="380" cy="693"/>
              </a:xfrm>
              <a:custGeom>
                <a:avLst/>
                <a:gdLst>
                  <a:gd name="T0" fmla="*/ 56 w 161"/>
                  <a:gd name="T1" fmla="*/ 7 h 293"/>
                  <a:gd name="T2" fmla="*/ 41 w 161"/>
                  <a:gd name="T3" fmla="*/ 26 h 293"/>
                  <a:gd name="T4" fmla="*/ 50 w 161"/>
                  <a:gd name="T5" fmla="*/ 43 h 293"/>
                  <a:gd name="T6" fmla="*/ 50 w 161"/>
                  <a:gd name="T7" fmla="*/ 67 h 293"/>
                  <a:gd name="T8" fmla="*/ 0 w 161"/>
                  <a:gd name="T9" fmla="*/ 136 h 293"/>
                  <a:gd name="T10" fmla="*/ 0 w 161"/>
                  <a:gd name="T11" fmla="*/ 257 h 293"/>
                  <a:gd name="T12" fmla="*/ 81 w 161"/>
                  <a:gd name="T13" fmla="*/ 293 h 293"/>
                  <a:gd name="T14" fmla="*/ 161 w 161"/>
                  <a:gd name="T15" fmla="*/ 257 h 293"/>
                  <a:gd name="T16" fmla="*/ 161 w 161"/>
                  <a:gd name="T17" fmla="*/ 136 h 293"/>
                  <a:gd name="T18" fmla="*/ 111 w 161"/>
                  <a:gd name="T19" fmla="*/ 67 h 293"/>
                  <a:gd name="T20" fmla="*/ 111 w 161"/>
                  <a:gd name="T21" fmla="*/ 44 h 293"/>
                  <a:gd name="T22" fmla="*/ 120 w 161"/>
                  <a:gd name="T23" fmla="*/ 26 h 293"/>
                  <a:gd name="T24" fmla="*/ 106 w 161"/>
                  <a:gd name="T25" fmla="*/ 8 h 293"/>
                  <a:gd name="T26" fmla="*/ 56 w 161"/>
                  <a:gd name="T27" fmla="*/ 7 h 2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61" h="293">
                    <a:moveTo>
                      <a:pt x="56" y="7"/>
                    </a:moveTo>
                    <a:cubicBezTo>
                      <a:pt x="49" y="10"/>
                      <a:pt x="41" y="17"/>
                      <a:pt x="41" y="26"/>
                    </a:cubicBezTo>
                    <a:cubicBezTo>
                      <a:pt x="41" y="34"/>
                      <a:pt x="47" y="41"/>
                      <a:pt x="50" y="43"/>
                    </a:cubicBezTo>
                    <a:cubicBezTo>
                      <a:pt x="50" y="46"/>
                      <a:pt x="50" y="63"/>
                      <a:pt x="50" y="67"/>
                    </a:cubicBezTo>
                    <a:cubicBezTo>
                      <a:pt x="40" y="71"/>
                      <a:pt x="0" y="89"/>
                      <a:pt x="0" y="136"/>
                    </a:cubicBezTo>
                    <a:cubicBezTo>
                      <a:pt x="0" y="257"/>
                      <a:pt x="0" y="257"/>
                      <a:pt x="0" y="257"/>
                    </a:cubicBezTo>
                    <a:cubicBezTo>
                      <a:pt x="0" y="278"/>
                      <a:pt x="36" y="293"/>
                      <a:pt x="81" y="293"/>
                    </a:cubicBezTo>
                    <a:cubicBezTo>
                      <a:pt x="126" y="293"/>
                      <a:pt x="161" y="278"/>
                      <a:pt x="161" y="257"/>
                    </a:cubicBezTo>
                    <a:cubicBezTo>
                      <a:pt x="161" y="136"/>
                      <a:pt x="161" y="136"/>
                      <a:pt x="161" y="136"/>
                    </a:cubicBezTo>
                    <a:cubicBezTo>
                      <a:pt x="161" y="89"/>
                      <a:pt x="122" y="71"/>
                      <a:pt x="111" y="67"/>
                    </a:cubicBezTo>
                    <a:cubicBezTo>
                      <a:pt x="111" y="63"/>
                      <a:pt x="111" y="46"/>
                      <a:pt x="111" y="44"/>
                    </a:cubicBezTo>
                    <a:cubicBezTo>
                      <a:pt x="114" y="41"/>
                      <a:pt x="120" y="35"/>
                      <a:pt x="120" y="26"/>
                    </a:cubicBezTo>
                    <a:cubicBezTo>
                      <a:pt x="120" y="15"/>
                      <a:pt x="113" y="10"/>
                      <a:pt x="106" y="8"/>
                    </a:cubicBezTo>
                    <a:cubicBezTo>
                      <a:pt x="94" y="3"/>
                      <a:pt x="72" y="0"/>
                      <a:pt x="56" y="7"/>
                    </a:cubicBezTo>
                    <a:close/>
                  </a:path>
                </a:pathLst>
              </a:custGeom>
              <a:solidFill>
                <a:srgbClr val="2D6C7B"/>
              </a:solidFill>
              <a:ln>
                <a:noFill/>
              </a:ln>
              <a:effectLst/>
              <a:extLst>
                <a:ext uri="{91240B29-F687-4F45-9708-019B960494DF}">
                  <a14:hiddenLine xmlns:a14="http://schemas.microsoft.com/office/drawing/2010/main" w="9525" cap="flat" cmpd="sng">
                    <a:solidFill>
                      <a:srgbClr val="000000"/>
                    </a:solidFill>
                    <a:prstDash val="solid"/>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ja-JP" altLang="en-US">
                  <a:latin typeface="Meiryo UI" panose="020B0604030504040204" pitchFamily="50" charset="-128"/>
                  <a:ea typeface="Meiryo UI" panose="020B0604030504040204" pitchFamily="50" charset="-128"/>
                </a:endParaRPr>
              </a:p>
            </p:txBody>
          </p:sp>
          <p:sp>
            <p:nvSpPr>
              <p:cNvPr id="123" name="Freeform 163">
                <a:extLst>
                  <a:ext uri="{FF2B5EF4-FFF2-40B4-BE49-F238E27FC236}">
                    <a16:creationId xmlns:a16="http://schemas.microsoft.com/office/drawing/2014/main" id="{78FCBF1F-285E-4567-80C9-EA68604553F4}"/>
                  </a:ext>
                </a:extLst>
              </p:cNvPr>
              <p:cNvSpPr>
                <a:spLocks noChangeAspect="1"/>
              </p:cNvSpPr>
              <p:nvPr/>
            </p:nvSpPr>
            <p:spPr bwMode="gray">
              <a:xfrm>
                <a:off x="4272" y="1411"/>
                <a:ext cx="345" cy="657"/>
              </a:xfrm>
              <a:custGeom>
                <a:avLst/>
                <a:gdLst>
                  <a:gd name="T0" fmla="*/ 98 w 146"/>
                  <a:gd name="T1" fmla="*/ 65 h 278"/>
                  <a:gd name="T2" fmla="*/ 96 w 146"/>
                  <a:gd name="T3" fmla="*/ 64 h 278"/>
                  <a:gd name="T4" fmla="*/ 96 w 146"/>
                  <a:gd name="T5" fmla="*/ 39 h 278"/>
                  <a:gd name="T6" fmla="*/ 73 w 146"/>
                  <a:gd name="T7" fmla="*/ 43 h 278"/>
                  <a:gd name="T8" fmla="*/ 61 w 146"/>
                  <a:gd name="T9" fmla="*/ 41 h 278"/>
                  <a:gd name="T10" fmla="*/ 58 w 146"/>
                  <a:gd name="T11" fmla="*/ 37 h 278"/>
                  <a:gd name="T12" fmla="*/ 62 w 146"/>
                  <a:gd name="T13" fmla="*/ 34 h 278"/>
                  <a:gd name="T14" fmla="*/ 73 w 146"/>
                  <a:gd name="T15" fmla="*/ 36 h 278"/>
                  <a:gd name="T16" fmla="*/ 97 w 146"/>
                  <a:gd name="T17" fmla="*/ 31 h 278"/>
                  <a:gd name="T18" fmla="*/ 97 w 146"/>
                  <a:gd name="T19" fmla="*/ 31 h 278"/>
                  <a:gd name="T20" fmla="*/ 105 w 146"/>
                  <a:gd name="T21" fmla="*/ 18 h 278"/>
                  <a:gd name="T22" fmla="*/ 96 w 146"/>
                  <a:gd name="T23" fmla="*/ 6 h 278"/>
                  <a:gd name="T24" fmla="*/ 50 w 146"/>
                  <a:gd name="T25" fmla="*/ 6 h 278"/>
                  <a:gd name="T26" fmla="*/ 40 w 146"/>
                  <a:gd name="T27" fmla="*/ 18 h 278"/>
                  <a:gd name="T28" fmla="*/ 48 w 146"/>
                  <a:gd name="T29" fmla="*/ 31 h 278"/>
                  <a:gd name="T30" fmla="*/ 50 w 146"/>
                  <a:gd name="T31" fmla="*/ 32 h 278"/>
                  <a:gd name="T32" fmla="*/ 50 w 146"/>
                  <a:gd name="T33" fmla="*/ 64 h 278"/>
                  <a:gd name="T34" fmla="*/ 47 w 146"/>
                  <a:gd name="T35" fmla="*/ 65 h 278"/>
                  <a:gd name="T36" fmla="*/ 0 w 146"/>
                  <a:gd name="T37" fmla="*/ 128 h 278"/>
                  <a:gd name="T38" fmla="*/ 0 w 146"/>
                  <a:gd name="T39" fmla="*/ 249 h 278"/>
                  <a:gd name="T40" fmla="*/ 73 w 146"/>
                  <a:gd name="T41" fmla="*/ 278 h 278"/>
                  <a:gd name="T42" fmla="*/ 141 w 146"/>
                  <a:gd name="T43" fmla="*/ 259 h 278"/>
                  <a:gd name="T44" fmla="*/ 146 w 146"/>
                  <a:gd name="T45" fmla="*/ 249 h 278"/>
                  <a:gd name="T46" fmla="*/ 146 w 146"/>
                  <a:gd name="T47" fmla="*/ 128 h 278"/>
                  <a:gd name="T48" fmla="*/ 98 w 146"/>
                  <a:gd name="T49" fmla="*/ 65 h 2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46" h="278">
                    <a:moveTo>
                      <a:pt x="98" y="65"/>
                    </a:moveTo>
                    <a:cubicBezTo>
                      <a:pt x="96" y="64"/>
                      <a:pt x="96" y="64"/>
                      <a:pt x="96" y="64"/>
                    </a:cubicBezTo>
                    <a:cubicBezTo>
                      <a:pt x="96" y="39"/>
                      <a:pt x="96" y="39"/>
                      <a:pt x="96" y="39"/>
                    </a:cubicBezTo>
                    <a:cubicBezTo>
                      <a:pt x="89" y="41"/>
                      <a:pt x="81" y="43"/>
                      <a:pt x="73" y="43"/>
                    </a:cubicBezTo>
                    <a:cubicBezTo>
                      <a:pt x="70" y="43"/>
                      <a:pt x="64" y="42"/>
                      <a:pt x="61" y="41"/>
                    </a:cubicBezTo>
                    <a:cubicBezTo>
                      <a:pt x="59" y="41"/>
                      <a:pt x="57" y="39"/>
                      <a:pt x="58" y="37"/>
                    </a:cubicBezTo>
                    <a:cubicBezTo>
                      <a:pt x="59" y="35"/>
                      <a:pt x="61" y="34"/>
                      <a:pt x="62" y="34"/>
                    </a:cubicBezTo>
                    <a:cubicBezTo>
                      <a:pt x="65" y="35"/>
                      <a:pt x="70" y="36"/>
                      <a:pt x="73" y="36"/>
                    </a:cubicBezTo>
                    <a:cubicBezTo>
                      <a:pt x="82" y="36"/>
                      <a:pt x="91" y="34"/>
                      <a:pt x="97" y="31"/>
                    </a:cubicBezTo>
                    <a:cubicBezTo>
                      <a:pt x="97" y="31"/>
                      <a:pt x="97" y="31"/>
                      <a:pt x="97" y="31"/>
                    </a:cubicBezTo>
                    <a:cubicBezTo>
                      <a:pt x="98" y="31"/>
                      <a:pt x="105" y="25"/>
                      <a:pt x="105" y="18"/>
                    </a:cubicBezTo>
                    <a:cubicBezTo>
                      <a:pt x="105" y="13"/>
                      <a:pt x="103" y="9"/>
                      <a:pt x="96" y="6"/>
                    </a:cubicBezTo>
                    <a:cubicBezTo>
                      <a:pt x="84" y="2"/>
                      <a:pt x="65" y="0"/>
                      <a:pt x="50" y="6"/>
                    </a:cubicBezTo>
                    <a:cubicBezTo>
                      <a:pt x="46" y="8"/>
                      <a:pt x="40" y="12"/>
                      <a:pt x="40" y="18"/>
                    </a:cubicBezTo>
                    <a:cubicBezTo>
                      <a:pt x="40" y="24"/>
                      <a:pt x="46" y="29"/>
                      <a:pt x="48" y="31"/>
                    </a:cubicBezTo>
                    <a:cubicBezTo>
                      <a:pt x="50" y="32"/>
                      <a:pt x="50" y="32"/>
                      <a:pt x="50" y="32"/>
                    </a:cubicBezTo>
                    <a:cubicBezTo>
                      <a:pt x="50" y="64"/>
                      <a:pt x="50" y="64"/>
                      <a:pt x="50" y="64"/>
                    </a:cubicBezTo>
                    <a:cubicBezTo>
                      <a:pt x="47" y="65"/>
                      <a:pt x="47" y="65"/>
                      <a:pt x="47" y="65"/>
                    </a:cubicBezTo>
                    <a:cubicBezTo>
                      <a:pt x="45" y="66"/>
                      <a:pt x="0" y="79"/>
                      <a:pt x="0" y="128"/>
                    </a:cubicBezTo>
                    <a:cubicBezTo>
                      <a:pt x="0" y="249"/>
                      <a:pt x="0" y="249"/>
                      <a:pt x="0" y="249"/>
                    </a:cubicBezTo>
                    <a:cubicBezTo>
                      <a:pt x="0" y="263"/>
                      <a:pt x="29" y="278"/>
                      <a:pt x="73" y="278"/>
                    </a:cubicBezTo>
                    <a:cubicBezTo>
                      <a:pt x="102" y="278"/>
                      <a:pt x="130" y="271"/>
                      <a:pt x="141" y="259"/>
                    </a:cubicBezTo>
                    <a:cubicBezTo>
                      <a:pt x="144" y="256"/>
                      <a:pt x="146" y="253"/>
                      <a:pt x="146" y="249"/>
                    </a:cubicBezTo>
                    <a:cubicBezTo>
                      <a:pt x="146" y="128"/>
                      <a:pt x="146" y="128"/>
                      <a:pt x="146" y="128"/>
                    </a:cubicBezTo>
                    <a:cubicBezTo>
                      <a:pt x="146" y="79"/>
                      <a:pt x="100" y="66"/>
                      <a:pt x="98" y="6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latin typeface="Meiryo UI" panose="020B0604030504040204" pitchFamily="50" charset="-128"/>
                  <a:ea typeface="Meiryo UI" panose="020B0604030504040204" pitchFamily="50" charset="-128"/>
                </a:endParaRPr>
              </a:p>
            </p:txBody>
          </p:sp>
          <p:sp>
            <p:nvSpPr>
              <p:cNvPr id="124" name="Freeform 164">
                <a:extLst>
                  <a:ext uri="{FF2B5EF4-FFF2-40B4-BE49-F238E27FC236}">
                    <a16:creationId xmlns:a16="http://schemas.microsoft.com/office/drawing/2014/main" id="{29FD391E-8D00-4AB5-95D5-5D7B8DF58DA0}"/>
                  </a:ext>
                </a:extLst>
              </p:cNvPr>
              <p:cNvSpPr>
                <a:spLocks noChangeAspect="1"/>
              </p:cNvSpPr>
              <p:nvPr/>
            </p:nvSpPr>
            <p:spPr bwMode="gray">
              <a:xfrm>
                <a:off x="4298" y="1565"/>
                <a:ext cx="212" cy="120"/>
              </a:xfrm>
              <a:custGeom>
                <a:avLst/>
                <a:gdLst>
                  <a:gd name="T0" fmla="*/ 0 w 90"/>
                  <a:gd name="T1" fmla="*/ 26 h 51"/>
                  <a:gd name="T2" fmla="*/ 31 w 90"/>
                  <a:gd name="T3" fmla="*/ 50 h 51"/>
                  <a:gd name="T4" fmla="*/ 90 w 90"/>
                  <a:gd name="T5" fmla="*/ 32 h 51"/>
                  <a:gd name="T6" fmla="*/ 77 w 90"/>
                  <a:gd name="T7" fmla="*/ 29 h 51"/>
                  <a:gd name="T8" fmla="*/ 9 w 90"/>
                  <a:gd name="T9" fmla="*/ 16 h 51"/>
                  <a:gd name="T10" fmla="*/ 0 w 90"/>
                  <a:gd name="T11" fmla="*/ 26 h 51"/>
                </a:gdLst>
                <a:ahLst/>
                <a:cxnLst>
                  <a:cxn ang="0">
                    <a:pos x="T0" y="T1"/>
                  </a:cxn>
                  <a:cxn ang="0">
                    <a:pos x="T2" y="T3"/>
                  </a:cxn>
                  <a:cxn ang="0">
                    <a:pos x="T4" y="T5"/>
                  </a:cxn>
                  <a:cxn ang="0">
                    <a:pos x="T6" y="T7"/>
                  </a:cxn>
                  <a:cxn ang="0">
                    <a:pos x="T8" y="T9"/>
                  </a:cxn>
                  <a:cxn ang="0">
                    <a:pos x="T10" y="T11"/>
                  </a:cxn>
                </a:cxnLst>
                <a:rect l="0" t="0" r="r" b="b"/>
                <a:pathLst>
                  <a:path w="90" h="51">
                    <a:moveTo>
                      <a:pt x="0" y="26"/>
                    </a:moveTo>
                    <a:cubicBezTo>
                      <a:pt x="3" y="33"/>
                      <a:pt x="11" y="48"/>
                      <a:pt x="31" y="50"/>
                    </a:cubicBezTo>
                    <a:cubicBezTo>
                      <a:pt x="57" y="51"/>
                      <a:pt x="75" y="40"/>
                      <a:pt x="90" y="32"/>
                    </a:cubicBezTo>
                    <a:cubicBezTo>
                      <a:pt x="85" y="32"/>
                      <a:pt x="81" y="31"/>
                      <a:pt x="77" y="29"/>
                    </a:cubicBezTo>
                    <a:cubicBezTo>
                      <a:pt x="57" y="19"/>
                      <a:pt x="42" y="0"/>
                      <a:pt x="9" y="16"/>
                    </a:cubicBezTo>
                    <a:cubicBezTo>
                      <a:pt x="6" y="19"/>
                      <a:pt x="3" y="22"/>
                      <a:pt x="0" y="26"/>
                    </a:cubicBezTo>
                    <a:close/>
                  </a:path>
                </a:pathLst>
              </a:custGeom>
              <a:solidFill>
                <a:srgbClr val="B2D6DF"/>
              </a:solidFill>
              <a:ln>
                <a:noFill/>
              </a:ln>
              <a:effectLst/>
              <a:extLs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ja-JP" altLang="en-US">
                  <a:latin typeface="Meiryo UI" panose="020B0604030504040204" pitchFamily="50" charset="-128"/>
                  <a:ea typeface="Meiryo UI" panose="020B0604030504040204" pitchFamily="50" charset="-128"/>
                </a:endParaRPr>
              </a:p>
            </p:txBody>
          </p:sp>
          <p:sp>
            <p:nvSpPr>
              <p:cNvPr id="125" name="Freeform 165">
                <a:extLst>
                  <a:ext uri="{FF2B5EF4-FFF2-40B4-BE49-F238E27FC236}">
                    <a16:creationId xmlns:a16="http://schemas.microsoft.com/office/drawing/2014/main" id="{E5EF58F4-85A4-4126-A9F2-64E8BF87AA19}"/>
                  </a:ext>
                </a:extLst>
              </p:cNvPr>
              <p:cNvSpPr>
                <a:spLocks noChangeAspect="1"/>
              </p:cNvSpPr>
              <p:nvPr/>
            </p:nvSpPr>
            <p:spPr bwMode="gray">
              <a:xfrm>
                <a:off x="4272" y="1619"/>
                <a:ext cx="345" cy="449"/>
              </a:xfrm>
              <a:custGeom>
                <a:avLst/>
                <a:gdLst>
                  <a:gd name="T0" fmla="*/ 116 w 146"/>
                  <a:gd name="T1" fmla="*/ 2 h 190"/>
                  <a:gd name="T2" fmla="*/ 101 w 146"/>
                  <a:gd name="T3" fmla="*/ 9 h 190"/>
                  <a:gd name="T4" fmla="*/ 42 w 146"/>
                  <a:gd name="T5" fmla="*/ 27 h 190"/>
                  <a:gd name="T6" fmla="*/ 11 w 146"/>
                  <a:gd name="T7" fmla="*/ 3 h 190"/>
                  <a:gd name="T8" fmla="*/ 0 w 146"/>
                  <a:gd name="T9" fmla="*/ 40 h 190"/>
                  <a:gd name="T10" fmla="*/ 0 w 146"/>
                  <a:gd name="T11" fmla="*/ 161 h 190"/>
                  <a:gd name="T12" fmla="*/ 73 w 146"/>
                  <a:gd name="T13" fmla="*/ 190 h 190"/>
                  <a:gd name="T14" fmla="*/ 141 w 146"/>
                  <a:gd name="T15" fmla="*/ 171 h 190"/>
                  <a:gd name="T16" fmla="*/ 146 w 146"/>
                  <a:gd name="T17" fmla="*/ 161 h 190"/>
                  <a:gd name="T18" fmla="*/ 146 w 146"/>
                  <a:gd name="T19" fmla="*/ 40 h 190"/>
                  <a:gd name="T20" fmla="*/ 133 w 146"/>
                  <a:gd name="T21" fmla="*/ 1 h 190"/>
                  <a:gd name="T22" fmla="*/ 116 w 146"/>
                  <a:gd name="T23" fmla="*/ 2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46" h="190">
                    <a:moveTo>
                      <a:pt x="116" y="2"/>
                    </a:moveTo>
                    <a:cubicBezTo>
                      <a:pt x="111" y="3"/>
                      <a:pt x="106" y="6"/>
                      <a:pt x="101" y="9"/>
                    </a:cubicBezTo>
                    <a:cubicBezTo>
                      <a:pt x="86" y="17"/>
                      <a:pt x="68" y="28"/>
                      <a:pt x="42" y="27"/>
                    </a:cubicBezTo>
                    <a:cubicBezTo>
                      <a:pt x="22" y="25"/>
                      <a:pt x="14" y="10"/>
                      <a:pt x="11" y="3"/>
                    </a:cubicBezTo>
                    <a:cubicBezTo>
                      <a:pt x="5" y="12"/>
                      <a:pt x="0" y="24"/>
                      <a:pt x="0" y="40"/>
                    </a:cubicBezTo>
                    <a:cubicBezTo>
                      <a:pt x="0" y="161"/>
                      <a:pt x="0" y="161"/>
                      <a:pt x="0" y="161"/>
                    </a:cubicBezTo>
                    <a:cubicBezTo>
                      <a:pt x="0" y="175"/>
                      <a:pt x="29" y="190"/>
                      <a:pt x="73" y="190"/>
                    </a:cubicBezTo>
                    <a:cubicBezTo>
                      <a:pt x="102" y="190"/>
                      <a:pt x="130" y="183"/>
                      <a:pt x="141" y="171"/>
                    </a:cubicBezTo>
                    <a:cubicBezTo>
                      <a:pt x="144" y="168"/>
                      <a:pt x="146" y="165"/>
                      <a:pt x="146" y="161"/>
                    </a:cubicBezTo>
                    <a:cubicBezTo>
                      <a:pt x="146" y="40"/>
                      <a:pt x="146" y="40"/>
                      <a:pt x="146" y="40"/>
                    </a:cubicBezTo>
                    <a:cubicBezTo>
                      <a:pt x="146" y="23"/>
                      <a:pt x="140" y="10"/>
                      <a:pt x="133" y="1"/>
                    </a:cubicBezTo>
                    <a:cubicBezTo>
                      <a:pt x="129" y="0"/>
                      <a:pt x="123" y="0"/>
                      <a:pt x="116" y="2"/>
                    </a:cubicBezTo>
                    <a:close/>
                  </a:path>
                </a:pathLst>
              </a:custGeom>
              <a:solidFill>
                <a:srgbClr val="CCE7ED"/>
              </a:solidFill>
              <a:ln>
                <a:noFill/>
              </a:ln>
              <a:effectLst/>
              <a:extLs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ja-JP" altLang="en-US">
                  <a:latin typeface="Meiryo UI" panose="020B0604030504040204" pitchFamily="50" charset="-128"/>
                  <a:ea typeface="Meiryo UI" panose="020B0604030504040204" pitchFamily="50" charset="-128"/>
                </a:endParaRPr>
              </a:p>
            </p:txBody>
          </p:sp>
          <p:sp>
            <p:nvSpPr>
              <p:cNvPr id="126" name="Oval 166">
                <a:extLst>
                  <a:ext uri="{FF2B5EF4-FFF2-40B4-BE49-F238E27FC236}">
                    <a16:creationId xmlns:a16="http://schemas.microsoft.com/office/drawing/2014/main" id="{D6CAC0B8-1C40-410D-9538-E1B502FD930D}"/>
                  </a:ext>
                </a:extLst>
              </p:cNvPr>
              <p:cNvSpPr>
                <a:spLocks noChangeAspect="1" noChangeArrowheads="1"/>
              </p:cNvSpPr>
              <p:nvPr/>
            </p:nvSpPr>
            <p:spPr bwMode="gray">
              <a:xfrm>
                <a:off x="4465" y="2007"/>
                <a:ext cx="31" cy="31"/>
              </a:xfrm>
              <a:prstGeom prst="ellipse">
                <a:avLst/>
              </a:prstGeom>
              <a:solidFill>
                <a:srgbClr val="E5F3F6"/>
              </a:solidFill>
              <a:ln>
                <a:noFill/>
              </a:ln>
              <a:effectLst/>
              <a:extLst>
                <a:ext uri="{91240B29-F687-4F45-9708-019B960494DF}">
                  <a14:hiddenLine xmlns:a14="http://schemas.microsoft.com/office/drawing/2010/main" w="9525" algn="ctr">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ja-JP" altLang="en-US">
                  <a:latin typeface="Meiryo UI" panose="020B0604030504040204" pitchFamily="50" charset="-128"/>
                  <a:ea typeface="Meiryo UI" panose="020B0604030504040204" pitchFamily="50" charset="-128"/>
                </a:endParaRPr>
              </a:p>
            </p:txBody>
          </p:sp>
          <p:sp>
            <p:nvSpPr>
              <p:cNvPr id="127" name="Oval 167">
                <a:extLst>
                  <a:ext uri="{FF2B5EF4-FFF2-40B4-BE49-F238E27FC236}">
                    <a16:creationId xmlns:a16="http://schemas.microsoft.com/office/drawing/2014/main" id="{96800D8B-E2E1-4EEE-A4FA-5770969C9576}"/>
                  </a:ext>
                </a:extLst>
              </p:cNvPr>
              <p:cNvSpPr>
                <a:spLocks noChangeAspect="1" noChangeArrowheads="1"/>
              </p:cNvSpPr>
              <p:nvPr/>
            </p:nvSpPr>
            <p:spPr bwMode="gray">
              <a:xfrm>
                <a:off x="4522" y="1957"/>
                <a:ext cx="40" cy="38"/>
              </a:xfrm>
              <a:prstGeom prst="ellipse">
                <a:avLst/>
              </a:prstGeom>
              <a:solidFill>
                <a:srgbClr val="E5F3F6"/>
              </a:solidFill>
              <a:ln>
                <a:noFill/>
              </a:ln>
              <a:effectLst/>
              <a:extLst>
                <a:ext uri="{91240B29-F687-4F45-9708-019B960494DF}">
                  <a14:hiddenLine xmlns:a14="http://schemas.microsoft.com/office/drawing/2010/main" w="9525" algn="ctr">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ja-JP" altLang="en-US">
                  <a:latin typeface="Meiryo UI" panose="020B0604030504040204" pitchFamily="50" charset="-128"/>
                  <a:ea typeface="Meiryo UI" panose="020B0604030504040204" pitchFamily="50" charset="-128"/>
                </a:endParaRPr>
              </a:p>
            </p:txBody>
          </p:sp>
          <p:sp>
            <p:nvSpPr>
              <p:cNvPr id="128" name="Oval 168">
                <a:extLst>
                  <a:ext uri="{FF2B5EF4-FFF2-40B4-BE49-F238E27FC236}">
                    <a16:creationId xmlns:a16="http://schemas.microsoft.com/office/drawing/2014/main" id="{560A0572-EA89-4594-A782-8FD04CA69D4F}"/>
                  </a:ext>
                </a:extLst>
              </p:cNvPr>
              <p:cNvSpPr>
                <a:spLocks noChangeAspect="1" noChangeArrowheads="1"/>
              </p:cNvSpPr>
              <p:nvPr/>
            </p:nvSpPr>
            <p:spPr bwMode="gray">
              <a:xfrm>
                <a:off x="4548" y="1837"/>
                <a:ext cx="59" cy="59"/>
              </a:xfrm>
              <a:prstGeom prst="ellipse">
                <a:avLst/>
              </a:prstGeom>
              <a:solidFill>
                <a:srgbClr val="E5F3F6"/>
              </a:solidFill>
              <a:ln>
                <a:noFill/>
              </a:ln>
              <a:effectLst/>
              <a:extLst>
                <a:ext uri="{91240B29-F687-4F45-9708-019B960494DF}">
                  <a14:hiddenLine xmlns:a14="http://schemas.microsoft.com/office/drawing/2010/main" w="9525" algn="ctr">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ja-JP" altLang="en-US">
                  <a:latin typeface="Meiryo UI" panose="020B0604030504040204" pitchFamily="50" charset="-128"/>
                  <a:ea typeface="Meiryo UI" panose="020B0604030504040204" pitchFamily="50" charset="-128"/>
                </a:endParaRPr>
              </a:p>
            </p:txBody>
          </p:sp>
          <p:sp>
            <p:nvSpPr>
              <p:cNvPr id="129" name="Freeform 169">
                <a:extLst>
                  <a:ext uri="{FF2B5EF4-FFF2-40B4-BE49-F238E27FC236}">
                    <a16:creationId xmlns:a16="http://schemas.microsoft.com/office/drawing/2014/main" id="{5772ABE4-6A56-4C58-BB0A-4F73EAA02340}"/>
                  </a:ext>
                </a:extLst>
              </p:cNvPr>
              <p:cNvSpPr>
                <a:spLocks noChangeAspect="1"/>
              </p:cNvSpPr>
              <p:nvPr/>
            </p:nvSpPr>
            <p:spPr bwMode="gray">
              <a:xfrm>
                <a:off x="4309" y="1730"/>
                <a:ext cx="268" cy="258"/>
              </a:xfrm>
              <a:custGeom>
                <a:avLst/>
                <a:gdLst>
                  <a:gd name="T0" fmla="*/ 0 w 113"/>
                  <a:gd name="T1" fmla="*/ 0 h 109"/>
                  <a:gd name="T2" fmla="*/ 0 w 113"/>
                  <a:gd name="T3" fmla="*/ 99 h 109"/>
                  <a:gd name="T4" fmla="*/ 57 w 113"/>
                  <a:gd name="T5" fmla="*/ 109 h 109"/>
                  <a:gd name="T6" fmla="*/ 113 w 113"/>
                  <a:gd name="T7" fmla="*/ 99 h 109"/>
                  <a:gd name="T8" fmla="*/ 113 w 113"/>
                  <a:gd name="T9" fmla="*/ 0 h 109"/>
                  <a:gd name="T10" fmla="*/ 57 w 113"/>
                  <a:gd name="T11" fmla="*/ 11 h 109"/>
                  <a:gd name="T12" fmla="*/ 0 w 113"/>
                  <a:gd name="T13" fmla="*/ 0 h 109"/>
                </a:gdLst>
                <a:ahLst/>
                <a:cxnLst>
                  <a:cxn ang="0">
                    <a:pos x="T0" y="T1"/>
                  </a:cxn>
                  <a:cxn ang="0">
                    <a:pos x="T2" y="T3"/>
                  </a:cxn>
                  <a:cxn ang="0">
                    <a:pos x="T4" y="T5"/>
                  </a:cxn>
                  <a:cxn ang="0">
                    <a:pos x="T6" y="T7"/>
                  </a:cxn>
                  <a:cxn ang="0">
                    <a:pos x="T8" y="T9"/>
                  </a:cxn>
                  <a:cxn ang="0">
                    <a:pos x="T10" y="T11"/>
                  </a:cxn>
                  <a:cxn ang="0">
                    <a:pos x="T12" y="T13"/>
                  </a:cxn>
                </a:cxnLst>
                <a:rect l="0" t="0" r="r" b="b"/>
                <a:pathLst>
                  <a:path w="113" h="109">
                    <a:moveTo>
                      <a:pt x="0" y="0"/>
                    </a:moveTo>
                    <a:cubicBezTo>
                      <a:pt x="0" y="99"/>
                      <a:pt x="0" y="99"/>
                      <a:pt x="0" y="99"/>
                    </a:cubicBezTo>
                    <a:cubicBezTo>
                      <a:pt x="14" y="105"/>
                      <a:pt x="34" y="109"/>
                      <a:pt x="57" y="109"/>
                    </a:cubicBezTo>
                    <a:cubicBezTo>
                      <a:pt x="79" y="109"/>
                      <a:pt x="99" y="105"/>
                      <a:pt x="113" y="99"/>
                    </a:cubicBezTo>
                    <a:cubicBezTo>
                      <a:pt x="113" y="0"/>
                      <a:pt x="113" y="0"/>
                      <a:pt x="113" y="0"/>
                    </a:cubicBezTo>
                    <a:cubicBezTo>
                      <a:pt x="99" y="7"/>
                      <a:pt x="79" y="11"/>
                      <a:pt x="57" y="11"/>
                    </a:cubicBezTo>
                    <a:cubicBezTo>
                      <a:pt x="34" y="11"/>
                      <a:pt x="14" y="7"/>
                      <a:pt x="0" y="0"/>
                    </a:cubicBezTo>
                    <a:close/>
                  </a:path>
                </a:pathLst>
              </a:custGeom>
              <a:solidFill>
                <a:srgbClr val="2D6C7B"/>
              </a:solidFill>
              <a:ln>
                <a:noFill/>
              </a:ln>
              <a:effectLst/>
              <a:extLs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ja-JP" altLang="en-US">
                  <a:latin typeface="Meiryo UI" panose="020B0604030504040204" pitchFamily="50" charset="-128"/>
                  <a:ea typeface="Meiryo UI" panose="020B0604030504040204" pitchFamily="50" charset="-128"/>
                </a:endParaRPr>
              </a:p>
            </p:txBody>
          </p:sp>
          <p:sp>
            <p:nvSpPr>
              <p:cNvPr id="130" name="Oval 170">
                <a:extLst>
                  <a:ext uri="{FF2B5EF4-FFF2-40B4-BE49-F238E27FC236}">
                    <a16:creationId xmlns:a16="http://schemas.microsoft.com/office/drawing/2014/main" id="{3ADDC34E-E479-4FEA-8806-C5CF97540B1A}"/>
                  </a:ext>
                </a:extLst>
              </p:cNvPr>
              <p:cNvSpPr>
                <a:spLocks noChangeAspect="1" noChangeArrowheads="1"/>
              </p:cNvSpPr>
              <p:nvPr/>
            </p:nvSpPr>
            <p:spPr bwMode="gray">
              <a:xfrm>
                <a:off x="4366" y="1312"/>
                <a:ext cx="156" cy="156"/>
              </a:xfrm>
              <a:prstGeom prst="ellipse">
                <a:avLst/>
              </a:prstGeom>
              <a:solidFill>
                <a:srgbClr val="2D6C7B"/>
              </a:solidFill>
              <a:ln>
                <a:noFill/>
              </a:ln>
              <a:effectLst/>
              <a:extLst>
                <a:ext uri="{91240B29-F687-4F45-9708-019B960494DF}">
                  <a14:hiddenLine xmlns:a14="http://schemas.microsoft.com/office/drawing/2010/main" w="9525" algn="ctr">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ja-JP" altLang="en-US">
                  <a:latin typeface="Meiryo UI" panose="020B0604030504040204" pitchFamily="50" charset="-128"/>
                  <a:ea typeface="Meiryo UI" panose="020B0604030504040204" pitchFamily="50" charset="-128"/>
                </a:endParaRPr>
              </a:p>
            </p:txBody>
          </p:sp>
          <p:sp>
            <p:nvSpPr>
              <p:cNvPr id="131" name="Oval 171">
                <a:extLst>
                  <a:ext uri="{FF2B5EF4-FFF2-40B4-BE49-F238E27FC236}">
                    <a16:creationId xmlns:a16="http://schemas.microsoft.com/office/drawing/2014/main" id="{457147A1-50CD-4F89-84DC-07230458CAE9}"/>
                  </a:ext>
                </a:extLst>
              </p:cNvPr>
              <p:cNvSpPr>
                <a:spLocks noChangeAspect="1" noChangeArrowheads="1"/>
              </p:cNvSpPr>
              <p:nvPr/>
            </p:nvSpPr>
            <p:spPr bwMode="gray">
              <a:xfrm>
                <a:off x="4383" y="1331"/>
                <a:ext cx="123" cy="121"/>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latin typeface="Meiryo UI" panose="020B0604030504040204" pitchFamily="50" charset="-128"/>
                  <a:ea typeface="Meiryo UI" panose="020B0604030504040204" pitchFamily="50" charset="-128"/>
                </a:endParaRPr>
              </a:p>
            </p:txBody>
          </p:sp>
          <p:sp>
            <p:nvSpPr>
              <p:cNvPr id="132" name="Freeform 172">
                <a:extLst>
                  <a:ext uri="{FF2B5EF4-FFF2-40B4-BE49-F238E27FC236}">
                    <a16:creationId xmlns:a16="http://schemas.microsoft.com/office/drawing/2014/main" id="{C6B76F43-A642-4C7D-8434-1276D7B6BDEE}"/>
                  </a:ext>
                </a:extLst>
              </p:cNvPr>
              <p:cNvSpPr>
                <a:spLocks noChangeAspect="1"/>
              </p:cNvSpPr>
              <p:nvPr/>
            </p:nvSpPr>
            <p:spPr bwMode="gray">
              <a:xfrm>
                <a:off x="4413" y="1508"/>
                <a:ext cx="62" cy="36"/>
              </a:xfrm>
              <a:custGeom>
                <a:avLst/>
                <a:gdLst>
                  <a:gd name="T0" fmla="*/ 1 w 26"/>
                  <a:gd name="T1" fmla="*/ 0 h 15"/>
                  <a:gd name="T2" fmla="*/ 0 w 26"/>
                  <a:gd name="T3" fmla="*/ 0 h 15"/>
                  <a:gd name="T4" fmla="*/ 0 w 26"/>
                  <a:gd name="T5" fmla="*/ 8 h 15"/>
                  <a:gd name="T6" fmla="*/ 13 w 26"/>
                  <a:gd name="T7" fmla="*/ 15 h 15"/>
                  <a:gd name="T8" fmla="*/ 26 w 26"/>
                  <a:gd name="T9" fmla="*/ 8 h 15"/>
                  <a:gd name="T10" fmla="*/ 26 w 26"/>
                  <a:gd name="T11" fmla="*/ 1 h 15"/>
                  <a:gd name="T12" fmla="*/ 13 w 26"/>
                  <a:gd name="T13" fmla="*/ 2 h 15"/>
                  <a:gd name="T14" fmla="*/ 1 w 26"/>
                  <a:gd name="T15" fmla="*/ 0 h 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6" h="15">
                    <a:moveTo>
                      <a:pt x="1" y="0"/>
                    </a:moveTo>
                    <a:cubicBezTo>
                      <a:pt x="0" y="0"/>
                      <a:pt x="0" y="0"/>
                      <a:pt x="0" y="0"/>
                    </a:cubicBezTo>
                    <a:cubicBezTo>
                      <a:pt x="0" y="8"/>
                      <a:pt x="0" y="8"/>
                      <a:pt x="0" y="8"/>
                    </a:cubicBezTo>
                    <a:cubicBezTo>
                      <a:pt x="0" y="12"/>
                      <a:pt x="5" y="15"/>
                      <a:pt x="13" y="15"/>
                    </a:cubicBezTo>
                    <a:cubicBezTo>
                      <a:pt x="20" y="15"/>
                      <a:pt x="26" y="12"/>
                      <a:pt x="26" y="8"/>
                    </a:cubicBezTo>
                    <a:cubicBezTo>
                      <a:pt x="26" y="1"/>
                      <a:pt x="26" y="1"/>
                      <a:pt x="26" y="1"/>
                    </a:cubicBezTo>
                    <a:cubicBezTo>
                      <a:pt x="22" y="1"/>
                      <a:pt x="17" y="2"/>
                      <a:pt x="13" y="2"/>
                    </a:cubicBezTo>
                    <a:cubicBezTo>
                      <a:pt x="10" y="2"/>
                      <a:pt x="4" y="1"/>
                      <a:pt x="1" y="0"/>
                    </a:cubicBezTo>
                    <a:close/>
                  </a:path>
                </a:pathLst>
              </a:custGeom>
              <a:solidFill>
                <a:srgbClr val="CCE7ED"/>
              </a:solidFill>
              <a:ln>
                <a:noFill/>
              </a:ln>
              <a:effectLst/>
              <a:extLs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ja-JP" altLang="en-US">
                  <a:latin typeface="Meiryo UI" panose="020B0604030504040204" pitchFamily="50" charset="-128"/>
                  <a:ea typeface="Meiryo UI" panose="020B0604030504040204" pitchFamily="50" charset="-128"/>
                </a:endParaRPr>
              </a:p>
            </p:txBody>
          </p:sp>
        </p:grpSp>
        <p:sp>
          <p:nvSpPr>
            <p:cNvPr id="147" name="テキスト ボックス 146">
              <a:extLst>
                <a:ext uri="{FF2B5EF4-FFF2-40B4-BE49-F238E27FC236}">
                  <a16:creationId xmlns:a16="http://schemas.microsoft.com/office/drawing/2014/main" id="{DC1CD807-0C14-4EF6-96A9-466140B39942}"/>
                </a:ext>
              </a:extLst>
            </p:cNvPr>
            <p:cNvSpPr txBox="1"/>
            <p:nvPr/>
          </p:nvSpPr>
          <p:spPr>
            <a:xfrm>
              <a:off x="4408038" y="5713908"/>
              <a:ext cx="1576779" cy="369332"/>
            </a:xfrm>
            <a:prstGeom prst="rect">
              <a:avLst/>
            </a:prstGeom>
            <a:noFill/>
          </p:spPr>
          <p:txBody>
            <a:bodyPr wrap="square" rtlCol="0">
              <a:spAutoFit/>
            </a:bodyPr>
            <a:lstStyle/>
            <a:p>
              <a:r>
                <a:rPr kumimoji="1" lang="en-US" altLang="ja-JP" dirty="0">
                  <a:latin typeface="Meiryo UI" panose="020B0604030504040204" pitchFamily="50" charset="-128"/>
                  <a:ea typeface="Meiryo UI" panose="020B0604030504040204" pitchFamily="50" charset="-128"/>
                </a:rPr>
                <a:t>6</a:t>
              </a:r>
              <a:r>
                <a:rPr kumimoji="1" lang="ja-JP" altLang="en-US" dirty="0">
                  <a:latin typeface="Meiryo UI" panose="020B0604030504040204" pitchFamily="50" charset="-128"/>
                  <a:ea typeface="Meiryo UI" panose="020B0604030504040204" pitchFamily="50" charset="-128"/>
                </a:rPr>
                <a:t>万</a:t>
              </a:r>
              <a:r>
                <a:rPr kumimoji="1" lang="en-US" altLang="ja-JP" dirty="0">
                  <a:latin typeface="Meiryo UI" panose="020B0604030504040204" pitchFamily="50" charset="-128"/>
                  <a:ea typeface="Meiryo UI" panose="020B0604030504040204" pitchFamily="50" charset="-128"/>
                </a:rPr>
                <a:t>Bq/L</a:t>
              </a:r>
              <a:r>
                <a:rPr kumimoji="1" lang="ja-JP" altLang="en-US" dirty="0">
                  <a:latin typeface="Meiryo UI" panose="020B0604030504040204" pitchFamily="50" charset="-128"/>
                  <a:ea typeface="Meiryo UI" panose="020B0604030504040204" pitchFamily="50" charset="-128"/>
                </a:rPr>
                <a:t>の水</a:t>
              </a:r>
              <a:endParaRPr kumimoji="1" lang="en-US" altLang="ja-JP" dirty="0">
                <a:latin typeface="Meiryo UI" panose="020B0604030504040204" pitchFamily="50" charset="-128"/>
                <a:ea typeface="Meiryo UI" panose="020B0604030504040204" pitchFamily="50" charset="-128"/>
              </a:endParaRPr>
            </a:p>
          </p:txBody>
        </p:sp>
      </p:grpSp>
      <p:grpSp>
        <p:nvGrpSpPr>
          <p:cNvPr id="150" name="グループ化 149">
            <a:extLst>
              <a:ext uri="{FF2B5EF4-FFF2-40B4-BE49-F238E27FC236}">
                <a16:creationId xmlns:a16="http://schemas.microsoft.com/office/drawing/2014/main" id="{7CF648B3-AB8C-4B49-9F97-886672B42D48}"/>
              </a:ext>
            </a:extLst>
          </p:cNvPr>
          <p:cNvGrpSpPr/>
          <p:nvPr/>
        </p:nvGrpSpPr>
        <p:grpSpPr>
          <a:xfrm>
            <a:off x="331487" y="3335997"/>
            <a:ext cx="3638094" cy="1578404"/>
            <a:chOff x="664709" y="4583699"/>
            <a:chExt cx="3638094" cy="1578404"/>
          </a:xfrm>
        </p:grpSpPr>
        <p:grpSp>
          <p:nvGrpSpPr>
            <p:cNvPr id="36" name="Group 167">
              <a:extLst>
                <a:ext uri="{FF2B5EF4-FFF2-40B4-BE49-F238E27FC236}">
                  <a16:creationId xmlns:a16="http://schemas.microsoft.com/office/drawing/2014/main" id="{D37D81F1-4F61-438C-9AAD-F7A04C54B23E}"/>
                </a:ext>
              </a:extLst>
            </p:cNvPr>
            <p:cNvGrpSpPr>
              <a:grpSpLocks/>
            </p:cNvGrpSpPr>
            <p:nvPr/>
          </p:nvGrpSpPr>
          <p:grpSpPr bwMode="auto">
            <a:xfrm>
              <a:off x="1882093" y="4583699"/>
              <a:ext cx="701675" cy="668338"/>
              <a:chOff x="250" y="2918"/>
              <a:chExt cx="442" cy="421"/>
            </a:xfrm>
          </p:grpSpPr>
          <p:grpSp>
            <p:nvGrpSpPr>
              <p:cNvPr id="37" name="Group 168">
                <a:extLst>
                  <a:ext uri="{FF2B5EF4-FFF2-40B4-BE49-F238E27FC236}">
                    <a16:creationId xmlns:a16="http://schemas.microsoft.com/office/drawing/2014/main" id="{73647B8B-E630-445A-B54A-BA4986009562}"/>
                  </a:ext>
                </a:extLst>
              </p:cNvPr>
              <p:cNvGrpSpPr>
                <a:grpSpLocks noChangeAspect="1"/>
              </p:cNvGrpSpPr>
              <p:nvPr/>
            </p:nvGrpSpPr>
            <p:grpSpPr bwMode="auto">
              <a:xfrm>
                <a:off x="250" y="3129"/>
                <a:ext cx="442" cy="210"/>
                <a:chOff x="1816" y="-507"/>
                <a:chExt cx="2606" cy="1233"/>
              </a:xfrm>
            </p:grpSpPr>
            <p:sp>
              <p:nvSpPr>
                <p:cNvPr id="45" name="Freeform 169">
                  <a:extLst>
                    <a:ext uri="{FF2B5EF4-FFF2-40B4-BE49-F238E27FC236}">
                      <a16:creationId xmlns:a16="http://schemas.microsoft.com/office/drawing/2014/main" id="{EA37CE2D-762B-4033-B565-60B18B7A7AB8}"/>
                    </a:ext>
                  </a:extLst>
                </p:cNvPr>
                <p:cNvSpPr>
                  <a:spLocks noChangeAspect="1"/>
                </p:cNvSpPr>
                <p:nvPr/>
              </p:nvSpPr>
              <p:spPr bwMode="gray">
                <a:xfrm>
                  <a:off x="1816" y="-507"/>
                  <a:ext cx="2606" cy="1233"/>
                </a:xfrm>
                <a:custGeom>
                  <a:avLst/>
                  <a:gdLst>
                    <a:gd name="T0" fmla="*/ 852 w 1103"/>
                    <a:gd name="T1" fmla="*/ 0 h 522"/>
                    <a:gd name="T2" fmla="*/ 244 w 1103"/>
                    <a:gd name="T3" fmla="*/ 0 h 522"/>
                    <a:gd name="T4" fmla="*/ 0 w 1103"/>
                    <a:gd name="T5" fmla="*/ 225 h 522"/>
                    <a:gd name="T6" fmla="*/ 0 w 1103"/>
                    <a:gd name="T7" fmla="*/ 522 h 522"/>
                    <a:gd name="T8" fmla="*/ 181 w 1103"/>
                    <a:gd name="T9" fmla="*/ 522 h 522"/>
                    <a:gd name="T10" fmla="*/ 181 w 1103"/>
                    <a:gd name="T11" fmla="*/ 315 h 522"/>
                    <a:gd name="T12" fmla="*/ 203 w 1103"/>
                    <a:gd name="T13" fmla="*/ 315 h 522"/>
                    <a:gd name="T14" fmla="*/ 203 w 1103"/>
                    <a:gd name="T15" fmla="*/ 522 h 522"/>
                    <a:gd name="T16" fmla="*/ 514 w 1103"/>
                    <a:gd name="T17" fmla="*/ 522 h 522"/>
                    <a:gd name="T18" fmla="*/ 498 w 1103"/>
                    <a:gd name="T19" fmla="*/ 465 h 522"/>
                    <a:gd name="T20" fmla="*/ 498 w 1103"/>
                    <a:gd name="T21" fmla="*/ 464 h 522"/>
                    <a:gd name="T22" fmla="*/ 375 w 1103"/>
                    <a:gd name="T23" fmla="*/ 20 h 522"/>
                    <a:gd name="T24" fmla="*/ 728 w 1103"/>
                    <a:gd name="T25" fmla="*/ 20 h 522"/>
                    <a:gd name="T26" fmla="*/ 605 w 1103"/>
                    <a:gd name="T27" fmla="*/ 464 h 522"/>
                    <a:gd name="T28" fmla="*/ 605 w 1103"/>
                    <a:gd name="T29" fmla="*/ 465 h 522"/>
                    <a:gd name="T30" fmla="*/ 589 w 1103"/>
                    <a:gd name="T31" fmla="*/ 522 h 522"/>
                    <a:gd name="T32" fmla="*/ 901 w 1103"/>
                    <a:gd name="T33" fmla="*/ 522 h 522"/>
                    <a:gd name="T34" fmla="*/ 901 w 1103"/>
                    <a:gd name="T35" fmla="*/ 315 h 522"/>
                    <a:gd name="T36" fmla="*/ 922 w 1103"/>
                    <a:gd name="T37" fmla="*/ 315 h 522"/>
                    <a:gd name="T38" fmla="*/ 922 w 1103"/>
                    <a:gd name="T39" fmla="*/ 522 h 522"/>
                    <a:gd name="T40" fmla="*/ 1103 w 1103"/>
                    <a:gd name="T41" fmla="*/ 522 h 522"/>
                    <a:gd name="T42" fmla="*/ 1103 w 1103"/>
                    <a:gd name="T43" fmla="*/ 222 h 522"/>
                    <a:gd name="T44" fmla="*/ 852 w 1103"/>
                    <a:gd name="T45" fmla="*/ 0 h 5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103" h="522">
                      <a:moveTo>
                        <a:pt x="852" y="0"/>
                      </a:moveTo>
                      <a:cubicBezTo>
                        <a:pt x="785" y="0"/>
                        <a:pt x="312" y="0"/>
                        <a:pt x="244" y="0"/>
                      </a:cubicBezTo>
                      <a:cubicBezTo>
                        <a:pt x="114" y="0"/>
                        <a:pt x="0" y="111"/>
                        <a:pt x="0" y="225"/>
                      </a:cubicBezTo>
                      <a:cubicBezTo>
                        <a:pt x="0" y="239"/>
                        <a:pt x="0" y="362"/>
                        <a:pt x="0" y="522"/>
                      </a:cubicBezTo>
                      <a:cubicBezTo>
                        <a:pt x="181" y="522"/>
                        <a:pt x="181" y="522"/>
                        <a:pt x="181" y="522"/>
                      </a:cubicBezTo>
                      <a:cubicBezTo>
                        <a:pt x="181" y="400"/>
                        <a:pt x="181" y="315"/>
                        <a:pt x="181" y="315"/>
                      </a:cubicBezTo>
                      <a:cubicBezTo>
                        <a:pt x="203" y="315"/>
                        <a:pt x="203" y="315"/>
                        <a:pt x="203" y="315"/>
                      </a:cubicBezTo>
                      <a:cubicBezTo>
                        <a:pt x="203" y="386"/>
                        <a:pt x="203" y="455"/>
                        <a:pt x="203" y="522"/>
                      </a:cubicBezTo>
                      <a:cubicBezTo>
                        <a:pt x="514" y="522"/>
                        <a:pt x="514" y="522"/>
                        <a:pt x="514" y="522"/>
                      </a:cubicBezTo>
                      <a:cubicBezTo>
                        <a:pt x="498" y="465"/>
                        <a:pt x="498" y="465"/>
                        <a:pt x="498" y="465"/>
                      </a:cubicBezTo>
                      <a:cubicBezTo>
                        <a:pt x="498" y="464"/>
                        <a:pt x="498" y="464"/>
                        <a:pt x="498" y="464"/>
                      </a:cubicBezTo>
                      <a:cubicBezTo>
                        <a:pt x="375" y="20"/>
                        <a:pt x="375" y="20"/>
                        <a:pt x="375" y="20"/>
                      </a:cubicBezTo>
                      <a:cubicBezTo>
                        <a:pt x="728" y="20"/>
                        <a:pt x="728" y="20"/>
                        <a:pt x="728" y="20"/>
                      </a:cubicBezTo>
                      <a:cubicBezTo>
                        <a:pt x="605" y="464"/>
                        <a:pt x="605" y="464"/>
                        <a:pt x="605" y="464"/>
                      </a:cubicBezTo>
                      <a:cubicBezTo>
                        <a:pt x="605" y="465"/>
                        <a:pt x="605" y="465"/>
                        <a:pt x="605" y="465"/>
                      </a:cubicBezTo>
                      <a:cubicBezTo>
                        <a:pt x="589" y="522"/>
                        <a:pt x="589" y="522"/>
                        <a:pt x="589" y="522"/>
                      </a:cubicBezTo>
                      <a:cubicBezTo>
                        <a:pt x="901" y="522"/>
                        <a:pt x="901" y="522"/>
                        <a:pt x="901" y="522"/>
                      </a:cubicBezTo>
                      <a:cubicBezTo>
                        <a:pt x="901" y="455"/>
                        <a:pt x="901" y="386"/>
                        <a:pt x="901" y="315"/>
                      </a:cubicBezTo>
                      <a:cubicBezTo>
                        <a:pt x="922" y="315"/>
                        <a:pt x="922" y="315"/>
                        <a:pt x="922" y="315"/>
                      </a:cubicBezTo>
                      <a:cubicBezTo>
                        <a:pt x="922" y="315"/>
                        <a:pt x="922" y="400"/>
                        <a:pt x="922" y="522"/>
                      </a:cubicBezTo>
                      <a:cubicBezTo>
                        <a:pt x="1103" y="522"/>
                        <a:pt x="1103" y="522"/>
                        <a:pt x="1103" y="522"/>
                      </a:cubicBezTo>
                      <a:cubicBezTo>
                        <a:pt x="1103" y="361"/>
                        <a:pt x="1103" y="237"/>
                        <a:pt x="1103" y="222"/>
                      </a:cubicBezTo>
                      <a:cubicBezTo>
                        <a:pt x="1103" y="101"/>
                        <a:pt x="990" y="0"/>
                        <a:pt x="852" y="0"/>
                      </a:cubicBezTo>
                      <a:close/>
                    </a:path>
                  </a:pathLst>
                </a:custGeom>
                <a:solidFill>
                  <a:srgbClr val="558C9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latin typeface="Meiryo UI" panose="020B0604030504040204" pitchFamily="50" charset="-128"/>
                    <a:ea typeface="Meiryo UI" panose="020B0604030504040204" pitchFamily="50" charset="-128"/>
                  </a:endParaRPr>
                </a:p>
              </p:txBody>
            </p:sp>
            <p:sp>
              <p:nvSpPr>
                <p:cNvPr id="46" name="Freeform 170">
                  <a:extLst>
                    <a:ext uri="{FF2B5EF4-FFF2-40B4-BE49-F238E27FC236}">
                      <a16:creationId xmlns:a16="http://schemas.microsoft.com/office/drawing/2014/main" id="{2A52777D-05C6-42E2-B98F-E00847F36E29}"/>
                    </a:ext>
                  </a:extLst>
                </p:cNvPr>
                <p:cNvSpPr>
                  <a:spLocks noChangeAspect="1"/>
                </p:cNvSpPr>
                <p:nvPr/>
              </p:nvSpPr>
              <p:spPr bwMode="gray">
                <a:xfrm>
                  <a:off x="2702" y="-460"/>
                  <a:ext cx="834" cy="1049"/>
                </a:xfrm>
                <a:custGeom>
                  <a:avLst/>
                  <a:gdLst>
                    <a:gd name="T0" fmla="*/ 295 w 834"/>
                    <a:gd name="T1" fmla="*/ 0 h 1049"/>
                    <a:gd name="T2" fmla="*/ 538 w 834"/>
                    <a:gd name="T3" fmla="*/ 0 h 1049"/>
                    <a:gd name="T4" fmla="*/ 425 w 834"/>
                    <a:gd name="T5" fmla="*/ 156 h 1049"/>
                    <a:gd name="T6" fmla="*/ 543 w 834"/>
                    <a:gd name="T7" fmla="*/ 1049 h 1049"/>
                    <a:gd name="T8" fmla="*/ 834 w 834"/>
                    <a:gd name="T9" fmla="*/ 0 h 1049"/>
                    <a:gd name="T10" fmla="*/ 0 w 834"/>
                    <a:gd name="T11" fmla="*/ 0 h 1049"/>
                    <a:gd name="T12" fmla="*/ 290 w 834"/>
                    <a:gd name="T13" fmla="*/ 1049 h 1049"/>
                    <a:gd name="T14" fmla="*/ 411 w 834"/>
                    <a:gd name="T15" fmla="*/ 156 h 1049"/>
                    <a:gd name="T16" fmla="*/ 295 w 834"/>
                    <a:gd name="T17" fmla="*/ 0 h 10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34" h="1049">
                      <a:moveTo>
                        <a:pt x="295" y="0"/>
                      </a:moveTo>
                      <a:lnTo>
                        <a:pt x="538" y="0"/>
                      </a:lnTo>
                      <a:lnTo>
                        <a:pt x="425" y="156"/>
                      </a:lnTo>
                      <a:lnTo>
                        <a:pt x="543" y="1049"/>
                      </a:lnTo>
                      <a:lnTo>
                        <a:pt x="834" y="0"/>
                      </a:lnTo>
                      <a:lnTo>
                        <a:pt x="0" y="0"/>
                      </a:lnTo>
                      <a:lnTo>
                        <a:pt x="290" y="1049"/>
                      </a:lnTo>
                      <a:lnTo>
                        <a:pt x="411" y="156"/>
                      </a:lnTo>
                      <a:lnTo>
                        <a:pt x="295" y="0"/>
                      </a:lnTo>
                      <a:close/>
                    </a:path>
                  </a:pathLst>
                </a:custGeom>
                <a:solidFill>
                  <a:srgbClr val="E5F3F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latin typeface="Meiryo UI" panose="020B0604030504040204" pitchFamily="50" charset="-128"/>
                    <a:ea typeface="Meiryo UI" panose="020B0604030504040204" pitchFamily="50" charset="-128"/>
                  </a:endParaRPr>
                </a:p>
              </p:txBody>
            </p:sp>
            <p:sp>
              <p:nvSpPr>
                <p:cNvPr id="47" name="Freeform 171">
                  <a:extLst>
                    <a:ext uri="{FF2B5EF4-FFF2-40B4-BE49-F238E27FC236}">
                      <a16:creationId xmlns:a16="http://schemas.microsoft.com/office/drawing/2014/main" id="{FB4FF9F0-6683-4B2B-BA2C-20B2D91ABFCF}"/>
                    </a:ext>
                  </a:extLst>
                </p:cNvPr>
                <p:cNvSpPr>
                  <a:spLocks noChangeAspect="1"/>
                </p:cNvSpPr>
                <p:nvPr/>
              </p:nvSpPr>
              <p:spPr bwMode="gray">
                <a:xfrm>
                  <a:off x="3207" y="589"/>
                  <a:ext cx="38" cy="137"/>
                </a:xfrm>
                <a:custGeom>
                  <a:avLst/>
                  <a:gdLst>
                    <a:gd name="T0" fmla="*/ 0 w 38"/>
                    <a:gd name="T1" fmla="*/ 137 h 137"/>
                    <a:gd name="T2" fmla="*/ 38 w 38"/>
                    <a:gd name="T3" fmla="*/ 2 h 137"/>
                    <a:gd name="T4" fmla="*/ 38 w 38"/>
                    <a:gd name="T5" fmla="*/ 0 h 137"/>
                    <a:gd name="T6" fmla="*/ 0 w 38"/>
                    <a:gd name="T7" fmla="*/ 137 h 137"/>
                    <a:gd name="T8" fmla="*/ 0 w 38"/>
                    <a:gd name="T9" fmla="*/ 137 h 137"/>
                  </a:gdLst>
                  <a:ahLst/>
                  <a:cxnLst>
                    <a:cxn ang="0">
                      <a:pos x="T0" y="T1"/>
                    </a:cxn>
                    <a:cxn ang="0">
                      <a:pos x="T2" y="T3"/>
                    </a:cxn>
                    <a:cxn ang="0">
                      <a:pos x="T4" y="T5"/>
                    </a:cxn>
                    <a:cxn ang="0">
                      <a:pos x="T6" y="T7"/>
                    </a:cxn>
                    <a:cxn ang="0">
                      <a:pos x="T8" y="T9"/>
                    </a:cxn>
                  </a:cxnLst>
                  <a:rect l="0" t="0" r="r" b="b"/>
                  <a:pathLst>
                    <a:path w="38" h="137">
                      <a:moveTo>
                        <a:pt x="0" y="137"/>
                      </a:moveTo>
                      <a:lnTo>
                        <a:pt x="38" y="2"/>
                      </a:lnTo>
                      <a:lnTo>
                        <a:pt x="38" y="0"/>
                      </a:lnTo>
                      <a:lnTo>
                        <a:pt x="0" y="137"/>
                      </a:lnTo>
                      <a:lnTo>
                        <a:pt x="0" y="137"/>
                      </a:lnTo>
                      <a:close/>
                    </a:path>
                  </a:pathLst>
                </a:custGeom>
                <a:solidFill>
                  <a:srgbClr val="8AB6C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latin typeface="Meiryo UI" panose="020B0604030504040204" pitchFamily="50" charset="-128"/>
                    <a:ea typeface="Meiryo UI" panose="020B0604030504040204" pitchFamily="50" charset="-128"/>
                  </a:endParaRPr>
                </a:p>
              </p:txBody>
            </p:sp>
            <p:sp>
              <p:nvSpPr>
                <p:cNvPr id="48" name="Freeform 172">
                  <a:extLst>
                    <a:ext uri="{FF2B5EF4-FFF2-40B4-BE49-F238E27FC236}">
                      <a16:creationId xmlns:a16="http://schemas.microsoft.com/office/drawing/2014/main" id="{EB4448E7-4847-4725-91BF-10DB0840FE4C}"/>
                    </a:ext>
                  </a:extLst>
                </p:cNvPr>
                <p:cNvSpPr>
                  <a:spLocks noChangeAspect="1"/>
                </p:cNvSpPr>
                <p:nvPr/>
              </p:nvSpPr>
              <p:spPr bwMode="gray">
                <a:xfrm>
                  <a:off x="2992" y="589"/>
                  <a:ext cx="41" cy="137"/>
                </a:xfrm>
                <a:custGeom>
                  <a:avLst/>
                  <a:gdLst>
                    <a:gd name="T0" fmla="*/ 0 w 41"/>
                    <a:gd name="T1" fmla="*/ 0 h 137"/>
                    <a:gd name="T2" fmla="*/ 0 w 41"/>
                    <a:gd name="T3" fmla="*/ 2 h 137"/>
                    <a:gd name="T4" fmla="*/ 38 w 41"/>
                    <a:gd name="T5" fmla="*/ 137 h 137"/>
                    <a:gd name="T6" fmla="*/ 41 w 41"/>
                    <a:gd name="T7" fmla="*/ 137 h 137"/>
                    <a:gd name="T8" fmla="*/ 0 w 41"/>
                    <a:gd name="T9" fmla="*/ 0 h 137"/>
                  </a:gdLst>
                  <a:ahLst/>
                  <a:cxnLst>
                    <a:cxn ang="0">
                      <a:pos x="T0" y="T1"/>
                    </a:cxn>
                    <a:cxn ang="0">
                      <a:pos x="T2" y="T3"/>
                    </a:cxn>
                    <a:cxn ang="0">
                      <a:pos x="T4" y="T5"/>
                    </a:cxn>
                    <a:cxn ang="0">
                      <a:pos x="T6" y="T7"/>
                    </a:cxn>
                    <a:cxn ang="0">
                      <a:pos x="T8" y="T9"/>
                    </a:cxn>
                  </a:cxnLst>
                  <a:rect l="0" t="0" r="r" b="b"/>
                  <a:pathLst>
                    <a:path w="41" h="137">
                      <a:moveTo>
                        <a:pt x="0" y="0"/>
                      </a:moveTo>
                      <a:lnTo>
                        <a:pt x="0" y="2"/>
                      </a:lnTo>
                      <a:lnTo>
                        <a:pt x="38" y="137"/>
                      </a:lnTo>
                      <a:lnTo>
                        <a:pt x="41" y="137"/>
                      </a:lnTo>
                      <a:lnTo>
                        <a:pt x="0" y="0"/>
                      </a:lnTo>
                      <a:close/>
                    </a:path>
                  </a:pathLst>
                </a:custGeom>
                <a:solidFill>
                  <a:srgbClr val="8AB6C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latin typeface="Meiryo UI" panose="020B0604030504040204" pitchFamily="50" charset="-128"/>
                    <a:ea typeface="Meiryo UI" panose="020B0604030504040204" pitchFamily="50" charset="-128"/>
                  </a:endParaRPr>
                </a:p>
              </p:txBody>
            </p:sp>
            <p:sp>
              <p:nvSpPr>
                <p:cNvPr id="49" name="Freeform 173">
                  <a:extLst>
                    <a:ext uri="{FF2B5EF4-FFF2-40B4-BE49-F238E27FC236}">
                      <a16:creationId xmlns:a16="http://schemas.microsoft.com/office/drawing/2014/main" id="{BDC64C00-4197-4CCB-988D-064B86184854}"/>
                    </a:ext>
                  </a:extLst>
                </p:cNvPr>
                <p:cNvSpPr>
                  <a:spLocks noChangeAspect="1"/>
                </p:cNvSpPr>
                <p:nvPr/>
              </p:nvSpPr>
              <p:spPr bwMode="gray">
                <a:xfrm>
                  <a:off x="2992" y="-460"/>
                  <a:ext cx="253" cy="1186"/>
                </a:xfrm>
                <a:custGeom>
                  <a:avLst/>
                  <a:gdLst>
                    <a:gd name="T0" fmla="*/ 215 w 253"/>
                    <a:gd name="T1" fmla="*/ 1186 h 1186"/>
                    <a:gd name="T2" fmla="*/ 253 w 253"/>
                    <a:gd name="T3" fmla="*/ 1049 h 1186"/>
                    <a:gd name="T4" fmla="*/ 135 w 253"/>
                    <a:gd name="T5" fmla="*/ 156 h 1186"/>
                    <a:gd name="T6" fmla="*/ 248 w 253"/>
                    <a:gd name="T7" fmla="*/ 0 h 1186"/>
                    <a:gd name="T8" fmla="*/ 5 w 253"/>
                    <a:gd name="T9" fmla="*/ 0 h 1186"/>
                    <a:gd name="T10" fmla="*/ 121 w 253"/>
                    <a:gd name="T11" fmla="*/ 156 h 1186"/>
                    <a:gd name="T12" fmla="*/ 0 w 253"/>
                    <a:gd name="T13" fmla="*/ 1049 h 1186"/>
                    <a:gd name="T14" fmla="*/ 41 w 253"/>
                    <a:gd name="T15" fmla="*/ 1186 h 1186"/>
                    <a:gd name="T16" fmla="*/ 215 w 253"/>
                    <a:gd name="T17" fmla="*/ 1186 h 1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53" h="1186">
                      <a:moveTo>
                        <a:pt x="215" y="1186"/>
                      </a:moveTo>
                      <a:lnTo>
                        <a:pt x="253" y="1049"/>
                      </a:lnTo>
                      <a:lnTo>
                        <a:pt x="135" y="156"/>
                      </a:lnTo>
                      <a:lnTo>
                        <a:pt x="248" y="0"/>
                      </a:lnTo>
                      <a:lnTo>
                        <a:pt x="5" y="0"/>
                      </a:lnTo>
                      <a:lnTo>
                        <a:pt x="121" y="156"/>
                      </a:lnTo>
                      <a:lnTo>
                        <a:pt x="0" y="1049"/>
                      </a:lnTo>
                      <a:lnTo>
                        <a:pt x="41" y="1186"/>
                      </a:lnTo>
                      <a:lnTo>
                        <a:pt x="215" y="1186"/>
                      </a:lnTo>
                      <a:close/>
                    </a:path>
                  </a:pathLst>
                </a:custGeom>
                <a:solidFill>
                  <a:srgbClr val="8AB6C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latin typeface="Meiryo UI" panose="020B0604030504040204" pitchFamily="50" charset="-128"/>
                    <a:ea typeface="Meiryo UI" panose="020B0604030504040204" pitchFamily="50" charset="-128"/>
                  </a:endParaRPr>
                </a:p>
              </p:txBody>
            </p:sp>
          </p:grpSp>
          <p:grpSp>
            <p:nvGrpSpPr>
              <p:cNvPr id="38" name="Group 174">
                <a:extLst>
                  <a:ext uri="{FF2B5EF4-FFF2-40B4-BE49-F238E27FC236}">
                    <a16:creationId xmlns:a16="http://schemas.microsoft.com/office/drawing/2014/main" id="{1B9D44B3-6729-4F00-B232-9E1F2A12BA50}"/>
                  </a:ext>
                </a:extLst>
              </p:cNvPr>
              <p:cNvGrpSpPr>
                <a:grpSpLocks noChangeAspect="1"/>
              </p:cNvGrpSpPr>
              <p:nvPr/>
            </p:nvGrpSpPr>
            <p:grpSpPr bwMode="auto">
              <a:xfrm>
                <a:off x="387" y="2918"/>
                <a:ext cx="170" cy="188"/>
                <a:chOff x="2626" y="-1752"/>
                <a:chExt cx="1000" cy="1110"/>
              </a:xfrm>
            </p:grpSpPr>
            <p:sp>
              <p:nvSpPr>
                <p:cNvPr id="39" name="Freeform 175">
                  <a:extLst>
                    <a:ext uri="{FF2B5EF4-FFF2-40B4-BE49-F238E27FC236}">
                      <a16:creationId xmlns:a16="http://schemas.microsoft.com/office/drawing/2014/main" id="{0C6F2B4D-9A34-4174-B96A-D1DFE3A4819B}"/>
                    </a:ext>
                  </a:extLst>
                </p:cNvPr>
                <p:cNvSpPr>
                  <a:spLocks noChangeAspect="1"/>
                </p:cNvSpPr>
                <p:nvPr/>
              </p:nvSpPr>
              <p:spPr bwMode="gray">
                <a:xfrm>
                  <a:off x="2626" y="-1752"/>
                  <a:ext cx="1000" cy="1110"/>
                </a:xfrm>
                <a:custGeom>
                  <a:avLst/>
                  <a:gdLst>
                    <a:gd name="T0" fmla="*/ 411 w 423"/>
                    <a:gd name="T1" fmla="*/ 210 h 470"/>
                    <a:gd name="T2" fmla="*/ 238 w 423"/>
                    <a:gd name="T3" fmla="*/ 25 h 470"/>
                    <a:gd name="T4" fmla="*/ 149 w 423"/>
                    <a:gd name="T5" fmla="*/ 61 h 470"/>
                    <a:gd name="T6" fmla="*/ 148 w 423"/>
                    <a:gd name="T7" fmla="*/ 62 h 470"/>
                    <a:gd name="T8" fmla="*/ 5 w 423"/>
                    <a:gd name="T9" fmla="*/ 214 h 470"/>
                    <a:gd name="T10" fmla="*/ 0 w 423"/>
                    <a:gd name="T11" fmla="*/ 261 h 470"/>
                    <a:gd name="T12" fmla="*/ 209 w 423"/>
                    <a:gd name="T13" fmla="*/ 470 h 470"/>
                    <a:gd name="T14" fmla="*/ 418 w 423"/>
                    <a:gd name="T15" fmla="*/ 261 h 470"/>
                    <a:gd name="T16" fmla="*/ 411 w 423"/>
                    <a:gd name="T17" fmla="*/ 210 h 4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23" h="470">
                      <a:moveTo>
                        <a:pt x="411" y="210"/>
                      </a:moveTo>
                      <a:cubicBezTo>
                        <a:pt x="423" y="96"/>
                        <a:pt x="309" y="40"/>
                        <a:pt x="238" y="25"/>
                      </a:cubicBezTo>
                      <a:cubicBezTo>
                        <a:pt x="195" y="16"/>
                        <a:pt x="160" y="43"/>
                        <a:pt x="149" y="61"/>
                      </a:cubicBezTo>
                      <a:cubicBezTo>
                        <a:pt x="148" y="61"/>
                        <a:pt x="148" y="61"/>
                        <a:pt x="148" y="62"/>
                      </a:cubicBezTo>
                      <a:cubicBezTo>
                        <a:pt x="114" y="0"/>
                        <a:pt x="0" y="103"/>
                        <a:pt x="5" y="214"/>
                      </a:cubicBezTo>
                      <a:cubicBezTo>
                        <a:pt x="2" y="229"/>
                        <a:pt x="0" y="245"/>
                        <a:pt x="0" y="261"/>
                      </a:cubicBezTo>
                      <a:cubicBezTo>
                        <a:pt x="0" y="377"/>
                        <a:pt x="93" y="470"/>
                        <a:pt x="209" y="470"/>
                      </a:cubicBezTo>
                      <a:cubicBezTo>
                        <a:pt x="324" y="470"/>
                        <a:pt x="418" y="377"/>
                        <a:pt x="418" y="261"/>
                      </a:cubicBezTo>
                      <a:cubicBezTo>
                        <a:pt x="418" y="244"/>
                        <a:pt x="415" y="226"/>
                        <a:pt x="411" y="210"/>
                      </a:cubicBezTo>
                      <a:close/>
                    </a:path>
                  </a:pathLst>
                </a:custGeom>
                <a:solidFill>
                  <a:srgbClr val="558C9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latin typeface="Meiryo UI" panose="020B0604030504040204" pitchFamily="50" charset="-128"/>
                    <a:ea typeface="Meiryo UI" panose="020B0604030504040204" pitchFamily="50" charset="-128"/>
                  </a:endParaRPr>
                </a:p>
              </p:txBody>
            </p:sp>
            <p:sp>
              <p:nvSpPr>
                <p:cNvPr id="40" name="Freeform 176">
                  <a:extLst>
                    <a:ext uri="{FF2B5EF4-FFF2-40B4-BE49-F238E27FC236}">
                      <a16:creationId xmlns:a16="http://schemas.microsoft.com/office/drawing/2014/main" id="{DC61F2AC-EC27-466F-AE2D-36DDD9D72F2B}"/>
                    </a:ext>
                  </a:extLst>
                </p:cNvPr>
                <p:cNvSpPr>
                  <a:spLocks noChangeAspect="1"/>
                </p:cNvSpPr>
                <p:nvPr/>
              </p:nvSpPr>
              <p:spPr bwMode="gray">
                <a:xfrm>
                  <a:off x="2685" y="-1166"/>
                  <a:ext cx="870" cy="465"/>
                </a:xfrm>
                <a:custGeom>
                  <a:avLst/>
                  <a:gdLst>
                    <a:gd name="T0" fmla="*/ 353 w 368"/>
                    <a:gd name="T1" fmla="*/ 32 h 197"/>
                    <a:gd name="T2" fmla="*/ 321 w 368"/>
                    <a:gd name="T3" fmla="*/ 65 h 197"/>
                    <a:gd name="T4" fmla="*/ 233 w 368"/>
                    <a:gd name="T5" fmla="*/ 65 h 197"/>
                    <a:gd name="T6" fmla="*/ 201 w 368"/>
                    <a:gd name="T7" fmla="*/ 32 h 197"/>
                    <a:gd name="T8" fmla="*/ 201 w 368"/>
                    <a:gd name="T9" fmla="*/ 0 h 197"/>
                    <a:gd name="T10" fmla="*/ 175 w 368"/>
                    <a:gd name="T11" fmla="*/ 0 h 197"/>
                    <a:gd name="T12" fmla="*/ 175 w 368"/>
                    <a:gd name="T13" fmla="*/ 32 h 197"/>
                    <a:gd name="T14" fmla="*/ 143 w 368"/>
                    <a:gd name="T15" fmla="*/ 65 h 197"/>
                    <a:gd name="T16" fmla="*/ 55 w 368"/>
                    <a:gd name="T17" fmla="*/ 65 h 197"/>
                    <a:gd name="T18" fmla="*/ 23 w 368"/>
                    <a:gd name="T19" fmla="*/ 32 h 197"/>
                    <a:gd name="T20" fmla="*/ 23 w 368"/>
                    <a:gd name="T21" fmla="*/ 0 h 197"/>
                    <a:gd name="T22" fmla="*/ 0 w 368"/>
                    <a:gd name="T23" fmla="*/ 0 h 197"/>
                    <a:gd name="T24" fmla="*/ 0 w 368"/>
                    <a:gd name="T25" fmla="*/ 13 h 197"/>
                    <a:gd name="T26" fmla="*/ 184 w 368"/>
                    <a:gd name="T27" fmla="*/ 197 h 197"/>
                    <a:gd name="T28" fmla="*/ 368 w 368"/>
                    <a:gd name="T29" fmla="*/ 13 h 197"/>
                    <a:gd name="T30" fmla="*/ 367 w 368"/>
                    <a:gd name="T31" fmla="*/ 0 h 197"/>
                    <a:gd name="T32" fmla="*/ 353 w 368"/>
                    <a:gd name="T33" fmla="*/ 0 h 197"/>
                    <a:gd name="T34" fmla="*/ 353 w 368"/>
                    <a:gd name="T35" fmla="*/ 32 h 1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68" h="197">
                      <a:moveTo>
                        <a:pt x="353" y="32"/>
                      </a:moveTo>
                      <a:cubicBezTo>
                        <a:pt x="353" y="50"/>
                        <a:pt x="339" y="65"/>
                        <a:pt x="321" y="65"/>
                      </a:cubicBezTo>
                      <a:cubicBezTo>
                        <a:pt x="233" y="65"/>
                        <a:pt x="233" y="65"/>
                        <a:pt x="233" y="65"/>
                      </a:cubicBezTo>
                      <a:cubicBezTo>
                        <a:pt x="215" y="65"/>
                        <a:pt x="201" y="50"/>
                        <a:pt x="201" y="32"/>
                      </a:cubicBezTo>
                      <a:cubicBezTo>
                        <a:pt x="201" y="0"/>
                        <a:pt x="201" y="0"/>
                        <a:pt x="201" y="0"/>
                      </a:cubicBezTo>
                      <a:cubicBezTo>
                        <a:pt x="175" y="0"/>
                        <a:pt x="175" y="0"/>
                        <a:pt x="175" y="0"/>
                      </a:cubicBezTo>
                      <a:cubicBezTo>
                        <a:pt x="175" y="32"/>
                        <a:pt x="175" y="32"/>
                        <a:pt x="175" y="32"/>
                      </a:cubicBezTo>
                      <a:cubicBezTo>
                        <a:pt x="175" y="50"/>
                        <a:pt x="161" y="65"/>
                        <a:pt x="143" y="65"/>
                      </a:cubicBezTo>
                      <a:cubicBezTo>
                        <a:pt x="55" y="65"/>
                        <a:pt x="55" y="65"/>
                        <a:pt x="55" y="65"/>
                      </a:cubicBezTo>
                      <a:cubicBezTo>
                        <a:pt x="37" y="65"/>
                        <a:pt x="23" y="50"/>
                        <a:pt x="23" y="32"/>
                      </a:cubicBezTo>
                      <a:cubicBezTo>
                        <a:pt x="23" y="0"/>
                        <a:pt x="23" y="0"/>
                        <a:pt x="23" y="0"/>
                      </a:cubicBezTo>
                      <a:cubicBezTo>
                        <a:pt x="0" y="0"/>
                        <a:pt x="0" y="0"/>
                        <a:pt x="0" y="0"/>
                      </a:cubicBezTo>
                      <a:cubicBezTo>
                        <a:pt x="0" y="4"/>
                        <a:pt x="0" y="9"/>
                        <a:pt x="0" y="13"/>
                      </a:cubicBezTo>
                      <a:cubicBezTo>
                        <a:pt x="0" y="115"/>
                        <a:pt x="82" y="197"/>
                        <a:pt x="184" y="197"/>
                      </a:cubicBezTo>
                      <a:cubicBezTo>
                        <a:pt x="285" y="197"/>
                        <a:pt x="367" y="115"/>
                        <a:pt x="368" y="13"/>
                      </a:cubicBezTo>
                      <a:cubicBezTo>
                        <a:pt x="368" y="9"/>
                        <a:pt x="367" y="4"/>
                        <a:pt x="367" y="0"/>
                      </a:cubicBezTo>
                      <a:cubicBezTo>
                        <a:pt x="353" y="0"/>
                        <a:pt x="353" y="0"/>
                        <a:pt x="353" y="0"/>
                      </a:cubicBezTo>
                      <a:lnTo>
                        <a:pt x="353" y="32"/>
                      </a:lnTo>
                      <a:close/>
                    </a:path>
                  </a:pathLst>
                </a:custGeom>
                <a:solidFill>
                  <a:srgbClr val="E5F3F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latin typeface="Meiryo UI" panose="020B0604030504040204" pitchFamily="50" charset="-128"/>
                    <a:ea typeface="Meiryo UI" panose="020B0604030504040204" pitchFamily="50" charset="-128"/>
                  </a:endParaRPr>
                </a:p>
              </p:txBody>
            </p:sp>
            <p:sp>
              <p:nvSpPr>
                <p:cNvPr id="41" name="Freeform 177">
                  <a:extLst>
                    <a:ext uri="{FF2B5EF4-FFF2-40B4-BE49-F238E27FC236}">
                      <a16:creationId xmlns:a16="http://schemas.microsoft.com/office/drawing/2014/main" id="{C4D4BDE3-18BF-479A-B86F-2E48A388A2BA}"/>
                    </a:ext>
                  </a:extLst>
                </p:cNvPr>
                <p:cNvSpPr>
                  <a:spLocks noChangeAspect="1"/>
                </p:cNvSpPr>
                <p:nvPr/>
              </p:nvSpPr>
              <p:spPr bwMode="gray">
                <a:xfrm>
                  <a:off x="2692" y="-1551"/>
                  <a:ext cx="853" cy="337"/>
                </a:xfrm>
                <a:custGeom>
                  <a:avLst/>
                  <a:gdLst>
                    <a:gd name="T0" fmla="*/ 129 w 361"/>
                    <a:gd name="T1" fmla="*/ 0 h 143"/>
                    <a:gd name="T2" fmla="*/ 0 w 361"/>
                    <a:gd name="T3" fmla="*/ 143 h 143"/>
                    <a:gd name="T4" fmla="*/ 21 w 361"/>
                    <a:gd name="T5" fmla="*/ 143 h 143"/>
                    <a:gd name="T6" fmla="*/ 52 w 361"/>
                    <a:gd name="T7" fmla="*/ 120 h 143"/>
                    <a:gd name="T8" fmla="*/ 140 w 361"/>
                    <a:gd name="T9" fmla="*/ 120 h 143"/>
                    <a:gd name="T10" fmla="*/ 170 w 361"/>
                    <a:gd name="T11" fmla="*/ 143 h 143"/>
                    <a:gd name="T12" fmla="*/ 200 w 361"/>
                    <a:gd name="T13" fmla="*/ 143 h 143"/>
                    <a:gd name="T14" fmla="*/ 230 w 361"/>
                    <a:gd name="T15" fmla="*/ 120 h 143"/>
                    <a:gd name="T16" fmla="*/ 318 w 361"/>
                    <a:gd name="T17" fmla="*/ 120 h 143"/>
                    <a:gd name="T18" fmla="*/ 349 w 361"/>
                    <a:gd name="T19" fmla="*/ 143 h 143"/>
                    <a:gd name="T20" fmla="*/ 361 w 361"/>
                    <a:gd name="T21" fmla="*/ 143 h 143"/>
                    <a:gd name="T22" fmla="*/ 356 w 361"/>
                    <a:gd name="T23" fmla="*/ 123 h 143"/>
                    <a:gd name="T24" fmla="*/ 129 w 361"/>
                    <a:gd name="T25" fmla="*/ 0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61" h="143">
                      <a:moveTo>
                        <a:pt x="129" y="0"/>
                      </a:moveTo>
                      <a:cubicBezTo>
                        <a:pt x="63" y="19"/>
                        <a:pt x="13" y="74"/>
                        <a:pt x="0" y="143"/>
                      </a:cubicBezTo>
                      <a:cubicBezTo>
                        <a:pt x="21" y="143"/>
                        <a:pt x="21" y="143"/>
                        <a:pt x="21" y="143"/>
                      </a:cubicBezTo>
                      <a:cubicBezTo>
                        <a:pt x="26" y="130"/>
                        <a:pt x="38" y="120"/>
                        <a:pt x="52" y="120"/>
                      </a:cubicBezTo>
                      <a:cubicBezTo>
                        <a:pt x="140" y="120"/>
                        <a:pt x="140" y="120"/>
                        <a:pt x="140" y="120"/>
                      </a:cubicBezTo>
                      <a:cubicBezTo>
                        <a:pt x="154" y="120"/>
                        <a:pt x="166" y="130"/>
                        <a:pt x="170" y="143"/>
                      </a:cubicBezTo>
                      <a:cubicBezTo>
                        <a:pt x="200" y="143"/>
                        <a:pt x="200" y="143"/>
                        <a:pt x="200" y="143"/>
                      </a:cubicBezTo>
                      <a:cubicBezTo>
                        <a:pt x="204" y="130"/>
                        <a:pt x="216" y="120"/>
                        <a:pt x="230" y="120"/>
                      </a:cubicBezTo>
                      <a:cubicBezTo>
                        <a:pt x="318" y="120"/>
                        <a:pt x="318" y="120"/>
                        <a:pt x="318" y="120"/>
                      </a:cubicBezTo>
                      <a:cubicBezTo>
                        <a:pt x="332" y="120"/>
                        <a:pt x="344" y="130"/>
                        <a:pt x="349" y="143"/>
                      </a:cubicBezTo>
                      <a:cubicBezTo>
                        <a:pt x="361" y="143"/>
                        <a:pt x="361" y="143"/>
                        <a:pt x="361" y="143"/>
                      </a:cubicBezTo>
                      <a:cubicBezTo>
                        <a:pt x="360" y="136"/>
                        <a:pt x="358" y="129"/>
                        <a:pt x="356" y="123"/>
                      </a:cubicBezTo>
                      <a:cubicBezTo>
                        <a:pt x="277" y="99"/>
                        <a:pt x="177" y="46"/>
                        <a:pt x="129" y="0"/>
                      </a:cubicBezTo>
                      <a:close/>
                    </a:path>
                  </a:pathLst>
                </a:custGeom>
                <a:solidFill>
                  <a:srgbClr val="E5F3F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latin typeface="Meiryo UI" panose="020B0604030504040204" pitchFamily="50" charset="-128"/>
                    <a:ea typeface="Meiryo UI" panose="020B0604030504040204" pitchFamily="50" charset="-128"/>
                  </a:endParaRPr>
                </a:p>
              </p:txBody>
            </p:sp>
            <p:sp>
              <p:nvSpPr>
                <p:cNvPr id="42" name="Freeform 178">
                  <a:extLst>
                    <a:ext uri="{FF2B5EF4-FFF2-40B4-BE49-F238E27FC236}">
                      <a16:creationId xmlns:a16="http://schemas.microsoft.com/office/drawing/2014/main" id="{0C55F8BC-5742-46E7-9FC9-DF54F2DB1E17}"/>
                    </a:ext>
                  </a:extLst>
                </p:cNvPr>
                <p:cNvSpPr>
                  <a:spLocks noChangeAspect="1"/>
                </p:cNvSpPr>
                <p:nvPr/>
              </p:nvSpPr>
              <p:spPr bwMode="gray">
                <a:xfrm>
                  <a:off x="3207" y="-1221"/>
                  <a:ext cx="265" cy="161"/>
                </a:xfrm>
                <a:custGeom>
                  <a:avLst/>
                  <a:gdLst>
                    <a:gd name="T0" fmla="*/ 100 w 112"/>
                    <a:gd name="T1" fmla="*/ 0 h 68"/>
                    <a:gd name="T2" fmla="*/ 12 w 112"/>
                    <a:gd name="T3" fmla="*/ 0 h 68"/>
                    <a:gd name="T4" fmla="*/ 0 w 112"/>
                    <a:gd name="T5" fmla="*/ 13 h 68"/>
                    <a:gd name="T6" fmla="*/ 0 w 112"/>
                    <a:gd name="T7" fmla="*/ 55 h 68"/>
                    <a:gd name="T8" fmla="*/ 12 w 112"/>
                    <a:gd name="T9" fmla="*/ 68 h 68"/>
                    <a:gd name="T10" fmla="*/ 100 w 112"/>
                    <a:gd name="T11" fmla="*/ 68 h 68"/>
                    <a:gd name="T12" fmla="*/ 112 w 112"/>
                    <a:gd name="T13" fmla="*/ 55 h 68"/>
                    <a:gd name="T14" fmla="*/ 112 w 112"/>
                    <a:gd name="T15" fmla="*/ 13 h 68"/>
                    <a:gd name="T16" fmla="*/ 100 w 112"/>
                    <a:gd name="T17" fmla="*/ 0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2" h="68">
                      <a:moveTo>
                        <a:pt x="100" y="0"/>
                      </a:moveTo>
                      <a:cubicBezTo>
                        <a:pt x="12" y="0"/>
                        <a:pt x="12" y="0"/>
                        <a:pt x="12" y="0"/>
                      </a:cubicBezTo>
                      <a:cubicBezTo>
                        <a:pt x="5" y="0"/>
                        <a:pt x="0" y="6"/>
                        <a:pt x="0" y="13"/>
                      </a:cubicBezTo>
                      <a:cubicBezTo>
                        <a:pt x="0" y="55"/>
                        <a:pt x="0" y="55"/>
                        <a:pt x="0" y="55"/>
                      </a:cubicBezTo>
                      <a:cubicBezTo>
                        <a:pt x="0" y="62"/>
                        <a:pt x="5" y="68"/>
                        <a:pt x="12" y="68"/>
                      </a:cubicBezTo>
                      <a:cubicBezTo>
                        <a:pt x="100" y="68"/>
                        <a:pt x="100" y="68"/>
                        <a:pt x="100" y="68"/>
                      </a:cubicBezTo>
                      <a:cubicBezTo>
                        <a:pt x="107" y="68"/>
                        <a:pt x="112" y="62"/>
                        <a:pt x="112" y="55"/>
                      </a:cubicBezTo>
                      <a:cubicBezTo>
                        <a:pt x="112" y="13"/>
                        <a:pt x="112" y="13"/>
                        <a:pt x="112" y="13"/>
                      </a:cubicBezTo>
                      <a:cubicBezTo>
                        <a:pt x="112" y="6"/>
                        <a:pt x="107" y="0"/>
                        <a:pt x="100"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latin typeface="Meiryo UI" panose="020B0604030504040204" pitchFamily="50" charset="-128"/>
                    <a:ea typeface="Meiryo UI" panose="020B0604030504040204" pitchFamily="50" charset="-128"/>
                  </a:endParaRPr>
                </a:p>
              </p:txBody>
            </p:sp>
            <p:sp>
              <p:nvSpPr>
                <p:cNvPr id="43" name="Freeform 179">
                  <a:extLst>
                    <a:ext uri="{FF2B5EF4-FFF2-40B4-BE49-F238E27FC236}">
                      <a16:creationId xmlns:a16="http://schemas.microsoft.com/office/drawing/2014/main" id="{D182A53B-D5E5-43DB-A676-96E9B496E01C}"/>
                    </a:ext>
                  </a:extLst>
                </p:cNvPr>
                <p:cNvSpPr>
                  <a:spLocks noChangeAspect="1"/>
                </p:cNvSpPr>
                <p:nvPr/>
              </p:nvSpPr>
              <p:spPr bwMode="gray">
                <a:xfrm>
                  <a:off x="2787" y="-1221"/>
                  <a:ext cx="264" cy="161"/>
                </a:xfrm>
                <a:custGeom>
                  <a:avLst/>
                  <a:gdLst>
                    <a:gd name="T0" fmla="*/ 12 w 112"/>
                    <a:gd name="T1" fmla="*/ 68 h 68"/>
                    <a:gd name="T2" fmla="*/ 100 w 112"/>
                    <a:gd name="T3" fmla="*/ 68 h 68"/>
                    <a:gd name="T4" fmla="*/ 112 w 112"/>
                    <a:gd name="T5" fmla="*/ 55 h 68"/>
                    <a:gd name="T6" fmla="*/ 112 w 112"/>
                    <a:gd name="T7" fmla="*/ 13 h 68"/>
                    <a:gd name="T8" fmla="*/ 100 w 112"/>
                    <a:gd name="T9" fmla="*/ 0 h 68"/>
                    <a:gd name="T10" fmla="*/ 12 w 112"/>
                    <a:gd name="T11" fmla="*/ 0 h 68"/>
                    <a:gd name="T12" fmla="*/ 0 w 112"/>
                    <a:gd name="T13" fmla="*/ 13 h 68"/>
                    <a:gd name="T14" fmla="*/ 0 w 112"/>
                    <a:gd name="T15" fmla="*/ 55 h 68"/>
                    <a:gd name="T16" fmla="*/ 12 w 112"/>
                    <a:gd name="T17" fmla="*/ 68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2" h="68">
                      <a:moveTo>
                        <a:pt x="12" y="68"/>
                      </a:moveTo>
                      <a:cubicBezTo>
                        <a:pt x="100" y="68"/>
                        <a:pt x="100" y="68"/>
                        <a:pt x="100" y="68"/>
                      </a:cubicBezTo>
                      <a:cubicBezTo>
                        <a:pt x="107" y="68"/>
                        <a:pt x="112" y="62"/>
                        <a:pt x="112" y="55"/>
                      </a:cubicBezTo>
                      <a:cubicBezTo>
                        <a:pt x="112" y="13"/>
                        <a:pt x="112" y="13"/>
                        <a:pt x="112" y="13"/>
                      </a:cubicBezTo>
                      <a:cubicBezTo>
                        <a:pt x="112" y="6"/>
                        <a:pt x="107" y="0"/>
                        <a:pt x="100" y="0"/>
                      </a:cubicBezTo>
                      <a:cubicBezTo>
                        <a:pt x="12" y="0"/>
                        <a:pt x="12" y="0"/>
                        <a:pt x="12" y="0"/>
                      </a:cubicBezTo>
                      <a:cubicBezTo>
                        <a:pt x="5" y="0"/>
                        <a:pt x="0" y="6"/>
                        <a:pt x="0" y="13"/>
                      </a:cubicBezTo>
                      <a:cubicBezTo>
                        <a:pt x="0" y="55"/>
                        <a:pt x="0" y="55"/>
                        <a:pt x="0" y="55"/>
                      </a:cubicBezTo>
                      <a:cubicBezTo>
                        <a:pt x="0" y="62"/>
                        <a:pt x="5" y="68"/>
                        <a:pt x="12" y="6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latin typeface="Meiryo UI" panose="020B0604030504040204" pitchFamily="50" charset="-128"/>
                    <a:ea typeface="Meiryo UI" panose="020B0604030504040204" pitchFamily="50" charset="-128"/>
                  </a:endParaRPr>
                </a:p>
              </p:txBody>
            </p:sp>
            <p:sp>
              <p:nvSpPr>
                <p:cNvPr id="44" name="Freeform 180">
                  <a:extLst>
                    <a:ext uri="{FF2B5EF4-FFF2-40B4-BE49-F238E27FC236}">
                      <a16:creationId xmlns:a16="http://schemas.microsoft.com/office/drawing/2014/main" id="{1E8021EF-F50A-444B-980C-D50AEAFD0EB5}"/>
                    </a:ext>
                  </a:extLst>
                </p:cNvPr>
                <p:cNvSpPr>
                  <a:spLocks noChangeAspect="1"/>
                </p:cNvSpPr>
                <p:nvPr/>
              </p:nvSpPr>
              <p:spPr bwMode="gray">
                <a:xfrm>
                  <a:off x="3051" y="-1599"/>
                  <a:ext cx="506" cy="289"/>
                </a:xfrm>
                <a:custGeom>
                  <a:avLst/>
                  <a:gdLst>
                    <a:gd name="T0" fmla="*/ 203 w 214"/>
                    <a:gd name="T1" fmla="*/ 122 h 122"/>
                    <a:gd name="T2" fmla="*/ 2 w 214"/>
                    <a:gd name="T3" fmla="*/ 10 h 122"/>
                    <a:gd name="T4" fmla="*/ 203 w 214"/>
                    <a:gd name="T5" fmla="*/ 122 h 122"/>
                  </a:gdLst>
                  <a:ahLst/>
                  <a:cxnLst>
                    <a:cxn ang="0">
                      <a:pos x="T0" y="T1"/>
                    </a:cxn>
                    <a:cxn ang="0">
                      <a:pos x="T2" y="T3"/>
                    </a:cxn>
                    <a:cxn ang="0">
                      <a:pos x="T4" y="T5"/>
                    </a:cxn>
                  </a:cxnLst>
                  <a:rect l="0" t="0" r="r" b="b"/>
                  <a:pathLst>
                    <a:path w="214" h="122">
                      <a:moveTo>
                        <a:pt x="203" y="122"/>
                      </a:moveTo>
                      <a:cubicBezTo>
                        <a:pt x="214" y="78"/>
                        <a:pt x="0" y="0"/>
                        <a:pt x="2" y="10"/>
                      </a:cubicBezTo>
                      <a:cubicBezTo>
                        <a:pt x="38" y="51"/>
                        <a:pt x="134" y="108"/>
                        <a:pt x="203" y="122"/>
                      </a:cubicBezTo>
                      <a:close/>
                    </a:path>
                  </a:pathLst>
                </a:custGeom>
                <a:solidFill>
                  <a:srgbClr val="8AB6C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latin typeface="Meiryo UI" panose="020B0604030504040204" pitchFamily="50" charset="-128"/>
                    <a:ea typeface="Meiryo UI" panose="020B0604030504040204" pitchFamily="50" charset="-128"/>
                  </a:endParaRPr>
                </a:p>
              </p:txBody>
            </p:sp>
          </p:grpSp>
        </p:grpSp>
        <p:grpSp>
          <p:nvGrpSpPr>
            <p:cNvPr id="50" name="Group 188">
              <a:extLst>
                <a:ext uri="{FF2B5EF4-FFF2-40B4-BE49-F238E27FC236}">
                  <a16:creationId xmlns:a16="http://schemas.microsoft.com/office/drawing/2014/main" id="{93230A26-5039-4A73-B90A-1ADE46F03868}"/>
                </a:ext>
              </a:extLst>
            </p:cNvPr>
            <p:cNvGrpSpPr>
              <a:grpSpLocks/>
            </p:cNvGrpSpPr>
            <p:nvPr/>
          </p:nvGrpSpPr>
          <p:grpSpPr bwMode="auto">
            <a:xfrm>
              <a:off x="2679026" y="4637743"/>
              <a:ext cx="582612" cy="596900"/>
              <a:chOff x="1487" y="2963"/>
              <a:chExt cx="367" cy="376"/>
            </a:xfrm>
          </p:grpSpPr>
          <p:grpSp>
            <p:nvGrpSpPr>
              <p:cNvPr id="51" name="Group 189">
                <a:extLst>
                  <a:ext uri="{FF2B5EF4-FFF2-40B4-BE49-F238E27FC236}">
                    <a16:creationId xmlns:a16="http://schemas.microsoft.com/office/drawing/2014/main" id="{E204F7A3-D5CD-47AC-B378-D0B5193FF76C}"/>
                  </a:ext>
                </a:extLst>
              </p:cNvPr>
              <p:cNvGrpSpPr>
                <a:grpSpLocks noChangeAspect="1"/>
              </p:cNvGrpSpPr>
              <p:nvPr/>
            </p:nvGrpSpPr>
            <p:grpSpPr bwMode="auto">
              <a:xfrm>
                <a:off x="1487" y="3108"/>
                <a:ext cx="367" cy="231"/>
                <a:chOff x="1999" y="-509"/>
                <a:chExt cx="2150" cy="1354"/>
              </a:xfrm>
            </p:grpSpPr>
            <p:sp>
              <p:nvSpPr>
                <p:cNvPr id="58" name="Freeform 190">
                  <a:extLst>
                    <a:ext uri="{FF2B5EF4-FFF2-40B4-BE49-F238E27FC236}">
                      <a16:creationId xmlns:a16="http://schemas.microsoft.com/office/drawing/2014/main" id="{6FE91881-9F61-4B89-8A5D-FA57D152639F}"/>
                    </a:ext>
                  </a:extLst>
                </p:cNvPr>
                <p:cNvSpPr>
                  <a:spLocks noChangeAspect="1"/>
                </p:cNvSpPr>
                <p:nvPr/>
              </p:nvSpPr>
              <p:spPr bwMode="gray">
                <a:xfrm>
                  <a:off x="1999" y="-509"/>
                  <a:ext cx="2150" cy="1354"/>
                </a:xfrm>
                <a:custGeom>
                  <a:avLst/>
                  <a:gdLst>
                    <a:gd name="T0" fmla="*/ 641 w 910"/>
                    <a:gd name="T1" fmla="*/ 0 h 573"/>
                    <a:gd name="T2" fmla="*/ 285 w 910"/>
                    <a:gd name="T3" fmla="*/ 0 h 573"/>
                    <a:gd name="T4" fmla="*/ 0 w 910"/>
                    <a:gd name="T5" fmla="*/ 303 h 573"/>
                    <a:gd name="T6" fmla="*/ 0 w 910"/>
                    <a:gd name="T7" fmla="*/ 573 h 573"/>
                    <a:gd name="T8" fmla="*/ 170 w 910"/>
                    <a:gd name="T9" fmla="*/ 573 h 573"/>
                    <a:gd name="T10" fmla="*/ 170 w 910"/>
                    <a:gd name="T11" fmla="*/ 291 h 573"/>
                    <a:gd name="T12" fmla="*/ 191 w 910"/>
                    <a:gd name="T13" fmla="*/ 291 h 573"/>
                    <a:gd name="T14" fmla="*/ 193 w 910"/>
                    <a:gd name="T15" fmla="*/ 573 h 573"/>
                    <a:gd name="T16" fmla="*/ 718 w 910"/>
                    <a:gd name="T17" fmla="*/ 573 h 573"/>
                    <a:gd name="T18" fmla="*/ 719 w 910"/>
                    <a:gd name="T19" fmla="*/ 291 h 573"/>
                    <a:gd name="T20" fmla="*/ 741 w 910"/>
                    <a:gd name="T21" fmla="*/ 291 h 573"/>
                    <a:gd name="T22" fmla="*/ 741 w 910"/>
                    <a:gd name="T23" fmla="*/ 573 h 573"/>
                    <a:gd name="T24" fmla="*/ 910 w 910"/>
                    <a:gd name="T25" fmla="*/ 573 h 573"/>
                    <a:gd name="T26" fmla="*/ 910 w 910"/>
                    <a:gd name="T27" fmla="*/ 303 h 573"/>
                    <a:gd name="T28" fmla="*/ 641 w 910"/>
                    <a:gd name="T29" fmla="*/ 0 h 5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910" h="573">
                      <a:moveTo>
                        <a:pt x="641" y="0"/>
                      </a:moveTo>
                      <a:cubicBezTo>
                        <a:pt x="574" y="0"/>
                        <a:pt x="354" y="0"/>
                        <a:pt x="285" y="0"/>
                      </a:cubicBezTo>
                      <a:cubicBezTo>
                        <a:pt x="161" y="0"/>
                        <a:pt x="0" y="123"/>
                        <a:pt x="0" y="303"/>
                      </a:cubicBezTo>
                      <a:cubicBezTo>
                        <a:pt x="0" y="317"/>
                        <a:pt x="0" y="430"/>
                        <a:pt x="0" y="573"/>
                      </a:cubicBezTo>
                      <a:cubicBezTo>
                        <a:pt x="170" y="573"/>
                        <a:pt x="170" y="573"/>
                        <a:pt x="170" y="573"/>
                      </a:cubicBezTo>
                      <a:cubicBezTo>
                        <a:pt x="170" y="415"/>
                        <a:pt x="170" y="291"/>
                        <a:pt x="170" y="291"/>
                      </a:cubicBezTo>
                      <a:cubicBezTo>
                        <a:pt x="191" y="291"/>
                        <a:pt x="191" y="291"/>
                        <a:pt x="191" y="291"/>
                      </a:cubicBezTo>
                      <a:cubicBezTo>
                        <a:pt x="191" y="291"/>
                        <a:pt x="192" y="399"/>
                        <a:pt x="193" y="573"/>
                      </a:cubicBezTo>
                      <a:cubicBezTo>
                        <a:pt x="718" y="573"/>
                        <a:pt x="718" y="573"/>
                        <a:pt x="718" y="573"/>
                      </a:cubicBezTo>
                      <a:cubicBezTo>
                        <a:pt x="718" y="398"/>
                        <a:pt x="719" y="291"/>
                        <a:pt x="719" y="291"/>
                      </a:cubicBezTo>
                      <a:cubicBezTo>
                        <a:pt x="741" y="291"/>
                        <a:pt x="741" y="291"/>
                        <a:pt x="741" y="291"/>
                      </a:cubicBezTo>
                      <a:cubicBezTo>
                        <a:pt x="741" y="291"/>
                        <a:pt x="741" y="415"/>
                        <a:pt x="741" y="573"/>
                      </a:cubicBezTo>
                      <a:cubicBezTo>
                        <a:pt x="910" y="573"/>
                        <a:pt x="910" y="573"/>
                        <a:pt x="910" y="573"/>
                      </a:cubicBezTo>
                      <a:cubicBezTo>
                        <a:pt x="910" y="431"/>
                        <a:pt x="910" y="318"/>
                        <a:pt x="910" y="303"/>
                      </a:cubicBezTo>
                      <a:cubicBezTo>
                        <a:pt x="910" y="133"/>
                        <a:pt x="751" y="0"/>
                        <a:pt x="641" y="0"/>
                      </a:cubicBezTo>
                      <a:close/>
                    </a:path>
                  </a:pathLst>
                </a:custGeom>
                <a:solidFill>
                  <a:srgbClr val="99B67C"/>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latin typeface="Meiryo UI" panose="020B0604030504040204" pitchFamily="50" charset="-128"/>
                    <a:ea typeface="Meiryo UI" panose="020B0604030504040204" pitchFamily="50" charset="-128"/>
                  </a:endParaRPr>
                </a:p>
              </p:txBody>
            </p:sp>
            <p:sp>
              <p:nvSpPr>
                <p:cNvPr id="59" name="Freeform 191">
                  <a:extLst>
                    <a:ext uri="{FF2B5EF4-FFF2-40B4-BE49-F238E27FC236}">
                      <a16:creationId xmlns:a16="http://schemas.microsoft.com/office/drawing/2014/main" id="{CE0DE8B3-EBE6-4E5E-AD50-B57CA660038E}"/>
                    </a:ext>
                  </a:extLst>
                </p:cNvPr>
                <p:cNvSpPr>
                  <a:spLocks noChangeAspect="1"/>
                </p:cNvSpPr>
                <p:nvPr/>
              </p:nvSpPr>
              <p:spPr bwMode="gray">
                <a:xfrm>
                  <a:off x="2651" y="-509"/>
                  <a:ext cx="841" cy="392"/>
                </a:xfrm>
                <a:custGeom>
                  <a:avLst/>
                  <a:gdLst>
                    <a:gd name="T0" fmla="*/ 841 w 841"/>
                    <a:gd name="T1" fmla="*/ 0 h 392"/>
                    <a:gd name="T2" fmla="*/ 0 w 841"/>
                    <a:gd name="T3" fmla="*/ 0 h 392"/>
                    <a:gd name="T4" fmla="*/ 5 w 841"/>
                    <a:gd name="T5" fmla="*/ 392 h 392"/>
                    <a:gd name="T6" fmla="*/ 418 w 841"/>
                    <a:gd name="T7" fmla="*/ 177 h 392"/>
                    <a:gd name="T8" fmla="*/ 834 w 841"/>
                    <a:gd name="T9" fmla="*/ 392 h 392"/>
                    <a:gd name="T10" fmla="*/ 841 w 841"/>
                    <a:gd name="T11" fmla="*/ 0 h 392"/>
                  </a:gdLst>
                  <a:ahLst/>
                  <a:cxnLst>
                    <a:cxn ang="0">
                      <a:pos x="T0" y="T1"/>
                    </a:cxn>
                    <a:cxn ang="0">
                      <a:pos x="T2" y="T3"/>
                    </a:cxn>
                    <a:cxn ang="0">
                      <a:pos x="T4" y="T5"/>
                    </a:cxn>
                    <a:cxn ang="0">
                      <a:pos x="T6" y="T7"/>
                    </a:cxn>
                    <a:cxn ang="0">
                      <a:pos x="T8" y="T9"/>
                    </a:cxn>
                    <a:cxn ang="0">
                      <a:pos x="T10" y="T11"/>
                    </a:cxn>
                  </a:cxnLst>
                  <a:rect l="0" t="0" r="r" b="b"/>
                  <a:pathLst>
                    <a:path w="841" h="392">
                      <a:moveTo>
                        <a:pt x="841" y="0"/>
                      </a:moveTo>
                      <a:lnTo>
                        <a:pt x="0" y="0"/>
                      </a:lnTo>
                      <a:lnTo>
                        <a:pt x="5" y="392"/>
                      </a:lnTo>
                      <a:lnTo>
                        <a:pt x="418" y="177"/>
                      </a:lnTo>
                      <a:lnTo>
                        <a:pt x="834" y="392"/>
                      </a:lnTo>
                      <a:lnTo>
                        <a:pt x="841" y="0"/>
                      </a:lnTo>
                      <a:close/>
                    </a:path>
                  </a:pathLst>
                </a:custGeom>
                <a:solidFill>
                  <a:srgbClr val="E9F3DE"/>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latin typeface="Meiryo UI" panose="020B0604030504040204" pitchFamily="50" charset="-128"/>
                    <a:ea typeface="Meiryo UI" panose="020B0604030504040204" pitchFamily="50" charset="-128"/>
                  </a:endParaRPr>
                </a:p>
              </p:txBody>
            </p:sp>
            <p:sp>
              <p:nvSpPr>
                <p:cNvPr id="60" name="Oval 192">
                  <a:extLst>
                    <a:ext uri="{FF2B5EF4-FFF2-40B4-BE49-F238E27FC236}">
                      <a16:creationId xmlns:a16="http://schemas.microsoft.com/office/drawing/2014/main" id="{C95BDD8B-CFAD-4A88-9456-82DFA11EBEF0}"/>
                    </a:ext>
                  </a:extLst>
                </p:cNvPr>
                <p:cNvSpPr>
                  <a:spLocks noChangeAspect="1" noChangeArrowheads="1"/>
                </p:cNvSpPr>
                <p:nvPr/>
              </p:nvSpPr>
              <p:spPr bwMode="gray">
                <a:xfrm>
                  <a:off x="3036" y="35"/>
                  <a:ext cx="107" cy="103"/>
                </a:xfrm>
                <a:prstGeom prst="ellipse">
                  <a:avLst/>
                </a:prstGeom>
                <a:solidFill>
                  <a:srgbClr val="E9F3DE"/>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latin typeface="Meiryo UI" panose="020B0604030504040204" pitchFamily="50" charset="-128"/>
                    <a:ea typeface="Meiryo UI" panose="020B0604030504040204" pitchFamily="50" charset="-128"/>
                  </a:endParaRPr>
                </a:p>
              </p:txBody>
            </p:sp>
            <p:sp>
              <p:nvSpPr>
                <p:cNvPr id="61" name="Oval 193">
                  <a:extLst>
                    <a:ext uri="{FF2B5EF4-FFF2-40B4-BE49-F238E27FC236}">
                      <a16:creationId xmlns:a16="http://schemas.microsoft.com/office/drawing/2014/main" id="{6AA1315E-41BD-4A2E-875D-F11DB908E67E}"/>
                    </a:ext>
                  </a:extLst>
                </p:cNvPr>
                <p:cNvSpPr>
                  <a:spLocks noChangeAspect="1" noChangeArrowheads="1"/>
                </p:cNvSpPr>
                <p:nvPr/>
              </p:nvSpPr>
              <p:spPr bwMode="gray">
                <a:xfrm>
                  <a:off x="3036" y="389"/>
                  <a:ext cx="107" cy="106"/>
                </a:xfrm>
                <a:prstGeom prst="ellipse">
                  <a:avLst/>
                </a:prstGeom>
                <a:solidFill>
                  <a:srgbClr val="E9F3DE"/>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latin typeface="Meiryo UI" panose="020B0604030504040204" pitchFamily="50" charset="-128"/>
                    <a:ea typeface="Meiryo UI" panose="020B0604030504040204" pitchFamily="50" charset="-128"/>
                  </a:endParaRPr>
                </a:p>
              </p:txBody>
            </p:sp>
          </p:grpSp>
          <p:grpSp>
            <p:nvGrpSpPr>
              <p:cNvPr id="52" name="Group 194">
                <a:extLst>
                  <a:ext uri="{FF2B5EF4-FFF2-40B4-BE49-F238E27FC236}">
                    <a16:creationId xmlns:a16="http://schemas.microsoft.com/office/drawing/2014/main" id="{919D8AD8-5631-4E58-BB93-C04772FDB40A}"/>
                  </a:ext>
                </a:extLst>
              </p:cNvPr>
              <p:cNvGrpSpPr>
                <a:grpSpLocks noChangeAspect="1"/>
              </p:cNvGrpSpPr>
              <p:nvPr/>
            </p:nvGrpSpPr>
            <p:grpSpPr bwMode="auto">
              <a:xfrm>
                <a:off x="1586" y="2963"/>
                <a:ext cx="176" cy="183"/>
                <a:chOff x="2580" y="-1357"/>
                <a:chExt cx="1030" cy="1073"/>
              </a:xfrm>
            </p:grpSpPr>
            <p:sp>
              <p:nvSpPr>
                <p:cNvPr id="53" name="Freeform 195">
                  <a:extLst>
                    <a:ext uri="{FF2B5EF4-FFF2-40B4-BE49-F238E27FC236}">
                      <a16:creationId xmlns:a16="http://schemas.microsoft.com/office/drawing/2014/main" id="{33AEDAA3-11A2-4D02-8210-5384CDB3C1A4}"/>
                    </a:ext>
                  </a:extLst>
                </p:cNvPr>
                <p:cNvSpPr>
                  <a:spLocks noChangeAspect="1"/>
                </p:cNvSpPr>
                <p:nvPr/>
              </p:nvSpPr>
              <p:spPr bwMode="gray">
                <a:xfrm>
                  <a:off x="2580" y="-1357"/>
                  <a:ext cx="1030" cy="1073"/>
                </a:xfrm>
                <a:custGeom>
                  <a:avLst/>
                  <a:gdLst>
                    <a:gd name="T0" fmla="*/ 415 w 436"/>
                    <a:gd name="T1" fmla="*/ 113 h 454"/>
                    <a:gd name="T2" fmla="*/ 333 w 436"/>
                    <a:gd name="T3" fmla="*/ 69 h 454"/>
                    <a:gd name="T4" fmla="*/ 330 w 436"/>
                    <a:gd name="T5" fmla="*/ 59 h 454"/>
                    <a:gd name="T6" fmla="*/ 78 w 436"/>
                    <a:gd name="T7" fmla="*/ 65 h 454"/>
                    <a:gd name="T8" fmla="*/ 19 w 436"/>
                    <a:gd name="T9" fmla="*/ 158 h 454"/>
                    <a:gd name="T10" fmla="*/ 0 w 436"/>
                    <a:gd name="T11" fmla="*/ 245 h 454"/>
                    <a:gd name="T12" fmla="*/ 209 w 436"/>
                    <a:gd name="T13" fmla="*/ 454 h 454"/>
                    <a:gd name="T14" fmla="*/ 418 w 436"/>
                    <a:gd name="T15" fmla="*/ 245 h 454"/>
                    <a:gd name="T16" fmla="*/ 415 w 436"/>
                    <a:gd name="T17" fmla="*/ 209 h 454"/>
                    <a:gd name="T18" fmla="*/ 415 w 436"/>
                    <a:gd name="T19" fmla="*/ 113 h 4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36" h="454">
                      <a:moveTo>
                        <a:pt x="415" y="113"/>
                      </a:moveTo>
                      <a:cubicBezTo>
                        <a:pt x="399" y="84"/>
                        <a:pt x="361" y="47"/>
                        <a:pt x="333" y="69"/>
                      </a:cubicBezTo>
                      <a:cubicBezTo>
                        <a:pt x="333" y="66"/>
                        <a:pt x="332" y="63"/>
                        <a:pt x="330" y="59"/>
                      </a:cubicBezTo>
                      <a:cubicBezTo>
                        <a:pt x="307" y="0"/>
                        <a:pt x="152" y="8"/>
                        <a:pt x="78" y="65"/>
                      </a:cubicBezTo>
                      <a:cubicBezTo>
                        <a:pt x="40" y="95"/>
                        <a:pt x="23" y="138"/>
                        <a:pt x="19" y="158"/>
                      </a:cubicBezTo>
                      <a:cubicBezTo>
                        <a:pt x="7" y="185"/>
                        <a:pt x="0" y="214"/>
                        <a:pt x="0" y="245"/>
                      </a:cubicBezTo>
                      <a:cubicBezTo>
                        <a:pt x="0" y="360"/>
                        <a:pt x="94" y="454"/>
                        <a:pt x="209" y="454"/>
                      </a:cubicBezTo>
                      <a:cubicBezTo>
                        <a:pt x="325" y="454"/>
                        <a:pt x="418" y="360"/>
                        <a:pt x="418" y="245"/>
                      </a:cubicBezTo>
                      <a:cubicBezTo>
                        <a:pt x="418" y="233"/>
                        <a:pt x="417" y="221"/>
                        <a:pt x="415" y="209"/>
                      </a:cubicBezTo>
                      <a:cubicBezTo>
                        <a:pt x="436" y="167"/>
                        <a:pt x="431" y="142"/>
                        <a:pt x="415" y="113"/>
                      </a:cubicBezTo>
                      <a:close/>
                    </a:path>
                  </a:pathLst>
                </a:custGeom>
                <a:solidFill>
                  <a:srgbClr val="6B894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latin typeface="Meiryo UI" panose="020B0604030504040204" pitchFamily="50" charset="-128"/>
                    <a:ea typeface="Meiryo UI" panose="020B0604030504040204" pitchFamily="50" charset="-128"/>
                  </a:endParaRPr>
                </a:p>
              </p:txBody>
            </p:sp>
            <p:sp>
              <p:nvSpPr>
                <p:cNvPr id="54" name="Freeform 196">
                  <a:extLst>
                    <a:ext uri="{FF2B5EF4-FFF2-40B4-BE49-F238E27FC236}">
                      <a16:creationId xmlns:a16="http://schemas.microsoft.com/office/drawing/2014/main" id="{4742406B-F418-4CA7-BAB4-69D90CDBB196}"/>
                    </a:ext>
                  </a:extLst>
                </p:cNvPr>
                <p:cNvSpPr>
                  <a:spLocks noChangeAspect="1" noEditPoints="1"/>
                </p:cNvSpPr>
                <p:nvPr/>
              </p:nvSpPr>
              <p:spPr bwMode="gray">
                <a:xfrm>
                  <a:off x="2639" y="-1184"/>
                  <a:ext cx="870" cy="841"/>
                </a:xfrm>
                <a:custGeom>
                  <a:avLst/>
                  <a:gdLst>
                    <a:gd name="T0" fmla="*/ 295 w 368"/>
                    <a:gd name="T1" fmla="*/ 25 h 356"/>
                    <a:gd name="T2" fmla="*/ 43 w 368"/>
                    <a:gd name="T3" fmla="*/ 55 h 356"/>
                    <a:gd name="T4" fmla="*/ 0 w 368"/>
                    <a:gd name="T5" fmla="*/ 172 h 356"/>
                    <a:gd name="T6" fmla="*/ 184 w 368"/>
                    <a:gd name="T7" fmla="*/ 356 h 356"/>
                    <a:gd name="T8" fmla="*/ 368 w 368"/>
                    <a:gd name="T9" fmla="*/ 172 h 356"/>
                    <a:gd name="T10" fmla="*/ 355 w 368"/>
                    <a:gd name="T11" fmla="*/ 103 h 356"/>
                    <a:gd name="T12" fmla="*/ 304 w 368"/>
                    <a:gd name="T13" fmla="*/ 33 h 356"/>
                    <a:gd name="T14" fmla="*/ 295 w 368"/>
                    <a:gd name="T15" fmla="*/ 25 h 356"/>
                    <a:gd name="T16" fmla="*/ 86 w 368"/>
                    <a:gd name="T17" fmla="*/ 239 h 356"/>
                    <a:gd name="T18" fmla="*/ 62 w 368"/>
                    <a:gd name="T19" fmla="*/ 215 h 356"/>
                    <a:gd name="T20" fmla="*/ 86 w 368"/>
                    <a:gd name="T21" fmla="*/ 190 h 356"/>
                    <a:gd name="T22" fmla="*/ 111 w 368"/>
                    <a:gd name="T23" fmla="*/ 215 h 356"/>
                    <a:gd name="T24" fmla="*/ 86 w 368"/>
                    <a:gd name="T25" fmla="*/ 239 h 356"/>
                    <a:gd name="T26" fmla="*/ 283 w 368"/>
                    <a:gd name="T27" fmla="*/ 239 h 356"/>
                    <a:gd name="T28" fmla="*/ 259 w 368"/>
                    <a:gd name="T29" fmla="*/ 215 h 356"/>
                    <a:gd name="T30" fmla="*/ 283 w 368"/>
                    <a:gd name="T31" fmla="*/ 190 h 356"/>
                    <a:gd name="T32" fmla="*/ 308 w 368"/>
                    <a:gd name="T33" fmla="*/ 215 h 356"/>
                    <a:gd name="T34" fmla="*/ 283 w 368"/>
                    <a:gd name="T35" fmla="*/ 239 h 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68" h="356">
                      <a:moveTo>
                        <a:pt x="295" y="25"/>
                      </a:moveTo>
                      <a:cubicBezTo>
                        <a:pt x="254" y="37"/>
                        <a:pt x="140" y="0"/>
                        <a:pt x="43" y="55"/>
                      </a:cubicBezTo>
                      <a:cubicBezTo>
                        <a:pt x="16" y="87"/>
                        <a:pt x="0" y="127"/>
                        <a:pt x="0" y="172"/>
                      </a:cubicBezTo>
                      <a:cubicBezTo>
                        <a:pt x="1" y="274"/>
                        <a:pt x="83" y="356"/>
                        <a:pt x="184" y="356"/>
                      </a:cubicBezTo>
                      <a:cubicBezTo>
                        <a:pt x="286" y="356"/>
                        <a:pt x="368" y="274"/>
                        <a:pt x="368" y="172"/>
                      </a:cubicBezTo>
                      <a:cubicBezTo>
                        <a:pt x="368" y="148"/>
                        <a:pt x="363" y="124"/>
                        <a:pt x="355" y="103"/>
                      </a:cubicBezTo>
                      <a:cubicBezTo>
                        <a:pt x="335" y="80"/>
                        <a:pt x="314" y="54"/>
                        <a:pt x="304" y="33"/>
                      </a:cubicBezTo>
                      <a:cubicBezTo>
                        <a:pt x="301" y="30"/>
                        <a:pt x="298" y="28"/>
                        <a:pt x="295" y="25"/>
                      </a:cubicBezTo>
                      <a:close/>
                      <a:moveTo>
                        <a:pt x="86" y="239"/>
                      </a:moveTo>
                      <a:cubicBezTo>
                        <a:pt x="73" y="239"/>
                        <a:pt x="62" y="228"/>
                        <a:pt x="62" y="215"/>
                      </a:cubicBezTo>
                      <a:cubicBezTo>
                        <a:pt x="62" y="201"/>
                        <a:pt x="73" y="190"/>
                        <a:pt x="86" y="190"/>
                      </a:cubicBezTo>
                      <a:cubicBezTo>
                        <a:pt x="100" y="190"/>
                        <a:pt x="111" y="201"/>
                        <a:pt x="111" y="215"/>
                      </a:cubicBezTo>
                      <a:cubicBezTo>
                        <a:pt x="111" y="228"/>
                        <a:pt x="100" y="239"/>
                        <a:pt x="86" y="239"/>
                      </a:cubicBezTo>
                      <a:close/>
                      <a:moveTo>
                        <a:pt x="283" y="239"/>
                      </a:moveTo>
                      <a:cubicBezTo>
                        <a:pt x="270" y="239"/>
                        <a:pt x="259" y="228"/>
                        <a:pt x="259" y="215"/>
                      </a:cubicBezTo>
                      <a:cubicBezTo>
                        <a:pt x="259" y="201"/>
                        <a:pt x="270" y="190"/>
                        <a:pt x="283" y="190"/>
                      </a:cubicBezTo>
                      <a:cubicBezTo>
                        <a:pt x="297" y="190"/>
                        <a:pt x="308" y="201"/>
                        <a:pt x="308" y="215"/>
                      </a:cubicBezTo>
                      <a:cubicBezTo>
                        <a:pt x="308" y="228"/>
                        <a:pt x="297" y="239"/>
                        <a:pt x="283" y="239"/>
                      </a:cubicBezTo>
                      <a:close/>
                    </a:path>
                  </a:pathLst>
                </a:custGeom>
                <a:solidFill>
                  <a:srgbClr val="D2E8BD"/>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latin typeface="Meiryo UI" panose="020B0604030504040204" pitchFamily="50" charset="-128"/>
                    <a:ea typeface="Meiryo UI" panose="020B0604030504040204" pitchFamily="50" charset="-128"/>
                  </a:endParaRPr>
                </a:p>
              </p:txBody>
            </p:sp>
            <p:sp>
              <p:nvSpPr>
                <p:cNvPr id="55" name="Freeform 197">
                  <a:extLst>
                    <a:ext uri="{FF2B5EF4-FFF2-40B4-BE49-F238E27FC236}">
                      <a16:creationId xmlns:a16="http://schemas.microsoft.com/office/drawing/2014/main" id="{32DD597D-FCAB-46F2-AAE4-3F527E043A13}"/>
                    </a:ext>
                  </a:extLst>
                </p:cNvPr>
                <p:cNvSpPr>
                  <a:spLocks noChangeAspect="1"/>
                </p:cNvSpPr>
                <p:nvPr/>
              </p:nvSpPr>
              <p:spPr bwMode="gray">
                <a:xfrm>
                  <a:off x="3095" y="-1286"/>
                  <a:ext cx="251" cy="132"/>
                </a:xfrm>
                <a:custGeom>
                  <a:avLst/>
                  <a:gdLst>
                    <a:gd name="T0" fmla="*/ 64 w 106"/>
                    <a:gd name="T1" fmla="*/ 52 h 56"/>
                    <a:gd name="T2" fmla="*/ 0 w 106"/>
                    <a:gd name="T3" fmla="*/ 6 h 56"/>
                    <a:gd name="T4" fmla="*/ 96 w 106"/>
                    <a:gd name="T5" fmla="*/ 49 h 56"/>
                    <a:gd name="T6" fmla="*/ 64 w 106"/>
                    <a:gd name="T7" fmla="*/ 52 h 56"/>
                  </a:gdLst>
                  <a:ahLst/>
                  <a:cxnLst>
                    <a:cxn ang="0">
                      <a:pos x="T0" y="T1"/>
                    </a:cxn>
                    <a:cxn ang="0">
                      <a:pos x="T2" y="T3"/>
                    </a:cxn>
                    <a:cxn ang="0">
                      <a:pos x="T4" y="T5"/>
                    </a:cxn>
                    <a:cxn ang="0">
                      <a:pos x="T6" y="T7"/>
                    </a:cxn>
                  </a:cxnLst>
                  <a:rect l="0" t="0" r="r" b="b"/>
                  <a:pathLst>
                    <a:path w="106" h="56">
                      <a:moveTo>
                        <a:pt x="64" y="52"/>
                      </a:moveTo>
                      <a:cubicBezTo>
                        <a:pt x="48" y="50"/>
                        <a:pt x="22" y="3"/>
                        <a:pt x="0" y="6"/>
                      </a:cubicBezTo>
                      <a:cubicBezTo>
                        <a:pt x="51" y="0"/>
                        <a:pt x="106" y="24"/>
                        <a:pt x="96" y="49"/>
                      </a:cubicBezTo>
                      <a:cubicBezTo>
                        <a:pt x="91" y="56"/>
                        <a:pt x="79" y="54"/>
                        <a:pt x="64" y="52"/>
                      </a:cubicBezTo>
                      <a:close/>
                    </a:path>
                  </a:pathLst>
                </a:custGeom>
                <a:solidFill>
                  <a:srgbClr val="99B67C"/>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latin typeface="Meiryo UI" panose="020B0604030504040204" pitchFamily="50" charset="-128"/>
                    <a:ea typeface="Meiryo UI" panose="020B0604030504040204" pitchFamily="50" charset="-128"/>
                  </a:endParaRPr>
                </a:p>
              </p:txBody>
            </p:sp>
            <p:sp>
              <p:nvSpPr>
                <p:cNvPr id="56" name="Freeform 198">
                  <a:extLst>
                    <a:ext uri="{FF2B5EF4-FFF2-40B4-BE49-F238E27FC236}">
                      <a16:creationId xmlns:a16="http://schemas.microsoft.com/office/drawing/2014/main" id="{DA1B491D-922D-4071-A797-E119C94B7E35}"/>
                    </a:ext>
                  </a:extLst>
                </p:cNvPr>
                <p:cNvSpPr>
                  <a:spLocks noChangeAspect="1"/>
                </p:cNvSpPr>
                <p:nvPr/>
              </p:nvSpPr>
              <p:spPr bwMode="gray">
                <a:xfrm>
                  <a:off x="2800" y="-1243"/>
                  <a:ext cx="281" cy="106"/>
                </a:xfrm>
                <a:custGeom>
                  <a:avLst/>
                  <a:gdLst>
                    <a:gd name="T0" fmla="*/ 119 w 119"/>
                    <a:gd name="T1" fmla="*/ 30 h 45"/>
                    <a:gd name="T2" fmla="*/ 0 w 119"/>
                    <a:gd name="T3" fmla="*/ 45 h 45"/>
                    <a:gd name="T4" fmla="*/ 58 w 119"/>
                    <a:gd name="T5" fmla="*/ 6 h 45"/>
                    <a:gd name="T6" fmla="*/ 119 w 119"/>
                    <a:gd name="T7" fmla="*/ 30 h 45"/>
                  </a:gdLst>
                  <a:ahLst/>
                  <a:cxnLst>
                    <a:cxn ang="0">
                      <a:pos x="T0" y="T1"/>
                    </a:cxn>
                    <a:cxn ang="0">
                      <a:pos x="T2" y="T3"/>
                    </a:cxn>
                    <a:cxn ang="0">
                      <a:pos x="T4" y="T5"/>
                    </a:cxn>
                    <a:cxn ang="0">
                      <a:pos x="T6" y="T7"/>
                    </a:cxn>
                  </a:cxnLst>
                  <a:rect l="0" t="0" r="r" b="b"/>
                  <a:pathLst>
                    <a:path w="119" h="45">
                      <a:moveTo>
                        <a:pt x="119" y="30"/>
                      </a:moveTo>
                      <a:cubicBezTo>
                        <a:pt x="70" y="25"/>
                        <a:pt x="25" y="35"/>
                        <a:pt x="0" y="45"/>
                      </a:cubicBezTo>
                      <a:cubicBezTo>
                        <a:pt x="14" y="24"/>
                        <a:pt x="31" y="13"/>
                        <a:pt x="58" y="6"/>
                      </a:cubicBezTo>
                      <a:cubicBezTo>
                        <a:pt x="79" y="0"/>
                        <a:pt x="104" y="26"/>
                        <a:pt x="119" y="30"/>
                      </a:cubicBezTo>
                      <a:close/>
                    </a:path>
                  </a:pathLst>
                </a:custGeom>
                <a:solidFill>
                  <a:srgbClr val="99B67C"/>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latin typeface="Meiryo UI" panose="020B0604030504040204" pitchFamily="50" charset="-128"/>
                    <a:ea typeface="Meiryo UI" panose="020B0604030504040204" pitchFamily="50" charset="-128"/>
                  </a:endParaRPr>
                </a:p>
              </p:txBody>
            </p:sp>
            <p:sp>
              <p:nvSpPr>
                <p:cNvPr id="57" name="Freeform 199">
                  <a:extLst>
                    <a:ext uri="{FF2B5EF4-FFF2-40B4-BE49-F238E27FC236}">
                      <a16:creationId xmlns:a16="http://schemas.microsoft.com/office/drawing/2014/main" id="{111ABFB3-B0E2-4D48-A9E5-F0B3BDD17A39}"/>
                    </a:ext>
                  </a:extLst>
                </p:cNvPr>
                <p:cNvSpPr>
                  <a:spLocks noChangeAspect="1"/>
                </p:cNvSpPr>
                <p:nvPr/>
              </p:nvSpPr>
              <p:spPr bwMode="gray">
                <a:xfrm>
                  <a:off x="3409" y="-1196"/>
                  <a:ext cx="170" cy="255"/>
                </a:xfrm>
                <a:custGeom>
                  <a:avLst/>
                  <a:gdLst>
                    <a:gd name="T0" fmla="*/ 55 w 72"/>
                    <a:gd name="T1" fmla="*/ 108 h 108"/>
                    <a:gd name="T2" fmla="*/ 0 w 72"/>
                    <a:gd name="T3" fmla="*/ 24 h 108"/>
                    <a:gd name="T4" fmla="*/ 55 w 72"/>
                    <a:gd name="T5" fmla="*/ 108 h 108"/>
                  </a:gdLst>
                  <a:ahLst/>
                  <a:cxnLst>
                    <a:cxn ang="0">
                      <a:pos x="T0" y="T1"/>
                    </a:cxn>
                    <a:cxn ang="0">
                      <a:pos x="T2" y="T3"/>
                    </a:cxn>
                    <a:cxn ang="0">
                      <a:pos x="T4" y="T5"/>
                    </a:cxn>
                  </a:cxnLst>
                  <a:rect l="0" t="0" r="r" b="b"/>
                  <a:pathLst>
                    <a:path w="72" h="108">
                      <a:moveTo>
                        <a:pt x="55" y="108"/>
                      </a:moveTo>
                      <a:cubicBezTo>
                        <a:pt x="72" y="65"/>
                        <a:pt x="11" y="0"/>
                        <a:pt x="0" y="24"/>
                      </a:cubicBezTo>
                      <a:cubicBezTo>
                        <a:pt x="2" y="40"/>
                        <a:pt x="33" y="78"/>
                        <a:pt x="55" y="108"/>
                      </a:cubicBezTo>
                      <a:close/>
                    </a:path>
                  </a:pathLst>
                </a:custGeom>
                <a:solidFill>
                  <a:srgbClr val="99B67C"/>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latin typeface="Meiryo UI" panose="020B0604030504040204" pitchFamily="50" charset="-128"/>
                    <a:ea typeface="Meiryo UI" panose="020B0604030504040204" pitchFamily="50" charset="-128"/>
                  </a:endParaRPr>
                </a:p>
              </p:txBody>
            </p:sp>
          </p:grpSp>
        </p:grpSp>
        <p:grpSp>
          <p:nvGrpSpPr>
            <p:cNvPr id="62" name="Group 222">
              <a:extLst>
                <a:ext uri="{FF2B5EF4-FFF2-40B4-BE49-F238E27FC236}">
                  <a16:creationId xmlns:a16="http://schemas.microsoft.com/office/drawing/2014/main" id="{E40065F9-572E-48D8-AE7C-E9308D1E54D0}"/>
                </a:ext>
              </a:extLst>
            </p:cNvPr>
            <p:cNvGrpSpPr>
              <a:grpSpLocks/>
            </p:cNvGrpSpPr>
            <p:nvPr/>
          </p:nvGrpSpPr>
          <p:grpSpPr bwMode="auto">
            <a:xfrm>
              <a:off x="1176883" y="4672921"/>
              <a:ext cx="582613" cy="560388"/>
              <a:chOff x="304" y="991"/>
              <a:chExt cx="367" cy="353"/>
            </a:xfrm>
          </p:grpSpPr>
          <p:grpSp>
            <p:nvGrpSpPr>
              <p:cNvPr id="63" name="Group 223">
                <a:extLst>
                  <a:ext uri="{FF2B5EF4-FFF2-40B4-BE49-F238E27FC236}">
                    <a16:creationId xmlns:a16="http://schemas.microsoft.com/office/drawing/2014/main" id="{A45DBA01-B81E-48D8-A3B4-7CD0BF1BD602}"/>
                  </a:ext>
                </a:extLst>
              </p:cNvPr>
              <p:cNvGrpSpPr>
                <a:grpSpLocks noChangeAspect="1"/>
              </p:cNvGrpSpPr>
              <p:nvPr/>
            </p:nvGrpSpPr>
            <p:grpSpPr bwMode="auto">
              <a:xfrm>
                <a:off x="403" y="991"/>
                <a:ext cx="169" cy="169"/>
                <a:chOff x="2625" y="-1034"/>
                <a:chExt cx="987" cy="988"/>
              </a:xfrm>
            </p:grpSpPr>
            <p:sp>
              <p:nvSpPr>
                <p:cNvPr id="70" name="Freeform 224">
                  <a:extLst>
                    <a:ext uri="{FF2B5EF4-FFF2-40B4-BE49-F238E27FC236}">
                      <a16:creationId xmlns:a16="http://schemas.microsoft.com/office/drawing/2014/main" id="{491F817B-BF57-4E41-9B39-F0ED749F4D78}"/>
                    </a:ext>
                  </a:extLst>
                </p:cNvPr>
                <p:cNvSpPr>
                  <a:spLocks noChangeAspect="1"/>
                </p:cNvSpPr>
                <p:nvPr/>
              </p:nvSpPr>
              <p:spPr bwMode="gray">
                <a:xfrm>
                  <a:off x="2625" y="-1034"/>
                  <a:ext cx="987" cy="988"/>
                </a:xfrm>
                <a:custGeom>
                  <a:avLst/>
                  <a:gdLst>
                    <a:gd name="T0" fmla="*/ 0 w 418"/>
                    <a:gd name="T1" fmla="*/ 209 h 418"/>
                    <a:gd name="T2" fmla="*/ 209 w 418"/>
                    <a:gd name="T3" fmla="*/ 0 h 418"/>
                    <a:gd name="T4" fmla="*/ 209 w 418"/>
                    <a:gd name="T5" fmla="*/ 0 h 418"/>
                    <a:gd name="T6" fmla="*/ 418 w 418"/>
                    <a:gd name="T7" fmla="*/ 209 h 418"/>
                    <a:gd name="T8" fmla="*/ 418 w 418"/>
                    <a:gd name="T9" fmla="*/ 209 h 418"/>
                    <a:gd name="T10" fmla="*/ 209 w 418"/>
                    <a:gd name="T11" fmla="*/ 418 h 418"/>
                    <a:gd name="T12" fmla="*/ 209 w 418"/>
                    <a:gd name="T13" fmla="*/ 418 h 418"/>
                    <a:gd name="T14" fmla="*/ 0 w 418"/>
                    <a:gd name="T15" fmla="*/ 209 h 41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18" h="418">
                      <a:moveTo>
                        <a:pt x="0" y="209"/>
                      </a:moveTo>
                      <a:cubicBezTo>
                        <a:pt x="0" y="93"/>
                        <a:pt x="94" y="0"/>
                        <a:pt x="209" y="0"/>
                      </a:cubicBezTo>
                      <a:cubicBezTo>
                        <a:pt x="209" y="0"/>
                        <a:pt x="209" y="0"/>
                        <a:pt x="209" y="0"/>
                      </a:cubicBezTo>
                      <a:cubicBezTo>
                        <a:pt x="324" y="0"/>
                        <a:pt x="418" y="93"/>
                        <a:pt x="418" y="209"/>
                      </a:cubicBezTo>
                      <a:cubicBezTo>
                        <a:pt x="418" y="209"/>
                        <a:pt x="418" y="209"/>
                        <a:pt x="418" y="209"/>
                      </a:cubicBezTo>
                      <a:cubicBezTo>
                        <a:pt x="418" y="324"/>
                        <a:pt x="324" y="418"/>
                        <a:pt x="209" y="418"/>
                      </a:cubicBezTo>
                      <a:cubicBezTo>
                        <a:pt x="209" y="418"/>
                        <a:pt x="209" y="418"/>
                        <a:pt x="209" y="418"/>
                      </a:cubicBezTo>
                      <a:cubicBezTo>
                        <a:pt x="94" y="418"/>
                        <a:pt x="0" y="324"/>
                        <a:pt x="0" y="209"/>
                      </a:cubicBezTo>
                      <a:close/>
                    </a:path>
                  </a:pathLst>
                </a:custGeom>
                <a:solidFill>
                  <a:srgbClr val="558C9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latin typeface="Meiryo UI" panose="020B0604030504040204" pitchFamily="50" charset="-128"/>
                    <a:ea typeface="Meiryo UI" panose="020B0604030504040204" pitchFamily="50" charset="-128"/>
                  </a:endParaRPr>
                </a:p>
              </p:txBody>
            </p:sp>
            <p:sp>
              <p:nvSpPr>
                <p:cNvPr id="71" name="Freeform 225">
                  <a:extLst>
                    <a:ext uri="{FF2B5EF4-FFF2-40B4-BE49-F238E27FC236}">
                      <a16:creationId xmlns:a16="http://schemas.microsoft.com/office/drawing/2014/main" id="{C814B7A9-9B16-46BD-A2E5-B277F677454E}"/>
                    </a:ext>
                  </a:extLst>
                </p:cNvPr>
                <p:cNvSpPr>
                  <a:spLocks noChangeAspect="1" noEditPoints="1"/>
                </p:cNvSpPr>
                <p:nvPr/>
              </p:nvSpPr>
              <p:spPr bwMode="gray">
                <a:xfrm>
                  <a:off x="2686" y="-736"/>
                  <a:ext cx="865" cy="631"/>
                </a:xfrm>
                <a:custGeom>
                  <a:avLst/>
                  <a:gdLst>
                    <a:gd name="T0" fmla="*/ 124 w 366"/>
                    <a:gd name="T1" fmla="*/ 0 h 267"/>
                    <a:gd name="T2" fmla="*/ 106 w 366"/>
                    <a:gd name="T3" fmla="*/ 59 h 267"/>
                    <a:gd name="T4" fmla="*/ 0 w 366"/>
                    <a:gd name="T5" fmla="*/ 96 h 267"/>
                    <a:gd name="T6" fmla="*/ 183 w 366"/>
                    <a:gd name="T7" fmla="*/ 267 h 267"/>
                    <a:gd name="T8" fmla="*/ 366 w 366"/>
                    <a:gd name="T9" fmla="*/ 97 h 267"/>
                    <a:gd name="T10" fmla="*/ 134 w 366"/>
                    <a:gd name="T11" fmla="*/ 59 h 267"/>
                    <a:gd name="T12" fmla="*/ 124 w 366"/>
                    <a:gd name="T13" fmla="*/ 0 h 267"/>
                    <a:gd name="T14" fmla="*/ 85 w 366"/>
                    <a:gd name="T15" fmla="*/ 165 h 267"/>
                    <a:gd name="T16" fmla="*/ 61 w 366"/>
                    <a:gd name="T17" fmla="*/ 141 h 267"/>
                    <a:gd name="T18" fmla="*/ 85 w 366"/>
                    <a:gd name="T19" fmla="*/ 116 h 267"/>
                    <a:gd name="T20" fmla="*/ 109 w 366"/>
                    <a:gd name="T21" fmla="*/ 141 h 267"/>
                    <a:gd name="T22" fmla="*/ 85 w 366"/>
                    <a:gd name="T23" fmla="*/ 165 h 267"/>
                    <a:gd name="T24" fmla="*/ 282 w 366"/>
                    <a:gd name="T25" fmla="*/ 116 h 267"/>
                    <a:gd name="T26" fmla="*/ 306 w 366"/>
                    <a:gd name="T27" fmla="*/ 141 h 267"/>
                    <a:gd name="T28" fmla="*/ 282 w 366"/>
                    <a:gd name="T29" fmla="*/ 165 h 267"/>
                    <a:gd name="T30" fmla="*/ 257 w 366"/>
                    <a:gd name="T31" fmla="*/ 141 h 267"/>
                    <a:gd name="T32" fmla="*/ 282 w 366"/>
                    <a:gd name="T33" fmla="*/ 116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66" h="267">
                      <a:moveTo>
                        <a:pt x="124" y="0"/>
                      </a:moveTo>
                      <a:cubicBezTo>
                        <a:pt x="106" y="59"/>
                        <a:pt x="106" y="59"/>
                        <a:pt x="106" y="59"/>
                      </a:cubicBezTo>
                      <a:cubicBezTo>
                        <a:pt x="66" y="60"/>
                        <a:pt x="27" y="81"/>
                        <a:pt x="0" y="96"/>
                      </a:cubicBezTo>
                      <a:cubicBezTo>
                        <a:pt x="7" y="191"/>
                        <a:pt x="86" y="266"/>
                        <a:pt x="183" y="267"/>
                      </a:cubicBezTo>
                      <a:cubicBezTo>
                        <a:pt x="280" y="266"/>
                        <a:pt x="358" y="192"/>
                        <a:pt x="366" y="97"/>
                      </a:cubicBezTo>
                      <a:cubicBezTo>
                        <a:pt x="306" y="72"/>
                        <a:pt x="255" y="59"/>
                        <a:pt x="134" y="59"/>
                      </a:cubicBezTo>
                      <a:lnTo>
                        <a:pt x="124" y="0"/>
                      </a:lnTo>
                      <a:close/>
                      <a:moveTo>
                        <a:pt x="85" y="165"/>
                      </a:moveTo>
                      <a:cubicBezTo>
                        <a:pt x="71" y="165"/>
                        <a:pt x="61" y="154"/>
                        <a:pt x="61" y="141"/>
                      </a:cubicBezTo>
                      <a:cubicBezTo>
                        <a:pt x="61" y="127"/>
                        <a:pt x="71" y="116"/>
                        <a:pt x="85" y="116"/>
                      </a:cubicBezTo>
                      <a:cubicBezTo>
                        <a:pt x="99" y="116"/>
                        <a:pt x="109" y="127"/>
                        <a:pt x="109" y="141"/>
                      </a:cubicBezTo>
                      <a:cubicBezTo>
                        <a:pt x="109" y="154"/>
                        <a:pt x="99" y="165"/>
                        <a:pt x="85" y="165"/>
                      </a:cubicBezTo>
                      <a:close/>
                      <a:moveTo>
                        <a:pt x="282" y="116"/>
                      </a:moveTo>
                      <a:cubicBezTo>
                        <a:pt x="295" y="116"/>
                        <a:pt x="306" y="127"/>
                        <a:pt x="306" y="141"/>
                      </a:cubicBezTo>
                      <a:cubicBezTo>
                        <a:pt x="306" y="154"/>
                        <a:pt x="295" y="165"/>
                        <a:pt x="282" y="165"/>
                      </a:cubicBezTo>
                      <a:cubicBezTo>
                        <a:pt x="268" y="165"/>
                        <a:pt x="257" y="154"/>
                        <a:pt x="257" y="141"/>
                      </a:cubicBezTo>
                      <a:cubicBezTo>
                        <a:pt x="257" y="127"/>
                        <a:pt x="268" y="116"/>
                        <a:pt x="282" y="116"/>
                      </a:cubicBezTo>
                      <a:close/>
                    </a:path>
                  </a:pathLst>
                </a:custGeom>
                <a:solidFill>
                  <a:srgbClr val="E5F3F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latin typeface="Meiryo UI" panose="020B0604030504040204" pitchFamily="50" charset="-128"/>
                    <a:ea typeface="Meiryo UI" panose="020B0604030504040204" pitchFamily="50" charset="-128"/>
                  </a:endParaRPr>
                </a:p>
              </p:txBody>
            </p:sp>
          </p:grpSp>
          <p:grpSp>
            <p:nvGrpSpPr>
              <p:cNvPr id="64" name="Group 226">
                <a:extLst>
                  <a:ext uri="{FF2B5EF4-FFF2-40B4-BE49-F238E27FC236}">
                    <a16:creationId xmlns:a16="http://schemas.microsoft.com/office/drawing/2014/main" id="{1D7AFDF4-D6BB-45A0-A220-44C22CC1EB79}"/>
                  </a:ext>
                </a:extLst>
              </p:cNvPr>
              <p:cNvGrpSpPr>
                <a:grpSpLocks noChangeAspect="1"/>
              </p:cNvGrpSpPr>
              <p:nvPr/>
            </p:nvGrpSpPr>
            <p:grpSpPr bwMode="auto">
              <a:xfrm>
                <a:off x="304" y="1181"/>
                <a:ext cx="367" cy="163"/>
                <a:chOff x="758" y="998"/>
                <a:chExt cx="367" cy="163"/>
              </a:xfrm>
            </p:grpSpPr>
            <p:sp>
              <p:nvSpPr>
                <p:cNvPr id="65" name="Freeform 227">
                  <a:extLst>
                    <a:ext uri="{FF2B5EF4-FFF2-40B4-BE49-F238E27FC236}">
                      <a16:creationId xmlns:a16="http://schemas.microsoft.com/office/drawing/2014/main" id="{968E74C5-EC2D-46AB-8F36-B549B27ABC1E}"/>
                    </a:ext>
                  </a:extLst>
                </p:cNvPr>
                <p:cNvSpPr>
                  <a:spLocks noChangeAspect="1"/>
                </p:cNvSpPr>
                <p:nvPr/>
              </p:nvSpPr>
              <p:spPr bwMode="gray">
                <a:xfrm>
                  <a:off x="758" y="998"/>
                  <a:ext cx="367" cy="163"/>
                </a:xfrm>
                <a:custGeom>
                  <a:avLst/>
                  <a:gdLst>
                    <a:gd name="T0" fmla="*/ 910 w 910"/>
                    <a:gd name="T1" fmla="*/ 405 h 405"/>
                    <a:gd name="T2" fmla="*/ 910 w 910"/>
                    <a:gd name="T3" fmla="*/ 253 h 405"/>
                    <a:gd name="T4" fmla="*/ 668 w 910"/>
                    <a:gd name="T5" fmla="*/ 0 h 405"/>
                    <a:gd name="T6" fmla="*/ 233 w 910"/>
                    <a:gd name="T7" fmla="*/ 0 h 405"/>
                    <a:gd name="T8" fmla="*/ 0 w 910"/>
                    <a:gd name="T9" fmla="*/ 253 h 405"/>
                    <a:gd name="T10" fmla="*/ 0 w 910"/>
                    <a:gd name="T11" fmla="*/ 405 h 405"/>
                    <a:gd name="T12" fmla="*/ 158 w 910"/>
                    <a:gd name="T13" fmla="*/ 405 h 405"/>
                    <a:gd name="T14" fmla="*/ 158 w 910"/>
                    <a:gd name="T15" fmla="*/ 315 h 405"/>
                    <a:gd name="T16" fmla="*/ 191 w 910"/>
                    <a:gd name="T17" fmla="*/ 315 h 405"/>
                    <a:gd name="T18" fmla="*/ 191 w 910"/>
                    <a:gd name="T19" fmla="*/ 405 h 405"/>
                    <a:gd name="T20" fmla="*/ 719 w 910"/>
                    <a:gd name="T21" fmla="*/ 405 h 405"/>
                    <a:gd name="T22" fmla="*/ 719 w 910"/>
                    <a:gd name="T23" fmla="*/ 315 h 405"/>
                    <a:gd name="T24" fmla="*/ 752 w 910"/>
                    <a:gd name="T25" fmla="*/ 315 h 405"/>
                    <a:gd name="T26" fmla="*/ 752 w 910"/>
                    <a:gd name="T27" fmla="*/ 405 h 405"/>
                    <a:gd name="T28" fmla="*/ 910 w 910"/>
                    <a:gd name="T29" fmla="*/ 405 h 4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910" h="405">
                      <a:moveTo>
                        <a:pt x="910" y="405"/>
                      </a:moveTo>
                      <a:cubicBezTo>
                        <a:pt x="910" y="323"/>
                        <a:pt x="910" y="265"/>
                        <a:pt x="910" y="253"/>
                      </a:cubicBezTo>
                      <a:cubicBezTo>
                        <a:pt x="910" y="131"/>
                        <a:pt x="817" y="0"/>
                        <a:pt x="668" y="0"/>
                      </a:cubicBezTo>
                      <a:cubicBezTo>
                        <a:pt x="645" y="0"/>
                        <a:pt x="257" y="0"/>
                        <a:pt x="233" y="0"/>
                      </a:cubicBezTo>
                      <a:cubicBezTo>
                        <a:pt x="86" y="0"/>
                        <a:pt x="0" y="121"/>
                        <a:pt x="0" y="253"/>
                      </a:cubicBezTo>
                      <a:cubicBezTo>
                        <a:pt x="0" y="264"/>
                        <a:pt x="0" y="323"/>
                        <a:pt x="0" y="405"/>
                      </a:cubicBezTo>
                      <a:cubicBezTo>
                        <a:pt x="158" y="405"/>
                        <a:pt x="158" y="405"/>
                        <a:pt x="158" y="405"/>
                      </a:cubicBezTo>
                      <a:cubicBezTo>
                        <a:pt x="158" y="350"/>
                        <a:pt x="158" y="315"/>
                        <a:pt x="158" y="315"/>
                      </a:cubicBezTo>
                      <a:cubicBezTo>
                        <a:pt x="191" y="315"/>
                        <a:pt x="191" y="315"/>
                        <a:pt x="191" y="315"/>
                      </a:cubicBezTo>
                      <a:cubicBezTo>
                        <a:pt x="191" y="315"/>
                        <a:pt x="191" y="339"/>
                        <a:pt x="191" y="405"/>
                      </a:cubicBezTo>
                      <a:cubicBezTo>
                        <a:pt x="719" y="405"/>
                        <a:pt x="719" y="405"/>
                        <a:pt x="719" y="405"/>
                      </a:cubicBezTo>
                      <a:cubicBezTo>
                        <a:pt x="719" y="339"/>
                        <a:pt x="719" y="315"/>
                        <a:pt x="719" y="315"/>
                      </a:cubicBezTo>
                      <a:cubicBezTo>
                        <a:pt x="752" y="315"/>
                        <a:pt x="752" y="315"/>
                        <a:pt x="752" y="315"/>
                      </a:cubicBezTo>
                      <a:cubicBezTo>
                        <a:pt x="752" y="315"/>
                        <a:pt x="752" y="350"/>
                        <a:pt x="752" y="405"/>
                      </a:cubicBezTo>
                      <a:lnTo>
                        <a:pt x="910" y="405"/>
                      </a:lnTo>
                      <a:close/>
                    </a:path>
                  </a:pathLst>
                </a:custGeom>
                <a:solidFill>
                  <a:srgbClr val="558C9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latin typeface="Meiryo UI" panose="020B0604030504040204" pitchFamily="50" charset="-128"/>
                    <a:ea typeface="Meiryo UI" panose="020B0604030504040204" pitchFamily="50" charset="-128"/>
                  </a:endParaRPr>
                </a:p>
              </p:txBody>
            </p:sp>
            <p:sp>
              <p:nvSpPr>
                <p:cNvPr id="66" name="Freeform 228">
                  <a:extLst>
                    <a:ext uri="{FF2B5EF4-FFF2-40B4-BE49-F238E27FC236}">
                      <a16:creationId xmlns:a16="http://schemas.microsoft.com/office/drawing/2014/main" id="{EFF784EA-5A4F-45CF-B3EE-7D44E5CB0423}"/>
                    </a:ext>
                  </a:extLst>
                </p:cNvPr>
                <p:cNvSpPr>
                  <a:spLocks noChangeAspect="1"/>
                </p:cNvSpPr>
                <p:nvPr/>
              </p:nvSpPr>
              <p:spPr bwMode="gray">
                <a:xfrm>
                  <a:off x="766" y="1006"/>
                  <a:ext cx="351" cy="155"/>
                </a:xfrm>
                <a:custGeom>
                  <a:avLst/>
                  <a:gdLst>
                    <a:gd name="T0" fmla="*/ 118 w 870"/>
                    <a:gd name="T1" fmla="*/ 275 h 385"/>
                    <a:gd name="T2" fmla="*/ 191 w 870"/>
                    <a:gd name="T3" fmla="*/ 275 h 385"/>
                    <a:gd name="T4" fmla="*/ 191 w 870"/>
                    <a:gd name="T5" fmla="*/ 385 h 385"/>
                    <a:gd name="T6" fmla="*/ 679 w 870"/>
                    <a:gd name="T7" fmla="*/ 385 h 385"/>
                    <a:gd name="T8" fmla="*/ 679 w 870"/>
                    <a:gd name="T9" fmla="*/ 275 h 385"/>
                    <a:gd name="T10" fmla="*/ 752 w 870"/>
                    <a:gd name="T11" fmla="*/ 275 h 385"/>
                    <a:gd name="T12" fmla="*/ 752 w 870"/>
                    <a:gd name="T13" fmla="*/ 385 h 385"/>
                    <a:gd name="T14" fmla="*/ 870 w 870"/>
                    <a:gd name="T15" fmla="*/ 385 h 385"/>
                    <a:gd name="T16" fmla="*/ 870 w 870"/>
                    <a:gd name="T17" fmla="*/ 233 h 385"/>
                    <a:gd name="T18" fmla="*/ 648 w 870"/>
                    <a:gd name="T19" fmla="*/ 0 h 385"/>
                    <a:gd name="T20" fmla="*/ 213 w 870"/>
                    <a:gd name="T21" fmla="*/ 0 h 385"/>
                    <a:gd name="T22" fmla="*/ 0 w 870"/>
                    <a:gd name="T23" fmla="*/ 233 h 385"/>
                    <a:gd name="T24" fmla="*/ 0 w 870"/>
                    <a:gd name="T25" fmla="*/ 385 h 385"/>
                    <a:gd name="T26" fmla="*/ 118 w 870"/>
                    <a:gd name="T27" fmla="*/ 385 h 385"/>
                    <a:gd name="T28" fmla="*/ 118 w 870"/>
                    <a:gd name="T29" fmla="*/ 275 h 3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870" h="385">
                      <a:moveTo>
                        <a:pt x="118" y="275"/>
                      </a:moveTo>
                      <a:cubicBezTo>
                        <a:pt x="191" y="275"/>
                        <a:pt x="191" y="275"/>
                        <a:pt x="191" y="275"/>
                      </a:cubicBezTo>
                      <a:cubicBezTo>
                        <a:pt x="191" y="385"/>
                        <a:pt x="191" y="385"/>
                        <a:pt x="191" y="385"/>
                      </a:cubicBezTo>
                      <a:cubicBezTo>
                        <a:pt x="679" y="385"/>
                        <a:pt x="679" y="385"/>
                        <a:pt x="679" y="385"/>
                      </a:cubicBezTo>
                      <a:cubicBezTo>
                        <a:pt x="679" y="275"/>
                        <a:pt x="679" y="275"/>
                        <a:pt x="679" y="275"/>
                      </a:cubicBezTo>
                      <a:cubicBezTo>
                        <a:pt x="752" y="275"/>
                        <a:pt x="752" y="275"/>
                        <a:pt x="752" y="275"/>
                      </a:cubicBezTo>
                      <a:cubicBezTo>
                        <a:pt x="752" y="385"/>
                        <a:pt x="752" y="385"/>
                        <a:pt x="752" y="385"/>
                      </a:cubicBezTo>
                      <a:cubicBezTo>
                        <a:pt x="870" y="385"/>
                        <a:pt x="870" y="385"/>
                        <a:pt x="870" y="385"/>
                      </a:cubicBezTo>
                      <a:cubicBezTo>
                        <a:pt x="870" y="233"/>
                        <a:pt x="870" y="233"/>
                        <a:pt x="870" y="233"/>
                      </a:cubicBezTo>
                      <a:cubicBezTo>
                        <a:pt x="870" y="123"/>
                        <a:pt x="785" y="0"/>
                        <a:pt x="648" y="0"/>
                      </a:cubicBezTo>
                      <a:cubicBezTo>
                        <a:pt x="213" y="0"/>
                        <a:pt x="213" y="0"/>
                        <a:pt x="213" y="0"/>
                      </a:cubicBezTo>
                      <a:cubicBezTo>
                        <a:pt x="73" y="0"/>
                        <a:pt x="0" y="119"/>
                        <a:pt x="0" y="233"/>
                      </a:cubicBezTo>
                      <a:cubicBezTo>
                        <a:pt x="0" y="385"/>
                        <a:pt x="0" y="385"/>
                        <a:pt x="0" y="385"/>
                      </a:cubicBezTo>
                      <a:cubicBezTo>
                        <a:pt x="118" y="385"/>
                        <a:pt x="118" y="385"/>
                        <a:pt x="118" y="385"/>
                      </a:cubicBezTo>
                      <a:lnTo>
                        <a:pt x="118" y="275"/>
                      </a:lnTo>
                      <a:close/>
                    </a:path>
                  </a:pathLst>
                </a:custGeom>
                <a:solidFill>
                  <a:srgbClr val="B2D6D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latin typeface="Meiryo UI" panose="020B0604030504040204" pitchFamily="50" charset="-128"/>
                    <a:ea typeface="Meiryo UI" panose="020B0604030504040204" pitchFamily="50" charset="-128"/>
                  </a:endParaRPr>
                </a:p>
              </p:txBody>
            </p:sp>
            <p:sp>
              <p:nvSpPr>
                <p:cNvPr id="67" name="Freeform 229">
                  <a:extLst>
                    <a:ext uri="{FF2B5EF4-FFF2-40B4-BE49-F238E27FC236}">
                      <a16:creationId xmlns:a16="http://schemas.microsoft.com/office/drawing/2014/main" id="{F2FBA309-C917-4050-86F0-EAF8624A895F}"/>
                    </a:ext>
                  </a:extLst>
                </p:cNvPr>
                <p:cNvSpPr>
                  <a:spLocks noChangeAspect="1"/>
                </p:cNvSpPr>
                <p:nvPr/>
              </p:nvSpPr>
              <p:spPr bwMode="gray">
                <a:xfrm>
                  <a:off x="884" y="1006"/>
                  <a:ext cx="115" cy="39"/>
                </a:xfrm>
                <a:custGeom>
                  <a:avLst/>
                  <a:gdLst>
                    <a:gd name="T0" fmla="*/ 673 w 673"/>
                    <a:gd name="T1" fmla="*/ 0 h 227"/>
                    <a:gd name="T2" fmla="*/ 0 w 673"/>
                    <a:gd name="T3" fmla="*/ 0 h 227"/>
                    <a:gd name="T4" fmla="*/ 78 w 673"/>
                    <a:gd name="T5" fmla="*/ 206 h 227"/>
                    <a:gd name="T6" fmla="*/ 335 w 673"/>
                    <a:gd name="T7" fmla="*/ 15 h 227"/>
                    <a:gd name="T8" fmla="*/ 588 w 673"/>
                    <a:gd name="T9" fmla="*/ 227 h 227"/>
                    <a:gd name="T10" fmla="*/ 673 w 673"/>
                    <a:gd name="T11" fmla="*/ 0 h 227"/>
                  </a:gdLst>
                  <a:ahLst/>
                  <a:cxnLst>
                    <a:cxn ang="0">
                      <a:pos x="T0" y="T1"/>
                    </a:cxn>
                    <a:cxn ang="0">
                      <a:pos x="T2" y="T3"/>
                    </a:cxn>
                    <a:cxn ang="0">
                      <a:pos x="T4" y="T5"/>
                    </a:cxn>
                    <a:cxn ang="0">
                      <a:pos x="T6" y="T7"/>
                    </a:cxn>
                    <a:cxn ang="0">
                      <a:pos x="T8" y="T9"/>
                    </a:cxn>
                    <a:cxn ang="0">
                      <a:pos x="T10" y="T11"/>
                    </a:cxn>
                  </a:cxnLst>
                  <a:rect l="0" t="0" r="r" b="b"/>
                  <a:pathLst>
                    <a:path w="673" h="227">
                      <a:moveTo>
                        <a:pt x="673" y="0"/>
                      </a:moveTo>
                      <a:lnTo>
                        <a:pt x="0" y="0"/>
                      </a:lnTo>
                      <a:lnTo>
                        <a:pt x="78" y="206"/>
                      </a:lnTo>
                      <a:lnTo>
                        <a:pt x="335" y="15"/>
                      </a:lnTo>
                      <a:lnTo>
                        <a:pt x="588" y="227"/>
                      </a:lnTo>
                      <a:lnTo>
                        <a:pt x="673"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latin typeface="Meiryo UI" panose="020B0604030504040204" pitchFamily="50" charset="-128"/>
                    <a:ea typeface="Meiryo UI" panose="020B0604030504040204" pitchFamily="50" charset="-128"/>
                  </a:endParaRPr>
                </a:p>
              </p:txBody>
            </p:sp>
            <p:sp>
              <p:nvSpPr>
                <p:cNvPr id="68" name="Oval 230">
                  <a:extLst>
                    <a:ext uri="{FF2B5EF4-FFF2-40B4-BE49-F238E27FC236}">
                      <a16:creationId xmlns:a16="http://schemas.microsoft.com/office/drawing/2014/main" id="{E94DB0B0-01CE-4883-8CE8-847CAA7B454A}"/>
                    </a:ext>
                  </a:extLst>
                </p:cNvPr>
                <p:cNvSpPr>
                  <a:spLocks noChangeAspect="1" noChangeArrowheads="1"/>
                </p:cNvSpPr>
                <p:nvPr/>
              </p:nvSpPr>
              <p:spPr bwMode="gray">
                <a:xfrm>
                  <a:off x="933" y="1047"/>
                  <a:ext cx="18" cy="17"/>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latin typeface="Meiryo UI" panose="020B0604030504040204" pitchFamily="50" charset="-128"/>
                    <a:ea typeface="Meiryo UI" panose="020B0604030504040204" pitchFamily="50" charset="-128"/>
                  </a:endParaRPr>
                </a:p>
              </p:txBody>
            </p:sp>
            <p:sp>
              <p:nvSpPr>
                <p:cNvPr id="69" name="Oval 231">
                  <a:extLst>
                    <a:ext uri="{FF2B5EF4-FFF2-40B4-BE49-F238E27FC236}">
                      <a16:creationId xmlns:a16="http://schemas.microsoft.com/office/drawing/2014/main" id="{62A83BB6-7E2C-430F-A06C-7A8AA43729A9}"/>
                    </a:ext>
                  </a:extLst>
                </p:cNvPr>
                <p:cNvSpPr>
                  <a:spLocks noChangeAspect="1" noChangeArrowheads="1"/>
                </p:cNvSpPr>
                <p:nvPr/>
              </p:nvSpPr>
              <p:spPr bwMode="gray">
                <a:xfrm>
                  <a:off x="933" y="1090"/>
                  <a:ext cx="18" cy="1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latin typeface="Meiryo UI" panose="020B0604030504040204" pitchFamily="50" charset="-128"/>
                    <a:ea typeface="Meiryo UI" panose="020B0604030504040204" pitchFamily="50" charset="-128"/>
                  </a:endParaRPr>
                </a:p>
              </p:txBody>
            </p:sp>
          </p:grpSp>
        </p:grpSp>
        <p:sp>
          <p:nvSpPr>
            <p:cNvPr id="10" name="テキスト ボックス 9">
              <a:extLst>
                <a:ext uri="{FF2B5EF4-FFF2-40B4-BE49-F238E27FC236}">
                  <a16:creationId xmlns:a16="http://schemas.microsoft.com/office/drawing/2014/main" id="{201014C6-9DD6-41BF-B715-1669D81DABA3}"/>
                </a:ext>
              </a:extLst>
            </p:cNvPr>
            <p:cNvSpPr txBox="1"/>
            <p:nvPr/>
          </p:nvSpPr>
          <p:spPr>
            <a:xfrm>
              <a:off x="734101" y="5291269"/>
              <a:ext cx="602974" cy="369332"/>
            </a:xfrm>
            <a:prstGeom prst="rect">
              <a:avLst/>
            </a:prstGeom>
            <a:noFill/>
          </p:spPr>
          <p:txBody>
            <a:bodyPr wrap="square" rtlCol="0">
              <a:spAutoFit/>
            </a:bodyPr>
            <a:lstStyle/>
            <a:p>
              <a:r>
                <a:rPr kumimoji="1" lang="en-US" altLang="ja-JP" dirty="0">
                  <a:latin typeface="Meiryo UI" panose="020B0604030504040204" pitchFamily="50" charset="-128"/>
                  <a:ea typeface="Meiryo UI" panose="020B0604030504040204" pitchFamily="50" charset="-128"/>
                </a:rPr>
                <a:t>0</a:t>
              </a:r>
              <a:r>
                <a:rPr kumimoji="1" lang="ja-JP" altLang="en-US" dirty="0">
                  <a:latin typeface="Meiryo UI" panose="020B0604030504040204" pitchFamily="50" charset="-128"/>
                  <a:ea typeface="Meiryo UI" panose="020B0604030504040204" pitchFamily="50" charset="-128"/>
                </a:rPr>
                <a:t>歳</a:t>
              </a:r>
            </a:p>
          </p:txBody>
        </p:sp>
        <p:sp>
          <p:nvSpPr>
            <p:cNvPr id="84" name="テキスト ボックス 83">
              <a:extLst>
                <a:ext uri="{FF2B5EF4-FFF2-40B4-BE49-F238E27FC236}">
                  <a16:creationId xmlns:a16="http://schemas.microsoft.com/office/drawing/2014/main" id="{4E96DA72-3E3A-4165-A4D2-5676A51A9961}"/>
                </a:ext>
              </a:extLst>
            </p:cNvPr>
            <p:cNvSpPr txBox="1"/>
            <p:nvPr/>
          </p:nvSpPr>
          <p:spPr>
            <a:xfrm>
              <a:off x="3225283" y="5298830"/>
              <a:ext cx="730411" cy="369332"/>
            </a:xfrm>
            <a:prstGeom prst="rect">
              <a:avLst/>
            </a:prstGeom>
            <a:noFill/>
          </p:spPr>
          <p:txBody>
            <a:bodyPr wrap="square" rtlCol="0">
              <a:spAutoFit/>
            </a:bodyPr>
            <a:lstStyle/>
            <a:p>
              <a:r>
                <a:rPr kumimoji="1" lang="en-US" altLang="ja-JP" dirty="0">
                  <a:latin typeface="Meiryo UI" panose="020B0604030504040204" pitchFamily="50" charset="-128"/>
                  <a:ea typeface="Meiryo UI" panose="020B0604030504040204" pitchFamily="50" charset="-128"/>
                </a:rPr>
                <a:t>70</a:t>
              </a:r>
              <a:r>
                <a:rPr kumimoji="1" lang="ja-JP" altLang="en-US" dirty="0">
                  <a:latin typeface="Meiryo UI" panose="020B0604030504040204" pitchFamily="50" charset="-128"/>
                  <a:ea typeface="Meiryo UI" panose="020B0604030504040204" pitchFamily="50" charset="-128"/>
                </a:rPr>
                <a:t>歳</a:t>
              </a:r>
            </a:p>
          </p:txBody>
        </p:sp>
        <p:sp>
          <p:nvSpPr>
            <p:cNvPr id="146" name="矢印: ストライプ 145">
              <a:extLst>
                <a:ext uri="{FF2B5EF4-FFF2-40B4-BE49-F238E27FC236}">
                  <a16:creationId xmlns:a16="http://schemas.microsoft.com/office/drawing/2014/main" id="{2D89E706-E076-47A8-B84C-CB2A06E56839}"/>
                </a:ext>
              </a:extLst>
            </p:cNvPr>
            <p:cNvSpPr/>
            <p:nvPr/>
          </p:nvSpPr>
          <p:spPr>
            <a:xfrm>
              <a:off x="1286370" y="5347814"/>
              <a:ext cx="1943100" cy="275449"/>
            </a:xfrm>
            <a:prstGeom prst="stripedRightArrow">
              <a:avLst/>
            </a:prstGeom>
            <a:solidFill>
              <a:schemeClr val="bg1">
                <a:lumMod val="6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eiryo UI" panose="020B0604030504040204" pitchFamily="50" charset="-128"/>
                <a:ea typeface="Meiryo UI" panose="020B0604030504040204" pitchFamily="50" charset="-128"/>
              </a:endParaRPr>
            </a:p>
          </p:txBody>
        </p:sp>
        <p:sp>
          <p:nvSpPr>
            <p:cNvPr id="148" name="テキスト ボックス 147">
              <a:extLst>
                <a:ext uri="{FF2B5EF4-FFF2-40B4-BE49-F238E27FC236}">
                  <a16:creationId xmlns:a16="http://schemas.microsoft.com/office/drawing/2014/main" id="{5212FE94-6FDE-4BE5-A983-74DD36A89A8C}"/>
                </a:ext>
              </a:extLst>
            </p:cNvPr>
            <p:cNvSpPr txBox="1"/>
            <p:nvPr/>
          </p:nvSpPr>
          <p:spPr>
            <a:xfrm>
              <a:off x="664709" y="5792771"/>
              <a:ext cx="3638094" cy="369332"/>
            </a:xfrm>
            <a:prstGeom prst="rect">
              <a:avLst/>
            </a:prstGeom>
            <a:noFill/>
          </p:spPr>
          <p:txBody>
            <a:bodyPr wrap="square" rtlCol="0">
              <a:spAutoFit/>
            </a:bodyPr>
            <a:lstStyle/>
            <a:p>
              <a:r>
                <a:rPr kumimoji="1" lang="ja-JP" altLang="en-US" dirty="0">
                  <a:latin typeface="Meiryo UI" panose="020B0604030504040204" pitchFamily="50" charset="-128"/>
                  <a:ea typeface="Meiryo UI" panose="020B0604030504040204" pitchFamily="50" charset="-128"/>
                </a:rPr>
                <a:t>各年齢層の線量係数</a:t>
              </a:r>
              <a:r>
                <a:rPr kumimoji="1" lang="en-US" altLang="ja-JP" dirty="0">
                  <a:latin typeface="Meiryo UI" panose="020B0604030504040204" pitchFamily="50" charset="-128"/>
                  <a:ea typeface="Meiryo UI" panose="020B0604030504040204" pitchFamily="50" charset="-128"/>
                </a:rPr>
                <a:t>×</a:t>
              </a:r>
              <a:r>
                <a:rPr kumimoji="1" lang="ja-JP" altLang="en-US" dirty="0">
                  <a:latin typeface="Meiryo UI" panose="020B0604030504040204" pitchFamily="50" charset="-128"/>
                  <a:ea typeface="Meiryo UI" panose="020B0604030504040204" pitchFamily="50" charset="-128"/>
                </a:rPr>
                <a:t>年間摂水率</a:t>
              </a:r>
              <a:endParaRPr kumimoji="1" lang="en-US" altLang="ja-JP" dirty="0">
                <a:latin typeface="Meiryo UI" panose="020B0604030504040204" pitchFamily="50" charset="-128"/>
                <a:ea typeface="Meiryo UI" panose="020B0604030504040204" pitchFamily="50" charset="-128"/>
              </a:endParaRPr>
            </a:p>
          </p:txBody>
        </p:sp>
      </p:grpSp>
      <p:sp>
        <p:nvSpPr>
          <p:cNvPr id="152" name="テキスト ボックス 151">
            <a:extLst>
              <a:ext uri="{FF2B5EF4-FFF2-40B4-BE49-F238E27FC236}">
                <a16:creationId xmlns:a16="http://schemas.microsoft.com/office/drawing/2014/main" id="{9BCB3555-9E56-42A2-A4F5-49DD65AD0D1B}"/>
              </a:ext>
            </a:extLst>
          </p:cNvPr>
          <p:cNvSpPr txBox="1"/>
          <p:nvPr/>
        </p:nvSpPr>
        <p:spPr>
          <a:xfrm>
            <a:off x="162235" y="5036523"/>
            <a:ext cx="5532361" cy="338554"/>
          </a:xfrm>
          <a:prstGeom prst="rect">
            <a:avLst/>
          </a:prstGeom>
          <a:noFill/>
        </p:spPr>
        <p:txBody>
          <a:bodyPr wrap="square" rtlCol="0">
            <a:spAutoFit/>
          </a:bodyPr>
          <a:lstStyle/>
          <a:p>
            <a:pPr algn="ctr"/>
            <a:r>
              <a:rPr kumimoji="1" lang="en-US" altLang="ja-JP" sz="1600" b="1" dirty="0">
                <a:solidFill>
                  <a:srgbClr val="FF0000"/>
                </a:solidFill>
                <a:latin typeface="Meiryo UI" panose="020B0604030504040204" pitchFamily="50" charset="-128"/>
                <a:ea typeface="Meiryo UI" panose="020B0604030504040204" pitchFamily="50" charset="-128"/>
              </a:rPr>
              <a:t>※</a:t>
            </a:r>
            <a:r>
              <a:rPr kumimoji="1" lang="ja-JP" altLang="en-US" sz="1600" b="1" dirty="0">
                <a:solidFill>
                  <a:srgbClr val="FF0000"/>
                </a:solidFill>
                <a:latin typeface="Meiryo UI" panose="020B0604030504040204" pitchFamily="50" charset="-128"/>
                <a:ea typeface="Meiryo UI" panose="020B0604030504040204" pitchFamily="50" charset="-128"/>
              </a:rPr>
              <a:t>生まれてから</a:t>
            </a:r>
            <a:r>
              <a:rPr kumimoji="1" lang="en-US" altLang="ja-JP" sz="1600" b="1" dirty="0">
                <a:solidFill>
                  <a:srgbClr val="FF0000"/>
                </a:solidFill>
                <a:latin typeface="Meiryo UI" panose="020B0604030504040204" pitchFamily="50" charset="-128"/>
                <a:ea typeface="Meiryo UI" panose="020B0604030504040204" pitchFamily="50" charset="-128"/>
              </a:rPr>
              <a:t>70</a:t>
            </a:r>
            <a:r>
              <a:rPr kumimoji="1" lang="ja-JP" altLang="en-US" sz="1600" b="1" dirty="0">
                <a:solidFill>
                  <a:srgbClr val="FF0000"/>
                </a:solidFill>
                <a:latin typeface="Meiryo UI" panose="020B0604030504040204" pitchFamily="50" charset="-128"/>
                <a:ea typeface="Meiryo UI" panose="020B0604030504040204" pitchFamily="50" charset="-128"/>
              </a:rPr>
              <a:t>歳になるまで毎日飲み続けたときに達する線量</a:t>
            </a:r>
            <a:endParaRPr kumimoji="1" lang="en-US" altLang="ja-JP" sz="1600" b="1" dirty="0">
              <a:solidFill>
                <a:srgbClr val="FF0000"/>
              </a:solidFill>
              <a:latin typeface="Meiryo UI" panose="020B0604030504040204" pitchFamily="50" charset="-128"/>
              <a:ea typeface="Meiryo UI" panose="020B0604030504040204" pitchFamily="50" charset="-128"/>
            </a:endParaRPr>
          </a:p>
        </p:txBody>
      </p:sp>
      <p:grpSp>
        <p:nvGrpSpPr>
          <p:cNvPr id="157" name="グループ化 156">
            <a:extLst>
              <a:ext uri="{FF2B5EF4-FFF2-40B4-BE49-F238E27FC236}">
                <a16:creationId xmlns:a16="http://schemas.microsoft.com/office/drawing/2014/main" id="{6318952A-74BA-45BB-84C6-4ECAD7DD9C3E}"/>
              </a:ext>
            </a:extLst>
          </p:cNvPr>
          <p:cNvGrpSpPr/>
          <p:nvPr/>
        </p:nvGrpSpPr>
        <p:grpSpPr>
          <a:xfrm>
            <a:off x="5735175" y="3774867"/>
            <a:ext cx="893339" cy="865612"/>
            <a:chOff x="6279152" y="4251985"/>
            <a:chExt cx="893339" cy="1026272"/>
          </a:xfrm>
          <a:solidFill>
            <a:schemeClr val="tx1"/>
          </a:solidFill>
        </p:grpSpPr>
        <p:sp>
          <p:nvSpPr>
            <p:cNvPr id="154" name="次の値と等しい 153">
              <a:extLst>
                <a:ext uri="{FF2B5EF4-FFF2-40B4-BE49-F238E27FC236}">
                  <a16:creationId xmlns:a16="http://schemas.microsoft.com/office/drawing/2014/main" id="{37B9F581-B63E-4E09-A999-A9670D4DE21F}"/>
                </a:ext>
              </a:extLst>
            </p:cNvPr>
            <p:cNvSpPr/>
            <p:nvPr/>
          </p:nvSpPr>
          <p:spPr>
            <a:xfrm>
              <a:off x="6279152" y="4436919"/>
              <a:ext cx="893339" cy="644691"/>
            </a:xfrm>
            <a:prstGeom prst="mathEqual">
              <a:avLst>
                <a:gd name="adj1" fmla="val 23520"/>
                <a:gd name="adj2" fmla="val 29489"/>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latin typeface="Meiryo UI" panose="020B0604030504040204" pitchFamily="50" charset="-128"/>
                <a:ea typeface="Meiryo UI" panose="020B0604030504040204" pitchFamily="50" charset="-128"/>
              </a:endParaRPr>
            </a:p>
          </p:txBody>
        </p:sp>
        <p:sp>
          <p:nvSpPr>
            <p:cNvPr id="155" name="楕円 154">
              <a:extLst>
                <a:ext uri="{FF2B5EF4-FFF2-40B4-BE49-F238E27FC236}">
                  <a16:creationId xmlns:a16="http://schemas.microsoft.com/office/drawing/2014/main" id="{C1E50A7C-CB44-41EA-AE84-94DEEAD2FB2E}"/>
                </a:ext>
              </a:extLst>
            </p:cNvPr>
            <p:cNvSpPr/>
            <p:nvPr/>
          </p:nvSpPr>
          <p:spPr>
            <a:xfrm>
              <a:off x="6819177" y="4251985"/>
              <a:ext cx="180000" cy="180000"/>
            </a:xfrm>
            <a:prstGeom prst="ellips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eiryo UI" panose="020B0604030504040204" pitchFamily="50" charset="-128"/>
                <a:ea typeface="Meiryo UI" panose="020B0604030504040204" pitchFamily="50" charset="-128"/>
              </a:endParaRPr>
            </a:p>
          </p:txBody>
        </p:sp>
        <p:sp>
          <p:nvSpPr>
            <p:cNvPr id="156" name="楕円 155">
              <a:extLst>
                <a:ext uri="{FF2B5EF4-FFF2-40B4-BE49-F238E27FC236}">
                  <a16:creationId xmlns:a16="http://schemas.microsoft.com/office/drawing/2014/main" id="{40C7FBF2-EE2E-49FA-8F05-83977514A743}"/>
                </a:ext>
              </a:extLst>
            </p:cNvPr>
            <p:cNvSpPr/>
            <p:nvPr/>
          </p:nvSpPr>
          <p:spPr>
            <a:xfrm>
              <a:off x="6423592" y="5098257"/>
              <a:ext cx="180000" cy="180000"/>
            </a:xfrm>
            <a:prstGeom prst="ellips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eiryo UI" panose="020B0604030504040204" pitchFamily="50" charset="-128"/>
                <a:ea typeface="Meiryo UI" panose="020B0604030504040204" pitchFamily="50" charset="-128"/>
              </a:endParaRPr>
            </a:p>
          </p:txBody>
        </p:sp>
      </p:grpSp>
      <p:sp>
        <p:nvSpPr>
          <p:cNvPr id="163" name="テキスト ボックス 162">
            <a:extLst>
              <a:ext uri="{FF2B5EF4-FFF2-40B4-BE49-F238E27FC236}">
                <a16:creationId xmlns:a16="http://schemas.microsoft.com/office/drawing/2014/main" id="{1AAEE50B-D2CC-41BD-A92D-062345B2CA29}"/>
              </a:ext>
            </a:extLst>
          </p:cNvPr>
          <p:cNvSpPr txBox="1"/>
          <p:nvPr/>
        </p:nvSpPr>
        <p:spPr>
          <a:xfrm>
            <a:off x="6657774" y="3247211"/>
            <a:ext cx="2373830" cy="584775"/>
          </a:xfrm>
          <a:prstGeom prst="rect">
            <a:avLst/>
          </a:prstGeom>
          <a:noFill/>
        </p:spPr>
        <p:txBody>
          <a:bodyPr wrap="square" rtlCol="0">
            <a:spAutoFit/>
          </a:bodyPr>
          <a:lstStyle/>
          <a:p>
            <a:r>
              <a:rPr kumimoji="1" lang="en-US" altLang="ja-JP" sz="3200" b="1" u="sng" dirty="0">
                <a:latin typeface="Meiryo UI" panose="020B0604030504040204" pitchFamily="50" charset="-128"/>
                <a:ea typeface="Meiryo UI" panose="020B0604030504040204" pitchFamily="50" charset="-128"/>
              </a:rPr>
              <a:t>1 mSv/</a:t>
            </a:r>
            <a:r>
              <a:rPr kumimoji="1" lang="ja-JP" altLang="en-US" sz="3200" b="1" u="sng" dirty="0">
                <a:latin typeface="Meiryo UI" panose="020B0604030504040204" pitchFamily="50" charset="-128"/>
                <a:ea typeface="Meiryo UI" panose="020B0604030504040204" pitchFamily="50" charset="-128"/>
              </a:rPr>
              <a:t>年</a:t>
            </a:r>
            <a:endParaRPr kumimoji="1" lang="en-US" altLang="ja-JP" sz="3200" b="1" u="sng" dirty="0">
              <a:latin typeface="Meiryo UI" panose="020B0604030504040204" pitchFamily="50" charset="-128"/>
              <a:ea typeface="Meiryo UI" panose="020B0604030504040204" pitchFamily="50" charset="-128"/>
            </a:endParaRPr>
          </a:p>
        </p:txBody>
      </p:sp>
      <p:sp>
        <p:nvSpPr>
          <p:cNvPr id="164" name="テキスト ボックス 163">
            <a:extLst>
              <a:ext uri="{FF2B5EF4-FFF2-40B4-BE49-F238E27FC236}">
                <a16:creationId xmlns:a16="http://schemas.microsoft.com/office/drawing/2014/main" id="{1E5EDC65-51CD-48BB-8142-0A85FB074AD8}"/>
              </a:ext>
            </a:extLst>
          </p:cNvPr>
          <p:cNvSpPr txBox="1"/>
          <p:nvPr/>
        </p:nvSpPr>
        <p:spPr>
          <a:xfrm>
            <a:off x="2231274" y="5574354"/>
            <a:ext cx="5020259" cy="307777"/>
          </a:xfrm>
          <a:prstGeom prst="rect">
            <a:avLst/>
          </a:prstGeom>
          <a:noFill/>
        </p:spPr>
        <p:txBody>
          <a:bodyPr wrap="square" rtlCol="0">
            <a:spAutoFit/>
          </a:bodyPr>
          <a:lstStyle/>
          <a:p>
            <a:pPr algn="ctr"/>
            <a:r>
              <a:rPr kumimoji="1" lang="ja-JP" altLang="en-US" sz="1400" b="1" dirty="0">
                <a:latin typeface="Meiryo UI" panose="020B0604030504040204" pitchFamily="50" charset="-128"/>
                <a:ea typeface="Meiryo UI" panose="020B0604030504040204" pitchFamily="50" charset="-128"/>
              </a:rPr>
              <a:t>図　トリチウムの水中の濃度限度の算出イメージ図</a:t>
            </a:r>
          </a:p>
        </p:txBody>
      </p:sp>
      <p:sp>
        <p:nvSpPr>
          <p:cNvPr id="166" name="乗算記号 165">
            <a:extLst>
              <a:ext uri="{FF2B5EF4-FFF2-40B4-BE49-F238E27FC236}">
                <a16:creationId xmlns:a16="http://schemas.microsoft.com/office/drawing/2014/main" id="{12504C85-1616-4E1C-823F-DF6D2CDF755F}"/>
              </a:ext>
            </a:extLst>
          </p:cNvPr>
          <p:cNvSpPr/>
          <p:nvPr/>
        </p:nvSpPr>
        <p:spPr>
          <a:xfrm>
            <a:off x="3347750" y="3487404"/>
            <a:ext cx="831693" cy="866678"/>
          </a:xfrm>
          <a:prstGeom prst="mathMultiply">
            <a:avLst>
              <a:gd name="adj1" fmla="val 12067"/>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eiryo UI" panose="020B0604030504040204" pitchFamily="50" charset="-128"/>
              <a:ea typeface="Meiryo UI" panose="020B0604030504040204" pitchFamily="50" charset="-128"/>
            </a:endParaRPr>
          </a:p>
        </p:txBody>
      </p:sp>
      <p:sp>
        <p:nvSpPr>
          <p:cNvPr id="133" name="乗算記号 132">
            <a:extLst>
              <a:ext uri="{FF2B5EF4-FFF2-40B4-BE49-F238E27FC236}">
                <a16:creationId xmlns:a16="http://schemas.microsoft.com/office/drawing/2014/main" id="{AC2AF720-363B-4664-983B-06E3DE311E3B}"/>
              </a:ext>
            </a:extLst>
          </p:cNvPr>
          <p:cNvSpPr/>
          <p:nvPr/>
        </p:nvSpPr>
        <p:spPr>
          <a:xfrm>
            <a:off x="7299026" y="3782028"/>
            <a:ext cx="831693" cy="866678"/>
          </a:xfrm>
          <a:prstGeom prst="mathMultiply">
            <a:avLst>
              <a:gd name="adj1" fmla="val 12067"/>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eiryo UI" panose="020B0604030504040204" pitchFamily="50" charset="-128"/>
              <a:ea typeface="Meiryo UI" panose="020B0604030504040204" pitchFamily="50" charset="-128"/>
            </a:endParaRPr>
          </a:p>
        </p:txBody>
      </p:sp>
      <p:sp>
        <p:nvSpPr>
          <p:cNvPr id="134" name="テキスト ボックス 133">
            <a:extLst>
              <a:ext uri="{FF2B5EF4-FFF2-40B4-BE49-F238E27FC236}">
                <a16:creationId xmlns:a16="http://schemas.microsoft.com/office/drawing/2014/main" id="{EA92526D-1BFB-42F0-AFB1-99CB2427D6D5}"/>
              </a:ext>
            </a:extLst>
          </p:cNvPr>
          <p:cNvSpPr txBox="1"/>
          <p:nvPr/>
        </p:nvSpPr>
        <p:spPr>
          <a:xfrm>
            <a:off x="7121192" y="4579288"/>
            <a:ext cx="1200529" cy="584775"/>
          </a:xfrm>
          <a:prstGeom prst="rect">
            <a:avLst/>
          </a:prstGeom>
          <a:noFill/>
        </p:spPr>
        <p:txBody>
          <a:bodyPr wrap="square" rtlCol="0">
            <a:spAutoFit/>
          </a:bodyPr>
          <a:lstStyle/>
          <a:p>
            <a:r>
              <a:rPr kumimoji="1" lang="en-US" altLang="ja-JP" sz="3200" dirty="0">
                <a:latin typeface="Meiryo UI" panose="020B0604030504040204" pitchFamily="50" charset="-128"/>
                <a:ea typeface="Meiryo UI" panose="020B0604030504040204" pitchFamily="50" charset="-128"/>
              </a:rPr>
              <a:t>70</a:t>
            </a:r>
            <a:r>
              <a:rPr kumimoji="1" lang="ja-JP" altLang="en-US" sz="3200" dirty="0">
                <a:latin typeface="Meiryo UI" panose="020B0604030504040204" pitchFamily="50" charset="-128"/>
                <a:ea typeface="Meiryo UI" panose="020B0604030504040204" pitchFamily="50" charset="-128"/>
              </a:rPr>
              <a:t>年</a:t>
            </a:r>
            <a:endParaRPr kumimoji="1" lang="en-US" altLang="ja-JP" sz="32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481515305"/>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8D20457-6617-4431-9136-64674BE6E1A3}"/>
              </a:ext>
            </a:extLst>
          </p:cNvPr>
          <p:cNvSpPr>
            <a:spLocks noGrp="1"/>
          </p:cNvSpPr>
          <p:nvPr>
            <p:ph type="title"/>
          </p:nvPr>
        </p:nvSpPr>
        <p:spPr/>
        <p:txBody>
          <a:bodyPr/>
          <a:lstStyle/>
          <a:p>
            <a:r>
              <a:rPr lang="en-US" altLang="ja-JP" dirty="0"/>
              <a:t>5</a:t>
            </a:r>
            <a:r>
              <a:rPr kumimoji="1" lang="en-US" altLang="ja-JP" dirty="0"/>
              <a:t>.7</a:t>
            </a:r>
            <a:r>
              <a:rPr lang="ja-JP" altLang="en-US" dirty="0"/>
              <a:t>　国内外の規制（総量）</a:t>
            </a:r>
            <a:endParaRPr kumimoji="1" lang="ja-JP" altLang="en-US" dirty="0"/>
          </a:p>
        </p:txBody>
      </p:sp>
      <p:sp>
        <p:nvSpPr>
          <p:cNvPr id="4" name="正方形/長方形 3">
            <a:extLst>
              <a:ext uri="{FF2B5EF4-FFF2-40B4-BE49-F238E27FC236}">
                <a16:creationId xmlns:a16="http://schemas.microsoft.com/office/drawing/2014/main" id="{271F3960-E06B-4544-9BF6-974CD2039EBE}"/>
              </a:ext>
            </a:extLst>
          </p:cNvPr>
          <p:cNvSpPr/>
          <p:nvPr/>
        </p:nvSpPr>
        <p:spPr>
          <a:xfrm>
            <a:off x="370936" y="1190652"/>
            <a:ext cx="8402128" cy="911034"/>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marR="0" lvl="0" indent="-285750" algn="l" defTabSz="457200" rtl="0" eaLnBrk="1" fontAlgn="auto" latinLnBrk="0" hangingPunct="1">
              <a:lnSpc>
                <a:spcPct val="100000"/>
              </a:lnSpc>
              <a:spcBef>
                <a:spcPts val="0"/>
              </a:spcBef>
              <a:spcAft>
                <a:spcPts val="0"/>
              </a:spcAft>
              <a:buClrTx/>
              <a:buSzTx/>
              <a:buFont typeface="Wingdings" panose="05000000000000000000" pitchFamily="2" charset="2"/>
              <a:buChar char="l"/>
              <a:tabLst/>
              <a:defRPr/>
            </a:pPr>
            <a:r>
              <a:rPr kumimoji="1" lang="ja-JP" altLang="en-US"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国内の原子力発電所に対して、トリチウムの放出総量に関する規制基準値も、放出管理目標値</a:t>
            </a:r>
            <a:r>
              <a:rPr kumimoji="1" lang="en-US" altLang="ja-JP" sz="1800" b="0" i="0" u="none" strike="noStrike" kern="1200" cap="none" spc="0" normalizeH="0" baseline="30000" noProof="0" dirty="0">
                <a:ln>
                  <a:noFill/>
                </a:ln>
                <a:solidFill>
                  <a:prstClr val="black"/>
                </a:solidFill>
                <a:effectLst/>
                <a:uLnTx/>
                <a:uFillTx/>
                <a:latin typeface="Meiryo UI" panose="020B0604030504040204" pitchFamily="50" charset="-128"/>
                <a:ea typeface="Meiryo UI" panose="020B0604030504040204" pitchFamily="50" charset="-128"/>
              </a:rPr>
              <a:t>※1</a:t>
            </a:r>
            <a:r>
              <a:rPr kumimoji="1" lang="ja-JP" altLang="en-US" dirty="0">
                <a:solidFill>
                  <a:prstClr val="black"/>
                </a:solidFill>
                <a:latin typeface="Meiryo UI" panose="020B0604030504040204" pitchFamily="50" charset="-128"/>
                <a:ea typeface="Meiryo UI" panose="020B0604030504040204" pitchFamily="50" charset="-128"/>
              </a:rPr>
              <a:t>も</a:t>
            </a:r>
            <a:r>
              <a:rPr kumimoji="1" lang="ja-JP" altLang="en-US"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設定されていない。</a:t>
            </a:r>
            <a:endParaRPr kumimoji="1" lang="en-US" altLang="ja-JP"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endParaRPr>
          </a:p>
          <a:p>
            <a:pPr marL="285750" lvl="0" indent="-285750">
              <a:buFont typeface="Wingdings" panose="05000000000000000000" pitchFamily="2" charset="2"/>
              <a:buChar char="l"/>
              <a:defRPr/>
            </a:pPr>
            <a:r>
              <a:rPr kumimoji="1" lang="ja-JP" altLang="en-US" dirty="0">
                <a:solidFill>
                  <a:prstClr val="black"/>
                </a:solidFill>
                <a:latin typeface="Meiryo UI" panose="020B0604030504040204" pitchFamily="50" charset="-128"/>
                <a:ea typeface="Meiryo UI" panose="020B0604030504040204" pitchFamily="50" charset="-128"/>
              </a:rPr>
              <a:t>英国、仏国、カナダ</a:t>
            </a:r>
            <a:r>
              <a:rPr kumimoji="1" lang="ja-JP" altLang="en-US"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の原子力発電所では、総量規制の基準値が設定されている。</a:t>
            </a:r>
          </a:p>
        </p:txBody>
      </p:sp>
      <p:sp>
        <p:nvSpPr>
          <p:cNvPr id="8" name="正方形/長方形 7">
            <a:extLst>
              <a:ext uri="{FF2B5EF4-FFF2-40B4-BE49-F238E27FC236}">
                <a16:creationId xmlns:a16="http://schemas.microsoft.com/office/drawing/2014/main" id="{AE070024-F9FF-407D-9E20-C3F68DBD5E06}"/>
              </a:ext>
            </a:extLst>
          </p:cNvPr>
          <p:cNvSpPr/>
          <p:nvPr/>
        </p:nvSpPr>
        <p:spPr>
          <a:xfrm>
            <a:off x="370936" y="810127"/>
            <a:ext cx="8402128" cy="35636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国内外の原子力施設におけるトリチウムの放出総量に関する規制基準は？</a:t>
            </a:r>
            <a:endParaRPr kumimoji="1" lang="en-US" altLang="ja-JP"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endParaRPr>
          </a:p>
        </p:txBody>
      </p:sp>
      <p:graphicFrame>
        <p:nvGraphicFramePr>
          <p:cNvPr id="13" name="Group 4">
            <a:extLst>
              <a:ext uri="{FF2B5EF4-FFF2-40B4-BE49-F238E27FC236}">
                <a16:creationId xmlns:a16="http://schemas.microsoft.com/office/drawing/2014/main" id="{BA54F8C5-BB85-4E14-8B57-F9EE12FE009E}"/>
              </a:ext>
            </a:extLst>
          </p:cNvPr>
          <p:cNvGraphicFramePr>
            <a:graphicFrameLocks noGrp="1"/>
          </p:cNvGraphicFramePr>
          <p:nvPr>
            <p:extLst/>
          </p:nvPr>
        </p:nvGraphicFramePr>
        <p:xfrm>
          <a:off x="870857" y="2732650"/>
          <a:ext cx="7613186" cy="2310882"/>
        </p:xfrm>
        <a:graphic>
          <a:graphicData uri="http://schemas.openxmlformats.org/drawingml/2006/table">
            <a:tbl>
              <a:tblPr/>
              <a:tblGrid>
                <a:gridCol w="848542">
                  <a:extLst>
                    <a:ext uri="{9D8B030D-6E8A-4147-A177-3AD203B41FA5}">
                      <a16:colId xmlns:a16="http://schemas.microsoft.com/office/drawing/2014/main" val="20000"/>
                    </a:ext>
                  </a:extLst>
                </a:gridCol>
                <a:gridCol w="848542">
                  <a:extLst>
                    <a:ext uri="{9D8B030D-6E8A-4147-A177-3AD203B41FA5}">
                      <a16:colId xmlns:a16="http://schemas.microsoft.com/office/drawing/2014/main" val="359137781"/>
                    </a:ext>
                  </a:extLst>
                </a:gridCol>
                <a:gridCol w="1344102">
                  <a:extLst>
                    <a:ext uri="{9D8B030D-6E8A-4147-A177-3AD203B41FA5}">
                      <a16:colId xmlns:a16="http://schemas.microsoft.com/office/drawing/2014/main" val="20001"/>
                    </a:ext>
                  </a:extLst>
                </a:gridCol>
                <a:gridCol w="2393342">
                  <a:extLst>
                    <a:ext uri="{9D8B030D-6E8A-4147-A177-3AD203B41FA5}">
                      <a16:colId xmlns:a16="http://schemas.microsoft.com/office/drawing/2014/main" val="3623108838"/>
                    </a:ext>
                  </a:extLst>
                </a:gridCol>
                <a:gridCol w="2178658">
                  <a:extLst>
                    <a:ext uri="{9D8B030D-6E8A-4147-A177-3AD203B41FA5}">
                      <a16:colId xmlns:a16="http://schemas.microsoft.com/office/drawing/2014/main" val="20003"/>
                    </a:ext>
                  </a:extLst>
                </a:gridCol>
              </a:tblGrid>
              <a:tr h="0">
                <a:tc gridSpan="2">
                  <a:txBody>
                    <a:bodyPr/>
                    <a:lstStyle/>
                    <a:p>
                      <a:pPr marL="0" marR="0" lvl="0" indent="0" algn="ctr" defTabSz="914400" rtl="0" eaLnBrk="1" fontAlgn="base" latinLnBrk="0" hangingPunct="1">
                        <a:lnSpc>
                          <a:spcPct val="100000"/>
                        </a:lnSpc>
                        <a:spcBef>
                          <a:spcPct val="20000"/>
                        </a:spcBef>
                        <a:spcAft>
                          <a:spcPct val="0"/>
                        </a:spcAft>
                        <a:buClr>
                          <a:schemeClr val="tx2"/>
                        </a:buClr>
                        <a:buSzTx/>
                        <a:buFont typeface="Wingdings" pitchFamily="2" charset="2"/>
                        <a:buNone/>
                        <a:tabLst/>
                      </a:pPr>
                      <a:endParaRPr kumimoji="1" lang="ja-JP" altLang="ja-JP" sz="1200" b="0" i="0" u="none" strike="noStrike" cap="none" normalizeH="0" baseline="0" dirty="0">
                        <a:ln>
                          <a:noFill/>
                        </a:ln>
                        <a:solidFill>
                          <a:schemeClr val="tx1"/>
                        </a:solidFill>
                        <a:effectLst/>
                        <a:latin typeface="Meiryo UI" panose="020B0604030504040204" pitchFamily="50" charset="-128"/>
                        <a:ea typeface="Meiryo UI" panose="020B0604030504040204" pitchFamily="50" charset="-128"/>
                        <a:cs typeface="Microsoft GothicNeo" panose="020B0503020000020004" pitchFamily="34" charset="-127"/>
                      </a:endParaRPr>
                    </a:p>
                  </a:txBody>
                  <a:tcPr marL="89086" marR="89086" marT="44543" marB="44543" horzOverflow="overflow">
                    <a:lnL cap="flat">
                      <a:noFill/>
                    </a:lnL>
                    <a:lnR w="12700" cap="flat" cmpd="sng" algn="ctr">
                      <a:solidFill>
                        <a:schemeClr val="bg1"/>
                      </a:solidFill>
                      <a:prstDash val="solid"/>
                      <a:round/>
                      <a:headEnd type="none" w="med" len="med"/>
                      <a:tailEnd type="none" w="med" len="med"/>
                    </a:lnR>
                    <a:lnT cap="flat">
                      <a:noFill/>
                    </a:lnT>
                    <a:lnB w="12700" cap="flat" cmpd="sng" algn="ctr">
                      <a:solidFill>
                        <a:schemeClr val="bg1"/>
                      </a:solidFill>
                      <a:prstDash val="solid"/>
                      <a:round/>
                      <a:headEnd type="none" w="med" len="med"/>
                      <a:tailEnd type="none" w="med" len="med"/>
                    </a:lnB>
                    <a:lnTlToBr>
                      <a:noFill/>
                    </a:lnTlToBr>
                    <a:lnBlToTr>
                      <a:noFill/>
                    </a:lnBlToTr>
                    <a:noFill/>
                  </a:tcPr>
                </a:tc>
                <a:tc hMerge="1">
                  <a:txBody>
                    <a:bodyPr/>
                    <a:lstStyle/>
                    <a:p>
                      <a:endParaRPr kumimoji="1" lang="ja-JP" altLang="en-US"/>
                    </a:p>
                  </a:txBody>
                  <a:tcPr/>
                </a:tc>
                <a:tc>
                  <a:txBody>
                    <a:bodyPr/>
                    <a:lstStyle/>
                    <a:p>
                      <a:pPr marL="0" marR="0" lvl="0" indent="0" algn="ctr" defTabSz="914400" rtl="0" eaLnBrk="1" fontAlgn="base" latinLnBrk="0" hangingPunct="1">
                        <a:lnSpc>
                          <a:spcPct val="100000"/>
                        </a:lnSpc>
                        <a:spcBef>
                          <a:spcPct val="20000"/>
                        </a:spcBef>
                        <a:spcAft>
                          <a:spcPct val="0"/>
                        </a:spcAft>
                        <a:buClr>
                          <a:schemeClr val="tx2"/>
                        </a:buClr>
                        <a:buSzTx/>
                        <a:buFont typeface="Wingdings" pitchFamily="2" charset="2"/>
                        <a:buNone/>
                        <a:tabLst/>
                      </a:pPr>
                      <a:r>
                        <a:rPr kumimoji="1" lang="ja-JP" altLang="en-US" sz="1200" b="0" i="0" u="none" strike="noStrike" cap="none" normalizeH="0" baseline="0" dirty="0">
                          <a:ln>
                            <a:noFill/>
                          </a:ln>
                          <a:solidFill>
                            <a:srgbClr val="FFFFFF"/>
                          </a:solidFill>
                          <a:effectLst/>
                          <a:latin typeface="Meiryo UI" panose="020B0604030504040204" pitchFamily="50" charset="-128"/>
                          <a:ea typeface="Meiryo UI" panose="020B0604030504040204" pitchFamily="50" charset="-128"/>
                          <a:cs typeface="Microsoft GothicNeo" panose="020B0503020000020004" pitchFamily="34" charset="-127"/>
                        </a:rPr>
                        <a:t>対象</a:t>
                      </a:r>
                      <a:endParaRPr kumimoji="1" lang="en-US" altLang="ja-JP" sz="1200" b="0" i="0" u="none" strike="noStrike" cap="none" normalizeH="0" baseline="0" dirty="0">
                        <a:ln>
                          <a:noFill/>
                        </a:ln>
                        <a:solidFill>
                          <a:srgbClr val="FFFFFF"/>
                        </a:solidFill>
                        <a:effectLst/>
                        <a:latin typeface="Meiryo UI" panose="020B0604030504040204" pitchFamily="50" charset="-128"/>
                        <a:ea typeface="Meiryo UI" panose="020B0604030504040204" pitchFamily="50" charset="-128"/>
                        <a:cs typeface="Microsoft GothicNeo" panose="020B0503020000020004" pitchFamily="34" charset="-127"/>
                      </a:endParaRPr>
                    </a:p>
                  </a:txBody>
                  <a:tcPr marL="35073" marR="35073" marT="35073" marB="35073"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647E9E"/>
                    </a:solidFill>
                  </a:tcPr>
                </a:tc>
                <a:tc>
                  <a:txBody>
                    <a:bodyPr/>
                    <a:lstStyle/>
                    <a:p>
                      <a:pPr algn="ctr"/>
                      <a:r>
                        <a:rPr kumimoji="1" lang="ja-JP" altLang="en-US" sz="1200" b="0" i="0" u="none" strike="noStrike" cap="none" normalizeH="0" baseline="0" dirty="0">
                          <a:ln>
                            <a:noFill/>
                          </a:ln>
                          <a:solidFill>
                            <a:srgbClr val="FFFFFF"/>
                          </a:solidFill>
                          <a:effectLst/>
                          <a:latin typeface="Meiryo UI" panose="020B0604030504040204" pitchFamily="50" charset="-128"/>
                          <a:ea typeface="Meiryo UI" panose="020B0604030504040204" pitchFamily="50" charset="-128"/>
                          <a:cs typeface="Microsoft GothicNeo" panose="020B0503020000020004" pitchFamily="34" charset="-127"/>
                        </a:rPr>
                        <a:t>液体廃棄物</a:t>
                      </a:r>
                      <a:endParaRPr kumimoji="1" lang="ja-JP" altLang="en-US" dirty="0">
                        <a:latin typeface="Meiryo UI" panose="020B0604030504040204" pitchFamily="50" charset="-128"/>
                        <a:ea typeface="Meiryo UI" panose="020B0604030504040204" pitchFamily="50" charset="-128"/>
                        <a:cs typeface="Microsoft GothicNeo" panose="020B0503020000020004" pitchFamily="34" charset="-127"/>
                      </a:endParaRPr>
                    </a:p>
                  </a:txBody>
                  <a:tcPr marL="35073" marR="35073" marT="35073" marB="35073"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647E9E"/>
                    </a:solidFill>
                  </a:tcPr>
                </a:tc>
                <a:tc>
                  <a:txBody>
                    <a:bodyPr/>
                    <a:lstStyle/>
                    <a:p>
                      <a:pPr marL="0" marR="0" lvl="0" indent="0" algn="ctr" defTabSz="914400" rtl="0" eaLnBrk="1" fontAlgn="base" latinLnBrk="0" hangingPunct="1">
                        <a:lnSpc>
                          <a:spcPct val="100000"/>
                        </a:lnSpc>
                        <a:spcBef>
                          <a:spcPct val="20000"/>
                        </a:spcBef>
                        <a:spcAft>
                          <a:spcPct val="0"/>
                        </a:spcAft>
                        <a:buClr>
                          <a:schemeClr val="tx2"/>
                        </a:buClr>
                        <a:buSzTx/>
                        <a:buFont typeface="Wingdings" pitchFamily="2" charset="2"/>
                        <a:buNone/>
                        <a:tabLst/>
                      </a:pPr>
                      <a:r>
                        <a:rPr kumimoji="1" lang="ja-JP" altLang="en-US" sz="1200" b="0" i="0" u="none" strike="noStrike" cap="none" normalizeH="0" baseline="0" dirty="0">
                          <a:ln>
                            <a:noFill/>
                          </a:ln>
                          <a:solidFill>
                            <a:srgbClr val="FFFFFF"/>
                          </a:solidFill>
                          <a:effectLst/>
                          <a:latin typeface="Meiryo UI" panose="020B0604030504040204" pitchFamily="50" charset="-128"/>
                          <a:ea typeface="Meiryo UI" panose="020B0604030504040204" pitchFamily="50" charset="-128"/>
                          <a:cs typeface="Microsoft GothicNeo" panose="020B0503020000020004" pitchFamily="34" charset="-127"/>
                        </a:rPr>
                        <a:t>気体廃棄物</a:t>
                      </a:r>
                      <a:endParaRPr kumimoji="1" lang="en-US" altLang="ja-JP" sz="1200" b="0" i="0" u="none" strike="noStrike" cap="none" normalizeH="0" baseline="0" dirty="0">
                        <a:ln>
                          <a:noFill/>
                        </a:ln>
                        <a:solidFill>
                          <a:srgbClr val="FFFFFF"/>
                        </a:solidFill>
                        <a:effectLst/>
                        <a:latin typeface="Meiryo UI" panose="020B0604030504040204" pitchFamily="50" charset="-128"/>
                        <a:ea typeface="Meiryo UI" panose="020B0604030504040204" pitchFamily="50" charset="-128"/>
                        <a:cs typeface="Microsoft GothicNeo" panose="020B0503020000020004" pitchFamily="34" charset="-127"/>
                      </a:endParaRPr>
                    </a:p>
                  </a:txBody>
                  <a:tcPr marL="35073" marR="35073" marT="35073" marB="35073"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647E9E"/>
                    </a:solidFill>
                  </a:tcPr>
                </a:tc>
                <a:extLst>
                  <a:ext uri="{0D108BD9-81ED-4DB2-BD59-A6C34878D82A}">
                    <a16:rowId xmlns:a16="http://schemas.microsoft.com/office/drawing/2014/main" val="10000"/>
                  </a:ext>
                </a:extLst>
              </a:tr>
              <a:tr h="397257">
                <a:tc rowSpan="2">
                  <a:txBody>
                    <a:bodyPr/>
                    <a:lstStyle/>
                    <a:p>
                      <a:pPr marL="0" marR="0" lvl="0" indent="0" algn="ctr" defTabSz="914400" rtl="0" eaLnBrk="1" fontAlgn="base" latinLnBrk="0" hangingPunct="1">
                        <a:lnSpc>
                          <a:spcPct val="100000"/>
                        </a:lnSpc>
                        <a:spcBef>
                          <a:spcPct val="20000"/>
                        </a:spcBef>
                        <a:spcAft>
                          <a:spcPct val="0"/>
                        </a:spcAft>
                        <a:buClr>
                          <a:schemeClr val="tx2"/>
                        </a:buClr>
                        <a:buSzTx/>
                        <a:buFont typeface="Wingdings" pitchFamily="2" charset="2"/>
                        <a:buNone/>
                        <a:tabLst/>
                      </a:pPr>
                      <a:r>
                        <a:rPr kumimoji="1" lang="ja-JP" altLang="en-US" sz="1200" b="0" i="0" u="none" strike="noStrike" cap="none" normalizeH="0" baseline="0" dirty="0">
                          <a:ln>
                            <a:noFill/>
                          </a:ln>
                          <a:solidFill>
                            <a:srgbClr val="000000"/>
                          </a:solidFill>
                          <a:effectLst/>
                          <a:latin typeface="Meiryo UI" panose="020B0604030504040204" pitchFamily="50" charset="-128"/>
                          <a:ea typeface="Meiryo UI" panose="020B0604030504040204" pitchFamily="50" charset="-128"/>
                          <a:cs typeface="Microsoft GothicNeo" panose="020B0503020000020004" pitchFamily="34" charset="-127"/>
                        </a:rPr>
                        <a:t>英国</a:t>
                      </a:r>
                      <a:endParaRPr kumimoji="1" lang="en-US" altLang="ja-JP" sz="1200" b="0" i="0" u="none" strike="noStrike" cap="none" normalizeH="0" baseline="0" dirty="0">
                        <a:ln>
                          <a:noFill/>
                        </a:ln>
                        <a:solidFill>
                          <a:srgbClr val="000000"/>
                        </a:solidFill>
                        <a:effectLst/>
                        <a:latin typeface="Meiryo UI" panose="020B0604030504040204" pitchFamily="50" charset="-128"/>
                        <a:ea typeface="Meiryo UI" panose="020B0604030504040204" pitchFamily="50" charset="-128"/>
                        <a:cs typeface="Microsoft GothicNeo" panose="020B0503020000020004" pitchFamily="34" charset="-127"/>
                      </a:endParaRPr>
                    </a:p>
                  </a:txBody>
                  <a:tcPr marL="89086" marR="89086" marT="44543" marB="44543"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BBC8D9"/>
                    </a:solidFill>
                  </a:tcPr>
                </a:tc>
                <a:tc>
                  <a:txBody>
                    <a:bodyPr/>
                    <a:lstStyle/>
                    <a:p>
                      <a:pPr marL="0" marR="0" lvl="0" indent="0" algn="ctr" defTabSz="914400" rtl="0" eaLnBrk="1" fontAlgn="base" latinLnBrk="0" hangingPunct="1">
                        <a:lnSpc>
                          <a:spcPct val="100000"/>
                        </a:lnSpc>
                        <a:spcBef>
                          <a:spcPct val="20000"/>
                        </a:spcBef>
                        <a:spcAft>
                          <a:spcPct val="0"/>
                        </a:spcAft>
                        <a:buClr>
                          <a:schemeClr val="tx2"/>
                        </a:buClr>
                        <a:buSzTx/>
                        <a:buFont typeface="Wingdings" pitchFamily="2" charset="2"/>
                        <a:buNone/>
                        <a:tabLst/>
                        <a:defRPr/>
                      </a:pPr>
                      <a:r>
                        <a:rPr kumimoji="1" lang="ja-JP" altLang="en-US" sz="1200" b="0" i="0" u="none" strike="noStrike" cap="none" normalizeH="0" baseline="0" dirty="0">
                          <a:ln>
                            <a:noFill/>
                          </a:ln>
                          <a:solidFill>
                            <a:srgbClr val="000000"/>
                          </a:solidFill>
                          <a:effectLst/>
                          <a:latin typeface="Meiryo UI" panose="020B0604030504040204" pitchFamily="50" charset="-128"/>
                          <a:ea typeface="Meiryo UI" panose="020B0604030504040204" pitchFamily="50" charset="-128"/>
                          <a:cs typeface="Microsoft GothicNeo" panose="020B0503020000020004" pitchFamily="34" charset="-127"/>
                        </a:rPr>
                        <a:t>原子炉</a:t>
                      </a:r>
                      <a:endParaRPr kumimoji="1" lang="en-US" altLang="ja-JP" sz="1200" b="0" i="0" u="none" strike="noStrike" cap="none" normalizeH="0" baseline="0" dirty="0">
                        <a:ln>
                          <a:noFill/>
                        </a:ln>
                        <a:solidFill>
                          <a:srgbClr val="000000"/>
                        </a:solidFill>
                        <a:effectLst/>
                        <a:latin typeface="Meiryo UI" panose="020B0604030504040204" pitchFamily="50" charset="-128"/>
                        <a:ea typeface="Meiryo UI" panose="020B0604030504040204" pitchFamily="50" charset="-128"/>
                        <a:cs typeface="Microsoft GothicNeo" panose="020B0503020000020004" pitchFamily="34" charset="-127"/>
                      </a:endParaRPr>
                    </a:p>
                  </a:txBody>
                  <a:tcPr marL="30977" marR="30977" marT="30977" marB="30977"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BBC8D9"/>
                    </a:solidFill>
                  </a:tcPr>
                </a:tc>
                <a:tc>
                  <a:txBody>
                    <a:bodyPr/>
                    <a:lstStyle/>
                    <a:p>
                      <a:pPr marL="0" marR="0" lvl="0" indent="0" algn="ctr" defTabSz="914400" rtl="0" eaLnBrk="1" fontAlgn="base" latinLnBrk="0" hangingPunct="1">
                        <a:lnSpc>
                          <a:spcPct val="100000"/>
                        </a:lnSpc>
                        <a:spcBef>
                          <a:spcPct val="20000"/>
                        </a:spcBef>
                        <a:spcAft>
                          <a:spcPct val="0"/>
                        </a:spcAft>
                        <a:buClr>
                          <a:schemeClr val="tx2"/>
                        </a:buClr>
                        <a:buSzTx/>
                        <a:buFont typeface="Wingdings" pitchFamily="2" charset="2"/>
                        <a:buNone/>
                        <a:tabLst/>
                      </a:pPr>
                      <a:r>
                        <a:rPr kumimoji="1" lang="ja-JP" altLang="en-US" sz="1200" b="0" i="0" u="none" strike="noStrike" cap="none" normalizeH="0" baseline="0" dirty="0">
                          <a:ln>
                            <a:noFill/>
                          </a:ln>
                          <a:solidFill>
                            <a:schemeClr val="tx1"/>
                          </a:solidFill>
                          <a:effectLst/>
                          <a:latin typeface="Meiryo UI" panose="020B0604030504040204" pitchFamily="50" charset="-128"/>
                          <a:ea typeface="Meiryo UI" panose="020B0604030504040204" pitchFamily="50" charset="-128"/>
                          <a:cs typeface="Microsoft GothicNeo" panose="020B0503020000020004" pitchFamily="34" charset="-127"/>
                        </a:rPr>
                        <a:t>発電所毎</a:t>
                      </a:r>
                      <a:endParaRPr kumimoji="1" lang="en-US" altLang="ja-JP" sz="1200" b="0" i="0" u="none" strike="noStrike" cap="none" normalizeH="0" baseline="0" dirty="0">
                        <a:ln>
                          <a:noFill/>
                        </a:ln>
                        <a:solidFill>
                          <a:schemeClr val="tx1"/>
                        </a:solidFill>
                        <a:effectLst/>
                        <a:latin typeface="Meiryo UI" panose="020B0604030504040204" pitchFamily="50" charset="-128"/>
                        <a:ea typeface="Meiryo UI" panose="020B0604030504040204" pitchFamily="50" charset="-128"/>
                        <a:cs typeface="Microsoft GothicNeo" panose="020B0503020000020004" pitchFamily="34" charset="-127"/>
                      </a:endParaRPr>
                    </a:p>
                  </a:txBody>
                  <a:tcPr marL="30977" marR="30977" marT="30977" marB="30977"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0F0F0"/>
                    </a:solidFill>
                  </a:tcPr>
                </a:tc>
                <a:tc>
                  <a:txBody>
                    <a:bodyPr/>
                    <a:lstStyle/>
                    <a:p>
                      <a:pPr marL="0" marR="0" lvl="0" indent="0" algn="r" defTabSz="914400" rtl="0" eaLnBrk="1" fontAlgn="base" latinLnBrk="0" hangingPunct="1">
                        <a:lnSpc>
                          <a:spcPct val="100000"/>
                        </a:lnSpc>
                        <a:spcBef>
                          <a:spcPct val="20000"/>
                        </a:spcBef>
                        <a:spcAft>
                          <a:spcPct val="0"/>
                        </a:spcAft>
                        <a:buClr>
                          <a:schemeClr val="tx2"/>
                        </a:buClr>
                        <a:buSzTx/>
                        <a:buFont typeface="Wingdings" pitchFamily="2" charset="2"/>
                        <a:buNone/>
                        <a:tabLst/>
                      </a:pPr>
                      <a:r>
                        <a:rPr kumimoji="1" lang="en-US" altLang="ja-JP" sz="1200" b="0" i="0" u="none" strike="noStrike" cap="none" normalizeH="0" baseline="0" dirty="0">
                          <a:ln>
                            <a:noFill/>
                          </a:ln>
                          <a:solidFill>
                            <a:schemeClr val="tx1"/>
                          </a:solidFill>
                          <a:effectLst/>
                          <a:latin typeface="Meiryo UI" panose="020B0604030504040204" pitchFamily="50" charset="-128"/>
                          <a:ea typeface="Meiryo UI" panose="020B0604030504040204" pitchFamily="50" charset="-128"/>
                          <a:cs typeface="Microsoft GothicNeo" panose="020B0503020000020004" pitchFamily="34" charset="-127"/>
                        </a:rPr>
                        <a:t>80</a:t>
                      </a:r>
                      <a:r>
                        <a:rPr kumimoji="1" lang="ja-JP" altLang="en-US" sz="1200" b="0" i="0" u="none" strike="noStrike" cap="none" normalizeH="0" baseline="0" dirty="0">
                          <a:ln>
                            <a:noFill/>
                          </a:ln>
                          <a:solidFill>
                            <a:schemeClr val="tx1"/>
                          </a:solidFill>
                          <a:effectLst/>
                          <a:latin typeface="Meiryo UI" panose="020B0604030504040204" pitchFamily="50" charset="-128"/>
                          <a:ea typeface="Meiryo UI" panose="020B0604030504040204" pitchFamily="50" charset="-128"/>
                          <a:cs typeface="Microsoft GothicNeo" panose="020B0503020000020004" pitchFamily="34" charset="-127"/>
                        </a:rPr>
                        <a:t>～</a:t>
                      </a:r>
                      <a:r>
                        <a:rPr kumimoji="1" lang="en-US" altLang="ja-JP" sz="1200" b="0" i="0" u="none" strike="noStrike" cap="none" normalizeH="0" baseline="0" dirty="0">
                          <a:ln>
                            <a:noFill/>
                          </a:ln>
                          <a:solidFill>
                            <a:schemeClr val="tx1"/>
                          </a:solidFill>
                          <a:effectLst/>
                          <a:latin typeface="Meiryo UI" panose="020B0604030504040204" pitchFamily="50" charset="-128"/>
                          <a:ea typeface="Meiryo UI" panose="020B0604030504040204" pitchFamily="50" charset="-128"/>
                          <a:cs typeface="Microsoft GothicNeo" panose="020B0503020000020004" pitchFamily="34" charset="-127"/>
                        </a:rPr>
                        <a:t>700</a:t>
                      </a:r>
                      <a:r>
                        <a:rPr kumimoji="1" lang="ja-JP" altLang="en-US" sz="1200" b="0" i="0" u="none" strike="noStrike" cap="none" normalizeH="0" baseline="0" dirty="0">
                          <a:ln>
                            <a:noFill/>
                          </a:ln>
                          <a:solidFill>
                            <a:schemeClr val="tx1"/>
                          </a:solidFill>
                          <a:effectLst/>
                          <a:latin typeface="Meiryo UI" panose="020B0604030504040204" pitchFamily="50" charset="-128"/>
                          <a:ea typeface="Meiryo UI" panose="020B0604030504040204" pitchFamily="50" charset="-128"/>
                          <a:cs typeface="Microsoft GothicNeo" panose="020B0503020000020004" pitchFamily="34" charset="-127"/>
                        </a:rPr>
                        <a:t>兆</a:t>
                      </a:r>
                      <a:r>
                        <a:rPr kumimoji="1" lang="en-US" altLang="ja-JP" sz="1200" b="0" i="0" u="none" strike="noStrike" cap="none" normalizeH="0" baseline="0" dirty="0" err="1">
                          <a:ln>
                            <a:noFill/>
                          </a:ln>
                          <a:solidFill>
                            <a:schemeClr val="tx1"/>
                          </a:solidFill>
                          <a:effectLst/>
                          <a:latin typeface="Meiryo UI" panose="020B0604030504040204" pitchFamily="50" charset="-128"/>
                          <a:ea typeface="Meiryo UI" panose="020B0604030504040204" pitchFamily="50" charset="-128"/>
                          <a:cs typeface="Microsoft GothicNeo" panose="020B0503020000020004" pitchFamily="34" charset="-127"/>
                        </a:rPr>
                        <a:t>Bq</a:t>
                      </a:r>
                      <a:r>
                        <a:rPr kumimoji="1" lang="en-US" altLang="ja-JP" sz="1200" b="0" i="0" u="none" strike="noStrike" cap="none" normalizeH="0" baseline="0" dirty="0">
                          <a:ln>
                            <a:noFill/>
                          </a:ln>
                          <a:solidFill>
                            <a:schemeClr val="tx1"/>
                          </a:solidFill>
                          <a:effectLst/>
                          <a:latin typeface="Meiryo UI" panose="020B0604030504040204" pitchFamily="50" charset="-128"/>
                          <a:ea typeface="Meiryo UI" panose="020B0604030504040204" pitchFamily="50" charset="-128"/>
                          <a:cs typeface="Microsoft GothicNeo" panose="020B0503020000020004" pitchFamily="34" charset="-127"/>
                        </a:rPr>
                        <a:t>/</a:t>
                      </a:r>
                      <a:r>
                        <a:rPr kumimoji="1" lang="ja-JP" altLang="en-US" sz="1200" b="0" i="0" u="none" strike="noStrike" cap="none" normalizeH="0" baseline="0" dirty="0">
                          <a:ln>
                            <a:noFill/>
                          </a:ln>
                          <a:solidFill>
                            <a:schemeClr val="tx1"/>
                          </a:solidFill>
                          <a:effectLst/>
                          <a:latin typeface="Meiryo UI" panose="020B0604030504040204" pitchFamily="50" charset="-128"/>
                          <a:ea typeface="Meiryo UI" panose="020B0604030504040204" pitchFamily="50" charset="-128"/>
                          <a:cs typeface="Microsoft GothicNeo" panose="020B0503020000020004" pitchFamily="34" charset="-127"/>
                        </a:rPr>
                        <a:t>年</a:t>
                      </a:r>
                      <a:endParaRPr kumimoji="1" lang="en-US" altLang="ja-JP" sz="1200" b="0" i="0" u="none" strike="noStrike" cap="none" normalizeH="0" baseline="0" dirty="0">
                        <a:ln>
                          <a:noFill/>
                        </a:ln>
                        <a:solidFill>
                          <a:schemeClr val="tx1"/>
                        </a:solidFill>
                        <a:effectLst/>
                        <a:latin typeface="Meiryo UI" panose="020B0604030504040204" pitchFamily="50" charset="-128"/>
                        <a:ea typeface="Meiryo UI" panose="020B0604030504040204" pitchFamily="50" charset="-128"/>
                        <a:cs typeface="Microsoft GothicNeo" panose="020B0503020000020004" pitchFamily="34" charset="-127"/>
                      </a:endParaRPr>
                    </a:p>
                  </a:txBody>
                  <a:tcPr marL="30977" marR="30977" marT="30977" marB="30977"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0F0F0"/>
                    </a:solidFill>
                  </a:tcPr>
                </a:tc>
                <a:tc>
                  <a:txBody>
                    <a:bodyPr/>
                    <a:lstStyle/>
                    <a:p>
                      <a:pPr marL="0" marR="0" lvl="0" indent="0" algn="r" defTabSz="914400" rtl="0" eaLnBrk="1" fontAlgn="base" latinLnBrk="0" hangingPunct="1">
                        <a:lnSpc>
                          <a:spcPct val="100000"/>
                        </a:lnSpc>
                        <a:spcBef>
                          <a:spcPct val="20000"/>
                        </a:spcBef>
                        <a:spcAft>
                          <a:spcPct val="0"/>
                        </a:spcAft>
                        <a:buClr>
                          <a:schemeClr val="tx2"/>
                        </a:buClr>
                        <a:buSzTx/>
                        <a:buFont typeface="Wingdings" pitchFamily="2" charset="2"/>
                        <a:buNone/>
                        <a:tabLst/>
                        <a:defRPr/>
                      </a:pPr>
                      <a:r>
                        <a:rPr kumimoji="1" lang="en-US" altLang="ja-JP" sz="1200" b="0" i="0" u="none" strike="noStrike" cap="none" normalizeH="0" baseline="0" dirty="0">
                          <a:ln>
                            <a:noFill/>
                          </a:ln>
                          <a:solidFill>
                            <a:schemeClr val="tx1"/>
                          </a:solidFill>
                          <a:effectLst/>
                          <a:latin typeface="Meiryo UI" panose="020B0604030504040204" pitchFamily="50" charset="-128"/>
                          <a:ea typeface="Meiryo UI" panose="020B0604030504040204" pitchFamily="50" charset="-128"/>
                          <a:cs typeface="Microsoft GothicNeo" panose="020B0503020000020004" pitchFamily="34" charset="-127"/>
                        </a:rPr>
                        <a:t>3</a:t>
                      </a:r>
                      <a:r>
                        <a:rPr kumimoji="1" lang="ja-JP" altLang="en-US" sz="1200" b="0" i="0" u="none" strike="noStrike" cap="none" normalizeH="0" baseline="0" dirty="0">
                          <a:ln>
                            <a:noFill/>
                          </a:ln>
                          <a:solidFill>
                            <a:schemeClr val="tx1"/>
                          </a:solidFill>
                          <a:effectLst/>
                          <a:latin typeface="Meiryo UI" panose="020B0604030504040204" pitchFamily="50" charset="-128"/>
                          <a:ea typeface="Meiryo UI" panose="020B0604030504040204" pitchFamily="50" charset="-128"/>
                          <a:cs typeface="Microsoft GothicNeo" panose="020B0503020000020004" pitchFamily="34" charset="-127"/>
                        </a:rPr>
                        <a:t>～</a:t>
                      </a:r>
                      <a:r>
                        <a:rPr kumimoji="1" lang="en-US" altLang="ja-JP" sz="1200" b="0" i="0" u="none" strike="noStrike" cap="none" normalizeH="0" baseline="0" dirty="0">
                          <a:ln>
                            <a:noFill/>
                          </a:ln>
                          <a:solidFill>
                            <a:schemeClr val="tx1"/>
                          </a:solidFill>
                          <a:effectLst/>
                          <a:latin typeface="Meiryo UI" panose="020B0604030504040204" pitchFamily="50" charset="-128"/>
                          <a:ea typeface="Meiryo UI" panose="020B0604030504040204" pitchFamily="50" charset="-128"/>
                          <a:cs typeface="Microsoft GothicNeo" panose="020B0503020000020004" pitchFamily="34" charset="-127"/>
                        </a:rPr>
                        <a:t>15</a:t>
                      </a:r>
                      <a:r>
                        <a:rPr kumimoji="1" lang="ja-JP" altLang="en-US" sz="1200" b="0" i="0" u="none" strike="noStrike" cap="none" normalizeH="0" baseline="0" dirty="0">
                          <a:ln>
                            <a:noFill/>
                          </a:ln>
                          <a:solidFill>
                            <a:schemeClr val="tx1"/>
                          </a:solidFill>
                          <a:effectLst/>
                          <a:latin typeface="Meiryo UI" panose="020B0604030504040204" pitchFamily="50" charset="-128"/>
                          <a:ea typeface="Meiryo UI" panose="020B0604030504040204" pitchFamily="50" charset="-128"/>
                          <a:cs typeface="Microsoft GothicNeo" panose="020B0503020000020004" pitchFamily="34" charset="-127"/>
                        </a:rPr>
                        <a:t>兆</a:t>
                      </a:r>
                      <a:r>
                        <a:rPr kumimoji="1" lang="en-US" altLang="ja-JP" sz="1200" b="0" i="0" u="none" strike="noStrike" cap="none" normalizeH="0" baseline="0" dirty="0" err="1">
                          <a:ln>
                            <a:noFill/>
                          </a:ln>
                          <a:solidFill>
                            <a:schemeClr val="tx1"/>
                          </a:solidFill>
                          <a:effectLst/>
                          <a:latin typeface="Meiryo UI" panose="020B0604030504040204" pitchFamily="50" charset="-128"/>
                          <a:ea typeface="Meiryo UI" panose="020B0604030504040204" pitchFamily="50" charset="-128"/>
                          <a:cs typeface="Microsoft GothicNeo" panose="020B0503020000020004" pitchFamily="34" charset="-127"/>
                        </a:rPr>
                        <a:t>Bq</a:t>
                      </a:r>
                      <a:r>
                        <a:rPr kumimoji="1" lang="en-US" altLang="ja-JP" sz="1200" b="0" i="0" u="none" strike="noStrike" cap="none" normalizeH="0" baseline="0" dirty="0">
                          <a:ln>
                            <a:noFill/>
                          </a:ln>
                          <a:solidFill>
                            <a:schemeClr val="tx1"/>
                          </a:solidFill>
                          <a:effectLst/>
                          <a:latin typeface="Meiryo UI" panose="020B0604030504040204" pitchFamily="50" charset="-128"/>
                          <a:ea typeface="Meiryo UI" panose="020B0604030504040204" pitchFamily="50" charset="-128"/>
                          <a:cs typeface="Microsoft GothicNeo" panose="020B0503020000020004" pitchFamily="34" charset="-127"/>
                        </a:rPr>
                        <a:t>/</a:t>
                      </a:r>
                      <a:r>
                        <a:rPr kumimoji="1" lang="ja-JP" altLang="en-US" sz="1200" b="0" i="0" u="none" strike="noStrike" cap="none" normalizeH="0" baseline="0" dirty="0">
                          <a:ln>
                            <a:noFill/>
                          </a:ln>
                          <a:solidFill>
                            <a:schemeClr val="tx1"/>
                          </a:solidFill>
                          <a:effectLst/>
                          <a:latin typeface="Meiryo UI" panose="020B0604030504040204" pitchFamily="50" charset="-128"/>
                          <a:ea typeface="Meiryo UI" panose="020B0604030504040204" pitchFamily="50" charset="-128"/>
                          <a:cs typeface="Microsoft GothicNeo" panose="020B0503020000020004" pitchFamily="34" charset="-127"/>
                        </a:rPr>
                        <a:t>年</a:t>
                      </a:r>
                      <a:endParaRPr kumimoji="1" lang="en-US" altLang="ja-JP" sz="1200" b="0" i="0" u="none" strike="noStrike" cap="none" normalizeH="0" baseline="0" dirty="0">
                        <a:ln>
                          <a:noFill/>
                        </a:ln>
                        <a:solidFill>
                          <a:schemeClr val="tx1"/>
                        </a:solidFill>
                        <a:effectLst/>
                        <a:latin typeface="Meiryo UI" panose="020B0604030504040204" pitchFamily="50" charset="-128"/>
                        <a:ea typeface="Meiryo UI" panose="020B0604030504040204" pitchFamily="50" charset="-128"/>
                        <a:cs typeface="Microsoft GothicNeo" panose="020B0503020000020004" pitchFamily="34" charset="-127"/>
                      </a:endParaRPr>
                    </a:p>
                  </a:txBody>
                  <a:tcPr marL="30977" marR="30977" marT="30977" marB="30977"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0F0F0"/>
                    </a:solidFill>
                  </a:tcPr>
                </a:tc>
                <a:extLst>
                  <a:ext uri="{0D108BD9-81ED-4DB2-BD59-A6C34878D82A}">
                    <a16:rowId xmlns:a16="http://schemas.microsoft.com/office/drawing/2014/main" val="10002"/>
                  </a:ext>
                </a:extLst>
              </a:tr>
              <a:tr h="223200">
                <a:tc vMerge="1">
                  <a:txBody>
                    <a:bodyPr/>
                    <a:lstStyle/>
                    <a:p>
                      <a:endParaRPr kumimoji="1" lang="ja-JP" altLang="en-US"/>
                    </a:p>
                  </a:txBody>
                  <a:tcPr/>
                </a:tc>
                <a:tc>
                  <a:txBody>
                    <a:bodyPr/>
                    <a:lstStyle/>
                    <a:p>
                      <a:pPr marL="0" marR="0" lvl="0" indent="0" algn="ctr" defTabSz="914400" rtl="0" eaLnBrk="1" fontAlgn="base" latinLnBrk="0" hangingPunct="1">
                        <a:lnSpc>
                          <a:spcPct val="100000"/>
                        </a:lnSpc>
                        <a:spcBef>
                          <a:spcPct val="20000"/>
                        </a:spcBef>
                        <a:spcAft>
                          <a:spcPct val="0"/>
                        </a:spcAft>
                        <a:buClr>
                          <a:schemeClr val="tx2"/>
                        </a:buClr>
                        <a:buSzTx/>
                        <a:buFont typeface="Wingdings" pitchFamily="2" charset="2"/>
                        <a:buNone/>
                        <a:tabLst/>
                        <a:defRPr/>
                      </a:pPr>
                      <a:r>
                        <a:rPr kumimoji="1" lang="ja-JP" altLang="en-US" sz="1200" b="0" i="0" u="none" strike="noStrike" cap="none" normalizeH="0" baseline="0" dirty="0">
                          <a:ln>
                            <a:noFill/>
                          </a:ln>
                          <a:solidFill>
                            <a:srgbClr val="000000"/>
                          </a:solidFill>
                          <a:effectLst/>
                          <a:latin typeface="Meiryo UI" panose="020B0604030504040204" pitchFamily="50" charset="-128"/>
                          <a:ea typeface="Meiryo UI" panose="020B0604030504040204" pitchFamily="50" charset="-128"/>
                          <a:cs typeface="Microsoft GothicNeo" panose="020B0503020000020004" pitchFamily="34" charset="-127"/>
                        </a:rPr>
                        <a:t>再処理</a:t>
                      </a:r>
                      <a:endParaRPr kumimoji="1" lang="en-US" altLang="ja-JP" sz="1200" b="0" i="0" u="none" strike="noStrike" cap="none" normalizeH="0" baseline="0" dirty="0">
                        <a:ln>
                          <a:noFill/>
                        </a:ln>
                        <a:solidFill>
                          <a:srgbClr val="000000"/>
                        </a:solidFill>
                        <a:effectLst/>
                        <a:latin typeface="Meiryo UI" panose="020B0604030504040204" pitchFamily="50" charset="-128"/>
                        <a:ea typeface="Meiryo UI" panose="020B0604030504040204" pitchFamily="50" charset="-128"/>
                        <a:cs typeface="Microsoft GothicNeo" panose="020B0503020000020004" pitchFamily="34" charset="-127"/>
                      </a:endParaRPr>
                    </a:p>
                  </a:txBody>
                  <a:tcPr marL="30977" marR="30977" marT="30977" marB="30977"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BBC8D9"/>
                    </a:solidFill>
                  </a:tcPr>
                </a:tc>
                <a:tc>
                  <a:txBody>
                    <a:bodyPr/>
                    <a:lstStyle/>
                    <a:p>
                      <a:pPr marL="0" marR="0" lvl="0" indent="0" algn="ctr" defTabSz="914400" rtl="0" eaLnBrk="1" fontAlgn="base" latinLnBrk="0" hangingPunct="1">
                        <a:lnSpc>
                          <a:spcPct val="100000"/>
                        </a:lnSpc>
                        <a:spcBef>
                          <a:spcPct val="20000"/>
                        </a:spcBef>
                        <a:spcAft>
                          <a:spcPct val="0"/>
                        </a:spcAft>
                        <a:buClr>
                          <a:schemeClr val="tx2"/>
                        </a:buClr>
                        <a:buSzTx/>
                        <a:buFont typeface="Wingdings" pitchFamily="2" charset="2"/>
                        <a:buNone/>
                        <a:tabLst/>
                      </a:pPr>
                      <a:r>
                        <a:rPr kumimoji="1" lang="ja-JP" altLang="en-US" sz="1200" b="0" i="0" u="none" strike="noStrike" cap="none" normalizeH="0" baseline="0" dirty="0">
                          <a:ln>
                            <a:noFill/>
                          </a:ln>
                          <a:solidFill>
                            <a:schemeClr val="tx1"/>
                          </a:solidFill>
                          <a:effectLst/>
                          <a:latin typeface="Meiryo UI" panose="020B0604030504040204" pitchFamily="50" charset="-128"/>
                          <a:ea typeface="Meiryo UI" panose="020B0604030504040204" pitchFamily="50" charset="-128"/>
                          <a:cs typeface="Microsoft GothicNeo" panose="020B0503020000020004" pitchFamily="34" charset="-127"/>
                        </a:rPr>
                        <a:t>セラフィールド</a:t>
                      </a:r>
                      <a:r>
                        <a:rPr kumimoji="1" lang="en-US" altLang="ja-JP" sz="1200" b="0" i="0" u="none" strike="noStrike" cap="none" normalizeH="0" baseline="30000" dirty="0">
                          <a:ln>
                            <a:noFill/>
                          </a:ln>
                          <a:solidFill>
                            <a:schemeClr val="tx1"/>
                          </a:solidFill>
                          <a:effectLst/>
                          <a:latin typeface="Meiryo UI" panose="020B0604030504040204" pitchFamily="50" charset="-128"/>
                          <a:ea typeface="Meiryo UI" panose="020B0604030504040204" pitchFamily="50" charset="-128"/>
                          <a:cs typeface="Microsoft GothicNeo" panose="020B0503020000020004" pitchFamily="34" charset="-127"/>
                        </a:rPr>
                        <a:t>※2</a:t>
                      </a:r>
                    </a:p>
                  </a:txBody>
                  <a:tcPr marL="30977" marR="30977" marT="30977" marB="30977"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0F0F0"/>
                    </a:solidFill>
                  </a:tcPr>
                </a:tc>
                <a:tc>
                  <a:txBody>
                    <a:bodyPr/>
                    <a:lstStyle/>
                    <a:p>
                      <a:pPr marL="0" marR="0" lvl="0" indent="0" algn="r" defTabSz="914400" rtl="0" eaLnBrk="1" fontAlgn="base" latinLnBrk="0" hangingPunct="1">
                        <a:lnSpc>
                          <a:spcPct val="100000"/>
                        </a:lnSpc>
                        <a:spcBef>
                          <a:spcPct val="20000"/>
                        </a:spcBef>
                        <a:spcAft>
                          <a:spcPct val="0"/>
                        </a:spcAft>
                        <a:buClr>
                          <a:schemeClr val="tx2"/>
                        </a:buClr>
                        <a:buSzTx/>
                        <a:buFont typeface="Wingdings" pitchFamily="2" charset="2"/>
                        <a:buNone/>
                        <a:tabLst/>
                        <a:defRPr/>
                      </a:pPr>
                      <a:r>
                        <a:rPr kumimoji="1" lang="en-US" altLang="ja-JP" sz="1200" b="0" i="0" u="none" strike="noStrike" cap="none" normalizeH="0" baseline="0" dirty="0">
                          <a:ln>
                            <a:noFill/>
                          </a:ln>
                          <a:solidFill>
                            <a:schemeClr val="tx1"/>
                          </a:solidFill>
                          <a:effectLst/>
                          <a:latin typeface="Meiryo UI" panose="020B0604030504040204" pitchFamily="50" charset="-128"/>
                          <a:ea typeface="Meiryo UI" panose="020B0604030504040204" pitchFamily="50" charset="-128"/>
                          <a:cs typeface="Microsoft GothicNeo" panose="020B0503020000020004" pitchFamily="34" charset="-127"/>
                        </a:rPr>
                        <a:t>18,000</a:t>
                      </a:r>
                      <a:r>
                        <a:rPr kumimoji="1" lang="ja-JP" altLang="en-US" sz="1200" b="0" i="0" u="none" strike="noStrike" cap="none" normalizeH="0" baseline="0" dirty="0">
                          <a:ln>
                            <a:noFill/>
                          </a:ln>
                          <a:solidFill>
                            <a:schemeClr val="tx1"/>
                          </a:solidFill>
                          <a:effectLst/>
                          <a:latin typeface="Meiryo UI" panose="020B0604030504040204" pitchFamily="50" charset="-128"/>
                          <a:ea typeface="Meiryo UI" panose="020B0604030504040204" pitchFamily="50" charset="-128"/>
                          <a:cs typeface="Microsoft GothicNeo" panose="020B0503020000020004" pitchFamily="34" charset="-127"/>
                        </a:rPr>
                        <a:t>兆</a:t>
                      </a:r>
                      <a:r>
                        <a:rPr kumimoji="1" lang="en-US" altLang="ja-JP" sz="1200" b="0" i="0" u="none" strike="noStrike" cap="none" normalizeH="0" baseline="0" dirty="0" err="1">
                          <a:ln>
                            <a:noFill/>
                          </a:ln>
                          <a:solidFill>
                            <a:schemeClr val="tx1"/>
                          </a:solidFill>
                          <a:effectLst/>
                          <a:latin typeface="Meiryo UI" panose="020B0604030504040204" pitchFamily="50" charset="-128"/>
                          <a:ea typeface="Meiryo UI" panose="020B0604030504040204" pitchFamily="50" charset="-128"/>
                          <a:cs typeface="Microsoft GothicNeo" panose="020B0503020000020004" pitchFamily="34" charset="-127"/>
                        </a:rPr>
                        <a:t>Bq</a:t>
                      </a:r>
                      <a:r>
                        <a:rPr kumimoji="1" lang="en-US" altLang="ja-JP" sz="1200" b="0" i="0" u="none" strike="noStrike" cap="none" normalizeH="0" baseline="0" dirty="0">
                          <a:ln>
                            <a:noFill/>
                          </a:ln>
                          <a:solidFill>
                            <a:schemeClr val="tx1"/>
                          </a:solidFill>
                          <a:effectLst/>
                          <a:latin typeface="Meiryo UI" panose="020B0604030504040204" pitchFamily="50" charset="-128"/>
                          <a:ea typeface="Meiryo UI" panose="020B0604030504040204" pitchFamily="50" charset="-128"/>
                          <a:cs typeface="Microsoft GothicNeo" panose="020B0503020000020004" pitchFamily="34" charset="-127"/>
                        </a:rPr>
                        <a:t>/</a:t>
                      </a:r>
                      <a:r>
                        <a:rPr kumimoji="1" lang="ja-JP" altLang="en-US" sz="1200" b="0" i="0" u="none" strike="noStrike" cap="none" normalizeH="0" baseline="0" dirty="0">
                          <a:ln>
                            <a:noFill/>
                          </a:ln>
                          <a:solidFill>
                            <a:schemeClr val="tx1"/>
                          </a:solidFill>
                          <a:effectLst/>
                          <a:latin typeface="Meiryo UI" panose="020B0604030504040204" pitchFamily="50" charset="-128"/>
                          <a:ea typeface="Meiryo UI" panose="020B0604030504040204" pitchFamily="50" charset="-128"/>
                          <a:cs typeface="Microsoft GothicNeo" panose="020B0503020000020004" pitchFamily="34" charset="-127"/>
                        </a:rPr>
                        <a:t>年</a:t>
                      </a:r>
                      <a:endParaRPr kumimoji="1" lang="en-US" altLang="ja-JP" sz="1200" b="0" i="0" u="none" strike="noStrike" cap="none" normalizeH="0" baseline="0" dirty="0">
                        <a:ln>
                          <a:noFill/>
                        </a:ln>
                        <a:solidFill>
                          <a:schemeClr val="tx1"/>
                        </a:solidFill>
                        <a:effectLst/>
                        <a:latin typeface="Meiryo UI" panose="020B0604030504040204" pitchFamily="50" charset="-128"/>
                        <a:ea typeface="Meiryo UI" panose="020B0604030504040204" pitchFamily="50" charset="-128"/>
                        <a:cs typeface="Microsoft GothicNeo" panose="020B0503020000020004" pitchFamily="34" charset="-127"/>
                      </a:endParaRPr>
                    </a:p>
                  </a:txBody>
                  <a:tcPr marL="30977" marR="30977" marT="30977" marB="30977"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0F0F0"/>
                    </a:solidFill>
                  </a:tcPr>
                </a:tc>
                <a:tc>
                  <a:txBody>
                    <a:bodyPr/>
                    <a:lstStyle/>
                    <a:p>
                      <a:pPr marL="0" marR="0" lvl="0" indent="0" algn="r" defTabSz="914400" rtl="0" eaLnBrk="1" fontAlgn="base" latinLnBrk="0" hangingPunct="1">
                        <a:lnSpc>
                          <a:spcPct val="100000"/>
                        </a:lnSpc>
                        <a:spcBef>
                          <a:spcPct val="20000"/>
                        </a:spcBef>
                        <a:spcAft>
                          <a:spcPct val="0"/>
                        </a:spcAft>
                        <a:buClr>
                          <a:schemeClr val="tx2"/>
                        </a:buClr>
                        <a:buSzTx/>
                        <a:buFont typeface="Wingdings" pitchFamily="2" charset="2"/>
                        <a:buNone/>
                        <a:tabLst/>
                        <a:defRPr/>
                      </a:pPr>
                      <a:r>
                        <a:rPr kumimoji="1" lang="en-US" altLang="ja-JP" sz="1200" b="0" i="0" u="none" strike="noStrike" cap="none" normalizeH="0" baseline="0" dirty="0">
                          <a:ln>
                            <a:noFill/>
                          </a:ln>
                          <a:solidFill>
                            <a:schemeClr val="tx1"/>
                          </a:solidFill>
                          <a:effectLst/>
                          <a:latin typeface="Meiryo UI" panose="020B0604030504040204" pitchFamily="50" charset="-128"/>
                          <a:ea typeface="Meiryo UI" panose="020B0604030504040204" pitchFamily="50" charset="-128"/>
                          <a:cs typeface="Microsoft GothicNeo" panose="020B0503020000020004" pitchFamily="34" charset="-127"/>
                        </a:rPr>
                        <a:t>1,100</a:t>
                      </a:r>
                      <a:r>
                        <a:rPr kumimoji="1" lang="ja-JP" altLang="en-US" sz="1200" b="0" i="0" u="none" strike="noStrike" cap="none" normalizeH="0" baseline="0" dirty="0">
                          <a:ln>
                            <a:noFill/>
                          </a:ln>
                          <a:solidFill>
                            <a:schemeClr val="tx1"/>
                          </a:solidFill>
                          <a:effectLst/>
                          <a:latin typeface="Meiryo UI" panose="020B0604030504040204" pitchFamily="50" charset="-128"/>
                          <a:ea typeface="Meiryo UI" panose="020B0604030504040204" pitchFamily="50" charset="-128"/>
                          <a:cs typeface="Microsoft GothicNeo" panose="020B0503020000020004" pitchFamily="34" charset="-127"/>
                        </a:rPr>
                        <a:t>兆</a:t>
                      </a:r>
                      <a:r>
                        <a:rPr kumimoji="1" lang="en-US" altLang="ja-JP" sz="1200" b="0" i="0" u="none" strike="noStrike" cap="none" normalizeH="0" baseline="0" dirty="0" err="1">
                          <a:ln>
                            <a:noFill/>
                          </a:ln>
                          <a:solidFill>
                            <a:schemeClr val="tx1"/>
                          </a:solidFill>
                          <a:effectLst/>
                          <a:latin typeface="Meiryo UI" panose="020B0604030504040204" pitchFamily="50" charset="-128"/>
                          <a:ea typeface="Meiryo UI" panose="020B0604030504040204" pitchFamily="50" charset="-128"/>
                          <a:cs typeface="Microsoft GothicNeo" panose="020B0503020000020004" pitchFamily="34" charset="-127"/>
                        </a:rPr>
                        <a:t>Bq</a:t>
                      </a:r>
                      <a:r>
                        <a:rPr kumimoji="1" lang="en-US" altLang="ja-JP" sz="1200" b="0" i="0" u="none" strike="noStrike" cap="none" normalizeH="0" baseline="0" dirty="0">
                          <a:ln>
                            <a:noFill/>
                          </a:ln>
                          <a:solidFill>
                            <a:schemeClr val="tx1"/>
                          </a:solidFill>
                          <a:effectLst/>
                          <a:latin typeface="Meiryo UI" panose="020B0604030504040204" pitchFamily="50" charset="-128"/>
                          <a:ea typeface="Meiryo UI" panose="020B0604030504040204" pitchFamily="50" charset="-128"/>
                          <a:cs typeface="Microsoft GothicNeo" panose="020B0503020000020004" pitchFamily="34" charset="-127"/>
                        </a:rPr>
                        <a:t>/</a:t>
                      </a:r>
                      <a:r>
                        <a:rPr kumimoji="1" lang="ja-JP" altLang="en-US" sz="1200" b="0" i="0" u="none" strike="noStrike" cap="none" normalizeH="0" baseline="0" dirty="0">
                          <a:ln>
                            <a:noFill/>
                          </a:ln>
                          <a:solidFill>
                            <a:schemeClr val="tx1"/>
                          </a:solidFill>
                          <a:effectLst/>
                          <a:latin typeface="Meiryo UI" panose="020B0604030504040204" pitchFamily="50" charset="-128"/>
                          <a:ea typeface="Meiryo UI" panose="020B0604030504040204" pitchFamily="50" charset="-128"/>
                          <a:cs typeface="Microsoft GothicNeo" panose="020B0503020000020004" pitchFamily="34" charset="-127"/>
                        </a:rPr>
                        <a:t>年</a:t>
                      </a:r>
                      <a:endParaRPr kumimoji="1" lang="en-US" altLang="ja-JP" sz="1200" b="0" i="0" u="none" strike="noStrike" cap="none" normalizeH="0" baseline="0" dirty="0">
                        <a:ln>
                          <a:noFill/>
                        </a:ln>
                        <a:solidFill>
                          <a:schemeClr val="tx1"/>
                        </a:solidFill>
                        <a:effectLst/>
                        <a:latin typeface="Meiryo UI" panose="020B0604030504040204" pitchFamily="50" charset="-128"/>
                        <a:ea typeface="Meiryo UI" panose="020B0604030504040204" pitchFamily="50" charset="-128"/>
                        <a:cs typeface="Microsoft GothicNeo" panose="020B0503020000020004" pitchFamily="34" charset="-127"/>
                      </a:endParaRPr>
                    </a:p>
                  </a:txBody>
                  <a:tcPr marL="30977" marR="30977" marT="30977" marB="30977"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0F0F0"/>
                    </a:solidFill>
                  </a:tcPr>
                </a:tc>
                <a:extLst>
                  <a:ext uri="{0D108BD9-81ED-4DB2-BD59-A6C34878D82A}">
                    <a16:rowId xmlns:a16="http://schemas.microsoft.com/office/drawing/2014/main" val="1552919137"/>
                  </a:ext>
                </a:extLst>
              </a:tr>
              <a:tr h="575991">
                <a:tc rowSpan="2">
                  <a:txBody>
                    <a:bodyPr/>
                    <a:lstStyle/>
                    <a:p>
                      <a:pPr marL="0" marR="0" lvl="0" indent="0" algn="ctr" defTabSz="914400" rtl="0" eaLnBrk="1" fontAlgn="base" latinLnBrk="0" hangingPunct="1">
                        <a:lnSpc>
                          <a:spcPct val="100000"/>
                        </a:lnSpc>
                        <a:spcBef>
                          <a:spcPct val="20000"/>
                        </a:spcBef>
                        <a:spcAft>
                          <a:spcPct val="0"/>
                        </a:spcAft>
                        <a:buClr>
                          <a:schemeClr val="tx2"/>
                        </a:buClr>
                        <a:buSzTx/>
                        <a:buFont typeface="Wingdings" pitchFamily="2" charset="2"/>
                        <a:buNone/>
                        <a:tabLst/>
                      </a:pPr>
                      <a:r>
                        <a:rPr kumimoji="1" lang="ja-JP" altLang="en-US" sz="1200" b="0" i="0" u="none" strike="noStrike" cap="none" normalizeH="0" baseline="0" dirty="0">
                          <a:ln>
                            <a:noFill/>
                          </a:ln>
                          <a:solidFill>
                            <a:srgbClr val="000000"/>
                          </a:solidFill>
                          <a:effectLst/>
                          <a:latin typeface="Meiryo UI" panose="020B0604030504040204" pitchFamily="50" charset="-128"/>
                          <a:ea typeface="Meiryo UI" panose="020B0604030504040204" pitchFamily="50" charset="-128"/>
                          <a:cs typeface="Microsoft GothicNeo" panose="020B0503020000020004" pitchFamily="34" charset="-127"/>
                        </a:rPr>
                        <a:t>仏国</a:t>
                      </a:r>
                      <a:endParaRPr kumimoji="1" lang="en-US" altLang="ja-JP" sz="1200" b="0" i="0" u="none" strike="noStrike" cap="none" normalizeH="0" baseline="0" dirty="0">
                        <a:ln>
                          <a:noFill/>
                        </a:ln>
                        <a:solidFill>
                          <a:srgbClr val="000000"/>
                        </a:solidFill>
                        <a:effectLst/>
                        <a:latin typeface="Meiryo UI" panose="020B0604030504040204" pitchFamily="50" charset="-128"/>
                        <a:ea typeface="Meiryo UI" panose="020B0604030504040204" pitchFamily="50" charset="-128"/>
                        <a:cs typeface="Microsoft GothicNeo" panose="020B0503020000020004" pitchFamily="34" charset="-127"/>
                      </a:endParaRPr>
                    </a:p>
                  </a:txBody>
                  <a:tcPr marL="89086" marR="89086" marT="44543" marB="44543"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96A8C0"/>
                    </a:solidFill>
                  </a:tcPr>
                </a:tc>
                <a:tc>
                  <a:txBody>
                    <a:bodyPr/>
                    <a:lstStyle/>
                    <a:p>
                      <a:pPr marL="0" marR="0" lvl="0" indent="0" algn="ctr" defTabSz="914400" rtl="0" eaLnBrk="1" fontAlgn="base" latinLnBrk="0" hangingPunct="1">
                        <a:lnSpc>
                          <a:spcPct val="100000"/>
                        </a:lnSpc>
                        <a:spcBef>
                          <a:spcPct val="20000"/>
                        </a:spcBef>
                        <a:spcAft>
                          <a:spcPct val="0"/>
                        </a:spcAft>
                        <a:buClr>
                          <a:schemeClr val="tx2"/>
                        </a:buClr>
                        <a:buSzTx/>
                        <a:buFont typeface="Wingdings" pitchFamily="2" charset="2"/>
                        <a:buNone/>
                        <a:tabLst/>
                      </a:pPr>
                      <a:r>
                        <a:rPr kumimoji="1" lang="ja-JP" altLang="en-US" sz="1200" b="0" i="0" u="none" strike="noStrike" cap="none" normalizeH="0" baseline="0" dirty="0">
                          <a:ln>
                            <a:noFill/>
                          </a:ln>
                          <a:solidFill>
                            <a:srgbClr val="000000"/>
                          </a:solidFill>
                          <a:effectLst/>
                          <a:latin typeface="Meiryo UI" panose="020B0604030504040204" pitchFamily="50" charset="-128"/>
                          <a:ea typeface="Meiryo UI" panose="020B0604030504040204" pitchFamily="50" charset="-128"/>
                          <a:cs typeface="Microsoft GothicNeo" panose="020B0503020000020004" pitchFamily="34" charset="-127"/>
                        </a:rPr>
                        <a:t>原子炉</a:t>
                      </a:r>
                      <a:endParaRPr kumimoji="1" lang="en-US" altLang="ja-JP" sz="1200" b="0" i="0" u="none" strike="noStrike" cap="none" normalizeH="0" baseline="0" dirty="0">
                        <a:ln>
                          <a:noFill/>
                        </a:ln>
                        <a:solidFill>
                          <a:srgbClr val="000000"/>
                        </a:solidFill>
                        <a:effectLst/>
                        <a:latin typeface="Meiryo UI" panose="020B0604030504040204" pitchFamily="50" charset="-128"/>
                        <a:ea typeface="Meiryo UI" panose="020B0604030504040204" pitchFamily="50" charset="-128"/>
                        <a:cs typeface="Microsoft GothicNeo" panose="020B0503020000020004" pitchFamily="34" charset="-127"/>
                      </a:endParaRPr>
                    </a:p>
                  </a:txBody>
                  <a:tcPr marL="30977" marR="30977" marT="30977" marB="30977"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96A8C0"/>
                    </a:solidFill>
                  </a:tcPr>
                </a:tc>
                <a:tc>
                  <a:txBody>
                    <a:bodyPr/>
                    <a:lstStyle/>
                    <a:p>
                      <a:pPr marL="0" marR="0" lvl="0" indent="0" algn="ctr" defTabSz="914400" rtl="0" eaLnBrk="1" fontAlgn="base" latinLnBrk="0" hangingPunct="1">
                        <a:lnSpc>
                          <a:spcPct val="100000"/>
                        </a:lnSpc>
                        <a:spcBef>
                          <a:spcPct val="20000"/>
                        </a:spcBef>
                        <a:spcAft>
                          <a:spcPct val="0"/>
                        </a:spcAft>
                        <a:buClr>
                          <a:schemeClr val="tx2"/>
                        </a:buClr>
                        <a:buSzTx/>
                        <a:buFont typeface="Wingdings" pitchFamily="2" charset="2"/>
                        <a:buNone/>
                        <a:tabLst/>
                      </a:pPr>
                      <a:r>
                        <a:rPr kumimoji="1" lang="ja-JP" altLang="en-US" sz="1200" b="0" i="0" u="none" strike="noStrike" cap="none" normalizeH="0" baseline="0" dirty="0">
                          <a:ln>
                            <a:noFill/>
                          </a:ln>
                          <a:solidFill>
                            <a:schemeClr val="tx1"/>
                          </a:solidFill>
                          <a:effectLst/>
                          <a:latin typeface="Meiryo UI" panose="020B0604030504040204" pitchFamily="50" charset="-128"/>
                          <a:ea typeface="Meiryo UI" panose="020B0604030504040204" pitchFamily="50" charset="-128"/>
                          <a:cs typeface="Microsoft GothicNeo" panose="020B0503020000020004" pitchFamily="34" charset="-127"/>
                        </a:rPr>
                        <a:t>発電所毎</a:t>
                      </a:r>
                    </a:p>
                  </a:txBody>
                  <a:tcPr marL="30977" marR="30977" marT="30977" marB="30977"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1E1E1"/>
                    </a:solidFill>
                  </a:tcPr>
                </a:tc>
                <a:tc>
                  <a:txBody>
                    <a:bodyPr/>
                    <a:lstStyle/>
                    <a:p>
                      <a:pPr marL="0" marR="0" lvl="0" indent="0" algn="r" defTabSz="914400" rtl="0" eaLnBrk="1" fontAlgn="base" latinLnBrk="0" hangingPunct="1">
                        <a:lnSpc>
                          <a:spcPct val="100000"/>
                        </a:lnSpc>
                        <a:spcBef>
                          <a:spcPct val="20000"/>
                        </a:spcBef>
                        <a:spcAft>
                          <a:spcPct val="0"/>
                        </a:spcAft>
                        <a:buClr>
                          <a:schemeClr val="tx2"/>
                        </a:buClr>
                        <a:buSzTx/>
                        <a:buFont typeface="Wingdings" pitchFamily="2" charset="2"/>
                        <a:buNone/>
                        <a:tabLst/>
                        <a:defRPr/>
                      </a:pPr>
                      <a:r>
                        <a:rPr kumimoji="1" lang="ja-JP" altLang="en-US" sz="1200" b="0" i="0" u="none" strike="noStrike" cap="none" normalizeH="0" baseline="0" dirty="0">
                          <a:ln>
                            <a:noFill/>
                          </a:ln>
                          <a:solidFill>
                            <a:schemeClr val="tx1"/>
                          </a:solidFill>
                          <a:effectLst/>
                          <a:latin typeface="Meiryo UI" panose="020B0604030504040204" pitchFamily="50" charset="-128"/>
                          <a:ea typeface="Meiryo UI" panose="020B0604030504040204" pitchFamily="50" charset="-128"/>
                          <a:cs typeface="Microsoft GothicNeo" panose="020B0503020000020004" pitchFamily="34" charset="-127"/>
                        </a:rPr>
                        <a:t>（例） </a:t>
                      </a:r>
                      <a:r>
                        <a:rPr kumimoji="1" lang="en-US" altLang="ja-JP" sz="1200" b="0" i="0" u="none" strike="noStrike" cap="none" normalizeH="0" baseline="0" dirty="0">
                          <a:ln>
                            <a:noFill/>
                          </a:ln>
                          <a:solidFill>
                            <a:schemeClr val="tx1"/>
                          </a:solidFill>
                          <a:effectLst/>
                          <a:latin typeface="Meiryo UI" panose="020B0604030504040204" pitchFamily="50" charset="-128"/>
                          <a:ea typeface="Meiryo UI" panose="020B0604030504040204" pitchFamily="50" charset="-128"/>
                          <a:cs typeface="Microsoft GothicNeo" panose="020B0503020000020004" pitchFamily="34" charset="-127"/>
                        </a:rPr>
                        <a:t>45</a:t>
                      </a:r>
                      <a:r>
                        <a:rPr kumimoji="1" lang="ja-JP" altLang="en-US" sz="1200" b="0" i="0" u="none" strike="noStrike" cap="none" normalizeH="0" baseline="0" dirty="0">
                          <a:ln>
                            <a:noFill/>
                          </a:ln>
                          <a:solidFill>
                            <a:schemeClr val="tx1"/>
                          </a:solidFill>
                          <a:effectLst/>
                          <a:latin typeface="Meiryo UI" panose="020B0604030504040204" pitchFamily="50" charset="-128"/>
                          <a:ea typeface="Meiryo UI" panose="020B0604030504040204" pitchFamily="50" charset="-128"/>
                          <a:cs typeface="Microsoft GothicNeo" panose="020B0503020000020004" pitchFamily="34" charset="-127"/>
                        </a:rPr>
                        <a:t>兆</a:t>
                      </a:r>
                      <a:r>
                        <a:rPr kumimoji="1" lang="en-US" altLang="ja-JP" sz="1200" b="0" i="0" u="none" strike="noStrike" cap="none" normalizeH="0" baseline="0" dirty="0" err="1">
                          <a:ln>
                            <a:noFill/>
                          </a:ln>
                          <a:solidFill>
                            <a:schemeClr val="tx1"/>
                          </a:solidFill>
                          <a:effectLst/>
                          <a:latin typeface="Meiryo UI" panose="020B0604030504040204" pitchFamily="50" charset="-128"/>
                          <a:ea typeface="Meiryo UI" panose="020B0604030504040204" pitchFamily="50" charset="-128"/>
                          <a:cs typeface="Microsoft GothicNeo" panose="020B0503020000020004" pitchFamily="34" charset="-127"/>
                        </a:rPr>
                        <a:t>Bq</a:t>
                      </a:r>
                      <a:r>
                        <a:rPr kumimoji="1" lang="en-US" altLang="ja-JP" sz="1200" b="0" i="0" u="none" strike="noStrike" cap="none" normalizeH="0" baseline="0" dirty="0">
                          <a:ln>
                            <a:noFill/>
                          </a:ln>
                          <a:solidFill>
                            <a:schemeClr val="tx1"/>
                          </a:solidFill>
                          <a:effectLst/>
                          <a:latin typeface="Meiryo UI" panose="020B0604030504040204" pitchFamily="50" charset="-128"/>
                          <a:ea typeface="Meiryo UI" panose="020B0604030504040204" pitchFamily="50" charset="-128"/>
                          <a:cs typeface="Microsoft GothicNeo" panose="020B0503020000020004" pitchFamily="34" charset="-127"/>
                        </a:rPr>
                        <a:t>/</a:t>
                      </a:r>
                      <a:r>
                        <a:rPr kumimoji="1" lang="ja-JP" altLang="en-US" sz="1200" b="0" i="0" u="none" strike="noStrike" cap="none" normalizeH="0" baseline="0" dirty="0">
                          <a:ln>
                            <a:noFill/>
                          </a:ln>
                          <a:solidFill>
                            <a:schemeClr val="tx1"/>
                          </a:solidFill>
                          <a:effectLst/>
                          <a:latin typeface="Meiryo UI" panose="020B0604030504040204" pitchFamily="50" charset="-128"/>
                          <a:ea typeface="Meiryo UI" panose="020B0604030504040204" pitchFamily="50" charset="-128"/>
                          <a:cs typeface="Microsoft GothicNeo" panose="020B0503020000020004" pitchFamily="34" charset="-127"/>
                        </a:rPr>
                        <a:t>年</a:t>
                      </a:r>
                      <a:endParaRPr kumimoji="1" lang="en-US" altLang="ja-JP" sz="1200" b="0" i="0" u="none" strike="noStrike" cap="none" normalizeH="0" baseline="0" dirty="0">
                        <a:ln>
                          <a:noFill/>
                        </a:ln>
                        <a:solidFill>
                          <a:schemeClr val="tx1"/>
                        </a:solidFill>
                        <a:effectLst/>
                        <a:latin typeface="Meiryo UI" panose="020B0604030504040204" pitchFamily="50" charset="-128"/>
                        <a:ea typeface="Meiryo UI" panose="020B0604030504040204" pitchFamily="50" charset="-128"/>
                        <a:cs typeface="Microsoft GothicNeo" panose="020B0503020000020004" pitchFamily="34" charset="-127"/>
                      </a:endParaRPr>
                    </a:p>
                    <a:p>
                      <a:pPr marL="0" marR="0" lvl="0" indent="0" algn="r" defTabSz="914400" rtl="0" eaLnBrk="1" fontAlgn="base" latinLnBrk="0" hangingPunct="1">
                        <a:lnSpc>
                          <a:spcPct val="100000"/>
                        </a:lnSpc>
                        <a:spcBef>
                          <a:spcPct val="20000"/>
                        </a:spcBef>
                        <a:spcAft>
                          <a:spcPct val="0"/>
                        </a:spcAft>
                        <a:buClr>
                          <a:schemeClr val="tx2"/>
                        </a:buClr>
                        <a:buSzTx/>
                        <a:buFont typeface="Wingdings" pitchFamily="2" charset="2"/>
                        <a:buNone/>
                        <a:tabLst/>
                        <a:defRPr/>
                      </a:pPr>
                      <a:r>
                        <a:rPr kumimoji="1" lang="ja-JP" altLang="en-US" sz="1200" b="0" i="0" u="none" strike="noStrike" cap="none" normalizeH="0" baseline="0" dirty="0">
                          <a:ln>
                            <a:noFill/>
                          </a:ln>
                          <a:solidFill>
                            <a:schemeClr val="tx1"/>
                          </a:solidFill>
                          <a:effectLst/>
                          <a:latin typeface="Meiryo UI" panose="020B0604030504040204" pitchFamily="50" charset="-128"/>
                          <a:ea typeface="Meiryo UI" panose="020B0604030504040204" pitchFamily="50" charset="-128"/>
                          <a:cs typeface="Microsoft GothicNeo" panose="020B0503020000020004" pitchFamily="34" charset="-127"/>
                        </a:rPr>
                        <a:t>　　　</a:t>
                      </a:r>
                      <a:r>
                        <a:rPr kumimoji="1" lang="en-US" altLang="ja-JP" sz="1200" b="0" i="0" u="none" strike="noStrike" cap="none" normalizeH="0" baseline="0" dirty="0">
                          <a:ln>
                            <a:noFill/>
                          </a:ln>
                          <a:solidFill>
                            <a:schemeClr val="tx1"/>
                          </a:solidFill>
                          <a:effectLst/>
                          <a:latin typeface="Meiryo UI" panose="020B0604030504040204" pitchFamily="50" charset="-128"/>
                          <a:ea typeface="Meiryo UI" panose="020B0604030504040204" pitchFamily="50" charset="-128"/>
                          <a:cs typeface="Microsoft GothicNeo" panose="020B0503020000020004" pitchFamily="34" charset="-127"/>
                        </a:rPr>
                        <a:t>80</a:t>
                      </a:r>
                      <a:r>
                        <a:rPr kumimoji="1" lang="ja-JP" altLang="en-US" sz="1200" b="0" i="0" u="none" strike="noStrike" cap="none" normalizeH="0" baseline="0" dirty="0">
                          <a:ln>
                            <a:noFill/>
                          </a:ln>
                          <a:solidFill>
                            <a:schemeClr val="tx1"/>
                          </a:solidFill>
                          <a:effectLst/>
                          <a:latin typeface="Meiryo UI" panose="020B0604030504040204" pitchFamily="50" charset="-128"/>
                          <a:ea typeface="Meiryo UI" panose="020B0604030504040204" pitchFamily="50" charset="-128"/>
                          <a:cs typeface="Microsoft GothicNeo" panose="020B0503020000020004" pitchFamily="34" charset="-127"/>
                        </a:rPr>
                        <a:t>兆</a:t>
                      </a:r>
                      <a:r>
                        <a:rPr kumimoji="1" lang="en-US" altLang="ja-JP" sz="1200" b="0" i="0" u="none" strike="noStrike" cap="none" normalizeH="0" baseline="0" dirty="0" err="1">
                          <a:ln>
                            <a:noFill/>
                          </a:ln>
                          <a:solidFill>
                            <a:schemeClr val="tx1"/>
                          </a:solidFill>
                          <a:effectLst/>
                          <a:latin typeface="Meiryo UI" panose="020B0604030504040204" pitchFamily="50" charset="-128"/>
                          <a:ea typeface="Meiryo UI" panose="020B0604030504040204" pitchFamily="50" charset="-128"/>
                          <a:cs typeface="Microsoft GothicNeo" panose="020B0503020000020004" pitchFamily="34" charset="-127"/>
                        </a:rPr>
                        <a:t>Bq</a:t>
                      </a:r>
                      <a:r>
                        <a:rPr kumimoji="1" lang="en-US" altLang="ja-JP" sz="1200" b="0" i="0" u="none" strike="noStrike" cap="none" normalizeH="0" baseline="0" dirty="0">
                          <a:ln>
                            <a:noFill/>
                          </a:ln>
                          <a:solidFill>
                            <a:schemeClr val="tx1"/>
                          </a:solidFill>
                          <a:effectLst/>
                          <a:latin typeface="Meiryo UI" panose="020B0604030504040204" pitchFamily="50" charset="-128"/>
                          <a:ea typeface="Meiryo UI" panose="020B0604030504040204" pitchFamily="50" charset="-128"/>
                          <a:cs typeface="Microsoft GothicNeo" panose="020B0503020000020004" pitchFamily="34" charset="-127"/>
                        </a:rPr>
                        <a:t>/</a:t>
                      </a:r>
                      <a:r>
                        <a:rPr kumimoji="1" lang="ja-JP" altLang="en-US" sz="1200" b="0" i="0" u="none" strike="noStrike" cap="none" normalizeH="0" baseline="0" dirty="0">
                          <a:ln>
                            <a:noFill/>
                          </a:ln>
                          <a:solidFill>
                            <a:schemeClr val="tx1"/>
                          </a:solidFill>
                          <a:effectLst/>
                          <a:latin typeface="Meiryo UI" panose="020B0604030504040204" pitchFamily="50" charset="-128"/>
                          <a:ea typeface="Meiryo UI" panose="020B0604030504040204" pitchFamily="50" charset="-128"/>
                          <a:cs typeface="Microsoft GothicNeo" panose="020B0503020000020004" pitchFamily="34" charset="-127"/>
                        </a:rPr>
                        <a:t>年</a:t>
                      </a:r>
                      <a:endParaRPr kumimoji="1" lang="en-US" altLang="ja-JP" sz="1200" b="0" i="0" u="none" strike="noStrike" cap="none" normalizeH="0" baseline="0" dirty="0">
                        <a:ln>
                          <a:noFill/>
                        </a:ln>
                        <a:solidFill>
                          <a:schemeClr val="tx1"/>
                        </a:solidFill>
                        <a:effectLst/>
                        <a:latin typeface="Meiryo UI" panose="020B0604030504040204" pitchFamily="50" charset="-128"/>
                        <a:ea typeface="Meiryo UI" panose="020B0604030504040204" pitchFamily="50" charset="-128"/>
                        <a:cs typeface="Microsoft GothicNeo" panose="020B0503020000020004" pitchFamily="34" charset="-127"/>
                      </a:endParaRPr>
                    </a:p>
                  </a:txBody>
                  <a:tcPr marL="30977" marR="30977" marT="30977" marB="30977"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1E1E1"/>
                    </a:solidFill>
                  </a:tcPr>
                </a:tc>
                <a:tc>
                  <a:txBody>
                    <a:bodyPr/>
                    <a:lstStyle/>
                    <a:p>
                      <a:pPr marL="0" marR="0" lvl="0" indent="0" algn="r" defTabSz="914400" rtl="0" eaLnBrk="1" fontAlgn="base" latinLnBrk="0" hangingPunct="1">
                        <a:lnSpc>
                          <a:spcPct val="100000"/>
                        </a:lnSpc>
                        <a:spcBef>
                          <a:spcPct val="20000"/>
                        </a:spcBef>
                        <a:spcAft>
                          <a:spcPct val="0"/>
                        </a:spcAft>
                        <a:buClr>
                          <a:schemeClr val="tx2"/>
                        </a:buClr>
                        <a:buSzTx/>
                        <a:buFont typeface="Wingdings" pitchFamily="2" charset="2"/>
                        <a:buNone/>
                        <a:tabLst/>
                        <a:defRPr/>
                      </a:pPr>
                      <a:r>
                        <a:rPr kumimoji="1" lang="ja-JP" altLang="en-US" sz="1200" b="0" i="0" u="none" strike="noStrike" cap="none" normalizeH="0" baseline="0" dirty="0">
                          <a:ln>
                            <a:noFill/>
                          </a:ln>
                          <a:solidFill>
                            <a:schemeClr val="tx1"/>
                          </a:solidFill>
                          <a:effectLst/>
                          <a:latin typeface="Meiryo UI" panose="020B0604030504040204" pitchFamily="50" charset="-128"/>
                          <a:ea typeface="Meiryo UI" panose="020B0604030504040204" pitchFamily="50" charset="-128"/>
                          <a:cs typeface="Microsoft GothicNeo" panose="020B0503020000020004" pitchFamily="34" charset="-127"/>
                        </a:rPr>
                        <a:t>（例）　　</a:t>
                      </a:r>
                      <a:r>
                        <a:rPr kumimoji="1" lang="en-US" altLang="ja-JP" sz="1200" b="0" i="0" u="none" strike="noStrike" cap="none" normalizeH="0" baseline="0" dirty="0">
                          <a:ln>
                            <a:noFill/>
                          </a:ln>
                          <a:solidFill>
                            <a:schemeClr val="tx1"/>
                          </a:solidFill>
                          <a:effectLst/>
                          <a:latin typeface="Meiryo UI" panose="020B0604030504040204" pitchFamily="50" charset="-128"/>
                          <a:ea typeface="Meiryo UI" panose="020B0604030504040204" pitchFamily="50" charset="-128"/>
                          <a:cs typeface="Microsoft GothicNeo" panose="020B0503020000020004" pitchFamily="34" charset="-127"/>
                        </a:rPr>
                        <a:t>4</a:t>
                      </a:r>
                      <a:r>
                        <a:rPr kumimoji="1" lang="ja-JP" altLang="en-US" sz="1200" b="0" i="0" u="none" strike="noStrike" cap="none" normalizeH="0" baseline="0" dirty="0">
                          <a:ln>
                            <a:noFill/>
                          </a:ln>
                          <a:solidFill>
                            <a:schemeClr val="tx1"/>
                          </a:solidFill>
                          <a:effectLst/>
                          <a:latin typeface="Meiryo UI" panose="020B0604030504040204" pitchFamily="50" charset="-128"/>
                          <a:ea typeface="Meiryo UI" panose="020B0604030504040204" pitchFamily="50" charset="-128"/>
                          <a:cs typeface="Microsoft GothicNeo" panose="020B0503020000020004" pitchFamily="34" charset="-127"/>
                        </a:rPr>
                        <a:t>兆</a:t>
                      </a:r>
                      <a:r>
                        <a:rPr kumimoji="1" lang="en-US" altLang="ja-JP" sz="1200" b="0" i="0" u="none" strike="noStrike" cap="none" normalizeH="0" baseline="0" dirty="0" err="1">
                          <a:ln>
                            <a:noFill/>
                          </a:ln>
                          <a:solidFill>
                            <a:schemeClr val="tx1"/>
                          </a:solidFill>
                          <a:effectLst/>
                          <a:latin typeface="Meiryo UI" panose="020B0604030504040204" pitchFamily="50" charset="-128"/>
                          <a:ea typeface="Meiryo UI" panose="020B0604030504040204" pitchFamily="50" charset="-128"/>
                          <a:cs typeface="Microsoft GothicNeo" panose="020B0503020000020004" pitchFamily="34" charset="-127"/>
                        </a:rPr>
                        <a:t>Bq</a:t>
                      </a:r>
                      <a:r>
                        <a:rPr kumimoji="1" lang="en-US" altLang="ja-JP" sz="1200" b="0" i="0" u="none" strike="noStrike" cap="none" normalizeH="0" baseline="0" dirty="0">
                          <a:ln>
                            <a:noFill/>
                          </a:ln>
                          <a:solidFill>
                            <a:schemeClr val="tx1"/>
                          </a:solidFill>
                          <a:effectLst/>
                          <a:latin typeface="Meiryo UI" panose="020B0604030504040204" pitchFamily="50" charset="-128"/>
                          <a:ea typeface="Meiryo UI" panose="020B0604030504040204" pitchFamily="50" charset="-128"/>
                          <a:cs typeface="Microsoft GothicNeo" panose="020B0503020000020004" pitchFamily="34" charset="-127"/>
                        </a:rPr>
                        <a:t>/</a:t>
                      </a:r>
                      <a:r>
                        <a:rPr kumimoji="1" lang="ja-JP" altLang="en-US" sz="1200" b="0" i="0" u="none" strike="noStrike" cap="none" normalizeH="0" baseline="0" dirty="0">
                          <a:ln>
                            <a:noFill/>
                          </a:ln>
                          <a:solidFill>
                            <a:schemeClr val="tx1"/>
                          </a:solidFill>
                          <a:effectLst/>
                          <a:latin typeface="Meiryo UI" panose="020B0604030504040204" pitchFamily="50" charset="-128"/>
                          <a:ea typeface="Meiryo UI" panose="020B0604030504040204" pitchFamily="50" charset="-128"/>
                          <a:cs typeface="Microsoft GothicNeo" panose="020B0503020000020004" pitchFamily="34" charset="-127"/>
                        </a:rPr>
                        <a:t>年</a:t>
                      </a:r>
                      <a:endParaRPr kumimoji="1" lang="en-US" altLang="ja-JP" sz="1200" b="0" i="0" u="none" strike="noStrike" cap="none" normalizeH="0" baseline="0" dirty="0">
                        <a:ln>
                          <a:noFill/>
                        </a:ln>
                        <a:solidFill>
                          <a:schemeClr val="tx1"/>
                        </a:solidFill>
                        <a:effectLst/>
                        <a:latin typeface="Meiryo UI" panose="020B0604030504040204" pitchFamily="50" charset="-128"/>
                        <a:ea typeface="Meiryo UI" panose="020B0604030504040204" pitchFamily="50" charset="-128"/>
                        <a:cs typeface="Microsoft GothicNeo" panose="020B0503020000020004" pitchFamily="34" charset="-127"/>
                      </a:endParaRPr>
                    </a:p>
                    <a:p>
                      <a:pPr marL="0" marR="0" lvl="0" indent="0" algn="r" defTabSz="914400" rtl="0" eaLnBrk="1" fontAlgn="base" latinLnBrk="0" hangingPunct="1">
                        <a:lnSpc>
                          <a:spcPct val="100000"/>
                        </a:lnSpc>
                        <a:spcBef>
                          <a:spcPct val="20000"/>
                        </a:spcBef>
                        <a:spcAft>
                          <a:spcPct val="0"/>
                        </a:spcAft>
                        <a:buClr>
                          <a:schemeClr val="tx2"/>
                        </a:buClr>
                        <a:buSzTx/>
                        <a:buFont typeface="Wingdings" pitchFamily="2" charset="2"/>
                        <a:buNone/>
                        <a:tabLst/>
                        <a:defRPr/>
                      </a:pPr>
                      <a:r>
                        <a:rPr kumimoji="1" lang="en-US" altLang="ja-JP" sz="1200" b="0" i="0" u="none" strike="noStrike" cap="none" normalizeH="0" baseline="0" dirty="0">
                          <a:ln>
                            <a:noFill/>
                          </a:ln>
                          <a:solidFill>
                            <a:schemeClr val="tx1"/>
                          </a:solidFill>
                          <a:effectLst/>
                          <a:latin typeface="Meiryo UI" panose="020B0604030504040204" pitchFamily="50" charset="-128"/>
                          <a:ea typeface="Meiryo UI" panose="020B0604030504040204" pitchFamily="50" charset="-128"/>
                          <a:cs typeface="Microsoft GothicNeo" panose="020B0503020000020004" pitchFamily="34" charset="-127"/>
                        </a:rPr>
                        <a:t>4.5</a:t>
                      </a:r>
                      <a:r>
                        <a:rPr kumimoji="1" lang="ja-JP" altLang="en-US" sz="1200" b="0" i="0" u="none" strike="noStrike" cap="none" normalizeH="0" baseline="0" dirty="0">
                          <a:ln>
                            <a:noFill/>
                          </a:ln>
                          <a:solidFill>
                            <a:schemeClr val="tx1"/>
                          </a:solidFill>
                          <a:effectLst/>
                          <a:latin typeface="Meiryo UI" panose="020B0604030504040204" pitchFamily="50" charset="-128"/>
                          <a:ea typeface="Meiryo UI" panose="020B0604030504040204" pitchFamily="50" charset="-128"/>
                          <a:cs typeface="Microsoft GothicNeo" panose="020B0503020000020004" pitchFamily="34" charset="-127"/>
                        </a:rPr>
                        <a:t>兆</a:t>
                      </a:r>
                      <a:r>
                        <a:rPr kumimoji="1" lang="en-US" altLang="ja-JP" sz="1200" b="0" i="0" u="none" strike="noStrike" cap="none" normalizeH="0" baseline="0" dirty="0" err="1">
                          <a:ln>
                            <a:noFill/>
                          </a:ln>
                          <a:solidFill>
                            <a:schemeClr val="tx1"/>
                          </a:solidFill>
                          <a:effectLst/>
                          <a:latin typeface="Meiryo UI" panose="020B0604030504040204" pitchFamily="50" charset="-128"/>
                          <a:ea typeface="Meiryo UI" panose="020B0604030504040204" pitchFamily="50" charset="-128"/>
                          <a:cs typeface="Microsoft GothicNeo" panose="020B0503020000020004" pitchFamily="34" charset="-127"/>
                        </a:rPr>
                        <a:t>Bq</a:t>
                      </a:r>
                      <a:r>
                        <a:rPr kumimoji="1" lang="en-US" altLang="ja-JP" sz="1200" b="0" i="0" u="none" strike="noStrike" cap="none" normalizeH="0" baseline="0" dirty="0">
                          <a:ln>
                            <a:noFill/>
                          </a:ln>
                          <a:solidFill>
                            <a:schemeClr val="tx1"/>
                          </a:solidFill>
                          <a:effectLst/>
                          <a:latin typeface="Meiryo UI" panose="020B0604030504040204" pitchFamily="50" charset="-128"/>
                          <a:ea typeface="Meiryo UI" panose="020B0604030504040204" pitchFamily="50" charset="-128"/>
                          <a:cs typeface="Microsoft GothicNeo" panose="020B0503020000020004" pitchFamily="34" charset="-127"/>
                        </a:rPr>
                        <a:t>/</a:t>
                      </a:r>
                      <a:r>
                        <a:rPr kumimoji="1" lang="ja-JP" altLang="en-US" sz="1200" b="0" i="0" u="none" strike="noStrike" cap="none" normalizeH="0" baseline="0" dirty="0">
                          <a:ln>
                            <a:noFill/>
                          </a:ln>
                          <a:solidFill>
                            <a:schemeClr val="tx1"/>
                          </a:solidFill>
                          <a:effectLst/>
                          <a:latin typeface="Meiryo UI" panose="020B0604030504040204" pitchFamily="50" charset="-128"/>
                          <a:ea typeface="Meiryo UI" panose="020B0604030504040204" pitchFamily="50" charset="-128"/>
                          <a:cs typeface="Microsoft GothicNeo" panose="020B0503020000020004" pitchFamily="34" charset="-127"/>
                        </a:rPr>
                        <a:t>年</a:t>
                      </a:r>
                      <a:endParaRPr kumimoji="1" lang="en-US" altLang="ja-JP" sz="1200" b="0" i="0" u="none" strike="noStrike" cap="none" normalizeH="0" baseline="0" dirty="0">
                        <a:ln>
                          <a:noFill/>
                        </a:ln>
                        <a:solidFill>
                          <a:schemeClr val="tx1"/>
                        </a:solidFill>
                        <a:effectLst/>
                        <a:latin typeface="Meiryo UI" panose="020B0604030504040204" pitchFamily="50" charset="-128"/>
                        <a:ea typeface="Meiryo UI" panose="020B0604030504040204" pitchFamily="50" charset="-128"/>
                        <a:cs typeface="Microsoft GothicNeo" panose="020B0503020000020004" pitchFamily="34" charset="-127"/>
                      </a:endParaRPr>
                    </a:p>
                  </a:txBody>
                  <a:tcPr marL="30977" marR="30977" marT="30977" marB="30977"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1E1E1"/>
                    </a:solidFill>
                  </a:tcPr>
                </a:tc>
                <a:extLst>
                  <a:ext uri="{0D108BD9-81ED-4DB2-BD59-A6C34878D82A}">
                    <a16:rowId xmlns:a16="http://schemas.microsoft.com/office/drawing/2014/main" val="10003"/>
                  </a:ext>
                </a:extLst>
              </a:tr>
              <a:tr h="223200">
                <a:tc vMerge="1">
                  <a:txBody>
                    <a:bodyPr/>
                    <a:lstStyle/>
                    <a:p>
                      <a:endParaRPr kumimoji="1" lang="ja-JP" altLang="en-US"/>
                    </a:p>
                  </a:txBody>
                  <a:tcPr/>
                </a:tc>
                <a:tc>
                  <a:txBody>
                    <a:bodyPr/>
                    <a:lstStyle/>
                    <a:p>
                      <a:pPr marL="0" marR="0" lvl="0" indent="0" algn="ctr" defTabSz="914400" rtl="0" eaLnBrk="1" fontAlgn="base" latinLnBrk="0" hangingPunct="1">
                        <a:lnSpc>
                          <a:spcPct val="100000"/>
                        </a:lnSpc>
                        <a:spcBef>
                          <a:spcPct val="20000"/>
                        </a:spcBef>
                        <a:spcAft>
                          <a:spcPct val="0"/>
                        </a:spcAft>
                        <a:buClr>
                          <a:schemeClr val="tx2"/>
                        </a:buClr>
                        <a:buSzTx/>
                        <a:buFont typeface="Wingdings" pitchFamily="2" charset="2"/>
                        <a:buNone/>
                        <a:tabLst/>
                      </a:pPr>
                      <a:r>
                        <a:rPr kumimoji="1" lang="ja-JP" altLang="en-US" sz="1200" b="0" i="0" u="none" strike="noStrike" cap="none" normalizeH="0" baseline="0" dirty="0">
                          <a:ln>
                            <a:noFill/>
                          </a:ln>
                          <a:solidFill>
                            <a:srgbClr val="000000"/>
                          </a:solidFill>
                          <a:effectLst/>
                          <a:latin typeface="Meiryo UI" panose="020B0604030504040204" pitchFamily="50" charset="-128"/>
                          <a:ea typeface="Meiryo UI" panose="020B0604030504040204" pitchFamily="50" charset="-128"/>
                          <a:cs typeface="Microsoft GothicNeo" panose="020B0503020000020004" pitchFamily="34" charset="-127"/>
                        </a:rPr>
                        <a:t>再処理</a:t>
                      </a:r>
                      <a:endParaRPr kumimoji="1" lang="en-US" altLang="ja-JP" sz="1200" b="0" i="0" u="none" strike="noStrike" cap="none" normalizeH="0" baseline="0" dirty="0">
                        <a:ln>
                          <a:noFill/>
                        </a:ln>
                        <a:solidFill>
                          <a:srgbClr val="000000"/>
                        </a:solidFill>
                        <a:effectLst/>
                        <a:latin typeface="Meiryo UI" panose="020B0604030504040204" pitchFamily="50" charset="-128"/>
                        <a:ea typeface="Meiryo UI" panose="020B0604030504040204" pitchFamily="50" charset="-128"/>
                        <a:cs typeface="Microsoft GothicNeo" panose="020B0503020000020004" pitchFamily="34" charset="-127"/>
                      </a:endParaRPr>
                    </a:p>
                  </a:txBody>
                  <a:tcPr marL="30977" marR="30977" marT="30977" marB="30977"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96A8C0"/>
                    </a:solidFill>
                  </a:tcPr>
                </a:tc>
                <a:tc>
                  <a:txBody>
                    <a:bodyPr/>
                    <a:lstStyle/>
                    <a:p>
                      <a:pPr marL="0" marR="0" lvl="0" indent="0" algn="ctr" defTabSz="914400" rtl="0" eaLnBrk="1" fontAlgn="base" latinLnBrk="0" hangingPunct="1">
                        <a:lnSpc>
                          <a:spcPct val="100000"/>
                        </a:lnSpc>
                        <a:spcBef>
                          <a:spcPct val="20000"/>
                        </a:spcBef>
                        <a:spcAft>
                          <a:spcPct val="0"/>
                        </a:spcAft>
                        <a:buClr>
                          <a:schemeClr val="tx2"/>
                        </a:buClr>
                        <a:buSzTx/>
                        <a:buFont typeface="Wingdings" pitchFamily="2" charset="2"/>
                        <a:buNone/>
                        <a:tabLst/>
                      </a:pPr>
                      <a:r>
                        <a:rPr kumimoji="1" lang="ja-JP" altLang="en-US" sz="1200" b="0" i="0" u="none" strike="noStrike" cap="none" normalizeH="0" baseline="0" dirty="0">
                          <a:ln>
                            <a:noFill/>
                          </a:ln>
                          <a:solidFill>
                            <a:schemeClr val="tx1"/>
                          </a:solidFill>
                          <a:effectLst/>
                          <a:latin typeface="Meiryo UI" panose="020B0604030504040204" pitchFamily="50" charset="-128"/>
                          <a:ea typeface="Meiryo UI" panose="020B0604030504040204" pitchFamily="50" charset="-128"/>
                          <a:cs typeface="Microsoft GothicNeo" panose="020B0503020000020004" pitchFamily="34" charset="-127"/>
                        </a:rPr>
                        <a:t>ラ・アーグ</a:t>
                      </a:r>
                      <a:r>
                        <a:rPr kumimoji="1" lang="en-US" altLang="ja-JP" sz="1200" b="0" i="0" u="none" strike="noStrike" cap="none" normalizeH="0" baseline="30000" dirty="0">
                          <a:ln>
                            <a:noFill/>
                          </a:ln>
                          <a:solidFill>
                            <a:schemeClr val="tx1"/>
                          </a:solidFill>
                          <a:effectLst/>
                          <a:latin typeface="Meiryo UI" panose="020B0604030504040204" pitchFamily="50" charset="-128"/>
                          <a:ea typeface="Meiryo UI" panose="020B0604030504040204" pitchFamily="50" charset="-128"/>
                          <a:cs typeface="Microsoft GothicNeo" panose="020B0503020000020004" pitchFamily="34" charset="-127"/>
                        </a:rPr>
                        <a:t>※3</a:t>
                      </a:r>
                      <a:endParaRPr kumimoji="1" lang="en-US" altLang="ja-JP" sz="1200" b="0" i="0" u="none" strike="noStrike" cap="none" normalizeH="0" baseline="0" dirty="0">
                        <a:ln>
                          <a:noFill/>
                        </a:ln>
                        <a:solidFill>
                          <a:schemeClr val="tx1"/>
                        </a:solidFill>
                        <a:effectLst/>
                        <a:latin typeface="Meiryo UI" panose="020B0604030504040204" pitchFamily="50" charset="-128"/>
                        <a:ea typeface="Meiryo UI" panose="020B0604030504040204" pitchFamily="50" charset="-128"/>
                        <a:cs typeface="Microsoft GothicNeo" panose="020B0503020000020004" pitchFamily="34" charset="-127"/>
                      </a:endParaRPr>
                    </a:p>
                  </a:txBody>
                  <a:tcPr marL="30977" marR="30977" marT="30977" marB="30977"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1E1E1"/>
                    </a:solidFill>
                  </a:tcPr>
                </a:tc>
                <a:tc>
                  <a:txBody>
                    <a:bodyPr/>
                    <a:lstStyle/>
                    <a:p>
                      <a:pPr marL="0" marR="0" lvl="0" indent="0" algn="r" defTabSz="914400" rtl="0" eaLnBrk="1" fontAlgn="base" latinLnBrk="0" hangingPunct="1">
                        <a:lnSpc>
                          <a:spcPct val="100000"/>
                        </a:lnSpc>
                        <a:spcBef>
                          <a:spcPct val="20000"/>
                        </a:spcBef>
                        <a:spcAft>
                          <a:spcPct val="0"/>
                        </a:spcAft>
                        <a:buClr>
                          <a:schemeClr val="tx2"/>
                        </a:buClr>
                        <a:buSzTx/>
                        <a:buFont typeface="Wingdings" pitchFamily="2" charset="2"/>
                        <a:buNone/>
                        <a:tabLst/>
                        <a:defRPr/>
                      </a:pPr>
                      <a:r>
                        <a:rPr kumimoji="1" lang="en-US" altLang="ja-JP" sz="1200" b="0" i="0" u="none" strike="noStrike" cap="none" normalizeH="0" baseline="0" dirty="0">
                          <a:ln>
                            <a:noFill/>
                          </a:ln>
                          <a:solidFill>
                            <a:schemeClr val="tx1"/>
                          </a:solidFill>
                          <a:effectLst/>
                          <a:latin typeface="Meiryo UI" panose="020B0604030504040204" pitchFamily="50" charset="-128"/>
                          <a:ea typeface="Meiryo UI" panose="020B0604030504040204" pitchFamily="50" charset="-128"/>
                          <a:cs typeface="Microsoft GothicNeo" panose="020B0503020000020004" pitchFamily="34" charset="-127"/>
                        </a:rPr>
                        <a:t>18,500</a:t>
                      </a:r>
                      <a:r>
                        <a:rPr kumimoji="1" lang="ja-JP" altLang="en-US" sz="1200" b="0" i="0" u="none" strike="noStrike" cap="none" normalizeH="0" baseline="0" dirty="0">
                          <a:ln>
                            <a:noFill/>
                          </a:ln>
                          <a:solidFill>
                            <a:schemeClr val="tx1"/>
                          </a:solidFill>
                          <a:effectLst/>
                          <a:latin typeface="Meiryo UI" panose="020B0604030504040204" pitchFamily="50" charset="-128"/>
                          <a:ea typeface="Meiryo UI" panose="020B0604030504040204" pitchFamily="50" charset="-128"/>
                          <a:cs typeface="Microsoft GothicNeo" panose="020B0503020000020004" pitchFamily="34" charset="-127"/>
                        </a:rPr>
                        <a:t>兆</a:t>
                      </a:r>
                      <a:r>
                        <a:rPr kumimoji="1" lang="en-US" altLang="ja-JP" sz="1200" b="0" i="0" u="none" strike="noStrike" cap="none" normalizeH="0" baseline="0" dirty="0" err="1">
                          <a:ln>
                            <a:noFill/>
                          </a:ln>
                          <a:solidFill>
                            <a:schemeClr val="tx1"/>
                          </a:solidFill>
                          <a:effectLst/>
                          <a:latin typeface="Meiryo UI" panose="020B0604030504040204" pitchFamily="50" charset="-128"/>
                          <a:ea typeface="Meiryo UI" panose="020B0604030504040204" pitchFamily="50" charset="-128"/>
                          <a:cs typeface="Microsoft GothicNeo" panose="020B0503020000020004" pitchFamily="34" charset="-127"/>
                        </a:rPr>
                        <a:t>Bq</a:t>
                      </a:r>
                      <a:r>
                        <a:rPr kumimoji="1" lang="en-US" altLang="ja-JP" sz="1200" b="0" i="0" u="none" strike="noStrike" cap="none" normalizeH="0" baseline="0" dirty="0">
                          <a:ln>
                            <a:noFill/>
                          </a:ln>
                          <a:solidFill>
                            <a:schemeClr val="tx1"/>
                          </a:solidFill>
                          <a:effectLst/>
                          <a:latin typeface="Meiryo UI" panose="020B0604030504040204" pitchFamily="50" charset="-128"/>
                          <a:ea typeface="Meiryo UI" panose="020B0604030504040204" pitchFamily="50" charset="-128"/>
                          <a:cs typeface="Microsoft GothicNeo" panose="020B0503020000020004" pitchFamily="34" charset="-127"/>
                        </a:rPr>
                        <a:t>/</a:t>
                      </a:r>
                      <a:r>
                        <a:rPr kumimoji="1" lang="ja-JP" altLang="en-US" sz="1200" b="0" i="0" u="none" strike="noStrike" cap="none" normalizeH="0" baseline="0" dirty="0">
                          <a:ln>
                            <a:noFill/>
                          </a:ln>
                          <a:solidFill>
                            <a:schemeClr val="tx1"/>
                          </a:solidFill>
                          <a:effectLst/>
                          <a:latin typeface="Meiryo UI" panose="020B0604030504040204" pitchFamily="50" charset="-128"/>
                          <a:ea typeface="Meiryo UI" panose="020B0604030504040204" pitchFamily="50" charset="-128"/>
                          <a:cs typeface="Microsoft GothicNeo" panose="020B0503020000020004" pitchFamily="34" charset="-127"/>
                        </a:rPr>
                        <a:t>年</a:t>
                      </a:r>
                      <a:endParaRPr kumimoji="1" lang="en-US" altLang="ja-JP" sz="1200" b="0" i="0" u="none" strike="noStrike" cap="none" normalizeH="0" baseline="0" dirty="0">
                        <a:ln>
                          <a:noFill/>
                        </a:ln>
                        <a:solidFill>
                          <a:schemeClr val="tx1"/>
                        </a:solidFill>
                        <a:effectLst/>
                        <a:latin typeface="Meiryo UI" panose="020B0604030504040204" pitchFamily="50" charset="-128"/>
                        <a:ea typeface="Meiryo UI" panose="020B0604030504040204" pitchFamily="50" charset="-128"/>
                        <a:cs typeface="Microsoft GothicNeo" panose="020B0503020000020004" pitchFamily="34" charset="-127"/>
                      </a:endParaRPr>
                    </a:p>
                  </a:txBody>
                  <a:tcPr marL="30977" marR="30977" marT="30977" marB="30977"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1E1E1"/>
                    </a:solidFill>
                  </a:tcPr>
                </a:tc>
                <a:tc>
                  <a:txBody>
                    <a:bodyPr/>
                    <a:lstStyle/>
                    <a:p>
                      <a:pPr marL="0" marR="0" lvl="0" indent="0" algn="r" defTabSz="914400" rtl="0" eaLnBrk="1" fontAlgn="base" latinLnBrk="0" hangingPunct="1">
                        <a:lnSpc>
                          <a:spcPct val="100000"/>
                        </a:lnSpc>
                        <a:spcBef>
                          <a:spcPct val="20000"/>
                        </a:spcBef>
                        <a:spcAft>
                          <a:spcPct val="0"/>
                        </a:spcAft>
                        <a:buClr>
                          <a:schemeClr val="tx2"/>
                        </a:buClr>
                        <a:buSzTx/>
                        <a:buFont typeface="Wingdings" pitchFamily="2" charset="2"/>
                        <a:buNone/>
                        <a:tabLst/>
                        <a:defRPr/>
                      </a:pPr>
                      <a:r>
                        <a:rPr kumimoji="1" lang="en-US" altLang="ja-JP" sz="1200" b="0" i="0" u="none" strike="noStrike" cap="none" normalizeH="0" baseline="0" dirty="0">
                          <a:ln>
                            <a:noFill/>
                          </a:ln>
                          <a:solidFill>
                            <a:schemeClr val="tx1"/>
                          </a:solidFill>
                          <a:effectLst/>
                          <a:latin typeface="Meiryo UI" panose="020B0604030504040204" pitchFamily="50" charset="-128"/>
                          <a:ea typeface="Meiryo UI" panose="020B0604030504040204" pitchFamily="50" charset="-128"/>
                          <a:cs typeface="Microsoft GothicNeo" panose="020B0503020000020004" pitchFamily="34" charset="-127"/>
                        </a:rPr>
                        <a:t>150</a:t>
                      </a:r>
                      <a:r>
                        <a:rPr kumimoji="1" lang="ja-JP" altLang="en-US" sz="1200" b="0" i="0" u="none" strike="noStrike" cap="none" normalizeH="0" baseline="0" dirty="0">
                          <a:ln>
                            <a:noFill/>
                          </a:ln>
                          <a:solidFill>
                            <a:schemeClr val="tx1"/>
                          </a:solidFill>
                          <a:effectLst/>
                          <a:latin typeface="Meiryo UI" panose="020B0604030504040204" pitchFamily="50" charset="-128"/>
                          <a:ea typeface="Meiryo UI" panose="020B0604030504040204" pitchFamily="50" charset="-128"/>
                          <a:cs typeface="Microsoft GothicNeo" panose="020B0503020000020004" pitchFamily="34" charset="-127"/>
                        </a:rPr>
                        <a:t>兆</a:t>
                      </a:r>
                      <a:r>
                        <a:rPr kumimoji="1" lang="en-US" altLang="ja-JP" sz="1200" b="0" i="0" u="none" strike="noStrike" cap="none" normalizeH="0" baseline="0" dirty="0" err="1">
                          <a:ln>
                            <a:noFill/>
                          </a:ln>
                          <a:solidFill>
                            <a:schemeClr val="tx1"/>
                          </a:solidFill>
                          <a:effectLst/>
                          <a:latin typeface="Meiryo UI" panose="020B0604030504040204" pitchFamily="50" charset="-128"/>
                          <a:ea typeface="Meiryo UI" panose="020B0604030504040204" pitchFamily="50" charset="-128"/>
                          <a:cs typeface="Microsoft GothicNeo" panose="020B0503020000020004" pitchFamily="34" charset="-127"/>
                        </a:rPr>
                        <a:t>Bq</a:t>
                      </a:r>
                      <a:r>
                        <a:rPr kumimoji="1" lang="en-US" altLang="ja-JP" sz="1200" b="0" i="0" u="none" strike="noStrike" cap="none" normalizeH="0" baseline="0" dirty="0">
                          <a:ln>
                            <a:noFill/>
                          </a:ln>
                          <a:solidFill>
                            <a:schemeClr val="tx1"/>
                          </a:solidFill>
                          <a:effectLst/>
                          <a:latin typeface="Meiryo UI" panose="020B0604030504040204" pitchFamily="50" charset="-128"/>
                          <a:ea typeface="Meiryo UI" panose="020B0604030504040204" pitchFamily="50" charset="-128"/>
                          <a:cs typeface="Microsoft GothicNeo" panose="020B0503020000020004" pitchFamily="34" charset="-127"/>
                        </a:rPr>
                        <a:t>/</a:t>
                      </a:r>
                      <a:r>
                        <a:rPr kumimoji="1" lang="ja-JP" altLang="en-US" sz="1200" b="0" i="0" u="none" strike="noStrike" cap="none" normalizeH="0" baseline="0" dirty="0">
                          <a:ln>
                            <a:noFill/>
                          </a:ln>
                          <a:solidFill>
                            <a:schemeClr val="tx1"/>
                          </a:solidFill>
                          <a:effectLst/>
                          <a:latin typeface="Meiryo UI" panose="020B0604030504040204" pitchFamily="50" charset="-128"/>
                          <a:ea typeface="Meiryo UI" panose="020B0604030504040204" pitchFamily="50" charset="-128"/>
                          <a:cs typeface="Microsoft GothicNeo" panose="020B0503020000020004" pitchFamily="34" charset="-127"/>
                        </a:rPr>
                        <a:t>年</a:t>
                      </a:r>
                      <a:endParaRPr kumimoji="1" lang="en-US" altLang="ja-JP" sz="1200" b="0" i="0" u="none" strike="noStrike" cap="none" normalizeH="0" baseline="0" dirty="0">
                        <a:ln>
                          <a:noFill/>
                        </a:ln>
                        <a:solidFill>
                          <a:schemeClr val="tx1"/>
                        </a:solidFill>
                        <a:effectLst/>
                        <a:latin typeface="Meiryo UI" panose="020B0604030504040204" pitchFamily="50" charset="-128"/>
                        <a:ea typeface="Meiryo UI" panose="020B0604030504040204" pitchFamily="50" charset="-128"/>
                        <a:cs typeface="Microsoft GothicNeo" panose="020B0503020000020004" pitchFamily="34" charset="-127"/>
                      </a:endParaRPr>
                    </a:p>
                  </a:txBody>
                  <a:tcPr marL="30977" marR="30977" marT="30977" marB="30977"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1E1E1"/>
                    </a:solidFill>
                  </a:tcPr>
                </a:tc>
                <a:extLst>
                  <a:ext uri="{0D108BD9-81ED-4DB2-BD59-A6C34878D82A}">
                    <a16:rowId xmlns:a16="http://schemas.microsoft.com/office/drawing/2014/main" val="727012857"/>
                  </a:ext>
                </a:extLst>
              </a:tr>
              <a:tr h="576000">
                <a:tc>
                  <a:txBody>
                    <a:bodyPr/>
                    <a:lstStyle/>
                    <a:p>
                      <a:pPr marL="0" marR="0" lvl="0" indent="0" algn="ctr" defTabSz="914400" rtl="0" eaLnBrk="1" fontAlgn="base" latinLnBrk="0" hangingPunct="1">
                        <a:lnSpc>
                          <a:spcPct val="100000"/>
                        </a:lnSpc>
                        <a:spcBef>
                          <a:spcPct val="20000"/>
                        </a:spcBef>
                        <a:spcAft>
                          <a:spcPct val="0"/>
                        </a:spcAft>
                        <a:buClr>
                          <a:schemeClr val="tx2"/>
                        </a:buClr>
                        <a:buSzTx/>
                        <a:buFont typeface="Wingdings" pitchFamily="2" charset="2"/>
                        <a:buNone/>
                        <a:tabLst/>
                      </a:pPr>
                      <a:r>
                        <a:rPr kumimoji="1" lang="ja-JP" altLang="en-US" sz="1200" b="0" i="0" u="none" strike="noStrike" cap="none" normalizeH="0" baseline="0" dirty="0">
                          <a:ln>
                            <a:noFill/>
                          </a:ln>
                          <a:solidFill>
                            <a:srgbClr val="000000"/>
                          </a:solidFill>
                          <a:effectLst/>
                          <a:latin typeface="Meiryo UI" panose="020B0604030504040204" pitchFamily="50" charset="-128"/>
                          <a:ea typeface="Meiryo UI" panose="020B0604030504040204" pitchFamily="50" charset="-128"/>
                          <a:cs typeface="Microsoft GothicNeo" panose="020B0503020000020004" pitchFamily="34" charset="-127"/>
                        </a:rPr>
                        <a:t>カナダ</a:t>
                      </a:r>
                      <a:endParaRPr kumimoji="1" lang="en-US" altLang="ja-JP" sz="1200" b="0" i="0" u="none" strike="noStrike" cap="none" normalizeH="0" baseline="0" dirty="0">
                        <a:ln>
                          <a:noFill/>
                        </a:ln>
                        <a:solidFill>
                          <a:srgbClr val="000000"/>
                        </a:solidFill>
                        <a:effectLst/>
                        <a:latin typeface="Meiryo UI" panose="020B0604030504040204" pitchFamily="50" charset="-128"/>
                        <a:ea typeface="Meiryo UI" panose="020B0604030504040204" pitchFamily="50" charset="-128"/>
                        <a:cs typeface="Microsoft GothicNeo" panose="020B0503020000020004" pitchFamily="34" charset="-127"/>
                      </a:endParaRPr>
                    </a:p>
                  </a:txBody>
                  <a:tcPr marL="30977" marR="30977" marT="30977" marB="30977"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BBC8D9"/>
                    </a:solidFill>
                  </a:tcPr>
                </a:tc>
                <a:tc>
                  <a:txBody>
                    <a:bodyPr/>
                    <a:lstStyle/>
                    <a:p>
                      <a:pPr marL="0" marR="0" lvl="0" indent="0" algn="ctr" defTabSz="914400" rtl="0" eaLnBrk="1" fontAlgn="base" latinLnBrk="0" hangingPunct="1">
                        <a:lnSpc>
                          <a:spcPct val="100000"/>
                        </a:lnSpc>
                        <a:spcBef>
                          <a:spcPct val="20000"/>
                        </a:spcBef>
                        <a:spcAft>
                          <a:spcPct val="0"/>
                        </a:spcAft>
                        <a:buClr>
                          <a:schemeClr val="tx2"/>
                        </a:buClr>
                        <a:buSzTx/>
                        <a:buFont typeface="Wingdings" pitchFamily="2" charset="2"/>
                        <a:buNone/>
                        <a:tabLst/>
                        <a:defRPr/>
                      </a:pPr>
                      <a:r>
                        <a:rPr kumimoji="1" lang="ja-JP" altLang="en-US" sz="1200" b="0" i="0" u="none" strike="noStrike" cap="none" normalizeH="0" baseline="0" dirty="0">
                          <a:ln>
                            <a:noFill/>
                          </a:ln>
                          <a:solidFill>
                            <a:srgbClr val="000000"/>
                          </a:solidFill>
                          <a:effectLst/>
                          <a:latin typeface="Meiryo UI" panose="020B0604030504040204" pitchFamily="50" charset="-128"/>
                          <a:ea typeface="Meiryo UI" panose="020B0604030504040204" pitchFamily="50" charset="-128"/>
                          <a:cs typeface="Microsoft GothicNeo" panose="020B0503020000020004" pitchFamily="34" charset="-127"/>
                        </a:rPr>
                        <a:t>原子炉</a:t>
                      </a:r>
                      <a:endParaRPr kumimoji="1" lang="en-US" altLang="ja-JP" sz="1200" b="0" i="0" u="none" strike="noStrike" cap="none" normalizeH="0" baseline="0" dirty="0">
                        <a:ln>
                          <a:noFill/>
                        </a:ln>
                        <a:solidFill>
                          <a:srgbClr val="000000"/>
                        </a:solidFill>
                        <a:effectLst/>
                        <a:latin typeface="Meiryo UI" panose="020B0604030504040204" pitchFamily="50" charset="-128"/>
                        <a:ea typeface="Meiryo UI" panose="020B0604030504040204" pitchFamily="50" charset="-128"/>
                        <a:cs typeface="Microsoft GothicNeo" panose="020B0503020000020004" pitchFamily="34" charset="-127"/>
                      </a:endParaRPr>
                    </a:p>
                  </a:txBody>
                  <a:tcPr marL="30977" marR="30977" marT="30977" marB="30977"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BBC8D9"/>
                    </a:solidFill>
                  </a:tcPr>
                </a:tc>
                <a:tc>
                  <a:txBody>
                    <a:bodyPr/>
                    <a:lstStyle/>
                    <a:p>
                      <a:pPr marL="0" marR="0" lvl="0" indent="0" algn="ctr" defTabSz="914400" rtl="0" eaLnBrk="1" fontAlgn="base" latinLnBrk="0" hangingPunct="1">
                        <a:lnSpc>
                          <a:spcPct val="100000"/>
                        </a:lnSpc>
                        <a:spcBef>
                          <a:spcPct val="20000"/>
                        </a:spcBef>
                        <a:spcAft>
                          <a:spcPct val="0"/>
                        </a:spcAft>
                        <a:buClr>
                          <a:schemeClr val="tx2"/>
                        </a:buClr>
                        <a:buSzTx/>
                        <a:buFont typeface="Wingdings" pitchFamily="2" charset="2"/>
                        <a:buNone/>
                        <a:tabLst/>
                      </a:pPr>
                      <a:r>
                        <a:rPr kumimoji="1" lang="ja-JP" altLang="en-US" sz="1200" b="0" i="0" u="none" strike="noStrike" cap="none" normalizeH="0" baseline="0" dirty="0">
                          <a:ln>
                            <a:noFill/>
                          </a:ln>
                          <a:solidFill>
                            <a:schemeClr val="tx1"/>
                          </a:solidFill>
                          <a:effectLst/>
                          <a:latin typeface="Meiryo UI" panose="020B0604030504040204" pitchFamily="50" charset="-128"/>
                          <a:ea typeface="Meiryo UI" panose="020B0604030504040204" pitchFamily="50" charset="-128"/>
                          <a:cs typeface="Microsoft GothicNeo" panose="020B0503020000020004" pitchFamily="34" charset="-127"/>
                        </a:rPr>
                        <a:t>発電所毎</a:t>
                      </a:r>
                    </a:p>
                  </a:txBody>
                  <a:tcPr marL="30977" marR="30977" marT="30977" marB="30977"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0F0F0"/>
                    </a:solidFill>
                  </a:tcPr>
                </a:tc>
                <a:tc>
                  <a:txBody>
                    <a:bodyPr/>
                    <a:lstStyle/>
                    <a:p>
                      <a:pPr marL="0" marR="0" lvl="0" indent="0" algn="r" defTabSz="914400" rtl="0" eaLnBrk="1" fontAlgn="base" latinLnBrk="0" hangingPunct="1">
                        <a:lnSpc>
                          <a:spcPct val="100000"/>
                        </a:lnSpc>
                        <a:spcBef>
                          <a:spcPct val="20000"/>
                        </a:spcBef>
                        <a:spcAft>
                          <a:spcPct val="0"/>
                        </a:spcAft>
                        <a:buClr>
                          <a:schemeClr val="tx2"/>
                        </a:buClr>
                        <a:buSzTx/>
                        <a:buFont typeface="Wingdings" pitchFamily="2" charset="2"/>
                        <a:buNone/>
                        <a:tabLst/>
                        <a:defRPr/>
                      </a:pPr>
                      <a:r>
                        <a:rPr kumimoji="1" lang="en-US" altLang="ja-JP" sz="1200" b="0" i="0" u="none" strike="noStrike" cap="none" normalizeH="0" baseline="0" dirty="0">
                          <a:ln>
                            <a:noFill/>
                          </a:ln>
                          <a:solidFill>
                            <a:schemeClr val="tx1"/>
                          </a:solidFill>
                          <a:effectLst/>
                          <a:latin typeface="Meiryo UI" panose="020B0604030504040204" pitchFamily="50" charset="-128"/>
                          <a:ea typeface="Meiryo UI" panose="020B0604030504040204" pitchFamily="50" charset="-128"/>
                          <a:cs typeface="Microsoft GothicNeo" panose="020B0503020000020004" pitchFamily="34" charset="-127"/>
                        </a:rPr>
                        <a:t>370,000</a:t>
                      </a:r>
                      <a:r>
                        <a:rPr kumimoji="1" lang="ja-JP" altLang="en-US" sz="1200" b="0" i="0" u="none" strike="noStrike" cap="none" normalizeH="0" baseline="0" dirty="0">
                          <a:ln>
                            <a:noFill/>
                          </a:ln>
                          <a:solidFill>
                            <a:schemeClr val="tx1"/>
                          </a:solidFill>
                          <a:effectLst/>
                          <a:latin typeface="Meiryo UI" panose="020B0604030504040204" pitchFamily="50" charset="-128"/>
                          <a:ea typeface="Meiryo UI" panose="020B0604030504040204" pitchFamily="50" charset="-128"/>
                          <a:cs typeface="Microsoft GothicNeo" panose="020B0503020000020004" pitchFamily="34" charset="-127"/>
                        </a:rPr>
                        <a:t>～</a:t>
                      </a:r>
                      <a:r>
                        <a:rPr kumimoji="1" lang="en-US" altLang="ja-JP" sz="1200" b="0" i="0" u="none" strike="noStrike" cap="none" normalizeH="0" baseline="0" dirty="0">
                          <a:ln>
                            <a:noFill/>
                          </a:ln>
                          <a:solidFill>
                            <a:schemeClr val="tx1"/>
                          </a:solidFill>
                          <a:effectLst/>
                          <a:latin typeface="Meiryo UI" panose="020B0604030504040204" pitchFamily="50" charset="-128"/>
                          <a:ea typeface="Meiryo UI" panose="020B0604030504040204" pitchFamily="50" charset="-128"/>
                          <a:cs typeface="Microsoft GothicNeo" panose="020B0503020000020004" pitchFamily="34" charset="-127"/>
                        </a:rPr>
                        <a:t>46,000,000</a:t>
                      </a:r>
                      <a:r>
                        <a:rPr kumimoji="1" lang="ja-JP" altLang="en-US" sz="1200" b="0" i="0" u="none" strike="noStrike" cap="none" normalizeH="0" baseline="0" dirty="0">
                          <a:ln>
                            <a:noFill/>
                          </a:ln>
                          <a:solidFill>
                            <a:schemeClr val="tx1"/>
                          </a:solidFill>
                          <a:effectLst/>
                          <a:latin typeface="Meiryo UI" panose="020B0604030504040204" pitchFamily="50" charset="-128"/>
                          <a:ea typeface="Meiryo UI" panose="020B0604030504040204" pitchFamily="50" charset="-128"/>
                          <a:cs typeface="Microsoft GothicNeo" panose="020B0503020000020004" pitchFamily="34" charset="-127"/>
                        </a:rPr>
                        <a:t>兆</a:t>
                      </a:r>
                      <a:r>
                        <a:rPr kumimoji="1" lang="en-US" altLang="ja-JP" sz="1200" b="0" i="0" u="none" strike="noStrike" cap="none" normalizeH="0" baseline="0" dirty="0" err="1">
                          <a:ln>
                            <a:noFill/>
                          </a:ln>
                          <a:solidFill>
                            <a:schemeClr val="tx1"/>
                          </a:solidFill>
                          <a:effectLst/>
                          <a:latin typeface="Meiryo UI" panose="020B0604030504040204" pitchFamily="50" charset="-128"/>
                          <a:ea typeface="Meiryo UI" panose="020B0604030504040204" pitchFamily="50" charset="-128"/>
                          <a:cs typeface="Microsoft GothicNeo" panose="020B0503020000020004" pitchFamily="34" charset="-127"/>
                        </a:rPr>
                        <a:t>Bq</a:t>
                      </a:r>
                      <a:r>
                        <a:rPr kumimoji="1" lang="en-US" altLang="ja-JP" sz="1200" b="0" i="0" u="none" strike="noStrike" cap="none" normalizeH="0" baseline="0" dirty="0">
                          <a:ln>
                            <a:noFill/>
                          </a:ln>
                          <a:solidFill>
                            <a:schemeClr val="tx1"/>
                          </a:solidFill>
                          <a:effectLst/>
                          <a:latin typeface="Meiryo UI" panose="020B0604030504040204" pitchFamily="50" charset="-128"/>
                          <a:ea typeface="Meiryo UI" panose="020B0604030504040204" pitchFamily="50" charset="-128"/>
                          <a:cs typeface="Microsoft GothicNeo" panose="020B0503020000020004" pitchFamily="34" charset="-127"/>
                        </a:rPr>
                        <a:t>/</a:t>
                      </a:r>
                      <a:r>
                        <a:rPr kumimoji="1" lang="ja-JP" altLang="en-US" sz="1200" b="0" i="0" u="none" strike="noStrike" cap="none" normalizeH="0" baseline="0" dirty="0">
                          <a:ln>
                            <a:noFill/>
                          </a:ln>
                          <a:solidFill>
                            <a:schemeClr val="tx1"/>
                          </a:solidFill>
                          <a:effectLst/>
                          <a:latin typeface="Meiryo UI" panose="020B0604030504040204" pitchFamily="50" charset="-128"/>
                          <a:ea typeface="Meiryo UI" panose="020B0604030504040204" pitchFamily="50" charset="-128"/>
                          <a:cs typeface="Microsoft GothicNeo" panose="020B0503020000020004" pitchFamily="34" charset="-127"/>
                        </a:rPr>
                        <a:t>年</a:t>
                      </a:r>
                      <a:endParaRPr kumimoji="1" lang="en-US" altLang="ja-JP" sz="1200" b="0" i="0" u="none" strike="noStrike" cap="none" normalizeH="0" baseline="0" dirty="0">
                        <a:ln>
                          <a:noFill/>
                        </a:ln>
                        <a:solidFill>
                          <a:schemeClr val="tx1"/>
                        </a:solidFill>
                        <a:effectLst/>
                        <a:latin typeface="Meiryo UI" panose="020B0604030504040204" pitchFamily="50" charset="-128"/>
                        <a:ea typeface="Meiryo UI" panose="020B0604030504040204" pitchFamily="50" charset="-128"/>
                        <a:cs typeface="Microsoft GothicNeo" panose="020B0503020000020004" pitchFamily="34" charset="-127"/>
                      </a:endParaRPr>
                    </a:p>
                  </a:txBody>
                  <a:tcPr marL="30977" marR="30977" marT="30977" marB="30977"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0F0F0"/>
                    </a:solidFill>
                  </a:tcPr>
                </a:tc>
                <a:tc>
                  <a:txBody>
                    <a:bodyPr/>
                    <a:lstStyle/>
                    <a:p>
                      <a:pPr marL="0" marR="0" lvl="0" indent="0" algn="r" defTabSz="914400" rtl="0" eaLnBrk="1" fontAlgn="base" latinLnBrk="0" hangingPunct="1">
                        <a:lnSpc>
                          <a:spcPct val="100000"/>
                        </a:lnSpc>
                        <a:spcBef>
                          <a:spcPct val="20000"/>
                        </a:spcBef>
                        <a:spcAft>
                          <a:spcPct val="0"/>
                        </a:spcAft>
                        <a:buClr>
                          <a:schemeClr val="tx2"/>
                        </a:buClr>
                        <a:buSzTx/>
                        <a:buFont typeface="Wingdings" pitchFamily="2" charset="2"/>
                        <a:buNone/>
                        <a:tabLst/>
                        <a:defRPr/>
                      </a:pPr>
                      <a:r>
                        <a:rPr kumimoji="1" lang="en-US" altLang="ja-JP" sz="1200" b="0" i="0" u="none" strike="noStrike" cap="none" normalizeH="0" baseline="0" dirty="0">
                          <a:ln>
                            <a:noFill/>
                          </a:ln>
                          <a:solidFill>
                            <a:schemeClr val="tx1"/>
                          </a:solidFill>
                          <a:effectLst/>
                          <a:latin typeface="Meiryo UI" panose="020B0604030504040204" pitchFamily="50" charset="-128"/>
                          <a:ea typeface="Meiryo UI" panose="020B0604030504040204" pitchFamily="50" charset="-128"/>
                          <a:cs typeface="Microsoft GothicNeo" panose="020B0503020000020004" pitchFamily="34" charset="-127"/>
                        </a:rPr>
                        <a:t>120,000</a:t>
                      </a:r>
                      <a:r>
                        <a:rPr kumimoji="1" lang="ja-JP" altLang="en-US" sz="1200" b="0" i="0" u="none" strike="noStrike" cap="none" normalizeH="0" baseline="0" dirty="0">
                          <a:ln>
                            <a:noFill/>
                          </a:ln>
                          <a:solidFill>
                            <a:schemeClr val="tx1"/>
                          </a:solidFill>
                          <a:effectLst/>
                          <a:latin typeface="Meiryo UI" panose="020B0604030504040204" pitchFamily="50" charset="-128"/>
                          <a:ea typeface="Meiryo UI" panose="020B0604030504040204" pitchFamily="50" charset="-128"/>
                          <a:cs typeface="Microsoft GothicNeo" panose="020B0503020000020004" pitchFamily="34" charset="-127"/>
                        </a:rPr>
                        <a:t>～</a:t>
                      </a:r>
                      <a:r>
                        <a:rPr kumimoji="1" lang="en-US" altLang="ja-JP" sz="1200" b="0" i="0" u="none" strike="noStrike" cap="none" normalizeH="0" baseline="0" dirty="0">
                          <a:ln>
                            <a:noFill/>
                          </a:ln>
                          <a:solidFill>
                            <a:schemeClr val="tx1"/>
                          </a:solidFill>
                          <a:effectLst/>
                          <a:latin typeface="Meiryo UI" panose="020B0604030504040204" pitchFamily="50" charset="-128"/>
                          <a:ea typeface="Meiryo UI" panose="020B0604030504040204" pitchFamily="50" charset="-128"/>
                          <a:cs typeface="Microsoft GothicNeo" panose="020B0503020000020004" pitchFamily="34" charset="-127"/>
                        </a:rPr>
                        <a:t>850,000</a:t>
                      </a:r>
                      <a:r>
                        <a:rPr kumimoji="1" lang="ja-JP" altLang="en-US" sz="1200" b="0" i="0" u="none" strike="noStrike" cap="none" normalizeH="0" baseline="0" dirty="0">
                          <a:ln>
                            <a:noFill/>
                          </a:ln>
                          <a:solidFill>
                            <a:schemeClr val="tx1"/>
                          </a:solidFill>
                          <a:effectLst/>
                          <a:latin typeface="Meiryo UI" panose="020B0604030504040204" pitchFamily="50" charset="-128"/>
                          <a:ea typeface="Meiryo UI" panose="020B0604030504040204" pitchFamily="50" charset="-128"/>
                          <a:cs typeface="Microsoft GothicNeo" panose="020B0503020000020004" pitchFamily="34" charset="-127"/>
                        </a:rPr>
                        <a:t>兆</a:t>
                      </a:r>
                      <a:r>
                        <a:rPr kumimoji="1" lang="en-US" altLang="ja-JP" sz="1200" b="0" i="0" u="none" strike="noStrike" cap="none" normalizeH="0" baseline="0" dirty="0" err="1">
                          <a:ln>
                            <a:noFill/>
                          </a:ln>
                          <a:solidFill>
                            <a:schemeClr val="tx1"/>
                          </a:solidFill>
                          <a:effectLst/>
                          <a:latin typeface="Meiryo UI" panose="020B0604030504040204" pitchFamily="50" charset="-128"/>
                          <a:ea typeface="Meiryo UI" panose="020B0604030504040204" pitchFamily="50" charset="-128"/>
                          <a:cs typeface="Microsoft GothicNeo" panose="020B0503020000020004" pitchFamily="34" charset="-127"/>
                        </a:rPr>
                        <a:t>Bq</a:t>
                      </a:r>
                      <a:r>
                        <a:rPr kumimoji="1" lang="en-US" altLang="ja-JP" sz="1200" b="0" i="0" u="none" strike="noStrike" cap="none" normalizeH="0" baseline="0" dirty="0">
                          <a:ln>
                            <a:noFill/>
                          </a:ln>
                          <a:solidFill>
                            <a:schemeClr val="tx1"/>
                          </a:solidFill>
                          <a:effectLst/>
                          <a:latin typeface="Meiryo UI" panose="020B0604030504040204" pitchFamily="50" charset="-128"/>
                          <a:ea typeface="Meiryo UI" panose="020B0604030504040204" pitchFamily="50" charset="-128"/>
                          <a:cs typeface="Microsoft GothicNeo" panose="020B0503020000020004" pitchFamily="34" charset="-127"/>
                        </a:rPr>
                        <a:t>/</a:t>
                      </a:r>
                      <a:r>
                        <a:rPr kumimoji="1" lang="ja-JP" altLang="en-US" sz="1200" b="0" i="0" u="none" strike="noStrike" cap="none" normalizeH="0" baseline="0" dirty="0">
                          <a:ln>
                            <a:noFill/>
                          </a:ln>
                          <a:solidFill>
                            <a:schemeClr val="tx1"/>
                          </a:solidFill>
                          <a:effectLst/>
                          <a:latin typeface="Meiryo UI" panose="020B0604030504040204" pitchFamily="50" charset="-128"/>
                          <a:ea typeface="Meiryo UI" panose="020B0604030504040204" pitchFamily="50" charset="-128"/>
                          <a:cs typeface="Microsoft GothicNeo" panose="020B0503020000020004" pitchFamily="34" charset="-127"/>
                        </a:rPr>
                        <a:t>年</a:t>
                      </a:r>
                      <a:endParaRPr kumimoji="1" lang="en-US" altLang="ja-JP" sz="1200" b="0" i="0" u="none" strike="noStrike" cap="none" normalizeH="0" baseline="0" dirty="0">
                        <a:ln>
                          <a:noFill/>
                        </a:ln>
                        <a:solidFill>
                          <a:schemeClr val="tx1"/>
                        </a:solidFill>
                        <a:effectLst/>
                        <a:latin typeface="Meiryo UI" panose="020B0604030504040204" pitchFamily="50" charset="-128"/>
                        <a:ea typeface="Meiryo UI" panose="020B0604030504040204" pitchFamily="50" charset="-128"/>
                        <a:cs typeface="Microsoft GothicNeo" panose="020B0503020000020004" pitchFamily="34" charset="-127"/>
                      </a:endParaRPr>
                    </a:p>
                  </a:txBody>
                  <a:tcPr marL="30977" marR="30977" marT="30977" marB="30977"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0F0F0"/>
                    </a:solidFill>
                  </a:tcPr>
                </a:tc>
                <a:extLst>
                  <a:ext uri="{0D108BD9-81ED-4DB2-BD59-A6C34878D82A}">
                    <a16:rowId xmlns:a16="http://schemas.microsoft.com/office/drawing/2014/main" val="10004"/>
                  </a:ext>
                </a:extLst>
              </a:tr>
            </a:tbl>
          </a:graphicData>
        </a:graphic>
      </p:graphicFrame>
      <p:sp>
        <p:nvSpPr>
          <p:cNvPr id="3" name="テキスト ボックス 2">
            <a:extLst>
              <a:ext uri="{FF2B5EF4-FFF2-40B4-BE49-F238E27FC236}">
                <a16:creationId xmlns:a16="http://schemas.microsoft.com/office/drawing/2014/main" id="{47EC7047-3C3C-4D91-934F-63FDDDBB2636}"/>
              </a:ext>
            </a:extLst>
          </p:cNvPr>
          <p:cNvSpPr txBox="1"/>
          <p:nvPr/>
        </p:nvSpPr>
        <p:spPr>
          <a:xfrm>
            <a:off x="1622285" y="2388465"/>
            <a:ext cx="5986358" cy="307777"/>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1" lang="ja-JP" altLang="en-US" sz="1400" b="1"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表　諸外国の原子力施設におけるトリチウムの放出総量に関する規制基準</a:t>
            </a:r>
          </a:p>
        </p:txBody>
      </p:sp>
      <p:sp>
        <p:nvSpPr>
          <p:cNvPr id="17" name="テキスト ボックス 16">
            <a:extLst>
              <a:ext uri="{FF2B5EF4-FFF2-40B4-BE49-F238E27FC236}">
                <a16:creationId xmlns:a16="http://schemas.microsoft.com/office/drawing/2014/main" id="{42960000-6595-4806-A476-6F656A76B27D}"/>
              </a:ext>
            </a:extLst>
          </p:cNvPr>
          <p:cNvSpPr txBox="1"/>
          <p:nvPr/>
        </p:nvSpPr>
        <p:spPr>
          <a:xfrm>
            <a:off x="1019996" y="5342921"/>
            <a:ext cx="7751768" cy="738664"/>
          </a:xfrm>
          <a:prstGeom prst="rect">
            <a:avLst/>
          </a:prstGeom>
          <a:noFill/>
        </p:spPr>
        <p:txBody>
          <a:bodyPr wrap="square" rtlCol="0">
            <a:spAutoFit/>
          </a:bodyPr>
          <a:lstStyle/>
          <a:p>
            <a:pPr marL="0" marR="0" lvl="0" indent="-612000" algn="l" defTabSz="457200" rtl="0" eaLnBrk="1" fontAlgn="auto" latinLnBrk="0" hangingPunct="1">
              <a:lnSpc>
                <a:spcPct val="100000"/>
              </a:lnSpc>
              <a:spcBef>
                <a:spcPts val="0"/>
              </a:spcBef>
              <a:spcAft>
                <a:spcPts val="0"/>
              </a:spcAft>
              <a:buClrTx/>
              <a:buSzTx/>
              <a:buFontTx/>
              <a:buNone/>
              <a:tabLst/>
              <a:defRPr/>
            </a:pPr>
            <a:r>
              <a:rPr kumimoji="1" lang="en-US" altLang="ja-JP"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*1:  </a:t>
            </a:r>
            <a:r>
              <a:rPr kumimoji="1" lang="ja-JP" altLang="en-US"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線量目標値の達成を可能とする範囲内の年間の放出量のこと。原子力事業者が超えることのない様に務めることとされている値である。</a:t>
            </a:r>
            <a:endParaRPr kumimoji="1" lang="en-US" altLang="ja-JP"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endParaRPr>
          </a:p>
          <a:p>
            <a:pPr marL="0" marR="0" lvl="0" indent="-612000" algn="l" defTabSz="457200" rtl="0" eaLnBrk="1" fontAlgn="auto" latinLnBrk="0" hangingPunct="1">
              <a:lnSpc>
                <a:spcPct val="100000"/>
              </a:lnSpc>
              <a:spcBef>
                <a:spcPts val="0"/>
              </a:spcBef>
              <a:spcAft>
                <a:spcPts val="0"/>
              </a:spcAft>
              <a:buClrTx/>
              <a:buSzTx/>
              <a:buFontTx/>
              <a:buNone/>
              <a:tabLst/>
              <a:defRPr/>
            </a:pPr>
            <a:r>
              <a:rPr kumimoji="1" lang="ja-JP" altLang="en-US"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      なお、トリチウムを除く液体廃棄物については放出管理目標値が設定され、管理が行われている。</a:t>
            </a:r>
            <a:endParaRPr kumimoji="1" lang="en-US" altLang="ja-JP"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endParaRPr>
          </a:p>
          <a:p>
            <a:pPr marL="0" marR="0" lvl="0" indent="-612000" algn="l" defTabSz="457200" rtl="0" eaLnBrk="1" fontAlgn="auto" latinLnBrk="0" hangingPunct="1">
              <a:lnSpc>
                <a:spcPct val="100000"/>
              </a:lnSpc>
              <a:spcBef>
                <a:spcPts val="0"/>
              </a:spcBef>
              <a:spcAft>
                <a:spcPts val="0"/>
              </a:spcAft>
              <a:buClrTx/>
              <a:buSzTx/>
              <a:buFontTx/>
              <a:buNone/>
              <a:tabLst/>
              <a:defRPr/>
            </a:pPr>
            <a:r>
              <a:rPr kumimoji="1" lang="en-US" altLang="ja-JP"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*2 : </a:t>
            </a:r>
            <a:r>
              <a:rPr kumimoji="1" lang="ja-JP" altLang="en-US"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英国で唯一の再処理施設。</a:t>
            </a:r>
            <a:endParaRPr kumimoji="1" lang="en-US" altLang="ja-JP"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endParaRPr>
          </a:p>
          <a:p>
            <a:pPr marL="0" marR="0" lvl="0" indent="-612000" algn="l" defTabSz="457200" rtl="0" eaLnBrk="1" fontAlgn="auto" latinLnBrk="0" hangingPunct="1">
              <a:lnSpc>
                <a:spcPct val="100000"/>
              </a:lnSpc>
              <a:spcBef>
                <a:spcPts val="0"/>
              </a:spcBef>
              <a:spcAft>
                <a:spcPts val="0"/>
              </a:spcAft>
              <a:buClrTx/>
              <a:buSzTx/>
              <a:buFontTx/>
              <a:buNone/>
              <a:tabLst/>
              <a:defRPr/>
            </a:pPr>
            <a:r>
              <a:rPr kumimoji="1" lang="en-US" altLang="ja-JP"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*3 : </a:t>
            </a:r>
            <a:r>
              <a:rPr kumimoji="1" lang="ja-JP" altLang="en-US"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仏国で唯一の再処理施設。</a:t>
            </a:r>
          </a:p>
        </p:txBody>
      </p:sp>
      <p:sp>
        <p:nvSpPr>
          <p:cNvPr id="9" name="テキスト ボックス 8">
            <a:extLst>
              <a:ext uri="{FF2B5EF4-FFF2-40B4-BE49-F238E27FC236}">
                <a16:creationId xmlns:a16="http://schemas.microsoft.com/office/drawing/2014/main" id="{E4331769-2F89-466F-8FAA-F6351E843952}"/>
              </a:ext>
            </a:extLst>
          </p:cNvPr>
          <p:cNvSpPr txBox="1"/>
          <p:nvPr/>
        </p:nvSpPr>
        <p:spPr>
          <a:xfrm>
            <a:off x="301438" y="6322662"/>
            <a:ext cx="8400828" cy="253916"/>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355600" indent="-355600"/>
            <a:r>
              <a:rPr kumimoji="1" lang="ja-JP" altLang="en-US" sz="1050" dirty="0">
                <a:latin typeface="Meiryo UI" panose="020B0604030504040204" pitchFamily="50" charset="-128"/>
                <a:ea typeface="Meiryo UI" panose="020B0604030504040204" pitchFamily="50" charset="-128"/>
              </a:rPr>
              <a:t>各種資料より作成</a:t>
            </a:r>
          </a:p>
        </p:txBody>
      </p:sp>
      <p:sp>
        <p:nvSpPr>
          <p:cNvPr id="10" name="スライド番号プレースホルダー 4">
            <a:extLst>
              <a:ext uri="{FF2B5EF4-FFF2-40B4-BE49-F238E27FC236}">
                <a16:creationId xmlns:a16="http://schemas.microsoft.com/office/drawing/2014/main" id="{791F0632-1C10-4FA1-AB4B-33B480A39C52}"/>
              </a:ext>
            </a:extLst>
          </p:cNvPr>
          <p:cNvSpPr>
            <a:spLocks noGrp="1"/>
          </p:cNvSpPr>
          <p:nvPr>
            <p:ph type="sldNum" sz="quarter" idx="12"/>
          </p:nvPr>
        </p:nvSpPr>
        <p:spPr>
          <a:xfrm>
            <a:off x="6457950" y="6356351"/>
            <a:ext cx="2057400" cy="365125"/>
          </a:xfrm>
        </p:spPr>
        <p:txBody>
          <a:bodyPr/>
          <a:lstStyle/>
          <a:p>
            <a:fld id="{787F0561-F29F-4014-88F6-9EE3D1B23701}" type="slidenum">
              <a:rPr kumimoji="1" lang="ja-JP" altLang="en-US" smtClean="0">
                <a:latin typeface="Meiryo UI" panose="020B0604030504040204" pitchFamily="50" charset="-128"/>
                <a:ea typeface="Meiryo UI" panose="020B0604030504040204" pitchFamily="50" charset="-128"/>
              </a:rPr>
              <a:pPr/>
              <a:t>45</a:t>
            </a:fld>
            <a:endParaRPr kumimoji="1" lang="ja-JP" altLang="en-US"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920364791"/>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8D20457-6617-4431-9136-64674BE6E1A3}"/>
              </a:ext>
            </a:extLst>
          </p:cNvPr>
          <p:cNvSpPr>
            <a:spLocks noGrp="1"/>
          </p:cNvSpPr>
          <p:nvPr>
            <p:ph type="title"/>
          </p:nvPr>
        </p:nvSpPr>
        <p:spPr/>
        <p:txBody>
          <a:bodyPr/>
          <a:lstStyle/>
          <a:p>
            <a:r>
              <a:rPr lang="en-US" altLang="ja-JP" dirty="0"/>
              <a:t>5</a:t>
            </a:r>
            <a:r>
              <a:rPr kumimoji="1" lang="en-US" altLang="ja-JP" dirty="0"/>
              <a:t>.</a:t>
            </a:r>
            <a:r>
              <a:rPr kumimoji="1" lang="ja-JP" altLang="en-US" dirty="0"/>
              <a:t>８</a:t>
            </a:r>
            <a:r>
              <a:rPr lang="ja-JP" altLang="en-US" dirty="0"/>
              <a:t>　国内外の規制基準</a:t>
            </a:r>
            <a:r>
              <a:rPr lang="ja-JP" altLang="en-US" sz="2400" dirty="0"/>
              <a:t>（福島第一原子力発電所）</a:t>
            </a:r>
            <a:endParaRPr kumimoji="1" lang="ja-JP" altLang="en-US" dirty="0"/>
          </a:p>
        </p:txBody>
      </p:sp>
      <p:sp>
        <p:nvSpPr>
          <p:cNvPr id="4" name="正方形/長方形 3">
            <a:extLst>
              <a:ext uri="{FF2B5EF4-FFF2-40B4-BE49-F238E27FC236}">
                <a16:creationId xmlns:a16="http://schemas.microsoft.com/office/drawing/2014/main" id="{271F3960-E06B-4544-9BF6-974CD2039EBE}"/>
              </a:ext>
            </a:extLst>
          </p:cNvPr>
          <p:cNvSpPr/>
          <p:nvPr/>
        </p:nvSpPr>
        <p:spPr>
          <a:xfrm>
            <a:off x="388417" y="1267043"/>
            <a:ext cx="8402128" cy="171607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buFont typeface="Wingdings" panose="05000000000000000000" pitchFamily="2" charset="2"/>
              <a:buChar char="l"/>
            </a:pPr>
            <a:r>
              <a:rPr kumimoji="1" lang="ja-JP" altLang="en-US" dirty="0">
                <a:solidFill>
                  <a:schemeClr val="tx1"/>
                </a:solidFill>
                <a:latin typeface="Meiryo UI" panose="020B0604030504040204" pitchFamily="50" charset="-128"/>
                <a:ea typeface="Meiryo UI" panose="020B0604030504040204" pitchFamily="50" charset="-128"/>
              </a:rPr>
              <a:t>事故前及び事故後も、規制濃度基準値は</a:t>
            </a:r>
            <a:r>
              <a:rPr kumimoji="1" lang="en-US" altLang="ja-JP" dirty="0">
                <a:solidFill>
                  <a:schemeClr val="tx1"/>
                </a:solidFill>
                <a:latin typeface="Meiryo UI" panose="020B0604030504040204" pitchFamily="50" charset="-128"/>
                <a:ea typeface="Meiryo UI" panose="020B0604030504040204" pitchFamily="50" charset="-128"/>
              </a:rPr>
              <a:t>6</a:t>
            </a:r>
            <a:r>
              <a:rPr kumimoji="1" lang="ja-JP" altLang="en-US" dirty="0">
                <a:solidFill>
                  <a:schemeClr val="tx1"/>
                </a:solidFill>
                <a:latin typeface="Meiryo UI" panose="020B0604030504040204" pitchFamily="50" charset="-128"/>
                <a:ea typeface="Meiryo UI" panose="020B0604030504040204" pitchFamily="50" charset="-128"/>
              </a:rPr>
              <a:t>万</a:t>
            </a:r>
            <a:r>
              <a:rPr kumimoji="1" lang="en-US" altLang="ja-JP" dirty="0">
                <a:solidFill>
                  <a:schemeClr val="tx1"/>
                </a:solidFill>
                <a:latin typeface="Meiryo UI" panose="020B0604030504040204" pitchFamily="50" charset="-128"/>
                <a:ea typeface="Meiryo UI" panose="020B0604030504040204" pitchFamily="50" charset="-128"/>
              </a:rPr>
              <a:t>Bq/L</a:t>
            </a:r>
            <a:r>
              <a:rPr kumimoji="1" lang="ja-JP" altLang="en-US" dirty="0">
                <a:solidFill>
                  <a:schemeClr val="tx1"/>
                </a:solidFill>
                <a:latin typeface="Meiryo UI" panose="020B0604030504040204" pitchFamily="50" charset="-128"/>
                <a:ea typeface="Meiryo UI" panose="020B0604030504040204" pitchFamily="50" charset="-128"/>
              </a:rPr>
              <a:t>である。</a:t>
            </a:r>
            <a:endParaRPr kumimoji="1" lang="en-US" altLang="ja-JP" dirty="0">
              <a:solidFill>
                <a:schemeClr val="tx1"/>
              </a:solidFill>
              <a:latin typeface="Meiryo UI" panose="020B0604030504040204" pitchFamily="50" charset="-128"/>
              <a:ea typeface="Meiryo UI" panose="020B0604030504040204" pitchFamily="50" charset="-128"/>
            </a:endParaRPr>
          </a:p>
          <a:p>
            <a:pPr marL="285750" indent="-285750">
              <a:buFont typeface="Wingdings" panose="05000000000000000000" pitchFamily="2" charset="2"/>
              <a:buChar char="l"/>
            </a:pPr>
            <a:r>
              <a:rPr kumimoji="1" lang="ja-JP" altLang="en-US" dirty="0">
                <a:solidFill>
                  <a:schemeClr val="tx1"/>
                </a:solidFill>
                <a:latin typeface="Meiryo UI" panose="020B0604030504040204" pitchFamily="50" charset="-128"/>
                <a:ea typeface="Meiryo UI" panose="020B0604030504040204" pitchFamily="50" charset="-128"/>
              </a:rPr>
              <a:t>ただし事故後は、サブドレン・地下水バイパスの汲み上げ水に含まれるトリチウムの濃度を計測し、管理しながら希釈せずに海洋への放出を行っており、その際のトリチウムの排水基準（運用目標）を</a:t>
            </a:r>
            <a:r>
              <a:rPr kumimoji="1" lang="en-US" altLang="ja-JP" dirty="0">
                <a:solidFill>
                  <a:schemeClr val="tx1"/>
                </a:solidFill>
                <a:latin typeface="Meiryo UI" panose="020B0604030504040204" pitchFamily="50" charset="-128"/>
                <a:ea typeface="Meiryo UI" panose="020B0604030504040204" pitchFamily="50" charset="-128"/>
              </a:rPr>
              <a:t>1,500Bq/L</a:t>
            </a:r>
            <a:r>
              <a:rPr kumimoji="1" lang="ja-JP" altLang="en-US" dirty="0">
                <a:solidFill>
                  <a:schemeClr val="tx1"/>
                </a:solidFill>
                <a:latin typeface="Meiryo UI" panose="020B0604030504040204" pitchFamily="50" charset="-128"/>
                <a:ea typeface="Meiryo UI" panose="020B0604030504040204" pitchFamily="50" charset="-128"/>
              </a:rPr>
              <a:t>としている。</a:t>
            </a:r>
            <a:endParaRPr kumimoji="1" lang="en-US" altLang="ja-JP" dirty="0">
              <a:solidFill>
                <a:schemeClr val="tx1"/>
              </a:solidFill>
              <a:latin typeface="Meiryo UI" panose="020B0604030504040204" pitchFamily="50" charset="-128"/>
              <a:ea typeface="Meiryo UI" panose="020B0604030504040204" pitchFamily="50" charset="-128"/>
            </a:endParaRPr>
          </a:p>
          <a:p>
            <a:pPr marL="285750" indent="-285750">
              <a:buFont typeface="Wingdings" panose="05000000000000000000" pitchFamily="2" charset="2"/>
              <a:buChar char="l"/>
            </a:pPr>
            <a:r>
              <a:rPr kumimoji="1" lang="ja-JP" altLang="en-US" dirty="0">
                <a:solidFill>
                  <a:schemeClr val="tx1"/>
                </a:solidFill>
                <a:latin typeface="Meiryo UI" panose="020B0604030504040204" pitchFamily="50" charset="-128"/>
                <a:ea typeface="Meiryo UI" panose="020B0604030504040204" pitchFamily="50" charset="-128"/>
              </a:rPr>
              <a:t>運用目標は、敷地境界線量が</a:t>
            </a:r>
            <a:r>
              <a:rPr kumimoji="1" lang="en-US" altLang="ja-JP" dirty="0">
                <a:solidFill>
                  <a:schemeClr val="tx1"/>
                </a:solidFill>
                <a:latin typeface="Meiryo UI" panose="020B0604030504040204" pitchFamily="50" charset="-128"/>
                <a:ea typeface="Meiryo UI" panose="020B0604030504040204" pitchFamily="50" charset="-128"/>
              </a:rPr>
              <a:t>1mSv/</a:t>
            </a:r>
            <a:r>
              <a:rPr kumimoji="1" lang="ja-JP" altLang="en-US" dirty="0">
                <a:solidFill>
                  <a:schemeClr val="tx1"/>
                </a:solidFill>
                <a:latin typeface="Meiryo UI" panose="020B0604030504040204" pitchFamily="50" charset="-128"/>
                <a:ea typeface="Meiryo UI" panose="020B0604030504040204" pitchFamily="50" charset="-128"/>
              </a:rPr>
              <a:t>年を超えないように、各廃棄物に対して割り振られた線量から逆算して得られた数値である。</a:t>
            </a:r>
          </a:p>
        </p:txBody>
      </p:sp>
      <p:sp>
        <p:nvSpPr>
          <p:cNvPr id="5" name="スライド番号プレースホルダー 4">
            <a:extLst>
              <a:ext uri="{FF2B5EF4-FFF2-40B4-BE49-F238E27FC236}">
                <a16:creationId xmlns:a16="http://schemas.microsoft.com/office/drawing/2014/main" id="{68AF8F48-9921-43BD-8392-73F831F48924}"/>
              </a:ext>
            </a:extLst>
          </p:cNvPr>
          <p:cNvSpPr>
            <a:spLocks noGrp="1"/>
          </p:cNvSpPr>
          <p:nvPr>
            <p:ph type="sldNum" sz="quarter" idx="12"/>
          </p:nvPr>
        </p:nvSpPr>
        <p:spPr/>
        <p:txBody>
          <a:bodyPr/>
          <a:lstStyle/>
          <a:p>
            <a:fld id="{787F0561-F29F-4014-88F6-9EE3D1B23701}" type="slidenum">
              <a:rPr kumimoji="1" lang="ja-JP" altLang="en-US" smtClean="0">
                <a:latin typeface="Meiryo UI" panose="020B0604030504040204" pitchFamily="50" charset="-128"/>
                <a:ea typeface="Meiryo UI" panose="020B0604030504040204" pitchFamily="50" charset="-128"/>
              </a:rPr>
              <a:pPr/>
              <a:t>46</a:t>
            </a:fld>
            <a:endParaRPr kumimoji="1" lang="ja-JP" altLang="en-US" dirty="0">
              <a:latin typeface="Meiryo UI" panose="020B0604030504040204" pitchFamily="50" charset="-128"/>
              <a:ea typeface="Meiryo UI" panose="020B0604030504040204" pitchFamily="50" charset="-128"/>
            </a:endParaRPr>
          </a:p>
        </p:txBody>
      </p:sp>
      <p:sp>
        <p:nvSpPr>
          <p:cNvPr id="8" name="テキスト ボックス 7">
            <a:extLst>
              <a:ext uri="{FF2B5EF4-FFF2-40B4-BE49-F238E27FC236}">
                <a16:creationId xmlns:a16="http://schemas.microsoft.com/office/drawing/2014/main" id="{5FBD2703-60DF-4B38-A3E3-F43639B90695}"/>
              </a:ext>
            </a:extLst>
          </p:cNvPr>
          <p:cNvSpPr txBox="1"/>
          <p:nvPr/>
        </p:nvSpPr>
        <p:spPr>
          <a:xfrm>
            <a:off x="370936" y="6319406"/>
            <a:ext cx="7832785" cy="253916"/>
          </a:xfrm>
          <a:prstGeom prst="rect">
            <a:avLst/>
          </a:prstGeom>
          <a:noFill/>
        </p:spPr>
        <p:txBody>
          <a:bodyPr wrap="square" rtlCol="0">
            <a:spAutoFit/>
          </a:bodyPr>
          <a:lstStyle/>
          <a:p>
            <a:r>
              <a:rPr kumimoji="1" lang="ja-JP" altLang="en-US" sz="1050" dirty="0">
                <a:latin typeface="Meiryo UI" panose="020B0604030504040204" pitchFamily="50" charset="-128"/>
                <a:ea typeface="Meiryo UI" panose="020B0604030504040204" pitchFamily="50" charset="-128"/>
              </a:rPr>
              <a:t>「多核種除去設備等処理水の取扱いに関する小委員会 説明・公聴会説明資料、</a:t>
            </a:r>
            <a:r>
              <a:rPr kumimoji="1" lang="en-US" altLang="ja-JP" sz="1050" dirty="0">
                <a:latin typeface="Meiryo UI" panose="020B0604030504040204" pitchFamily="50" charset="-128"/>
                <a:ea typeface="Meiryo UI" panose="020B0604030504040204" pitchFamily="50" charset="-128"/>
              </a:rPr>
              <a:t>P.5</a:t>
            </a:r>
            <a:r>
              <a:rPr kumimoji="1" lang="ja-JP" altLang="en-US" sz="1050" dirty="0" err="1">
                <a:latin typeface="Meiryo UI" panose="020B0604030504040204" pitchFamily="50" charset="-128"/>
                <a:ea typeface="Meiryo UI" panose="020B0604030504040204" pitchFamily="50" charset="-128"/>
              </a:rPr>
              <a:t>、</a:t>
            </a:r>
            <a:r>
              <a:rPr kumimoji="1" lang="ja-JP" altLang="en-US" sz="1050" dirty="0">
                <a:latin typeface="Meiryo UI" panose="020B0604030504040204" pitchFamily="50" charset="-128"/>
                <a:ea typeface="Meiryo UI" panose="020B0604030504040204" pitchFamily="50" charset="-128"/>
              </a:rPr>
              <a:t>平成</a:t>
            </a:r>
            <a:r>
              <a:rPr kumimoji="1" lang="en-US" altLang="ja-JP" sz="1050" dirty="0">
                <a:latin typeface="Meiryo UI" panose="020B0604030504040204" pitchFamily="50" charset="-128"/>
                <a:ea typeface="Meiryo UI" panose="020B0604030504040204" pitchFamily="50" charset="-128"/>
              </a:rPr>
              <a:t>30</a:t>
            </a:r>
            <a:r>
              <a:rPr kumimoji="1" lang="ja-JP" altLang="en-US" sz="1050" dirty="0">
                <a:latin typeface="Meiryo UI" panose="020B0604030504040204" pitchFamily="50" charset="-128"/>
                <a:ea typeface="Meiryo UI" panose="020B0604030504040204" pitchFamily="50" charset="-128"/>
              </a:rPr>
              <a:t>年</a:t>
            </a:r>
            <a:r>
              <a:rPr kumimoji="1" lang="en-US" altLang="ja-JP" sz="1050" dirty="0">
                <a:latin typeface="Meiryo UI" panose="020B0604030504040204" pitchFamily="50" charset="-128"/>
                <a:ea typeface="Meiryo UI" panose="020B0604030504040204" pitchFamily="50" charset="-128"/>
              </a:rPr>
              <a:t>8</a:t>
            </a:r>
            <a:r>
              <a:rPr kumimoji="1" lang="ja-JP" altLang="en-US" sz="1050" dirty="0">
                <a:latin typeface="Meiryo UI" panose="020B0604030504040204" pitchFamily="50" charset="-128"/>
                <a:ea typeface="Meiryo UI" panose="020B0604030504040204" pitchFamily="50" charset="-128"/>
              </a:rPr>
              <a:t>月」</a:t>
            </a:r>
          </a:p>
        </p:txBody>
      </p:sp>
      <p:sp>
        <p:nvSpPr>
          <p:cNvPr id="10" name="正方形/長方形 9">
            <a:extLst>
              <a:ext uri="{FF2B5EF4-FFF2-40B4-BE49-F238E27FC236}">
                <a16:creationId xmlns:a16="http://schemas.microsoft.com/office/drawing/2014/main" id="{27DCB6F2-82B7-4439-A851-A331080F707C}"/>
              </a:ext>
            </a:extLst>
          </p:cNvPr>
          <p:cNvSpPr/>
          <p:nvPr/>
        </p:nvSpPr>
        <p:spPr>
          <a:xfrm>
            <a:off x="370936" y="810127"/>
            <a:ext cx="8402128" cy="35636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dirty="0">
                <a:solidFill>
                  <a:schemeClr val="tx1"/>
                </a:solidFill>
                <a:latin typeface="Meiryo UI" panose="020B0604030504040204" pitchFamily="50" charset="-128"/>
                <a:ea typeface="Meiryo UI" panose="020B0604030504040204" pitchFamily="50" charset="-128"/>
              </a:rPr>
              <a:t>福島第一原子力発電所におけるトリチウムに関する規制基準や事故後の運用目標は？</a:t>
            </a:r>
            <a:endParaRPr kumimoji="1" lang="en-US" altLang="ja-JP" dirty="0">
              <a:solidFill>
                <a:schemeClr val="tx1"/>
              </a:solidFill>
              <a:latin typeface="Meiryo UI" panose="020B0604030504040204" pitchFamily="50" charset="-128"/>
              <a:ea typeface="Meiryo UI" panose="020B0604030504040204" pitchFamily="50" charset="-128"/>
            </a:endParaRPr>
          </a:p>
        </p:txBody>
      </p:sp>
      <p:grpSp>
        <p:nvGrpSpPr>
          <p:cNvPr id="14" name="グループ化 13">
            <a:extLst>
              <a:ext uri="{FF2B5EF4-FFF2-40B4-BE49-F238E27FC236}">
                <a16:creationId xmlns:a16="http://schemas.microsoft.com/office/drawing/2014/main" id="{E03E1812-5490-4940-AD60-6E7FA52F35A4}"/>
              </a:ext>
            </a:extLst>
          </p:cNvPr>
          <p:cNvGrpSpPr/>
          <p:nvPr/>
        </p:nvGrpSpPr>
        <p:grpSpPr>
          <a:xfrm>
            <a:off x="77991" y="3027062"/>
            <a:ext cx="4415170" cy="2940943"/>
            <a:chOff x="4361653" y="2890010"/>
            <a:chExt cx="4415170" cy="2940943"/>
          </a:xfrm>
        </p:grpSpPr>
        <p:sp>
          <p:nvSpPr>
            <p:cNvPr id="3" name="正方形/長方形 2">
              <a:extLst>
                <a:ext uri="{FF2B5EF4-FFF2-40B4-BE49-F238E27FC236}">
                  <a16:creationId xmlns:a16="http://schemas.microsoft.com/office/drawing/2014/main" id="{727BAB5D-19B9-4EAD-9AF6-83BD221B7795}"/>
                </a:ext>
              </a:extLst>
            </p:cNvPr>
            <p:cNvSpPr/>
            <p:nvPr/>
          </p:nvSpPr>
          <p:spPr>
            <a:xfrm>
              <a:off x="5691658" y="3212079"/>
              <a:ext cx="457200" cy="2217420"/>
            </a:xfrm>
            <a:prstGeom prst="rect">
              <a:avLst/>
            </a:prstGeom>
            <a:solidFill>
              <a:schemeClr val="accent4">
                <a:lumMod val="40000"/>
                <a:lumOff val="6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eiryo UI" panose="020B0604030504040204" pitchFamily="50" charset="-128"/>
                <a:ea typeface="Meiryo UI" panose="020B0604030504040204" pitchFamily="50" charset="-128"/>
              </a:endParaRPr>
            </a:p>
          </p:txBody>
        </p:sp>
        <p:cxnSp>
          <p:nvCxnSpPr>
            <p:cNvPr id="7" name="直線矢印コネクタ 6">
              <a:extLst>
                <a:ext uri="{FF2B5EF4-FFF2-40B4-BE49-F238E27FC236}">
                  <a16:creationId xmlns:a16="http://schemas.microsoft.com/office/drawing/2014/main" id="{6C52E3CB-F1CC-4B83-9679-18809A94E33C}"/>
                </a:ext>
              </a:extLst>
            </p:cNvPr>
            <p:cNvCxnSpPr>
              <a:cxnSpLocks/>
            </p:cNvCxnSpPr>
            <p:nvPr/>
          </p:nvCxnSpPr>
          <p:spPr>
            <a:xfrm>
              <a:off x="5318278" y="5429499"/>
              <a:ext cx="2483963" cy="0"/>
            </a:xfrm>
            <a:prstGeom prst="straightConnector1">
              <a:avLst/>
            </a:prstGeom>
            <a:ln w="38100">
              <a:solidFill>
                <a:schemeClr val="tx1"/>
              </a:solidFill>
              <a:tailEnd type="none"/>
            </a:ln>
          </p:spPr>
          <p:style>
            <a:lnRef idx="1">
              <a:schemeClr val="accent1"/>
            </a:lnRef>
            <a:fillRef idx="0">
              <a:schemeClr val="accent1"/>
            </a:fillRef>
            <a:effectRef idx="0">
              <a:schemeClr val="accent1"/>
            </a:effectRef>
            <a:fontRef idx="minor">
              <a:schemeClr val="tx1"/>
            </a:fontRef>
          </p:style>
        </p:cxnSp>
        <p:cxnSp>
          <p:nvCxnSpPr>
            <p:cNvPr id="16" name="直線矢印コネクタ 15">
              <a:extLst>
                <a:ext uri="{FF2B5EF4-FFF2-40B4-BE49-F238E27FC236}">
                  <a16:creationId xmlns:a16="http://schemas.microsoft.com/office/drawing/2014/main" id="{41413D20-E81F-4463-B676-48C504FF542A}"/>
                </a:ext>
              </a:extLst>
            </p:cNvPr>
            <p:cNvCxnSpPr>
              <a:cxnSpLocks/>
            </p:cNvCxnSpPr>
            <p:nvPr/>
          </p:nvCxnSpPr>
          <p:spPr>
            <a:xfrm flipV="1">
              <a:off x="5318278" y="2890010"/>
              <a:ext cx="0" cy="2539489"/>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8" name="正方形/長方形 17">
              <a:extLst>
                <a:ext uri="{FF2B5EF4-FFF2-40B4-BE49-F238E27FC236}">
                  <a16:creationId xmlns:a16="http://schemas.microsoft.com/office/drawing/2014/main" id="{BED8B4EB-48AB-40E5-BF92-C3A26335A227}"/>
                </a:ext>
              </a:extLst>
            </p:cNvPr>
            <p:cNvSpPr/>
            <p:nvPr/>
          </p:nvSpPr>
          <p:spPr>
            <a:xfrm>
              <a:off x="6727978" y="3212079"/>
              <a:ext cx="457200" cy="2217420"/>
            </a:xfrm>
            <a:prstGeom prst="rect">
              <a:avLst/>
            </a:prstGeom>
            <a:solidFill>
              <a:schemeClr val="accent4">
                <a:lumMod val="40000"/>
                <a:lumOff val="6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eiryo UI" panose="020B0604030504040204" pitchFamily="50" charset="-128"/>
                <a:ea typeface="Meiryo UI" panose="020B0604030504040204" pitchFamily="50" charset="-128"/>
              </a:endParaRPr>
            </a:p>
          </p:txBody>
        </p:sp>
        <p:sp>
          <p:nvSpPr>
            <p:cNvPr id="19" name="正方形/長方形 18">
              <a:extLst>
                <a:ext uri="{FF2B5EF4-FFF2-40B4-BE49-F238E27FC236}">
                  <a16:creationId xmlns:a16="http://schemas.microsoft.com/office/drawing/2014/main" id="{2C00E1FE-8F2E-4504-B75D-F35AB837D4E8}"/>
                </a:ext>
              </a:extLst>
            </p:cNvPr>
            <p:cNvSpPr/>
            <p:nvPr/>
          </p:nvSpPr>
          <p:spPr>
            <a:xfrm>
              <a:off x="6727978" y="5078981"/>
              <a:ext cx="457200" cy="350518"/>
            </a:xfrm>
            <a:prstGeom prst="rect">
              <a:avLst/>
            </a:prstGeom>
            <a:solidFill>
              <a:schemeClr val="accent2">
                <a:lumMod val="60000"/>
                <a:lumOff val="4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eiryo UI" panose="020B0604030504040204" pitchFamily="50" charset="-128"/>
                <a:ea typeface="Meiryo UI" panose="020B0604030504040204" pitchFamily="50" charset="-128"/>
              </a:endParaRPr>
            </a:p>
          </p:txBody>
        </p:sp>
        <p:sp>
          <p:nvSpPr>
            <p:cNvPr id="21" name="テキスト ボックス 20">
              <a:extLst>
                <a:ext uri="{FF2B5EF4-FFF2-40B4-BE49-F238E27FC236}">
                  <a16:creationId xmlns:a16="http://schemas.microsoft.com/office/drawing/2014/main" id="{65E7EBD4-86BB-43E3-AD70-B2A054FEDB2A}"/>
                </a:ext>
              </a:extLst>
            </p:cNvPr>
            <p:cNvSpPr txBox="1"/>
            <p:nvPr/>
          </p:nvSpPr>
          <p:spPr>
            <a:xfrm>
              <a:off x="5462206" y="5523176"/>
              <a:ext cx="916104" cy="307777"/>
            </a:xfrm>
            <a:prstGeom prst="rect">
              <a:avLst/>
            </a:prstGeom>
            <a:noFill/>
          </p:spPr>
          <p:txBody>
            <a:bodyPr wrap="square" rtlCol="0">
              <a:spAutoFit/>
            </a:bodyPr>
            <a:lstStyle/>
            <a:p>
              <a:pPr algn="ctr"/>
              <a:r>
                <a:rPr kumimoji="1" lang="ja-JP" altLang="en-US" sz="1400" dirty="0">
                  <a:latin typeface="Meiryo UI" panose="020B0604030504040204" pitchFamily="50" charset="-128"/>
                  <a:ea typeface="Meiryo UI" panose="020B0604030504040204" pitchFamily="50" charset="-128"/>
                </a:rPr>
                <a:t>事故前</a:t>
              </a:r>
              <a:endParaRPr kumimoji="1" lang="en-US" altLang="ja-JP" sz="1400" dirty="0">
                <a:latin typeface="Meiryo UI" panose="020B0604030504040204" pitchFamily="50" charset="-128"/>
                <a:ea typeface="Meiryo UI" panose="020B0604030504040204" pitchFamily="50" charset="-128"/>
              </a:endParaRPr>
            </a:p>
          </p:txBody>
        </p:sp>
        <p:sp>
          <p:nvSpPr>
            <p:cNvPr id="22" name="テキスト ボックス 21">
              <a:extLst>
                <a:ext uri="{FF2B5EF4-FFF2-40B4-BE49-F238E27FC236}">
                  <a16:creationId xmlns:a16="http://schemas.microsoft.com/office/drawing/2014/main" id="{827CBB95-6C0C-4E0F-A756-47DE8B3BBA88}"/>
                </a:ext>
              </a:extLst>
            </p:cNvPr>
            <p:cNvSpPr txBox="1"/>
            <p:nvPr/>
          </p:nvSpPr>
          <p:spPr>
            <a:xfrm>
              <a:off x="6498526" y="5523176"/>
              <a:ext cx="916104" cy="307777"/>
            </a:xfrm>
            <a:prstGeom prst="rect">
              <a:avLst/>
            </a:prstGeom>
            <a:noFill/>
          </p:spPr>
          <p:txBody>
            <a:bodyPr wrap="square" rtlCol="0">
              <a:spAutoFit/>
            </a:bodyPr>
            <a:lstStyle/>
            <a:p>
              <a:pPr algn="ctr"/>
              <a:r>
                <a:rPr kumimoji="1" lang="ja-JP" altLang="en-US" sz="1400" dirty="0">
                  <a:latin typeface="Meiryo UI" panose="020B0604030504040204" pitchFamily="50" charset="-128"/>
                  <a:ea typeface="Meiryo UI" panose="020B0604030504040204" pitchFamily="50" charset="-128"/>
                </a:rPr>
                <a:t>事故後</a:t>
              </a:r>
              <a:endParaRPr kumimoji="1" lang="en-US" altLang="ja-JP" sz="1400" dirty="0">
                <a:latin typeface="Meiryo UI" panose="020B0604030504040204" pitchFamily="50" charset="-128"/>
                <a:ea typeface="Meiryo UI" panose="020B0604030504040204" pitchFamily="50" charset="-128"/>
              </a:endParaRPr>
            </a:p>
          </p:txBody>
        </p:sp>
        <p:cxnSp>
          <p:nvCxnSpPr>
            <p:cNvPr id="24" name="直線矢印コネクタ 23">
              <a:extLst>
                <a:ext uri="{FF2B5EF4-FFF2-40B4-BE49-F238E27FC236}">
                  <a16:creationId xmlns:a16="http://schemas.microsoft.com/office/drawing/2014/main" id="{4630AF2B-BF10-4CCF-B8D8-58AAA31F83E6}"/>
                </a:ext>
              </a:extLst>
            </p:cNvPr>
            <p:cNvCxnSpPr>
              <a:cxnSpLocks/>
            </p:cNvCxnSpPr>
            <p:nvPr/>
          </p:nvCxnSpPr>
          <p:spPr>
            <a:xfrm>
              <a:off x="5430002" y="3212079"/>
              <a:ext cx="3168000" cy="0"/>
            </a:xfrm>
            <a:prstGeom prst="straightConnector1">
              <a:avLst/>
            </a:prstGeom>
            <a:ln w="9525">
              <a:solidFill>
                <a:schemeClr val="tx1"/>
              </a:solidFill>
              <a:prstDash val="dash"/>
              <a:tailEnd type="none"/>
            </a:ln>
          </p:spPr>
          <p:style>
            <a:lnRef idx="1">
              <a:schemeClr val="accent1"/>
            </a:lnRef>
            <a:fillRef idx="0">
              <a:schemeClr val="accent1"/>
            </a:fillRef>
            <a:effectRef idx="0">
              <a:schemeClr val="accent1"/>
            </a:effectRef>
            <a:fontRef idx="minor">
              <a:schemeClr val="tx1"/>
            </a:fontRef>
          </p:style>
        </p:cxnSp>
        <p:cxnSp>
          <p:nvCxnSpPr>
            <p:cNvPr id="25" name="直線矢印コネクタ 24">
              <a:extLst>
                <a:ext uri="{FF2B5EF4-FFF2-40B4-BE49-F238E27FC236}">
                  <a16:creationId xmlns:a16="http://schemas.microsoft.com/office/drawing/2014/main" id="{6E02D8A2-25AC-446E-A222-04F4C68F4ACA}"/>
                </a:ext>
              </a:extLst>
            </p:cNvPr>
            <p:cNvCxnSpPr>
              <a:cxnSpLocks/>
            </p:cNvCxnSpPr>
            <p:nvPr/>
          </p:nvCxnSpPr>
          <p:spPr>
            <a:xfrm>
              <a:off x="6498526" y="5084477"/>
              <a:ext cx="2052000" cy="0"/>
            </a:xfrm>
            <a:prstGeom prst="straightConnector1">
              <a:avLst/>
            </a:prstGeom>
            <a:ln w="9525">
              <a:solidFill>
                <a:schemeClr val="tx1"/>
              </a:solidFill>
              <a:prstDash val="dash"/>
              <a:tailEnd type="none"/>
            </a:ln>
          </p:spPr>
          <p:style>
            <a:lnRef idx="1">
              <a:schemeClr val="accent1"/>
            </a:lnRef>
            <a:fillRef idx="0">
              <a:schemeClr val="accent1"/>
            </a:fillRef>
            <a:effectRef idx="0">
              <a:schemeClr val="accent1"/>
            </a:effectRef>
            <a:fontRef idx="minor">
              <a:schemeClr val="tx1"/>
            </a:fontRef>
          </p:style>
        </p:cxnSp>
        <p:sp>
          <p:nvSpPr>
            <p:cNvPr id="28" name="正方形/長方形 27">
              <a:extLst>
                <a:ext uri="{FF2B5EF4-FFF2-40B4-BE49-F238E27FC236}">
                  <a16:creationId xmlns:a16="http://schemas.microsoft.com/office/drawing/2014/main" id="{AFB4A840-4972-4260-8A7B-4619707A73C8}"/>
                </a:ext>
              </a:extLst>
            </p:cNvPr>
            <p:cNvSpPr/>
            <p:nvPr/>
          </p:nvSpPr>
          <p:spPr>
            <a:xfrm>
              <a:off x="7288327" y="4402538"/>
              <a:ext cx="1488496" cy="584775"/>
            </a:xfrm>
            <a:prstGeom prst="rect">
              <a:avLst/>
            </a:prstGeom>
          </p:spPr>
          <p:txBody>
            <a:bodyPr wrap="square">
              <a:spAutoFit/>
            </a:bodyPr>
            <a:lstStyle/>
            <a:p>
              <a:r>
                <a:rPr kumimoji="1" lang="ja-JP" altLang="en-US" sz="1600" b="1" dirty="0">
                  <a:latin typeface="Meiryo UI" panose="020B0604030504040204" pitchFamily="50" charset="-128"/>
                  <a:ea typeface="Meiryo UI" panose="020B0604030504040204" pitchFamily="50" charset="-128"/>
                </a:rPr>
                <a:t>運用目標：</a:t>
              </a:r>
              <a:r>
                <a:rPr kumimoji="1" lang="en-US" altLang="ja-JP" sz="1600" b="1" dirty="0">
                  <a:latin typeface="Meiryo UI" panose="020B0604030504040204" pitchFamily="50" charset="-128"/>
                  <a:ea typeface="Meiryo UI" panose="020B0604030504040204" pitchFamily="50" charset="-128"/>
                </a:rPr>
                <a:t>1500 Bq/L</a:t>
              </a:r>
              <a:endParaRPr lang="ja-JP" altLang="en-US" sz="1600" b="1" dirty="0">
                <a:latin typeface="Meiryo UI" panose="020B0604030504040204" pitchFamily="50" charset="-128"/>
                <a:ea typeface="Meiryo UI" panose="020B0604030504040204" pitchFamily="50" charset="-128"/>
              </a:endParaRPr>
            </a:p>
          </p:txBody>
        </p:sp>
        <p:sp>
          <p:nvSpPr>
            <p:cNvPr id="29" name="正方形/長方形 28">
              <a:extLst>
                <a:ext uri="{FF2B5EF4-FFF2-40B4-BE49-F238E27FC236}">
                  <a16:creationId xmlns:a16="http://schemas.microsoft.com/office/drawing/2014/main" id="{D0FB5C10-6F56-4E0F-9A23-58DC81519D63}"/>
                </a:ext>
              </a:extLst>
            </p:cNvPr>
            <p:cNvSpPr/>
            <p:nvPr/>
          </p:nvSpPr>
          <p:spPr>
            <a:xfrm>
              <a:off x="7246001" y="3225015"/>
              <a:ext cx="1525764" cy="584775"/>
            </a:xfrm>
            <a:prstGeom prst="rect">
              <a:avLst/>
            </a:prstGeom>
          </p:spPr>
          <p:txBody>
            <a:bodyPr wrap="square">
              <a:spAutoFit/>
            </a:bodyPr>
            <a:lstStyle/>
            <a:p>
              <a:r>
                <a:rPr kumimoji="1" lang="ja-JP" altLang="en-US" sz="1600" b="1" dirty="0">
                  <a:latin typeface="Meiryo UI" panose="020B0604030504040204" pitchFamily="50" charset="-128"/>
                  <a:ea typeface="Meiryo UI" panose="020B0604030504040204" pitchFamily="50" charset="-128"/>
                </a:rPr>
                <a:t>規制基準：</a:t>
              </a:r>
              <a:r>
                <a:rPr kumimoji="1" lang="en-US" altLang="ja-JP" sz="1600" b="1" dirty="0">
                  <a:latin typeface="Meiryo UI" panose="020B0604030504040204" pitchFamily="50" charset="-128"/>
                  <a:ea typeface="Meiryo UI" panose="020B0604030504040204" pitchFamily="50" charset="-128"/>
                </a:rPr>
                <a:t>60000 Bq/L</a:t>
              </a:r>
              <a:endParaRPr lang="ja-JP" altLang="en-US" sz="1600" b="1" dirty="0">
                <a:latin typeface="Meiryo UI" panose="020B0604030504040204" pitchFamily="50" charset="-128"/>
                <a:ea typeface="Meiryo UI" panose="020B0604030504040204" pitchFamily="50" charset="-128"/>
              </a:endParaRPr>
            </a:p>
          </p:txBody>
        </p:sp>
        <p:sp>
          <p:nvSpPr>
            <p:cNvPr id="30" name="テキスト ボックス 29">
              <a:extLst>
                <a:ext uri="{FF2B5EF4-FFF2-40B4-BE49-F238E27FC236}">
                  <a16:creationId xmlns:a16="http://schemas.microsoft.com/office/drawing/2014/main" id="{628164E3-9182-4AC2-8905-9F5ABAD2B987}"/>
                </a:ext>
              </a:extLst>
            </p:cNvPr>
            <p:cNvSpPr txBox="1"/>
            <p:nvPr/>
          </p:nvSpPr>
          <p:spPr>
            <a:xfrm>
              <a:off x="4361653" y="3837930"/>
              <a:ext cx="980337" cy="523220"/>
            </a:xfrm>
            <a:prstGeom prst="rect">
              <a:avLst/>
            </a:prstGeom>
            <a:noFill/>
          </p:spPr>
          <p:txBody>
            <a:bodyPr wrap="square" rtlCol="0">
              <a:spAutoFit/>
            </a:bodyPr>
            <a:lstStyle/>
            <a:p>
              <a:pPr algn="ctr"/>
              <a:r>
                <a:rPr kumimoji="1" lang="ja-JP" altLang="en-US" sz="1400" dirty="0">
                  <a:latin typeface="Meiryo UI" panose="020B0604030504040204" pitchFamily="50" charset="-128"/>
                  <a:ea typeface="Meiryo UI" panose="020B0604030504040204" pitchFamily="50" charset="-128"/>
                </a:rPr>
                <a:t>濃度</a:t>
              </a:r>
              <a:endParaRPr kumimoji="1" lang="en-US" altLang="ja-JP" sz="1400" dirty="0">
                <a:latin typeface="Meiryo UI" panose="020B0604030504040204" pitchFamily="50" charset="-128"/>
                <a:ea typeface="Meiryo UI" panose="020B0604030504040204" pitchFamily="50" charset="-128"/>
              </a:endParaRPr>
            </a:p>
            <a:p>
              <a:pPr algn="ctr"/>
              <a:r>
                <a:rPr kumimoji="1" lang="ja-JP" altLang="en-US" sz="1400" dirty="0">
                  <a:latin typeface="Meiryo UI" panose="020B0604030504040204" pitchFamily="50" charset="-128"/>
                  <a:ea typeface="Meiryo UI" panose="020B0604030504040204" pitchFamily="50" charset="-128"/>
                </a:rPr>
                <a:t>（</a:t>
              </a:r>
              <a:r>
                <a:rPr kumimoji="1" lang="en-US" altLang="ja-JP" sz="1400" dirty="0">
                  <a:latin typeface="Meiryo UI" panose="020B0604030504040204" pitchFamily="50" charset="-128"/>
                  <a:ea typeface="Meiryo UI" panose="020B0604030504040204" pitchFamily="50" charset="-128"/>
                </a:rPr>
                <a:t>Bq/L</a:t>
              </a:r>
              <a:r>
                <a:rPr kumimoji="1" lang="ja-JP" altLang="en-US" sz="1400" dirty="0">
                  <a:latin typeface="Meiryo UI" panose="020B0604030504040204" pitchFamily="50" charset="-128"/>
                  <a:ea typeface="Meiryo UI" panose="020B0604030504040204" pitchFamily="50" charset="-128"/>
                </a:rPr>
                <a:t>）</a:t>
              </a:r>
              <a:endParaRPr kumimoji="1" lang="en-US" altLang="ja-JP" sz="1400" dirty="0">
                <a:latin typeface="Meiryo UI" panose="020B0604030504040204" pitchFamily="50" charset="-128"/>
                <a:ea typeface="Meiryo UI" panose="020B0604030504040204" pitchFamily="50" charset="-128"/>
              </a:endParaRPr>
            </a:p>
          </p:txBody>
        </p:sp>
        <p:sp>
          <p:nvSpPr>
            <p:cNvPr id="31" name="テキスト ボックス 30">
              <a:extLst>
                <a:ext uri="{FF2B5EF4-FFF2-40B4-BE49-F238E27FC236}">
                  <a16:creationId xmlns:a16="http://schemas.microsoft.com/office/drawing/2014/main" id="{C69114C2-7BE1-413F-B981-E24B16F478D4}"/>
                </a:ext>
              </a:extLst>
            </p:cNvPr>
            <p:cNvSpPr txBox="1"/>
            <p:nvPr/>
          </p:nvSpPr>
          <p:spPr>
            <a:xfrm>
              <a:off x="4546102" y="3043349"/>
              <a:ext cx="916104" cy="307777"/>
            </a:xfrm>
            <a:prstGeom prst="rect">
              <a:avLst/>
            </a:prstGeom>
            <a:noFill/>
          </p:spPr>
          <p:txBody>
            <a:bodyPr wrap="square" rtlCol="0">
              <a:spAutoFit/>
            </a:bodyPr>
            <a:lstStyle/>
            <a:p>
              <a:pPr algn="ctr"/>
              <a:r>
                <a:rPr kumimoji="1" lang="en-US" altLang="ja-JP" sz="1400" dirty="0">
                  <a:latin typeface="Meiryo UI" panose="020B0604030504040204" pitchFamily="50" charset="-128"/>
                  <a:ea typeface="Meiryo UI" panose="020B0604030504040204" pitchFamily="50" charset="-128"/>
                </a:rPr>
                <a:t>60000</a:t>
              </a:r>
            </a:p>
          </p:txBody>
        </p:sp>
        <p:sp>
          <p:nvSpPr>
            <p:cNvPr id="32" name="テキスト ボックス 31">
              <a:extLst>
                <a:ext uri="{FF2B5EF4-FFF2-40B4-BE49-F238E27FC236}">
                  <a16:creationId xmlns:a16="http://schemas.microsoft.com/office/drawing/2014/main" id="{8461D3B0-8CA7-477E-B1E6-08788E50F75E}"/>
                </a:ext>
              </a:extLst>
            </p:cNvPr>
            <p:cNvSpPr txBox="1"/>
            <p:nvPr/>
          </p:nvSpPr>
          <p:spPr>
            <a:xfrm>
              <a:off x="4600017" y="4921884"/>
              <a:ext cx="802081" cy="307777"/>
            </a:xfrm>
            <a:prstGeom prst="rect">
              <a:avLst/>
            </a:prstGeom>
            <a:noFill/>
          </p:spPr>
          <p:txBody>
            <a:bodyPr wrap="square" rtlCol="0">
              <a:spAutoFit/>
            </a:bodyPr>
            <a:lstStyle/>
            <a:p>
              <a:pPr algn="ctr"/>
              <a:r>
                <a:rPr kumimoji="1" lang="en-US" altLang="ja-JP" sz="1400" dirty="0">
                  <a:latin typeface="Meiryo UI" panose="020B0604030504040204" pitchFamily="50" charset="-128"/>
                  <a:ea typeface="Meiryo UI" panose="020B0604030504040204" pitchFamily="50" charset="-128"/>
                </a:rPr>
                <a:t>1500</a:t>
              </a:r>
            </a:p>
          </p:txBody>
        </p:sp>
      </p:grpSp>
      <p:sp>
        <p:nvSpPr>
          <p:cNvPr id="33" name="テキスト ボックス 32">
            <a:extLst>
              <a:ext uri="{FF2B5EF4-FFF2-40B4-BE49-F238E27FC236}">
                <a16:creationId xmlns:a16="http://schemas.microsoft.com/office/drawing/2014/main" id="{159122D4-CCD9-4BDD-B8F0-51F8A24B7FA2}"/>
              </a:ext>
            </a:extLst>
          </p:cNvPr>
          <p:cNvSpPr txBox="1"/>
          <p:nvPr/>
        </p:nvSpPr>
        <p:spPr>
          <a:xfrm>
            <a:off x="2134000" y="5959694"/>
            <a:ext cx="5020259" cy="307777"/>
          </a:xfrm>
          <a:prstGeom prst="rect">
            <a:avLst/>
          </a:prstGeom>
          <a:noFill/>
        </p:spPr>
        <p:txBody>
          <a:bodyPr wrap="square" rtlCol="0">
            <a:spAutoFit/>
          </a:bodyPr>
          <a:lstStyle/>
          <a:p>
            <a:pPr algn="ctr"/>
            <a:r>
              <a:rPr kumimoji="1" lang="ja-JP" altLang="en-US" sz="1400" b="1" dirty="0">
                <a:latin typeface="Meiryo UI" panose="020B0604030504040204" pitchFamily="50" charset="-128"/>
                <a:ea typeface="Meiryo UI" panose="020B0604030504040204" pitchFamily="50" charset="-128"/>
              </a:rPr>
              <a:t>図　事故前後の規制基準及び事故後の運用目標</a:t>
            </a:r>
          </a:p>
        </p:txBody>
      </p:sp>
      <p:grpSp>
        <p:nvGrpSpPr>
          <p:cNvPr id="11" name="グループ化 10">
            <a:extLst>
              <a:ext uri="{FF2B5EF4-FFF2-40B4-BE49-F238E27FC236}">
                <a16:creationId xmlns:a16="http://schemas.microsoft.com/office/drawing/2014/main" id="{2EC3F09D-2358-46FD-AD21-132CCC461F5E}"/>
              </a:ext>
            </a:extLst>
          </p:cNvPr>
          <p:cNvGrpSpPr/>
          <p:nvPr/>
        </p:nvGrpSpPr>
        <p:grpSpPr>
          <a:xfrm>
            <a:off x="4190419" y="3061007"/>
            <a:ext cx="4716062" cy="2940943"/>
            <a:chOff x="4385439" y="2863690"/>
            <a:chExt cx="4716062" cy="2940943"/>
          </a:xfrm>
        </p:grpSpPr>
        <p:cxnSp>
          <p:nvCxnSpPr>
            <p:cNvPr id="34" name="直線矢印コネクタ 33">
              <a:extLst>
                <a:ext uri="{FF2B5EF4-FFF2-40B4-BE49-F238E27FC236}">
                  <a16:creationId xmlns:a16="http://schemas.microsoft.com/office/drawing/2014/main" id="{D1AE0C5C-9FFD-4CAD-8CB0-BF70ABA226AE}"/>
                </a:ext>
              </a:extLst>
            </p:cNvPr>
            <p:cNvCxnSpPr>
              <a:cxnSpLocks/>
            </p:cNvCxnSpPr>
            <p:nvPr/>
          </p:nvCxnSpPr>
          <p:spPr>
            <a:xfrm>
              <a:off x="5445255" y="5403179"/>
              <a:ext cx="2483963" cy="0"/>
            </a:xfrm>
            <a:prstGeom prst="straightConnector1">
              <a:avLst/>
            </a:prstGeom>
            <a:ln w="38100">
              <a:solidFill>
                <a:schemeClr val="tx1"/>
              </a:solidFill>
              <a:tailEnd type="none"/>
            </a:ln>
          </p:spPr>
          <p:style>
            <a:lnRef idx="1">
              <a:schemeClr val="accent1"/>
            </a:lnRef>
            <a:fillRef idx="0">
              <a:schemeClr val="accent1"/>
            </a:fillRef>
            <a:effectRef idx="0">
              <a:schemeClr val="accent1"/>
            </a:effectRef>
            <a:fontRef idx="minor">
              <a:schemeClr val="tx1"/>
            </a:fontRef>
          </p:style>
        </p:cxnSp>
        <p:cxnSp>
          <p:nvCxnSpPr>
            <p:cNvPr id="35" name="直線矢印コネクタ 34">
              <a:extLst>
                <a:ext uri="{FF2B5EF4-FFF2-40B4-BE49-F238E27FC236}">
                  <a16:creationId xmlns:a16="http://schemas.microsoft.com/office/drawing/2014/main" id="{296B65D9-29F5-4201-950C-DFF86215BF18}"/>
                </a:ext>
              </a:extLst>
            </p:cNvPr>
            <p:cNvCxnSpPr>
              <a:cxnSpLocks/>
            </p:cNvCxnSpPr>
            <p:nvPr/>
          </p:nvCxnSpPr>
          <p:spPr>
            <a:xfrm flipV="1">
              <a:off x="5445255" y="2863690"/>
              <a:ext cx="0" cy="2539489"/>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37" name="テキスト ボックス 36">
              <a:extLst>
                <a:ext uri="{FF2B5EF4-FFF2-40B4-BE49-F238E27FC236}">
                  <a16:creationId xmlns:a16="http://schemas.microsoft.com/office/drawing/2014/main" id="{C24B0233-21D9-473C-949C-317AC63DA262}"/>
                </a:ext>
              </a:extLst>
            </p:cNvPr>
            <p:cNvSpPr txBox="1"/>
            <p:nvPr/>
          </p:nvSpPr>
          <p:spPr>
            <a:xfrm>
              <a:off x="5696124" y="5496856"/>
              <a:ext cx="2233093" cy="307777"/>
            </a:xfrm>
            <a:prstGeom prst="rect">
              <a:avLst/>
            </a:prstGeom>
            <a:noFill/>
          </p:spPr>
          <p:txBody>
            <a:bodyPr wrap="square" rtlCol="0">
              <a:spAutoFit/>
            </a:bodyPr>
            <a:lstStyle/>
            <a:p>
              <a:pPr algn="ctr"/>
              <a:r>
                <a:rPr kumimoji="1" lang="ja-JP" altLang="en-US" sz="1400" dirty="0">
                  <a:latin typeface="Meiryo UI" panose="020B0604030504040204" pitchFamily="50" charset="-128"/>
                  <a:ea typeface="Meiryo UI" panose="020B0604030504040204" pitchFamily="50" charset="-128"/>
                </a:rPr>
                <a:t>敷地境界における実効線量</a:t>
              </a:r>
              <a:endParaRPr kumimoji="1" lang="en-US" altLang="ja-JP" sz="1400" dirty="0">
                <a:latin typeface="Meiryo UI" panose="020B0604030504040204" pitchFamily="50" charset="-128"/>
                <a:ea typeface="Meiryo UI" panose="020B0604030504040204" pitchFamily="50" charset="-128"/>
              </a:endParaRPr>
            </a:p>
          </p:txBody>
        </p:sp>
        <p:sp>
          <p:nvSpPr>
            <p:cNvPr id="38" name="テキスト ボックス 37">
              <a:extLst>
                <a:ext uri="{FF2B5EF4-FFF2-40B4-BE49-F238E27FC236}">
                  <a16:creationId xmlns:a16="http://schemas.microsoft.com/office/drawing/2014/main" id="{8D4D6B16-67C5-4240-90F7-7EFBC7256F3C}"/>
                </a:ext>
              </a:extLst>
            </p:cNvPr>
            <p:cNvSpPr txBox="1"/>
            <p:nvPr/>
          </p:nvSpPr>
          <p:spPr>
            <a:xfrm>
              <a:off x="4385439" y="3945214"/>
              <a:ext cx="1212473" cy="523220"/>
            </a:xfrm>
            <a:prstGeom prst="rect">
              <a:avLst/>
            </a:prstGeom>
            <a:noFill/>
          </p:spPr>
          <p:txBody>
            <a:bodyPr wrap="square" rtlCol="0">
              <a:spAutoFit/>
            </a:bodyPr>
            <a:lstStyle/>
            <a:p>
              <a:pPr algn="ctr"/>
              <a:r>
                <a:rPr kumimoji="1" lang="ja-JP" altLang="en-US" sz="1400" dirty="0">
                  <a:latin typeface="Meiryo UI" panose="020B0604030504040204" pitchFamily="50" charset="-128"/>
                  <a:ea typeface="Meiryo UI" panose="020B0604030504040204" pitchFamily="50" charset="-128"/>
                </a:rPr>
                <a:t>線量</a:t>
              </a:r>
              <a:endParaRPr kumimoji="1" lang="en-US" altLang="ja-JP" sz="1400" dirty="0">
                <a:latin typeface="Meiryo UI" panose="020B0604030504040204" pitchFamily="50" charset="-128"/>
                <a:ea typeface="Meiryo UI" panose="020B0604030504040204" pitchFamily="50" charset="-128"/>
              </a:endParaRPr>
            </a:p>
            <a:p>
              <a:pPr algn="ctr"/>
              <a:r>
                <a:rPr kumimoji="1" lang="ja-JP" altLang="en-US" sz="1400" dirty="0">
                  <a:latin typeface="Meiryo UI" panose="020B0604030504040204" pitchFamily="50" charset="-128"/>
                  <a:ea typeface="Meiryo UI" panose="020B0604030504040204" pitchFamily="50" charset="-128"/>
                </a:rPr>
                <a:t>（</a:t>
              </a:r>
              <a:r>
                <a:rPr kumimoji="1" lang="en-US" altLang="ja-JP" sz="1400" dirty="0">
                  <a:latin typeface="Meiryo UI" panose="020B0604030504040204" pitchFamily="50" charset="-128"/>
                  <a:ea typeface="Meiryo UI" panose="020B0604030504040204" pitchFamily="50" charset="-128"/>
                </a:rPr>
                <a:t>mSv/</a:t>
              </a:r>
              <a:r>
                <a:rPr kumimoji="1" lang="ja-JP" altLang="en-US" sz="1400" dirty="0">
                  <a:latin typeface="Meiryo UI" panose="020B0604030504040204" pitchFamily="50" charset="-128"/>
                  <a:ea typeface="Meiryo UI" panose="020B0604030504040204" pitchFamily="50" charset="-128"/>
                </a:rPr>
                <a:t>年）</a:t>
              </a:r>
              <a:endParaRPr kumimoji="1" lang="en-US" altLang="ja-JP" sz="1400" dirty="0">
                <a:latin typeface="Meiryo UI" panose="020B0604030504040204" pitchFamily="50" charset="-128"/>
                <a:ea typeface="Meiryo UI" panose="020B0604030504040204" pitchFamily="50" charset="-128"/>
              </a:endParaRPr>
            </a:p>
          </p:txBody>
        </p:sp>
        <p:sp>
          <p:nvSpPr>
            <p:cNvPr id="39" name="テキスト ボックス 38">
              <a:extLst>
                <a:ext uri="{FF2B5EF4-FFF2-40B4-BE49-F238E27FC236}">
                  <a16:creationId xmlns:a16="http://schemas.microsoft.com/office/drawing/2014/main" id="{D7FB6769-7004-4764-9D1A-89FFA8CA010E}"/>
                </a:ext>
              </a:extLst>
            </p:cNvPr>
            <p:cNvSpPr txBox="1"/>
            <p:nvPr/>
          </p:nvSpPr>
          <p:spPr>
            <a:xfrm>
              <a:off x="5482035" y="2871163"/>
              <a:ext cx="1023037" cy="307777"/>
            </a:xfrm>
            <a:prstGeom prst="rect">
              <a:avLst/>
            </a:prstGeom>
            <a:noFill/>
          </p:spPr>
          <p:txBody>
            <a:bodyPr wrap="square" rtlCol="0">
              <a:spAutoFit/>
            </a:bodyPr>
            <a:lstStyle/>
            <a:p>
              <a:pPr algn="ctr"/>
              <a:r>
                <a:rPr kumimoji="1" lang="en-US" altLang="ja-JP" sz="1400" dirty="0">
                  <a:latin typeface="Meiryo UI" panose="020B0604030504040204" pitchFamily="50" charset="-128"/>
                  <a:ea typeface="Meiryo UI" panose="020B0604030504040204" pitchFamily="50" charset="-128"/>
                </a:rPr>
                <a:t>1mSv/</a:t>
              </a:r>
              <a:r>
                <a:rPr kumimoji="1" lang="ja-JP" altLang="en-US" sz="1400" dirty="0">
                  <a:latin typeface="Meiryo UI" panose="020B0604030504040204" pitchFamily="50" charset="-128"/>
                  <a:ea typeface="Meiryo UI" panose="020B0604030504040204" pitchFamily="50" charset="-128"/>
                </a:rPr>
                <a:t>年</a:t>
              </a:r>
              <a:endParaRPr kumimoji="1" lang="en-US" altLang="ja-JP" sz="1400" dirty="0">
                <a:latin typeface="Meiryo UI" panose="020B0604030504040204" pitchFamily="50" charset="-128"/>
                <a:ea typeface="Meiryo UI" panose="020B0604030504040204" pitchFamily="50" charset="-128"/>
              </a:endParaRPr>
            </a:p>
          </p:txBody>
        </p:sp>
        <p:cxnSp>
          <p:nvCxnSpPr>
            <p:cNvPr id="41" name="直線矢印コネクタ 40">
              <a:extLst>
                <a:ext uri="{FF2B5EF4-FFF2-40B4-BE49-F238E27FC236}">
                  <a16:creationId xmlns:a16="http://schemas.microsoft.com/office/drawing/2014/main" id="{134F0C07-0458-4F42-AE29-8D2AEC58DECA}"/>
                </a:ext>
              </a:extLst>
            </p:cNvPr>
            <p:cNvCxnSpPr>
              <a:cxnSpLocks/>
            </p:cNvCxnSpPr>
            <p:nvPr/>
          </p:nvCxnSpPr>
          <p:spPr>
            <a:xfrm>
              <a:off x="5529075" y="3185759"/>
              <a:ext cx="2196000" cy="0"/>
            </a:xfrm>
            <a:prstGeom prst="straightConnector1">
              <a:avLst/>
            </a:prstGeom>
            <a:ln w="9525">
              <a:solidFill>
                <a:schemeClr val="tx1"/>
              </a:solidFill>
              <a:prstDash val="dash"/>
              <a:tailEnd type="none"/>
            </a:ln>
          </p:spPr>
          <p:style>
            <a:lnRef idx="1">
              <a:schemeClr val="accent1"/>
            </a:lnRef>
            <a:fillRef idx="0">
              <a:schemeClr val="accent1"/>
            </a:fillRef>
            <a:effectRef idx="0">
              <a:schemeClr val="accent1"/>
            </a:effectRef>
            <a:fontRef idx="minor">
              <a:schemeClr val="tx1"/>
            </a:fontRef>
          </p:style>
        </p:cxnSp>
        <p:sp>
          <p:nvSpPr>
            <p:cNvPr id="6" name="正方形/長方形 5">
              <a:extLst>
                <a:ext uri="{FF2B5EF4-FFF2-40B4-BE49-F238E27FC236}">
                  <a16:creationId xmlns:a16="http://schemas.microsoft.com/office/drawing/2014/main" id="{16472C4D-C9F9-4DE9-AED9-02D850D69CAC}"/>
                </a:ext>
              </a:extLst>
            </p:cNvPr>
            <p:cNvSpPr/>
            <p:nvPr/>
          </p:nvSpPr>
          <p:spPr>
            <a:xfrm>
              <a:off x="6043621" y="3939372"/>
              <a:ext cx="1287229" cy="705206"/>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dirty="0"/>
                <a:t>固体廃棄物</a:t>
              </a:r>
              <a:endParaRPr kumimoji="1" lang="en-US" altLang="ja-JP" sz="1400" dirty="0"/>
            </a:p>
            <a:p>
              <a:pPr algn="ctr"/>
              <a:endParaRPr kumimoji="1" lang="en-US" altLang="ja-JP" sz="1400" dirty="0"/>
            </a:p>
            <a:p>
              <a:pPr algn="ctr"/>
              <a:endParaRPr kumimoji="1" lang="ja-JP" altLang="en-US" sz="1400" dirty="0"/>
            </a:p>
          </p:txBody>
        </p:sp>
        <p:sp>
          <p:nvSpPr>
            <p:cNvPr id="42" name="正方形/長方形 41">
              <a:extLst>
                <a:ext uri="{FF2B5EF4-FFF2-40B4-BE49-F238E27FC236}">
                  <a16:creationId xmlns:a16="http://schemas.microsoft.com/office/drawing/2014/main" id="{9FAF5111-F095-49D1-8A5E-E48D85CF2223}"/>
                </a:ext>
              </a:extLst>
            </p:cNvPr>
            <p:cNvSpPr/>
            <p:nvPr/>
          </p:nvSpPr>
          <p:spPr>
            <a:xfrm>
              <a:off x="6048462" y="4674117"/>
              <a:ext cx="1287229" cy="705206"/>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dirty="0"/>
                <a:t>液体廃棄物</a:t>
              </a:r>
              <a:endParaRPr kumimoji="1" lang="en-US" altLang="ja-JP" sz="1400" dirty="0"/>
            </a:p>
            <a:p>
              <a:pPr algn="ctr"/>
              <a:endParaRPr kumimoji="1" lang="en-US" altLang="ja-JP" sz="1400" dirty="0"/>
            </a:p>
            <a:p>
              <a:pPr algn="ctr"/>
              <a:endParaRPr kumimoji="1" lang="ja-JP" altLang="en-US" sz="1400" dirty="0"/>
            </a:p>
          </p:txBody>
        </p:sp>
        <p:sp>
          <p:nvSpPr>
            <p:cNvPr id="43" name="正方形/長方形 42">
              <a:extLst>
                <a:ext uri="{FF2B5EF4-FFF2-40B4-BE49-F238E27FC236}">
                  <a16:creationId xmlns:a16="http://schemas.microsoft.com/office/drawing/2014/main" id="{4A5E60A3-C731-4428-97AD-BA2C768EC4C4}"/>
                </a:ext>
              </a:extLst>
            </p:cNvPr>
            <p:cNvSpPr/>
            <p:nvPr/>
          </p:nvSpPr>
          <p:spPr>
            <a:xfrm>
              <a:off x="6048462" y="3216813"/>
              <a:ext cx="1287229" cy="705206"/>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dirty="0"/>
                <a:t>気体廃棄物</a:t>
              </a:r>
              <a:endParaRPr kumimoji="1" lang="en-US" altLang="ja-JP" sz="1400" dirty="0"/>
            </a:p>
            <a:p>
              <a:pPr algn="ctr"/>
              <a:endParaRPr kumimoji="1" lang="en-US" altLang="ja-JP" sz="1400" dirty="0"/>
            </a:p>
            <a:p>
              <a:pPr algn="ctr"/>
              <a:endParaRPr kumimoji="1" lang="ja-JP" altLang="en-US" sz="1400" dirty="0"/>
            </a:p>
          </p:txBody>
        </p:sp>
        <p:sp>
          <p:nvSpPr>
            <p:cNvPr id="44" name="テキスト ボックス 43">
              <a:extLst>
                <a:ext uri="{FF2B5EF4-FFF2-40B4-BE49-F238E27FC236}">
                  <a16:creationId xmlns:a16="http://schemas.microsoft.com/office/drawing/2014/main" id="{C6410A6B-DF31-4646-911A-A640A9B6F85B}"/>
                </a:ext>
              </a:extLst>
            </p:cNvPr>
            <p:cNvSpPr txBox="1"/>
            <p:nvPr/>
          </p:nvSpPr>
          <p:spPr>
            <a:xfrm>
              <a:off x="7329372" y="3220799"/>
              <a:ext cx="1772129" cy="738664"/>
            </a:xfrm>
            <a:prstGeom prst="rect">
              <a:avLst/>
            </a:prstGeom>
            <a:noFill/>
          </p:spPr>
          <p:txBody>
            <a:bodyPr wrap="square" rtlCol="0">
              <a:spAutoFit/>
            </a:bodyPr>
            <a:lstStyle/>
            <a:p>
              <a:pPr algn="ctr"/>
              <a:r>
                <a:rPr kumimoji="1" lang="ja-JP" altLang="en-US" sz="1400" dirty="0">
                  <a:latin typeface="Meiryo UI" panose="020B0604030504040204" pitchFamily="50" charset="-128"/>
                  <a:ea typeface="Meiryo UI" panose="020B0604030504040204" pitchFamily="50" charset="-128"/>
                </a:rPr>
                <a:t>敷地境界線量が</a:t>
              </a:r>
              <a:endParaRPr kumimoji="1" lang="en-US" altLang="ja-JP" sz="1400" dirty="0">
                <a:latin typeface="Meiryo UI" panose="020B0604030504040204" pitchFamily="50" charset="-128"/>
                <a:ea typeface="Meiryo UI" panose="020B0604030504040204" pitchFamily="50" charset="-128"/>
              </a:endParaRPr>
            </a:p>
            <a:p>
              <a:pPr algn="ctr"/>
              <a:r>
                <a:rPr kumimoji="1" lang="en-US" altLang="ja-JP" sz="1400" dirty="0">
                  <a:latin typeface="Meiryo UI" panose="020B0604030504040204" pitchFamily="50" charset="-128"/>
                  <a:ea typeface="Meiryo UI" panose="020B0604030504040204" pitchFamily="50" charset="-128"/>
                </a:rPr>
                <a:t>1mSv/</a:t>
              </a:r>
              <a:r>
                <a:rPr kumimoji="1" lang="ja-JP" altLang="en-US" sz="1400" dirty="0">
                  <a:latin typeface="Meiryo UI" panose="020B0604030504040204" pitchFamily="50" charset="-128"/>
                  <a:ea typeface="Meiryo UI" panose="020B0604030504040204" pitchFamily="50" charset="-128"/>
                </a:rPr>
                <a:t>年を超えないよう放出管理</a:t>
              </a:r>
              <a:endParaRPr kumimoji="1" lang="en-US" altLang="ja-JP" sz="1400" dirty="0">
                <a:latin typeface="Meiryo UI" panose="020B0604030504040204" pitchFamily="50" charset="-128"/>
                <a:ea typeface="Meiryo UI" panose="020B0604030504040204" pitchFamily="50" charset="-128"/>
              </a:endParaRPr>
            </a:p>
          </p:txBody>
        </p:sp>
      </p:grpSp>
      <p:sp>
        <p:nvSpPr>
          <p:cNvPr id="12" name="矢印: 右 11">
            <a:extLst>
              <a:ext uri="{FF2B5EF4-FFF2-40B4-BE49-F238E27FC236}">
                <a16:creationId xmlns:a16="http://schemas.microsoft.com/office/drawing/2014/main" id="{8668DECB-F4A9-48BC-961A-A73A7811B2CE}"/>
              </a:ext>
            </a:extLst>
          </p:cNvPr>
          <p:cNvSpPr/>
          <p:nvPr/>
        </p:nvSpPr>
        <p:spPr>
          <a:xfrm>
            <a:off x="7233761" y="5270388"/>
            <a:ext cx="225860" cy="248789"/>
          </a:xfrm>
          <a:prstGeom prst="rightArrow">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6" name="正方形/長方形 45">
            <a:extLst>
              <a:ext uri="{FF2B5EF4-FFF2-40B4-BE49-F238E27FC236}">
                <a16:creationId xmlns:a16="http://schemas.microsoft.com/office/drawing/2014/main" id="{6287DB19-EDF3-4E0F-85FD-0C4DA81752ED}"/>
              </a:ext>
            </a:extLst>
          </p:cNvPr>
          <p:cNvSpPr/>
          <p:nvPr/>
        </p:nvSpPr>
        <p:spPr>
          <a:xfrm>
            <a:off x="5856897" y="5303361"/>
            <a:ext cx="1287229" cy="184747"/>
          </a:xfrm>
          <a:prstGeom prst="rect">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900" dirty="0"/>
              <a:t>トリチウム</a:t>
            </a:r>
            <a:endParaRPr kumimoji="1" lang="en-US" altLang="ja-JP" sz="900" dirty="0"/>
          </a:p>
        </p:txBody>
      </p:sp>
      <p:sp>
        <p:nvSpPr>
          <p:cNvPr id="47" name="テキスト ボックス 46">
            <a:extLst>
              <a:ext uri="{FF2B5EF4-FFF2-40B4-BE49-F238E27FC236}">
                <a16:creationId xmlns:a16="http://schemas.microsoft.com/office/drawing/2014/main" id="{BA82167C-1737-4F61-BF0E-D81D60859F60}"/>
              </a:ext>
            </a:extLst>
          </p:cNvPr>
          <p:cNvSpPr txBox="1"/>
          <p:nvPr/>
        </p:nvSpPr>
        <p:spPr>
          <a:xfrm>
            <a:off x="7549256" y="4571562"/>
            <a:ext cx="1308970" cy="954107"/>
          </a:xfrm>
          <a:prstGeom prst="rect">
            <a:avLst/>
          </a:prstGeom>
          <a:noFill/>
          <a:ln w="19050">
            <a:solidFill>
              <a:srgbClr val="002060"/>
            </a:solidFill>
          </a:ln>
        </p:spPr>
        <p:txBody>
          <a:bodyPr wrap="square" rtlCol="0">
            <a:spAutoFit/>
          </a:bodyPr>
          <a:lstStyle/>
          <a:p>
            <a:pPr algn="ctr"/>
            <a:r>
              <a:rPr kumimoji="1" lang="ja-JP" altLang="en-US" sz="1400" b="1" u="sng" dirty="0">
                <a:latin typeface="Meiryo UI" panose="020B0604030504040204" pitchFamily="50" charset="-128"/>
                <a:ea typeface="Meiryo UI" panose="020B0604030504040204" pitchFamily="50" charset="-128"/>
              </a:rPr>
              <a:t>核種毎に運用目標を設定</a:t>
            </a:r>
            <a:endParaRPr kumimoji="1" lang="en-US" altLang="ja-JP" sz="1400" b="1" u="sng" dirty="0">
              <a:latin typeface="Meiryo UI" panose="020B0604030504040204" pitchFamily="50" charset="-128"/>
              <a:ea typeface="Meiryo UI" panose="020B0604030504040204" pitchFamily="50" charset="-128"/>
            </a:endParaRPr>
          </a:p>
          <a:p>
            <a:pPr algn="ctr"/>
            <a:r>
              <a:rPr kumimoji="1" lang="ja-JP" altLang="en-US" sz="1400" dirty="0">
                <a:latin typeface="Meiryo UI" panose="020B0604030504040204" pitchFamily="50" charset="-128"/>
                <a:ea typeface="Meiryo UI" panose="020B0604030504040204" pitchFamily="50" charset="-128"/>
              </a:rPr>
              <a:t>その中の１つがトリチウム</a:t>
            </a:r>
            <a:endParaRPr kumimoji="1" lang="en-US" altLang="ja-JP" sz="14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985497030"/>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8D20457-6617-4431-9136-64674BE6E1A3}"/>
              </a:ext>
            </a:extLst>
          </p:cNvPr>
          <p:cNvSpPr>
            <a:spLocks noGrp="1"/>
          </p:cNvSpPr>
          <p:nvPr>
            <p:ph type="title"/>
          </p:nvPr>
        </p:nvSpPr>
        <p:spPr/>
        <p:txBody>
          <a:bodyPr/>
          <a:lstStyle/>
          <a:p>
            <a:pPr indent="-720000"/>
            <a:r>
              <a:rPr kumimoji="1" lang="en-US" altLang="ja-JP" dirty="0"/>
              <a:t>5.</a:t>
            </a:r>
            <a:r>
              <a:rPr kumimoji="1" lang="ja-JP" altLang="en-US" dirty="0"/>
              <a:t>９</a:t>
            </a:r>
            <a:r>
              <a:rPr lang="ja-JP" altLang="en-US" dirty="0"/>
              <a:t>　国内外の濃度基準（飲料水）</a:t>
            </a:r>
            <a:endParaRPr kumimoji="1" lang="ja-JP" altLang="en-US" dirty="0"/>
          </a:p>
        </p:txBody>
      </p:sp>
      <p:sp>
        <p:nvSpPr>
          <p:cNvPr id="4" name="正方形/長方形 3">
            <a:extLst>
              <a:ext uri="{FF2B5EF4-FFF2-40B4-BE49-F238E27FC236}">
                <a16:creationId xmlns:a16="http://schemas.microsoft.com/office/drawing/2014/main" id="{271F3960-E06B-4544-9BF6-974CD2039EBE}"/>
              </a:ext>
            </a:extLst>
          </p:cNvPr>
          <p:cNvSpPr/>
          <p:nvPr/>
        </p:nvSpPr>
        <p:spPr>
          <a:xfrm>
            <a:off x="370936" y="1226936"/>
            <a:ext cx="8402128" cy="1533649"/>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marR="0" lvl="0" indent="-285750" algn="l" defTabSz="457200" rtl="0" eaLnBrk="1" fontAlgn="auto" latinLnBrk="0" hangingPunct="1">
              <a:lnSpc>
                <a:spcPct val="100000"/>
              </a:lnSpc>
              <a:spcBef>
                <a:spcPts val="0"/>
              </a:spcBef>
              <a:spcAft>
                <a:spcPts val="0"/>
              </a:spcAft>
              <a:buClrTx/>
              <a:buSzTx/>
              <a:buFont typeface="Wingdings" panose="05000000000000000000" pitchFamily="2" charset="2"/>
              <a:buChar char="l"/>
              <a:tabLst/>
              <a:defRPr/>
            </a:pPr>
            <a:r>
              <a:rPr kumimoji="1" lang="en-US" altLang="ja-JP"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WHO</a:t>
            </a:r>
            <a:r>
              <a:rPr kumimoji="1" lang="ja-JP" altLang="en-US"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の「飲料水水質ガイドライン（第</a:t>
            </a:r>
            <a:r>
              <a:rPr kumimoji="1" lang="en-US" altLang="ja-JP"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4</a:t>
            </a:r>
            <a:r>
              <a:rPr kumimoji="1" lang="ja-JP" altLang="en-US"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版）」では、飲料水に含まれるトリチウムの指標（ガイダンスレベル）は</a:t>
            </a:r>
            <a:r>
              <a:rPr kumimoji="1" lang="en-US" altLang="ja-JP"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10,000Bq/L</a:t>
            </a:r>
            <a:r>
              <a:rPr kumimoji="1" lang="ja-JP" altLang="en-US"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である。</a:t>
            </a:r>
            <a:endParaRPr kumimoji="1" lang="en-US" altLang="ja-JP"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endParaRPr>
          </a:p>
          <a:p>
            <a:pPr marL="285750" marR="0" lvl="0" indent="-285750" algn="l" defTabSz="457200" rtl="0" eaLnBrk="1" fontAlgn="auto" latinLnBrk="0" hangingPunct="1">
              <a:lnSpc>
                <a:spcPct val="100000"/>
              </a:lnSpc>
              <a:spcBef>
                <a:spcPts val="0"/>
              </a:spcBef>
              <a:spcAft>
                <a:spcPts val="0"/>
              </a:spcAft>
              <a:buClrTx/>
              <a:buSzTx/>
              <a:buFont typeface="Wingdings" panose="05000000000000000000" pitchFamily="2" charset="2"/>
              <a:buChar char="l"/>
              <a:tabLst/>
              <a:defRPr/>
            </a:pPr>
            <a:r>
              <a:rPr kumimoji="1" lang="ja-JP" altLang="en-US"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我が国では、飲料水に含まれるトリチウムの基準値は設定されていない</a:t>
            </a:r>
            <a:r>
              <a:rPr kumimoji="1" lang="en-US" altLang="ja-JP" sz="1800" b="0" i="0" u="none" strike="noStrike" kern="1200" cap="none" spc="0" normalizeH="0" baseline="30000" noProof="0" dirty="0">
                <a:ln>
                  <a:noFill/>
                </a:ln>
                <a:solidFill>
                  <a:prstClr val="black"/>
                </a:solidFill>
                <a:effectLst/>
                <a:uLnTx/>
                <a:uFillTx/>
                <a:latin typeface="Meiryo UI" panose="020B0604030504040204" pitchFamily="50" charset="-128"/>
                <a:ea typeface="Meiryo UI" panose="020B0604030504040204" pitchFamily="50" charset="-128"/>
              </a:rPr>
              <a:t>※1</a:t>
            </a:r>
            <a:r>
              <a:rPr kumimoji="1" lang="ja-JP" altLang="en-US" sz="1800" b="0" i="0" u="none" strike="noStrike" kern="1200" cap="none" spc="0" normalizeH="0" baseline="0" noProof="0" dirty="0" err="1">
                <a:ln>
                  <a:noFill/>
                </a:ln>
                <a:solidFill>
                  <a:prstClr val="black"/>
                </a:solidFill>
                <a:effectLst/>
                <a:uLnTx/>
                <a:uFillTx/>
                <a:latin typeface="Meiryo UI" panose="020B0604030504040204" pitchFamily="50" charset="-128"/>
                <a:ea typeface="Meiryo UI" panose="020B0604030504040204" pitchFamily="50" charset="-128"/>
              </a:rPr>
              <a:t>。</a:t>
            </a:r>
            <a:endParaRPr kumimoji="1" lang="en-US" altLang="ja-JP"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endParaRPr>
          </a:p>
          <a:p>
            <a:pPr marL="285750" marR="0" lvl="0" indent="-285750" algn="l" defTabSz="457200" rtl="0" eaLnBrk="1" fontAlgn="auto" latinLnBrk="0" hangingPunct="1">
              <a:lnSpc>
                <a:spcPct val="100000"/>
              </a:lnSpc>
              <a:spcBef>
                <a:spcPts val="0"/>
              </a:spcBef>
              <a:spcAft>
                <a:spcPts val="0"/>
              </a:spcAft>
              <a:buClrTx/>
              <a:buSzTx/>
              <a:buFont typeface="Wingdings" panose="05000000000000000000" pitchFamily="2" charset="2"/>
              <a:buChar char="l"/>
              <a:tabLst/>
              <a:defRPr/>
            </a:pPr>
            <a:r>
              <a:rPr kumimoji="1" lang="ja-JP" altLang="en-US"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カナダ、米国、英国、仏国等、飲料水に含まれるトリチウムの基準値が設定されている国もある。</a:t>
            </a:r>
            <a:endParaRPr kumimoji="1" lang="en-US" altLang="ja-JP"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endParaRPr>
          </a:p>
        </p:txBody>
      </p:sp>
      <p:sp>
        <p:nvSpPr>
          <p:cNvPr id="5" name="スライド番号プレースホルダー 4">
            <a:extLst>
              <a:ext uri="{FF2B5EF4-FFF2-40B4-BE49-F238E27FC236}">
                <a16:creationId xmlns:a16="http://schemas.microsoft.com/office/drawing/2014/main" id="{68AF8F48-9921-43BD-8392-73F831F48924}"/>
              </a:ext>
            </a:extLst>
          </p:cNvPr>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787F0561-F29F-4014-88F6-9EE3D1B23701}" type="slidenum">
              <a:rPr kumimoji="1" lang="ja-JP" altLang="en-US" sz="1200" b="0" i="0" u="none" strike="noStrike" kern="1200" cap="none" spc="0" normalizeH="0" baseline="0" noProof="0" smtClean="0">
                <a:ln>
                  <a:noFill/>
                </a:ln>
                <a:solidFill>
                  <a:prstClr val="black">
                    <a:tint val="75000"/>
                  </a:prstClr>
                </a:solidFill>
                <a:effectLst/>
                <a:uLnTx/>
                <a:uFillTx/>
                <a:latin typeface="Meiryo UI" panose="020B0604030504040204" pitchFamily="50" charset="-128"/>
                <a:ea typeface="Meiryo UI" panose="020B0604030504040204" pitchFamily="50" charset="-128"/>
              </a:rPr>
              <a:pPr marL="0" marR="0" lvl="0" indent="0" algn="r" defTabSz="457200" rtl="0" eaLnBrk="1" fontAlgn="auto" latinLnBrk="0" hangingPunct="1">
                <a:lnSpc>
                  <a:spcPct val="100000"/>
                </a:lnSpc>
                <a:spcBef>
                  <a:spcPts val="0"/>
                </a:spcBef>
                <a:spcAft>
                  <a:spcPts val="0"/>
                </a:spcAft>
                <a:buClrTx/>
                <a:buSzTx/>
                <a:buFontTx/>
                <a:buNone/>
                <a:tabLst/>
                <a:defRPr/>
              </a:pPr>
              <a:t>47</a:t>
            </a:fld>
            <a:endParaRPr kumimoji="1" lang="ja-JP" altLang="en-US" sz="1200" b="0" i="0" u="none" strike="noStrike" kern="1200" cap="none" spc="0" normalizeH="0" baseline="0" noProof="0">
              <a:ln>
                <a:noFill/>
              </a:ln>
              <a:solidFill>
                <a:prstClr val="black">
                  <a:tint val="75000"/>
                </a:prstClr>
              </a:solidFill>
              <a:effectLst/>
              <a:uLnTx/>
              <a:uFillTx/>
              <a:latin typeface="Meiryo UI" panose="020B0604030504040204" pitchFamily="50" charset="-128"/>
              <a:ea typeface="Meiryo UI" panose="020B0604030504040204" pitchFamily="50" charset="-128"/>
            </a:endParaRPr>
          </a:p>
        </p:txBody>
      </p:sp>
      <p:sp>
        <p:nvSpPr>
          <p:cNvPr id="8" name="正方形/長方形 7">
            <a:extLst>
              <a:ext uri="{FF2B5EF4-FFF2-40B4-BE49-F238E27FC236}">
                <a16:creationId xmlns:a16="http://schemas.microsoft.com/office/drawing/2014/main" id="{A482067F-8103-42D9-97F1-4B4FBE777D47}"/>
              </a:ext>
            </a:extLst>
          </p:cNvPr>
          <p:cNvSpPr/>
          <p:nvPr/>
        </p:nvSpPr>
        <p:spPr>
          <a:xfrm>
            <a:off x="370936" y="810127"/>
            <a:ext cx="8402128" cy="35636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飲料水に含まれるトリチウムの濃度基準は？</a:t>
            </a:r>
            <a:endParaRPr kumimoji="1" lang="en-US" altLang="ja-JP"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endParaRPr>
          </a:p>
        </p:txBody>
      </p:sp>
      <p:graphicFrame>
        <p:nvGraphicFramePr>
          <p:cNvPr id="11" name="Group 4">
            <a:extLst>
              <a:ext uri="{FF2B5EF4-FFF2-40B4-BE49-F238E27FC236}">
                <a16:creationId xmlns:a16="http://schemas.microsoft.com/office/drawing/2014/main" id="{75441054-CCC8-429E-B716-DDEBB2E21D17}"/>
              </a:ext>
            </a:extLst>
          </p:cNvPr>
          <p:cNvGraphicFramePr>
            <a:graphicFrameLocks noGrp="1"/>
          </p:cNvGraphicFramePr>
          <p:nvPr>
            <p:extLst>
              <p:ext uri="{D42A27DB-BD31-4B8C-83A1-F6EECF244321}">
                <p14:modId xmlns:p14="http://schemas.microsoft.com/office/powerpoint/2010/main" val="2797926802"/>
              </p:ext>
            </p:extLst>
          </p:nvPr>
        </p:nvGraphicFramePr>
        <p:xfrm>
          <a:off x="531800" y="3058436"/>
          <a:ext cx="8239964" cy="2481618"/>
        </p:xfrm>
        <a:graphic>
          <a:graphicData uri="http://schemas.openxmlformats.org/drawingml/2006/table">
            <a:tbl>
              <a:tblPr/>
              <a:tblGrid>
                <a:gridCol w="865403">
                  <a:extLst>
                    <a:ext uri="{9D8B030D-6E8A-4147-A177-3AD203B41FA5}">
                      <a16:colId xmlns:a16="http://schemas.microsoft.com/office/drawing/2014/main" val="20000"/>
                    </a:ext>
                  </a:extLst>
                </a:gridCol>
                <a:gridCol w="999335">
                  <a:extLst>
                    <a:ext uri="{9D8B030D-6E8A-4147-A177-3AD203B41FA5}">
                      <a16:colId xmlns:a16="http://schemas.microsoft.com/office/drawing/2014/main" val="4157347684"/>
                    </a:ext>
                  </a:extLst>
                </a:gridCol>
                <a:gridCol w="2819055">
                  <a:extLst>
                    <a:ext uri="{9D8B030D-6E8A-4147-A177-3AD203B41FA5}">
                      <a16:colId xmlns:a16="http://schemas.microsoft.com/office/drawing/2014/main" val="1957942181"/>
                    </a:ext>
                  </a:extLst>
                </a:gridCol>
                <a:gridCol w="3556171">
                  <a:extLst>
                    <a:ext uri="{9D8B030D-6E8A-4147-A177-3AD203B41FA5}">
                      <a16:colId xmlns:a16="http://schemas.microsoft.com/office/drawing/2014/main" val="980944937"/>
                    </a:ext>
                  </a:extLst>
                </a:gridCol>
              </a:tblGrid>
              <a:tr h="0">
                <a:tc>
                  <a:txBody>
                    <a:bodyPr/>
                    <a:lstStyle/>
                    <a:p>
                      <a:pPr marL="0" marR="0" lvl="0" indent="0" algn="l" defTabSz="914400" rtl="0" eaLnBrk="1" fontAlgn="base" latinLnBrk="0" hangingPunct="1">
                        <a:lnSpc>
                          <a:spcPct val="100000"/>
                        </a:lnSpc>
                        <a:spcBef>
                          <a:spcPct val="20000"/>
                        </a:spcBef>
                        <a:spcAft>
                          <a:spcPct val="0"/>
                        </a:spcAft>
                        <a:buClr>
                          <a:schemeClr val="tx2"/>
                        </a:buClr>
                        <a:buSzTx/>
                        <a:buFont typeface="Wingdings" pitchFamily="2" charset="2"/>
                        <a:buNone/>
                        <a:tabLst/>
                      </a:pPr>
                      <a:endParaRPr kumimoji="1" lang="ja-JP" altLang="ja-JP" sz="1000" b="0" i="0" u="none" strike="noStrike" cap="none" normalizeH="0" baseline="0" dirty="0">
                        <a:ln>
                          <a:noFill/>
                        </a:ln>
                        <a:solidFill>
                          <a:schemeClr val="tx1"/>
                        </a:solidFill>
                        <a:effectLst/>
                        <a:latin typeface="Meiryo UI" panose="020B0604030504040204" pitchFamily="50" charset="-128"/>
                        <a:ea typeface="Meiryo UI" panose="020B0604030504040204" pitchFamily="50" charset="-128"/>
                      </a:endParaRPr>
                    </a:p>
                  </a:txBody>
                  <a:tcPr marL="85300" marR="85300" marT="42650" marB="42650" horzOverflow="overflow">
                    <a:lnL cap="flat">
                      <a:noFill/>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tx2"/>
                        </a:buClr>
                        <a:buSzTx/>
                        <a:buFont typeface="Wingdings" pitchFamily="2" charset="2"/>
                        <a:buNone/>
                        <a:tabLst/>
                      </a:pPr>
                      <a:r>
                        <a:rPr kumimoji="1" lang="ja-JP" altLang="en-US" sz="1200" b="0" i="0" u="none" strike="noStrike" cap="none" normalizeH="0" baseline="0" dirty="0">
                          <a:ln>
                            <a:noFill/>
                          </a:ln>
                          <a:solidFill>
                            <a:srgbClr val="FFFFFF"/>
                          </a:solidFill>
                          <a:effectLst/>
                          <a:latin typeface="Meiryo UI" panose="020B0604030504040204" pitchFamily="50" charset="-128"/>
                          <a:ea typeface="Meiryo UI" panose="020B0604030504040204" pitchFamily="50" charset="-128"/>
                        </a:rPr>
                        <a:t>基準値</a:t>
                      </a:r>
                      <a:endParaRPr kumimoji="1" lang="en-US" altLang="ja-JP" sz="1200" b="0" i="0" u="none" strike="noStrike" cap="none" normalizeH="0" baseline="0" dirty="0">
                        <a:ln>
                          <a:noFill/>
                        </a:ln>
                        <a:solidFill>
                          <a:srgbClr val="FFFFFF"/>
                        </a:solidFill>
                        <a:effectLst/>
                        <a:latin typeface="Meiryo UI" panose="020B0604030504040204" pitchFamily="50" charset="-128"/>
                        <a:ea typeface="Meiryo UI" panose="020B0604030504040204" pitchFamily="50" charset="-128"/>
                      </a:endParaRPr>
                    </a:p>
                  </a:txBody>
                  <a:tcPr marL="29661" marR="29661" marT="29661" marB="29661"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solidFill>
                      <a:srgbClr val="647E9E"/>
                    </a:solidFill>
                  </a:tcPr>
                </a:tc>
                <a:tc>
                  <a:txBody>
                    <a:bodyPr/>
                    <a:lstStyle/>
                    <a:p>
                      <a:pPr marL="0" marR="0" lvl="0" indent="0" algn="ctr" defTabSz="914400" rtl="0" eaLnBrk="1" fontAlgn="base" latinLnBrk="0" hangingPunct="1">
                        <a:lnSpc>
                          <a:spcPct val="100000"/>
                        </a:lnSpc>
                        <a:spcBef>
                          <a:spcPct val="20000"/>
                        </a:spcBef>
                        <a:spcAft>
                          <a:spcPct val="0"/>
                        </a:spcAft>
                        <a:buClr>
                          <a:schemeClr val="tx2"/>
                        </a:buClr>
                        <a:buSzTx/>
                        <a:buFont typeface="Wingdings" pitchFamily="2" charset="2"/>
                        <a:buNone/>
                        <a:tabLst/>
                      </a:pPr>
                      <a:r>
                        <a:rPr kumimoji="1" lang="ja-JP" altLang="en-US" sz="1200" b="0" i="0" u="none" strike="noStrike" cap="none" normalizeH="0" baseline="0" dirty="0">
                          <a:ln>
                            <a:noFill/>
                          </a:ln>
                          <a:solidFill>
                            <a:srgbClr val="FFFFFF"/>
                          </a:solidFill>
                          <a:effectLst/>
                          <a:latin typeface="Meiryo UI" panose="020B0604030504040204" pitchFamily="50" charset="-128"/>
                          <a:ea typeface="Meiryo UI" panose="020B0604030504040204" pitchFamily="50" charset="-128"/>
                        </a:rPr>
                        <a:t>基準値の位置づけ</a:t>
                      </a:r>
                      <a:endParaRPr kumimoji="1" lang="en-US" altLang="ja-JP" sz="1200" b="0" i="0" u="none" strike="noStrike" cap="none" normalizeH="0" baseline="0" dirty="0">
                        <a:ln>
                          <a:noFill/>
                        </a:ln>
                        <a:solidFill>
                          <a:srgbClr val="FFFFFF"/>
                        </a:solidFill>
                        <a:effectLst/>
                        <a:latin typeface="Meiryo UI" panose="020B0604030504040204" pitchFamily="50" charset="-128"/>
                        <a:ea typeface="Meiryo UI" panose="020B0604030504040204" pitchFamily="50" charset="-128"/>
                      </a:endParaRPr>
                    </a:p>
                  </a:txBody>
                  <a:tcPr marL="29661" marR="29661" marT="29661" marB="29661"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solidFill>
                      <a:srgbClr val="647E9E"/>
                    </a:solidFill>
                  </a:tcPr>
                </a:tc>
                <a:tc>
                  <a:txBody>
                    <a:bodyPr/>
                    <a:lstStyle/>
                    <a:p>
                      <a:pPr marL="0" marR="0" lvl="0" indent="0" algn="ctr" defTabSz="914400" rtl="0" eaLnBrk="1" fontAlgn="base" latinLnBrk="0" hangingPunct="1">
                        <a:lnSpc>
                          <a:spcPct val="100000"/>
                        </a:lnSpc>
                        <a:spcBef>
                          <a:spcPct val="20000"/>
                        </a:spcBef>
                        <a:spcAft>
                          <a:spcPct val="0"/>
                        </a:spcAft>
                        <a:buClr>
                          <a:schemeClr val="tx2"/>
                        </a:buClr>
                        <a:buSzTx/>
                        <a:buFont typeface="Wingdings" pitchFamily="2" charset="2"/>
                        <a:buNone/>
                        <a:tabLst/>
                      </a:pPr>
                      <a:r>
                        <a:rPr kumimoji="1" lang="ja-JP" altLang="en-US" sz="1200" b="0" i="0" u="none" strike="noStrike" cap="none" normalizeH="0" baseline="0" dirty="0">
                          <a:ln>
                            <a:noFill/>
                          </a:ln>
                          <a:solidFill>
                            <a:srgbClr val="FFFFFF"/>
                          </a:solidFill>
                          <a:effectLst/>
                          <a:latin typeface="Meiryo UI" panose="020B0604030504040204" pitchFamily="50" charset="-128"/>
                          <a:ea typeface="Meiryo UI" panose="020B0604030504040204" pitchFamily="50" charset="-128"/>
                        </a:rPr>
                        <a:t>基準値の意味</a:t>
                      </a:r>
                      <a:endParaRPr kumimoji="1" lang="en-US" altLang="ja-JP" sz="1200" b="0" i="0" u="none" strike="noStrike" cap="none" normalizeH="0" baseline="0" dirty="0">
                        <a:ln>
                          <a:noFill/>
                        </a:ln>
                        <a:solidFill>
                          <a:srgbClr val="FFFFFF"/>
                        </a:solidFill>
                        <a:effectLst/>
                        <a:latin typeface="Meiryo UI" panose="020B0604030504040204" pitchFamily="50" charset="-128"/>
                        <a:ea typeface="Meiryo UI" panose="020B0604030504040204" pitchFamily="50" charset="-128"/>
                      </a:endParaRPr>
                    </a:p>
                  </a:txBody>
                  <a:tcPr marL="29661" marR="29661" marT="29661" marB="29661"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solidFill>
                      <a:srgbClr val="647E9E"/>
                    </a:solidFill>
                  </a:tcPr>
                </a:tc>
                <a:extLst>
                  <a:ext uri="{0D108BD9-81ED-4DB2-BD59-A6C34878D82A}">
                    <a16:rowId xmlns:a16="http://schemas.microsoft.com/office/drawing/2014/main" val="2283499843"/>
                  </a:ext>
                </a:extLst>
              </a:tr>
              <a:tr h="343907">
                <a:tc>
                  <a:txBody>
                    <a:bodyPr/>
                    <a:lstStyle/>
                    <a:p>
                      <a:pPr marL="0" marR="0" lvl="0" indent="0" algn="ctr" defTabSz="914400" rtl="0" eaLnBrk="1" fontAlgn="base" latinLnBrk="0" hangingPunct="1">
                        <a:lnSpc>
                          <a:spcPct val="100000"/>
                        </a:lnSpc>
                        <a:spcBef>
                          <a:spcPct val="20000"/>
                        </a:spcBef>
                        <a:spcAft>
                          <a:spcPct val="0"/>
                        </a:spcAft>
                        <a:buClr>
                          <a:schemeClr val="tx2"/>
                        </a:buClr>
                        <a:buSzTx/>
                        <a:buFont typeface="Wingdings" pitchFamily="2" charset="2"/>
                        <a:buNone/>
                        <a:tabLst/>
                      </a:pPr>
                      <a:r>
                        <a:rPr kumimoji="1" lang="en-US" altLang="ja-JP" sz="1050" b="0" i="0" u="none" strike="noStrike" cap="none" normalizeH="0" baseline="0" dirty="0">
                          <a:ln>
                            <a:noFill/>
                          </a:ln>
                          <a:solidFill>
                            <a:srgbClr val="000000"/>
                          </a:solidFill>
                          <a:effectLst/>
                          <a:latin typeface="Meiryo UI" panose="020B0604030504040204" pitchFamily="50" charset="-128"/>
                          <a:ea typeface="Meiryo UI" panose="020B0604030504040204" pitchFamily="50" charset="-128"/>
                        </a:rPr>
                        <a:t>WHO</a:t>
                      </a:r>
                    </a:p>
                  </a:txBody>
                  <a:tcPr marL="29661" marR="29661" marT="29661" marB="29661"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BBC8D9"/>
                    </a:solidFill>
                  </a:tcPr>
                </a:tc>
                <a:tc>
                  <a:txBody>
                    <a:bodyPr/>
                    <a:lstStyle/>
                    <a:p>
                      <a:pPr marL="0" marR="0" lvl="0" indent="0" algn="r" defTabSz="914400" rtl="0" eaLnBrk="1" fontAlgn="base" latinLnBrk="0" hangingPunct="1">
                        <a:lnSpc>
                          <a:spcPct val="100000"/>
                        </a:lnSpc>
                        <a:spcBef>
                          <a:spcPct val="20000"/>
                        </a:spcBef>
                        <a:spcAft>
                          <a:spcPct val="0"/>
                        </a:spcAft>
                        <a:buClr>
                          <a:schemeClr val="tx2"/>
                        </a:buClr>
                        <a:buSzTx/>
                        <a:buFont typeface="Wingdings" pitchFamily="2" charset="2"/>
                        <a:buNone/>
                        <a:tabLst/>
                        <a:defRPr/>
                      </a:pPr>
                      <a:r>
                        <a:rPr kumimoji="1" lang="en-US" altLang="ja-JP" sz="1000" b="0" i="0" u="none" strike="noStrike" cap="none" normalizeH="0" baseline="0" dirty="0">
                          <a:ln>
                            <a:noFill/>
                          </a:ln>
                          <a:solidFill>
                            <a:schemeClr val="tx1"/>
                          </a:solidFill>
                          <a:effectLst/>
                          <a:latin typeface="Meiryo UI" panose="020B0604030504040204" pitchFamily="50" charset="-128"/>
                          <a:ea typeface="Meiryo UI" panose="020B0604030504040204" pitchFamily="50" charset="-128"/>
                        </a:rPr>
                        <a:t>10,000Bq/L</a:t>
                      </a:r>
                    </a:p>
                  </a:txBody>
                  <a:tcPr marL="29661" marR="29661" marT="29661" marB="29661"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solidFill>
                      <a:srgbClr val="F0F0F0"/>
                    </a:solidFill>
                  </a:tcPr>
                </a:tc>
                <a:tc>
                  <a:txBody>
                    <a:bodyPr/>
                    <a:lstStyle/>
                    <a:p>
                      <a:pPr marL="0" marR="0" lvl="0" indent="0" algn="ctr" defTabSz="914400" rtl="0" eaLnBrk="1" fontAlgn="base" latinLnBrk="0" hangingPunct="1">
                        <a:lnSpc>
                          <a:spcPct val="100000"/>
                        </a:lnSpc>
                        <a:spcBef>
                          <a:spcPct val="20000"/>
                        </a:spcBef>
                        <a:spcAft>
                          <a:spcPct val="0"/>
                        </a:spcAft>
                        <a:buClr>
                          <a:schemeClr val="tx2"/>
                        </a:buClr>
                        <a:buSzTx/>
                        <a:buFont typeface="Wingdings" pitchFamily="2" charset="2"/>
                        <a:buNone/>
                        <a:tabLst/>
                        <a:defRPr/>
                      </a:pPr>
                      <a:r>
                        <a:rPr kumimoji="1" lang="ja-JP" altLang="en-US" sz="1000" b="0" i="0" u="none" strike="noStrike" cap="none" normalizeH="0" baseline="0" dirty="0">
                          <a:ln>
                            <a:noFill/>
                          </a:ln>
                          <a:solidFill>
                            <a:schemeClr val="tx1"/>
                          </a:solidFill>
                          <a:effectLst/>
                          <a:latin typeface="Meiryo UI" panose="020B0604030504040204" pitchFamily="50" charset="-128"/>
                          <a:ea typeface="Meiryo UI" panose="020B0604030504040204" pitchFamily="50" charset="-128"/>
                        </a:rPr>
                        <a:t>ガイダンスレベル</a:t>
                      </a:r>
                      <a:endParaRPr kumimoji="1" lang="en-US" altLang="ja-JP" sz="1000" b="0" i="0" u="none" strike="noStrike" cap="none" normalizeH="0" baseline="30000" dirty="0">
                        <a:ln>
                          <a:noFill/>
                        </a:ln>
                        <a:solidFill>
                          <a:schemeClr val="tx1"/>
                        </a:solidFill>
                        <a:effectLst/>
                        <a:latin typeface="Meiryo UI" panose="020B0604030504040204" pitchFamily="50" charset="-128"/>
                        <a:ea typeface="Meiryo UI" panose="020B0604030504040204" pitchFamily="50" charset="-128"/>
                      </a:endParaRPr>
                    </a:p>
                  </a:txBody>
                  <a:tcPr marL="29661" marR="29661" marT="29661" marB="29661"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solidFill>
                      <a:srgbClr val="F0F0F0"/>
                    </a:solidFill>
                  </a:tcPr>
                </a:tc>
                <a:tc>
                  <a:txBody>
                    <a:bodyPr/>
                    <a:lstStyle/>
                    <a:p>
                      <a:pPr marL="0" marR="0" lvl="0" indent="0" algn="l" defTabSz="914400" rtl="0" eaLnBrk="1" fontAlgn="base" latinLnBrk="0" hangingPunct="1">
                        <a:lnSpc>
                          <a:spcPct val="100000"/>
                        </a:lnSpc>
                        <a:spcBef>
                          <a:spcPct val="20000"/>
                        </a:spcBef>
                        <a:spcAft>
                          <a:spcPct val="0"/>
                        </a:spcAft>
                        <a:buClr>
                          <a:schemeClr val="tx2"/>
                        </a:buClr>
                        <a:buSzTx/>
                        <a:buFont typeface="Wingdings" pitchFamily="2" charset="2"/>
                        <a:buNone/>
                        <a:tabLst/>
                        <a:defRPr/>
                      </a:pPr>
                      <a:r>
                        <a:rPr kumimoji="1" lang="ja-JP" altLang="en-US"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超過していなければ、飲料水の消費に問題がないと各国当局が判断できるように設定された指標値。</a:t>
                      </a:r>
                      <a:endParaRPr kumimoji="1" lang="en-US" altLang="ja-JP" sz="1000" b="0" i="0" u="none" strike="noStrike" cap="none" normalizeH="0" baseline="30000" dirty="0">
                        <a:ln>
                          <a:noFill/>
                        </a:ln>
                        <a:solidFill>
                          <a:schemeClr val="tx1"/>
                        </a:solidFill>
                        <a:effectLst/>
                        <a:latin typeface="Meiryo UI" panose="020B0604030504040204" pitchFamily="50" charset="-128"/>
                        <a:ea typeface="Meiryo UI" panose="020B0604030504040204" pitchFamily="50" charset="-128"/>
                      </a:endParaRPr>
                    </a:p>
                  </a:txBody>
                  <a:tcPr marL="29661" marR="29661" marT="29661" marB="29661"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solidFill>
                      <a:srgbClr val="F0F0F0"/>
                    </a:solidFill>
                  </a:tcPr>
                </a:tc>
                <a:extLst>
                  <a:ext uri="{0D108BD9-81ED-4DB2-BD59-A6C34878D82A}">
                    <a16:rowId xmlns:a16="http://schemas.microsoft.com/office/drawing/2014/main" val="451856870"/>
                  </a:ext>
                </a:extLst>
              </a:tr>
              <a:tr h="396404">
                <a:tc>
                  <a:txBody>
                    <a:bodyPr/>
                    <a:lstStyle/>
                    <a:p>
                      <a:pPr marL="0" marR="0" lvl="0" indent="0" algn="ctr" defTabSz="914400" rtl="0" eaLnBrk="1" fontAlgn="base" latinLnBrk="0" hangingPunct="1">
                        <a:lnSpc>
                          <a:spcPct val="100000"/>
                        </a:lnSpc>
                        <a:spcBef>
                          <a:spcPct val="20000"/>
                        </a:spcBef>
                        <a:spcAft>
                          <a:spcPct val="0"/>
                        </a:spcAft>
                        <a:buClr>
                          <a:schemeClr val="tx2"/>
                        </a:buClr>
                        <a:buSzTx/>
                        <a:buFont typeface="Wingdings" pitchFamily="2" charset="2"/>
                        <a:buNone/>
                        <a:tabLst/>
                        <a:defRPr/>
                      </a:pPr>
                      <a:r>
                        <a:rPr kumimoji="1" lang="ja-JP" altLang="en-US" sz="1050" b="0" i="0" u="none" strike="noStrike" kern="1200" cap="none" normalizeH="0" baseline="0" dirty="0">
                          <a:ln>
                            <a:noFill/>
                          </a:ln>
                          <a:solidFill>
                            <a:schemeClr val="tx1"/>
                          </a:solidFill>
                          <a:effectLst/>
                          <a:latin typeface="Meiryo UI" panose="020B0604030504040204" pitchFamily="50" charset="-128"/>
                          <a:ea typeface="Meiryo UI" panose="020B0604030504040204" pitchFamily="50" charset="-128"/>
                          <a:cs typeface="+mn-cs"/>
                        </a:rPr>
                        <a:t>カナダ</a:t>
                      </a:r>
                      <a:endParaRPr kumimoji="1" lang="en-US" altLang="ja-JP" sz="1050" b="0" i="0" u="none" strike="noStrike" kern="1200" cap="none" normalizeH="0" baseline="0" dirty="0">
                        <a:ln>
                          <a:noFill/>
                        </a:ln>
                        <a:solidFill>
                          <a:schemeClr val="tx1"/>
                        </a:solidFill>
                        <a:effectLst/>
                        <a:latin typeface="Meiryo UI" panose="020B0604030504040204" pitchFamily="50" charset="-128"/>
                        <a:ea typeface="Meiryo UI" panose="020B0604030504040204" pitchFamily="50" charset="-128"/>
                        <a:cs typeface="+mn-cs"/>
                      </a:endParaRPr>
                    </a:p>
                  </a:txBody>
                  <a:tcPr marL="29661" marR="29661" marT="29661" marB="29661"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96A8C0"/>
                    </a:solidFill>
                  </a:tcPr>
                </a:tc>
                <a:tc>
                  <a:txBody>
                    <a:bodyPr/>
                    <a:lstStyle/>
                    <a:p>
                      <a:pPr marL="0" marR="0" lvl="0" indent="0" algn="r" defTabSz="914400" rtl="0" eaLnBrk="1" fontAlgn="base" latinLnBrk="0" hangingPunct="1">
                        <a:lnSpc>
                          <a:spcPct val="100000"/>
                        </a:lnSpc>
                        <a:spcBef>
                          <a:spcPct val="20000"/>
                        </a:spcBef>
                        <a:spcAft>
                          <a:spcPct val="0"/>
                        </a:spcAft>
                        <a:buClr>
                          <a:schemeClr val="tx2"/>
                        </a:buClr>
                        <a:buSzTx/>
                        <a:buFont typeface="Wingdings" pitchFamily="2" charset="2"/>
                        <a:buNone/>
                        <a:tabLst/>
                        <a:defRPr/>
                      </a:pPr>
                      <a:r>
                        <a:rPr kumimoji="1" lang="en-US" altLang="ja-JP" sz="1000" b="0" i="0" u="none" strike="noStrike" kern="1200" cap="none" normalizeH="0" baseline="0" dirty="0">
                          <a:ln>
                            <a:noFill/>
                          </a:ln>
                          <a:solidFill>
                            <a:schemeClr val="tx1"/>
                          </a:solidFill>
                          <a:effectLst/>
                          <a:latin typeface="Meiryo UI" panose="020B0604030504040204" pitchFamily="50" charset="-128"/>
                          <a:ea typeface="Meiryo UI" panose="020B0604030504040204" pitchFamily="50" charset="-128"/>
                          <a:cs typeface="+mn-cs"/>
                        </a:rPr>
                        <a:t>7,000 </a:t>
                      </a:r>
                      <a:r>
                        <a:rPr kumimoji="1" lang="en-US" altLang="ja-JP" sz="1000" b="0" i="0" u="none" strike="noStrike" kern="1200" cap="none" normalizeH="0" baseline="0" dirty="0" err="1">
                          <a:ln>
                            <a:noFill/>
                          </a:ln>
                          <a:solidFill>
                            <a:schemeClr val="tx1"/>
                          </a:solidFill>
                          <a:effectLst/>
                          <a:latin typeface="Meiryo UI" panose="020B0604030504040204" pitchFamily="50" charset="-128"/>
                          <a:ea typeface="Meiryo UI" panose="020B0604030504040204" pitchFamily="50" charset="-128"/>
                          <a:cs typeface="+mn-cs"/>
                        </a:rPr>
                        <a:t>Bq</a:t>
                      </a:r>
                      <a:r>
                        <a:rPr kumimoji="1" lang="en-US" altLang="ja-JP" sz="1000" b="0" i="0" u="none" strike="noStrike" kern="1200" cap="none" normalizeH="0" baseline="0" dirty="0">
                          <a:ln>
                            <a:noFill/>
                          </a:ln>
                          <a:solidFill>
                            <a:schemeClr val="tx1"/>
                          </a:solidFill>
                          <a:effectLst/>
                          <a:latin typeface="Meiryo UI" panose="020B0604030504040204" pitchFamily="50" charset="-128"/>
                          <a:ea typeface="Meiryo UI" panose="020B0604030504040204" pitchFamily="50" charset="-128"/>
                          <a:cs typeface="+mn-cs"/>
                        </a:rPr>
                        <a:t>/L</a:t>
                      </a:r>
                    </a:p>
                  </a:txBody>
                  <a:tcPr marL="29661" marR="29661" marT="29661" marB="29661"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solidFill>
                      <a:srgbClr val="E1E1E1"/>
                    </a:solidFill>
                  </a:tcPr>
                </a:tc>
                <a:tc>
                  <a:txBody>
                    <a:bodyPr/>
                    <a:lstStyle/>
                    <a:p>
                      <a:pPr marL="0" marR="0" lvl="0" indent="0" algn="ctr" defTabSz="914400" rtl="0" eaLnBrk="1" fontAlgn="base" latinLnBrk="0" hangingPunct="1">
                        <a:lnSpc>
                          <a:spcPct val="100000"/>
                        </a:lnSpc>
                        <a:spcBef>
                          <a:spcPct val="20000"/>
                        </a:spcBef>
                        <a:spcAft>
                          <a:spcPct val="0"/>
                        </a:spcAft>
                        <a:buClr>
                          <a:schemeClr val="tx2"/>
                        </a:buClr>
                        <a:buSzTx/>
                        <a:buFont typeface="Wingdings" pitchFamily="2" charset="2"/>
                        <a:buNone/>
                        <a:tabLst/>
                        <a:defRPr/>
                      </a:pPr>
                      <a:r>
                        <a:rPr kumimoji="1" lang="zh-TW" altLang="en-US" sz="1000" b="0" i="0" u="none" strike="noStrike" kern="1200" cap="none" normalizeH="0" baseline="0" dirty="0">
                          <a:ln>
                            <a:noFill/>
                          </a:ln>
                          <a:solidFill>
                            <a:schemeClr val="tx1"/>
                          </a:solidFill>
                          <a:effectLst/>
                          <a:latin typeface="Meiryo UI" panose="020B0604030504040204" pitchFamily="50" charset="-128"/>
                          <a:ea typeface="Meiryo UI" panose="020B0604030504040204" pitchFamily="50" charset="-128"/>
                          <a:cs typeface="+mn-cs"/>
                        </a:rPr>
                        <a:t>最大許容濃度</a:t>
                      </a:r>
                      <a:endParaRPr kumimoji="1" lang="en-US" altLang="zh-TW" sz="1000" b="0" i="0" u="none" strike="noStrike" kern="1200" cap="none" normalizeH="0" baseline="0" dirty="0">
                        <a:ln>
                          <a:noFill/>
                        </a:ln>
                        <a:solidFill>
                          <a:schemeClr val="tx1"/>
                        </a:solidFill>
                        <a:effectLst/>
                        <a:latin typeface="Meiryo UI" panose="020B0604030504040204" pitchFamily="50" charset="-128"/>
                        <a:ea typeface="Meiryo UI" panose="020B0604030504040204" pitchFamily="50" charset="-128"/>
                        <a:cs typeface="+mn-cs"/>
                      </a:endParaRPr>
                    </a:p>
                    <a:p>
                      <a:pPr marL="0" marR="0" lvl="0" indent="0" algn="ctr" defTabSz="914400" rtl="0" eaLnBrk="1" fontAlgn="base" latinLnBrk="0" hangingPunct="1">
                        <a:lnSpc>
                          <a:spcPct val="100000"/>
                        </a:lnSpc>
                        <a:spcBef>
                          <a:spcPct val="20000"/>
                        </a:spcBef>
                        <a:spcAft>
                          <a:spcPct val="0"/>
                        </a:spcAft>
                        <a:buClr>
                          <a:schemeClr val="tx2"/>
                        </a:buClr>
                        <a:buSzTx/>
                        <a:buFont typeface="Wingdings" pitchFamily="2" charset="2"/>
                        <a:buNone/>
                        <a:tabLst/>
                        <a:defRPr/>
                      </a:pPr>
                      <a:r>
                        <a:rPr kumimoji="1" lang="zh-TW" altLang="en-US" sz="1000" b="0" i="0" u="none" strike="noStrike" kern="1200" cap="none" normalizeH="0" baseline="0" dirty="0">
                          <a:ln>
                            <a:noFill/>
                          </a:ln>
                          <a:solidFill>
                            <a:schemeClr val="tx1"/>
                          </a:solidFill>
                          <a:effectLst/>
                          <a:latin typeface="Meiryo UI" panose="020B0604030504040204" pitchFamily="50" charset="-128"/>
                          <a:ea typeface="Meiryo UI" panose="020B0604030504040204" pitchFamily="50" charset="-128"/>
                          <a:cs typeface="+mn-cs"/>
                        </a:rPr>
                        <a:t>（</a:t>
                      </a:r>
                      <a:r>
                        <a:rPr kumimoji="1" lang="en-US" altLang="zh-TW" sz="1000" b="0" i="0" u="none" strike="noStrike" kern="1200" cap="none" normalizeH="0" baseline="0" dirty="0">
                          <a:ln>
                            <a:noFill/>
                          </a:ln>
                          <a:solidFill>
                            <a:schemeClr val="tx1"/>
                          </a:solidFill>
                          <a:effectLst/>
                          <a:latin typeface="Meiryo UI" panose="020B0604030504040204" pitchFamily="50" charset="-128"/>
                          <a:ea typeface="Meiryo UI" panose="020B0604030504040204" pitchFamily="50" charset="-128"/>
                          <a:cs typeface="+mn-cs"/>
                        </a:rPr>
                        <a:t>MAC</a:t>
                      </a:r>
                      <a:r>
                        <a:rPr kumimoji="1" lang="ja-JP" altLang="en-US" sz="1000" b="0" i="0" u="none" strike="noStrike" kern="1200" cap="none" normalizeH="0" baseline="0" dirty="0">
                          <a:ln>
                            <a:noFill/>
                          </a:ln>
                          <a:solidFill>
                            <a:schemeClr val="tx1"/>
                          </a:solidFill>
                          <a:effectLst/>
                          <a:latin typeface="Meiryo UI" panose="020B0604030504040204" pitchFamily="50" charset="-128"/>
                          <a:ea typeface="Meiryo UI" panose="020B0604030504040204" pitchFamily="50" charset="-128"/>
                          <a:cs typeface="+mn-cs"/>
                        </a:rPr>
                        <a:t>：</a:t>
                      </a:r>
                      <a:r>
                        <a:rPr kumimoji="1" lang="en-US" altLang="ja-JP" sz="1000" b="0" i="0" u="none" strike="noStrike" kern="1200" cap="none" normalizeH="0" baseline="0" dirty="0">
                          <a:ln>
                            <a:noFill/>
                          </a:ln>
                          <a:solidFill>
                            <a:schemeClr val="tx1"/>
                          </a:solidFill>
                          <a:effectLst/>
                          <a:latin typeface="Meiryo UI" panose="020B0604030504040204" pitchFamily="50" charset="-128"/>
                          <a:ea typeface="Meiryo UI" panose="020B0604030504040204" pitchFamily="50" charset="-128"/>
                          <a:cs typeface="+mn-cs"/>
                        </a:rPr>
                        <a:t>Maximum Acceptable Concentrations</a:t>
                      </a:r>
                      <a:r>
                        <a:rPr kumimoji="1" lang="zh-TW" altLang="en-US" sz="1000" b="0" i="0" u="none" strike="noStrike" kern="1200" cap="none" normalizeH="0" baseline="0" dirty="0">
                          <a:ln>
                            <a:noFill/>
                          </a:ln>
                          <a:solidFill>
                            <a:schemeClr val="tx1"/>
                          </a:solidFill>
                          <a:effectLst/>
                          <a:latin typeface="Meiryo UI" panose="020B0604030504040204" pitchFamily="50" charset="-128"/>
                          <a:ea typeface="Meiryo UI" panose="020B0604030504040204" pitchFamily="50" charset="-128"/>
                          <a:cs typeface="+mn-cs"/>
                        </a:rPr>
                        <a:t>）</a:t>
                      </a:r>
                      <a:endParaRPr kumimoji="1" lang="en-US" altLang="ja-JP" sz="1000" b="0" i="0" u="none" strike="noStrike" kern="1200" cap="none" normalizeH="0" baseline="0" dirty="0">
                        <a:ln>
                          <a:noFill/>
                        </a:ln>
                        <a:solidFill>
                          <a:schemeClr val="tx1"/>
                        </a:solidFill>
                        <a:effectLst/>
                        <a:latin typeface="Meiryo UI" panose="020B0604030504040204" pitchFamily="50" charset="-128"/>
                        <a:ea typeface="Meiryo UI" panose="020B0604030504040204" pitchFamily="50" charset="-128"/>
                        <a:cs typeface="+mn-cs"/>
                      </a:endParaRPr>
                    </a:p>
                  </a:txBody>
                  <a:tcPr marL="29661" marR="29661" marT="29661" marB="29661"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solidFill>
                      <a:srgbClr val="E1E1E1"/>
                    </a:solidFill>
                  </a:tcPr>
                </a:tc>
                <a:tc>
                  <a:txBody>
                    <a:bodyPr/>
                    <a:lstStyle/>
                    <a:p>
                      <a:pPr marL="0" marR="0" lvl="0" indent="0" algn="l" defTabSz="914400" rtl="0" eaLnBrk="1" fontAlgn="base" latinLnBrk="0" hangingPunct="1">
                        <a:lnSpc>
                          <a:spcPct val="100000"/>
                        </a:lnSpc>
                        <a:spcBef>
                          <a:spcPct val="20000"/>
                        </a:spcBef>
                        <a:spcAft>
                          <a:spcPct val="0"/>
                        </a:spcAft>
                        <a:buClr>
                          <a:schemeClr val="tx2"/>
                        </a:buClr>
                        <a:buSzTx/>
                        <a:buFont typeface="Wingdings" pitchFamily="2" charset="2"/>
                        <a:buNone/>
                        <a:tabLst/>
                        <a:defRPr/>
                      </a:pPr>
                      <a:r>
                        <a:rPr kumimoji="1" lang="ja-JP" altLang="en-US" sz="1000" b="0" i="0" u="none" strike="noStrike" kern="1200" cap="none" normalizeH="0" baseline="0" dirty="0">
                          <a:ln>
                            <a:noFill/>
                          </a:ln>
                          <a:solidFill>
                            <a:schemeClr val="tx1"/>
                          </a:solidFill>
                          <a:effectLst/>
                          <a:latin typeface="Meiryo UI" panose="020B0604030504040204" pitchFamily="50" charset="-128"/>
                          <a:ea typeface="Meiryo UI" panose="020B0604030504040204" pitchFamily="50" charset="-128"/>
                          <a:cs typeface="+mn-cs"/>
                        </a:rPr>
                        <a:t>規制基準ではなく、超過していなければ飲料水の消費に問題がないと判断できるように設定された、指標となる値。</a:t>
                      </a:r>
                      <a:endParaRPr kumimoji="1" lang="en-US" altLang="ja-JP" sz="1000" b="0" i="0" u="none" strike="noStrike" kern="1200" cap="none" normalizeH="0" baseline="0" dirty="0">
                        <a:ln>
                          <a:noFill/>
                        </a:ln>
                        <a:solidFill>
                          <a:schemeClr val="tx1"/>
                        </a:solidFill>
                        <a:effectLst/>
                        <a:latin typeface="Meiryo UI" panose="020B0604030504040204" pitchFamily="50" charset="-128"/>
                        <a:ea typeface="Meiryo UI" panose="020B0604030504040204" pitchFamily="50" charset="-128"/>
                        <a:cs typeface="+mn-cs"/>
                      </a:endParaRPr>
                    </a:p>
                  </a:txBody>
                  <a:tcPr marL="29661" marR="29661" marT="29661" marB="29661"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solidFill>
                      <a:srgbClr val="E1E1E1"/>
                    </a:solidFill>
                  </a:tcPr>
                </a:tc>
                <a:extLst>
                  <a:ext uri="{0D108BD9-81ED-4DB2-BD59-A6C34878D82A}">
                    <a16:rowId xmlns:a16="http://schemas.microsoft.com/office/drawing/2014/main" val="3402598337"/>
                  </a:ext>
                </a:extLst>
              </a:tr>
              <a:tr h="396404">
                <a:tc>
                  <a:txBody>
                    <a:bodyPr/>
                    <a:lstStyle/>
                    <a:p>
                      <a:pPr marL="0" marR="0" lvl="0" indent="0" algn="ctr" defTabSz="914400" rtl="0" eaLnBrk="1" fontAlgn="base" latinLnBrk="0" hangingPunct="1">
                        <a:lnSpc>
                          <a:spcPct val="100000"/>
                        </a:lnSpc>
                        <a:spcBef>
                          <a:spcPct val="20000"/>
                        </a:spcBef>
                        <a:spcAft>
                          <a:spcPct val="0"/>
                        </a:spcAft>
                        <a:buClr>
                          <a:schemeClr val="tx2"/>
                        </a:buClr>
                        <a:buSzTx/>
                        <a:buFont typeface="Wingdings" pitchFamily="2" charset="2"/>
                        <a:buNone/>
                        <a:tabLst/>
                      </a:pPr>
                      <a:r>
                        <a:rPr kumimoji="1" lang="ja-JP" altLang="en-US" sz="1050" b="0" i="0" u="none" strike="noStrike" cap="none" normalizeH="0" baseline="0" dirty="0">
                          <a:ln>
                            <a:noFill/>
                          </a:ln>
                          <a:solidFill>
                            <a:srgbClr val="000000"/>
                          </a:solidFill>
                          <a:effectLst/>
                          <a:latin typeface="Meiryo UI" panose="020B0604030504040204" pitchFamily="50" charset="-128"/>
                          <a:ea typeface="Meiryo UI" panose="020B0604030504040204" pitchFamily="50" charset="-128"/>
                        </a:rPr>
                        <a:t>米国</a:t>
                      </a:r>
                      <a:endParaRPr kumimoji="1" lang="en-US" altLang="ja-JP" sz="1050" b="0" i="0" u="none" strike="noStrike" cap="none" normalizeH="0" baseline="0" dirty="0">
                        <a:ln>
                          <a:noFill/>
                        </a:ln>
                        <a:solidFill>
                          <a:srgbClr val="000000"/>
                        </a:solidFill>
                        <a:effectLst/>
                        <a:latin typeface="Meiryo UI" panose="020B0604030504040204" pitchFamily="50" charset="-128"/>
                        <a:ea typeface="Meiryo UI" panose="020B0604030504040204" pitchFamily="50" charset="-128"/>
                      </a:endParaRPr>
                    </a:p>
                  </a:txBody>
                  <a:tcPr marL="29661" marR="29661" marT="29661" marB="29661"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BBC8D9"/>
                    </a:solidFill>
                  </a:tcPr>
                </a:tc>
                <a:tc>
                  <a:txBody>
                    <a:bodyPr/>
                    <a:lstStyle/>
                    <a:p>
                      <a:pPr marL="0" marR="0" lvl="0" indent="0" algn="r" defTabSz="914400" rtl="0" eaLnBrk="1" fontAlgn="base" latinLnBrk="0" hangingPunct="1">
                        <a:lnSpc>
                          <a:spcPct val="100000"/>
                        </a:lnSpc>
                        <a:spcBef>
                          <a:spcPct val="20000"/>
                        </a:spcBef>
                        <a:spcAft>
                          <a:spcPct val="0"/>
                        </a:spcAft>
                        <a:buClr>
                          <a:schemeClr val="tx2"/>
                        </a:buClr>
                        <a:buSzTx/>
                        <a:buFont typeface="Wingdings" pitchFamily="2" charset="2"/>
                        <a:buNone/>
                        <a:tabLst/>
                        <a:defRPr/>
                      </a:pPr>
                      <a:r>
                        <a:rPr kumimoji="1" lang="en-US" altLang="ja-JP" sz="1000" b="0" i="0" u="none" strike="noStrike" cap="none" normalizeH="0" baseline="0" dirty="0">
                          <a:ln>
                            <a:noFill/>
                          </a:ln>
                          <a:solidFill>
                            <a:schemeClr val="tx1"/>
                          </a:solidFill>
                          <a:effectLst/>
                          <a:latin typeface="Meiryo UI" panose="020B0604030504040204" pitchFamily="50" charset="-128"/>
                          <a:ea typeface="Meiryo UI" panose="020B0604030504040204" pitchFamily="50" charset="-128"/>
                        </a:rPr>
                        <a:t>740 </a:t>
                      </a:r>
                      <a:r>
                        <a:rPr kumimoji="1" lang="en-US" altLang="ja-JP" sz="1000" b="0" i="0" u="none" strike="noStrike" cap="none" normalizeH="0" baseline="0" dirty="0" err="1">
                          <a:ln>
                            <a:noFill/>
                          </a:ln>
                          <a:solidFill>
                            <a:schemeClr val="tx1"/>
                          </a:solidFill>
                          <a:effectLst/>
                          <a:latin typeface="Meiryo UI" panose="020B0604030504040204" pitchFamily="50" charset="-128"/>
                          <a:ea typeface="Meiryo UI" panose="020B0604030504040204" pitchFamily="50" charset="-128"/>
                        </a:rPr>
                        <a:t>Bq</a:t>
                      </a:r>
                      <a:r>
                        <a:rPr kumimoji="1" lang="en-US" altLang="ja-JP" sz="1000" b="0" i="0" u="none" strike="noStrike" cap="none" normalizeH="0" baseline="0" dirty="0">
                          <a:ln>
                            <a:noFill/>
                          </a:ln>
                          <a:solidFill>
                            <a:schemeClr val="tx1"/>
                          </a:solidFill>
                          <a:effectLst/>
                          <a:latin typeface="Meiryo UI" panose="020B0604030504040204" pitchFamily="50" charset="-128"/>
                          <a:ea typeface="Meiryo UI" panose="020B0604030504040204" pitchFamily="50" charset="-128"/>
                        </a:rPr>
                        <a:t>/L</a:t>
                      </a:r>
                    </a:p>
                  </a:txBody>
                  <a:tcPr marL="29661" marR="29661" marT="29661" marB="29661"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0F0F0"/>
                    </a:solidFill>
                  </a:tcPr>
                </a:tc>
                <a:tc>
                  <a:txBody>
                    <a:bodyPr/>
                    <a:lstStyle/>
                    <a:p>
                      <a:pPr marL="0" marR="0" lvl="0" indent="0" algn="ctr" defTabSz="914400" rtl="0" eaLnBrk="1" fontAlgn="base" latinLnBrk="0" hangingPunct="1">
                        <a:lnSpc>
                          <a:spcPct val="100000"/>
                        </a:lnSpc>
                        <a:spcBef>
                          <a:spcPct val="20000"/>
                        </a:spcBef>
                        <a:spcAft>
                          <a:spcPct val="0"/>
                        </a:spcAft>
                        <a:buClr>
                          <a:schemeClr val="tx2"/>
                        </a:buClr>
                        <a:buSzTx/>
                        <a:buFont typeface="Wingdings" pitchFamily="2" charset="2"/>
                        <a:buNone/>
                        <a:tabLst/>
                        <a:defRPr/>
                      </a:pPr>
                      <a:r>
                        <a:rPr kumimoji="1" lang="ja-JP" altLang="en-US" sz="1000" b="0" i="0" u="none" strike="noStrike" cap="none" normalizeH="0" baseline="0" dirty="0">
                          <a:ln>
                            <a:noFill/>
                          </a:ln>
                          <a:solidFill>
                            <a:schemeClr val="tx1"/>
                          </a:solidFill>
                          <a:effectLst/>
                          <a:latin typeface="Meiryo UI" panose="020B0604030504040204" pitchFamily="50" charset="-128"/>
                          <a:ea typeface="Meiryo UI" panose="020B0604030504040204" pitchFamily="50" charset="-128"/>
                        </a:rPr>
                        <a:t>最大汚染レベル</a:t>
                      </a:r>
                      <a:endParaRPr kumimoji="1" lang="en-US" altLang="ja-JP" sz="1000" b="0" i="0" u="none" strike="noStrike" cap="none" normalizeH="0" baseline="0" dirty="0">
                        <a:ln>
                          <a:noFill/>
                        </a:ln>
                        <a:solidFill>
                          <a:schemeClr val="tx1"/>
                        </a:solidFill>
                        <a:effectLst/>
                        <a:latin typeface="Meiryo UI" panose="020B0604030504040204" pitchFamily="50" charset="-128"/>
                        <a:ea typeface="Meiryo UI" panose="020B0604030504040204" pitchFamily="50" charset="-128"/>
                      </a:endParaRPr>
                    </a:p>
                    <a:p>
                      <a:pPr marL="0" marR="0" lvl="0" indent="0" algn="ctr" defTabSz="914400" rtl="0" eaLnBrk="1" fontAlgn="base" latinLnBrk="0" hangingPunct="1">
                        <a:lnSpc>
                          <a:spcPct val="100000"/>
                        </a:lnSpc>
                        <a:spcBef>
                          <a:spcPct val="20000"/>
                        </a:spcBef>
                        <a:spcAft>
                          <a:spcPct val="0"/>
                        </a:spcAft>
                        <a:buClr>
                          <a:schemeClr val="tx2"/>
                        </a:buClr>
                        <a:buSzTx/>
                        <a:buFont typeface="Wingdings" pitchFamily="2" charset="2"/>
                        <a:buNone/>
                        <a:tabLst/>
                        <a:defRPr/>
                      </a:pPr>
                      <a:r>
                        <a:rPr kumimoji="1" lang="ja-JP" altLang="en-US" sz="1000" b="0" i="0" u="none" strike="noStrike" cap="none" normalizeH="0" baseline="0" dirty="0">
                          <a:ln>
                            <a:noFill/>
                          </a:ln>
                          <a:solidFill>
                            <a:schemeClr val="tx1"/>
                          </a:solidFill>
                          <a:effectLst/>
                          <a:latin typeface="Meiryo UI" panose="020B0604030504040204" pitchFamily="50" charset="-128"/>
                          <a:ea typeface="Meiryo UI" panose="020B0604030504040204" pitchFamily="50" charset="-128"/>
                        </a:rPr>
                        <a:t>（</a:t>
                      </a:r>
                      <a:r>
                        <a:rPr kumimoji="1" lang="en-US" altLang="ja-JP" sz="1000" b="0" i="0" u="none" strike="noStrike" cap="none" normalizeH="0" baseline="0" dirty="0">
                          <a:ln>
                            <a:noFill/>
                          </a:ln>
                          <a:solidFill>
                            <a:schemeClr val="tx1"/>
                          </a:solidFill>
                          <a:effectLst/>
                          <a:latin typeface="Meiryo UI" panose="020B0604030504040204" pitchFamily="50" charset="-128"/>
                          <a:ea typeface="Meiryo UI" panose="020B0604030504040204" pitchFamily="50" charset="-128"/>
                        </a:rPr>
                        <a:t>MCL</a:t>
                      </a:r>
                      <a:r>
                        <a:rPr kumimoji="1" lang="ja-JP" altLang="en-US" sz="1000" b="0" i="0" u="none" strike="noStrike" cap="none" normalizeH="0" baseline="0" dirty="0">
                          <a:ln>
                            <a:noFill/>
                          </a:ln>
                          <a:solidFill>
                            <a:schemeClr val="tx1"/>
                          </a:solidFill>
                          <a:effectLst/>
                          <a:latin typeface="Meiryo UI" panose="020B0604030504040204" pitchFamily="50" charset="-128"/>
                          <a:ea typeface="Meiryo UI" panose="020B0604030504040204" pitchFamily="50" charset="-128"/>
                        </a:rPr>
                        <a:t>：</a:t>
                      </a:r>
                      <a:r>
                        <a:rPr kumimoji="1" lang="en-US" altLang="ja-JP" sz="1000" b="0" i="0" u="none" strike="noStrike" cap="none" normalizeH="0" baseline="0" dirty="0">
                          <a:ln>
                            <a:noFill/>
                          </a:ln>
                          <a:solidFill>
                            <a:schemeClr val="tx1"/>
                          </a:solidFill>
                          <a:effectLst/>
                          <a:latin typeface="Meiryo UI" panose="020B0604030504040204" pitchFamily="50" charset="-128"/>
                          <a:ea typeface="Meiryo UI" panose="020B0604030504040204" pitchFamily="50" charset="-128"/>
                        </a:rPr>
                        <a:t>Maximum Contaminant Level)</a:t>
                      </a:r>
                    </a:p>
                  </a:txBody>
                  <a:tcPr marL="29661" marR="29661" marT="29661" marB="29661"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0F0F0"/>
                    </a:solidFill>
                  </a:tcPr>
                </a:tc>
                <a:tc>
                  <a:txBody>
                    <a:bodyPr/>
                    <a:lstStyle/>
                    <a:p>
                      <a:pPr marL="0" marR="0" lvl="0" indent="0" algn="l" defTabSz="914400" rtl="0" eaLnBrk="1" fontAlgn="base" latinLnBrk="0" hangingPunct="1">
                        <a:lnSpc>
                          <a:spcPct val="100000"/>
                        </a:lnSpc>
                        <a:spcBef>
                          <a:spcPct val="20000"/>
                        </a:spcBef>
                        <a:spcAft>
                          <a:spcPct val="0"/>
                        </a:spcAft>
                        <a:buClr>
                          <a:schemeClr val="tx2"/>
                        </a:buClr>
                        <a:buSzTx/>
                        <a:buFont typeface="Wingdings" pitchFamily="2" charset="2"/>
                        <a:buNone/>
                        <a:tabLst/>
                        <a:defRPr/>
                      </a:pPr>
                      <a:r>
                        <a:rPr kumimoji="1" lang="ja-JP" altLang="en-US" sz="1000" b="0" i="0" u="none" strike="noStrike" kern="1200" cap="none" spc="0" normalizeH="0" baseline="0" dirty="0">
                          <a:ln>
                            <a:noFill/>
                          </a:ln>
                          <a:solidFill>
                            <a:schemeClr val="tx1"/>
                          </a:solidFill>
                          <a:effectLst/>
                          <a:uLnTx/>
                          <a:uFillTx/>
                          <a:latin typeface="Meiryo UI" panose="020B0604030504040204" pitchFamily="50" charset="-128"/>
                          <a:ea typeface="Meiryo UI" panose="020B0604030504040204" pitchFamily="50" charset="-128"/>
                          <a:cs typeface="+mn-cs"/>
                        </a:rPr>
                        <a:t>規制基準として設定。超過していれば規制違反。</a:t>
                      </a:r>
                      <a:endParaRPr kumimoji="1" lang="en-US" altLang="ja-JP" sz="1000" b="0" i="0" u="none" strike="noStrike" kern="1200" cap="none" spc="0" normalizeH="0" baseline="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29661" marR="29661" marT="29661" marB="29661"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0F0F0"/>
                    </a:solidFill>
                  </a:tcPr>
                </a:tc>
                <a:extLst>
                  <a:ext uri="{0D108BD9-81ED-4DB2-BD59-A6C34878D82A}">
                    <a16:rowId xmlns:a16="http://schemas.microsoft.com/office/drawing/2014/main" val="10001"/>
                  </a:ext>
                </a:extLst>
              </a:tr>
              <a:tr h="380375">
                <a:tc>
                  <a:txBody>
                    <a:bodyPr/>
                    <a:lstStyle/>
                    <a:p>
                      <a:pPr marL="0" marR="0" lvl="0" indent="0" algn="ctr" defTabSz="914400" rtl="0" eaLnBrk="1" fontAlgn="base" latinLnBrk="0" hangingPunct="1">
                        <a:lnSpc>
                          <a:spcPct val="100000"/>
                        </a:lnSpc>
                        <a:spcBef>
                          <a:spcPct val="20000"/>
                        </a:spcBef>
                        <a:spcAft>
                          <a:spcPct val="0"/>
                        </a:spcAft>
                        <a:buClr>
                          <a:schemeClr val="tx2"/>
                        </a:buClr>
                        <a:buSzTx/>
                        <a:buFont typeface="Wingdings" pitchFamily="2" charset="2"/>
                        <a:buNone/>
                        <a:tabLst/>
                        <a:defRPr/>
                      </a:pPr>
                      <a:r>
                        <a:rPr kumimoji="1" lang="ja-JP" altLang="en-US" sz="1050" b="0" i="0" u="none" strike="noStrike" kern="1200" cap="none" normalizeH="0" baseline="0" dirty="0">
                          <a:ln>
                            <a:noFill/>
                          </a:ln>
                          <a:solidFill>
                            <a:schemeClr val="tx1"/>
                          </a:solidFill>
                          <a:effectLst/>
                          <a:latin typeface="Meiryo UI" panose="020B0604030504040204" pitchFamily="50" charset="-128"/>
                          <a:ea typeface="Meiryo UI" panose="020B0604030504040204" pitchFamily="50" charset="-128"/>
                          <a:cs typeface="+mn-cs"/>
                        </a:rPr>
                        <a:t>   英国</a:t>
                      </a:r>
                      <a:r>
                        <a:rPr kumimoji="1" lang="en-US" altLang="ja-JP" sz="1050" b="0" i="0" u="none" strike="noStrike" cap="none" normalizeH="0" baseline="30000" dirty="0">
                          <a:ln>
                            <a:noFill/>
                          </a:ln>
                          <a:solidFill>
                            <a:schemeClr val="tx1"/>
                          </a:solidFill>
                          <a:effectLst/>
                          <a:latin typeface="Meiryo UI" panose="020B0604030504040204" pitchFamily="50" charset="-128"/>
                          <a:ea typeface="Meiryo UI" panose="020B0604030504040204" pitchFamily="50" charset="-128"/>
                        </a:rPr>
                        <a:t>※2</a:t>
                      </a:r>
                      <a:endParaRPr kumimoji="1" lang="en-US" altLang="ja-JP" sz="1050" b="0" i="0" u="none" strike="noStrike" kern="1200" cap="none" normalizeH="0" baseline="0" dirty="0">
                        <a:ln>
                          <a:noFill/>
                        </a:ln>
                        <a:solidFill>
                          <a:schemeClr val="tx1"/>
                        </a:solidFill>
                        <a:effectLst/>
                        <a:latin typeface="Meiryo UI" panose="020B0604030504040204" pitchFamily="50" charset="-128"/>
                        <a:ea typeface="Meiryo UI" panose="020B0604030504040204" pitchFamily="50" charset="-128"/>
                        <a:cs typeface="+mn-cs"/>
                      </a:endParaRPr>
                    </a:p>
                  </a:txBody>
                  <a:tcPr marL="85300" marR="85300" marT="42650" marB="4265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96A8C0"/>
                    </a:solidFill>
                  </a:tcPr>
                </a:tc>
                <a:tc>
                  <a:txBody>
                    <a:bodyPr/>
                    <a:lstStyle/>
                    <a:p>
                      <a:pPr marL="0" marR="0" lvl="0" indent="0" algn="r" defTabSz="914400" rtl="0" eaLnBrk="1" fontAlgn="base" latinLnBrk="0" hangingPunct="1">
                        <a:lnSpc>
                          <a:spcPct val="100000"/>
                        </a:lnSpc>
                        <a:spcBef>
                          <a:spcPct val="20000"/>
                        </a:spcBef>
                        <a:spcAft>
                          <a:spcPct val="0"/>
                        </a:spcAft>
                        <a:buClr>
                          <a:schemeClr val="tx2"/>
                        </a:buClr>
                        <a:buSzTx/>
                        <a:buFont typeface="Wingdings" pitchFamily="2" charset="2"/>
                        <a:buNone/>
                        <a:tabLst/>
                        <a:defRPr/>
                      </a:pPr>
                      <a:r>
                        <a:rPr kumimoji="1" lang="en-US" altLang="ja-JP" sz="1000" b="0" i="0" u="none" strike="noStrike" kern="1200" cap="none" normalizeH="0" baseline="0" dirty="0">
                          <a:ln>
                            <a:noFill/>
                          </a:ln>
                          <a:solidFill>
                            <a:schemeClr val="tx1"/>
                          </a:solidFill>
                          <a:effectLst/>
                          <a:latin typeface="Meiryo UI" panose="020B0604030504040204" pitchFamily="50" charset="-128"/>
                          <a:ea typeface="Meiryo UI" panose="020B0604030504040204" pitchFamily="50" charset="-128"/>
                          <a:cs typeface="+mn-cs"/>
                        </a:rPr>
                        <a:t>100 </a:t>
                      </a:r>
                      <a:r>
                        <a:rPr kumimoji="1" lang="en-US" altLang="ja-JP" sz="1000" b="0" i="0" u="none" strike="noStrike" kern="1200" cap="none" normalizeH="0" baseline="0" dirty="0" err="1">
                          <a:ln>
                            <a:noFill/>
                          </a:ln>
                          <a:solidFill>
                            <a:schemeClr val="tx1"/>
                          </a:solidFill>
                          <a:effectLst/>
                          <a:latin typeface="Meiryo UI" panose="020B0604030504040204" pitchFamily="50" charset="-128"/>
                          <a:ea typeface="Meiryo UI" panose="020B0604030504040204" pitchFamily="50" charset="-128"/>
                          <a:cs typeface="+mn-cs"/>
                        </a:rPr>
                        <a:t>Bq</a:t>
                      </a:r>
                      <a:r>
                        <a:rPr kumimoji="1" lang="en-US" altLang="ja-JP" sz="1000" b="0" i="0" u="none" strike="noStrike" kern="1200" cap="none" normalizeH="0" baseline="0" dirty="0">
                          <a:ln>
                            <a:noFill/>
                          </a:ln>
                          <a:solidFill>
                            <a:schemeClr val="tx1"/>
                          </a:solidFill>
                          <a:effectLst/>
                          <a:latin typeface="Meiryo UI" panose="020B0604030504040204" pitchFamily="50" charset="-128"/>
                          <a:ea typeface="Meiryo UI" panose="020B0604030504040204" pitchFamily="50" charset="-128"/>
                          <a:cs typeface="+mn-cs"/>
                        </a:rPr>
                        <a:t>/L</a:t>
                      </a:r>
                    </a:p>
                  </a:txBody>
                  <a:tcPr marL="29661" marR="29661" marT="29661" marB="29661"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1E1E1"/>
                    </a:solidFill>
                  </a:tcPr>
                </a:tc>
                <a:tc>
                  <a:txBody>
                    <a:bodyPr/>
                    <a:lstStyle/>
                    <a:p>
                      <a:pPr marL="0" marR="0" lvl="0" indent="0" algn="ctr" defTabSz="914400" rtl="0" eaLnBrk="1" fontAlgn="base" latinLnBrk="0" hangingPunct="1">
                        <a:lnSpc>
                          <a:spcPct val="100000"/>
                        </a:lnSpc>
                        <a:spcBef>
                          <a:spcPct val="20000"/>
                        </a:spcBef>
                        <a:spcAft>
                          <a:spcPct val="0"/>
                        </a:spcAft>
                        <a:buClr>
                          <a:schemeClr val="tx2"/>
                        </a:buClr>
                        <a:buSzTx/>
                        <a:buFont typeface="Wingdings" pitchFamily="2" charset="2"/>
                        <a:buNone/>
                        <a:tabLst/>
                      </a:pPr>
                      <a:r>
                        <a:rPr kumimoji="1" lang="ja-JP" altLang="en-US" sz="1000" b="0" i="0" u="none" strike="noStrike" cap="none" normalizeH="0" baseline="0" dirty="0">
                          <a:ln>
                            <a:noFill/>
                          </a:ln>
                          <a:solidFill>
                            <a:schemeClr val="tx1"/>
                          </a:solidFill>
                          <a:effectLst/>
                          <a:latin typeface="Meiryo UI" panose="020B0604030504040204" pitchFamily="50" charset="-128"/>
                          <a:ea typeface="Meiryo UI" panose="020B0604030504040204" pitchFamily="50" charset="-128"/>
                        </a:rPr>
                        <a:t>パラメータ値</a:t>
                      </a:r>
                      <a:endParaRPr kumimoji="1" lang="en-US" altLang="ja-JP" sz="1000" b="0" i="0" u="none" strike="noStrike" cap="none" normalizeH="0" baseline="30000" dirty="0">
                        <a:ln>
                          <a:noFill/>
                        </a:ln>
                        <a:solidFill>
                          <a:schemeClr val="tx1"/>
                        </a:solidFill>
                        <a:effectLst/>
                        <a:latin typeface="Meiryo UI" panose="020B0604030504040204" pitchFamily="50" charset="-128"/>
                        <a:ea typeface="Meiryo UI" panose="020B0604030504040204" pitchFamily="50" charset="-128"/>
                      </a:endParaRPr>
                    </a:p>
                  </a:txBody>
                  <a:tcPr marL="29661" marR="29661" marT="29661" marB="29661"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1E1E1"/>
                    </a:solidFill>
                  </a:tcPr>
                </a:tc>
                <a:tc>
                  <a:txBody>
                    <a:bodyPr/>
                    <a:lstStyle/>
                    <a:p>
                      <a:pPr marL="0" marR="0" lvl="0" indent="0" algn="l" defTabSz="914400" rtl="0" eaLnBrk="1" fontAlgn="base" latinLnBrk="0" hangingPunct="1">
                        <a:lnSpc>
                          <a:spcPct val="100000"/>
                        </a:lnSpc>
                        <a:spcBef>
                          <a:spcPct val="20000"/>
                        </a:spcBef>
                        <a:spcAft>
                          <a:spcPct val="0"/>
                        </a:spcAft>
                        <a:buClr>
                          <a:schemeClr val="tx2"/>
                        </a:buClr>
                        <a:buSzTx/>
                        <a:buFont typeface="Wingdings" pitchFamily="2" charset="2"/>
                        <a:buNone/>
                        <a:tabLst/>
                        <a:defRPr/>
                      </a:pPr>
                      <a:r>
                        <a:rPr kumimoji="1" lang="ja-JP" altLang="en-US"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規制基準ではない。超過していれば、トリチウム以外の人工放射性核種の存在を調査しなければならなくなる指標値。</a:t>
                      </a:r>
                      <a:endParaRPr kumimoji="1" lang="en-US" altLang="ja-JP" sz="1000" b="0" i="0" u="none" strike="noStrike" kern="1200" cap="none" spc="0" normalizeH="0" baseline="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29661" marR="29661" marT="29661" marB="29661"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1E1E1"/>
                    </a:solidFill>
                  </a:tcPr>
                </a:tc>
                <a:extLst>
                  <a:ext uri="{0D108BD9-81ED-4DB2-BD59-A6C34878D82A}">
                    <a16:rowId xmlns:a16="http://schemas.microsoft.com/office/drawing/2014/main" val="10002"/>
                  </a:ext>
                </a:extLst>
              </a:tr>
              <a:tr h="551513">
                <a:tc>
                  <a:txBody>
                    <a:bodyPr/>
                    <a:lstStyle/>
                    <a:p>
                      <a:pPr marL="0" marR="0" lvl="0" indent="0" algn="ctr" defTabSz="914400" rtl="0" eaLnBrk="1" fontAlgn="base" latinLnBrk="0" hangingPunct="1">
                        <a:lnSpc>
                          <a:spcPct val="100000"/>
                        </a:lnSpc>
                        <a:spcBef>
                          <a:spcPct val="20000"/>
                        </a:spcBef>
                        <a:spcAft>
                          <a:spcPct val="0"/>
                        </a:spcAft>
                        <a:buClr>
                          <a:schemeClr val="tx2"/>
                        </a:buClr>
                        <a:buSzTx/>
                        <a:buFont typeface="Wingdings" pitchFamily="2" charset="2"/>
                        <a:buNone/>
                        <a:tabLst/>
                        <a:defRPr/>
                      </a:pPr>
                      <a:r>
                        <a:rPr kumimoji="1" lang="ja-JP" altLang="en-US" sz="1050" b="0" i="0" u="none" strike="noStrike" kern="1200" cap="none" normalizeH="0" baseline="0" dirty="0">
                          <a:ln>
                            <a:noFill/>
                          </a:ln>
                          <a:solidFill>
                            <a:schemeClr val="tx1"/>
                          </a:solidFill>
                          <a:effectLst/>
                          <a:latin typeface="Meiryo UI" panose="020B0604030504040204" pitchFamily="50" charset="-128"/>
                          <a:ea typeface="Meiryo UI" panose="020B0604030504040204" pitchFamily="50" charset="-128"/>
                          <a:cs typeface="+mn-cs"/>
                        </a:rPr>
                        <a:t>仏国</a:t>
                      </a:r>
                      <a:endParaRPr kumimoji="1" lang="en-US" altLang="ja-JP" sz="1050" b="0" i="0" u="none" strike="noStrike" kern="1200" cap="none" normalizeH="0" baseline="0" dirty="0">
                        <a:ln>
                          <a:noFill/>
                        </a:ln>
                        <a:solidFill>
                          <a:schemeClr val="tx1"/>
                        </a:solidFill>
                        <a:effectLst/>
                        <a:latin typeface="Meiryo UI" panose="020B0604030504040204" pitchFamily="50" charset="-128"/>
                        <a:ea typeface="Meiryo UI" panose="020B0604030504040204" pitchFamily="50" charset="-128"/>
                        <a:cs typeface="+mn-cs"/>
                      </a:endParaRPr>
                    </a:p>
                  </a:txBody>
                  <a:tcPr marL="85300" marR="85300" marT="42650" marB="4265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BBC8D9"/>
                    </a:solidFill>
                  </a:tcPr>
                </a:tc>
                <a:tc>
                  <a:txBody>
                    <a:bodyPr/>
                    <a:lstStyle/>
                    <a:p>
                      <a:pPr marL="0" marR="0" lvl="0" indent="0" algn="r" defTabSz="914400" rtl="0" eaLnBrk="1" fontAlgn="base" latinLnBrk="0" hangingPunct="1">
                        <a:lnSpc>
                          <a:spcPct val="100000"/>
                        </a:lnSpc>
                        <a:spcBef>
                          <a:spcPct val="20000"/>
                        </a:spcBef>
                        <a:spcAft>
                          <a:spcPct val="0"/>
                        </a:spcAft>
                        <a:buClr>
                          <a:schemeClr val="tx2"/>
                        </a:buClr>
                        <a:buSzTx/>
                        <a:buFont typeface="Wingdings" pitchFamily="2" charset="2"/>
                        <a:buNone/>
                        <a:tabLst/>
                        <a:defRPr/>
                      </a:pPr>
                      <a:r>
                        <a:rPr kumimoji="1" lang="en-US" altLang="ja-JP" sz="1000" b="0" i="0" u="none" strike="noStrike" kern="1200" cap="none" normalizeH="0" baseline="0" dirty="0">
                          <a:ln>
                            <a:noFill/>
                          </a:ln>
                          <a:solidFill>
                            <a:schemeClr val="tx1"/>
                          </a:solidFill>
                          <a:effectLst/>
                          <a:latin typeface="Meiryo UI" panose="020B0604030504040204" pitchFamily="50" charset="-128"/>
                          <a:ea typeface="Meiryo UI" panose="020B0604030504040204" pitchFamily="50" charset="-128"/>
                          <a:cs typeface="+mn-cs"/>
                        </a:rPr>
                        <a:t>100 </a:t>
                      </a:r>
                      <a:r>
                        <a:rPr kumimoji="1" lang="en-US" altLang="ja-JP" sz="1000" b="0" i="0" u="none" strike="noStrike" kern="1200" cap="none" normalizeH="0" baseline="0" dirty="0" err="1">
                          <a:ln>
                            <a:noFill/>
                          </a:ln>
                          <a:solidFill>
                            <a:schemeClr val="tx1"/>
                          </a:solidFill>
                          <a:effectLst/>
                          <a:latin typeface="Meiryo UI" panose="020B0604030504040204" pitchFamily="50" charset="-128"/>
                          <a:ea typeface="Meiryo UI" panose="020B0604030504040204" pitchFamily="50" charset="-128"/>
                          <a:cs typeface="+mn-cs"/>
                        </a:rPr>
                        <a:t>Bq</a:t>
                      </a:r>
                      <a:r>
                        <a:rPr kumimoji="1" lang="en-US" altLang="ja-JP" sz="1000" b="0" i="0" u="none" strike="noStrike" kern="1200" cap="none" normalizeH="0" baseline="0" dirty="0">
                          <a:ln>
                            <a:noFill/>
                          </a:ln>
                          <a:solidFill>
                            <a:schemeClr val="tx1"/>
                          </a:solidFill>
                          <a:effectLst/>
                          <a:latin typeface="Meiryo UI" panose="020B0604030504040204" pitchFamily="50" charset="-128"/>
                          <a:ea typeface="Meiryo UI" panose="020B0604030504040204" pitchFamily="50" charset="-128"/>
                          <a:cs typeface="+mn-cs"/>
                        </a:rPr>
                        <a:t>/L</a:t>
                      </a:r>
                    </a:p>
                  </a:txBody>
                  <a:tcPr marL="29661" marR="29661" marT="29661" marB="29661"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0F0F0"/>
                    </a:solidFill>
                  </a:tcPr>
                </a:tc>
                <a:tc>
                  <a:txBody>
                    <a:bodyPr/>
                    <a:lstStyle/>
                    <a:p>
                      <a:pPr marL="0" marR="0" lvl="0" indent="0" algn="ctr" defTabSz="914400" rtl="0" eaLnBrk="1" fontAlgn="base" latinLnBrk="0" hangingPunct="1">
                        <a:lnSpc>
                          <a:spcPct val="100000"/>
                        </a:lnSpc>
                        <a:spcBef>
                          <a:spcPct val="20000"/>
                        </a:spcBef>
                        <a:spcAft>
                          <a:spcPct val="0"/>
                        </a:spcAft>
                        <a:buClr>
                          <a:schemeClr val="tx2"/>
                        </a:buClr>
                        <a:buSzTx/>
                        <a:buFont typeface="Wingdings" pitchFamily="2" charset="2"/>
                        <a:buNone/>
                        <a:tabLst/>
                        <a:defRPr/>
                      </a:pPr>
                      <a:r>
                        <a:rPr kumimoji="1" lang="ja-JP" altLang="en-US" sz="1000" b="0" i="0" u="none" strike="noStrike" cap="none" normalizeH="0" baseline="0" dirty="0">
                          <a:ln>
                            <a:noFill/>
                          </a:ln>
                          <a:solidFill>
                            <a:schemeClr val="tx1"/>
                          </a:solidFill>
                          <a:effectLst/>
                          <a:latin typeface="Meiryo UI" panose="020B0604030504040204" pitchFamily="50" charset="-128"/>
                          <a:ea typeface="Meiryo UI" panose="020B0604030504040204" pitchFamily="50" charset="-128"/>
                        </a:rPr>
                        <a:t>パラメータ値</a:t>
                      </a:r>
                      <a:endParaRPr kumimoji="1" lang="en-US" altLang="ja-JP" sz="1000" b="0" i="0" u="none" strike="noStrike" cap="none" normalizeH="0" baseline="30000" dirty="0">
                        <a:ln>
                          <a:noFill/>
                        </a:ln>
                        <a:solidFill>
                          <a:schemeClr val="tx1"/>
                        </a:solidFill>
                        <a:effectLst/>
                        <a:latin typeface="Meiryo UI" panose="020B0604030504040204" pitchFamily="50" charset="-128"/>
                        <a:ea typeface="Meiryo UI" panose="020B0604030504040204" pitchFamily="50" charset="-128"/>
                      </a:endParaRPr>
                    </a:p>
                  </a:txBody>
                  <a:tcPr marL="29661" marR="29661" marT="29661" marB="29661"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0F0F0"/>
                    </a:solidFill>
                  </a:tcPr>
                </a:tc>
                <a:tc>
                  <a:txBody>
                    <a:bodyPr/>
                    <a:lstStyle/>
                    <a:p>
                      <a:pPr marL="0" marR="0" lvl="0" indent="0" algn="l" defTabSz="914400" rtl="0" eaLnBrk="1" fontAlgn="base" latinLnBrk="0" hangingPunct="1">
                        <a:lnSpc>
                          <a:spcPct val="100000"/>
                        </a:lnSpc>
                        <a:spcBef>
                          <a:spcPct val="20000"/>
                        </a:spcBef>
                        <a:spcAft>
                          <a:spcPct val="0"/>
                        </a:spcAft>
                        <a:buClr>
                          <a:schemeClr val="tx2"/>
                        </a:buClr>
                        <a:buSzTx/>
                        <a:buFont typeface="Wingdings" pitchFamily="2" charset="2"/>
                        <a:buNone/>
                        <a:tabLst/>
                        <a:defRPr/>
                      </a:pPr>
                      <a:r>
                        <a:rPr kumimoji="1" lang="ja-JP" altLang="en-US" sz="1000" b="0" i="0" u="none" strike="noStrike" kern="1200" cap="none" spc="0" normalizeH="0" baseline="0" dirty="0">
                          <a:ln>
                            <a:noFill/>
                          </a:ln>
                          <a:solidFill>
                            <a:prstClr val="black"/>
                          </a:solidFill>
                          <a:effectLst/>
                          <a:uLnTx/>
                          <a:uFillTx/>
                          <a:latin typeface="Meiryo UI" panose="020B0604030504040204" pitchFamily="50" charset="-128"/>
                          <a:ea typeface="Meiryo UI" panose="020B0604030504040204" pitchFamily="50" charset="-128"/>
                          <a:cs typeface="+mn-cs"/>
                        </a:rPr>
                        <a:t>同上</a:t>
                      </a:r>
                      <a:endParaRPr kumimoji="1" lang="en-US" altLang="ja-JP" sz="1000" b="0" i="0" u="none" strike="noStrike" kern="1200" cap="none" spc="0" normalizeH="0" baseline="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L="29661" marR="29661" marT="29661" marB="29661"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0F0F0"/>
                    </a:solidFill>
                  </a:tcPr>
                </a:tc>
                <a:extLst>
                  <a:ext uri="{0D108BD9-81ED-4DB2-BD59-A6C34878D82A}">
                    <a16:rowId xmlns:a16="http://schemas.microsoft.com/office/drawing/2014/main" val="10003"/>
                  </a:ext>
                </a:extLst>
              </a:tr>
            </a:tbl>
          </a:graphicData>
        </a:graphic>
      </p:graphicFrame>
      <p:sp>
        <p:nvSpPr>
          <p:cNvPr id="3" name="テキスト ボックス 2">
            <a:extLst>
              <a:ext uri="{FF2B5EF4-FFF2-40B4-BE49-F238E27FC236}">
                <a16:creationId xmlns:a16="http://schemas.microsoft.com/office/drawing/2014/main" id="{64B5EA44-41F1-480E-9453-881552588D4C}"/>
              </a:ext>
            </a:extLst>
          </p:cNvPr>
          <p:cNvSpPr txBox="1"/>
          <p:nvPr/>
        </p:nvSpPr>
        <p:spPr>
          <a:xfrm>
            <a:off x="441734" y="5614776"/>
            <a:ext cx="8467315" cy="707886"/>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en-US" altLang="ja-JP"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※1: </a:t>
            </a:r>
            <a:r>
              <a:rPr kumimoji="1" lang="ja-JP" altLang="en-US"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我が国の</a:t>
            </a:r>
            <a:r>
              <a:rPr kumimoji="1" lang="en-US" altLang="ja-JP"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2012</a:t>
            </a:r>
            <a:r>
              <a:rPr kumimoji="1" lang="ja-JP" altLang="en-US"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年</a:t>
            </a:r>
            <a:r>
              <a:rPr kumimoji="1" lang="en-US" altLang="ja-JP"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4</a:t>
            </a:r>
            <a:r>
              <a:rPr kumimoji="1" lang="ja-JP" altLang="en-US"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月からの食品中の放射性物質基準値の設定において、東京電力福島第一原子力発電所事故により放出・拡散した可能性のあるトリチウム</a:t>
            </a:r>
            <a:endParaRPr kumimoji="1" lang="en-US" altLang="ja-JP"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1000" dirty="0">
                <a:solidFill>
                  <a:prstClr val="black"/>
                </a:solidFill>
                <a:latin typeface="Meiryo UI" panose="020B0604030504040204" pitchFamily="50" charset="-128"/>
                <a:ea typeface="Meiryo UI" panose="020B0604030504040204" pitchFamily="50" charset="-128"/>
              </a:rPr>
              <a:t>　　　</a:t>
            </a:r>
            <a:r>
              <a:rPr kumimoji="1" lang="ja-JP" altLang="en-US"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は考慮しなければならないほどの線量になるとは考えがたいとして、トリチウムは考慮されていない。</a:t>
            </a:r>
          </a:p>
          <a:p>
            <a:pPr marL="0" marR="0" lvl="0" indent="0" algn="l" defTabSz="457200" rtl="0" eaLnBrk="1" fontAlgn="auto" latinLnBrk="0" hangingPunct="1">
              <a:lnSpc>
                <a:spcPct val="100000"/>
              </a:lnSpc>
              <a:spcBef>
                <a:spcPts val="0"/>
              </a:spcBef>
              <a:spcAft>
                <a:spcPts val="0"/>
              </a:spcAft>
              <a:buClrTx/>
              <a:buSzTx/>
              <a:buFontTx/>
              <a:buNone/>
              <a:tabLst/>
              <a:defRPr/>
            </a:pPr>
            <a:r>
              <a:rPr kumimoji="1" lang="en-US" altLang="ja-JP"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※2: </a:t>
            </a:r>
            <a:r>
              <a:rPr kumimoji="1" lang="ja-JP" altLang="en-US"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英国ではイングランド、ウェールズ、スコットランド、北アイルランドの各地方政府に環境規制権限があり、ここでは最も多くの原子力施設のあるイングランドの基準を</a:t>
            </a:r>
            <a:endParaRPr kumimoji="1" lang="en-US" altLang="ja-JP"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1000" dirty="0">
                <a:solidFill>
                  <a:prstClr val="black"/>
                </a:solidFill>
                <a:latin typeface="Meiryo UI" panose="020B0604030504040204" pitchFamily="50" charset="-128"/>
                <a:ea typeface="Meiryo UI" panose="020B0604030504040204" pitchFamily="50" charset="-128"/>
              </a:rPr>
              <a:t>　　　</a:t>
            </a:r>
            <a:r>
              <a:rPr kumimoji="1" lang="ja-JP" altLang="en-US"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記載。</a:t>
            </a:r>
          </a:p>
        </p:txBody>
      </p:sp>
      <p:sp>
        <p:nvSpPr>
          <p:cNvPr id="12" name="テキスト ボックス 11">
            <a:extLst>
              <a:ext uri="{FF2B5EF4-FFF2-40B4-BE49-F238E27FC236}">
                <a16:creationId xmlns:a16="http://schemas.microsoft.com/office/drawing/2014/main" id="{6862B131-18AA-42F8-A8D9-A8322EB7EA1E}"/>
              </a:ext>
            </a:extLst>
          </p:cNvPr>
          <p:cNvSpPr txBox="1"/>
          <p:nvPr/>
        </p:nvSpPr>
        <p:spPr>
          <a:xfrm>
            <a:off x="2599823" y="2814240"/>
            <a:ext cx="4134173" cy="307777"/>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1" lang="ja-JP" altLang="en-US" sz="1400" b="1"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表：諸外国における飲料水中のトリチウムの基準値</a:t>
            </a:r>
          </a:p>
        </p:txBody>
      </p:sp>
      <p:sp>
        <p:nvSpPr>
          <p:cNvPr id="10" name="テキスト ボックス 9">
            <a:extLst>
              <a:ext uri="{FF2B5EF4-FFF2-40B4-BE49-F238E27FC236}">
                <a16:creationId xmlns:a16="http://schemas.microsoft.com/office/drawing/2014/main" id="{63E65945-DB4F-4792-B5AB-E8C78093BE1C}"/>
              </a:ext>
            </a:extLst>
          </p:cNvPr>
          <p:cNvSpPr txBox="1"/>
          <p:nvPr/>
        </p:nvSpPr>
        <p:spPr>
          <a:xfrm>
            <a:off x="301438" y="6322662"/>
            <a:ext cx="8400828" cy="253916"/>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355600" indent="-355600"/>
            <a:r>
              <a:rPr kumimoji="1" lang="ja-JP" altLang="en-US" sz="1050" dirty="0">
                <a:latin typeface="Meiryo UI" panose="020B0604030504040204" pitchFamily="50" charset="-128"/>
                <a:ea typeface="Meiryo UI" panose="020B0604030504040204" pitchFamily="50" charset="-128"/>
              </a:rPr>
              <a:t>各種資料より作成</a:t>
            </a:r>
          </a:p>
        </p:txBody>
      </p:sp>
    </p:spTree>
    <p:extLst>
      <p:ext uri="{BB962C8B-B14F-4D97-AF65-F5344CB8AC3E}">
        <p14:creationId xmlns:p14="http://schemas.microsoft.com/office/powerpoint/2010/main" val="161101095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8D20457-6617-4431-9136-64674BE6E1A3}"/>
              </a:ext>
            </a:extLst>
          </p:cNvPr>
          <p:cNvSpPr>
            <a:spLocks noGrp="1"/>
          </p:cNvSpPr>
          <p:nvPr>
            <p:ph type="title"/>
          </p:nvPr>
        </p:nvSpPr>
        <p:spPr/>
        <p:txBody>
          <a:bodyPr/>
          <a:lstStyle/>
          <a:p>
            <a:r>
              <a:rPr kumimoji="1" lang="en-US" altLang="ja-JP" dirty="0"/>
              <a:t>1.2 </a:t>
            </a:r>
            <a:r>
              <a:rPr kumimoji="1" lang="ja-JP" altLang="en-US" dirty="0"/>
              <a:t>自然界での存在形態</a:t>
            </a:r>
          </a:p>
        </p:txBody>
      </p:sp>
      <p:sp>
        <p:nvSpPr>
          <p:cNvPr id="4" name="正方形/長方形 3">
            <a:extLst>
              <a:ext uri="{FF2B5EF4-FFF2-40B4-BE49-F238E27FC236}">
                <a16:creationId xmlns:a16="http://schemas.microsoft.com/office/drawing/2014/main" id="{271F3960-E06B-4544-9BF6-974CD2039EBE}"/>
              </a:ext>
            </a:extLst>
          </p:cNvPr>
          <p:cNvSpPr/>
          <p:nvPr/>
        </p:nvSpPr>
        <p:spPr>
          <a:xfrm>
            <a:off x="379026" y="1170601"/>
            <a:ext cx="8402128" cy="1636584"/>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buFont typeface="Wingdings" panose="05000000000000000000" pitchFamily="2" charset="2"/>
              <a:buChar char="l"/>
            </a:pPr>
            <a:r>
              <a:rPr kumimoji="1" lang="ja-JP" altLang="en-US" dirty="0">
                <a:solidFill>
                  <a:schemeClr val="tx1"/>
                </a:solidFill>
                <a:latin typeface="Meiryo UI" panose="020B0604030504040204" pitchFamily="50" charset="-128"/>
                <a:ea typeface="Meiryo UI" panose="020B0604030504040204" pitchFamily="50" charset="-128"/>
              </a:rPr>
              <a:t>トリチウムの化学形は水・水蒸気（</a:t>
            </a:r>
            <a:r>
              <a:rPr kumimoji="1" lang="en-US" altLang="ja-JP" dirty="0">
                <a:solidFill>
                  <a:schemeClr val="tx1"/>
                </a:solidFill>
                <a:latin typeface="Meiryo UI" panose="020B0604030504040204" pitchFamily="50" charset="-128"/>
                <a:ea typeface="Meiryo UI" panose="020B0604030504040204" pitchFamily="50" charset="-128"/>
              </a:rPr>
              <a:t>HTO</a:t>
            </a:r>
            <a:r>
              <a:rPr kumimoji="1" lang="ja-JP" altLang="en-US" dirty="0">
                <a:solidFill>
                  <a:schemeClr val="tx1"/>
                </a:solidFill>
                <a:latin typeface="Meiryo UI" panose="020B0604030504040204" pitchFamily="50" charset="-128"/>
                <a:ea typeface="Meiryo UI" panose="020B0604030504040204" pitchFamily="50" charset="-128"/>
              </a:rPr>
              <a:t>）、分子状水素（</a:t>
            </a:r>
            <a:r>
              <a:rPr kumimoji="1" lang="en-US" altLang="ja-JP" dirty="0">
                <a:solidFill>
                  <a:schemeClr val="tx1"/>
                </a:solidFill>
                <a:latin typeface="Meiryo UI" panose="020B0604030504040204" pitchFamily="50" charset="-128"/>
                <a:ea typeface="Meiryo UI" panose="020B0604030504040204" pitchFamily="50" charset="-128"/>
              </a:rPr>
              <a:t>HT</a:t>
            </a:r>
            <a:r>
              <a:rPr kumimoji="1" lang="ja-JP" altLang="en-US" dirty="0">
                <a:solidFill>
                  <a:schemeClr val="tx1"/>
                </a:solidFill>
                <a:latin typeface="Meiryo UI" panose="020B0604030504040204" pitchFamily="50" charset="-128"/>
                <a:ea typeface="Meiryo UI" panose="020B0604030504040204" pitchFamily="50" charset="-128"/>
              </a:rPr>
              <a:t>）、炭化水素（</a:t>
            </a:r>
            <a:r>
              <a:rPr kumimoji="1" lang="en-US" altLang="ja-JP" dirty="0">
                <a:solidFill>
                  <a:schemeClr val="tx1"/>
                </a:solidFill>
                <a:latin typeface="Meiryo UI" panose="020B0604030504040204" pitchFamily="50" charset="-128"/>
                <a:ea typeface="Meiryo UI" panose="020B0604030504040204" pitchFamily="50" charset="-128"/>
              </a:rPr>
              <a:t>CH</a:t>
            </a:r>
            <a:r>
              <a:rPr kumimoji="1" lang="en-US" altLang="ja-JP" baseline="-25000" dirty="0">
                <a:solidFill>
                  <a:schemeClr val="tx1"/>
                </a:solidFill>
                <a:latin typeface="Meiryo UI" panose="020B0604030504040204" pitchFamily="50" charset="-128"/>
                <a:ea typeface="Meiryo UI" panose="020B0604030504040204" pitchFamily="50" charset="-128"/>
              </a:rPr>
              <a:t>3</a:t>
            </a:r>
            <a:r>
              <a:rPr kumimoji="1" lang="en-US" altLang="ja-JP" dirty="0">
                <a:solidFill>
                  <a:schemeClr val="tx1"/>
                </a:solidFill>
                <a:latin typeface="Meiryo UI" panose="020B0604030504040204" pitchFamily="50" charset="-128"/>
                <a:ea typeface="Meiryo UI" panose="020B0604030504040204" pitchFamily="50" charset="-128"/>
              </a:rPr>
              <a:t>T</a:t>
            </a:r>
            <a:r>
              <a:rPr kumimoji="1" lang="ja-JP" altLang="en-US" dirty="0">
                <a:solidFill>
                  <a:schemeClr val="tx1"/>
                </a:solidFill>
                <a:latin typeface="Meiryo UI" panose="020B0604030504040204" pitchFamily="50" charset="-128"/>
                <a:ea typeface="Meiryo UI" panose="020B0604030504040204" pitchFamily="50" charset="-128"/>
              </a:rPr>
              <a:t>）、生体中に含まれるトリチウムとして自由水中トリチウム（</a:t>
            </a:r>
            <a:r>
              <a:rPr kumimoji="1" lang="en-US" altLang="ja-JP" dirty="0">
                <a:solidFill>
                  <a:schemeClr val="tx1"/>
                </a:solidFill>
                <a:latin typeface="Meiryo UI" panose="020B0604030504040204" pitchFamily="50" charset="-128"/>
                <a:ea typeface="Meiryo UI" panose="020B0604030504040204" pitchFamily="50" charset="-128"/>
              </a:rPr>
              <a:t>FWT</a:t>
            </a:r>
            <a:r>
              <a:rPr kumimoji="1" lang="ja-JP" altLang="en-US" dirty="0">
                <a:solidFill>
                  <a:schemeClr val="tx1"/>
                </a:solidFill>
                <a:latin typeface="Meiryo UI" panose="020B0604030504040204" pitchFamily="50" charset="-128"/>
                <a:ea typeface="Meiryo UI" panose="020B0604030504040204" pitchFamily="50" charset="-128"/>
              </a:rPr>
              <a:t>）及び有機結合型トリチウム（</a:t>
            </a:r>
            <a:r>
              <a:rPr kumimoji="1" lang="en-US" altLang="ja-JP" dirty="0">
                <a:solidFill>
                  <a:schemeClr val="tx1"/>
                </a:solidFill>
                <a:latin typeface="Meiryo UI" panose="020B0604030504040204" pitchFamily="50" charset="-128"/>
                <a:ea typeface="Meiryo UI" panose="020B0604030504040204" pitchFamily="50" charset="-128"/>
              </a:rPr>
              <a:t>OBT</a:t>
            </a:r>
            <a:r>
              <a:rPr kumimoji="1" lang="ja-JP" altLang="en-US" dirty="0">
                <a:solidFill>
                  <a:schemeClr val="tx1"/>
                </a:solidFill>
                <a:latin typeface="Meiryo UI" panose="020B0604030504040204" pitchFamily="50" charset="-128"/>
                <a:ea typeface="Meiryo UI" panose="020B0604030504040204" pitchFamily="50" charset="-128"/>
              </a:rPr>
              <a:t>）がある。</a:t>
            </a:r>
            <a:endParaRPr kumimoji="1" lang="en-US" altLang="ja-JP" dirty="0">
              <a:solidFill>
                <a:schemeClr val="tx1"/>
              </a:solidFill>
              <a:latin typeface="Meiryo UI" panose="020B0604030504040204" pitchFamily="50" charset="-128"/>
              <a:ea typeface="Meiryo UI" panose="020B0604030504040204" pitchFamily="50" charset="-128"/>
            </a:endParaRPr>
          </a:p>
          <a:p>
            <a:pPr marL="285750" indent="-285750">
              <a:buFont typeface="Wingdings" panose="05000000000000000000" pitchFamily="2" charset="2"/>
              <a:buChar char="l"/>
            </a:pPr>
            <a:r>
              <a:rPr kumimoji="1" lang="ja-JP" altLang="en-US" dirty="0">
                <a:solidFill>
                  <a:schemeClr val="tx1"/>
                </a:solidFill>
                <a:latin typeface="Meiryo UI" panose="020B0604030504040204" pitchFamily="50" charset="-128"/>
                <a:ea typeface="Meiryo UI" panose="020B0604030504040204" pitchFamily="50" charset="-128"/>
              </a:rPr>
              <a:t>トリチウムは大気、降水、水道水、海水、河川水、そして土壌水分や人体にも含まれる。なお、大気中トリチウムは、主に水蒸気、分子状水素、炭化水素の化学形で存在する。</a:t>
            </a:r>
            <a:endParaRPr kumimoji="1" lang="en-US" altLang="ja-JP" dirty="0">
              <a:solidFill>
                <a:schemeClr val="tx1"/>
              </a:solidFill>
              <a:latin typeface="Meiryo UI" panose="020B0604030504040204" pitchFamily="50" charset="-128"/>
              <a:ea typeface="Meiryo UI" panose="020B0604030504040204" pitchFamily="50" charset="-128"/>
            </a:endParaRPr>
          </a:p>
          <a:p>
            <a:pPr marL="285750" indent="-285750">
              <a:buFont typeface="Wingdings" panose="05000000000000000000" pitchFamily="2" charset="2"/>
              <a:buChar char="l"/>
            </a:pPr>
            <a:r>
              <a:rPr kumimoji="1" lang="ja-JP" altLang="en-US" dirty="0">
                <a:solidFill>
                  <a:schemeClr val="tx1"/>
                </a:solidFill>
                <a:latin typeface="Meiryo UI" panose="020B0604030504040204" pitchFamily="50" charset="-128"/>
                <a:ea typeface="Meiryo UI" panose="020B0604030504040204" pitchFamily="50" charset="-128"/>
              </a:rPr>
              <a:t>トリチウムの多くは水圏に存在しており、</a:t>
            </a:r>
            <a:r>
              <a:rPr kumimoji="1" lang="en-US" altLang="ja-JP" dirty="0">
                <a:solidFill>
                  <a:schemeClr val="tx1"/>
                </a:solidFill>
                <a:latin typeface="Meiryo UI" panose="020B0604030504040204" pitchFamily="50" charset="-128"/>
                <a:ea typeface="Meiryo UI" panose="020B0604030504040204" pitchFamily="50" charset="-128"/>
              </a:rPr>
              <a:t>1L</a:t>
            </a:r>
            <a:r>
              <a:rPr kumimoji="1" lang="ja-JP" altLang="en-US" dirty="0">
                <a:solidFill>
                  <a:schemeClr val="tx1"/>
                </a:solidFill>
                <a:latin typeface="Meiryo UI" panose="020B0604030504040204" pitchFamily="50" charset="-128"/>
                <a:ea typeface="Meiryo UI" panose="020B0604030504040204" pitchFamily="50" charset="-128"/>
              </a:rPr>
              <a:t>あたり数</a:t>
            </a:r>
            <a:r>
              <a:rPr kumimoji="1" lang="en-US" altLang="ja-JP" dirty="0">
                <a:solidFill>
                  <a:schemeClr val="tx1"/>
                </a:solidFill>
                <a:latin typeface="Meiryo UI" panose="020B0604030504040204" pitchFamily="50" charset="-128"/>
                <a:ea typeface="Meiryo UI" panose="020B0604030504040204" pitchFamily="50" charset="-128"/>
              </a:rPr>
              <a:t>Bq</a:t>
            </a:r>
            <a:r>
              <a:rPr kumimoji="1" lang="ja-JP" altLang="en-US" dirty="0">
                <a:solidFill>
                  <a:schemeClr val="tx1"/>
                </a:solidFill>
                <a:latin typeface="Meiryo UI" panose="020B0604030504040204" pitchFamily="50" charset="-128"/>
                <a:ea typeface="Meiryo UI" panose="020B0604030504040204" pitchFamily="50" charset="-128"/>
              </a:rPr>
              <a:t>以下の濃度が計測されている。</a:t>
            </a:r>
            <a:endParaRPr kumimoji="1" lang="en-US" altLang="ja-JP" dirty="0">
              <a:solidFill>
                <a:schemeClr val="tx1"/>
              </a:solidFill>
              <a:latin typeface="Meiryo UI" panose="020B0604030504040204" pitchFamily="50" charset="-128"/>
              <a:ea typeface="Meiryo UI" panose="020B0604030504040204" pitchFamily="50" charset="-128"/>
            </a:endParaRPr>
          </a:p>
        </p:txBody>
      </p:sp>
      <p:sp>
        <p:nvSpPr>
          <p:cNvPr id="6" name="テキスト ボックス 5">
            <a:extLst>
              <a:ext uri="{FF2B5EF4-FFF2-40B4-BE49-F238E27FC236}">
                <a16:creationId xmlns:a16="http://schemas.microsoft.com/office/drawing/2014/main" id="{4CC5E018-FCFD-4FF4-9DBB-207055704865}"/>
              </a:ext>
            </a:extLst>
          </p:cNvPr>
          <p:cNvSpPr txBox="1"/>
          <p:nvPr/>
        </p:nvSpPr>
        <p:spPr>
          <a:xfrm>
            <a:off x="370936" y="6289239"/>
            <a:ext cx="7832785" cy="584775"/>
          </a:xfrm>
          <a:prstGeom prst="rect">
            <a:avLst/>
          </a:prstGeom>
          <a:noFill/>
        </p:spPr>
        <p:txBody>
          <a:bodyPr wrap="square" rtlCol="0">
            <a:spAutoFit/>
          </a:bodyPr>
          <a:lstStyle/>
          <a:p>
            <a:r>
              <a:rPr kumimoji="1" lang="ja-JP" altLang="en-US" sz="800" dirty="0">
                <a:latin typeface="Meiryo UI" panose="020B0604030504040204" pitchFamily="50" charset="-128"/>
                <a:ea typeface="Meiryo UI" panose="020B0604030504040204" pitchFamily="50" charset="-128"/>
              </a:rPr>
              <a:t>「トリチウム水タスクフォース、トリチウム水タスクフォース報告書 、</a:t>
            </a:r>
            <a:r>
              <a:rPr kumimoji="1" lang="en-US" altLang="ja-JP" sz="800" dirty="0">
                <a:latin typeface="Meiryo UI" panose="020B0604030504040204" pitchFamily="50" charset="-128"/>
                <a:ea typeface="Meiryo UI" panose="020B0604030504040204" pitchFamily="50" charset="-128"/>
              </a:rPr>
              <a:t>P.3~P4</a:t>
            </a:r>
            <a:r>
              <a:rPr kumimoji="1" lang="ja-JP" altLang="en-US" sz="800" dirty="0" err="1">
                <a:latin typeface="Meiryo UI" panose="020B0604030504040204" pitchFamily="50" charset="-128"/>
                <a:ea typeface="Meiryo UI" panose="020B0604030504040204" pitchFamily="50" charset="-128"/>
              </a:rPr>
              <a:t>、</a:t>
            </a:r>
            <a:r>
              <a:rPr kumimoji="1" lang="ja-JP" altLang="en-US" sz="800" dirty="0">
                <a:latin typeface="Meiryo UI" panose="020B0604030504040204" pitchFamily="50" charset="-128"/>
                <a:ea typeface="Meiryo UI" panose="020B0604030504040204" pitchFamily="50" charset="-128"/>
              </a:rPr>
              <a:t>平成</a:t>
            </a:r>
            <a:r>
              <a:rPr kumimoji="1" lang="en-US" altLang="ja-JP" sz="800" dirty="0">
                <a:latin typeface="Meiryo UI" panose="020B0604030504040204" pitchFamily="50" charset="-128"/>
                <a:ea typeface="Meiryo UI" panose="020B0604030504040204" pitchFamily="50" charset="-128"/>
              </a:rPr>
              <a:t>28</a:t>
            </a:r>
            <a:r>
              <a:rPr kumimoji="1" lang="ja-JP" altLang="en-US" sz="800" dirty="0">
                <a:latin typeface="Meiryo UI" panose="020B0604030504040204" pitchFamily="50" charset="-128"/>
                <a:ea typeface="Meiryo UI" panose="020B0604030504040204" pitchFamily="50" charset="-128"/>
              </a:rPr>
              <a:t>年</a:t>
            </a:r>
            <a:r>
              <a:rPr kumimoji="1" lang="en-US" altLang="ja-JP" sz="800" dirty="0">
                <a:latin typeface="Meiryo UI" panose="020B0604030504040204" pitchFamily="50" charset="-128"/>
                <a:ea typeface="Meiryo UI" panose="020B0604030504040204" pitchFamily="50" charset="-128"/>
              </a:rPr>
              <a:t>6</a:t>
            </a:r>
            <a:r>
              <a:rPr kumimoji="1" lang="ja-JP" altLang="en-US" sz="800" dirty="0">
                <a:latin typeface="Meiryo UI" panose="020B0604030504040204" pitchFamily="50" charset="-128"/>
                <a:ea typeface="Meiryo UI" panose="020B0604030504040204" pitchFamily="50" charset="-128"/>
              </a:rPr>
              <a:t>月」</a:t>
            </a:r>
            <a:endParaRPr kumimoji="1" lang="en-US" altLang="ja-JP" sz="800" dirty="0">
              <a:latin typeface="Meiryo UI" panose="020B0604030504040204" pitchFamily="50" charset="-128"/>
              <a:ea typeface="Meiryo UI" panose="020B0604030504040204" pitchFamily="50" charset="-128"/>
            </a:endParaRPr>
          </a:p>
          <a:p>
            <a:r>
              <a:rPr kumimoji="1" lang="ja-JP" altLang="en-US" sz="800" dirty="0">
                <a:latin typeface="Meiryo UI" panose="020B0604030504040204" pitchFamily="50" charset="-128"/>
                <a:ea typeface="Meiryo UI" panose="020B0604030504040204" pitchFamily="50" charset="-128"/>
              </a:rPr>
              <a:t>「トリチウム水タスクフォース、トリチウム水タスクフォース報告書 参考資料</a:t>
            </a:r>
            <a:r>
              <a:rPr kumimoji="1" lang="en-US" altLang="ja-JP" sz="800" dirty="0">
                <a:latin typeface="Meiryo UI" panose="020B0604030504040204" pitchFamily="50" charset="-128"/>
                <a:ea typeface="Meiryo UI" panose="020B0604030504040204" pitchFamily="50" charset="-128"/>
              </a:rPr>
              <a:t>3</a:t>
            </a:r>
            <a:r>
              <a:rPr kumimoji="1" lang="ja-JP" altLang="en-US" sz="800" dirty="0" err="1">
                <a:latin typeface="Meiryo UI" panose="020B0604030504040204" pitchFamily="50" charset="-128"/>
                <a:ea typeface="Meiryo UI" panose="020B0604030504040204" pitchFamily="50" charset="-128"/>
              </a:rPr>
              <a:t>、</a:t>
            </a:r>
            <a:r>
              <a:rPr kumimoji="1" lang="en-US" altLang="ja-JP" sz="800" dirty="0">
                <a:latin typeface="Meiryo UI" panose="020B0604030504040204" pitchFamily="50" charset="-128"/>
                <a:ea typeface="Meiryo UI" panose="020B0604030504040204" pitchFamily="50" charset="-128"/>
              </a:rPr>
              <a:t>P.14</a:t>
            </a:r>
            <a:r>
              <a:rPr kumimoji="1" lang="ja-JP" altLang="en-US" sz="800" dirty="0" err="1">
                <a:latin typeface="Meiryo UI" panose="020B0604030504040204" pitchFamily="50" charset="-128"/>
                <a:ea typeface="Meiryo UI" panose="020B0604030504040204" pitchFamily="50" charset="-128"/>
              </a:rPr>
              <a:t>、</a:t>
            </a:r>
            <a:r>
              <a:rPr kumimoji="1" lang="ja-JP" altLang="en-US" sz="800" dirty="0">
                <a:latin typeface="Meiryo UI" panose="020B0604030504040204" pitchFamily="50" charset="-128"/>
                <a:ea typeface="Meiryo UI" panose="020B0604030504040204" pitchFamily="50" charset="-128"/>
              </a:rPr>
              <a:t>平成</a:t>
            </a:r>
            <a:r>
              <a:rPr kumimoji="1" lang="en-US" altLang="ja-JP" sz="800" dirty="0">
                <a:latin typeface="Meiryo UI" panose="020B0604030504040204" pitchFamily="50" charset="-128"/>
                <a:ea typeface="Meiryo UI" panose="020B0604030504040204" pitchFamily="50" charset="-128"/>
              </a:rPr>
              <a:t>28</a:t>
            </a:r>
            <a:r>
              <a:rPr kumimoji="1" lang="ja-JP" altLang="en-US" sz="800" dirty="0">
                <a:latin typeface="Meiryo UI" panose="020B0604030504040204" pitchFamily="50" charset="-128"/>
                <a:ea typeface="Meiryo UI" panose="020B0604030504040204" pitchFamily="50" charset="-128"/>
              </a:rPr>
              <a:t>年</a:t>
            </a:r>
            <a:r>
              <a:rPr kumimoji="1" lang="en-US" altLang="ja-JP" sz="800" dirty="0">
                <a:latin typeface="Meiryo UI" panose="020B0604030504040204" pitchFamily="50" charset="-128"/>
                <a:ea typeface="Meiryo UI" panose="020B0604030504040204" pitchFamily="50" charset="-128"/>
              </a:rPr>
              <a:t>6</a:t>
            </a:r>
            <a:r>
              <a:rPr kumimoji="1" lang="ja-JP" altLang="en-US" sz="800" dirty="0">
                <a:latin typeface="Meiryo UI" panose="020B0604030504040204" pitchFamily="50" charset="-128"/>
                <a:ea typeface="Meiryo UI" panose="020B0604030504040204" pitchFamily="50" charset="-128"/>
              </a:rPr>
              <a:t>月」</a:t>
            </a:r>
            <a:endParaRPr kumimoji="1" lang="en-US" altLang="ja-JP" sz="800" dirty="0">
              <a:latin typeface="Meiryo UI" panose="020B0604030504040204" pitchFamily="50" charset="-128"/>
              <a:ea typeface="Meiryo UI" panose="020B0604030504040204" pitchFamily="50" charset="-128"/>
            </a:endParaRPr>
          </a:p>
          <a:p>
            <a:r>
              <a:rPr kumimoji="1" lang="ja-JP" altLang="en-US" sz="800" dirty="0">
                <a:latin typeface="Meiryo UI" panose="020B0604030504040204" pitchFamily="50" charset="-128"/>
                <a:ea typeface="Meiryo UI" panose="020B0604030504040204" pitchFamily="50" charset="-128"/>
              </a:rPr>
              <a:t>「多核種除去設備等処理水の取扱いに関する小委員会（第</a:t>
            </a:r>
            <a:r>
              <a:rPr kumimoji="1" lang="en-US" altLang="ja-JP" sz="800" dirty="0">
                <a:latin typeface="Meiryo UI" panose="020B0604030504040204" pitchFamily="50" charset="-128"/>
                <a:ea typeface="Meiryo UI" panose="020B0604030504040204" pitchFamily="50" charset="-128"/>
              </a:rPr>
              <a:t>11</a:t>
            </a:r>
            <a:r>
              <a:rPr kumimoji="1" lang="ja-JP" altLang="en-US" sz="800" dirty="0">
                <a:latin typeface="Meiryo UI" panose="020B0604030504040204" pitchFamily="50" charset="-128"/>
                <a:ea typeface="Meiryo UI" panose="020B0604030504040204" pitchFamily="50" charset="-128"/>
              </a:rPr>
              <a:t>回）</a:t>
            </a:r>
            <a:r>
              <a:rPr kumimoji="1" lang="en-US" altLang="ja-JP" sz="800" dirty="0">
                <a:latin typeface="Meiryo UI" panose="020B0604030504040204" pitchFamily="50" charset="-128"/>
                <a:ea typeface="Meiryo UI" panose="020B0604030504040204" pitchFamily="50" charset="-128"/>
              </a:rPr>
              <a:t>, </a:t>
            </a:r>
            <a:r>
              <a:rPr kumimoji="1" lang="ja-JP" altLang="en-US" sz="800" dirty="0">
                <a:latin typeface="Meiryo UI" panose="020B0604030504040204" pitchFamily="50" charset="-128"/>
                <a:ea typeface="Meiryo UI" panose="020B0604030504040204" pitchFamily="50" charset="-128"/>
              </a:rPr>
              <a:t>資料</a:t>
            </a:r>
            <a:r>
              <a:rPr kumimoji="1" lang="en-US" altLang="ja-JP" sz="800" dirty="0">
                <a:latin typeface="Meiryo UI" panose="020B0604030504040204" pitchFamily="50" charset="-128"/>
                <a:ea typeface="Meiryo UI" panose="020B0604030504040204" pitchFamily="50" charset="-128"/>
              </a:rPr>
              <a:t>4-2 </a:t>
            </a:r>
            <a:r>
              <a:rPr kumimoji="1" lang="ja-JP" altLang="en-US" sz="800" dirty="0">
                <a:latin typeface="Meiryo UI" panose="020B0604030504040204" pitchFamily="50" charset="-128"/>
                <a:ea typeface="Meiryo UI" panose="020B0604030504040204" pitchFamily="50" charset="-128"/>
              </a:rPr>
              <a:t>柿内委員のプレゼン資料」</a:t>
            </a:r>
            <a:endParaRPr kumimoji="1" lang="en-US" altLang="ja-JP" sz="800" dirty="0">
              <a:latin typeface="Meiryo UI" panose="020B0604030504040204" pitchFamily="50" charset="-128"/>
              <a:ea typeface="Meiryo UI" panose="020B0604030504040204" pitchFamily="50" charset="-128"/>
            </a:endParaRPr>
          </a:p>
          <a:p>
            <a:r>
              <a:rPr kumimoji="1" lang="ja-JP" altLang="en-US" sz="800" dirty="0">
                <a:latin typeface="Meiryo UI" panose="020B0604030504040204" pitchFamily="50" charset="-128"/>
                <a:ea typeface="Meiryo UI" panose="020B0604030504040204" pitchFamily="50" charset="-128"/>
              </a:rPr>
              <a:t>「岩倉哲男、一般環境におけるトリチウム挙動とモニタリングのための予備知識、日本保険物理学会</a:t>
            </a:r>
            <a:r>
              <a:rPr kumimoji="1" lang="en-US" altLang="ja-JP" sz="800" dirty="0">
                <a:latin typeface="Meiryo UI" panose="020B0604030504040204" pitchFamily="50" charset="-128"/>
                <a:ea typeface="Meiryo UI" panose="020B0604030504040204" pitchFamily="50" charset="-128"/>
              </a:rPr>
              <a:t>, 10, 131~140(1975)</a:t>
            </a:r>
            <a:r>
              <a:rPr kumimoji="1" lang="ja-JP" altLang="en-US" sz="800" dirty="0">
                <a:latin typeface="Meiryo UI" panose="020B0604030504040204" pitchFamily="50" charset="-128"/>
                <a:ea typeface="Meiryo UI" panose="020B0604030504040204" pitchFamily="50" charset="-128"/>
              </a:rPr>
              <a:t>」</a:t>
            </a:r>
            <a:endParaRPr kumimoji="1" lang="en-US" altLang="ja-JP" sz="800" dirty="0">
              <a:latin typeface="Meiryo UI" panose="020B0604030504040204" pitchFamily="50" charset="-128"/>
              <a:ea typeface="Meiryo UI" panose="020B0604030504040204" pitchFamily="50" charset="-128"/>
            </a:endParaRPr>
          </a:p>
        </p:txBody>
      </p:sp>
      <p:sp>
        <p:nvSpPr>
          <p:cNvPr id="8" name="正方形/長方形 7">
            <a:extLst>
              <a:ext uri="{FF2B5EF4-FFF2-40B4-BE49-F238E27FC236}">
                <a16:creationId xmlns:a16="http://schemas.microsoft.com/office/drawing/2014/main" id="{7BD97F2B-2CAD-45B7-BDEF-2F18E6797E43}"/>
              </a:ext>
            </a:extLst>
          </p:cNvPr>
          <p:cNvSpPr/>
          <p:nvPr/>
        </p:nvSpPr>
        <p:spPr>
          <a:xfrm>
            <a:off x="370936" y="810127"/>
            <a:ext cx="8402128" cy="35636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dirty="0">
                <a:solidFill>
                  <a:schemeClr val="tx1"/>
                </a:solidFill>
                <a:latin typeface="Meiryo UI" panose="020B0604030504040204" pitchFamily="50" charset="-128"/>
                <a:ea typeface="Meiryo UI" panose="020B0604030504040204" pitchFamily="50" charset="-128"/>
              </a:rPr>
              <a:t>トリチウムは自然界でどのように存在しているの？</a:t>
            </a:r>
            <a:endParaRPr kumimoji="1" lang="en-US" altLang="ja-JP" dirty="0">
              <a:solidFill>
                <a:schemeClr val="tx1"/>
              </a:solidFill>
              <a:latin typeface="Meiryo UI" panose="020B0604030504040204" pitchFamily="50" charset="-128"/>
              <a:ea typeface="Meiryo UI" panose="020B0604030504040204" pitchFamily="50" charset="-128"/>
            </a:endParaRPr>
          </a:p>
        </p:txBody>
      </p:sp>
      <p:sp>
        <p:nvSpPr>
          <p:cNvPr id="16" name="正方形/長方形 15">
            <a:extLst>
              <a:ext uri="{FF2B5EF4-FFF2-40B4-BE49-F238E27FC236}">
                <a16:creationId xmlns:a16="http://schemas.microsoft.com/office/drawing/2014/main" id="{95F185AF-0291-4C20-B5FB-6A61DE8F1F12}"/>
              </a:ext>
            </a:extLst>
          </p:cNvPr>
          <p:cNvSpPr/>
          <p:nvPr/>
        </p:nvSpPr>
        <p:spPr>
          <a:xfrm>
            <a:off x="1887138" y="5366536"/>
            <a:ext cx="3239207" cy="463969"/>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eiryo UI" panose="020B0604030504040204" pitchFamily="50" charset="-128"/>
              <a:ea typeface="Meiryo UI" panose="020B0604030504040204" pitchFamily="50" charset="-128"/>
            </a:endParaRPr>
          </a:p>
        </p:txBody>
      </p:sp>
      <p:cxnSp>
        <p:nvCxnSpPr>
          <p:cNvPr id="17" name="直線コネクタ 16">
            <a:extLst>
              <a:ext uri="{FF2B5EF4-FFF2-40B4-BE49-F238E27FC236}">
                <a16:creationId xmlns:a16="http://schemas.microsoft.com/office/drawing/2014/main" id="{A00B5567-F9F7-49C2-A820-68B0A94FEB1D}"/>
              </a:ext>
            </a:extLst>
          </p:cNvPr>
          <p:cNvCxnSpPr/>
          <p:nvPr/>
        </p:nvCxnSpPr>
        <p:spPr>
          <a:xfrm>
            <a:off x="446345" y="5366536"/>
            <a:ext cx="4680000"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20" name="雲 19">
            <a:extLst>
              <a:ext uri="{FF2B5EF4-FFF2-40B4-BE49-F238E27FC236}">
                <a16:creationId xmlns:a16="http://schemas.microsoft.com/office/drawing/2014/main" id="{26EA32E2-2011-47BC-9D73-883E5A29ABC4}"/>
              </a:ext>
            </a:extLst>
          </p:cNvPr>
          <p:cNvSpPr/>
          <p:nvPr/>
        </p:nvSpPr>
        <p:spPr>
          <a:xfrm>
            <a:off x="238261" y="3067775"/>
            <a:ext cx="2855179" cy="989628"/>
          </a:xfrm>
          <a:prstGeom prst="cloud">
            <a:avLst/>
          </a:prstGeom>
          <a:solidFill>
            <a:schemeClr val="bg1">
              <a:lumMod val="9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b="1" dirty="0">
                <a:solidFill>
                  <a:schemeClr val="tx1"/>
                </a:solidFill>
                <a:latin typeface="Meiryo UI" panose="020B0604030504040204" pitchFamily="50" charset="-128"/>
                <a:ea typeface="Meiryo UI" panose="020B0604030504040204" pitchFamily="50" charset="-128"/>
              </a:rPr>
              <a:t>大気</a:t>
            </a:r>
            <a:endParaRPr kumimoji="1" lang="en-US" altLang="ja-JP" sz="1400" b="1" dirty="0">
              <a:solidFill>
                <a:schemeClr val="tx1"/>
              </a:solidFill>
              <a:latin typeface="Meiryo UI" panose="020B0604030504040204" pitchFamily="50" charset="-128"/>
              <a:ea typeface="Meiryo UI" panose="020B0604030504040204" pitchFamily="50" charset="-128"/>
            </a:endParaRPr>
          </a:p>
          <a:p>
            <a:pPr algn="ctr"/>
            <a:r>
              <a:rPr kumimoji="1" lang="ja-JP" altLang="en-US" sz="1400" b="1" dirty="0">
                <a:solidFill>
                  <a:schemeClr val="tx1"/>
                </a:solidFill>
                <a:latin typeface="Meiryo UI" panose="020B0604030504040204" pitchFamily="50" charset="-128"/>
                <a:ea typeface="Meiryo UI" panose="020B0604030504040204" pitchFamily="50" charset="-128"/>
              </a:rPr>
              <a:t>主に</a:t>
            </a:r>
            <a:r>
              <a:rPr kumimoji="1" lang="en-US" altLang="ja-JP" sz="1400" b="1" dirty="0">
                <a:solidFill>
                  <a:schemeClr val="tx1"/>
                </a:solidFill>
                <a:latin typeface="Meiryo UI" panose="020B0604030504040204" pitchFamily="50" charset="-128"/>
                <a:ea typeface="Meiryo UI" panose="020B0604030504040204" pitchFamily="50" charset="-128"/>
              </a:rPr>
              <a:t>HTO, HT, CH</a:t>
            </a:r>
            <a:r>
              <a:rPr kumimoji="1" lang="en-US" altLang="ja-JP" sz="1400" b="1" baseline="-25000" dirty="0">
                <a:solidFill>
                  <a:schemeClr val="tx1"/>
                </a:solidFill>
                <a:latin typeface="Meiryo UI" panose="020B0604030504040204" pitchFamily="50" charset="-128"/>
                <a:ea typeface="Meiryo UI" panose="020B0604030504040204" pitchFamily="50" charset="-128"/>
              </a:rPr>
              <a:t>3</a:t>
            </a:r>
            <a:r>
              <a:rPr kumimoji="1" lang="en-US" altLang="ja-JP" sz="1400" b="1" dirty="0">
                <a:solidFill>
                  <a:schemeClr val="tx1"/>
                </a:solidFill>
                <a:latin typeface="Meiryo UI" panose="020B0604030504040204" pitchFamily="50" charset="-128"/>
                <a:ea typeface="Meiryo UI" panose="020B0604030504040204" pitchFamily="50" charset="-128"/>
              </a:rPr>
              <a:t>T</a:t>
            </a:r>
          </a:p>
        </p:txBody>
      </p:sp>
      <p:sp>
        <p:nvSpPr>
          <p:cNvPr id="48" name="テキスト ボックス 47">
            <a:extLst>
              <a:ext uri="{FF2B5EF4-FFF2-40B4-BE49-F238E27FC236}">
                <a16:creationId xmlns:a16="http://schemas.microsoft.com/office/drawing/2014/main" id="{BE8483B7-B333-4158-BDF6-CC91002C1D59}"/>
              </a:ext>
            </a:extLst>
          </p:cNvPr>
          <p:cNvSpPr txBox="1"/>
          <p:nvPr/>
        </p:nvSpPr>
        <p:spPr>
          <a:xfrm>
            <a:off x="446345" y="5939612"/>
            <a:ext cx="4246065" cy="307777"/>
          </a:xfrm>
          <a:prstGeom prst="rect">
            <a:avLst/>
          </a:prstGeom>
          <a:noFill/>
        </p:spPr>
        <p:txBody>
          <a:bodyPr wrap="square" rtlCol="0">
            <a:spAutoFit/>
          </a:bodyPr>
          <a:lstStyle/>
          <a:p>
            <a:pPr algn="ctr"/>
            <a:r>
              <a:rPr kumimoji="1" lang="ja-JP" altLang="en-US" sz="1400" b="1" dirty="0">
                <a:latin typeface="Meiryo UI" panose="020B0604030504040204" pitchFamily="50" charset="-128"/>
                <a:ea typeface="Meiryo UI" panose="020B0604030504040204" pitchFamily="50" charset="-128"/>
              </a:rPr>
              <a:t>図　自然界でのトリチウムの存在形態</a:t>
            </a:r>
          </a:p>
        </p:txBody>
      </p:sp>
      <p:sp>
        <p:nvSpPr>
          <p:cNvPr id="49" name="正方形/長方形 48">
            <a:extLst>
              <a:ext uri="{FF2B5EF4-FFF2-40B4-BE49-F238E27FC236}">
                <a16:creationId xmlns:a16="http://schemas.microsoft.com/office/drawing/2014/main" id="{09E23239-0C6F-4159-9860-FEBE9B095FA5}"/>
              </a:ext>
            </a:extLst>
          </p:cNvPr>
          <p:cNvSpPr/>
          <p:nvPr/>
        </p:nvSpPr>
        <p:spPr>
          <a:xfrm>
            <a:off x="446346" y="5380102"/>
            <a:ext cx="1444180" cy="450404"/>
          </a:xfrm>
          <a:prstGeom prst="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eiryo UI" panose="020B0604030504040204" pitchFamily="50" charset="-128"/>
              <a:ea typeface="Meiryo UI" panose="020B0604030504040204" pitchFamily="50" charset="-128"/>
            </a:endParaRPr>
          </a:p>
        </p:txBody>
      </p:sp>
      <p:cxnSp>
        <p:nvCxnSpPr>
          <p:cNvPr id="50" name="直線コネクタ 49">
            <a:extLst>
              <a:ext uri="{FF2B5EF4-FFF2-40B4-BE49-F238E27FC236}">
                <a16:creationId xmlns:a16="http://schemas.microsoft.com/office/drawing/2014/main" id="{3EB54089-EADD-4312-8754-2E360FDD5B2F}"/>
              </a:ext>
            </a:extLst>
          </p:cNvPr>
          <p:cNvCxnSpPr>
            <a:cxnSpLocks/>
          </p:cNvCxnSpPr>
          <p:nvPr/>
        </p:nvCxnSpPr>
        <p:spPr>
          <a:xfrm>
            <a:off x="1888831" y="5366536"/>
            <a:ext cx="0" cy="463969"/>
          </a:xfrm>
          <a:prstGeom prst="line">
            <a:avLst/>
          </a:prstGeom>
          <a:ln w="158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nvGrpSpPr>
          <p:cNvPr id="54" name="グループ化 53">
            <a:extLst>
              <a:ext uri="{FF2B5EF4-FFF2-40B4-BE49-F238E27FC236}">
                <a16:creationId xmlns:a16="http://schemas.microsoft.com/office/drawing/2014/main" id="{BC5C1AE2-79E1-4122-A647-5D2DDCB099E9}"/>
              </a:ext>
            </a:extLst>
          </p:cNvPr>
          <p:cNvGrpSpPr/>
          <p:nvPr/>
        </p:nvGrpSpPr>
        <p:grpSpPr>
          <a:xfrm>
            <a:off x="672581" y="5437554"/>
            <a:ext cx="998402" cy="335499"/>
            <a:chOff x="256373" y="3963740"/>
            <a:chExt cx="998402" cy="335499"/>
          </a:xfrm>
        </p:grpSpPr>
        <p:sp>
          <p:nvSpPr>
            <p:cNvPr id="12" name="ひし形 11">
              <a:extLst>
                <a:ext uri="{FF2B5EF4-FFF2-40B4-BE49-F238E27FC236}">
                  <a16:creationId xmlns:a16="http://schemas.microsoft.com/office/drawing/2014/main" id="{06396A8B-016D-4DBE-B378-B5FEB314A1F6}"/>
                </a:ext>
              </a:extLst>
            </p:cNvPr>
            <p:cNvSpPr/>
            <p:nvPr/>
          </p:nvSpPr>
          <p:spPr>
            <a:xfrm>
              <a:off x="256373" y="3963740"/>
              <a:ext cx="717847" cy="335499"/>
            </a:xfrm>
            <a:prstGeom prst="diamond">
              <a:avLst/>
            </a:prstGeom>
            <a:solidFill>
              <a:schemeClr val="accent1">
                <a:lumMod val="75000"/>
              </a:schemeClr>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eiryo UI" panose="020B0604030504040204" pitchFamily="50" charset="-128"/>
                <a:ea typeface="Meiryo UI" panose="020B0604030504040204" pitchFamily="50" charset="-128"/>
              </a:endParaRPr>
            </a:p>
          </p:txBody>
        </p:sp>
        <p:sp>
          <p:nvSpPr>
            <p:cNvPr id="52" name="直角三角形 51">
              <a:extLst>
                <a:ext uri="{FF2B5EF4-FFF2-40B4-BE49-F238E27FC236}">
                  <a16:creationId xmlns:a16="http://schemas.microsoft.com/office/drawing/2014/main" id="{873CE3A6-18DA-4C91-94F3-E88D913582DA}"/>
                </a:ext>
              </a:extLst>
            </p:cNvPr>
            <p:cNvSpPr/>
            <p:nvPr/>
          </p:nvSpPr>
          <p:spPr>
            <a:xfrm rot="2522631">
              <a:off x="1027708" y="4007987"/>
              <a:ext cx="227067" cy="247001"/>
            </a:xfrm>
            <a:prstGeom prst="rtTriangle">
              <a:avLst/>
            </a:prstGeom>
            <a:solidFill>
              <a:schemeClr val="accent1">
                <a:lumMod val="75000"/>
              </a:schemeClr>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eiryo UI" panose="020B0604030504040204" pitchFamily="50" charset="-128"/>
                <a:ea typeface="Meiryo UI" panose="020B0604030504040204" pitchFamily="50" charset="-128"/>
              </a:endParaRPr>
            </a:p>
          </p:txBody>
        </p:sp>
        <p:sp>
          <p:nvSpPr>
            <p:cNvPr id="53" name="楕円 52">
              <a:extLst>
                <a:ext uri="{FF2B5EF4-FFF2-40B4-BE49-F238E27FC236}">
                  <a16:creationId xmlns:a16="http://schemas.microsoft.com/office/drawing/2014/main" id="{682BBAFB-2142-4B95-B096-53BEE2759924}"/>
                </a:ext>
              </a:extLst>
            </p:cNvPr>
            <p:cNvSpPr/>
            <p:nvPr/>
          </p:nvSpPr>
          <p:spPr>
            <a:xfrm>
              <a:off x="445261" y="4080981"/>
              <a:ext cx="72000" cy="72000"/>
            </a:xfrm>
            <a:prstGeom prst="ellips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eiryo UI" panose="020B0604030504040204" pitchFamily="50" charset="-128"/>
                <a:ea typeface="Meiryo UI" panose="020B0604030504040204" pitchFamily="50" charset="-128"/>
              </a:endParaRPr>
            </a:p>
          </p:txBody>
        </p:sp>
      </p:grpSp>
      <p:grpSp>
        <p:nvGrpSpPr>
          <p:cNvPr id="55" name="Group 2">
            <a:extLst>
              <a:ext uri="{FF2B5EF4-FFF2-40B4-BE49-F238E27FC236}">
                <a16:creationId xmlns:a16="http://schemas.microsoft.com/office/drawing/2014/main" id="{8444772B-8C33-499F-9FF7-8D90F45B5908}"/>
              </a:ext>
            </a:extLst>
          </p:cNvPr>
          <p:cNvGrpSpPr>
            <a:grpSpLocks noChangeAspect="1"/>
          </p:cNvGrpSpPr>
          <p:nvPr/>
        </p:nvGrpSpPr>
        <p:grpSpPr bwMode="auto">
          <a:xfrm>
            <a:off x="3555830" y="4580076"/>
            <a:ext cx="250166" cy="768063"/>
            <a:chOff x="1251" y="479"/>
            <a:chExt cx="487" cy="1495"/>
          </a:xfrm>
          <a:solidFill>
            <a:schemeClr val="tx1">
              <a:lumMod val="75000"/>
              <a:lumOff val="25000"/>
            </a:schemeClr>
          </a:solidFill>
        </p:grpSpPr>
        <p:sp>
          <p:nvSpPr>
            <p:cNvPr id="56" name="Freeform 3">
              <a:extLst>
                <a:ext uri="{FF2B5EF4-FFF2-40B4-BE49-F238E27FC236}">
                  <a16:creationId xmlns:a16="http://schemas.microsoft.com/office/drawing/2014/main" id="{2A964B0B-7771-449C-B2BC-9DEA5096E1F0}"/>
                </a:ext>
              </a:extLst>
            </p:cNvPr>
            <p:cNvSpPr>
              <a:spLocks noChangeAspect="1"/>
            </p:cNvSpPr>
            <p:nvPr/>
          </p:nvSpPr>
          <p:spPr bwMode="auto">
            <a:xfrm>
              <a:off x="1251" y="705"/>
              <a:ext cx="487" cy="1269"/>
            </a:xfrm>
            <a:custGeom>
              <a:avLst/>
              <a:gdLst>
                <a:gd name="T0" fmla="*/ 169 w 206"/>
                <a:gd name="T1" fmla="*/ 0 h 537"/>
                <a:gd name="T2" fmla="*/ 35 w 206"/>
                <a:gd name="T3" fmla="*/ 0 h 537"/>
                <a:gd name="T4" fmla="*/ 0 w 206"/>
                <a:gd name="T5" fmla="*/ 35 h 537"/>
                <a:gd name="T6" fmla="*/ 0 w 206"/>
                <a:gd name="T7" fmla="*/ 261 h 537"/>
                <a:gd name="T8" fmla="*/ 17 w 206"/>
                <a:gd name="T9" fmla="*/ 278 h 537"/>
                <a:gd name="T10" fmla="*/ 34 w 206"/>
                <a:gd name="T11" fmla="*/ 261 h 537"/>
                <a:gd name="T12" fmla="*/ 34 w 206"/>
                <a:gd name="T13" fmla="*/ 63 h 537"/>
                <a:gd name="T14" fmla="*/ 41 w 206"/>
                <a:gd name="T15" fmla="*/ 63 h 537"/>
                <a:gd name="T16" fmla="*/ 41 w 206"/>
                <a:gd name="T17" fmla="*/ 232 h 537"/>
                <a:gd name="T18" fmla="*/ 41 w 206"/>
                <a:gd name="T19" fmla="*/ 232 h 537"/>
                <a:gd name="T20" fmla="*/ 41 w 206"/>
                <a:gd name="T21" fmla="*/ 510 h 537"/>
                <a:gd name="T22" fmla="*/ 67 w 206"/>
                <a:gd name="T23" fmla="*/ 537 h 537"/>
                <a:gd name="T24" fmla="*/ 93 w 206"/>
                <a:gd name="T25" fmla="*/ 510 h 537"/>
                <a:gd name="T26" fmla="*/ 93 w 206"/>
                <a:gd name="T27" fmla="*/ 312 h 537"/>
                <a:gd name="T28" fmla="*/ 98 w 206"/>
                <a:gd name="T29" fmla="*/ 305 h 537"/>
                <a:gd name="T30" fmla="*/ 108 w 206"/>
                <a:gd name="T31" fmla="*/ 305 h 537"/>
                <a:gd name="T32" fmla="*/ 114 w 206"/>
                <a:gd name="T33" fmla="*/ 312 h 537"/>
                <a:gd name="T34" fmla="*/ 114 w 206"/>
                <a:gd name="T35" fmla="*/ 510 h 537"/>
                <a:gd name="T36" fmla="*/ 140 w 206"/>
                <a:gd name="T37" fmla="*/ 537 h 537"/>
                <a:gd name="T38" fmla="*/ 165 w 206"/>
                <a:gd name="T39" fmla="*/ 510 h 537"/>
                <a:gd name="T40" fmla="*/ 165 w 206"/>
                <a:gd name="T41" fmla="*/ 232 h 537"/>
                <a:gd name="T42" fmla="*/ 165 w 206"/>
                <a:gd name="T43" fmla="*/ 232 h 537"/>
                <a:gd name="T44" fmla="*/ 165 w 206"/>
                <a:gd name="T45" fmla="*/ 63 h 537"/>
                <a:gd name="T46" fmla="*/ 172 w 206"/>
                <a:gd name="T47" fmla="*/ 63 h 537"/>
                <a:gd name="T48" fmla="*/ 172 w 206"/>
                <a:gd name="T49" fmla="*/ 261 h 537"/>
                <a:gd name="T50" fmla="*/ 190 w 206"/>
                <a:gd name="T51" fmla="*/ 278 h 537"/>
                <a:gd name="T52" fmla="*/ 206 w 206"/>
                <a:gd name="T53" fmla="*/ 261 h 537"/>
                <a:gd name="T54" fmla="*/ 206 w 206"/>
                <a:gd name="T55" fmla="*/ 35 h 537"/>
                <a:gd name="T56" fmla="*/ 169 w 206"/>
                <a:gd name="T57" fmla="*/ 0 h 5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06" h="537">
                  <a:moveTo>
                    <a:pt x="169" y="0"/>
                  </a:moveTo>
                  <a:cubicBezTo>
                    <a:pt x="164" y="0"/>
                    <a:pt x="40" y="0"/>
                    <a:pt x="35" y="0"/>
                  </a:cubicBezTo>
                  <a:cubicBezTo>
                    <a:pt x="13" y="0"/>
                    <a:pt x="0" y="16"/>
                    <a:pt x="0" y="35"/>
                  </a:cubicBezTo>
                  <a:cubicBezTo>
                    <a:pt x="0" y="43"/>
                    <a:pt x="0" y="260"/>
                    <a:pt x="0" y="261"/>
                  </a:cubicBezTo>
                  <a:cubicBezTo>
                    <a:pt x="0" y="268"/>
                    <a:pt x="6" y="278"/>
                    <a:pt x="17" y="278"/>
                  </a:cubicBezTo>
                  <a:cubicBezTo>
                    <a:pt x="28" y="278"/>
                    <a:pt x="34" y="268"/>
                    <a:pt x="34" y="261"/>
                  </a:cubicBezTo>
                  <a:cubicBezTo>
                    <a:pt x="34" y="260"/>
                    <a:pt x="34" y="63"/>
                    <a:pt x="34" y="63"/>
                  </a:cubicBezTo>
                  <a:cubicBezTo>
                    <a:pt x="41" y="63"/>
                    <a:pt x="41" y="63"/>
                    <a:pt x="41" y="63"/>
                  </a:cubicBezTo>
                  <a:cubicBezTo>
                    <a:pt x="41" y="63"/>
                    <a:pt x="41" y="131"/>
                    <a:pt x="41" y="232"/>
                  </a:cubicBezTo>
                  <a:cubicBezTo>
                    <a:pt x="41" y="232"/>
                    <a:pt x="41" y="232"/>
                    <a:pt x="41" y="232"/>
                  </a:cubicBezTo>
                  <a:cubicBezTo>
                    <a:pt x="41" y="367"/>
                    <a:pt x="41" y="502"/>
                    <a:pt x="41" y="510"/>
                  </a:cubicBezTo>
                  <a:cubicBezTo>
                    <a:pt x="41" y="526"/>
                    <a:pt x="55" y="537"/>
                    <a:pt x="67" y="537"/>
                  </a:cubicBezTo>
                  <a:cubicBezTo>
                    <a:pt x="79" y="537"/>
                    <a:pt x="93" y="523"/>
                    <a:pt x="93" y="510"/>
                  </a:cubicBezTo>
                  <a:cubicBezTo>
                    <a:pt x="93" y="497"/>
                    <a:pt x="93" y="315"/>
                    <a:pt x="93" y="312"/>
                  </a:cubicBezTo>
                  <a:cubicBezTo>
                    <a:pt x="93" y="308"/>
                    <a:pt x="96" y="305"/>
                    <a:pt x="98" y="305"/>
                  </a:cubicBezTo>
                  <a:cubicBezTo>
                    <a:pt x="100" y="305"/>
                    <a:pt x="106" y="305"/>
                    <a:pt x="108" y="305"/>
                  </a:cubicBezTo>
                  <a:cubicBezTo>
                    <a:pt x="110" y="305"/>
                    <a:pt x="114" y="307"/>
                    <a:pt x="114" y="312"/>
                  </a:cubicBezTo>
                  <a:cubicBezTo>
                    <a:pt x="114" y="343"/>
                    <a:pt x="114" y="497"/>
                    <a:pt x="114" y="510"/>
                  </a:cubicBezTo>
                  <a:cubicBezTo>
                    <a:pt x="114" y="523"/>
                    <a:pt x="125" y="537"/>
                    <a:pt x="140" y="537"/>
                  </a:cubicBezTo>
                  <a:cubicBezTo>
                    <a:pt x="154" y="537"/>
                    <a:pt x="165" y="523"/>
                    <a:pt x="165" y="510"/>
                  </a:cubicBezTo>
                  <a:cubicBezTo>
                    <a:pt x="165" y="502"/>
                    <a:pt x="165" y="367"/>
                    <a:pt x="165" y="232"/>
                  </a:cubicBezTo>
                  <a:cubicBezTo>
                    <a:pt x="165" y="232"/>
                    <a:pt x="165" y="232"/>
                    <a:pt x="165" y="232"/>
                  </a:cubicBezTo>
                  <a:cubicBezTo>
                    <a:pt x="165" y="131"/>
                    <a:pt x="165" y="63"/>
                    <a:pt x="165" y="63"/>
                  </a:cubicBezTo>
                  <a:cubicBezTo>
                    <a:pt x="172" y="63"/>
                    <a:pt x="172" y="63"/>
                    <a:pt x="172" y="63"/>
                  </a:cubicBezTo>
                  <a:cubicBezTo>
                    <a:pt x="172" y="63"/>
                    <a:pt x="172" y="260"/>
                    <a:pt x="172" y="261"/>
                  </a:cubicBezTo>
                  <a:cubicBezTo>
                    <a:pt x="172" y="270"/>
                    <a:pt x="180" y="278"/>
                    <a:pt x="190" y="278"/>
                  </a:cubicBezTo>
                  <a:cubicBezTo>
                    <a:pt x="200" y="278"/>
                    <a:pt x="206" y="269"/>
                    <a:pt x="206" y="261"/>
                  </a:cubicBezTo>
                  <a:cubicBezTo>
                    <a:pt x="206" y="259"/>
                    <a:pt x="206" y="44"/>
                    <a:pt x="206" y="35"/>
                  </a:cubicBezTo>
                  <a:cubicBezTo>
                    <a:pt x="206" y="15"/>
                    <a:pt x="193" y="0"/>
                    <a:pt x="16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latin typeface="Meiryo UI" panose="020B0604030504040204" pitchFamily="50" charset="-128"/>
                <a:ea typeface="Meiryo UI" panose="020B0604030504040204" pitchFamily="50" charset="-128"/>
              </a:endParaRPr>
            </a:p>
          </p:txBody>
        </p:sp>
        <p:sp>
          <p:nvSpPr>
            <p:cNvPr id="57" name="Oval 4">
              <a:extLst>
                <a:ext uri="{FF2B5EF4-FFF2-40B4-BE49-F238E27FC236}">
                  <a16:creationId xmlns:a16="http://schemas.microsoft.com/office/drawing/2014/main" id="{ED1A09CD-C359-4AC6-8CC0-57A81D9376DA}"/>
                </a:ext>
              </a:extLst>
            </p:cNvPr>
            <p:cNvSpPr>
              <a:spLocks noChangeAspect="1" noChangeArrowheads="1"/>
            </p:cNvSpPr>
            <p:nvPr/>
          </p:nvSpPr>
          <p:spPr bwMode="auto">
            <a:xfrm>
              <a:off x="1396" y="479"/>
              <a:ext cx="198" cy="20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latin typeface="Meiryo UI" panose="020B0604030504040204" pitchFamily="50" charset="-128"/>
                <a:ea typeface="Meiryo UI" panose="020B0604030504040204" pitchFamily="50" charset="-128"/>
              </a:endParaRPr>
            </a:p>
          </p:txBody>
        </p:sp>
      </p:grpSp>
      <p:sp>
        <p:nvSpPr>
          <p:cNvPr id="58" name="テキスト ボックス 57">
            <a:extLst>
              <a:ext uri="{FF2B5EF4-FFF2-40B4-BE49-F238E27FC236}">
                <a16:creationId xmlns:a16="http://schemas.microsoft.com/office/drawing/2014/main" id="{9211F75C-3687-443F-AAF9-5979CFEE1396}"/>
              </a:ext>
            </a:extLst>
          </p:cNvPr>
          <p:cNvSpPr txBox="1"/>
          <p:nvPr/>
        </p:nvSpPr>
        <p:spPr>
          <a:xfrm>
            <a:off x="3118294" y="3872750"/>
            <a:ext cx="2030946" cy="523220"/>
          </a:xfrm>
          <a:prstGeom prst="rect">
            <a:avLst/>
          </a:prstGeom>
          <a:noFill/>
        </p:spPr>
        <p:txBody>
          <a:bodyPr wrap="square" rtlCol="0">
            <a:spAutoFit/>
          </a:bodyPr>
          <a:lstStyle/>
          <a:p>
            <a:r>
              <a:rPr kumimoji="1" lang="ja-JP" altLang="en-US" sz="1400" b="1" dirty="0">
                <a:latin typeface="Meiryo UI" panose="020B0604030504040204" pitchFamily="50" charset="-128"/>
                <a:ea typeface="Meiryo UI" panose="020B0604030504040204" pitchFamily="50" charset="-128"/>
              </a:rPr>
              <a:t>生体中：</a:t>
            </a:r>
            <a:r>
              <a:rPr kumimoji="1" lang="en-US" altLang="ja-JP" sz="1400" b="1" dirty="0">
                <a:latin typeface="Meiryo UI" panose="020B0604030504040204" pitchFamily="50" charset="-128"/>
                <a:ea typeface="Meiryo UI" panose="020B0604030504040204" pitchFamily="50" charset="-128"/>
              </a:rPr>
              <a:t>FWT, OBT</a:t>
            </a:r>
          </a:p>
          <a:p>
            <a:r>
              <a:rPr kumimoji="1" lang="ja-JP" altLang="en-US" sz="1400" b="1" dirty="0">
                <a:latin typeface="Meiryo UI" panose="020B0604030504040204" pitchFamily="50" charset="-128"/>
                <a:ea typeface="Meiryo UI" panose="020B0604030504040204" pitchFamily="50" charset="-128"/>
              </a:rPr>
              <a:t>（人体・植物・動物等）</a:t>
            </a:r>
            <a:endParaRPr kumimoji="1" lang="en-US" altLang="ja-JP" sz="1400" b="1" dirty="0">
              <a:latin typeface="Meiryo UI" panose="020B0604030504040204" pitchFamily="50" charset="-128"/>
              <a:ea typeface="Meiryo UI" panose="020B0604030504040204" pitchFamily="50" charset="-128"/>
            </a:endParaRPr>
          </a:p>
        </p:txBody>
      </p:sp>
      <p:grpSp>
        <p:nvGrpSpPr>
          <p:cNvPr id="59" name="Group 55">
            <a:extLst>
              <a:ext uri="{FF2B5EF4-FFF2-40B4-BE49-F238E27FC236}">
                <a16:creationId xmlns:a16="http://schemas.microsoft.com/office/drawing/2014/main" id="{7A15090F-1AC8-4F04-AA50-D7C8E0AF4005}"/>
              </a:ext>
            </a:extLst>
          </p:cNvPr>
          <p:cNvGrpSpPr>
            <a:grpSpLocks/>
          </p:cNvGrpSpPr>
          <p:nvPr/>
        </p:nvGrpSpPr>
        <p:grpSpPr bwMode="auto">
          <a:xfrm>
            <a:off x="2560782" y="4354547"/>
            <a:ext cx="892736" cy="1012348"/>
            <a:chOff x="2736" y="4021"/>
            <a:chExt cx="498" cy="520"/>
          </a:xfrm>
        </p:grpSpPr>
        <p:sp>
          <p:nvSpPr>
            <p:cNvPr id="60" name="Freeform 56">
              <a:extLst>
                <a:ext uri="{FF2B5EF4-FFF2-40B4-BE49-F238E27FC236}">
                  <a16:creationId xmlns:a16="http://schemas.microsoft.com/office/drawing/2014/main" id="{D35C2625-1B10-49F2-ACD7-2DFE1D2A63D0}"/>
                </a:ext>
              </a:extLst>
            </p:cNvPr>
            <p:cNvSpPr>
              <a:spLocks/>
            </p:cNvSpPr>
            <p:nvPr/>
          </p:nvSpPr>
          <p:spPr bwMode="auto">
            <a:xfrm>
              <a:off x="2736" y="4021"/>
              <a:ext cx="498" cy="468"/>
            </a:xfrm>
            <a:custGeom>
              <a:avLst/>
              <a:gdLst>
                <a:gd name="T0" fmla="*/ 23 w 211"/>
                <a:gd name="T1" fmla="*/ 168 h 198"/>
                <a:gd name="T2" fmla="*/ 98 w 211"/>
                <a:gd name="T3" fmla="*/ 180 h 198"/>
                <a:gd name="T4" fmla="*/ 105 w 211"/>
                <a:gd name="T5" fmla="*/ 175 h 198"/>
                <a:gd name="T6" fmla="*/ 176 w 211"/>
                <a:gd name="T7" fmla="*/ 182 h 198"/>
                <a:gd name="T8" fmla="*/ 196 w 211"/>
                <a:gd name="T9" fmla="*/ 110 h 198"/>
                <a:gd name="T10" fmla="*/ 180 w 211"/>
                <a:gd name="T11" fmla="*/ 95 h 198"/>
                <a:gd name="T12" fmla="*/ 184 w 211"/>
                <a:gd name="T13" fmla="*/ 36 h 198"/>
                <a:gd name="T14" fmla="*/ 109 w 211"/>
                <a:gd name="T15" fmla="*/ 24 h 198"/>
                <a:gd name="T16" fmla="*/ 108 w 211"/>
                <a:gd name="T17" fmla="*/ 26 h 198"/>
                <a:gd name="T18" fmla="*/ 35 w 211"/>
                <a:gd name="T19" fmla="*/ 16 h 198"/>
                <a:gd name="T20" fmla="*/ 15 w 211"/>
                <a:gd name="T21" fmla="*/ 88 h 198"/>
                <a:gd name="T22" fmla="*/ 33 w 211"/>
                <a:gd name="T23" fmla="*/ 104 h 198"/>
                <a:gd name="T24" fmla="*/ 23 w 211"/>
                <a:gd name="T25" fmla="*/ 168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11" h="198">
                  <a:moveTo>
                    <a:pt x="23" y="168"/>
                  </a:moveTo>
                  <a:cubicBezTo>
                    <a:pt x="38" y="191"/>
                    <a:pt x="72" y="197"/>
                    <a:pt x="98" y="180"/>
                  </a:cubicBezTo>
                  <a:cubicBezTo>
                    <a:pt x="101" y="178"/>
                    <a:pt x="103" y="176"/>
                    <a:pt x="105" y="175"/>
                  </a:cubicBezTo>
                  <a:cubicBezTo>
                    <a:pt x="121" y="194"/>
                    <a:pt x="151" y="198"/>
                    <a:pt x="176" y="182"/>
                  </a:cubicBezTo>
                  <a:cubicBezTo>
                    <a:pt x="202" y="165"/>
                    <a:pt x="211" y="133"/>
                    <a:pt x="196" y="110"/>
                  </a:cubicBezTo>
                  <a:cubicBezTo>
                    <a:pt x="192" y="103"/>
                    <a:pt x="186" y="98"/>
                    <a:pt x="180" y="95"/>
                  </a:cubicBezTo>
                  <a:cubicBezTo>
                    <a:pt x="193" y="77"/>
                    <a:pt x="196" y="54"/>
                    <a:pt x="184" y="36"/>
                  </a:cubicBezTo>
                  <a:cubicBezTo>
                    <a:pt x="169" y="13"/>
                    <a:pt x="136" y="7"/>
                    <a:pt x="109" y="24"/>
                  </a:cubicBezTo>
                  <a:cubicBezTo>
                    <a:pt x="109" y="25"/>
                    <a:pt x="108" y="25"/>
                    <a:pt x="108" y="26"/>
                  </a:cubicBezTo>
                  <a:cubicBezTo>
                    <a:pt x="92" y="4"/>
                    <a:pt x="60" y="0"/>
                    <a:pt x="35" y="16"/>
                  </a:cubicBezTo>
                  <a:cubicBezTo>
                    <a:pt x="9" y="33"/>
                    <a:pt x="0" y="65"/>
                    <a:pt x="15" y="88"/>
                  </a:cubicBezTo>
                  <a:cubicBezTo>
                    <a:pt x="19" y="95"/>
                    <a:pt x="25" y="101"/>
                    <a:pt x="33" y="104"/>
                  </a:cubicBezTo>
                  <a:cubicBezTo>
                    <a:pt x="15" y="122"/>
                    <a:pt x="11" y="148"/>
                    <a:pt x="23" y="168"/>
                  </a:cubicBezTo>
                  <a:close/>
                </a:path>
              </a:pathLst>
            </a:custGeom>
            <a:solidFill>
              <a:srgbClr val="568C5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latin typeface="Meiryo UI" panose="020B0604030504040204" pitchFamily="50" charset="-128"/>
                <a:ea typeface="Meiryo UI" panose="020B0604030504040204" pitchFamily="50" charset="-128"/>
              </a:endParaRPr>
            </a:p>
          </p:txBody>
        </p:sp>
        <p:sp>
          <p:nvSpPr>
            <p:cNvPr id="61" name="Freeform 57">
              <a:extLst>
                <a:ext uri="{FF2B5EF4-FFF2-40B4-BE49-F238E27FC236}">
                  <a16:creationId xmlns:a16="http://schemas.microsoft.com/office/drawing/2014/main" id="{ED08F25B-7A39-4E73-B103-1B6357D4DA84}"/>
                </a:ext>
              </a:extLst>
            </p:cNvPr>
            <p:cNvSpPr>
              <a:spLocks/>
            </p:cNvSpPr>
            <p:nvPr/>
          </p:nvSpPr>
          <p:spPr bwMode="auto">
            <a:xfrm>
              <a:off x="2903" y="4302"/>
              <a:ext cx="144" cy="239"/>
            </a:xfrm>
            <a:custGeom>
              <a:avLst/>
              <a:gdLst>
                <a:gd name="T0" fmla="*/ 144 w 144"/>
                <a:gd name="T1" fmla="*/ 38 h 239"/>
                <a:gd name="T2" fmla="*/ 142 w 144"/>
                <a:gd name="T3" fmla="*/ 36 h 239"/>
                <a:gd name="T4" fmla="*/ 83 w 144"/>
                <a:gd name="T5" fmla="*/ 83 h 239"/>
                <a:gd name="T6" fmla="*/ 78 w 144"/>
                <a:gd name="T7" fmla="*/ 0 h 239"/>
                <a:gd name="T8" fmla="*/ 76 w 144"/>
                <a:gd name="T9" fmla="*/ 0 h 239"/>
                <a:gd name="T10" fmla="*/ 69 w 144"/>
                <a:gd name="T11" fmla="*/ 104 h 239"/>
                <a:gd name="T12" fmla="*/ 3 w 144"/>
                <a:gd name="T13" fmla="*/ 57 h 239"/>
                <a:gd name="T14" fmla="*/ 0 w 144"/>
                <a:gd name="T15" fmla="*/ 59 h 239"/>
                <a:gd name="T16" fmla="*/ 69 w 144"/>
                <a:gd name="T17" fmla="*/ 126 h 239"/>
                <a:gd name="T18" fmla="*/ 62 w 144"/>
                <a:gd name="T19" fmla="*/ 239 h 239"/>
                <a:gd name="T20" fmla="*/ 92 w 144"/>
                <a:gd name="T21" fmla="*/ 239 h 239"/>
                <a:gd name="T22" fmla="*/ 83 w 144"/>
                <a:gd name="T23" fmla="*/ 102 h 239"/>
                <a:gd name="T24" fmla="*/ 144 w 144"/>
                <a:gd name="T25" fmla="*/ 38 h 239"/>
                <a:gd name="T26" fmla="*/ 144 w 144"/>
                <a:gd name="T27" fmla="*/ 38 h 2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44" h="239">
                  <a:moveTo>
                    <a:pt x="144" y="38"/>
                  </a:moveTo>
                  <a:lnTo>
                    <a:pt x="142" y="36"/>
                  </a:lnTo>
                  <a:lnTo>
                    <a:pt x="83" y="83"/>
                  </a:lnTo>
                  <a:lnTo>
                    <a:pt x="78" y="0"/>
                  </a:lnTo>
                  <a:lnTo>
                    <a:pt x="76" y="0"/>
                  </a:lnTo>
                  <a:lnTo>
                    <a:pt x="69" y="104"/>
                  </a:lnTo>
                  <a:lnTo>
                    <a:pt x="3" y="57"/>
                  </a:lnTo>
                  <a:lnTo>
                    <a:pt x="0" y="59"/>
                  </a:lnTo>
                  <a:lnTo>
                    <a:pt x="69" y="126"/>
                  </a:lnTo>
                  <a:lnTo>
                    <a:pt x="62" y="239"/>
                  </a:lnTo>
                  <a:lnTo>
                    <a:pt x="92" y="239"/>
                  </a:lnTo>
                  <a:lnTo>
                    <a:pt x="83" y="102"/>
                  </a:lnTo>
                  <a:lnTo>
                    <a:pt x="144" y="38"/>
                  </a:lnTo>
                  <a:lnTo>
                    <a:pt x="144" y="38"/>
                  </a:lnTo>
                  <a:close/>
                </a:path>
              </a:pathLst>
            </a:custGeom>
            <a:solidFill>
              <a:srgbClr val="853F1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dirty="0">
                <a:latin typeface="Meiryo UI" panose="020B0604030504040204" pitchFamily="50" charset="-128"/>
                <a:ea typeface="Meiryo UI" panose="020B0604030504040204" pitchFamily="50" charset="-128"/>
              </a:endParaRPr>
            </a:p>
          </p:txBody>
        </p:sp>
      </p:grpSp>
      <p:grpSp>
        <p:nvGrpSpPr>
          <p:cNvPr id="62" name="Group 35">
            <a:extLst>
              <a:ext uri="{FF2B5EF4-FFF2-40B4-BE49-F238E27FC236}">
                <a16:creationId xmlns:a16="http://schemas.microsoft.com/office/drawing/2014/main" id="{CABDBEF1-17D3-4421-9E54-BFBAE40517B8}"/>
              </a:ext>
            </a:extLst>
          </p:cNvPr>
          <p:cNvGrpSpPr>
            <a:grpSpLocks/>
          </p:cNvGrpSpPr>
          <p:nvPr/>
        </p:nvGrpSpPr>
        <p:grpSpPr bwMode="auto">
          <a:xfrm>
            <a:off x="1573535" y="4302103"/>
            <a:ext cx="576262" cy="431800"/>
            <a:chOff x="1986" y="3249"/>
            <a:chExt cx="363" cy="272"/>
          </a:xfrm>
        </p:grpSpPr>
        <p:sp>
          <p:nvSpPr>
            <p:cNvPr id="63" name="Freeform 36">
              <a:extLst>
                <a:ext uri="{FF2B5EF4-FFF2-40B4-BE49-F238E27FC236}">
                  <a16:creationId xmlns:a16="http://schemas.microsoft.com/office/drawing/2014/main" id="{1FD5B5E6-CCFE-4681-8913-914AA77EC127}"/>
                </a:ext>
              </a:extLst>
            </p:cNvPr>
            <p:cNvSpPr>
              <a:spLocks noChangeAspect="1"/>
            </p:cNvSpPr>
            <p:nvPr/>
          </p:nvSpPr>
          <p:spPr bwMode="gray">
            <a:xfrm>
              <a:off x="2319" y="3249"/>
              <a:ext cx="30" cy="71"/>
            </a:xfrm>
            <a:custGeom>
              <a:avLst/>
              <a:gdLst>
                <a:gd name="T0" fmla="*/ 12 w 13"/>
                <a:gd name="T1" fmla="*/ 14 h 30"/>
                <a:gd name="T2" fmla="*/ 9 w 13"/>
                <a:gd name="T3" fmla="*/ 7 h 30"/>
                <a:gd name="T4" fmla="*/ 7 w 13"/>
                <a:gd name="T5" fmla="*/ 0 h 30"/>
                <a:gd name="T6" fmla="*/ 4 w 13"/>
                <a:gd name="T7" fmla="*/ 7 h 30"/>
                <a:gd name="T8" fmla="*/ 1 w 13"/>
                <a:gd name="T9" fmla="*/ 14 h 30"/>
                <a:gd name="T10" fmla="*/ 0 w 13"/>
                <a:gd name="T11" fmla="*/ 20 h 30"/>
                <a:gd name="T12" fmla="*/ 7 w 13"/>
                <a:gd name="T13" fmla="*/ 30 h 30"/>
                <a:gd name="T14" fmla="*/ 13 w 13"/>
                <a:gd name="T15" fmla="*/ 20 h 30"/>
                <a:gd name="T16" fmla="*/ 12 w 13"/>
                <a:gd name="T17" fmla="*/ 14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 h="30">
                  <a:moveTo>
                    <a:pt x="12" y="14"/>
                  </a:moveTo>
                  <a:cubicBezTo>
                    <a:pt x="12" y="12"/>
                    <a:pt x="10" y="9"/>
                    <a:pt x="9" y="7"/>
                  </a:cubicBezTo>
                  <a:cubicBezTo>
                    <a:pt x="9" y="5"/>
                    <a:pt x="7" y="0"/>
                    <a:pt x="7" y="0"/>
                  </a:cubicBezTo>
                  <a:cubicBezTo>
                    <a:pt x="7" y="0"/>
                    <a:pt x="5" y="3"/>
                    <a:pt x="4" y="7"/>
                  </a:cubicBezTo>
                  <a:cubicBezTo>
                    <a:pt x="3" y="10"/>
                    <a:pt x="2" y="12"/>
                    <a:pt x="1" y="14"/>
                  </a:cubicBezTo>
                  <a:cubicBezTo>
                    <a:pt x="1" y="16"/>
                    <a:pt x="0" y="18"/>
                    <a:pt x="0" y="20"/>
                  </a:cubicBezTo>
                  <a:cubicBezTo>
                    <a:pt x="0" y="26"/>
                    <a:pt x="3" y="30"/>
                    <a:pt x="7" y="30"/>
                  </a:cubicBezTo>
                  <a:cubicBezTo>
                    <a:pt x="10" y="30"/>
                    <a:pt x="13" y="26"/>
                    <a:pt x="13" y="20"/>
                  </a:cubicBezTo>
                  <a:cubicBezTo>
                    <a:pt x="13" y="18"/>
                    <a:pt x="13" y="16"/>
                    <a:pt x="12" y="14"/>
                  </a:cubicBezTo>
                  <a:close/>
                </a:path>
              </a:pathLst>
            </a:custGeom>
            <a:solidFill>
              <a:srgbClr val="BBC8D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latin typeface="Meiryo UI" panose="020B0604030504040204" pitchFamily="50" charset="-128"/>
                <a:ea typeface="Meiryo UI" panose="020B0604030504040204" pitchFamily="50" charset="-128"/>
              </a:endParaRPr>
            </a:p>
          </p:txBody>
        </p:sp>
        <p:sp>
          <p:nvSpPr>
            <p:cNvPr id="64" name="Freeform 37">
              <a:extLst>
                <a:ext uri="{FF2B5EF4-FFF2-40B4-BE49-F238E27FC236}">
                  <a16:creationId xmlns:a16="http://schemas.microsoft.com/office/drawing/2014/main" id="{271DCE35-74BA-4D0D-A882-3959F522E47B}"/>
                </a:ext>
              </a:extLst>
            </p:cNvPr>
            <p:cNvSpPr>
              <a:spLocks noChangeAspect="1"/>
            </p:cNvSpPr>
            <p:nvPr/>
          </p:nvSpPr>
          <p:spPr bwMode="gray">
            <a:xfrm>
              <a:off x="2319" y="3450"/>
              <a:ext cx="30" cy="71"/>
            </a:xfrm>
            <a:custGeom>
              <a:avLst/>
              <a:gdLst>
                <a:gd name="T0" fmla="*/ 12 w 13"/>
                <a:gd name="T1" fmla="*/ 15 h 30"/>
                <a:gd name="T2" fmla="*/ 9 w 13"/>
                <a:gd name="T3" fmla="*/ 7 h 30"/>
                <a:gd name="T4" fmla="*/ 7 w 13"/>
                <a:gd name="T5" fmla="*/ 0 h 30"/>
                <a:gd name="T6" fmla="*/ 4 w 13"/>
                <a:gd name="T7" fmla="*/ 7 h 30"/>
                <a:gd name="T8" fmla="*/ 1 w 13"/>
                <a:gd name="T9" fmla="*/ 15 h 30"/>
                <a:gd name="T10" fmla="*/ 0 w 13"/>
                <a:gd name="T11" fmla="*/ 20 h 30"/>
                <a:gd name="T12" fmla="*/ 7 w 13"/>
                <a:gd name="T13" fmla="*/ 30 h 30"/>
                <a:gd name="T14" fmla="*/ 13 w 13"/>
                <a:gd name="T15" fmla="*/ 20 h 30"/>
                <a:gd name="T16" fmla="*/ 12 w 13"/>
                <a:gd name="T17" fmla="*/ 15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 h="30">
                  <a:moveTo>
                    <a:pt x="12" y="15"/>
                  </a:moveTo>
                  <a:cubicBezTo>
                    <a:pt x="12" y="13"/>
                    <a:pt x="10" y="9"/>
                    <a:pt x="9" y="7"/>
                  </a:cubicBezTo>
                  <a:cubicBezTo>
                    <a:pt x="9" y="6"/>
                    <a:pt x="7" y="0"/>
                    <a:pt x="7" y="0"/>
                  </a:cubicBezTo>
                  <a:cubicBezTo>
                    <a:pt x="7" y="0"/>
                    <a:pt x="6" y="3"/>
                    <a:pt x="4" y="7"/>
                  </a:cubicBezTo>
                  <a:cubicBezTo>
                    <a:pt x="3" y="10"/>
                    <a:pt x="2" y="13"/>
                    <a:pt x="1" y="15"/>
                  </a:cubicBezTo>
                  <a:cubicBezTo>
                    <a:pt x="1" y="17"/>
                    <a:pt x="0" y="18"/>
                    <a:pt x="0" y="20"/>
                  </a:cubicBezTo>
                  <a:cubicBezTo>
                    <a:pt x="0" y="26"/>
                    <a:pt x="3" y="30"/>
                    <a:pt x="7" y="30"/>
                  </a:cubicBezTo>
                  <a:cubicBezTo>
                    <a:pt x="10" y="30"/>
                    <a:pt x="13" y="26"/>
                    <a:pt x="13" y="20"/>
                  </a:cubicBezTo>
                  <a:cubicBezTo>
                    <a:pt x="13" y="18"/>
                    <a:pt x="13" y="16"/>
                    <a:pt x="12" y="15"/>
                  </a:cubicBezTo>
                  <a:close/>
                </a:path>
              </a:pathLst>
            </a:custGeom>
            <a:solidFill>
              <a:srgbClr val="BBC8D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latin typeface="Meiryo UI" panose="020B0604030504040204" pitchFamily="50" charset="-128"/>
                <a:ea typeface="Meiryo UI" panose="020B0604030504040204" pitchFamily="50" charset="-128"/>
              </a:endParaRPr>
            </a:p>
          </p:txBody>
        </p:sp>
        <p:sp>
          <p:nvSpPr>
            <p:cNvPr id="65" name="Freeform 38">
              <a:extLst>
                <a:ext uri="{FF2B5EF4-FFF2-40B4-BE49-F238E27FC236}">
                  <a16:creationId xmlns:a16="http://schemas.microsoft.com/office/drawing/2014/main" id="{3272B84B-BB59-4CCD-BB65-696E52DD0F72}"/>
                </a:ext>
              </a:extLst>
            </p:cNvPr>
            <p:cNvSpPr>
              <a:spLocks noChangeAspect="1"/>
            </p:cNvSpPr>
            <p:nvPr/>
          </p:nvSpPr>
          <p:spPr bwMode="gray">
            <a:xfrm>
              <a:off x="2207" y="3450"/>
              <a:ext cx="31" cy="71"/>
            </a:xfrm>
            <a:custGeom>
              <a:avLst/>
              <a:gdLst>
                <a:gd name="T0" fmla="*/ 12 w 13"/>
                <a:gd name="T1" fmla="*/ 14 h 30"/>
                <a:gd name="T2" fmla="*/ 9 w 13"/>
                <a:gd name="T3" fmla="*/ 7 h 30"/>
                <a:gd name="T4" fmla="*/ 7 w 13"/>
                <a:gd name="T5" fmla="*/ 0 h 30"/>
                <a:gd name="T6" fmla="*/ 4 w 13"/>
                <a:gd name="T7" fmla="*/ 7 h 30"/>
                <a:gd name="T8" fmla="*/ 1 w 13"/>
                <a:gd name="T9" fmla="*/ 14 h 30"/>
                <a:gd name="T10" fmla="*/ 0 w 13"/>
                <a:gd name="T11" fmla="*/ 20 h 30"/>
                <a:gd name="T12" fmla="*/ 7 w 13"/>
                <a:gd name="T13" fmla="*/ 30 h 30"/>
                <a:gd name="T14" fmla="*/ 13 w 13"/>
                <a:gd name="T15" fmla="*/ 20 h 30"/>
                <a:gd name="T16" fmla="*/ 12 w 13"/>
                <a:gd name="T17" fmla="*/ 14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 h="30">
                  <a:moveTo>
                    <a:pt x="12" y="14"/>
                  </a:moveTo>
                  <a:cubicBezTo>
                    <a:pt x="12" y="13"/>
                    <a:pt x="10" y="9"/>
                    <a:pt x="9" y="7"/>
                  </a:cubicBezTo>
                  <a:cubicBezTo>
                    <a:pt x="9" y="6"/>
                    <a:pt x="7" y="0"/>
                    <a:pt x="7" y="0"/>
                  </a:cubicBezTo>
                  <a:cubicBezTo>
                    <a:pt x="7" y="0"/>
                    <a:pt x="5" y="3"/>
                    <a:pt x="4" y="7"/>
                  </a:cubicBezTo>
                  <a:cubicBezTo>
                    <a:pt x="3" y="10"/>
                    <a:pt x="2" y="13"/>
                    <a:pt x="1" y="14"/>
                  </a:cubicBezTo>
                  <a:cubicBezTo>
                    <a:pt x="1" y="16"/>
                    <a:pt x="0" y="18"/>
                    <a:pt x="0" y="20"/>
                  </a:cubicBezTo>
                  <a:cubicBezTo>
                    <a:pt x="0" y="26"/>
                    <a:pt x="3" y="30"/>
                    <a:pt x="7" y="30"/>
                  </a:cubicBezTo>
                  <a:cubicBezTo>
                    <a:pt x="10" y="30"/>
                    <a:pt x="13" y="26"/>
                    <a:pt x="13" y="20"/>
                  </a:cubicBezTo>
                  <a:cubicBezTo>
                    <a:pt x="13" y="18"/>
                    <a:pt x="13" y="16"/>
                    <a:pt x="12" y="14"/>
                  </a:cubicBezTo>
                  <a:close/>
                </a:path>
              </a:pathLst>
            </a:custGeom>
            <a:solidFill>
              <a:srgbClr val="BBC8D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latin typeface="Meiryo UI" panose="020B0604030504040204" pitchFamily="50" charset="-128"/>
                <a:ea typeface="Meiryo UI" panose="020B0604030504040204" pitchFamily="50" charset="-128"/>
              </a:endParaRPr>
            </a:p>
          </p:txBody>
        </p:sp>
        <p:sp>
          <p:nvSpPr>
            <p:cNvPr id="66" name="Freeform 39">
              <a:extLst>
                <a:ext uri="{FF2B5EF4-FFF2-40B4-BE49-F238E27FC236}">
                  <a16:creationId xmlns:a16="http://schemas.microsoft.com/office/drawing/2014/main" id="{87D2B147-12A2-4DFD-9FEC-C673104C2427}"/>
                </a:ext>
              </a:extLst>
            </p:cNvPr>
            <p:cNvSpPr>
              <a:spLocks noChangeAspect="1"/>
            </p:cNvSpPr>
            <p:nvPr/>
          </p:nvSpPr>
          <p:spPr bwMode="gray">
            <a:xfrm>
              <a:off x="2264" y="3355"/>
              <a:ext cx="31" cy="71"/>
            </a:xfrm>
            <a:custGeom>
              <a:avLst/>
              <a:gdLst>
                <a:gd name="T0" fmla="*/ 12 w 13"/>
                <a:gd name="T1" fmla="*/ 15 h 30"/>
                <a:gd name="T2" fmla="*/ 9 w 13"/>
                <a:gd name="T3" fmla="*/ 7 h 30"/>
                <a:gd name="T4" fmla="*/ 6 w 13"/>
                <a:gd name="T5" fmla="*/ 0 h 30"/>
                <a:gd name="T6" fmla="*/ 3 w 13"/>
                <a:gd name="T7" fmla="*/ 7 h 30"/>
                <a:gd name="T8" fmla="*/ 1 w 13"/>
                <a:gd name="T9" fmla="*/ 15 h 30"/>
                <a:gd name="T10" fmla="*/ 0 w 13"/>
                <a:gd name="T11" fmla="*/ 20 h 30"/>
                <a:gd name="T12" fmla="*/ 6 w 13"/>
                <a:gd name="T13" fmla="*/ 30 h 30"/>
                <a:gd name="T14" fmla="*/ 13 w 13"/>
                <a:gd name="T15" fmla="*/ 20 h 30"/>
                <a:gd name="T16" fmla="*/ 12 w 13"/>
                <a:gd name="T17" fmla="*/ 15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 h="30">
                  <a:moveTo>
                    <a:pt x="12" y="15"/>
                  </a:moveTo>
                  <a:cubicBezTo>
                    <a:pt x="11" y="13"/>
                    <a:pt x="10" y="9"/>
                    <a:pt x="9" y="7"/>
                  </a:cubicBezTo>
                  <a:cubicBezTo>
                    <a:pt x="8" y="6"/>
                    <a:pt x="6" y="0"/>
                    <a:pt x="6" y="0"/>
                  </a:cubicBezTo>
                  <a:cubicBezTo>
                    <a:pt x="6" y="0"/>
                    <a:pt x="5" y="3"/>
                    <a:pt x="3" y="7"/>
                  </a:cubicBezTo>
                  <a:cubicBezTo>
                    <a:pt x="2" y="10"/>
                    <a:pt x="1" y="13"/>
                    <a:pt x="1" y="15"/>
                  </a:cubicBezTo>
                  <a:cubicBezTo>
                    <a:pt x="0" y="16"/>
                    <a:pt x="0" y="18"/>
                    <a:pt x="0" y="20"/>
                  </a:cubicBezTo>
                  <a:cubicBezTo>
                    <a:pt x="0" y="26"/>
                    <a:pt x="3" y="30"/>
                    <a:pt x="6" y="30"/>
                  </a:cubicBezTo>
                  <a:cubicBezTo>
                    <a:pt x="10" y="30"/>
                    <a:pt x="13" y="26"/>
                    <a:pt x="13" y="20"/>
                  </a:cubicBezTo>
                  <a:cubicBezTo>
                    <a:pt x="13" y="18"/>
                    <a:pt x="12" y="16"/>
                    <a:pt x="12" y="15"/>
                  </a:cubicBezTo>
                  <a:close/>
                </a:path>
              </a:pathLst>
            </a:custGeom>
            <a:solidFill>
              <a:srgbClr val="BBC8D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latin typeface="Meiryo UI" panose="020B0604030504040204" pitchFamily="50" charset="-128"/>
                <a:ea typeface="Meiryo UI" panose="020B0604030504040204" pitchFamily="50" charset="-128"/>
              </a:endParaRPr>
            </a:p>
          </p:txBody>
        </p:sp>
        <p:sp>
          <p:nvSpPr>
            <p:cNvPr id="67" name="Freeform 40">
              <a:extLst>
                <a:ext uri="{FF2B5EF4-FFF2-40B4-BE49-F238E27FC236}">
                  <a16:creationId xmlns:a16="http://schemas.microsoft.com/office/drawing/2014/main" id="{82C78E7B-1EE0-4842-8A13-DB814B74AF19}"/>
                </a:ext>
              </a:extLst>
            </p:cNvPr>
            <p:cNvSpPr>
              <a:spLocks noChangeAspect="1"/>
            </p:cNvSpPr>
            <p:nvPr/>
          </p:nvSpPr>
          <p:spPr bwMode="gray">
            <a:xfrm>
              <a:off x="2097" y="3450"/>
              <a:ext cx="31" cy="71"/>
            </a:xfrm>
            <a:custGeom>
              <a:avLst/>
              <a:gdLst>
                <a:gd name="T0" fmla="*/ 12 w 13"/>
                <a:gd name="T1" fmla="*/ 15 h 30"/>
                <a:gd name="T2" fmla="*/ 9 w 13"/>
                <a:gd name="T3" fmla="*/ 7 h 30"/>
                <a:gd name="T4" fmla="*/ 7 w 13"/>
                <a:gd name="T5" fmla="*/ 0 h 30"/>
                <a:gd name="T6" fmla="*/ 4 w 13"/>
                <a:gd name="T7" fmla="*/ 7 h 30"/>
                <a:gd name="T8" fmla="*/ 1 w 13"/>
                <a:gd name="T9" fmla="*/ 15 h 30"/>
                <a:gd name="T10" fmla="*/ 0 w 13"/>
                <a:gd name="T11" fmla="*/ 20 h 30"/>
                <a:gd name="T12" fmla="*/ 7 w 13"/>
                <a:gd name="T13" fmla="*/ 30 h 30"/>
                <a:gd name="T14" fmla="*/ 13 w 13"/>
                <a:gd name="T15" fmla="*/ 20 h 30"/>
                <a:gd name="T16" fmla="*/ 12 w 13"/>
                <a:gd name="T17" fmla="*/ 15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 h="30">
                  <a:moveTo>
                    <a:pt x="12" y="15"/>
                  </a:moveTo>
                  <a:cubicBezTo>
                    <a:pt x="12" y="13"/>
                    <a:pt x="10" y="9"/>
                    <a:pt x="9" y="7"/>
                  </a:cubicBezTo>
                  <a:cubicBezTo>
                    <a:pt x="9" y="6"/>
                    <a:pt x="7" y="0"/>
                    <a:pt x="7" y="0"/>
                  </a:cubicBezTo>
                  <a:cubicBezTo>
                    <a:pt x="7" y="0"/>
                    <a:pt x="5" y="3"/>
                    <a:pt x="4" y="7"/>
                  </a:cubicBezTo>
                  <a:cubicBezTo>
                    <a:pt x="3" y="10"/>
                    <a:pt x="2" y="13"/>
                    <a:pt x="1" y="15"/>
                  </a:cubicBezTo>
                  <a:cubicBezTo>
                    <a:pt x="1" y="16"/>
                    <a:pt x="0" y="18"/>
                    <a:pt x="0" y="20"/>
                  </a:cubicBezTo>
                  <a:cubicBezTo>
                    <a:pt x="0" y="26"/>
                    <a:pt x="3" y="30"/>
                    <a:pt x="7" y="30"/>
                  </a:cubicBezTo>
                  <a:cubicBezTo>
                    <a:pt x="10" y="30"/>
                    <a:pt x="13" y="26"/>
                    <a:pt x="13" y="20"/>
                  </a:cubicBezTo>
                  <a:cubicBezTo>
                    <a:pt x="13" y="18"/>
                    <a:pt x="13" y="16"/>
                    <a:pt x="12" y="15"/>
                  </a:cubicBezTo>
                  <a:close/>
                </a:path>
              </a:pathLst>
            </a:custGeom>
            <a:solidFill>
              <a:srgbClr val="BBC8D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latin typeface="Meiryo UI" panose="020B0604030504040204" pitchFamily="50" charset="-128"/>
                <a:ea typeface="Meiryo UI" panose="020B0604030504040204" pitchFamily="50" charset="-128"/>
              </a:endParaRPr>
            </a:p>
          </p:txBody>
        </p:sp>
        <p:sp>
          <p:nvSpPr>
            <p:cNvPr id="68" name="Freeform 41">
              <a:extLst>
                <a:ext uri="{FF2B5EF4-FFF2-40B4-BE49-F238E27FC236}">
                  <a16:creationId xmlns:a16="http://schemas.microsoft.com/office/drawing/2014/main" id="{0206FBF2-FB0A-4E90-9D42-D6589F3DE06F}"/>
                </a:ext>
              </a:extLst>
            </p:cNvPr>
            <p:cNvSpPr>
              <a:spLocks noChangeAspect="1"/>
            </p:cNvSpPr>
            <p:nvPr/>
          </p:nvSpPr>
          <p:spPr bwMode="gray">
            <a:xfrm>
              <a:off x="2043" y="3355"/>
              <a:ext cx="30" cy="71"/>
            </a:xfrm>
            <a:custGeom>
              <a:avLst/>
              <a:gdLst>
                <a:gd name="T0" fmla="*/ 12 w 13"/>
                <a:gd name="T1" fmla="*/ 15 h 30"/>
                <a:gd name="T2" fmla="*/ 9 w 13"/>
                <a:gd name="T3" fmla="*/ 7 h 30"/>
                <a:gd name="T4" fmla="*/ 6 w 13"/>
                <a:gd name="T5" fmla="*/ 0 h 30"/>
                <a:gd name="T6" fmla="*/ 3 w 13"/>
                <a:gd name="T7" fmla="*/ 7 h 30"/>
                <a:gd name="T8" fmla="*/ 1 w 13"/>
                <a:gd name="T9" fmla="*/ 15 h 30"/>
                <a:gd name="T10" fmla="*/ 0 w 13"/>
                <a:gd name="T11" fmla="*/ 20 h 30"/>
                <a:gd name="T12" fmla="*/ 6 w 13"/>
                <a:gd name="T13" fmla="*/ 30 h 30"/>
                <a:gd name="T14" fmla="*/ 13 w 13"/>
                <a:gd name="T15" fmla="*/ 20 h 30"/>
                <a:gd name="T16" fmla="*/ 12 w 13"/>
                <a:gd name="T17" fmla="*/ 15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 h="30">
                  <a:moveTo>
                    <a:pt x="12" y="15"/>
                  </a:moveTo>
                  <a:cubicBezTo>
                    <a:pt x="11" y="13"/>
                    <a:pt x="10" y="9"/>
                    <a:pt x="9" y="7"/>
                  </a:cubicBezTo>
                  <a:cubicBezTo>
                    <a:pt x="8" y="6"/>
                    <a:pt x="6" y="0"/>
                    <a:pt x="6" y="0"/>
                  </a:cubicBezTo>
                  <a:cubicBezTo>
                    <a:pt x="6" y="0"/>
                    <a:pt x="5" y="3"/>
                    <a:pt x="3" y="7"/>
                  </a:cubicBezTo>
                  <a:cubicBezTo>
                    <a:pt x="2" y="10"/>
                    <a:pt x="1" y="13"/>
                    <a:pt x="1" y="15"/>
                  </a:cubicBezTo>
                  <a:cubicBezTo>
                    <a:pt x="0" y="17"/>
                    <a:pt x="0" y="18"/>
                    <a:pt x="0" y="20"/>
                  </a:cubicBezTo>
                  <a:cubicBezTo>
                    <a:pt x="0" y="26"/>
                    <a:pt x="3" y="30"/>
                    <a:pt x="6" y="30"/>
                  </a:cubicBezTo>
                  <a:cubicBezTo>
                    <a:pt x="10" y="30"/>
                    <a:pt x="13" y="26"/>
                    <a:pt x="13" y="20"/>
                  </a:cubicBezTo>
                  <a:cubicBezTo>
                    <a:pt x="13" y="18"/>
                    <a:pt x="12" y="16"/>
                    <a:pt x="12" y="15"/>
                  </a:cubicBezTo>
                  <a:close/>
                </a:path>
              </a:pathLst>
            </a:custGeom>
            <a:solidFill>
              <a:srgbClr val="BBC8D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latin typeface="Meiryo UI" panose="020B0604030504040204" pitchFamily="50" charset="-128"/>
                <a:ea typeface="Meiryo UI" panose="020B0604030504040204" pitchFamily="50" charset="-128"/>
              </a:endParaRPr>
            </a:p>
          </p:txBody>
        </p:sp>
        <p:sp>
          <p:nvSpPr>
            <p:cNvPr id="69" name="Freeform 42">
              <a:extLst>
                <a:ext uri="{FF2B5EF4-FFF2-40B4-BE49-F238E27FC236}">
                  <a16:creationId xmlns:a16="http://schemas.microsoft.com/office/drawing/2014/main" id="{075F97A8-C706-40B2-B308-6C7108220E9C}"/>
                </a:ext>
              </a:extLst>
            </p:cNvPr>
            <p:cNvSpPr>
              <a:spLocks noChangeAspect="1"/>
            </p:cNvSpPr>
            <p:nvPr/>
          </p:nvSpPr>
          <p:spPr bwMode="gray">
            <a:xfrm>
              <a:off x="1986" y="3249"/>
              <a:ext cx="31" cy="71"/>
            </a:xfrm>
            <a:custGeom>
              <a:avLst/>
              <a:gdLst>
                <a:gd name="T0" fmla="*/ 12 w 13"/>
                <a:gd name="T1" fmla="*/ 14 h 30"/>
                <a:gd name="T2" fmla="*/ 9 w 13"/>
                <a:gd name="T3" fmla="*/ 7 h 30"/>
                <a:gd name="T4" fmla="*/ 6 w 13"/>
                <a:gd name="T5" fmla="*/ 0 h 30"/>
                <a:gd name="T6" fmla="*/ 4 w 13"/>
                <a:gd name="T7" fmla="*/ 7 h 30"/>
                <a:gd name="T8" fmla="*/ 1 w 13"/>
                <a:gd name="T9" fmla="*/ 14 h 30"/>
                <a:gd name="T10" fmla="*/ 0 w 13"/>
                <a:gd name="T11" fmla="*/ 20 h 30"/>
                <a:gd name="T12" fmla="*/ 6 w 13"/>
                <a:gd name="T13" fmla="*/ 30 h 30"/>
                <a:gd name="T14" fmla="*/ 13 w 13"/>
                <a:gd name="T15" fmla="*/ 20 h 30"/>
                <a:gd name="T16" fmla="*/ 12 w 13"/>
                <a:gd name="T17" fmla="*/ 14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 h="30">
                  <a:moveTo>
                    <a:pt x="12" y="14"/>
                  </a:moveTo>
                  <a:cubicBezTo>
                    <a:pt x="11" y="13"/>
                    <a:pt x="10" y="9"/>
                    <a:pt x="9" y="7"/>
                  </a:cubicBezTo>
                  <a:cubicBezTo>
                    <a:pt x="8" y="5"/>
                    <a:pt x="6" y="0"/>
                    <a:pt x="6" y="0"/>
                  </a:cubicBezTo>
                  <a:cubicBezTo>
                    <a:pt x="6" y="0"/>
                    <a:pt x="5" y="3"/>
                    <a:pt x="4" y="7"/>
                  </a:cubicBezTo>
                  <a:cubicBezTo>
                    <a:pt x="3" y="10"/>
                    <a:pt x="2" y="12"/>
                    <a:pt x="1" y="14"/>
                  </a:cubicBezTo>
                  <a:cubicBezTo>
                    <a:pt x="0" y="16"/>
                    <a:pt x="0" y="18"/>
                    <a:pt x="0" y="20"/>
                  </a:cubicBezTo>
                  <a:cubicBezTo>
                    <a:pt x="0" y="26"/>
                    <a:pt x="3" y="30"/>
                    <a:pt x="6" y="30"/>
                  </a:cubicBezTo>
                  <a:cubicBezTo>
                    <a:pt x="10" y="30"/>
                    <a:pt x="13" y="26"/>
                    <a:pt x="13" y="20"/>
                  </a:cubicBezTo>
                  <a:cubicBezTo>
                    <a:pt x="13" y="18"/>
                    <a:pt x="12" y="16"/>
                    <a:pt x="12" y="14"/>
                  </a:cubicBezTo>
                  <a:close/>
                </a:path>
              </a:pathLst>
            </a:custGeom>
            <a:solidFill>
              <a:srgbClr val="BBC8D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latin typeface="Meiryo UI" panose="020B0604030504040204" pitchFamily="50" charset="-128"/>
                <a:ea typeface="Meiryo UI" panose="020B0604030504040204" pitchFamily="50" charset="-128"/>
              </a:endParaRPr>
            </a:p>
          </p:txBody>
        </p:sp>
        <p:sp>
          <p:nvSpPr>
            <p:cNvPr id="70" name="Freeform 43">
              <a:extLst>
                <a:ext uri="{FF2B5EF4-FFF2-40B4-BE49-F238E27FC236}">
                  <a16:creationId xmlns:a16="http://schemas.microsoft.com/office/drawing/2014/main" id="{C475A7AD-5688-4B16-A466-8091891DB331}"/>
                </a:ext>
              </a:extLst>
            </p:cNvPr>
            <p:cNvSpPr>
              <a:spLocks noChangeAspect="1"/>
            </p:cNvSpPr>
            <p:nvPr/>
          </p:nvSpPr>
          <p:spPr bwMode="gray">
            <a:xfrm>
              <a:off x="1986" y="3450"/>
              <a:ext cx="31" cy="71"/>
            </a:xfrm>
            <a:custGeom>
              <a:avLst/>
              <a:gdLst>
                <a:gd name="T0" fmla="*/ 12 w 13"/>
                <a:gd name="T1" fmla="*/ 15 h 30"/>
                <a:gd name="T2" fmla="*/ 9 w 13"/>
                <a:gd name="T3" fmla="*/ 7 h 30"/>
                <a:gd name="T4" fmla="*/ 6 w 13"/>
                <a:gd name="T5" fmla="*/ 0 h 30"/>
                <a:gd name="T6" fmla="*/ 4 w 13"/>
                <a:gd name="T7" fmla="*/ 7 h 30"/>
                <a:gd name="T8" fmla="*/ 1 w 13"/>
                <a:gd name="T9" fmla="*/ 15 h 30"/>
                <a:gd name="T10" fmla="*/ 0 w 13"/>
                <a:gd name="T11" fmla="*/ 20 h 30"/>
                <a:gd name="T12" fmla="*/ 7 w 13"/>
                <a:gd name="T13" fmla="*/ 30 h 30"/>
                <a:gd name="T14" fmla="*/ 13 w 13"/>
                <a:gd name="T15" fmla="*/ 20 h 30"/>
                <a:gd name="T16" fmla="*/ 12 w 13"/>
                <a:gd name="T17" fmla="*/ 15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 h="30">
                  <a:moveTo>
                    <a:pt x="12" y="15"/>
                  </a:moveTo>
                  <a:cubicBezTo>
                    <a:pt x="12" y="13"/>
                    <a:pt x="10" y="9"/>
                    <a:pt x="9" y="7"/>
                  </a:cubicBezTo>
                  <a:cubicBezTo>
                    <a:pt x="9" y="6"/>
                    <a:pt x="6" y="0"/>
                    <a:pt x="6" y="0"/>
                  </a:cubicBezTo>
                  <a:cubicBezTo>
                    <a:pt x="6" y="0"/>
                    <a:pt x="5" y="3"/>
                    <a:pt x="4" y="7"/>
                  </a:cubicBezTo>
                  <a:cubicBezTo>
                    <a:pt x="3" y="10"/>
                    <a:pt x="2" y="13"/>
                    <a:pt x="1" y="15"/>
                  </a:cubicBezTo>
                  <a:cubicBezTo>
                    <a:pt x="0" y="17"/>
                    <a:pt x="0" y="18"/>
                    <a:pt x="0" y="20"/>
                  </a:cubicBezTo>
                  <a:cubicBezTo>
                    <a:pt x="0" y="26"/>
                    <a:pt x="3" y="30"/>
                    <a:pt x="7" y="30"/>
                  </a:cubicBezTo>
                  <a:cubicBezTo>
                    <a:pt x="10" y="30"/>
                    <a:pt x="13" y="26"/>
                    <a:pt x="13" y="20"/>
                  </a:cubicBezTo>
                  <a:cubicBezTo>
                    <a:pt x="13" y="18"/>
                    <a:pt x="12" y="16"/>
                    <a:pt x="12" y="15"/>
                  </a:cubicBezTo>
                  <a:close/>
                </a:path>
              </a:pathLst>
            </a:custGeom>
            <a:solidFill>
              <a:srgbClr val="BBC8D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latin typeface="Meiryo UI" panose="020B0604030504040204" pitchFamily="50" charset="-128"/>
                <a:ea typeface="Meiryo UI" panose="020B0604030504040204" pitchFamily="50" charset="-128"/>
              </a:endParaRPr>
            </a:p>
          </p:txBody>
        </p:sp>
        <p:sp>
          <p:nvSpPr>
            <p:cNvPr id="71" name="Freeform 44">
              <a:extLst>
                <a:ext uri="{FF2B5EF4-FFF2-40B4-BE49-F238E27FC236}">
                  <a16:creationId xmlns:a16="http://schemas.microsoft.com/office/drawing/2014/main" id="{75E73080-378A-4682-AF54-2F17FE5BE04C}"/>
                </a:ext>
              </a:extLst>
            </p:cNvPr>
            <p:cNvSpPr>
              <a:spLocks noChangeAspect="1"/>
            </p:cNvSpPr>
            <p:nvPr/>
          </p:nvSpPr>
          <p:spPr bwMode="gray">
            <a:xfrm>
              <a:off x="2207" y="3249"/>
              <a:ext cx="31" cy="71"/>
            </a:xfrm>
            <a:custGeom>
              <a:avLst/>
              <a:gdLst>
                <a:gd name="T0" fmla="*/ 12 w 13"/>
                <a:gd name="T1" fmla="*/ 14 h 30"/>
                <a:gd name="T2" fmla="*/ 9 w 13"/>
                <a:gd name="T3" fmla="*/ 7 h 30"/>
                <a:gd name="T4" fmla="*/ 7 w 13"/>
                <a:gd name="T5" fmla="*/ 0 h 30"/>
                <a:gd name="T6" fmla="*/ 4 w 13"/>
                <a:gd name="T7" fmla="*/ 7 h 30"/>
                <a:gd name="T8" fmla="*/ 1 w 13"/>
                <a:gd name="T9" fmla="*/ 14 h 30"/>
                <a:gd name="T10" fmla="*/ 0 w 13"/>
                <a:gd name="T11" fmla="*/ 20 h 30"/>
                <a:gd name="T12" fmla="*/ 7 w 13"/>
                <a:gd name="T13" fmla="*/ 30 h 30"/>
                <a:gd name="T14" fmla="*/ 13 w 13"/>
                <a:gd name="T15" fmla="*/ 20 h 30"/>
                <a:gd name="T16" fmla="*/ 12 w 13"/>
                <a:gd name="T17" fmla="*/ 14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 h="30">
                  <a:moveTo>
                    <a:pt x="12" y="14"/>
                  </a:moveTo>
                  <a:cubicBezTo>
                    <a:pt x="12" y="12"/>
                    <a:pt x="10" y="9"/>
                    <a:pt x="9" y="7"/>
                  </a:cubicBezTo>
                  <a:cubicBezTo>
                    <a:pt x="9" y="5"/>
                    <a:pt x="7" y="0"/>
                    <a:pt x="7" y="0"/>
                  </a:cubicBezTo>
                  <a:cubicBezTo>
                    <a:pt x="7" y="0"/>
                    <a:pt x="5" y="3"/>
                    <a:pt x="4" y="7"/>
                  </a:cubicBezTo>
                  <a:cubicBezTo>
                    <a:pt x="3" y="10"/>
                    <a:pt x="2" y="12"/>
                    <a:pt x="1" y="14"/>
                  </a:cubicBezTo>
                  <a:cubicBezTo>
                    <a:pt x="0" y="16"/>
                    <a:pt x="0" y="18"/>
                    <a:pt x="0" y="20"/>
                  </a:cubicBezTo>
                  <a:cubicBezTo>
                    <a:pt x="0" y="26"/>
                    <a:pt x="3" y="30"/>
                    <a:pt x="7" y="30"/>
                  </a:cubicBezTo>
                  <a:cubicBezTo>
                    <a:pt x="10" y="30"/>
                    <a:pt x="13" y="26"/>
                    <a:pt x="13" y="20"/>
                  </a:cubicBezTo>
                  <a:cubicBezTo>
                    <a:pt x="13" y="18"/>
                    <a:pt x="12" y="16"/>
                    <a:pt x="12" y="14"/>
                  </a:cubicBezTo>
                  <a:close/>
                </a:path>
              </a:pathLst>
            </a:custGeom>
            <a:solidFill>
              <a:srgbClr val="BBC8D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latin typeface="Meiryo UI" panose="020B0604030504040204" pitchFamily="50" charset="-128"/>
                <a:ea typeface="Meiryo UI" panose="020B0604030504040204" pitchFamily="50" charset="-128"/>
              </a:endParaRPr>
            </a:p>
          </p:txBody>
        </p:sp>
        <p:sp>
          <p:nvSpPr>
            <p:cNvPr id="72" name="Freeform 45">
              <a:extLst>
                <a:ext uri="{FF2B5EF4-FFF2-40B4-BE49-F238E27FC236}">
                  <a16:creationId xmlns:a16="http://schemas.microsoft.com/office/drawing/2014/main" id="{FE90ABC4-94C7-4B7B-82BE-D5FFEF68A800}"/>
                </a:ext>
              </a:extLst>
            </p:cNvPr>
            <p:cNvSpPr>
              <a:spLocks noChangeAspect="1"/>
            </p:cNvSpPr>
            <p:nvPr/>
          </p:nvSpPr>
          <p:spPr bwMode="gray">
            <a:xfrm>
              <a:off x="2097" y="3249"/>
              <a:ext cx="31" cy="71"/>
            </a:xfrm>
            <a:custGeom>
              <a:avLst/>
              <a:gdLst>
                <a:gd name="T0" fmla="*/ 12 w 13"/>
                <a:gd name="T1" fmla="*/ 14 h 30"/>
                <a:gd name="T2" fmla="*/ 9 w 13"/>
                <a:gd name="T3" fmla="*/ 7 h 30"/>
                <a:gd name="T4" fmla="*/ 7 w 13"/>
                <a:gd name="T5" fmla="*/ 0 h 30"/>
                <a:gd name="T6" fmla="*/ 4 w 13"/>
                <a:gd name="T7" fmla="*/ 7 h 30"/>
                <a:gd name="T8" fmla="*/ 1 w 13"/>
                <a:gd name="T9" fmla="*/ 14 h 30"/>
                <a:gd name="T10" fmla="*/ 0 w 13"/>
                <a:gd name="T11" fmla="*/ 20 h 30"/>
                <a:gd name="T12" fmla="*/ 7 w 13"/>
                <a:gd name="T13" fmla="*/ 30 h 30"/>
                <a:gd name="T14" fmla="*/ 13 w 13"/>
                <a:gd name="T15" fmla="*/ 20 h 30"/>
                <a:gd name="T16" fmla="*/ 12 w 13"/>
                <a:gd name="T17" fmla="*/ 14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 h="30">
                  <a:moveTo>
                    <a:pt x="12" y="14"/>
                  </a:moveTo>
                  <a:cubicBezTo>
                    <a:pt x="12" y="13"/>
                    <a:pt x="10" y="9"/>
                    <a:pt x="9" y="7"/>
                  </a:cubicBezTo>
                  <a:cubicBezTo>
                    <a:pt x="9" y="5"/>
                    <a:pt x="7" y="0"/>
                    <a:pt x="7" y="0"/>
                  </a:cubicBezTo>
                  <a:cubicBezTo>
                    <a:pt x="7" y="0"/>
                    <a:pt x="5" y="3"/>
                    <a:pt x="4" y="7"/>
                  </a:cubicBezTo>
                  <a:cubicBezTo>
                    <a:pt x="3" y="10"/>
                    <a:pt x="2" y="12"/>
                    <a:pt x="1" y="14"/>
                  </a:cubicBezTo>
                  <a:cubicBezTo>
                    <a:pt x="0" y="16"/>
                    <a:pt x="0" y="18"/>
                    <a:pt x="0" y="20"/>
                  </a:cubicBezTo>
                  <a:cubicBezTo>
                    <a:pt x="0" y="26"/>
                    <a:pt x="3" y="30"/>
                    <a:pt x="7" y="30"/>
                  </a:cubicBezTo>
                  <a:cubicBezTo>
                    <a:pt x="10" y="30"/>
                    <a:pt x="13" y="26"/>
                    <a:pt x="13" y="20"/>
                  </a:cubicBezTo>
                  <a:cubicBezTo>
                    <a:pt x="13" y="18"/>
                    <a:pt x="12" y="16"/>
                    <a:pt x="12" y="14"/>
                  </a:cubicBezTo>
                  <a:close/>
                </a:path>
              </a:pathLst>
            </a:custGeom>
            <a:solidFill>
              <a:srgbClr val="BBC8D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latin typeface="Meiryo UI" panose="020B0604030504040204" pitchFamily="50" charset="-128"/>
                <a:ea typeface="Meiryo UI" panose="020B0604030504040204" pitchFamily="50" charset="-128"/>
              </a:endParaRPr>
            </a:p>
          </p:txBody>
        </p:sp>
        <p:sp>
          <p:nvSpPr>
            <p:cNvPr id="74" name="Freeform 47">
              <a:extLst>
                <a:ext uri="{FF2B5EF4-FFF2-40B4-BE49-F238E27FC236}">
                  <a16:creationId xmlns:a16="http://schemas.microsoft.com/office/drawing/2014/main" id="{A09B0394-6827-4A6D-991B-D9B73BCA9845}"/>
                </a:ext>
              </a:extLst>
            </p:cNvPr>
            <p:cNvSpPr>
              <a:spLocks noChangeAspect="1"/>
            </p:cNvSpPr>
            <p:nvPr/>
          </p:nvSpPr>
          <p:spPr bwMode="gray">
            <a:xfrm>
              <a:off x="2152" y="3355"/>
              <a:ext cx="31" cy="71"/>
            </a:xfrm>
            <a:custGeom>
              <a:avLst/>
              <a:gdLst>
                <a:gd name="T0" fmla="*/ 12 w 13"/>
                <a:gd name="T1" fmla="*/ 15 h 30"/>
                <a:gd name="T2" fmla="*/ 9 w 13"/>
                <a:gd name="T3" fmla="*/ 7 h 30"/>
                <a:gd name="T4" fmla="*/ 6 w 13"/>
                <a:gd name="T5" fmla="*/ 0 h 30"/>
                <a:gd name="T6" fmla="*/ 3 w 13"/>
                <a:gd name="T7" fmla="*/ 7 h 30"/>
                <a:gd name="T8" fmla="*/ 1 w 13"/>
                <a:gd name="T9" fmla="*/ 15 h 30"/>
                <a:gd name="T10" fmla="*/ 0 w 13"/>
                <a:gd name="T11" fmla="*/ 20 h 30"/>
                <a:gd name="T12" fmla="*/ 6 w 13"/>
                <a:gd name="T13" fmla="*/ 30 h 30"/>
                <a:gd name="T14" fmla="*/ 13 w 13"/>
                <a:gd name="T15" fmla="*/ 20 h 30"/>
                <a:gd name="T16" fmla="*/ 12 w 13"/>
                <a:gd name="T17" fmla="*/ 15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 h="30">
                  <a:moveTo>
                    <a:pt x="12" y="15"/>
                  </a:moveTo>
                  <a:cubicBezTo>
                    <a:pt x="11" y="13"/>
                    <a:pt x="10" y="9"/>
                    <a:pt x="9" y="7"/>
                  </a:cubicBezTo>
                  <a:cubicBezTo>
                    <a:pt x="8" y="6"/>
                    <a:pt x="6" y="0"/>
                    <a:pt x="6" y="0"/>
                  </a:cubicBezTo>
                  <a:cubicBezTo>
                    <a:pt x="6" y="0"/>
                    <a:pt x="5" y="3"/>
                    <a:pt x="3" y="7"/>
                  </a:cubicBezTo>
                  <a:cubicBezTo>
                    <a:pt x="2" y="10"/>
                    <a:pt x="1" y="13"/>
                    <a:pt x="1" y="15"/>
                  </a:cubicBezTo>
                  <a:cubicBezTo>
                    <a:pt x="0" y="16"/>
                    <a:pt x="0" y="18"/>
                    <a:pt x="0" y="20"/>
                  </a:cubicBezTo>
                  <a:cubicBezTo>
                    <a:pt x="0" y="26"/>
                    <a:pt x="3" y="30"/>
                    <a:pt x="6" y="30"/>
                  </a:cubicBezTo>
                  <a:cubicBezTo>
                    <a:pt x="10" y="30"/>
                    <a:pt x="13" y="26"/>
                    <a:pt x="13" y="20"/>
                  </a:cubicBezTo>
                  <a:cubicBezTo>
                    <a:pt x="13" y="18"/>
                    <a:pt x="12" y="16"/>
                    <a:pt x="12" y="15"/>
                  </a:cubicBezTo>
                  <a:close/>
                </a:path>
              </a:pathLst>
            </a:custGeom>
            <a:solidFill>
              <a:srgbClr val="BBC8D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latin typeface="Meiryo UI" panose="020B0604030504040204" pitchFamily="50" charset="-128"/>
                <a:ea typeface="Meiryo UI" panose="020B0604030504040204" pitchFamily="50" charset="-128"/>
              </a:endParaRPr>
            </a:p>
          </p:txBody>
        </p:sp>
      </p:grpSp>
      <p:sp>
        <p:nvSpPr>
          <p:cNvPr id="75" name="テキスト ボックス 74">
            <a:extLst>
              <a:ext uri="{FF2B5EF4-FFF2-40B4-BE49-F238E27FC236}">
                <a16:creationId xmlns:a16="http://schemas.microsoft.com/office/drawing/2014/main" id="{56B62E7A-EA9C-40C3-89A9-A4400879C80C}"/>
              </a:ext>
            </a:extLst>
          </p:cNvPr>
          <p:cNvSpPr txBox="1"/>
          <p:nvPr/>
        </p:nvSpPr>
        <p:spPr>
          <a:xfrm>
            <a:off x="953501" y="4390453"/>
            <a:ext cx="553468" cy="307777"/>
          </a:xfrm>
          <a:prstGeom prst="rect">
            <a:avLst/>
          </a:prstGeom>
          <a:noFill/>
        </p:spPr>
        <p:txBody>
          <a:bodyPr wrap="square" rtlCol="0">
            <a:spAutoFit/>
          </a:bodyPr>
          <a:lstStyle/>
          <a:p>
            <a:r>
              <a:rPr kumimoji="1" lang="ja-JP" altLang="en-US" sz="1400" b="1" dirty="0">
                <a:latin typeface="Meiryo UI" panose="020B0604030504040204" pitchFamily="50" charset="-128"/>
                <a:ea typeface="Meiryo UI" panose="020B0604030504040204" pitchFamily="50" charset="-128"/>
              </a:rPr>
              <a:t>降水</a:t>
            </a:r>
            <a:endParaRPr kumimoji="1" lang="en-US" altLang="ja-JP" sz="1400" b="1" dirty="0">
              <a:latin typeface="Meiryo UI" panose="020B0604030504040204" pitchFamily="50" charset="-128"/>
              <a:ea typeface="Meiryo UI" panose="020B0604030504040204" pitchFamily="50" charset="-128"/>
            </a:endParaRPr>
          </a:p>
        </p:txBody>
      </p:sp>
      <p:sp>
        <p:nvSpPr>
          <p:cNvPr id="76" name="テキスト ボックス 75">
            <a:extLst>
              <a:ext uri="{FF2B5EF4-FFF2-40B4-BE49-F238E27FC236}">
                <a16:creationId xmlns:a16="http://schemas.microsoft.com/office/drawing/2014/main" id="{662E266E-6F60-4462-9A44-75EBEA9289EB}"/>
              </a:ext>
            </a:extLst>
          </p:cNvPr>
          <p:cNvSpPr txBox="1"/>
          <p:nvPr/>
        </p:nvSpPr>
        <p:spPr>
          <a:xfrm>
            <a:off x="679244" y="5013568"/>
            <a:ext cx="1702069" cy="307777"/>
          </a:xfrm>
          <a:prstGeom prst="rect">
            <a:avLst/>
          </a:prstGeom>
          <a:noFill/>
        </p:spPr>
        <p:txBody>
          <a:bodyPr wrap="square" rtlCol="0">
            <a:spAutoFit/>
          </a:bodyPr>
          <a:lstStyle/>
          <a:p>
            <a:r>
              <a:rPr kumimoji="1" lang="ja-JP" altLang="en-US" sz="1400" b="1" dirty="0">
                <a:latin typeface="Meiryo UI" panose="020B0604030504040204" pitchFamily="50" charset="-128"/>
                <a:ea typeface="Meiryo UI" panose="020B0604030504040204" pitchFamily="50" charset="-128"/>
              </a:rPr>
              <a:t>海水、河川水等</a:t>
            </a:r>
          </a:p>
        </p:txBody>
      </p:sp>
      <p:sp>
        <p:nvSpPr>
          <p:cNvPr id="77" name="テキスト ボックス 76">
            <a:extLst>
              <a:ext uri="{FF2B5EF4-FFF2-40B4-BE49-F238E27FC236}">
                <a16:creationId xmlns:a16="http://schemas.microsoft.com/office/drawing/2014/main" id="{35CBC3EC-C051-4468-969E-E2E8000BED3C}"/>
              </a:ext>
            </a:extLst>
          </p:cNvPr>
          <p:cNvSpPr txBox="1"/>
          <p:nvPr/>
        </p:nvSpPr>
        <p:spPr>
          <a:xfrm>
            <a:off x="3042817" y="5473039"/>
            <a:ext cx="965744" cy="307777"/>
          </a:xfrm>
          <a:prstGeom prst="rect">
            <a:avLst/>
          </a:prstGeom>
          <a:noFill/>
        </p:spPr>
        <p:txBody>
          <a:bodyPr wrap="square" rtlCol="0">
            <a:spAutoFit/>
          </a:bodyPr>
          <a:lstStyle/>
          <a:p>
            <a:r>
              <a:rPr kumimoji="1" lang="ja-JP" altLang="en-US" sz="1400" b="1" dirty="0">
                <a:latin typeface="Meiryo UI" panose="020B0604030504040204" pitchFamily="50" charset="-128"/>
                <a:ea typeface="Meiryo UI" panose="020B0604030504040204" pitchFamily="50" charset="-128"/>
              </a:rPr>
              <a:t>土壌水分</a:t>
            </a:r>
          </a:p>
        </p:txBody>
      </p:sp>
      <p:grpSp>
        <p:nvGrpSpPr>
          <p:cNvPr id="83" name="Group 7">
            <a:extLst>
              <a:ext uri="{FF2B5EF4-FFF2-40B4-BE49-F238E27FC236}">
                <a16:creationId xmlns:a16="http://schemas.microsoft.com/office/drawing/2014/main" id="{2393E9F4-3D1C-4AE5-BD05-C87D1AF5A238}"/>
              </a:ext>
            </a:extLst>
          </p:cNvPr>
          <p:cNvGrpSpPr>
            <a:grpSpLocks/>
          </p:cNvGrpSpPr>
          <p:nvPr/>
        </p:nvGrpSpPr>
        <p:grpSpPr bwMode="auto">
          <a:xfrm>
            <a:off x="4108832" y="4437820"/>
            <a:ext cx="381601" cy="838335"/>
            <a:chOff x="3301" y="2351"/>
            <a:chExt cx="695" cy="1212"/>
          </a:xfrm>
        </p:grpSpPr>
        <p:sp>
          <p:nvSpPr>
            <p:cNvPr id="84" name="Freeform 8">
              <a:extLst>
                <a:ext uri="{FF2B5EF4-FFF2-40B4-BE49-F238E27FC236}">
                  <a16:creationId xmlns:a16="http://schemas.microsoft.com/office/drawing/2014/main" id="{BDA0E4D5-2360-43EE-9B28-44B9228B41ED}"/>
                </a:ext>
              </a:extLst>
            </p:cNvPr>
            <p:cNvSpPr>
              <a:spLocks noChangeAspect="1"/>
            </p:cNvSpPr>
            <p:nvPr/>
          </p:nvSpPr>
          <p:spPr bwMode="gray">
            <a:xfrm>
              <a:off x="3348" y="3006"/>
              <a:ext cx="82" cy="178"/>
            </a:xfrm>
            <a:custGeom>
              <a:avLst/>
              <a:gdLst>
                <a:gd name="T0" fmla="*/ 12 w 13"/>
                <a:gd name="T1" fmla="*/ 14 h 30"/>
                <a:gd name="T2" fmla="*/ 9 w 13"/>
                <a:gd name="T3" fmla="*/ 7 h 30"/>
                <a:gd name="T4" fmla="*/ 7 w 13"/>
                <a:gd name="T5" fmla="*/ 0 h 30"/>
                <a:gd name="T6" fmla="*/ 4 w 13"/>
                <a:gd name="T7" fmla="*/ 7 h 30"/>
                <a:gd name="T8" fmla="*/ 1 w 13"/>
                <a:gd name="T9" fmla="*/ 14 h 30"/>
                <a:gd name="T10" fmla="*/ 0 w 13"/>
                <a:gd name="T11" fmla="*/ 20 h 30"/>
                <a:gd name="T12" fmla="*/ 7 w 13"/>
                <a:gd name="T13" fmla="*/ 30 h 30"/>
                <a:gd name="T14" fmla="*/ 13 w 13"/>
                <a:gd name="T15" fmla="*/ 20 h 30"/>
                <a:gd name="T16" fmla="*/ 12 w 13"/>
                <a:gd name="T17" fmla="*/ 14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 h="30">
                  <a:moveTo>
                    <a:pt x="12" y="14"/>
                  </a:moveTo>
                  <a:cubicBezTo>
                    <a:pt x="12" y="12"/>
                    <a:pt x="10" y="9"/>
                    <a:pt x="9" y="7"/>
                  </a:cubicBezTo>
                  <a:cubicBezTo>
                    <a:pt x="9" y="5"/>
                    <a:pt x="7" y="0"/>
                    <a:pt x="7" y="0"/>
                  </a:cubicBezTo>
                  <a:cubicBezTo>
                    <a:pt x="7" y="0"/>
                    <a:pt x="5" y="3"/>
                    <a:pt x="4" y="7"/>
                  </a:cubicBezTo>
                  <a:cubicBezTo>
                    <a:pt x="3" y="10"/>
                    <a:pt x="2" y="12"/>
                    <a:pt x="1" y="14"/>
                  </a:cubicBezTo>
                  <a:cubicBezTo>
                    <a:pt x="1" y="16"/>
                    <a:pt x="0" y="18"/>
                    <a:pt x="0" y="20"/>
                  </a:cubicBezTo>
                  <a:cubicBezTo>
                    <a:pt x="0" y="26"/>
                    <a:pt x="3" y="30"/>
                    <a:pt x="7" y="30"/>
                  </a:cubicBezTo>
                  <a:cubicBezTo>
                    <a:pt x="10" y="30"/>
                    <a:pt x="13" y="26"/>
                    <a:pt x="13" y="20"/>
                  </a:cubicBezTo>
                  <a:cubicBezTo>
                    <a:pt x="13" y="18"/>
                    <a:pt x="13" y="16"/>
                    <a:pt x="12" y="14"/>
                  </a:cubicBezTo>
                  <a:close/>
                </a:path>
              </a:pathLst>
            </a:custGeom>
            <a:solidFill>
              <a:srgbClr val="CCE7E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latin typeface="Meiryo UI" panose="020B0604030504040204" pitchFamily="50" charset="-128"/>
                <a:ea typeface="Meiryo UI" panose="020B0604030504040204" pitchFamily="50" charset="-128"/>
              </a:endParaRPr>
            </a:p>
          </p:txBody>
        </p:sp>
        <p:sp>
          <p:nvSpPr>
            <p:cNvPr id="85" name="Freeform 9">
              <a:extLst>
                <a:ext uri="{FF2B5EF4-FFF2-40B4-BE49-F238E27FC236}">
                  <a16:creationId xmlns:a16="http://schemas.microsoft.com/office/drawing/2014/main" id="{FF7DE7F7-D927-4D64-9DE0-E31736F12F2A}"/>
                </a:ext>
              </a:extLst>
            </p:cNvPr>
            <p:cNvSpPr>
              <a:spLocks noChangeAspect="1"/>
            </p:cNvSpPr>
            <p:nvPr/>
          </p:nvSpPr>
          <p:spPr bwMode="gray">
            <a:xfrm>
              <a:off x="3348" y="3385"/>
              <a:ext cx="82" cy="178"/>
            </a:xfrm>
            <a:custGeom>
              <a:avLst/>
              <a:gdLst>
                <a:gd name="T0" fmla="*/ 12 w 13"/>
                <a:gd name="T1" fmla="*/ 15 h 30"/>
                <a:gd name="T2" fmla="*/ 9 w 13"/>
                <a:gd name="T3" fmla="*/ 7 h 30"/>
                <a:gd name="T4" fmla="*/ 7 w 13"/>
                <a:gd name="T5" fmla="*/ 0 h 30"/>
                <a:gd name="T6" fmla="*/ 4 w 13"/>
                <a:gd name="T7" fmla="*/ 7 h 30"/>
                <a:gd name="T8" fmla="*/ 1 w 13"/>
                <a:gd name="T9" fmla="*/ 15 h 30"/>
                <a:gd name="T10" fmla="*/ 0 w 13"/>
                <a:gd name="T11" fmla="*/ 20 h 30"/>
                <a:gd name="T12" fmla="*/ 7 w 13"/>
                <a:gd name="T13" fmla="*/ 30 h 30"/>
                <a:gd name="T14" fmla="*/ 13 w 13"/>
                <a:gd name="T15" fmla="*/ 20 h 30"/>
                <a:gd name="T16" fmla="*/ 12 w 13"/>
                <a:gd name="T17" fmla="*/ 15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 h="30">
                  <a:moveTo>
                    <a:pt x="12" y="15"/>
                  </a:moveTo>
                  <a:cubicBezTo>
                    <a:pt x="12" y="13"/>
                    <a:pt x="10" y="9"/>
                    <a:pt x="9" y="7"/>
                  </a:cubicBezTo>
                  <a:cubicBezTo>
                    <a:pt x="9" y="6"/>
                    <a:pt x="7" y="0"/>
                    <a:pt x="7" y="0"/>
                  </a:cubicBezTo>
                  <a:cubicBezTo>
                    <a:pt x="7" y="0"/>
                    <a:pt x="6" y="3"/>
                    <a:pt x="4" y="7"/>
                  </a:cubicBezTo>
                  <a:cubicBezTo>
                    <a:pt x="3" y="10"/>
                    <a:pt x="2" y="13"/>
                    <a:pt x="1" y="15"/>
                  </a:cubicBezTo>
                  <a:cubicBezTo>
                    <a:pt x="1" y="17"/>
                    <a:pt x="0" y="18"/>
                    <a:pt x="0" y="20"/>
                  </a:cubicBezTo>
                  <a:cubicBezTo>
                    <a:pt x="0" y="26"/>
                    <a:pt x="3" y="30"/>
                    <a:pt x="7" y="30"/>
                  </a:cubicBezTo>
                  <a:cubicBezTo>
                    <a:pt x="10" y="30"/>
                    <a:pt x="13" y="26"/>
                    <a:pt x="13" y="20"/>
                  </a:cubicBezTo>
                  <a:cubicBezTo>
                    <a:pt x="13" y="18"/>
                    <a:pt x="13" y="16"/>
                    <a:pt x="12" y="15"/>
                  </a:cubicBezTo>
                  <a:close/>
                </a:path>
              </a:pathLst>
            </a:custGeom>
            <a:solidFill>
              <a:srgbClr val="CCE7E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latin typeface="Meiryo UI" panose="020B0604030504040204" pitchFamily="50" charset="-128"/>
                <a:ea typeface="Meiryo UI" panose="020B0604030504040204" pitchFamily="50" charset="-128"/>
              </a:endParaRPr>
            </a:p>
          </p:txBody>
        </p:sp>
        <p:sp>
          <p:nvSpPr>
            <p:cNvPr id="86" name="Freeform 10">
              <a:extLst>
                <a:ext uri="{FF2B5EF4-FFF2-40B4-BE49-F238E27FC236}">
                  <a16:creationId xmlns:a16="http://schemas.microsoft.com/office/drawing/2014/main" id="{EE40533E-903F-4094-B9D7-3236DC2B29AD}"/>
                </a:ext>
              </a:extLst>
            </p:cNvPr>
            <p:cNvSpPr>
              <a:spLocks noChangeAspect="1"/>
            </p:cNvSpPr>
            <p:nvPr/>
          </p:nvSpPr>
          <p:spPr bwMode="gray">
            <a:xfrm>
              <a:off x="3347" y="3195"/>
              <a:ext cx="85" cy="178"/>
            </a:xfrm>
            <a:custGeom>
              <a:avLst/>
              <a:gdLst>
                <a:gd name="T0" fmla="*/ 12 w 13"/>
                <a:gd name="T1" fmla="*/ 15 h 30"/>
                <a:gd name="T2" fmla="*/ 9 w 13"/>
                <a:gd name="T3" fmla="*/ 7 h 30"/>
                <a:gd name="T4" fmla="*/ 6 w 13"/>
                <a:gd name="T5" fmla="*/ 0 h 30"/>
                <a:gd name="T6" fmla="*/ 3 w 13"/>
                <a:gd name="T7" fmla="*/ 7 h 30"/>
                <a:gd name="T8" fmla="*/ 1 w 13"/>
                <a:gd name="T9" fmla="*/ 15 h 30"/>
                <a:gd name="T10" fmla="*/ 0 w 13"/>
                <a:gd name="T11" fmla="*/ 20 h 30"/>
                <a:gd name="T12" fmla="*/ 6 w 13"/>
                <a:gd name="T13" fmla="*/ 30 h 30"/>
                <a:gd name="T14" fmla="*/ 13 w 13"/>
                <a:gd name="T15" fmla="*/ 20 h 30"/>
                <a:gd name="T16" fmla="*/ 12 w 13"/>
                <a:gd name="T17" fmla="*/ 15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 h="30">
                  <a:moveTo>
                    <a:pt x="12" y="15"/>
                  </a:moveTo>
                  <a:cubicBezTo>
                    <a:pt x="11" y="13"/>
                    <a:pt x="10" y="9"/>
                    <a:pt x="9" y="7"/>
                  </a:cubicBezTo>
                  <a:cubicBezTo>
                    <a:pt x="8" y="6"/>
                    <a:pt x="6" y="0"/>
                    <a:pt x="6" y="0"/>
                  </a:cubicBezTo>
                  <a:cubicBezTo>
                    <a:pt x="6" y="0"/>
                    <a:pt x="5" y="3"/>
                    <a:pt x="3" y="7"/>
                  </a:cubicBezTo>
                  <a:cubicBezTo>
                    <a:pt x="2" y="10"/>
                    <a:pt x="1" y="13"/>
                    <a:pt x="1" y="15"/>
                  </a:cubicBezTo>
                  <a:cubicBezTo>
                    <a:pt x="0" y="16"/>
                    <a:pt x="0" y="18"/>
                    <a:pt x="0" y="20"/>
                  </a:cubicBezTo>
                  <a:cubicBezTo>
                    <a:pt x="0" y="26"/>
                    <a:pt x="3" y="30"/>
                    <a:pt x="6" y="30"/>
                  </a:cubicBezTo>
                  <a:cubicBezTo>
                    <a:pt x="10" y="30"/>
                    <a:pt x="13" y="26"/>
                    <a:pt x="13" y="20"/>
                  </a:cubicBezTo>
                  <a:cubicBezTo>
                    <a:pt x="13" y="18"/>
                    <a:pt x="12" y="16"/>
                    <a:pt x="12" y="15"/>
                  </a:cubicBezTo>
                  <a:close/>
                </a:path>
              </a:pathLst>
            </a:custGeom>
            <a:solidFill>
              <a:srgbClr val="CCE7E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latin typeface="Meiryo UI" panose="020B0604030504040204" pitchFamily="50" charset="-128"/>
                <a:ea typeface="Meiryo UI" panose="020B0604030504040204" pitchFamily="50" charset="-128"/>
              </a:endParaRPr>
            </a:p>
          </p:txBody>
        </p:sp>
        <p:sp>
          <p:nvSpPr>
            <p:cNvPr id="87" name="Freeform 11">
              <a:extLst>
                <a:ext uri="{FF2B5EF4-FFF2-40B4-BE49-F238E27FC236}">
                  <a16:creationId xmlns:a16="http://schemas.microsoft.com/office/drawing/2014/main" id="{E90F82B6-C7A2-472E-ACEA-3281A2B472EB}"/>
                </a:ext>
              </a:extLst>
            </p:cNvPr>
            <p:cNvSpPr>
              <a:spLocks/>
            </p:cNvSpPr>
            <p:nvPr/>
          </p:nvSpPr>
          <p:spPr bwMode="auto">
            <a:xfrm>
              <a:off x="3301" y="2498"/>
              <a:ext cx="477" cy="504"/>
            </a:xfrm>
            <a:custGeom>
              <a:avLst/>
              <a:gdLst>
                <a:gd name="T0" fmla="*/ 188 w 506"/>
                <a:gd name="T1" fmla="*/ 426 h 535"/>
                <a:gd name="T2" fmla="*/ 313 w 506"/>
                <a:gd name="T3" fmla="*/ 426 h 535"/>
                <a:gd name="T4" fmla="*/ 423 w 506"/>
                <a:gd name="T5" fmla="*/ 426 h 535"/>
                <a:gd name="T6" fmla="*/ 423 w 506"/>
                <a:gd name="T7" fmla="*/ 425 h 535"/>
                <a:gd name="T8" fmla="*/ 506 w 506"/>
                <a:gd name="T9" fmla="*/ 344 h 535"/>
                <a:gd name="T10" fmla="*/ 506 w 506"/>
                <a:gd name="T11" fmla="*/ 344 h 535"/>
                <a:gd name="T12" fmla="*/ 506 w 506"/>
                <a:gd name="T13" fmla="*/ 0 h 535"/>
                <a:gd name="T14" fmla="*/ 318 w 506"/>
                <a:gd name="T15" fmla="*/ 0 h 535"/>
                <a:gd name="T16" fmla="*/ 318 w 506"/>
                <a:gd name="T17" fmla="*/ 259 h 535"/>
                <a:gd name="T18" fmla="*/ 230 w 506"/>
                <a:gd name="T19" fmla="*/ 259 h 535"/>
                <a:gd name="T20" fmla="*/ 88 w 506"/>
                <a:gd name="T21" fmla="*/ 259 h 535"/>
                <a:gd name="T22" fmla="*/ 82 w 506"/>
                <a:gd name="T23" fmla="*/ 259 h 535"/>
                <a:gd name="T24" fmla="*/ 82 w 506"/>
                <a:gd name="T25" fmla="*/ 259 h 535"/>
                <a:gd name="T26" fmla="*/ 0 w 506"/>
                <a:gd name="T27" fmla="*/ 344 h 535"/>
                <a:gd name="T28" fmla="*/ 0 w 506"/>
                <a:gd name="T29" fmla="*/ 344 h 535"/>
                <a:gd name="T30" fmla="*/ 0 w 506"/>
                <a:gd name="T31" fmla="*/ 535 h 535"/>
                <a:gd name="T32" fmla="*/ 188 w 506"/>
                <a:gd name="T33" fmla="*/ 535 h 535"/>
                <a:gd name="T34" fmla="*/ 188 w 506"/>
                <a:gd name="T35" fmla="*/ 426 h 5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06" h="535">
                  <a:moveTo>
                    <a:pt x="188" y="426"/>
                  </a:moveTo>
                  <a:cubicBezTo>
                    <a:pt x="313" y="426"/>
                    <a:pt x="313" y="426"/>
                    <a:pt x="313" y="426"/>
                  </a:cubicBezTo>
                  <a:cubicBezTo>
                    <a:pt x="423" y="426"/>
                    <a:pt x="423" y="426"/>
                    <a:pt x="423" y="426"/>
                  </a:cubicBezTo>
                  <a:cubicBezTo>
                    <a:pt x="423" y="425"/>
                    <a:pt x="423" y="425"/>
                    <a:pt x="423" y="425"/>
                  </a:cubicBezTo>
                  <a:cubicBezTo>
                    <a:pt x="467" y="425"/>
                    <a:pt x="504" y="389"/>
                    <a:pt x="506" y="344"/>
                  </a:cubicBezTo>
                  <a:cubicBezTo>
                    <a:pt x="506" y="344"/>
                    <a:pt x="506" y="344"/>
                    <a:pt x="506" y="344"/>
                  </a:cubicBezTo>
                  <a:cubicBezTo>
                    <a:pt x="506" y="0"/>
                    <a:pt x="506" y="0"/>
                    <a:pt x="506" y="0"/>
                  </a:cubicBezTo>
                  <a:cubicBezTo>
                    <a:pt x="318" y="0"/>
                    <a:pt x="318" y="0"/>
                    <a:pt x="318" y="0"/>
                  </a:cubicBezTo>
                  <a:cubicBezTo>
                    <a:pt x="318" y="259"/>
                    <a:pt x="318" y="259"/>
                    <a:pt x="318" y="259"/>
                  </a:cubicBezTo>
                  <a:cubicBezTo>
                    <a:pt x="230" y="259"/>
                    <a:pt x="230" y="259"/>
                    <a:pt x="230" y="259"/>
                  </a:cubicBezTo>
                  <a:cubicBezTo>
                    <a:pt x="88" y="259"/>
                    <a:pt x="88" y="259"/>
                    <a:pt x="88" y="259"/>
                  </a:cubicBezTo>
                  <a:cubicBezTo>
                    <a:pt x="82" y="259"/>
                    <a:pt x="82" y="259"/>
                    <a:pt x="82" y="259"/>
                  </a:cubicBezTo>
                  <a:cubicBezTo>
                    <a:pt x="82" y="259"/>
                    <a:pt x="82" y="259"/>
                    <a:pt x="82" y="259"/>
                  </a:cubicBezTo>
                  <a:cubicBezTo>
                    <a:pt x="37" y="260"/>
                    <a:pt x="0" y="297"/>
                    <a:pt x="0" y="344"/>
                  </a:cubicBezTo>
                  <a:cubicBezTo>
                    <a:pt x="0" y="344"/>
                    <a:pt x="0" y="344"/>
                    <a:pt x="0" y="344"/>
                  </a:cubicBezTo>
                  <a:cubicBezTo>
                    <a:pt x="0" y="535"/>
                    <a:pt x="0" y="535"/>
                    <a:pt x="0" y="535"/>
                  </a:cubicBezTo>
                  <a:cubicBezTo>
                    <a:pt x="188" y="535"/>
                    <a:pt x="188" y="535"/>
                    <a:pt x="188" y="535"/>
                  </a:cubicBezTo>
                  <a:lnTo>
                    <a:pt x="188" y="426"/>
                  </a:lnTo>
                  <a:close/>
                </a:path>
              </a:pathLst>
            </a:custGeom>
            <a:solidFill>
              <a:srgbClr val="ACACA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latin typeface="Meiryo UI" panose="020B0604030504040204" pitchFamily="50" charset="-128"/>
                <a:ea typeface="Meiryo UI" panose="020B0604030504040204" pitchFamily="50" charset="-128"/>
              </a:endParaRPr>
            </a:p>
          </p:txBody>
        </p:sp>
        <p:sp>
          <p:nvSpPr>
            <p:cNvPr id="88" name="Freeform 12">
              <a:extLst>
                <a:ext uri="{FF2B5EF4-FFF2-40B4-BE49-F238E27FC236}">
                  <a16:creationId xmlns:a16="http://schemas.microsoft.com/office/drawing/2014/main" id="{58256C89-2AFD-4B29-A3C6-8228E1339B3A}"/>
                </a:ext>
              </a:extLst>
            </p:cNvPr>
            <p:cNvSpPr>
              <a:spLocks noEditPoints="1"/>
            </p:cNvSpPr>
            <p:nvPr/>
          </p:nvSpPr>
          <p:spPr bwMode="auto">
            <a:xfrm>
              <a:off x="3392" y="2351"/>
              <a:ext cx="604" cy="313"/>
            </a:xfrm>
            <a:custGeom>
              <a:avLst/>
              <a:gdLst>
                <a:gd name="T0" fmla="*/ 568 w 641"/>
                <a:gd name="T1" fmla="*/ 58 h 275"/>
                <a:gd name="T2" fmla="*/ 448 w 641"/>
                <a:gd name="T3" fmla="*/ 44 h 275"/>
                <a:gd name="T4" fmla="*/ 313 w 641"/>
                <a:gd name="T5" fmla="*/ 1 h 275"/>
                <a:gd name="T6" fmla="*/ 253 w 641"/>
                <a:gd name="T7" fmla="*/ 18 h 275"/>
                <a:gd name="T8" fmla="*/ 100 w 641"/>
                <a:gd name="T9" fmla="*/ 69 h 275"/>
                <a:gd name="T10" fmla="*/ 11 w 641"/>
                <a:gd name="T11" fmla="*/ 85 h 275"/>
                <a:gd name="T12" fmla="*/ 0 w 641"/>
                <a:gd name="T13" fmla="*/ 127 h 275"/>
                <a:gd name="T14" fmla="*/ 1 w 641"/>
                <a:gd name="T15" fmla="*/ 140 h 275"/>
                <a:gd name="T16" fmla="*/ 5 w 641"/>
                <a:gd name="T17" fmla="*/ 150 h 275"/>
                <a:gd name="T18" fmla="*/ 12 w 641"/>
                <a:gd name="T19" fmla="*/ 159 h 275"/>
                <a:gd name="T20" fmla="*/ 28 w 641"/>
                <a:gd name="T21" fmla="*/ 168 h 275"/>
                <a:gd name="T22" fmla="*/ 59 w 641"/>
                <a:gd name="T23" fmla="*/ 178 h 275"/>
                <a:gd name="T24" fmla="*/ 105 w 641"/>
                <a:gd name="T25" fmla="*/ 201 h 275"/>
                <a:gd name="T26" fmla="*/ 116 w 641"/>
                <a:gd name="T27" fmla="*/ 210 h 275"/>
                <a:gd name="T28" fmla="*/ 123 w 641"/>
                <a:gd name="T29" fmla="*/ 217 h 275"/>
                <a:gd name="T30" fmla="*/ 126 w 641"/>
                <a:gd name="T31" fmla="*/ 237 h 275"/>
                <a:gd name="T32" fmla="*/ 129 w 641"/>
                <a:gd name="T33" fmla="*/ 248 h 275"/>
                <a:gd name="T34" fmla="*/ 136 w 641"/>
                <a:gd name="T35" fmla="*/ 262 h 275"/>
                <a:gd name="T36" fmla="*/ 140 w 641"/>
                <a:gd name="T37" fmla="*/ 265 h 275"/>
                <a:gd name="T38" fmla="*/ 147 w 641"/>
                <a:gd name="T39" fmla="*/ 269 h 275"/>
                <a:gd name="T40" fmla="*/ 167 w 641"/>
                <a:gd name="T41" fmla="*/ 274 h 275"/>
                <a:gd name="T42" fmla="*/ 180 w 641"/>
                <a:gd name="T43" fmla="*/ 275 h 275"/>
                <a:gd name="T44" fmla="*/ 186 w 641"/>
                <a:gd name="T45" fmla="*/ 274 h 275"/>
                <a:gd name="T46" fmla="*/ 189 w 641"/>
                <a:gd name="T47" fmla="*/ 274 h 275"/>
                <a:gd name="T48" fmla="*/ 204 w 641"/>
                <a:gd name="T49" fmla="*/ 273 h 275"/>
                <a:gd name="T50" fmla="*/ 211 w 641"/>
                <a:gd name="T51" fmla="*/ 271 h 275"/>
                <a:gd name="T52" fmla="*/ 215 w 641"/>
                <a:gd name="T53" fmla="*/ 271 h 275"/>
                <a:gd name="T54" fmla="*/ 244 w 641"/>
                <a:gd name="T55" fmla="*/ 265 h 275"/>
                <a:gd name="T56" fmla="*/ 267 w 641"/>
                <a:gd name="T57" fmla="*/ 262 h 275"/>
                <a:gd name="T58" fmla="*/ 292 w 641"/>
                <a:gd name="T59" fmla="*/ 259 h 275"/>
                <a:gd name="T60" fmla="*/ 349 w 641"/>
                <a:gd name="T61" fmla="*/ 256 h 275"/>
                <a:gd name="T62" fmla="*/ 364 w 641"/>
                <a:gd name="T63" fmla="*/ 256 h 275"/>
                <a:gd name="T64" fmla="*/ 397 w 641"/>
                <a:gd name="T65" fmla="*/ 256 h 275"/>
                <a:gd name="T66" fmla="*/ 424 w 641"/>
                <a:gd name="T67" fmla="*/ 258 h 275"/>
                <a:gd name="T68" fmla="*/ 449 w 641"/>
                <a:gd name="T69" fmla="*/ 259 h 275"/>
                <a:gd name="T70" fmla="*/ 471 w 641"/>
                <a:gd name="T71" fmla="*/ 262 h 275"/>
                <a:gd name="T72" fmla="*/ 493 w 641"/>
                <a:gd name="T73" fmla="*/ 265 h 275"/>
                <a:gd name="T74" fmla="*/ 504 w 641"/>
                <a:gd name="T75" fmla="*/ 265 h 275"/>
                <a:gd name="T76" fmla="*/ 513 w 641"/>
                <a:gd name="T77" fmla="*/ 265 h 275"/>
                <a:gd name="T78" fmla="*/ 529 w 641"/>
                <a:gd name="T79" fmla="*/ 264 h 275"/>
                <a:gd name="T80" fmla="*/ 535 w 641"/>
                <a:gd name="T81" fmla="*/ 263 h 275"/>
                <a:gd name="T82" fmla="*/ 538 w 641"/>
                <a:gd name="T83" fmla="*/ 262 h 275"/>
                <a:gd name="T84" fmla="*/ 546 w 641"/>
                <a:gd name="T85" fmla="*/ 258 h 275"/>
                <a:gd name="T86" fmla="*/ 552 w 641"/>
                <a:gd name="T87" fmla="*/ 254 h 275"/>
                <a:gd name="T88" fmla="*/ 557 w 641"/>
                <a:gd name="T89" fmla="*/ 247 h 275"/>
                <a:gd name="T90" fmla="*/ 560 w 641"/>
                <a:gd name="T91" fmla="*/ 239 h 275"/>
                <a:gd name="T92" fmla="*/ 562 w 641"/>
                <a:gd name="T93" fmla="*/ 225 h 275"/>
                <a:gd name="T94" fmla="*/ 558 w 641"/>
                <a:gd name="T95" fmla="*/ 188 h 275"/>
                <a:gd name="T96" fmla="*/ 565 w 641"/>
                <a:gd name="T97" fmla="*/ 182 h 275"/>
                <a:gd name="T98" fmla="*/ 577 w 641"/>
                <a:gd name="T99" fmla="*/ 172 h 275"/>
                <a:gd name="T100" fmla="*/ 599 w 641"/>
                <a:gd name="T101" fmla="*/ 160 h 275"/>
                <a:gd name="T102" fmla="*/ 619 w 641"/>
                <a:gd name="T103" fmla="*/ 151 h 275"/>
                <a:gd name="T104" fmla="*/ 626 w 641"/>
                <a:gd name="T105" fmla="*/ 147 h 275"/>
                <a:gd name="T106" fmla="*/ 632 w 641"/>
                <a:gd name="T107" fmla="*/ 141 h 275"/>
                <a:gd name="T108" fmla="*/ 634 w 641"/>
                <a:gd name="T109" fmla="*/ 139 h 275"/>
                <a:gd name="T110" fmla="*/ 639 w 641"/>
                <a:gd name="T111" fmla="*/ 128 h 275"/>
                <a:gd name="T112" fmla="*/ 641 w 641"/>
                <a:gd name="T113" fmla="*/ 119 h 275"/>
                <a:gd name="T114" fmla="*/ 641 w 641"/>
                <a:gd name="T115" fmla="*/ 110 h 275"/>
                <a:gd name="T116" fmla="*/ 551 w 641"/>
                <a:gd name="T117" fmla="*/ 176 h 2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641" h="275">
                  <a:moveTo>
                    <a:pt x="635" y="77"/>
                  </a:moveTo>
                  <a:cubicBezTo>
                    <a:pt x="634" y="75"/>
                    <a:pt x="632" y="72"/>
                    <a:pt x="629" y="69"/>
                  </a:cubicBezTo>
                  <a:cubicBezTo>
                    <a:pt x="627" y="68"/>
                    <a:pt x="624" y="66"/>
                    <a:pt x="618" y="64"/>
                  </a:cubicBezTo>
                  <a:cubicBezTo>
                    <a:pt x="611" y="62"/>
                    <a:pt x="600" y="60"/>
                    <a:pt x="593" y="60"/>
                  </a:cubicBezTo>
                  <a:cubicBezTo>
                    <a:pt x="583" y="59"/>
                    <a:pt x="578" y="59"/>
                    <a:pt x="568" y="58"/>
                  </a:cubicBezTo>
                  <a:cubicBezTo>
                    <a:pt x="565" y="58"/>
                    <a:pt x="560" y="58"/>
                    <a:pt x="556" y="58"/>
                  </a:cubicBezTo>
                  <a:cubicBezTo>
                    <a:pt x="553" y="58"/>
                    <a:pt x="548" y="58"/>
                    <a:pt x="544" y="57"/>
                  </a:cubicBezTo>
                  <a:cubicBezTo>
                    <a:pt x="530" y="56"/>
                    <a:pt x="526" y="56"/>
                    <a:pt x="520" y="55"/>
                  </a:cubicBezTo>
                  <a:cubicBezTo>
                    <a:pt x="509" y="54"/>
                    <a:pt x="496" y="53"/>
                    <a:pt x="483" y="51"/>
                  </a:cubicBezTo>
                  <a:cubicBezTo>
                    <a:pt x="473" y="49"/>
                    <a:pt x="462" y="47"/>
                    <a:pt x="448" y="44"/>
                  </a:cubicBezTo>
                  <a:cubicBezTo>
                    <a:pt x="442" y="43"/>
                    <a:pt x="429" y="40"/>
                    <a:pt x="415" y="36"/>
                  </a:cubicBezTo>
                  <a:cubicBezTo>
                    <a:pt x="390" y="29"/>
                    <a:pt x="370" y="22"/>
                    <a:pt x="357" y="14"/>
                  </a:cubicBezTo>
                  <a:cubicBezTo>
                    <a:pt x="344" y="7"/>
                    <a:pt x="332" y="4"/>
                    <a:pt x="326" y="3"/>
                  </a:cubicBezTo>
                  <a:cubicBezTo>
                    <a:pt x="325" y="3"/>
                    <a:pt x="324" y="2"/>
                    <a:pt x="323" y="2"/>
                  </a:cubicBezTo>
                  <a:cubicBezTo>
                    <a:pt x="322" y="2"/>
                    <a:pt x="318" y="1"/>
                    <a:pt x="313" y="1"/>
                  </a:cubicBezTo>
                  <a:cubicBezTo>
                    <a:pt x="308" y="0"/>
                    <a:pt x="305" y="0"/>
                    <a:pt x="302" y="0"/>
                  </a:cubicBezTo>
                  <a:cubicBezTo>
                    <a:pt x="298" y="0"/>
                    <a:pt x="289" y="1"/>
                    <a:pt x="282" y="3"/>
                  </a:cubicBezTo>
                  <a:cubicBezTo>
                    <a:pt x="282" y="4"/>
                    <a:pt x="281" y="4"/>
                    <a:pt x="280" y="4"/>
                  </a:cubicBezTo>
                  <a:cubicBezTo>
                    <a:pt x="273" y="6"/>
                    <a:pt x="267" y="9"/>
                    <a:pt x="265" y="10"/>
                  </a:cubicBezTo>
                  <a:cubicBezTo>
                    <a:pt x="262" y="12"/>
                    <a:pt x="258" y="14"/>
                    <a:pt x="253" y="18"/>
                  </a:cubicBezTo>
                  <a:cubicBezTo>
                    <a:pt x="247" y="23"/>
                    <a:pt x="241" y="27"/>
                    <a:pt x="238" y="28"/>
                  </a:cubicBezTo>
                  <a:cubicBezTo>
                    <a:pt x="228" y="34"/>
                    <a:pt x="219" y="38"/>
                    <a:pt x="216" y="39"/>
                  </a:cubicBezTo>
                  <a:cubicBezTo>
                    <a:pt x="200" y="45"/>
                    <a:pt x="193" y="47"/>
                    <a:pt x="178" y="52"/>
                  </a:cubicBezTo>
                  <a:cubicBezTo>
                    <a:pt x="177" y="52"/>
                    <a:pt x="161" y="57"/>
                    <a:pt x="146" y="60"/>
                  </a:cubicBezTo>
                  <a:cubicBezTo>
                    <a:pt x="126" y="65"/>
                    <a:pt x="113" y="67"/>
                    <a:pt x="100" y="69"/>
                  </a:cubicBezTo>
                  <a:cubicBezTo>
                    <a:pt x="88" y="71"/>
                    <a:pt x="74" y="72"/>
                    <a:pt x="66" y="72"/>
                  </a:cubicBezTo>
                  <a:cubicBezTo>
                    <a:pt x="54" y="73"/>
                    <a:pt x="48" y="74"/>
                    <a:pt x="39" y="76"/>
                  </a:cubicBezTo>
                  <a:cubicBezTo>
                    <a:pt x="31" y="77"/>
                    <a:pt x="24" y="79"/>
                    <a:pt x="22" y="80"/>
                  </a:cubicBezTo>
                  <a:cubicBezTo>
                    <a:pt x="19" y="81"/>
                    <a:pt x="16" y="82"/>
                    <a:pt x="14" y="83"/>
                  </a:cubicBezTo>
                  <a:cubicBezTo>
                    <a:pt x="13" y="84"/>
                    <a:pt x="12" y="85"/>
                    <a:pt x="11" y="85"/>
                  </a:cubicBezTo>
                  <a:cubicBezTo>
                    <a:pt x="8" y="88"/>
                    <a:pt x="6" y="91"/>
                    <a:pt x="5" y="92"/>
                  </a:cubicBezTo>
                  <a:cubicBezTo>
                    <a:pt x="3" y="97"/>
                    <a:pt x="1" y="103"/>
                    <a:pt x="1" y="103"/>
                  </a:cubicBezTo>
                  <a:cubicBezTo>
                    <a:pt x="0" y="109"/>
                    <a:pt x="0" y="112"/>
                    <a:pt x="0" y="118"/>
                  </a:cubicBezTo>
                  <a:cubicBezTo>
                    <a:pt x="0" y="120"/>
                    <a:pt x="0" y="123"/>
                    <a:pt x="0" y="125"/>
                  </a:cubicBezTo>
                  <a:cubicBezTo>
                    <a:pt x="0" y="126"/>
                    <a:pt x="0" y="126"/>
                    <a:pt x="0" y="127"/>
                  </a:cubicBezTo>
                  <a:cubicBezTo>
                    <a:pt x="0" y="130"/>
                    <a:pt x="0" y="133"/>
                    <a:pt x="0" y="135"/>
                  </a:cubicBezTo>
                  <a:cubicBezTo>
                    <a:pt x="0" y="135"/>
                    <a:pt x="0" y="136"/>
                    <a:pt x="0" y="136"/>
                  </a:cubicBezTo>
                  <a:cubicBezTo>
                    <a:pt x="0" y="136"/>
                    <a:pt x="1" y="137"/>
                    <a:pt x="1" y="137"/>
                  </a:cubicBezTo>
                  <a:cubicBezTo>
                    <a:pt x="1" y="138"/>
                    <a:pt x="1" y="138"/>
                    <a:pt x="1" y="139"/>
                  </a:cubicBezTo>
                  <a:cubicBezTo>
                    <a:pt x="1" y="139"/>
                    <a:pt x="1" y="139"/>
                    <a:pt x="1" y="140"/>
                  </a:cubicBezTo>
                  <a:cubicBezTo>
                    <a:pt x="1" y="140"/>
                    <a:pt x="1" y="140"/>
                    <a:pt x="1" y="141"/>
                  </a:cubicBezTo>
                  <a:cubicBezTo>
                    <a:pt x="2" y="142"/>
                    <a:pt x="2" y="143"/>
                    <a:pt x="2" y="143"/>
                  </a:cubicBezTo>
                  <a:cubicBezTo>
                    <a:pt x="2" y="143"/>
                    <a:pt x="2" y="144"/>
                    <a:pt x="2" y="144"/>
                  </a:cubicBezTo>
                  <a:cubicBezTo>
                    <a:pt x="3" y="146"/>
                    <a:pt x="4" y="148"/>
                    <a:pt x="5" y="150"/>
                  </a:cubicBezTo>
                  <a:cubicBezTo>
                    <a:pt x="5" y="150"/>
                    <a:pt x="5" y="150"/>
                    <a:pt x="5" y="150"/>
                  </a:cubicBezTo>
                  <a:cubicBezTo>
                    <a:pt x="6" y="153"/>
                    <a:pt x="8" y="155"/>
                    <a:pt x="10" y="157"/>
                  </a:cubicBezTo>
                  <a:cubicBezTo>
                    <a:pt x="10" y="157"/>
                    <a:pt x="10" y="157"/>
                    <a:pt x="10" y="157"/>
                  </a:cubicBezTo>
                  <a:cubicBezTo>
                    <a:pt x="10" y="157"/>
                    <a:pt x="10" y="157"/>
                    <a:pt x="10" y="157"/>
                  </a:cubicBezTo>
                  <a:cubicBezTo>
                    <a:pt x="10" y="158"/>
                    <a:pt x="10" y="158"/>
                    <a:pt x="11" y="158"/>
                  </a:cubicBezTo>
                  <a:cubicBezTo>
                    <a:pt x="11" y="158"/>
                    <a:pt x="11" y="159"/>
                    <a:pt x="12" y="159"/>
                  </a:cubicBezTo>
                  <a:cubicBezTo>
                    <a:pt x="12" y="159"/>
                    <a:pt x="12" y="159"/>
                    <a:pt x="12" y="159"/>
                  </a:cubicBezTo>
                  <a:cubicBezTo>
                    <a:pt x="13" y="160"/>
                    <a:pt x="14" y="161"/>
                    <a:pt x="15" y="161"/>
                  </a:cubicBezTo>
                  <a:cubicBezTo>
                    <a:pt x="16" y="163"/>
                    <a:pt x="18" y="163"/>
                    <a:pt x="19" y="164"/>
                  </a:cubicBezTo>
                  <a:cubicBezTo>
                    <a:pt x="19" y="164"/>
                    <a:pt x="20" y="164"/>
                    <a:pt x="20" y="164"/>
                  </a:cubicBezTo>
                  <a:cubicBezTo>
                    <a:pt x="22" y="166"/>
                    <a:pt x="25" y="167"/>
                    <a:pt x="28" y="168"/>
                  </a:cubicBezTo>
                  <a:cubicBezTo>
                    <a:pt x="29" y="168"/>
                    <a:pt x="29" y="168"/>
                    <a:pt x="29" y="168"/>
                  </a:cubicBezTo>
                  <a:cubicBezTo>
                    <a:pt x="31" y="169"/>
                    <a:pt x="32" y="169"/>
                    <a:pt x="34" y="170"/>
                  </a:cubicBezTo>
                  <a:cubicBezTo>
                    <a:pt x="34" y="170"/>
                    <a:pt x="34" y="170"/>
                    <a:pt x="34" y="170"/>
                  </a:cubicBezTo>
                  <a:cubicBezTo>
                    <a:pt x="37" y="171"/>
                    <a:pt x="40" y="172"/>
                    <a:pt x="42" y="173"/>
                  </a:cubicBezTo>
                  <a:cubicBezTo>
                    <a:pt x="47" y="174"/>
                    <a:pt x="54" y="176"/>
                    <a:pt x="59" y="178"/>
                  </a:cubicBezTo>
                  <a:cubicBezTo>
                    <a:pt x="62" y="179"/>
                    <a:pt x="66" y="181"/>
                    <a:pt x="72" y="183"/>
                  </a:cubicBezTo>
                  <a:cubicBezTo>
                    <a:pt x="73" y="184"/>
                    <a:pt x="74" y="184"/>
                    <a:pt x="76" y="185"/>
                  </a:cubicBezTo>
                  <a:cubicBezTo>
                    <a:pt x="82" y="188"/>
                    <a:pt x="88" y="191"/>
                    <a:pt x="92" y="193"/>
                  </a:cubicBezTo>
                  <a:cubicBezTo>
                    <a:pt x="93" y="194"/>
                    <a:pt x="94" y="194"/>
                    <a:pt x="95" y="195"/>
                  </a:cubicBezTo>
                  <a:cubicBezTo>
                    <a:pt x="99" y="197"/>
                    <a:pt x="102" y="199"/>
                    <a:pt x="105" y="201"/>
                  </a:cubicBezTo>
                  <a:cubicBezTo>
                    <a:pt x="105" y="201"/>
                    <a:pt x="105" y="201"/>
                    <a:pt x="105" y="201"/>
                  </a:cubicBezTo>
                  <a:cubicBezTo>
                    <a:pt x="106" y="202"/>
                    <a:pt x="107" y="203"/>
                    <a:pt x="108" y="204"/>
                  </a:cubicBezTo>
                  <a:cubicBezTo>
                    <a:pt x="108" y="204"/>
                    <a:pt x="109" y="204"/>
                    <a:pt x="109" y="204"/>
                  </a:cubicBezTo>
                  <a:cubicBezTo>
                    <a:pt x="112" y="206"/>
                    <a:pt x="114" y="208"/>
                    <a:pt x="115" y="209"/>
                  </a:cubicBezTo>
                  <a:cubicBezTo>
                    <a:pt x="115" y="209"/>
                    <a:pt x="115" y="210"/>
                    <a:pt x="116" y="210"/>
                  </a:cubicBezTo>
                  <a:cubicBezTo>
                    <a:pt x="116" y="210"/>
                    <a:pt x="117" y="211"/>
                    <a:pt x="118" y="212"/>
                  </a:cubicBezTo>
                  <a:cubicBezTo>
                    <a:pt x="119" y="213"/>
                    <a:pt x="120" y="214"/>
                    <a:pt x="121" y="215"/>
                  </a:cubicBezTo>
                  <a:cubicBezTo>
                    <a:pt x="122" y="216"/>
                    <a:pt x="122" y="216"/>
                    <a:pt x="122" y="216"/>
                  </a:cubicBezTo>
                  <a:cubicBezTo>
                    <a:pt x="122" y="216"/>
                    <a:pt x="122" y="217"/>
                    <a:pt x="123" y="217"/>
                  </a:cubicBezTo>
                  <a:cubicBezTo>
                    <a:pt x="123" y="217"/>
                    <a:pt x="123" y="217"/>
                    <a:pt x="123" y="217"/>
                  </a:cubicBezTo>
                  <a:cubicBezTo>
                    <a:pt x="124" y="218"/>
                    <a:pt x="125" y="219"/>
                    <a:pt x="126" y="221"/>
                  </a:cubicBezTo>
                  <a:cubicBezTo>
                    <a:pt x="126" y="226"/>
                    <a:pt x="126" y="226"/>
                    <a:pt x="126" y="226"/>
                  </a:cubicBezTo>
                  <a:cubicBezTo>
                    <a:pt x="126" y="228"/>
                    <a:pt x="126" y="229"/>
                    <a:pt x="126" y="231"/>
                  </a:cubicBezTo>
                  <a:cubicBezTo>
                    <a:pt x="126" y="232"/>
                    <a:pt x="126" y="232"/>
                    <a:pt x="126" y="232"/>
                  </a:cubicBezTo>
                  <a:cubicBezTo>
                    <a:pt x="126" y="234"/>
                    <a:pt x="126" y="235"/>
                    <a:pt x="126" y="237"/>
                  </a:cubicBezTo>
                  <a:cubicBezTo>
                    <a:pt x="126" y="237"/>
                    <a:pt x="127" y="237"/>
                    <a:pt x="127" y="238"/>
                  </a:cubicBezTo>
                  <a:cubicBezTo>
                    <a:pt x="127" y="239"/>
                    <a:pt x="127" y="240"/>
                    <a:pt x="127" y="242"/>
                  </a:cubicBezTo>
                  <a:cubicBezTo>
                    <a:pt x="127" y="242"/>
                    <a:pt x="127" y="243"/>
                    <a:pt x="128" y="244"/>
                  </a:cubicBezTo>
                  <a:cubicBezTo>
                    <a:pt x="128" y="244"/>
                    <a:pt x="128" y="245"/>
                    <a:pt x="128" y="246"/>
                  </a:cubicBezTo>
                  <a:cubicBezTo>
                    <a:pt x="128" y="246"/>
                    <a:pt x="128" y="247"/>
                    <a:pt x="129" y="248"/>
                  </a:cubicBezTo>
                  <a:cubicBezTo>
                    <a:pt x="129" y="248"/>
                    <a:pt x="129" y="248"/>
                    <a:pt x="129" y="248"/>
                  </a:cubicBezTo>
                  <a:cubicBezTo>
                    <a:pt x="129" y="250"/>
                    <a:pt x="130" y="252"/>
                    <a:pt x="131" y="255"/>
                  </a:cubicBezTo>
                  <a:cubicBezTo>
                    <a:pt x="132" y="256"/>
                    <a:pt x="132" y="256"/>
                    <a:pt x="132" y="257"/>
                  </a:cubicBezTo>
                  <a:cubicBezTo>
                    <a:pt x="133" y="257"/>
                    <a:pt x="133" y="258"/>
                    <a:pt x="133" y="259"/>
                  </a:cubicBezTo>
                  <a:cubicBezTo>
                    <a:pt x="134" y="260"/>
                    <a:pt x="135" y="261"/>
                    <a:pt x="136" y="262"/>
                  </a:cubicBezTo>
                  <a:cubicBezTo>
                    <a:pt x="136" y="262"/>
                    <a:pt x="136" y="262"/>
                    <a:pt x="136" y="262"/>
                  </a:cubicBezTo>
                  <a:cubicBezTo>
                    <a:pt x="136" y="262"/>
                    <a:pt x="136" y="262"/>
                    <a:pt x="136" y="262"/>
                  </a:cubicBezTo>
                  <a:cubicBezTo>
                    <a:pt x="136" y="262"/>
                    <a:pt x="137" y="262"/>
                    <a:pt x="137" y="263"/>
                  </a:cubicBezTo>
                  <a:cubicBezTo>
                    <a:pt x="137" y="263"/>
                    <a:pt x="138" y="264"/>
                    <a:pt x="138" y="264"/>
                  </a:cubicBezTo>
                  <a:cubicBezTo>
                    <a:pt x="139" y="264"/>
                    <a:pt x="139" y="265"/>
                    <a:pt x="140" y="265"/>
                  </a:cubicBezTo>
                  <a:cubicBezTo>
                    <a:pt x="140" y="265"/>
                    <a:pt x="141" y="266"/>
                    <a:pt x="141" y="266"/>
                  </a:cubicBezTo>
                  <a:cubicBezTo>
                    <a:pt x="141" y="266"/>
                    <a:pt x="142" y="267"/>
                    <a:pt x="142" y="267"/>
                  </a:cubicBezTo>
                  <a:cubicBezTo>
                    <a:pt x="143" y="267"/>
                    <a:pt x="143" y="268"/>
                    <a:pt x="144" y="268"/>
                  </a:cubicBezTo>
                  <a:cubicBezTo>
                    <a:pt x="144" y="268"/>
                    <a:pt x="145" y="268"/>
                    <a:pt x="145" y="269"/>
                  </a:cubicBezTo>
                  <a:cubicBezTo>
                    <a:pt x="146" y="269"/>
                    <a:pt x="146" y="269"/>
                    <a:pt x="147" y="269"/>
                  </a:cubicBezTo>
                  <a:cubicBezTo>
                    <a:pt x="151" y="271"/>
                    <a:pt x="155" y="272"/>
                    <a:pt x="159" y="273"/>
                  </a:cubicBezTo>
                  <a:cubicBezTo>
                    <a:pt x="160" y="273"/>
                    <a:pt x="160" y="273"/>
                    <a:pt x="161" y="273"/>
                  </a:cubicBezTo>
                  <a:cubicBezTo>
                    <a:pt x="162" y="274"/>
                    <a:pt x="162" y="274"/>
                    <a:pt x="163" y="274"/>
                  </a:cubicBezTo>
                  <a:cubicBezTo>
                    <a:pt x="164" y="274"/>
                    <a:pt x="165" y="274"/>
                    <a:pt x="165" y="274"/>
                  </a:cubicBezTo>
                  <a:cubicBezTo>
                    <a:pt x="166" y="274"/>
                    <a:pt x="166" y="274"/>
                    <a:pt x="167" y="274"/>
                  </a:cubicBezTo>
                  <a:cubicBezTo>
                    <a:pt x="168" y="274"/>
                    <a:pt x="168" y="274"/>
                    <a:pt x="169" y="274"/>
                  </a:cubicBezTo>
                  <a:cubicBezTo>
                    <a:pt x="170" y="274"/>
                    <a:pt x="171" y="275"/>
                    <a:pt x="172" y="275"/>
                  </a:cubicBezTo>
                  <a:cubicBezTo>
                    <a:pt x="173" y="275"/>
                    <a:pt x="175" y="275"/>
                    <a:pt x="176" y="275"/>
                  </a:cubicBezTo>
                  <a:cubicBezTo>
                    <a:pt x="177" y="275"/>
                    <a:pt x="179" y="275"/>
                    <a:pt x="180" y="275"/>
                  </a:cubicBezTo>
                  <a:cubicBezTo>
                    <a:pt x="180" y="275"/>
                    <a:pt x="180" y="275"/>
                    <a:pt x="180" y="275"/>
                  </a:cubicBezTo>
                  <a:cubicBezTo>
                    <a:pt x="181" y="275"/>
                    <a:pt x="182" y="275"/>
                    <a:pt x="183" y="275"/>
                  </a:cubicBezTo>
                  <a:cubicBezTo>
                    <a:pt x="183" y="275"/>
                    <a:pt x="184" y="275"/>
                    <a:pt x="184" y="275"/>
                  </a:cubicBezTo>
                  <a:cubicBezTo>
                    <a:pt x="184" y="275"/>
                    <a:pt x="184" y="275"/>
                    <a:pt x="185" y="275"/>
                  </a:cubicBezTo>
                  <a:cubicBezTo>
                    <a:pt x="185" y="275"/>
                    <a:pt x="185" y="274"/>
                    <a:pt x="186" y="274"/>
                  </a:cubicBezTo>
                  <a:cubicBezTo>
                    <a:pt x="186" y="274"/>
                    <a:pt x="186" y="274"/>
                    <a:pt x="186" y="274"/>
                  </a:cubicBezTo>
                  <a:cubicBezTo>
                    <a:pt x="186" y="274"/>
                    <a:pt x="187" y="274"/>
                    <a:pt x="187" y="274"/>
                  </a:cubicBezTo>
                  <a:cubicBezTo>
                    <a:pt x="188" y="274"/>
                    <a:pt x="188" y="274"/>
                    <a:pt x="188" y="274"/>
                  </a:cubicBezTo>
                  <a:cubicBezTo>
                    <a:pt x="188" y="274"/>
                    <a:pt x="188" y="274"/>
                    <a:pt x="188" y="274"/>
                  </a:cubicBezTo>
                  <a:cubicBezTo>
                    <a:pt x="188" y="274"/>
                    <a:pt x="188" y="274"/>
                    <a:pt x="188" y="274"/>
                  </a:cubicBezTo>
                  <a:cubicBezTo>
                    <a:pt x="188" y="274"/>
                    <a:pt x="189" y="274"/>
                    <a:pt x="189" y="274"/>
                  </a:cubicBezTo>
                  <a:cubicBezTo>
                    <a:pt x="190" y="274"/>
                    <a:pt x="191" y="274"/>
                    <a:pt x="192" y="274"/>
                  </a:cubicBezTo>
                  <a:cubicBezTo>
                    <a:pt x="192" y="274"/>
                    <a:pt x="192" y="274"/>
                    <a:pt x="192" y="274"/>
                  </a:cubicBezTo>
                  <a:cubicBezTo>
                    <a:pt x="193" y="274"/>
                    <a:pt x="194" y="274"/>
                    <a:pt x="196" y="274"/>
                  </a:cubicBezTo>
                  <a:cubicBezTo>
                    <a:pt x="197" y="273"/>
                    <a:pt x="199" y="273"/>
                    <a:pt x="200" y="273"/>
                  </a:cubicBezTo>
                  <a:cubicBezTo>
                    <a:pt x="200" y="273"/>
                    <a:pt x="201" y="273"/>
                    <a:pt x="204" y="273"/>
                  </a:cubicBezTo>
                  <a:cubicBezTo>
                    <a:pt x="204" y="273"/>
                    <a:pt x="204" y="273"/>
                    <a:pt x="204" y="273"/>
                  </a:cubicBezTo>
                  <a:cubicBezTo>
                    <a:pt x="205" y="272"/>
                    <a:pt x="206" y="272"/>
                    <a:pt x="206" y="272"/>
                  </a:cubicBezTo>
                  <a:cubicBezTo>
                    <a:pt x="207" y="272"/>
                    <a:pt x="207" y="272"/>
                    <a:pt x="207" y="272"/>
                  </a:cubicBezTo>
                  <a:cubicBezTo>
                    <a:pt x="207" y="272"/>
                    <a:pt x="208" y="272"/>
                    <a:pt x="209" y="272"/>
                  </a:cubicBezTo>
                  <a:cubicBezTo>
                    <a:pt x="209" y="272"/>
                    <a:pt x="209" y="272"/>
                    <a:pt x="211" y="271"/>
                  </a:cubicBezTo>
                  <a:cubicBezTo>
                    <a:pt x="211" y="271"/>
                    <a:pt x="211" y="271"/>
                    <a:pt x="211" y="271"/>
                  </a:cubicBezTo>
                  <a:cubicBezTo>
                    <a:pt x="211" y="271"/>
                    <a:pt x="211" y="271"/>
                    <a:pt x="211" y="271"/>
                  </a:cubicBezTo>
                  <a:cubicBezTo>
                    <a:pt x="212" y="271"/>
                    <a:pt x="212" y="271"/>
                    <a:pt x="213" y="271"/>
                  </a:cubicBezTo>
                  <a:cubicBezTo>
                    <a:pt x="214" y="271"/>
                    <a:pt x="214" y="271"/>
                    <a:pt x="214" y="271"/>
                  </a:cubicBezTo>
                  <a:cubicBezTo>
                    <a:pt x="215" y="271"/>
                    <a:pt x="215" y="271"/>
                    <a:pt x="215" y="271"/>
                  </a:cubicBezTo>
                  <a:cubicBezTo>
                    <a:pt x="218" y="270"/>
                    <a:pt x="221" y="269"/>
                    <a:pt x="222" y="269"/>
                  </a:cubicBezTo>
                  <a:cubicBezTo>
                    <a:pt x="222" y="269"/>
                    <a:pt x="222" y="269"/>
                    <a:pt x="223" y="269"/>
                  </a:cubicBezTo>
                  <a:cubicBezTo>
                    <a:pt x="225" y="269"/>
                    <a:pt x="231" y="267"/>
                    <a:pt x="239" y="266"/>
                  </a:cubicBezTo>
                  <a:cubicBezTo>
                    <a:pt x="240" y="266"/>
                    <a:pt x="242" y="265"/>
                    <a:pt x="244" y="265"/>
                  </a:cubicBezTo>
                  <a:cubicBezTo>
                    <a:pt x="244" y="265"/>
                    <a:pt x="244" y="265"/>
                    <a:pt x="244" y="265"/>
                  </a:cubicBezTo>
                  <a:cubicBezTo>
                    <a:pt x="244" y="265"/>
                    <a:pt x="244" y="265"/>
                    <a:pt x="244" y="265"/>
                  </a:cubicBezTo>
                  <a:cubicBezTo>
                    <a:pt x="248" y="265"/>
                    <a:pt x="251" y="264"/>
                    <a:pt x="255" y="263"/>
                  </a:cubicBezTo>
                  <a:cubicBezTo>
                    <a:pt x="258" y="263"/>
                    <a:pt x="260" y="263"/>
                    <a:pt x="262" y="263"/>
                  </a:cubicBezTo>
                  <a:cubicBezTo>
                    <a:pt x="264" y="262"/>
                    <a:pt x="266" y="262"/>
                    <a:pt x="267" y="262"/>
                  </a:cubicBezTo>
                  <a:cubicBezTo>
                    <a:pt x="267" y="262"/>
                    <a:pt x="267" y="262"/>
                    <a:pt x="267" y="262"/>
                  </a:cubicBezTo>
                  <a:cubicBezTo>
                    <a:pt x="268" y="262"/>
                    <a:pt x="271" y="261"/>
                    <a:pt x="273" y="261"/>
                  </a:cubicBezTo>
                  <a:cubicBezTo>
                    <a:pt x="275" y="261"/>
                    <a:pt x="278" y="261"/>
                    <a:pt x="279" y="261"/>
                  </a:cubicBezTo>
                  <a:cubicBezTo>
                    <a:pt x="279" y="261"/>
                    <a:pt x="279" y="261"/>
                    <a:pt x="279" y="261"/>
                  </a:cubicBezTo>
                  <a:cubicBezTo>
                    <a:pt x="281" y="260"/>
                    <a:pt x="284" y="260"/>
                    <a:pt x="286" y="260"/>
                  </a:cubicBezTo>
                  <a:cubicBezTo>
                    <a:pt x="287" y="260"/>
                    <a:pt x="290" y="260"/>
                    <a:pt x="292" y="259"/>
                  </a:cubicBezTo>
                  <a:cubicBezTo>
                    <a:pt x="292" y="259"/>
                    <a:pt x="292" y="259"/>
                    <a:pt x="292" y="259"/>
                  </a:cubicBezTo>
                  <a:cubicBezTo>
                    <a:pt x="298" y="259"/>
                    <a:pt x="303" y="258"/>
                    <a:pt x="308" y="258"/>
                  </a:cubicBezTo>
                  <a:cubicBezTo>
                    <a:pt x="314" y="258"/>
                    <a:pt x="318" y="258"/>
                    <a:pt x="318" y="258"/>
                  </a:cubicBezTo>
                  <a:cubicBezTo>
                    <a:pt x="318" y="258"/>
                    <a:pt x="324" y="257"/>
                    <a:pt x="332" y="257"/>
                  </a:cubicBezTo>
                  <a:cubicBezTo>
                    <a:pt x="337" y="257"/>
                    <a:pt x="342" y="256"/>
                    <a:pt x="349" y="256"/>
                  </a:cubicBezTo>
                  <a:cubicBezTo>
                    <a:pt x="350" y="256"/>
                    <a:pt x="350" y="256"/>
                    <a:pt x="351" y="256"/>
                  </a:cubicBezTo>
                  <a:cubicBezTo>
                    <a:pt x="352" y="256"/>
                    <a:pt x="352" y="256"/>
                    <a:pt x="353" y="256"/>
                  </a:cubicBezTo>
                  <a:cubicBezTo>
                    <a:pt x="354" y="256"/>
                    <a:pt x="356" y="256"/>
                    <a:pt x="358" y="256"/>
                  </a:cubicBezTo>
                  <a:cubicBezTo>
                    <a:pt x="359" y="256"/>
                    <a:pt x="359" y="256"/>
                    <a:pt x="360" y="256"/>
                  </a:cubicBezTo>
                  <a:cubicBezTo>
                    <a:pt x="361" y="256"/>
                    <a:pt x="363" y="256"/>
                    <a:pt x="364" y="256"/>
                  </a:cubicBezTo>
                  <a:cubicBezTo>
                    <a:pt x="366" y="256"/>
                    <a:pt x="368" y="256"/>
                    <a:pt x="370" y="256"/>
                  </a:cubicBezTo>
                  <a:cubicBezTo>
                    <a:pt x="371" y="256"/>
                    <a:pt x="371" y="256"/>
                    <a:pt x="371" y="256"/>
                  </a:cubicBezTo>
                  <a:cubicBezTo>
                    <a:pt x="373" y="256"/>
                    <a:pt x="375" y="256"/>
                    <a:pt x="377" y="256"/>
                  </a:cubicBezTo>
                  <a:cubicBezTo>
                    <a:pt x="382" y="256"/>
                    <a:pt x="387" y="256"/>
                    <a:pt x="391" y="256"/>
                  </a:cubicBezTo>
                  <a:cubicBezTo>
                    <a:pt x="393" y="256"/>
                    <a:pt x="394" y="256"/>
                    <a:pt x="397" y="256"/>
                  </a:cubicBezTo>
                  <a:cubicBezTo>
                    <a:pt x="397" y="256"/>
                    <a:pt x="398" y="256"/>
                    <a:pt x="399" y="256"/>
                  </a:cubicBezTo>
                  <a:cubicBezTo>
                    <a:pt x="403" y="257"/>
                    <a:pt x="407" y="257"/>
                    <a:pt x="410" y="257"/>
                  </a:cubicBezTo>
                  <a:cubicBezTo>
                    <a:pt x="413" y="257"/>
                    <a:pt x="414" y="257"/>
                    <a:pt x="415" y="257"/>
                  </a:cubicBezTo>
                  <a:cubicBezTo>
                    <a:pt x="416" y="257"/>
                    <a:pt x="417" y="257"/>
                    <a:pt x="418" y="257"/>
                  </a:cubicBezTo>
                  <a:cubicBezTo>
                    <a:pt x="420" y="257"/>
                    <a:pt x="422" y="257"/>
                    <a:pt x="424" y="258"/>
                  </a:cubicBezTo>
                  <a:cubicBezTo>
                    <a:pt x="428" y="258"/>
                    <a:pt x="430" y="258"/>
                    <a:pt x="430" y="258"/>
                  </a:cubicBezTo>
                  <a:cubicBezTo>
                    <a:pt x="434" y="258"/>
                    <a:pt x="436" y="258"/>
                    <a:pt x="438" y="259"/>
                  </a:cubicBezTo>
                  <a:cubicBezTo>
                    <a:pt x="439" y="259"/>
                    <a:pt x="441" y="259"/>
                    <a:pt x="442" y="259"/>
                  </a:cubicBezTo>
                  <a:cubicBezTo>
                    <a:pt x="442" y="259"/>
                    <a:pt x="442" y="259"/>
                    <a:pt x="443" y="259"/>
                  </a:cubicBezTo>
                  <a:cubicBezTo>
                    <a:pt x="444" y="259"/>
                    <a:pt x="447" y="259"/>
                    <a:pt x="449" y="259"/>
                  </a:cubicBezTo>
                  <a:cubicBezTo>
                    <a:pt x="449" y="259"/>
                    <a:pt x="449" y="259"/>
                    <a:pt x="449" y="259"/>
                  </a:cubicBezTo>
                  <a:cubicBezTo>
                    <a:pt x="454" y="260"/>
                    <a:pt x="459" y="261"/>
                    <a:pt x="460" y="261"/>
                  </a:cubicBezTo>
                  <a:cubicBezTo>
                    <a:pt x="460" y="261"/>
                    <a:pt x="460" y="261"/>
                    <a:pt x="460" y="261"/>
                  </a:cubicBezTo>
                  <a:cubicBezTo>
                    <a:pt x="462" y="261"/>
                    <a:pt x="465" y="261"/>
                    <a:pt x="466" y="262"/>
                  </a:cubicBezTo>
                  <a:cubicBezTo>
                    <a:pt x="468" y="262"/>
                    <a:pt x="470" y="262"/>
                    <a:pt x="471" y="262"/>
                  </a:cubicBezTo>
                  <a:cubicBezTo>
                    <a:pt x="473" y="262"/>
                    <a:pt x="474" y="263"/>
                    <a:pt x="476" y="263"/>
                  </a:cubicBezTo>
                  <a:cubicBezTo>
                    <a:pt x="476" y="263"/>
                    <a:pt x="476" y="263"/>
                    <a:pt x="476" y="263"/>
                  </a:cubicBezTo>
                  <a:cubicBezTo>
                    <a:pt x="476" y="263"/>
                    <a:pt x="483" y="264"/>
                    <a:pt x="491" y="264"/>
                  </a:cubicBezTo>
                  <a:cubicBezTo>
                    <a:pt x="492" y="265"/>
                    <a:pt x="492" y="265"/>
                    <a:pt x="493" y="265"/>
                  </a:cubicBezTo>
                  <a:cubicBezTo>
                    <a:pt x="493" y="265"/>
                    <a:pt x="493" y="265"/>
                    <a:pt x="493" y="265"/>
                  </a:cubicBezTo>
                  <a:cubicBezTo>
                    <a:pt x="495" y="265"/>
                    <a:pt x="496" y="265"/>
                    <a:pt x="497" y="265"/>
                  </a:cubicBezTo>
                  <a:cubicBezTo>
                    <a:pt x="497" y="265"/>
                    <a:pt x="497" y="265"/>
                    <a:pt x="497" y="265"/>
                  </a:cubicBezTo>
                  <a:cubicBezTo>
                    <a:pt x="498" y="265"/>
                    <a:pt x="498" y="265"/>
                    <a:pt x="498" y="265"/>
                  </a:cubicBezTo>
                  <a:cubicBezTo>
                    <a:pt x="500" y="265"/>
                    <a:pt x="501" y="265"/>
                    <a:pt x="502" y="265"/>
                  </a:cubicBezTo>
                  <a:cubicBezTo>
                    <a:pt x="503" y="265"/>
                    <a:pt x="503" y="265"/>
                    <a:pt x="504" y="265"/>
                  </a:cubicBezTo>
                  <a:cubicBezTo>
                    <a:pt x="504" y="265"/>
                    <a:pt x="505" y="265"/>
                    <a:pt x="505" y="265"/>
                  </a:cubicBezTo>
                  <a:cubicBezTo>
                    <a:pt x="506" y="265"/>
                    <a:pt x="507" y="265"/>
                    <a:pt x="507" y="265"/>
                  </a:cubicBezTo>
                  <a:cubicBezTo>
                    <a:pt x="508" y="265"/>
                    <a:pt x="509" y="265"/>
                    <a:pt x="509" y="265"/>
                  </a:cubicBezTo>
                  <a:cubicBezTo>
                    <a:pt x="510" y="265"/>
                    <a:pt x="511" y="265"/>
                    <a:pt x="511" y="265"/>
                  </a:cubicBezTo>
                  <a:cubicBezTo>
                    <a:pt x="512" y="265"/>
                    <a:pt x="512" y="265"/>
                    <a:pt x="513" y="265"/>
                  </a:cubicBezTo>
                  <a:cubicBezTo>
                    <a:pt x="514" y="265"/>
                    <a:pt x="514" y="265"/>
                    <a:pt x="515" y="265"/>
                  </a:cubicBezTo>
                  <a:cubicBezTo>
                    <a:pt x="515" y="265"/>
                    <a:pt x="515" y="265"/>
                    <a:pt x="515" y="265"/>
                  </a:cubicBezTo>
                  <a:cubicBezTo>
                    <a:pt x="519" y="265"/>
                    <a:pt x="521" y="265"/>
                    <a:pt x="524" y="265"/>
                  </a:cubicBezTo>
                  <a:cubicBezTo>
                    <a:pt x="524" y="265"/>
                    <a:pt x="524" y="265"/>
                    <a:pt x="525" y="265"/>
                  </a:cubicBezTo>
                  <a:cubicBezTo>
                    <a:pt x="526" y="264"/>
                    <a:pt x="527" y="264"/>
                    <a:pt x="529" y="264"/>
                  </a:cubicBezTo>
                  <a:cubicBezTo>
                    <a:pt x="529" y="264"/>
                    <a:pt x="529" y="264"/>
                    <a:pt x="529" y="264"/>
                  </a:cubicBezTo>
                  <a:cubicBezTo>
                    <a:pt x="529" y="264"/>
                    <a:pt x="530" y="264"/>
                    <a:pt x="530" y="264"/>
                  </a:cubicBezTo>
                  <a:cubicBezTo>
                    <a:pt x="531" y="264"/>
                    <a:pt x="531" y="264"/>
                    <a:pt x="532" y="263"/>
                  </a:cubicBezTo>
                  <a:cubicBezTo>
                    <a:pt x="532" y="263"/>
                    <a:pt x="532" y="263"/>
                    <a:pt x="532" y="263"/>
                  </a:cubicBezTo>
                  <a:cubicBezTo>
                    <a:pt x="533" y="263"/>
                    <a:pt x="534" y="263"/>
                    <a:pt x="535" y="263"/>
                  </a:cubicBezTo>
                  <a:cubicBezTo>
                    <a:pt x="535" y="263"/>
                    <a:pt x="535" y="263"/>
                    <a:pt x="535" y="263"/>
                  </a:cubicBezTo>
                  <a:cubicBezTo>
                    <a:pt x="535" y="263"/>
                    <a:pt x="535" y="263"/>
                    <a:pt x="535" y="263"/>
                  </a:cubicBezTo>
                  <a:cubicBezTo>
                    <a:pt x="535" y="263"/>
                    <a:pt x="536" y="262"/>
                    <a:pt x="536" y="262"/>
                  </a:cubicBezTo>
                  <a:cubicBezTo>
                    <a:pt x="537" y="262"/>
                    <a:pt x="537" y="262"/>
                    <a:pt x="537" y="262"/>
                  </a:cubicBezTo>
                  <a:cubicBezTo>
                    <a:pt x="538" y="262"/>
                    <a:pt x="538" y="262"/>
                    <a:pt x="538" y="262"/>
                  </a:cubicBezTo>
                  <a:cubicBezTo>
                    <a:pt x="539" y="261"/>
                    <a:pt x="540" y="261"/>
                    <a:pt x="541" y="261"/>
                  </a:cubicBezTo>
                  <a:cubicBezTo>
                    <a:pt x="541" y="261"/>
                    <a:pt x="542" y="260"/>
                    <a:pt x="543" y="260"/>
                  </a:cubicBezTo>
                  <a:cubicBezTo>
                    <a:pt x="543" y="260"/>
                    <a:pt x="543" y="260"/>
                    <a:pt x="544" y="260"/>
                  </a:cubicBezTo>
                  <a:cubicBezTo>
                    <a:pt x="544" y="259"/>
                    <a:pt x="545" y="259"/>
                    <a:pt x="546" y="258"/>
                  </a:cubicBezTo>
                  <a:cubicBezTo>
                    <a:pt x="546" y="258"/>
                    <a:pt x="546" y="258"/>
                    <a:pt x="546" y="258"/>
                  </a:cubicBezTo>
                  <a:cubicBezTo>
                    <a:pt x="548" y="257"/>
                    <a:pt x="549" y="257"/>
                    <a:pt x="550" y="255"/>
                  </a:cubicBezTo>
                  <a:cubicBezTo>
                    <a:pt x="550" y="255"/>
                    <a:pt x="550" y="255"/>
                    <a:pt x="550" y="255"/>
                  </a:cubicBezTo>
                  <a:cubicBezTo>
                    <a:pt x="550" y="255"/>
                    <a:pt x="550" y="255"/>
                    <a:pt x="550" y="255"/>
                  </a:cubicBezTo>
                  <a:cubicBezTo>
                    <a:pt x="551" y="255"/>
                    <a:pt x="551" y="254"/>
                    <a:pt x="552" y="254"/>
                  </a:cubicBezTo>
                  <a:cubicBezTo>
                    <a:pt x="552" y="254"/>
                    <a:pt x="552" y="254"/>
                    <a:pt x="552" y="254"/>
                  </a:cubicBezTo>
                  <a:cubicBezTo>
                    <a:pt x="553" y="253"/>
                    <a:pt x="553" y="253"/>
                    <a:pt x="553" y="253"/>
                  </a:cubicBezTo>
                  <a:cubicBezTo>
                    <a:pt x="553" y="253"/>
                    <a:pt x="553" y="253"/>
                    <a:pt x="553" y="252"/>
                  </a:cubicBezTo>
                  <a:cubicBezTo>
                    <a:pt x="554" y="252"/>
                    <a:pt x="554" y="252"/>
                    <a:pt x="554" y="252"/>
                  </a:cubicBezTo>
                  <a:cubicBezTo>
                    <a:pt x="554" y="251"/>
                    <a:pt x="556" y="250"/>
                    <a:pt x="557" y="247"/>
                  </a:cubicBezTo>
                  <a:cubicBezTo>
                    <a:pt x="557" y="247"/>
                    <a:pt x="557" y="247"/>
                    <a:pt x="557" y="247"/>
                  </a:cubicBezTo>
                  <a:cubicBezTo>
                    <a:pt x="557" y="246"/>
                    <a:pt x="558" y="246"/>
                    <a:pt x="558" y="245"/>
                  </a:cubicBezTo>
                  <a:cubicBezTo>
                    <a:pt x="558" y="245"/>
                    <a:pt x="558" y="245"/>
                    <a:pt x="558" y="245"/>
                  </a:cubicBezTo>
                  <a:cubicBezTo>
                    <a:pt x="559" y="243"/>
                    <a:pt x="560" y="241"/>
                    <a:pt x="560" y="239"/>
                  </a:cubicBezTo>
                  <a:cubicBezTo>
                    <a:pt x="560" y="239"/>
                    <a:pt x="560" y="239"/>
                    <a:pt x="560" y="239"/>
                  </a:cubicBezTo>
                  <a:cubicBezTo>
                    <a:pt x="560" y="239"/>
                    <a:pt x="560" y="239"/>
                    <a:pt x="560" y="239"/>
                  </a:cubicBezTo>
                  <a:cubicBezTo>
                    <a:pt x="561" y="236"/>
                    <a:pt x="561" y="233"/>
                    <a:pt x="562" y="230"/>
                  </a:cubicBezTo>
                  <a:cubicBezTo>
                    <a:pt x="562" y="230"/>
                    <a:pt x="562" y="230"/>
                    <a:pt x="562" y="230"/>
                  </a:cubicBezTo>
                  <a:cubicBezTo>
                    <a:pt x="562" y="229"/>
                    <a:pt x="562" y="229"/>
                    <a:pt x="562" y="228"/>
                  </a:cubicBezTo>
                  <a:cubicBezTo>
                    <a:pt x="562" y="228"/>
                    <a:pt x="562" y="226"/>
                    <a:pt x="562" y="225"/>
                  </a:cubicBezTo>
                  <a:cubicBezTo>
                    <a:pt x="562" y="225"/>
                    <a:pt x="562" y="225"/>
                    <a:pt x="562" y="225"/>
                  </a:cubicBezTo>
                  <a:cubicBezTo>
                    <a:pt x="562" y="223"/>
                    <a:pt x="562" y="221"/>
                    <a:pt x="562" y="220"/>
                  </a:cubicBezTo>
                  <a:cubicBezTo>
                    <a:pt x="562" y="218"/>
                    <a:pt x="562" y="215"/>
                    <a:pt x="562" y="213"/>
                  </a:cubicBezTo>
                  <a:cubicBezTo>
                    <a:pt x="562" y="203"/>
                    <a:pt x="561" y="195"/>
                    <a:pt x="559" y="191"/>
                  </a:cubicBezTo>
                  <a:cubicBezTo>
                    <a:pt x="559" y="190"/>
                    <a:pt x="559" y="189"/>
                    <a:pt x="558" y="188"/>
                  </a:cubicBezTo>
                  <a:cubicBezTo>
                    <a:pt x="558" y="188"/>
                    <a:pt x="558" y="188"/>
                    <a:pt x="558" y="188"/>
                  </a:cubicBezTo>
                  <a:cubicBezTo>
                    <a:pt x="559" y="188"/>
                    <a:pt x="559" y="188"/>
                    <a:pt x="559" y="188"/>
                  </a:cubicBezTo>
                  <a:cubicBezTo>
                    <a:pt x="560" y="187"/>
                    <a:pt x="560" y="186"/>
                    <a:pt x="561" y="185"/>
                  </a:cubicBezTo>
                  <a:cubicBezTo>
                    <a:pt x="561" y="185"/>
                    <a:pt x="561" y="185"/>
                    <a:pt x="561" y="185"/>
                  </a:cubicBezTo>
                  <a:cubicBezTo>
                    <a:pt x="562" y="184"/>
                    <a:pt x="563" y="183"/>
                    <a:pt x="564" y="182"/>
                  </a:cubicBezTo>
                  <a:cubicBezTo>
                    <a:pt x="564" y="182"/>
                    <a:pt x="565" y="182"/>
                    <a:pt x="565" y="182"/>
                  </a:cubicBezTo>
                  <a:cubicBezTo>
                    <a:pt x="565" y="181"/>
                    <a:pt x="566" y="180"/>
                    <a:pt x="567" y="180"/>
                  </a:cubicBezTo>
                  <a:cubicBezTo>
                    <a:pt x="567" y="179"/>
                    <a:pt x="568" y="179"/>
                    <a:pt x="569" y="178"/>
                  </a:cubicBezTo>
                  <a:cubicBezTo>
                    <a:pt x="569" y="178"/>
                    <a:pt x="569" y="178"/>
                    <a:pt x="569" y="178"/>
                  </a:cubicBezTo>
                  <a:cubicBezTo>
                    <a:pt x="571" y="177"/>
                    <a:pt x="572" y="176"/>
                    <a:pt x="573" y="175"/>
                  </a:cubicBezTo>
                  <a:cubicBezTo>
                    <a:pt x="574" y="174"/>
                    <a:pt x="575" y="173"/>
                    <a:pt x="577" y="172"/>
                  </a:cubicBezTo>
                  <a:cubicBezTo>
                    <a:pt x="577" y="172"/>
                    <a:pt x="577" y="172"/>
                    <a:pt x="577" y="172"/>
                  </a:cubicBezTo>
                  <a:cubicBezTo>
                    <a:pt x="577" y="172"/>
                    <a:pt x="578" y="171"/>
                    <a:pt x="578" y="171"/>
                  </a:cubicBezTo>
                  <a:cubicBezTo>
                    <a:pt x="578" y="171"/>
                    <a:pt x="579" y="171"/>
                    <a:pt x="579" y="171"/>
                  </a:cubicBezTo>
                  <a:cubicBezTo>
                    <a:pt x="582" y="169"/>
                    <a:pt x="585" y="167"/>
                    <a:pt x="588" y="165"/>
                  </a:cubicBezTo>
                  <a:cubicBezTo>
                    <a:pt x="592" y="163"/>
                    <a:pt x="596" y="162"/>
                    <a:pt x="599" y="160"/>
                  </a:cubicBezTo>
                  <a:cubicBezTo>
                    <a:pt x="601" y="159"/>
                    <a:pt x="604" y="158"/>
                    <a:pt x="607" y="157"/>
                  </a:cubicBezTo>
                  <a:cubicBezTo>
                    <a:pt x="607" y="157"/>
                    <a:pt x="607" y="157"/>
                    <a:pt x="607" y="157"/>
                  </a:cubicBezTo>
                  <a:cubicBezTo>
                    <a:pt x="607" y="156"/>
                    <a:pt x="608" y="156"/>
                    <a:pt x="608" y="156"/>
                  </a:cubicBezTo>
                  <a:cubicBezTo>
                    <a:pt x="613" y="154"/>
                    <a:pt x="616" y="153"/>
                    <a:pt x="618" y="151"/>
                  </a:cubicBezTo>
                  <a:cubicBezTo>
                    <a:pt x="619" y="151"/>
                    <a:pt x="619" y="151"/>
                    <a:pt x="619" y="151"/>
                  </a:cubicBezTo>
                  <a:cubicBezTo>
                    <a:pt x="620" y="150"/>
                    <a:pt x="622" y="150"/>
                    <a:pt x="623" y="149"/>
                  </a:cubicBezTo>
                  <a:cubicBezTo>
                    <a:pt x="623" y="149"/>
                    <a:pt x="623" y="149"/>
                    <a:pt x="623" y="149"/>
                  </a:cubicBezTo>
                  <a:cubicBezTo>
                    <a:pt x="624" y="148"/>
                    <a:pt x="625" y="148"/>
                    <a:pt x="625" y="147"/>
                  </a:cubicBezTo>
                  <a:cubicBezTo>
                    <a:pt x="625" y="147"/>
                    <a:pt x="625" y="147"/>
                    <a:pt x="625" y="147"/>
                  </a:cubicBezTo>
                  <a:cubicBezTo>
                    <a:pt x="626" y="147"/>
                    <a:pt x="626" y="147"/>
                    <a:pt x="626" y="147"/>
                  </a:cubicBezTo>
                  <a:cubicBezTo>
                    <a:pt x="626" y="147"/>
                    <a:pt x="626" y="146"/>
                    <a:pt x="627" y="146"/>
                  </a:cubicBezTo>
                  <a:cubicBezTo>
                    <a:pt x="627" y="146"/>
                    <a:pt x="627" y="146"/>
                    <a:pt x="627" y="146"/>
                  </a:cubicBezTo>
                  <a:cubicBezTo>
                    <a:pt x="629" y="144"/>
                    <a:pt x="630" y="143"/>
                    <a:pt x="631" y="142"/>
                  </a:cubicBezTo>
                  <a:cubicBezTo>
                    <a:pt x="631" y="142"/>
                    <a:pt x="631" y="142"/>
                    <a:pt x="631" y="142"/>
                  </a:cubicBezTo>
                  <a:cubicBezTo>
                    <a:pt x="632" y="141"/>
                    <a:pt x="632" y="141"/>
                    <a:pt x="632" y="141"/>
                  </a:cubicBezTo>
                  <a:cubicBezTo>
                    <a:pt x="632" y="141"/>
                    <a:pt x="632" y="141"/>
                    <a:pt x="632" y="141"/>
                  </a:cubicBezTo>
                  <a:cubicBezTo>
                    <a:pt x="632" y="141"/>
                    <a:pt x="632" y="141"/>
                    <a:pt x="632" y="141"/>
                  </a:cubicBezTo>
                  <a:cubicBezTo>
                    <a:pt x="632" y="140"/>
                    <a:pt x="633" y="140"/>
                    <a:pt x="633" y="140"/>
                  </a:cubicBezTo>
                  <a:cubicBezTo>
                    <a:pt x="633" y="140"/>
                    <a:pt x="633" y="140"/>
                    <a:pt x="633" y="140"/>
                  </a:cubicBezTo>
                  <a:cubicBezTo>
                    <a:pt x="633" y="139"/>
                    <a:pt x="633" y="139"/>
                    <a:pt x="634" y="139"/>
                  </a:cubicBezTo>
                  <a:cubicBezTo>
                    <a:pt x="634" y="139"/>
                    <a:pt x="634" y="139"/>
                    <a:pt x="634" y="138"/>
                  </a:cubicBezTo>
                  <a:cubicBezTo>
                    <a:pt x="634" y="138"/>
                    <a:pt x="635" y="136"/>
                    <a:pt x="636" y="134"/>
                  </a:cubicBezTo>
                  <a:cubicBezTo>
                    <a:pt x="637" y="134"/>
                    <a:pt x="637" y="133"/>
                    <a:pt x="637" y="133"/>
                  </a:cubicBezTo>
                  <a:cubicBezTo>
                    <a:pt x="637" y="133"/>
                    <a:pt x="637" y="133"/>
                    <a:pt x="637" y="133"/>
                  </a:cubicBezTo>
                  <a:cubicBezTo>
                    <a:pt x="638" y="131"/>
                    <a:pt x="638" y="130"/>
                    <a:pt x="639" y="128"/>
                  </a:cubicBezTo>
                  <a:cubicBezTo>
                    <a:pt x="639" y="127"/>
                    <a:pt x="639" y="126"/>
                    <a:pt x="640" y="124"/>
                  </a:cubicBezTo>
                  <a:cubicBezTo>
                    <a:pt x="640" y="123"/>
                    <a:pt x="640" y="122"/>
                    <a:pt x="640" y="122"/>
                  </a:cubicBezTo>
                  <a:cubicBezTo>
                    <a:pt x="640" y="122"/>
                    <a:pt x="640" y="122"/>
                    <a:pt x="640" y="122"/>
                  </a:cubicBezTo>
                  <a:cubicBezTo>
                    <a:pt x="640" y="121"/>
                    <a:pt x="640" y="120"/>
                    <a:pt x="641" y="119"/>
                  </a:cubicBezTo>
                  <a:cubicBezTo>
                    <a:pt x="641" y="119"/>
                    <a:pt x="641" y="119"/>
                    <a:pt x="641" y="119"/>
                  </a:cubicBezTo>
                  <a:cubicBezTo>
                    <a:pt x="641" y="118"/>
                    <a:pt x="641" y="118"/>
                    <a:pt x="641" y="117"/>
                  </a:cubicBezTo>
                  <a:cubicBezTo>
                    <a:pt x="641" y="116"/>
                    <a:pt x="641" y="116"/>
                    <a:pt x="641" y="115"/>
                  </a:cubicBezTo>
                  <a:cubicBezTo>
                    <a:pt x="641" y="115"/>
                    <a:pt x="641" y="115"/>
                    <a:pt x="641" y="115"/>
                  </a:cubicBezTo>
                  <a:cubicBezTo>
                    <a:pt x="641" y="114"/>
                    <a:pt x="641" y="113"/>
                    <a:pt x="641" y="112"/>
                  </a:cubicBezTo>
                  <a:cubicBezTo>
                    <a:pt x="641" y="111"/>
                    <a:pt x="641" y="111"/>
                    <a:pt x="641" y="110"/>
                  </a:cubicBezTo>
                  <a:cubicBezTo>
                    <a:pt x="641" y="107"/>
                    <a:pt x="641" y="105"/>
                    <a:pt x="641" y="102"/>
                  </a:cubicBezTo>
                  <a:cubicBezTo>
                    <a:pt x="641" y="87"/>
                    <a:pt x="636" y="78"/>
                    <a:pt x="635" y="77"/>
                  </a:cubicBezTo>
                  <a:close/>
                  <a:moveTo>
                    <a:pt x="551" y="175"/>
                  </a:moveTo>
                  <a:cubicBezTo>
                    <a:pt x="551" y="175"/>
                    <a:pt x="551" y="175"/>
                    <a:pt x="551" y="175"/>
                  </a:cubicBezTo>
                  <a:cubicBezTo>
                    <a:pt x="551" y="175"/>
                    <a:pt x="551" y="176"/>
                    <a:pt x="551" y="176"/>
                  </a:cubicBezTo>
                  <a:cubicBezTo>
                    <a:pt x="551" y="176"/>
                    <a:pt x="551" y="175"/>
                    <a:pt x="551" y="175"/>
                  </a:cubicBezTo>
                  <a:close/>
                </a:path>
              </a:pathLst>
            </a:custGeom>
            <a:solidFill>
              <a:srgbClr val="7E7E7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latin typeface="Meiryo UI" panose="020B0604030504040204" pitchFamily="50" charset="-128"/>
                <a:ea typeface="Meiryo UI" panose="020B0604030504040204" pitchFamily="50" charset="-128"/>
              </a:endParaRPr>
            </a:p>
          </p:txBody>
        </p:sp>
        <p:sp>
          <p:nvSpPr>
            <p:cNvPr id="89" name="Oval 13">
              <a:extLst>
                <a:ext uri="{FF2B5EF4-FFF2-40B4-BE49-F238E27FC236}">
                  <a16:creationId xmlns:a16="http://schemas.microsoft.com/office/drawing/2014/main" id="{A5D808B1-B3FB-4E30-AB7A-43D15AF05BF8}"/>
                </a:ext>
              </a:extLst>
            </p:cNvPr>
            <p:cNvSpPr>
              <a:spLocks noChangeArrowheads="1"/>
            </p:cNvSpPr>
            <p:nvPr/>
          </p:nvSpPr>
          <p:spPr bwMode="auto">
            <a:xfrm>
              <a:off x="3607" y="2463"/>
              <a:ext cx="174" cy="79"/>
            </a:xfrm>
            <a:prstGeom prst="ellipse">
              <a:avLst/>
            </a:prstGeom>
            <a:solidFill>
              <a:srgbClr val="BBC8D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1" lang="ja-JP" altLang="ja-JP" sz="1800" b="0" i="0" u="none" strike="noStrike" cap="none" normalizeH="0" baseline="0">
                <a:ln>
                  <a:noFill/>
                </a:ln>
                <a:solidFill>
                  <a:schemeClr val="tx1"/>
                </a:solidFill>
                <a:effectLst/>
                <a:latin typeface="Meiryo UI" panose="020B0604030504040204" pitchFamily="50" charset="-128"/>
                <a:ea typeface="Meiryo UI" panose="020B0604030504040204" pitchFamily="50" charset="-128"/>
              </a:endParaRPr>
            </a:p>
          </p:txBody>
        </p:sp>
      </p:grpSp>
      <p:sp>
        <p:nvSpPr>
          <p:cNvPr id="90" name="テキスト ボックス 89">
            <a:extLst>
              <a:ext uri="{FF2B5EF4-FFF2-40B4-BE49-F238E27FC236}">
                <a16:creationId xmlns:a16="http://schemas.microsoft.com/office/drawing/2014/main" id="{ECF9D052-5B8C-4DE6-8C1E-6D0B3B4DEEC2}"/>
              </a:ext>
            </a:extLst>
          </p:cNvPr>
          <p:cNvSpPr txBox="1"/>
          <p:nvPr/>
        </p:nvSpPr>
        <p:spPr>
          <a:xfrm>
            <a:off x="4457559" y="4766770"/>
            <a:ext cx="872214" cy="307777"/>
          </a:xfrm>
          <a:prstGeom prst="rect">
            <a:avLst/>
          </a:prstGeom>
          <a:noFill/>
        </p:spPr>
        <p:txBody>
          <a:bodyPr wrap="square" rtlCol="0">
            <a:spAutoFit/>
          </a:bodyPr>
          <a:lstStyle/>
          <a:p>
            <a:r>
              <a:rPr kumimoji="1" lang="ja-JP" altLang="en-US" sz="1400" b="1" dirty="0">
                <a:latin typeface="Meiryo UI" panose="020B0604030504040204" pitchFamily="50" charset="-128"/>
                <a:ea typeface="Meiryo UI" panose="020B0604030504040204" pitchFamily="50" charset="-128"/>
              </a:rPr>
              <a:t>水道水</a:t>
            </a:r>
            <a:endParaRPr kumimoji="1" lang="en-US" altLang="ja-JP" sz="1400" b="1" dirty="0">
              <a:latin typeface="Meiryo UI" panose="020B0604030504040204" pitchFamily="50" charset="-128"/>
              <a:ea typeface="Meiryo UI" panose="020B0604030504040204" pitchFamily="50" charset="-128"/>
            </a:endParaRPr>
          </a:p>
        </p:txBody>
      </p:sp>
      <p:sp>
        <p:nvSpPr>
          <p:cNvPr id="51" name="テキスト ボックス 50">
            <a:extLst>
              <a:ext uri="{FF2B5EF4-FFF2-40B4-BE49-F238E27FC236}">
                <a16:creationId xmlns:a16="http://schemas.microsoft.com/office/drawing/2014/main" id="{B9B1FD5B-7474-416B-9861-54D38A552391}"/>
              </a:ext>
            </a:extLst>
          </p:cNvPr>
          <p:cNvSpPr txBox="1"/>
          <p:nvPr/>
        </p:nvSpPr>
        <p:spPr>
          <a:xfrm>
            <a:off x="5571058" y="5979158"/>
            <a:ext cx="2985648" cy="307777"/>
          </a:xfrm>
          <a:prstGeom prst="rect">
            <a:avLst/>
          </a:prstGeom>
          <a:noFill/>
        </p:spPr>
        <p:txBody>
          <a:bodyPr wrap="square" rtlCol="0">
            <a:spAutoFit/>
          </a:bodyPr>
          <a:lstStyle/>
          <a:p>
            <a:pPr algn="ctr"/>
            <a:r>
              <a:rPr kumimoji="1" lang="ja-JP" altLang="en-US" sz="1400" b="1" dirty="0">
                <a:latin typeface="Meiryo UI" panose="020B0604030504040204" pitchFamily="50" charset="-128"/>
                <a:ea typeface="Meiryo UI" panose="020B0604030504040204" pitchFamily="50" charset="-128"/>
              </a:rPr>
              <a:t>図　水圏のトリチウム濃度</a:t>
            </a:r>
          </a:p>
        </p:txBody>
      </p:sp>
      <p:pic>
        <p:nvPicPr>
          <p:cNvPr id="80" name="Picture 2">
            <a:extLst>
              <a:ext uri="{FF2B5EF4-FFF2-40B4-BE49-F238E27FC236}">
                <a16:creationId xmlns:a16="http://schemas.microsoft.com/office/drawing/2014/main" id="{A2CF8376-2F8A-4E5A-8598-D970AE842A50}"/>
              </a:ext>
            </a:extLst>
          </p:cNvPr>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5218597" y="3849171"/>
            <a:ext cx="3503540" cy="211842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1" name="テキスト ボックス 80">
            <a:extLst>
              <a:ext uri="{FF2B5EF4-FFF2-40B4-BE49-F238E27FC236}">
                <a16:creationId xmlns:a16="http://schemas.microsoft.com/office/drawing/2014/main" id="{D50CAB30-5247-4862-9D8A-27E272341E83}"/>
              </a:ext>
            </a:extLst>
          </p:cNvPr>
          <p:cNvSpPr txBox="1"/>
          <p:nvPr/>
        </p:nvSpPr>
        <p:spPr>
          <a:xfrm>
            <a:off x="3243421" y="2991291"/>
            <a:ext cx="5614282" cy="646331"/>
          </a:xfrm>
          <a:prstGeom prst="rect">
            <a:avLst/>
          </a:prstGeom>
          <a:noFill/>
        </p:spPr>
        <p:txBody>
          <a:bodyPr wrap="square" rtlCol="0">
            <a:spAutoFit/>
          </a:bodyPr>
          <a:lstStyle/>
          <a:p>
            <a:pPr marL="285750" indent="-285750">
              <a:buFont typeface="Wingdings" panose="05000000000000000000" pitchFamily="2" charset="2"/>
              <a:buChar char="l"/>
            </a:pPr>
            <a:r>
              <a:rPr kumimoji="1" lang="ja-JP" altLang="en-US" sz="1400" b="1" dirty="0">
                <a:latin typeface="Meiryo UI" panose="020B0604030504040204" pitchFamily="50" charset="-128"/>
                <a:ea typeface="Meiryo UI" panose="020B0604030504040204" pitchFamily="50" charset="-128"/>
              </a:rPr>
              <a:t>大気中（対流圏・成層圏）に存在するトリチウムは全体の</a:t>
            </a:r>
            <a:r>
              <a:rPr kumimoji="1" lang="en-US" altLang="ja-JP" sz="1400" b="1" dirty="0">
                <a:latin typeface="Meiryo UI" panose="020B0604030504040204" pitchFamily="50" charset="-128"/>
                <a:ea typeface="Meiryo UI" panose="020B0604030504040204" pitchFamily="50" charset="-128"/>
              </a:rPr>
              <a:t>10%</a:t>
            </a:r>
            <a:r>
              <a:rPr kumimoji="1" lang="ja-JP" altLang="en-US" sz="1400" b="1" dirty="0">
                <a:latin typeface="Meiryo UI" panose="020B0604030504040204" pitchFamily="50" charset="-128"/>
                <a:ea typeface="Meiryo UI" panose="020B0604030504040204" pitchFamily="50" charset="-128"/>
              </a:rPr>
              <a:t>程度</a:t>
            </a:r>
            <a:endParaRPr kumimoji="1" lang="en-US" altLang="ja-JP" sz="1400" b="1" dirty="0">
              <a:latin typeface="Meiryo UI" panose="020B0604030504040204" pitchFamily="50" charset="-128"/>
              <a:ea typeface="Meiryo UI" panose="020B0604030504040204" pitchFamily="50" charset="-128"/>
            </a:endParaRPr>
          </a:p>
          <a:p>
            <a:pPr marL="285750" indent="-285750">
              <a:buFont typeface="Wingdings" panose="05000000000000000000" pitchFamily="2" charset="2"/>
              <a:buChar char="l"/>
            </a:pPr>
            <a:r>
              <a:rPr kumimoji="1" lang="ja-JP" altLang="en-US" sz="1400" b="1" dirty="0">
                <a:solidFill>
                  <a:schemeClr val="accent1"/>
                </a:solidFill>
                <a:latin typeface="Meiryo UI" panose="020B0604030504040204" pitchFamily="50" charset="-128"/>
                <a:ea typeface="Meiryo UI" panose="020B0604030504040204" pitchFamily="50" charset="-128"/>
              </a:rPr>
              <a:t>水圏に存在するトリチウムは全体の</a:t>
            </a:r>
            <a:r>
              <a:rPr kumimoji="1" lang="en-US" altLang="ja-JP" sz="1400" b="1" dirty="0">
                <a:solidFill>
                  <a:schemeClr val="accent1"/>
                </a:solidFill>
                <a:latin typeface="Meiryo UI" panose="020B0604030504040204" pitchFamily="50" charset="-128"/>
                <a:ea typeface="Meiryo UI" panose="020B0604030504040204" pitchFamily="50" charset="-128"/>
              </a:rPr>
              <a:t>90%</a:t>
            </a:r>
            <a:r>
              <a:rPr kumimoji="1" lang="ja-JP" altLang="en-US" sz="1400" b="1" dirty="0">
                <a:solidFill>
                  <a:schemeClr val="accent1"/>
                </a:solidFill>
                <a:latin typeface="Meiryo UI" panose="020B0604030504040204" pitchFamily="50" charset="-128"/>
                <a:ea typeface="Meiryo UI" panose="020B0604030504040204" pitchFamily="50" charset="-128"/>
              </a:rPr>
              <a:t>程度</a:t>
            </a:r>
            <a:endParaRPr kumimoji="1" lang="en-US" altLang="ja-JP" sz="1400" b="1" dirty="0">
              <a:solidFill>
                <a:schemeClr val="accent1"/>
              </a:solidFill>
              <a:latin typeface="Meiryo UI" panose="020B0604030504040204" pitchFamily="50" charset="-128"/>
              <a:ea typeface="Meiryo UI" panose="020B0604030504040204" pitchFamily="50" charset="-128"/>
            </a:endParaRPr>
          </a:p>
          <a:p>
            <a:pPr algn="r"/>
            <a:r>
              <a:rPr kumimoji="1" lang="en-US" altLang="ja-JP" sz="800" dirty="0">
                <a:latin typeface="Meiryo UI" panose="020B0604030504040204" pitchFamily="50" charset="-128"/>
                <a:ea typeface="Meiryo UI" panose="020B0604030504040204" pitchFamily="50" charset="-128"/>
              </a:rPr>
              <a:t>※『F. BEGEMANN; “Earth Science and Meteorite,“ p. 169 (1963), North Holland Publishing Co.』</a:t>
            </a:r>
            <a:r>
              <a:rPr kumimoji="1" lang="ja-JP" altLang="en-US" sz="800" dirty="0">
                <a:latin typeface="Meiryo UI" panose="020B0604030504040204" pitchFamily="50" charset="-128"/>
                <a:ea typeface="Meiryo UI" panose="020B0604030504040204" pitchFamily="50" charset="-128"/>
              </a:rPr>
              <a:t>による。</a:t>
            </a:r>
            <a:endParaRPr kumimoji="1" lang="ja-JP" altLang="en-US" sz="1100" dirty="0">
              <a:latin typeface="Meiryo UI" panose="020B0604030504040204" pitchFamily="50" charset="-128"/>
              <a:ea typeface="Meiryo UI" panose="020B0604030504040204" pitchFamily="50" charset="-128"/>
            </a:endParaRPr>
          </a:p>
        </p:txBody>
      </p:sp>
      <p:sp>
        <p:nvSpPr>
          <p:cNvPr id="9" name="矢印: 下 8">
            <a:extLst>
              <a:ext uri="{FF2B5EF4-FFF2-40B4-BE49-F238E27FC236}">
                <a16:creationId xmlns:a16="http://schemas.microsoft.com/office/drawing/2014/main" id="{EA1893D9-BC57-41D4-9164-6C2F02566431}"/>
              </a:ext>
            </a:extLst>
          </p:cNvPr>
          <p:cNvSpPr/>
          <p:nvPr/>
        </p:nvSpPr>
        <p:spPr>
          <a:xfrm>
            <a:off x="6863573" y="3637622"/>
            <a:ext cx="384668" cy="235128"/>
          </a:xfrm>
          <a:prstGeom prst="downArrow">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3" name="スライド番号プレースホルダー 4">
            <a:extLst>
              <a:ext uri="{FF2B5EF4-FFF2-40B4-BE49-F238E27FC236}">
                <a16:creationId xmlns:a16="http://schemas.microsoft.com/office/drawing/2014/main" id="{152750F0-6455-4865-8EC4-63B50C2C08AC}"/>
              </a:ext>
            </a:extLst>
          </p:cNvPr>
          <p:cNvSpPr>
            <a:spLocks noGrp="1"/>
          </p:cNvSpPr>
          <p:nvPr>
            <p:ph type="sldNum" sz="quarter" idx="12"/>
          </p:nvPr>
        </p:nvSpPr>
        <p:spPr>
          <a:xfrm>
            <a:off x="6457950" y="6356351"/>
            <a:ext cx="2057400" cy="365125"/>
          </a:xfrm>
        </p:spPr>
        <p:txBody>
          <a:bodyPr/>
          <a:lstStyle/>
          <a:p>
            <a:fld id="{787F0561-F29F-4014-88F6-9EE3D1B23701}" type="slidenum">
              <a:rPr kumimoji="1" lang="ja-JP" altLang="en-US" smtClean="0">
                <a:latin typeface="Meiryo UI" panose="020B0604030504040204" pitchFamily="50" charset="-128"/>
                <a:ea typeface="Meiryo UI" panose="020B0604030504040204" pitchFamily="50" charset="-128"/>
              </a:rPr>
              <a:pPr/>
              <a:t>5</a:t>
            </a:fld>
            <a:endParaRPr kumimoji="1" lang="ja-JP" altLang="en-US"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71487294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テキスト ボックス 5">
            <a:extLst>
              <a:ext uri="{FF2B5EF4-FFF2-40B4-BE49-F238E27FC236}">
                <a16:creationId xmlns:a16="http://schemas.microsoft.com/office/drawing/2014/main" id="{4CC5E018-FCFD-4FF4-9DBB-207055704865}"/>
              </a:ext>
            </a:extLst>
          </p:cNvPr>
          <p:cNvSpPr txBox="1"/>
          <p:nvPr/>
        </p:nvSpPr>
        <p:spPr>
          <a:xfrm>
            <a:off x="347986" y="6279620"/>
            <a:ext cx="8203721" cy="584775"/>
          </a:xfrm>
          <a:prstGeom prst="rect">
            <a:avLst/>
          </a:prstGeom>
          <a:noFill/>
        </p:spPr>
        <p:txBody>
          <a:bodyPr wrap="square" rtlCol="0">
            <a:spAutoFit/>
          </a:bodyPr>
          <a:lstStyle/>
          <a:p>
            <a:r>
              <a:rPr kumimoji="1" lang="ja-JP" altLang="en-US" sz="800" dirty="0">
                <a:latin typeface="Meiryo UI" panose="020B0604030504040204" pitchFamily="50" charset="-128"/>
                <a:ea typeface="Meiryo UI" panose="020B0604030504040204" pitchFamily="50" charset="-128"/>
              </a:rPr>
              <a:t>「トリチウム水タスクフォース、トリチウム水タスクフォース報告書 、</a:t>
            </a:r>
            <a:r>
              <a:rPr kumimoji="1" lang="en-US" altLang="ja-JP" sz="800" dirty="0">
                <a:latin typeface="Meiryo UI" panose="020B0604030504040204" pitchFamily="50" charset="-128"/>
                <a:ea typeface="Meiryo UI" panose="020B0604030504040204" pitchFamily="50" charset="-128"/>
              </a:rPr>
              <a:t>P.3</a:t>
            </a:r>
            <a:r>
              <a:rPr kumimoji="1" lang="ja-JP" altLang="en-US" sz="800" dirty="0" err="1">
                <a:latin typeface="Meiryo UI" panose="020B0604030504040204" pitchFamily="50" charset="-128"/>
                <a:ea typeface="Meiryo UI" panose="020B0604030504040204" pitchFamily="50" charset="-128"/>
              </a:rPr>
              <a:t>、</a:t>
            </a:r>
            <a:r>
              <a:rPr kumimoji="1" lang="ja-JP" altLang="en-US" sz="800" dirty="0">
                <a:latin typeface="Meiryo UI" panose="020B0604030504040204" pitchFamily="50" charset="-128"/>
                <a:ea typeface="Meiryo UI" panose="020B0604030504040204" pitchFamily="50" charset="-128"/>
              </a:rPr>
              <a:t>平成</a:t>
            </a:r>
            <a:r>
              <a:rPr kumimoji="1" lang="en-US" altLang="ja-JP" sz="800" dirty="0">
                <a:latin typeface="Meiryo UI" panose="020B0604030504040204" pitchFamily="50" charset="-128"/>
                <a:ea typeface="Meiryo UI" panose="020B0604030504040204" pitchFamily="50" charset="-128"/>
              </a:rPr>
              <a:t>28</a:t>
            </a:r>
            <a:r>
              <a:rPr kumimoji="1" lang="ja-JP" altLang="en-US" sz="800" dirty="0">
                <a:latin typeface="Meiryo UI" panose="020B0604030504040204" pitchFamily="50" charset="-128"/>
                <a:ea typeface="Meiryo UI" panose="020B0604030504040204" pitchFamily="50" charset="-128"/>
              </a:rPr>
              <a:t>年</a:t>
            </a:r>
            <a:r>
              <a:rPr kumimoji="1" lang="en-US" altLang="ja-JP" sz="800" dirty="0">
                <a:latin typeface="Meiryo UI" panose="020B0604030504040204" pitchFamily="50" charset="-128"/>
                <a:ea typeface="Meiryo UI" panose="020B0604030504040204" pitchFamily="50" charset="-128"/>
              </a:rPr>
              <a:t>6</a:t>
            </a:r>
            <a:r>
              <a:rPr kumimoji="1" lang="ja-JP" altLang="en-US" sz="800" dirty="0">
                <a:latin typeface="Meiryo UI" panose="020B0604030504040204" pitchFamily="50" charset="-128"/>
                <a:ea typeface="Meiryo UI" panose="020B0604030504040204" pitchFamily="50" charset="-128"/>
              </a:rPr>
              <a:t>月」</a:t>
            </a:r>
            <a:endParaRPr kumimoji="1" lang="en-US" altLang="ja-JP" sz="800" dirty="0">
              <a:latin typeface="Meiryo UI" panose="020B0604030504040204" pitchFamily="50" charset="-128"/>
              <a:ea typeface="Meiryo UI" panose="020B0604030504040204" pitchFamily="50" charset="-128"/>
            </a:endParaRPr>
          </a:p>
          <a:p>
            <a:r>
              <a:rPr kumimoji="1" lang="ja-JP" altLang="en-US" sz="800" dirty="0">
                <a:latin typeface="Meiryo UI" panose="020B0604030504040204" pitchFamily="50" charset="-128"/>
                <a:ea typeface="Meiryo UI" panose="020B0604030504040204" pitchFamily="50" charset="-128"/>
              </a:rPr>
              <a:t>「トリチウム水タスクフォース、トリチウム水タスクフォース報告書 参考資料</a:t>
            </a:r>
            <a:r>
              <a:rPr kumimoji="1" lang="en-US" altLang="ja-JP" sz="800" dirty="0">
                <a:latin typeface="Meiryo UI" panose="020B0604030504040204" pitchFamily="50" charset="-128"/>
                <a:ea typeface="Meiryo UI" panose="020B0604030504040204" pitchFamily="50" charset="-128"/>
              </a:rPr>
              <a:t>1</a:t>
            </a:r>
            <a:r>
              <a:rPr kumimoji="1" lang="ja-JP" altLang="en-US" sz="800" dirty="0" err="1">
                <a:latin typeface="Meiryo UI" panose="020B0604030504040204" pitchFamily="50" charset="-128"/>
                <a:ea typeface="Meiryo UI" panose="020B0604030504040204" pitchFamily="50" charset="-128"/>
              </a:rPr>
              <a:t>、</a:t>
            </a:r>
            <a:r>
              <a:rPr kumimoji="1" lang="en-US" altLang="ja-JP" sz="800" dirty="0">
                <a:latin typeface="Meiryo UI" panose="020B0604030504040204" pitchFamily="50" charset="-128"/>
                <a:ea typeface="Meiryo UI" panose="020B0604030504040204" pitchFamily="50" charset="-128"/>
              </a:rPr>
              <a:t>P.4</a:t>
            </a:r>
            <a:r>
              <a:rPr kumimoji="1" lang="ja-JP" altLang="en-US" sz="800" dirty="0" err="1">
                <a:latin typeface="Meiryo UI" panose="020B0604030504040204" pitchFamily="50" charset="-128"/>
                <a:ea typeface="Meiryo UI" panose="020B0604030504040204" pitchFamily="50" charset="-128"/>
              </a:rPr>
              <a:t>、</a:t>
            </a:r>
            <a:r>
              <a:rPr kumimoji="1" lang="ja-JP" altLang="en-US" sz="800" dirty="0">
                <a:latin typeface="Meiryo UI" panose="020B0604030504040204" pitchFamily="50" charset="-128"/>
                <a:ea typeface="Meiryo UI" panose="020B0604030504040204" pitchFamily="50" charset="-128"/>
              </a:rPr>
              <a:t>平成</a:t>
            </a:r>
            <a:r>
              <a:rPr kumimoji="1" lang="en-US" altLang="ja-JP" sz="800" dirty="0">
                <a:latin typeface="Meiryo UI" panose="020B0604030504040204" pitchFamily="50" charset="-128"/>
                <a:ea typeface="Meiryo UI" panose="020B0604030504040204" pitchFamily="50" charset="-128"/>
              </a:rPr>
              <a:t>28</a:t>
            </a:r>
            <a:r>
              <a:rPr kumimoji="1" lang="ja-JP" altLang="en-US" sz="800" dirty="0">
                <a:latin typeface="Meiryo UI" panose="020B0604030504040204" pitchFamily="50" charset="-128"/>
                <a:ea typeface="Meiryo UI" panose="020B0604030504040204" pitchFamily="50" charset="-128"/>
              </a:rPr>
              <a:t>年</a:t>
            </a:r>
            <a:r>
              <a:rPr kumimoji="1" lang="en-US" altLang="ja-JP" sz="800" dirty="0">
                <a:latin typeface="Meiryo UI" panose="020B0604030504040204" pitchFamily="50" charset="-128"/>
                <a:ea typeface="Meiryo UI" panose="020B0604030504040204" pitchFamily="50" charset="-128"/>
              </a:rPr>
              <a:t>6</a:t>
            </a:r>
            <a:r>
              <a:rPr kumimoji="1" lang="ja-JP" altLang="en-US" sz="800" dirty="0">
                <a:latin typeface="Meiryo UI" panose="020B0604030504040204" pitchFamily="50" charset="-128"/>
                <a:ea typeface="Meiryo UI" panose="020B0604030504040204" pitchFamily="50" charset="-128"/>
              </a:rPr>
              <a:t>月」</a:t>
            </a:r>
            <a:endParaRPr kumimoji="1" lang="en-US" altLang="ja-JP" sz="800" dirty="0">
              <a:latin typeface="Meiryo UI" panose="020B0604030504040204" pitchFamily="50" charset="-128"/>
              <a:ea typeface="Meiryo UI" panose="020B0604030504040204" pitchFamily="50" charset="-128"/>
            </a:endParaRPr>
          </a:p>
          <a:p>
            <a:r>
              <a:rPr kumimoji="1" lang="ja-JP" altLang="en-US" sz="800" dirty="0">
                <a:latin typeface="Meiryo UI" panose="020B0604030504040204" pitchFamily="50" charset="-128"/>
                <a:ea typeface="Meiryo UI" panose="020B0604030504040204" pitchFamily="50" charset="-128"/>
              </a:rPr>
              <a:t>「日本原子力学会、トリチウム研究会～トリチウムとその取り扱いを知るために～「環境中のトリチウム」、</a:t>
            </a:r>
            <a:r>
              <a:rPr kumimoji="1" lang="en-US" altLang="ja-JP" sz="800" dirty="0">
                <a:latin typeface="Meiryo UI" panose="020B0604030504040204" pitchFamily="50" charset="-128"/>
                <a:ea typeface="Meiryo UI" panose="020B0604030504040204" pitchFamily="50" charset="-128"/>
              </a:rPr>
              <a:t>P.10</a:t>
            </a:r>
            <a:r>
              <a:rPr kumimoji="1" lang="ja-JP" altLang="en-US" sz="800" dirty="0" err="1">
                <a:latin typeface="Meiryo UI" panose="020B0604030504040204" pitchFamily="50" charset="-128"/>
                <a:ea typeface="Meiryo UI" panose="020B0604030504040204" pitchFamily="50" charset="-128"/>
              </a:rPr>
              <a:t>、</a:t>
            </a:r>
            <a:r>
              <a:rPr kumimoji="1" lang="ja-JP" altLang="en-US" sz="800" dirty="0">
                <a:latin typeface="Meiryo UI" panose="020B0604030504040204" pitchFamily="50" charset="-128"/>
                <a:ea typeface="Meiryo UI" panose="020B0604030504040204" pitchFamily="50" charset="-128"/>
              </a:rPr>
              <a:t>平成</a:t>
            </a:r>
            <a:r>
              <a:rPr kumimoji="1" lang="en-US" altLang="ja-JP" sz="800" dirty="0">
                <a:latin typeface="Meiryo UI" panose="020B0604030504040204" pitchFamily="50" charset="-128"/>
                <a:ea typeface="Meiryo UI" panose="020B0604030504040204" pitchFamily="50" charset="-128"/>
              </a:rPr>
              <a:t>26</a:t>
            </a:r>
            <a:r>
              <a:rPr kumimoji="1" lang="ja-JP" altLang="en-US" sz="800" dirty="0">
                <a:latin typeface="Meiryo UI" panose="020B0604030504040204" pitchFamily="50" charset="-128"/>
                <a:ea typeface="Meiryo UI" panose="020B0604030504040204" pitchFamily="50" charset="-128"/>
              </a:rPr>
              <a:t>年</a:t>
            </a:r>
            <a:r>
              <a:rPr kumimoji="1" lang="en-US" altLang="ja-JP" sz="800" dirty="0">
                <a:latin typeface="Meiryo UI" panose="020B0604030504040204" pitchFamily="50" charset="-128"/>
                <a:ea typeface="Meiryo UI" panose="020B0604030504040204" pitchFamily="50" charset="-128"/>
              </a:rPr>
              <a:t>3</a:t>
            </a:r>
            <a:r>
              <a:rPr kumimoji="1" lang="ja-JP" altLang="en-US" sz="800" dirty="0">
                <a:latin typeface="Meiryo UI" panose="020B0604030504040204" pitchFamily="50" charset="-128"/>
                <a:ea typeface="Meiryo UI" panose="020B0604030504040204" pitchFamily="50" charset="-128"/>
              </a:rPr>
              <a:t>月</a:t>
            </a:r>
            <a:r>
              <a:rPr kumimoji="1" lang="en-US" altLang="ja-JP" sz="800" dirty="0">
                <a:latin typeface="Meiryo UI" panose="020B0604030504040204" pitchFamily="50" charset="-128"/>
                <a:ea typeface="Meiryo UI" panose="020B0604030504040204" pitchFamily="50" charset="-128"/>
              </a:rPr>
              <a:t>4</a:t>
            </a:r>
            <a:r>
              <a:rPr kumimoji="1" lang="ja-JP" altLang="en-US" sz="800" dirty="0">
                <a:latin typeface="Meiryo UI" panose="020B0604030504040204" pitchFamily="50" charset="-128"/>
                <a:ea typeface="Meiryo UI" panose="020B0604030504040204" pitchFamily="50" charset="-128"/>
              </a:rPr>
              <a:t>日」</a:t>
            </a:r>
            <a:endParaRPr kumimoji="1" lang="en-US" altLang="ja-JP" sz="800" dirty="0">
              <a:latin typeface="Meiryo UI" panose="020B0604030504040204" pitchFamily="50" charset="-128"/>
              <a:ea typeface="Meiryo UI" panose="020B0604030504040204" pitchFamily="50" charset="-128"/>
            </a:endParaRPr>
          </a:p>
          <a:p>
            <a:r>
              <a:rPr kumimoji="1" lang="ja-JP" altLang="en-US" sz="800" dirty="0">
                <a:latin typeface="Meiryo UI" panose="020B0604030504040204" pitchFamily="50" charset="-128"/>
                <a:ea typeface="Meiryo UI" panose="020B0604030504040204" pitchFamily="50" charset="-128"/>
              </a:rPr>
              <a:t>「多核種除去設備等処理水の取扱いに関する小委員会（第</a:t>
            </a:r>
            <a:r>
              <a:rPr kumimoji="1" lang="en-US" altLang="ja-JP" sz="800" dirty="0">
                <a:latin typeface="Meiryo UI" panose="020B0604030504040204" pitchFamily="50" charset="-128"/>
                <a:ea typeface="Meiryo UI" panose="020B0604030504040204" pitchFamily="50" charset="-128"/>
              </a:rPr>
              <a:t>8</a:t>
            </a:r>
            <a:r>
              <a:rPr kumimoji="1" lang="ja-JP" altLang="en-US" sz="800" dirty="0">
                <a:latin typeface="Meiryo UI" panose="020B0604030504040204" pitchFamily="50" charset="-128"/>
                <a:ea typeface="Meiryo UI" panose="020B0604030504040204" pitchFamily="50" charset="-128"/>
              </a:rPr>
              <a:t>回）</a:t>
            </a:r>
            <a:r>
              <a:rPr kumimoji="1" lang="en-US" altLang="ja-JP" sz="800" dirty="0">
                <a:latin typeface="Meiryo UI" panose="020B0604030504040204" pitchFamily="50" charset="-128"/>
                <a:ea typeface="Meiryo UI" panose="020B0604030504040204" pitchFamily="50" charset="-128"/>
              </a:rPr>
              <a:t>, </a:t>
            </a:r>
            <a:r>
              <a:rPr kumimoji="1" lang="ja-JP" altLang="en-US" sz="800" dirty="0">
                <a:latin typeface="Meiryo UI" panose="020B0604030504040204" pitchFamily="50" charset="-128"/>
                <a:ea typeface="Meiryo UI" panose="020B0604030504040204" pitchFamily="50" charset="-128"/>
              </a:rPr>
              <a:t>資料</a:t>
            </a:r>
            <a:r>
              <a:rPr kumimoji="1" lang="en-US" altLang="ja-JP" sz="800" dirty="0">
                <a:latin typeface="Meiryo UI" panose="020B0604030504040204" pitchFamily="50" charset="-128"/>
                <a:ea typeface="Meiryo UI" panose="020B0604030504040204" pitchFamily="50" charset="-128"/>
              </a:rPr>
              <a:t>2-2 </a:t>
            </a:r>
            <a:r>
              <a:rPr kumimoji="1" lang="ja-JP" altLang="en-US" sz="800" dirty="0">
                <a:latin typeface="Meiryo UI" panose="020B0604030504040204" pitchFamily="50" charset="-128"/>
                <a:ea typeface="Meiryo UI" panose="020B0604030504040204" pitchFamily="50" charset="-128"/>
              </a:rPr>
              <a:t>事務局資料」</a:t>
            </a:r>
            <a:endParaRPr kumimoji="1" lang="en-US" altLang="ja-JP" sz="800" dirty="0">
              <a:latin typeface="Meiryo UI" panose="020B0604030504040204" pitchFamily="50" charset="-128"/>
              <a:ea typeface="Meiryo UI" panose="020B0604030504040204" pitchFamily="50" charset="-128"/>
            </a:endParaRPr>
          </a:p>
        </p:txBody>
      </p:sp>
      <p:sp>
        <p:nvSpPr>
          <p:cNvPr id="2" name="タイトル 1">
            <a:extLst>
              <a:ext uri="{FF2B5EF4-FFF2-40B4-BE49-F238E27FC236}">
                <a16:creationId xmlns:a16="http://schemas.microsoft.com/office/drawing/2014/main" id="{58D20457-6617-4431-9136-64674BE6E1A3}"/>
              </a:ext>
            </a:extLst>
          </p:cNvPr>
          <p:cNvSpPr>
            <a:spLocks noGrp="1"/>
          </p:cNvSpPr>
          <p:nvPr>
            <p:ph type="title"/>
          </p:nvPr>
        </p:nvSpPr>
        <p:spPr/>
        <p:txBody>
          <a:bodyPr/>
          <a:lstStyle/>
          <a:p>
            <a:r>
              <a:rPr kumimoji="1" lang="en-US" altLang="ja-JP" dirty="0"/>
              <a:t>1.</a:t>
            </a:r>
            <a:r>
              <a:rPr kumimoji="1" lang="ja-JP" altLang="en-US" dirty="0"/>
              <a:t>３</a:t>
            </a:r>
            <a:r>
              <a:rPr kumimoji="1" lang="en-US" altLang="ja-JP" dirty="0"/>
              <a:t> </a:t>
            </a:r>
            <a:r>
              <a:rPr lang="ja-JP" altLang="en-US" dirty="0"/>
              <a:t>生成量及び存在量</a:t>
            </a:r>
            <a:endParaRPr kumimoji="1" lang="ja-JP" altLang="en-US" dirty="0"/>
          </a:p>
        </p:txBody>
      </p:sp>
      <p:sp>
        <p:nvSpPr>
          <p:cNvPr id="5" name="スライド番号プレースホルダー 4">
            <a:extLst>
              <a:ext uri="{FF2B5EF4-FFF2-40B4-BE49-F238E27FC236}">
                <a16:creationId xmlns:a16="http://schemas.microsoft.com/office/drawing/2014/main" id="{68AF8F48-9921-43BD-8392-73F831F48924}"/>
              </a:ext>
            </a:extLst>
          </p:cNvPr>
          <p:cNvSpPr>
            <a:spLocks noGrp="1"/>
          </p:cNvSpPr>
          <p:nvPr>
            <p:ph type="sldNum" sz="quarter" idx="12"/>
          </p:nvPr>
        </p:nvSpPr>
        <p:spPr/>
        <p:txBody>
          <a:bodyPr/>
          <a:lstStyle/>
          <a:p>
            <a:fld id="{787F0561-F29F-4014-88F6-9EE3D1B23701}" type="slidenum">
              <a:rPr kumimoji="1" lang="ja-JP" altLang="en-US" smtClean="0">
                <a:latin typeface="Meiryo UI" panose="020B0604030504040204" pitchFamily="50" charset="-128"/>
                <a:ea typeface="Meiryo UI" panose="020B0604030504040204" pitchFamily="50" charset="-128"/>
              </a:rPr>
              <a:pPr/>
              <a:t>6</a:t>
            </a:fld>
            <a:endParaRPr kumimoji="1" lang="ja-JP" altLang="en-US" dirty="0">
              <a:latin typeface="Meiryo UI" panose="020B0604030504040204" pitchFamily="50" charset="-128"/>
              <a:ea typeface="Meiryo UI" panose="020B0604030504040204" pitchFamily="50" charset="-128"/>
            </a:endParaRPr>
          </a:p>
        </p:txBody>
      </p:sp>
      <p:sp>
        <p:nvSpPr>
          <p:cNvPr id="9" name="正方形/長方形 8">
            <a:extLst>
              <a:ext uri="{FF2B5EF4-FFF2-40B4-BE49-F238E27FC236}">
                <a16:creationId xmlns:a16="http://schemas.microsoft.com/office/drawing/2014/main" id="{700C9969-AE28-4A80-B19B-F0769C487683}"/>
              </a:ext>
            </a:extLst>
          </p:cNvPr>
          <p:cNvSpPr/>
          <p:nvPr/>
        </p:nvSpPr>
        <p:spPr>
          <a:xfrm>
            <a:off x="370936" y="798577"/>
            <a:ext cx="8402128" cy="35636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dirty="0">
                <a:solidFill>
                  <a:schemeClr val="tx1"/>
                </a:solidFill>
                <a:latin typeface="Meiryo UI" panose="020B0604030504040204" pitchFamily="50" charset="-128"/>
                <a:ea typeface="Meiryo UI" panose="020B0604030504040204" pitchFamily="50" charset="-128"/>
              </a:rPr>
              <a:t>トリチウムはどの様に生成され、どの程度自然界に存在しているの？</a:t>
            </a:r>
            <a:endParaRPr kumimoji="1" lang="en-US" altLang="ja-JP" dirty="0">
              <a:solidFill>
                <a:schemeClr val="tx1"/>
              </a:solidFill>
              <a:latin typeface="Meiryo UI" panose="020B0604030504040204" pitchFamily="50" charset="-128"/>
              <a:ea typeface="Meiryo UI" panose="020B0604030504040204" pitchFamily="50" charset="-128"/>
            </a:endParaRPr>
          </a:p>
        </p:txBody>
      </p:sp>
      <p:sp>
        <p:nvSpPr>
          <p:cNvPr id="10" name="正方形/長方形 9">
            <a:extLst>
              <a:ext uri="{FF2B5EF4-FFF2-40B4-BE49-F238E27FC236}">
                <a16:creationId xmlns:a16="http://schemas.microsoft.com/office/drawing/2014/main" id="{58DBAE5D-4BF4-4C65-8570-E287ADF4A9CE}"/>
              </a:ext>
            </a:extLst>
          </p:cNvPr>
          <p:cNvSpPr/>
          <p:nvPr/>
        </p:nvSpPr>
        <p:spPr>
          <a:xfrm>
            <a:off x="379026" y="1170601"/>
            <a:ext cx="8402128" cy="2022593"/>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buFont typeface="Wingdings" panose="05000000000000000000" pitchFamily="2" charset="2"/>
              <a:buChar char="l"/>
            </a:pPr>
            <a:r>
              <a:rPr kumimoji="1" lang="ja-JP" altLang="en-US" dirty="0">
                <a:solidFill>
                  <a:schemeClr val="tx1"/>
                </a:solidFill>
                <a:latin typeface="Meiryo UI" panose="020B0604030504040204" pitchFamily="50" charset="-128"/>
                <a:ea typeface="Meiryo UI" panose="020B0604030504040204" pitchFamily="50" charset="-128"/>
              </a:rPr>
              <a:t>自然由来のトリチウムは主に宇宙線により年間</a:t>
            </a:r>
            <a:r>
              <a:rPr kumimoji="1" lang="en-US" altLang="ja-JP" dirty="0">
                <a:solidFill>
                  <a:schemeClr val="tx1"/>
                </a:solidFill>
                <a:latin typeface="Meiryo UI" panose="020B0604030504040204" pitchFamily="50" charset="-128"/>
                <a:ea typeface="Meiryo UI" panose="020B0604030504040204" pitchFamily="50" charset="-128"/>
              </a:rPr>
              <a:t>7×10</a:t>
            </a:r>
            <a:r>
              <a:rPr kumimoji="1" lang="en-US" altLang="ja-JP" baseline="30000" dirty="0">
                <a:solidFill>
                  <a:schemeClr val="tx1"/>
                </a:solidFill>
                <a:latin typeface="Meiryo UI" panose="020B0604030504040204" pitchFamily="50" charset="-128"/>
                <a:ea typeface="Meiryo UI" panose="020B0604030504040204" pitchFamily="50" charset="-128"/>
              </a:rPr>
              <a:t>16</a:t>
            </a:r>
            <a:r>
              <a:rPr kumimoji="1" lang="en-US" altLang="ja-JP" dirty="0">
                <a:solidFill>
                  <a:schemeClr val="tx1"/>
                </a:solidFill>
                <a:latin typeface="Meiryo UI" panose="020B0604030504040204" pitchFamily="50" charset="-128"/>
                <a:ea typeface="Meiryo UI" panose="020B0604030504040204" pitchFamily="50" charset="-128"/>
              </a:rPr>
              <a:t>Bq</a:t>
            </a:r>
            <a:r>
              <a:rPr kumimoji="1" lang="ja-JP" altLang="en-US" dirty="0">
                <a:solidFill>
                  <a:schemeClr val="tx1"/>
                </a:solidFill>
                <a:latin typeface="Meiryo UI" panose="020B0604030504040204" pitchFamily="50" charset="-128"/>
                <a:ea typeface="Meiryo UI" panose="020B0604030504040204" pitchFamily="50" charset="-128"/>
              </a:rPr>
              <a:t>程度生成される。</a:t>
            </a:r>
            <a:endParaRPr kumimoji="1" lang="en-US" altLang="ja-JP" dirty="0">
              <a:solidFill>
                <a:schemeClr val="tx1"/>
              </a:solidFill>
              <a:latin typeface="Meiryo UI" panose="020B0604030504040204" pitchFamily="50" charset="-128"/>
              <a:ea typeface="Meiryo UI" panose="020B0604030504040204" pitchFamily="50" charset="-128"/>
            </a:endParaRPr>
          </a:p>
          <a:p>
            <a:pPr marL="285750" indent="-285750">
              <a:buFont typeface="Wingdings" panose="05000000000000000000" pitchFamily="2" charset="2"/>
              <a:buChar char="l"/>
            </a:pPr>
            <a:r>
              <a:rPr kumimoji="1" lang="ja-JP" altLang="en-US" dirty="0">
                <a:solidFill>
                  <a:schemeClr val="tx1"/>
                </a:solidFill>
                <a:latin typeface="Meiryo UI" panose="020B0604030504040204" pitchFamily="50" charset="-128"/>
                <a:ea typeface="Meiryo UI" panose="020B0604030504040204" pitchFamily="50" charset="-128"/>
              </a:rPr>
              <a:t>天然水中には</a:t>
            </a:r>
            <a:r>
              <a:rPr kumimoji="1" lang="en-US" altLang="ja-JP" dirty="0">
                <a:solidFill>
                  <a:schemeClr val="tx1"/>
                </a:solidFill>
                <a:latin typeface="Meiryo UI" panose="020B0604030504040204" pitchFamily="50" charset="-128"/>
                <a:ea typeface="Meiryo UI" panose="020B0604030504040204" pitchFamily="50" charset="-128"/>
              </a:rPr>
              <a:t>1Bq/L</a:t>
            </a:r>
            <a:r>
              <a:rPr kumimoji="1" lang="ja-JP" altLang="en-US" dirty="0">
                <a:solidFill>
                  <a:schemeClr val="tx1"/>
                </a:solidFill>
                <a:latin typeface="Meiryo UI" panose="020B0604030504040204" pitchFamily="50" charset="-128"/>
                <a:ea typeface="Meiryo UI" panose="020B0604030504040204" pitchFamily="50" charset="-128"/>
              </a:rPr>
              <a:t>程度、人体中（体重</a:t>
            </a:r>
            <a:r>
              <a:rPr kumimoji="1" lang="en-US" altLang="ja-JP" dirty="0">
                <a:solidFill>
                  <a:schemeClr val="tx1"/>
                </a:solidFill>
                <a:latin typeface="Meiryo UI" panose="020B0604030504040204" pitchFamily="50" charset="-128"/>
                <a:ea typeface="Meiryo UI" panose="020B0604030504040204" pitchFamily="50" charset="-128"/>
              </a:rPr>
              <a:t>65kg</a:t>
            </a:r>
            <a:r>
              <a:rPr kumimoji="1" lang="ja-JP" altLang="en-US" dirty="0">
                <a:solidFill>
                  <a:schemeClr val="tx1"/>
                </a:solidFill>
                <a:latin typeface="Meiryo UI" panose="020B0604030504040204" pitchFamily="50" charset="-128"/>
                <a:ea typeface="Meiryo UI" panose="020B0604030504040204" pitchFamily="50" charset="-128"/>
              </a:rPr>
              <a:t>の人）には数十</a:t>
            </a:r>
            <a:r>
              <a:rPr kumimoji="1" lang="en-US" altLang="ja-JP" dirty="0">
                <a:solidFill>
                  <a:schemeClr val="tx1"/>
                </a:solidFill>
                <a:latin typeface="Meiryo UI" panose="020B0604030504040204" pitchFamily="50" charset="-128"/>
                <a:ea typeface="Meiryo UI" panose="020B0604030504040204" pitchFamily="50" charset="-128"/>
              </a:rPr>
              <a:t>Bq/</a:t>
            </a:r>
            <a:r>
              <a:rPr kumimoji="1" lang="ja-JP" altLang="en-US" dirty="0">
                <a:solidFill>
                  <a:schemeClr val="tx1"/>
                </a:solidFill>
                <a:latin typeface="Meiryo UI" panose="020B0604030504040204" pitchFamily="50" charset="-128"/>
                <a:ea typeface="Meiryo UI" panose="020B0604030504040204" pitchFamily="50" charset="-128"/>
              </a:rPr>
              <a:t>人程度存在する。</a:t>
            </a:r>
            <a:endParaRPr kumimoji="1" lang="en-US" altLang="ja-JP" dirty="0">
              <a:solidFill>
                <a:schemeClr val="tx1"/>
              </a:solidFill>
              <a:latin typeface="Meiryo UI" panose="020B0604030504040204" pitchFamily="50" charset="-128"/>
              <a:ea typeface="Meiryo UI" panose="020B0604030504040204" pitchFamily="50" charset="-128"/>
            </a:endParaRPr>
          </a:p>
          <a:p>
            <a:pPr marL="285750" indent="-285750">
              <a:buFont typeface="Wingdings" panose="05000000000000000000" pitchFamily="2" charset="2"/>
              <a:buChar char="l"/>
            </a:pPr>
            <a:r>
              <a:rPr kumimoji="1" lang="ja-JP" altLang="en-US" dirty="0">
                <a:solidFill>
                  <a:schemeClr val="tx1"/>
                </a:solidFill>
                <a:latin typeface="Meiryo UI" panose="020B0604030504040204" pitchFamily="50" charset="-128"/>
                <a:ea typeface="Meiryo UI" panose="020B0604030504040204" pitchFamily="50" charset="-128"/>
              </a:rPr>
              <a:t>過去の大気中核実験（</a:t>
            </a:r>
            <a:r>
              <a:rPr kumimoji="1" lang="en-US" altLang="ja-JP" dirty="0">
                <a:solidFill>
                  <a:schemeClr val="tx1"/>
                </a:solidFill>
                <a:latin typeface="Meiryo UI" panose="020B0604030504040204" pitchFamily="50" charset="-128"/>
                <a:ea typeface="Meiryo UI" panose="020B0604030504040204" pitchFamily="50" charset="-128"/>
              </a:rPr>
              <a:t>1945</a:t>
            </a:r>
            <a:r>
              <a:rPr kumimoji="1" lang="ja-JP" altLang="en-US" dirty="0">
                <a:solidFill>
                  <a:schemeClr val="tx1"/>
                </a:solidFill>
                <a:latin typeface="Meiryo UI" panose="020B0604030504040204" pitchFamily="50" charset="-128"/>
                <a:ea typeface="Meiryo UI" panose="020B0604030504040204" pitchFamily="50" charset="-128"/>
              </a:rPr>
              <a:t>～</a:t>
            </a:r>
            <a:r>
              <a:rPr kumimoji="1" lang="en-US" altLang="ja-JP" dirty="0">
                <a:solidFill>
                  <a:schemeClr val="tx1"/>
                </a:solidFill>
                <a:latin typeface="Meiryo UI" panose="020B0604030504040204" pitchFamily="50" charset="-128"/>
                <a:ea typeface="Meiryo UI" panose="020B0604030504040204" pitchFamily="50" charset="-128"/>
              </a:rPr>
              <a:t>63</a:t>
            </a:r>
            <a:r>
              <a:rPr kumimoji="1" lang="ja-JP" altLang="en-US" dirty="0">
                <a:solidFill>
                  <a:schemeClr val="tx1"/>
                </a:solidFill>
                <a:latin typeface="Meiryo UI" panose="020B0604030504040204" pitchFamily="50" charset="-128"/>
                <a:ea typeface="Meiryo UI" panose="020B0604030504040204" pitchFamily="50" charset="-128"/>
              </a:rPr>
              <a:t>年）に由来する環境中トリチウムは約</a:t>
            </a:r>
            <a:r>
              <a:rPr kumimoji="1" lang="en-US" altLang="ja-JP" dirty="0">
                <a:solidFill>
                  <a:schemeClr val="tx1"/>
                </a:solidFill>
                <a:latin typeface="Meiryo UI" panose="020B0604030504040204" pitchFamily="50" charset="-128"/>
                <a:ea typeface="Meiryo UI" panose="020B0604030504040204" pitchFamily="50" charset="-128"/>
              </a:rPr>
              <a:t>1.8</a:t>
            </a:r>
            <a:r>
              <a:rPr kumimoji="1" lang="ja-JP" altLang="en-US" dirty="0">
                <a:solidFill>
                  <a:schemeClr val="tx1"/>
                </a:solidFill>
                <a:latin typeface="Meiryo UI" panose="020B0604030504040204" pitchFamily="50" charset="-128"/>
                <a:ea typeface="Meiryo UI" panose="020B0604030504040204" pitchFamily="50" charset="-128"/>
              </a:rPr>
              <a:t>～</a:t>
            </a:r>
            <a:r>
              <a:rPr kumimoji="1" lang="en-US" altLang="ja-JP" dirty="0">
                <a:solidFill>
                  <a:schemeClr val="tx1"/>
                </a:solidFill>
                <a:latin typeface="Meiryo UI" panose="020B0604030504040204" pitchFamily="50" charset="-128"/>
                <a:ea typeface="Meiryo UI" panose="020B0604030504040204" pitchFamily="50" charset="-128"/>
              </a:rPr>
              <a:t>2.4×10</a:t>
            </a:r>
            <a:r>
              <a:rPr kumimoji="1" lang="en-US" altLang="ja-JP" baseline="30000" dirty="0">
                <a:solidFill>
                  <a:schemeClr val="tx1"/>
                </a:solidFill>
                <a:latin typeface="Meiryo UI" panose="020B0604030504040204" pitchFamily="50" charset="-128"/>
                <a:ea typeface="Meiryo UI" panose="020B0604030504040204" pitchFamily="50" charset="-128"/>
              </a:rPr>
              <a:t>20</a:t>
            </a:r>
            <a:r>
              <a:rPr kumimoji="1" lang="en-US" altLang="ja-JP" dirty="0">
                <a:solidFill>
                  <a:schemeClr val="tx1"/>
                </a:solidFill>
                <a:latin typeface="Meiryo UI" panose="020B0604030504040204" pitchFamily="50" charset="-128"/>
                <a:ea typeface="Meiryo UI" panose="020B0604030504040204" pitchFamily="50" charset="-128"/>
              </a:rPr>
              <a:t>Bq</a:t>
            </a:r>
            <a:r>
              <a:rPr kumimoji="1" lang="ja-JP" altLang="en-US" dirty="0">
                <a:solidFill>
                  <a:schemeClr val="tx1"/>
                </a:solidFill>
                <a:latin typeface="Meiryo UI" panose="020B0604030504040204" pitchFamily="50" charset="-128"/>
                <a:ea typeface="Meiryo UI" panose="020B0604030504040204" pitchFamily="50" charset="-128"/>
              </a:rPr>
              <a:t>程度存在したが、現在は減衰し</a:t>
            </a:r>
            <a:r>
              <a:rPr kumimoji="1" lang="en-US" altLang="ja-JP" dirty="0">
                <a:solidFill>
                  <a:schemeClr val="tx1"/>
                </a:solidFill>
                <a:latin typeface="Meiryo UI" panose="020B0604030504040204" pitchFamily="50" charset="-128"/>
                <a:ea typeface="Meiryo UI" panose="020B0604030504040204" pitchFamily="50" charset="-128"/>
              </a:rPr>
              <a:t>10×10</a:t>
            </a:r>
            <a:r>
              <a:rPr kumimoji="1" lang="en-US" altLang="ja-JP" baseline="30000" dirty="0">
                <a:solidFill>
                  <a:schemeClr val="tx1"/>
                </a:solidFill>
                <a:latin typeface="Meiryo UI" panose="020B0604030504040204" pitchFamily="50" charset="-128"/>
                <a:ea typeface="Meiryo UI" panose="020B0604030504040204" pitchFamily="50" charset="-128"/>
              </a:rPr>
              <a:t>18</a:t>
            </a:r>
            <a:r>
              <a:rPr kumimoji="1" lang="en-US" altLang="ja-JP" dirty="0">
                <a:solidFill>
                  <a:schemeClr val="tx1"/>
                </a:solidFill>
                <a:latin typeface="Meiryo UI" panose="020B0604030504040204" pitchFamily="50" charset="-128"/>
                <a:ea typeface="Meiryo UI" panose="020B0604030504040204" pitchFamily="50" charset="-128"/>
              </a:rPr>
              <a:t>Bq</a:t>
            </a:r>
            <a:r>
              <a:rPr kumimoji="1" lang="ja-JP" altLang="en-US" dirty="0">
                <a:solidFill>
                  <a:schemeClr val="tx1"/>
                </a:solidFill>
                <a:latin typeface="Meiryo UI" panose="020B0604030504040204" pitchFamily="50" charset="-128"/>
                <a:ea typeface="Meiryo UI" panose="020B0604030504040204" pitchFamily="50" charset="-128"/>
              </a:rPr>
              <a:t>程度残っていると考えられる。</a:t>
            </a:r>
            <a:endParaRPr kumimoji="1" lang="en-US" altLang="ja-JP" dirty="0">
              <a:solidFill>
                <a:schemeClr val="tx1"/>
              </a:solidFill>
              <a:latin typeface="Meiryo UI" panose="020B0604030504040204" pitchFamily="50" charset="-128"/>
              <a:ea typeface="Meiryo UI" panose="020B0604030504040204" pitchFamily="50" charset="-128"/>
            </a:endParaRPr>
          </a:p>
          <a:p>
            <a:pPr marL="285750" indent="-285750">
              <a:buFont typeface="Wingdings" panose="05000000000000000000" pitchFamily="2" charset="2"/>
              <a:buChar char="l"/>
            </a:pPr>
            <a:r>
              <a:rPr kumimoji="1" lang="en-US" altLang="ja-JP" dirty="0">
                <a:solidFill>
                  <a:schemeClr val="tx1"/>
                </a:solidFill>
                <a:latin typeface="Meiryo UI" panose="020B0604030504040204" pitchFamily="50" charset="-128"/>
                <a:ea typeface="Meiryo UI" panose="020B0604030504040204" pitchFamily="50" charset="-128"/>
              </a:rPr>
              <a:t>2010</a:t>
            </a:r>
            <a:r>
              <a:rPr kumimoji="1" lang="ja-JP" altLang="en-US" dirty="0">
                <a:solidFill>
                  <a:schemeClr val="tx1"/>
                </a:solidFill>
                <a:latin typeface="Meiryo UI" panose="020B0604030504040204" pitchFamily="50" charset="-128"/>
                <a:ea typeface="Meiryo UI" panose="020B0604030504040204" pitchFamily="50" charset="-128"/>
              </a:rPr>
              <a:t>年時点の全世界のトリチウム存在量は、自然由来のトリチウム及び過去の大気中核実験の影響を考慮すると、</a:t>
            </a:r>
            <a:r>
              <a:rPr kumimoji="1" lang="en-US" altLang="ja-JP" dirty="0">
                <a:solidFill>
                  <a:schemeClr val="tx1"/>
                </a:solidFill>
                <a:latin typeface="Meiryo UI" panose="020B0604030504040204" pitchFamily="50" charset="-128"/>
                <a:ea typeface="Meiryo UI" panose="020B0604030504040204" pitchFamily="50" charset="-128"/>
              </a:rPr>
              <a:t>1.0</a:t>
            </a:r>
            <a:r>
              <a:rPr kumimoji="1" lang="ja-JP" altLang="en-US" dirty="0">
                <a:solidFill>
                  <a:schemeClr val="tx1"/>
                </a:solidFill>
                <a:latin typeface="Meiryo UI" panose="020B0604030504040204" pitchFamily="50" charset="-128"/>
                <a:ea typeface="Meiryo UI" panose="020B0604030504040204" pitchFamily="50" charset="-128"/>
              </a:rPr>
              <a:t>～</a:t>
            </a:r>
            <a:r>
              <a:rPr kumimoji="1" lang="en-US" altLang="ja-JP" dirty="0">
                <a:solidFill>
                  <a:schemeClr val="tx1"/>
                </a:solidFill>
                <a:latin typeface="Meiryo UI" panose="020B0604030504040204" pitchFamily="50" charset="-128"/>
                <a:ea typeface="Meiryo UI" panose="020B0604030504040204" pitchFamily="50" charset="-128"/>
              </a:rPr>
              <a:t>1.3×10</a:t>
            </a:r>
            <a:r>
              <a:rPr kumimoji="1" lang="en-US" altLang="ja-JP" baseline="30000" dirty="0">
                <a:solidFill>
                  <a:schemeClr val="tx1"/>
                </a:solidFill>
                <a:latin typeface="Meiryo UI" panose="020B0604030504040204" pitchFamily="50" charset="-128"/>
                <a:ea typeface="Meiryo UI" panose="020B0604030504040204" pitchFamily="50" charset="-128"/>
              </a:rPr>
              <a:t>18</a:t>
            </a:r>
            <a:r>
              <a:rPr kumimoji="1" lang="en-US" altLang="ja-JP" dirty="0">
                <a:solidFill>
                  <a:schemeClr val="tx1"/>
                </a:solidFill>
                <a:latin typeface="Meiryo UI" panose="020B0604030504040204" pitchFamily="50" charset="-128"/>
                <a:ea typeface="Meiryo UI" panose="020B0604030504040204" pitchFamily="50" charset="-128"/>
              </a:rPr>
              <a:t> </a:t>
            </a:r>
            <a:r>
              <a:rPr kumimoji="1" lang="ja-JP" altLang="en-US" dirty="0">
                <a:solidFill>
                  <a:schemeClr val="tx1"/>
                </a:solidFill>
                <a:latin typeface="Meiryo UI" panose="020B0604030504040204" pitchFamily="50" charset="-128"/>
                <a:ea typeface="Meiryo UI" panose="020B0604030504040204" pitchFamily="50" charset="-128"/>
              </a:rPr>
              <a:t>＋ </a:t>
            </a:r>
            <a:r>
              <a:rPr kumimoji="1" lang="en-US" altLang="ja-JP" dirty="0">
                <a:solidFill>
                  <a:schemeClr val="tx1"/>
                </a:solidFill>
                <a:latin typeface="Meiryo UI" panose="020B0604030504040204" pitchFamily="50" charset="-128"/>
                <a:ea typeface="Meiryo UI" panose="020B0604030504040204" pitchFamily="50" charset="-128"/>
              </a:rPr>
              <a:t>~10×10</a:t>
            </a:r>
            <a:r>
              <a:rPr kumimoji="1" lang="en-US" altLang="ja-JP" baseline="30000" dirty="0">
                <a:solidFill>
                  <a:schemeClr val="tx1"/>
                </a:solidFill>
                <a:latin typeface="Meiryo UI" panose="020B0604030504040204" pitchFamily="50" charset="-128"/>
                <a:ea typeface="Meiryo UI" panose="020B0604030504040204" pitchFamily="50" charset="-128"/>
              </a:rPr>
              <a:t>18</a:t>
            </a:r>
            <a:r>
              <a:rPr kumimoji="1" lang="en-US" altLang="ja-JP" dirty="0">
                <a:solidFill>
                  <a:schemeClr val="tx1"/>
                </a:solidFill>
                <a:latin typeface="Meiryo UI" panose="020B0604030504040204" pitchFamily="50" charset="-128"/>
                <a:ea typeface="Meiryo UI" panose="020B0604030504040204" pitchFamily="50" charset="-128"/>
              </a:rPr>
              <a:t> Bq </a:t>
            </a:r>
            <a:r>
              <a:rPr kumimoji="1" lang="ja-JP" altLang="en-US" dirty="0">
                <a:solidFill>
                  <a:schemeClr val="tx1"/>
                </a:solidFill>
                <a:latin typeface="Meiryo UI" panose="020B0604030504040204" pitchFamily="50" charset="-128"/>
                <a:ea typeface="Meiryo UI" panose="020B0604030504040204" pitchFamily="50" charset="-128"/>
              </a:rPr>
              <a:t>程度である。</a:t>
            </a:r>
            <a:endParaRPr kumimoji="1" lang="en-US" altLang="ja-JP" dirty="0">
              <a:solidFill>
                <a:schemeClr val="tx1"/>
              </a:solidFill>
              <a:latin typeface="Meiryo UI" panose="020B0604030504040204" pitchFamily="50" charset="-128"/>
              <a:ea typeface="Meiryo UI" panose="020B0604030504040204" pitchFamily="50" charset="-128"/>
            </a:endParaRPr>
          </a:p>
          <a:p>
            <a:pPr marL="285750" indent="-285750">
              <a:buFont typeface="Wingdings" panose="05000000000000000000" pitchFamily="2" charset="2"/>
              <a:buChar char="l"/>
            </a:pPr>
            <a:r>
              <a:rPr kumimoji="1" lang="ja-JP" altLang="en-US" dirty="0">
                <a:solidFill>
                  <a:schemeClr val="tx1"/>
                </a:solidFill>
                <a:latin typeface="Meiryo UI" panose="020B0604030504040204" pitchFamily="50" charset="-128"/>
                <a:ea typeface="Meiryo UI" panose="020B0604030504040204" pitchFamily="50" charset="-128"/>
              </a:rPr>
              <a:t>人工由来のトリチウムは原子力施設等から生成される。</a:t>
            </a:r>
            <a:endParaRPr kumimoji="1" lang="en-US" altLang="ja-JP" dirty="0">
              <a:solidFill>
                <a:schemeClr val="tx1"/>
              </a:solidFill>
              <a:latin typeface="Meiryo UI" panose="020B0604030504040204" pitchFamily="50" charset="-128"/>
              <a:ea typeface="Meiryo UI" panose="020B0604030504040204" pitchFamily="50" charset="-128"/>
            </a:endParaRPr>
          </a:p>
        </p:txBody>
      </p:sp>
      <p:sp>
        <p:nvSpPr>
          <p:cNvPr id="8" name="正方形/長方形 7">
            <a:extLst>
              <a:ext uri="{FF2B5EF4-FFF2-40B4-BE49-F238E27FC236}">
                <a16:creationId xmlns:a16="http://schemas.microsoft.com/office/drawing/2014/main" id="{8236ABB2-8EA2-4CC6-9C29-5CF18B730E60}"/>
              </a:ext>
            </a:extLst>
          </p:cNvPr>
          <p:cNvSpPr/>
          <p:nvPr/>
        </p:nvSpPr>
        <p:spPr>
          <a:xfrm>
            <a:off x="5555292" y="3169412"/>
            <a:ext cx="3094006" cy="261203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eiryo UI" panose="020B0604030504040204" pitchFamily="50" charset="-128"/>
              <a:ea typeface="Meiryo UI" panose="020B0604030504040204" pitchFamily="50" charset="-128"/>
            </a:endParaRPr>
          </a:p>
        </p:txBody>
      </p:sp>
      <p:grpSp>
        <p:nvGrpSpPr>
          <p:cNvPr id="13" name="Group 2">
            <a:extLst>
              <a:ext uri="{FF2B5EF4-FFF2-40B4-BE49-F238E27FC236}">
                <a16:creationId xmlns:a16="http://schemas.microsoft.com/office/drawing/2014/main" id="{DEBCB934-0211-4005-8A2E-636009416937}"/>
              </a:ext>
            </a:extLst>
          </p:cNvPr>
          <p:cNvGrpSpPr>
            <a:grpSpLocks noChangeAspect="1"/>
          </p:cNvGrpSpPr>
          <p:nvPr/>
        </p:nvGrpSpPr>
        <p:grpSpPr bwMode="auto">
          <a:xfrm>
            <a:off x="5922700" y="3569975"/>
            <a:ext cx="605929" cy="1669390"/>
            <a:chOff x="1251" y="479"/>
            <a:chExt cx="487" cy="1495"/>
          </a:xfrm>
          <a:solidFill>
            <a:schemeClr val="tx1">
              <a:lumMod val="75000"/>
              <a:lumOff val="25000"/>
            </a:schemeClr>
          </a:solidFill>
        </p:grpSpPr>
        <p:sp>
          <p:nvSpPr>
            <p:cNvPr id="15" name="Freeform 3">
              <a:extLst>
                <a:ext uri="{FF2B5EF4-FFF2-40B4-BE49-F238E27FC236}">
                  <a16:creationId xmlns:a16="http://schemas.microsoft.com/office/drawing/2014/main" id="{12D25C54-BBF6-4F7B-A373-C2B75EE8A9DD}"/>
                </a:ext>
              </a:extLst>
            </p:cNvPr>
            <p:cNvSpPr>
              <a:spLocks noChangeAspect="1"/>
            </p:cNvSpPr>
            <p:nvPr/>
          </p:nvSpPr>
          <p:spPr bwMode="auto">
            <a:xfrm>
              <a:off x="1251" y="705"/>
              <a:ext cx="487" cy="1269"/>
            </a:xfrm>
            <a:custGeom>
              <a:avLst/>
              <a:gdLst>
                <a:gd name="T0" fmla="*/ 169 w 206"/>
                <a:gd name="T1" fmla="*/ 0 h 537"/>
                <a:gd name="T2" fmla="*/ 35 w 206"/>
                <a:gd name="T3" fmla="*/ 0 h 537"/>
                <a:gd name="T4" fmla="*/ 0 w 206"/>
                <a:gd name="T5" fmla="*/ 35 h 537"/>
                <a:gd name="T6" fmla="*/ 0 w 206"/>
                <a:gd name="T7" fmla="*/ 261 h 537"/>
                <a:gd name="T8" fmla="*/ 17 w 206"/>
                <a:gd name="T9" fmla="*/ 278 h 537"/>
                <a:gd name="T10" fmla="*/ 34 w 206"/>
                <a:gd name="T11" fmla="*/ 261 h 537"/>
                <a:gd name="T12" fmla="*/ 34 w 206"/>
                <a:gd name="T13" fmla="*/ 63 h 537"/>
                <a:gd name="T14" fmla="*/ 41 w 206"/>
                <a:gd name="T15" fmla="*/ 63 h 537"/>
                <a:gd name="T16" fmla="*/ 41 w 206"/>
                <a:gd name="T17" fmla="*/ 232 h 537"/>
                <a:gd name="T18" fmla="*/ 41 w 206"/>
                <a:gd name="T19" fmla="*/ 232 h 537"/>
                <a:gd name="T20" fmla="*/ 41 w 206"/>
                <a:gd name="T21" fmla="*/ 510 h 537"/>
                <a:gd name="T22" fmla="*/ 67 w 206"/>
                <a:gd name="T23" fmla="*/ 537 h 537"/>
                <a:gd name="T24" fmla="*/ 93 w 206"/>
                <a:gd name="T25" fmla="*/ 510 h 537"/>
                <a:gd name="T26" fmla="*/ 93 w 206"/>
                <a:gd name="T27" fmla="*/ 312 h 537"/>
                <a:gd name="T28" fmla="*/ 98 w 206"/>
                <a:gd name="T29" fmla="*/ 305 h 537"/>
                <a:gd name="T30" fmla="*/ 108 w 206"/>
                <a:gd name="T31" fmla="*/ 305 h 537"/>
                <a:gd name="T32" fmla="*/ 114 w 206"/>
                <a:gd name="T33" fmla="*/ 312 h 537"/>
                <a:gd name="T34" fmla="*/ 114 w 206"/>
                <a:gd name="T35" fmla="*/ 510 h 537"/>
                <a:gd name="T36" fmla="*/ 140 w 206"/>
                <a:gd name="T37" fmla="*/ 537 h 537"/>
                <a:gd name="T38" fmla="*/ 165 w 206"/>
                <a:gd name="T39" fmla="*/ 510 h 537"/>
                <a:gd name="T40" fmla="*/ 165 w 206"/>
                <a:gd name="T41" fmla="*/ 232 h 537"/>
                <a:gd name="T42" fmla="*/ 165 w 206"/>
                <a:gd name="T43" fmla="*/ 232 h 537"/>
                <a:gd name="T44" fmla="*/ 165 w 206"/>
                <a:gd name="T45" fmla="*/ 63 h 537"/>
                <a:gd name="T46" fmla="*/ 172 w 206"/>
                <a:gd name="T47" fmla="*/ 63 h 537"/>
                <a:gd name="T48" fmla="*/ 172 w 206"/>
                <a:gd name="T49" fmla="*/ 261 h 537"/>
                <a:gd name="T50" fmla="*/ 190 w 206"/>
                <a:gd name="T51" fmla="*/ 278 h 537"/>
                <a:gd name="T52" fmla="*/ 206 w 206"/>
                <a:gd name="T53" fmla="*/ 261 h 537"/>
                <a:gd name="T54" fmla="*/ 206 w 206"/>
                <a:gd name="T55" fmla="*/ 35 h 537"/>
                <a:gd name="T56" fmla="*/ 169 w 206"/>
                <a:gd name="T57" fmla="*/ 0 h 5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06" h="537">
                  <a:moveTo>
                    <a:pt x="169" y="0"/>
                  </a:moveTo>
                  <a:cubicBezTo>
                    <a:pt x="164" y="0"/>
                    <a:pt x="40" y="0"/>
                    <a:pt x="35" y="0"/>
                  </a:cubicBezTo>
                  <a:cubicBezTo>
                    <a:pt x="13" y="0"/>
                    <a:pt x="0" y="16"/>
                    <a:pt x="0" y="35"/>
                  </a:cubicBezTo>
                  <a:cubicBezTo>
                    <a:pt x="0" y="43"/>
                    <a:pt x="0" y="260"/>
                    <a:pt x="0" y="261"/>
                  </a:cubicBezTo>
                  <a:cubicBezTo>
                    <a:pt x="0" y="268"/>
                    <a:pt x="6" y="278"/>
                    <a:pt x="17" y="278"/>
                  </a:cubicBezTo>
                  <a:cubicBezTo>
                    <a:pt x="28" y="278"/>
                    <a:pt x="34" y="268"/>
                    <a:pt x="34" y="261"/>
                  </a:cubicBezTo>
                  <a:cubicBezTo>
                    <a:pt x="34" y="260"/>
                    <a:pt x="34" y="63"/>
                    <a:pt x="34" y="63"/>
                  </a:cubicBezTo>
                  <a:cubicBezTo>
                    <a:pt x="41" y="63"/>
                    <a:pt x="41" y="63"/>
                    <a:pt x="41" y="63"/>
                  </a:cubicBezTo>
                  <a:cubicBezTo>
                    <a:pt x="41" y="63"/>
                    <a:pt x="41" y="131"/>
                    <a:pt x="41" y="232"/>
                  </a:cubicBezTo>
                  <a:cubicBezTo>
                    <a:pt x="41" y="232"/>
                    <a:pt x="41" y="232"/>
                    <a:pt x="41" y="232"/>
                  </a:cubicBezTo>
                  <a:cubicBezTo>
                    <a:pt x="41" y="367"/>
                    <a:pt x="41" y="502"/>
                    <a:pt x="41" y="510"/>
                  </a:cubicBezTo>
                  <a:cubicBezTo>
                    <a:pt x="41" y="526"/>
                    <a:pt x="55" y="537"/>
                    <a:pt x="67" y="537"/>
                  </a:cubicBezTo>
                  <a:cubicBezTo>
                    <a:pt x="79" y="537"/>
                    <a:pt x="93" y="523"/>
                    <a:pt x="93" y="510"/>
                  </a:cubicBezTo>
                  <a:cubicBezTo>
                    <a:pt x="93" y="497"/>
                    <a:pt x="93" y="315"/>
                    <a:pt x="93" y="312"/>
                  </a:cubicBezTo>
                  <a:cubicBezTo>
                    <a:pt x="93" y="308"/>
                    <a:pt x="96" y="305"/>
                    <a:pt x="98" y="305"/>
                  </a:cubicBezTo>
                  <a:cubicBezTo>
                    <a:pt x="100" y="305"/>
                    <a:pt x="106" y="305"/>
                    <a:pt x="108" y="305"/>
                  </a:cubicBezTo>
                  <a:cubicBezTo>
                    <a:pt x="110" y="305"/>
                    <a:pt x="114" y="307"/>
                    <a:pt x="114" y="312"/>
                  </a:cubicBezTo>
                  <a:cubicBezTo>
                    <a:pt x="114" y="343"/>
                    <a:pt x="114" y="497"/>
                    <a:pt x="114" y="510"/>
                  </a:cubicBezTo>
                  <a:cubicBezTo>
                    <a:pt x="114" y="523"/>
                    <a:pt x="125" y="537"/>
                    <a:pt x="140" y="537"/>
                  </a:cubicBezTo>
                  <a:cubicBezTo>
                    <a:pt x="154" y="537"/>
                    <a:pt x="165" y="523"/>
                    <a:pt x="165" y="510"/>
                  </a:cubicBezTo>
                  <a:cubicBezTo>
                    <a:pt x="165" y="502"/>
                    <a:pt x="165" y="367"/>
                    <a:pt x="165" y="232"/>
                  </a:cubicBezTo>
                  <a:cubicBezTo>
                    <a:pt x="165" y="232"/>
                    <a:pt x="165" y="232"/>
                    <a:pt x="165" y="232"/>
                  </a:cubicBezTo>
                  <a:cubicBezTo>
                    <a:pt x="165" y="131"/>
                    <a:pt x="165" y="63"/>
                    <a:pt x="165" y="63"/>
                  </a:cubicBezTo>
                  <a:cubicBezTo>
                    <a:pt x="172" y="63"/>
                    <a:pt x="172" y="63"/>
                    <a:pt x="172" y="63"/>
                  </a:cubicBezTo>
                  <a:cubicBezTo>
                    <a:pt x="172" y="63"/>
                    <a:pt x="172" y="260"/>
                    <a:pt x="172" y="261"/>
                  </a:cubicBezTo>
                  <a:cubicBezTo>
                    <a:pt x="172" y="270"/>
                    <a:pt x="180" y="278"/>
                    <a:pt x="190" y="278"/>
                  </a:cubicBezTo>
                  <a:cubicBezTo>
                    <a:pt x="200" y="278"/>
                    <a:pt x="206" y="269"/>
                    <a:pt x="206" y="261"/>
                  </a:cubicBezTo>
                  <a:cubicBezTo>
                    <a:pt x="206" y="259"/>
                    <a:pt x="206" y="44"/>
                    <a:pt x="206" y="35"/>
                  </a:cubicBezTo>
                  <a:cubicBezTo>
                    <a:pt x="206" y="15"/>
                    <a:pt x="193" y="0"/>
                    <a:pt x="16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latin typeface="Meiryo UI" panose="020B0604030504040204" pitchFamily="50" charset="-128"/>
                <a:ea typeface="Meiryo UI" panose="020B0604030504040204" pitchFamily="50" charset="-128"/>
              </a:endParaRPr>
            </a:p>
          </p:txBody>
        </p:sp>
        <p:sp>
          <p:nvSpPr>
            <p:cNvPr id="19" name="Oval 4">
              <a:extLst>
                <a:ext uri="{FF2B5EF4-FFF2-40B4-BE49-F238E27FC236}">
                  <a16:creationId xmlns:a16="http://schemas.microsoft.com/office/drawing/2014/main" id="{8158D17B-785E-4866-89BC-62B5C4465A99}"/>
                </a:ext>
              </a:extLst>
            </p:cNvPr>
            <p:cNvSpPr>
              <a:spLocks noChangeAspect="1" noChangeArrowheads="1"/>
            </p:cNvSpPr>
            <p:nvPr/>
          </p:nvSpPr>
          <p:spPr bwMode="auto">
            <a:xfrm>
              <a:off x="1396" y="479"/>
              <a:ext cx="198" cy="20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latin typeface="Meiryo UI" panose="020B0604030504040204" pitchFamily="50" charset="-128"/>
                <a:ea typeface="Meiryo UI" panose="020B0604030504040204" pitchFamily="50" charset="-128"/>
              </a:endParaRPr>
            </a:p>
          </p:txBody>
        </p:sp>
      </p:grpSp>
      <p:sp>
        <p:nvSpPr>
          <p:cNvPr id="3" name="正方形/長方形 2">
            <a:extLst>
              <a:ext uri="{FF2B5EF4-FFF2-40B4-BE49-F238E27FC236}">
                <a16:creationId xmlns:a16="http://schemas.microsoft.com/office/drawing/2014/main" id="{902ACBAC-EF34-4BA8-AF72-078805695BE3}"/>
              </a:ext>
            </a:extLst>
          </p:cNvPr>
          <p:cNvSpPr/>
          <p:nvPr/>
        </p:nvSpPr>
        <p:spPr>
          <a:xfrm>
            <a:off x="6952430" y="3402938"/>
            <a:ext cx="1599276" cy="585255"/>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a:solidFill>
                  <a:schemeClr val="tx1"/>
                </a:solidFill>
                <a:latin typeface="Meiryo UI" panose="020B0604030504040204" pitchFamily="50" charset="-128"/>
                <a:ea typeface="Meiryo UI" panose="020B0604030504040204" pitchFamily="50" charset="-128"/>
              </a:rPr>
              <a:t>K-40</a:t>
            </a:r>
            <a:r>
              <a:rPr kumimoji="1" lang="ja-JP" altLang="en-US" dirty="0">
                <a:solidFill>
                  <a:schemeClr val="tx1"/>
                </a:solidFill>
                <a:latin typeface="Meiryo UI" panose="020B0604030504040204" pitchFamily="50" charset="-128"/>
                <a:ea typeface="Meiryo UI" panose="020B0604030504040204" pitchFamily="50" charset="-128"/>
              </a:rPr>
              <a:t>：</a:t>
            </a:r>
            <a:r>
              <a:rPr kumimoji="1" lang="en-US" altLang="ja-JP" dirty="0">
                <a:solidFill>
                  <a:schemeClr val="tx1"/>
                </a:solidFill>
                <a:latin typeface="Meiryo UI" panose="020B0604030504040204" pitchFamily="50" charset="-128"/>
                <a:ea typeface="Meiryo UI" panose="020B0604030504040204" pitchFamily="50" charset="-128"/>
              </a:rPr>
              <a:t>4000Bq</a:t>
            </a:r>
            <a:endParaRPr kumimoji="1" lang="ja-JP" altLang="en-US" dirty="0">
              <a:solidFill>
                <a:schemeClr val="tx1"/>
              </a:solidFill>
              <a:latin typeface="Meiryo UI" panose="020B0604030504040204" pitchFamily="50" charset="-128"/>
              <a:ea typeface="Meiryo UI" panose="020B0604030504040204" pitchFamily="50" charset="-128"/>
            </a:endParaRPr>
          </a:p>
        </p:txBody>
      </p:sp>
      <p:sp>
        <p:nvSpPr>
          <p:cNvPr id="20" name="正方形/長方形 19">
            <a:extLst>
              <a:ext uri="{FF2B5EF4-FFF2-40B4-BE49-F238E27FC236}">
                <a16:creationId xmlns:a16="http://schemas.microsoft.com/office/drawing/2014/main" id="{203517D6-A64A-4B98-9CC5-B941568F24D8}"/>
              </a:ext>
            </a:extLst>
          </p:cNvPr>
          <p:cNvSpPr/>
          <p:nvPr/>
        </p:nvSpPr>
        <p:spPr>
          <a:xfrm>
            <a:off x="6952430" y="4057478"/>
            <a:ext cx="1599276" cy="585255"/>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a:solidFill>
                  <a:schemeClr val="tx1"/>
                </a:solidFill>
                <a:latin typeface="Meiryo UI" panose="020B0604030504040204" pitchFamily="50" charset="-128"/>
                <a:ea typeface="Meiryo UI" panose="020B0604030504040204" pitchFamily="50" charset="-128"/>
              </a:rPr>
              <a:t>C-14</a:t>
            </a:r>
            <a:r>
              <a:rPr kumimoji="1" lang="ja-JP" altLang="en-US" dirty="0">
                <a:solidFill>
                  <a:schemeClr val="tx1"/>
                </a:solidFill>
                <a:latin typeface="Meiryo UI" panose="020B0604030504040204" pitchFamily="50" charset="-128"/>
                <a:ea typeface="Meiryo UI" panose="020B0604030504040204" pitchFamily="50" charset="-128"/>
              </a:rPr>
              <a:t>：</a:t>
            </a:r>
            <a:r>
              <a:rPr kumimoji="1" lang="en-US" altLang="ja-JP" dirty="0">
                <a:solidFill>
                  <a:schemeClr val="tx1"/>
                </a:solidFill>
                <a:latin typeface="Meiryo UI" panose="020B0604030504040204" pitchFamily="50" charset="-128"/>
                <a:ea typeface="Meiryo UI" panose="020B0604030504040204" pitchFamily="50" charset="-128"/>
              </a:rPr>
              <a:t>3700Bq</a:t>
            </a:r>
            <a:endParaRPr kumimoji="1" lang="ja-JP" altLang="en-US" dirty="0">
              <a:solidFill>
                <a:schemeClr val="tx1"/>
              </a:solidFill>
              <a:latin typeface="Meiryo UI" panose="020B0604030504040204" pitchFamily="50" charset="-128"/>
              <a:ea typeface="Meiryo UI" panose="020B0604030504040204" pitchFamily="50" charset="-128"/>
            </a:endParaRPr>
          </a:p>
        </p:txBody>
      </p:sp>
      <p:sp>
        <p:nvSpPr>
          <p:cNvPr id="21" name="正方形/長方形 20">
            <a:extLst>
              <a:ext uri="{FF2B5EF4-FFF2-40B4-BE49-F238E27FC236}">
                <a16:creationId xmlns:a16="http://schemas.microsoft.com/office/drawing/2014/main" id="{DAAA5A6F-509B-47A9-8320-B727202D4E29}"/>
              </a:ext>
            </a:extLst>
          </p:cNvPr>
          <p:cNvSpPr/>
          <p:nvPr/>
        </p:nvSpPr>
        <p:spPr>
          <a:xfrm>
            <a:off x="6952429" y="4712018"/>
            <a:ext cx="1599277" cy="585255"/>
          </a:xfrm>
          <a:prstGeom prst="rect">
            <a:avLst/>
          </a:prstGeom>
          <a:solidFill>
            <a:schemeClr val="accent4">
              <a:lumMod val="40000"/>
              <a:lumOff val="6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a:solidFill>
                  <a:schemeClr val="tx1"/>
                </a:solidFill>
                <a:latin typeface="Meiryo UI" panose="020B0604030504040204" pitchFamily="50" charset="-128"/>
                <a:ea typeface="Meiryo UI" panose="020B0604030504040204" pitchFamily="50" charset="-128"/>
              </a:rPr>
              <a:t>H-3</a:t>
            </a:r>
            <a:r>
              <a:rPr kumimoji="1" lang="ja-JP" altLang="en-US" dirty="0">
                <a:solidFill>
                  <a:schemeClr val="tx1"/>
                </a:solidFill>
                <a:latin typeface="Meiryo UI" panose="020B0604030504040204" pitchFamily="50" charset="-128"/>
                <a:ea typeface="Meiryo UI" panose="020B0604030504040204" pitchFamily="50" charset="-128"/>
              </a:rPr>
              <a:t>：数十</a:t>
            </a:r>
            <a:r>
              <a:rPr kumimoji="1" lang="en-US" altLang="ja-JP" dirty="0">
                <a:solidFill>
                  <a:schemeClr val="tx1"/>
                </a:solidFill>
                <a:latin typeface="Meiryo UI" panose="020B0604030504040204" pitchFamily="50" charset="-128"/>
                <a:ea typeface="Meiryo UI" panose="020B0604030504040204" pitchFamily="50" charset="-128"/>
              </a:rPr>
              <a:t>Bq</a:t>
            </a:r>
            <a:endParaRPr kumimoji="1" lang="ja-JP" altLang="en-US" dirty="0">
              <a:solidFill>
                <a:schemeClr val="tx1"/>
              </a:solidFill>
              <a:latin typeface="Meiryo UI" panose="020B0604030504040204" pitchFamily="50" charset="-128"/>
              <a:ea typeface="Meiryo UI" panose="020B0604030504040204" pitchFamily="50" charset="-128"/>
            </a:endParaRPr>
          </a:p>
        </p:txBody>
      </p:sp>
      <p:sp>
        <p:nvSpPr>
          <p:cNvPr id="22" name="正方形/長方形 21">
            <a:extLst>
              <a:ext uri="{FF2B5EF4-FFF2-40B4-BE49-F238E27FC236}">
                <a16:creationId xmlns:a16="http://schemas.microsoft.com/office/drawing/2014/main" id="{EB8741E5-1FD2-4363-BE0A-AA671FA08949}"/>
              </a:ext>
            </a:extLst>
          </p:cNvPr>
          <p:cNvSpPr/>
          <p:nvPr/>
        </p:nvSpPr>
        <p:spPr>
          <a:xfrm>
            <a:off x="5654495" y="5132941"/>
            <a:ext cx="1180893" cy="585255"/>
          </a:xfrm>
          <a:prstGeom prst="rect">
            <a:avLst/>
          </a:prstGeom>
          <a:solidFill>
            <a:schemeClr val="bg1">
              <a:lumMod val="8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latin typeface="Meiryo UI" panose="020B0604030504040204" pitchFamily="50" charset="-128"/>
                <a:ea typeface="Meiryo UI" panose="020B0604030504040204" pitchFamily="50" charset="-128"/>
              </a:rPr>
              <a:t>体重</a:t>
            </a:r>
            <a:r>
              <a:rPr kumimoji="1" lang="en-US" altLang="ja-JP" dirty="0">
                <a:solidFill>
                  <a:schemeClr val="tx1"/>
                </a:solidFill>
                <a:latin typeface="Meiryo UI" panose="020B0604030504040204" pitchFamily="50" charset="-128"/>
                <a:ea typeface="Meiryo UI" panose="020B0604030504040204" pitchFamily="50" charset="-128"/>
              </a:rPr>
              <a:t>65kg</a:t>
            </a:r>
            <a:endParaRPr kumimoji="1" lang="ja-JP" altLang="en-US" dirty="0">
              <a:solidFill>
                <a:schemeClr val="tx1"/>
              </a:solidFill>
              <a:latin typeface="Meiryo UI" panose="020B0604030504040204" pitchFamily="50" charset="-128"/>
              <a:ea typeface="Meiryo UI" panose="020B0604030504040204" pitchFamily="50" charset="-128"/>
            </a:endParaRPr>
          </a:p>
        </p:txBody>
      </p:sp>
      <p:cxnSp>
        <p:nvCxnSpPr>
          <p:cNvPr id="11" name="直線矢印コネクタ 10">
            <a:extLst>
              <a:ext uri="{FF2B5EF4-FFF2-40B4-BE49-F238E27FC236}">
                <a16:creationId xmlns:a16="http://schemas.microsoft.com/office/drawing/2014/main" id="{52287861-081E-439D-9BA5-A6796097F9FD}"/>
              </a:ext>
            </a:extLst>
          </p:cNvPr>
          <p:cNvCxnSpPr>
            <a:cxnSpLocks/>
            <a:stCxn id="3" idx="1"/>
          </p:cNvCxnSpPr>
          <p:nvPr/>
        </p:nvCxnSpPr>
        <p:spPr>
          <a:xfrm flipH="1">
            <a:off x="6630148" y="3695566"/>
            <a:ext cx="322282" cy="321856"/>
          </a:xfrm>
          <a:prstGeom prst="straightConnector1">
            <a:avLst/>
          </a:prstGeom>
          <a:ln w="1587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3" name="直線矢印コネクタ 22">
            <a:extLst>
              <a:ext uri="{FF2B5EF4-FFF2-40B4-BE49-F238E27FC236}">
                <a16:creationId xmlns:a16="http://schemas.microsoft.com/office/drawing/2014/main" id="{27F8E46B-0E3F-4173-A017-774DEA48819C}"/>
              </a:ext>
            </a:extLst>
          </p:cNvPr>
          <p:cNvCxnSpPr>
            <a:cxnSpLocks/>
            <a:stCxn id="20" idx="1"/>
          </p:cNvCxnSpPr>
          <p:nvPr/>
        </p:nvCxnSpPr>
        <p:spPr>
          <a:xfrm flipH="1" flipV="1">
            <a:off x="6630148" y="4304668"/>
            <a:ext cx="322282" cy="45438"/>
          </a:xfrm>
          <a:prstGeom prst="straightConnector1">
            <a:avLst/>
          </a:prstGeom>
          <a:ln w="1587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5" name="直線矢印コネクタ 24">
            <a:extLst>
              <a:ext uri="{FF2B5EF4-FFF2-40B4-BE49-F238E27FC236}">
                <a16:creationId xmlns:a16="http://schemas.microsoft.com/office/drawing/2014/main" id="{DEAE9CED-ACCB-4CA2-A39C-5AE3B1698E48}"/>
              </a:ext>
            </a:extLst>
          </p:cNvPr>
          <p:cNvCxnSpPr>
            <a:cxnSpLocks/>
            <a:stCxn id="21" idx="1"/>
          </p:cNvCxnSpPr>
          <p:nvPr/>
        </p:nvCxnSpPr>
        <p:spPr>
          <a:xfrm flipH="1" flipV="1">
            <a:off x="6630149" y="4682804"/>
            <a:ext cx="322280" cy="321842"/>
          </a:xfrm>
          <a:prstGeom prst="straightConnector1">
            <a:avLst/>
          </a:prstGeom>
          <a:ln w="1587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32" name="弦 31">
            <a:extLst>
              <a:ext uri="{FF2B5EF4-FFF2-40B4-BE49-F238E27FC236}">
                <a16:creationId xmlns:a16="http://schemas.microsoft.com/office/drawing/2014/main" id="{DC3C9E38-8533-4368-964E-1AF6D8445869}"/>
              </a:ext>
            </a:extLst>
          </p:cNvPr>
          <p:cNvSpPr/>
          <p:nvPr/>
        </p:nvSpPr>
        <p:spPr>
          <a:xfrm rot="5400000">
            <a:off x="1941314" y="3413284"/>
            <a:ext cx="2016578" cy="5899206"/>
          </a:xfrm>
          <a:prstGeom prst="chord">
            <a:avLst>
              <a:gd name="adj1" fmla="val 6203983"/>
              <a:gd name="adj2" fmla="val 15427602"/>
            </a:avLst>
          </a:prstGeom>
          <a:solidFill>
            <a:schemeClr val="accent4">
              <a:lumMod val="7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eiryo UI" panose="020B0604030504040204" pitchFamily="50" charset="-128"/>
              <a:ea typeface="Meiryo UI" panose="020B0604030504040204" pitchFamily="50" charset="-128"/>
            </a:endParaRPr>
          </a:p>
        </p:txBody>
      </p:sp>
      <p:grpSp>
        <p:nvGrpSpPr>
          <p:cNvPr id="33" name="Group 46">
            <a:extLst>
              <a:ext uri="{FF2B5EF4-FFF2-40B4-BE49-F238E27FC236}">
                <a16:creationId xmlns:a16="http://schemas.microsoft.com/office/drawing/2014/main" id="{DD3CD31E-91C0-4868-98C7-E27429A40E40}"/>
              </a:ext>
            </a:extLst>
          </p:cNvPr>
          <p:cNvGrpSpPr>
            <a:grpSpLocks/>
          </p:cNvGrpSpPr>
          <p:nvPr/>
        </p:nvGrpSpPr>
        <p:grpSpPr bwMode="auto">
          <a:xfrm rot="20512025">
            <a:off x="781715" y="4921780"/>
            <a:ext cx="514350" cy="684212"/>
            <a:chOff x="4481" y="3556"/>
            <a:chExt cx="324" cy="431"/>
          </a:xfrm>
        </p:grpSpPr>
        <p:sp>
          <p:nvSpPr>
            <p:cNvPr id="34" name="Freeform 47">
              <a:extLst>
                <a:ext uri="{FF2B5EF4-FFF2-40B4-BE49-F238E27FC236}">
                  <a16:creationId xmlns:a16="http://schemas.microsoft.com/office/drawing/2014/main" id="{49485887-594E-4A94-9963-47FB8BCB25E2}"/>
                </a:ext>
              </a:extLst>
            </p:cNvPr>
            <p:cNvSpPr>
              <a:spLocks/>
            </p:cNvSpPr>
            <p:nvPr/>
          </p:nvSpPr>
          <p:spPr bwMode="auto">
            <a:xfrm>
              <a:off x="4481" y="3556"/>
              <a:ext cx="324" cy="373"/>
            </a:xfrm>
            <a:custGeom>
              <a:avLst/>
              <a:gdLst>
                <a:gd name="T0" fmla="*/ 0 w 137"/>
                <a:gd name="T1" fmla="*/ 88 h 158"/>
                <a:gd name="T2" fmla="*/ 67 w 137"/>
                <a:gd name="T3" fmla="*/ 158 h 158"/>
                <a:gd name="T4" fmla="*/ 137 w 137"/>
                <a:gd name="T5" fmla="*/ 85 h 158"/>
                <a:gd name="T6" fmla="*/ 68 w 137"/>
                <a:gd name="T7" fmla="*/ 2 h 158"/>
                <a:gd name="T8" fmla="*/ 0 w 137"/>
                <a:gd name="T9" fmla="*/ 88 h 158"/>
              </a:gdLst>
              <a:ahLst/>
              <a:cxnLst>
                <a:cxn ang="0">
                  <a:pos x="T0" y="T1"/>
                </a:cxn>
                <a:cxn ang="0">
                  <a:pos x="T2" y="T3"/>
                </a:cxn>
                <a:cxn ang="0">
                  <a:pos x="T4" y="T5"/>
                </a:cxn>
                <a:cxn ang="0">
                  <a:pos x="T6" y="T7"/>
                </a:cxn>
                <a:cxn ang="0">
                  <a:pos x="T8" y="T9"/>
                </a:cxn>
              </a:cxnLst>
              <a:rect l="0" t="0" r="r" b="b"/>
              <a:pathLst>
                <a:path w="137" h="158">
                  <a:moveTo>
                    <a:pt x="0" y="88"/>
                  </a:moveTo>
                  <a:cubicBezTo>
                    <a:pt x="0" y="93"/>
                    <a:pt x="2" y="156"/>
                    <a:pt x="67" y="158"/>
                  </a:cubicBezTo>
                  <a:cubicBezTo>
                    <a:pt x="136" y="155"/>
                    <a:pt x="137" y="89"/>
                    <a:pt x="137" y="85"/>
                  </a:cubicBezTo>
                  <a:cubicBezTo>
                    <a:pt x="137" y="85"/>
                    <a:pt x="128" y="4"/>
                    <a:pt x="68" y="2"/>
                  </a:cubicBezTo>
                  <a:cubicBezTo>
                    <a:pt x="5" y="0"/>
                    <a:pt x="0" y="88"/>
                    <a:pt x="0" y="88"/>
                  </a:cubicBezTo>
                  <a:close/>
                </a:path>
              </a:pathLst>
            </a:custGeom>
            <a:solidFill>
              <a:srgbClr val="6B894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latin typeface="Meiryo UI" panose="020B0604030504040204" pitchFamily="50" charset="-128"/>
                <a:ea typeface="Meiryo UI" panose="020B0604030504040204" pitchFamily="50" charset="-128"/>
              </a:endParaRPr>
            </a:p>
          </p:txBody>
        </p:sp>
        <p:sp>
          <p:nvSpPr>
            <p:cNvPr id="35" name="Freeform 48">
              <a:extLst>
                <a:ext uri="{FF2B5EF4-FFF2-40B4-BE49-F238E27FC236}">
                  <a16:creationId xmlns:a16="http://schemas.microsoft.com/office/drawing/2014/main" id="{FC0B6FB6-B3B8-4565-B56A-DBF5B0F7392F}"/>
                </a:ext>
              </a:extLst>
            </p:cNvPr>
            <p:cNvSpPr>
              <a:spLocks/>
            </p:cNvSpPr>
            <p:nvPr/>
          </p:nvSpPr>
          <p:spPr bwMode="auto">
            <a:xfrm>
              <a:off x="4566" y="3751"/>
              <a:ext cx="142" cy="236"/>
            </a:xfrm>
            <a:custGeom>
              <a:avLst/>
              <a:gdLst>
                <a:gd name="T0" fmla="*/ 142 w 142"/>
                <a:gd name="T1" fmla="*/ 36 h 236"/>
                <a:gd name="T2" fmla="*/ 140 w 142"/>
                <a:gd name="T3" fmla="*/ 33 h 236"/>
                <a:gd name="T4" fmla="*/ 83 w 142"/>
                <a:gd name="T5" fmla="*/ 81 h 236"/>
                <a:gd name="T6" fmla="*/ 76 w 142"/>
                <a:gd name="T7" fmla="*/ 0 h 236"/>
                <a:gd name="T8" fmla="*/ 74 w 142"/>
                <a:gd name="T9" fmla="*/ 0 h 236"/>
                <a:gd name="T10" fmla="*/ 69 w 142"/>
                <a:gd name="T11" fmla="*/ 104 h 236"/>
                <a:gd name="T12" fmla="*/ 3 w 142"/>
                <a:gd name="T13" fmla="*/ 57 h 236"/>
                <a:gd name="T14" fmla="*/ 0 w 142"/>
                <a:gd name="T15" fmla="*/ 57 h 236"/>
                <a:gd name="T16" fmla="*/ 67 w 142"/>
                <a:gd name="T17" fmla="*/ 125 h 236"/>
                <a:gd name="T18" fmla="*/ 59 w 142"/>
                <a:gd name="T19" fmla="*/ 236 h 236"/>
                <a:gd name="T20" fmla="*/ 90 w 142"/>
                <a:gd name="T21" fmla="*/ 236 h 236"/>
                <a:gd name="T22" fmla="*/ 83 w 142"/>
                <a:gd name="T23" fmla="*/ 102 h 236"/>
                <a:gd name="T24" fmla="*/ 142 w 142"/>
                <a:gd name="T25" fmla="*/ 36 h 236"/>
                <a:gd name="T26" fmla="*/ 142 w 142"/>
                <a:gd name="T27" fmla="*/ 36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42" h="236">
                  <a:moveTo>
                    <a:pt x="142" y="36"/>
                  </a:moveTo>
                  <a:lnTo>
                    <a:pt x="140" y="33"/>
                  </a:lnTo>
                  <a:lnTo>
                    <a:pt x="83" y="81"/>
                  </a:lnTo>
                  <a:lnTo>
                    <a:pt x="76" y="0"/>
                  </a:lnTo>
                  <a:lnTo>
                    <a:pt x="74" y="0"/>
                  </a:lnTo>
                  <a:lnTo>
                    <a:pt x="69" y="104"/>
                  </a:lnTo>
                  <a:lnTo>
                    <a:pt x="3" y="57"/>
                  </a:lnTo>
                  <a:lnTo>
                    <a:pt x="0" y="57"/>
                  </a:lnTo>
                  <a:lnTo>
                    <a:pt x="67" y="125"/>
                  </a:lnTo>
                  <a:lnTo>
                    <a:pt x="59" y="236"/>
                  </a:lnTo>
                  <a:lnTo>
                    <a:pt x="90" y="236"/>
                  </a:lnTo>
                  <a:lnTo>
                    <a:pt x="83" y="102"/>
                  </a:lnTo>
                  <a:lnTo>
                    <a:pt x="142" y="36"/>
                  </a:lnTo>
                  <a:lnTo>
                    <a:pt x="142" y="36"/>
                  </a:lnTo>
                  <a:close/>
                </a:path>
              </a:pathLst>
            </a:custGeom>
            <a:solidFill>
              <a:srgbClr val="853F1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latin typeface="Meiryo UI" panose="020B0604030504040204" pitchFamily="50" charset="-128"/>
                <a:ea typeface="Meiryo UI" panose="020B0604030504040204" pitchFamily="50" charset="-128"/>
              </a:endParaRPr>
            </a:p>
          </p:txBody>
        </p:sp>
      </p:grpSp>
      <p:grpSp>
        <p:nvGrpSpPr>
          <p:cNvPr id="108" name="グループ化 107">
            <a:extLst>
              <a:ext uri="{FF2B5EF4-FFF2-40B4-BE49-F238E27FC236}">
                <a16:creationId xmlns:a16="http://schemas.microsoft.com/office/drawing/2014/main" id="{96E8EC48-5433-450D-9CB9-40BBB95BBEE5}"/>
              </a:ext>
            </a:extLst>
          </p:cNvPr>
          <p:cNvGrpSpPr/>
          <p:nvPr/>
        </p:nvGrpSpPr>
        <p:grpSpPr>
          <a:xfrm rot="21092182">
            <a:off x="1668111" y="4955485"/>
            <a:ext cx="556048" cy="552684"/>
            <a:chOff x="1436912" y="4180458"/>
            <a:chExt cx="556048" cy="552684"/>
          </a:xfrm>
        </p:grpSpPr>
        <p:grpSp>
          <p:nvGrpSpPr>
            <p:cNvPr id="36" name="Group 161">
              <a:extLst>
                <a:ext uri="{FF2B5EF4-FFF2-40B4-BE49-F238E27FC236}">
                  <a16:creationId xmlns:a16="http://schemas.microsoft.com/office/drawing/2014/main" id="{F2CC64C3-07C1-4401-882D-A294126B7215}"/>
                </a:ext>
              </a:extLst>
            </p:cNvPr>
            <p:cNvGrpSpPr>
              <a:grpSpLocks/>
            </p:cNvGrpSpPr>
            <p:nvPr/>
          </p:nvGrpSpPr>
          <p:grpSpPr bwMode="auto">
            <a:xfrm>
              <a:off x="1538288" y="4180458"/>
              <a:ext cx="246062" cy="419480"/>
              <a:chOff x="4253" y="1312"/>
              <a:chExt cx="380" cy="773"/>
            </a:xfrm>
          </p:grpSpPr>
          <p:sp>
            <p:nvSpPr>
              <p:cNvPr id="37" name="Freeform 162">
                <a:extLst>
                  <a:ext uri="{FF2B5EF4-FFF2-40B4-BE49-F238E27FC236}">
                    <a16:creationId xmlns:a16="http://schemas.microsoft.com/office/drawing/2014/main" id="{1CBB093D-0D2B-4F7A-9197-1DC016041896}"/>
                  </a:ext>
                </a:extLst>
              </p:cNvPr>
              <p:cNvSpPr>
                <a:spLocks noChangeAspect="1"/>
              </p:cNvSpPr>
              <p:nvPr/>
            </p:nvSpPr>
            <p:spPr bwMode="gray">
              <a:xfrm>
                <a:off x="4253" y="1392"/>
                <a:ext cx="380" cy="693"/>
              </a:xfrm>
              <a:custGeom>
                <a:avLst/>
                <a:gdLst>
                  <a:gd name="T0" fmla="*/ 56 w 161"/>
                  <a:gd name="T1" fmla="*/ 7 h 293"/>
                  <a:gd name="T2" fmla="*/ 41 w 161"/>
                  <a:gd name="T3" fmla="*/ 26 h 293"/>
                  <a:gd name="T4" fmla="*/ 50 w 161"/>
                  <a:gd name="T5" fmla="*/ 43 h 293"/>
                  <a:gd name="T6" fmla="*/ 50 w 161"/>
                  <a:gd name="T7" fmla="*/ 67 h 293"/>
                  <a:gd name="T8" fmla="*/ 0 w 161"/>
                  <a:gd name="T9" fmla="*/ 136 h 293"/>
                  <a:gd name="T10" fmla="*/ 0 w 161"/>
                  <a:gd name="T11" fmla="*/ 257 h 293"/>
                  <a:gd name="T12" fmla="*/ 81 w 161"/>
                  <a:gd name="T13" fmla="*/ 293 h 293"/>
                  <a:gd name="T14" fmla="*/ 161 w 161"/>
                  <a:gd name="T15" fmla="*/ 257 h 293"/>
                  <a:gd name="T16" fmla="*/ 161 w 161"/>
                  <a:gd name="T17" fmla="*/ 136 h 293"/>
                  <a:gd name="T18" fmla="*/ 111 w 161"/>
                  <a:gd name="T19" fmla="*/ 67 h 293"/>
                  <a:gd name="T20" fmla="*/ 111 w 161"/>
                  <a:gd name="T21" fmla="*/ 44 h 293"/>
                  <a:gd name="T22" fmla="*/ 120 w 161"/>
                  <a:gd name="T23" fmla="*/ 26 h 293"/>
                  <a:gd name="T24" fmla="*/ 106 w 161"/>
                  <a:gd name="T25" fmla="*/ 8 h 293"/>
                  <a:gd name="T26" fmla="*/ 56 w 161"/>
                  <a:gd name="T27" fmla="*/ 7 h 2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61" h="293">
                    <a:moveTo>
                      <a:pt x="56" y="7"/>
                    </a:moveTo>
                    <a:cubicBezTo>
                      <a:pt x="49" y="10"/>
                      <a:pt x="41" y="17"/>
                      <a:pt x="41" y="26"/>
                    </a:cubicBezTo>
                    <a:cubicBezTo>
                      <a:pt x="41" y="34"/>
                      <a:pt x="47" y="41"/>
                      <a:pt x="50" y="43"/>
                    </a:cubicBezTo>
                    <a:cubicBezTo>
                      <a:pt x="50" y="46"/>
                      <a:pt x="50" y="63"/>
                      <a:pt x="50" y="67"/>
                    </a:cubicBezTo>
                    <a:cubicBezTo>
                      <a:pt x="40" y="71"/>
                      <a:pt x="0" y="89"/>
                      <a:pt x="0" y="136"/>
                    </a:cubicBezTo>
                    <a:cubicBezTo>
                      <a:pt x="0" y="257"/>
                      <a:pt x="0" y="257"/>
                      <a:pt x="0" y="257"/>
                    </a:cubicBezTo>
                    <a:cubicBezTo>
                      <a:pt x="0" y="278"/>
                      <a:pt x="36" y="293"/>
                      <a:pt x="81" y="293"/>
                    </a:cubicBezTo>
                    <a:cubicBezTo>
                      <a:pt x="126" y="293"/>
                      <a:pt x="161" y="278"/>
                      <a:pt x="161" y="257"/>
                    </a:cubicBezTo>
                    <a:cubicBezTo>
                      <a:pt x="161" y="136"/>
                      <a:pt x="161" y="136"/>
                      <a:pt x="161" y="136"/>
                    </a:cubicBezTo>
                    <a:cubicBezTo>
                      <a:pt x="161" y="89"/>
                      <a:pt x="122" y="71"/>
                      <a:pt x="111" y="67"/>
                    </a:cubicBezTo>
                    <a:cubicBezTo>
                      <a:pt x="111" y="63"/>
                      <a:pt x="111" y="46"/>
                      <a:pt x="111" y="44"/>
                    </a:cubicBezTo>
                    <a:cubicBezTo>
                      <a:pt x="114" y="41"/>
                      <a:pt x="120" y="35"/>
                      <a:pt x="120" y="26"/>
                    </a:cubicBezTo>
                    <a:cubicBezTo>
                      <a:pt x="120" y="15"/>
                      <a:pt x="113" y="10"/>
                      <a:pt x="106" y="8"/>
                    </a:cubicBezTo>
                    <a:cubicBezTo>
                      <a:pt x="94" y="3"/>
                      <a:pt x="72" y="0"/>
                      <a:pt x="56" y="7"/>
                    </a:cubicBezTo>
                    <a:close/>
                  </a:path>
                </a:pathLst>
              </a:custGeom>
              <a:solidFill>
                <a:srgbClr val="2D6C7B"/>
              </a:solidFill>
              <a:ln>
                <a:noFill/>
              </a:ln>
              <a:effectLst/>
              <a:extLst>
                <a:ext uri="{91240B29-F687-4F45-9708-019B960494DF}">
                  <a14:hiddenLine xmlns:a14="http://schemas.microsoft.com/office/drawing/2010/main" w="9525" cap="flat" cmpd="sng">
                    <a:solidFill>
                      <a:srgbClr val="000000"/>
                    </a:solidFill>
                    <a:prstDash val="solid"/>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ja-JP" altLang="en-US">
                  <a:latin typeface="Meiryo UI" panose="020B0604030504040204" pitchFamily="50" charset="-128"/>
                  <a:ea typeface="Meiryo UI" panose="020B0604030504040204" pitchFamily="50" charset="-128"/>
                </a:endParaRPr>
              </a:p>
            </p:txBody>
          </p:sp>
          <p:sp>
            <p:nvSpPr>
              <p:cNvPr id="38" name="Freeform 163">
                <a:extLst>
                  <a:ext uri="{FF2B5EF4-FFF2-40B4-BE49-F238E27FC236}">
                    <a16:creationId xmlns:a16="http://schemas.microsoft.com/office/drawing/2014/main" id="{E1271BAF-50D5-45DD-B8F1-1BC00B387C8F}"/>
                  </a:ext>
                </a:extLst>
              </p:cNvPr>
              <p:cNvSpPr>
                <a:spLocks noChangeAspect="1"/>
              </p:cNvSpPr>
              <p:nvPr/>
            </p:nvSpPr>
            <p:spPr bwMode="gray">
              <a:xfrm>
                <a:off x="4272" y="1411"/>
                <a:ext cx="345" cy="657"/>
              </a:xfrm>
              <a:custGeom>
                <a:avLst/>
                <a:gdLst>
                  <a:gd name="T0" fmla="*/ 98 w 146"/>
                  <a:gd name="T1" fmla="*/ 65 h 278"/>
                  <a:gd name="T2" fmla="*/ 96 w 146"/>
                  <a:gd name="T3" fmla="*/ 64 h 278"/>
                  <a:gd name="T4" fmla="*/ 96 w 146"/>
                  <a:gd name="T5" fmla="*/ 39 h 278"/>
                  <a:gd name="T6" fmla="*/ 73 w 146"/>
                  <a:gd name="T7" fmla="*/ 43 h 278"/>
                  <a:gd name="T8" fmla="*/ 61 w 146"/>
                  <a:gd name="T9" fmla="*/ 41 h 278"/>
                  <a:gd name="T10" fmla="*/ 58 w 146"/>
                  <a:gd name="T11" fmla="*/ 37 h 278"/>
                  <a:gd name="T12" fmla="*/ 62 w 146"/>
                  <a:gd name="T13" fmla="*/ 34 h 278"/>
                  <a:gd name="T14" fmla="*/ 73 w 146"/>
                  <a:gd name="T15" fmla="*/ 36 h 278"/>
                  <a:gd name="T16" fmla="*/ 97 w 146"/>
                  <a:gd name="T17" fmla="*/ 31 h 278"/>
                  <a:gd name="T18" fmla="*/ 97 w 146"/>
                  <a:gd name="T19" fmla="*/ 31 h 278"/>
                  <a:gd name="T20" fmla="*/ 105 w 146"/>
                  <a:gd name="T21" fmla="*/ 18 h 278"/>
                  <a:gd name="T22" fmla="*/ 96 w 146"/>
                  <a:gd name="T23" fmla="*/ 6 h 278"/>
                  <a:gd name="T24" fmla="*/ 50 w 146"/>
                  <a:gd name="T25" fmla="*/ 6 h 278"/>
                  <a:gd name="T26" fmla="*/ 40 w 146"/>
                  <a:gd name="T27" fmla="*/ 18 h 278"/>
                  <a:gd name="T28" fmla="*/ 48 w 146"/>
                  <a:gd name="T29" fmla="*/ 31 h 278"/>
                  <a:gd name="T30" fmla="*/ 50 w 146"/>
                  <a:gd name="T31" fmla="*/ 32 h 278"/>
                  <a:gd name="T32" fmla="*/ 50 w 146"/>
                  <a:gd name="T33" fmla="*/ 64 h 278"/>
                  <a:gd name="T34" fmla="*/ 47 w 146"/>
                  <a:gd name="T35" fmla="*/ 65 h 278"/>
                  <a:gd name="T36" fmla="*/ 0 w 146"/>
                  <a:gd name="T37" fmla="*/ 128 h 278"/>
                  <a:gd name="T38" fmla="*/ 0 w 146"/>
                  <a:gd name="T39" fmla="*/ 249 h 278"/>
                  <a:gd name="T40" fmla="*/ 73 w 146"/>
                  <a:gd name="T41" fmla="*/ 278 h 278"/>
                  <a:gd name="T42" fmla="*/ 141 w 146"/>
                  <a:gd name="T43" fmla="*/ 259 h 278"/>
                  <a:gd name="T44" fmla="*/ 146 w 146"/>
                  <a:gd name="T45" fmla="*/ 249 h 278"/>
                  <a:gd name="T46" fmla="*/ 146 w 146"/>
                  <a:gd name="T47" fmla="*/ 128 h 278"/>
                  <a:gd name="T48" fmla="*/ 98 w 146"/>
                  <a:gd name="T49" fmla="*/ 65 h 2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46" h="278">
                    <a:moveTo>
                      <a:pt x="98" y="65"/>
                    </a:moveTo>
                    <a:cubicBezTo>
                      <a:pt x="96" y="64"/>
                      <a:pt x="96" y="64"/>
                      <a:pt x="96" y="64"/>
                    </a:cubicBezTo>
                    <a:cubicBezTo>
                      <a:pt x="96" y="39"/>
                      <a:pt x="96" y="39"/>
                      <a:pt x="96" y="39"/>
                    </a:cubicBezTo>
                    <a:cubicBezTo>
                      <a:pt x="89" y="41"/>
                      <a:pt x="81" y="43"/>
                      <a:pt x="73" y="43"/>
                    </a:cubicBezTo>
                    <a:cubicBezTo>
                      <a:pt x="70" y="43"/>
                      <a:pt x="64" y="42"/>
                      <a:pt x="61" y="41"/>
                    </a:cubicBezTo>
                    <a:cubicBezTo>
                      <a:pt x="59" y="41"/>
                      <a:pt x="57" y="39"/>
                      <a:pt x="58" y="37"/>
                    </a:cubicBezTo>
                    <a:cubicBezTo>
                      <a:pt x="59" y="35"/>
                      <a:pt x="61" y="34"/>
                      <a:pt x="62" y="34"/>
                    </a:cubicBezTo>
                    <a:cubicBezTo>
                      <a:pt x="65" y="35"/>
                      <a:pt x="70" y="36"/>
                      <a:pt x="73" y="36"/>
                    </a:cubicBezTo>
                    <a:cubicBezTo>
                      <a:pt x="82" y="36"/>
                      <a:pt x="91" y="34"/>
                      <a:pt x="97" y="31"/>
                    </a:cubicBezTo>
                    <a:cubicBezTo>
                      <a:pt x="97" y="31"/>
                      <a:pt x="97" y="31"/>
                      <a:pt x="97" y="31"/>
                    </a:cubicBezTo>
                    <a:cubicBezTo>
                      <a:pt x="98" y="31"/>
                      <a:pt x="105" y="25"/>
                      <a:pt x="105" y="18"/>
                    </a:cubicBezTo>
                    <a:cubicBezTo>
                      <a:pt x="105" y="13"/>
                      <a:pt x="103" y="9"/>
                      <a:pt x="96" y="6"/>
                    </a:cubicBezTo>
                    <a:cubicBezTo>
                      <a:pt x="84" y="2"/>
                      <a:pt x="65" y="0"/>
                      <a:pt x="50" y="6"/>
                    </a:cubicBezTo>
                    <a:cubicBezTo>
                      <a:pt x="46" y="8"/>
                      <a:pt x="40" y="12"/>
                      <a:pt x="40" y="18"/>
                    </a:cubicBezTo>
                    <a:cubicBezTo>
                      <a:pt x="40" y="24"/>
                      <a:pt x="46" y="29"/>
                      <a:pt x="48" y="31"/>
                    </a:cubicBezTo>
                    <a:cubicBezTo>
                      <a:pt x="50" y="32"/>
                      <a:pt x="50" y="32"/>
                      <a:pt x="50" y="32"/>
                    </a:cubicBezTo>
                    <a:cubicBezTo>
                      <a:pt x="50" y="64"/>
                      <a:pt x="50" y="64"/>
                      <a:pt x="50" y="64"/>
                    </a:cubicBezTo>
                    <a:cubicBezTo>
                      <a:pt x="47" y="65"/>
                      <a:pt x="47" y="65"/>
                      <a:pt x="47" y="65"/>
                    </a:cubicBezTo>
                    <a:cubicBezTo>
                      <a:pt x="45" y="66"/>
                      <a:pt x="0" y="79"/>
                      <a:pt x="0" y="128"/>
                    </a:cubicBezTo>
                    <a:cubicBezTo>
                      <a:pt x="0" y="249"/>
                      <a:pt x="0" y="249"/>
                      <a:pt x="0" y="249"/>
                    </a:cubicBezTo>
                    <a:cubicBezTo>
                      <a:pt x="0" y="263"/>
                      <a:pt x="29" y="278"/>
                      <a:pt x="73" y="278"/>
                    </a:cubicBezTo>
                    <a:cubicBezTo>
                      <a:pt x="102" y="278"/>
                      <a:pt x="130" y="271"/>
                      <a:pt x="141" y="259"/>
                    </a:cubicBezTo>
                    <a:cubicBezTo>
                      <a:pt x="144" y="256"/>
                      <a:pt x="146" y="253"/>
                      <a:pt x="146" y="249"/>
                    </a:cubicBezTo>
                    <a:cubicBezTo>
                      <a:pt x="146" y="128"/>
                      <a:pt x="146" y="128"/>
                      <a:pt x="146" y="128"/>
                    </a:cubicBezTo>
                    <a:cubicBezTo>
                      <a:pt x="146" y="79"/>
                      <a:pt x="100" y="66"/>
                      <a:pt x="98" y="6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latin typeface="Meiryo UI" panose="020B0604030504040204" pitchFamily="50" charset="-128"/>
                  <a:ea typeface="Meiryo UI" panose="020B0604030504040204" pitchFamily="50" charset="-128"/>
                </a:endParaRPr>
              </a:p>
            </p:txBody>
          </p:sp>
          <p:sp>
            <p:nvSpPr>
              <p:cNvPr id="39" name="Freeform 164">
                <a:extLst>
                  <a:ext uri="{FF2B5EF4-FFF2-40B4-BE49-F238E27FC236}">
                    <a16:creationId xmlns:a16="http://schemas.microsoft.com/office/drawing/2014/main" id="{31C3FB44-DB9D-4601-A6E0-AAB699B1A669}"/>
                  </a:ext>
                </a:extLst>
              </p:cNvPr>
              <p:cNvSpPr>
                <a:spLocks noChangeAspect="1"/>
              </p:cNvSpPr>
              <p:nvPr/>
            </p:nvSpPr>
            <p:spPr bwMode="gray">
              <a:xfrm>
                <a:off x="4298" y="1565"/>
                <a:ext cx="212" cy="120"/>
              </a:xfrm>
              <a:custGeom>
                <a:avLst/>
                <a:gdLst>
                  <a:gd name="T0" fmla="*/ 0 w 90"/>
                  <a:gd name="T1" fmla="*/ 26 h 51"/>
                  <a:gd name="T2" fmla="*/ 31 w 90"/>
                  <a:gd name="T3" fmla="*/ 50 h 51"/>
                  <a:gd name="T4" fmla="*/ 90 w 90"/>
                  <a:gd name="T5" fmla="*/ 32 h 51"/>
                  <a:gd name="T6" fmla="*/ 77 w 90"/>
                  <a:gd name="T7" fmla="*/ 29 h 51"/>
                  <a:gd name="T8" fmla="*/ 9 w 90"/>
                  <a:gd name="T9" fmla="*/ 16 h 51"/>
                  <a:gd name="T10" fmla="*/ 0 w 90"/>
                  <a:gd name="T11" fmla="*/ 26 h 51"/>
                </a:gdLst>
                <a:ahLst/>
                <a:cxnLst>
                  <a:cxn ang="0">
                    <a:pos x="T0" y="T1"/>
                  </a:cxn>
                  <a:cxn ang="0">
                    <a:pos x="T2" y="T3"/>
                  </a:cxn>
                  <a:cxn ang="0">
                    <a:pos x="T4" y="T5"/>
                  </a:cxn>
                  <a:cxn ang="0">
                    <a:pos x="T6" y="T7"/>
                  </a:cxn>
                  <a:cxn ang="0">
                    <a:pos x="T8" y="T9"/>
                  </a:cxn>
                  <a:cxn ang="0">
                    <a:pos x="T10" y="T11"/>
                  </a:cxn>
                </a:cxnLst>
                <a:rect l="0" t="0" r="r" b="b"/>
                <a:pathLst>
                  <a:path w="90" h="51">
                    <a:moveTo>
                      <a:pt x="0" y="26"/>
                    </a:moveTo>
                    <a:cubicBezTo>
                      <a:pt x="3" y="33"/>
                      <a:pt x="11" y="48"/>
                      <a:pt x="31" y="50"/>
                    </a:cubicBezTo>
                    <a:cubicBezTo>
                      <a:pt x="57" y="51"/>
                      <a:pt x="75" y="40"/>
                      <a:pt x="90" y="32"/>
                    </a:cubicBezTo>
                    <a:cubicBezTo>
                      <a:pt x="85" y="32"/>
                      <a:pt x="81" y="31"/>
                      <a:pt x="77" y="29"/>
                    </a:cubicBezTo>
                    <a:cubicBezTo>
                      <a:pt x="57" y="19"/>
                      <a:pt x="42" y="0"/>
                      <a:pt x="9" y="16"/>
                    </a:cubicBezTo>
                    <a:cubicBezTo>
                      <a:pt x="6" y="19"/>
                      <a:pt x="3" y="22"/>
                      <a:pt x="0" y="26"/>
                    </a:cubicBezTo>
                    <a:close/>
                  </a:path>
                </a:pathLst>
              </a:custGeom>
              <a:solidFill>
                <a:srgbClr val="B2D6DF"/>
              </a:solidFill>
              <a:ln>
                <a:noFill/>
              </a:ln>
              <a:effectLst/>
              <a:extLs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ja-JP" altLang="en-US">
                  <a:latin typeface="Meiryo UI" panose="020B0604030504040204" pitchFamily="50" charset="-128"/>
                  <a:ea typeface="Meiryo UI" panose="020B0604030504040204" pitchFamily="50" charset="-128"/>
                </a:endParaRPr>
              </a:p>
            </p:txBody>
          </p:sp>
          <p:sp>
            <p:nvSpPr>
              <p:cNvPr id="40" name="Freeform 165">
                <a:extLst>
                  <a:ext uri="{FF2B5EF4-FFF2-40B4-BE49-F238E27FC236}">
                    <a16:creationId xmlns:a16="http://schemas.microsoft.com/office/drawing/2014/main" id="{ED643094-AC9F-494E-A337-661B62A84F0A}"/>
                  </a:ext>
                </a:extLst>
              </p:cNvPr>
              <p:cNvSpPr>
                <a:spLocks noChangeAspect="1"/>
              </p:cNvSpPr>
              <p:nvPr/>
            </p:nvSpPr>
            <p:spPr bwMode="gray">
              <a:xfrm>
                <a:off x="4272" y="1619"/>
                <a:ext cx="345" cy="449"/>
              </a:xfrm>
              <a:custGeom>
                <a:avLst/>
                <a:gdLst>
                  <a:gd name="T0" fmla="*/ 116 w 146"/>
                  <a:gd name="T1" fmla="*/ 2 h 190"/>
                  <a:gd name="T2" fmla="*/ 101 w 146"/>
                  <a:gd name="T3" fmla="*/ 9 h 190"/>
                  <a:gd name="T4" fmla="*/ 42 w 146"/>
                  <a:gd name="T5" fmla="*/ 27 h 190"/>
                  <a:gd name="T6" fmla="*/ 11 w 146"/>
                  <a:gd name="T7" fmla="*/ 3 h 190"/>
                  <a:gd name="T8" fmla="*/ 0 w 146"/>
                  <a:gd name="T9" fmla="*/ 40 h 190"/>
                  <a:gd name="T10" fmla="*/ 0 w 146"/>
                  <a:gd name="T11" fmla="*/ 161 h 190"/>
                  <a:gd name="T12" fmla="*/ 73 w 146"/>
                  <a:gd name="T13" fmla="*/ 190 h 190"/>
                  <a:gd name="T14" fmla="*/ 141 w 146"/>
                  <a:gd name="T15" fmla="*/ 171 h 190"/>
                  <a:gd name="T16" fmla="*/ 146 w 146"/>
                  <a:gd name="T17" fmla="*/ 161 h 190"/>
                  <a:gd name="T18" fmla="*/ 146 w 146"/>
                  <a:gd name="T19" fmla="*/ 40 h 190"/>
                  <a:gd name="T20" fmla="*/ 133 w 146"/>
                  <a:gd name="T21" fmla="*/ 1 h 190"/>
                  <a:gd name="T22" fmla="*/ 116 w 146"/>
                  <a:gd name="T23" fmla="*/ 2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46" h="190">
                    <a:moveTo>
                      <a:pt x="116" y="2"/>
                    </a:moveTo>
                    <a:cubicBezTo>
                      <a:pt x="111" y="3"/>
                      <a:pt x="106" y="6"/>
                      <a:pt x="101" y="9"/>
                    </a:cubicBezTo>
                    <a:cubicBezTo>
                      <a:pt x="86" y="17"/>
                      <a:pt x="68" y="28"/>
                      <a:pt x="42" y="27"/>
                    </a:cubicBezTo>
                    <a:cubicBezTo>
                      <a:pt x="22" y="25"/>
                      <a:pt x="14" y="10"/>
                      <a:pt x="11" y="3"/>
                    </a:cubicBezTo>
                    <a:cubicBezTo>
                      <a:pt x="5" y="12"/>
                      <a:pt x="0" y="24"/>
                      <a:pt x="0" y="40"/>
                    </a:cubicBezTo>
                    <a:cubicBezTo>
                      <a:pt x="0" y="161"/>
                      <a:pt x="0" y="161"/>
                      <a:pt x="0" y="161"/>
                    </a:cubicBezTo>
                    <a:cubicBezTo>
                      <a:pt x="0" y="175"/>
                      <a:pt x="29" y="190"/>
                      <a:pt x="73" y="190"/>
                    </a:cubicBezTo>
                    <a:cubicBezTo>
                      <a:pt x="102" y="190"/>
                      <a:pt x="130" y="183"/>
                      <a:pt x="141" y="171"/>
                    </a:cubicBezTo>
                    <a:cubicBezTo>
                      <a:pt x="144" y="168"/>
                      <a:pt x="146" y="165"/>
                      <a:pt x="146" y="161"/>
                    </a:cubicBezTo>
                    <a:cubicBezTo>
                      <a:pt x="146" y="40"/>
                      <a:pt x="146" y="40"/>
                      <a:pt x="146" y="40"/>
                    </a:cubicBezTo>
                    <a:cubicBezTo>
                      <a:pt x="146" y="23"/>
                      <a:pt x="140" y="10"/>
                      <a:pt x="133" y="1"/>
                    </a:cubicBezTo>
                    <a:cubicBezTo>
                      <a:pt x="129" y="0"/>
                      <a:pt x="123" y="0"/>
                      <a:pt x="116" y="2"/>
                    </a:cubicBezTo>
                    <a:close/>
                  </a:path>
                </a:pathLst>
              </a:custGeom>
              <a:solidFill>
                <a:srgbClr val="CCE7ED"/>
              </a:solidFill>
              <a:ln>
                <a:noFill/>
              </a:ln>
              <a:effectLst/>
              <a:extLs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ja-JP" altLang="en-US">
                  <a:latin typeface="Meiryo UI" panose="020B0604030504040204" pitchFamily="50" charset="-128"/>
                  <a:ea typeface="Meiryo UI" panose="020B0604030504040204" pitchFamily="50" charset="-128"/>
                </a:endParaRPr>
              </a:p>
            </p:txBody>
          </p:sp>
          <p:sp>
            <p:nvSpPr>
              <p:cNvPr id="41" name="Oval 166">
                <a:extLst>
                  <a:ext uri="{FF2B5EF4-FFF2-40B4-BE49-F238E27FC236}">
                    <a16:creationId xmlns:a16="http://schemas.microsoft.com/office/drawing/2014/main" id="{59EEE9EE-2A4F-4119-89EA-5F2BE2F697FC}"/>
                  </a:ext>
                </a:extLst>
              </p:cNvPr>
              <p:cNvSpPr>
                <a:spLocks noChangeAspect="1" noChangeArrowheads="1"/>
              </p:cNvSpPr>
              <p:nvPr/>
            </p:nvSpPr>
            <p:spPr bwMode="gray">
              <a:xfrm>
                <a:off x="4465" y="2007"/>
                <a:ext cx="31" cy="31"/>
              </a:xfrm>
              <a:prstGeom prst="ellipse">
                <a:avLst/>
              </a:prstGeom>
              <a:solidFill>
                <a:srgbClr val="E5F3F6"/>
              </a:solidFill>
              <a:ln>
                <a:noFill/>
              </a:ln>
              <a:effectLst/>
              <a:extLst>
                <a:ext uri="{91240B29-F687-4F45-9708-019B960494DF}">
                  <a14:hiddenLine xmlns:a14="http://schemas.microsoft.com/office/drawing/2010/main" w="9525" algn="ctr">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ja-JP" altLang="en-US">
                  <a:latin typeface="Meiryo UI" panose="020B0604030504040204" pitchFamily="50" charset="-128"/>
                  <a:ea typeface="Meiryo UI" panose="020B0604030504040204" pitchFamily="50" charset="-128"/>
                </a:endParaRPr>
              </a:p>
            </p:txBody>
          </p:sp>
          <p:sp>
            <p:nvSpPr>
              <p:cNvPr id="42" name="Oval 167">
                <a:extLst>
                  <a:ext uri="{FF2B5EF4-FFF2-40B4-BE49-F238E27FC236}">
                    <a16:creationId xmlns:a16="http://schemas.microsoft.com/office/drawing/2014/main" id="{5C7022A8-CA99-44C7-BFC9-41A669F1564E}"/>
                  </a:ext>
                </a:extLst>
              </p:cNvPr>
              <p:cNvSpPr>
                <a:spLocks noChangeAspect="1" noChangeArrowheads="1"/>
              </p:cNvSpPr>
              <p:nvPr/>
            </p:nvSpPr>
            <p:spPr bwMode="gray">
              <a:xfrm>
                <a:off x="4522" y="1957"/>
                <a:ext cx="40" cy="38"/>
              </a:xfrm>
              <a:prstGeom prst="ellipse">
                <a:avLst/>
              </a:prstGeom>
              <a:solidFill>
                <a:srgbClr val="E5F3F6"/>
              </a:solidFill>
              <a:ln>
                <a:noFill/>
              </a:ln>
              <a:effectLst/>
              <a:extLst>
                <a:ext uri="{91240B29-F687-4F45-9708-019B960494DF}">
                  <a14:hiddenLine xmlns:a14="http://schemas.microsoft.com/office/drawing/2010/main" w="9525" algn="ctr">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ja-JP" altLang="en-US">
                  <a:latin typeface="Meiryo UI" panose="020B0604030504040204" pitchFamily="50" charset="-128"/>
                  <a:ea typeface="Meiryo UI" panose="020B0604030504040204" pitchFamily="50" charset="-128"/>
                </a:endParaRPr>
              </a:p>
            </p:txBody>
          </p:sp>
          <p:sp>
            <p:nvSpPr>
              <p:cNvPr id="43" name="Oval 168">
                <a:extLst>
                  <a:ext uri="{FF2B5EF4-FFF2-40B4-BE49-F238E27FC236}">
                    <a16:creationId xmlns:a16="http://schemas.microsoft.com/office/drawing/2014/main" id="{53B54D10-8549-4C52-ABEF-50FAD2E7B2D7}"/>
                  </a:ext>
                </a:extLst>
              </p:cNvPr>
              <p:cNvSpPr>
                <a:spLocks noChangeAspect="1" noChangeArrowheads="1"/>
              </p:cNvSpPr>
              <p:nvPr/>
            </p:nvSpPr>
            <p:spPr bwMode="gray">
              <a:xfrm>
                <a:off x="4548" y="1837"/>
                <a:ext cx="59" cy="59"/>
              </a:xfrm>
              <a:prstGeom prst="ellipse">
                <a:avLst/>
              </a:prstGeom>
              <a:solidFill>
                <a:srgbClr val="E5F3F6"/>
              </a:solidFill>
              <a:ln>
                <a:noFill/>
              </a:ln>
              <a:effectLst/>
              <a:extLst>
                <a:ext uri="{91240B29-F687-4F45-9708-019B960494DF}">
                  <a14:hiddenLine xmlns:a14="http://schemas.microsoft.com/office/drawing/2010/main" w="9525" algn="ctr">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ja-JP" altLang="en-US">
                  <a:latin typeface="Meiryo UI" panose="020B0604030504040204" pitchFamily="50" charset="-128"/>
                  <a:ea typeface="Meiryo UI" panose="020B0604030504040204" pitchFamily="50" charset="-128"/>
                </a:endParaRPr>
              </a:p>
            </p:txBody>
          </p:sp>
          <p:sp>
            <p:nvSpPr>
              <p:cNvPr id="44" name="Freeform 169">
                <a:extLst>
                  <a:ext uri="{FF2B5EF4-FFF2-40B4-BE49-F238E27FC236}">
                    <a16:creationId xmlns:a16="http://schemas.microsoft.com/office/drawing/2014/main" id="{2CF50C78-7B06-4F44-B8C8-93F26CEC8861}"/>
                  </a:ext>
                </a:extLst>
              </p:cNvPr>
              <p:cNvSpPr>
                <a:spLocks noChangeAspect="1"/>
              </p:cNvSpPr>
              <p:nvPr/>
            </p:nvSpPr>
            <p:spPr bwMode="gray">
              <a:xfrm>
                <a:off x="4309" y="1730"/>
                <a:ext cx="268" cy="258"/>
              </a:xfrm>
              <a:custGeom>
                <a:avLst/>
                <a:gdLst>
                  <a:gd name="T0" fmla="*/ 0 w 113"/>
                  <a:gd name="T1" fmla="*/ 0 h 109"/>
                  <a:gd name="T2" fmla="*/ 0 w 113"/>
                  <a:gd name="T3" fmla="*/ 99 h 109"/>
                  <a:gd name="T4" fmla="*/ 57 w 113"/>
                  <a:gd name="T5" fmla="*/ 109 h 109"/>
                  <a:gd name="T6" fmla="*/ 113 w 113"/>
                  <a:gd name="T7" fmla="*/ 99 h 109"/>
                  <a:gd name="T8" fmla="*/ 113 w 113"/>
                  <a:gd name="T9" fmla="*/ 0 h 109"/>
                  <a:gd name="T10" fmla="*/ 57 w 113"/>
                  <a:gd name="T11" fmla="*/ 11 h 109"/>
                  <a:gd name="T12" fmla="*/ 0 w 113"/>
                  <a:gd name="T13" fmla="*/ 0 h 109"/>
                </a:gdLst>
                <a:ahLst/>
                <a:cxnLst>
                  <a:cxn ang="0">
                    <a:pos x="T0" y="T1"/>
                  </a:cxn>
                  <a:cxn ang="0">
                    <a:pos x="T2" y="T3"/>
                  </a:cxn>
                  <a:cxn ang="0">
                    <a:pos x="T4" y="T5"/>
                  </a:cxn>
                  <a:cxn ang="0">
                    <a:pos x="T6" y="T7"/>
                  </a:cxn>
                  <a:cxn ang="0">
                    <a:pos x="T8" y="T9"/>
                  </a:cxn>
                  <a:cxn ang="0">
                    <a:pos x="T10" y="T11"/>
                  </a:cxn>
                  <a:cxn ang="0">
                    <a:pos x="T12" y="T13"/>
                  </a:cxn>
                </a:cxnLst>
                <a:rect l="0" t="0" r="r" b="b"/>
                <a:pathLst>
                  <a:path w="113" h="109">
                    <a:moveTo>
                      <a:pt x="0" y="0"/>
                    </a:moveTo>
                    <a:cubicBezTo>
                      <a:pt x="0" y="99"/>
                      <a:pt x="0" y="99"/>
                      <a:pt x="0" y="99"/>
                    </a:cubicBezTo>
                    <a:cubicBezTo>
                      <a:pt x="14" y="105"/>
                      <a:pt x="34" y="109"/>
                      <a:pt x="57" y="109"/>
                    </a:cubicBezTo>
                    <a:cubicBezTo>
                      <a:pt x="79" y="109"/>
                      <a:pt x="99" y="105"/>
                      <a:pt x="113" y="99"/>
                    </a:cubicBezTo>
                    <a:cubicBezTo>
                      <a:pt x="113" y="0"/>
                      <a:pt x="113" y="0"/>
                      <a:pt x="113" y="0"/>
                    </a:cubicBezTo>
                    <a:cubicBezTo>
                      <a:pt x="99" y="7"/>
                      <a:pt x="79" y="11"/>
                      <a:pt x="57" y="11"/>
                    </a:cubicBezTo>
                    <a:cubicBezTo>
                      <a:pt x="34" y="11"/>
                      <a:pt x="14" y="7"/>
                      <a:pt x="0" y="0"/>
                    </a:cubicBezTo>
                    <a:close/>
                  </a:path>
                </a:pathLst>
              </a:custGeom>
              <a:solidFill>
                <a:srgbClr val="2D6C7B"/>
              </a:solidFill>
              <a:ln>
                <a:noFill/>
              </a:ln>
              <a:effectLst/>
              <a:extLs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ja-JP" altLang="en-US">
                  <a:latin typeface="Meiryo UI" panose="020B0604030504040204" pitchFamily="50" charset="-128"/>
                  <a:ea typeface="Meiryo UI" panose="020B0604030504040204" pitchFamily="50" charset="-128"/>
                </a:endParaRPr>
              </a:p>
            </p:txBody>
          </p:sp>
          <p:sp>
            <p:nvSpPr>
              <p:cNvPr id="45" name="Oval 170">
                <a:extLst>
                  <a:ext uri="{FF2B5EF4-FFF2-40B4-BE49-F238E27FC236}">
                    <a16:creationId xmlns:a16="http://schemas.microsoft.com/office/drawing/2014/main" id="{C821D720-5BB1-4517-B690-997CC1E1CC2E}"/>
                  </a:ext>
                </a:extLst>
              </p:cNvPr>
              <p:cNvSpPr>
                <a:spLocks noChangeAspect="1" noChangeArrowheads="1"/>
              </p:cNvSpPr>
              <p:nvPr/>
            </p:nvSpPr>
            <p:spPr bwMode="gray">
              <a:xfrm>
                <a:off x="4366" y="1312"/>
                <a:ext cx="156" cy="156"/>
              </a:xfrm>
              <a:prstGeom prst="ellipse">
                <a:avLst/>
              </a:prstGeom>
              <a:solidFill>
                <a:srgbClr val="2D6C7B"/>
              </a:solidFill>
              <a:ln>
                <a:noFill/>
              </a:ln>
              <a:effectLst/>
              <a:extLst>
                <a:ext uri="{91240B29-F687-4F45-9708-019B960494DF}">
                  <a14:hiddenLine xmlns:a14="http://schemas.microsoft.com/office/drawing/2010/main" w="9525" algn="ctr">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ja-JP" altLang="en-US">
                  <a:latin typeface="Meiryo UI" panose="020B0604030504040204" pitchFamily="50" charset="-128"/>
                  <a:ea typeface="Meiryo UI" panose="020B0604030504040204" pitchFamily="50" charset="-128"/>
                </a:endParaRPr>
              </a:p>
            </p:txBody>
          </p:sp>
          <p:sp>
            <p:nvSpPr>
              <p:cNvPr id="46" name="Oval 171">
                <a:extLst>
                  <a:ext uri="{FF2B5EF4-FFF2-40B4-BE49-F238E27FC236}">
                    <a16:creationId xmlns:a16="http://schemas.microsoft.com/office/drawing/2014/main" id="{179398EF-EC03-47AE-B1BC-AE6CFD2BDD92}"/>
                  </a:ext>
                </a:extLst>
              </p:cNvPr>
              <p:cNvSpPr>
                <a:spLocks noChangeAspect="1" noChangeArrowheads="1"/>
              </p:cNvSpPr>
              <p:nvPr/>
            </p:nvSpPr>
            <p:spPr bwMode="gray">
              <a:xfrm>
                <a:off x="4383" y="1331"/>
                <a:ext cx="123" cy="121"/>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latin typeface="Meiryo UI" panose="020B0604030504040204" pitchFamily="50" charset="-128"/>
                  <a:ea typeface="Meiryo UI" panose="020B0604030504040204" pitchFamily="50" charset="-128"/>
                </a:endParaRPr>
              </a:p>
            </p:txBody>
          </p:sp>
          <p:sp>
            <p:nvSpPr>
              <p:cNvPr id="47" name="Freeform 172">
                <a:extLst>
                  <a:ext uri="{FF2B5EF4-FFF2-40B4-BE49-F238E27FC236}">
                    <a16:creationId xmlns:a16="http://schemas.microsoft.com/office/drawing/2014/main" id="{B508A634-4BF1-44F1-92E8-4362865A2FAA}"/>
                  </a:ext>
                </a:extLst>
              </p:cNvPr>
              <p:cNvSpPr>
                <a:spLocks noChangeAspect="1"/>
              </p:cNvSpPr>
              <p:nvPr/>
            </p:nvSpPr>
            <p:spPr bwMode="gray">
              <a:xfrm>
                <a:off x="4413" y="1508"/>
                <a:ext cx="62" cy="36"/>
              </a:xfrm>
              <a:custGeom>
                <a:avLst/>
                <a:gdLst>
                  <a:gd name="T0" fmla="*/ 1 w 26"/>
                  <a:gd name="T1" fmla="*/ 0 h 15"/>
                  <a:gd name="T2" fmla="*/ 0 w 26"/>
                  <a:gd name="T3" fmla="*/ 0 h 15"/>
                  <a:gd name="T4" fmla="*/ 0 w 26"/>
                  <a:gd name="T5" fmla="*/ 8 h 15"/>
                  <a:gd name="T6" fmla="*/ 13 w 26"/>
                  <a:gd name="T7" fmla="*/ 15 h 15"/>
                  <a:gd name="T8" fmla="*/ 26 w 26"/>
                  <a:gd name="T9" fmla="*/ 8 h 15"/>
                  <a:gd name="T10" fmla="*/ 26 w 26"/>
                  <a:gd name="T11" fmla="*/ 1 h 15"/>
                  <a:gd name="T12" fmla="*/ 13 w 26"/>
                  <a:gd name="T13" fmla="*/ 2 h 15"/>
                  <a:gd name="T14" fmla="*/ 1 w 26"/>
                  <a:gd name="T15" fmla="*/ 0 h 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6" h="15">
                    <a:moveTo>
                      <a:pt x="1" y="0"/>
                    </a:moveTo>
                    <a:cubicBezTo>
                      <a:pt x="0" y="0"/>
                      <a:pt x="0" y="0"/>
                      <a:pt x="0" y="0"/>
                    </a:cubicBezTo>
                    <a:cubicBezTo>
                      <a:pt x="0" y="8"/>
                      <a:pt x="0" y="8"/>
                      <a:pt x="0" y="8"/>
                    </a:cubicBezTo>
                    <a:cubicBezTo>
                      <a:pt x="0" y="12"/>
                      <a:pt x="5" y="15"/>
                      <a:pt x="13" y="15"/>
                    </a:cubicBezTo>
                    <a:cubicBezTo>
                      <a:pt x="20" y="15"/>
                      <a:pt x="26" y="12"/>
                      <a:pt x="26" y="8"/>
                    </a:cubicBezTo>
                    <a:cubicBezTo>
                      <a:pt x="26" y="1"/>
                      <a:pt x="26" y="1"/>
                      <a:pt x="26" y="1"/>
                    </a:cubicBezTo>
                    <a:cubicBezTo>
                      <a:pt x="22" y="1"/>
                      <a:pt x="17" y="2"/>
                      <a:pt x="13" y="2"/>
                    </a:cubicBezTo>
                    <a:cubicBezTo>
                      <a:pt x="10" y="2"/>
                      <a:pt x="4" y="1"/>
                      <a:pt x="1" y="0"/>
                    </a:cubicBezTo>
                    <a:close/>
                  </a:path>
                </a:pathLst>
              </a:custGeom>
              <a:solidFill>
                <a:srgbClr val="CCE7ED"/>
              </a:solidFill>
              <a:ln>
                <a:noFill/>
              </a:ln>
              <a:effectLst/>
              <a:extLs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ja-JP" altLang="en-US">
                  <a:latin typeface="Meiryo UI" panose="020B0604030504040204" pitchFamily="50" charset="-128"/>
                  <a:ea typeface="Meiryo UI" panose="020B0604030504040204" pitchFamily="50" charset="-128"/>
                </a:endParaRPr>
              </a:p>
            </p:txBody>
          </p:sp>
        </p:grpSp>
        <p:grpSp>
          <p:nvGrpSpPr>
            <p:cNvPr id="48" name="Group 161">
              <a:extLst>
                <a:ext uri="{FF2B5EF4-FFF2-40B4-BE49-F238E27FC236}">
                  <a16:creationId xmlns:a16="http://schemas.microsoft.com/office/drawing/2014/main" id="{861F538F-C6B4-4805-8D96-08E3B2B2D0FD}"/>
                </a:ext>
              </a:extLst>
            </p:cNvPr>
            <p:cNvGrpSpPr>
              <a:grpSpLocks/>
            </p:cNvGrpSpPr>
            <p:nvPr/>
          </p:nvGrpSpPr>
          <p:grpSpPr bwMode="auto">
            <a:xfrm>
              <a:off x="1703653" y="4199634"/>
              <a:ext cx="246062" cy="419480"/>
              <a:chOff x="4253" y="1312"/>
              <a:chExt cx="380" cy="773"/>
            </a:xfrm>
          </p:grpSpPr>
          <p:sp>
            <p:nvSpPr>
              <p:cNvPr id="49" name="Freeform 162">
                <a:extLst>
                  <a:ext uri="{FF2B5EF4-FFF2-40B4-BE49-F238E27FC236}">
                    <a16:creationId xmlns:a16="http://schemas.microsoft.com/office/drawing/2014/main" id="{307A87A4-872D-456B-A3F7-5768B134A72B}"/>
                  </a:ext>
                </a:extLst>
              </p:cNvPr>
              <p:cNvSpPr>
                <a:spLocks noChangeAspect="1"/>
              </p:cNvSpPr>
              <p:nvPr/>
            </p:nvSpPr>
            <p:spPr bwMode="gray">
              <a:xfrm>
                <a:off x="4253" y="1392"/>
                <a:ext cx="380" cy="693"/>
              </a:xfrm>
              <a:custGeom>
                <a:avLst/>
                <a:gdLst>
                  <a:gd name="T0" fmla="*/ 56 w 161"/>
                  <a:gd name="T1" fmla="*/ 7 h 293"/>
                  <a:gd name="T2" fmla="*/ 41 w 161"/>
                  <a:gd name="T3" fmla="*/ 26 h 293"/>
                  <a:gd name="T4" fmla="*/ 50 w 161"/>
                  <a:gd name="T5" fmla="*/ 43 h 293"/>
                  <a:gd name="T6" fmla="*/ 50 w 161"/>
                  <a:gd name="T7" fmla="*/ 67 h 293"/>
                  <a:gd name="T8" fmla="*/ 0 w 161"/>
                  <a:gd name="T9" fmla="*/ 136 h 293"/>
                  <a:gd name="T10" fmla="*/ 0 w 161"/>
                  <a:gd name="T11" fmla="*/ 257 h 293"/>
                  <a:gd name="T12" fmla="*/ 81 w 161"/>
                  <a:gd name="T13" fmla="*/ 293 h 293"/>
                  <a:gd name="T14" fmla="*/ 161 w 161"/>
                  <a:gd name="T15" fmla="*/ 257 h 293"/>
                  <a:gd name="T16" fmla="*/ 161 w 161"/>
                  <a:gd name="T17" fmla="*/ 136 h 293"/>
                  <a:gd name="T18" fmla="*/ 111 w 161"/>
                  <a:gd name="T19" fmla="*/ 67 h 293"/>
                  <a:gd name="T20" fmla="*/ 111 w 161"/>
                  <a:gd name="T21" fmla="*/ 44 h 293"/>
                  <a:gd name="T22" fmla="*/ 120 w 161"/>
                  <a:gd name="T23" fmla="*/ 26 h 293"/>
                  <a:gd name="T24" fmla="*/ 106 w 161"/>
                  <a:gd name="T25" fmla="*/ 8 h 293"/>
                  <a:gd name="T26" fmla="*/ 56 w 161"/>
                  <a:gd name="T27" fmla="*/ 7 h 2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61" h="293">
                    <a:moveTo>
                      <a:pt x="56" y="7"/>
                    </a:moveTo>
                    <a:cubicBezTo>
                      <a:pt x="49" y="10"/>
                      <a:pt x="41" y="17"/>
                      <a:pt x="41" y="26"/>
                    </a:cubicBezTo>
                    <a:cubicBezTo>
                      <a:pt x="41" y="34"/>
                      <a:pt x="47" y="41"/>
                      <a:pt x="50" y="43"/>
                    </a:cubicBezTo>
                    <a:cubicBezTo>
                      <a:pt x="50" y="46"/>
                      <a:pt x="50" y="63"/>
                      <a:pt x="50" y="67"/>
                    </a:cubicBezTo>
                    <a:cubicBezTo>
                      <a:pt x="40" y="71"/>
                      <a:pt x="0" y="89"/>
                      <a:pt x="0" y="136"/>
                    </a:cubicBezTo>
                    <a:cubicBezTo>
                      <a:pt x="0" y="257"/>
                      <a:pt x="0" y="257"/>
                      <a:pt x="0" y="257"/>
                    </a:cubicBezTo>
                    <a:cubicBezTo>
                      <a:pt x="0" y="278"/>
                      <a:pt x="36" y="293"/>
                      <a:pt x="81" y="293"/>
                    </a:cubicBezTo>
                    <a:cubicBezTo>
                      <a:pt x="126" y="293"/>
                      <a:pt x="161" y="278"/>
                      <a:pt x="161" y="257"/>
                    </a:cubicBezTo>
                    <a:cubicBezTo>
                      <a:pt x="161" y="136"/>
                      <a:pt x="161" y="136"/>
                      <a:pt x="161" y="136"/>
                    </a:cubicBezTo>
                    <a:cubicBezTo>
                      <a:pt x="161" y="89"/>
                      <a:pt x="122" y="71"/>
                      <a:pt x="111" y="67"/>
                    </a:cubicBezTo>
                    <a:cubicBezTo>
                      <a:pt x="111" y="63"/>
                      <a:pt x="111" y="46"/>
                      <a:pt x="111" y="44"/>
                    </a:cubicBezTo>
                    <a:cubicBezTo>
                      <a:pt x="114" y="41"/>
                      <a:pt x="120" y="35"/>
                      <a:pt x="120" y="26"/>
                    </a:cubicBezTo>
                    <a:cubicBezTo>
                      <a:pt x="120" y="15"/>
                      <a:pt x="113" y="10"/>
                      <a:pt x="106" y="8"/>
                    </a:cubicBezTo>
                    <a:cubicBezTo>
                      <a:pt x="94" y="3"/>
                      <a:pt x="72" y="0"/>
                      <a:pt x="56" y="7"/>
                    </a:cubicBezTo>
                    <a:close/>
                  </a:path>
                </a:pathLst>
              </a:custGeom>
              <a:solidFill>
                <a:srgbClr val="2D6C7B"/>
              </a:solidFill>
              <a:ln>
                <a:noFill/>
              </a:ln>
              <a:effectLst/>
              <a:extLst>
                <a:ext uri="{91240B29-F687-4F45-9708-019B960494DF}">
                  <a14:hiddenLine xmlns:a14="http://schemas.microsoft.com/office/drawing/2010/main" w="9525" cap="flat" cmpd="sng">
                    <a:solidFill>
                      <a:srgbClr val="000000"/>
                    </a:solidFill>
                    <a:prstDash val="solid"/>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ja-JP" altLang="en-US">
                  <a:latin typeface="Meiryo UI" panose="020B0604030504040204" pitchFamily="50" charset="-128"/>
                  <a:ea typeface="Meiryo UI" panose="020B0604030504040204" pitchFamily="50" charset="-128"/>
                </a:endParaRPr>
              </a:p>
            </p:txBody>
          </p:sp>
          <p:sp>
            <p:nvSpPr>
              <p:cNvPr id="50" name="Freeform 163">
                <a:extLst>
                  <a:ext uri="{FF2B5EF4-FFF2-40B4-BE49-F238E27FC236}">
                    <a16:creationId xmlns:a16="http://schemas.microsoft.com/office/drawing/2014/main" id="{94582318-163C-496A-AAAE-4BE0903605B6}"/>
                  </a:ext>
                </a:extLst>
              </p:cNvPr>
              <p:cNvSpPr>
                <a:spLocks noChangeAspect="1"/>
              </p:cNvSpPr>
              <p:nvPr/>
            </p:nvSpPr>
            <p:spPr bwMode="gray">
              <a:xfrm>
                <a:off x="4272" y="1411"/>
                <a:ext cx="345" cy="657"/>
              </a:xfrm>
              <a:custGeom>
                <a:avLst/>
                <a:gdLst>
                  <a:gd name="T0" fmla="*/ 98 w 146"/>
                  <a:gd name="T1" fmla="*/ 65 h 278"/>
                  <a:gd name="T2" fmla="*/ 96 w 146"/>
                  <a:gd name="T3" fmla="*/ 64 h 278"/>
                  <a:gd name="T4" fmla="*/ 96 w 146"/>
                  <a:gd name="T5" fmla="*/ 39 h 278"/>
                  <a:gd name="T6" fmla="*/ 73 w 146"/>
                  <a:gd name="T7" fmla="*/ 43 h 278"/>
                  <a:gd name="T8" fmla="*/ 61 w 146"/>
                  <a:gd name="T9" fmla="*/ 41 h 278"/>
                  <a:gd name="T10" fmla="*/ 58 w 146"/>
                  <a:gd name="T11" fmla="*/ 37 h 278"/>
                  <a:gd name="T12" fmla="*/ 62 w 146"/>
                  <a:gd name="T13" fmla="*/ 34 h 278"/>
                  <a:gd name="T14" fmla="*/ 73 w 146"/>
                  <a:gd name="T15" fmla="*/ 36 h 278"/>
                  <a:gd name="T16" fmla="*/ 97 w 146"/>
                  <a:gd name="T17" fmla="*/ 31 h 278"/>
                  <a:gd name="T18" fmla="*/ 97 w 146"/>
                  <a:gd name="T19" fmla="*/ 31 h 278"/>
                  <a:gd name="T20" fmla="*/ 105 w 146"/>
                  <a:gd name="T21" fmla="*/ 18 h 278"/>
                  <a:gd name="T22" fmla="*/ 96 w 146"/>
                  <a:gd name="T23" fmla="*/ 6 h 278"/>
                  <a:gd name="T24" fmla="*/ 50 w 146"/>
                  <a:gd name="T25" fmla="*/ 6 h 278"/>
                  <a:gd name="T26" fmla="*/ 40 w 146"/>
                  <a:gd name="T27" fmla="*/ 18 h 278"/>
                  <a:gd name="T28" fmla="*/ 48 w 146"/>
                  <a:gd name="T29" fmla="*/ 31 h 278"/>
                  <a:gd name="T30" fmla="*/ 50 w 146"/>
                  <a:gd name="T31" fmla="*/ 32 h 278"/>
                  <a:gd name="T32" fmla="*/ 50 w 146"/>
                  <a:gd name="T33" fmla="*/ 64 h 278"/>
                  <a:gd name="T34" fmla="*/ 47 w 146"/>
                  <a:gd name="T35" fmla="*/ 65 h 278"/>
                  <a:gd name="T36" fmla="*/ 0 w 146"/>
                  <a:gd name="T37" fmla="*/ 128 h 278"/>
                  <a:gd name="T38" fmla="*/ 0 w 146"/>
                  <a:gd name="T39" fmla="*/ 249 h 278"/>
                  <a:gd name="T40" fmla="*/ 73 w 146"/>
                  <a:gd name="T41" fmla="*/ 278 h 278"/>
                  <a:gd name="T42" fmla="*/ 141 w 146"/>
                  <a:gd name="T43" fmla="*/ 259 h 278"/>
                  <a:gd name="T44" fmla="*/ 146 w 146"/>
                  <a:gd name="T45" fmla="*/ 249 h 278"/>
                  <a:gd name="T46" fmla="*/ 146 w 146"/>
                  <a:gd name="T47" fmla="*/ 128 h 278"/>
                  <a:gd name="T48" fmla="*/ 98 w 146"/>
                  <a:gd name="T49" fmla="*/ 65 h 2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46" h="278">
                    <a:moveTo>
                      <a:pt x="98" y="65"/>
                    </a:moveTo>
                    <a:cubicBezTo>
                      <a:pt x="96" y="64"/>
                      <a:pt x="96" y="64"/>
                      <a:pt x="96" y="64"/>
                    </a:cubicBezTo>
                    <a:cubicBezTo>
                      <a:pt x="96" y="39"/>
                      <a:pt x="96" y="39"/>
                      <a:pt x="96" y="39"/>
                    </a:cubicBezTo>
                    <a:cubicBezTo>
                      <a:pt x="89" y="41"/>
                      <a:pt x="81" y="43"/>
                      <a:pt x="73" y="43"/>
                    </a:cubicBezTo>
                    <a:cubicBezTo>
                      <a:pt x="70" y="43"/>
                      <a:pt x="64" y="42"/>
                      <a:pt x="61" y="41"/>
                    </a:cubicBezTo>
                    <a:cubicBezTo>
                      <a:pt x="59" y="41"/>
                      <a:pt x="57" y="39"/>
                      <a:pt x="58" y="37"/>
                    </a:cubicBezTo>
                    <a:cubicBezTo>
                      <a:pt x="59" y="35"/>
                      <a:pt x="61" y="34"/>
                      <a:pt x="62" y="34"/>
                    </a:cubicBezTo>
                    <a:cubicBezTo>
                      <a:pt x="65" y="35"/>
                      <a:pt x="70" y="36"/>
                      <a:pt x="73" y="36"/>
                    </a:cubicBezTo>
                    <a:cubicBezTo>
                      <a:pt x="82" y="36"/>
                      <a:pt x="91" y="34"/>
                      <a:pt x="97" y="31"/>
                    </a:cubicBezTo>
                    <a:cubicBezTo>
                      <a:pt x="97" y="31"/>
                      <a:pt x="97" y="31"/>
                      <a:pt x="97" y="31"/>
                    </a:cubicBezTo>
                    <a:cubicBezTo>
                      <a:pt x="98" y="31"/>
                      <a:pt x="105" y="25"/>
                      <a:pt x="105" y="18"/>
                    </a:cubicBezTo>
                    <a:cubicBezTo>
                      <a:pt x="105" y="13"/>
                      <a:pt x="103" y="9"/>
                      <a:pt x="96" y="6"/>
                    </a:cubicBezTo>
                    <a:cubicBezTo>
                      <a:pt x="84" y="2"/>
                      <a:pt x="65" y="0"/>
                      <a:pt x="50" y="6"/>
                    </a:cubicBezTo>
                    <a:cubicBezTo>
                      <a:pt x="46" y="8"/>
                      <a:pt x="40" y="12"/>
                      <a:pt x="40" y="18"/>
                    </a:cubicBezTo>
                    <a:cubicBezTo>
                      <a:pt x="40" y="24"/>
                      <a:pt x="46" y="29"/>
                      <a:pt x="48" y="31"/>
                    </a:cubicBezTo>
                    <a:cubicBezTo>
                      <a:pt x="50" y="32"/>
                      <a:pt x="50" y="32"/>
                      <a:pt x="50" y="32"/>
                    </a:cubicBezTo>
                    <a:cubicBezTo>
                      <a:pt x="50" y="64"/>
                      <a:pt x="50" y="64"/>
                      <a:pt x="50" y="64"/>
                    </a:cubicBezTo>
                    <a:cubicBezTo>
                      <a:pt x="47" y="65"/>
                      <a:pt x="47" y="65"/>
                      <a:pt x="47" y="65"/>
                    </a:cubicBezTo>
                    <a:cubicBezTo>
                      <a:pt x="45" y="66"/>
                      <a:pt x="0" y="79"/>
                      <a:pt x="0" y="128"/>
                    </a:cubicBezTo>
                    <a:cubicBezTo>
                      <a:pt x="0" y="249"/>
                      <a:pt x="0" y="249"/>
                      <a:pt x="0" y="249"/>
                    </a:cubicBezTo>
                    <a:cubicBezTo>
                      <a:pt x="0" y="263"/>
                      <a:pt x="29" y="278"/>
                      <a:pt x="73" y="278"/>
                    </a:cubicBezTo>
                    <a:cubicBezTo>
                      <a:pt x="102" y="278"/>
                      <a:pt x="130" y="271"/>
                      <a:pt x="141" y="259"/>
                    </a:cubicBezTo>
                    <a:cubicBezTo>
                      <a:pt x="144" y="256"/>
                      <a:pt x="146" y="253"/>
                      <a:pt x="146" y="249"/>
                    </a:cubicBezTo>
                    <a:cubicBezTo>
                      <a:pt x="146" y="128"/>
                      <a:pt x="146" y="128"/>
                      <a:pt x="146" y="128"/>
                    </a:cubicBezTo>
                    <a:cubicBezTo>
                      <a:pt x="146" y="79"/>
                      <a:pt x="100" y="66"/>
                      <a:pt x="98" y="6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latin typeface="Meiryo UI" panose="020B0604030504040204" pitchFamily="50" charset="-128"/>
                  <a:ea typeface="Meiryo UI" panose="020B0604030504040204" pitchFamily="50" charset="-128"/>
                </a:endParaRPr>
              </a:p>
            </p:txBody>
          </p:sp>
          <p:sp>
            <p:nvSpPr>
              <p:cNvPr id="51" name="Freeform 164">
                <a:extLst>
                  <a:ext uri="{FF2B5EF4-FFF2-40B4-BE49-F238E27FC236}">
                    <a16:creationId xmlns:a16="http://schemas.microsoft.com/office/drawing/2014/main" id="{80ACD659-899C-4B28-8169-B53106B426B5}"/>
                  </a:ext>
                </a:extLst>
              </p:cNvPr>
              <p:cNvSpPr>
                <a:spLocks noChangeAspect="1"/>
              </p:cNvSpPr>
              <p:nvPr/>
            </p:nvSpPr>
            <p:spPr bwMode="gray">
              <a:xfrm>
                <a:off x="4298" y="1565"/>
                <a:ext cx="212" cy="120"/>
              </a:xfrm>
              <a:custGeom>
                <a:avLst/>
                <a:gdLst>
                  <a:gd name="T0" fmla="*/ 0 w 90"/>
                  <a:gd name="T1" fmla="*/ 26 h 51"/>
                  <a:gd name="T2" fmla="*/ 31 w 90"/>
                  <a:gd name="T3" fmla="*/ 50 h 51"/>
                  <a:gd name="T4" fmla="*/ 90 w 90"/>
                  <a:gd name="T5" fmla="*/ 32 h 51"/>
                  <a:gd name="T6" fmla="*/ 77 w 90"/>
                  <a:gd name="T7" fmla="*/ 29 h 51"/>
                  <a:gd name="T8" fmla="*/ 9 w 90"/>
                  <a:gd name="T9" fmla="*/ 16 h 51"/>
                  <a:gd name="T10" fmla="*/ 0 w 90"/>
                  <a:gd name="T11" fmla="*/ 26 h 51"/>
                </a:gdLst>
                <a:ahLst/>
                <a:cxnLst>
                  <a:cxn ang="0">
                    <a:pos x="T0" y="T1"/>
                  </a:cxn>
                  <a:cxn ang="0">
                    <a:pos x="T2" y="T3"/>
                  </a:cxn>
                  <a:cxn ang="0">
                    <a:pos x="T4" y="T5"/>
                  </a:cxn>
                  <a:cxn ang="0">
                    <a:pos x="T6" y="T7"/>
                  </a:cxn>
                  <a:cxn ang="0">
                    <a:pos x="T8" y="T9"/>
                  </a:cxn>
                  <a:cxn ang="0">
                    <a:pos x="T10" y="T11"/>
                  </a:cxn>
                </a:cxnLst>
                <a:rect l="0" t="0" r="r" b="b"/>
                <a:pathLst>
                  <a:path w="90" h="51">
                    <a:moveTo>
                      <a:pt x="0" y="26"/>
                    </a:moveTo>
                    <a:cubicBezTo>
                      <a:pt x="3" y="33"/>
                      <a:pt x="11" y="48"/>
                      <a:pt x="31" y="50"/>
                    </a:cubicBezTo>
                    <a:cubicBezTo>
                      <a:pt x="57" y="51"/>
                      <a:pt x="75" y="40"/>
                      <a:pt x="90" y="32"/>
                    </a:cubicBezTo>
                    <a:cubicBezTo>
                      <a:pt x="85" y="32"/>
                      <a:pt x="81" y="31"/>
                      <a:pt x="77" y="29"/>
                    </a:cubicBezTo>
                    <a:cubicBezTo>
                      <a:pt x="57" y="19"/>
                      <a:pt x="42" y="0"/>
                      <a:pt x="9" y="16"/>
                    </a:cubicBezTo>
                    <a:cubicBezTo>
                      <a:pt x="6" y="19"/>
                      <a:pt x="3" y="22"/>
                      <a:pt x="0" y="26"/>
                    </a:cubicBezTo>
                    <a:close/>
                  </a:path>
                </a:pathLst>
              </a:custGeom>
              <a:solidFill>
                <a:srgbClr val="B2D6DF"/>
              </a:solidFill>
              <a:ln>
                <a:noFill/>
              </a:ln>
              <a:effectLst/>
              <a:extLs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ja-JP" altLang="en-US">
                  <a:latin typeface="Meiryo UI" panose="020B0604030504040204" pitchFamily="50" charset="-128"/>
                  <a:ea typeface="Meiryo UI" panose="020B0604030504040204" pitchFamily="50" charset="-128"/>
                </a:endParaRPr>
              </a:p>
            </p:txBody>
          </p:sp>
          <p:sp>
            <p:nvSpPr>
              <p:cNvPr id="52" name="Freeform 165">
                <a:extLst>
                  <a:ext uri="{FF2B5EF4-FFF2-40B4-BE49-F238E27FC236}">
                    <a16:creationId xmlns:a16="http://schemas.microsoft.com/office/drawing/2014/main" id="{3A60A404-EADB-45A5-B1F3-F57D299DDB5C}"/>
                  </a:ext>
                </a:extLst>
              </p:cNvPr>
              <p:cNvSpPr>
                <a:spLocks noChangeAspect="1"/>
              </p:cNvSpPr>
              <p:nvPr/>
            </p:nvSpPr>
            <p:spPr bwMode="gray">
              <a:xfrm>
                <a:off x="4272" y="1619"/>
                <a:ext cx="345" cy="449"/>
              </a:xfrm>
              <a:custGeom>
                <a:avLst/>
                <a:gdLst>
                  <a:gd name="T0" fmla="*/ 116 w 146"/>
                  <a:gd name="T1" fmla="*/ 2 h 190"/>
                  <a:gd name="T2" fmla="*/ 101 w 146"/>
                  <a:gd name="T3" fmla="*/ 9 h 190"/>
                  <a:gd name="T4" fmla="*/ 42 w 146"/>
                  <a:gd name="T5" fmla="*/ 27 h 190"/>
                  <a:gd name="T6" fmla="*/ 11 w 146"/>
                  <a:gd name="T7" fmla="*/ 3 h 190"/>
                  <a:gd name="T8" fmla="*/ 0 w 146"/>
                  <a:gd name="T9" fmla="*/ 40 h 190"/>
                  <a:gd name="T10" fmla="*/ 0 w 146"/>
                  <a:gd name="T11" fmla="*/ 161 h 190"/>
                  <a:gd name="T12" fmla="*/ 73 w 146"/>
                  <a:gd name="T13" fmla="*/ 190 h 190"/>
                  <a:gd name="T14" fmla="*/ 141 w 146"/>
                  <a:gd name="T15" fmla="*/ 171 h 190"/>
                  <a:gd name="T16" fmla="*/ 146 w 146"/>
                  <a:gd name="T17" fmla="*/ 161 h 190"/>
                  <a:gd name="T18" fmla="*/ 146 w 146"/>
                  <a:gd name="T19" fmla="*/ 40 h 190"/>
                  <a:gd name="T20" fmla="*/ 133 w 146"/>
                  <a:gd name="T21" fmla="*/ 1 h 190"/>
                  <a:gd name="T22" fmla="*/ 116 w 146"/>
                  <a:gd name="T23" fmla="*/ 2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46" h="190">
                    <a:moveTo>
                      <a:pt x="116" y="2"/>
                    </a:moveTo>
                    <a:cubicBezTo>
                      <a:pt x="111" y="3"/>
                      <a:pt x="106" y="6"/>
                      <a:pt x="101" y="9"/>
                    </a:cubicBezTo>
                    <a:cubicBezTo>
                      <a:pt x="86" y="17"/>
                      <a:pt x="68" y="28"/>
                      <a:pt x="42" y="27"/>
                    </a:cubicBezTo>
                    <a:cubicBezTo>
                      <a:pt x="22" y="25"/>
                      <a:pt x="14" y="10"/>
                      <a:pt x="11" y="3"/>
                    </a:cubicBezTo>
                    <a:cubicBezTo>
                      <a:pt x="5" y="12"/>
                      <a:pt x="0" y="24"/>
                      <a:pt x="0" y="40"/>
                    </a:cubicBezTo>
                    <a:cubicBezTo>
                      <a:pt x="0" y="161"/>
                      <a:pt x="0" y="161"/>
                      <a:pt x="0" y="161"/>
                    </a:cubicBezTo>
                    <a:cubicBezTo>
                      <a:pt x="0" y="175"/>
                      <a:pt x="29" y="190"/>
                      <a:pt x="73" y="190"/>
                    </a:cubicBezTo>
                    <a:cubicBezTo>
                      <a:pt x="102" y="190"/>
                      <a:pt x="130" y="183"/>
                      <a:pt x="141" y="171"/>
                    </a:cubicBezTo>
                    <a:cubicBezTo>
                      <a:pt x="144" y="168"/>
                      <a:pt x="146" y="165"/>
                      <a:pt x="146" y="161"/>
                    </a:cubicBezTo>
                    <a:cubicBezTo>
                      <a:pt x="146" y="40"/>
                      <a:pt x="146" y="40"/>
                      <a:pt x="146" y="40"/>
                    </a:cubicBezTo>
                    <a:cubicBezTo>
                      <a:pt x="146" y="23"/>
                      <a:pt x="140" y="10"/>
                      <a:pt x="133" y="1"/>
                    </a:cubicBezTo>
                    <a:cubicBezTo>
                      <a:pt x="129" y="0"/>
                      <a:pt x="123" y="0"/>
                      <a:pt x="116" y="2"/>
                    </a:cubicBezTo>
                    <a:close/>
                  </a:path>
                </a:pathLst>
              </a:custGeom>
              <a:solidFill>
                <a:srgbClr val="CCE7ED"/>
              </a:solidFill>
              <a:ln>
                <a:noFill/>
              </a:ln>
              <a:effectLst/>
              <a:extLs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ja-JP" altLang="en-US">
                  <a:latin typeface="Meiryo UI" panose="020B0604030504040204" pitchFamily="50" charset="-128"/>
                  <a:ea typeface="Meiryo UI" panose="020B0604030504040204" pitchFamily="50" charset="-128"/>
                </a:endParaRPr>
              </a:p>
            </p:txBody>
          </p:sp>
          <p:sp>
            <p:nvSpPr>
              <p:cNvPr id="53" name="Oval 166">
                <a:extLst>
                  <a:ext uri="{FF2B5EF4-FFF2-40B4-BE49-F238E27FC236}">
                    <a16:creationId xmlns:a16="http://schemas.microsoft.com/office/drawing/2014/main" id="{92D820AA-2B3E-4817-AD68-6EE3CC2E3AA0}"/>
                  </a:ext>
                </a:extLst>
              </p:cNvPr>
              <p:cNvSpPr>
                <a:spLocks noChangeAspect="1" noChangeArrowheads="1"/>
              </p:cNvSpPr>
              <p:nvPr/>
            </p:nvSpPr>
            <p:spPr bwMode="gray">
              <a:xfrm>
                <a:off x="4465" y="2007"/>
                <a:ext cx="31" cy="31"/>
              </a:xfrm>
              <a:prstGeom prst="ellipse">
                <a:avLst/>
              </a:prstGeom>
              <a:solidFill>
                <a:srgbClr val="E5F3F6"/>
              </a:solidFill>
              <a:ln>
                <a:noFill/>
              </a:ln>
              <a:effectLst/>
              <a:extLst>
                <a:ext uri="{91240B29-F687-4F45-9708-019B960494DF}">
                  <a14:hiddenLine xmlns:a14="http://schemas.microsoft.com/office/drawing/2010/main" w="9525" algn="ctr">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ja-JP" altLang="en-US">
                  <a:latin typeface="Meiryo UI" panose="020B0604030504040204" pitchFamily="50" charset="-128"/>
                  <a:ea typeface="Meiryo UI" panose="020B0604030504040204" pitchFamily="50" charset="-128"/>
                </a:endParaRPr>
              </a:p>
            </p:txBody>
          </p:sp>
          <p:sp>
            <p:nvSpPr>
              <p:cNvPr id="54" name="Oval 167">
                <a:extLst>
                  <a:ext uri="{FF2B5EF4-FFF2-40B4-BE49-F238E27FC236}">
                    <a16:creationId xmlns:a16="http://schemas.microsoft.com/office/drawing/2014/main" id="{BCA3898E-398A-4EA5-B501-62D4DE9B684B}"/>
                  </a:ext>
                </a:extLst>
              </p:cNvPr>
              <p:cNvSpPr>
                <a:spLocks noChangeAspect="1" noChangeArrowheads="1"/>
              </p:cNvSpPr>
              <p:nvPr/>
            </p:nvSpPr>
            <p:spPr bwMode="gray">
              <a:xfrm>
                <a:off x="4522" y="1957"/>
                <a:ext cx="40" cy="38"/>
              </a:xfrm>
              <a:prstGeom prst="ellipse">
                <a:avLst/>
              </a:prstGeom>
              <a:solidFill>
                <a:srgbClr val="E5F3F6"/>
              </a:solidFill>
              <a:ln>
                <a:noFill/>
              </a:ln>
              <a:effectLst/>
              <a:extLst>
                <a:ext uri="{91240B29-F687-4F45-9708-019B960494DF}">
                  <a14:hiddenLine xmlns:a14="http://schemas.microsoft.com/office/drawing/2010/main" w="9525" algn="ctr">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ja-JP" altLang="en-US">
                  <a:latin typeface="Meiryo UI" panose="020B0604030504040204" pitchFamily="50" charset="-128"/>
                  <a:ea typeface="Meiryo UI" panose="020B0604030504040204" pitchFamily="50" charset="-128"/>
                </a:endParaRPr>
              </a:p>
            </p:txBody>
          </p:sp>
          <p:sp>
            <p:nvSpPr>
              <p:cNvPr id="55" name="Oval 168">
                <a:extLst>
                  <a:ext uri="{FF2B5EF4-FFF2-40B4-BE49-F238E27FC236}">
                    <a16:creationId xmlns:a16="http://schemas.microsoft.com/office/drawing/2014/main" id="{FC28E3D7-FA1E-48A0-B149-D23423AAA2D0}"/>
                  </a:ext>
                </a:extLst>
              </p:cNvPr>
              <p:cNvSpPr>
                <a:spLocks noChangeAspect="1" noChangeArrowheads="1"/>
              </p:cNvSpPr>
              <p:nvPr/>
            </p:nvSpPr>
            <p:spPr bwMode="gray">
              <a:xfrm>
                <a:off x="4548" y="1837"/>
                <a:ext cx="59" cy="59"/>
              </a:xfrm>
              <a:prstGeom prst="ellipse">
                <a:avLst/>
              </a:prstGeom>
              <a:solidFill>
                <a:srgbClr val="E5F3F6"/>
              </a:solidFill>
              <a:ln>
                <a:noFill/>
              </a:ln>
              <a:effectLst/>
              <a:extLst>
                <a:ext uri="{91240B29-F687-4F45-9708-019B960494DF}">
                  <a14:hiddenLine xmlns:a14="http://schemas.microsoft.com/office/drawing/2010/main" w="9525" algn="ctr">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ja-JP" altLang="en-US">
                  <a:latin typeface="Meiryo UI" panose="020B0604030504040204" pitchFamily="50" charset="-128"/>
                  <a:ea typeface="Meiryo UI" panose="020B0604030504040204" pitchFamily="50" charset="-128"/>
                </a:endParaRPr>
              </a:p>
            </p:txBody>
          </p:sp>
          <p:sp>
            <p:nvSpPr>
              <p:cNvPr id="56" name="Freeform 169">
                <a:extLst>
                  <a:ext uri="{FF2B5EF4-FFF2-40B4-BE49-F238E27FC236}">
                    <a16:creationId xmlns:a16="http://schemas.microsoft.com/office/drawing/2014/main" id="{334F5BAB-BFD0-413F-A8A7-6173A888AB6D}"/>
                  </a:ext>
                </a:extLst>
              </p:cNvPr>
              <p:cNvSpPr>
                <a:spLocks noChangeAspect="1"/>
              </p:cNvSpPr>
              <p:nvPr/>
            </p:nvSpPr>
            <p:spPr bwMode="gray">
              <a:xfrm>
                <a:off x="4309" y="1730"/>
                <a:ext cx="268" cy="258"/>
              </a:xfrm>
              <a:custGeom>
                <a:avLst/>
                <a:gdLst>
                  <a:gd name="T0" fmla="*/ 0 w 113"/>
                  <a:gd name="T1" fmla="*/ 0 h 109"/>
                  <a:gd name="T2" fmla="*/ 0 w 113"/>
                  <a:gd name="T3" fmla="*/ 99 h 109"/>
                  <a:gd name="T4" fmla="*/ 57 w 113"/>
                  <a:gd name="T5" fmla="*/ 109 h 109"/>
                  <a:gd name="T6" fmla="*/ 113 w 113"/>
                  <a:gd name="T7" fmla="*/ 99 h 109"/>
                  <a:gd name="T8" fmla="*/ 113 w 113"/>
                  <a:gd name="T9" fmla="*/ 0 h 109"/>
                  <a:gd name="T10" fmla="*/ 57 w 113"/>
                  <a:gd name="T11" fmla="*/ 11 h 109"/>
                  <a:gd name="T12" fmla="*/ 0 w 113"/>
                  <a:gd name="T13" fmla="*/ 0 h 109"/>
                </a:gdLst>
                <a:ahLst/>
                <a:cxnLst>
                  <a:cxn ang="0">
                    <a:pos x="T0" y="T1"/>
                  </a:cxn>
                  <a:cxn ang="0">
                    <a:pos x="T2" y="T3"/>
                  </a:cxn>
                  <a:cxn ang="0">
                    <a:pos x="T4" y="T5"/>
                  </a:cxn>
                  <a:cxn ang="0">
                    <a:pos x="T6" y="T7"/>
                  </a:cxn>
                  <a:cxn ang="0">
                    <a:pos x="T8" y="T9"/>
                  </a:cxn>
                  <a:cxn ang="0">
                    <a:pos x="T10" y="T11"/>
                  </a:cxn>
                  <a:cxn ang="0">
                    <a:pos x="T12" y="T13"/>
                  </a:cxn>
                </a:cxnLst>
                <a:rect l="0" t="0" r="r" b="b"/>
                <a:pathLst>
                  <a:path w="113" h="109">
                    <a:moveTo>
                      <a:pt x="0" y="0"/>
                    </a:moveTo>
                    <a:cubicBezTo>
                      <a:pt x="0" y="99"/>
                      <a:pt x="0" y="99"/>
                      <a:pt x="0" y="99"/>
                    </a:cubicBezTo>
                    <a:cubicBezTo>
                      <a:pt x="14" y="105"/>
                      <a:pt x="34" y="109"/>
                      <a:pt x="57" y="109"/>
                    </a:cubicBezTo>
                    <a:cubicBezTo>
                      <a:pt x="79" y="109"/>
                      <a:pt x="99" y="105"/>
                      <a:pt x="113" y="99"/>
                    </a:cubicBezTo>
                    <a:cubicBezTo>
                      <a:pt x="113" y="0"/>
                      <a:pt x="113" y="0"/>
                      <a:pt x="113" y="0"/>
                    </a:cubicBezTo>
                    <a:cubicBezTo>
                      <a:pt x="99" y="7"/>
                      <a:pt x="79" y="11"/>
                      <a:pt x="57" y="11"/>
                    </a:cubicBezTo>
                    <a:cubicBezTo>
                      <a:pt x="34" y="11"/>
                      <a:pt x="14" y="7"/>
                      <a:pt x="0" y="0"/>
                    </a:cubicBezTo>
                    <a:close/>
                  </a:path>
                </a:pathLst>
              </a:custGeom>
              <a:solidFill>
                <a:srgbClr val="2D6C7B"/>
              </a:solidFill>
              <a:ln>
                <a:noFill/>
              </a:ln>
              <a:effectLst/>
              <a:extLs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ja-JP" altLang="en-US">
                  <a:latin typeface="Meiryo UI" panose="020B0604030504040204" pitchFamily="50" charset="-128"/>
                  <a:ea typeface="Meiryo UI" panose="020B0604030504040204" pitchFamily="50" charset="-128"/>
                </a:endParaRPr>
              </a:p>
            </p:txBody>
          </p:sp>
          <p:sp>
            <p:nvSpPr>
              <p:cNvPr id="57" name="Oval 170">
                <a:extLst>
                  <a:ext uri="{FF2B5EF4-FFF2-40B4-BE49-F238E27FC236}">
                    <a16:creationId xmlns:a16="http://schemas.microsoft.com/office/drawing/2014/main" id="{E17C1083-9B8F-4858-8BFF-57F49AB62CC7}"/>
                  </a:ext>
                </a:extLst>
              </p:cNvPr>
              <p:cNvSpPr>
                <a:spLocks noChangeAspect="1" noChangeArrowheads="1"/>
              </p:cNvSpPr>
              <p:nvPr/>
            </p:nvSpPr>
            <p:spPr bwMode="gray">
              <a:xfrm>
                <a:off x="4366" y="1312"/>
                <a:ext cx="156" cy="156"/>
              </a:xfrm>
              <a:prstGeom prst="ellipse">
                <a:avLst/>
              </a:prstGeom>
              <a:solidFill>
                <a:srgbClr val="2D6C7B"/>
              </a:solidFill>
              <a:ln>
                <a:noFill/>
              </a:ln>
              <a:effectLst/>
              <a:extLst>
                <a:ext uri="{91240B29-F687-4F45-9708-019B960494DF}">
                  <a14:hiddenLine xmlns:a14="http://schemas.microsoft.com/office/drawing/2010/main" w="9525" algn="ctr">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ja-JP" altLang="en-US">
                  <a:latin typeface="Meiryo UI" panose="020B0604030504040204" pitchFamily="50" charset="-128"/>
                  <a:ea typeface="Meiryo UI" panose="020B0604030504040204" pitchFamily="50" charset="-128"/>
                </a:endParaRPr>
              </a:p>
            </p:txBody>
          </p:sp>
          <p:sp>
            <p:nvSpPr>
              <p:cNvPr id="58" name="Oval 171">
                <a:extLst>
                  <a:ext uri="{FF2B5EF4-FFF2-40B4-BE49-F238E27FC236}">
                    <a16:creationId xmlns:a16="http://schemas.microsoft.com/office/drawing/2014/main" id="{1070C2B3-31CF-4BAE-977A-90945B922648}"/>
                  </a:ext>
                </a:extLst>
              </p:cNvPr>
              <p:cNvSpPr>
                <a:spLocks noChangeAspect="1" noChangeArrowheads="1"/>
              </p:cNvSpPr>
              <p:nvPr/>
            </p:nvSpPr>
            <p:spPr bwMode="gray">
              <a:xfrm>
                <a:off x="4383" y="1331"/>
                <a:ext cx="123" cy="121"/>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latin typeface="Meiryo UI" panose="020B0604030504040204" pitchFamily="50" charset="-128"/>
                  <a:ea typeface="Meiryo UI" panose="020B0604030504040204" pitchFamily="50" charset="-128"/>
                </a:endParaRPr>
              </a:p>
            </p:txBody>
          </p:sp>
          <p:sp>
            <p:nvSpPr>
              <p:cNvPr id="59" name="Freeform 172">
                <a:extLst>
                  <a:ext uri="{FF2B5EF4-FFF2-40B4-BE49-F238E27FC236}">
                    <a16:creationId xmlns:a16="http://schemas.microsoft.com/office/drawing/2014/main" id="{7FA75257-3505-4747-971E-54A52388EC0F}"/>
                  </a:ext>
                </a:extLst>
              </p:cNvPr>
              <p:cNvSpPr>
                <a:spLocks noChangeAspect="1"/>
              </p:cNvSpPr>
              <p:nvPr/>
            </p:nvSpPr>
            <p:spPr bwMode="gray">
              <a:xfrm>
                <a:off x="4413" y="1508"/>
                <a:ext cx="62" cy="36"/>
              </a:xfrm>
              <a:custGeom>
                <a:avLst/>
                <a:gdLst>
                  <a:gd name="T0" fmla="*/ 1 w 26"/>
                  <a:gd name="T1" fmla="*/ 0 h 15"/>
                  <a:gd name="T2" fmla="*/ 0 w 26"/>
                  <a:gd name="T3" fmla="*/ 0 h 15"/>
                  <a:gd name="T4" fmla="*/ 0 w 26"/>
                  <a:gd name="T5" fmla="*/ 8 h 15"/>
                  <a:gd name="T6" fmla="*/ 13 w 26"/>
                  <a:gd name="T7" fmla="*/ 15 h 15"/>
                  <a:gd name="T8" fmla="*/ 26 w 26"/>
                  <a:gd name="T9" fmla="*/ 8 h 15"/>
                  <a:gd name="T10" fmla="*/ 26 w 26"/>
                  <a:gd name="T11" fmla="*/ 1 h 15"/>
                  <a:gd name="T12" fmla="*/ 13 w 26"/>
                  <a:gd name="T13" fmla="*/ 2 h 15"/>
                  <a:gd name="T14" fmla="*/ 1 w 26"/>
                  <a:gd name="T15" fmla="*/ 0 h 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6" h="15">
                    <a:moveTo>
                      <a:pt x="1" y="0"/>
                    </a:moveTo>
                    <a:cubicBezTo>
                      <a:pt x="0" y="0"/>
                      <a:pt x="0" y="0"/>
                      <a:pt x="0" y="0"/>
                    </a:cubicBezTo>
                    <a:cubicBezTo>
                      <a:pt x="0" y="8"/>
                      <a:pt x="0" y="8"/>
                      <a:pt x="0" y="8"/>
                    </a:cubicBezTo>
                    <a:cubicBezTo>
                      <a:pt x="0" y="12"/>
                      <a:pt x="5" y="15"/>
                      <a:pt x="13" y="15"/>
                    </a:cubicBezTo>
                    <a:cubicBezTo>
                      <a:pt x="20" y="15"/>
                      <a:pt x="26" y="12"/>
                      <a:pt x="26" y="8"/>
                    </a:cubicBezTo>
                    <a:cubicBezTo>
                      <a:pt x="26" y="1"/>
                      <a:pt x="26" y="1"/>
                      <a:pt x="26" y="1"/>
                    </a:cubicBezTo>
                    <a:cubicBezTo>
                      <a:pt x="22" y="1"/>
                      <a:pt x="17" y="2"/>
                      <a:pt x="13" y="2"/>
                    </a:cubicBezTo>
                    <a:cubicBezTo>
                      <a:pt x="10" y="2"/>
                      <a:pt x="4" y="1"/>
                      <a:pt x="1" y="0"/>
                    </a:cubicBezTo>
                    <a:close/>
                  </a:path>
                </a:pathLst>
              </a:custGeom>
              <a:solidFill>
                <a:srgbClr val="CCE7ED"/>
              </a:solidFill>
              <a:ln>
                <a:noFill/>
              </a:ln>
              <a:effectLst/>
              <a:extLs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ja-JP" altLang="en-US">
                  <a:latin typeface="Meiryo UI" panose="020B0604030504040204" pitchFamily="50" charset="-128"/>
                  <a:ea typeface="Meiryo UI" panose="020B0604030504040204" pitchFamily="50" charset="-128"/>
                </a:endParaRPr>
              </a:p>
            </p:txBody>
          </p:sp>
        </p:grpSp>
        <p:grpSp>
          <p:nvGrpSpPr>
            <p:cNvPr id="60" name="Group 161">
              <a:extLst>
                <a:ext uri="{FF2B5EF4-FFF2-40B4-BE49-F238E27FC236}">
                  <a16:creationId xmlns:a16="http://schemas.microsoft.com/office/drawing/2014/main" id="{043F69C6-DEB3-488D-AE02-F73733083365}"/>
                </a:ext>
              </a:extLst>
            </p:cNvPr>
            <p:cNvGrpSpPr>
              <a:grpSpLocks/>
            </p:cNvGrpSpPr>
            <p:nvPr/>
          </p:nvGrpSpPr>
          <p:grpSpPr bwMode="auto">
            <a:xfrm>
              <a:off x="1588393" y="4281990"/>
              <a:ext cx="246062" cy="419480"/>
              <a:chOff x="4253" y="1312"/>
              <a:chExt cx="380" cy="773"/>
            </a:xfrm>
          </p:grpSpPr>
          <p:sp>
            <p:nvSpPr>
              <p:cNvPr id="61" name="Freeform 162">
                <a:extLst>
                  <a:ext uri="{FF2B5EF4-FFF2-40B4-BE49-F238E27FC236}">
                    <a16:creationId xmlns:a16="http://schemas.microsoft.com/office/drawing/2014/main" id="{8F863B75-487B-4F13-A0A2-D8E5F1CC1BA2}"/>
                  </a:ext>
                </a:extLst>
              </p:cNvPr>
              <p:cNvSpPr>
                <a:spLocks noChangeAspect="1"/>
              </p:cNvSpPr>
              <p:nvPr/>
            </p:nvSpPr>
            <p:spPr bwMode="gray">
              <a:xfrm>
                <a:off x="4253" y="1392"/>
                <a:ext cx="380" cy="693"/>
              </a:xfrm>
              <a:custGeom>
                <a:avLst/>
                <a:gdLst>
                  <a:gd name="T0" fmla="*/ 56 w 161"/>
                  <a:gd name="T1" fmla="*/ 7 h 293"/>
                  <a:gd name="T2" fmla="*/ 41 w 161"/>
                  <a:gd name="T3" fmla="*/ 26 h 293"/>
                  <a:gd name="T4" fmla="*/ 50 w 161"/>
                  <a:gd name="T5" fmla="*/ 43 h 293"/>
                  <a:gd name="T6" fmla="*/ 50 w 161"/>
                  <a:gd name="T7" fmla="*/ 67 h 293"/>
                  <a:gd name="T8" fmla="*/ 0 w 161"/>
                  <a:gd name="T9" fmla="*/ 136 h 293"/>
                  <a:gd name="T10" fmla="*/ 0 w 161"/>
                  <a:gd name="T11" fmla="*/ 257 h 293"/>
                  <a:gd name="T12" fmla="*/ 81 w 161"/>
                  <a:gd name="T13" fmla="*/ 293 h 293"/>
                  <a:gd name="T14" fmla="*/ 161 w 161"/>
                  <a:gd name="T15" fmla="*/ 257 h 293"/>
                  <a:gd name="T16" fmla="*/ 161 w 161"/>
                  <a:gd name="T17" fmla="*/ 136 h 293"/>
                  <a:gd name="T18" fmla="*/ 111 w 161"/>
                  <a:gd name="T19" fmla="*/ 67 h 293"/>
                  <a:gd name="T20" fmla="*/ 111 w 161"/>
                  <a:gd name="T21" fmla="*/ 44 h 293"/>
                  <a:gd name="T22" fmla="*/ 120 w 161"/>
                  <a:gd name="T23" fmla="*/ 26 h 293"/>
                  <a:gd name="T24" fmla="*/ 106 w 161"/>
                  <a:gd name="T25" fmla="*/ 8 h 293"/>
                  <a:gd name="T26" fmla="*/ 56 w 161"/>
                  <a:gd name="T27" fmla="*/ 7 h 2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61" h="293">
                    <a:moveTo>
                      <a:pt x="56" y="7"/>
                    </a:moveTo>
                    <a:cubicBezTo>
                      <a:pt x="49" y="10"/>
                      <a:pt x="41" y="17"/>
                      <a:pt x="41" y="26"/>
                    </a:cubicBezTo>
                    <a:cubicBezTo>
                      <a:pt x="41" y="34"/>
                      <a:pt x="47" y="41"/>
                      <a:pt x="50" y="43"/>
                    </a:cubicBezTo>
                    <a:cubicBezTo>
                      <a:pt x="50" y="46"/>
                      <a:pt x="50" y="63"/>
                      <a:pt x="50" y="67"/>
                    </a:cubicBezTo>
                    <a:cubicBezTo>
                      <a:pt x="40" y="71"/>
                      <a:pt x="0" y="89"/>
                      <a:pt x="0" y="136"/>
                    </a:cubicBezTo>
                    <a:cubicBezTo>
                      <a:pt x="0" y="257"/>
                      <a:pt x="0" y="257"/>
                      <a:pt x="0" y="257"/>
                    </a:cubicBezTo>
                    <a:cubicBezTo>
                      <a:pt x="0" y="278"/>
                      <a:pt x="36" y="293"/>
                      <a:pt x="81" y="293"/>
                    </a:cubicBezTo>
                    <a:cubicBezTo>
                      <a:pt x="126" y="293"/>
                      <a:pt x="161" y="278"/>
                      <a:pt x="161" y="257"/>
                    </a:cubicBezTo>
                    <a:cubicBezTo>
                      <a:pt x="161" y="136"/>
                      <a:pt x="161" y="136"/>
                      <a:pt x="161" y="136"/>
                    </a:cubicBezTo>
                    <a:cubicBezTo>
                      <a:pt x="161" y="89"/>
                      <a:pt x="122" y="71"/>
                      <a:pt x="111" y="67"/>
                    </a:cubicBezTo>
                    <a:cubicBezTo>
                      <a:pt x="111" y="63"/>
                      <a:pt x="111" y="46"/>
                      <a:pt x="111" y="44"/>
                    </a:cubicBezTo>
                    <a:cubicBezTo>
                      <a:pt x="114" y="41"/>
                      <a:pt x="120" y="35"/>
                      <a:pt x="120" y="26"/>
                    </a:cubicBezTo>
                    <a:cubicBezTo>
                      <a:pt x="120" y="15"/>
                      <a:pt x="113" y="10"/>
                      <a:pt x="106" y="8"/>
                    </a:cubicBezTo>
                    <a:cubicBezTo>
                      <a:pt x="94" y="3"/>
                      <a:pt x="72" y="0"/>
                      <a:pt x="56" y="7"/>
                    </a:cubicBezTo>
                    <a:close/>
                  </a:path>
                </a:pathLst>
              </a:custGeom>
              <a:solidFill>
                <a:srgbClr val="2D6C7B"/>
              </a:solidFill>
              <a:ln>
                <a:noFill/>
              </a:ln>
              <a:effectLst/>
              <a:extLst>
                <a:ext uri="{91240B29-F687-4F45-9708-019B960494DF}">
                  <a14:hiddenLine xmlns:a14="http://schemas.microsoft.com/office/drawing/2010/main" w="9525" cap="flat" cmpd="sng">
                    <a:solidFill>
                      <a:srgbClr val="000000"/>
                    </a:solidFill>
                    <a:prstDash val="solid"/>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ja-JP" altLang="en-US">
                  <a:latin typeface="Meiryo UI" panose="020B0604030504040204" pitchFamily="50" charset="-128"/>
                  <a:ea typeface="Meiryo UI" panose="020B0604030504040204" pitchFamily="50" charset="-128"/>
                </a:endParaRPr>
              </a:p>
            </p:txBody>
          </p:sp>
          <p:sp>
            <p:nvSpPr>
              <p:cNvPr id="62" name="Freeform 163">
                <a:extLst>
                  <a:ext uri="{FF2B5EF4-FFF2-40B4-BE49-F238E27FC236}">
                    <a16:creationId xmlns:a16="http://schemas.microsoft.com/office/drawing/2014/main" id="{B853A3D1-D1DE-4300-9F2D-B8313EBE3F06}"/>
                  </a:ext>
                </a:extLst>
              </p:cNvPr>
              <p:cNvSpPr>
                <a:spLocks noChangeAspect="1"/>
              </p:cNvSpPr>
              <p:nvPr/>
            </p:nvSpPr>
            <p:spPr bwMode="gray">
              <a:xfrm>
                <a:off x="4272" y="1411"/>
                <a:ext cx="345" cy="657"/>
              </a:xfrm>
              <a:custGeom>
                <a:avLst/>
                <a:gdLst>
                  <a:gd name="T0" fmla="*/ 98 w 146"/>
                  <a:gd name="T1" fmla="*/ 65 h 278"/>
                  <a:gd name="T2" fmla="*/ 96 w 146"/>
                  <a:gd name="T3" fmla="*/ 64 h 278"/>
                  <a:gd name="T4" fmla="*/ 96 w 146"/>
                  <a:gd name="T5" fmla="*/ 39 h 278"/>
                  <a:gd name="T6" fmla="*/ 73 w 146"/>
                  <a:gd name="T7" fmla="*/ 43 h 278"/>
                  <a:gd name="T8" fmla="*/ 61 w 146"/>
                  <a:gd name="T9" fmla="*/ 41 h 278"/>
                  <a:gd name="T10" fmla="*/ 58 w 146"/>
                  <a:gd name="T11" fmla="*/ 37 h 278"/>
                  <a:gd name="T12" fmla="*/ 62 w 146"/>
                  <a:gd name="T13" fmla="*/ 34 h 278"/>
                  <a:gd name="T14" fmla="*/ 73 w 146"/>
                  <a:gd name="T15" fmla="*/ 36 h 278"/>
                  <a:gd name="T16" fmla="*/ 97 w 146"/>
                  <a:gd name="T17" fmla="*/ 31 h 278"/>
                  <a:gd name="T18" fmla="*/ 97 w 146"/>
                  <a:gd name="T19" fmla="*/ 31 h 278"/>
                  <a:gd name="T20" fmla="*/ 105 w 146"/>
                  <a:gd name="T21" fmla="*/ 18 h 278"/>
                  <a:gd name="T22" fmla="*/ 96 w 146"/>
                  <a:gd name="T23" fmla="*/ 6 h 278"/>
                  <a:gd name="T24" fmla="*/ 50 w 146"/>
                  <a:gd name="T25" fmla="*/ 6 h 278"/>
                  <a:gd name="T26" fmla="*/ 40 w 146"/>
                  <a:gd name="T27" fmla="*/ 18 h 278"/>
                  <a:gd name="T28" fmla="*/ 48 w 146"/>
                  <a:gd name="T29" fmla="*/ 31 h 278"/>
                  <a:gd name="T30" fmla="*/ 50 w 146"/>
                  <a:gd name="T31" fmla="*/ 32 h 278"/>
                  <a:gd name="T32" fmla="*/ 50 w 146"/>
                  <a:gd name="T33" fmla="*/ 64 h 278"/>
                  <a:gd name="T34" fmla="*/ 47 w 146"/>
                  <a:gd name="T35" fmla="*/ 65 h 278"/>
                  <a:gd name="T36" fmla="*/ 0 w 146"/>
                  <a:gd name="T37" fmla="*/ 128 h 278"/>
                  <a:gd name="T38" fmla="*/ 0 w 146"/>
                  <a:gd name="T39" fmla="*/ 249 h 278"/>
                  <a:gd name="T40" fmla="*/ 73 w 146"/>
                  <a:gd name="T41" fmla="*/ 278 h 278"/>
                  <a:gd name="T42" fmla="*/ 141 w 146"/>
                  <a:gd name="T43" fmla="*/ 259 h 278"/>
                  <a:gd name="T44" fmla="*/ 146 w 146"/>
                  <a:gd name="T45" fmla="*/ 249 h 278"/>
                  <a:gd name="T46" fmla="*/ 146 w 146"/>
                  <a:gd name="T47" fmla="*/ 128 h 278"/>
                  <a:gd name="T48" fmla="*/ 98 w 146"/>
                  <a:gd name="T49" fmla="*/ 65 h 2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46" h="278">
                    <a:moveTo>
                      <a:pt x="98" y="65"/>
                    </a:moveTo>
                    <a:cubicBezTo>
                      <a:pt x="96" y="64"/>
                      <a:pt x="96" y="64"/>
                      <a:pt x="96" y="64"/>
                    </a:cubicBezTo>
                    <a:cubicBezTo>
                      <a:pt x="96" y="39"/>
                      <a:pt x="96" y="39"/>
                      <a:pt x="96" y="39"/>
                    </a:cubicBezTo>
                    <a:cubicBezTo>
                      <a:pt x="89" y="41"/>
                      <a:pt x="81" y="43"/>
                      <a:pt x="73" y="43"/>
                    </a:cubicBezTo>
                    <a:cubicBezTo>
                      <a:pt x="70" y="43"/>
                      <a:pt x="64" y="42"/>
                      <a:pt x="61" y="41"/>
                    </a:cubicBezTo>
                    <a:cubicBezTo>
                      <a:pt x="59" y="41"/>
                      <a:pt x="57" y="39"/>
                      <a:pt x="58" y="37"/>
                    </a:cubicBezTo>
                    <a:cubicBezTo>
                      <a:pt x="59" y="35"/>
                      <a:pt x="61" y="34"/>
                      <a:pt x="62" y="34"/>
                    </a:cubicBezTo>
                    <a:cubicBezTo>
                      <a:pt x="65" y="35"/>
                      <a:pt x="70" y="36"/>
                      <a:pt x="73" y="36"/>
                    </a:cubicBezTo>
                    <a:cubicBezTo>
                      <a:pt x="82" y="36"/>
                      <a:pt x="91" y="34"/>
                      <a:pt x="97" y="31"/>
                    </a:cubicBezTo>
                    <a:cubicBezTo>
                      <a:pt x="97" y="31"/>
                      <a:pt x="97" y="31"/>
                      <a:pt x="97" y="31"/>
                    </a:cubicBezTo>
                    <a:cubicBezTo>
                      <a:pt x="98" y="31"/>
                      <a:pt x="105" y="25"/>
                      <a:pt x="105" y="18"/>
                    </a:cubicBezTo>
                    <a:cubicBezTo>
                      <a:pt x="105" y="13"/>
                      <a:pt x="103" y="9"/>
                      <a:pt x="96" y="6"/>
                    </a:cubicBezTo>
                    <a:cubicBezTo>
                      <a:pt x="84" y="2"/>
                      <a:pt x="65" y="0"/>
                      <a:pt x="50" y="6"/>
                    </a:cubicBezTo>
                    <a:cubicBezTo>
                      <a:pt x="46" y="8"/>
                      <a:pt x="40" y="12"/>
                      <a:pt x="40" y="18"/>
                    </a:cubicBezTo>
                    <a:cubicBezTo>
                      <a:pt x="40" y="24"/>
                      <a:pt x="46" y="29"/>
                      <a:pt x="48" y="31"/>
                    </a:cubicBezTo>
                    <a:cubicBezTo>
                      <a:pt x="50" y="32"/>
                      <a:pt x="50" y="32"/>
                      <a:pt x="50" y="32"/>
                    </a:cubicBezTo>
                    <a:cubicBezTo>
                      <a:pt x="50" y="64"/>
                      <a:pt x="50" y="64"/>
                      <a:pt x="50" y="64"/>
                    </a:cubicBezTo>
                    <a:cubicBezTo>
                      <a:pt x="47" y="65"/>
                      <a:pt x="47" y="65"/>
                      <a:pt x="47" y="65"/>
                    </a:cubicBezTo>
                    <a:cubicBezTo>
                      <a:pt x="45" y="66"/>
                      <a:pt x="0" y="79"/>
                      <a:pt x="0" y="128"/>
                    </a:cubicBezTo>
                    <a:cubicBezTo>
                      <a:pt x="0" y="249"/>
                      <a:pt x="0" y="249"/>
                      <a:pt x="0" y="249"/>
                    </a:cubicBezTo>
                    <a:cubicBezTo>
                      <a:pt x="0" y="263"/>
                      <a:pt x="29" y="278"/>
                      <a:pt x="73" y="278"/>
                    </a:cubicBezTo>
                    <a:cubicBezTo>
                      <a:pt x="102" y="278"/>
                      <a:pt x="130" y="271"/>
                      <a:pt x="141" y="259"/>
                    </a:cubicBezTo>
                    <a:cubicBezTo>
                      <a:pt x="144" y="256"/>
                      <a:pt x="146" y="253"/>
                      <a:pt x="146" y="249"/>
                    </a:cubicBezTo>
                    <a:cubicBezTo>
                      <a:pt x="146" y="128"/>
                      <a:pt x="146" y="128"/>
                      <a:pt x="146" y="128"/>
                    </a:cubicBezTo>
                    <a:cubicBezTo>
                      <a:pt x="146" y="79"/>
                      <a:pt x="100" y="66"/>
                      <a:pt x="98" y="6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latin typeface="Meiryo UI" panose="020B0604030504040204" pitchFamily="50" charset="-128"/>
                  <a:ea typeface="Meiryo UI" panose="020B0604030504040204" pitchFamily="50" charset="-128"/>
                </a:endParaRPr>
              </a:p>
            </p:txBody>
          </p:sp>
          <p:sp>
            <p:nvSpPr>
              <p:cNvPr id="63" name="Freeform 164">
                <a:extLst>
                  <a:ext uri="{FF2B5EF4-FFF2-40B4-BE49-F238E27FC236}">
                    <a16:creationId xmlns:a16="http://schemas.microsoft.com/office/drawing/2014/main" id="{7DF79FCA-DAD6-4B39-8EAD-B25734B7DE27}"/>
                  </a:ext>
                </a:extLst>
              </p:cNvPr>
              <p:cNvSpPr>
                <a:spLocks noChangeAspect="1"/>
              </p:cNvSpPr>
              <p:nvPr/>
            </p:nvSpPr>
            <p:spPr bwMode="gray">
              <a:xfrm>
                <a:off x="4298" y="1565"/>
                <a:ext cx="212" cy="120"/>
              </a:xfrm>
              <a:custGeom>
                <a:avLst/>
                <a:gdLst>
                  <a:gd name="T0" fmla="*/ 0 w 90"/>
                  <a:gd name="T1" fmla="*/ 26 h 51"/>
                  <a:gd name="T2" fmla="*/ 31 w 90"/>
                  <a:gd name="T3" fmla="*/ 50 h 51"/>
                  <a:gd name="T4" fmla="*/ 90 w 90"/>
                  <a:gd name="T5" fmla="*/ 32 h 51"/>
                  <a:gd name="T6" fmla="*/ 77 w 90"/>
                  <a:gd name="T7" fmla="*/ 29 h 51"/>
                  <a:gd name="T8" fmla="*/ 9 w 90"/>
                  <a:gd name="T9" fmla="*/ 16 h 51"/>
                  <a:gd name="T10" fmla="*/ 0 w 90"/>
                  <a:gd name="T11" fmla="*/ 26 h 51"/>
                </a:gdLst>
                <a:ahLst/>
                <a:cxnLst>
                  <a:cxn ang="0">
                    <a:pos x="T0" y="T1"/>
                  </a:cxn>
                  <a:cxn ang="0">
                    <a:pos x="T2" y="T3"/>
                  </a:cxn>
                  <a:cxn ang="0">
                    <a:pos x="T4" y="T5"/>
                  </a:cxn>
                  <a:cxn ang="0">
                    <a:pos x="T6" y="T7"/>
                  </a:cxn>
                  <a:cxn ang="0">
                    <a:pos x="T8" y="T9"/>
                  </a:cxn>
                  <a:cxn ang="0">
                    <a:pos x="T10" y="T11"/>
                  </a:cxn>
                </a:cxnLst>
                <a:rect l="0" t="0" r="r" b="b"/>
                <a:pathLst>
                  <a:path w="90" h="51">
                    <a:moveTo>
                      <a:pt x="0" y="26"/>
                    </a:moveTo>
                    <a:cubicBezTo>
                      <a:pt x="3" y="33"/>
                      <a:pt x="11" y="48"/>
                      <a:pt x="31" y="50"/>
                    </a:cubicBezTo>
                    <a:cubicBezTo>
                      <a:pt x="57" y="51"/>
                      <a:pt x="75" y="40"/>
                      <a:pt x="90" y="32"/>
                    </a:cubicBezTo>
                    <a:cubicBezTo>
                      <a:pt x="85" y="32"/>
                      <a:pt x="81" y="31"/>
                      <a:pt x="77" y="29"/>
                    </a:cubicBezTo>
                    <a:cubicBezTo>
                      <a:pt x="57" y="19"/>
                      <a:pt x="42" y="0"/>
                      <a:pt x="9" y="16"/>
                    </a:cubicBezTo>
                    <a:cubicBezTo>
                      <a:pt x="6" y="19"/>
                      <a:pt x="3" y="22"/>
                      <a:pt x="0" y="26"/>
                    </a:cubicBezTo>
                    <a:close/>
                  </a:path>
                </a:pathLst>
              </a:custGeom>
              <a:solidFill>
                <a:srgbClr val="B2D6DF"/>
              </a:solidFill>
              <a:ln>
                <a:noFill/>
              </a:ln>
              <a:effectLst/>
              <a:extLs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ja-JP" altLang="en-US">
                  <a:latin typeface="Meiryo UI" panose="020B0604030504040204" pitchFamily="50" charset="-128"/>
                  <a:ea typeface="Meiryo UI" panose="020B0604030504040204" pitchFamily="50" charset="-128"/>
                </a:endParaRPr>
              </a:p>
            </p:txBody>
          </p:sp>
          <p:sp>
            <p:nvSpPr>
              <p:cNvPr id="64" name="Freeform 165">
                <a:extLst>
                  <a:ext uri="{FF2B5EF4-FFF2-40B4-BE49-F238E27FC236}">
                    <a16:creationId xmlns:a16="http://schemas.microsoft.com/office/drawing/2014/main" id="{F55A288B-6A3C-49E7-97B2-0CFB718B3497}"/>
                  </a:ext>
                </a:extLst>
              </p:cNvPr>
              <p:cNvSpPr>
                <a:spLocks noChangeAspect="1"/>
              </p:cNvSpPr>
              <p:nvPr/>
            </p:nvSpPr>
            <p:spPr bwMode="gray">
              <a:xfrm>
                <a:off x="4272" y="1619"/>
                <a:ext cx="345" cy="449"/>
              </a:xfrm>
              <a:custGeom>
                <a:avLst/>
                <a:gdLst>
                  <a:gd name="T0" fmla="*/ 116 w 146"/>
                  <a:gd name="T1" fmla="*/ 2 h 190"/>
                  <a:gd name="T2" fmla="*/ 101 w 146"/>
                  <a:gd name="T3" fmla="*/ 9 h 190"/>
                  <a:gd name="T4" fmla="*/ 42 w 146"/>
                  <a:gd name="T5" fmla="*/ 27 h 190"/>
                  <a:gd name="T6" fmla="*/ 11 w 146"/>
                  <a:gd name="T7" fmla="*/ 3 h 190"/>
                  <a:gd name="T8" fmla="*/ 0 w 146"/>
                  <a:gd name="T9" fmla="*/ 40 h 190"/>
                  <a:gd name="T10" fmla="*/ 0 w 146"/>
                  <a:gd name="T11" fmla="*/ 161 h 190"/>
                  <a:gd name="T12" fmla="*/ 73 w 146"/>
                  <a:gd name="T13" fmla="*/ 190 h 190"/>
                  <a:gd name="T14" fmla="*/ 141 w 146"/>
                  <a:gd name="T15" fmla="*/ 171 h 190"/>
                  <a:gd name="T16" fmla="*/ 146 w 146"/>
                  <a:gd name="T17" fmla="*/ 161 h 190"/>
                  <a:gd name="T18" fmla="*/ 146 w 146"/>
                  <a:gd name="T19" fmla="*/ 40 h 190"/>
                  <a:gd name="T20" fmla="*/ 133 w 146"/>
                  <a:gd name="T21" fmla="*/ 1 h 190"/>
                  <a:gd name="T22" fmla="*/ 116 w 146"/>
                  <a:gd name="T23" fmla="*/ 2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46" h="190">
                    <a:moveTo>
                      <a:pt x="116" y="2"/>
                    </a:moveTo>
                    <a:cubicBezTo>
                      <a:pt x="111" y="3"/>
                      <a:pt x="106" y="6"/>
                      <a:pt x="101" y="9"/>
                    </a:cubicBezTo>
                    <a:cubicBezTo>
                      <a:pt x="86" y="17"/>
                      <a:pt x="68" y="28"/>
                      <a:pt x="42" y="27"/>
                    </a:cubicBezTo>
                    <a:cubicBezTo>
                      <a:pt x="22" y="25"/>
                      <a:pt x="14" y="10"/>
                      <a:pt x="11" y="3"/>
                    </a:cubicBezTo>
                    <a:cubicBezTo>
                      <a:pt x="5" y="12"/>
                      <a:pt x="0" y="24"/>
                      <a:pt x="0" y="40"/>
                    </a:cubicBezTo>
                    <a:cubicBezTo>
                      <a:pt x="0" y="161"/>
                      <a:pt x="0" y="161"/>
                      <a:pt x="0" y="161"/>
                    </a:cubicBezTo>
                    <a:cubicBezTo>
                      <a:pt x="0" y="175"/>
                      <a:pt x="29" y="190"/>
                      <a:pt x="73" y="190"/>
                    </a:cubicBezTo>
                    <a:cubicBezTo>
                      <a:pt x="102" y="190"/>
                      <a:pt x="130" y="183"/>
                      <a:pt x="141" y="171"/>
                    </a:cubicBezTo>
                    <a:cubicBezTo>
                      <a:pt x="144" y="168"/>
                      <a:pt x="146" y="165"/>
                      <a:pt x="146" y="161"/>
                    </a:cubicBezTo>
                    <a:cubicBezTo>
                      <a:pt x="146" y="40"/>
                      <a:pt x="146" y="40"/>
                      <a:pt x="146" y="40"/>
                    </a:cubicBezTo>
                    <a:cubicBezTo>
                      <a:pt x="146" y="23"/>
                      <a:pt x="140" y="10"/>
                      <a:pt x="133" y="1"/>
                    </a:cubicBezTo>
                    <a:cubicBezTo>
                      <a:pt x="129" y="0"/>
                      <a:pt x="123" y="0"/>
                      <a:pt x="116" y="2"/>
                    </a:cubicBezTo>
                    <a:close/>
                  </a:path>
                </a:pathLst>
              </a:custGeom>
              <a:solidFill>
                <a:srgbClr val="CCE7ED"/>
              </a:solidFill>
              <a:ln>
                <a:noFill/>
              </a:ln>
              <a:effectLst/>
              <a:extLs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ja-JP" altLang="en-US">
                  <a:latin typeface="Meiryo UI" panose="020B0604030504040204" pitchFamily="50" charset="-128"/>
                  <a:ea typeface="Meiryo UI" panose="020B0604030504040204" pitchFamily="50" charset="-128"/>
                </a:endParaRPr>
              </a:p>
            </p:txBody>
          </p:sp>
          <p:sp>
            <p:nvSpPr>
              <p:cNvPr id="65" name="Oval 166">
                <a:extLst>
                  <a:ext uri="{FF2B5EF4-FFF2-40B4-BE49-F238E27FC236}">
                    <a16:creationId xmlns:a16="http://schemas.microsoft.com/office/drawing/2014/main" id="{5B6F905C-1556-43EC-9493-105B0F2E9232}"/>
                  </a:ext>
                </a:extLst>
              </p:cNvPr>
              <p:cNvSpPr>
                <a:spLocks noChangeAspect="1" noChangeArrowheads="1"/>
              </p:cNvSpPr>
              <p:nvPr/>
            </p:nvSpPr>
            <p:spPr bwMode="gray">
              <a:xfrm>
                <a:off x="4465" y="2007"/>
                <a:ext cx="31" cy="31"/>
              </a:xfrm>
              <a:prstGeom prst="ellipse">
                <a:avLst/>
              </a:prstGeom>
              <a:solidFill>
                <a:srgbClr val="E5F3F6"/>
              </a:solidFill>
              <a:ln>
                <a:noFill/>
              </a:ln>
              <a:effectLst/>
              <a:extLst>
                <a:ext uri="{91240B29-F687-4F45-9708-019B960494DF}">
                  <a14:hiddenLine xmlns:a14="http://schemas.microsoft.com/office/drawing/2010/main" w="9525" algn="ctr">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ja-JP" altLang="en-US">
                  <a:latin typeface="Meiryo UI" panose="020B0604030504040204" pitchFamily="50" charset="-128"/>
                  <a:ea typeface="Meiryo UI" panose="020B0604030504040204" pitchFamily="50" charset="-128"/>
                </a:endParaRPr>
              </a:p>
            </p:txBody>
          </p:sp>
          <p:sp>
            <p:nvSpPr>
              <p:cNvPr id="66" name="Oval 167">
                <a:extLst>
                  <a:ext uri="{FF2B5EF4-FFF2-40B4-BE49-F238E27FC236}">
                    <a16:creationId xmlns:a16="http://schemas.microsoft.com/office/drawing/2014/main" id="{B9C37B2B-E9DF-4B8C-8521-4448EE531AB6}"/>
                  </a:ext>
                </a:extLst>
              </p:cNvPr>
              <p:cNvSpPr>
                <a:spLocks noChangeAspect="1" noChangeArrowheads="1"/>
              </p:cNvSpPr>
              <p:nvPr/>
            </p:nvSpPr>
            <p:spPr bwMode="gray">
              <a:xfrm>
                <a:off x="4522" y="1957"/>
                <a:ext cx="40" cy="38"/>
              </a:xfrm>
              <a:prstGeom prst="ellipse">
                <a:avLst/>
              </a:prstGeom>
              <a:solidFill>
                <a:srgbClr val="E5F3F6"/>
              </a:solidFill>
              <a:ln>
                <a:noFill/>
              </a:ln>
              <a:effectLst/>
              <a:extLst>
                <a:ext uri="{91240B29-F687-4F45-9708-019B960494DF}">
                  <a14:hiddenLine xmlns:a14="http://schemas.microsoft.com/office/drawing/2010/main" w="9525" algn="ctr">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ja-JP" altLang="en-US">
                  <a:latin typeface="Meiryo UI" panose="020B0604030504040204" pitchFamily="50" charset="-128"/>
                  <a:ea typeface="Meiryo UI" panose="020B0604030504040204" pitchFamily="50" charset="-128"/>
                </a:endParaRPr>
              </a:p>
            </p:txBody>
          </p:sp>
          <p:sp>
            <p:nvSpPr>
              <p:cNvPr id="67" name="Oval 168">
                <a:extLst>
                  <a:ext uri="{FF2B5EF4-FFF2-40B4-BE49-F238E27FC236}">
                    <a16:creationId xmlns:a16="http://schemas.microsoft.com/office/drawing/2014/main" id="{003C1FA0-5007-4664-A8F9-0DB9623F7ECE}"/>
                  </a:ext>
                </a:extLst>
              </p:cNvPr>
              <p:cNvSpPr>
                <a:spLocks noChangeAspect="1" noChangeArrowheads="1"/>
              </p:cNvSpPr>
              <p:nvPr/>
            </p:nvSpPr>
            <p:spPr bwMode="gray">
              <a:xfrm>
                <a:off x="4548" y="1837"/>
                <a:ext cx="59" cy="59"/>
              </a:xfrm>
              <a:prstGeom prst="ellipse">
                <a:avLst/>
              </a:prstGeom>
              <a:solidFill>
                <a:srgbClr val="E5F3F6"/>
              </a:solidFill>
              <a:ln>
                <a:noFill/>
              </a:ln>
              <a:effectLst/>
              <a:extLst>
                <a:ext uri="{91240B29-F687-4F45-9708-019B960494DF}">
                  <a14:hiddenLine xmlns:a14="http://schemas.microsoft.com/office/drawing/2010/main" w="9525" algn="ctr">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ja-JP" altLang="en-US">
                  <a:latin typeface="Meiryo UI" panose="020B0604030504040204" pitchFamily="50" charset="-128"/>
                  <a:ea typeface="Meiryo UI" panose="020B0604030504040204" pitchFamily="50" charset="-128"/>
                </a:endParaRPr>
              </a:p>
            </p:txBody>
          </p:sp>
          <p:sp>
            <p:nvSpPr>
              <p:cNvPr id="68" name="Freeform 169">
                <a:extLst>
                  <a:ext uri="{FF2B5EF4-FFF2-40B4-BE49-F238E27FC236}">
                    <a16:creationId xmlns:a16="http://schemas.microsoft.com/office/drawing/2014/main" id="{254080F4-D6AA-40CA-BC2B-41FF67C8F396}"/>
                  </a:ext>
                </a:extLst>
              </p:cNvPr>
              <p:cNvSpPr>
                <a:spLocks noChangeAspect="1"/>
              </p:cNvSpPr>
              <p:nvPr/>
            </p:nvSpPr>
            <p:spPr bwMode="gray">
              <a:xfrm>
                <a:off x="4309" y="1730"/>
                <a:ext cx="268" cy="258"/>
              </a:xfrm>
              <a:custGeom>
                <a:avLst/>
                <a:gdLst>
                  <a:gd name="T0" fmla="*/ 0 w 113"/>
                  <a:gd name="T1" fmla="*/ 0 h 109"/>
                  <a:gd name="T2" fmla="*/ 0 w 113"/>
                  <a:gd name="T3" fmla="*/ 99 h 109"/>
                  <a:gd name="T4" fmla="*/ 57 w 113"/>
                  <a:gd name="T5" fmla="*/ 109 h 109"/>
                  <a:gd name="T6" fmla="*/ 113 w 113"/>
                  <a:gd name="T7" fmla="*/ 99 h 109"/>
                  <a:gd name="T8" fmla="*/ 113 w 113"/>
                  <a:gd name="T9" fmla="*/ 0 h 109"/>
                  <a:gd name="T10" fmla="*/ 57 w 113"/>
                  <a:gd name="T11" fmla="*/ 11 h 109"/>
                  <a:gd name="T12" fmla="*/ 0 w 113"/>
                  <a:gd name="T13" fmla="*/ 0 h 109"/>
                </a:gdLst>
                <a:ahLst/>
                <a:cxnLst>
                  <a:cxn ang="0">
                    <a:pos x="T0" y="T1"/>
                  </a:cxn>
                  <a:cxn ang="0">
                    <a:pos x="T2" y="T3"/>
                  </a:cxn>
                  <a:cxn ang="0">
                    <a:pos x="T4" y="T5"/>
                  </a:cxn>
                  <a:cxn ang="0">
                    <a:pos x="T6" y="T7"/>
                  </a:cxn>
                  <a:cxn ang="0">
                    <a:pos x="T8" y="T9"/>
                  </a:cxn>
                  <a:cxn ang="0">
                    <a:pos x="T10" y="T11"/>
                  </a:cxn>
                  <a:cxn ang="0">
                    <a:pos x="T12" y="T13"/>
                  </a:cxn>
                </a:cxnLst>
                <a:rect l="0" t="0" r="r" b="b"/>
                <a:pathLst>
                  <a:path w="113" h="109">
                    <a:moveTo>
                      <a:pt x="0" y="0"/>
                    </a:moveTo>
                    <a:cubicBezTo>
                      <a:pt x="0" y="99"/>
                      <a:pt x="0" y="99"/>
                      <a:pt x="0" y="99"/>
                    </a:cubicBezTo>
                    <a:cubicBezTo>
                      <a:pt x="14" y="105"/>
                      <a:pt x="34" y="109"/>
                      <a:pt x="57" y="109"/>
                    </a:cubicBezTo>
                    <a:cubicBezTo>
                      <a:pt x="79" y="109"/>
                      <a:pt x="99" y="105"/>
                      <a:pt x="113" y="99"/>
                    </a:cubicBezTo>
                    <a:cubicBezTo>
                      <a:pt x="113" y="0"/>
                      <a:pt x="113" y="0"/>
                      <a:pt x="113" y="0"/>
                    </a:cubicBezTo>
                    <a:cubicBezTo>
                      <a:pt x="99" y="7"/>
                      <a:pt x="79" y="11"/>
                      <a:pt x="57" y="11"/>
                    </a:cubicBezTo>
                    <a:cubicBezTo>
                      <a:pt x="34" y="11"/>
                      <a:pt x="14" y="7"/>
                      <a:pt x="0" y="0"/>
                    </a:cubicBezTo>
                    <a:close/>
                  </a:path>
                </a:pathLst>
              </a:custGeom>
              <a:solidFill>
                <a:srgbClr val="2D6C7B"/>
              </a:solidFill>
              <a:ln>
                <a:noFill/>
              </a:ln>
              <a:effectLst/>
              <a:extLs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ja-JP" altLang="en-US">
                  <a:latin typeface="Meiryo UI" panose="020B0604030504040204" pitchFamily="50" charset="-128"/>
                  <a:ea typeface="Meiryo UI" panose="020B0604030504040204" pitchFamily="50" charset="-128"/>
                </a:endParaRPr>
              </a:p>
            </p:txBody>
          </p:sp>
          <p:sp>
            <p:nvSpPr>
              <p:cNvPr id="69" name="Oval 170">
                <a:extLst>
                  <a:ext uri="{FF2B5EF4-FFF2-40B4-BE49-F238E27FC236}">
                    <a16:creationId xmlns:a16="http://schemas.microsoft.com/office/drawing/2014/main" id="{D58708A3-4533-4AE0-8F72-67FEBA3A9178}"/>
                  </a:ext>
                </a:extLst>
              </p:cNvPr>
              <p:cNvSpPr>
                <a:spLocks noChangeAspect="1" noChangeArrowheads="1"/>
              </p:cNvSpPr>
              <p:nvPr/>
            </p:nvSpPr>
            <p:spPr bwMode="gray">
              <a:xfrm>
                <a:off x="4366" y="1312"/>
                <a:ext cx="156" cy="156"/>
              </a:xfrm>
              <a:prstGeom prst="ellipse">
                <a:avLst/>
              </a:prstGeom>
              <a:solidFill>
                <a:srgbClr val="2D6C7B"/>
              </a:solidFill>
              <a:ln>
                <a:noFill/>
              </a:ln>
              <a:effectLst/>
              <a:extLst>
                <a:ext uri="{91240B29-F687-4F45-9708-019B960494DF}">
                  <a14:hiddenLine xmlns:a14="http://schemas.microsoft.com/office/drawing/2010/main" w="9525" algn="ctr">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ja-JP" altLang="en-US">
                  <a:latin typeface="Meiryo UI" panose="020B0604030504040204" pitchFamily="50" charset="-128"/>
                  <a:ea typeface="Meiryo UI" panose="020B0604030504040204" pitchFamily="50" charset="-128"/>
                </a:endParaRPr>
              </a:p>
            </p:txBody>
          </p:sp>
          <p:sp>
            <p:nvSpPr>
              <p:cNvPr id="70" name="Oval 171">
                <a:extLst>
                  <a:ext uri="{FF2B5EF4-FFF2-40B4-BE49-F238E27FC236}">
                    <a16:creationId xmlns:a16="http://schemas.microsoft.com/office/drawing/2014/main" id="{C3F049D4-E5A4-4F98-81C5-0F6F45BD608E}"/>
                  </a:ext>
                </a:extLst>
              </p:cNvPr>
              <p:cNvSpPr>
                <a:spLocks noChangeAspect="1" noChangeArrowheads="1"/>
              </p:cNvSpPr>
              <p:nvPr/>
            </p:nvSpPr>
            <p:spPr bwMode="gray">
              <a:xfrm>
                <a:off x="4383" y="1331"/>
                <a:ext cx="123" cy="121"/>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latin typeface="Meiryo UI" panose="020B0604030504040204" pitchFamily="50" charset="-128"/>
                  <a:ea typeface="Meiryo UI" panose="020B0604030504040204" pitchFamily="50" charset="-128"/>
                </a:endParaRPr>
              </a:p>
            </p:txBody>
          </p:sp>
          <p:sp>
            <p:nvSpPr>
              <p:cNvPr id="71" name="Freeform 172">
                <a:extLst>
                  <a:ext uri="{FF2B5EF4-FFF2-40B4-BE49-F238E27FC236}">
                    <a16:creationId xmlns:a16="http://schemas.microsoft.com/office/drawing/2014/main" id="{ED8BD8BC-4CBB-4E8D-A4AE-447401FA7699}"/>
                  </a:ext>
                </a:extLst>
              </p:cNvPr>
              <p:cNvSpPr>
                <a:spLocks noChangeAspect="1"/>
              </p:cNvSpPr>
              <p:nvPr/>
            </p:nvSpPr>
            <p:spPr bwMode="gray">
              <a:xfrm>
                <a:off x="4413" y="1508"/>
                <a:ext cx="62" cy="36"/>
              </a:xfrm>
              <a:custGeom>
                <a:avLst/>
                <a:gdLst>
                  <a:gd name="T0" fmla="*/ 1 w 26"/>
                  <a:gd name="T1" fmla="*/ 0 h 15"/>
                  <a:gd name="T2" fmla="*/ 0 w 26"/>
                  <a:gd name="T3" fmla="*/ 0 h 15"/>
                  <a:gd name="T4" fmla="*/ 0 w 26"/>
                  <a:gd name="T5" fmla="*/ 8 h 15"/>
                  <a:gd name="T6" fmla="*/ 13 w 26"/>
                  <a:gd name="T7" fmla="*/ 15 h 15"/>
                  <a:gd name="T8" fmla="*/ 26 w 26"/>
                  <a:gd name="T9" fmla="*/ 8 h 15"/>
                  <a:gd name="T10" fmla="*/ 26 w 26"/>
                  <a:gd name="T11" fmla="*/ 1 h 15"/>
                  <a:gd name="T12" fmla="*/ 13 w 26"/>
                  <a:gd name="T13" fmla="*/ 2 h 15"/>
                  <a:gd name="T14" fmla="*/ 1 w 26"/>
                  <a:gd name="T15" fmla="*/ 0 h 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6" h="15">
                    <a:moveTo>
                      <a:pt x="1" y="0"/>
                    </a:moveTo>
                    <a:cubicBezTo>
                      <a:pt x="0" y="0"/>
                      <a:pt x="0" y="0"/>
                      <a:pt x="0" y="0"/>
                    </a:cubicBezTo>
                    <a:cubicBezTo>
                      <a:pt x="0" y="8"/>
                      <a:pt x="0" y="8"/>
                      <a:pt x="0" y="8"/>
                    </a:cubicBezTo>
                    <a:cubicBezTo>
                      <a:pt x="0" y="12"/>
                      <a:pt x="5" y="15"/>
                      <a:pt x="13" y="15"/>
                    </a:cubicBezTo>
                    <a:cubicBezTo>
                      <a:pt x="20" y="15"/>
                      <a:pt x="26" y="12"/>
                      <a:pt x="26" y="8"/>
                    </a:cubicBezTo>
                    <a:cubicBezTo>
                      <a:pt x="26" y="1"/>
                      <a:pt x="26" y="1"/>
                      <a:pt x="26" y="1"/>
                    </a:cubicBezTo>
                    <a:cubicBezTo>
                      <a:pt x="22" y="1"/>
                      <a:pt x="17" y="2"/>
                      <a:pt x="13" y="2"/>
                    </a:cubicBezTo>
                    <a:cubicBezTo>
                      <a:pt x="10" y="2"/>
                      <a:pt x="4" y="1"/>
                      <a:pt x="1" y="0"/>
                    </a:cubicBezTo>
                    <a:close/>
                  </a:path>
                </a:pathLst>
              </a:custGeom>
              <a:solidFill>
                <a:srgbClr val="CCE7ED"/>
              </a:solidFill>
              <a:ln>
                <a:noFill/>
              </a:ln>
              <a:effectLst/>
              <a:extLs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ja-JP" altLang="en-US">
                  <a:latin typeface="Meiryo UI" panose="020B0604030504040204" pitchFamily="50" charset="-128"/>
                  <a:ea typeface="Meiryo UI" panose="020B0604030504040204" pitchFamily="50" charset="-128"/>
                </a:endParaRPr>
              </a:p>
            </p:txBody>
          </p:sp>
        </p:grpSp>
        <p:grpSp>
          <p:nvGrpSpPr>
            <p:cNvPr id="72" name="Group 161">
              <a:extLst>
                <a:ext uri="{FF2B5EF4-FFF2-40B4-BE49-F238E27FC236}">
                  <a16:creationId xmlns:a16="http://schemas.microsoft.com/office/drawing/2014/main" id="{DB8D9159-A5E8-40A5-AA02-80098C8F0BA4}"/>
                </a:ext>
              </a:extLst>
            </p:cNvPr>
            <p:cNvGrpSpPr>
              <a:grpSpLocks/>
            </p:cNvGrpSpPr>
            <p:nvPr/>
          </p:nvGrpSpPr>
          <p:grpSpPr bwMode="auto">
            <a:xfrm>
              <a:off x="1436912" y="4284176"/>
              <a:ext cx="246062" cy="419480"/>
              <a:chOff x="4253" y="1312"/>
              <a:chExt cx="380" cy="773"/>
            </a:xfrm>
          </p:grpSpPr>
          <p:sp>
            <p:nvSpPr>
              <p:cNvPr id="73" name="Freeform 162">
                <a:extLst>
                  <a:ext uri="{FF2B5EF4-FFF2-40B4-BE49-F238E27FC236}">
                    <a16:creationId xmlns:a16="http://schemas.microsoft.com/office/drawing/2014/main" id="{1B268440-1110-4D4E-988D-73C0638B092E}"/>
                  </a:ext>
                </a:extLst>
              </p:cNvPr>
              <p:cNvSpPr>
                <a:spLocks noChangeAspect="1"/>
              </p:cNvSpPr>
              <p:nvPr/>
            </p:nvSpPr>
            <p:spPr bwMode="gray">
              <a:xfrm>
                <a:off x="4253" y="1392"/>
                <a:ext cx="380" cy="693"/>
              </a:xfrm>
              <a:custGeom>
                <a:avLst/>
                <a:gdLst>
                  <a:gd name="T0" fmla="*/ 56 w 161"/>
                  <a:gd name="T1" fmla="*/ 7 h 293"/>
                  <a:gd name="T2" fmla="*/ 41 w 161"/>
                  <a:gd name="T3" fmla="*/ 26 h 293"/>
                  <a:gd name="T4" fmla="*/ 50 w 161"/>
                  <a:gd name="T5" fmla="*/ 43 h 293"/>
                  <a:gd name="T6" fmla="*/ 50 w 161"/>
                  <a:gd name="T7" fmla="*/ 67 h 293"/>
                  <a:gd name="T8" fmla="*/ 0 w 161"/>
                  <a:gd name="T9" fmla="*/ 136 h 293"/>
                  <a:gd name="T10" fmla="*/ 0 w 161"/>
                  <a:gd name="T11" fmla="*/ 257 h 293"/>
                  <a:gd name="T12" fmla="*/ 81 w 161"/>
                  <a:gd name="T13" fmla="*/ 293 h 293"/>
                  <a:gd name="T14" fmla="*/ 161 w 161"/>
                  <a:gd name="T15" fmla="*/ 257 h 293"/>
                  <a:gd name="T16" fmla="*/ 161 w 161"/>
                  <a:gd name="T17" fmla="*/ 136 h 293"/>
                  <a:gd name="T18" fmla="*/ 111 w 161"/>
                  <a:gd name="T19" fmla="*/ 67 h 293"/>
                  <a:gd name="T20" fmla="*/ 111 w 161"/>
                  <a:gd name="T21" fmla="*/ 44 h 293"/>
                  <a:gd name="T22" fmla="*/ 120 w 161"/>
                  <a:gd name="T23" fmla="*/ 26 h 293"/>
                  <a:gd name="T24" fmla="*/ 106 w 161"/>
                  <a:gd name="T25" fmla="*/ 8 h 293"/>
                  <a:gd name="T26" fmla="*/ 56 w 161"/>
                  <a:gd name="T27" fmla="*/ 7 h 2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61" h="293">
                    <a:moveTo>
                      <a:pt x="56" y="7"/>
                    </a:moveTo>
                    <a:cubicBezTo>
                      <a:pt x="49" y="10"/>
                      <a:pt x="41" y="17"/>
                      <a:pt x="41" y="26"/>
                    </a:cubicBezTo>
                    <a:cubicBezTo>
                      <a:pt x="41" y="34"/>
                      <a:pt x="47" y="41"/>
                      <a:pt x="50" y="43"/>
                    </a:cubicBezTo>
                    <a:cubicBezTo>
                      <a:pt x="50" y="46"/>
                      <a:pt x="50" y="63"/>
                      <a:pt x="50" y="67"/>
                    </a:cubicBezTo>
                    <a:cubicBezTo>
                      <a:pt x="40" y="71"/>
                      <a:pt x="0" y="89"/>
                      <a:pt x="0" y="136"/>
                    </a:cubicBezTo>
                    <a:cubicBezTo>
                      <a:pt x="0" y="257"/>
                      <a:pt x="0" y="257"/>
                      <a:pt x="0" y="257"/>
                    </a:cubicBezTo>
                    <a:cubicBezTo>
                      <a:pt x="0" y="278"/>
                      <a:pt x="36" y="293"/>
                      <a:pt x="81" y="293"/>
                    </a:cubicBezTo>
                    <a:cubicBezTo>
                      <a:pt x="126" y="293"/>
                      <a:pt x="161" y="278"/>
                      <a:pt x="161" y="257"/>
                    </a:cubicBezTo>
                    <a:cubicBezTo>
                      <a:pt x="161" y="136"/>
                      <a:pt x="161" y="136"/>
                      <a:pt x="161" y="136"/>
                    </a:cubicBezTo>
                    <a:cubicBezTo>
                      <a:pt x="161" y="89"/>
                      <a:pt x="122" y="71"/>
                      <a:pt x="111" y="67"/>
                    </a:cubicBezTo>
                    <a:cubicBezTo>
                      <a:pt x="111" y="63"/>
                      <a:pt x="111" y="46"/>
                      <a:pt x="111" y="44"/>
                    </a:cubicBezTo>
                    <a:cubicBezTo>
                      <a:pt x="114" y="41"/>
                      <a:pt x="120" y="35"/>
                      <a:pt x="120" y="26"/>
                    </a:cubicBezTo>
                    <a:cubicBezTo>
                      <a:pt x="120" y="15"/>
                      <a:pt x="113" y="10"/>
                      <a:pt x="106" y="8"/>
                    </a:cubicBezTo>
                    <a:cubicBezTo>
                      <a:pt x="94" y="3"/>
                      <a:pt x="72" y="0"/>
                      <a:pt x="56" y="7"/>
                    </a:cubicBezTo>
                    <a:close/>
                  </a:path>
                </a:pathLst>
              </a:custGeom>
              <a:solidFill>
                <a:srgbClr val="2D6C7B"/>
              </a:solidFill>
              <a:ln>
                <a:noFill/>
              </a:ln>
              <a:effectLst/>
              <a:extLst>
                <a:ext uri="{91240B29-F687-4F45-9708-019B960494DF}">
                  <a14:hiddenLine xmlns:a14="http://schemas.microsoft.com/office/drawing/2010/main" w="9525" cap="flat" cmpd="sng">
                    <a:solidFill>
                      <a:srgbClr val="000000"/>
                    </a:solidFill>
                    <a:prstDash val="solid"/>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ja-JP" altLang="en-US">
                  <a:latin typeface="Meiryo UI" panose="020B0604030504040204" pitchFamily="50" charset="-128"/>
                  <a:ea typeface="Meiryo UI" panose="020B0604030504040204" pitchFamily="50" charset="-128"/>
                </a:endParaRPr>
              </a:p>
            </p:txBody>
          </p:sp>
          <p:sp>
            <p:nvSpPr>
              <p:cNvPr id="74" name="Freeform 163">
                <a:extLst>
                  <a:ext uri="{FF2B5EF4-FFF2-40B4-BE49-F238E27FC236}">
                    <a16:creationId xmlns:a16="http://schemas.microsoft.com/office/drawing/2014/main" id="{5BC1D662-1A51-4B15-BE17-4AE8B380887A}"/>
                  </a:ext>
                </a:extLst>
              </p:cNvPr>
              <p:cNvSpPr>
                <a:spLocks noChangeAspect="1"/>
              </p:cNvSpPr>
              <p:nvPr/>
            </p:nvSpPr>
            <p:spPr bwMode="gray">
              <a:xfrm>
                <a:off x="4272" y="1411"/>
                <a:ext cx="345" cy="657"/>
              </a:xfrm>
              <a:custGeom>
                <a:avLst/>
                <a:gdLst>
                  <a:gd name="T0" fmla="*/ 98 w 146"/>
                  <a:gd name="T1" fmla="*/ 65 h 278"/>
                  <a:gd name="T2" fmla="*/ 96 w 146"/>
                  <a:gd name="T3" fmla="*/ 64 h 278"/>
                  <a:gd name="T4" fmla="*/ 96 w 146"/>
                  <a:gd name="T5" fmla="*/ 39 h 278"/>
                  <a:gd name="T6" fmla="*/ 73 w 146"/>
                  <a:gd name="T7" fmla="*/ 43 h 278"/>
                  <a:gd name="T8" fmla="*/ 61 w 146"/>
                  <a:gd name="T9" fmla="*/ 41 h 278"/>
                  <a:gd name="T10" fmla="*/ 58 w 146"/>
                  <a:gd name="T11" fmla="*/ 37 h 278"/>
                  <a:gd name="T12" fmla="*/ 62 w 146"/>
                  <a:gd name="T13" fmla="*/ 34 h 278"/>
                  <a:gd name="T14" fmla="*/ 73 w 146"/>
                  <a:gd name="T15" fmla="*/ 36 h 278"/>
                  <a:gd name="T16" fmla="*/ 97 w 146"/>
                  <a:gd name="T17" fmla="*/ 31 h 278"/>
                  <a:gd name="T18" fmla="*/ 97 w 146"/>
                  <a:gd name="T19" fmla="*/ 31 h 278"/>
                  <a:gd name="T20" fmla="*/ 105 w 146"/>
                  <a:gd name="T21" fmla="*/ 18 h 278"/>
                  <a:gd name="T22" fmla="*/ 96 w 146"/>
                  <a:gd name="T23" fmla="*/ 6 h 278"/>
                  <a:gd name="T24" fmla="*/ 50 w 146"/>
                  <a:gd name="T25" fmla="*/ 6 h 278"/>
                  <a:gd name="T26" fmla="*/ 40 w 146"/>
                  <a:gd name="T27" fmla="*/ 18 h 278"/>
                  <a:gd name="T28" fmla="*/ 48 w 146"/>
                  <a:gd name="T29" fmla="*/ 31 h 278"/>
                  <a:gd name="T30" fmla="*/ 50 w 146"/>
                  <a:gd name="T31" fmla="*/ 32 h 278"/>
                  <a:gd name="T32" fmla="*/ 50 w 146"/>
                  <a:gd name="T33" fmla="*/ 64 h 278"/>
                  <a:gd name="T34" fmla="*/ 47 w 146"/>
                  <a:gd name="T35" fmla="*/ 65 h 278"/>
                  <a:gd name="T36" fmla="*/ 0 w 146"/>
                  <a:gd name="T37" fmla="*/ 128 h 278"/>
                  <a:gd name="T38" fmla="*/ 0 w 146"/>
                  <a:gd name="T39" fmla="*/ 249 h 278"/>
                  <a:gd name="T40" fmla="*/ 73 w 146"/>
                  <a:gd name="T41" fmla="*/ 278 h 278"/>
                  <a:gd name="T42" fmla="*/ 141 w 146"/>
                  <a:gd name="T43" fmla="*/ 259 h 278"/>
                  <a:gd name="T44" fmla="*/ 146 w 146"/>
                  <a:gd name="T45" fmla="*/ 249 h 278"/>
                  <a:gd name="T46" fmla="*/ 146 w 146"/>
                  <a:gd name="T47" fmla="*/ 128 h 278"/>
                  <a:gd name="T48" fmla="*/ 98 w 146"/>
                  <a:gd name="T49" fmla="*/ 65 h 2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46" h="278">
                    <a:moveTo>
                      <a:pt x="98" y="65"/>
                    </a:moveTo>
                    <a:cubicBezTo>
                      <a:pt x="96" y="64"/>
                      <a:pt x="96" y="64"/>
                      <a:pt x="96" y="64"/>
                    </a:cubicBezTo>
                    <a:cubicBezTo>
                      <a:pt x="96" y="39"/>
                      <a:pt x="96" y="39"/>
                      <a:pt x="96" y="39"/>
                    </a:cubicBezTo>
                    <a:cubicBezTo>
                      <a:pt x="89" y="41"/>
                      <a:pt x="81" y="43"/>
                      <a:pt x="73" y="43"/>
                    </a:cubicBezTo>
                    <a:cubicBezTo>
                      <a:pt x="70" y="43"/>
                      <a:pt x="64" y="42"/>
                      <a:pt x="61" y="41"/>
                    </a:cubicBezTo>
                    <a:cubicBezTo>
                      <a:pt x="59" y="41"/>
                      <a:pt x="57" y="39"/>
                      <a:pt x="58" y="37"/>
                    </a:cubicBezTo>
                    <a:cubicBezTo>
                      <a:pt x="59" y="35"/>
                      <a:pt x="61" y="34"/>
                      <a:pt x="62" y="34"/>
                    </a:cubicBezTo>
                    <a:cubicBezTo>
                      <a:pt x="65" y="35"/>
                      <a:pt x="70" y="36"/>
                      <a:pt x="73" y="36"/>
                    </a:cubicBezTo>
                    <a:cubicBezTo>
                      <a:pt x="82" y="36"/>
                      <a:pt x="91" y="34"/>
                      <a:pt x="97" y="31"/>
                    </a:cubicBezTo>
                    <a:cubicBezTo>
                      <a:pt x="97" y="31"/>
                      <a:pt x="97" y="31"/>
                      <a:pt x="97" y="31"/>
                    </a:cubicBezTo>
                    <a:cubicBezTo>
                      <a:pt x="98" y="31"/>
                      <a:pt x="105" y="25"/>
                      <a:pt x="105" y="18"/>
                    </a:cubicBezTo>
                    <a:cubicBezTo>
                      <a:pt x="105" y="13"/>
                      <a:pt x="103" y="9"/>
                      <a:pt x="96" y="6"/>
                    </a:cubicBezTo>
                    <a:cubicBezTo>
                      <a:pt x="84" y="2"/>
                      <a:pt x="65" y="0"/>
                      <a:pt x="50" y="6"/>
                    </a:cubicBezTo>
                    <a:cubicBezTo>
                      <a:pt x="46" y="8"/>
                      <a:pt x="40" y="12"/>
                      <a:pt x="40" y="18"/>
                    </a:cubicBezTo>
                    <a:cubicBezTo>
                      <a:pt x="40" y="24"/>
                      <a:pt x="46" y="29"/>
                      <a:pt x="48" y="31"/>
                    </a:cubicBezTo>
                    <a:cubicBezTo>
                      <a:pt x="50" y="32"/>
                      <a:pt x="50" y="32"/>
                      <a:pt x="50" y="32"/>
                    </a:cubicBezTo>
                    <a:cubicBezTo>
                      <a:pt x="50" y="64"/>
                      <a:pt x="50" y="64"/>
                      <a:pt x="50" y="64"/>
                    </a:cubicBezTo>
                    <a:cubicBezTo>
                      <a:pt x="47" y="65"/>
                      <a:pt x="47" y="65"/>
                      <a:pt x="47" y="65"/>
                    </a:cubicBezTo>
                    <a:cubicBezTo>
                      <a:pt x="45" y="66"/>
                      <a:pt x="0" y="79"/>
                      <a:pt x="0" y="128"/>
                    </a:cubicBezTo>
                    <a:cubicBezTo>
                      <a:pt x="0" y="249"/>
                      <a:pt x="0" y="249"/>
                      <a:pt x="0" y="249"/>
                    </a:cubicBezTo>
                    <a:cubicBezTo>
                      <a:pt x="0" y="263"/>
                      <a:pt x="29" y="278"/>
                      <a:pt x="73" y="278"/>
                    </a:cubicBezTo>
                    <a:cubicBezTo>
                      <a:pt x="102" y="278"/>
                      <a:pt x="130" y="271"/>
                      <a:pt x="141" y="259"/>
                    </a:cubicBezTo>
                    <a:cubicBezTo>
                      <a:pt x="144" y="256"/>
                      <a:pt x="146" y="253"/>
                      <a:pt x="146" y="249"/>
                    </a:cubicBezTo>
                    <a:cubicBezTo>
                      <a:pt x="146" y="128"/>
                      <a:pt x="146" y="128"/>
                      <a:pt x="146" y="128"/>
                    </a:cubicBezTo>
                    <a:cubicBezTo>
                      <a:pt x="146" y="79"/>
                      <a:pt x="100" y="66"/>
                      <a:pt x="98" y="6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latin typeface="Meiryo UI" panose="020B0604030504040204" pitchFamily="50" charset="-128"/>
                  <a:ea typeface="Meiryo UI" panose="020B0604030504040204" pitchFamily="50" charset="-128"/>
                </a:endParaRPr>
              </a:p>
            </p:txBody>
          </p:sp>
          <p:sp>
            <p:nvSpPr>
              <p:cNvPr id="75" name="Freeform 164">
                <a:extLst>
                  <a:ext uri="{FF2B5EF4-FFF2-40B4-BE49-F238E27FC236}">
                    <a16:creationId xmlns:a16="http://schemas.microsoft.com/office/drawing/2014/main" id="{F61ED47A-575E-45A0-83D7-22724BC0E999}"/>
                  </a:ext>
                </a:extLst>
              </p:cNvPr>
              <p:cNvSpPr>
                <a:spLocks noChangeAspect="1"/>
              </p:cNvSpPr>
              <p:nvPr/>
            </p:nvSpPr>
            <p:spPr bwMode="gray">
              <a:xfrm>
                <a:off x="4298" y="1565"/>
                <a:ext cx="212" cy="120"/>
              </a:xfrm>
              <a:custGeom>
                <a:avLst/>
                <a:gdLst>
                  <a:gd name="T0" fmla="*/ 0 w 90"/>
                  <a:gd name="T1" fmla="*/ 26 h 51"/>
                  <a:gd name="T2" fmla="*/ 31 w 90"/>
                  <a:gd name="T3" fmla="*/ 50 h 51"/>
                  <a:gd name="T4" fmla="*/ 90 w 90"/>
                  <a:gd name="T5" fmla="*/ 32 h 51"/>
                  <a:gd name="T6" fmla="*/ 77 w 90"/>
                  <a:gd name="T7" fmla="*/ 29 h 51"/>
                  <a:gd name="T8" fmla="*/ 9 w 90"/>
                  <a:gd name="T9" fmla="*/ 16 h 51"/>
                  <a:gd name="T10" fmla="*/ 0 w 90"/>
                  <a:gd name="T11" fmla="*/ 26 h 51"/>
                </a:gdLst>
                <a:ahLst/>
                <a:cxnLst>
                  <a:cxn ang="0">
                    <a:pos x="T0" y="T1"/>
                  </a:cxn>
                  <a:cxn ang="0">
                    <a:pos x="T2" y="T3"/>
                  </a:cxn>
                  <a:cxn ang="0">
                    <a:pos x="T4" y="T5"/>
                  </a:cxn>
                  <a:cxn ang="0">
                    <a:pos x="T6" y="T7"/>
                  </a:cxn>
                  <a:cxn ang="0">
                    <a:pos x="T8" y="T9"/>
                  </a:cxn>
                  <a:cxn ang="0">
                    <a:pos x="T10" y="T11"/>
                  </a:cxn>
                </a:cxnLst>
                <a:rect l="0" t="0" r="r" b="b"/>
                <a:pathLst>
                  <a:path w="90" h="51">
                    <a:moveTo>
                      <a:pt x="0" y="26"/>
                    </a:moveTo>
                    <a:cubicBezTo>
                      <a:pt x="3" y="33"/>
                      <a:pt x="11" y="48"/>
                      <a:pt x="31" y="50"/>
                    </a:cubicBezTo>
                    <a:cubicBezTo>
                      <a:pt x="57" y="51"/>
                      <a:pt x="75" y="40"/>
                      <a:pt x="90" y="32"/>
                    </a:cubicBezTo>
                    <a:cubicBezTo>
                      <a:pt x="85" y="32"/>
                      <a:pt x="81" y="31"/>
                      <a:pt x="77" y="29"/>
                    </a:cubicBezTo>
                    <a:cubicBezTo>
                      <a:pt x="57" y="19"/>
                      <a:pt x="42" y="0"/>
                      <a:pt x="9" y="16"/>
                    </a:cubicBezTo>
                    <a:cubicBezTo>
                      <a:pt x="6" y="19"/>
                      <a:pt x="3" y="22"/>
                      <a:pt x="0" y="26"/>
                    </a:cubicBezTo>
                    <a:close/>
                  </a:path>
                </a:pathLst>
              </a:custGeom>
              <a:solidFill>
                <a:srgbClr val="B2D6DF"/>
              </a:solidFill>
              <a:ln>
                <a:noFill/>
              </a:ln>
              <a:effectLst/>
              <a:extLs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ja-JP" altLang="en-US">
                  <a:latin typeface="Meiryo UI" panose="020B0604030504040204" pitchFamily="50" charset="-128"/>
                  <a:ea typeface="Meiryo UI" panose="020B0604030504040204" pitchFamily="50" charset="-128"/>
                </a:endParaRPr>
              </a:p>
            </p:txBody>
          </p:sp>
          <p:sp>
            <p:nvSpPr>
              <p:cNvPr id="76" name="Freeform 165">
                <a:extLst>
                  <a:ext uri="{FF2B5EF4-FFF2-40B4-BE49-F238E27FC236}">
                    <a16:creationId xmlns:a16="http://schemas.microsoft.com/office/drawing/2014/main" id="{5B8AE3D3-ADF6-452D-9FD3-DC429E161CA7}"/>
                  </a:ext>
                </a:extLst>
              </p:cNvPr>
              <p:cNvSpPr>
                <a:spLocks noChangeAspect="1"/>
              </p:cNvSpPr>
              <p:nvPr/>
            </p:nvSpPr>
            <p:spPr bwMode="gray">
              <a:xfrm>
                <a:off x="4272" y="1619"/>
                <a:ext cx="345" cy="449"/>
              </a:xfrm>
              <a:custGeom>
                <a:avLst/>
                <a:gdLst>
                  <a:gd name="T0" fmla="*/ 116 w 146"/>
                  <a:gd name="T1" fmla="*/ 2 h 190"/>
                  <a:gd name="T2" fmla="*/ 101 w 146"/>
                  <a:gd name="T3" fmla="*/ 9 h 190"/>
                  <a:gd name="T4" fmla="*/ 42 w 146"/>
                  <a:gd name="T5" fmla="*/ 27 h 190"/>
                  <a:gd name="T6" fmla="*/ 11 w 146"/>
                  <a:gd name="T7" fmla="*/ 3 h 190"/>
                  <a:gd name="T8" fmla="*/ 0 w 146"/>
                  <a:gd name="T9" fmla="*/ 40 h 190"/>
                  <a:gd name="T10" fmla="*/ 0 w 146"/>
                  <a:gd name="T11" fmla="*/ 161 h 190"/>
                  <a:gd name="T12" fmla="*/ 73 w 146"/>
                  <a:gd name="T13" fmla="*/ 190 h 190"/>
                  <a:gd name="T14" fmla="*/ 141 w 146"/>
                  <a:gd name="T15" fmla="*/ 171 h 190"/>
                  <a:gd name="T16" fmla="*/ 146 w 146"/>
                  <a:gd name="T17" fmla="*/ 161 h 190"/>
                  <a:gd name="T18" fmla="*/ 146 w 146"/>
                  <a:gd name="T19" fmla="*/ 40 h 190"/>
                  <a:gd name="T20" fmla="*/ 133 w 146"/>
                  <a:gd name="T21" fmla="*/ 1 h 190"/>
                  <a:gd name="T22" fmla="*/ 116 w 146"/>
                  <a:gd name="T23" fmla="*/ 2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46" h="190">
                    <a:moveTo>
                      <a:pt x="116" y="2"/>
                    </a:moveTo>
                    <a:cubicBezTo>
                      <a:pt x="111" y="3"/>
                      <a:pt x="106" y="6"/>
                      <a:pt x="101" y="9"/>
                    </a:cubicBezTo>
                    <a:cubicBezTo>
                      <a:pt x="86" y="17"/>
                      <a:pt x="68" y="28"/>
                      <a:pt x="42" y="27"/>
                    </a:cubicBezTo>
                    <a:cubicBezTo>
                      <a:pt x="22" y="25"/>
                      <a:pt x="14" y="10"/>
                      <a:pt x="11" y="3"/>
                    </a:cubicBezTo>
                    <a:cubicBezTo>
                      <a:pt x="5" y="12"/>
                      <a:pt x="0" y="24"/>
                      <a:pt x="0" y="40"/>
                    </a:cubicBezTo>
                    <a:cubicBezTo>
                      <a:pt x="0" y="161"/>
                      <a:pt x="0" y="161"/>
                      <a:pt x="0" y="161"/>
                    </a:cubicBezTo>
                    <a:cubicBezTo>
                      <a:pt x="0" y="175"/>
                      <a:pt x="29" y="190"/>
                      <a:pt x="73" y="190"/>
                    </a:cubicBezTo>
                    <a:cubicBezTo>
                      <a:pt x="102" y="190"/>
                      <a:pt x="130" y="183"/>
                      <a:pt x="141" y="171"/>
                    </a:cubicBezTo>
                    <a:cubicBezTo>
                      <a:pt x="144" y="168"/>
                      <a:pt x="146" y="165"/>
                      <a:pt x="146" y="161"/>
                    </a:cubicBezTo>
                    <a:cubicBezTo>
                      <a:pt x="146" y="40"/>
                      <a:pt x="146" y="40"/>
                      <a:pt x="146" y="40"/>
                    </a:cubicBezTo>
                    <a:cubicBezTo>
                      <a:pt x="146" y="23"/>
                      <a:pt x="140" y="10"/>
                      <a:pt x="133" y="1"/>
                    </a:cubicBezTo>
                    <a:cubicBezTo>
                      <a:pt x="129" y="0"/>
                      <a:pt x="123" y="0"/>
                      <a:pt x="116" y="2"/>
                    </a:cubicBezTo>
                    <a:close/>
                  </a:path>
                </a:pathLst>
              </a:custGeom>
              <a:solidFill>
                <a:srgbClr val="CCE7ED"/>
              </a:solidFill>
              <a:ln>
                <a:noFill/>
              </a:ln>
              <a:effectLst/>
              <a:extLs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ja-JP" altLang="en-US">
                  <a:latin typeface="Meiryo UI" panose="020B0604030504040204" pitchFamily="50" charset="-128"/>
                  <a:ea typeface="Meiryo UI" panose="020B0604030504040204" pitchFamily="50" charset="-128"/>
                </a:endParaRPr>
              </a:p>
            </p:txBody>
          </p:sp>
          <p:sp>
            <p:nvSpPr>
              <p:cNvPr id="77" name="Oval 166">
                <a:extLst>
                  <a:ext uri="{FF2B5EF4-FFF2-40B4-BE49-F238E27FC236}">
                    <a16:creationId xmlns:a16="http://schemas.microsoft.com/office/drawing/2014/main" id="{84B88E6A-3ADB-4E0A-AA2C-233656C8B35F}"/>
                  </a:ext>
                </a:extLst>
              </p:cNvPr>
              <p:cNvSpPr>
                <a:spLocks noChangeAspect="1" noChangeArrowheads="1"/>
              </p:cNvSpPr>
              <p:nvPr/>
            </p:nvSpPr>
            <p:spPr bwMode="gray">
              <a:xfrm>
                <a:off x="4465" y="2007"/>
                <a:ext cx="31" cy="31"/>
              </a:xfrm>
              <a:prstGeom prst="ellipse">
                <a:avLst/>
              </a:prstGeom>
              <a:solidFill>
                <a:srgbClr val="E5F3F6"/>
              </a:solidFill>
              <a:ln>
                <a:noFill/>
              </a:ln>
              <a:effectLst/>
              <a:extLst>
                <a:ext uri="{91240B29-F687-4F45-9708-019B960494DF}">
                  <a14:hiddenLine xmlns:a14="http://schemas.microsoft.com/office/drawing/2010/main" w="9525" algn="ctr">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ja-JP" altLang="en-US">
                  <a:latin typeface="Meiryo UI" panose="020B0604030504040204" pitchFamily="50" charset="-128"/>
                  <a:ea typeface="Meiryo UI" panose="020B0604030504040204" pitchFamily="50" charset="-128"/>
                </a:endParaRPr>
              </a:p>
            </p:txBody>
          </p:sp>
          <p:sp>
            <p:nvSpPr>
              <p:cNvPr id="78" name="Oval 167">
                <a:extLst>
                  <a:ext uri="{FF2B5EF4-FFF2-40B4-BE49-F238E27FC236}">
                    <a16:creationId xmlns:a16="http://schemas.microsoft.com/office/drawing/2014/main" id="{7C8E105B-4C6A-4835-8504-5A329DB2EA06}"/>
                  </a:ext>
                </a:extLst>
              </p:cNvPr>
              <p:cNvSpPr>
                <a:spLocks noChangeAspect="1" noChangeArrowheads="1"/>
              </p:cNvSpPr>
              <p:nvPr/>
            </p:nvSpPr>
            <p:spPr bwMode="gray">
              <a:xfrm>
                <a:off x="4522" y="1957"/>
                <a:ext cx="40" cy="38"/>
              </a:xfrm>
              <a:prstGeom prst="ellipse">
                <a:avLst/>
              </a:prstGeom>
              <a:solidFill>
                <a:srgbClr val="E5F3F6"/>
              </a:solidFill>
              <a:ln>
                <a:noFill/>
              </a:ln>
              <a:effectLst/>
              <a:extLst>
                <a:ext uri="{91240B29-F687-4F45-9708-019B960494DF}">
                  <a14:hiddenLine xmlns:a14="http://schemas.microsoft.com/office/drawing/2010/main" w="9525" algn="ctr">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ja-JP" altLang="en-US">
                  <a:latin typeface="Meiryo UI" panose="020B0604030504040204" pitchFamily="50" charset="-128"/>
                  <a:ea typeface="Meiryo UI" panose="020B0604030504040204" pitchFamily="50" charset="-128"/>
                </a:endParaRPr>
              </a:p>
            </p:txBody>
          </p:sp>
          <p:sp>
            <p:nvSpPr>
              <p:cNvPr id="79" name="Oval 168">
                <a:extLst>
                  <a:ext uri="{FF2B5EF4-FFF2-40B4-BE49-F238E27FC236}">
                    <a16:creationId xmlns:a16="http://schemas.microsoft.com/office/drawing/2014/main" id="{EB31EE13-AF5C-4971-9EC6-ADB997CBADE5}"/>
                  </a:ext>
                </a:extLst>
              </p:cNvPr>
              <p:cNvSpPr>
                <a:spLocks noChangeAspect="1" noChangeArrowheads="1"/>
              </p:cNvSpPr>
              <p:nvPr/>
            </p:nvSpPr>
            <p:spPr bwMode="gray">
              <a:xfrm>
                <a:off x="4548" y="1837"/>
                <a:ext cx="59" cy="59"/>
              </a:xfrm>
              <a:prstGeom prst="ellipse">
                <a:avLst/>
              </a:prstGeom>
              <a:solidFill>
                <a:srgbClr val="E5F3F6"/>
              </a:solidFill>
              <a:ln>
                <a:noFill/>
              </a:ln>
              <a:effectLst/>
              <a:extLst>
                <a:ext uri="{91240B29-F687-4F45-9708-019B960494DF}">
                  <a14:hiddenLine xmlns:a14="http://schemas.microsoft.com/office/drawing/2010/main" w="9525" algn="ctr">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ja-JP" altLang="en-US">
                  <a:latin typeface="Meiryo UI" panose="020B0604030504040204" pitchFamily="50" charset="-128"/>
                  <a:ea typeface="Meiryo UI" panose="020B0604030504040204" pitchFamily="50" charset="-128"/>
                </a:endParaRPr>
              </a:p>
            </p:txBody>
          </p:sp>
          <p:sp>
            <p:nvSpPr>
              <p:cNvPr id="80" name="Freeform 169">
                <a:extLst>
                  <a:ext uri="{FF2B5EF4-FFF2-40B4-BE49-F238E27FC236}">
                    <a16:creationId xmlns:a16="http://schemas.microsoft.com/office/drawing/2014/main" id="{0B87AC0E-149C-432C-AF64-BF47CA6F807B}"/>
                  </a:ext>
                </a:extLst>
              </p:cNvPr>
              <p:cNvSpPr>
                <a:spLocks noChangeAspect="1"/>
              </p:cNvSpPr>
              <p:nvPr/>
            </p:nvSpPr>
            <p:spPr bwMode="gray">
              <a:xfrm>
                <a:off x="4309" y="1730"/>
                <a:ext cx="268" cy="258"/>
              </a:xfrm>
              <a:custGeom>
                <a:avLst/>
                <a:gdLst>
                  <a:gd name="T0" fmla="*/ 0 w 113"/>
                  <a:gd name="T1" fmla="*/ 0 h 109"/>
                  <a:gd name="T2" fmla="*/ 0 w 113"/>
                  <a:gd name="T3" fmla="*/ 99 h 109"/>
                  <a:gd name="T4" fmla="*/ 57 w 113"/>
                  <a:gd name="T5" fmla="*/ 109 h 109"/>
                  <a:gd name="T6" fmla="*/ 113 w 113"/>
                  <a:gd name="T7" fmla="*/ 99 h 109"/>
                  <a:gd name="T8" fmla="*/ 113 w 113"/>
                  <a:gd name="T9" fmla="*/ 0 h 109"/>
                  <a:gd name="T10" fmla="*/ 57 w 113"/>
                  <a:gd name="T11" fmla="*/ 11 h 109"/>
                  <a:gd name="T12" fmla="*/ 0 w 113"/>
                  <a:gd name="T13" fmla="*/ 0 h 109"/>
                </a:gdLst>
                <a:ahLst/>
                <a:cxnLst>
                  <a:cxn ang="0">
                    <a:pos x="T0" y="T1"/>
                  </a:cxn>
                  <a:cxn ang="0">
                    <a:pos x="T2" y="T3"/>
                  </a:cxn>
                  <a:cxn ang="0">
                    <a:pos x="T4" y="T5"/>
                  </a:cxn>
                  <a:cxn ang="0">
                    <a:pos x="T6" y="T7"/>
                  </a:cxn>
                  <a:cxn ang="0">
                    <a:pos x="T8" y="T9"/>
                  </a:cxn>
                  <a:cxn ang="0">
                    <a:pos x="T10" y="T11"/>
                  </a:cxn>
                  <a:cxn ang="0">
                    <a:pos x="T12" y="T13"/>
                  </a:cxn>
                </a:cxnLst>
                <a:rect l="0" t="0" r="r" b="b"/>
                <a:pathLst>
                  <a:path w="113" h="109">
                    <a:moveTo>
                      <a:pt x="0" y="0"/>
                    </a:moveTo>
                    <a:cubicBezTo>
                      <a:pt x="0" y="99"/>
                      <a:pt x="0" y="99"/>
                      <a:pt x="0" y="99"/>
                    </a:cubicBezTo>
                    <a:cubicBezTo>
                      <a:pt x="14" y="105"/>
                      <a:pt x="34" y="109"/>
                      <a:pt x="57" y="109"/>
                    </a:cubicBezTo>
                    <a:cubicBezTo>
                      <a:pt x="79" y="109"/>
                      <a:pt x="99" y="105"/>
                      <a:pt x="113" y="99"/>
                    </a:cubicBezTo>
                    <a:cubicBezTo>
                      <a:pt x="113" y="0"/>
                      <a:pt x="113" y="0"/>
                      <a:pt x="113" y="0"/>
                    </a:cubicBezTo>
                    <a:cubicBezTo>
                      <a:pt x="99" y="7"/>
                      <a:pt x="79" y="11"/>
                      <a:pt x="57" y="11"/>
                    </a:cubicBezTo>
                    <a:cubicBezTo>
                      <a:pt x="34" y="11"/>
                      <a:pt x="14" y="7"/>
                      <a:pt x="0" y="0"/>
                    </a:cubicBezTo>
                    <a:close/>
                  </a:path>
                </a:pathLst>
              </a:custGeom>
              <a:solidFill>
                <a:srgbClr val="2D6C7B"/>
              </a:solidFill>
              <a:ln>
                <a:noFill/>
              </a:ln>
              <a:effectLst/>
              <a:extLs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ja-JP" altLang="en-US">
                  <a:latin typeface="Meiryo UI" panose="020B0604030504040204" pitchFamily="50" charset="-128"/>
                  <a:ea typeface="Meiryo UI" panose="020B0604030504040204" pitchFamily="50" charset="-128"/>
                </a:endParaRPr>
              </a:p>
            </p:txBody>
          </p:sp>
          <p:sp>
            <p:nvSpPr>
              <p:cNvPr id="81" name="Oval 170">
                <a:extLst>
                  <a:ext uri="{FF2B5EF4-FFF2-40B4-BE49-F238E27FC236}">
                    <a16:creationId xmlns:a16="http://schemas.microsoft.com/office/drawing/2014/main" id="{C7439BF5-D7A2-4FB9-B2AD-9E8357D8AFAF}"/>
                  </a:ext>
                </a:extLst>
              </p:cNvPr>
              <p:cNvSpPr>
                <a:spLocks noChangeAspect="1" noChangeArrowheads="1"/>
              </p:cNvSpPr>
              <p:nvPr/>
            </p:nvSpPr>
            <p:spPr bwMode="gray">
              <a:xfrm>
                <a:off x="4366" y="1312"/>
                <a:ext cx="156" cy="156"/>
              </a:xfrm>
              <a:prstGeom prst="ellipse">
                <a:avLst/>
              </a:prstGeom>
              <a:solidFill>
                <a:srgbClr val="2D6C7B"/>
              </a:solidFill>
              <a:ln>
                <a:noFill/>
              </a:ln>
              <a:effectLst/>
              <a:extLst>
                <a:ext uri="{91240B29-F687-4F45-9708-019B960494DF}">
                  <a14:hiddenLine xmlns:a14="http://schemas.microsoft.com/office/drawing/2010/main" w="9525" algn="ctr">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ja-JP" altLang="en-US">
                  <a:latin typeface="Meiryo UI" panose="020B0604030504040204" pitchFamily="50" charset="-128"/>
                  <a:ea typeface="Meiryo UI" panose="020B0604030504040204" pitchFamily="50" charset="-128"/>
                </a:endParaRPr>
              </a:p>
            </p:txBody>
          </p:sp>
          <p:sp>
            <p:nvSpPr>
              <p:cNvPr id="82" name="Oval 171">
                <a:extLst>
                  <a:ext uri="{FF2B5EF4-FFF2-40B4-BE49-F238E27FC236}">
                    <a16:creationId xmlns:a16="http://schemas.microsoft.com/office/drawing/2014/main" id="{86A29BC8-97D9-49AE-8D3B-809F2AC1F262}"/>
                  </a:ext>
                </a:extLst>
              </p:cNvPr>
              <p:cNvSpPr>
                <a:spLocks noChangeAspect="1" noChangeArrowheads="1"/>
              </p:cNvSpPr>
              <p:nvPr/>
            </p:nvSpPr>
            <p:spPr bwMode="gray">
              <a:xfrm>
                <a:off x="4383" y="1331"/>
                <a:ext cx="123" cy="121"/>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latin typeface="Meiryo UI" panose="020B0604030504040204" pitchFamily="50" charset="-128"/>
                  <a:ea typeface="Meiryo UI" panose="020B0604030504040204" pitchFamily="50" charset="-128"/>
                </a:endParaRPr>
              </a:p>
            </p:txBody>
          </p:sp>
          <p:sp>
            <p:nvSpPr>
              <p:cNvPr id="83" name="Freeform 172">
                <a:extLst>
                  <a:ext uri="{FF2B5EF4-FFF2-40B4-BE49-F238E27FC236}">
                    <a16:creationId xmlns:a16="http://schemas.microsoft.com/office/drawing/2014/main" id="{02A1A513-5AFE-4AF0-8DBD-2574408A1AEE}"/>
                  </a:ext>
                </a:extLst>
              </p:cNvPr>
              <p:cNvSpPr>
                <a:spLocks noChangeAspect="1"/>
              </p:cNvSpPr>
              <p:nvPr/>
            </p:nvSpPr>
            <p:spPr bwMode="gray">
              <a:xfrm>
                <a:off x="4413" y="1508"/>
                <a:ext cx="62" cy="36"/>
              </a:xfrm>
              <a:custGeom>
                <a:avLst/>
                <a:gdLst>
                  <a:gd name="T0" fmla="*/ 1 w 26"/>
                  <a:gd name="T1" fmla="*/ 0 h 15"/>
                  <a:gd name="T2" fmla="*/ 0 w 26"/>
                  <a:gd name="T3" fmla="*/ 0 h 15"/>
                  <a:gd name="T4" fmla="*/ 0 w 26"/>
                  <a:gd name="T5" fmla="*/ 8 h 15"/>
                  <a:gd name="T6" fmla="*/ 13 w 26"/>
                  <a:gd name="T7" fmla="*/ 15 h 15"/>
                  <a:gd name="T8" fmla="*/ 26 w 26"/>
                  <a:gd name="T9" fmla="*/ 8 h 15"/>
                  <a:gd name="T10" fmla="*/ 26 w 26"/>
                  <a:gd name="T11" fmla="*/ 1 h 15"/>
                  <a:gd name="T12" fmla="*/ 13 w 26"/>
                  <a:gd name="T13" fmla="*/ 2 h 15"/>
                  <a:gd name="T14" fmla="*/ 1 w 26"/>
                  <a:gd name="T15" fmla="*/ 0 h 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6" h="15">
                    <a:moveTo>
                      <a:pt x="1" y="0"/>
                    </a:moveTo>
                    <a:cubicBezTo>
                      <a:pt x="0" y="0"/>
                      <a:pt x="0" y="0"/>
                      <a:pt x="0" y="0"/>
                    </a:cubicBezTo>
                    <a:cubicBezTo>
                      <a:pt x="0" y="8"/>
                      <a:pt x="0" y="8"/>
                      <a:pt x="0" y="8"/>
                    </a:cubicBezTo>
                    <a:cubicBezTo>
                      <a:pt x="0" y="12"/>
                      <a:pt x="5" y="15"/>
                      <a:pt x="13" y="15"/>
                    </a:cubicBezTo>
                    <a:cubicBezTo>
                      <a:pt x="20" y="15"/>
                      <a:pt x="26" y="12"/>
                      <a:pt x="26" y="8"/>
                    </a:cubicBezTo>
                    <a:cubicBezTo>
                      <a:pt x="26" y="1"/>
                      <a:pt x="26" y="1"/>
                      <a:pt x="26" y="1"/>
                    </a:cubicBezTo>
                    <a:cubicBezTo>
                      <a:pt x="22" y="1"/>
                      <a:pt x="17" y="2"/>
                      <a:pt x="13" y="2"/>
                    </a:cubicBezTo>
                    <a:cubicBezTo>
                      <a:pt x="10" y="2"/>
                      <a:pt x="4" y="1"/>
                      <a:pt x="1" y="0"/>
                    </a:cubicBezTo>
                    <a:close/>
                  </a:path>
                </a:pathLst>
              </a:custGeom>
              <a:solidFill>
                <a:srgbClr val="CCE7ED"/>
              </a:solidFill>
              <a:ln>
                <a:noFill/>
              </a:ln>
              <a:effectLst/>
              <a:extLs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ja-JP" altLang="en-US">
                  <a:latin typeface="Meiryo UI" panose="020B0604030504040204" pitchFamily="50" charset="-128"/>
                  <a:ea typeface="Meiryo UI" panose="020B0604030504040204" pitchFamily="50" charset="-128"/>
                </a:endParaRPr>
              </a:p>
            </p:txBody>
          </p:sp>
        </p:grpSp>
        <p:grpSp>
          <p:nvGrpSpPr>
            <p:cNvPr id="84" name="Group 161">
              <a:extLst>
                <a:ext uri="{FF2B5EF4-FFF2-40B4-BE49-F238E27FC236}">
                  <a16:creationId xmlns:a16="http://schemas.microsoft.com/office/drawing/2014/main" id="{19DB187C-89CB-4252-81A5-282E75FF0329}"/>
                </a:ext>
              </a:extLst>
            </p:cNvPr>
            <p:cNvGrpSpPr>
              <a:grpSpLocks/>
            </p:cNvGrpSpPr>
            <p:nvPr/>
          </p:nvGrpSpPr>
          <p:grpSpPr bwMode="auto">
            <a:xfrm>
              <a:off x="1746898" y="4300970"/>
              <a:ext cx="246062" cy="419480"/>
              <a:chOff x="4253" y="1312"/>
              <a:chExt cx="380" cy="773"/>
            </a:xfrm>
          </p:grpSpPr>
          <p:sp>
            <p:nvSpPr>
              <p:cNvPr id="85" name="Freeform 162">
                <a:extLst>
                  <a:ext uri="{FF2B5EF4-FFF2-40B4-BE49-F238E27FC236}">
                    <a16:creationId xmlns:a16="http://schemas.microsoft.com/office/drawing/2014/main" id="{9AE1BFEB-7FCE-4859-80B6-C488989125F2}"/>
                  </a:ext>
                </a:extLst>
              </p:cNvPr>
              <p:cNvSpPr>
                <a:spLocks noChangeAspect="1"/>
              </p:cNvSpPr>
              <p:nvPr/>
            </p:nvSpPr>
            <p:spPr bwMode="gray">
              <a:xfrm>
                <a:off x="4253" y="1392"/>
                <a:ext cx="380" cy="693"/>
              </a:xfrm>
              <a:custGeom>
                <a:avLst/>
                <a:gdLst>
                  <a:gd name="T0" fmla="*/ 56 w 161"/>
                  <a:gd name="T1" fmla="*/ 7 h 293"/>
                  <a:gd name="T2" fmla="*/ 41 w 161"/>
                  <a:gd name="T3" fmla="*/ 26 h 293"/>
                  <a:gd name="T4" fmla="*/ 50 w 161"/>
                  <a:gd name="T5" fmla="*/ 43 h 293"/>
                  <a:gd name="T6" fmla="*/ 50 w 161"/>
                  <a:gd name="T7" fmla="*/ 67 h 293"/>
                  <a:gd name="T8" fmla="*/ 0 w 161"/>
                  <a:gd name="T9" fmla="*/ 136 h 293"/>
                  <a:gd name="T10" fmla="*/ 0 w 161"/>
                  <a:gd name="T11" fmla="*/ 257 h 293"/>
                  <a:gd name="T12" fmla="*/ 81 w 161"/>
                  <a:gd name="T13" fmla="*/ 293 h 293"/>
                  <a:gd name="T14" fmla="*/ 161 w 161"/>
                  <a:gd name="T15" fmla="*/ 257 h 293"/>
                  <a:gd name="T16" fmla="*/ 161 w 161"/>
                  <a:gd name="T17" fmla="*/ 136 h 293"/>
                  <a:gd name="T18" fmla="*/ 111 w 161"/>
                  <a:gd name="T19" fmla="*/ 67 h 293"/>
                  <a:gd name="T20" fmla="*/ 111 w 161"/>
                  <a:gd name="T21" fmla="*/ 44 h 293"/>
                  <a:gd name="T22" fmla="*/ 120 w 161"/>
                  <a:gd name="T23" fmla="*/ 26 h 293"/>
                  <a:gd name="T24" fmla="*/ 106 w 161"/>
                  <a:gd name="T25" fmla="*/ 8 h 293"/>
                  <a:gd name="T26" fmla="*/ 56 w 161"/>
                  <a:gd name="T27" fmla="*/ 7 h 2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61" h="293">
                    <a:moveTo>
                      <a:pt x="56" y="7"/>
                    </a:moveTo>
                    <a:cubicBezTo>
                      <a:pt x="49" y="10"/>
                      <a:pt x="41" y="17"/>
                      <a:pt x="41" y="26"/>
                    </a:cubicBezTo>
                    <a:cubicBezTo>
                      <a:pt x="41" y="34"/>
                      <a:pt x="47" y="41"/>
                      <a:pt x="50" y="43"/>
                    </a:cubicBezTo>
                    <a:cubicBezTo>
                      <a:pt x="50" y="46"/>
                      <a:pt x="50" y="63"/>
                      <a:pt x="50" y="67"/>
                    </a:cubicBezTo>
                    <a:cubicBezTo>
                      <a:pt x="40" y="71"/>
                      <a:pt x="0" y="89"/>
                      <a:pt x="0" y="136"/>
                    </a:cubicBezTo>
                    <a:cubicBezTo>
                      <a:pt x="0" y="257"/>
                      <a:pt x="0" y="257"/>
                      <a:pt x="0" y="257"/>
                    </a:cubicBezTo>
                    <a:cubicBezTo>
                      <a:pt x="0" y="278"/>
                      <a:pt x="36" y="293"/>
                      <a:pt x="81" y="293"/>
                    </a:cubicBezTo>
                    <a:cubicBezTo>
                      <a:pt x="126" y="293"/>
                      <a:pt x="161" y="278"/>
                      <a:pt x="161" y="257"/>
                    </a:cubicBezTo>
                    <a:cubicBezTo>
                      <a:pt x="161" y="136"/>
                      <a:pt x="161" y="136"/>
                      <a:pt x="161" y="136"/>
                    </a:cubicBezTo>
                    <a:cubicBezTo>
                      <a:pt x="161" y="89"/>
                      <a:pt x="122" y="71"/>
                      <a:pt x="111" y="67"/>
                    </a:cubicBezTo>
                    <a:cubicBezTo>
                      <a:pt x="111" y="63"/>
                      <a:pt x="111" y="46"/>
                      <a:pt x="111" y="44"/>
                    </a:cubicBezTo>
                    <a:cubicBezTo>
                      <a:pt x="114" y="41"/>
                      <a:pt x="120" y="35"/>
                      <a:pt x="120" y="26"/>
                    </a:cubicBezTo>
                    <a:cubicBezTo>
                      <a:pt x="120" y="15"/>
                      <a:pt x="113" y="10"/>
                      <a:pt x="106" y="8"/>
                    </a:cubicBezTo>
                    <a:cubicBezTo>
                      <a:pt x="94" y="3"/>
                      <a:pt x="72" y="0"/>
                      <a:pt x="56" y="7"/>
                    </a:cubicBezTo>
                    <a:close/>
                  </a:path>
                </a:pathLst>
              </a:custGeom>
              <a:solidFill>
                <a:srgbClr val="2D6C7B"/>
              </a:solidFill>
              <a:ln>
                <a:noFill/>
              </a:ln>
              <a:effectLst/>
              <a:extLst>
                <a:ext uri="{91240B29-F687-4F45-9708-019B960494DF}">
                  <a14:hiddenLine xmlns:a14="http://schemas.microsoft.com/office/drawing/2010/main" w="9525" cap="flat" cmpd="sng">
                    <a:solidFill>
                      <a:srgbClr val="000000"/>
                    </a:solidFill>
                    <a:prstDash val="solid"/>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ja-JP" altLang="en-US">
                  <a:latin typeface="Meiryo UI" panose="020B0604030504040204" pitchFamily="50" charset="-128"/>
                  <a:ea typeface="Meiryo UI" panose="020B0604030504040204" pitchFamily="50" charset="-128"/>
                </a:endParaRPr>
              </a:p>
            </p:txBody>
          </p:sp>
          <p:sp>
            <p:nvSpPr>
              <p:cNvPr id="86" name="Freeform 163">
                <a:extLst>
                  <a:ext uri="{FF2B5EF4-FFF2-40B4-BE49-F238E27FC236}">
                    <a16:creationId xmlns:a16="http://schemas.microsoft.com/office/drawing/2014/main" id="{C85B90B1-013F-4D00-B60D-38A66EC373A4}"/>
                  </a:ext>
                </a:extLst>
              </p:cNvPr>
              <p:cNvSpPr>
                <a:spLocks noChangeAspect="1"/>
              </p:cNvSpPr>
              <p:nvPr/>
            </p:nvSpPr>
            <p:spPr bwMode="gray">
              <a:xfrm>
                <a:off x="4272" y="1411"/>
                <a:ext cx="345" cy="657"/>
              </a:xfrm>
              <a:custGeom>
                <a:avLst/>
                <a:gdLst>
                  <a:gd name="T0" fmla="*/ 98 w 146"/>
                  <a:gd name="T1" fmla="*/ 65 h 278"/>
                  <a:gd name="T2" fmla="*/ 96 w 146"/>
                  <a:gd name="T3" fmla="*/ 64 h 278"/>
                  <a:gd name="T4" fmla="*/ 96 w 146"/>
                  <a:gd name="T5" fmla="*/ 39 h 278"/>
                  <a:gd name="T6" fmla="*/ 73 w 146"/>
                  <a:gd name="T7" fmla="*/ 43 h 278"/>
                  <a:gd name="T8" fmla="*/ 61 w 146"/>
                  <a:gd name="T9" fmla="*/ 41 h 278"/>
                  <a:gd name="T10" fmla="*/ 58 w 146"/>
                  <a:gd name="T11" fmla="*/ 37 h 278"/>
                  <a:gd name="T12" fmla="*/ 62 w 146"/>
                  <a:gd name="T13" fmla="*/ 34 h 278"/>
                  <a:gd name="T14" fmla="*/ 73 w 146"/>
                  <a:gd name="T15" fmla="*/ 36 h 278"/>
                  <a:gd name="T16" fmla="*/ 97 w 146"/>
                  <a:gd name="T17" fmla="*/ 31 h 278"/>
                  <a:gd name="T18" fmla="*/ 97 w 146"/>
                  <a:gd name="T19" fmla="*/ 31 h 278"/>
                  <a:gd name="T20" fmla="*/ 105 w 146"/>
                  <a:gd name="T21" fmla="*/ 18 h 278"/>
                  <a:gd name="T22" fmla="*/ 96 w 146"/>
                  <a:gd name="T23" fmla="*/ 6 h 278"/>
                  <a:gd name="T24" fmla="*/ 50 w 146"/>
                  <a:gd name="T25" fmla="*/ 6 h 278"/>
                  <a:gd name="T26" fmla="*/ 40 w 146"/>
                  <a:gd name="T27" fmla="*/ 18 h 278"/>
                  <a:gd name="T28" fmla="*/ 48 w 146"/>
                  <a:gd name="T29" fmla="*/ 31 h 278"/>
                  <a:gd name="T30" fmla="*/ 50 w 146"/>
                  <a:gd name="T31" fmla="*/ 32 h 278"/>
                  <a:gd name="T32" fmla="*/ 50 w 146"/>
                  <a:gd name="T33" fmla="*/ 64 h 278"/>
                  <a:gd name="T34" fmla="*/ 47 w 146"/>
                  <a:gd name="T35" fmla="*/ 65 h 278"/>
                  <a:gd name="T36" fmla="*/ 0 w 146"/>
                  <a:gd name="T37" fmla="*/ 128 h 278"/>
                  <a:gd name="T38" fmla="*/ 0 w 146"/>
                  <a:gd name="T39" fmla="*/ 249 h 278"/>
                  <a:gd name="T40" fmla="*/ 73 w 146"/>
                  <a:gd name="T41" fmla="*/ 278 h 278"/>
                  <a:gd name="T42" fmla="*/ 141 w 146"/>
                  <a:gd name="T43" fmla="*/ 259 h 278"/>
                  <a:gd name="T44" fmla="*/ 146 w 146"/>
                  <a:gd name="T45" fmla="*/ 249 h 278"/>
                  <a:gd name="T46" fmla="*/ 146 w 146"/>
                  <a:gd name="T47" fmla="*/ 128 h 278"/>
                  <a:gd name="T48" fmla="*/ 98 w 146"/>
                  <a:gd name="T49" fmla="*/ 65 h 2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46" h="278">
                    <a:moveTo>
                      <a:pt x="98" y="65"/>
                    </a:moveTo>
                    <a:cubicBezTo>
                      <a:pt x="96" y="64"/>
                      <a:pt x="96" y="64"/>
                      <a:pt x="96" y="64"/>
                    </a:cubicBezTo>
                    <a:cubicBezTo>
                      <a:pt x="96" y="39"/>
                      <a:pt x="96" y="39"/>
                      <a:pt x="96" y="39"/>
                    </a:cubicBezTo>
                    <a:cubicBezTo>
                      <a:pt x="89" y="41"/>
                      <a:pt x="81" y="43"/>
                      <a:pt x="73" y="43"/>
                    </a:cubicBezTo>
                    <a:cubicBezTo>
                      <a:pt x="70" y="43"/>
                      <a:pt x="64" y="42"/>
                      <a:pt x="61" y="41"/>
                    </a:cubicBezTo>
                    <a:cubicBezTo>
                      <a:pt x="59" y="41"/>
                      <a:pt x="57" y="39"/>
                      <a:pt x="58" y="37"/>
                    </a:cubicBezTo>
                    <a:cubicBezTo>
                      <a:pt x="59" y="35"/>
                      <a:pt x="61" y="34"/>
                      <a:pt x="62" y="34"/>
                    </a:cubicBezTo>
                    <a:cubicBezTo>
                      <a:pt x="65" y="35"/>
                      <a:pt x="70" y="36"/>
                      <a:pt x="73" y="36"/>
                    </a:cubicBezTo>
                    <a:cubicBezTo>
                      <a:pt x="82" y="36"/>
                      <a:pt x="91" y="34"/>
                      <a:pt x="97" y="31"/>
                    </a:cubicBezTo>
                    <a:cubicBezTo>
                      <a:pt x="97" y="31"/>
                      <a:pt x="97" y="31"/>
                      <a:pt x="97" y="31"/>
                    </a:cubicBezTo>
                    <a:cubicBezTo>
                      <a:pt x="98" y="31"/>
                      <a:pt x="105" y="25"/>
                      <a:pt x="105" y="18"/>
                    </a:cubicBezTo>
                    <a:cubicBezTo>
                      <a:pt x="105" y="13"/>
                      <a:pt x="103" y="9"/>
                      <a:pt x="96" y="6"/>
                    </a:cubicBezTo>
                    <a:cubicBezTo>
                      <a:pt x="84" y="2"/>
                      <a:pt x="65" y="0"/>
                      <a:pt x="50" y="6"/>
                    </a:cubicBezTo>
                    <a:cubicBezTo>
                      <a:pt x="46" y="8"/>
                      <a:pt x="40" y="12"/>
                      <a:pt x="40" y="18"/>
                    </a:cubicBezTo>
                    <a:cubicBezTo>
                      <a:pt x="40" y="24"/>
                      <a:pt x="46" y="29"/>
                      <a:pt x="48" y="31"/>
                    </a:cubicBezTo>
                    <a:cubicBezTo>
                      <a:pt x="50" y="32"/>
                      <a:pt x="50" y="32"/>
                      <a:pt x="50" y="32"/>
                    </a:cubicBezTo>
                    <a:cubicBezTo>
                      <a:pt x="50" y="64"/>
                      <a:pt x="50" y="64"/>
                      <a:pt x="50" y="64"/>
                    </a:cubicBezTo>
                    <a:cubicBezTo>
                      <a:pt x="47" y="65"/>
                      <a:pt x="47" y="65"/>
                      <a:pt x="47" y="65"/>
                    </a:cubicBezTo>
                    <a:cubicBezTo>
                      <a:pt x="45" y="66"/>
                      <a:pt x="0" y="79"/>
                      <a:pt x="0" y="128"/>
                    </a:cubicBezTo>
                    <a:cubicBezTo>
                      <a:pt x="0" y="249"/>
                      <a:pt x="0" y="249"/>
                      <a:pt x="0" y="249"/>
                    </a:cubicBezTo>
                    <a:cubicBezTo>
                      <a:pt x="0" y="263"/>
                      <a:pt x="29" y="278"/>
                      <a:pt x="73" y="278"/>
                    </a:cubicBezTo>
                    <a:cubicBezTo>
                      <a:pt x="102" y="278"/>
                      <a:pt x="130" y="271"/>
                      <a:pt x="141" y="259"/>
                    </a:cubicBezTo>
                    <a:cubicBezTo>
                      <a:pt x="144" y="256"/>
                      <a:pt x="146" y="253"/>
                      <a:pt x="146" y="249"/>
                    </a:cubicBezTo>
                    <a:cubicBezTo>
                      <a:pt x="146" y="128"/>
                      <a:pt x="146" y="128"/>
                      <a:pt x="146" y="128"/>
                    </a:cubicBezTo>
                    <a:cubicBezTo>
                      <a:pt x="146" y="79"/>
                      <a:pt x="100" y="66"/>
                      <a:pt x="98" y="6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latin typeface="Meiryo UI" panose="020B0604030504040204" pitchFamily="50" charset="-128"/>
                  <a:ea typeface="Meiryo UI" panose="020B0604030504040204" pitchFamily="50" charset="-128"/>
                </a:endParaRPr>
              </a:p>
            </p:txBody>
          </p:sp>
          <p:sp>
            <p:nvSpPr>
              <p:cNvPr id="87" name="Freeform 164">
                <a:extLst>
                  <a:ext uri="{FF2B5EF4-FFF2-40B4-BE49-F238E27FC236}">
                    <a16:creationId xmlns:a16="http://schemas.microsoft.com/office/drawing/2014/main" id="{11D37CCD-BBA8-466E-B614-2140D48367F9}"/>
                  </a:ext>
                </a:extLst>
              </p:cNvPr>
              <p:cNvSpPr>
                <a:spLocks noChangeAspect="1"/>
              </p:cNvSpPr>
              <p:nvPr/>
            </p:nvSpPr>
            <p:spPr bwMode="gray">
              <a:xfrm>
                <a:off x="4298" y="1565"/>
                <a:ext cx="212" cy="120"/>
              </a:xfrm>
              <a:custGeom>
                <a:avLst/>
                <a:gdLst>
                  <a:gd name="T0" fmla="*/ 0 w 90"/>
                  <a:gd name="T1" fmla="*/ 26 h 51"/>
                  <a:gd name="T2" fmla="*/ 31 w 90"/>
                  <a:gd name="T3" fmla="*/ 50 h 51"/>
                  <a:gd name="T4" fmla="*/ 90 w 90"/>
                  <a:gd name="T5" fmla="*/ 32 h 51"/>
                  <a:gd name="T6" fmla="*/ 77 w 90"/>
                  <a:gd name="T7" fmla="*/ 29 h 51"/>
                  <a:gd name="T8" fmla="*/ 9 w 90"/>
                  <a:gd name="T9" fmla="*/ 16 h 51"/>
                  <a:gd name="T10" fmla="*/ 0 w 90"/>
                  <a:gd name="T11" fmla="*/ 26 h 51"/>
                </a:gdLst>
                <a:ahLst/>
                <a:cxnLst>
                  <a:cxn ang="0">
                    <a:pos x="T0" y="T1"/>
                  </a:cxn>
                  <a:cxn ang="0">
                    <a:pos x="T2" y="T3"/>
                  </a:cxn>
                  <a:cxn ang="0">
                    <a:pos x="T4" y="T5"/>
                  </a:cxn>
                  <a:cxn ang="0">
                    <a:pos x="T6" y="T7"/>
                  </a:cxn>
                  <a:cxn ang="0">
                    <a:pos x="T8" y="T9"/>
                  </a:cxn>
                  <a:cxn ang="0">
                    <a:pos x="T10" y="T11"/>
                  </a:cxn>
                </a:cxnLst>
                <a:rect l="0" t="0" r="r" b="b"/>
                <a:pathLst>
                  <a:path w="90" h="51">
                    <a:moveTo>
                      <a:pt x="0" y="26"/>
                    </a:moveTo>
                    <a:cubicBezTo>
                      <a:pt x="3" y="33"/>
                      <a:pt x="11" y="48"/>
                      <a:pt x="31" y="50"/>
                    </a:cubicBezTo>
                    <a:cubicBezTo>
                      <a:pt x="57" y="51"/>
                      <a:pt x="75" y="40"/>
                      <a:pt x="90" y="32"/>
                    </a:cubicBezTo>
                    <a:cubicBezTo>
                      <a:pt x="85" y="32"/>
                      <a:pt x="81" y="31"/>
                      <a:pt x="77" y="29"/>
                    </a:cubicBezTo>
                    <a:cubicBezTo>
                      <a:pt x="57" y="19"/>
                      <a:pt x="42" y="0"/>
                      <a:pt x="9" y="16"/>
                    </a:cubicBezTo>
                    <a:cubicBezTo>
                      <a:pt x="6" y="19"/>
                      <a:pt x="3" y="22"/>
                      <a:pt x="0" y="26"/>
                    </a:cubicBezTo>
                    <a:close/>
                  </a:path>
                </a:pathLst>
              </a:custGeom>
              <a:solidFill>
                <a:srgbClr val="B2D6DF"/>
              </a:solidFill>
              <a:ln>
                <a:noFill/>
              </a:ln>
              <a:effectLst/>
              <a:extLs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ja-JP" altLang="en-US">
                  <a:latin typeface="Meiryo UI" panose="020B0604030504040204" pitchFamily="50" charset="-128"/>
                  <a:ea typeface="Meiryo UI" panose="020B0604030504040204" pitchFamily="50" charset="-128"/>
                </a:endParaRPr>
              </a:p>
            </p:txBody>
          </p:sp>
          <p:sp>
            <p:nvSpPr>
              <p:cNvPr id="88" name="Freeform 165">
                <a:extLst>
                  <a:ext uri="{FF2B5EF4-FFF2-40B4-BE49-F238E27FC236}">
                    <a16:creationId xmlns:a16="http://schemas.microsoft.com/office/drawing/2014/main" id="{8E9690B5-7395-4F2A-996A-5906C800C643}"/>
                  </a:ext>
                </a:extLst>
              </p:cNvPr>
              <p:cNvSpPr>
                <a:spLocks noChangeAspect="1"/>
              </p:cNvSpPr>
              <p:nvPr/>
            </p:nvSpPr>
            <p:spPr bwMode="gray">
              <a:xfrm>
                <a:off x="4272" y="1619"/>
                <a:ext cx="345" cy="449"/>
              </a:xfrm>
              <a:custGeom>
                <a:avLst/>
                <a:gdLst>
                  <a:gd name="T0" fmla="*/ 116 w 146"/>
                  <a:gd name="T1" fmla="*/ 2 h 190"/>
                  <a:gd name="T2" fmla="*/ 101 w 146"/>
                  <a:gd name="T3" fmla="*/ 9 h 190"/>
                  <a:gd name="T4" fmla="*/ 42 w 146"/>
                  <a:gd name="T5" fmla="*/ 27 h 190"/>
                  <a:gd name="T6" fmla="*/ 11 w 146"/>
                  <a:gd name="T7" fmla="*/ 3 h 190"/>
                  <a:gd name="T8" fmla="*/ 0 w 146"/>
                  <a:gd name="T9" fmla="*/ 40 h 190"/>
                  <a:gd name="T10" fmla="*/ 0 w 146"/>
                  <a:gd name="T11" fmla="*/ 161 h 190"/>
                  <a:gd name="T12" fmla="*/ 73 w 146"/>
                  <a:gd name="T13" fmla="*/ 190 h 190"/>
                  <a:gd name="T14" fmla="*/ 141 w 146"/>
                  <a:gd name="T15" fmla="*/ 171 h 190"/>
                  <a:gd name="T16" fmla="*/ 146 w 146"/>
                  <a:gd name="T17" fmla="*/ 161 h 190"/>
                  <a:gd name="T18" fmla="*/ 146 w 146"/>
                  <a:gd name="T19" fmla="*/ 40 h 190"/>
                  <a:gd name="T20" fmla="*/ 133 w 146"/>
                  <a:gd name="T21" fmla="*/ 1 h 190"/>
                  <a:gd name="T22" fmla="*/ 116 w 146"/>
                  <a:gd name="T23" fmla="*/ 2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46" h="190">
                    <a:moveTo>
                      <a:pt x="116" y="2"/>
                    </a:moveTo>
                    <a:cubicBezTo>
                      <a:pt x="111" y="3"/>
                      <a:pt x="106" y="6"/>
                      <a:pt x="101" y="9"/>
                    </a:cubicBezTo>
                    <a:cubicBezTo>
                      <a:pt x="86" y="17"/>
                      <a:pt x="68" y="28"/>
                      <a:pt x="42" y="27"/>
                    </a:cubicBezTo>
                    <a:cubicBezTo>
                      <a:pt x="22" y="25"/>
                      <a:pt x="14" y="10"/>
                      <a:pt x="11" y="3"/>
                    </a:cubicBezTo>
                    <a:cubicBezTo>
                      <a:pt x="5" y="12"/>
                      <a:pt x="0" y="24"/>
                      <a:pt x="0" y="40"/>
                    </a:cubicBezTo>
                    <a:cubicBezTo>
                      <a:pt x="0" y="161"/>
                      <a:pt x="0" y="161"/>
                      <a:pt x="0" y="161"/>
                    </a:cubicBezTo>
                    <a:cubicBezTo>
                      <a:pt x="0" y="175"/>
                      <a:pt x="29" y="190"/>
                      <a:pt x="73" y="190"/>
                    </a:cubicBezTo>
                    <a:cubicBezTo>
                      <a:pt x="102" y="190"/>
                      <a:pt x="130" y="183"/>
                      <a:pt x="141" y="171"/>
                    </a:cubicBezTo>
                    <a:cubicBezTo>
                      <a:pt x="144" y="168"/>
                      <a:pt x="146" y="165"/>
                      <a:pt x="146" y="161"/>
                    </a:cubicBezTo>
                    <a:cubicBezTo>
                      <a:pt x="146" y="40"/>
                      <a:pt x="146" y="40"/>
                      <a:pt x="146" y="40"/>
                    </a:cubicBezTo>
                    <a:cubicBezTo>
                      <a:pt x="146" y="23"/>
                      <a:pt x="140" y="10"/>
                      <a:pt x="133" y="1"/>
                    </a:cubicBezTo>
                    <a:cubicBezTo>
                      <a:pt x="129" y="0"/>
                      <a:pt x="123" y="0"/>
                      <a:pt x="116" y="2"/>
                    </a:cubicBezTo>
                    <a:close/>
                  </a:path>
                </a:pathLst>
              </a:custGeom>
              <a:solidFill>
                <a:srgbClr val="CCE7ED"/>
              </a:solidFill>
              <a:ln>
                <a:noFill/>
              </a:ln>
              <a:effectLst/>
              <a:extLs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ja-JP" altLang="en-US">
                  <a:latin typeface="Meiryo UI" panose="020B0604030504040204" pitchFamily="50" charset="-128"/>
                  <a:ea typeface="Meiryo UI" panose="020B0604030504040204" pitchFamily="50" charset="-128"/>
                </a:endParaRPr>
              </a:p>
            </p:txBody>
          </p:sp>
          <p:sp>
            <p:nvSpPr>
              <p:cNvPr id="89" name="Oval 166">
                <a:extLst>
                  <a:ext uri="{FF2B5EF4-FFF2-40B4-BE49-F238E27FC236}">
                    <a16:creationId xmlns:a16="http://schemas.microsoft.com/office/drawing/2014/main" id="{754069B8-341E-4AAD-8CE0-A97FEF82CCE6}"/>
                  </a:ext>
                </a:extLst>
              </p:cNvPr>
              <p:cNvSpPr>
                <a:spLocks noChangeAspect="1" noChangeArrowheads="1"/>
              </p:cNvSpPr>
              <p:nvPr/>
            </p:nvSpPr>
            <p:spPr bwMode="gray">
              <a:xfrm>
                <a:off x="4465" y="2007"/>
                <a:ext cx="31" cy="31"/>
              </a:xfrm>
              <a:prstGeom prst="ellipse">
                <a:avLst/>
              </a:prstGeom>
              <a:solidFill>
                <a:srgbClr val="E5F3F6"/>
              </a:solidFill>
              <a:ln>
                <a:noFill/>
              </a:ln>
              <a:effectLst/>
              <a:extLst>
                <a:ext uri="{91240B29-F687-4F45-9708-019B960494DF}">
                  <a14:hiddenLine xmlns:a14="http://schemas.microsoft.com/office/drawing/2010/main" w="9525" algn="ctr">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ja-JP" altLang="en-US">
                  <a:latin typeface="Meiryo UI" panose="020B0604030504040204" pitchFamily="50" charset="-128"/>
                  <a:ea typeface="Meiryo UI" panose="020B0604030504040204" pitchFamily="50" charset="-128"/>
                </a:endParaRPr>
              </a:p>
            </p:txBody>
          </p:sp>
          <p:sp>
            <p:nvSpPr>
              <p:cNvPr id="90" name="Oval 167">
                <a:extLst>
                  <a:ext uri="{FF2B5EF4-FFF2-40B4-BE49-F238E27FC236}">
                    <a16:creationId xmlns:a16="http://schemas.microsoft.com/office/drawing/2014/main" id="{A68661D5-5B8B-4A3D-9A00-A5B09D5A7907}"/>
                  </a:ext>
                </a:extLst>
              </p:cNvPr>
              <p:cNvSpPr>
                <a:spLocks noChangeAspect="1" noChangeArrowheads="1"/>
              </p:cNvSpPr>
              <p:nvPr/>
            </p:nvSpPr>
            <p:spPr bwMode="gray">
              <a:xfrm>
                <a:off x="4522" y="1957"/>
                <a:ext cx="40" cy="38"/>
              </a:xfrm>
              <a:prstGeom prst="ellipse">
                <a:avLst/>
              </a:prstGeom>
              <a:solidFill>
                <a:srgbClr val="E5F3F6"/>
              </a:solidFill>
              <a:ln>
                <a:noFill/>
              </a:ln>
              <a:effectLst/>
              <a:extLst>
                <a:ext uri="{91240B29-F687-4F45-9708-019B960494DF}">
                  <a14:hiddenLine xmlns:a14="http://schemas.microsoft.com/office/drawing/2010/main" w="9525" algn="ctr">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ja-JP" altLang="en-US">
                  <a:latin typeface="Meiryo UI" panose="020B0604030504040204" pitchFamily="50" charset="-128"/>
                  <a:ea typeface="Meiryo UI" panose="020B0604030504040204" pitchFamily="50" charset="-128"/>
                </a:endParaRPr>
              </a:p>
            </p:txBody>
          </p:sp>
          <p:sp>
            <p:nvSpPr>
              <p:cNvPr id="91" name="Oval 168">
                <a:extLst>
                  <a:ext uri="{FF2B5EF4-FFF2-40B4-BE49-F238E27FC236}">
                    <a16:creationId xmlns:a16="http://schemas.microsoft.com/office/drawing/2014/main" id="{0AB0BABE-1891-4F4B-8314-AC5BDFE584B6}"/>
                  </a:ext>
                </a:extLst>
              </p:cNvPr>
              <p:cNvSpPr>
                <a:spLocks noChangeAspect="1" noChangeArrowheads="1"/>
              </p:cNvSpPr>
              <p:nvPr/>
            </p:nvSpPr>
            <p:spPr bwMode="gray">
              <a:xfrm>
                <a:off x="4548" y="1837"/>
                <a:ext cx="59" cy="59"/>
              </a:xfrm>
              <a:prstGeom prst="ellipse">
                <a:avLst/>
              </a:prstGeom>
              <a:solidFill>
                <a:srgbClr val="E5F3F6"/>
              </a:solidFill>
              <a:ln>
                <a:noFill/>
              </a:ln>
              <a:effectLst/>
              <a:extLst>
                <a:ext uri="{91240B29-F687-4F45-9708-019B960494DF}">
                  <a14:hiddenLine xmlns:a14="http://schemas.microsoft.com/office/drawing/2010/main" w="9525" algn="ctr">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ja-JP" altLang="en-US">
                  <a:latin typeface="Meiryo UI" panose="020B0604030504040204" pitchFamily="50" charset="-128"/>
                  <a:ea typeface="Meiryo UI" panose="020B0604030504040204" pitchFamily="50" charset="-128"/>
                </a:endParaRPr>
              </a:p>
            </p:txBody>
          </p:sp>
          <p:sp>
            <p:nvSpPr>
              <p:cNvPr id="92" name="Freeform 169">
                <a:extLst>
                  <a:ext uri="{FF2B5EF4-FFF2-40B4-BE49-F238E27FC236}">
                    <a16:creationId xmlns:a16="http://schemas.microsoft.com/office/drawing/2014/main" id="{215865B4-B25B-44F8-9C40-A2C466B470C1}"/>
                  </a:ext>
                </a:extLst>
              </p:cNvPr>
              <p:cNvSpPr>
                <a:spLocks noChangeAspect="1"/>
              </p:cNvSpPr>
              <p:nvPr/>
            </p:nvSpPr>
            <p:spPr bwMode="gray">
              <a:xfrm>
                <a:off x="4309" y="1730"/>
                <a:ext cx="268" cy="258"/>
              </a:xfrm>
              <a:custGeom>
                <a:avLst/>
                <a:gdLst>
                  <a:gd name="T0" fmla="*/ 0 w 113"/>
                  <a:gd name="T1" fmla="*/ 0 h 109"/>
                  <a:gd name="T2" fmla="*/ 0 w 113"/>
                  <a:gd name="T3" fmla="*/ 99 h 109"/>
                  <a:gd name="T4" fmla="*/ 57 w 113"/>
                  <a:gd name="T5" fmla="*/ 109 h 109"/>
                  <a:gd name="T6" fmla="*/ 113 w 113"/>
                  <a:gd name="T7" fmla="*/ 99 h 109"/>
                  <a:gd name="T8" fmla="*/ 113 w 113"/>
                  <a:gd name="T9" fmla="*/ 0 h 109"/>
                  <a:gd name="T10" fmla="*/ 57 w 113"/>
                  <a:gd name="T11" fmla="*/ 11 h 109"/>
                  <a:gd name="T12" fmla="*/ 0 w 113"/>
                  <a:gd name="T13" fmla="*/ 0 h 109"/>
                </a:gdLst>
                <a:ahLst/>
                <a:cxnLst>
                  <a:cxn ang="0">
                    <a:pos x="T0" y="T1"/>
                  </a:cxn>
                  <a:cxn ang="0">
                    <a:pos x="T2" y="T3"/>
                  </a:cxn>
                  <a:cxn ang="0">
                    <a:pos x="T4" y="T5"/>
                  </a:cxn>
                  <a:cxn ang="0">
                    <a:pos x="T6" y="T7"/>
                  </a:cxn>
                  <a:cxn ang="0">
                    <a:pos x="T8" y="T9"/>
                  </a:cxn>
                  <a:cxn ang="0">
                    <a:pos x="T10" y="T11"/>
                  </a:cxn>
                  <a:cxn ang="0">
                    <a:pos x="T12" y="T13"/>
                  </a:cxn>
                </a:cxnLst>
                <a:rect l="0" t="0" r="r" b="b"/>
                <a:pathLst>
                  <a:path w="113" h="109">
                    <a:moveTo>
                      <a:pt x="0" y="0"/>
                    </a:moveTo>
                    <a:cubicBezTo>
                      <a:pt x="0" y="99"/>
                      <a:pt x="0" y="99"/>
                      <a:pt x="0" y="99"/>
                    </a:cubicBezTo>
                    <a:cubicBezTo>
                      <a:pt x="14" y="105"/>
                      <a:pt x="34" y="109"/>
                      <a:pt x="57" y="109"/>
                    </a:cubicBezTo>
                    <a:cubicBezTo>
                      <a:pt x="79" y="109"/>
                      <a:pt x="99" y="105"/>
                      <a:pt x="113" y="99"/>
                    </a:cubicBezTo>
                    <a:cubicBezTo>
                      <a:pt x="113" y="0"/>
                      <a:pt x="113" y="0"/>
                      <a:pt x="113" y="0"/>
                    </a:cubicBezTo>
                    <a:cubicBezTo>
                      <a:pt x="99" y="7"/>
                      <a:pt x="79" y="11"/>
                      <a:pt x="57" y="11"/>
                    </a:cubicBezTo>
                    <a:cubicBezTo>
                      <a:pt x="34" y="11"/>
                      <a:pt x="14" y="7"/>
                      <a:pt x="0" y="0"/>
                    </a:cubicBezTo>
                    <a:close/>
                  </a:path>
                </a:pathLst>
              </a:custGeom>
              <a:solidFill>
                <a:srgbClr val="2D6C7B"/>
              </a:solidFill>
              <a:ln>
                <a:noFill/>
              </a:ln>
              <a:effectLst/>
              <a:extLs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ja-JP" altLang="en-US">
                  <a:latin typeface="Meiryo UI" panose="020B0604030504040204" pitchFamily="50" charset="-128"/>
                  <a:ea typeface="Meiryo UI" panose="020B0604030504040204" pitchFamily="50" charset="-128"/>
                </a:endParaRPr>
              </a:p>
            </p:txBody>
          </p:sp>
          <p:sp>
            <p:nvSpPr>
              <p:cNvPr id="93" name="Oval 170">
                <a:extLst>
                  <a:ext uri="{FF2B5EF4-FFF2-40B4-BE49-F238E27FC236}">
                    <a16:creationId xmlns:a16="http://schemas.microsoft.com/office/drawing/2014/main" id="{B4579405-E7C6-42AF-A737-8024E807749B}"/>
                  </a:ext>
                </a:extLst>
              </p:cNvPr>
              <p:cNvSpPr>
                <a:spLocks noChangeAspect="1" noChangeArrowheads="1"/>
              </p:cNvSpPr>
              <p:nvPr/>
            </p:nvSpPr>
            <p:spPr bwMode="gray">
              <a:xfrm>
                <a:off x="4366" y="1312"/>
                <a:ext cx="156" cy="156"/>
              </a:xfrm>
              <a:prstGeom prst="ellipse">
                <a:avLst/>
              </a:prstGeom>
              <a:solidFill>
                <a:srgbClr val="2D6C7B"/>
              </a:solidFill>
              <a:ln>
                <a:noFill/>
              </a:ln>
              <a:effectLst/>
              <a:extLst>
                <a:ext uri="{91240B29-F687-4F45-9708-019B960494DF}">
                  <a14:hiddenLine xmlns:a14="http://schemas.microsoft.com/office/drawing/2010/main" w="9525" algn="ctr">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ja-JP" altLang="en-US">
                  <a:latin typeface="Meiryo UI" panose="020B0604030504040204" pitchFamily="50" charset="-128"/>
                  <a:ea typeface="Meiryo UI" panose="020B0604030504040204" pitchFamily="50" charset="-128"/>
                </a:endParaRPr>
              </a:p>
            </p:txBody>
          </p:sp>
          <p:sp>
            <p:nvSpPr>
              <p:cNvPr id="94" name="Oval 171">
                <a:extLst>
                  <a:ext uri="{FF2B5EF4-FFF2-40B4-BE49-F238E27FC236}">
                    <a16:creationId xmlns:a16="http://schemas.microsoft.com/office/drawing/2014/main" id="{980B88AB-1DDF-4B95-9E34-FD37B97DB454}"/>
                  </a:ext>
                </a:extLst>
              </p:cNvPr>
              <p:cNvSpPr>
                <a:spLocks noChangeAspect="1" noChangeArrowheads="1"/>
              </p:cNvSpPr>
              <p:nvPr/>
            </p:nvSpPr>
            <p:spPr bwMode="gray">
              <a:xfrm>
                <a:off x="4383" y="1331"/>
                <a:ext cx="123" cy="121"/>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latin typeface="Meiryo UI" panose="020B0604030504040204" pitchFamily="50" charset="-128"/>
                  <a:ea typeface="Meiryo UI" panose="020B0604030504040204" pitchFamily="50" charset="-128"/>
                </a:endParaRPr>
              </a:p>
            </p:txBody>
          </p:sp>
          <p:sp>
            <p:nvSpPr>
              <p:cNvPr id="95" name="Freeform 172">
                <a:extLst>
                  <a:ext uri="{FF2B5EF4-FFF2-40B4-BE49-F238E27FC236}">
                    <a16:creationId xmlns:a16="http://schemas.microsoft.com/office/drawing/2014/main" id="{404CE919-A54C-4B52-BB01-29F16F67B879}"/>
                  </a:ext>
                </a:extLst>
              </p:cNvPr>
              <p:cNvSpPr>
                <a:spLocks noChangeAspect="1"/>
              </p:cNvSpPr>
              <p:nvPr/>
            </p:nvSpPr>
            <p:spPr bwMode="gray">
              <a:xfrm>
                <a:off x="4413" y="1508"/>
                <a:ext cx="62" cy="36"/>
              </a:xfrm>
              <a:custGeom>
                <a:avLst/>
                <a:gdLst>
                  <a:gd name="T0" fmla="*/ 1 w 26"/>
                  <a:gd name="T1" fmla="*/ 0 h 15"/>
                  <a:gd name="T2" fmla="*/ 0 w 26"/>
                  <a:gd name="T3" fmla="*/ 0 h 15"/>
                  <a:gd name="T4" fmla="*/ 0 w 26"/>
                  <a:gd name="T5" fmla="*/ 8 h 15"/>
                  <a:gd name="T6" fmla="*/ 13 w 26"/>
                  <a:gd name="T7" fmla="*/ 15 h 15"/>
                  <a:gd name="T8" fmla="*/ 26 w 26"/>
                  <a:gd name="T9" fmla="*/ 8 h 15"/>
                  <a:gd name="T10" fmla="*/ 26 w 26"/>
                  <a:gd name="T11" fmla="*/ 1 h 15"/>
                  <a:gd name="T12" fmla="*/ 13 w 26"/>
                  <a:gd name="T13" fmla="*/ 2 h 15"/>
                  <a:gd name="T14" fmla="*/ 1 w 26"/>
                  <a:gd name="T15" fmla="*/ 0 h 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6" h="15">
                    <a:moveTo>
                      <a:pt x="1" y="0"/>
                    </a:moveTo>
                    <a:cubicBezTo>
                      <a:pt x="0" y="0"/>
                      <a:pt x="0" y="0"/>
                      <a:pt x="0" y="0"/>
                    </a:cubicBezTo>
                    <a:cubicBezTo>
                      <a:pt x="0" y="8"/>
                      <a:pt x="0" y="8"/>
                      <a:pt x="0" y="8"/>
                    </a:cubicBezTo>
                    <a:cubicBezTo>
                      <a:pt x="0" y="12"/>
                      <a:pt x="5" y="15"/>
                      <a:pt x="13" y="15"/>
                    </a:cubicBezTo>
                    <a:cubicBezTo>
                      <a:pt x="20" y="15"/>
                      <a:pt x="26" y="12"/>
                      <a:pt x="26" y="8"/>
                    </a:cubicBezTo>
                    <a:cubicBezTo>
                      <a:pt x="26" y="1"/>
                      <a:pt x="26" y="1"/>
                      <a:pt x="26" y="1"/>
                    </a:cubicBezTo>
                    <a:cubicBezTo>
                      <a:pt x="22" y="1"/>
                      <a:pt x="17" y="2"/>
                      <a:pt x="13" y="2"/>
                    </a:cubicBezTo>
                    <a:cubicBezTo>
                      <a:pt x="10" y="2"/>
                      <a:pt x="4" y="1"/>
                      <a:pt x="1" y="0"/>
                    </a:cubicBezTo>
                    <a:close/>
                  </a:path>
                </a:pathLst>
              </a:custGeom>
              <a:solidFill>
                <a:srgbClr val="CCE7ED"/>
              </a:solidFill>
              <a:ln>
                <a:noFill/>
              </a:ln>
              <a:effectLst/>
              <a:extLs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ja-JP" altLang="en-US">
                  <a:latin typeface="Meiryo UI" panose="020B0604030504040204" pitchFamily="50" charset="-128"/>
                  <a:ea typeface="Meiryo UI" panose="020B0604030504040204" pitchFamily="50" charset="-128"/>
                </a:endParaRPr>
              </a:p>
            </p:txBody>
          </p:sp>
        </p:grpSp>
        <p:grpSp>
          <p:nvGrpSpPr>
            <p:cNvPr id="96" name="Group 161">
              <a:extLst>
                <a:ext uri="{FF2B5EF4-FFF2-40B4-BE49-F238E27FC236}">
                  <a16:creationId xmlns:a16="http://schemas.microsoft.com/office/drawing/2014/main" id="{2919D54A-F821-4982-A761-7ED2CCF9953A}"/>
                </a:ext>
              </a:extLst>
            </p:cNvPr>
            <p:cNvGrpSpPr>
              <a:grpSpLocks/>
            </p:cNvGrpSpPr>
            <p:nvPr/>
          </p:nvGrpSpPr>
          <p:grpSpPr bwMode="auto">
            <a:xfrm>
              <a:off x="1549925" y="4313662"/>
              <a:ext cx="246062" cy="419480"/>
              <a:chOff x="4253" y="1312"/>
              <a:chExt cx="380" cy="773"/>
            </a:xfrm>
          </p:grpSpPr>
          <p:sp>
            <p:nvSpPr>
              <p:cNvPr id="97" name="Freeform 162">
                <a:extLst>
                  <a:ext uri="{FF2B5EF4-FFF2-40B4-BE49-F238E27FC236}">
                    <a16:creationId xmlns:a16="http://schemas.microsoft.com/office/drawing/2014/main" id="{E29F9858-2203-4201-ADAB-BA2835E13EBE}"/>
                  </a:ext>
                </a:extLst>
              </p:cNvPr>
              <p:cNvSpPr>
                <a:spLocks noChangeAspect="1"/>
              </p:cNvSpPr>
              <p:nvPr/>
            </p:nvSpPr>
            <p:spPr bwMode="gray">
              <a:xfrm>
                <a:off x="4253" y="1392"/>
                <a:ext cx="380" cy="693"/>
              </a:xfrm>
              <a:custGeom>
                <a:avLst/>
                <a:gdLst>
                  <a:gd name="T0" fmla="*/ 56 w 161"/>
                  <a:gd name="T1" fmla="*/ 7 h 293"/>
                  <a:gd name="T2" fmla="*/ 41 w 161"/>
                  <a:gd name="T3" fmla="*/ 26 h 293"/>
                  <a:gd name="T4" fmla="*/ 50 w 161"/>
                  <a:gd name="T5" fmla="*/ 43 h 293"/>
                  <a:gd name="T6" fmla="*/ 50 w 161"/>
                  <a:gd name="T7" fmla="*/ 67 h 293"/>
                  <a:gd name="T8" fmla="*/ 0 w 161"/>
                  <a:gd name="T9" fmla="*/ 136 h 293"/>
                  <a:gd name="T10" fmla="*/ 0 w 161"/>
                  <a:gd name="T11" fmla="*/ 257 h 293"/>
                  <a:gd name="T12" fmla="*/ 81 w 161"/>
                  <a:gd name="T13" fmla="*/ 293 h 293"/>
                  <a:gd name="T14" fmla="*/ 161 w 161"/>
                  <a:gd name="T15" fmla="*/ 257 h 293"/>
                  <a:gd name="T16" fmla="*/ 161 w 161"/>
                  <a:gd name="T17" fmla="*/ 136 h 293"/>
                  <a:gd name="T18" fmla="*/ 111 w 161"/>
                  <a:gd name="T19" fmla="*/ 67 h 293"/>
                  <a:gd name="T20" fmla="*/ 111 w 161"/>
                  <a:gd name="T21" fmla="*/ 44 h 293"/>
                  <a:gd name="T22" fmla="*/ 120 w 161"/>
                  <a:gd name="T23" fmla="*/ 26 h 293"/>
                  <a:gd name="T24" fmla="*/ 106 w 161"/>
                  <a:gd name="T25" fmla="*/ 8 h 293"/>
                  <a:gd name="T26" fmla="*/ 56 w 161"/>
                  <a:gd name="T27" fmla="*/ 7 h 2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61" h="293">
                    <a:moveTo>
                      <a:pt x="56" y="7"/>
                    </a:moveTo>
                    <a:cubicBezTo>
                      <a:pt x="49" y="10"/>
                      <a:pt x="41" y="17"/>
                      <a:pt x="41" y="26"/>
                    </a:cubicBezTo>
                    <a:cubicBezTo>
                      <a:pt x="41" y="34"/>
                      <a:pt x="47" y="41"/>
                      <a:pt x="50" y="43"/>
                    </a:cubicBezTo>
                    <a:cubicBezTo>
                      <a:pt x="50" y="46"/>
                      <a:pt x="50" y="63"/>
                      <a:pt x="50" y="67"/>
                    </a:cubicBezTo>
                    <a:cubicBezTo>
                      <a:pt x="40" y="71"/>
                      <a:pt x="0" y="89"/>
                      <a:pt x="0" y="136"/>
                    </a:cubicBezTo>
                    <a:cubicBezTo>
                      <a:pt x="0" y="257"/>
                      <a:pt x="0" y="257"/>
                      <a:pt x="0" y="257"/>
                    </a:cubicBezTo>
                    <a:cubicBezTo>
                      <a:pt x="0" y="278"/>
                      <a:pt x="36" y="293"/>
                      <a:pt x="81" y="293"/>
                    </a:cubicBezTo>
                    <a:cubicBezTo>
                      <a:pt x="126" y="293"/>
                      <a:pt x="161" y="278"/>
                      <a:pt x="161" y="257"/>
                    </a:cubicBezTo>
                    <a:cubicBezTo>
                      <a:pt x="161" y="136"/>
                      <a:pt x="161" y="136"/>
                      <a:pt x="161" y="136"/>
                    </a:cubicBezTo>
                    <a:cubicBezTo>
                      <a:pt x="161" y="89"/>
                      <a:pt x="122" y="71"/>
                      <a:pt x="111" y="67"/>
                    </a:cubicBezTo>
                    <a:cubicBezTo>
                      <a:pt x="111" y="63"/>
                      <a:pt x="111" y="46"/>
                      <a:pt x="111" y="44"/>
                    </a:cubicBezTo>
                    <a:cubicBezTo>
                      <a:pt x="114" y="41"/>
                      <a:pt x="120" y="35"/>
                      <a:pt x="120" y="26"/>
                    </a:cubicBezTo>
                    <a:cubicBezTo>
                      <a:pt x="120" y="15"/>
                      <a:pt x="113" y="10"/>
                      <a:pt x="106" y="8"/>
                    </a:cubicBezTo>
                    <a:cubicBezTo>
                      <a:pt x="94" y="3"/>
                      <a:pt x="72" y="0"/>
                      <a:pt x="56" y="7"/>
                    </a:cubicBezTo>
                    <a:close/>
                  </a:path>
                </a:pathLst>
              </a:custGeom>
              <a:solidFill>
                <a:srgbClr val="2D6C7B"/>
              </a:solidFill>
              <a:ln>
                <a:noFill/>
              </a:ln>
              <a:effectLst/>
              <a:extLst>
                <a:ext uri="{91240B29-F687-4F45-9708-019B960494DF}">
                  <a14:hiddenLine xmlns:a14="http://schemas.microsoft.com/office/drawing/2010/main" w="9525" cap="flat" cmpd="sng">
                    <a:solidFill>
                      <a:srgbClr val="000000"/>
                    </a:solidFill>
                    <a:prstDash val="solid"/>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ja-JP" altLang="en-US">
                  <a:latin typeface="Meiryo UI" panose="020B0604030504040204" pitchFamily="50" charset="-128"/>
                  <a:ea typeface="Meiryo UI" panose="020B0604030504040204" pitchFamily="50" charset="-128"/>
                </a:endParaRPr>
              </a:p>
            </p:txBody>
          </p:sp>
          <p:sp>
            <p:nvSpPr>
              <p:cNvPr id="98" name="Freeform 163">
                <a:extLst>
                  <a:ext uri="{FF2B5EF4-FFF2-40B4-BE49-F238E27FC236}">
                    <a16:creationId xmlns:a16="http://schemas.microsoft.com/office/drawing/2014/main" id="{DDB9B3E9-A58A-470A-A8DB-C5AAE5A41F69}"/>
                  </a:ext>
                </a:extLst>
              </p:cNvPr>
              <p:cNvSpPr>
                <a:spLocks noChangeAspect="1"/>
              </p:cNvSpPr>
              <p:nvPr/>
            </p:nvSpPr>
            <p:spPr bwMode="gray">
              <a:xfrm>
                <a:off x="4272" y="1411"/>
                <a:ext cx="345" cy="657"/>
              </a:xfrm>
              <a:custGeom>
                <a:avLst/>
                <a:gdLst>
                  <a:gd name="T0" fmla="*/ 98 w 146"/>
                  <a:gd name="T1" fmla="*/ 65 h 278"/>
                  <a:gd name="T2" fmla="*/ 96 w 146"/>
                  <a:gd name="T3" fmla="*/ 64 h 278"/>
                  <a:gd name="T4" fmla="*/ 96 w 146"/>
                  <a:gd name="T5" fmla="*/ 39 h 278"/>
                  <a:gd name="T6" fmla="*/ 73 w 146"/>
                  <a:gd name="T7" fmla="*/ 43 h 278"/>
                  <a:gd name="T8" fmla="*/ 61 w 146"/>
                  <a:gd name="T9" fmla="*/ 41 h 278"/>
                  <a:gd name="T10" fmla="*/ 58 w 146"/>
                  <a:gd name="T11" fmla="*/ 37 h 278"/>
                  <a:gd name="T12" fmla="*/ 62 w 146"/>
                  <a:gd name="T13" fmla="*/ 34 h 278"/>
                  <a:gd name="T14" fmla="*/ 73 w 146"/>
                  <a:gd name="T15" fmla="*/ 36 h 278"/>
                  <a:gd name="T16" fmla="*/ 97 w 146"/>
                  <a:gd name="T17" fmla="*/ 31 h 278"/>
                  <a:gd name="T18" fmla="*/ 97 w 146"/>
                  <a:gd name="T19" fmla="*/ 31 h 278"/>
                  <a:gd name="T20" fmla="*/ 105 w 146"/>
                  <a:gd name="T21" fmla="*/ 18 h 278"/>
                  <a:gd name="T22" fmla="*/ 96 w 146"/>
                  <a:gd name="T23" fmla="*/ 6 h 278"/>
                  <a:gd name="T24" fmla="*/ 50 w 146"/>
                  <a:gd name="T25" fmla="*/ 6 h 278"/>
                  <a:gd name="T26" fmla="*/ 40 w 146"/>
                  <a:gd name="T27" fmla="*/ 18 h 278"/>
                  <a:gd name="T28" fmla="*/ 48 w 146"/>
                  <a:gd name="T29" fmla="*/ 31 h 278"/>
                  <a:gd name="T30" fmla="*/ 50 w 146"/>
                  <a:gd name="T31" fmla="*/ 32 h 278"/>
                  <a:gd name="T32" fmla="*/ 50 w 146"/>
                  <a:gd name="T33" fmla="*/ 64 h 278"/>
                  <a:gd name="T34" fmla="*/ 47 w 146"/>
                  <a:gd name="T35" fmla="*/ 65 h 278"/>
                  <a:gd name="T36" fmla="*/ 0 w 146"/>
                  <a:gd name="T37" fmla="*/ 128 h 278"/>
                  <a:gd name="T38" fmla="*/ 0 w 146"/>
                  <a:gd name="T39" fmla="*/ 249 h 278"/>
                  <a:gd name="T40" fmla="*/ 73 w 146"/>
                  <a:gd name="T41" fmla="*/ 278 h 278"/>
                  <a:gd name="T42" fmla="*/ 141 w 146"/>
                  <a:gd name="T43" fmla="*/ 259 h 278"/>
                  <a:gd name="T44" fmla="*/ 146 w 146"/>
                  <a:gd name="T45" fmla="*/ 249 h 278"/>
                  <a:gd name="T46" fmla="*/ 146 w 146"/>
                  <a:gd name="T47" fmla="*/ 128 h 278"/>
                  <a:gd name="T48" fmla="*/ 98 w 146"/>
                  <a:gd name="T49" fmla="*/ 65 h 2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46" h="278">
                    <a:moveTo>
                      <a:pt x="98" y="65"/>
                    </a:moveTo>
                    <a:cubicBezTo>
                      <a:pt x="96" y="64"/>
                      <a:pt x="96" y="64"/>
                      <a:pt x="96" y="64"/>
                    </a:cubicBezTo>
                    <a:cubicBezTo>
                      <a:pt x="96" y="39"/>
                      <a:pt x="96" y="39"/>
                      <a:pt x="96" y="39"/>
                    </a:cubicBezTo>
                    <a:cubicBezTo>
                      <a:pt x="89" y="41"/>
                      <a:pt x="81" y="43"/>
                      <a:pt x="73" y="43"/>
                    </a:cubicBezTo>
                    <a:cubicBezTo>
                      <a:pt x="70" y="43"/>
                      <a:pt x="64" y="42"/>
                      <a:pt x="61" y="41"/>
                    </a:cubicBezTo>
                    <a:cubicBezTo>
                      <a:pt x="59" y="41"/>
                      <a:pt x="57" y="39"/>
                      <a:pt x="58" y="37"/>
                    </a:cubicBezTo>
                    <a:cubicBezTo>
                      <a:pt x="59" y="35"/>
                      <a:pt x="61" y="34"/>
                      <a:pt x="62" y="34"/>
                    </a:cubicBezTo>
                    <a:cubicBezTo>
                      <a:pt x="65" y="35"/>
                      <a:pt x="70" y="36"/>
                      <a:pt x="73" y="36"/>
                    </a:cubicBezTo>
                    <a:cubicBezTo>
                      <a:pt x="82" y="36"/>
                      <a:pt x="91" y="34"/>
                      <a:pt x="97" y="31"/>
                    </a:cubicBezTo>
                    <a:cubicBezTo>
                      <a:pt x="97" y="31"/>
                      <a:pt x="97" y="31"/>
                      <a:pt x="97" y="31"/>
                    </a:cubicBezTo>
                    <a:cubicBezTo>
                      <a:pt x="98" y="31"/>
                      <a:pt x="105" y="25"/>
                      <a:pt x="105" y="18"/>
                    </a:cubicBezTo>
                    <a:cubicBezTo>
                      <a:pt x="105" y="13"/>
                      <a:pt x="103" y="9"/>
                      <a:pt x="96" y="6"/>
                    </a:cubicBezTo>
                    <a:cubicBezTo>
                      <a:pt x="84" y="2"/>
                      <a:pt x="65" y="0"/>
                      <a:pt x="50" y="6"/>
                    </a:cubicBezTo>
                    <a:cubicBezTo>
                      <a:pt x="46" y="8"/>
                      <a:pt x="40" y="12"/>
                      <a:pt x="40" y="18"/>
                    </a:cubicBezTo>
                    <a:cubicBezTo>
                      <a:pt x="40" y="24"/>
                      <a:pt x="46" y="29"/>
                      <a:pt x="48" y="31"/>
                    </a:cubicBezTo>
                    <a:cubicBezTo>
                      <a:pt x="50" y="32"/>
                      <a:pt x="50" y="32"/>
                      <a:pt x="50" y="32"/>
                    </a:cubicBezTo>
                    <a:cubicBezTo>
                      <a:pt x="50" y="64"/>
                      <a:pt x="50" y="64"/>
                      <a:pt x="50" y="64"/>
                    </a:cubicBezTo>
                    <a:cubicBezTo>
                      <a:pt x="47" y="65"/>
                      <a:pt x="47" y="65"/>
                      <a:pt x="47" y="65"/>
                    </a:cubicBezTo>
                    <a:cubicBezTo>
                      <a:pt x="45" y="66"/>
                      <a:pt x="0" y="79"/>
                      <a:pt x="0" y="128"/>
                    </a:cubicBezTo>
                    <a:cubicBezTo>
                      <a:pt x="0" y="249"/>
                      <a:pt x="0" y="249"/>
                      <a:pt x="0" y="249"/>
                    </a:cubicBezTo>
                    <a:cubicBezTo>
                      <a:pt x="0" y="263"/>
                      <a:pt x="29" y="278"/>
                      <a:pt x="73" y="278"/>
                    </a:cubicBezTo>
                    <a:cubicBezTo>
                      <a:pt x="102" y="278"/>
                      <a:pt x="130" y="271"/>
                      <a:pt x="141" y="259"/>
                    </a:cubicBezTo>
                    <a:cubicBezTo>
                      <a:pt x="144" y="256"/>
                      <a:pt x="146" y="253"/>
                      <a:pt x="146" y="249"/>
                    </a:cubicBezTo>
                    <a:cubicBezTo>
                      <a:pt x="146" y="128"/>
                      <a:pt x="146" y="128"/>
                      <a:pt x="146" y="128"/>
                    </a:cubicBezTo>
                    <a:cubicBezTo>
                      <a:pt x="146" y="79"/>
                      <a:pt x="100" y="66"/>
                      <a:pt x="98" y="6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latin typeface="Meiryo UI" panose="020B0604030504040204" pitchFamily="50" charset="-128"/>
                  <a:ea typeface="Meiryo UI" panose="020B0604030504040204" pitchFamily="50" charset="-128"/>
                </a:endParaRPr>
              </a:p>
            </p:txBody>
          </p:sp>
          <p:sp>
            <p:nvSpPr>
              <p:cNvPr id="99" name="Freeform 164">
                <a:extLst>
                  <a:ext uri="{FF2B5EF4-FFF2-40B4-BE49-F238E27FC236}">
                    <a16:creationId xmlns:a16="http://schemas.microsoft.com/office/drawing/2014/main" id="{2366DEDF-B530-43B3-B8D2-D4C7B204700F}"/>
                  </a:ext>
                </a:extLst>
              </p:cNvPr>
              <p:cNvSpPr>
                <a:spLocks noChangeAspect="1"/>
              </p:cNvSpPr>
              <p:nvPr/>
            </p:nvSpPr>
            <p:spPr bwMode="gray">
              <a:xfrm>
                <a:off x="4298" y="1565"/>
                <a:ext cx="212" cy="120"/>
              </a:xfrm>
              <a:custGeom>
                <a:avLst/>
                <a:gdLst>
                  <a:gd name="T0" fmla="*/ 0 w 90"/>
                  <a:gd name="T1" fmla="*/ 26 h 51"/>
                  <a:gd name="T2" fmla="*/ 31 w 90"/>
                  <a:gd name="T3" fmla="*/ 50 h 51"/>
                  <a:gd name="T4" fmla="*/ 90 w 90"/>
                  <a:gd name="T5" fmla="*/ 32 h 51"/>
                  <a:gd name="T6" fmla="*/ 77 w 90"/>
                  <a:gd name="T7" fmla="*/ 29 h 51"/>
                  <a:gd name="T8" fmla="*/ 9 w 90"/>
                  <a:gd name="T9" fmla="*/ 16 h 51"/>
                  <a:gd name="T10" fmla="*/ 0 w 90"/>
                  <a:gd name="T11" fmla="*/ 26 h 51"/>
                </a:gdLst>
                <a:ahLst/>
                <a:cxnLst>
                  <a:cxn ang="0">
                    <a:pos x="T0" y="T1"/>
                  </a:cxn>
                  <a:cxn ang="0">
                    <a:pos x="T2" y="T3"/>
                  </a:cxn>
                  <a:cxn ang="0">
                    <a:pos x="T4" y="T5"/>
                  </a:cxn>
                  <a:cxn ang="0">
                    <a:pos x="T6" y="T7"/>
                  </a:cxn>
                  <a:cxn ang="0">
                    <a:pos x="T8" y="T9"/>
                  </a:cxn>
                  <a:cxn ang="0">
                    <a:pos x="T10" y="T11"/>
                  </a:cxn>
                </a:cxnLst>
                <a:rect l="0" t="0" r="r" b="b"/>
                <a:pathLst>
                  <a:path w="90" h="51">
                    <a:moveTo>
                      <a:pt x="0" y="26"/>
                    </a:moveTo>
                    <a:cubicBezTo>
                      <a:pt x="3" y="33"/>
                      <a:pt x="11" y="48"/>
                      <a:pt x="31" y="50"/>
                    </a:cubicBezTo>
                    <a:cubicBezTo>
                      <a:pt x="57" y="51"/>
                      <a:pt x="75" y="40"/>
                      <a:pt x="90" y="32"/>
                    </a:cubicBezTo>
                    <a:cubicBezTo>
                      <a:pt x="85" y="32"/>
                      <a:pt x="81" y="31"/>
                      <a:pt x="77" y="29"/>
                    </a:cubicBezTo>
                    <a:cubicBezTo>
                      <a:pt x="57" y="19"/>
                      <a:pt x="42" y="0"/>
                      <a:pt x="9" y="16"/>
                    </a:cubicBezTo>
                    <a:cubicBezTo>
                      <a:pt x="6" y="19"/>
                      <a:pt x="3" y="22"/>
                      <a:pt x="0" y="26"/>
                    </a:cubicBezTo>
                    <a:close/>
                  </a:path>
                </a:pathLst>
              </a:custGeom>
              <a:solidFill>
                <a:srgbClr val="B2D6DF"/>
              </a:solidFill>
              <a:ln>
                <a:noFill/>
              </a:ln>
              <a:effectLst/>
              <a:extLs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ja-JP" altLang="en-US">
                  <a:latin typeface="Meiryo UI" panose="020B0604030504040204" pitchFamily="50" charset="-128"/>
                  <a:ea typeface="Meiryo UI" panose="020B0604030504040204" pitchFamily="50" charset="-128"/>
                </a:endParaRPr>
              </a:p>
            </p:txBody>
          </p:sp>
          <p:sp>
            <p:nvSpPr>
              <p:cNvPr id="100" name="Freeform 165">
                <a:extLst>
                  <a:ext uri="{FF2B5EF4-FFF2-40B4-BE49-F238E27FC236}">
                    <a16:creationId xmlns:a16="http://schemas.microsoft.com/office/drawing/2014/main" id="{D05C591A-B431-4AED-B405-D56B7565A2A8}"/>
                  </a:ext>
                </a:extLst>
              </p:cNvPr>
              <p:cNvSpPr>
                <a:spLocks noChangeAspect="1"/>
              </p:cNvSpPr>
              <p:nvPr/>
            </p:nvSpPr>
            <p:spPr bwMode="gray">
              <a:xfrm>
                <a:off x="4272" y="1619"/>
                <a:ext cx="345" cy="449"/>
              </a:xfrm>
              <a:custGeom>
                <a:avLst/>
                <a:gdLst>
                  <a:gd name="T0" fmla="*/ 116 w 146"/>
                  <a:gd name="T1" fmla="*/ 2 h 190"/>
                  <a:gd name="T2" fmla="*/ 101 w 146"/>
                  <a:gd name="T3" fmla="*/ 9 h 190"/>
                  <a:gd name="T4" fmla="*/ 42 w 146"/>
                  <a:gd name="T5" fmla="*/ 27 h 190"/>
                  <a:gd name="T6" fmla="*/ 11 w 146"/>
                  <a:gd name="T7" fmla="*/ 3 h 190"/>
                  <a:gd name="T8" fmla="*/ 0 w 146"/>
                  <a:gd name="T9" fmla="*/ 40 h 190"/>
                  <a:gd name="T10" fmla="*/ 0 w 146"/>
                  <a:gd name="T11" fmla="*/ 161 h 190"/>
                  <a:gd name="T12" fmla="*/ 73 w 146"/>
                  <a:gd name="T13" fmla="*/ 190 h 190"/>
                  <a:gd name="T14" fmla="*/ 141 w 146"/>
                  <a:gd name="T15" fmla="*/ 171 h 190"/>
                  <a:gd name="T16" fmla="*/ 146 w 146"/>
                  <a:gd name="T17" fmla="*/ 161 h 190"/>
                  <a:gd name="T18" fmla="*/ 146 w 146"/>
                  <a:gd name="T19" fmla="*/ 40 h 190"/>
                  <a:gd name="T20" fmla="*/ 133 w 146"/>
                  <a:gd name="T21" fmla="*/ 1 h 190"/>
                  <a:gd name="T22" fmla="*/ 116 w 146"/>
                  <a:gd name="T23" fmla="*/ 2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46" h="190">
                    <a:moveTo>
                      <a:pt x="116" y="2"/>
                    </a:moveTo>
                    <a:cubicBezTo>
                      <a:pt x="111" y="3"/>
                      <a:pt x="106" y="6"/>
                      <a:pt x="101" y="9"/>
                    </a:cubicBezTo>
                    <a:cubicBezTo>
                      <a:pt x="86" y="17"/>
                      <a:pt x="68" y="28"/>
                      <a:pt x="42" y="27"/>
                    </a:cubicBezTo>
                    <a:cubicBezTo>
                      <a:pt x="22" y="25"/>
                      <a:pt x="14" y="10"/>
                      <a:pt x="11" y="3"/>
                    </a:cubicBezTo>
                    <a:cubicBezTo>
                      <a:pt x="5" y="12"/>
                      <a:pt x="0" y="24"/>
                      <a:pt x="0" y="40"/>
                    </a:cubicBezTo>
                    <a:cubicBezTo>
                      <a:pt x="0" y="161"/>
                      <a:pt x="0" y="161"/>
                      <a:pt x="0" y="161"/>
                    </a:cubicBezTo>
                    <a:cubicBezTo>
                      <a:pt x="0" y="175"/>
                      <a:pt x="29" y="190"/>
                      <a:pt x="73" y="190"/>
                    </a:cubicBezTo>
                    <a:cubicBezTo>
                      <a:pt x="102" y="190"/>
                      <a:pt x="130" y="183"/>
                      <a:pt x="141" y="171"/>
                    </a:cubicBezTo>
                    <a:cubicBezTo>
                      <a:pt x="144" y="168"/>
                      <a:pt x="146" y="165"/>
                      <a:pt x="146" y="161"/>
                    </a:cubicBezTo>
                    <a:cubicBezTo>
                      <a:pt x="146" y="40"/>
                      <a:pt x="146" y="40"/>
                      <a:pt x="146" y="40"/>
                    </a:cubicBezTo>
                    <a:cubicBezTo>
                      <a:pt x="146" y="23"/>
                      <a:pt x="140" y="10"/>
                      <a:pt x="133" y="1"/>
                    </a:cubicBezTo>
                    <a:cubicBezTo>
                      <a:pt x="129" y="0"/>
                      <a:pt x="123" y="0"/>
                      <a:pt x="116" y="2"/>
                    </a:cubicBezTo>
                    <a:close/>
                  </a:path>
                </a:pathLst>
              </a:custGeom>
              <a:solidFill>
                <a:srgbClr val="CCE7ED"/>
              </a:solidFill>
              <a:ln>
                <a:noFill/>
              </a:ln>
              <a:effectLst/>
              <a:extLs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ja-JP" altLang="en-US">
                  <a:latin typeface="Meiryo UI" panose="020B0604030504040204" pitchFamily="50" charset="-128"/>
                  <a:ea typeface="Meiryo UI" panose="020B0604030504040204" pitchFamily="50" charset="-128"/>
                </a:endParaRPr>
              </a:p>
            </p:txBody>
          </p:sp>
          <p:sp>
            <p:nvSpPr>
              <p:cNvPr id="101" name="Oval 166">
                <a:extLst>
                  <a:ext uri="{FF2B5EF4-FFF2-40B4-BE49-F238E27FC236}">
                    <a16:creationId xmlns:a16="http://schemas.microsoft.com/office/drawing/2014/main" id="{B2F734F6-3245-41A7-A789-8E3B76B86282}"/>
                  </a:ext>
                </a:extLst>
              </p:cNvPr>
              <p:cNvSpPr>
                <a:spLocks noChangeAspect="1" noChangeArrowheads="1"/>
              </p:cNvSpPr>
              <p:nvPr/>
            </p:nvSpPr>
            <p:spPr bwMode="gray">
              <a:xfrm>
                <a:off x="4465" y="2007"/>
                <a:ext cx="31" cy="31"/>
              </a:xfrm>
              <a:prstGeom prst="ellipse">
                <a:avLst/>
              </a:prstGeom>
              <a:solidFill>
                <a:srgbClr val="E5F3F6"/>
              </a:solidFill>
              <a:ln>
                <a:noFill/>
              </a:ln>
              <a:effectLst/>
              <a:extLst>
                <a:ext uri="{91240B29-F687-4F45-9708-019B960494DF}">
                  <a14:hiddenLine xmlns:a14="http://schemas.microsoft.com/office/drawing/2010/main" w="9525" algn="ctr">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ja-JP" altLang="en-US">
                  <a:latin typeface="Meiryo UI" panose="020B0604030504040204" pitchFamily="50" charset="-128"/>
                  <a:ea typeface="Meiryo UI" panose="020B0604030504040204" pitchFamily="50" charset="-128"/>
                </a:endParaRPr>
              </a:p>
            </p:txBody>
          </p:sp>
          <p:sp>
            <p:nvSpPr>
              <p:cNvPr id="102" name="Oval 167">
                <a:extLst>
                  <a:ext uri="{FF2B5EF4-FFF2-40B4-BE49-F238E27FC236}">
                    <a16:creationId xmlns:a16="http://schemas.microsoft.com/office/drawing/2014/main" id="{B254AC58-99F7-41AB-8BFD-E5D32569ED56}"/>
                  </a:ext>
                </a:extLst>
              </p:cNvPr>
              <p:cNvSpPr>
                <a:spLocks noChangeAspect="1" noChangeArrowheads="1"/>
              </p:cNvSpPr>
              <p:nvPr/>
            </p:nvSpPr>
            <p:spPr bwMode="gray">
              <a:xfrm>
                <a:off x="4522" y="1957"/>
                <a:ext cx="40" cy="38"/>
              </a:xfrm>
              <a:prstGeom prst="ellipse">
                <a:avLst/>
              </a:prstGeom>
              <a:solidFill>
                <a:srgbClr val="E5F3F6"/>
              </a:solidFill>
              <a:ln>
                <a:noFill/>
              </a:ln>
              <a:effectLst/>
              <a:extLst>
                <a:ext uri="{91240B29-F687-4F45-9708-019B960494DF}">
                  <a14:hiddenLine xmlns:a14="http://schemas.microsoft.com/office/drawing/2010/main" w="9525" algn="ctr">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ja-JP" altLang="en-US">
                  <a:latin typeface="Meiryo UI" panose="020B0604030504040204" pitchFamily="50" charset="-128"/>
                  <a:ea typeface="Meiryo UI" panose="020B0604030504040204" pitchFamily="50" charset="-128"/>
                </a:endParaRPr>
              </a:p>
            </p:txBody>
          </p:sp>
          <p:sp>
            <p:nvSpPr>
              <p:cNvPr id="103" name="Oval 168">
                <a:extLst>
                  <a:ext uri="{FF2B5EF4-FFF2-40B4-BE49-F238E27FC236}">
                    <a16:creationId xmlns:a16="http://schemas.microsoft.com/office/drawing/2014/main" id="{C9D99ED7-2A90-4A3D-A721-0D56D8266D68}"/>
                  </a:ext>
                </a:extLst>
              </p:cNvPr>
              <p:cNvSpPr>
                <a:spLocks noChangeAspect="1" noChangeArrowheads="1"/>
              </p:cNvSpPr>
              <p:nvPr/>
            </p:nvSpPr>
            <p:spPr bwMode="gray">
              <a:xfrm>
                <a:off x="4548" y="1837"/>
                <a:ext cx="59" cy="59"/>
              </a:xfrm>
              <a:prstGeom prst="ellipse">
                <a:avLst/>
              </a:prstGeom>
              <a:solidFill>
                <a:srgbClr val="E5F3F6"/>
              </a:solidFill>
              <a:ln>
                <a:noFill/>
              </a:ln>
              <a:effectLst/>
              <a:extLst>
                <a:ext uri="{91240B29-F687-4F45-9708-019B960494DF}">
                  <a14:hiddenLine xmlns:a14="http://schemas.microsoft.com/office/drawing/2010/main" w="9525" algn="ctr">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ja-JP" altLang="en-US">
                  <a:latin typeface="Meiryo UI" panose="020B0604030504040204" pitchFamily="50" charset="-128"/>
                  <a:ea typeface="Meiryo UI" panose="020B0604030504040204" pitchFamily="50" charset="-128"/>
                </a:endParaRPr>
              </a:p>
            </p:txBody>
          </p:sp>
          <p:sp>
            <p:nvSpPr>
              <p:cNvPr id="104" name="Freeform 169">
                <a:extLst>
                  <a:ext uri="{FF2B5EF4-FFF2-40B4-BE49-F238E27FC236}">
                    <a16:creationId xmlns:a16="http://schemas.microsoft.com/office/drawing/2014/main" id="{A338632F-2CB8-4E46-A3BB-86874D69AAD6}"/>
                  </a:ext>
                </a:extLst>
              </p:cNvPr>
              <p:cNvSpPr>
                <a:spLocks noChangeAspect="1"/>
              </p:cNvSpPr>
              <p:nvPr/>
            </p:nvSpPr>
            <p:spPr bwMode="gray">
              <a:xfrm>
                <a:off x="4309" y="1730"/>
                <a:ext cx="268" cy="258"/>
              </a:xfrm>
              <a:custGeom>
                <a:avLst/>
                <a:gdLst>
                  <a:gd name="T0" fmla="*/ 0 w 113"/>
                  <a:gd name="T1" fmla="*/ 0 h 109"/>
                  <a:gd name="T2" fmla="*/ 0 w 113"/>
                  <a:gd name="T3" fmla="*/ 99 h 109"/>
                  <a:gd name="T4" fmla="*/ 57 w 113"/>
                  <a:gd name="T5" fmla="*/ 109 h 109"/>
                  <a:gd name="T6" fmla="*/ 113 w 113"/>
                  <a:gd name="T7" fmla="*/ 99 h 109"/>
                  <a:gd name="T8" fmla="*/ 113 w 113"/>
                  <a:gd name="T9" fmla="*/ 0 h 109"/>
                  <a:gd name="T10" fmla="*/ 57 w 113"/>
                  <a:gd name="T11" fmla="*/ 11 h 109"/>
                  <a:gd name="T12" fmla="*/ 0 w 113"/>
                  <a:gd name="T13" fmla="*/ 0 h 109"/>
                </a:gdLst>
                <a:ahLst/>
                <a:cxnLst>
                  <a:cxn ang="0">
                    <a:pos x="T0" y="T1"/>
                  </a:cxn>
                  <a:cxn ang="0">
                    <a:pos x="T2" y="T3"/>
                  </a:cxn>
                  <a:cxn ang="0">
                    <a:pos x="T4" y="T5"/>
                  </a:cxn>
                  <a:cxn ang="0">
                    <a:pos x="T6" y="T7"/>
                  </a:cxn>
                  <a:cxn ang="0">
                    <a:pos x="T8" y="T9"/>
                  </a:cxn>
                  <a:cxn ang="0">
                    <a:pos x="T10" y="T11"/>
                  </a:cxn>
                  <a:cxn ang="0">
                    <a:pos x="T12" y="T13"/>
                  </a:cxn>
                </a:cxnLst>
                <a:rect l="0" t="0" r="r" b="b"/>
                <a:pathLst>
                  <a:path w="113" h="109">
                    <a:moveTo>
                      <a:pt x="0" y="0"/>
                    </a:moveTo>
                    <a:cubicBezTo>
                      <a:pt x="0" y="99"/>
                      <a:pt x="0" y="99"/>
                      <a:pt x="0" y="99"/>
                    </a:cubicBezTo>
                    <a:cubicBezTo>
                      <a:pt x="14" y="105"/>
                      <a:pt x="34" y="109"/>
                      <a:pt x="57" y="109"/>
                    </a:cubicBezTo>
                    <a:cubicBezTo>
                      <a:pt x="79" y="109"/>
                      <a:pt x="99" y="105"/>
                      <a:pt x="113" y="99"/>
                    </a:cubicBezTo>
                    <a:cubicBezTo>
                      <a:pt x="113" y="0"/>
                      <a:pt x="113" y="0"/>
                      <a:pt x="113" y="0"/>
                    </a:cubicBezTo>
                    <a:cubicBezTo>
                      <a:pt x="99" y="7"/>
                      <a:pt x="79" y="11"/>
                      <a:pt x="57" y="11"/>
                    </a:cubicBezTo>
                    <a:cubicBezTo>
                      <a:pt x="34" y="11"/>
                      <a:pt x="14" y="7"/>
                      <a:pt x="0" y="0"/>
                    </a:cubicBezTo>
                    <a:close/>
                  </a:path>
                </a:pathLst>
              </a:custGeom>
              <a:solidFill>
                <a:srgbClr val="2D6C7B"/>
              </a:solidFill>
              <a:ln>
                <a:noFill/>
              </a:ln>
              <a:effectLst/>
              <a:extLs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ja-JP" altLang="en-US">
                  <a:latin typeface="Meiryo UI" panose="020B0604030504040204" pitchFamily="50" charset="-128"/>
                  <a:ea typeface="Meiryo UI" panose="020B0604030504040204" pitchFamily="50" charset="-128"/>
                </a:endParaRPr>
              </a:p>
            </p:txBody>
          </p:sp>
          <p:sp>
            <p:nvSpPr>
              <p:cNvPr id="105" name="Oval 170">
                <a:extLst>
                  <a:ext uri="{FF2B5EF4-FFF2-40B4-BE49-F238E27FC236}">
                    <a16:creationId xmlns:a16="http://schemas.microsoft.com/office/drawing/2014/main" id="{22618881-918B-4E89-9ADA-EA6DB298AC5C}"/>
                  </a:ext>
                </a:extLst>
              </p:cNvPr>
              <p:cNvSpPr>
                <a:spLocks noChangeAspect="1" noChangeArrowheads="1"/>
              </p:cNvSpPr>
              <p:nvPr/>
            </p:nvSpPr>
            <p:spPr bwMode="gray">
              <a:xfrm>
                <a:off x="4366" y="1312"/>
                <a:ext cx="156" cy="156"/>
              </a:xfrm>
              <a:prstGeom prst="ellipse">
                <a:avLst/>
              </a:prstGeom>
              <a:solidFill>
                <a:srgbClr val="2D6C7B"/>
              </a:solidFill>
              <a:ln>
                <a:noFill/>
              </a:ln>
              <a:effectLst/>
              <a:extLst>
                <a:ext uri="{91240B29-F687-4F45-9708-019B960494DF}">
                  <a14:hiddenLine xmlns:a14="http://schemas.microsoft.com/office/drawing/2010/main" w="9525" algn="ctr">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ja-JP" altLang="en-US">
                  <a:latin typeface="Meiryo UI" panose="020B0604030504040204" pitchFamily="50" charset="-128"/>
                  <a:ea typeface="Meiryo UI" panose="020B0604030504040204" pitchFamily="50" charset="-128"/>
                </a:endParaRPr>
              </a:p>
            </p:txBody>
          </p:sp>
          <p:sp>
            <p:nvSpPr>
              <p:cNvPr id="106" name="Oval 171">
                <a:extLst>
                  <a:ext uri="{FF2B5EF4-FFF2-40B4-BE49-F238E27FC236}">
                    <a16:creationId xmlns:a16="http://schemas.microsoft.com/office/drawing/2014/main" id="{136F14BB-F40D-4280-BECF-6F8D6F38977F}"/>
                  </a:ext>
                </a:extLst>
              </p:cNvPr>
              <p:cNvSpPr>
                <a:spLocks noChangeAspect="1" noChangeArrowheads="1"/>
              </p:cNvSpPr>
              <p:nvPr/>
            </p:nvSpPr>
            <p:spPr bwMode="gray">
              <a:xfrm>
                <a:off x="4383" y="1331"/>
                <a:ext cx="123" cy="121"/>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latin typeface="Meiryo UI" panose="020B0604030504040204" pitchFamily="50" charset="-128"/>
                  <a:ea typeface="Meiryo UI" panose="020B0604030504040204" pitchFamily="50" charset="-128"/>
                </a:endParaRPr>
              </a:p>
            </p:txBody>
          </p:sp>
          <p:sp>
            <p:nvSpPr>
              <p:cNvPr id="107" name="Freeform 172">
                <a:extLst>
                  <a:ext uri="{FF2B5EF4-FFF2-40B4-BE49-F238E27FC236}">
                    <a16:creationId xmlns:a16="http://schemas.microsoft.com/office/drawing/2014/main" id="{55210C5D-97AA-4C3A-92BB-D32BF00FE665}"/>
                  </a:ext>
                </a:extLst>
              </p:cNvPr>
              <p:cNvSpPr>
                <a:spLocks noChangeAspect="1"/>
              </p:cNvSpPr>
              <p:nvPr/>
            </p:nvSpPr>
            <p:spPr bwMode="gray">
              <a:xfrm>
                <a:off x="4413" y="1508"/>
                <a:ext cx="62" cy="36"/>
              </a:xfrm>
              <a:custGeom>
                <a:avLst/>
                <a:gdLst>
                  <a:gd name="T0" fmla="*/ 1 w 26"/>
                  <a:gd name="T1" fmla="*/ 0 h 15"/>
                  <a:gd name="T2" fmla="*/ 0 w 26"/>
                  <a:gd name="T3" fmla="*/ 0 h 15"/>
                  <a:gd name="T4" fmla="*/ 0 w 26"/>
                  <a:gd name="T5" fmla="*/ 8 h 15"/>
                  <a:gd name="T6" fmla="*/ 13 w 26"/>
                  <a:gd name="T7" fmla="*/ 15 h 15"/>
                  <a:gd name="T8" fmla="*/ 26 w 26"/>
                  <a:gd name="T9" fmla="*/ 8 h 15"/>
                  <a:gd name="T10" fmla="*/ 26 w 26"/>
                  <a:gd name="T11" fmla="*/ 1 h 15"/>
                  <a:gd name="T12" fmla="*/ 13 w 26"/>
                  <a:gd name="T13" fmla="*/ 2 h 15"/>
                  <a:gd name="T14" fmla="*/ 1 w 26"/>
                  <a:gd name="T15" fmla="*/ 0 h 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6" h="15">
                    <a:moveTo>
                      <a:pt x="1" y="0"/>
                    </a:moveTo>
                    <a:cubicBezTo>
                      <a:pt x="0" y="0"/>
                      <a:pt x="0" y="0"/>
                      <a:pt x="0" y="0"/>
                    </a:cubicBezTo>
                    <a:cubicBezTo>
                      <a:pt x="0" y="8"/>
                      <a:pt x="0" y="8"/>
                      <a:pt x="0" y="8"/>
                    </a:cubicBezTo>
                    <a:cubicBezTo>
                      <a:pt x="0" y="12"/>
                      <a:pt x="5" y="15"/>
                      <a:pt x="13" y="15"/>
                    </a:cubicBezTo>
                    <a:cubicBezTo>
                      <a:pt x="20" y="15"/>
                      <a:pt x="26" y="12"/>
                      <a:pt x="26" y="8"/>
                    </a:cubicBezTo>
                    <a:cubicBezTo>
                      <a:pt x="26" y="1"/>
                      <a:pt x="26" y="1"/>
                      <a:pt x="26" y="1"/>
                    </a:cubicBezTo>
                    <a:cubicBezTo>
                      <a:pt x="22" y="1"/>
                      <a:pt x="17" y="2"/>
                      <a:pt x="13" y="2"/>
                    </a:cubicBezTo>
                    <a:cubicBezTo>
                      <a:pt x="10" y="2"/>
                      <a:pt x="4" y="1"/>
                      <a:pt x="1" y="0"/>
                    </a:cubicBezTo>
                    <a:close/>
                  </a:path>
                </a:pathLst>
              </a:custGeom>
              <a:solidFill>
                <a:srgbClr val="CCE7ED"/>
              </a:solidFill>
              <a:ln>
                <a:noFill/>
              </a:ln>
              <a:effectLst/>
              <a:extLs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ja-JP" altLang="en-US">
                  <a:latin typeface="Meiryo UI" panose="020B0604030504040204" pitchFamily="50" charset="-128"/>
                  <a:ea typeface="Meiryo UI" panose="020B0604030504040204" pitchFamily="50" charset="-128"/>
                </a:endParaRPr>
              </a:p>
            </p:txBody>
          </p:sp>
        </p:grpSp>
      </p:grpSp>
      <p:grpSp>
        <p:nvGrpSpPr>
          <p:cNvPr id="109" name="Group 730">
            <a:extLst>
              <a:ext uri="{FF2B5EF4-FFF2-40B4-BE49-F238E27FC236}">
                <a16:creationId xmlns:a16="http://schemas.microsoft.com/office/drawing/2014/main" id="{41CEB29A-6EA4-423E-AC90-51B53954367F}"/>
              </a:ext>
            </a:extLst>
          </p:cNvPr>
          <p:cNvGrpSpPr>
            <a:grpSpLocks/>
          </p:cNvGrpSpPr>
          <p:nvPr/>
        </p:nvGrpSpPr>
        <p:grpSpPr bwMode="auto">
          <a:xfrm>
            <a:off x="2585043" y="4958856"/>
            <a:ext cx="719710" cy="413135"/>
            <a:chOff x="580" y="618"/>
            <a:chExt cx="1517" cy="1370"/>
          </a:xfrm>
        </p:grpSpPr>
        <p:grpSp>
          <p:nvGrpSpPr>
            <p:cNvPr id="110" name="Group 731">
              <a:extLst>
                <a:ext uri="{FF2B5EF4-FFF2-40B4-BE49-F238E27FC236}">
                  <a16:creationId xmlns:a16="http://schemas.microsoft.com/office/drawing/2014/main" id="{492DA596-0D33-4EDC-B5F0-172B87584178}"/>
                </a:ext>
              </a:extLst>
            </p:cNvPr>
            <p:cNvGrpSpPr>
              <a:grpSpLocks/>
            </p:cNvGrpSpPr>
            <p:nvPr/>
          </p:nvGrpSpPr>
          <p:grpSpPr bwMode="auto">
            <a:xfrm>
              <a:off x="580" y="1473"/>
              <a:ext cx="279" cy="515"/>
              <a:chOff x="580" y="1473"/>
              <a:chExt cx="279" cy="515"/>
            </a:xfrm>
          </p:grpSpPr>
          <p:grpSp>
            <p:nvGrpSpPr>
              <p:cNvPr id="546" name="Group 732">
                <a:extLst>
                  <a:ext uri="{FF2B5EF4-FFF2-40B4-BE49-F238E27FC236}">
                    <a16:creationId xmlns:a16="http://schemas.microsoft.com/office/drawing/2014/main" id="{039C08ED-671A-43E7-9D38-D63410019779}"/>
                  </a:ext>
                </a:extLst>
              </p:cNvPr>
              <p:cNvGrpSpPr>
                <a:grpSpLocks noChangeAspect="1"/>
              </p:cNvGrpSpPr>
              <p:nvPr/>
            </p:nvGrpSpPr>
            <p:grpSpPr bwMode="auto">
              <a:xfrm>
                <a:off x="580" y="1473"/>
                <a:ext cx="279" cy="515"/>
                <a:chOff x="1353" y="2978"/>
                <a:chExt cx="279" cy="515"/>
              </a:xfrm>
            </p:grpSpPr>
            <p:sp>
              <p:nvSpPr>
                <p:cNvPr id="571" name="Rectangle 733">
                  <a:extLst>
                    <a:ext uri="{FF2B5EF4-FFF2-40B4-BE49-F238E27FC236}">
                      <a16:creationId xmlns:a16="http://schemas.microsoft.com/office/drawing/2014/main" id="{D0F35666-3D13-4713-A0C0-FDEF93D6533B}"/>
                    </a:ext>
                  </a:extLst>
                </p:cNvPr>
                <p:cNvSpPr>
                  <a:spLocks noChangeAspect="1" noChangeArrowheads="1"/>
                </p:cNvSpPr>
                <p:nvPr/>
              </p:nvSpPr>
              <p:spPr bwMode="gray">
                <a:xfrm>
                  <a:off x="1353" y="2978"/>
                  <a:ext cx="279" cy="51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latin typeface="Meiryo UI" panose="020B0604030504040204" pitchFamily="50" charset="-128"/>
                    <a:ea typeface="Meiryo UI" panose="020B0604030504040204" pitchFamily="50" charset="-128"/>
                  </a:endParaRPr>
                </a:p>
              </p:txBody>
            </p:sp>
            <p:sp>
              <p:nvSpPr>
                <p:cNvPr id="572" name="Freeform 734">
                  <a:extLst>
                    <a:ext uri="{FF2B5EF4-FFF2-40B4-BE49-F238E27FC236}">
                      <a16:creationId xmlns:a16="http://schemas.microsoft.com/office/drawing/2014/main" id="{8C953172-FFA7-4920-807A-BC341A4FCDC0}"/>
                    </a:ext>
                  </a:extLst>
                </p:cNvPr>
                <p:cNvSpPr>
                  <a:spLocks noChangeAspect="1"/>
                </p:cNvSpPr>
                <p:nvPr/>
              </p:nvSpPr>
              <p:spPr bwMode="gray">
                <a:xfrm>
                  <a:off x="1363" y="2988"/>
                  <a:ext cx="259" cy="496"/>
                </a:xfrm>
                <a:custGeom>
                  <a:avLst/>
                  <a:gdLst>
                    <a:gd name="T0" fmla="*/ 110 w 110"/>
                    <a:gd name="T1" fmla="*/ 0 h 210"/>
                    <a:gd name="T2" fmla="*/ 0 w 110"/>
                    <a:gd name="T3" fmla="*/ 0 h 210"/>
                    <a:gd name="T4" fmla="*/ 0 w 110"/>
                    <a:gd name="T5" fmla="*/ 210 h 210"/>
                    <a:gd name="T6" fmla="*/ 110 w 110"/>
                    <a:gd name="T7" fmla="*/ 210 h 210"/>
                    <a:gd name="T8" fmla="*/ 110 w 110"/>
                    <a:gd name="T9" fmla="*/ 0 h 210"/>
                  </a:gdLst>
                  <a:ahLst/>
                  <a:cxnLst>
                    <a:cxn ang="0">
                      <a:pos x="T0" y="T1"/>
                    </a:cxn>
                    <a:cxn ang="0">
                      <a:pos x="T2" y="T3"/>
                    </a:cxn>
                    <a:cxn ang="0">
                      <a:pos x="T4" y="T5"/>
                    </a:cxn>
                    <a:cxn ang="0">
                      <a:pos x="T6" y="T7"/>
                    </a:cxn>
                    <a:cxn ang="0">
                      <a:pos x="T8" y="T9"/>
                    </a:cxn>
                  </a:cxnLst>
                  <a:rect l="0" t="0" r="r" b="b"/>
                  <a:pathLst>
                    <a:path w="110" h="210">
                      <a:moveTo>
                        <a:pt x="110" y="0"/>
                      </a:moveTo>
                      <a:cubicBezTo>
                        <a:pt x="106" y="0"/>
                        <a:pt x="4" y="0"/>
                        <a:pt x="0" y="0"/>
                      </a:cubicBezTo>
                      <a:cubicBezTo>
                        <a:pt x="0" y="4"/>
                        <a:pt x="0" y="207"/>
                        <a:pt x="0" y="210"/>
                      </a:cubicBezTo>
                      <a:cubicBezTo>
                        <a:pt x="4" y="210"/>
                        <a:pt x="106" y="210"/>
                        <a:pt x="110" y="210"/>
                      </a:cubicBezTo>
                      <a:cubicBezTo>
                        <a:pt x="110" y="207"/>
                        <a:pt x="110" y="4"/>
                        <a:pt x="110" y="0"/>
                      </a:cubicBezTo>
                      <a:close/>
                    </a:path>
                  </a:pathLst>
                </a:custGeom>
                <a:solidFill>
                  <a:srgbClr val="7E7E7E"/>
                </a:solidFill>
                <a:ln>
                  <a:noFill/>
                </a:ln>
                <a:effectLst/>
                <a:extLst>
                  <a:ext uri="{91240B29-F687-4F45-9708-019B960494DF}">
                    <a14:hiddenLine xmlns:a14="http://schemas.microsoft.com/office/drawing/2010/main" w="9525" cap="flat" cmpd="sng">
                      <a:solidFill>
                        <a:schemeClr val="tx1"/>
                      </a:solidFill>
                      <a:prstDash val="solid"/>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endParaRPr lang="ja-JP" altLang="en-US">
                    <a:latin typeface="Meiryo UI" panose="020B0604030504040204" pitchFamily="50" charset="-128"/>
                    <a:ea typeface="Meiryo UI" panose="020B0604030504040204" pitchFamily="50" charset="-128"/>
                  </a:endParaRPr>
                </a:p>
              </p:txBody>
            </p:sp>
            <p:grpSp>
              <p:nvGrpSpPr>
                <p:cNvPr id="573" name="Group 735">
                  <a:extLst>
                    <a:ext uri="{FF2B5EF4-FFF2-40B4-BE49-F238E27FC236}">
                      <a16:creationId xmlns:a16="http://schemas.microsoft.com/office/drawing/2014/main" id="{C0949D5E-3A4C-4E33-B677-BA893F810C40}"/>
                    </a:ext>
                  </a:extLst>
                </p:cNvPr>
                <p:cNvGrpSpPr>
                  <a:grpSpLocks noChangeAspect="1"/>
                </p:cNvGrpSpPr>
                <p:nvPr/>
              </p:nvGrpSpPr>
              <p:grpSpPr bwMode="auto">
                <a:xfrm>
                  <a:off x="1363" y="3049"/>
                  <a:ext cx="259" cy="397"/>
                  <a:chOff x="1363" y="3049"/>
                  <a:chExt cx="259" cy="397"/>
                </a:xfrm>
              </p:grpSpPr>
              <p:sp>
                <p:nvSpPr>
                  <p:cNvPr id="574" name="Rectangle 736">
                    <a:extLst>
                      <a:ext uri="{FF2B5EF4-FFF2-40B4-BE49-F238E27FC236}">
                        <a16:creationId xmlns:a16="http://schemas.microsoft.com/office/drawing/2014/main" id="{1B869A39-FC60-4925-82D7-9909DA65EF24}"/>
                      </a:ext>
                    </a:extLst>
                  </p:cNvPr>
                  <p:cNvSpPr>
                    <a:spLocks noChangeAspect="1" noChangeArrowheads="1"/>
                  </p:cNvSpPr>
                  <p:nvPr/>
                </p:nvSpPr>
                <p:spPr bwMode="gray">
                  <a:xfrm>
                    <a:off x="1363" y="3049"/>
                    <a:ext cx="259" cy="17"/>
                  </a:xfrm>
                  <a:prstGeom prst="rect">
                    <a:avLst/>
                  </a:prstGeom>
                  <a:solidFill>
                    <a:srgbClr val="ACACAC"/>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endParaRPr lang="ja-JP" altLang="en-US">
                      <a:latin typeface="Meiryo UI" panose="020B0604030504040204" pitchFamily="50" charset="-128"/>
                      <a:ea typeface="Meiryo UI" panose="020B0604030504040204" pitchFamily="50" charset="-128"/>
                    </a:endParaRPr>
                  </a:p>
                </p:txBody>
              </p:sp>
              <p:sp>
                <p:nvSpPr>
                  <p:cNvPr id="575" name="Rectangle 737">
                    <a:extLst>
                      <a:ext uri="{FF2B5EF4-FFF2-40B4-BE49-F238E27FC236}">
                        <a16:creationId xmlns:a16="http://schemas.microsoft.com/office/drawing/2014/main" id="{4465C31E-34A2-458E-8F98-F44F014E17AA}"/>
                      </a:ext>
                    </a:extLst>
                  </p:cNvPr>
                  <p:cNvSpPr>
                    <a:spLocks noChangeAspect="1" noChangeArrowheads="1"/>
                  </p:cNvSpPr>
                  <p:nvPr/>
                </p:nvSpPr>
                <p:spPr bwMode="gray">
                  <a:xfrm>
                    <a:off x="1363" y="3087"/>
                    <a:ext cx="259" cy="16"/>
                  </a:xfrm>
                  <a:prstGeom prst="rect">
                    <a:avLst/>
                  </a:prstGeom>
                  <a:solidFill>
                    <a:srgbClr val="ACACAC"/>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endParaRPr lang="ja-JP" altLang="en-US">
                      <a:latin typeface="Meiryo UI" panose="020B0604030504040204" pitchFamily="50" charset="-128"/>
                      <a:ea typeface="Meiryo UI" panose="020B0604030504040204" pitchFamily="50" charset="-128"/>
                    </a:endParaRPr>
                  </a:p>
                </p:txBody>
              </p:sp>
              <p:sp>
                <p:nvSpPr>
                  <p:cNvPr id="576" name="Rectangle 738">
                    <a:extLst>
                      <a:ext uri="{FF2B5EF4-FFF2-40B4-BE49-F238E27FC236}">
                        <a16:creationId xmlns:a16="http://schemas.microsoft.com/office/drawing/2014/main" id="{6CC44374-212D-453A-992D-F666DA7BB004}"/>
                      </a:ext>
                    </a:extLst>
                  </p:cNvPr>
                  <p:cNvSpPr>
                    <a:spLocks noChangeAspect="1" noChangeArrowheads="1"/>
                  </p:cNvSpPr>
                  <p:nvPr/>
                </p:nvSpPr>
                <p:spPr bwMode="gray">
                  <a:xfrm>
                    <a:off x="1363" y="3125"/>
                    <a:ext cx="259" cy="16"/>
                  </a:xfrm>
                  <a:prstGeom prst="rect">
                    <a:avLst/>
                  </a:prstGeom>
                  <a:solidFill>
                    <a:srgbClr val="ACACAC"/>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endParaRPr lang="ja-JP" altLang="en-US">
                      <a:latin typeface="Meiryo UI" panose="020B0604030504040204" pitchFamily="50" charset="-128"/>
                      <a:ea typeface="Meiryo UI" panose="020B0604030504040204" pitchFamily="50" charset="-128"/>
                    </a:endParaRPr>
                  </a:p>
                </p:txBody>
              </p:sp>
              <p:sp>
                <p:nvSpPr>
                  <p:cNvPr id="577" name="Rectangle 739">
                    <a:extLst>
                      <a:ext uri="{FF2B5EF4-FFF2-40B4-BE49-F238E27FC236}">
                        <a16:creationId xmlns:a16="http://schemas.microsoft.com/office/drawing/2014/main" id="{92CD7B06-89F7-4DCD-87D6-6AB90E290216}"/>
                      </a:ext>
                    </a:extLst>
                  </p:cNvPr>
                  <p:cNvSpPr>
                    <a:spLocks noChangeAspect="1" noChangeArrowheads="1"/>
                  </p:cNvSpPr>
                  <p:nvPr/>
                </p:nvSpPr>
                <p:spPr bwMode="gray">
                  <a:xfrm>
                    <a:off x="1363" y="3162"/>
                    <a:ext cx="259" cy="17"/>
                  </a:xfrm>
                  <a:prstGeom prst="rect">
                    <a:avLst/>
                  </a:prstGeom>
                  <a:solidFill>
                    <a:srgbClr val="ACACAC"/>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endParaRPr lang="ja-JP" altLang="en-US">
                      <a:latin typeface="Meiryo UI" panose="020B0604030504040204" pitchFamily="50" charset="-128"/>
                      <a:ea typeface="Meiryo UI" panose="020B0604030504040204" pitchFamily="50" charset="-128"/>
                    </a:endParaRPr>
                  </a:p>
                </p:txBody>
              </p:sp>
              <p:sp>
                <p:nvSpPr>
                  <p:cNvPr id="578" name="Rectangle 740">
                    <a:extLst>
                      <a:ext uri="{FF2B5EF4-FFF2-40B4-BE49-F238E27FC236}">
                        <a16:creationId xmlns:a16="http://schemas.microsoft.com/office/drawing/2014/main" id="{55AC6B39-EC3F-47BE-BA07-DFE7209F72CC}"/>
                      </a:ext>
                    </a:extLst>
                  </p:cNvPr>
                  <p:cNvSpPr>
                    <a:spLocks noChangeAspect="1" noChangeArrowheads="1"/>
                  </p:cNvSpPr>
                  <p:nvPr/>
                </p:nvSpPr>
                <p:spPr bwMode="gray">
                  <a:xfrm>
                    <a:off x="1363" y="3200"/>
                    <a:ext cx="259" cy="17"/>
                  </a:xfrm>
                  <a:prstGeom prst="rect">
                    <a:avLst/>
                  </a:prstGeom>
                  <a:solidFill>
                    <a:srgbClr val="ACACAC"/>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endParaRPr lang="ja-JP" altLang="en-US">
                      <a:latin typeface="Meiryo UI" panose="020B0604030504040204" pitchFamily="50" charset="-128"/>
                      <a:ea typeface="Meiryo UI" panose="020B0604030504040204" pitchFamily="50" charset="-128"/>
                    </a:endParaRPr>
                  </a:p>
                </p:txBody>
              </p:sp>
              <p:sp>
                <p:nvSpPr>
                  <p:cNvPr id="579" name="Rectangle 741">
                    <a:extLst>
                      <a:ext uri="{FF2B5EF4-FFF2-40B4-BE49-F238E27FC236}">
                        <a16:creationId xmlns:a16="http://schemas.microsoft.com/office/drawing/2014/main" id="{0977505C-0243-4410-8E09-1BA024F27D72}"/>
                      </a:ext>
                    </a:extLst>
                  </p:cNvPr>
                  <p:cNvSpPr>
                    <a:spLocks noChangeAspect="1" noChangeArrowheads="1"/>
                  </p:cNvSpPr>
                  <p:nvPr/>
                </p:nvSpPr>
                <p:spPr bwMode="gray">
                  <a:xfrm>
                    <a:off x="1363" y="3238"/>
                    <a:ext cx="259" cy="17"/>
                  </a:xfrm>
                  <a:prstGeom prst="rect">
                    <a:avLst/>
                  </a:prstGeom>
                  <a:solidFill>
                    <a:srgbClr val="ACACAC"/>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endParaRPr lang="ja-JP" altLang="en-US">
                      <a:latin typeface="Meiryo UI" panose="020B0604030504040204" pitchFamily="50" charset="-128"/>
                      <a:ea typeface="Meiryo UI" panose="020B0604030504040204" pitchFamily="50" charset="-128"/>
                    </a:endParaRPr>
                  </a:p>
                </p:txBody>
              </p:sp>
              <p:sp>
                <p:nvSpPr>
                  <p:cNvPr id="580" name="Rectangle 742">
                    <a:extLst>
                      <a:ext uri="{FF2B5EF4-FFF2-40B4-BE49-F238E27FC236}">
                        <a16:creationId xmlns:a16="http://schemas.microsoft.com/office/drawing/2014/main" id="{3BB088E3-D660-4892-A16A-BBE6213821A9}"/>
                      </a:ext>
                    </a:extLst>
                  </p:cNvPr>
                  <p:cNvSpPr>
                    <a:spLocks noChangeAspect="1" noChangeArrowheads="1"/>
                  </p:cNvSpPr>
                  <p:nvPr/>
                </p:nvSpPr>
                <p:spPr bwMode="gray">
                  <a:xfrm>
                    <a:off x="1363" y="3278"/>
                    <a:ext cx="259" cy="14"/>
                  </a:xfrm>
                  <a:prstGeom prst="rect">
                    <a:avLst/>
                  </a:prstGeom>
                  <a:solidFill>
                    <a:srgbClr val="ACACAC"/>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endParaRPr lang="ja-JP" altLang="en-US">
                      <a:latin typeface="Meiryo UI" panose="020B0604030504040204" pitchFamily="50" charset="-128"/>
                      <a:ea typeface="Meiryo UI" panose="020B0604030504040204" pitchFamily="50" charset="-128"/>
                    </a:endParaRPr>
                  </a:p>
                </p:txBody>
              </p:sp>
              <p:sp>
                <p:nvSpPr>
                  <p:cNvPr id="581" name="Rectangle 743">
                    <a:extLst>
                      <a:ext uri="{FF2B5EF4-FFF2-40B4-BE49-F238E27FC236}">
                        <a16:creationId xmlns:a16="http://schemas.microsoft.com/office/drawing/2014/main" id="{28251B42-EF00-492C-A061-0E3A7C91602A}"/>
                      </a:ext>
                    </a:extLst>
                  </p:cNvPr>
                  <p:cNvSpPr>
                    <a:spLocks noChangeAspect="1" noChangeArrowheads="1"/>
                  </p:cNvSpPr>
                  <p:nvPr/>
                </p:nvSpPr>
                <p:spPr bwMode="gray">
                  <a:xfrm>
                    <a:off x="1363" y="3316"/>
                    <a:ext cx="259" cy="16"/>
                  </a:xfrm>
                  <a:prstGeom prst="rect">
                    <a:avLst/>
                  </a:prstGeom>
                  <a:solidFill>
                    <a:srgbClr val="ACACAC"/>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endParaRPr lang="ja-JP" altLang="en-US">
                      <a:latin typeface="Meiryo UI" panose="020B0604030504040204" pitchFamily="50" charset="-128"/>
                      <a:ea typeface="Meiryo UI" panose="020B0604030504040204" pitchFamily="50" charset="-128"/>
                    </a:endParaRPr>
                  </a:p>
                </p:txBody>
              </p:sp>
              <p:sp>
                <p:nvSpPr>
                  <p:cNvPr id="582" name="Rectangle 744">
                    <a:extLst>
                      <a:ext uri="{FF2B5EF4-FFF2-40B4-BE49-F238E27FC236}">
                        <a16:creationId xmlns:a16="http://schemas.microsoft.com/office/drawing/2014/main" id="{6081D99B-EE92-4F6C-9915-F8BB667A3162}"/>
                      </a:ext>
                    </a:extLst>
                  </p:cNvPr>
                  <p:cNvSpPr>
                    <a:spLocks noChangeAspect="1" noChangeArrowheads="1"/>
                  </p:cNvSpPr>
                  <p:nvPr/>
                </p:nvSpPr>
                <p:spPr bwMode="gray">
                  <a:xfrm>
                    <a:off x="1363" y="3354"/>
                    <a:ext cx="259" cy="16"/>
                  </a:xfrm>
                  <a:prstGeom prst="rect">
                    <a:avLst/>
                  </a:prstGeom>
                  <a:solidFill>
                    <a:srgbClr val="ACACAC"/>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endParaRPr lang="ja-JP" altLang="en-US">
                      <a:latin typeface="Meiryo UI" panose="020B0604030504040204" pitchFamily="50" charset="-128"/>
                      <a:ea typeface="Meiryo UI" panose="020B0604030504040204" pitchFamily="50" charset="-128"/>
                    </a:endParaRPr>
                  </a:p>
                </p:txBody>
              </p:sp>
              <p:sp>
                <p:nvSpPr>
                  <p:cNvPr id="583" name="Rectangle 745">
                    <a:extLst>
                      <a:ext uri="{FF2B5EF4-FFF2-40B4-BE49-F238E27FC236}">
                        <a16:creationId xmlns:a16="http://schemas.microsoft.com/office/drawing/2014/main" id="{1D8DCAA1-2BD9-45FE-AB2D-E6B49D6918BC}"/>
                      </a:ext>
                    </a:extLst>
                  </p:cNvPr>
                  <p:cNvSpPr>
                    <a:spLocks noChangeAspect="1" noChangeArrowheads="1"/>
                  </p:cNvSpPr>
                  <p:nvPr/>
                </p:nvSpPr>
                <p:spPr bwMode="gray">
                  <a:xfrm>
                    <a:off x="1363" y="3391"/>
                    <a:ext cx="259" cy="17"/>
                  </a:xfrm>
                  <a:prstGeom prst="rect">
                    <a:avLst/>
                  </a:prstGeom>
                  <a:solidFill>
                    <a:srgbClr val="ACACAC"/>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endParaRPr lang="ja-JP" altLang="en-US">
                      <a:latin typeface="Meiryo UI" panose="020B0604030504040204" pitchFamily="50" charset="-128"/>
                      <a:ea typeface="Meiryo UI" panose="020B0604030504040204" pitchFamily="50" charset="-128"/>
                    </a:endParaRPr>
                  </a:p>
                </p:txBody>
              </p:sp>
              <p:sp>
                <p:nvSpPr>
                  <p:cNvPr id="584" name="Rectangle 746">
                    <a:extLst>
                      <a:ext uri="{FF2B5EF4-FFF2-40B4-BE49-F238E27FC236}">
                        <a16:creationId xmlns:a16="http://schemas.microsoft.com/office/drawing/2014/main" id="{A0CB978E-4201-46F9-AED6-DF34493CC2C3}"/>
                      </a:ext>
                    </a:extLst>
                  </p:cNvPr>
                  <p:cNvSpPr>
                    <a:spLocks noChangeAspect="1" noChangeArrowheads="1"/>
                  </p:cNvSpPr>
                  <p:nvPr/>
                </p:nvSpPr>
                <p:spPr bwMode="gray">
                  <a:xfrm>
                    <a:off x="1363" y="3429"/>
                    <a:ext cx="259" cy="17"/>
                  </a:xfrm>
                  <a:prstGeom prst="rect">
                    <a:avLst/>
                  </a:prstGeom>
                  <a:solidFill>
                    <a:srgbClr val="ACACAC"/>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endParaRPr lang="ja-JP" altLang="en-US">
                      <a:latin typeface="Meiryo UI" panose="020B0604030504040204" pitchFamily="50" charset="-128"/>
                      <a:ea typeface="Meiryo UI" panose="020B0604030504040204" pitchFamily="50" charset="-128"/>
                    </a:endParaRPr>
                  </a:p>
                </p:txBody>
              </p:sp>
            </p:grpSp>
          </p:grpSp>
          <p:grpSp>
            <p:nvGrpSpPr>
              <p:cNvPr id="547" name="Group 747">
                <a:extLst>
                  <a:ext uri="{FF2B5EF4-FFF2-40B4-BE49-F238E27FC236}">
                    <a16:creationId xmlns:a16="http://schemas.microsoft.com/office/drawing/2014/main" id="{0706CB54-C31E-46B4-8FB0-9EB922423081}"/>
                  </a:ext>
                </a:extLst>
              </p:cNvPr>
              <p:cNvGrpSpPr>
                <a:grpSpLocks noChangeAspect="1"/>
              </p:cNvGrpSpPr>
              <p:nvPr/>
            </p:nvGrpSpPr>
            <p:grpSpPr bwMode="auto">
              <a:xfrm>
                <a:off x="590" y="1544"/>
                <a:ext cx="259" cy="397"/>
                <a:chOff x="1363" y="3049"/>
                <a:chExt cx="259" cy="397"/>
              </a:xfrm>
            </p:grpSpPr>
            <p:sp>
              <p:nvSpPr>
                <p:cNvPr id="548" name="Freeform 748">
                  <a:extLst>
                    <a:ext uri="{FF2B5EF4-FFF2-40B4-BE49-F238E27FC236}">
                      <a16:creationId xmlns:a16="http://schemas.microsoft.com/office/drawing/2014/main" id="{5A973E17-94A5-45A8-B719-8F587820916D}"/>
                    </a:ext>
                  </a:extLst>
                </p:cNvPr>
                <p:cNvSpPr>
                  <a:spLocks noChangeAspect="1"/>
                </p:cNvSpPr>
                <p:nvPr/>
              </p:nvSpPr>
              <p:spPr bwMode="gray">
                <a:xfrm>
                  <a:off x="1511" y="3049"/>
                  <a:ext cx="40" cy="17"/>
                </a:xfrm>
                <a:custGeom>
                  <a:avLst/>
                  <a:gdLst>
                    <a:gd name="T0" fmla="*/ 40 w 40"/>
                    <a:gd name="T1" fmla="*/ 0 h 17"/>
                    <a:gd name="T2" fmla="*/ 17 w 40"/>
                    <a:gd name="T3" fmla="*/ 0 h 17"/>
                    <a:gd name="T4" fmla="*/ 0 w 40"/>
                    <a:gd name="T5" fmla="*/ 17 h 17"/>
                    <a:gd name="T6" fmla="*/ 26 w 40"/>
                    <a:gd name="T7" fmla="*/ 17 h 17"/>
                    <a:gd name="T8" fmla="*/ 40 w 40"/>
                    <a:gd name="T9" fmla="*/ 0 h 17"/>
                  </a:gdLst>
                  <a:ahLst/>
                  <a:cxnLst>
                    <a:cxn ang="0">
                      <a:pos x="T0" y="T1"/>
                    </a:cxn>
                    <a:cxn ang="0">
                      <a:pos x="T2" y="T3"/>
                    </a:cxn>
                    <a:cxn ang="0">
                      <a:pos x="T4" y="T5"/>
                    </a:cxn>
                    <a:cxn ang="0">
                      <a:pos x="T6" y="T7"/>
                    </a:cxn>
                    <a:cxn ang="0">
                      <a:pos x="T8" y="T9"/>
                    </a:cxn>
                  </a:cxnLst>
                  <a:rect l="0" t="0" r="r" b="b"/>
                  <a:pathLst>
                    <a:path w="40" h="17">
                      <a:moveTo>
                        <a:pt x="40" y="0"/>
                      </a:moveTo>
                      <a:lnTo>
                        <a:pt x="17" y="0"/>
                      </a:lnTo>
                      <a:lnTo>
                        <a:pt x="0" y="17"/>
                      </a:lnTo>
                      <a:lnTo>
                        <a:pt x="26" y="17"/>
                      </a:lnTo>
                      <a:lnTo>
                        <a:pt x="40" y="0"/>
                      </a:lnTo>
                      <a:close/>
                    </a:path>
                  </a:pathLst>
                </a:custGeom>
                <a:solidFill>
                  <a:srgbClr val="E1E1E1"/>
                </a:solidFill>
                <a:ln>
                  <a:noFill/>
                </a:ln>
                <a:effectLst/>
                <a:extLst>
                  <a:ext uri="{91240B29-F687-4F45-9708-019B960494DF}">
                    <a14:hiddenLine xmlns:a14="http://schemas.microsoft.com/office/drawing/2010/main" w="9525" cap="flat"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endParaRPr lang="ja-JP" altLang="en-US">
                    <a:latin typeface="Meiryo UI" panose="020B0604030504040204" pitchFamily="50" charset="-128"/>
                    <a:ea typeface="Meiryo UI" panose="020B0604030504040204" pitchFamily="50" charset="-128"/>
                  </a:endParaRPr>
                </a:p>
              </p:txBody>
            </p:sp>
            <p:sp>
              <p:nvSpPr>
                <p:cNvPr id="549" name="Freeform 749">
                  <a:extLst>
                    <a:ext uri="{FF2B5EF4-FFF2-40B4-BE49-F238E27FC236}">
                      <a16:creationId xmlns:a16="http://schemas.microsoft.com/office/drawing/2014/main" id="{9F3DD281-96EF-4EDE-9455-DE79C41A3FA8}"/>
                    </a:ext>
                  </a:extLst>
                </p:cNvPr>
                <p:cNvSpPr>
                  <a:spLocks noChangeAspect="1"/>
                </p:cNvSpPr>
                <p:nvPr/>
              </p:nvSpPr>
              <p:spPr bwMode="gray">
                <a:xfrm>
                  <a:off x="1478" y="3087"/>
                  <a:ext cx="40" cy="16"/>
                </a:xfrm>
                <a:custGeom>
                  <a:avLst/>
                  <a:gdLst>
                    <a:gd name="T0" fmla="*/ 40 w 40"/>
                    <a:gd name="T1" fmla="*/ 0 h 16"/>
                    <a:gd name="T2" fmla="*/ 15 w 40"/>
                    <a:gd name="T3" fmla="*/ 0 h 16"/>
                    <a:gd name="T4" fmla="*/ 0 w 40"/>
                    <a:gd name="T5" fmla="*/ 16 h 16"/>
                    <a:gd name="T6" fmla="*/ 26 w 40"/>
                    <a:gd name="T7" fmla="*/ 16 h 16"/>
                    <a:gd name="T8" fmla="*/ 40 w 40"/>
                    <a:gd name="T9" fmla="*/ 0 h 16"/>
                  </a:gdLst>
                  <a:ahLst/>
                  <a:cxnLst>
                    <a:cxn ang="0">
                      <a:pos x="T0" y="T1"/>
                    </a:cxn>
                    <a:cxn ang="0">
                      <a:pos x="T2" y="T3"/>
                    </a:cxn>
                    <a:cxn ang="0">
                      <a:pos x="T4" y="T5"/>
                    </a:cxn>
                    <a:cxn ang="0">
                      <a:pos x="T6" y="T7"/>
                    </a:cxn>
                    <a:cxn ang="0">
                      <a:pos x="T8" y="T9"/>
                    </a:cxn>
                  </a:cxnLst>
                  <a:rect l="0" t="0" r="r" b="b"/>
                  <a:pathLst>
                    <a:path w="40" h="16">
                      <a:moveTo>
                        <a:pt x="40" y="0"/>
                      </a:moveTo>
                      <a:lnTo>
                        <a:pt x="15" y="0"/>
                      </a:lnTo>
                      <a:lnTo>
                        <a:pt x="0" y="16"/>
                      </a:lnTo>
                      <a:lnTo>
                        <a:pt x="26" y="16"/>
                      </a:lnTo>
                      <a:lnTo>
                        <a:pt x="40" y="0"/>
                      </a:lnTo>
                      <a:close/>
                    </a:path>
                  </a:pathLst>
                </a:custGeom>
                <a:solidFill>
                  <a:srgbClr val="E1E1E1"/>
                </a:solidFill>
                <a:ln>
                  <a:noFill/>
                </a:ln>
                <a:effectLst/>
                <a:extLst>
                  <a:ext uri="{91240B29-F687-4F45-9708-019B960494DF}">
                    <a14:hiddenLine xmlns:a14="http://schemas.microsoft.com/office/drawing/2010/main" w="9525" cap="flat"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endParaRPr lang="ja-JP" altLang="en-US">
                    <a:latin typeface="Meiryo UI" panose="020B0604030504040204" pitchFamily="50" charset="-128"/>
                    <a:ea typeface="Meiryo UI" panose="020B0604030504040204" pitchFamily="50" charset="-128"/>
                  </a:endParaRPr>
                </a:p>
              </p:txBody>
            </p:sp>
            <p:sp>
              <p:nvSpPr>
                <p:cNvPr id="550" name="Freeform 750">
                  <a:extLst>
                    <a:ext uri="{FF2B5EF4-FFF2-40B4-BE49-F238E27FC236}">
                      <a16:creationId xmlns:a16="http://schemas.microsoft.com/office/drawing/2014/main" id="{70A9BA56-5489-41CB-BD9E-4C2F246F7929}"/>
                    </a:ext>
                  </a:extLst>
                </p:cNvPr>
                <p:cNvSpPr>
                  <a:spLocks noChangeAspect="1"/>
                </p:cNvSpPr>
                <p:nvPr/>
              </p:nvSpPr>
              <p:spPr bwMode="gray">
                <a:xfrm>
                  <a:off x="1443" y="3125"/>
                  <a:ext cx="40" cy="16"/>
                </a:xfrm>
                <a:custGeom>
                  <a:avLst/>
                  <a:gdLst>
                    <a:gd name="T0" fmla="*/ 40 w 40"/>
                    <a:gd name="T1" fmla="*/ 0 h 16"/>
                    <a:gd name="T2" fmla="*/ 16 w 40"/>
                    <a:gd name="T3" fmla="*/ 0 h 16"/>
                    <a:gd name="T4" fmla="*/ 0 w 40"/>
                    <a:gd name="T5" fmla="*/ 16 h 16"/>
                    <a:gd name="T6" fmla="*/ 26 w 40"/>
                    <a:gd name="T7" fmla="*/ 16 h 16"/>
                    <a:gd name="T8" fmla="*/ 40 w 40"/>
                    <a:gd name="T9" fmla="*/ 0 h 16"/>
                  </a:gdLst>
                  <a:ahLst/>
                  <a:cxnLst>
                    <a:cxn ang="0">
                      <a:pos x="T0" y="T1"/>
                    </a:cxn>
                    <a:cxn ang="0">
                      <a:pos x="T2" y="T3"/>
                    </a:cxn>
                    <a:cxn ang="0">
                      <a:pos x="T4" y="T5"/>
                    </a:cxn>
                    <a:cxn ang="0">
                      <a:pos x="T6" y="T7"/>
                    </a:cxn>
                    <a:cxn ang="0">
                      <a:pos x="T8" y="T9"/>
                    </a:cxn>
                  </a:cxnLst>
                  <a:rect l="0" t="0" r="r" b="b"/>
                  <a:pathLst>
                    <a:path w="40" h="16">
                      <a:moveTo>
                        <a:pt x="40" y="0"/>
                      </a:moveTo>
                      <a:lnTo>
                        <a:pt x="16" y="0"/>
                      </a:lnTo>
                      <a:lnTo>
                        <a:pt x="0" y="16"/>
                      </a:lnTo>
                      <a:lnTo>
                        <a:pt x="26" y="16"/>
                      </a:lnTo>
                      <a:lnTo>
                        <a:pt x="40" y="0"/>
                      </a:lnTo>
                      <a:close/>
                    </a:path>
                  </a:pathLst>
                </a:custGeom>
                <a:solidFill>
                  <a:srgbClr val="E1E1E1"/>
                </a:solidFill>
                <a:ln>
                  <a:noFill/>
                </a:ln>
                <a:effectLst/>
                <a:extLst>
                  <a:ext uri="{91240B29-F687-4F45-9708-019B960494DF}">
                    <a14:hiddenLine xmlns:a14="http://schemas.microsoft.com/office/drawing/2010/main" w="9525" cap="flat"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endParaRPr lang="ja-JP" altLang="en-US">
                    <a:latin typeface="Meiryo UI" panose="020B0604030504040204" pitchFamily="50" charset="-128"/>
                    <a:ea typeface="Meiryo UI" panose="020B0604030504040204" pitchFamily="50" charset="-128"/>
                  </a:endParaRPr>
                </a:p>
              </p:txBody>
            </p:sp>
            <p:sp>
              <p:nvSpPr>
                <p:cNvPr id="551" name="Freeform 751">
                  <a:extLst>
                    <a:ext uri="{FF2B5EF4-FFF2-40B4-BE49-F238E27FC236}">
                      <a16:creationId xmlns:a16="http://schemas.microsoft.com/office/drawing/2014/main" id="{44C514AD-B48A-47D0-8E71-140553126C7F}"/>
                    </a:ext>
                  </a:extLst>
                </p:cNvPr>
                <p:cNvSpPr>
                  <a:spLocks noChangeAspect="1"/>
                </p:cNvSpPr>
                <p:nvPr/>
              </p:nvSpPr>
              <p:spPr bwMode="gray">
                <a:xfrm>
                  <a:off x="1410" y="3162"/>
                  <a:ext cx="40" cy="17"/>
                </a:xfrm>
                <a:custGeom>
                  <a:avLst/>
                  <a:gdLst>
                    <a:gd name="T0" fmla="*/ 40 w 40"/>
                    <a:gd name="T1" fmla="*/ 0 h 17"/>
                    <a:gd name="T2" fmla="*/ 14 w 40"/>
                    <a:gd name="T3" fmla="*/ 0 h 17"/>
                    <a:gd name="T4" fmla="*/ 0 w 40"/>
                    <a:gd name="T5" fmla="*/ 17 h 17"/>
                    <a:gd name="T6" fmla="*/ 26 w 40"/>
                    <a:gd name="T7" fmla="*/ 17 h 17"/>
                    <a:gd name="T8" fmla="*/ 40 w 40"/>
                    <a:gd name="T9" fmla="*/ 0 h 17"/>
                  </a:gdLst>
                  <a:ahLst/>
                  <a:cxnLst>
                    <a:cxn ang="0">
                      <a:pos x="T0" y="T1"/>
                    </a:cxn>
                    <a:cxn ang="0">
                      <a:pos x="T2" y="T3"/>
                    </a:cxn>
                    <a:cxn ang="0">
                      <a:pos x="T4" y="T5"/>
                    </a:cxn>
                    <a:cxn ang="0">
                      <a:pos x="T6" y="T7"/>
                    </a:cxn>
                    <a:cxn ang="0">
                      <a:pos x="T8" y="T9"/>
                    </a:cxn>
                  </a:cxnLst>
                  <a:rect l="0" t="0" r="r" b="b"/>
                  <a:pathLst>
                    <a:path w="40" h="17">
                      <a:moveTo>
                        <a:pt x="40" y="0"/>
                      </a:moveTo>
                      <a:lnTo>
                        <a:pt x="14" y="0"/>
                      </a:lnTo>
                      <a:lnTo>
                        <a:pt x="0" y="17"/>
                      </a:lnTo>
                      <a:lnTo>
                        <a:pt x="26" y="17"/>
                      </a:lnTo>
                      <a:lnTo>
                        <a:pt x="40" y="0"/>
                      </a:lnTo>
                      <a:close/>
                    </a:path>
                  </a:pathLst>
                </a:custGeom>
                <a:solidFill>
                  <a:srgbClr val="E1E1E1"/>
                </a:solidFill>
                <a:ln>
                  <a:noFill/>
                </a:ln>
                <a:effectLst/>
                <a:extLst>
                  <a:ext uri="{91240B29-F687-4F45-9708-019B960494DF}">
                    <a14:hiddenLine xmlns:a14="http://schemas.microsoft.com/office/drawing/2010/main" w="9525" cap="flat"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endParaRPr lang="ja-JP" altLang="en-US">
                    <a:latin typeface="Meiryo UI" panose="020B0604030504040204" pitchFamily="50" charset="-128"/>
                    <a:ea typeface="Meiryo UI" panose="020B0604030504040204" pitchFamily="50" charset="-128"/>
                  </a:endParaRPr>
                </a:p>
              </p:txBody>
            </p:sp>
            <p:sp>
              <p:nvSpPr>
                <p:cNvPr id="552" name="Freeform 752">
                  <a:extLst>
                    <a:ext uri="{FF2B5EF4-FFF2-40B4-BE49-F238E27FC236}">
                      <a16:creationId xmlns:a16="http://schemas.microsoft.com/office/drawing/2014/main" id="{96F5B4F4-ED00-4026-B504-466ECA735D52}"/>
                    </a:ext>
                  </a:extLst>
                </p:cNvPr>
                <p:cNvSpPr>
                  <a:spLocks noChangeAspect="1"/>
                </p:cNvSpPr>
                <p:nvPr/>
              </p:nvSpPr>
              <p:spPr bwMode="gray">
                <a:xfrm>
                  <a:off x="1375" y="3200"/>
                  <a:ext cx="40" cy="17"/>
                </a:xfrm>
                <a:custGeom>
                  <a:avLst/>
                  <a:gdLst>
                    <a:gd name="T0" fmla="*/ 40 w 40"/>
                    <a:gd name="T1" fmla="*/ 0 h 17"/>
                    <a:gd name="T2" fmla="*/ 14 w 40"/>
                    <a:gd name="T3" fmla="*/ 0 h 17"/>
                    <a:gd name="T4" fmla="*/ 0 w 40"/>
                    <a:gd name="T5" fmla="*/ 17 h 17"/>
                    <a:gd name="T6" fmla="*/ 26 w 40"/>
                    <a:gd name="T7" fmla="*/ 17 h 17"/>
                    <a:gd name="T8" fmla="*/ 40 w 40"/>
                    <a:gd name="T9" fmla="*/ 0 h 17"/>
                  </a:gdLst>
                  <a:ahLst/>
                  <a:cxnLst>
                    <a:cxn ang="0">
                      <a:pos x="T0" y="T1"/>
                    </a:cxn>
                    <a:cxn ang="0">
                      <a:pos x="T2" y="T3"/>
                    </a:cxn>
                    <a:cxn ang="0">
                      <a:pos x="T4" y="T5"/>
                    </a:cxn>
                    <a:cxn ang="0">
                      <a:pos x="T6" y="T7"/>
                    </a:cxn>
                    <a:cxn ang="0">
                      <a:pos x="T8" y="T9"/>
                    </a:cxn>
                  </a:cxnLst>
                  <a:rect l="0" t="0" r="r" b="b"/>
                  <a:pathLst>
                    <a:path w="40" h="17">
                      <a:moveTo>
                        <a:pt x="40" y="0"/>
                      </a:moveTo>
                      <a:lnTo>
                        <a:pt x="14" y="0"/>
                      </a:lnTo>
                      <a:lnTo>
                        <a:pt x="0" y="17"/>
                      </a:lnTo>
                      <a:lnTo>
                        <a:pt x="26" y="17"/>
                      </a:lnTo>
                      <a:lnTo>
                        <a:pt x="40" y="0"/>
                      </a:lnTo>
                      <a:close/>
                    </a:path>
                  </a:pathLst>
                </a:custGeom>
                <a:solidFill>
                  <a:srgbClr val="E1E1E1"/>
                </a:solidFill>
                <a:ln>
                  <a:noFill/>
                </a:ln>
                <a:effectLst/>
                <a:extLst>
                  <a:ext uri="{91240B29-F687-4F45-9708-019B960494DF}">
                    <a14:hiddenLine xmlns:a14="http://schemas.microsoft.com/office/drawing/2010/main" w="9525" cap="flat"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endParaRPr lang="ja-JP" altLang="en-US">
                    <a:latin typeface="Meiryo UI" panose="020B0604030504040204" pitchFamily="50" charset="-128"/>
                    <a:ea typeface="Meiryo UI" panose="020B0604030504040204" pitchFamily="50" charset="-128"/>
                  </a:endParaRPr>
                </a:p>
              </p:txBody>
            </p:sp>
            <p:sp>
              <p:nvSpPr>
                <p:cNvPr id="553" name="Freeform 753">
                  <a:extLst>
                    <a:ext uri="{FF2B5EF4-FFF2-40B4-BE49-F238E27FC236}">
                      <a16:creationId xmlns:a16="http://schemas.microsoft.com/office/drawing/2014/main" id="{77956686-167D-41FA-8F8A-5EC8310F0DB7}"/>
                    </a:ext>
                  </a:extLst>
                </p:cNvPr>
                <p:cNvSpPr>
                  <a:spLocks noChangeAspect="1"/>
                </p:cNvSpPr>
                <p:nvPr/>
              </p:nvSpPr>
              <p:spPr bwMode="gray">
                <a:xfrm>
                  <a:off x="1363" y="3238"/>
                  <a:ext cx="19" cy="17"/>
                </a:xfrm>
                <a:custGeom>
                  <a:avLst/>
                  <a:gdLst>
                    <a:gd name="T0" fmla="*/ 0 w 19"/>
                    <a:gd name="T1" fmla="*/ 0 h 17"/>
                    <a:gd name="T2" fmla="*/ 0 w 19"/>
                    <a:gd name="T3" fmla="*/ 17 h 17"/>
                    <a:gd name="T4" fmla="*/ 2 w 19"/>
                    <a:gd name="T5" fmla="*/ 17 h 17"/>
                    <a:gd name="T6" fmla="*/ 19 w 19"/>
                    <a:gd name="T7" fmla="*/ 0 h 17"/>
                    <a:gd name="T8" fmla="*/ 0 w 19"/>
                    <a:gd name="T9" fmla="*/ 0 h 17"/>
                  </a:gdLst>
                  <a:ahLst/>
                  <a:cxnLst>
                    <a:cxn ang="0">
                      <a:pos x="T0" y="T1"/>
                    </a:cxn>
                    <a:cxn ang="0">
                      <a:pos x="T2" y="T3"/>
                    </a:cxn>
                    <a:cxn ang="0">
                      <a:pos x="T4" y="T5"/>
                    </a:cxn>
                    <a:cxn ang="0">
                      <a:pos x="T6" y="T7"/>
                    </a:cxn>
                    <a:cxn ang="0">
                      <a:pos x="T8" y="T9"/>
                    </a:cxn>
                  </a:cxnLst>
                  <a:rect l="0" t="0" r="r" b="b"/>
                  <a:pathLst>
                    <a:path w="19" h="17">
                      <a:moveTo>
                        <a:pt x="0" y="0"/>
                      </a:moveTo>
                      <a:lnTo>
                        <a:pt x="0" y="17"/>
                      </a:lnTo>
                      <a:lnTo>
                        <a:pt x="2" y="17"/>
                      </a:lnTo>
                      <a:lnTo>
                        <a:pt x="19" y="0"/>
                      </a:lnTo>
                      <a:lnTo>
                        <a:pt x="0" y="0"/>
                      </a:lnTo>
                      <a:close/>
                    </a:path>
                  </a:pathLst>
                </a:custGeom>
                <a:solidFill>
                  <a:srgbClr val="E1E1E1"/>
                </a:solidFill>
                <a:ln>
                  <a:noFill/>
                </a:ln>
                <a:effectLst/>
                <a:extLst>
                  <a:ext uri="{91240B29-F687-4F45-9708-019B960494DF}">
                    <a14:hiddenLine xmlns:a14="http://schemas.microsoft.com/office/drawing/2010/main" w="9525" cap="flat"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endParaRPr lang="ja-JP" altLang="en-US">
                    <a:latin typeface="Meiryo UI" panose="020B0604030504040204" pitchFamily="50" charset="-128"/>
                    <a:ea typeface="Meiryo UI" panose="020B0604030504040204" pitchFamily="50" charset="-128"/>
                  </a:endParaRPr>
                </a:p>
              </p:txBody>
            </p:sp>
            <p:sp>
              <p:nvSpPr>
                <p:cNvPr id="554" name="Freeform 754">
                  <a:extLst>
                    <a:ext uri="{FF2B5EF4-FFF2-40B4-BE49-F238E27FC236}">
                      <a16:creationId xmlns:a16="http://schemas.microsoft.com/office/drawing/2014/main" id="{1C06FA96-E25F-4F13-887D-19284E83A447}"/>
                    </a:ext>
                  </a:extLst>
                </p:cNvPr>
                <p:cNvSpPr>
                  <a:spLocks noChangeAspect="1"/>
                </p:cNvSpPr>
                <p:nvPr/>
              </p:nvSpPr>
              <p:spPr bwMode="gray">
                <a:xfrm>
                  <a:off x="1575" y="3049"/>
                  <a:ext cx="47" cy="17"/>
                </a:xfrm>
                <a:custGeom>
                  <a:avLst/>
                  <a:gdLst>
                    <a:gd name="T0" fmla="*/ 47 w 47"/>
                    <a:gd name="T1" fmla="*/ 17 h 17"/>
                    <a:gd name="T2" fmla="*/ 47 w 47"/>
                    <a:gd name="T3" fmla="*/ 0 h 17"/>
                    <a:gd name="T4" fmla="*/ 14 w 47"/>
                    <a:gd name="T5" fmla="*/ 0 h 17"/>
                    <a:gd name="T6" fmla="*/ 0 w 47"/>
                    <a:gd name="T7" fmla="*/ 17 h 17"/>
                    <a:gd name="T8" fmla="*/ 47 w 47"/>
                    <a:gd name="T9" fmla="*/ 17 h 17"/>
                  </a:gdLst>
                  <a:ahLst/>
                  <a:cxnLst>
                    <a:cxn ang="0">
                      <a:pos x="T0" y="T1"/>
                    </a:cxn>
                    <a:cxn ang="0">
                      <a:pos x="T2" y="T3"/>
                    </a:cxn>
                    <a:cxn ang="0">
                      <a:pos x="T4" y="T5"/>
                    </a:cxn>
                    <a:cxn ang="0">
                      <a:pos x="T6" y="T7"/>
                    </a:cxn>
                    <a:cxn ang="0">
                      <a:pos x="T8" y="T9"/>
                    </a:cxn>
                  </a:cxnLst>
                  <a:rect l="0" t="0" r="r" b="b"/>
                  <a:pathLst>
                    <a:path w="47" h="17">
                      <a:moveTo>
                        <a:pt x="47" y="17"/>
                      </a:moveTo>
                      <a:lnTo>
                        <a:pt x="47" y="0"/>
                      </a:lnTo>
                      <a:lnTo>
                        <a:pt x="14" y="0"/>
                      </a:lnTo>
                      <a:lnTo>
                        <a:pt x="0" y="17"/>
                      </a:lnTo>
                      <a:lnTo>
                        <a:pt x="47" y="17"/>
                      </a:lnTo>
                      <a:close/>
                    </a:path>
                  </a:pathLst>
                </a:custGeom>
                <a:solidFill>
                  <a:srgbClr val="E1E1E1"/>
                </a:solidFill>
                <a:ln>
                  <a:noFill/>
                </a:ln>
                <a:effectLst/>
                <a:extLst>
                  <a:ext uri="{91240B29-F687-4F45-9708-019B960494DF}">
                    <a14:hiddenLine xmlns:a14="http://schemas.microsoft.com/office/drawing/2010/main" w="9525" cap="flat"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endParaRPr lang="ja-JP" altLang="en-US">
                    <a:latin typeface="Meiryo UI" panose="020B0604030504040204" pitchFamily="50" charset="-128"/>
                    <a:ea typeface="Meiryo UI" panose="020B0604030504040204" pitchFamily="50" charset="-128"/>
                  </a:endParaRPr>
                </a:p>
              </p:txBody>
            </p:sp>
            <p:sp>
              <p:nvSpPr>
                <p:cNvPr id="555" name="Freeform 755">
                  <a:extLst>
                    <a:ext uri="{FF2B5EF4-FFF2-40B4-BE49-F238E27FC236}">
                      <a16:creationId xmlns:a16="http://schemas.microsoft.com/office/drawing/2014/main" id="{721319E4-0401-4FD3-8A05-D2210115A191}"/>
                    </a:ext>
                  </a:extLst>
                </p:cNvPr>
                <p:cNvSpPr>
                  <a:spLocks noChangeAspect="1"/>
                </p:cNvSpPr>
                <p:nvPr/>
              </p:nvSpPr>
              <p:spPr bwMode="gray">
                <a:xfrm>
                  <a:off x="1540" y="3087"/>
                  <a:ext cx="78" cy="16"/>
                </a:xfrm>
                <a:custGeom>
                  <a:avLst/>
                  <a:gdLst>
                    <a:gd name="T0" fmla="*/ 0 w 78"/>
                    <a:gd name="T1" fmla="*/ 16 h 16"/>
                    <a:gd name="T2" fmla="*/ 63 w 78"/>
                    <a:gd name="T3" fmla="*/ 16 h 16"/>
                    <a:gd name="T4" fmla="*/ 78 w 78"/>
                    <a:gd name="T5" fmla="*/ 0 h 16"/>
                    <a:gd name="T6" fmla="*/ 14 w 78"/>
                    <a:gd name="T7" fmla="*/ 0 h 16"/>
                    <a:gd name="T8" fmla="*/ 0 w 78"/>
                    <a:gd name="T9" fmla="*/ 16 h 16"/>
                  </a:gdLst>
                  <a:ahLst/>
                  <a:cxnLst>
                    <a:cxn ang="0">
                      <a:pos x="T0" y="T1"/>
                    </a:cxn>
                    <a:cxn ang="0">
                      <a:pos x="T2" y="T3"/>
                    </a:cxn>
                    <a:cxn ang="0">
                      <a:pos x="T4" y="T5"/>
                    </a:cxn>
                    <a:cxn ang="0">
                      <a:pos x="T6" y="T7"/>
                    </a:cxn>
                    <a:cxn ang="0">
                      <a:pos x="T8" y="T9"/>
                    </a:cxn>
                  </a:cxnLst>
                  <a:rect l="0" t="0" r="r" b="b"/>
                  <a:pathLst>
                    <a:path w="78" h="16">
                      <a:moveTo>
                        <a:pt x="0" y="16"/>
                      </a:moveTo>
                      <a:lnTo>
                        <a:pt x="63" y="16"/>
                      </a:lnTo>
                      <a:lnTo>
                        <a:pt x="78" y="0"/>
                      </a:lnTo>
                      <a:lnTo>
                        <a:pt x="14" y="0"/>
                      </a:lnTo>
                      <a:lnTo>
                        <a:pt x="0" y="16"/>
                      </a:lnTo>
                      <a:close/>
                    </a:path>
                  </a:pathLst>
                </a:custGeom>
                <a:solidFill>
                  <a:srgbClr val="E1E1E1"/>
                </a:solidFill>
                <a:ln>
                  <a:noFill/>
                </a:ln>
                <a:effectLst/>
                <a:extLst>
                  <a:ext uri="{91240B29-F687-4F45-9708-019B960494DF}">
                    <a14:hiddenLine xmlns:a14="http://schemas.microsoft.com/office/drawing/2010/main" w="9525" cap="flat"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endParaRPr lang="ja-JP" altLang="en-US">
                    <a:latin typeface="Meiryo UI" panose="020B0604030504040204" pitchFamily="50" charset="-128"/>
                    <a:ea typeface="Meiryo UI" panose="020B0604030504040204" pitchFamily="50" charset="-128"/>
                  </a:endParaRPr>
                </a:p>
              </p:txBody>
            </p:sp>
            <p:sp>
              <p:nvSpPr>
                <p:cNvPr id="556" name="Freeform 756">
                  <a:extLst>
                    <a:ext uri="{FF2B5EF4-FFF2-40B4-BE49-F238E27FC236}">
                      <a16:creationId xmlns:a16="http://schemas.microsoft.com/office/drawing/2014/main" id="{F7961242-317F-4FF2-9C5D-BC015F2F4A94}"/>
                    </a:ext>
                  </a:extLst>
                </p:cNvPr>
                <p:cNvSpPr>
                  <a:spLocks noChangeAspect="1"/>
                </p:cNvSpPr>
                <p:nvPr/>
              </p:nvSpPr>
              <p:spPr bwMode="gray">
                <a:xfrm>
                  <a:off x="1507" y="3125"/>
                  <a:ext cx="77" cy="16"/>
                </a:xfrm>
                <a:custGeom>
                  <a:avLst/>
                  <a:gdLst>
                    <a:gd name="T0" fmla="*/ 0 w 77"/>
                    <a:gd name="T1" fmla="*/ 16 h 16"/>
                    <a:gd name="T2" fmla="*/ 63 w 77"/>
                    <a:gd name="T3" fmla="*/ 16 h 16"/>
                    <a:gd name="T4" fmla="*/ 77 w 77"/>
                    <a:gd name="T5" fmla="*/ 0 h 16"/>
                    <a:gd name="T6" fmla="*/ 14 w 77"/>
                    <a:gd name="T7" fmla="*/ 0 h 16"/>
                    <a:gd name="T8" fmla="*/ 0 w 77"/>
                    <a:gd name="T9" fmla="*/ 16 h 16"/>
                  </a:gdLst>
                  <a:ahLst/>
                  <a:cxnLst>
                    <a:cxn ang="0">
                      <a:pos x="T0" y="T1"/>
                    </a:cxn>
                    <a:cxn ang="0">
                      <a:pos x="T2" y="T3"/>
                    </a:cxn>
                    <a:cxn ang="0">
                      <a:pos x="T4" y="T5"/>
                    </a:cxn>
                    <a:cxn ang="0">
                      <a:pos x="T6" y="T7"/>
                    </a:cxn>
                    <a:cxn ang="0">
                      <a:pos x="T8" y="T9"/>
                    </a:cxn>
                  </a:cxnLst>
                  <a:rect l="0" t="0" r="r" b="b"/>
                  <a:pathLst>
                    <a:path w="77" h="16">
                      <a:moveTo>
                        <a:pt x="0" y="16"/>
                      </a:moveTo>
                      <a:lnTo>
                        <a:pt x="63" y="16"/>
                      </a:lnTo>
                      <a:lnTo>
                        <a:pt x="77" y="0"/>
                      </a:lnTo>
                      <a:lnTo>
                        <a:pt x="14" y="0"/>
                      </a:lnTo>
                      <a:lnTo>
                        <a:pt x="0" y="16"/>
                      </a:lnTo>
                      <a:close/>
                    </a:path>
                  </a:pathLst>
                </a:custGeom>
                <a:solidFill>
                  <a:srgbClr val="E1E1E1"/>
                </a:solidFill>
                <a:ln>
                  <a:noFill/>
                </a:ln>
                <a:effectLst/>
                <a:extLst>
                  <a:ext uri="{91240B29-F687-4F45-9708-019B960494DF}">
                    <a14:hiddenLine xmlns:a14="http://schemas.microsoft.com/office/drawing/2010/main" w="9525" cap="flat"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endParaRPr lang="ja-JP" altLang="en-US">
                    <a:latin typeface="Meiryo UI" panose="020B0604030504040204" pitchFamily="50" charset="-128"/>
                    <a:ea typeface="Meiryo UI" panose="020B0604030504040204" pitchFamily="50" charset="-128"/>
                  </a:endParaRPr>
                </a:p>
              </p:txBody>
            </p:sp>
            <p:sp>
              <p:nvSpPr>
                <p:cNvPr id="557" name="Freeform 757">
                  <a:extLst>
                    <a:ext uri="{FF2B5EF4-FFF2-40B4-BE49-F238E27FC236}">
                      <a16:creationId xmlns:a16="http://schemas.microsoft.com/office/drawing/2014/main" id="{5B9BA3E6-4117-4AF7-AE1C-2D0F42DB73CF}"/>
                    </a:ext>
                  </a:extLst>
                </p:cNvPr>
                <p:cNvSpPr>
                  <a:spLocks noChangeAspect="1"/>
                </p:cNvSpPr>
                <p:nvPr/>
              </p:nvSpPr>
              <p:spPr bwMode="gray">
                <a:xfrm>
                  <a:off x="1471" y="3162"/>
                  <a:ext cx="78" cy="17"/>
                </a:xfrm>
                <a:custGeom>
                  <a:avLst/>
                  <a:gdLst>
                    <a:gd name="T0" fmla="*/ 0 w 78"/>
                    <a:gd name="T1" fmla="*/ 17 h 17"/>
                    <a:gd name="T2" fmla="*/ 64 w 78"/>
                    <a:gd name="T3" fmla="*/ 17 h 17"/>
                    <a:gd name="T4" fmla="*/ 78 w 78"/>
                    <a:gd name="T5" fmla="*/ 0 h 17"/>
                    <a:gd name="T6" fmla="*/ 14 w 78"/>
                    <a:gd name="T7" fmla="*/ 0 h 17"/>
                    <a:gd name="T8" fmla="*/ 0 w 78"/>
                    <a:gd name="T9" fmla="*/ 17 h 17"/>
                  </a:gdLst>
                  <a:ahLst/>
                  <a:cxnLst>
                    <a:cxn ang="0">
                      <a:pos x="T0" y="T1"/>
                    </a:cxn>
                    <a:cxn ang="0">
                      <a:pos x="T2" y="T3"/>
                    </a:cxn>
                    <a:cxn ang="0">
                      <a:pos x="T4" y="T5"/>
                    </a:cxn>
                    <a:cxn ang="0">
                      <a:pos x="T6" y="T7"/>
                    </a:cxn>
                    <a:cxn ang="0">
                      <a:pos x="T8" y="T9"/>
                    </a:cxn>
                  </a:cxnLst>
                  <a:rect l="0" t="0" r="r" b="b"/>
                  <a:pathLst>
                    <a:path w="78" h="17">
                      <a:moveTo>
                        <a:pt x="0" y="17"/>
                      </a:moveTo>
                      <a:lnTo>
                        <a:pt x="64" y="17"/>
                      </a:lnTo>
                      <a:lnTo>
                        <a:pt x="78" y="0"/>
                      </a:lnTo>
                      <a:lnTo>
                        <a:pt x="14" y="0"/>
                      </a:lnTo>
                      <a:lnTo>
                        <a:pt x="0" y="17"/>
                      </a:lnTo>
                      <a:close/>
                    </a:path>
                  </a:pathLst>
                </a:custGeom>
                <a:solidFill>
                  <a:srgbClr val="E1E1E1"/>
                </a:solidFill>
                <a:ln>
                  <a:noFill/>
                </a:ln>
                <a:effectLst/>
                <a:extLst>
                  <a:ext uri="{91240B29-F687-4F45-9708-019B960494DF}">
                    <a14:hiddenLine xmlns:a14="http://schemas.microsoft.com/office/drawing/2010/main" w="9525" cap="flat"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endParaRPr lang="ja-JP" altLang="en-US">
                    <a:latin typeface="Meiryo UI" panose="020B0604030504040204" pitchFamily="50" charset="-128"/>
                    <a:ea typeface="Meiryo UI" panose="020B0604030504040204" pitchFamily="50" charset="-128"/>
                  </a:endParaRPr>
                </a:p>
              </p:txBody>
            </p:sp>
            <p:sp>
              <p:nvSpPr>
                <p:cNvPr id="558" name="Freeform 758">
                  <a:extLst>
                    <a:ext uri="{FF2B5EF4-FFF2-40B4-BE49-F238E27FC236}">
                      <a16:creationId xmlns:a16="http://schemas.microsoft.com/office/drawing/2014/main" id="{3B6F3868-691E-4A52-821D-EB3AAB6D6112}"/>
                    </a:ext>
                  </a:extLst>
                </p:cNvPr>
                <p:cNvSpPr>
                  <a:spLocks noChangeAspect="1"/>
                </p:cNvSpPr>
                <p:nvPr/>
              </p:nvSpPr>
              <p:spPr bwMode="gray">
                <a:xfrm>
                  <a:off x="1436" y="3200"/>
                  <a:ext cx="80" cy="17"/>
                </a:xfrm>
                <a:custGeom>
                  <a:avLst/>
                  <a:gdLst>
                    <a:gd name="T0" fmla="*/ 0 w 80"/>
                    <a:gd name="T1" fmla="*/ 17 h 17"/>
                    <a:gd name="T2" fmla="*/ 64 w 80"/>
                    <a:gd name="T3" fmla="*/ 17 h 17"/>
                    <a:gd name="T4" fmla="*/ 80 w 80"/>
                    <a:gd name="T5" fmla="*/ 0 h 17"/>
                    <a:gd name="T6" fmla="*/ 16 w 80"/>
                    <a:gd name="T7" fmla="*/ 0 h 17"/>
                    <a:gd name="T8" fmla="*/ 0 w 80"/>
                    <a:gd name="T9" fmla="*/ 17 h 17"/>
                  </a:gdLst>
                  <a:ahLst/>
                  <a:cxnLst>
                    <a:cxn ang="0">
                      <a:pos x="T0" y="T1"/>
                    </a:cxn>
                    <a:cxn ang="0">
                      <a:pos x="T2" y="T3"/>
                    </a:cxn>
                    <a:cxn ang="0">
                      <a:pos x="T4" y="T5"/>
                    </a:cxn>
                    <a:cxn ang="0">
                      <a:pos x="T6" y="T7"/>
                    </a:cxn>
                    <a:cxn ang="0">
                      <a:pos x="T8" y="T9"/>
                    </a:cxn>
                  </a:cxnLst>
                  <a:rect l="0" t="0" r="r" b="b"/>
                  <a:pathLst>
                    <a:path w="80" h="17">
                      <a:moveTo>
                        <a:pt x="0" y="17"/>
                      </a:moveTo>
                      <a:lnTo>
                        <a:pt x="64" y="17"/>
                      </a:lnTo>
                      <a:lnTo>
                        <a:pt x="80" y="0"/>
                      </a:lnTo>
                      <a:lnTo>
                        <a:pt x="16" y="0"/>
                      </a:lnTo>
                      <a:lnTo>
                        <a:pt x="0" y="17"/>
                      </a:lnTo>
                      <a:close/>
                    </a:path>
                  </a:pathLst>
                </a:custGeom>
                <a:solidFill>
                  <a:srgbClr val="E1E1E1"/>
                </a:solidFill>
                <a:ln>
                  <a:noFill/>
                </a:ln>
                <a:effectLst/>
                <a:extLst>
                  <a:ext uri="{91240B29-F687-4F45-9708-019B960494DF}">
                    <a14:hiddenLine xmlns:a14="http://schemas.microsoft.com/office/drawing/2010/main" w="9525" cap="flat"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endParaRPr lang="ja-JP" altLang="en-US">
                    <a:latin typeface="Meiryo UI" panose="020B0604030504040204" pitchFamily="50" charset="-128"/>
                    <a:ea typeface="Meiryo UI" panose="020B0604030504040204" pitchFamily="50" charset="-128"/>
                  </a:endParaRPr>
                </a:p>
              </p:txBody>
            </p:sp>
            <p:sp>
              <p:nvSpPr>
                <p:cNvPr id="559" name="Freeform 759">
                  <a:extLst>
                    <a:ext uri="{FF2B5EF4-FFF2-40B4-BE49-F238E27FC236}">
                      <a16:creationId xmlns:a16="http://schemas.microsoft.com/office/drawing/2014/main" id="{FE5E481A-D203-466E-A7D6-249F053E67E4}"/>
                    </a:ext>
                  </a:extLst>
                </p:cNvPr>
                <p:cNvSpPr>
                  <a:spLocks noChangeAspect="1"/>
                </p:cNvSpPr>
                <p:nvPr/>
              </p:nvSpPr>
              <p:spPr bwMode="gray">
                <a:xfrm>
                  <a:off x="1403" y="3238"/>
                  <a:ext cx="78" cy="17"/>
                </a:xfrm>
                <a:custGeom>
                  <a:avLst/>
                  <a:gdLst>
                    <a:gd name="T0" fmla="*/ 78 w 78"/>
                    <a:gd name="T1" fmla="*/ 0 h 17"/>
                    <a:gd name="T2" fmla="*/ 14 w 78"/>
                    <a:gd name="T3" fmla="*/ 0 h 17"/>
                    <a:gd name="T4" fmla="*/ 0 w 78"/>
                    <a:gd name="T5" fmla="*/ 17 h 17"/>
                    <a:gd name="T6" fmla="*/ 64 w 78"/>
                    <a:gd name="T7" fmla="*/ 17 h 17"/>
                    <a:gd name="T8" fmla="*/ 78 w 78"/>
                    <a:gd name="T9" fmla="*/ 0 h 17"/>
                  </a:gdLst>
                  <a:ahLst/>
                  <a:cxnLst>
                    <a:cxn ang="0">
                      <a:pos x="T0" y="T1"/>
                    </a:cxn>
                    <a:cxn ang="0">
                      <a:pos x="T2" y="T3"/>
                    </a:cxn>
                    <a:cxn ang="0">
                      <a:pos x="T4" y="T5"/>
                    </a:cxn>
                    <a:cxn ang="0">
                      <a:pos x="T6" y="T7"/>
                    </a:cxn>
                    <a:cxn ang="0">
                      <a:pos x="T8" y="T9"/>
                    </a:cxn>
                  </a:cxnLst>
                  <a:rect l="0" t="0" r="r" b="b"/>
                  <a:pathLst>
                    <a:path w="78" h="17">
                      <a:moveTo>
                        <a:pt x="78" y="0"/>
                      </a:moveTo>
                      <a:lnTo>
                        <a:pt x="14" y="0"/>
                      </a:lnTo>
                      <a:lnTo>
                        <a:pt x="0" y="17"/>
                      </a:lnTo>
                      <a:lnTo>
                        <a:pt x="64" y="17"/>
                      </a:lnTo>
                      <a:lnTo>
                        <a:pt x="78" y="0"/>
                      </a:lnTo>
                      <a:close/>
                    </a:path>
                  </a:pathLst>
                </a:custGeom>
                <a:solidFill>
                  <a:srgbClr val="E1E1E1"/>
                </a:solidFill>
                <a:ln>
                  <a:noFill/>
                </a:ln>
                <a:effectLst/>
                <a:extLst>
                  <a:ext uri="{91240B29-F687-4F45-9708-019B960494DF}">
                    <a14:hiddenLine xmlns:a14="http://schemas.microsoft.com/office/drawing/2010/main" w="9525" cap="flat"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endParaRPr lang="ja-JP" altLang="en-US">
                    <a:latin typeface="Meiryo UI" panose="020B0604030504040204" pitchFamily="50" charset="-128"/>
                    <a:ea typeface="Meiryo UI" panose="020B0604030504040204" pitchFamily="50" charset="-128"/>
                  </a:endParaRPr>
                </a:p>
              </p:txBody>
            </p:sp>
            <p:sp>
              <p:nvSpPr>
                <p:cNvPr id="560" name="Freeform 760">
                  <a:extLst>
                    <a:ext uri="{FF2B5EF4-FFF2-40B4-BE49-F238E27FC236}">
                      <a16:creationId xmlns:a16="http://schemas.microsoft.com/office/drawing/2014/main" id="{6B63EC63-760E-43F2-8C5F-40434DB24840}"/>
                    </a:ext>
                  </a:extLst>
                </p:cNvPr>
                <p:cNvSpPr>
                  <a:spLocks noChangeAspect="1"/>
                </p:cNvSpPr>
                <p:nvPr/>
              </p:nvSpPr>
              <p:spPr bwMode="gray">
                <a:xfrm>
                  <a:off x="1368" y="3278"/>
                  <a:ext cx="80" cy="14"/>
                </a:xfrm>
                <a:custGeom>
                  <a:avLst/>
                  <a:gdLst>
                    <a:gd name="T0" fmla="*/ 80 w 80"/>
                    <a:gd name="T1" fmla="*/ 0 h 14"/>
                    <a:gd name="T2" fmla="*/ 16 w 80"/>
                    <a:gd name="T3" fmla="*/ 0 h 14"/>
                    <a:gd name="T4" fmla="*/ 0 w 80"/>
                    <a:gd name="T5" fmla="*/ 14 h 14"/>
                    <a:gd name="T6" fmla="*/ 63 w 80"/>
                    <a:gd name="T7" fmla="*/ 14 h 14"/>
                    <a:gd name="T8" fmla="*/ 80 w 80"/>
                    <a:gd name="T9" fmla="*/ 0 h 14"/>
                  </a:gdLst>
                  <a:ahLst/>
                  <a:cxnLst>
                    <a:cxn ang="0">
                      <a:pos x="T0" y="T1"/>
                    </a:cxn>
                    <a:cxn ang="0">
                      <a:pos x="T2" y="T3"/>
                    </a:cxn>
                    <a:cxn ang="0">
                      <a:pos x="T4" y="T5"/>
                    </a:cxn>
                    <a:cxn ang="0">
                      <a:pos x="T6" y="T7"/>
                    </a:cxn>
                    <a:cxn ang="0">
                      <a:pos x="T8" y="T9"/>
                    </a:cxn>
                  </a:cxnLst>
                  <a:rect l="0" t="0" r="r" b="b"/>
                  <a:pathLst>
                    <a:path w="80" h="14">
                      <a:moveTo>
                        <a:pt x="80" y="0"/>
                      </a:moveTo>
                      <a:lnTo>
                        <a:pt x="16" y="0"/>
                      </a:lnTo>
                      <a:lnTo>
                        <a:pt x="0" y="14"/>
                      </a:lnTo>
                      <a:lnTo>
                        <a:pt x="63" y="14"/>
                      </a:lnTo>
                      <a:lnTo>
                        <a:pt x="80" y="0"/>
                      </a:lnTo>
                      <a:close/>
                    </a:path>
                  </a:pathLst>
                </a:custGeom>
                <a:solidFill>
                  <a:srgbClr val="E1E1E1"/>
                </a:solidFill>
                <a:ln>
                  <a:noFill/>
                </a:ln>
                <a:effectLst/>
                <a:extLst>
                  <a:ext uri="{91240B29-F687-4F45-9708-019B960494DF}">
                    <a14:hiddenLine xmlns:a14="http://schemas.microsoft.com/office/drawing/2010/main" w="9525" cap="flat"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endParaRPr lang="ja-JP" altLang="en-US">
                    <a:latin typeface="Meiryo UI" panose="020B0604030504040204" pitchFamily="50" charset="-128"/>
                    <a:ea typeface="Meiryo UI" panose="020B0604030504040204" pitchFamily="50" charset="-128"/>
                  </a:endParaRPr>
                </a:p>
              </p:txBody>
            </p:sp>
            <p:sp>
              <p:nvSpPr>
                <p:cNvPr id="561" name="Freeform 761">
                  <a:extLst>
                    <a:ext uri="{FF2B5EF4-FFF2-40B4-BE49-F238E27FC236}">
                      <a16:creationId xmlns:a16="http://schemas.microsoft.com/office/drawing/2014/main" id="{984EC954-80EC-48CF-9144-DDCB0A5EE53E}"/>
                    </a:ext>
                  </a:extLst>
                </p:cNvPr>
                <p:cNvSpPr>
                  <a:spLocks noChangeAspect="1"/>
                </p:cNvSpPr>
                <p:nvPr/>
              </p:nvSpPr>
              <p:spPr bwMode="gray">
                <a:xfrm>
                  <a:off x="1363" y="3316"/>
                  <a:ext cx="49" cy="16"/>
                </a:xfrm>
                <a:custGeom>
                  <a:avLst/>
                  <a:gdLst>
                    <a:gd name="T0" fmla="*/ 0 w 49"/>
                    <a:gd name="T1" fmla="*/ 0 h 16"/>
                    <a:gd name="T2" fmla="*/ 0 w 49"/>
                    <a:gd name="T3" fmla="*/ 16 h 16"/>
                    <a:gd name="T4" fmla="*/ 35 w 49"/>
                    <a:gd name="T5" fmla="*/ 16 h 16"/>
                    <a:gd name="T6" fmla="*/ 49 w 49"/>
                    <a:gd name="T7" fmla="*/ 0 h 16"/>
                    <a:gd name="T8" fmla="*/ 0 w 49"/>
                    <a:gd name="T9" fmla="*/ 0 h 16"/>
                  </a:gdLst>
                  <a:ahLst/>
                  <a:cxnLst>
                    <a:cxn ang="0">
                      <a:pos x="T0" y="T1"/>
                    </a:cxn>
                    <a:cxn ang="0">
                      <a:pos x="T2" y="T3"/>
                    </a:cxn>
                    <a:cxn ang="0">
                      <a:pos x="T4" y="T5"/>
                    </a:cxn>
                    <a:cxn ang="0">
                      <a:pos x="T6" y="T7"/>
                    </a:cxn>
                    <a:cxn ang="0">
                      <a:pos x="T8" y="T9"/>
                    </a:cxn>
                  </a:cxnLst>
                  <a:rect l="0" t="0" r="r" b="b"/>
                  <a:pathLst>
                    <a:path w="49" h="16">
                      <a:moveTo>
                        <a:pt x="0" y="0"/>
                      </a:moveTo>
                      <a:lnTo>
                        <a:pt x="0" y="16"/>
                      </a:lnTo>
                      <a:lnTo>
                        <a:pt x="35" y="16"/>
                      </a:lnTo>
                      <a:lnTo>
                        <a:pt x="49" y="0"/>
                      </a:lnTo>
                      <a:lnTo>
                        <a:pt x="0" y="0"/>
                      </a:lnTo>
                      <a:close/>
                    </a:path>
                  </a:pathLst>
                </a:custGeom>
                <a:solidFill>
                  <a:srgbClr val="E1E1E1"/>
                </a:solidFill>
                <a:ln>
                  <a:noFill/>
                </a:ln>
                <a:effectLst/>
                <a:extLst>
                  <a:ext uri="{91240B29-F687-4F45-9708-019B960494DF}">
                    <a14:hiddenLine xmlns:a14="http://schemas.microsoft.com/office/drawing/2010/main" w="9525" cap="flat"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endParaRPr lang="ja-JP" altLang="en-US">
                    <a:latin typeface="Meiryo UI" panose="020B0604030504040204" pitchFamily="50" charset="-128"/>
                    <a:ea typeface="Meiryo UI" panose="020B0604030504040204" pitchFamily="50" charset="-128"/>
                  </a:endParaRPr>
                </a:p>
              </p:txBody>
            </p:sp>
            <p:sp>
              <p:nvSpPr>
                <p:cNvPr id="562" name="Freeform 762">
                  <a:extLst>
                    <a:ext uri="{FF2B5EF4-FFF2-40B4-BE49-F238E27FC236}">
                      <a16:creationId xmlns:a16="http://schemas.microsoft.com/office/drawing/2014/main" id="{A5D5F979-CC54-4339-8AC3-F01F27CE9C22}"/>
                    </a:ext>
                  </a:extLst>
                </p:cNvPr>
                <p:cNvSpPr>
                  <a:spLocks noChangeAspect="1"/>
                </p:cNvSpPr>
                <p:nvPr/>
              </p:nvSpPr>
              <p:spPr bwMode="gray">
                <a:xfrm>
                  <a:off x="1363" y="3354"/>
                  <a:ext cx="14" cy="16"/>
                </a:xfrm>
                <a:custGeom>
                  <a:avLst/>
                  <a:gdLst>
                    <a:gd name="T0" fmla="*/ 0 w 14"/>
                    <a:gd name="T1" fmla="*/ 0 h 16"/>
                    <a:gd name="T2" fmla="*/ 0 w 14"/>
                    <a:gd name="T3" fmla="*/ 16 h 16"/>
                    <a:gd name="T4" fmla="*/ 0 w 14"/>
                    <a:gd name="T5" fmla="*/ 16 h 16"/>
                    <a:gd name="T6" fmla="*/ 14 w 14"/>
                    <a:gd name="T7" fmla="*/ 0 h 16"/>
                    <a:gd name="T8" fmla="*/ 0 w 14"/>
                    <a:gd name="T9" fmla="*/ 0 h 16"/>
                  </a:gdLst>
                  <a:ahLst/>
                  <a:cxnLst>
                    <a:cxn ang="0">
                      <a:pos x="T0" y="T1"/>
                    </a:cxn>
                    <a:cxn ang="0">
                      <a:pos x="T2" y="T3"/>
                    </a:cxn>
                    <a:cxn ang="0">
                      <a:pos x="T4" y="T5"/>
                    </a:cxn>
                    <a:cxn ang="0">
                      <a:pos x="T6" y="T7"/>
                    </a:cxn>
                    <a:cxn ang="0">
                      <a:pos x="T8" y="T9"/>
                    </a:cxn>
                  </a:cxnLst>
                  <a:rect l="0" t="0" r="r" b="b"/>
                  <a:pathLst>
                    <a:path w="14" h="16">
                      <a:moveTo>
                        <a:pt x="0" y="0"/>
                      </a:moveTo>
                      <a:lnTo>
                        <a:pt x="0" y="16"/>
                      </a:lnTo>
                      <a:lnTo>
                        <a:pt x="0" y="16"/>
                      </a:lnTo>
                      <a:lnTo>
                        <a:pt x="14" y="0"/>
                      </a:lnTo>
                      <a:lnTo>
                        <a:pt x="0" y="0"/>
                      </a:lnTo>
                      <a:close/>
                    </a:path>
                  </a:pathLst>
                </a:custGeom>
                <a:solidFill>
                  <a:srgbClr val="E1E1E1"/>
                </a:solidFill>
                <a:ln>
                  <a:noFill/>
                </a:ln>
                <a:effectLst/>
                <a:extLst>
                  <a:ext uri="{91240B29-F687-4F45-9708-019B960494DF}">
                    <a14:hiddenLine xmlns:a14="http://schemas.microsoft.com/office/drawing/2010/main" w="9525" cap="flat"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endParaRPr lang="ja-JP" altLang="en-US">
                    <a:latin typeface="Meiryo UI" panose="020B0604030504040204" pitchFamily="50" charset="-128"/>
                    <a:ea typeface="Meiryo UI" panose="020B0604030504040204" pitchFamily="50" charset="-128"/>
                  </a:endParaRPr>
                </a:p>
              </p:txBody>
            </p:sp>
            <p:sp>
              <p:nvSpPr>
                <p:cNvPr id="563" name="Freeform 763">
                  <a:extLst>
                    <a:ext uri="{FF2B5EF4-FFF2-40B4-BE49-F238E27FC236}">
                      <a16:creationId xmlns:a16="http://schemas.microsoft.com/office/drawing/2014/main" id="{DAABBF93-1746-4DDB-B0C7-160CFB7BE439}"/>
                    </a:ext>
                  </a:extLst>
                </p:cNvPr>
                <p:cNvSpPr>
                  <a:spLocks noChangeAspect="1"/>
                </p:cNvSpPr>
                <p:nvPr/>
              </p:nvSpPr>
              <p:spPr bwMode="gray">
                <a:xfrm>
                  <a:off x="1606" y="3162"/>
                  <a:ext cx="16" cy="17"/>
                </a:xfrm>
                <a:custGeom>
                  <a:avLst/>
                  <a:gdLst>
                    <a:gd name="T0" fmla="*/ 16 w 16"/>
                    <a:gd name="T1" fmla="*/ 17 h 17"/>
                    <a:gd name="T2" fmla="*/ 16 w 16"/>
                    <a:gd name="T3" fmla="*/ 0 h 17"/>
                    <a:gd name="T4" fmla="*/ 14 w 16"/>
                    <a:gd name="T5" fmla="*/ 0 h 17"/>
                    <a:gd name="T6" fmla="*/ 0 w 16"/>
                    <a:gd name="T7" fmla="*/ 17 h 17"/>
                    <a:gd name="T8" fmla="*/ 16 w 16"/>
                    <a:gd name="T9" fmla="*/ 17 h 17"/>
                  </a:gdLst>
                  <a:ahLst/>
                  <a:cxnLst>
                    <a:cxn ang="0">
                      <a:pos x="T0" y="T1"/>
                    </a:cxn>
                    <a:cxn ang="0">
                      <a:pos x="T2" y="T3"/>
                    </a:cxn>
                    <a:cxn ang="0">
                      <a:pos x="T4" y="T5"/>
                    </a:cxn>
                    <a:cxn ang="0">
                      <a:pos x="T6" y="T7"/>
                    </a:cxn>
                    <a:cxn ang="0">
                      <a:pos x="T8" y="T9"/>
                    </a:cxn>
                  </a:cxnLst>
                  <a:rect l="0" t="0" r="r" b="b"/>
                  <a:pathLst>
                    <a:path w="16" h="17">
                      <a:moveTo>
                        <a:pt x="16" y="17"/>
                      </a:moveTo>
                      <a:lnTo>
                        <a:pt x="16" y="0"/>
                      </a:lnTo>
                      <a:lnTo>
                        <a:pt x="14" y="0"/>
                      </a:lnTo>
                      <a:lnTo>
                        <a:pt x="0" y="17"/>
                      </a:lnTo>
                      <a:lnTo>
                        <a:pt x="16" y="17"/>
                      </a:lnTo>
                      <a:close/>
                    </a:path>
                  </a:pathLst>
                </a:custGeom>
                <a:solidFill>
                  <a:srgbClr val="E1E1E1"/>
                </a:solidFill>
                <a:ln>
                  <a:noFill/>
                </a:ln>
                <a:effectLst/>
                <a:extLst>
                  <a:ext uri="{91240B29-F687-4F45-9708-019B960494DF}">
                    <a14:hiddenLine xmlns:a14="http://schemas.microsoft.com/office/drawing/2010/main" w="9525" cap="flat"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endParaRPr lang="ja-JP" altLang="en-US">
                    <a:latin typeface="Meiryo UI" panose="020B0604030504040204" pitchFamily="50" charset="-128"/>
                    <a:ea typeface="Meiryo UI" panose="020B0604030504040204" pitchFamily="50" charset="-128"/>
                  </a:endParaRPr>
                </a:p>
              </p:txBody>
            </p:sp>
            <p:sp>
              <p:nvSpPr>
                <p:cNvPr id="564" name="Freeform 764">
                  <a:extLst>
                    <a:ext uri="{FF2B5EF4-FFF2-40B4-BE49-F238E27FC236}">
                      <a16:creationId xmlns:a16="http://schemas.microsoft.com/office/drawing/2014/main" id="{BEBBB263-05F9-4622-A1B1-0030780E04D5}"/>
                    </a:ext>
                  </a:extLst>
                </p:cNvPr>
                <p:cNvSpPr>
                  <a:spLocks noChangeAspect="1"/>
                </p:cNvSpPr>
                <p:nvPr/>
              </p:nvSpPr>
              <p:spPr bwMode="gray">
                <a:xfrm>
                  <a:off x="1570" y="3200"/>
                  <a:ext cx="52" cy="17"/>
                </a:xfrm>
                <a:custGeom>
                  <a:avLst/>
                  <a:gdLst>
                    <a:gd name="T0" fmla="*/ 17 w 52"/>
                    <a:gd name="T1" fmla="*/ 0 h 17"/>
                    <a:gd name="T2" fmla="*/ 0 w 52"/>
                    <a:gd name="T3" fmla="*/ 17 h 17"/>
                    <a:gd name="T4" fmla="*/ 40 w 52"/>
                    <a:gd name="T5" fmla="*/ 17 h 17"/>
                    <a:gd name="T6" fmla="*/ 52 w 52"/>
                    <a:gd name="T7" fmla="*/ 3 h 17"/>
                    <a:gd name="T8" fmla="*/ 52 w 52"/>
                    <a:gd name="T9" fmla="*/ 0 h 17"/>
                    <a:gd name="T10" fmla="*/ 17 w 52"/>
                    <a:gd name="T11" fmla="*/ 0 h 17"/>
                  </a:gdLst>
                  <a:ahLst/>
                  <a:cxnLst>
                    <a:cxn ang="0">
                      <a:pos x="T0" y="T1"/>
                    </a:cxn>
                    <a:cxn ang="0">
                      <a:pos x="T2" y="T3"/>
                    </a:cxn>
                    <a:cxn ang="0">
                      <a:pos x="T4" y="T5"/>
                    </a:cxn>
                    <a:cxn ang="0">
                      <a:pos x="T6" y="T7"/>
                    </a:cxn>
                    <a:cxn ang="0">
                      <a:pos x="T8" y="T9"/>
                    </a:cxn>
                    <a:cxn ang="0">
                      <a:pos x="T10" y="T11"/>
                    </a:cxn>
                  </a:cxnLst>
                  <a:rect l="0" t="0" r="r" b="b"/>
                  <a:pathLst>
                    <a:path w="52" h="17">
                      <a:moveTo>
                        <a:pt x="17" y="0"/>
                      </a:moveTo>
                      <a:lnTo>
                        <a:pt x="0" y="17"/>
                      </a:lnTo>
                      <a:lnTo>
                        <a:pt x="40" y="17"/>
                      </a:lnTo>
                      <a:lnTo>
                        <a:pt x="52" y="3"/>
                      </a:lnTo>
                      <a:lnTo>
                        <a:pt x="52" y="0"/>
                      </a:lnTo>
                      <a:lnTo>
                        <a:pt x="17" y="0"/>
                      </a:lnTo>
                      <a:close/>
                    </a:path>
                  </a:pathLst>
                </a:custGeom>
                <a:solidFill>
                  <a:srgbClr val="E1E1E1"/>
                </a:solidFill>
                <a:ln>
                  <a:noFill/>
                </a:ln>
                <a:effectLst/>
                <a:extLst>
                  <a:ext uri="{91240B29-F687-4F45-9708-019B960494DF}">
                    <a14:hiddenLine xmlns:a14="http://schemas.microsoft.com/office/drawing/2010/main" w="9525" cap="flat"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endParaRPr lang="ja-JP" altLang="en-US">
                    <a:latin typeface="Meiryo UI" panose="020B0604030504040204" pitchFamily="50" charset="-128"/>
                    <a:ea typeface="Meiryo UI" panose="020B0604030504040204" pitchFamily="50" charset="-128"/>
                  </a:endParaRPr>
                </a:p>
              </p:txBody>
            </p:sp>
            <p:sp>
              <p:nvSpPr>
                <p:cNvPr id="565" name="Freeform 765">
                  <a:extLst>
                    <a:ext uri="{FF2B5EF4-FFF2-40B4-BE49-F238E27FC236}">
                      <a16:creationId xmlns:a16="http://schemas.microsoft.com/office/drawing/2014/main" id="{65CC64FE-C00F-4031-8BF4-24ECFF82E421}"/>
                    </a:ext>
                  </a:extLst>
                </p:cNvPr>
                <p:cNvSpPr>
                  <a:spLocks noChangeAspect="1"/>
                </p:cNvSpPr>
                <p:nvPr/>
              </p:nvSpPr>
              <p:spPr bwMode="gray">
                <a:xfrm>
                  <a:off x="1537" y="3238"/>
                  <a:ext cx="52" cy="17"/>
                </a:xfrm>
                <a:custGeom>
                  <a:avLst/>
                  <a:gdLst>
                    <a:gd name="T0" fmla="*/ 0 w 52"/>
                    <a:gd name="T1" fmla="*/ 17 h 17"/>
                    <a:gd name="T2" fmla="*/ 38 w 52"/>
                    <a:gd name="T3" fmla="*/ 17 h 17"/>
                    <a:gd name="T4" fmla="*/ 52 w 52"/>
                    <a:gd name="T5" fmla="*/ 0 h 17"/>
                    <a:gd name="T6" fmla="*/ 14 w 52"/>
                    <a:gd name="T7" fmla="*/ 0 h 17"/>
                    <a:gd name="T8" fmla="*/ 0 w 52"/>
                    <a:gd name="T9" fmla="*/ 17 h 17"/>
                  </a:gdLst>
                  <a:ahLst/>
                  <a:cxnLst>
                    <a:cxn ang="0">
                      <a:pos x="T0" y="T1"/>
                    </a:cxn>
                    <a:cxn ang="0">
                      <a:pos x="T2" y="T3"/>
                    </a:cxn>
                    <a:cxn ang="0">
                      <a:pos x="T4" y="T5"/>
                    </a:cxn>
                    <a:cxn ang="0">
                      <a:pos x="T6" y="T7"/>
                    </a:cxn>
                    <a:cxn ang="0">
                      <a:pos x="T8" y="T9"/>
                    </a:cxn>
                  </a:cxnLst>
                  <a:rect l="0" t="0" r="r" b="b"/>
                  <a:pathLst>
                    <a:path w="52" h="17">
                      <a:moveTo>
                        <a:pt x="0" y="17"/>
                      </a:moveTo>
                      <a:lnTo>
                        <a:pt x="38" y="17"/>
                      </a:lnTo>
                      <a:lnTo>
                        <a:pt x="52" y="0"/>
                      </a:lnTo>
                      <a:lnTo>
                        <a:pt x="14" y="0"/>
                      </a:lnTo>
                      <a:lnTo>
                        <a:pt x="0" y="17"/>
                      </a:lnTo>
                      <a:close/>
                    </a:path>
                  </a:pathLst>
                </a:custGeom>
                <a:solidFill>
                  <a:srgbClr val="E1E1E1"/>
                </a:solidFill>
                <a:ln>
                  <a:noFill/>
                </a:ln>
                <a:effectLst/>
                <a:extLst>
                  <a:ext uri="{91240B29-F687-4F45-9708-019B960494DF}">
                    <a14:hiddenLine xmlns:a14="http://schemas.microsoft.com/office/drawing/2010/main" w="9525" cap="flat"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endParaRPr lang="ja-JP" altLang="en-US">
                    <a:latin typeface="Meiryo UI" panose="020B0604030504040204" pitchFamily="50" charset="-128"/>
                    <a:ea typeface="Meiryo UI" panose="020B0604030504040204" pitchFamily="50" charset="-128"/>
                  </a:endParaRPr>
                </a:p>
              </p:txBody>
            </p:sp>
            <p:sp>
              <p:nvSpPr>
                <p:cNvPr id="566" name="Freeform 766">
                  <a:extLst>
                    <a:ext uri="{FF2B5EF4-FFF2-40B4-BE49-F238E27FC236}">
                      <a16:creationId xmlns:a16="http://schemas.microsoft.com/office/drawing/2014/main" id="{92295E5B-B165-443E-8CEE-C9B211A21423}"/>
                    </a:ext>
                  </a:extLst>
                </p:cNvPr>
                <p:cNvSpPr>
                  <a:spLocks noChangeAspect="1"/>
                </p:cNvSpPr>
                <p:nvPr/>
              </p:nvSpPr>
              <p:spPr bwMode="gray">
                <a:xfrm>
                  <a:off x="1502" y="3278"/>
                  <a:ext cx="54" cy="14"/>
                </a:xfrm>
                <a:custGeom>
                  <a:avLst/>
                  <a:gdLst>
                    <a:gd name="T0" fmla="*/ 0 w 54"/>
                    <a:gd name="T1" fmla="*/ 14 h 14"/>
                    <a:gd name="T2" fmla="*/ 38 w 54"/>
                    <a:gd name="T3" fmla="*/ 14 h 14"/>
                    <a:gd name="T4" fmla="*/ 54 w 54"/>
                    <a:gd name="T5" fmla="*/ 0 h 14"/>
                    <a:gd name="T6" fmla="*/ 16 w 54"/>
                    <a:gd name="T7" fmla="*/ 0 h 14"/>
                    <a:gd name="T8" fmla="*/ 0 w 54"/>
                    <a:gd name="T9" fmla="*/ 14 h 14"/>
                  </a:gdLst>
                  <a:ahLst/>
                  <a:cxnLst>
                    <a:cxn ang="0">
                      <a:pos x="T0" y="T1"/>
                    </a:cxn>
                    <a:cxn ang="0">
                      <a:pos x="T2" y="T3"/>
                    </a:cxn>
                    <a:cxn ang="0">
                      <a:pos x="T4" y="T5"/>
                    </a:cxn>
                    <a:cxn ang="0">
                      <a:pos x="T6" y="T7"/>
                    </a:cxn>
                    <a:cxn ang="0">
                      <a:pos x="T8" y="T9"/>
                    </a:cxn>
                  </a:cxnLst>
                  <a:rect l="0" t="0" r="r" b="b"/>
                  <a:pathLst>
                    <a:path w="54" h="14">
                      <a:moveTo>
                        <a:pt x="0" y="14"/>
                      </a:moveTo>
                      <a:lnTo>
                        <a:pt x="38" y="14"/>
                      </a:lnTo>
                      <a:lnTo>
                        <a:pt x="54" y="0"/>
                      </a:lnTo>
                      <a:lnTo>
                        <a:pt x="16" y="0"/>
                      </a:lnTo>
                      <a:lnTo>
                        <a:pt x="0" y="14"/>
                      </a:lnTo>
                      <a:close/>
                    </a:path>
                  </a:pathLst>
                </a:custGeom>
                <a:solidFill>
                  <a:srgbClr val="E1E1E1"/>
                </a:solidFill>
                <a:ln>
                  <a:noFill/>
                </a:ln>
                <a:effectLst/>
                <a:extLst>
                  <a:ext uri="{91240B29-F687-4F45-9708-019B960494DF}">
                    <a14:hiddenLine xmlns:a14="http://schemas.microsoft.com/office/drawing/2010/main" w="9525" cap="flat"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endParaRPr lang="ja-JP" altLang="en-US">
                    <a:latin typeface="Meiryo UI" panose="020B0604030504040204" pitchFamily="50" charset="-128"/>
                    <a:ea typeface="Meiryo UI" panose="020B0604030504040204" pitchFamily="50" charset="-128"/>
                  </a:endParaRPr>
                </a:p>
              </p:txBody>
            </p:sp>
            <p:sp>
              <p:nvSpPr>
                <p:cNvPr id="567" name="Freeform 767">
                  <a:extLst>
                    <a:ext uri="{FF2B5EF4-FFF2-40B4-BE49-F238E27FC236}">
                      <a16:creationId xmlns:a16="http://schemas.microsoft.com/office/drawing/2014/main" id="{17A0C8F0-B6A4-411B-A027-F8FDC24CAD45}"/>
                    </a:ext>
                  </a:extLst>
                </p:cNvPr>
                <p:cNvSpPr>
                  <a:spLocks noChangeAspect="1"/>
                </p:cNvSpPr>
                <p:nvPr/>
              </p:nvSpPr>
              <p:spPr bwMode="gray">
                <a:xfrm>
                  <a:off x="1469" y="3316"/>
                  <a:ext cx="52" cy="16"/>
                </a:xfrm>
                <a:custGeom>
                  <a:avLst/>
                  <a:gdLst>
                    <a:gd name="T0" fmla="*/ 0 w 52"/>
                    <a:gd name="T1" fmla="*/ 16 h 16"/>
                    <a:gd name="T2" fmla="*/ 38 w 52"/>
                    <a:gd name="T3" fmla="*/ 16 h 16"/>
                    <a:gd name="T4" fmla="*/ 52 w 52"/>
                    <a:gd name="T5" fmla="*/ 0 h 16"/>
                    <a:gd name="T6" fmla="*/ 14 w 52"/>
                    <a:gd name="T7" fmla="*/ 0 h 16"/>
                    <a:gd name="T8" fmla="*/ 0 w 52"/>
                    <a:gd name="T9" fmla="*/ 16 h 16"/>
                  </a:gdLst>
                  <a:ahLst/>
                  <a:cxnLst>
                    <a:cxn ang="0">
                      <a:pos x="T0" y="T1"/>
                    </a:cxn>
                    <a:cxn ang="0">
                      <a:pos x="T2" y="T3"/>
                    </a:cxn>
                    <a:cxn ang="0">
                      <a:pos x="T4" y="T5"/>
                    </a:cxn>
                    <a:cxn ang="0">
                      <a:pos x="T6" y="T7"/>
                    </a:cxn>
                    <a:cxn ang="0">
                      <a:pos x="T8" y="T9"/>
                    </a:cxn>
                  </a:cxnLst>
                  <a:rect l="0" t="0" r="r" b="b"/>
                  <a:pathLst>
                    <a:path w="52" h="16">
                      <a:moveTo>
                        <a:pt x="0" y="16"/>
                      </a:moveTo>
                      <a:lnTo>
                        <a:pt x="38" y="16"/>
                      </a:lnTo>
                      <a:lnTo>
                        <a:pt x="52" y="0"/>
                      </a:lnTo>
                      <a:lnTo>
                        <a:pt x="14" y="0"/>
                      </a:lnTo>
                      <a:lnTo>
                        <a:pt x="0" y="16"/>
                      </a:lnTo>
                      <a:close/>
                    </a:path>
                  </a:pathLst>
                </a:custGeom>
                <a:solidFill>
                  <a:srgbClr val="E1E1E1"/>
                </a:solidFill>
                <a:ln>
                  <a:noFill/>
                </a:ln>
                <a:effectLst/>
                <a:extLst>
                  <a:ext uri="{91240B29-F687-4F45-9708-019B960494DF}">
                    <a14:hiddenLine xmlns:a14="http://schemas.microsoft.com/office/drawing/2010/main" w="9525" cap="flat"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endParaRPr lang="ja-JP" altLang="en-US">
                    <a:latin typeface="Meiryo UI" panose="020B0604030504040204" pitchFamily="50" charset="-128"/>
                    <a:ea typeface="Meiryo UI" panose="020B0604030504040204" pitchFamily="50" charset="-128"/>
                  </a:endParaRPr>
                </a:p>
              </p:txBody>
            </p:sp>
            <p:sp>
              <p:nvSpPr>
                <p:cNvPr id="568" name="Freeform 768">
                  <a:extLst>
                    <a:ext uri="{FF2B5EF4-FFF2-40B4-BE49-F238E27FC236}">
                      <a16:creationId xmlns:a16="http://schemas.microsoft.com/office/drawing/2014/main" id="{7219E187-DE30-468F-B950-D6805FDE18F1}"/>
                    </a:ext>
                  </a:extLst>
                </p:cNvPr>
                <p:cNvSpPr>
                  <a:spLocks noChangeAspect="1"/>
                </p:cNvSpPr>
                <p:nvPr/>
              </p:nvSpPr>
              <p:spPr bwMode="gray">
                <a:xfrm>
                  <a:off x="1434" y="3354"/>
                  <a:ext cx="54" cy="16"/>
                </a:xfrm>
                <a:custGeom>
                  <a:avLst/>
                  <a:gdLst>
                    <a:gd name="T0" fmla="*/ 0 w 54"/>
                    <a:gd name="T1" fmla="*/ 16 h 16"/>
                    <a:gd name="T2" fmla="*/ 37 w 54"/>
                    <a:gd name="T3" fmla="*/ 16 h 16"/>
                    <a:gd name="T4" fmla="*/ 54 w 54"/>
                    <a:gd name="T5" fmla="*/ 0 h 16"/>
                    <a:gd name="T6" fmla="*/ 14 w 54"/>
                    <a:gd name="T7" fmla="*/ 0 h 16"/>
                    <a:gd name="T8" fmla="*/ 0 w 54"/>
                    <a:gd name="T9" fmla="*/ 16 h 16"/>
                  </a:gdLst>
                  <a:ahLst/>
                  <a:cxnLst>
                    <a:cxn ang="0">
                      <a:pos x="T0" y="T1"/>
                    </a:cxn>
                    <a:cxn ang="0">
                      <a:pos x="T2" y="T3"/>
                    </a:cxn>
                    <a:cxn ang="0">
                      <a:pos x="T4" y="T5"/>
                    </a:cxn>
                    <a:cxn ang="0">
                      <a:pos x="T6" y="T7"/>
                    </a:cxn>
                    <a:cxn ang="0">
                      <a:pos x="T8" y="T9"/>
                    </a:cxn>
                  </a:cxnLst>
                  <a:rect l="0" t="0" r="r" b="b"/>
                  <a:pathLst>
                    <a:path w="54" h="16">
                      <a:moveTo>
                        <a:pt x="0" y="16"/>
                      </a:moveTo>
                      <a:lnTo>
                        <a:pt x="37" y="16"/>
                      </a:lnTo>
                      <a:lnTo>
                        <a:pt x="54" y="0"/>
                      </a:lnTo>
                      <a:lnTo>
                        <a:pt x="14" y="0"/>
                      </a:lnTo>
                      <a:lnTo>
                        <a:pt x="0" y="16"/>
                      </a:lnTo>
                      <a:close/>
                    </a:path>
                  </a:pathLst>
                </a:custGeom>
                <a:solidFill>
                  <a:srgbClr val="E1E1E1"/>
                </a:solidFill>
                <a:ln>
                  <a:noFill/>
                </a:ln>
                <a:effectLst/>
                <a:extLst>
                  <a:ext uri="{91240B29-F687-4F45-9708-019B960494DF}">
                    <a14:hiddenLine xmlns:a14="http://schemas.microsoft.com/office/drawing/2010/main" w="9525" cap="flat"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endParaRPr lang="ja-JP" altLang="en-US">
                    <a:latin typeface="Meiryo UI" panose="020B0604030504040204" pitchFamily="50" charset="-128"/>
                    <a:ea typeface="Meiryo UI" panose="020B0604030504040204" pitchFamily="50" charset="-128"/>
                  </a:endParaRPr>
                </a:p>
              </p:txBody>
            </p:sp>
            <p:sp>
              <p:nvSpPr>
                <p:cNvPr id="569" name="Freeform 769">
                  <a:extLst>
                    <a:ext uri="{FF2B5EF4-FFF2-40B4-BE49-F238E27FC236}">
                      <a16:creationId xmlns:a16="http://schemas.microsoft.com/office/drawing/2014/main" id="{95076C26-EEC8-4291-8B15-C4462240B449}"/>
                    </a:ext>
                  </a:extLst>
                </p:cNvPr>
                <p:cNvSpPr>
                  <a:spLocks noChangeAspect="1"/>
                </p:cNvSpPr>
                <p:nvPr/>
              </p:nvSpPr>
              <p:spPr bwMode="gray">
                <a:xfrm>
                  <a:off x="1401" y="3391"/>
                  <a:ext cx="51" cy="17"/>
                </a:xfrm>
                <a:custGeom>
                  <a:avLst/>
                  <a:gdLst>
                    <a:gd name="T0" fmla="*/ 0 w 51"/>
                    <a:gd name="T1" fmla="*/ 17 h 17"/>
                    <a:gd name="T2" fmla="*/ 37 w 51"/>
                    <a:gd name="T3" fmla="*/ 17 h 17"/>
                    <a:gd name="T4" fmla="*/ 51 w 51"/>
                    <a:gd name="T5" fmla="*/ 0 h 17"/>
                    <a:gd name="T6" fmla="*/ 14 w 51"/>
                    <a:gd name="T7" fmla="*/ 0 h 17"/>
                    <a:gd name="T8" fmla="*/ 0 w 51"/>
                    <a:gd name="T9" fmla="*/ 17 h 17"/>
                  </a:gdLst>
                  <a:ahLst/>
                  <a:cxnLst>
                    <a:cxn ang="0">
                      <a:pos x="T0" y="T1"/>
                    </a:cxn>
                    <a:cxn ang="0">
                      <a:pos x="T2" y="T3"/>
                    </a:cxn>
                    <a:cxn ang="0">
                      <a:pos x="T4" y="T5"/>
                    </a:cxn>
                    <a:cxn ang="0">
                      <a:pos x="T6" y="T7"/>
                    </a:cxn>
                    <a:cxn ang="0">
                      <a:pos x="T8" y="T9"/>
                    </a:cxn>
                  </a:cxnLst>
                  <a:rect l="0" t="0" r="r" b="b"/>
                  <a:pathLst>
                    <a:path w="51" h="17">
                      <a:moveTo>
                        <a:pt x="0" y="17"/>
                      </a:moveTo>
                      <a:lnTo>
                        <a:pt x="37" y="17"/>
                      </a:lnTo>
                      <a:lnTo>
                        <a:pt x="51" y="0"/>
                      </a:lnTo>
                      <a:lnTo>
                        <a:pt x="14" y="0"/>
                      </a:lnTo>
                      <a:lnTo>
                        <a:pt x="0" y="17"/>
                      </a:lnTo>
                      <a:close/>
                    </a:path>
                  </a:pathLst>
                </a:custGeom>
                <a:solidFill>
                  <a:srgbClr val="E1E1E1"/>
                </a:solidFill>
                <a:ln>
                  <a:noFill/>
                </a:ln>
                <a:effectLst/>
                <a:extLst>
                  <a:ext uri="{91240B29-F687-4F45-9708-019B960494DF}">
                    <a14:hiddenLine xmlns:a14="http://schemas.microsoft.com/office/drawing/2010/main" w="9525" cap="flat"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endParaRPr lang="ja-JP" altLang="en-US">
                    <a:latin typeface="Meiryo UI" panose="020B0604030504040204" pitchFamily="50" charset="-128"/>
                    <a:ea typeface="Meiryo UI" panose="020B0604030504040204" pitchFamily="50" charset="-128"/>
                  </a:endParaRPr>
                </a:p>
              </p:txBody>
            </p:sp>
            <p:sp>
              <p:nvSpPr>
                <p:cNvPr id="570" name="Freeform 770">
                  <a:extLst>
                    <a:ext uri="{FF2B5EF4-FFF2-40B4-BE49-F238E27FC236}">
                      <a16:creationId xmlns:a16="http://schemas.microsoft.com/office/drawing/2014/main" id="{4A956200-7698-4110-AB38-71F02EA96506}"/>
                    </a:ext>
                  </a:extLst>
                </p:cNvPr>
                <p:cNvSpPr>
                  <a:spLocks noChangeAspect="1"/>
                </p:cNvSpPr>
                <p:nvPr/>
              </p:nvSpPr>
              <p:spPr bwMode="gray">
                <a:xfrm>
                  <a:off x="1365" y="3429"/>
                  <a:ext cx="52" cy="17"/>
                </a:xfrm>
                <a:custGeom>
                  <a:avLst/>
                  <a:gdLst>
                    <a:gd name="T0" fmla="*/ 0 w 52"/>
                    <a:gd name="T1" fmla="*/ 17 h 17"/>
                    <a:gd name="T2" fmla="*/ 38 w 52"/>
                    <a:gd name="T3" fmla="*/ 17 h 17"/>
                    <a:gd name="T4" fmla="*/ 52 w 52"/>
                    <a:gd name="T5" fmla="*/ 0 h 17"/>
                    <a:gd name="T6" fmla="*/ 14 w 52"/>
                    <a:gd name="T7" fmla="*/ 0 h 17"/>
                    <a:gd name="T8" fmla="*/ 0 w 52"/>
                    <a:gd name="T9" fmla="*/ 17 h 17"/>
                  </a:gdLst>
                  <a:ahLst/>
                  <a:cxnLst>
                    <a:cxn ang="0">
                      <a:pos x="T0" y="T1"/>
                    </a:cxn>
                    <a:cxn ang="0">
                      <a:pos x="T2" y="T3"/>
                    </a:cxn>
                    <a:cxn ang="0">
                      <a:pos x="T4" y="T5"/>
                    </a:cxn>
                    <a:cxn ang="0">
                      <a:pos x="T6" y="T7"/>
                    </a:cxn>
                    <a:cxn ang="0">
                      <a:pos x="T8" y="T9"/>
                    </a:cxn>
                  </a:cxnLst>
                  <a:rect l="0" t="0" r="r" b="b"/>
                  <a:pathLst>
                    <a:path w="52" h="17">
                      <a:moveTo>
                        <a:pt x="0" y="17"/>
                      </a:moveTo>
                      <a:lnTo>
                        <a:pt x="38" y="17"/>
                      </a:lnTo>
                      <a:lnTo>
                        <a:pt x="52" y="0"/>
                      </a:lnTo>
                      <a:lnTo>
                        <a:pt x="14" y="0"/>
                      </a:lnTo>
                      <a:lnTo>
                        <a:pt x="0" y="17"/>
                      </a:lnTo>
                      <a:close/>
                    </a:path>
                  </a:pathLst>
                </a:custGeom>
                <a:solidFill>
                  <a:srgbClr val="E1E1E1"/>
                </a:solidFill>
                <a:ln>
                  <a:noFill/>
                </a:ln>
                <a:effectLst/>
                <a:extLst>
                  <a:ext uri="{91240B29-F687-4F45-9708-019B960494DF}">
                    <a14:hiddenLine xmlns:a14="http://schemas.microsoft.com/office/drawing/2010/main" w="9525" cap="flat"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endParaRPr lang="ja-JP" altLang="en-US">
                    <a:latin typeface="Meiryo UI" panose="020B0604030504040204" pitchFamily="50" charset="-128"/>
                    <a:ea typeface="Meiryo UI" panose="020B0604030504040204" pitchFamily="50" charset="-128"/>
                  </a:endParaRPr>
                </a:p>
              </p:txBody>
            </p:sp>
          </p:grpSp>
        </p:grpSp>
        <p:grpSp>
          <p:nvGrpSpPr>
            <p:cNvPr id="111" name="Group 771">
              <a:extLst>
                <a:ext uri="{FF2B5EF4-FFF2-40B4-BE49-F238E27FC236}">
                  <a16:creationId xmlns:a16="http://schemas.microsoft.com/office/drawing/2014/main" id="{BAC1428F-7CB3-4054-9523-FB70D56C3937}"/>
                </a:ext>
              </a:extLst>
            </p:cNvPr>
            <p:cNvGrpSpPr>
              <a:grpSpLocks/>
            </p:cNvGrpSpPr>
            <p:nvPr/>
          </p:nvGrpSpPr>
          <p:grpSpPr bwMode="auto">
            <a:xfrm>
              <a:off x="1048" y="1241"/>
              <a:ext cx="279" cy="747"/>
              <a:chOff x="1048" y="1241"/>
              <a:chExt cx="279" cy="747"/>
            </a:xfrm>
          </p:grpSpPr>
          <p:grpSp>
            <p:nvGrpSpPr>
              <p:cNvPr id="504" name="Group 772">
                <a:extLst>
                  <a:ext uri="{FF2B5EF4-FFF2-40B4-BE49-F238E27FC236}">
                    <a16:creationId xmlns:a16="http://schemas.microsoft.com/office/drawing/2014/main" id="{AD1926CC-2EBD-4226-952F-BC1A546B58CA}"/>
                  </a:ext>
                </a:extLst>
              </p:cNvPr>
              <p:cNvGrpSpPr>
                <a:grpSpLocks noChangeAspect="1"/>
              </p:cNvGrpSpPr>
              <p:nvPr/>
            </p:nvGrpSpPr>
            <p:grpSpPr bwMode="auto">
              <a:xfrm>
                <a:off x="1048" y="1241"/>
                <a:ext cx="279" cy="747"/>
                <a:chOff x="1534" y="3115"/>
                <a:chExt cx="279" cy="747"/>
              </a:xfrm>
            </p:grpSpPr>
            <p:sp>
              <p:nvSpPr>
                <p:cNvPr id="542" name="Rectangle 773">
                  <a:extLst>
                    <a:ext uri="{FF2B5EF4-FFF2-40B4-BE49-F238E27FC236}">
                      <a16:creationId xmlns:a16="http://schemas.microsoft.com/office/drawing/2014/main" id="{40F445CD-956F-45DF-BAAE-DC45D5E39410}"/>
                    </a:ext>
                  </a:extLst>
                </p:cNvPr>
                <p:cNvSpPr>
                  <a:spLocks noChangeAspect="1" noChangeArrowheads="1"/>
                </p:cNvSpPr>
                <p:nvPr/>
              </p:nvSpPr>
              <p:spPr bwMode="gray">
                <a:xfrm>
                  <a:off x="1534" y="3115"/>
                  <a:ext cx="279" cy="747"/>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latin typeface="Meiryo UI" panose="020B0604030504040204" pitchFamily="50" charset="-128"/>
                    <a:ea typeface="Meiryo UI" panose="020B0604030504040204" pitchFamily="50" charset="-128"/>
                  </a:endParaRPr>
                </a:p>
              </p:txBody>
            </p:sp>
            <p:sp>
              <p:nvSpPr>
                <p:cNvPr id="543" name="Freeform 774">
                  <a:extLst>
                    <a:ext uri="{FF2B5EF4-FFF2-40B4-BE49-F238E27FC236}">
                      <a16:creationId xmlns:a16="http://schemas.microsoft.com/office/drawing/2014/main" id="{99571BC5-AF59-44D1-B3DE-DB9C4691AE1D}"/>
                    </a:ext>
                  </a:extLst>
                </p:cNvPr>
                <p:cNvSpPr>
                  <a:spLocks noChangeAspect="1"/>
                </p:cNvSpPr>
                <p:nvPr/>
              </p:nvSpPr>
              <p:spPr bwMode="gray">
                <a:xfrm>
                  <a:off x="1544" y="3125"/>
                  <a:ext cx="259" cy="727"/>
                </a:xfrm>
                <a:custGeom>
                  <a:avLst/>
                  <a:gdLst>
                    <a:gd name="T0" fmla="*/ 110 w 110"/>
                    <a:gd name="T1" fmla="*/ 0 h 308"/>
                    <a:gd name="T2" fmla="*/ 0 w 110"/>
                    <a:gd name="T3" fmla="*/ 0 h 308"/>
                    <a:gd name="T4" fmla="*/ 0 w 110"/>
                    <a:gd name="T5" fmla="*/ 308 h 308"/>
                    <a:gd name="T6" fmla="*/ 110 w 110"/>
                    <a:gd name="T7" fmla="*/ 308 h 308"/>
                    <a:gd name="T8" fmla="*/ 110 w 110"/>
                    <a:gd name="T9" fmla="*/ 0 h 308"/>
                  </a:gdLst>
                  <a:ahLst/>
                  <a:cxnLst>
                    <a:cxn ang="0">
                      <a:pos x="T0" y="T1"/>
                    </a:cxn>
                    <a:cxn ang="0">
                      <a:pos x="T2" y="T3"/>
                    </a:cxn>
                    <a:cxn ang="0">
                      <a:pos x="T4" y="T5"/>
                    </a:cxn>
                    <a:cxn ang="0">
                      <a:pos x="T6" y="T7"/>
                    </a:cxn>
                    <a:cxn ang="0">
                      <a:pos x="T8" y="T9"/>
                    </a:cxn>
                  </a:cxnLst>
                  <a:rect l="0" t="0" r="r" b="b"/>
                  <a:pathLst>
                    <a:path w="110" h="308">
                      <a:moveTo>
                        <a:pt x="110" y="0"/>
                      </a:moveTo>
                      <a:cubicBezTo>
                        <a:pt x="106" y="0"/>
                        <a:pt x="3" y="0"/>
                        <a:pt x="0" y="0"/>
                      </a:cubicBezTo>
                      <a:cubicBezTo>
                        <a:pt x="0" y="4"/>
                        <a:pt x="0" y="304"/>
                        <a:pt x="0" y="308"/>
                      </a:cubicBezTo>
                      <a:cubicBezTo>
                        <a:pt x="3" y="308"/>
                        <a:pt x="106" y="308"/>
                        <a:pt x="110" y="308"/>
                      </a:cubicBezTo>
                      <a:cubicBezTo>
                        <a:pt x="110" y="304"/>
                        <a:pt x="110" y="4"/>
                        <a:pt x="110" y="0"/>
                      </a:cubicBezTo>
                      <a:close/>
                    </a:path>
                  </a:pathLst>
                </a:custGeom>
                <a:solidFill>
                  <a:srgbClr val="ACACAC"/>
                </a:solidFill>
                <a:ln>
                  <a:noFill/>
                </a:ln>
                <a:effectLst/>
                <a:extLst>
                  <a:ext uri="{91240B29-F687-4F45-9708-019B960494DF}">
                    <a14:hiddenLine xmlns:a14="http://schemas.microsoft.com/office/drawing/2010/main" w="9525" cap="flat" cmpd="sng">
                      <a:solidFill>
                        <a:schemeClr val="tx1"/>
                      </a:solidFill>
                      <a:prstDash val="solid"/>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endParaRPr lang="ja-JP" altLang="en-US">
                    <a:latin typeface="Meiryo UI" panose="020B0604030504040204" pitchFamily="50" charset="-128"/>
                    <a:ea typeface="Meiryo UI" panose="020B0604030504040204" pitchFamily="50" charset="-128"/>
                  </a:endParaRPr>
                </a:p>
              </p:txBody>
            </p:sp>
            <p:sp>
              <p:nvSpPr>
                <p:cNvPr id="544" name="Freeform 775">
                  <a:extLst>
                    <a:ext uri="{FF2B5EF4-FFF2-40B4-BE49-F238E27FC236}">
                      <a16:creationId xmlns:a16="http://schemas.microsoft.com/office/drawing/2014/main" id="{1D9826CE-95A3-427B-A306-4EB15D8B339A}"/>
                    </a:ext>
                  </a:extLst>
                </p:cNvPr>
                <p:cNvSpPr>
                  <a:spLocks noChangeAspect="1" noEditPoints="1"/>
                </p:cNvSpPr>
                <p:nvPr/>
              </p:nvSpPr>
              <p:spPr bwMode="gray">
                <a:xfrm>
                  <a:off x="1544" y="3125"/>
                  <a:ext cx="259" cy="727"/>
                </a:xfrm>
                <a:custGeom>
                  <a:avLst/>
                  <a:gdLst>
                    <a:gd name="T0" fmla="*/ 198 w 259"/>
                    <a:gd name="T1" fmla="*/ 0 h 727"/>
                    <a:gd name="T2" fmla="*/ 134 w 259"/>
                    <a:gd name="T3" fmla="*/ 0 h 727"/>
                    <a:gd name="T4" fmla="*/ 68 w 259"/>
                    <a:gd name="T5" fmla="*/ 0 h 727"/>
                    <a:gd name="T6" fmla="*/ 0 w 259"/>
                    <a:gd name="T7" fmla="*/ 68 h 727"/>
                    <a:gd name="T8" fmla="*/ 0 w 259"/>
                    <a:gd name="T9" fmla="*/ 127 h 727"/>
                    <a:gd name="T10" fmla="*/ 0 w 259"/>
                    <a:gd name="T11" fmla="*/ 189 h 727"/>
                    <a:gd name="T12" fmla="*/ 0 w 259"/>
                    <a:gd name="T13" fmla="*/ 248 h 727"/>
                    <a:gd name="T14" fmla="*/ 0 w 259"/>
                    <a:gd name="T15" fmla="*/ 307 h 727"/>
                    <a:gd name="T16" fmla="*/ 0 w 259"/>
                    <a:gd name="T17" fmla="*/ 368 h 727"/>
                    <a:gd name="T18" fmla="*/ 0 w 259"/>
                    <a:gd name="T19" fmla="*/ 427 h 727"/>
                    <a:gd name="T20" fmla="*/ 0 w 259"/>
                    <a:gd name="T21" fmla="*/ 486 h 727"/>
                    <a:gd name="T22" fmla="*/ 0 w 259"/>
                    <a:gd name="T23" fmla="*/ 548 h 727"/>
                    <a:gd name="T24" fmla="*/ 0 w 259"/>
                    <a:gd name="T25" fmla="*/ 607 h 727"/>
                    <a:gd name="T26" fmla="*/ 0 w 259"/>
                    <a:gd name="T27" fmla="*/ 666 h 727"/>
                    <a:gd name="T28" fmla="*/ 68 w 259"/>
                    <a:gd name="T29" fmla="*/ 666 h 727"/>
                    <a:gd name="T30" fmla="*/ 134 w 259"/>
                    <a:gd name="T31" fmla="*/ 666 h 727"/>
                    <a:gd name="T32" fmla="*/ 198 w 259"/>
                    <a:gd name="T33" fmla="*/ 666 h 727"/>
                    <a:gd name="T34" fmla="*/ 198 w 259"/>
                    <a:gd name="T35" fmla="*/ 607 h 727"/>
                    <a:gd name="T36" fmla="*/ 198 w 259"/>
                    <a:gd name="T37" fmla="*/ 548 h 727"/>
                    <a:gd name="T38" fmla="*/ 198 w 259"/>
                    <a:gd name="T39" fmla="*/ 486 h 727"/>
                    <a:gd name="T40" fmla="*/ 198 w 259"/>
                    <a:gd name="T41" fmla="*/ 427 h 727"/>
                    <a:gd name="T42" fmla="*/ 198 w 259"/>
                    <a:gd name="T43" fmla="*/ 368 h 727"/>
                    <a:gd name="T44" fmla="*/ 198 w 259"/>
                    <a:gd name="T45" fmla="*/ 307 h 727"/>
                    <a:gd name="T46" fmla="*/ 198 w 259"/>
                    <a:gd name="T47" fmla="*/ 248 h 727"/>
                    <a:gd name="T48" fmla="*/ 198 w 259"/>
                    <a:gd name="T49" fmla="*/ 189 h 727"/>
                    <a:gd name="T50" fmla="*/ 198 w 259"/>
                    <a:gd name="T51" fmla="*/ 127 h 727"/>
                    <a:gd name="T52" fmla="*/ 198 w 259"/>
                    <a:gd name="T53" fmla="*/ 68 h 727"/>
                    <a:gd name="T54" fmla="*/ 68 w 259"/>
                    <a:gd name="T55" fmla="*/ 607 h 727"/>
                    <a:gd name="T56" fmla="*/ 68 w 259"/>
                    <a:gd name="T57" fmla="*/ 597 h 727"/>
                    <a:gd name="T58" fmla="*/ 125 w 259"/>
                    <a:gd name="T59" fmla="*/ 538 h 727"/>
                    <a:gd name="T60" fmla="*/ 125 w 259"/>
                    <a:gd name="T61" fmla="*/ 538 h 727"/>
                    <a:gd name="T62" fmla="*/ 125 w 259"/>
                    <a:gd name="T63" fmla="*/ 427 h 727"/>
                    <a:gd name="T64" fmla="*/ 68 w 259"/>
                    <a:gd name="T65" fmla="*/ 368 h 727"/>
                    <a:gd name="T66" fmla="*/ 68 w 259"/>
                    <a:gd name="T67" fmla="*/ 359 h 727"/>
                    <a:gd name="T68" fmla="*/ 125 w 259"/>
                    <a:gd name="T69" fmla="*/ 297 h 727"/>
                    <a:gd name="T70" fmla="*/ 125 w 259"/>
                    <a:gd name="T71" fmla="*/ 297 h 727"/>
                    <a:gd name="T72" fmla="*/ 125 w 259"/>
                    <a:gd name="T73" fmla="*/ 189 h 727"/>
                    <a:gd name="T74" fmla="*/ 68 w 259"/>
                    <a:gd name="T75" fmla="*/ 127 h 727"/>
                    <a:gd name="T76" fmla="*/ 68 w 259"/>
                    <a:gd name="T77" fmla="*/ 118 h 727"/>
                    <a:gd name="T78" fmla="*/ 188 w 259"/>
                    <a:gd name="T79" fmla="*/ 656 h 727"/>
                    <a:gd name="T80" fmla="*/ 188 w 259"/>
                    <a:gd name="T81" fmla="*/ 656 h 727"/>
                    <a:gd name="T82" fmla="*/ 188 w 259"/>
                    <a:gd name="T83" fmla="*/ 548 h 727"/>
                    <a:gd name="T84" fmla="*/ 134 w 259"/>
                    <a:gd name="T85" fmla="*/ 486 h 727"/>
                    <a:gd name="T86" fmla="*/ 134 w 259"/>
                    <a:gd name="T87" fmla="*/ 477 h 727"/>
                    <a:gd name="T88" fmla="*/ 188 w 259"/>
                    <a:gd name="T89" fmla="*/ 418 h 727"/>
                    <a:gd name="T90" fmla="*/ 188 w 259"/>
                    <a:gd name="T91" fmla="*/ 418 h 727"/>
                    <a:gd name="T92" fmla="*/ 188 w 259"/>
                    <a:gd name="T93" fmla="*/ 307 h 727"/>
                    <a:gd name="T94" fmla="*/ 134 w 259"/>
                    <a:gd name="T95" fmla="*/ 248 h 727"/>
                    <a:gd name="T96" fmla="*/ 134 w 259"/>
                    <a:gd name="T97" fmla="*/ 238 h 727"/>
                    <a:gd name="T98" fmla="*/ 188 w 259"/>
                    <a:gd name="T99" fmla="*/ 179 h 727"/>
                    <a:gd name="T100" fmla="*/ 188 w 259"/>
                    <a:gd name="T101" fmla="*/ 179 h 727"/>
                    <a:gd name="T102" fmla="*/ 188 w 259"/>
                    <a:gd name="T103" fmla="*/ 68 h 7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59" h="727">
                      <a:moveTo>
                        <a:pt x="259" y="68"/>
                      </a:moveTo>
                      <a:lnTo>
                        <a:pt x="259" y="59"/>
                      </a:lnTo>
                      <a:lnTo>
                        <a:pt x="198" y="59"/>
                      </a:lnTo>
                      <a:lnTo>
                        <a:pt x="198" y="0"/>
                      </a:lnTo>
                      <a:lnTo>
                        <a:pt x="188" y="0"/>
                      </a:lnTo>
                      <a:lnTo>
                        <a:pt x="188" y="59"/>
                      </a:lnTo>
                      <a:lnTo>
                        <a:pt x="134" y="59"/>
                      </a:lnTo>
                      <a:lnTo>
                        <a:pt x="134" y="0"/>
                      </a:lnTo>
                      <a:lnTo>
                        <a:pt x="125" y="0"/>
                      </a:lnTo>
                      <a:lnTo>
                        <a:pt x="125" y="59"/>
                      </a:lnTo>
                      <a:lnTo>
                        <a:pt x="68" y="59"/>
                      </a:lnTo>
                      <a:lnTo>
                        <a:pt x="68" y="0"/>
                      </a:lnTo>
                      <a:lnTo>
                        <a:pt x="59" y="0"/>
                      </a:lnTo>
                      <a:lnTo>
                        <a:pt x="59" y="59"/>
                      </a:lnTo>
                      <a:lnTo>
                        <a:pt x="0" y="59"/>
                      </a:lnTo>
                      <a:lnTo>
                        <a:pt x="0" y="68"/>
                      </a:lnTo>
                      <a:lnTo>
                        <a:pt x="59" y="68"/>
                      </a:lnTo>
                      <a:lnTo>
                        <a:pt x="59" y="118"/>
                      </a:lnTo>
                      <a:lnTo>
                        <a:pt x="0" y="118"/>
                      </a:lnTo>
                      <a:lnTo>
                        <a:pt x="0" y="127"/>
                      </a:lnTo>
                      <a:lnTo>
                        <a:pt x="59" y="127"/>
                      </a:lnTo>
                      <a:lnTo>
                        <a:pt x="59" y="179"/>
                      </a:lnTo>
                      <a:lnTo>
                        <a:pt x="0" y="179"/>
                      </a:lnTo>
                      <a:lnTo>
                        <a:pt x="0" y="189"/>
                      </a:lnTo>
                      <a:lnTo>
                        <a:pt x="59" y="189"/>
                      </a:lnTo>
                      <a:lnTo>
                        <a:pt x="59" y="238"/>
                      </a:lnTo>
                      <a:lnTo>
                        <a:pt x="0" y="238"/>
                      </a:lnTo>
                      <a:lnTo>
                        <a:pt x="0" y="248"/>
                      </a:lnTo>
                      <a:lnTo>
                        <a:pt x="59" y="248"/>
                      </a:lnTo>
                      <a:lnTo>
                        <a:pt x="59" y="297"/>
                      </a:lnTo>
                      <a:lnTo>
                        <a:pt x="0" y="297"/>
                      </a:lnTo>
                      <a:lnTo>
                        <a:pt x="0" y="307"/>
                      </a:lnTo>
                      <a:lnTo>
                        <a:pt x="59" y="307"/>
                      </a:lnTo>
                      <a:lnTo>
                        <a:pt x="59" y="359"/>
                      </a:lnTo>
                      <a:lnTo>
                        <a:pt x="0" y="359"/>
                      </a:lnTo>
                      <a:lnTo>
                        <a:pt x="0" y="368"/>
                      </a:lnTo>
                      <a:lnTo>
                        <a:pt x="59" y="368"/>
                      </a:lnTo>
                      <a:lnTo>
                        <a:pt x="59" y="418"/>
                      </a:lnTo>
                      <a:lnTo>
                        <a:pt x="0" y="418"/>
                      </a:lnTo>
                      <a:lnTo>
                        <a:pt x="0" y="427"/>
                      </a:lnTo>
                      <a:lnTo>
                        <a:pt x="59" y="427"/>
                      </a:lnTo>
                      <a:lnTo>
                        <a:pt x="59" y="477"/>
                      </a:lnTo>
                      <a:lnTo>
                        <a:pt x="0" y="477"/>
                      </a:lnTo>
                      <a:lnTo>
                        <a:pt x="0" y="486"/>
                      </a:lnTo>
                      <a:lnTo>
                        <a:pt x="59" y="486"/>
                      </a:lnTo>
                      <a:lnTo>
                        <a:pt x="59" y="538"/>
                      </a:lnTo>
                      <a:lnTo>
                        <a:pt x="0" y="538"/>
                      </a:lnTo>
                      <a:lnTo>
                        <a:pt x="0" y="548"/>
                      </a:lnTo>
                      <a:lnTo>
                        <a:pt x="59" y="548"/>
                      </a:lnTo>
                      <a:lnTo>
                        <a:pt x="59" y="597"/>
                      </a:lnTo>
                      <a:lnTo>
                        <a:pt x="0" y="597"/>
                      </a:lnTo>
                      <a:lnTo>
                        <a:pt x="0" y="607"/>
                      </a:lnTo>
                      <a:lnTo>
                        <a:pt x="59" y="607"/>
                      </a:lnTo>
                      <a:lnTo>
                        <a:pt x="59" y="656"/>
                      </a:lnTo>
                      <a:lnTo>
                        <a:pt x="0" y="656"/>
                      </a:lnTo>
                      <a:lnTo>
                        <a:pt x="0" y="666"/>
                      </a:lnTo>
                      <a:lnTo>
                        <a:pt x="59" y="666"/>
                      </a:lnTo>
                      <a:lnTo>
                        <a:pt x="59" y="727"/>
                      </a:lnTo>
                      <a:lnTo>
                        <a:pt x="68" y="727"/>
                      </a:lnTo>
                      <a:lnTo>
                        <a:pt x="68" y="666"/>
                      </a:lnTo>
                      <a:lnTo>
                        <a:pt x="125" y="666"/>
                      </a:lnTo>
                      <a:lnTo>
                        <a:pt x="125" y="727"/>
                      </a:lnTo>
                      <a:lnTo>
                        <a:pt x="134" y="727"/>
                      </a:lnTo>
                      <a:lnTo>
                        <a:pt x="134" y="666"/>
                      </a:lnTo>
                      <a:lnTo>
                        <a:pt x="188" y="666"/>
                      </a:lnTo>
                      <a:lnTo>
                        <a:pt x="188" y="727"/>
                      </a:lnTo>
                      <a:lnTo>
                        <a:pt x="198" y="727"/>
                      </a:lnTo>
                      <a:lnTo>
                        <a:pt x="198" y="666"/>
                      </a:lnTo>
                      <a:lnTo>
                        <a:pt x="259" y="666"/>
                      </a:lnTo>
                      <a:lnTo>
                        <a:pt x="259" y="656"/>
                      </a:lnTo>
                      <a:lnTo>
                        <a:pt x="198" y="656"/>
                      </a:lnTo>
                      <a:lnTo>
                        <a:pt x="198" y="607"/>
                      </a:lnTo>
                      <a:lnTo>
                        <a:pt x="259" y="607"/>
                      </a:lnTo>
                      <a:lnTo>
                        <a:pt x="259" y="597"/>
                      </a:lnTo>
                      <a:lnTo>
                        <a:pt x="198" y="597"/>
                      </a:lnTo>
                      <a:lnTo>
                        <a:pt x="198" y="548"/>
                      </a:lnTo>
                      <a:lnTo>
                        <a:pt x="259" y="548"/>
                      </a:lnTo>
                      <a:lnTo>
                        <a:pt x="259" y="538"/>
                      </a:lnTo>
                      <a:lnTo>
                        <a:pt x="198" y="538"/>
                      </a:lnTo>
                      <a:lnTo>
                        <a:pt x="198" y="486"/>
                      </a:lnTo>
                      <a:lnTo>
                        <a:pt x="259" y="486"/>
                      </a:lnTo>
                      <a:lnTo>
                        <a:pt x="259" y="477"/>
                      </a:lnTo>
                      <a:lnTo>
                        <a:pt x="198" y="477"/>
                      </a:lnTo>
                      <a:lnTo>
                        <a:pt x="198" y="427"/>
                      </a:lnTo>
                      <a:lnTo>
                        <a:pt x="259" y="427"/>
                      </a:lnTo>
                      <a:lnTo>
                        <a:pt x="259" y="418"/>
                      </a:lnTo>
                      <a:lnTo>
                        <a:pt x="198" y="418"/>
                      </a:lnTo>
                      <a:lnTo>
                        <a:pt x="198" y="368"/>
                      </a:lnTo>
                      <a:lnTo>
                        <a:pt x="259" y="368"/>
                      </a:lnTo>
                      <a:lnTo>
                        <a:pt x="259" y="359"/>
                      </a:lnTo>
                      <a:lnTo>
                        <a:pt x="198" y="359"/>
                      </a:lnTo>
                      <a:lnTo>
                        <a:pt x="198" y="307"/>
                      </a:lnTo>
                      <a:lnTo>
                        <a:pt x="259" y="307"/>
                      </a:lnTo>
                      <a:lnTo>
                        <a:pt x="259" y="297"/>
                      </a:lnTo>
                      <a:lnTo>
                        <a:pt x="198" y="297"/>
                      </a:lnTo>
                      <a:lnTo>
                        <a:pt x="198" y="248"/>
                      </a:lnTo>
                      <a:lnTo>
                        <a:pt x="259" y="248"/>
                      </a:lnTo>
                      <a:lnTo>
                        <a:pt x="259" y="238"/>
                      </a:lnTo>
                      <a:lnTo>
                        <a:pt x="198" y="238"/>
                      </a:lnTo>
                      <a:lnTo>
                        <a:pt x="198" y="189"/>
                      </a:lnTo>
                      <a:lnTo>
                        <a:pt x="259" y="189"/>
                      </a:lnTo>
                      <a:lnTo>
                        <a:pt x="259" y="179"/>
                      </a:lnTo>
                      <a:lnTo>
                        <a:pt x="198" y="179"/>
                      </a:lnTo>
                      <a:lnTo>
                        <a:pt x="198" y="127"/>
                      </a:lnTo>
                      <a:lnTo>
                        <a:pt x="259" y="127"/>
                      </a:lnTo>
                      <a:lnTo>
                        <a:pt x="259" y="118"/>
                      </a:lnTo>
                      <a:lnTo>
                        <a:pt x="198" y="118"/>
                      </a:lnTo>
                      <a:lnTo>
                        <a:pt x="198" y="68"/>
                      </a:lnTo>
                      <a:lnTo>
                        <a:pt x="259" y="68"/>
                      </a:lnTo>
                      <a:close/>
                      <a:moveTo>
                        <a:pt x="125" y="656"/>
                      </a:moveTo>
                      <a:lnTo>
                        <a:pt x="68" y="656"/>
                      </a:lnTo>
                      <a:lnTo>
                        <a:pt x="68" y="607"/>
                      </a:lnTo>
                      <a:lnTo>
                        <a:pt x="125" y="607"/>
                      </a:lnTo>
                      <a:lnTo>
                        <a:pt x="125" y="656"/>
                      </a:lnTo>
                      <a:close/>
                      <a:moveTo>
                        <a:pt x="125" y="597"/>
                      </a:moveTo>
                      <a:lnTo>
                        <a:pt x="68" y="597"/>
                      </a:lnTo>
                      <a:lnTo>
                        <a:pt x="68" y="548"/>
                      </a:lnTo>
                      <a:lnTo>
                        <a:pt x="125" y="548"/>
                      </a:lnTo>
                      <a:lnTo>
                        <a:pt x="125" y="597"/>
                      </a:lnTo>
                      <a:close/>
                      <a:moveTo>
                        <a:pt x="125" y="538"/>
                      </a:moveTo>
                      <a:lnTo>
                        <a:pt x="68" y="538"/>
                      </a:lnTo>
                      <a:lnTo>
                        <a:pt x="68" y="486"/>
                      </a:lnTo>
                      <a:lnTo>
                        <a:pt x="125" y="486"/>
                      </a:lnTo>
                      <a:lnTo>
                        <a:pt x="125" y="538"/>
                      </a:lnTo>
                      <a:close/>
                      <a:moveTo>
                        <a:pt x="125" y="477"/>
                      </a:moveTo>
                      <a:lnTo>
                        <a:pt x="68" y="477"/>
                      </a:lnTo>
                      <a:lnTo>
                        <a:pt x="68" y="427"/>
                      </a:lnTo>
                      <a:lnTo>
                        <a:pt x="125" y="427"/>
                      </a:lnTo>
                      <a:lnTo>
                        <a:pt x="125" y="477"/>
                      </a:lnTo>
                      <a:close/>
                      <a:moveTo>
                        <a:pt x="125" y="418"/>
                      </a:moveTo>
                      <a:lnTo>
                        <a:pt x="68" y="418"/>
                      </a:lnTo>
                      <a:lnTo>
                        <a:pt x="68" y="368"/>
                      </a:lnTo>
                      <a:lnTo>
                        <a:pt x="125" y="368"/>
                      </a:lnTo>
                      <a:lnTo>
                        <a:pt x="125" y="418"/>
                      </a:lnTo>
                      <a:close/>
                      <a:moveTo>
                        <a:pt x="125" y="359"/>
                      </a:moveTo>
                      <a:lnTo>
                        <a:pt x="68" y="359"/>
                      </a:lnTo>
                      <a:lnTo>
                        <a:pt x="68" y="307"/>
                      </a:lnTo>
                      <a:lnTo>
                        <a:pt x="125" y="307"/>
                      </a:lnTo>
                      <a:lnTo>
                        <a:pt x="125" y="359"/>
                      </a:lnTo>
                      <a:close/>
                      <a:moveTo>
                        <a:pt x="125" y="297"/>
                      </a:moveTo>
                      <a:lnTo>
                        <a:pt x="68" y="297"/>
                      </a:lnTo>
                      <a:lnTo>
                        <a:pt x="68" y="248"/>
                      </a:lnTo>
                      <a:lnTo>
                        <a:pt x="125" y="248"/>
                      </a:lnTo>
                      <a:lnTo>
                        <a:pt x="125" y="297"/>
                      </a:lnTo>
                      <a:close/>
                      <a:moveTo>
                        <a:pt x="125" y="238"/>
                      </a:moveTo>
                      <a:lnTo>
                        <a:pt x="68" y="238"/>
                      </a:lnTo>
                      <a:lnTo>
                        <a:pt x="68" y="189"/>
                      </a:lnTo>
                      <a:lnTo>
                        <a:pt x="125" y="189"/>
                      </a:lnTo>
                      <a:lnTo>
                        <a:pt x="125" y="238"/>
                      </a:lnTo>
                      <a:close/>
                      <a:moveTo>
                        <a:pt x="125" y="179"/>
                      </a:moveTo>
                      <a:lnTo>
                        <a:pt x="68" y="179"/>
                      </a:lnTo>
                      <a:lnTo>
                        <a:pt x="68" y="127"/>
                      </a:lnTo>
                      <a:lnTo>
                        <a:pt x="125" y="127"/>
                      </a:lnTo>
                      <a:lnTo>
                        <a:pt x="125" y="179"/>
                      </a:lnTo>
                      <a:close/>
                      <a:moveTo>
                        <a:pt x="125" y="118"/>
                      </a:moveTo>
                      <a:lnTo>
                        <a:pt x="68" y="118"/>
                      </a:lnTo>
                      <a:lnTo>
                        <a:pt x="68" y="68"/>
                      </a:lnTo>
                      <a:lnTo>
                        <a:pt x="125" y="68"/>
                      </a:lnTo>
                      <a:lnTo>
                        <a:pt x="125" y="118"/>
                      </a:lnTo>
                      <a:close/>
                      <a:moveTo>
                        <a:pt x="188" y="656"/>
                      </a:moveTo>
                      <a:lnTo>
                        <a:pt x="134" y="656"/>
                      </a:lnTo>
                      <a:lnTo>
                        <a:pt x="134" y="607"/>
                      </a:lnTo>
                      <a:lnTo>
                        <a:pt x="188" y="607"/>
                      </a:lnTo>
                      <a:lnTo>
                        <a:pt x="188" y="656"/>
                      </a:lnTo>
                      <a:close/>
                      <a:moveTo>
                        <a:pt x="188" y="597"/>
                      </a:moveTo>
                      <a:lnTo>
                        <a:pt x="134" y="597"/>
                      </a:lnTo>
                      <a:lnTo>
                        <a:pt x="134" y="548"/>
                      </a:lnTo>
                      <a:lnTo>
                        <a:pt x="188" y="548"/>
                      </a:lnTo>
                      <a:lnTo>
                        <a:pt x="188" y="597"/>
                      </a:lnTo>
                      <a:close/>
                      <a:moveTo>
                        <a:pt x="188" y="538"/>
                      </a:moveTo>
                      <a:lnTo>
                        <a:pt x="134" y="538"/>
                      </a:lnTo>
                      <a:lnTo>
                        <a:pt x="134" y="486"/>
                      </a:lnTo>
                      <a:lnTo>
                        <a:pt x="188" y="486"/>
                      </a:lnTo>
                      <a:lnTo>
                        <a:pt x="188" y="538"/>
                      </a:lnTo>
                      <a:close/>
                      <a:moveTo>
                        <a:pt x="188" y="477"/>
                      </a:moveTo>
                      <a:lnTo>
                        <a:pt x="134" y="477"/>
                      </a:lnTo>
                      <a:lnTo>
                        <a:pt x="134" y="427"/>
                      </a:lnTo>
                      <a:lnTo>
                        <a:pt x="188" y="427"/>
                      </a:lnTo>
                      <a:lnTo>
                        <a:pt x="188" y="477"/>
                      </a:lnTo>
                      <a:close/>
                      <a:moveTo>
                        <a:pt x="188" y="418"/>
                      </a:moveTo>
                      <a:lnTo>
                        <a:pt x="134" y="418"/>
                      </a:lnTo>
                      <a:lnTo>
                        <a:pt x="134" y="368"/>
                      </a:lnTo>
                      <a:lnTo>
                        <a:pt x="188" y="368"/>
                      </a:lnTo>
                      <a:lnTo>
                        <a:pt x="188" y="418"/>
                      </a:lnTo>
                      <a:close/>
                      <a:moveTo>
                        <a:pt x="188" y="359"/>
                      </a:moveTo>
                      <a:lnTo>
                        <a:pt x="134" y="359"/>
                      </a:lnTo>
                      <a:lnTo>
                        <a:pt x="134" y="307"/>
                      </a:lnTo>
                      <a:lnTo>
                        <a:pt x="188" y="307"/>
                      </a:lnTo>
                      <a:lnTo>
                        <a:pt x="188" y="359"/>
                      </a:lnTo>
                      <a:close/>
                      <a:moveTo>
                        <a:pt x="188" y="297"/>
                      </a:moveTo>
                      <a:lnTo>
                        <a:pt x="134" y="297"/>
                      </a:lnTo>
                      <a:lnTo>
                        <a:pt x="134" y="248"/>
                      </a:lnTo>
                      <a:lnTo>
                        <a:pt x="188" y="248"/>
                      </a:lnTo>
                      <a:lnTo>
                        <a:pt x="188" y="297"/>
                      </a:lnTo>
                      <a:close/>
                      <a:moveTo>
                        <a:pt x="188" y="238"/>
                      </a:moveTo>
                      <a:lnTo>
                        <a:pt x="134" y="238"/>
                      </a:lnTo>
                      <a:lnTo>
                        <a:pt x="134" y="189"/>
                      </a:lnTo>
                      <a:lnTo>
                        <a:pt x="188" y="189"/>
                      </a:lnTo>
                      <a:lnTo>
                        <a:pt x="188" y="238"/>
                      </a:lnTo>
                      <a:close/>
                      <a:moveTo>
                        <a:pt x="188" y="179"/>
                      </a:moveTo>
                      <a:lnTo>
                        <a:pt x="134" y="179"/>
                      </a:lnTo>
                      <a:lnTo>
                        <a:pt x="134" y="127"/>
                      </a:lnTo>
                      <a:lnTo>
                        <a:pt x="188" y="127"/>
                      </a:lnTo>
                      <a:lnTo>
                        <a:pt x="188" y="179"/>
                      </a:lnTo>
                      <a:close/>
                      <a:moveTo>
                        <a:pt x="188" y="118"/>
                      </a:moveTo>
                      <a:lnTo>
                        <a:pt x="134" y="118"/>
                      </a:lnTo>
                      <a:lnTo>
                        <a:pt x="134" y="68"/>
                      </a:lnTo>
                      <a:lnTo>
                        <a:pt x="188" y="68"/>
                      </a:lnTo>
                      <a:lnTo>
                        <a:pt x="188" y="118"/>
                      </a:lnTo>
                      <a:close/>
                    </a:path>
                  </a:pathLst>
                </a:custGeom>
                <a:solidFill>
                  <a:srgbClr val="7E7E7E"/>
                </a:solidFill>
                <a:ln>
                  <a:noFill/>
                </a:ln>
                <a:effectLst/>
                <a:extLst>
                  <a:ext uri="{91240B29-F687-4F45-9708-019B960494DF}">
                    <a14:hiddenLine xmlns:a14="http://schemas.microsoft.com/office/drawing/2010/main" w="9525" cap="flat" cmpd="sng">
                      <a:solidFill>
                        <a:schemeClr val="tx1"/>
                      </a:solidFill>
                      <a:prstDash val="solid"/>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endParaRPr lang="ja-JP" altLang="en-US">
                    <a:latin typeface="Meiryo UI" panose="020B0604030504040204" pitchFamily="50" charset="-128"/>
                    <a:ea typeface="Meiryo UI" panose="020B0604030504040204" pitchFamily="50" charset="-128"/>
                  </a:endParaRPr>
                </a:p>
              </p:txBody>
            </p:sp>
            <p:sp>
              <p:nvSpPr>
                <p:cNvPr id="545" name="Freeform 776">
                  <a:extLst>
                    <a:ext uri="{FF2B5EF4-FFF2-40B4-BE49-F238E27FC236}">
                      <a16:creationId xmlns:a16="http://schemas.microsoft.com/office/drawing/2014/main" id="{241546FD-4C28-412F-AD51-0B9DEDE2A988}"/>
                    </a:ext>
                  </a:extLst>
                </p:cNvPr>
                <p:cNvSpPr>
                  <a:spLocks noChangeAspect="1"/>
                </p:cNvSpPr>
                <p:nvPr/>
              </p:nvSpPr>
              <p:spPr bwMode="gray">
                <a:xfrm>
                  <a:off x="1801" y="3361"/>
                  <a:ext cx="2" cy="2"/>
                </a:xfrm>
                <a:custGeom>
                  <a:avLst/>
                  <a:gdLst>
                    <a:gd name="T0" fmla="*/ 1 w 1"/>
                    <a:gd name="T1" fmla="*/ 0 h 1"/>
                    <a:gd name="T2" fmla="*/ 0 w 1"/>
                    <a:gd name="T3" fmla="*/ 1 h 1"/>
                    <a:gd name="T4" fmla="*/ 1 w 1"/>
                    <a:gd name="T5" fmla="*/ 1 h 1"/>
                    <a:gd name="T6" fmla="*/ 1 w 1"/>
                    <a:gd name="T7" fmla="*/ 0 h 1"/>
                  </a:gdLst>
                  <a:ahLst/>
                  <a:cxnLst>
                    <a:cxn ang="0">
                      <a:pos x="T0" y="T1"/>
                    </a:cxn>
                    <a:cxn ang="0">
                      <a:pos x="T2" y="T3"/>
                    </a:cxn>
                    <a:cxn ang="0">
                      <a:pos x="T4" y="T5"/>
                    </a:cxn>
                    <a:cxn ang="0">
                      <a:pos x="T6" y="T7"/>
                    </a:cxn>
                  </a:cxnLst>
                  <a:rect l="0" t="0" r="r" b="b"/>
                  <a:pathLst>
                    <a:path w="1" h="1">
                      <a:moveTo>
                        <a:pt x="1" y="0"/>
                      </a:moveTo>
                      <a:cubicBezTo>
                        <a:pt x="0" y="1"/>
                        <a:pt x="0" y="1"/>
                        <a:pt x="0" y="1"/>
                      </a:cubicBezTo>
                      <a:cubicBezTo>
                        <a:pt x="1" y="1"/>
                        <a:pt x="1" y="1"/>
                        <a:pt x="1" y="1"/>
                      </a:cubicBezTo>
                      <a:cubicBezTo>
                        <a:pt x="1" y="1"/>
                        <a:pt x="1" y="0"/>
                        <a:pt x="1" y="0"/>
                      </a:cubicBezTo>
                      <a:close/>
                    </a:path>
                  </a:pathLst>
                </a:custGeom>
                <a:solidFill>
                  <a:srgbClr val="BBC8D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latin typeface="Meiryo UI" panose="020B0604030504040204" pitchFamily="50" charset="-128"/>
                    <a:ea typeface="Meiryo UI" panose="020B0604030504040204" pitchFamily="50" charset="-128"/>
                  </a:endParaRPr>
                </a:p>
              </p:txBody>
            </p:sp>
          </p:grpSp>
          <p:grpSp>
            <p:nvGrpSpPr>
              <p:cNvPr id="505" name="Group 777">
                <a:extLst>
                  <a:ext uri="{FF2B5EF4-FFF2-40B4-BE49-F238E27FC236}">
                    <a16:creationId xmlns:a16="http://schemas.microsoft.com/office/drawing/2014/main" id="{9E39282C-D704-4090-B772-896EE411DC40}"/>
                  </a:ext>
                </a:extLst>
              </p:cNvPr>
              <p:cNvGrpSpPr>
                <a:grpSpLocks noChangeAspect="1"/>
              </p:cNvGrpSpPr>
              <p:nvPr/>
            </p:nvGrpSpPr>
            <p:grpSpPr bwMode="auto">
              <a:xfrm>
                <a:off x="1058" y="1270"/>
                <a:ext cx="259" cy="656"/>
                <a:chOff x="1544" y="3144"/>
                <a:chExt cx="259" cy="656"/>
              </a:xfrm>
            </p:grpSpPr>
            <p:sp>
              <p:nvSpPr>
                <p:cNvPr id="506" name="Freeform 778">
                  <a:extLst>
                    <a:ext uri="{FF2B5EF4-FFF2-40B4-BE49-F238E27FC236}">
                      <a16:creationId xmlns:a16="http://schemas.microsoft.com/office/drawing/2014/main" id="{2B9ECC91-EFBA-48F9-956B-2A13A17732C9}"/>
                    </a:ext>
                  </a:extLst>
                </p:cNvPr>
                <p:cNvSpPr>
                  <a:spLocks noChangeAspect="1"/>
                </p:cNvSpPr>
                <p:nvPr/>
              </p:nvSpPr>
              <p:spPr bwMode="gray">
                <a:xfrm>
                  <a:off x="1659" y="3295"/>
                  <a:ext cx="10" cy="9"/>
                </a:xfrm>
                <a:custGeom>
                  <a:avLst/>
                  <a:gdLst>
                    <a:gd name="T0" fmla="*/ 10 w 10"/>
                    <a:gd name="T1" fmla="*/ 9 h 9"/>
                    <a:gd name="T2" fmla="*/ 10 w 10"/>
                    <a:gd name="T3" fmla="*/ 0 h 9"/>
                    <a:gd name="T4" fmla="*/ 0 w 10"/>
                    <a:gd name="T5" fmla="*/ 9 h 9"/>
                    <a:gd name="T6" fmla="*/ 10 w 10"/>
                    <a:gd name="T7" fmla="*/ 9 h 9"/>
                  </a:gdLst>
                  <a:ahLst/>
                  <a:cxnLst>
                    <a:cxn ang="0">
                      <a:pos x="T0" y="T1"/>
                    </a:cxn>
                    <a:cxn ang="0">
                      <a:pos x="T2" y="T3"/>
                    </a:cxn>
                    <a:cxn ang="0">
                      <a:pos x="T4" y="T5"/>
                    </a:cxn>
                    <a:cxn ang="0">
                      <a:pos x="T6" y="T7"/>
                    </a:cxn>
                  </a:cxnLst>
                  <a:rect l="0" t="0" r="r" b="b"/>
                  <a:pathLst>
                    <a:path w="10" h="9">
                      <a:moveTo>
                        <a:pt x="10" y="9"/>
                      </a:moveTo>
                      <a:lnTo>
                        <a:pt x="10" y="0"/>
                      </a:lnTo>
                      <a:lnTo>
                        <a:pt x="0" y="9"/>
                      </a:lnTo>
                      <a:lnTo>
                        <a:pt x="10" y="9"/>
                      </a:lnTo>
                      <a:close/>
                    </a:path>
                  </a:pathLst>
                </a:custGeom>
                <a:solidFill>
                  <a:srgbClr val="F0F0F0"/>
                </a:solidFill>
                <a:ln>
                  <a:noFill/>
                </a:ln>
                <a:effectLst/>
                <a:extLst>
                  <a:ext uri="{91240B29-F687-4F45-9708-019B960494DF}">
                    <a14:hiddenLine xmlns:a14="http://schemas.microsoft.com/office/drawing/2010/main" w="9525" cap="flat" cmpd="sng">
                      <a:solidFill>
                        <a:srgbClr val="000000"/>
                      </a:solidFill>
                      <a:prstDash val="solid"/>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ja-JP" altLang="en-US">
                    <a:latin typeface="Meiryo UI" panose="020B0604030504040204" pitchFamily="50" charset="-128"/>
                    <a:ea typeface="Meiryo UI" panose="020B0604030504040204" pitchFamily="50" charset="-128"/>
                  </a:endParaRPr>
                </a:p>
              </p:txBody>
            </p:sp>
            <p:sp>
              <p:nvSpPr>
                <p:cNvPr id="507" name="Freeform 779">
                  <a:extLst>
                    <a:ext uri="{FF2B5EF4-FFF2-40B4-BE49-F238E27FC236}">
                      <a16:creationId xmlns:a16="http://schemas.microsoft.com/office/drawing/2014/main" id="{D23EA2B8-2351-4B0F-986C-C7F61BD180A8}"/>
                    </a:ext>
                  </a:extLst>
                </p:cNvPr>
                <p:cNvSpPr>
                  <a:spLocks noChangeAspect="1"/>
                </p:cNvSpPr>
                <p:nvPr/>
              </p:nvSpPr>
              <p:spPr bwMode="gray">
                <a:xfrm>
                  <a:off x="1612" y="3432"/>
                  <a:ext cx="33" cy="35"/>
                </a:xfrm>
                <a:custGeom>
                  <a:avLst/>
                  <a:gdLst>
                    <a:gd name="T0" fmla="*/ 0 w 33"/>
                    <a:gd name="T1" fmla="*/ 0 h 35"/>
                    <a:gd name="T2" fmla="*/ 0 w 33"/>
                    <a:gd name="T3" fmla="*/ 35 h 35"/>
                    <a:gd name="T4" fmla="*/ 33 w 33"/>
                    <a:gd name="T5" fmla="*/ 0 h 35"/>
                    <a:gd name="T6" fmla="*/ 0 w 33"/>
                    <a:gd name="T7" fmla="*/ 0 h 35"/>
                  </a:gdLst>
                  <a:ahLst/>
                  <a:cxnLst>
                    <a:cxn ang="0">
                      <a:pos x="T0" y="T1"/>
                    </a:cxn>
                    <a:cxn ang="0">
                      <a:pos x="T2" y="T3"/>
                    </a:cxn>
                    <a:cxn ang="0">
                      <a:pos x="T4" y="T5"/>
                    </a:cxn>
                    <a:cxn ang="0">
                      <a:pos x="T6" y="T7"/>
                    </a:cxn>
                  </a:cxnLst>
                  <a:rect l="0" t="0" r="r" b="b"/>
                  <a:pathLst>
                    <a:path w="33" h="35">
                      <a:moveTo>
                        <a:pt x="0" y="0"/>
                      </a:moveTo>
                      <a:lnTo>
                        <a:pt x="0" y="35"/>
                      </a:lnTo>
                      <a:lnTo>
                        <a:pt x="33" y="0"/>
                      </a:lnTo>
                      <a:lnTo>
                        <a:pt x="0" y="0"/>
                      </a:lnTo>
                      <a:close/>
                    </a:path>
                  </a:pathLst>
                </a:custGeom>
                <a:solidFill>
                  <a:srgbClr val="F0F0F0"/>
                </a:solidFill>
                <a:ln>
                  <a:noFill/>
                </a:ln>
                <a:effectLst/>
                <a:extLst>
                  <a:ext uri="{91240B29-F687-4F45-9708-019B960494DF}">
                    <a14:hiddenLine xmlns:a14="http://schemas.microsoft.com/office/drawing/2010/main" w="9525" cap="flat" cmpd="sng">
                      <a:solidFill>
                        <a:srgbClr val="000000"/>
                      </a:solidFill>
                      <a:prstDash val="solid"/>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ja-JP" altLang="en-US">
                    <a:latin typeface="Meiryo UI" panose="020B0604030504040204" pitchFamily="50" charset="-128"/>
                    <a:ea typeface="Meiryo UI" panose="020B0604030504040204" pitchFamily="50" charset="-128"/>
                  </a:endParaRPr>
                </a:p>
              </p:txBody>
            </p:sp>
            <p:sp>
              <p:nvSpPr>
                <p:cNvPr id="508" name="Freeform 780">
                  <a:extLst>
                    <a:ext uri="{FF2B5EF4-FFF2-40B4-BE49-F238E27FC236}">
                      <a16:creationId xmlns:a16="http://schemas.microsoft.com/office/drawing/2014/main" id="{31E39792-E0C7-47E7-B1D6-18521D0958D8}"/>
                    </a:ext>
                  </a:extLst>
                </p:cNvPr>
                <p:cNvSpPr>
                  <a:spLocks noChangeAspect="1"/>
                </p:cNvSpPr>
                <p:nvPr/>
              </p:nvSpPr>
              <p:spPr bwMode="gray">
                <a:xfrm>
                  <a:off x="1768" y="3144"/>
                  <a:ext cx="35" cy="40"/>
                </a:xfrm>
                <a:custGeom>
                  <a:avLst/>
                  <a:gdLst>
                    <a:gd name="T0" fmla="*/ 0 w 15"/>
                    <a:gd name="T1" fmla="*/ 17 h 17"/>
                    <a:gd name="T2" fmla="*/ 15 w 15"/>
                    <a:gd name="T3" fmla="*/ 17 h 17"/>
                    <a:gd name="T4" fmla="*/ 15 w 15"/>
                    <a:gd name="T5" fmla="*/ 0 h 17"/>
                    <a:gd name="T6" fmla="*/ 0 w 15"/>
                    <a:gd name="T7" fmla="*/ 17 h 17"/>
                  </a:gdLst>
                  <a:ahLst/>
                  <a:cxnLst>
                    <a:cxn ang="0">
                      <a:pos x="T0" y="T1"/>
                    </a:cxn>
                    <a:cxn ang="0">
                      <a:pos x="T2" y="T3"/>
                    </a:cxn>
                    <a:cxn ang="0">
                      <a:pos x="T4" y="T5"/>
                    </a:cxn>
                    <a:cxn ang="0">
                      <a:pos x="T6" y="T7"/>
                    </a:cxn>
                  </a:cxnLst>
                  <a:rect l="0" t="0" r="r" b="b"/>
                  <a:pathLst>
                    <a:path w="15" h="17">
                      <a:moveTo>
                        <a:pt x="0" y="17"/>
                      </a:moveTo>
                      <a:cubicBezTo>
                        <a:pt x="15" y="17"/>
                        <a:pt x="15" y="17"/>
                        <a:pt x="15" y="17"/>
                      </a:cubicBezTo>
                      <a:cubicBezTo>
                        <a:pt x="15" y="10"/>
                        <a:pt x="15" y="5"/>
                        <a:pt x="15" y="0"/>
                      </a:cubicBezTo>
                      <a:lnTo>
                        <a:pt x="0" y="17"/>
                      </a:lnTo>
                      <a:close/>
                    </a:path>
                  </a:pathLst>
                </a:custGeom>
                <a:solidFill>
                  <a:srgbClr val="F0F0F0"/>
                </a:solidFill>
                <a:ln>
                  <a:noFill/>
                </a:ln>
                <a:effectLst/>
                <a:extLst>
                  <a:ext uri="{91240B29-F687-4F45-9708-019B960494DF}">
                    <a14:hiddenLine xmlns:a14="http://schemas.microsoft.com/office/drawing/2010/main" w="9525" cap="flat" cmpd="sng">
                      <a:solidFill>
                        <a:srgbClr val="000000"/>
                      </a:solidFill>
                      <a:prstDash val="solid"/>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ja-JP" altLang="en-US">
                    <a:latin typeface="Meiryo UI" panose="020B0604030504040204" pitchFamily="50" charset="-128"/>
                    <a:ea typeface="Meiryo UI" panose="020B0604030504040204" pitchFamily="50" charset="-128"/>
                  </a:endParaRPr>
                </a:p>
              </p:txBody>
            </p:sp>
            <p:sp>
              <p:nvSpPr>
                <p:cNvPr id="509" name="Freeform 781">
                  <a:extLst>
                    <a:ext uri="{FF2B5EF4-FFF2-40B4-BE49-F238E27FC236}">
                      <a16:creationId xmlns:a16="http://schemas.microsoft.com/office/drawing/2014/main" id="{95A774C0-0EF9-40F9-B9F1-6296C95C01E4}"/>
                    </a:ext>
                  </a:extLst>
                </p:cNvPr>
                <p:cNvSpPr>
                  <a:spLocks noChangeAspect="1"/>
                </p:cNvSpPr>
                <p:nvPr/>
              </p:nvSpPr>
              <p:spPr bwMode="gray">
                <a:xfrm>
                  <a:off x="1742" y="3252"/>
                  <a:ext cx="61" cy="52"/>
                </a:xfrm>
                <a:custGeom>
                  <a:avLst/>
                  <a:gdLst>
                    <a:gd name="T0" fmla="*/ 0 w 26"/>
                    <a:gd name="T1" fmla="*/ 22 h 22"/>
                    <a:gd name="T2" fmla="*/ 8 w 26"/>
                    <a:gd name="T3" fmla="*/ 22 h 22"/>
                    <a:gd name="T4" fmla="*/ 26 w 26"/>
                    <a:gd name="T5" fmla="*/ 2 h 22"/>
                    <a:gd name="T6" fmla="*/ 26 w 26"/>
                    <a:gd name="T7" fmla="*/ 0 h 22"/>
                    <a:gd name="T8" fmla="*/ 0 w 26"/>
                    <a:gd name="T9" fmla="*/ 0 h 22"/>
                    <a:gd name="T10" fmla="*/ 0 w 26"/>
                    <a:gd name="T11" fmla="*/ 22 h 22"/>
                  </a:gdLst>
                  <a:ahLst/>
                  <a:cxnLst>
                    <a:cxn ang="0">
                      <a:pos x="T0" y="T1"/>
                    </a:cxn>
                    <a:cxn ang="0">
                      <a:pos x="T2" y="T3"/>
                    </a:cxn>
                    <a:cxn ang="0">
                      <a:pos x="T4" y="T5"/>
                    </a:cxn>
                    <a:cxn ang="0">
                      <a:pos x="T6" y="T7"/>
                    </a:cxn>
                    <a:cxn ang="0">
                      <a:pos x="T8" y="T9"/>
                    </a:cxn>
                    <a:cxn ang="0">
                      <a:pos x="T10" y="T11"/>
                    </a:cxn>
                  </a:cxnLst>
                  <a:rect l="0" t="0" r="r" b="b"/>
                  <a:pathLst>
                    <a:path w="26" h="22">
                      <a:moveTo>
                        <a:pt x="0" y="22"/>
                      </a:moveTo>
                      <a:cubicBezTo>
                        <a:pt x="8" y="22"/>
                        <a:pt x="8" y="22"/>
                        <a:pt x="8" y="22"/>
                      </a:cubicBezTo>
                      <a:cubicBezTo>
                        <a:pt x="26" y="2"/>
                        <a:pt x="26" y="2"/>
                        <a:pt x="26" y="2"/>
                      </a:cubicBezTo>
                      <a:cubicBezTo>
                        <a:pt x="26" y="2"/>
                        <a:pt x="26" y="1"/>
                        <a:pt x="26" y="0"/>
                      </a:cubicBezTo>
                      <a:cubicBezTo>
                        <a:pt x="0" y="0"/>
                        <a:pt x="0" y="0"/>
                        <a:pt x="0" y="0"/>
                      </a:cubicBezTo>
                      <a:lnTo>
                        <a:pt x="0" y="22"/>
                      </a:lnTo>
                      <a:close/>
                    </a:path>
                  </a:pathLst>
                </a:custGeom>
                <a:solidFill>
                  <a:srgbClr val="F0F0F0"/>
                </a:solidFill>
                <a:ln>
                  <a:noFill/>
                </a:ln>
                <a:effectLst/>
                <a:extLst>
                  <a:ext uri="{91240B29-F687-4F45-9708-019B960494DF}">
                    <a14:hiddenLine xmlns:a14="http://schemas.microsoft.com/office/drawing/2010/main" w="9525" cap="flat" cmpd="sng">
                      <a:solidFill>
                        <a:srgbClr val="000000"/>
                      </a:solidFill>
                      <a:prstDash val="solid"/>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ja-JP" altLang="en-US">
                    <a:latin typeface="Meiryo UI" panose="020B0604030504040204" pitchFamily="50" charset="-128"/>
                    <a:ea typeface="Meiryo UI" panose="020B0604030504040204" pitchFamily="50" charset="-128"/>
                  </a:endParaRPr>
                </a:p>
              </p:txBody>
            </p:sp>
            <p:sp>
              <p:nvSpPr>
                <p:cNvPr id="510" name="Freeform 782">
                  <a:extLst>
                    <a:ext uri="{FF2B5EF4-FFF2-40B4-BE49-F238E27FC236}">
                      <a16:creationId xmlns:a16="http://schemas.microsoft.com/office/drawing/2014/main" id="{EC922F96-BDF8-4428-9A4D-67B4B4530DF6}"/>
                    </a:ext>
                  </a:extLst>
                </p:cNvPr>
                <p:cNvSpPr>
                  <a:spLocks noChangeAspect="1"/>
                </p:cNvSpPr>
                <p:nvPr/>
              </p:nvSpPr>
              <p:spPr bwMode="gray">
                <a:xfrm>
                  <a:off x="1551" y="3373"/>
                  <a:ext cx="52" cy="49"/>
                </a:xfrm>
                <a:custGeom>
                  <a:avLst/>
                  <a:gdLst>
                    <a:gd name="T0" fmla="*/ 52 w 52"/>
                    <a:gd name="T1" fmla="*/ 0 h 49"/>
                    <a:gd name="T2" fmla="*/ 45 w 52"/>
                    <a:gd name="T3" fmla="*/ 0 h 49"/>
                    <a:gd name="T4" fmla="*/ 0 w 52"/>
                    <a:gd name="T5" fmla="*/ 49 h 49"/>
                    <a:gd name="T6" fmla="*/ 52 w 52"/>
                    <a:gd name="T7" fmla="*/ 49 h 49"/>
                    <a:gd name="T8" fmla="*/ 52 w 52"/>
                    <a:gd name="T9" fmla="*/ 0 h 49"/>
                  </a:gdLst>
                  <a:ahLst/>
                  <a:cxnLst>
                    <a:cxn ang="0">
                      <a:pos x="T0" y="T1"/>
                    </a:cxn>
                    <a:cxn ang="0">
                      <a:pos x="T2" y="T3"/>
                    </a:cxn>
                    <a:cxn ang="0">
                      <a:pos x="T4" y="T5"/>
                    </a:cxn>
                    <a:cxn ang="0">
                      <a:pos x="T6" y="T7"/>
                    </a:cxn>
                    <a:cxn ang="0">
                      <a:pos x="T8" y="T9"/>
                    </a:cxn>
                  </a:cxnLst>
                  <a:rect l="0" t="0" r="r" b="b"/>
                  <a:pathLst>
                    <a:path w="52" h="49">
                      <a:moveTo>
                        <a:pt x="52" y="0"/>
                      </a:moveTo>
                      <a:lnTo>
                        <a:pt x="45" y="0"/>
                      </a:lnTo>
                      <a:lnTo>
                        <a:pt x="0" y="49"/>
                      </a:lnTo>
                      <a:lnTo>
                        <a:pt x="52" y="49"/>
                      </a:lnTo>
                      <a:lnTo>
                        <a:pt x="52" y="0"/>
                      </a:lnTo>
                      <a:close/>
                    </a:path>
                  </a:pathLst>
                </a:custGeom>
                <a:solidFill>
                  <a:srgbClr val="F0F0F0"/>
                </a:solidFill>
                <a:ln>
                  <a:noFill/>
                </a:ln>
                <a:effectLst/>
                <a:extLst>
                  <a:ext uri="{91240B29-F687-4F45-9708-019B960494DF}">
                    <a14:hiddenLine xmlns:a14="http://schemas.microsoft.com/office/drawing/2010/main" w="9525" cap="flat" cmpd="sng">
                      <a:solidFill>
                        <a:srgbClr val="000000"/>
                      </a:solidFill>
                      <a:prstDash val="solid"/>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ja-JP" altLang="en-US">
                    <a:latin typeface="Meiryo UI" panose="020B0604030504040204" pitchFamily="50" charset="-128"/>
                    <a:ea typeface="Meiryo UI" panose="020B0604030504040204" pitchFamily="50" charset="-128"/>
                  </a:endParaRPr>
                </a:p>
              </p:txBody>
            </p:sp>
            <p:sp>
              <p:nvSpPr>
                <p:cNvPr id="511" name="Freeform 783">
                  <a:extLst>
                    <a:ext uri="{FF2B5EF4-FFF2-40B4-BE49-F238E27FC236}">
                      <a16:creationId xmlns:a16="http://schemas.microsoft.com/office/drawing/2014/main" id="{4C7C5DE3-2112-4F62-B4D8-BBB090A17322}"/>
                    </a:ext>
                  </a:extLst>
                </p:cNvPr>
                <p:cNvSpPr>
                  <a:spLocks noChangeAspect="1"/>
                </p:cNvSpPr>
                <p:nvPr/>
              </p:nvSpPr>
              <p:spPr bwMode="gray">
                <a:xfrm>
                  <a:off x="1742" y="3193"/>
                  <a:ext cx="61" cy="50"/>
                </a:xfrm>
                <a:custGeom>
                  <a:avLst/>
                  <a:gdLst>
                    <a:gd name="T0" fmla="*/ 0 w 26"/>
                    <a:gd name="T1" fmla="*/ 8 h 21"/>
                    <a:gd name="T2" fmla="*/ 0 w 26"/>
                    <a:gd name="T3" fmla="*/ 21 h 21"/>
                    <a:gd name="T4" fmla="*/ 26 w 26"/>
                    <a:gd name="T5" fmla="*/ 21 h 21"/>
                    <a:gd name="T6" fmla="*/ 26 w 26"/>
                    <a:gd name="T7" fmla="*/ 0 h 21"/>
                    <a:gd name="T8" fmla="*/ 7 w 26"/>
                    <a:gd name="T9" fmla="*/ 0 h 21"/>
                    <a:gd name="T10" fmla="*/ 0 w 26"/>
                    <a:gd name="T11" fmla="*/ 8 h 21"/>
                  </a:gdLst>
                  <a:ahLst/>
                  <a:cxnLst>
                    <a:cxn ang="0">
                      <a:pos x="T0" y="T1"/>
                    </a:cxn>
                    <a:cxn ang="0">
                      <a:pos x="T2" y="T3"/>
                    </a:cxn>
                    <a:cxn ang="0">
                      <a:pos x="T4" y="T5"/>
                    </a:cxn>
                    <a:cxn ang="0">
                      <a:pos x="T6" y="T7"/>
                    </a:cxn>
                    <a:cxn ang="0">
                      <a:pos x="T8" y="T9"/>
                    </a:cxn>
                    <a:cxn ang="0">
                      <a:pos x="T10" y="T11"/>
                    </a:cxn>
                  </a:cxnLst>
                  <a:rect l="0" t="0" r="r" b="b"/>
                  <a:pathLst>
                    <a:path w="26" h="21">
                      <a:moveTo>
                        <a:pt x="0" y="8"/>
                      </a:moveTo>
                      <a:cubicBezTo>
                        <a:pt x="0" y="21"/>
                        <a:pt x="0" y="21"/>
                        <a:pt x="0" y="21"/>
                      </a:cubicBezTo>
                      <a:cubicBezTo>
                        <a:pt x="26" y="21"/>
                        <a:pt x="26" y="21"/>
                        <a:pt x="26" y="21"/>
                      </a:cubicBezTo>
                      <a:cubicBezTo>
                        <a:pt x="26" y="14"/>
                        <a:pt x="26" y="6"/>
                        <a:pt x="26" y="0"/>
                      </a:cubicBezTo>
                      <a:cubicBezTo>
                        <a:pt x="7" y="0"/>
                        <a:pt x="7" y="0"/>
                        <a:pt x="7" y="0"/>
                      </a:cubicBezTo>
                      <a:lnTo>
                        <a:pt x="0" y="8"/>
                      </a:lnTo>
                      <a:close/>
                    </a:path>
                  </a:pathLst>
                </a:custGeom>
                <a:solidFill>
                  <a:srgbClr val="F0F0F0"/>
                </a:solidFill>
                <a:ln>
                  <a:noFill/>
                </a:ln>
                <a:effectLst/>
                <a:extLst>
                  <a:ext uri="{91240B29-F687-4F45-9708-019B960494DF}">
                    <a14:hiddenLine xmlns:a14="http://schemas.microsoft.com/office/drawing/2010/main" w="9525" cap="flat" cmpd="sng">
                      <a:solidFill>
                        <a:srgbClr val="000000"/>
                      </a:solidFill>
                      <a:prstDash val="solid"/>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ja-JP" altLang="en-US">
                    <a:latin typeface="Meiryo UI" panose="020B0604030504040204" pitchFamily="50" charset="-128"/>
                    <a:ea typeface="Meiryo UI" panose="020B0604030504040204" pitchFamily="50" charset="-128"/>
                  </a:endParaRPr>
                </a:p>
              </p:txBody>
            </p:sp>
            <p:sp>
              <p:nvSpPr>
                <p:cNvPr id="512" name="Freeform 784">
                  <a:extLst>
                    <a:ext uri="{FF2B5EF4-FFF2-40B4-BE49-F238E27FC236}">
                      <a16:creationId xmlns:a16="http://schemas.microsoft.com/office/drawing/2014/main" id="{5DDF3EED-16B2-470D-8336-6744A1A49745}"/>
                    </a:ext>
                  </a:extLst>
                </p:cNvPr>
                <p:cNvSpPr>
                  <a:spLocks noChangeAspect="1"/>
                </p:cNvSpPr>
                <p:nvPr/>
              </p:nvSpPr>
              <p:spPr bwMode="gray">
                <a:xfrm>
                  <a:off x="1612" y="3314"/>
                  <a:ext cx="57" cy="49"/>
                </a:xfrm>
                <a:custGeom>
                  <a:avLst/>
                  <a:gdLst>
                    <a:gd name="T0" fmla="*/ 0 w 57"/>
                    <a:gd name="T1" fmla="*/ 49 h 49"/>
                    <a:gd name="T2" fmla="*/ 57 w 57"/>
                    <a:gd name="T3" fmla="*/ 49 h 49"/>
                    <a:gd name="T4" fmla="*/ 57 w 57"/>
                    <a:gd name="T5" fmla="*/ 0 h 49"/>
                    <a:gd name="T6" fmla="*/ 38 w 57"/>
                    <a:gd name="T7" fmla="*/ 0 h 49"/>
                    <a:gd name="T8" fmla="*/ 0 w 57"/>
                    <a:gd name="T9" fmla="*/ 42 h 49"/>
                    <a:gd name="T10" fmla="*/ 0 w 57"/>
                    <a:gd name="T11" fmla="*/ 49 h 49"/>
                  </a:gdLst>
                  <a:ahLst/>
                  <a:cxnLst>
                    <a:cxn ang="0">
                      <a:pos x="T0" y="T1"/>
                    </a:cxn>
                    <a:cxn ang="0">
                      <a:pos x="T2" y="T3"/>
                    </a:cxn>
                    <a:cxn ang="0">
                      <a:pos x="T4" y="T5"/>
                    </a:cxn>
                    <a:cxn ang="0">
                      <a:pos x="T6" y="T7"/>
                    </a:cxn>
                    <a:cxn ang="0">
                      <a:pos x="T8" y="T9"/>
                    </a:cxn>
                    <a:cxn ang="0">
                      <a:pos x="T10" y="T11"/>
                    </a:cxn>
                  </a:cxnLst>
                  <a:rect l="0" t="0" r="r" b="b"/>
                  <a:pathLst>
                    <a:path w="57" h="49">
                      <a:moveTo>
                        <a:pt x="0" y="49"/>
                      </a:moveTo>
                      <a:lnTo>
                        <a:pt x="57" y="49"/>
                      </a:lnTo>
                      <a:lnTo>
                        <a:pt x="57" y="0"/>
                      </a:lnTo>
                      <a:lnTo>
                        <a:pt x="38" y="0"/>
                      </a:lnTo>
                      <a:lnTo>
                        <a:pt x="0" y="42"/>
                      </a:lnTo>
                      <a:lnTo>
                        <a:pt x="0" y="49"/>
                      </a:lnTo>
                      <a:close/>
                    </a:path>
                  </a:pathLst>
                </a:custGeom>
                <a:solidFill>
                  <a:srgbClr val="F0F0F0"/>
                </a:solidFill>
                <a:ln>
                  <a:noFill/>
                </a:ln>
                <a:effectLst/>
                <a:extLst>
                  <a:ext uri="{91240B29-F687-4F45-9708-019B960494DF}">
                    <a14:hiddenLine xmlns:a14="http://schemas.microsoft.com/office/drawing/2010/main" w="9525" cap="flat" cmpd="sng">
                      <a:solidFill>
                        <a:srgbClr val="000000"/>
                      </a:solidFill>
                      <a:prstDash val="solid"/>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ja-JP" altLang="en-US">
                    <a:latin typeface="Meiryo UI" panose="020B0604030504040204" pitchFamily="50" charset="-128"/>
                    <a:ea typeface="Meiryo UI" panose="020B0604030504040204" pitchFamily="50" charset="-128"/>
                  </a:endParaRPr>
                </a:p>
              </p:txBody>
            </p:sp>
            <p:sp>
              <p:nvSpPr>
                <p:cNvPr id="513" name="Freeform 785">
                  <a:extLst>
                    <a:ext uri="{FF2B5EF4-FFF2-40B4-BE49-F238E27FC236}">
                      <a16:creationId xmlns:a16="http://schemas.microsoft.com/office/drawing/2014/main" id="{9E0B2E60-F7B2-40C8-B767-7F28CC359A9A}"/>
                    </a:ext>
                  </a:extLst>
                </p:cNvPr>
                <p:cNvSpPr>
                  <a:spLocks noChangeAspect="1"/>
                </p:cNvSpPr>
                <p:nvPr/>
              </p:nvSpPr>
              <p:spPr bwMode="gray">
                <a:xfrm>
                  <a:off x="1678" y="3314"/>
                  <a:ext cx="54" cy="49"/>
                </a:xfrm>
                <a:custGeom>
                  <a:avLst/>
                  <a:gdLst>
                    <a:gd name="T0" fmla="*/ 54 w 54"/>
                    <a:gd name="T1" fmla="*/ 0 h 49"/>
                    <a:gd name="T2" fmla="*/ 0 w 54"/>
                    <a:gd name="T3" fmla="*/ 0 h 49"/>
                    <a:gd name="T4" fmla="*/ 0 w 54"/>
                    <a:gd name="T5" fmla="*/ 49 h 49"/>
                    <a:gd name="T6" fmla="*/ 28 w 54"/>
                    <a:gd name="T7" fmla="*/ 49 h 49"/>
                    <a:gd name="T8" fmla="*/ 54 w 54"/>
                    <a:gd name="T9" fmla="*/ 21 h 49"/>
                    <a:gd name="T10" fmla="*/ 54 w 54"/>
                    <a:gd name="T11" fmla="*/ 0 h 49"/>
                  </a:gdLst>
                  <a:ahLst/>
                  <a:cxnLst>
                    <a:cxn ang="0">
                      <a:pos x="T0" y="T1"/>
                    </a:cxn>
                    <a:cxn ang="0">
                      <a:pos x="T2" y="T3"/>
                    </a:cxn>
                    <a:cxn ang="0">
                      <a:pos x="T4" y="T5"/>
                    </a:cxn>
                    <a:cxn ang="0">
                      <a:pos x="T6" y="T7"/>
                    </a:cxn>
                    <a:cxn ang="0">
                      <a:pos x="T8" y="T9"/>
                    </a:cxn>
                    <a:cxn ang="0">
                      <a:pos x="T10" y="T11"/>
                    </a:cxn>
                  </a:cxnLst>
                  <a:rect l="0" t="0" r="r" b="b"/>
                  <a:pathLst>
                    <a:path w="54" h="49">
                      <a:moveTo>
                        <a:pt x="54" y="0"/>
                      </a:moveTo>
                      <a:lnTo>
                        <a:pt x="0" y="0"/>
                      </a:lnTo>
                      <a:lnTo>
                        <a:pt x="0" y="49"/>
                      </a:lnTo>
                      <a:lnTo>
                        <a:pt x="28" y="49"/>
                      </a:lnTo>
                      <a:lnTo>
                        <a:pt x="54" y="21"/>
                      </a:lnTo>
                      <a:lnTo>
                        <a:pt x="54" y="0"/>
                      </a:lnTo>
                      <a:close/>
                    </a:path>
                  </a:pathLst>
                </a:custGeom>
                <a:solidFill>
                  <a:srgbClr val="F0F0F0"/>
                </a:solidFill>
                <a:ln>
                  <a:noFill/>
                </a:ln>
                <a:effectLst/>
                <a:extLst>
                  <a:ext uri="{91240B29-F687-4F45-9708-019B960494DF}">
                    <a14:hiddenLine xmlns:a14="http://schemas.microsoft.com/office/drawing/2010/main" w="9525" cap="flat" cmpd="sng">
                      <a:solidFill>
                        <a:srgbClr val="000000"/>
                      </a:solidFill>
                      <a:prstDash val="solid"/>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ja-JP" altLang="en-US">
                    <a:latin typeface="Meiryo UI" panose="020B0604030504040204" pitchFamily="50" charset="-128"/>
                    <a:ea typeface="Meiryo UI" panose="020B0604030504040204" pitchFamily="50" charset="-128"/>
                  </a:endParaRPr>
                </a:p>
              </p:txBody>
            </p:sp>
            <p:sp>
              <p:nvSpPr>
                <p:cNvPr id="514" name="Freeform 786">
                  <a:extLst>
                    <a:ext uri="{FF2B5EF4-FFF2-40B4-BE49-F238E27FC236}">
                      <a16:creationId xmlns:a16="http://schemas.microsoft.com/office/drawing/2014/main" id="{8C418BB6-8E5D-4A91-A2B9-E16F72F19DD9}"/>
                    </a:ext>
                  </a:extLst>
                </p:cNvPr>
                <p:cNvSpPr>
                  <a:spLocks noChangeAspect="1"/>
                </p:cNvSpPr>
                <p:nvPr/>
              </p:nvSpPr>
              <p:spPr bwMode="gray">
                <a:xfrm>
                  <a:off x="1544" y="3432"/>
                  <a:ext cx="59" cy="52"/>
                </a:xfrm>
                <a:custGeom>
                  <a:avLst/>
                  <a:gdLst>
                    <a:gd name="T0" fmla="*/ 25 w 25"/>
                    <a:gd name="T1" fmla="*/ 20 h 22"/>
                    <a:gd name="T2" fmla="*/ 25 w 25"/>
                    <a:gd name="T3" fmla="*/ 0 h 22"/>
                    <a:gd name="T4" fmla="*/ 0 w 25"/>
                    <a:gd name="T5" fmla="*/ 0 h 22"/>
                    <a:gd name="T6" fmla="*/ 0 w 25"/>
                    <a:gd name="T7" fmla="*/ 22 h 22"/>
                    <a:gd name="T8" fmla="*/ 23 w 25"/>
                    <a:gd name="T9" fmla="*/ 22 h 22"/>
                    <a:gd name="T10" fmla="*/ 25 w 25"/>
                    <a:gd name="T11" fmla="*/ 20 h 22"/>
                  </a:gdLst>
                  <a:ahLst/>
                  <a:cxnLst>
                    <a:cxn ang="0">
                      <a:pos x="T0" y="T1"/>
                    </a:cxn>
                    <a:cxn ang="0">
                      <a:pos x="T2" y="T3"/>
                    </a:cxn>
                    <a:cxn ang="0">
                      <a:pos x="T4" y="T5"/>
                    </a:cxn>
                    <a:cxn ang="0">
                      <a:pos x="T6" y="T7"/>
                    </a:cxn>
                    <a:cxn ang="0">
                      <a:pos x="T8" y="T9"/>
                    </a:cxn>
                    <a:cxn ang="0">
                      <a:pos x="T10" y="T11"/>
                    </a:cxn>
                  </a:cxnLst>
                  <a:rect l="0" t="0" r="r" b="b"/>
                  <a:pathLst>
                    <a:path w="25" h="22">
                      <a:moveTo>
                        <a:pt x="25" y="20"/>
                      </a:moveTo>
                      <a:cubicBezTo>
                        <a:pt x="25" y="0"/>
                        <a:pt x="25" y="0"/>
                        <a:pt x="25" y="0"/>
                      </a:cubicBezTo>
                      <a:cubicBezTo>
                        <a:pt x="0" y="0"/>
                        <a:pt x="0" y="0"/>
                        <a:pt x="0" y="0"/>
                      </a:cubicBezTo>
                      <a:cubicBezTo>
                        <a:pt x="0" y="7"/>
                        <a:pt x="0" y="15"/>
                        <a:pt x="0" y="22"/>
                      </a:cubicBezTo>
                      <a:cubicBezTo>
                        <a:pt x="23" y="22"/>
                        <a:pt x="23" y="22"/>
                        <a:pt x="23" y="22"/>
                      </a:cubicBezTo>
                      <a:lnTo>
                        <a:pt x="25" y="20"/>
                      </a:lnTo>
                      <a:close/>
                    </a:path>
                  </a:pathLst>
                </a:custGeom>
                <a:solidFill>
                  <a:srgbClr val="F0F0F0"/>
                </a:solidFill>
                <a:ln>
                  <a:noFill/>
                </a:ln>
                <a:effectLst/>
                <a:extLst>
                  <a:ext uri="{91240B29-F687-4F45-9708-019B960494DF}">
                    <a14:hiddenLine xmlns:a14="http://schemas.microsoft.com/office/drawing/2010/main" w="9525" cap="flat" cmpd="sng">
                      <a:solidFill>
                        <a:srgbClr val="000000"/>
                      </a:solidFill>
                      <a:prstDash val="solid"/>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ja-JP" altLang="en-US">
                    <a:latin typeface="Meiryo UI" panose="020B0604030504040204" pitchFamily="50" charset="-128"/>
                    <a:ea typeface="Meiryo UI" panose="020B0604030504040204" pitchFamily="50" charset="-128"/>
                  </a:endParaRPr>
                </a:p>
              </p:txBody>
            </p:sp>
            <p:sp>
              <p:nvSpPr>
                <p:cNvPr id="515" name="Freeform 787">
                  <a:extLst>
                    <a:ext uri="{FF2B5EF4-FFF2-40B4-BE49-F238E27FC236}">
                      <a16:creationId xmlns:a16="http://schemas.microsoft.com/office/drawing/2014/main" id="{D4FFB472-6262-49DB-905D-70633EC1677B}"/>
                    </a:ext>
                  </a:extLst>
                </p:cNvPr>
                <p:cNvSpPr>
                  <a:spLocks noChangeAspect="1"/>
                </p:cNvSpPr>
                <p:nvPr/>
              </p:nvSpPr>
              <p:spPr bwMode="gray">
                <a:xfrm>
                  <a:off x="1678" y="3252"/>
                  <a:ext cx="54" cy="52"/>
                </a:xfrm>
                <a:custGeom>
                  <a:avLst/>
                  <a:gdLst>
                    <a:gd name="T0" fmla="*/ 0 w 54"/>
                    <a:gd name="T1" fmla="*/ 52 h 52"/>
                    <a:gd name="T2" fmla="*/ 54 w 54"/>
                    <a:gd name="T3" fmla="*/ 52 h 52"/>
                    <a:gd name="T4" fmla="*/ 54 w 54"/>
                    <a:gd name="T5" fmla="*/ 0 h 52"/>
                    <a:gd name="T6" fmla="*/ 26 w 54"/>
                    <a:gd name="T7" fmla="*/ 0 h 52"/>
                    <a:gd name="T8" fmla="*/ 0 w 54"/>
                    <a:gd name="T9" fmla="*/ 31 h 52"/>
                    <a:gd name="T10" fmla="*/ 0 w 54"/>
                    <a:gd name="T11" fmla="*/ 52 h 52"/>
                  </a:gdLst>
                  <a:ahLst/>
                  <a:cxnLst>
                    <a:cxn ang="0">
                      <a:pos x="T0" y="T1"/>
                    </a:cxn>
                    <a:cxn ang="0">
                      <a:pos x="T2" y="T3"/>
                    </a:cxn>
                    <a:cxn ang="0">
                      <a:pos x="T4" y="T5"/>
                    </a:cxn>
                    <a:cxn ang="0">
                      <a:pos x="T6" y="T7"/>
                    </a:cxn>
                    <a:cxn ang="0">
                      <a:pos x="T8" y="T9"/>
                    </a:cxn>
                    <a:cxn ang="0">
                      <a:pos x="T10" y="T11"/>
                    </a:cxn>
                  </a:cxnLst>
                  <a:rect l="0" t="0" r="r" b="b"/>
                  <a:pathLst>
                    <a:path w="54" h="52">
                      <a:moveTo>
                        <a:pt x="0" y="52"/>
                      </a:moveTo>
                      <a:lnTo>
                        <a:pt x="54" y="52"/>
                      </a:lnTo>
                      <a:lnTo>
                        <a:pt x="54" y="0"/>
                      </a:lnTo>
                      <a:lnTo>
                        <a:pt x="26" y="0"/>
                      </a:lnTo>
                      <a:lnTo>
                        <a:pt x="0" y="31"/>
                      </a:lnTo>
                      <a:lnTo>
                        <a:pt x="0" y="52"/>
                      </a:lnTo>
                      <a:close/>
                    </a:path>
                  </a:pathLst>
                </a:custGeom>
                <a:solidFill>
                  <a:srgbClr val="F0F0F0"/>
                </a:solidFill>
                <a:ln>
                  <a:noFill/>
                </a:ln>
                <a:effectLst/>
                <a:extLst>
                  <a:ext uri="{91240B29-F687-4F45-9708-019B960494DF}">
                    <a14:hiddenLine xmlns:a14="http://schemas.microsoft.com/office/drawing/2010/main" w="9525" cap="flat" cmpd="sng">
                      <a:solidFill>
                        <a:srgbClr val="000000"/>
                      </a:solidFill>
                      <a:prstDash val="solid"/>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ja-JP" altLang="en-US">
                    <a:latin typeface="Meiryo UI" panose="020B0604030504040204" pitchFamily="50" charset="-128"/>
                    <a:ea typeface="Meiryo UI" panose="020B0604030504040204" pitchFamily="50" charset="-128"/>
                  </a:endParaRPr>
                </a:p>
              </p:txBody>
            </p:sp>
            <p:sp>
              <p:nvSpPr>
                <p:cNvPr id="516" name="Freeform 788">
                  <a:extLst>
                    <a:ext uri="{FF2B5EF4-FFF2-40B4-BE49-F238E27FC236}">
                      <a16:creationId xmlns:a16="http://schemas.microsoft.com/office/drawing/2014/main" id="{11857B69-663B-44E5-BF2E-5D29FFB24E27}"/>
                    </a:ext>
                  </a:extLst>
                </p:cNvPr>
                <p:cNvSpPr>
                  <a:spLocks noChangeAspect="1"/>
                </p:cNvSpPr>
                <p:nvPr/>
              </p:nvSpPr>
              <p:spPr bwMode="gray">
                <a:xfrm>
                  <a:off x="1544" y="3493"/>
                  <a:ext cx="47" cy="50"/>
                </a:xfrm>
                <a:custGeom>
                  <a:avLst/>
                  <a:gdLst>
                    <a:gd name="T0" fmla="*/ 20 w 20"/>
                    <a:gd name="T1" fmla="*/ 0 h 21"/>
                    <a:gd name="T2" fmla="*/ 0 w 20"/>
                    <a:gd name="T3" fmla="*/ 0 h 21"/>
                    <a:gd name="T4" fmla="*/ 0 w 20"/>
                    <a:gd name="T5" fmla="*/ 21 h 21"/>
                    <a:gd name="T6" fmla="*/ 0 w 20"/>
                    <a:gd name="T7" fmla="*/ 21 h 21"/>
                    <a:gd name="T8" fmla="*/ 20 w 20"/>
                    <a:gd name="T9" fmla="*/ 0 h 21"/>
                  </a:gdLst>
                  <a:ahLst/>
                  <a:cxnLst>
                    <a:cxn ang="0">
                      <a:pos x="T0" y="T1"/>
                    </a:cxn>
                    <a:cxn ang="0">
                      <a:pos x="T2" y="T3"/>
                    </a:cxn>
                    <a:cxn ang="0">
                      <a:pos x="T4" y="T5"/>
                    </a:cxn>
                    <a:cxn ang="0">
                      <a:pos x="T6" y="T7"/>
                    </a:cxn>
                    <a:cxn ang="0">
                      <a:pos x="T8" y="T9"/>
                    </a:cxn>
                  </a:cxnLst>
                  <a:rect l="0" t="0" r="r" b="b"/>
                  <a:pathLst>
                    <a:path w="20" h="21">
                      <a:moveTo>
                        <a:pt x="20" y="0"/>
                      </a:moveTo>
                      <a:cubicBezTo>
                        <a:pt x="0" y="0"/>
                        <a:pt x="0" y="0"/>
                        <a:pt x="0" y="0"/>
                      </a:cubicBezTo>
                      <a:cubicBezTo>
                        <a:pt x="0" y="7"/>
                        <a:pt x="0" y="14"/>
                        <a:pt x="0" y="21"/>
                      </a:cubicBezTo>
                      <a:cubicBezTo>
                        <a:pt x="0" y="21"/>
                        <a:pt x="0" y="21"/>
                        <a:pt x="0" y="21"/>
                      </a:cubicBezTo>
                      <a:lnTo>
                        <a:pt x="20" y="0"/>
                      </a:lnTo>
                      <a:close/>
                    </a:path>
                  </a:pathLst>
                </a:custGeom>
                <a:solidFill>
                  <a:srgbClr val="F0F0F0"/>
                </a:solidFill>
                <a:ln>
                  <a:noFill/>
                </a:ln>
                <a:effectLst/>
                <a:extLst>
                  <a:ext uri="{91240B29-F687-4F45-9708-019B960494DF}">
                    <a14:hiddenLine xmlns:a14="http://schemas.microsoft.com/office/drawing/2010/main" w="9525" cap="flat" cmpd="sng">
                      <a:solidFill>
                        <a:srgbClr val="000000"/>
                      </a:solidFill>
                      <a:prstDash val="solid"/>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ja-JP" altLang="en-US">
                    <a:latin typeface="Meiryo UI" panose="020B0604030504040204" pitchFamily="50" charset="-128"/>
                    <a:ea typeface="Meiryo UI" panose="020B0604030504040204" pitchFamily="50" charset="-128"/>
                  </a:endParaRPr>
                </a:p>
              </p:txBody>
            </p:sp>
            <p:sp>
              <p:nvSpPr>
                <p:cNvPr id="517" name="Freeform 789">
                  <a:extLst>
                    <a:ext uri="{FF2B5EF4-FFF2-40B4-BE49-F238E27FC236}">
                      <a16:creationId xmlns:a16="http://schemas.microsoft.com/office/drawing/2014/main" id="{734CDB0E-C83A-44B1-BC4B-4829191524CF}"/>
                    </a:ext>
                  </a:extLst>
                </p:cNvPr>
                <p:cNvSpPr>
                  <a:spLocks noChangeAspect="1"/>
                </p:cNvSpPr>
                <p:nvPr/>
              </p:nvSpPr>
              <p:spPr bwMode="gray">
                <a:xfrm>
                  <a:off x="1742" y="3314"/>
                  <a:ext cx="12" cy="9"/>
                </a:xfrm>
                <a:custGeom>
                  <a:avLst/>
                  <a:gdLst>
                    <a:gd name="T0" fmla="*/ 0 w 12"/>
                    <a:gd name="T1" fmla="*/ 9 h 9"/>
                    <a:gd name="T2" fmla="*/ 12 w 12"/>
                    <a:gd name="T3" fmla="*/ 0 h 9"/>
                    <a:gd name="T4" fmla="*/ 0 w 12"/>
                    <a:gd name="T5" fmla="*/ 0 h 9"/>
                    <a:gd name="T6" fmla="*/ 0 w 12"/>
                    <a:gd name="T7" fmla="*/ 9 h 9"/>
                  </a:gdLst>
                  <a:ahLst/>
                  <a:cxnLst>
                    <a:cxn ang="0">
                      <a:pos x="T0" y="T1"/>
                    </a:cxn>
                    <a:cxn ang="0">
                      <a:pos x="T2" y="T3"/>
                    </a:cxn>
                    <a:cxn ang="0">
                      <a:pos x="T4" y="T5"/>
                    </a:cxn>
                    <a:cxn ang="0">
                      <a:pos x="T6" y="T7"/>
                    </a:cxn>
                  </a:cxnLst>
                  <a:rect l="0" t="0" r="r" b="b"/>
                  <a:pathLst>
                    <a:path w="12" h="9">
                      <a:moveTo>
                        <a:pt x="0" y="9"/>
                      </a:moveTo>
                      <a:lnTo>
                        <a:pt x="12" y="0"/>
                      </a:lnTo>
                      <a:lnTo>
                        <a:pt x="0" y="0"/>
                      </a:lnTo>
                      <a:lnTo>
                        <a:pt x="0" y="9"/>
                      </a:lnTo>
                      <a:close/>
                    </a:path>
                  </a:pathLst>
                </a:custGeom>
                <a:solidFill>
                  <a:srgbClr val="F0F0F0"/>
                </a:solidFill>
                <a:ln>
                  <a:noFill/>
                </a:ln>
                <a:effectLst/>
                <a:extLst>
                  <a:ext uri="{91240B29-F687-4F45-9708-019B960494DF}">
                    <a14:hiddenLine xmlns:a14="http://schemas.microsoft.com/office/drawing/2010/main" w="9525" cap="flat" cmpd="sng">
                      <a:solidFill>
                        <a:srgbClr val="000000"/>
                      </a:solidFill>
                      <a:prstDash val="solid"/>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ja-JP" altLang="en-US">
                    <a:latin typeface="Meiryo UI" panose="020B0604030504040204" pitchFamily="50" charset="-128"/>
                    <a:ea typeface="Meiryo UI" panose="020B0604030504040204" pitchFamily="50" charset="-128"/>
                  </a:endParaRPr>
                </a:p>
              </p:txBody>
            </p:sp>
            <p:sp>
              <p:nvSpPr>
                <p:cNvPr id="518" name="Freeform 790">
                  <a:extLst>
                    <a:ext uri="{FF2B5EF4-FFF2-40B4-BE49-F238E27FC236}">
                      <a16:creationId xmlns:a16="http://schemas.microsoft.com/office/drawing/2014/main" id="{26DC1D29-084B-46B2-841C-2C9BB7D15302}"/>
                    </a:ext>
                  </a:extLst>
                </p:cNvPr>
                <p:cNvSpPr>
                  <a:spLocks noChangeAspect="1"/>
                </p:cNvSpPr>
                <p:nvPr/>
              </p:nvSpPr>
              <p:spPr bwMode="gray">
                <a:xfrm>
                  <a:off x="1612" y="3373"/>
                  <a:ext cx="57" cy="49"/>
                </a:xfrm>
                <a:custGeom>
                  <a:avLst/>
                  <a:gdLst>
                    <a:gd name="T0" fmla="*/ 57 w 57"/>
                    <a:gd name="T1" fmla="*/ 0 h 49"/>
                    <a:gd name="T2" fmla="*/ 0 w 57"/>
                    <a:gd name="T3" fmla="*/ 0 h 49"/>
                    <a:gd name="T4" fmla="*/ 0 w 57"/>
                    <a:gd name="T5" fmla="*/ 49 h 49"/>
                    <a:gd name="T6" fmla="*/ 40 w 57"/>
                    <a:gd name="T7" fmla="*/ 49 h 49"/>
                    <a:gd name="T8" fmla="*/ 57 w 57"/>
                    <a:gd name="T9" fmla="*/ 33 h 49"/>
                    <a:gd name="T10" fmla="*/ 57 w 57"/>
                    <a:gd name="T11" fmla="*/ 0 h 49"/>
                  </a:gdLst>
                  <a:ahLst/>
                  <a:cxnLst>
                    <a:cxn ang="0">
                      <a:pos x="T0" y="T1"/>
                    </a:cxn>
                    <a:cxn ang="0">
                      <a:pos x="T2" y="T3"/>
                    </a:cxn>
                    <a:cxn ang="0">
                      <a:pos x="T4" y="T5"/>
                    </a:cxn>
                    <a:cxn ang="0">
                      <a:pos x="T6" y="T7"/>
                    </a:cxn>
                    <a:cxn ang="0">
                      <a:pos x="T8" y="T9"/>
                    </a:cxn>
                    <a:cxn ang="0">
                      <a:pos x="T10" y="T11"/>
                    </a:cxn>
                  </a:cxnLst>
                  <a:rect l="0" t="0" r="r" b="b"/>
                  <a:pathLst>
                    <a:path w="57" h="49">
                      <a:moveTo>
                        <a:pt x="57" y="0"/>
                      </a:moveTo>
                      <a:lnTo>
                        <a:pt x="0" y="0"/>
                      </a:lnTo>
                      <a:lnTo>
                        <a:pt x="0" y="49"/>
                      </a:lnTo>
                      <a:lnTo>
                        <a:pt x="40" y="49"/>
                      </a:lnTo>
                      <a:lnTo>
                        <a:pt x="57" y="33"/>
                      </a:lnTo>
                      <a:lnTo>
                        <a:pt x="57" y="0"/>
                      </a:lnTo>
                      <a:close/>
                    </a:path>
                  </a:pathLst>
                </a:custGeom>
                <a:solidFill>
                  <a:srgbClr val="F0F0F0"/>
                </a:solidFill>
                <a:ln>
                  <a:noFill/>
                </a:ln>
                <a:effectLst/>
                <a:extLst>
                  <a:ext uri="{91240B29-F687-4F45-9708-019B960494DF}">
                    <a14:hiddenLine xmlns:a14="http://schemas.microsoft.com/office/drawing/2010/main" w="9525" cap="flat" cmpd="sng">
                      <a:solidFill>
                        <a:srgbClr val="000000"/>
                      </a:solidFill>
                      <a:prstDash val="solid"/>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ja-JP" altLang="en-US">
                    <a:latin typeface="Meiryo UI" panose="020B0604030504040204" pitchFamily="50" charset="-128"/>
                    <a:ea typeface="Meiryo UI" panose="020B0604030504040204" pitchFamily="50" charset="-128"/>
                  </a:endParaRPr>
                </a:p>
              </p:txBody>
            </p:sp>
            <p:sp>
              <p:nvSpPr>
                <p:cNvPr id="519" name="Freeform 791">
                  <a:extLst>
                    <a:ext uri="{FF2B5EF4-FFF2-40B4-BE49-F238E27FC236}">
                      <a16:creationId xmlns:a16="http://schemas.microsoft.com/office/drawing/2014/main" id="{99A9152C-78EE-4E46-AD37-E8D1DEEDC920}"/>
                    </a:ext>
                  </a:extLst>
                </p:cNvPr>
                <p:cNvSpPr>
                  <a:spLocks noChangeAspect="1"/>
                </p:cNvSpPr>
                <p:nvPr/>
              </p:nvSpPr>
              <p:spPr bwMode="gray">
                <a:xfrm>
                  <a:off x="1714" y="3222"/>
                  <a:ext cx="18" cy="21"/>
                </a:xfrm>
                <a:custGeom>
                  <a:avLst/>
                  <a:gdLst>
                    <a:gd name="T0" fmla="*/ 18 w 18"/>
                    <a:gd name="T1" fmla="*/ 21 h 21"/>
                    <a:gd name="T2" fmla="*/ 18 w 18"/>
                    <a:gd name="T3" fmla="*/ 0 h 21"/>
                    <a:gd name="T4" fmla="*/ 0 w 18"/>
                    <a:gd name="T5" fmla="*/ 21 h 21"/>
                    <a:gd name="T6" fmla="*/ 18 w 18"/>
                    <a:gd name="T7" fmla="*/ 21 h 21"/>
                  </a:gdLst>
                  <a:ahLst/>
                  <a:cxnLst>
                    <a:cxn ang="0">
                      <a:pos x="T0" y="T1"/>
                    </a:cxn>
                    <a:cxn ang="0">
                      <a:pos x="T2" y="T3"/>
                    </a:cxn>
                    <a:cxn ang="0">
                      <a:pos x="T4" y="T5"/>
                    </a:cxn>
                    <a:cxn ang="0">
                      <a:pos x="T6" y="T7"/>
                    </a:cxn>
                  </a:cxnLst>
                  <a:rect l="0" t="0" r="r" b="b"/>
                  <a:pathLst>
                    <a:path w="18" h="21">
                      <a:moveTo>
                        <a:pt x="18" y="21"/>
                      </a:moveTo>
                      <a:lnTo>
                        <a:pt x="18" y="0"/>
                      </a:lnTo>
                      <a:lnTo>
                        <a:pt x="0" y="21"/>
                      </a:lnTo>
                      <a:lnTo>
                        <a:pt x="18" y="21"/>
                      </a:lnTo>
                      <a:close/>
                    </a:path>
                  </a:pathLst>
                </a:custGeom>
                <a:solidFill>
                  <a:srgbClr val="F0F0F0"/>
                </a:solidFill>
                <a:ln>
                  <a:noFill/>
                </a:ln>
                <a:effectLst/>
                <a:extLst>
                  <a:ext uri="{91240B29-F687-4F45-9708-019B960494DF}">
                    <a14:hiddenLine xmlns:a14="http://schemas.microsoft.com/office/drawing/2010/main" w="9525" cap="flat" cmpd="sng">
                      <a:solidFill>
                        <a:srgbClr val="000000"/>
                      </a:solidFill>
                      <a:prstDash val="solid"/>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ja-JP" altLang="en-US">
                    <a:latin typeface="Meiryo UI" panose="020B0604030504040204" pitchFamily="50" charset="-128"/>
                    <a:ea typeface="Meiryo UI" panose="020B0604030504040204" pitchFamily="50" charset="-128"/>
                  </a:endParaRPr>
                </a:p>
              </p:txBody>
            </p:sp>
            <p:sp>
              <p:nvSpPr>
                <p:cNvPr id="520" name="Freeform 792">
                  <a:extLst>
                    <a:ext uri="{FF2B5EF4-FFF2-40B4-BE49-F238E27FC236}">
                      <a16:creationId xmlns:a16="http://schemas.microsoft.com/office/drawing/2014/main" id="{7BB8096C-7865-441A-AB24-EE4C1F354D6A}"/>
                    </a:ext>
                  </a:extLst>
                </p:cNvPr>
                <p:cNvSpPr>
                  <a:spLocks noChangeAspect="1"/>
                </p:cNvSpPr>
                <p:nvPr/>
              </p:nvSpPr>
              <p:spPr bwMode="gray">
                <a:xfrm>
                  <a:off x="1678" y="3373"/>
                  <a:ext cx="21" cy="23"/>
                </a:xfrm>
                <a:custGeom>
                  <a:avLst/>
                  <a:gdLst>
                    <a:gd name="T0" fmla="*/ 0 w 21"/>
                    <a:gd name="T1" fmla="*/ 0 h 23"/>
                    <a:gd name="T2" fmla="*/ 0 w 21"/>
                    <a:gd name="T3" fmla="*/ 23 h 23"/>
                    <a:gd name="T4" fmla="*/ 21 w 21"/>
                    <a:gd name="T5" fmla="*/ 0 h 23"/>
                    <a:gd name="T6" fmla="*/ 0 w 21"/>
                    <a:gd name="T7" fmla="*/ 0 h 23"/>
                  </a:gdLst>
                  <a:ahLst/>
                  <a:cxnLst>
                    <a:cxn ang="0">
                      <a:pos x="T0" y="T1"/>
                    </a:cxn>
                    <a:cxn ang="0">
                      <a:pos x="T2" y="T3"/>
                    </a:cxn>
                    <a:cxn ang="0">
                      <a:pos x="T4" y="T5"/>
                    </a:cxn>
                    <a:cxn ang="0">
                      <a:pos x="T6" y="T7"/>
                    </a:cxn>
                  </a:cxnLst>
                  <a:rect l="0" t="0" r="r" b="b"/>
                  <a:pathLst>
                    <a:path w="21" h="23">
                      <a:moveTo>
                        <a:pt x="0" y="0"/>
                      </a:moveTo>
                      <a:lnTo>
                        <a:pt x="0" y="23"/>
                      </a:lnTo>
                      <a:lnTo>
                        <a:pt x="21" y="0"/>
                      </a:lnTo>
                      <a:lnTo>
                        <a:pt x="0" y="0"/>
                      </a:lnTo>
                      <a:close/>
                    </a:path>
                  </a:pathLst>
                </a:custGeom>
                <a:solidFill>
                  <a:srgbClr val="F0F0F0"/>
                </a:solidFill>
                <a:ln>
                  <a:noFill/>
                </a:ln>
                <a:effectLst/>
                <a:extLst>
                  <a:ext uri="{91240B29-F687-4F45-9708-019B960494DF}">
                    <a14:hiddenLine xmlns:a14="http://schemas.microsoft.com/office/drawing/2010/main" w="9525" cap="flat" cmpd="sng">
                      <a:solidFill>
                        <a:srgbClr val="000000"/>
                      </a:solidFill>
                      <a:prstDash val="solid"/>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ja-JP" altLang="en-US">
                    <a:latin typeface="Meiryo UI" panose="020B0604030504040204" pitchFamily="50" charset="-128"/>
                    <a:ea typeface="Meiryo UI" panose="020B0604030504040204" pitchFamily="50" charset="-128"/>
                  </a:endParaRPr>
                </a:p>
              </p:txBody>
            </p:sp>
            <p:sp>
              <p:nvSpPr>
                <p:cNvPr id="521" name="Freeform 793">
                  <a:extLst>
                    <a:ext uri="{FF2B5EF4-FFF2-40B4-BE49-F238E27FC236}">
                      <a16:creationId xmlns:a16="http://schemas.microsoft.com/office/drawing/2014/main" id="{B6A347F4-B8A9-4D41-A90C-021FF7193929}"/>
                    </a:ext>
                  </a:extLst>
                </p:cNvPr>
                <p:cNvSpPr>
                  <a:spLocks noChangeAspect="1"/>
                </p:cNvSpPr>
                <p:nvPr/>
              </p:nvSpPr>
              <p:spPr bwMode="gray">
                <a:xfrm>
                  <a:off x="1692" y="3436"/>
                  <a:ext cx="40" cy="48"/>
                </a:xfrm>
                <a:custGeom>
                  <a:avLst/>
                  <a:gdLst>
                    <a:gd name="T0" fmla="*/ 40 w 40"/>
                    <a:gd name="T1" fmla="*/ 43 h 48"/>
                    <a:gd name="T2" fmla="*/ 40 w 40"/>
                    <a:gd name="T3" fmla="*/ 0 h 48"/>
                    <a:gd name="T4" fmla="*/ 0 w 40"/>
                    <a:gd name="T5" fmla="*/ 48 h 48"/>
                    <a:gd name="T6" fmla="*/ 38 w 40"/>
                    <a:gd name="T7" fmla="*/ 48 h 48"/>
                    <a:gd name="T8" fmla="*/ 40 w 40"/>
                    <a:gd name="T9" fmla="*/ 43 h 48"/>
                  </a:gdLst>
                  <a:ahLst/>
                  <a:cxnLst>
                    <a:cxn ang="0">
                      <a:pos x="T0" y="T1"/>
                    </a:cxn>
                    <a:cxn ang="0">
                      <a:pos x="T2" y="T3"/>
                    </a:cxn>
                    <a:cxn ang="0">
                      <a:pos x="T4" y="T5"/>
                    </a:cxn>
                    <a:cxn ang="0">
                      <a:pos x="T6" y="T7"/>
                    </a:cxn>
                    <a:cxn ang="0">
                      <a:pos x="T8" y="T9"/>
                    </a:cxn>
                  </a:cxnLst>
                  <a:rect l="0" t="0" r="r" b="b"/>
                  <a:pathLst>
                    <a:path w="40" h="48">
                      <a:moveTo>
                        <a:pt x="40" y="43"/>
                      </a:moveTo>
                      <a:lnTo>
                        <a:pt x="40" y="0"/>
                      </a:lnTo>
                      <a:lnTo>
                        <a:pt x="0" y="48"/>
                      </a:lnTo>
                      <a:lnTo>
                        <a:pt x="38" y="48"/>
                      </a:lnTo>
                      <a:lnTo>
                        <a:pt x="40" y="43"/>
                      </a:lnTo>
                      <a:close/>
                    </a:path>
                  </a:pathLst>
                </a:custGeom>
                <a:solidFill>
                  <a:srgbClr val="F0F0F0"/>
                </a:solidFill>
                <a:ln>
                  <a:noFill/>
                </a:ln>
                <a:effectLst/>
                <a:extLst>
                  <a:ext uri="{91240B29-F687-4F45-9708-019B960494DF}">
                    <a14:hiddenLine xmlns:a14="http://schemas.microsoft.com/office/drawing/2010/main" w="9525" cap="flat" cmpd="sng">
                      <a:solidFill>
                        <a:srgbClr val="000000"/>
                      </a:solidFill>
                      <a:prstDash val="solid"/>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ja-JP" altLang="en-US">
                    <a:latin typeface="Meiryo UI" panose="020B0604030504040204" pitchFamily="50" charset="-128"/>
                    <a:ea typeface="Meiryo UI" panose="020B0604030504040204" pitchFamily="50" charset="-128"/>
                  </a:endParaRPr>
                </a:p>
              </p:txBody>
            </p:sp>
            <p:sp>
              <p:nvSpPr>
                <p:cNvPr id="522" name="Freeform 794">
                  <a:extLst>
                    <a:ext uri="{FF2B5EF4-FFF2-40B4-BE49-F238E27FC236}">
                      <a16:creationId xmlns:a16="http://schemas.microsoft.com/office/drawing/2014/main" id="{CF5C39F8-B0F8-4BA1-9108-A2A14ADB5155}"/>
                    </a:ext>
                  </a:extLst>
                </p:cNvPr>
                <p:cNvSpPr>
                  <a:spLocks noChangeAspect="1"/>
                </p:cNvSpPr>
                <p:nvPr/>
              </p:nvSpPr>
              <p:spPr bwMode="gray">
                <a:xfrm>
                  <a:off x="1747" y="3373"/>
                  <a:ext cx="56" cy="49"/>
                </a:xfrm>
                <a:custGeom>
                  <a:avLst/>
                  <a:gdLst>
                    <a:gd name="T0" fmla="*/ 0 w 24"/>
                    <a:gd name="T1" fmla="*/ 21 h 21"/>
                    <a:gd name="T2" fmla="*/ 16 w 24"/>
                    <a:gd name="T3" fmla="*/ 21 h 21"/>
                    <a:gd name="T4" fmla="*/ 24 w 24"/>
                    <a:gd name="T5" fmla="*/ 12 h 21"/>
                    <a:gd name="T6" fmla="*/ 24 w 24"/>
                    <a:gd name="T7" fmla="*/ 0 h 21"/>
                    <a:gd name="T8" fmla="*/ 19 w 24"/>
                    <a:gd name="T9" fmla="*/ 0 h 21"/>
                    <a:gd name="T10" fmla="*/ 0 w 24"/>
                    <a:gd name="T11" fmla="*/ 21 h 21"/>
                  </a:gdLst>
                  <a:ahLst/>
                  <a:cxnLst>
                    <a:cxn ang="0">
                      <a:pos x="T0" y="T1"/>
                    </a:cxn>
                    <a:cxn ang="0">
                      <a:pos x="T2" y="T3"/>
                    </a:cxn>
                    <a:cxn ang="0">
                      <a:pos x="T4" y="T5"/>
                    </a:cxn>
                    <a:cxn ang="0">
                      <a:pos x="T6" y="T7"/>
                    </a:cxn>
                    <a:cxn ang="0">
                      <a:pos x="T8" y="T9"/>
                    </a:cxn>
                    <a:cxn ang="0">
                      <a:pos x="T10" y="T11"/>
                    </a:cxn>
                  </a:cxnLst>
                  <a:rect l="0" t="0" r="r" b="b"/>
                  <a:pathLst>
                    <a:path w="24" h="21">
                      <a:moveTo>
                        <a:pt x="0" y="21"/>
                      </a:moveTo>
                      <a:cubicBezTo>
                        <a:pt x="16" y="21"/>
                        <a:pt x="16" y="21"/>
                        <a:pt x="16" y="21"/>
                      </a:cubicBezTo>
                      <a:cubicBezTo>
                        <a:pt x="24" y="12"/>
                        <a:pt x="24" y="12"/>
                        <a:pt x="24" y="12"/>
                      </a:cubicBezTo>
                      <a:cubicBezTo>
                        <a:pt x="24" y="8"/>
                        <a:pt x="24" y="4"/>
                        <a:pt x="24" y="0"/>
                      </a:cubicBezTo>
                      <a:cubicBezTo>
                        <a:pt x="19" y="0"/>
                        <a:pt x="19" y="0"/>
                        <a:pt x="19" y="0"/>
                      </a:cubicBezTo>
                      <a:lnTo>
                        <a:pt x="0" y="21"/>
                      </a:lnTo>
                      <a:close/>
                    </a:path>
                  </a:pathLst>
                </a:custGeom>
                <a:solidFill>
                  <a:srgbClr val="F0F0F0"/>
                </a:solidFill>
                <a:ln>
                  <a:noFill/>
                </a:ln>
                <a:effectLst/>
                <a:extLst>
                  <a:ext uri="{91240B29-F687-4F45-9708-019B960494DF}">
                    <a14:hiddenLine xmlns:a14="http://schemas.microsoft.com/office/drawing/2010/main" w="9525" cap="flat" cmpd="sng">
                      <a:solidFill>
                        <a:srgbClr val="000000"/>
                      </a:solidFill>
                      <a:prstDash val="solid"/>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ja-JP" altLang="en-US">
                    <a:latin typeface="Meiryo UI" panose="020B0604030504040204" pitchFamily="50" charset="-128"/>
                    <a:ea typeface="Meiryo UI" panose="020B0604030504040204" pitchFamily="50" charset="-128"/>
                  </a:endParaRPr>
                </a:p>
              </p:txBody>
            </p:sp>
            <p:sp>
              <p:nvSpPr>
                <p:cNvPr id="523" name="Freeform 795">
                  <a:extLst>
                    <a:ext uri="{FF2B5EF4-FFF2-40B4-BE49-F238E27FC236}">
                      <a16:creationId xmlns:a16="http://schemas.microsoft.com/office/drawing/2014/main" id="{C6CCAF93-9248-4B43-8272-3D62AE070813}"/>
                    </a:ext>
                  </a:extLst>
                </p:cNvPr>
                <p:cNvSpPr>
                  <a:spLocks noChangeAspect="1"/>
                </p:cNvSpPr>
                <p:nvPr/>
              </p:nvSpPr>
              <p:spPr bwMode="gray">
                <a:xfrm>
                  <a:off x="1742" y="3432"/>
                  <a:ext cx="33" cy="38"/>
                </a:xfrm>
                <a:custGeom>
                  <a:avLst/>
                  <a:gdLst>
                    <a:gd name="T0" fmla="*/ 0 w 33"/>
                    <a:gd name="T1" fmla="*/ 38 h 38"/>
                    <a:gd name="T2" fmla="*/ 33 w 33"/>
                    <a:gd name="T3" fmla="*/ 0 h 38"/>
                    <a:gd name="T4" fmla="*/ 0 w 33"/>
                    <a:gd name="T5" fmla="*/ 0 h 38"/>
                    <a:gd name="T6" fmla="*/ 0 w 33"/>
                    <a:gd name="T7" fmla="*/ 38 h 38"/>
                  </a:gdLst>
                  <a:ahLst/>
                  <a:cxnLst>
                    <a:cxn ang="0">
                      <a:pos x="T0" y="T1"/>
                    </a:cxn>
                    <a:cxn ang="0">
                      <a:pos x="T2" y="T3"/>
                    </a:cxn>
                    <a:cxn ang="0">
                      <a:pos x="T4" y="T5"/>
                    </a:cxn>
                    <a:cxn ang="0">
                      <a:pos x="T6" y="T7"/>
                    </a:cxn>
                  </a:cxnLst>
                  <a:rect l="0" t="0" r="r" b="b"/>
                  <a:pathLst>
                    <a:path w="33" h="38">
                      <a:moveTo>
                        <a:pt x="0" y="38"/>
                      </a:moveTo>
                      <a:lnTo>
                        <a:pt x="33" y="0"/>
                      </a:lnTo>
                      <a:lnTo>
                        <a:pt x="0" y="0"/>
                      </a:lnTo>
                      <a:lnTo>
                        <a:pt x="0" y="38"/>
                      </a:lnTo>
                      <a:close/>
                    </a:path>
                  </a:pathLst>
                </a:custGeom>
                <a:solidFill>
                  <a:srgbClr val="F0F0F0"/>
                </a:solidFill>
                <a:ln>
                  <a:noFill/>
                </a:ln>
                <a:effectLst/>
                <a:extLst>
                  <a:ext uri="{91240B29-F687-4F45-9708-019B960494DF}">
                    <a14:hiddenLine xmlns:a14="http://schemas.microsoft.com/office/drawing/2010/main" w="9525" cap="flat" cmpd="sng">
                      <a:solidFill>
                        <a:srgbClr val="000000"/>
                      </a:solidFill>
                      <a:prstDash val="solid"/>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ja-JP" altLang="en-US">
                    <a:latin typeface="Meiryo UI" panose="020B0604030504040204" pitchFamily="50" charset="-128"/>
                    <a:ea typeface="Meiryo UI" panose="020B0604030504040204" pitchFamily="50" charset="-128"/>
                  </a:endParaRPr>
                </a:p>
              </p:txBody>
            </p:sp>
            <p:sp>
              <p:nvSpPr>
                <p:cNvPr id="524" name="Freeform 796">
                  <a:extLst>
                    <a:ext uri="{FF2B5EF4-FFF2-40B4-BE49-F238E27FC236}">
                      <a16:creationId xmlns:a16="http://schemas.microsoft.com/office/drawing/2014/main" id="{1665DC80-651F-4711-B708-8334C4A4F58F}"/>
                    </a:ext>
                  </a:extLst>
                </p:cNvPr>
                <p:cNvSpPr>
                  <a:spLocks noChangeAspect="1"/>
                </p:cNvSpPr>
                <p:nvPr/>
              </p:nvSpPr>
              <p:spPr bwMode="gray">
                <a:xfrm>
                  <a:off x="1612" y="3552"/>
                  <a:ext cx="54" cy="50"/>
                </a:xfrm>
                <a:custGeom>
                  <a:avLst/>
                  <a:gdLst>
                    <a:gd name="T0" fmla="*/ 10 w 54"/>
                    <a:gd name="T1" fmla="*/ 50 h 50"/>
                    <a:gd name="T2" fmla="*/ 54 w 54"/>
                    <a:gd name="T3" fmla="*/ 0 h 50"/>
                    <a:gd name="T4" fmla="*/ 17 w 54"/>
                    <a:gd name="T5" fmla="*/ 0 h 50"/>
                    <a:gd name="T6" fmla="*/ 0 w 54"/>
                    <a:gd name="T7" fmla="*/ 19 h 50"/>
                    <a:gd name="T8" fmla="*/ 0 w 54"/>
                    <a:gd name="T9" fmla="*/ 50 h 50"/>
                    <a:gd name="T10" fmla="*/ 10 w 54"/>
                    <a:gd name="T11" fmla="*/ 50 h 50"/>
                  </a:gdLst>
                  <a:ahLst/>
                  <a:cxnLst>
                    <a:cxn ang="0">
                      <a:pos x="T0" y="T1"/>
                    </a:cxn>
                    <a:cxn ang="0">
                      <a:pos x="T2" y="T3"/>
                    </a:cxn>
                    <a:cxn ang="0">
                      <a:pos x="T4" y="T5"/>
                    </a:cxn>
                    <a:cxn ang="0">
                      <a:pos x="T6" y="T7"/>
                    </a:cxn>
                    <a:cxn ang="0">
                      <a:pos x="T8" y="T9"/>
                    </a:cxn>
                    <a:cxn ang="0">
                      <a:pos x="T10" y="T11"/>
                    </a:cxn>
                  </a:cxnLst>
                  <a:rect l="0" t="0" r="r" b="b"/>
                  <a:pathLst>
                    <a:path w="54" h="50">
                      <a:moveTo>
                        <a:pt x="10" y="50"/>
                      </a:moveTo>
                      <a:lnTo>
                        <a:pt x="54" y="0"/>
                      </a:lnTo>
                      <a:lnTo>
                        <a:pt x="17" y="0"/>
                      </a:lnTo>
                      <a:lnTo>
                        <a:pt x="0" y="19"/>
                      </a:lnTo>
                      <a:lnTo>
                        <a:pt x="0" y="50"/>
                      </a:lnTo>
                      <a:lnTo>
                        <a:pt x="10" y="50"/>
                      </a:lnTo>
                      <a:close/>
                    </a:path>
                  </a:pathLst>
                </a:custGeom>
                <a:solidFill>
                  <a:srgbClr val="F0F0F0"/>
                </a:solidFill>
                <a:ln>
                  <a:noFill/>
                </a:ln>
                <a:effectLst/>
                <a:extLst>
                  <a:ext uri="{91240B29-F687-4F45-9708-019B960494DF}">
                    <a14:hiddenLine xmlns:a14="http://schemas.microsoft.com/office/drawing/2010/main" w="9525" cap="flat" cmpd="sng">
                      <a:solidFill>
                        <a:srgbClr val="000000"/>
                      </a:solidFill>
                      <a:prstDash val="solid"/>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ja-JP" altLang="en-US">
                    <a:latin typeface="Meiryo UI" panose="020B0604030504040204" pitchFamily="50" charset="-128"/>
                    <a:ea typeface="Meiryo UI" panose="020B0604030504040204" pitchFamily="50" charset="-128"/>
                  </a:endParaRPr>
                </a:p>
              </p:txBody>
            </p:sp>
            <p:sp>
              <p:nvSpPr>
                <p:cNvPr id="525" name="Freeform 797">
                  <a:extLst>
                    <a:ext uri="{FF2B5EF4-FFF2-40B4-BE49-F238E27FC236}">
                      <a16:creationId xmlns:a16="http://schemas.microsoft.com/office/drawing/2014/main" id="{D70A2F07-5470-4612-B3C7-5A8DF816AB42}"/>
                    </a:ext>
                  </a:extLst>
                </p:cNvPr>
                <p:cNvSpPr>
                  <a:spLocks noChangeAspect="1"/>
                </p:cNvSpPr>
                <p:nvPr/>
              </p:nvSpPr>
              <p:spPr bwMode="gray">
                <a:xfrm>
                  <a:off x="1544" y="3611"/>
                  <a:ext cx="59" cy="52"/>
                </a:xfrm>
                <a:custGeom>
                  <a:avLst/>
                  <a:gdLst>
                    <a:gd name="T0" fmla="*/ 25 w 25"/>
                    <a:gd name="T1" fmla="*/ 5 h 22"/>
                    <a:gd name="T2" fmla="*/ 25 w 25"/>
                    <a:gd name="T3" fmla="*/ 0 h 22"/>
                    <a:gd name="T4" fmla="*/ 13 w 25"/>
                    <a:gd name="T5" fmla="*/ 0 h 22"/>
                    <a:gd name="T6" fmla="*/ 0 w 25"/>
                    <a:gd name="T7" fmla="*/ 15 h 22"/>
                    <a:gd name="T8" fmla="*/ 0 w 25"/>
                    <a:gd name="T9" fmla="*/ 22 h 22"/>
                    <a:gd name="T10" fmla="*/ 10 w 25"/>
                    <a:gd name="T11" fmla="*/ 22 h 22"/>
                    <a:gd name="T12" fmla="*/ 25 w 25"/>
                    <a:gd name="T13" fmla="*/ 5 h 22"/>
                  </a:gdLst>
                  <a:ahLst/>
                  <a:cxnLst>
                    <a:cxn ang="0">
                      <a:pos x="T0" y="T1"/>
                    </a:cxn>
                    <a:cxn ang="0">
                      <a:pos x="T2" y="T3"/>
                    </a:cxn>
                    <a:cxn ang="0">
                      <a:pos x="T4" y="T5"/>
                    </a:cxn>
                    <a:cxn ang="0">
                      <a:pos x="T6" y="T7"/>
                    </a:cxn>
                    <a:cxn ang="0">
                      <a:pos x="T8" y="T9"/>
                    </a:cxn>
                    <a:cxn ang="0">
                      <a:pos x="T10" y="T11"/>
                    </a:cxn>
                    <a:cxn ang="0">
                      <a:pos x="T12" y="T13"/>
                    </a:cxn>
                  </a:cxnLst>
                  <a:rect l="0" t="0" r="r" b="b"/>
                  <a:pathLst>
                    <a:path w="25" h="22">
                      <a:moveTo>
                        <a:pt x="25" y="5"/>
                      </a:moveTo>
                      <a:cubicBezTo>
                        <a:pt x="25" y="0"/>
                        <a:pt x="25" y="0"/>
                        <a:pt x="25" y="0"/>
                      </a:cubicBezTo>
                      <a:cubicBezTo>
                        <a:pt x="13" y="0"/>
                        <a:pt x="13" y="0"/>
                        <a:pt x="13" y="0"/>
                      </a:cubicBezTo>
                      <a:cubicBezTo>
                        <a:pt x="0" y="15"/>
                        <a:pt x="0" y="15"/>
                        <a:pt x="0" y="15"/>
                      </a:cubicBezTo>
                      <a:cubicBezTo>
                        <a:pt x="0" y="18"/>
                        <a:pt x="0" y="20"/>
                        <a:pt x="0" y="22"/>
                      </a:cubicBezTo>
                      <a:cubicBezTo>
                        <a:pt x="10" y="22"/>
                        <a:pt x="10" y="22"/>
                        <a:pt x="10" y="22"/>
                      </a:cubicBezTo>
                      <a:lnTo>
                        <a:pt x="25" y="5"/>
                      </a:lnTo>
                      <a:close/>
                    </a:path>
                  </a:pathLst>
                </a:custGeom>
                <a:solidFill>
                  <a:srgbClr val="F0F0F0"/>
                </a:solidFill>
                <a:ln>
                  <a:noFill/>
                </a:ln>
                <a:effectLst/>
                <a:extLst>
                  <a:ext uri="{91240B29-F687-4F45-9708-019B960494DF}">
                    <a14:hiddenLine xmlns:a14="http://schemas.microsoft.com/office/drawing/2010/main" w="9525" cap="flat" cmpd="sng">
                      <a:solidFill>
                        <a:srgbClr val="000000"/>
                      </a:solidFill>
                      <a:prstDash val="solid"/>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ja-JP" altLang="en-US">
                    <a:latin typeface="Meiryo UI" panose="020B0604030504040204" pitchFamily="50" charset="-128"/>
                    <a:ea typeface="Meiryo UI" panose="020B0604030504040204" pitchFamily="50" charset="-128"/>
                  </a:endParaRPr>
                </a:p>
              </p:txBody>
            </p:sp>
            <p:sp>
              <p:nvSpPr>
                <p:cNvPr id="526" name="Freeform 798">
                  <a:extLst>
                    <a:ext uri="{FF2B5EF4-FFF2-40B4-BE49-F238E27FC236}">
                      <a16:creationId xmlns:a16="http://schemas.microsoft.com/office/drawing/2014/main" id="{F7B360B6-6EA2-428C-8FD6-742935987FF3}"/>
                    </a:ext>
                  </a:extLst>
                </p:cNvPr>
                <p:cNvSpPr>
                  <a:spLocks noChangeAspect="1"/>
                </p:cNvSpPr>
                <p:nvPr/>
              </p:nvSpPr>
              <p:spPr bwMode="gray">
                <a:xfrm>
                  <a:off x="1584" y="3581"/>
                  <a:ext cx="19" cy="21"/>
                </a:xfrm>
                <a:custGeom>
                  <a:avLst/>
                  <a:gdLst>
                    <a:gd name="T0" fmla="*/ 19 w 19"/>
                    <a:gd name="T1" fmla="*/ 0 h 21"/>
                    <a:gd name="T2" fmla="*/ 0 w 19"/>
                    <a:gd name="T3" fmla="*/ 21 h 21"/>
                    <a:gd name="T4" fmla="*/ 19 w 19"/>
                    <a:gd name="T5" fmla="*/ 21 h 21"/>
                    <a:gd name="T6" fmla="*/ 19 w 19"/>
                    <a:gd name="T7" fmla="*/ 0 h 21"/>
                  </a:gdLst>
                  <a:ahLst/>
                  <a:cxnLst>
                    <a:cxn ang="0">
                      <a:pos x="T0" y="T1"/>
                    </a:cxn>
                    <a:cxn ang="0">
                      <a:pos x="T2" y="T3"/>
                    </a:cxn>
                    <a:cxn ang="0">
                      <a:pos x="T4" y="T5"/>
                    </a:cxn>
                    <a:cxn ang="0">
                      <a:pos x="T6" y="T7"/>
                    </a:cxn>
                  </a:cxnLst>
                  <a:rect l="0" t="0" r="r" b="b"/>
                  <a:pathLst>
                    <a:path w="19" h="21">
                      <a:moveTo>
                        <a:pt x="19" y="0"/>
                      </a:moveTo>
                      <a:lnTo>
                        <a:pt x="0" y="21"/>
                      </a:lnTo>
                      <a:lnTo>
                        <a:pt x="19" y="21"/>
                      </a:lnTo>
                      <a:lnTo>
                        <a:pt x="19" y="0"/>
                      </a:lnTo>
                      <a:close/>
                    </a:path>
                  </a:pathLst>
                </a:custGeom>
                <a:solidFill>
                  <a:srgbClr val="F0F0F0"/>
                </a:solidFill>
                <a:ln>
                  <a:noFill/>
                </a:ln>
                <a:effectLst/>
                <a:extLst>
                  <a:ext uri="{91240B29-F687-4F45-9708-019B960494DF}">
                    <a14:hiddenLine xmlns:a14="http://schemas.microsoft.com/office/drawing/2010/main" w="9525" cap="flat" cmpd="sng">
                      <a:solidFill>
                        <a:srgbClr val="000000"/>
                      </a:solidFill>
                      <a:prstDash val="solid"/>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ja-JP" altLang="en-US">
                    <a:latin typeface="Meiryo UI" panose="020B0604030504040204" pitchFamily="50" charset="-128"/>
                    <a:ea typeface="Meiryo UI" panose="020B0604030504040204" pitchFamily="50" charset="-128"/>
                  </a:endParaRPr>
                </a:p>
              </p:txBody>
            </p:sp>
            <p:sp>
              <p:nvSpPr>
                <p:cNvPr id="527" name="Freeform 799">
                  <a:extLst>
                    <a:ext uri="{FF2B5EF4-FFF2-40B4-BE49-F238E27FC236}">
                      <a16:creationId xmlns:a16="http://schemas.microsoft.com/office/drawing/2014/main" id="{0B148AE1-279B-46B5-992C-564E0E9E2958}"/>
                    </a:ext>
                  </a:extLst>
                </p:cNvPr>
                <p:cNvSpPr>
                  <a:spLocks noChangeAspect="1"/>
                </p:cNvSpPr>
                <p:nvPr/>
              </p:nvSpPr>
              <p:spPr bwMode="gray">
                <a:xfrm>
                  <a:off x="1678" y="3493"/>
                  <a:ext cx="43" cy="47"/>
                </a:xfrm>
                <a:custGeom>
                  <a:avLst/>
                  <a:gdLst>
                    <a:gd name="T0" fmla="*/ 43 w 43"/>
                    <a:gd name="T1" fmla="*/ 0 h 47"/>
                    <a:gd name="T2" fmla="*/ 5 w 43"/>
                    <a:gd name="T3" fmla="*/ 0 h 47"/>
                    <a:gd name="T4" fmla="*/ 0 w 43"/>
                    <a:gd name="T5" fmla="*/ 5 h 47"/>
                    <a:gd name="T6" fmla="*/ 0 w 43"/>
                    <a:gd name="T7" fmla="*/ 47 h 47"/>
                    <a:gd name="T8" fmla="*/ 43 w 43"/>
                    <a:gd name="T9" fmla="*/ 0 h 47"/>
                  </a:gdLst>
                  <a:ahLst/>
                  <a:cxnLst>
                    <a:cxn ang="0">
                      <a:pos x="T0" y="T1"/>
                    </a:cxn>
                    <a:cxn ang="0">
                      <a:pos x="T2" y="T3"/>
                    </a:cxn>
                    <a:cxn ang="0">
                      <a:pos x="T4" y="T5"/>
                    </a:cxn>
                    <a:cxn ang="0">
                      <a:pos x="T6" y="T7"/>
                    </a:cxn>
                    <a:cxn ang="0">
                      <a:pos x="T8" y="T9"/>
                    </a:cxn>
                  </a:cxnLst>
                  <a:rect l="0" t="0" r="r" b="b"/>
                  <a:pathLst>
                    <a:path w="43" h="47">
                      <a:moveTo>
                        <a:pt x="43" y="0"/>
                      </a:moveTo>
                      <a:lnTo>
                        <a:pt x="5" y="0"/>
                      </a:lnTo>
                      <a:lnTo>
                        <a:pt x="0" y="5"/>
                      </a:lnTo>
                      <a:lnTo>
                        <a:pt x="0" y="47"/>
                      </a:lnTo>
                      <a:lnTo>
                        <a:pt x="43" y="0"/>
                      </a:lnTo>
                      <a:close/>
                    </a:path>
                  </a:pathLst>
                </a:custGeom>
                <a:solidFill>
                  <a:srgbClr val="F0F0F0"/>
                </a:solidFill>
                <a:ln>
                  <a:noFill/>
                </a:ln>
                <a:effectLst/>
                <a:extLst>
                  <a:ext uri="{91240B29-F687-4F45-9708-019B960494DF}">
                    <a14:hiddenLine xmlns:a14="http://schemas.microsoft.com/office/drawing/2010/main" w="9525" cap="flat" cmpd="sng">
                      <a:solidFill>
                        <a:srgbClr val="000000"/>
                      </a:solidFill>
                      <a:prstDash val="solid"/>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ja-JP" altLang="en-US">
                    <a:latin typeface="Meiryo UI" panose="020B0604030504040204" pitchFamily="50" charset="-128"/>
                    <a:ea typeface="Meiryo UI" panose="020B0604030504040204" pitchFamily="50" charset="-128"/>
                  </a:endParaRPr>
                </a:p>
              </p:txBody>
            </p:sp>
            <p:sp>
              <p:nvSpPr>
                <p:cNvPr id="528" name="Freeform 800">
                  <a:extLst>
                    <a:ext uri="{FF2B5EF4-FFF2-40B4-BE49-F238E27FC236}">
                      <a16:creationId xmlns:a16="http://schemas.microsoft.com/office/drawing/2014/main" id="{80486952-2068-4D49-ABA6-7850B34F0F50}"/>
                    </a:ext>
                  </a:extLst>
                </p:cNvPr>
                <p:cNvSpPr>
                  <a:spLocks noChangeAspect="1"/>
                </p:cNvSpPr>
                <p:nvPr/>
              </p:nvSpPr>
              <p:spPr bwMode="gray">
                <a:xfrm>
                  <a:off x="1544" y="3673"/>
                  <a:ext cx="14" cy="16"/>
                </a:xfrm>
                <a:custGeom>
                  <a:avLst/>
                  <a:gdLst>
                    <a:gd name="T0" fmla="*/ 0 w 6"/>
                    <a:gd name="T1" fmla="*/ 7 h 7"/>
                    <a:gd name="T2" fmla="*/ 6 w 6"/>
                    <a:gd name="T3" fmla="*/ 0 h 7"/>
                    <a:gd name="T4" fmla="*/ 0 w 6"/>
                    <a:gd name="T5" fmla="*/ 0 h 7"/>
                    <a:gd name="T6" fmla="*/ 0 w 6"/>
                    <a:gd name="T7" fmla="*/ 7 h 7"/>
                  </a:gdLst>
                  <a:ahLst/>
                  <a:cxnLst>
                    <a:cxn ang="0">
                      <a:pos x="T0" y="T1"/>
                    </a:cxn>
                    <a:cxn ang="0">
                      <a:pos x="T2" y="T3"/>
                    </a:cxn>
                    <a:cxn ang="0">
                      <a:pos x="T4" y="T5"/>
                    </a:cxn>
                    <a:cxn ang="0">
                      <a:pos x="T6" y="T7"/>
                    </a:cxn>
                  </a:cxnLst>
                  <a:rect l="0" t="0" r="r" b="b"/>
                  <a:pathLst>
                    <a:path w="6" h="7">
                      <a:moveTo>
                        <a:pt x="0" y="7"/>
                      </a:moveTo>
                      <a:cubicBezTo>
                        <a:pt x="6" y="0"/>
                        <a:pt x="6" y="0"/>
                        <a:pt x="6" y="0"/>
                      </a:cubicBezTo>
                      <a:cubicBezTo>
                        <a:pt x="0" y="0"/>
                        <a:pt x="0" y="0"/>
                        <a:pt x="0" y="0"/>
                      </a:cubicBezTo>
                      <a:cubicBezTo>
                        <a:pt x="0" y="2"/>
                        <a:pt x="0" y="5"/>
                        <a:pt x="0" y="7"/>
                      </a:cubicBezTo>
                      <a:close/>
                    </a:path>
                  </a:pathLst>
                </a:custGeom>
                <a:solidFill>
                  <a:srgbClr val="F0F0F0"/>
                </a:solidFill>
                <a:ln>
                  <a:noFill/>
                </a:ln>
                <a:effectLst/>
                <a:extLst>
                  <a:ext uri="{91240B29-F687-4F45-9708-019B960494DF}">
                    <a14:hiddenLine xmlns:a14="http://schemas.microsoft.com/office/drawing/2010/main" w="9525" cap="flat" cmpd="sng">
                      <a:solidFill>
                        <a:srgbClr val="000000"/>
                      </a:solidFill>
                      <a:prstDash val="solid"/>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ja-JP" altLang="en-US">
                    <a:latin typeface="Meiryo UI" panose="020B0604030504040204" pitchFamily="50" charset="-128"/>
                    <a:ea typeface="Meiryo UI" panose="020B0604030504040204" pitchFamily="50" charset="-128"/>
                  </a:endParaRPr>
                </a:p>
              </p:txBody>
            </p:sp>
            <p:sp>
              <p:nvSpPr>
                <p:cNvPr id="529" name="Freeform 801">
                  <a:extLst>
                    <a:ext uri="{FF2B5EF4-FFF2-40B4-BE49-F238E27FC236}">
                      <a16:creationId xmlns:a16="http://schemas.microsoft.com/office/drawing/2014/main" id="{8351A97A-F793-4FBD-A760-E3CA1A1AFF76}"/>
                    </a:ext>
                  </a:extLst>
                </p:cNvPr>
                <p:cNvSpPr>
                  <a:spLocks noChangeAspect="1"/>
                </p:cNvSpPr>
                <p:nvPr/>
              </p:nvSpPr>
              <p:spPr bwMode="gray">
                <a:xfrm>
                  <a:off x="1638" y="3510"/>
                  <a:ext cx="31" cy="33"/>
                </a:xfrm>
                <a:custGeom>
                  <a:avLst/>
                  <a:gdLst>
                    <a:gd name="T0" fmla="*/ 31 w 31"/>
                    <a:gd name="T1" fmla="*/ 0 h 33"/>
                    <a:gd name="T2" fmla="*/ 0 w 31"/>
                    <a:gd name="T3" fmla="*/ 33 h 33"/>
                    <a:gd name="T4" fmla="*/ 31 w 31"/>
                    <a:gd name="T5" fmla="*/ 33 h 33"/>
                    <a:gd name="T6" fmla="*/ 31 w 31"/>
                    <a:gd name="T7" fmla="*/ 0 h 33"/>
                  </a:gdLst>
                  <a:ahLst/>
                  <a:cxnLst>
                    <a:cxn ang="0">
                      <a:pos x="T0" y="T1"/>
                    </a:cxn>
                    <a:cxn ang="0">
                      <a:pos x="T2" y="T3"/>
                    </a:cxn>
                    <a:cxn ang="0">
                      <a:pos x="T4" y="T5"/>
                    </a:cxn>
                    <a:cxn ang="0">
                      <a:pos x="T6" y="T7"/>
                    </a:cxn>
                  </a:cxnLst>
                  <a:rect l="0" t="0" r="r" b="b"/>
                  <a:pathLst>
                    <a:path w="31" h="33">
                      <a:moveTo>
                        <a:pt x="31" y="0"/>
                      </a:moveTo>
                      <a:lnTo>
                        <a:pt x="0" y="33"/>
                      </a:lnTo>
                      <a:lnTo>
                        <a:pt x="31" y="33"/>
                      </a:lnTo>
                      <a:lnTo>
                        <a:pt x="31" y="0"/>
                      </a:lnTo>
                      <a:close/>
                    </a:path>
                  </a:pathLst>
                </a:custGeom>
                <a:solidFill>
                  <a:srgbClr val="F0F0F0"/>
                </a:solidFill>
                <a:ln>
                  <a:noFill/>
                </a:ln>
                <a:effectLst/>
                <a:extLst>
                  <a:ext uri="{91240B29-F687-4F45-9708-019B960494DF}">
                    <a14:hiddenLine xmlns:a14="http://schemas.microsoft.com/office/drawing/2010/main" w="9525" cap="flat" cmpd="sng">
                      <a:solidFill>
                        <a:srgbClr val="000000"/>
                      </a:solidFill>
                      <a:prstDash val="solid"/>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ja-JP" altLang="en-US">
                    <a:latin typeface="Meiryo UI" panose="020B0604030504040204" pitchFamily="50" charset="-128"/>
                    <a:ea typeface="Meiryo UI" panose="020B0604030504040204" pitchFamily="50" charset="-128"/>
                  </a:endParaRPr>
                </a:p>
              </p:txBody>
            </p:sp>
            <p:sp>
              <p:nvSpPr>
                <p:cNvPr id="530" name="Freeform 802">
                  <a:extLst>
                    <a:ext uri="{FF2B5EF4-FFF2-40B4-BE49-F238E27FC236}">
                      <a16:creationId xmlns:a16="http://schemas.microsoft.com/office/drawing/2014/main" id="{BCB6333E-A16B-41ED-8246-3B9DA5C48FB9}"/>
                    </a:ext>
                  </a:extLst>
                </p:cNvPr>
                <p:cNvSpPr>
                  <a:spLocks noChangeAspect="1"/>
                </p:cNvSpPr>
                <p:nvPr/>
              </p:nvSpPr>
              <p:spPr bwMode="gray">
                <a:xfrm>
                  <a:off x="1768" y="3444"/>
                  <a:ext cx="35" cy="40"/>
                </a:xfrm>
                <a:custGeom>
                  <a:avLst/>
                  <a:gdLst>
                    <a:gd name="T0" fmla="*/ 15 w 15"/>
                    <a:gd name="T1" fmla="*/ 0 h 17"/>
                    <a:gd name="T2" fmla="*/ 0 w 15"/>
                    <a:gd name="T3" fmla="*/ 17 h 17"/>
                    <a:gd name="T4" fmla="*/ 15 w 15"/>
                    <a:gd name="T5" fmla="*/ 17 h 17"/>
                    <a:gd name="T6" fmla="*/ 15 w 15"/>
                    <a:gd name="T7" fmla="*/ 0 h 17"/>
                  </a:gdLst>
                  <a:ahLst/>
                  <a:cxnLst>
                    <a:cxn ang="0">
                      <a:pos x="T0" y="T1"/>
                    </a:cxn>
                    <a:cxn ang="0">
                      <a:pos x="T2" y="T3"/>
                    </a:cxn>
                    <a:cxn ang="0">
                      <a:pos x="T4" y="T5"/>
                    </a:cxn>
                    <a:cxn ang="0">
                      <a:pos x="T6" y="T7"/>
                    </a:cxn>
                  </a:cxnLst>
                  <a:rect l="0" t="0" r="r" b="b"/>
                  <a:pathLst>
                    <a:path w="15" h="17">
                      <a:moveTo>
                        <a:pt x="15" y="0"/>
                      </a:moveTo>
                      <a:cubicBezTo>
                        <a:pt x="0" y="17"/>
                        <a:pt x="0" y="17"/>
                        <a:pt x="0" y="17"/>
                      </a:cubicBezTo>
                      <a:cubicBezTo>
                        <a:pt x="15" y="17"/>
                        <a:pt x="15" y="17"/>
                        <a:pt x="15" y="17"/>
                      </a:cubicBezTo>
                      <a:cubicBezTo>
                        <a:pt x="15" y="11"/>
                        <a:pt x="15" y="5"/>
                        <a:pt x="15" y="0"/>
                      </a:cubicBezTo>
                      <a:close/>
                    </a:path>
                  </a:pathLst>
                </a:custGeom>
                <a:solidFill>
                  <a:srgbClr val="F0F0F0"/>
                </a:solidFill>
                <a:ln>
                  <a:noFill/>
                </a:ln>
                <a:effectLst/>
                <a:extLst>
                  <a:ext uri="{91240B29-F687-4F45-9708-019B960494DF}">
                    <a14:hiddenLine xmlns:a14="http://schemas.microsoft.com/office/drawing/2010/main" w="9525" cap="flat" cmpd="sng">
                      <a:solidFill>
                        <a:srgbClr val="000000"/>
                      </a:solidFill>
                      <a:prstDash val="solid"/>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ja-JP" altLang="en-US">
                    <a:latin typeface="Meiryo UI" panose="020B0604030504040204" pitchFamily="50" charset="-128"/>
                    <a:ea typeface="Meiryo UI" panose="020B0604030504040204" pitchFamily="50" charset="-128"/>
                  </a:endParaRPr>
                </a:p>
              </p:txBody>
            </p:sp>
            <p:sp>
              <p:nvSpPr>
                <p:cNvPr id="531" name="Freeform 803">
                  <a:extLst>
                    <a:ext uri="{FF2B5EF4-FFF2-40B4-BE49-F238E27FC236}">
                      <a16:creationId xmlns:a16="http://schemas.microsoft.com/office/drawing/2014/main" id="{5E10E6B1-7F47-4AD7-B10E-6D513F24EC7F}"/>
                    </a:ext>
                  </a:extLst>
                </p:cNvPr>
                <p:cNvSpPr>
                  <a:spLocks noChangeAspect="1"/>
                </p:cNvSpPr>
                <p:nvPr/>
              </p:nvSpPr>
              <p:spPr bwMode="gray">
                <a:xfrm>
                  <a:off x="1544" y="3791"/>
                  <a:ext cx="7" cy="9"/>
                </a:xfrm>
                <a:custGeom>
                  <a:avLst/>
                  <a:gdLst>
                    <a:gd name="T0" fmla="*/ 0 w 3"/>
                    <a:gd name="T1" fmla="*/ 4 h 4"/>
                    <a:gd name="T2" fmla="*/ 3 w 3"/>
                    <a:gd name="T3" fmla="*/ 0 h 4"/>
                    <a:gd name="T4" fmla="*/ 0 w 3"/>
                    <a:gd name="T5" fmla="*/ 0 h 4"/>
                    <a:gd name="T6" fmla="*/ 0 w 3"/>
                    <a:gd name="T7" fmla="*/ 4 h 4"/>
                  </a:gdLst>
                  <a:ahLst/>
                  <a:cxnLst>
                    <a:cxn ang="0">
                      <a:pos x="T0" y="T1"/>
                    </a:cxn>
                    <a:cxn ang="0">
                      <a:pos x="T2" y="T3"/>
                    </a:cxn>
                    <a:cxn ang="0">
                      <a:pos x="T4" y="T5"/>
                    </a:cxn>
                    <a:cxn ang="0">
                      <a:pos x="T6" y="T7"/>
                    </a:cxn>
                  </a:cxnLst>
                  <a:rect l="0" t="0" r="r" b="b"/>
                  <a:pathLst>
                    <a:path w="3" h="4">
                      <a:moveTo>
                        <a:pt x="0" y="4"/>
                      </a:moveTo>
                      <a:cubicBezTo>
                        <a:pt x="3" y="0"/>
                        <a:pt x="3" y="0"/>
                        <a:pt x="3" y="0"/>
                      </a:cubicBezTo>
                      <a:cubicBezTo>
                        <a:pt x="0" y="0"/>
                        <a:pt x="0" y="0"/>
                        <a:pt x="0" y="0"/>
                      </a:cubicBezTo>
                      <a:cubicBezTo>
                        <a:pt x="0" y="2"/>
                        <a:pt x="0" y="3"/>
                        <a:pt x="0" y="4"/>
                      </a:cubicBezTo>
                      <a:close/>
                    </a:path>
                  </a:pathLst>
                </a:custGeom>
                <a:solidFill>
                  <a:srgbClr val="F0F0F0"/>
                </a:solidFill>
                <a:ln>
                  <a:noFill/>
                </a:ln>
                <a:effectLst/>
                <a:extLst>
                  <a:ext uri="{91240B29-F687-4F45-9708-019B960494DF}">
                    <a14:hiddenLine xmlns:a14="http://schemas.microsoft.com/office/drawing/2010/main" w="9525" cap="flat" cmpd="sng">
                      <a:solidFill>
                        <a:srgbClr val="000000"/>
                      </a:solidFill>
                      <a:prstDash val="solid"/>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ja-JP" altLang="en-US">
                    <a:latin typeface="Meiryo UI" panose="020B0604030504040204" pitchFamily="50" charset="-128"/>
                    <a:ea typeface="Meiryo UI" panose="020B0604030504040204" pitchFamily="50" charset="-128"/>
                  </a:endParaRPr>
                </a:p>
              </p:txBody>
            </p:sp>
            <p:sp>
              <p:nvSpPr>
                <p:cNvPr id="532" name="Freeform 804">
                  <a:extLst>
                    <a:ext uri="{FF2B5EF4-FFF2-40B4-BE49-F238E27FC236}">
                      <a16:creationId xmlns:a16="http://schemas.microsoft.com/office/drawing/2014/main" id="{616844BC-8468-4EFC-B092-CA207C866F48}"/>
                    </a:ext>
                  </a:extLst>
                </p:cNvPr>
                <p:cNvSpPr>
                  <a:spLocks noChangeAspect="1"/>
                </p:cNvSpPr>
                <p:nvPr/>
              </p:nvSpPr>
              <p:spPr bwMode="gray">
                <a:xfrm>
                  <a:off x="1544" y="3732"/>
                  <a:ext cx="59" cy="49"/>
                </a:xfrm>
                <a:custGeom>
                  <a:avLst/>
                  <a:gdLst>
                    <a:gd name="T0" fmla="*/ 25 w 25"/>
                    <a:gd name="T1" fmla="*/ 1 h 21"/>
                    <a:gd name="T2" fmla="*/ 25 w 25"/>
                    <a:gd name="T3" fmla="*/ 0 h 21"/>
                    <a:gd name="T4" fmla="*/ 0 w 25"/>
                    <a:gd name="T5" fmla="*/ 0 h 21"/>
                    <a:gd name="T6" fmla="*/ 0 w 25"/>
                    <a:gd name="T7" fmla="*/ 21 h 21"/>
                    <a:gd name="T8" fmla="*/ 7 w 25"/>
                    <a:gd name="T9" fmla="*/ 21 h 21"/>
                    <a:gd name="T10" fmla="*/ 25 w 25"/>
                    <a:gd name="T11" fmla="*/ 1 h 21"/>
                  </a:gdLst>
                  <a:ahLst/>
                  <a:cxnLst>
                    <a:cxn ang="0">
                      <a:pos x="T0" y="T1"/>
                    </a:cxn>
                    <a:cxn ang="0">
                      <a:pos x="T2" y="T3"/>
                    </a:cxn>
                    <a:cxn ang="0">
                      <a:pos x="T4" y="T5"/>
                    </a:cxn>
                    <a:cxn ang="0">
                      <a:pos x="T6" y="T7"/>
                    </a:cxn>
                    <a:cxn ang="0">
                      <a:pos x="T8" y="T9"/>
                    </a:cxn>
                    <a:cxn ang="0">
                      <a:pos x="T10" y="T11"/>
                    </a:cxn>
                  </a:cxnLst>
                  <a:rect l="0" t="0" r="r" b="b"/>
                  <a:pathLst>
                    <a:path w="25" h="21">
                      <a:moveTo>
                        <a:pt x="25" y="1"/>
                      </a:moveTo>
                      <a:cubicBezTo>
                        <a:pt x="25" y="0"/>
                        <a:pt x="25" y="0"/>
                        <a:pt x="25" y="0"/>
                      </a:cubicBezTo>
                      <a:cubicBezTo>
                        <a:pt x="0" y="0"/>
                        <a:pt x="0" y="0"/>
                        <a:pt x="0" y="0"/>
                      </a:cubicBezTo>
                      <a:cubicBezTo>
                        <a:pt x="0" y="8"/>
                        <a:pt x="0" y="15"/>
                        <a:pt x="0" y="21"/>
                      </a:cubicBezTo>
                      <a:cubicBezTo>
                        <a:pt x="7" y="21"/>
                        <a:pt x="7" y="21"/>
                        <a:pt x="7" y="21"/>
                      </a:cubicBezTo>
                      <a:lnTo>
                        <a:pt x="25" y="1"/>
                      </a:lnTo>
                      <a:close/>
                    </a:path>
                  </a:pathLst>
                </a:custGeom>
                <a:solidFill>
                  <a:srgbClr val="F0F0F0"/>
                </a:solidFill>
                <a:ln>
                  <a:noFill/>
                </a:ln>
                <a:effectLst/>
                <a:extLst>
                  <a:ext uri="{91240B29-F687-4F45-9708-019B960494DF}">
                    <a14:hiddenLine xmlns:a14="http://schemas.microsoft.com/office/drawing/2010/main" w="9525" cap="flat" cmpd="sng">
                      <a:solidFill>
                        <a:srgbClr val="000000"/>
                      </a:solidFill>
                      <a:prstDash val="solid"/>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ja-JP" altLang="en-US">
                    <a:latin typeface="Meiryo UI" panose="020B0604030504040204" pitchFamily="50" charset="-128"/>
                    <a:ea typeface="Meiryo UI" panose="020B0604030504040204" pitchFamily="50" charset="-128"/>
                  </a:endParaRPr>
                </a:p>
              </p:txBody>
            </p:sp>
            <p:sp>
              <p:nvSpPr>
                <p:cNvPr id="533" name="Freeform 805">
                  <a:extLst>
                    <a:ext uri="{FF2B5EF4-FFF2-40B4-BE49-F238E27FC236}">
                      <a16:creationId xmlns:a16="http://schemas.microsoft.com/office/drawing/2014/main" id="{8347C93A-3378-4FC3-8E89-9D68FF08CB5A}"/>
                    </a:ext>
                  </a:extLst>
                </p:cNvPr>
                <p:cNvSpPr>
                  <a:spLocks noChangeAspect="1"/>
                </p:cNvSpPr>
                <p:nvPr/>
              </p:nvSpPr>
              <p:spPr bwMode="gray">
                <a:xfrm>
                  <a:off x="1742" y="3552"/>
                  <a:ext cx="26" cy="29"/>
                </a:xfrm>
                <a:custGeom>
                  <a:avLst/>
                  <a:gdLst>
                    <a:gd name="T0" fmla="*/ 0 w 26"/>
                    <a:gd name="T1" fmla="*/ 29 h 29"/>
                    <a:gd name="T2" fmla="*/ 26 w 26"/>
                    <a:gd name="T3" fmla="*/ 0 h 29"/>
                    <a:gd name="T4" fmla="*/ 0 w 26"/>
                    <a:gd name="T5" fmla="*/ 0 h 29"/>
                    <a:gd name="T6" fmla="*/ 0 w 26"/>
                    <a:gd name="T7" fmla="*/ 29 h 29"/>
                  </a:gdLst>
                  <a:ahLst/>
                  <a:cxnLst>
                    <a:cxn ang="0">
                      <a:pos x="T0" y="T1"/>
                    </a:cxn>
                    <a:cxn ang="0">
                      <a:pos x="T2" y="T3"/>
                    </a:cxn>
                    <a:cxn ang="0">
                      <a:pos x="T4" y="T5"/>
                    </a:cxn>
                    <a:cxn ang="0">
                      <a:pos x="T6" y="T7"/>
                    </a:cxn>
                  </a:cxnLst>
                  <a:rect l="0" t="0" r="r" b="b"/>
                  <a:pathLst>
                    <a:path w="26" h="29">
                      <a:moveTo>
                        <a:pt x="0" y="29"/>
                      </a:moveTo>
                      <a:lnTo>
                        <a:pt x="26" y="0"/>
                      </a:lnTo>
                      <a:lnTo>
                        <a:pt x="0" y="0"/>
                      </a:lnTo>
                      <a:lnTo>
                        <a:pt x="0" y="29"/>
                      </a:lnTo>
                      <a:close/>
                    </a:path>
                  </a:pathLst>
                </a:custGeom>
                <a:solidFill>
                  <a:srgbClr val="F0F0F0"/>
                </a:solidFill>
                <a:ln>
                  <a:noFill/>
                </a:ln>
                <a:effectLst/>
                <a:extLst>
                  <a:ext uri="{91240B29-F687-4F45-9708-019B960494DF}">
                    <a14:hiddenLine xmlns:a14="http://schemas.microsoft.com/office/drawing/2010/main" w="9525" cap="flat" cmpd="sng">
                      <a:solidFill>
                        <a:srgbClr val="000000"/>
                      </a:solidFill>
                      <a:prstDash val="solid"/>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ja-JP" altLang="en-US">
                    <a:latin typeface="Meiryo UI" panose="020B0604030504040204" pitchFamily="50" charset="-128"/>
                    <a:ea typeface="Meiryo UI" panose="020B0604030504040204" pitchFamily="50" charset="-128"/>
                  </a:endParaRPr>
                </a:p>
              </p:txBody>
            </p:sp>
            <p:sp>
              <p:nvSpPr>
                <p:cNvPr id="534" name="Freeform 806">
                  <a:extLst>
                    <a:ext uri="{FF2B5EF4-FFF2-40B4-BE49-F238E27FC236}">
                      <a16:creationId xmlns:a16="http://schemas.microsoft.com/office/drawing/2014/main" id="{F66AFE81-3ED2-49B1-B924-680ABD18C3A1}"/>
                    </a:ext>
                  </a:extLst>
                </p:cNvPr>
                <p:cNvSpPr>
                  <a:spLocks noChangeAspect="1"/>
                </p:cNvSpPr>
                <p:nvPr/>
              </p:nvSpPr>
              <p:spPr bwMode="gray">
                <a:xfrm>
                  <a:off x="1659" y="3592"/>
                  <a:ext cx="10" cy="10"/>
                </a:xfrm>
                <a:custGeom>
                  <a:avLst/>
                  <a:gdLst>
                    <a:gd name="T0" fmla="*/ 10 w 10"/>
                    <a:gd name="T1" fmla="*/ 10 h 10"/>
                    <a:gd name="T2" fmla="*/ 10 w 10"/>
                    <a:gd name="T3" fmla="*/ 0 h 10"/>
                    <a:gd name="T4" fmla="*/ 0 w 10"/>
                    <a:gd name="T5" fmla="*/ 10 h 10"/>
                    <a:gd name="T6" fmla="*/ 10 w 10"/>
                    <a:gd name="T7" fmla="*/ 10 h 10"/>
                  </a:gdLst>
                  <a:ahLst/>
                  <a:cxnLst>
                    <a:cxn ang="0">
                      <a:pos x="T0" y="T1"/>
                    </a:cxn>
                    <a:cxn ang="0">
                      <a:pos x="T2" y="T3"/>
                    </a:cxn>
                    <a:cxn ang="0">
                      <a:pos x="T4" y="T5"/>
                    </a:cxn>
                    <a:cxn ang="0">
                      <a:pos x="T6" y="T7"/>
                    </a:cxn>
                  </a:cxnLst>
                  <a:rect l="0" t="0" r="r" b="b"/>
                  <a:pathLst>
                    <a:path w="10" h="10">
                      <a:moveTo>
                        <a:pt x="10" y="10"/>
                      </a:moveTo>
                      <a:lnTo>
                        <a:pt x="10" y="0"/>
                      </a:lnTo>
                      <a:lnTo>
                        <a:pt x="0" y="10"/>
                      </a:lnTo>
                      <a:lnTo>
                        <a:pt x="10" y="10"/>
                      </a:lnTo>
                      <a:close/>
                    </a:path>
                  </a:pathLst>
                </a:custGeom>
                <a:solidFill>
                  <a:srgbClr val="F0F0F0"/>
                </a:solidFill>
                <a:ln>
                  <a:noFill/>
                </a:ln>
                <a:effectLst/>
                <a:extLst>
                  <a:ext uri="{91240B29-F687-4F45-9708-019B960494DF}">
                    <a14:hiddenLine xmlns:a14="http://schemas.microsoft.com/office/drawing/2010/main" w="9525" cap="flat" cmpd="sng">
                      <a:solidFill>
                        <a:srgbClr val="000000"/>
                      </a:solidFill>
                      <a:prstDash val="solid"/>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ja-JP" altLang="en-US">
                    <a:latin typeface="Meiryo UI" panose="020B0604030504040204" pitchFamily="50" charset="-128"/>
                    <a:ea typeface="Meiryo UI" panose="020B0604030504040204" pitchFamily="50" charset="-128"/>
                  </a:endParaRPr>
                </a:p>
              </p:txBody>
            </p:sp>
            <p:sp>
              <p:nvSpPr>
                <p:cNvPr id="535" name="Freeform 807">
                  <a:extLst>
                    <a:ext uri="{FF2B5EF4-FFF2-40B4-BE49-F238E27FC236}">
                      <a16:creationId xmlns:a16="http://schemas.microsoft.com/office/drawing/2014/main" id="{BFBC3791-09C9-4325-937A-64279576A8CD}"/>
                    </a:ext>
                  </a:extLst>
                </p:cNvPr>
                <p:cNvSpPr>
                  <a:spLocks noChangeAspect="1"/>
                </p:cNvSpPr>
                <p:nvPr/>
              </p:nvSpPr>
              <p:spPr bwMode="gray">
                <a:xfrm>
                  <a:off x="1551" y="3673"/>
                  <a:ext cx="52" cy="49"/>
                </a:xfrm>
                <a:custGeom>
                  <a:avLst/>
                  <a:gdLst>
                    <a:gd name="T0" fmla="*/ 52 w 52"/>
                    <a:gd name="T1" fmla="*/ 0 h 49"/>
                    <a:gd name="T2" fmla="*/ 45 w 52"/>
                    <a:gd name="T3" fmla="*/ 0 h 49"/>
                    <a:gd name="T4" fmla="*/ 0 w 52"/>
                    <a:gd name="T5" fmla="*/ 49 h 49"/>
                    <a:gd name="T6" fmla="*/ 52 w 52"/>
                    <a:gd name="T7" fmla="*/ 49 h 49"/>
                    <a:gd name="T8" fmla="*/ 52 w 52"/>
                    <a:gd name="T9" fmla="*/ 0 h 49"/>
                  </a:gdLst>
                  <a:ahLst/>
                  <a:cxnLst>
                    <a:cxn ang="0">
                      <a:pos x="T0" y="T1"/>
                    </a:cxn>
                    <a:cxn ang="0">
                      <a:pos x="T2" y="T3"/>
                    </a:cxn>
                    <a:cxn ang="0">
                      <a:pos x="T4" y="T5"/>
                    </a:cxn>
                    <a:cxn ang="0">
                      <a:pos x="T6" y="T7"/>
                    </a:cxn>
                    <a:cxn ang="0">
                      <a:pos x="T8" y="T9"/>
                    </a:cxn>
                  </a:cxnLst>
                  <a:rect l="0" t="0" r="r" b="b"/>
                  <a:pathLst>
                    <a:path w="52" h="49">
                      <a:moveTo>
                        <a:pt x="52" y="0"/>
                      </a:moveTo>
                      <a:lnTo>
                        <a:pt x="45" y="0"/>
                      </a:lnTo>
                      <a:lnTo>
                        <a:pt x="0" y="49"/>
                      </a:lnTo>
                      <a:lnTo>
                        <a:pt x="52" y="49"/>
                      </a:lnTo>
                      <a:lnTo>
                        <a:pt x="52" y="0"/>
                      </a:lnTo>
                      <a:close/>
                    </a:path>
                  </a:pathLst>
                </a:custGeom>
                <a:solidFill>
                  <a:srgbClr val="F0F0F0"/>
                </a:solidFill>
                <a:ln>
                  <a:noFill/>
                </a:ln>
                <a:effectLst/>
                <a:extLst>
                  <a:ext uri="{91240B29-F687-4F45-9708-019B960494DF}">
                    <a14:hiddenLine xmlns:a14="http://schemas.microsoft.com/office/drawing/2010/main" w="9525" cap="flat" cmpd="sng">
                      <a:solidFill>
                        <a:srgbClr val="000000"/>
                      </a:solidFill>
                      <a:prstDash val="solid"/>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ja-JP" altLang="en-US">
                    <a:latin typeface="Meiryo UI" panose="020B0604030504040204" pitchFamily="50" charset="-128"/>
                    <a:ea typeface="Meiryo UI" panose="020B0604030504040204" pitchFamily="50" charset="-128"/>
                  </a:endParaRPr>
                </a:p>
              </p:txBody>
            </p:sp>
            <p:sp>
              <p:nvSpPr>
                <p:cNvPr id="536" name="Freeform 808">
                  <a:extLst>
                    <a:ext uri="{FF2B5EF4-FFF2-40B4-BE49-F238E27FC236}">
                      <a16:creationId xmlns:a16="http://schemas.microsoft.com/office/drawing/2014/main" id="{6C453C9C-41E1-4154-B81D-05715CC3C486}"/>
                    </a:ext>
                  </a:extLst>
                </p:cNvPr>
                <p:cNvSpPr>
                  <a:spLocks noChangeAspect="1"/>
                </p:cNvSpPr>
                <p:nvPr/>
              </p:nvSpPr>
              <p:spPr bwMode="gray">
                <a:xfrm>
                  <a:off x="1714" y="3522"/>
                  <a:ext cx="18" cy="21"/>
                </a:xfrm>
                <a:custGeom>
                  <a:avLst/>
                  <a:gdLst>
                    <a:gd name="T0" fmla="*/ 18 w 18"/>
                    <a:gd name="T1" fmla="*/ 21 h 21"/>
                    <a:gd name="T2" fmla="*/ 18 w 18"/>
                    <a:gd name="T3" fmla="*/ 0 h 21"/>
                    <a:gd name="T4" fmla="*/ 0 w 18"/>
                    <a:gd name="T5" fmla="*/ 21 h 21"/>
                    <a:gd name="T6" fmla="*/ 18 w 18"/>
                    <a:gd name="T7" fmla="*/ 21 h 21"/>
                  </a:gdLst>
                  <a:ahLst/>
                  <a:cxnLst>
                    <a:cxn ang="0">
                      <a:pos x="T0" y="T1"/>
                    </a:cxn>
                    <a:cxn ang="0">
                      <a:pos x="T2" y="T3"/>
                    </a:cxn>
                    <a:cxn ang="0">
                      <a:pos x="T4" y="T5"/>
                    </a:cxn>
                    <a:cxn ang="0">
                      <a:pos x="T6" y="T7"/>
                    </a:cxn>
                  </a:cxnLst>
                  <a:rect l="0" t="0" r="r" b="b"/>
                  <a:pathLst>
                    <a:path w="18" h="21">
                      <a:moveTo>
                        <a:pt x="18" y="21"/>
                      </a:moveTo>
                      <a:lnTo>
                        <a:pt x="18" y="0"/>
                      </a:lnTo>
                      <a:lnTo>
                        <a:pt x="0" y="21"/>
                      </a:lnTo>
                      <a:lnTo>
                        <a:pt x="18" y="21"/>
                      </a:lnTo>
                      <a:close/>
                    </a:path>
                  </a:pathLst>
                </a:custGeom>
                <a:solidFill>
                  <a:srgbClr val="F0F0F0"/>
                </a:solidFill>
                <a:ln>
                  <a:noFill/>
                </a:ln>
                <a:effectLst/>
                <a:extLst>
                  <a:ext uri="{91240B29-F687-4F45-9708-019B960494DF}">
                    <a14:hiddenLine xmlns:a14="http://schemas.microsoft.com/office/drawing/2010/main" w="9525" cap="flat" cmpd="sng">
                      <a:solidFill>
                        <a:srgbClr val="000000"/>
                      </a:solidFill>
                      <a:prstDash val="solid"/>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ja-JP" altLang="en-US">
                    <a:latin typeface="Meiryo UI" panose="020B0604030504040204" pitchFamily="50" charset="-128"/>
                    <a:ea typeface="Meiryo UI" panose="020B0604030504040204" pitchFamily="50" charset="-128"/>
                  </a:endParaRPr>
                </a:p>
              </p:txBody>
            </p:sp>
            <p:sp>
              <p:nvSpPr>
                <p:cNvPr id="537" name="Freeform 809">
                  <a:extLst>
                    <a:ext uri="{FF2B5EF4-FFF2-40B4-BE49-F238E27FC236}">
                      <a16:creationId xmlns:a16="http://schemas.microsoft.com/office/drawing/2014/main" id="{12624E7D-CE35-4A08-9849-6ABB6699E8B5}"/>
                    </a:ext>
                  </a:extLst>
                </p:cNvPr>
                <p:cNvSpPr>
                  <a:spLocks noChangeAspect="1"/>
                </p:cNvSpPr>
                <p:nvPr/>
              </p:nvSpPr>
              <p:spPr bwMode="gray">
                <a:xfrm>
                  <a:off x="1742" y="3493"/>
                  <a:ext cx="61" cy="50"/>
                </a:xfrm>
                <a:custGeom>
                  <a:avLst/>
                  <a:gdLst>
                    <a:gd name="T0" fmla="*/ 0 w 26"/>
                    <a:gd name="T1" fmla="*/ 7 h 21"/>
                    <a:gd name="T2" fmla="*/ 0 w 26"/>
                    <a:gd name="T3" fmla="*/ 21 h 21"/>
                    <a:gd name="T4" fmla="*/ 15 w 26"/>
                    <a:gd name="T5" fmla="*/ 21 h 21"/>
                    <a:gd name="T6" fmla="*/ 26 w 26"/>
                    <a:gd name="T7" fmla="*/ 9 h 21"/>
                    <a:gd name="T8" fmla="*/ 26 w 26"/>
                    <a:gd name="T9" fmla="*/ 0 h 21"/>
                    <a:gd name="T10" fmla="*/ 7 w 26"/>
                    <a:gd name="T11" fmla="*/ 0 h 21"/>
                    <a:gd name="T12" fmla="*/ 0 w 26"/>
                    <a:gd name="T13" fmla="*/ 7 h 21"/>
                  </a:gdLst>
                  <a:ahLst/>
                  <a:cxnLst>
                    <a:cxn ang="0">
                      <a:pos x="T0" y="T1"/>
                    </a:cxn>
                    <a:cxn ang="0">
                      <a:pos x="T2" y="T3"/>
                    </a:cxn>
                    <a:cxn ang="0">
                      <a:pos x="T4" y="T5"/>
                    </a:cxn>
                    <a:cxn ang="0">
                      <a:pos x="T6" y="T7"/>
                    </a:cxn>
                    <a:cxn ang="0">
                      <a:pos x="T8" y="T9"/>
                    </a:cxn>
                    <a:cxn ang="0">
                      <a:pos x="T10" y="T11"/>
                    </a:cxn>
                    <a:cxn ang="0">
                      <a:pos x="T12" y="T13"/>
                    </a:cxn>
                  </a:cxnLst>
                  <a:rect l="0" t="0" r="r" b="b"/>
                  <a:pathLst>
                    <a:path w="26" h="21">
                      <a:moveTo>
                        <a:pt x="0" y="7"/>
                      </a:moveTo>
                      <a:cubicBezTo>
                        <a:pt x="0" y="21"/>
                        <a:pt x="0" y="21"/>
                        <a:pt x="0" y="21"/>
                      </a:cubicBezTo>
                      <a:cubicBezTo>
                        <a:pt x="15" y="21"/>
                        <a:pt x="15" y="21"/>
                        <a:pt x="15" y="21"/>
                      </a:cubicBezTo>
                      <a:cubicBezTo>
                        <a:pt x="26" y="9"/>
                        <a:pt x="26" y="9"/>
                        <a:pt x="26" y="9"/>
                      </a:cubicBezTo>
                      <a:cubicBezTo>
                        <a:pt x="26" y="6"/>
                        <a:pt x="26" y="3"/>
                        <a:pt x="26" y="0"/>
                      </a:cubicBezTo>
                      <a:cubicBezTo>
                        <a:pt x="7" y="0"/>
                        <a:pt x="7" y="0"/>
                        <a:pt x="7" y="0"/>
                      </a:cubicBezTo>
                      <a:lnTo>
                        <a:pt x="0" y="7"/>
                      </a:lnTo>
                      <a:close/>
                    </a:path>
                  </a:pathLst>
                </a:custGeom>
                <a:solidFill>
                  <a:srgbClr val="F0F0F0"/>
                </a:solidFill>
                <a:ln>
                  <a:noFill/>
                </a:ln>
                <a:effectLst/>
                <a:extLst>
                  <a:ext uri="{91240B29-F687-4F45-9708-019B960494DF}">
                    <a14:hiddenLine xmlns:a14="http://schemas.microsoft.com/office/drawing/2010/main" w="9525" cap="flat" cmpd="sng">
                      <a:solidFill>
                        <a:srgbClr val="000000"/>
                      </a:solidFill>
                      <a:prstDash val="solid"/>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ja-JP" altLang="en-US">
                    <a:latin typeface="Meiryo UI" panose="020B0604030504040204" pitchFamily="50" charset="-128"/>
                    <a:ea typeface="Meiryo UI" panose="020B0604030504040204" pitchFamily="50" charset="-128"/>
                  </a:endParaRPr>
                </a:p>
              </p:txBody>
            </p:sp>
            <p:sp>
              <p:nvSpPr>
                <p:cNvPr id="538" name="Freeform 810">
                  <a:extLst>
                    <a:ext uri="{FF2B5EF4-FFF2-40B4-BE49-F238E27FC236}">
                      <a16:creationId xmlns:a16="http://schemas.microsoft.com/office/drawing/2014/main" id="{460D8894-2A60-42F0-AF21-1AA6FCB2F94C}"/>
                    </a:ext>
                  </a:extLst>
                </p:cNvPr>
                <p:cNvSpPr>
                  <a:spLocks noChangeAspect="1"/>
                </p:cNvSpPr>
                <p:nvPr/>
              </p:nvSpPr>
              <p:spPr bwMode="gray">
                <a:xfrm>
                  <a:off x="1612" y="3611"/>
                  <a:ext cx="57" cy="52"/>
                </a:xfrm>
                <a:custGeom>
                  <a:avLst/>
                  <a:gdLst>
                    <a:gd name="T0" fmla="*/ 0 w 57"/>
                    <a:gd name="T1" fmla="*/ 52 h 52"/>
                    <a:gd name="T2" fmla="*/ 57 w 57"/>
                    <a:gd name="T3" fmla="*/ 52 h 52"/>
                    <a:gd name="T4" fmla="*/ 57 w 57"/>
                    <a:gd name="T5" fmla="*/ 0 h 52"/>
                    <a:gd name="T6" fmla="*/ 38 w 57"/>
                    <a:gd name="T7" fmla="*/ 0 h 52"/>
                    <a:gd name="T8" fmla="*/ 0 w 57"/>
                    <a:gd name="T9" fmla="*/ 43 h 52"/>
                    <a:gd name="T10" fmla="*/ 0 w 57"/>
                    <a:gd name="T11" fmla="*/ 52 h 52"/>
                  </a:gdLst>
                  <a:ahLst/>
                  <a:cxnLst>
                    <a:cxn ang="0">
                      <a:pos x="T0" y="T1"/>
                    </a:cxn>
                    <a:cxn ang="0">
                      <a:pos x="T2" y="T3"/>
                    </a:cxn>
                    <a:cxn ang="0">
                      <a:pos x="T4" y="T5"/>
                    </a:cxn>
                    <a:cxn ang="0">
                      <a:pos x="T6" y="T7"/>
                    </a:cxn>
                    <a:cxn ang="0">
                      <a:pos x="T8" y="T9"/>
                    </a:cxn>
                    <a:cxn ang="0">
                      <a:pos x="T10" y="T11"/>
                    </a:cxn>
                  </a:cxnLst>
                  <a:rect l="0" t="0" r="r" b="b"/>
                  <a:pathLst>
                    <a:path w="57" h="52">
                      <a:moveTo>
                        <a:pt x="0" y="52"/>
                      </a:moveTo>
                      <a:lnTo>
                        <a:pt x="57" y="52"/>
                      </a:lnTo>
                      <a:lnTo>
                        <a:pt x="57" y="0"/>
                      </a:lnTo>
                      <a:lnTo>
                        <a:pt x="38" y="0"/>
                      </a:lnTo>
                      <a:lnTo>
                        <a:pt x="0" y="43"/>
                      </a:lnTo>
                      <a:lnTo>
                        <a:pt x="0" y="52"/>
                      </a:lnTo>
                      <a:close/>
                    </a:path>
                  </a:pathLst>
                </a:custGeom>
                <a:solidFill>
                  <a:srgbClr val="F0F0F0"/>
                </a:solidFill>
                <a:ln>
                  <a:noFill/>
                </a:ln>
                <a:effectLst/>
                <a:extLst>
                  <a:ext uri="{91240B29-F687-4F45-9708-019B960494DF}">
                    <a14:hiddenLine xmlns:a14="http://schemas.microsoft.com/office/drawing/2010/main" w="9525" cap="flat" cmpd="sng">
                      <a:solidFill>
                        <a:srgbClr val="000000"/>
                      </a:solidFill>
                      <a:prstDash val="solid"/>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ja-JP" altLang="en-US">
                    <a:latin typeface="Meiryo UI" panose="020B0604030504040204" pitchFamily="50" charset="-128"/>
                    <a:ea typeface="Meiryo UI" panose="020B0604030504040204" pitchFamily="50" charset="-128"/>
                  </a:endParaRPr>
                </a:p>
              </p:txBody>
            </p:sp>
            <p:sp>
              <p:nvSpPr>
                <p:cNvPr id="539" name="Freeform 811">
                  <a:extLst>
                    <a:ext uri="{FF2B5EF4-FFF2-40B4-BE49-F238E27FC236}">
                      <a16:creationId xmlns:a16="http://schemas.microsoft.com/office/drawing/2014/main" id="{D3AC2B32-D404-4AF3-8469-13710BF42DDA}"/>
                    </a:ext>
                  </a:extLst>
                </p:cNvPr>
                <p:cNvSpPr>
                  <a:spLocks noChangeAspect="1"/>
                </p:cNvSpPr>
                <p:nvPr/>
              </p:nvSpPr>
              <p:spPr bwMode="gray">
                <a:xfrm>
                  <a:off x="1612" y="3673"/>
                  <a:ext cx="47" cy="49"/>
                </a:xfrm>
                <a:custGeom>
                  <a:avLst/>
                  <a:gdLst>
                    <a:gd name="T0" fmla="*/ 0 w 47"/>
                    <a:gd name="T1" fmla="*/ 49 h 49"/>
                    <a:gd name="T2" fmla="*/ 2 w 47"/>
                    <a:gd name="T3" fmla="*/ 49 h 49"/>
                    <a:gd name="T4" fmla="*/ 47 w 47"/>
                    <a:gd name="T5" fmla="*/ 0 h 49"/>
                    <a:gd name="T6" fmla="*/ 0 w 47"/>
                    <a:gd name="T7" fmla="*/ 0 h 49"/>
                    <a:gd name="T8" fmla="*/ 0 w 47"/>
                    <a:gd name="T9" fmla="*/ 49 h 49"/>
                  </a:gdLst>
                  <a:ahLst/>
                  <a:cxnLst>
                    <a:cxn ang="0">
                      <a:pos x="T0" y="T1"/>
                    </a:cxn>
                    <a:cxn ang="0">
                      <a:pos x="T2" y="T3"/>
                    </a:cxn>
                    <a:cxn ang="0">
                      <a:pos x="T4" y="T5"/>
                    </a:cxn>
                    <a:cxn ang="0">
                      <a:pos x="T6" y="T7"/>
                    </a:cxn>
                    <a:cxn ang="0">
                      <a:pos x="T8" y="T9"/>
                    </a:cxn>
                  </a:cxnLst>
                  <a:rect l="0" t="0" r="r" b="b"/>
                  <a:pathLst>
                    <a:path w="47" h="49">
                      <a:moveTo>
                        <a:pt x="0" y="49"/>
                      </a:moveTo>
                      <a:lnTo>
                        <a:pt x="2" y="49"/>
                      </a:lnTo>
                      <a:lnTo>
                        <a:pt x="47" y="0"/>
                      </a:lnTo>
                      <a:lnTo>
                        <a:pt x="0" y="0"/>
                      </a:lnTo>
                      <a:lnTo>
                        <a:pt x="0" y="49"/>
                      </a:lnTo>
                      <a:close/>
                    </a:path>
                  </a:pathLst>
                </a:custGeom>
                <a:solidFill>
                  <a:srgbClr val="F0F0F0"/>
                </a:solidFill>
                <a:ln>
                  <a:noFill/>
                </a:ln>
                <a:effectLst/>
                <a:extLst>
                  <a:ext uri="{91240B29-F687-4F45-9708-019B960494DF}">
                    <a14:hiddenLine xmlns:a14="http://schemas.microsoft.com/office/drawing/2010/main" w="9525" cap="flat" cmpd="sng">
                      <a:solidFill>
                        <a:srgbClr val="000000"/>
                      </a:solidFill>
                      <a:prstDash val="solid"/>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ja-JP" altLang="en-US">
                    <a:latin typeface="Meiryo UI" panose="020B0604030504040204" pitchFamily="50" charset="-128"/>
                    <a:ea typeface="Meiryo UI" panose="020B0604030504040204" pitchFamily="50" charset="-128"/>
                  </a:endParaRPr>
                </a:p>
              </p:txBody>
            </p:sp>
            <p:sp>
              <p:nvSpPr>
                <p:cNvPr id="540" name="Freeform 812">
                  <a:extLst>
                    <a:ext uri="{FF2B5EF4-FFF2-40B4-BE49-F238E27FC236}">
                      <a16:creationId xmlns:a16="http://schemas.microsoft.com/office/drawing/2014/main" id="{093BDFCE-8C4E-41DA-9AB4-25E9F301EE0C}"/>
                    </a:ext>
                  </a:extLst>
                </p:cNvPr>
                <p:cNvSpPr>
                  <a:spLocks noChangeAspect="1"/>
                </p:cNvSpPr>
                <p:nvPr/>
              </p:nvSpPr>
              <p:spPr bwMode="gray">
                <a:xfrm>
                  <a:off x="1678" y="3552"/>
                  <a:ext cx="54" cy="50"/>
                </a:xfrm>
                <a:custGeom>
                  <a:avLst/>
                  <a:gdLst>
                    <a:gd name="T0" fmla="*/ 0 w 54"/>
                    <a:gd name="T1" fmla="*/ 50 h 50"/>
                    <a:gd name="T2" fmla="*/ 45 w 54"/>
                    <a:gd name="T3" fmla="*/ 50 h 50"/>
                    <a:gd name="T4" fmla="*/ 54 w 54"/>
                    <a:gd name="T5" fmla="*/ 38 h 50"/>
                    <a:gd name="T6" fmla="*/ 54 w 54"/>
                    <a:gd name="T7" fmla="*/ 0 h 50"/>
                    <a:gd name="T8" fmla="*/ 26 w 54"/>
                    <a:gd name="T9" fmla="*/ 0 h 50"/>
                    <a:gd name="T10" fmla="*/ 0 w 54"/>
                    <a:gd name="T11" fmla="*/ 31 h 50"/>
                    <a:gd name="T12" fmla="*/ 0 w 54"/>
                    <a:gd name="T13" fmla="*/ 50 h 50"/>
                  </a:gdLst>
                  <a:ahLst/>
                  <a:cxnLst>
                    <a:cxn ang="0">
                      <a:pos x="T0" y="T1"/>
                    </a:cxn>
                    <a:cxn ang="0">
                      <a:pos x="T2" y="T3"/>
                    </a:cxn>
                    <a:cxn ang="0">
                      <a:pos x="T4" y="T5"/>
                    </a:cxn>
                    <a:cxn ang="0">
                      <a:pos x="T6" y="T7"/>
                    </a:cxn>
                    <a:cxn ang="0">
                      <a:pos x="T8" y="T9"/>
                    </a:cxn>
                    <a:cxn ang="0">
                      <a:pos x="T10" y="T11"/>
                    </a:cxn>
                    <a:cxn ang="0">
                      <a:pos x="T12" y="T13"/>
                    </a:cxn>
                  </a:cxnLst>
                  <a:rect l="0" t="0" r="r" b="b"/>
                  <a:pathLst>
                    <a:path w="54" h="50">
                      <a:moveTo>
                        <a:pt x="0" y="50"/>
                      </a:moveTo>
                      <a:lnTo>
                        <a:pt x="45" y="50"/>
                      </a:lnTo>
                      <a:lnTo>
                        <a:pt x="54" y="38"/>
                      </a:lnTo>
                      <a:lnTo>
                        <a:pt x="54" y="0"/>
                      </a:lnTo>
                      <a:lnTo>
                        <a:pt x="26" y="0"/>
                      </a:lnTo>
                      <a:lnTo>
                        <a:pt x="0" y="31"/>
                      </a:lnTo>
                      <a:lnTo>
                        <a:pt x="0" y="50"/>
                      </a:lnTo>
                      <a:close/>
                    </a:path>
                  </a:pathLst>
                </a:custGeom>
                <a:solidFill>
                  <a:srgbClr val="F0F0F0"/>
                </a:solidFill>
                <a:ln>
                  <a:noFill/>
                </a:ln>
                <a:effectLst/>
                <a:extLst>
                  <a:ext uri="{91240B29-F687-4F45-9708-019B960494DF}">
                    <a14:hiddenLine xmlns:a14="http://schemas.microsoft.com/office/drawing/2010/main" w="9525" cap="flat" cmpd="sng">
                      <a:solidFill>
                        <a:srgbClr val="000000"/>
                      </a:solidFill>
                      <a:prstDash val="solid"/>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ja-JP" altLang="en-US">
                    <a:latin typeface="Meiryo UI" panose="020B0604030504040204" pitchFamily="50" charset="-128"/>
                    <a:ea typeface="Meiryo UI" panose="020B0604030504040204" pitchFamily="50" charset="-128"/>
                  </a:endParaRPr>
                </a:p>
              </p:txBody>
            </p:sp>
            <p:sp>
              <p:nvSpPr>
                <p:cNvPr id="541" name="Freeform 813">
                  <a:extLst>
                    <a:ext uri="{FF2B5EF4-FFF2-40B4-BE49-F238E27FC236}">
                      <a16:creationId xmlns:a16="http://schemas.microsoft.com/office/drawing/2014/main" id="{E155B16A-EE8C-4B04-B285-6F9EF5DB5927}"/>
                    </a:ext>
                  </a:extLst>
                </p:cNvPr>
                <p:cNvSpPr>
                  <a:spLocks noChangeAspect="1"/>
                </p:cNvSpPr>
                <p:nvPr/>
              </p:nvSpPr>
              <p:spPr bwMode="gray">
                <a:xfrm>
                  <a:off x="1678" y="3611"/>
                  <a:ext cx="36" cy="40"/>
                </a:xfrm>
                <a:custGeom>
                  <a:avLst/>
                  <a:gdLst>
                    <a:gd name="T0" fmla="*/ 0 w 36"/>
                    <a:gd name="T1" fmla="*/ 40 h 40"/>
                    <a:gd name="T2" fmla="*/ 36 w 36"/>
                    <a:gd name="T3" fmla="*/ 0 h 40"/>
                    <a:gd name="T4" fmla="*/ 0 w 36"/>
                    <a:gd name="T5" fmla="*/ 0 h 40"/>
                    <a:gd name="T6" fmla="*/ 0 w 36"/>
                    <a:gd name="T7" fmla="*/ 40 h 40"/>
                  </a:gdLst>
                  <a:ahLst/>
                  <a:cxnLst>
                    <a:cxn ang="0">
                      <a:pos x="T0" y="T1"/>
                    </a:cxn>
                    <a:cxn ang="0">
                      <a:pos x="T2" y="T3"/>
                    </a:cxn>
                    <a:cxn ang="0">
                      <a:pos x="T4" y="T5"/>
                    </a:cxn>
                    <a:cxn ang="0">
                      <a:pos x="T6" y="T7"/>
                    </a:cxn>
                  </a:cxnLst>
                  <a:rect l="0" t="0" r="r" b="b"/>
                  <a:pathLst>
                    <a:path w="36" h="40">
                      <a:moveTo>
                        <a:pt x="0" y="40"/>
                      </a:moveTo>
                      <a:lnTo>
                        <a:pt x="36" y="0"/>
                      </a:lnTo>
                      <a:lnTo>
                        <a:pt x="0" y="0"/>
                      </a:lnTo>
                      <a:lnTo>
                        <a:pt x="0" y="40"/>
                      </a:lnTo>
                      <a:close/>
                    </a:path>
                  </a:pathLst>
                </a:custGeom>
                <a:solidFill>
                  <a:srgbClr val="F0F0F0"/>
                </a:solidFill>
                <a:ln>
                  <a:noFill/>
                </a:ln>
                <a:effectLst/>
                <a:extLst>
                  <a:ext uri="{91240B29-F687-4F45-9708-019B960494DF}">
                    <a14:hiddenLine xmlns:a14="http://schemas.microsoft.com/office/drawing/2010/main" w="9525" cap="flat" cmpd="sng">
                      <a:solidFill>
                        <a:srgbClr val="000000"/>
                      </a:solidFill>
                      <a:prstDash val="solid"/>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ja-JP" altLang="en-US">
                    <a:latin typeface="Meiryo UI" panose="020B0604030504040204" pitchFamily="50" charset="-128"/>
                    <a:ea typeface="Meiryo UI" panose="020B0604030504040204" pitchFamily="50" charset="-128"/>
                  </a:endParaRPr>
                </a:p>
              </p:txBody>
            </p:sp>
          </p:grpSp>
        </p:grpSp>
        <p:grpSp>
          <p:nvGrpSpPr>
            <p:cNvPr id="112" name="Group 814">
              <a:extLst>
                <a:ext uri="{FF2B5EF4-FFF2-40B4-BE49-F238E27FC236}">
                  <a16:creationId xmlns:a16="http://schemas.microsoft.com/office/drawing/2014/main" id="{1741B9FE-1E77-4B69-B644-CE2343EDA685}"/>
                </a:ext>
              </a:extLst>
            </p:cNvPr>
            <p:cNvGrpSpPr>
              <a:grpSpLocks/>
            </p:cNvGrpSpPr>
            <p:nvPr/>
          </p:nvGrpSpPr>
          <p:grpSpPr bwMode="auto">
            <a:xfrm>
              <a:off x="1373" y="1007"/>
              <a:ext cx="227" cy="981"/>
              <a:chOff x="1373" y="1007"/>
              <a:chExt cx="227" cy="981"/>
            </a:xfrm>
          </p:grpSpPr>
          <p:grpSp>
            <p:nvGrpSpPr>
              <p:cNvPr id="427" name="Group 815">
                <a:extLst>
                  <a:ext uri="{FF2B5EF4-FFF2-40B4-BE49-F238E27FC236}">
                    <a16:creationId xmlns:a16="http://schemas.microsoft.com/office/drawing/2014/main" id="{E1D00CF4-60E1-4FE7-B2D6-43435D45EFB7}"/>
                  </a:ext>
                </a:extLst>
              </p:cNvPr>
              <p:cNvGrpSpPr>
                <a:grpSpLocks/>
              </p:cNvGrpSpPr>
              <p:nvPr/>
            </p:nvGrpSpPr>
            <p:grpSpPr bwMode="auto">
              <a:xfrm>
                <a:off x="1373" y="1007"/>
                <a:ext cx="227" cy="981"/>
                <a:chOff x="1373" y="1007"/>
                <a:chExt cx="227" cy="981"/>
              </a:xfrm>
            </p:grpSpPr>
            <p:sp>
              <p:nvSpPr>
                <p:cNvPr id="457" name="Freeform 816">
                  <a:extLst>
                    <a:ext uri="{FF2B5EF4-FFF2-40B4-BE49-F238E27FC236}">
                      <a16:creationId xmlns:a16="http://schemas.microsoft.com/office/drawing/2014/main" id="{75964B1C-282A-4E7F-A80E-781E918FA82D}"/>
                    </a:ext>
                  </a:extLst>
                </p:cNvPr>
                <p:cNvSpPr>
                  <a:spLocks noChangeAspect="1"/>
                </p:cNvSpPr>
                <p:nvPr/>
              </p:nvSpPr>
              <p:spPr bwMode="gray">
                <a:xfrm>
                  <a:off x="1373" y="1007"/>
                  <a:ext cx="227" cy="981"/>
                </a:xfrm>
                <a:custGeom>
                  <a:avLst/>
                  <a:gdLst>
                    <a:gd name="T0" fmla="*/ 84 w 96"/>
                    <a:gd name="T1" fmla="*/ 12 h 415"/>
                    <a:gd name="T2" fmla="*/ 84 w 96"/>
                    <a:gd name="T3" fmla="*/ 0 h 415"/>
                    <a:gd name="T4" fmla="*/ 13 w 96"/>
                    <a:gd name="T5" fmla="*/ 0 h 415"/>
                    <a:gd name="T6" fmla="*/ 13 w 96"/>
                    <a:gd name="T7" fmla="*/ 12 h 415"/>
                    <a:gd name="T8" fmla="*/ 0 w 96"/>
                    <a:gd name="T9" fmla="*/ 12 h 415"/>
                    <a:gd name="T10" fmla="*/ 0 w 96"/>
                    <a:gd name="T11" fmla="*/ 415 h 415"/>
                    <a:gd name="T12" fmla="*/ 96 w 96"/>
                    <a:gd name="T13" fmla="*/ 415 h 415"/>
                    <a:gd name="T14" fmla="*/ 96 w 96"/>
                    <a:gd name="T15" fmla="*/ 12 h 415"/>
                    <a:gd name="T16" fmla="*/ 84 w 96"/>
                    <a:gd name="T17" fmla="*/ 12 h 4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6" h="415">
                      <a:moveTo>
                        <a:pt x="84" y="12"/>
                      </a:moveTo>
                      <a:cubicBezTo>
                        <a:pt x="84" y="9"/>
                        <a:pt x="84" y="0"/>
                        <a:pt x="84" y="0"/>
                      </a:cubicBezTo>
                      <a:cubicBezTo>
                        <a:pt x="13" y="0"/>
                        <a:pt x="13" y="0"/>
                        <a:pt x="13" y="0"/>
                      </a:cubicBezTo>
                      <a:cubicBezTo>
                        <a:pt x="13" y="0"/>
                        <a:pt x="13" y="9"/>
                        <a:pt x="13" y="12"/>
                      </a:cubicBezTo>
                      <a:cubicBezTo>
                        <a:pt x="10" y="12"/>
                        <a:pt x="0" y="12"/>
                        <a:pt x="0" y="12"/>
                      </a:cubicBezTo>
                      <a:cubicBezTo>
                        <a:pt x="0" y="415"/>
                        <a:pt x="0" y="415"/>
                        <a:pt x="0" y="415"/>
                      </a:cubicBezTo>
                      <a:cubicBezTo>
                        <a:pt x="96" y="415"/>
                        <a:pt x="96" y="415"/>
                        <a:pt x="96" y="415"/>
                      </a:cubicBezTo>
                      <a:cubicBezTo>
                        <a:pt x="96" y="12"/>
                        <a:pt x="96" y="12"/>
                        <a:pt x="96" y="12"/>
                      </a:cubicBezTo>
                      <a:cubicBezTo>
                        <a:pt x="96" y="12"/>
                        <a:pt x="86" y="12"/>
                        <a:pt x="84" y="1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latin typeface="Meiryo UI" panose="020B0604030504040204" pitchFamily="50" charset="-128"/>
                    <a:ea typeface="Meiryo UI" panose="020B0604030504040204" pitchFamily="50" charset="-128"/>
                  </a:endParaRPr>
                </a:p>
              </p:txBody>
            </p:sp>
            <p:sp>
              <p:nvSpPr>
                <p:cNvPr id="458" name="Freeform 817">
                  <a:extLst>
                    <a:ext uri="{FF2B5EF4-FFF2-40B4-BE49-F238E27FC236}">
                      <a16:creationId xmlns:a16="http://schemas.microsoft.com/office/drawing/2014/main" id="{8C2E442D-F053-4C30-90E4-5F00CD38E5DA}"/>
                    </a:ext>
                  </a:extLst>
                </p:cNvPr>
                <p:cNvSpPr>
                  <a:spLocks noChangeAspect="1"/>
                </p:cNvSpPr>
                <p:nvPr/>
              </p:nvSpPr>
              <p:spPr bwMode="gray">
                <a:xfrm>
                  <a:off x="1382" y="1045"/>
                  <a:ext cx="211" cy="935"/>
                </a:xfrm>
                <a:custGeom>
                  <a:avLst/>
                  <a:gdLst>
                    <a:gd name="T0" fmla="*/ 0 w 89"/>
                    <a:gd name="T1" fmla="*/ 0 h 396"/>
                    <a:gd name="T2" fmla="*/ 0 w 89"/>
                    <a:gd name="T3" fmla="*/ 396 h 396"/>
                    <a:gd name="T4" fmla="*/ 89 w 89"/>
                    <a:gd name="T5" fmla="*/ 396 h 396"/>
                    <a:gd name="T6" fmla="*/ 89 w 89"/>
                    <a:gd name="T7" fmla="*/ 0 h 396"/>
                    <a:gd name="T8" fmla="*/ 0 w 89"/>
                    <a:gd name="T9" fmla="*/ 0 h 396"/>
                  </a:gdLst>
                  <a:ahLst/>
                  <a:cxnLst>
                    <a:cxn ang="0">
                      <a:pos x="T0" y="T1"/>
                    </a:cxn>
                    <a:cxn ang="0">
                      <a:pos x="T2" y="T3"/>
                    </a:cxn>
                    <a:cxn ang="0">
                      <a:pos x="T4" y="T5"/>
                    </a:cxn>
                    <a:cxn ang="0">
                      <a:pos x="T6" y="T7"/>
                    </a:cxn>
                    <a:cxn ang="0">
                      <a:pos x="T8" y="T9"/>
                    </a:cxn>
                  </a:cxnLst>
                  <a:rect l="0" t="0" r="r" b="b"/>
                  <a:pathLst>
                    <a:path w="89" h="396">
                      <a:moveTo>
                        <a:pt x="0" y="0"/>
                      </a:moveTo>
                      <a:cubicBezTo>
                        <a:pt x="0" y="3"/>
                        <a:pt x="0" y="392"/>
                        <a:pt x="0" y="396"/>
                      </a:cubicBezTo>
                      <a:cubicBezTo>
                        <a:pt x="3" y="396"/>
                        <a:pt x="85" y="396"/>
                        <a:pt x="89" y="396"/>
                      </a:cubicBezTo>
                      <a:cubicBezTo>
                        <a:pt x="89" y="392"/>
                        <a:pt x="89" y="3"/>
                        <a:pt x="89" y="0"/>
                      </a:cubicBezTo>
                      <a:cubicBezTo>
                        <a:pt x="86" y="0"/>
                        <a:pt x="2" y="0"/>
                        <a:pt x="0" y="0"/>
                      </a:cubicBezTo>
                      <a:close/>
                    </a:path>
                  </a:pathLst>
                </a:custGeom>
                <a:solidFill>
                  <a:srgbClr val="7E7E7E"/>
                </a:solidFill>
                <a:ln>
                  <a:noFill/>
                </a:ln>
                <a:effectLst/>
                <a:extLst>
                  <a:ext uri="{91240B29-F687-4F45-9708-019B960494DF}">
                    <a14:hiddenLine xmlns:a14="http://schemas.microsoft.com/office/drawing/2010/main" w="9525" cap="flat" cmpd="sng">
                      <a:solidFill>
                        <a:schemeClr val="tx1"/>
                      </a:solidFill>
                      <a:prstDash val="solid"/>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endParaRPr lang="ja-JP" altLang="en-US">
                    <a:latin typeface="Meiryo UI" panose="020B0604030504040204" pitchFamily="50" charset="-128"/>
                    <a:ea typeface="Meiryo UI" panose="020B0604030504040204" pitchFamily="50" charset="-128"/>
                  </a:endParaRPr>
                </a:p>
              </p:txBody>
            </p:sp>
            <p:sp>
              <p:nvSpPr>
                <p:cNvPr id="459" name="Freeform 818">
                  <a:extLst>
                    <a:ext uri="{FF2B5EF4-FFF2-40B4-BE49-F238E27FC236}">
                      <a16:creationId xmlns:a16="http://schemas.microsoft.com/office/drawing/2014/main" id="{EA362996-D080-47D2-AD14-0E5AA5629ECE}"/>
                    </a:ext>
                  </a:extLst>
                </p:cNvPr>
                <p:cNvSpPr>
                  <a:spLocks noChangeAspect="1"/>
                </p:cNvSpPr>
                <p:nvPr/>
              </p:nvSpPr>
              <p:spPr bwMode="gray">
                <a:xfrm>
                  <a:off x="1413" y="1017"/>
                  <a:ext cx="149" cy="963"/>
                </a:xfrm>
                <a:custGeom>
                  <a:avLst/>
                  <a:gdLst>
                    <a:gd name="T0" fmla="*/ 0 w 149"/>
                    <a:gd name="T1" fmla="*/ 0 h 963"/>
                    <a:gd name="T2" fmla="*/ 0 w 149"/>
                    <a:gd name="T3" fmla="*/ 54 h 963"/>
                    <a:gd name="T4" fmla="*/ 29 w 149"/>
                    <a:gd name="T5" fmla="*/ 54 h 963"/>
                    <a:gd name="T6" fmla="*/ 29 w 149"/>
                    <a:gd name="T7" fmla="*/ 87 h 963"/>
                    <a:gd name="T8" fmla="*/ 55 w 149"/>
                    <a:gd name="T9" fmla="*/ 87 h 963"/>
                    <a:gd name="T10" fmla="*/ 55 w 149"/>
                    <a:gd name="T11" fmla="*/ 963 h 963"/>
                    <a:gd name="T12" fmla="*/ 95 w 149"/>
                    <a:gd name="T13" fmla="*/ 963 h 963"/>
                    <a:gd name="T14" fmla="*/ 95 w 149"/>
                    <a:gd name="T15" fmla="*/ 87 h 963"/>
                    <a:gd name="T16" fmla="*/ 121 w 149"/>
                    <a:gd name="T17" fmla="*/ 87 h 963"/>
                    <a:gd name="T18" fmla="*/ 121 w 149"/>
                    <a:gd name="T19" fmla="*/ 54 h 963"/>
                    <a:gd name="T20" fmla="*/ 149 w 149"/>
                    <a:gd name="T21" fmla="*/ 54 h 963"/>
                    <a:gd name="T22" fmla="*/ 149 w 149"/>
                    <a:gd name="T23" fmla="*/ 0 h 963"/>
                    <a:gd name="T24" fmla="*/ 0 w 149"/>
                    <a:gd name="T25" fmla="*/ 0 h 9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49" h="963">
                      <a:moveTo>
                        <a:pt x="0" y="0"/>
                      </a:moveTo>
                      <a:lnTo>
                        <a:pt x="0" y="54"/>
                      </a:lnTo>
                      <a:lnTo>
                        <a:pt x="29" y="54"/>
                      </a:lnTo>
                      <a:lnTo>
                        <a:pt x="29" y="87"/>
                      </a:lnTo>
                      <a:lnTo>
                        <a:pt x="55" y="87"/>
                      </a:lnTo>
                      <a:lnTo>
                        <a:pt x="55" y="963"/>
                      </a:lnTo>
                      <a:lnTo>
                        <a:pt x="95" y="963"/>
                      </a:lnTo>
                      <a:lnTo>
                        <a:pt x="95" y="87"/>
                      </a:lnTo>
                      <a:lnTo>
                        <a:pt x="121" y="87"/>
                      </a:lnTo>
                      <a:lnTo>
                        <a:pt x="121" y="54"/>
                      </a:lnTo>
                      <a:lnTo>
                        <a:pt x="149" y="54"/>
                      </a:lnTo>
                      <a:lnTo>
                        <a:pt x="149" y="0"/>
                      </a:lnTo>
                      <a:lnTo>
                        <a:pt x="0" y="0"/>
                      </a:lnTo>
                      <a:close/>
                    </a:path>
                  </a:pathLst>
                </a:custGeom>
                <a:solidFill>
                  <a:srgbClr val="ACACAC"/>
                </a:solidFill>
                <a:ln>
                  <a:noFill/>
                </a:ln>
                <a:effectLst/>
                <a:extLst>
                  <a:ext uri="{91240B29-F687-4F45-9708-019B960494DF}">
                    <a14:hiddenLine xmlns:a14="http://schemas.microsoft.com/office/drawing/2010/main" w="9525" cap="flat" cmpd="sng">
                      <a:solidFill>
                        <a:schemeClr val="tx1"/>
                      </a:solidFill>
                      <a:prstDash val="solid"/>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endParaRPr lang="ja-JP" altLang="en-US">
                    <a:latin typeface="Meiryo UI" panose="020B0604030504040204" pitchFamily="50" charset="-128"/>
                    <a:ea typeface="Meiryo UI" panose="020B0604030504040204" pitchFamily="50" charset="-128"/>
                  </a:endParaRPr>
                </a:p>
              </p:txBody>
            </p:sp>
            <p:sp>
              <p:nvSpPr>
                <p:cNvPr id="460" name="Freeform 819">
                  <a:extLst>
                    <a:ext uri="{FF2B5EF4-FFF2-40B4-BE49-F238E27FC236}">
                      <a16:creationId xmlns:a16="http://schemas.microsoft.com/office/drawing/2014/main" id="{8293AD56-D470-44BD-A85D-46401170E90B}"/>
                    </a:ext>
                  </a:extLst>
                </p:cNvPr>
                <p:cNvSpPr>
                  <a:spLocks noChangeAspect="1"/>
                </p:cNvSpPr>
                <p:nvPr/>
              </p:nvSpPr>
              <p:spPr bwMode="gray">
                <a:xfrm>
                  <a:off x="1382" y="1137"/>
                  <a:ext cx="52" cy="17"/>
                </a:xfrm>
                <a:custGeom>
                  <a:avLst/>
                  <a:gdLst>
                    <a:gd name="T0" fmla="*/ 22 w 22"/>
                    <a:gd name="T1" fmla="*/ 0 h 7"/>
                    <a:gd name="T2" fmla="*/ 0 w 22"/>
                    <a:gd name="T3" fmla="*/ 0 h 7"/>
                    <a:gd name="T4" fmla="*/ 0 w 22"/>
                    <a:gd name="T5" fmla="*/ 7 h 7"/>
                    <a:gd name="T6" fmla="*/ 22 w 22"/>
                    <a:gd name="T7" fmla="*/ 7 h 7"/>
                    <a:gd name="T8" fmla="*/ 22 w 22"/>
                    <a:gd name="T9" fmla="*/ 0 h 7"/>
                  </a:gdLst>
                  <a:ahLst/>
                  <a:cxnLst>
                    <a:cxn ang="0">
                      <a:pos x="T0" y="T1"/>
                    </a:cxn>
                    <a:cxn ang="0">
                      <a:pos x="T2" y="T3"/>
                    </a:cxn>
                    <a:cxn ang="0">
                      <a:pos x="T4" y="T5"/>
                    </a:cxn>
                    <a:cxn ang="0">
                      <a:pos x="T6" y="T7"/>
                    </a:cxn>
                    <a:cxn ang="0">
                      <a:pos x="T8" y="T9"/>
                    </a:cxn>
                  </a:cxnLst>
                  <a:rect l="0" t="0" r="r" b="b"/>
                  <a:pathLst>
                    <a:path w="22" h="7">
                      <a:moveTo>
                        <a:pt x="22" y="0"/>
                      </a:moveTo>
                      <a:cubicBezTo>
                        <a:pt x="0" y="0"/>
                        <a:pt x="0" y="0"/>
                        <a:pt x="0" y="0"/>
                      </a:cubicBezTo>
                      <a:cubicBezTo>
                        <a:pt x="0" y="2"/>
                        <a:pt x="0" y="4"/>
                        <a:pt x="0" y="7"/>
                      </a:cubicBezTo>
                      <a:cubicBezTo>
                        <a:pt x="22" y="7"/>
                        <a:pt x="22" y="7"/>
                        <a:pt x="22" y="7"/>
                      </a:cubicBezTo>
                      <a:lnTo>
                        <a:pt x="22" y="0"/>
                      </a:lnTo>
                      <a:close/>
                    </a:path>
                  </a:pathLst>
                </a:custGeom>
                <a:solidFill>
                  <a:srgbClr val="ACACAC"/>
                </a:solidFill>
                <a:ln>
                  <a:noFill/>
                </a:ln>
                <a:effectLst/>
                <a:extLst>
                  <a:ext uri="{91240B29-F687-4F45-9708-019B960494DF}">
                    <a14:hiddenLine xmlns:a14="http://schemas.microsoft.com/office/drawing/2010/main" w="9525" cap="flat" cmpd="sng">
                      <a:solidFill>
                        <a:schemeClr val="tx1"/>
                      </a:solidFill>
                      <a:prstDash val="solid"/>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endParaRPr lang="ja-JP" altLang="en-US">
                    <a:latin typeface="Meiryo UI" panose="020B0604030504040204" pitchFamily="50" charset="-128"/>
                    <a:ea typeface="Meiryo UI" panose="020B0604030504040204" pitchFamily="50" charset="-128"/>
                  </a:endParaRPr>
                </a:p>
              </p:txBody>
            </p:sp>
            <p:sp>
              <p:nvSpPr>
                <p:cNvPr id="461" name="Freeform 820">
                  <a:extLst>
                    <a:ext uri="{FF2B5EF4-FFF2-40B4-BE49-F238E27FC236}">
                      <a16:creationId xmlns:a16="http://schemas.microsoft.com/office/drawing/2014/main" id="{6B70FC23-B406-4AEE-B0F7-A6611945771E}"/>
                    </a:ext>
                  </a:extLst>
                </p:cNvPr>
                <p:cNvSpPr>
                  <a:spLocks noChangeAspect="1"/>
                </p:cNvSpPr>
                <p:nvPr/>
              </p:nvSpPr>
              <p:spPr bwMode="gray">
                <a:xfrm>
                  <a:off x="1382" y="1175"/>
                  <a:ext cx="52" cy="14"/>
                </a:xfrm>
                <a:custGeom>
                  <a:avLst/>
                  <a:gdLst>
                    <a:gd name="T0" fmla="*/ 22 w 22"/>
                    <a:gd name="T1" fmla="*/ 0 h 6"/>
                    <a:gd name="T2" fmla="*/ 0 w 22"/>
                    <a:gd name="T3" fmla="*/ 0 h 6"/>
                    <a:gd name="T4" fmla="*/ 0 w 22"/>
                    <a:gd name="T5" fmla="*/ 6 h 6"/>
                    <a:gd name="T6" fmla="*/ 22 w 22"/>
                    <a:gd name="T7" fmla="*/ 6 h 6"/>
                    <a:gd name="T8" fmla="*/ 22 w 22"/>
                    <a:gd name="T9" fmla="*/ 0 h 6"/>
                  </a:gdLst>
                  <a:ahLst/>
                  <a:cxnLst>
                    <a:cxn ang="0">
                      <a:pos x="T0" y="T1"/>
                    </a:cxn>
                    <a:cxn ang="0">
                      <a:pos x="T2" y="T3"/>
                    </a:cxn>
                    <a:cxn ang="0">
                      <a:pos x="T4" y="T5"/>
                    </a:cxn>
                    <a:cxn ang="0">
                      <a:pos x="T6" y="T7"/>
                    </a:cxn>
                    <a:cxn ang="0">
                      <a:pos x="T8" y="T9"/>
                    </a:cxn>
                  </a:cxnLst>
                  <a:rect l="0" t="0" r="r" b="b"/>
                  <a:pathLst>
                    <a:path w="22" h="6">
                      <a:moveTo>
                        <a:pt x="22" y="0"/>
                      </a:moveTo>
                      <a:cubicBezTo>
                        <a:pt x="0" y="0"/>
                        <a:pt x="0" y="0"/>
                        <a:pt x="0" y="0"/>
                      </a:cubicBezTo>
                      <a:cubicBezTo>
                        <a:pt x="0" y="2"/>
                        <a:pt x="0" y="4"/>
                        <a:pt x="0" y="6"/>
                      </a:cubicBezTo>
                      <a:cubicBezTo>
                        <a:pt x="22" y="6"/>
                        <a:pt x="22" y="6"/>
                        <a:pt x="22" y="6"/>
                      </a:cubicBezTo>
                      <a:lnTo>
                        <a:pt x="22" y="0"/>
                      </a:lnTo>
                      <a:close/>
                    </a:path>
                  </a:pathLst>
                </a:custGeom>
                <a:solidFill>
                  <a:srgbClr val="ACACAC"/>
                </a:solidFill>
                <a:ln>
                  <a:noFill/>
                </a:ln>
                <a:effectLst/>
                <a:extLst>
                  <a:ext uri="{91240B29-F687-4F45-9708-019B960494DF}">
                    <a14:hiddenLine xmlns:a14="http://schemas.microsoft.com/office/drawing/2010/main" w="9525" cap="flat" cmpd="sng">
                      <a:solidFill>
                        <a:schemeClr val="tx1"/>
                      </a:solidFill>
                      <a:prstDash val="solid"/>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endParaRPr lang="ja-JP" altLang="en-US">
                    <a:latin typeface="Meiryo UI" panose="020B0604030504040204" pitchFamily="50" charset="-128"/>
                    <a:ea typeface="Meiryo UI" panose="020B0604030504040204" pitchFamily="50" charset="-128"/>
                  </a:endParaRPr>
                </a:p>
              </p:txBody>
            </p:sp>
            <p:sp>
              <p:nvSpPr>
                <p:cNvPr id="462" name="Freeform 821">
                  <a:extLst>
                    <a:ext uri="{FF2B5EF4-FFF2-40B4-BE49-F238E27FC236}">
                      <a16:creationId xmlns:a16="http://schemas.microsoft.com/office/drawing/2014/main" id="{B77413F4-F826-4A5F-850A-A6C6CCF9FC09}"/>
                    </a:ext>
                  </a:extLst>
                </p:cNvPr>
                <p:cNvSpPr>
                  <a:spLocks noChangeAspect="1"/>
                </p:cNvSpPr>
                <p:nvPr/>
              </p:nvSpPr>
              <p:spPr bwMode="gray">
                <a:xfrm>
                  <a:off x="1382" y="1210"/>
                  <a:ext cx="52" cy="17"/>
                </a:xfrm>
                <a:custGeom>
                  <a:avLst/>
                  <a:gdLst>
                    <a:gd name="T0" fmla="*/ 22 w 22"/>
                    <a:gd name="T1" fmla="*/ 0 h 7"/>
                    <a:gd name="T2" fmla="*/ 0 w 22"/>
                    <a:gd name="T3" fmla="*/ 0 h 7"/>
                    <a:gd name="T4" fmla="*/ 0 w 22"/>
                    <a:gd name="T5" fmla="*/ 7 h 7"/>
                    <a:gd name="T6" fmla="*/ 22 w 22"/>
                    <a:gd name="T7" fmla="*/ 7 h 7"/>
                    <a:gd name="T8" fmla="*/ 22 w 22"/>
                    <a:gd name="T9" fmla="*/ 0 h 7"/>
                  </a:gdLst>
                  <a:ahLst/>
                  <a:cxnLst>
                    <a:cxn ang="0">
                      <a:pos x="T0" y="T1"/>
                    </a:cxn>
                    <a:cxn ang="0">
                      <a:pos x="T2" y="T3"/>
                    </a:cxn>
                    <a:cxn ang="0">
                      <a:pos x="T4" y="T5"/>
                    </a:cxn>
                    <a:cxn ang="0">
                      <a:pos x="T6" y="T7"/>
                    </a:cxn>
                    <a:cxn ang="0">
                      <a:pos x="T8" y="T9"/>
                    </a:cxn>
                  </a:cxnLst>
                  <a:rect l="0" t="0" r="r" b="b"/>
                  <a:pathLst>
                    <a:path w="22" h="7">
                      <a:moveTo>
                        <a:pt x="22" y="0"/>
                      </a:moveTo>
                      <a:cubicBezTo>
                        <a:pt x="0" y="0"/>
                        <a:pt x="0" y="0"/>
                        <a:pt x="0" y="0"/>
                      </a:cubicBezTo>
                      <a:cubicBezTo>
                        <a:pt x="0" y="2"/>
                        <a:pt x="0" y="5"/>
                        <a:pt x="0" y="7"/>
                      </a:cubicBezTo>
                      <a:cubicBezTo>
                        <a:pt x="22" y="7"/>
                        <a:pt x="22" y="7"/>
                        <a:pt x="22" y="7"/>
                      </a:cubicBezTo>
                      <a:lnTo>
                        <a:pt x="22" y="0"/>
                      </a:lnTo>
                      <a:close/>
                    </a:path>
                  </a:pathLst>
                </a:custGeom>
                <a:solidFill>
                  <a:srgbClr val="ACACAC"/>
                </a:solidFill>
                <a:ln>
                  <a:noFill/>
                </a:ln>
                <a:effectLst/>
                <a:extLst>
                  <a:ext uri="{91240B29-F687-4F45-9708-019B960494DF}">
                    <a14:hiddenLine xmlns:a14="http://schemas.microsoft.com/office/drawing/2010/main" w="9525" cap="flat" cmpd="sng">
                      <a:solidFill>
                        <a:schemeClr val="tx1"/>
                      </a:solidFill>
                      <a:prstDash val="solid"/>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endParaRPr lang="ja-JP" altLang="en-US">
                    <a:latin typeface="Meiryo UI" panose="020B0604030504040204" pitchFamily="50" charset="-128"/>
                    <a:ea typeface="Meiryo UI" panose="020B0604030504040204" pitchFamily="50" charset="-128"/>
                  </a:endParaRPr>
                </a:p>
              </p:txBody>
            </p:sp>
            <p:sp>
              <p:nvSpPr>
                <p:cNvPr id="463" name="Freeform 822">
                  <a:extLst>
                    <a:ext uri="{FF2B5EF4-FFF2-40B4-BE49-F238E27FC236}">
                      <a16:creationId xmlns:a16="http://schemas.microsoft.com/office/drawing/2014/main" id="{D4251A4A-1034-48DD-96DD-89F832356EA4}"/>
                    </a:ext>
                  </a:extLst>
                </p:cNvPr>
                <p:cNvSpPr>
                  <a:spLocks noChangeAspect="1"/>
                </p:cNvSpPr>
                <p:nvPr/>
              </p:nvSpPr>
              <p:spPr bwMode="gray">
                <a:xfrm>
                  <a:off x="1382" y="1248"/>
                  <a:ext cx="52" cy="17"/>
                </a:xfrm>
                <a:custGeom>
                  <a:avLst/>
                  <a:gdLst>
                    <a:gd name="T0" fmla="*/ 22 w 22"/>
                    <a:gd name="T1" fmla="*/ 0 h 7"/>
                    <a:gd name="T2" fmla="*/ 0 w 22"/>
                    <a:gd name="T3" fmla="*/ 0 h 7"/>
                    <a:gd name="T4" fmla="*/ 0 w 22"/>
                    <a:gd name="T5" fmla="*/ 7 h 7"/>
                    <a:gd name="T6" fmla="*/ 22 w 22"/>
                    <a:gd name="T7" fmla="*/ 7 h 7"/>
                    <a:gd name="T8" fmla="*/ 22 w 22"/>
                    <a:gd name="T9" fmla="*/ 0 h 7"/>
                  </a:gdLst>
                  <a:ahLst/>
                  <a:cxnLst>
                    <a:cxn ang="0">
                      <a:pos x="T0" y="T1"/>
                    </a:cxn>
                    <a:cxn ang="0">
                      <a:pos x="T2" y="T3"/>
                    </a:cxn>
                    <a:cxn ang="0">
                      <a:pos x="T4" y="T5"/>
                    </a:cxn>
                    <a:cxn ang="0">
                      <a:pos x="T6" y="T7"/>
                    </a:cxn>
                    <a:cxn ang="0">
                      <a:pos x="T8" y="T9"/>
                    </a:cxn>
                  </a:cxnLst>
                  <a:rect l="0" t="0" r="r" b="b"/>
                  <a:pathLst>
                    <a:path w="22" h="7">
                      <a:moveTo>
                        <a:pt x="22" y="0"/>
                      </a:moveTo>
                      <a:cubicBezTo>
                        <a:pt x="0" y="0"/>
                        <a:pt x="0" y="0"/>
                        <a:pt x="0" y="0"/>
                      </a:cubicBezTo>
                      <a:cubicBezTo>
                        <a:pt x="0" y="2"/>
                        <a:pt x="0" y="4"/>
                        <a:pt x="0" y="7"/>
                      </a:cubicBezTo>
                      <a:cubicBezTo>
                        <a:pt x="22" y="7"/>
                        <a:pt x="22" y="7"/>
                        <a:pt x="22" y="7"/>
                      </a:cubicBezTo>
                      <a:lnTo>
                        <a:pt x="22" y="0"/>
                      </a:lnTo>
                      <a:close/>
                    </a:path>
                  </a:pathLst>
                </a:custGeom>
                <a:solidFill>
                  <a:srgbClr val="ACACAC"/>
                </a:solidFill>
                <a:ln>
                  <a:noFill/>
                </a:ln>
                <a:effectLst/>
                <a:extLst>
                  <a:ext uri="{91240B29-F687-4F45-9708-019B960494DF}">
                    <a14:hiddenLine xmlns:a14="http://schemas.microsoft.com/office/drawing/2010/main" w="9525" cap="flat" cmpd="sng">
                      <a:solidFill>
                        <a:schemeClr val="tx1"/>
                      </a:solidFill>
                      <a:prstDash val="solid"/>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endParaRPr lang="ja-JP" altLang="en-US">
                    <a:latin typeface="Meiryo UI" panose="020B0604030504040204" pitchFamily="50" charset="-128"/>
                    <a:ea typeface="Meiryo UI" panose="020B0604030504040204" pitchFamily="50" charset="-128"/>
                  </a:endParaRPr>
                </a:p>
              </p:txBody>
            </p:sp>
            <p:sp>
              <p:nvSpPr>
                <p:cNvPr id="464" name="Freeform 823">
                  <a:extLst>
                    <a:ext uri="{FF2B5EF4-FFF2-40B4-BE49-F238E27FC236}">
                      <a16:creationId xmlns:a16="http://schemas.microsoft.com/office/drawing/2014/main" id="{63F6E37D-ED4E-4D39-B71A-52264E796DF2}"/>
                    </a:ext>
                  </a:extLst>
                </p:cNvPr>
                <p:cNvSpPr>
                  <a:spLocks noChangeAspect="1"/>
                </p:cNvSpPr>
                <p:nvPr/>
              </p:nvSpPr>
              <p:spPr bwMode="gray">
                <a:xfrm>
                  <a:off x="1382" y="1286"/>
                  <a:ext cx="52" cy="14"/>
                </a:xfrm>
                <a:custGeom>
                  <a:avLst/>
                  <a:gdLst>
                    <a:gd name="T0" fmla="*/ 22 w 22"/>
                    <a:gd name="T1" fmla="*/ 0 h 6"/>
                    <a:gd name="T2" fmla="*/ 0 w 22"/>
                    <a:gd name="T3" fmla="*/ 0 h 6"/>
                    <a:gd name="T4" fmla="*/ 0 w 22"/>
                    <a:gd name="T5" fmla="*/ 6 h 6"/>
                    <a:gd name="T6" fmla="*/ 22 w 22"/>
                    <a:gd name="T7" fmla="*/ 6 h 6"/>
                    <a:gd name="T8" fmla="*/ 22 w 22"/>
                    <a:gd name="T9" fmla="*/ 0 h 6"/>
                  </a:gdLst>
                  <a:ahLst/>
                  <a:cxnLst>
                    <a:cxn ang="0">
                      <a:pos x="T0" y="T1"/>
                    </a:cxn>
                    <a:cxn ang="0">
                      <a:pos x="T2" y="T3"/>
                    </a:cxn>
                    <a:cxn ang="0">
                      <a:pos x="T4" y="T5"/>
                    </a:cxn>
                    <a:cxn ang="0">
                      <a:pos x="T6" y="T7"/>
                    </a:cxn>
                    <a:cxn ang="0">
                      <a:pos x="T8" y="T9"/>
                    </a:cxn>
                  </a:cxnLst>
                  <a:rect l="0" t="0" r="r" b="b"/>
                  <a:pathLst>
                    <a:path w="22" h="6">
                      <a:moveTo>
                        <a:pt x="22" y="0"/>
                      </a:moveTo>
                      <a:cubicBezTo>
                        <a:pt x="0" y="0"/>
                        <a:pt x="0" y="0"/>
                        <a:pt x="0" y="0"/>
                      </a:cubicBezTo>
                      <a:cubicBezTo>
                        <a:pt x="0" y="2"/>
                        <a:pt x="0" y="4"/>
                        <a:pt x="0" y="6"/>
                      </a:cubicBezTo>
                      <a:cubicBezTo>
                        <a:pt x="22" y="6"/>
                        <a:pt x="22" y="6"/>
                        <a:pt x="22" y="6"/>
                      </a:cubicBezTo>
                      <a:lnTo>
                        <a:pt x="22" y="0"/>
                      </a:lnTo>
                      <a:close/>
                    </a:path>
                  </a:pathLst>
                </a:custGeom>
                <a:solidFill>
                  <a:srgbClr val="ACACAC"/>
                </a:solidFill>
                <a:ln>
                  <a:noFill/>
                </a:ln>
                <a:effectLst/>
                <a:extLst>
                  <a:ext uri="{91240B29-F687-4F45-9708-019B960494DF}">
                    <a14:hiddenLine xmlns:a14="http://schemas.microsoft.com/office/drawing/2010/main" w="9525" cap="flat" cmpd="sng">
                      <a:solidFill>
                        <a:schemeClr val="tx1"/>
                      </a:solidFill>
                      <a:prstDash val="solid"/>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endParaRPr lang="ja-JP" altLang="en-US">
                    <a:latin typeface="Meiryo UI" panose="020B0604030504040204" pitchFamily="50" charset="-128"/>
                    <a:ea typeface="Meiryo UI" panose="020B0604030504040204" pitchFamily="50" charset="-128"/>
                  </a:endParaRPr>
                </a:p>
              </p:txBody>
            </p:sp>
            <p:sp>
              <p:nvSpPr>
                <p:cNvPr id="465" name="Freeform 824">
                  <a:extLst>
                    <a:ext uri="{FF2B5EF4-FFF2-40B4-BE49-F238E27FC236}">
                      <a16:creationId xmlns:a16="http://schemas.microsoft.com/office/drawing/2014/main" id="{12D6B9BA-DFB7-47C9-AEB1-E57CAA7923AD}"/>
                    </a:ext>
                  </a:extLst>
                </p:cNvPr>
                <p:cNvSpPr>
                  <a:spLocks noChangeAspect="1"/>
                </p:cNvSpPr>
                <p:nvPr/>
              </p:nvSpPr>
              <p:spPr bwMode="gray">
                <a:xfrm>
                  <a:off x="1382" y="1321"/>
                  <a:ext cx="52" cy="17"/>
                </a:xfrm>
                <a:custGeom>
                  <a:avLst/>
                  <a:gdLst>
                    <a:gd name="T0" fmla="*/ 22 w 22"/>
                    <a:gd name="T1" fmla="*/ 0 h 7"/>
                    <a:gd name="T2" fmla="*/ 0 w 22"/>
                    <a:gd name="T3" fmla="*/ 0 h 7"/>
                    <a:gd name="T4" fmla="*/ 0 w 22"/>
                    <a:gd name="T5" fmla="*/ 7 h 7"/>
                    <a:gd name="T6" fmla="*/ 22 w 22"/>
                    <a:gd name="T7" fmla="*/ 7 h 7"/>
                    <a:gd name="T8" fmla="*/ 22 w 22"/>
                    <a:gd name="T9" fmla="*/ 0 h 7"/>
                  </a:gdLst>
                  <a:ahLst/>
                  <a:cxnLst>
                    <a:cxn ang="0">
                      <a:pos x="T0" y="T1"/>
                    </a:cxn>
                    <a:cxn ang="0">
                      <a:pos x="T2" y="T3"/>
                    </a:cxn>
                    <a:cxn ang="0">
                      <a:pos x="T4" y="T5"/>
                    </a:cxn>
                    <a:cxn ang="0">
                      <a:pos x="T6" y="T7"/>
                    </a:cxn>
                    <a:cxn ang="0">
                      <a:pos x="T8" y="T9"/>
                    </a:cxn>
                  </a:cxnLst>
                  <a:rect l="0" t="0" r="r" b="b"/>
                  <a:pathLst>
                    <a:path w="22" h="7">
                      <a:moveTo>
                        <a:pt x="22" y="0"/>
                      </a:moveTo>
                      <a:cubicBezTo>
                        <a:pt x="0" y="0"/>
                        <a:pt x="0" y="0"/>
                        <a:pt x="0" y="0"/>
                      </a:cubicBezTo>
                      <a:cubicBezTo>
                        <a:pt x="0" y="2"/>
                        <a:pt x="0" y="5"/>
                        <a:pt x="0" y="7"/>
                      </a:cubicBezTo>
                      <a:cubicBezTo>
                        <a:pt x="22" y="7"/>
                        <a:pt x="22" y="7"/>
                        <a:pt x="22" y="7"/>
                      </a:cubicBezTo>
                      <a:lnTo>
                        <a:pt x="22" y="0"/>
                      </a:lnTo>
                      <a:close/>
                    </a:path>
                  </a:pathLst>
                </a:custGeom>
                <a:solidFill>
                  <a:srgbClr val="ACACAC"/>
                </a:solidFill>
                <a:ln>
                  <a:noFill/>
                </a:ln>
                <a:effectLst/>
                <a:extLst>
                  <a:ext uri="{91240B29-F687-4F45-9708-019B960494DF}">
                    <a14:hiddenLine xmlns:a14="http://schemas.microsoft.com/office/drawing/2010/main" w="9525" cap="flat" cmpd="sng">
                      <a:solidFill>
                        <a:schemeClr val="tx1"/>
                      </a:solidFill>
                      <a:prstDash val="solid"/>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endParaRPr lang="ja-JP" altLang="en-US">
                    <a:latin typeface="Meiryo UI" panose="020B0604030504040204" pitchFamily="50" charset="-128"/>
                    <a:ea typeface="Meiryo UI" panose="020B0604030504040204" pitchFamily="50" charset="-128"/>
                  </a:endParaRPr>
                </a:p>
              </p:txBody>
            </p:sp>
            <p:sp>
              <p:nvSpPr>
                <p:cNvPr id="466" name="Freeform 825">
                  <a:extLst>
                    <a:ext uri="{FF2B5EF4-FFF2-40B4-BE49-F238E27FC236}">
                      <a16:creationId xmlns:a16="http://schemas.microsoft.com/office/drawing/2014/main" id="{C9057B2A-263D-4251-8026-7FF4B9F098D0}"/>
                    </a:ext>
                  </a:extLst>
                </p:cNvPr>
                <p:cNvSpPr>
                  <a:spLocks noChangeAspect="1"/>
                </p:cNvSpPr>
                <p:nvPr/>
              </p:nvSpPr>
              <p:spPr bwMode="gray">
                <a:xfrm>
                  <a:off x="1382" y="1359"/>
                  <a:ext cx="52" cy="14"/>
                </a:xfrm>
                <a:custGeom>
                  <a:avLst/>
                  <a:gdLst>
                    <a:gd name="T0" fmla="*/ 22 w 22"/>
                    <a:gd name="T1" fmla="*/ 0 h 6"/>
                    <a:gd name="T2" fmla="*/ 0 w 22"/>
                    <a:gd name="T3" fmla="*/ 0 h 6"/>
                    <a:gd name="T4" fmla="*/ 0 w 22"/>
                    <a:gd name="T5" fmla="*/ 6 h 6"/>
                    <a:gd name="T6" fmla="*/ 22 w 22"/>
                    <a:gd name="T7" fmla="*/ 6 h 6"/>
                    <a:gd name="T8" fmla="*/ 22 w 22"/>
                    <a:gd name="T9" fmla="*/ 0 h 6"/>
                  </a:gdLst>
                  <a:ahLst/>
                  <a:cxnLst>
                    <a:cxn ang="0">
                      <a:pos x="T0" y="T1"/>
                    </a:cxn>
                    <a:cxn ang="0">
                      <a:pos x="T2" y="T3"/>
                    </a:cxn>
                    <a:cxn ang="0">
                      <a:pos x="T4" y="T5"/>
                    </a:cxn>
                    <a:cxn ang="0">
                      <a:pos x="T6" y="T7"/>
                    </a:cxn>
                    <a:cxn ang="0">
                      <a:pos x="T8" y="T9"/>
                    </a:cxn>
                  </a:cxnLst>
                  <a:rect l="0" t="0" r="r" b="b"/>
                  <a:pathLst>
                    <a:path w="22" h="6">
                      <a:moveTo>
                        <a:pt x="22" y="0"/>
                      </a:moveTo>
                      <a:cubicBezTo>
                        <a:pt x="0" y="0"/>
                        <a:pt x="0" y="0"/>
                        <a:pt x="0" y="0"/>
                      </a:cubicBezTo>
                      <a:cubicBezTo>
                        <a:pt x="0" y="2"/>
                        <a:pt x="0" y="4"/>
                        <a:pt x="0" y="6"/>
                      </a:cubicBezTo>
                      <a:cubicBezTo>
                        <a:pt x="22" y="6"/>
                        <a:pt x="22" y="6"/>
                        <a:pt x="22" y="6"/>
                      </a:cubicBezTo>
                      <a:lnTo>
                        <a:pt x="22" y="0"/>
                      </a:lnTo>
                      <a:close/>
                    </a:path>
                  </a:pathLst>
                </a:custGeom>
                <a:solidFill>
                  <a:srgbClr val="ACACAC"/>
                </a:solidFill>
                <a:ln>
                  <a:noFill/>
                </a:ln>
                <a:effectLst/>
                <a:extLst>
                  <a:ext uri="{91240B29-F687-4F45-9708-019B960494DF}">
                    <a14:hiddenLine xmlns:a14="http://schemas.microsoft.com/office/drawing/2010/main" w="9525" cap="flat" cmpd="sng">
                      <a:solidFill>
                        <a:schemeClr val="tx1"/>
                      </a:solidFill>
                      <a:prstDash val="solid"/>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endParaRPr lang="ja-JP" altLang="en-US">
                    <a:latin typeface="Meiryo UI" panose="020B0604030504040204" pitchFamily="50" charset="-128"/>
                    <a:ea typeface="Meiryo UI" panose="020B0604030504040204" pitchFamily="50" charset="-128"/>
                  </a:endParaRPr>
                </a:p>
              </p:txBody>
            </p:sp>
            <p:sp>
              <p:nvSpPr>
                <p:cNvPr id="467" name="Freeform 826">
                  <a:extLst>
                    <a:ext uri="{FF2B5EF4-FFF2-40B4-BE49-F238E27FC236}">
                      <a16:creationId xmlns:a16="http://schemas.microsoft.com/office/drawing/2014/main" id="{8F043F20-1F7B-4B5B-A51E-47A2ACFADA78}"/>
                    </a:ext>
                  </a:extLst>
                </p:cNvPr>
                <p:cNvSpPr>
                  <a:spLocks noChangeAspect="1"/>
                </p:cNvSpPr>
                <p:nvPr/>
              </p:nvSpPr>
              <p:spPr bwMode="gray">
                <a:xfrm>
                  <a:off x="1382" y="1395"/>
                  <a:ext cx="52" cy="16"/>
                </a:xfrm>
                <a:custGeom>
                  <a:avLst/>
                  <a:gdLst>
                    <a:gd name="T0" fmla="*/ 22 w 22"/>
                    <a:gd name="T1" fmla="*/ 0 h 7"/>
                    <a:gd name="T2" fmla="*/ 0 w 22"/>
                    <a:gd name="T3" fmla="*/ 0 h 7"/>
                    <a:gd name="T4" fmla="*/ 0 w 22"/>
                    <a:gd name="T5" fmla="*/ 7 h 7"/>
                    <a:gd name="T6" fmla="*/ 22 w 22"/>
                    <a:gd name="T7" fmla="*/ 7 h 7"/>
                    <a:gd name="T8" fmla="*/ 22 w 22"/>
                    <a:gd name="T9" fmla="*/ 0 h 7"/>
                  </a:gdLst>
                  <a:ahLst/>
                  <a:cxnLst>
                    <a:cxn ang="0">
                      <a:pos x="T0" y="T1"/>
                    </a:cxn>
                    <a:cxn ang="0">
                      <a:pos x="T2" y="T3"/>
                    </a:cxn>
                    <a:cxn ang="0">
                      <a:pos x="T4" y="T5"/>
                    </a:cxn>
                    <a:cxn ang="0">
                      <a:pos x="T6" y="T7"/>
                    </a:cxn>
                    <a:cxn ang="0">
                      <a:pos x="T8" y="T9"/>
                    </a:cxn>
                  </a:cxnLst>
                  <a:rect l="0" t="0" r="r" b="b"/>
                  <a:pathLst>
                    <a:path w="22" h="7">
                      <a:moveTo>
                        <a:pt x="22" y="0"/>
                      </a:moveTo>
                      <a:cubicBezTo>
                        <a:pt x="0" y="0"/>
                        <a:pt x="0" y="0"/>
                        <a:pt x="0" y="0"/>
                      </a:cubicBezTo>
                      <a:cubicBezTo>
                        <a:pt x="0" y="3"/>
                        <a:pt x="0" y="5"/>
                        <a:pt x="0" y="7"/>
                      </a:cubicBezTo>
                      <a:cubicBezTo>
                        <a:pt x="22" y="7"/>
                        <a:pt x="22" y="7"/>
                        <a:pt x="22" y="7"/>
                      </a:cubicBezTo>
                      <a:lnTo>
                        <a:pt x="22" y="0"/>
                      </a:lnTo>
                      <a:close/>
                    </a:path>
                  </a:pathLst>
                </a:custGeom>
                <a:solidFill>
                  <a:srgbClr val="ACACAC"/>
                </a:solidFill>
                <a:ln>
                  <a:noFill/>
                </a:ln>
                <a:effectLst/>
                <a:extLst>
                  <a:ext uri="{91240B29-F687-4F45-9708-019B960494DF}">
                    <a14:hiddenLine xmlns:a14="http://schemas.microsoft.com/office/drawing/2010/main" w="9525" cap="flat" cmpd="sng">
                      <a:solidFill>
                        <a:schemeClr val="tx1"/>
                      </a:solidFill>
                      <a:prstDash val="solid"/>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endParaRPr lang="ja-JP" altLang="en-US">
                    <a:latin typeface="Meiryo UI" panose="020B0604030504040204" pitchFamily="50" charset="-128"/>
                    <a:ea typeface="Meiryo UI" panose="020B0604030504040204" pitchFamily="50" charset="-128"/>
                  </a:endParaRPr>
                </a:p>
              </p:txBody>
            </p:sp>
            <p:sp>
              <p:nvSpPr>
                <p:cNvPr id="468" name="Freeform 827">
                  <a:extLst>
                    <a:ext uri="{FF2B5EF4-FFF2-40B4-BE49-F238E27FC236}">
                      <a16:creationId xmlns:a16="http://schemas.microsoft.com/office/drawing/2014/main" id="{3CEAC923-5CB5-4E19-8905-B0AA809FE2D5}"/>
                    </a:ext>
                  </a:extLst>
                </p:cNvPr>
                <p:cNvSpPr>
                  <a:spLocks noChangeAspect="1"/>
                </p:cNvSpPr>
                <p:nvPr/>
              </p:nvSpPr>
              <p:spPr bwMode="gray">
                <a:xfrm>
                  <a:off x="1382" y="1433"/>
                  <a:ext cx="52" cy="16"/>
                </a:xfrm>
                <a:custGeom>
                  <a:avLst/>
                  <a:gdLst>
                    <a:gd name="T0" fmla="*/ 22 w 22"/>
                    <a:gd name="T1" fmla="*/ 0 h 7"/>
                    <a:gd name="T2" fmla="*/ 0 w 22"/>
                    <a:gd name="T3" fmla="*/ 0 h 7"/>
                    <a:gd name="T4" fmla="*/ 0 w 22"/>
                    <a:gd name="T5" fmla="*/ 7 h 7"/>
                    <a:gd name="T6" fmla="*/ 22 w 22"/>
                    <a:gd name="T7" fmla="*/ 7 h 7"/>
                    <a:gd name="T8" fmla="*/ 22 w 22"/>
                    <a:gd name="T9" fmla="*/ 0 h 7"/>
                  </a:gdLst>
                  <a:ahLst/>
                  <a:cxnLst>
                    <a:cxn ang="0">
                      <a:pos x="T0" y="T1"/>
                    </a:cxn>
                    <a:cxn ang="0">
                      <a:pos x="T2" y="T3"/>
                    </a:cxn>
                    <a:cxn ang="0">
                      <a:pos x="T4" y="T5"/>
                    </a:cxn>
                    <a:cxn ang="0">
                      <a:pos x="T6" y="T7"/>
                    </a:cxn>
                    <a:cxn ang="0">
                      <a:pos x="T8" y="T9"/>
                    </a:cxn>
                  </a:cxnLst>
                  <a:rect l="0" t="0" r="r" b="b"/>
                  <a:pathLst>
                    <a:path w="22" h="7">
                      <a:moveTo>
                        <a:pt x="22" y="0"/>
                      </a:moveTo>
                      <a:cubicBezTo>
                        <a:pt x="0" y="0"/>
                        <a:pt x="0" y="0"/>
                        <a:pt x="0" y="0"/>
                      </a:cubicBezTo>
                      <a:cubicBezTo>
                        <a:pt x="0" y="2"/>
                        <a:pt x="0" y="5"/>
                        <a:pt x="0" y="7"/>
                      </a:cubicBezTo>
                      <a:cubicBezTo>
                        <a:pt x="22" y="7"/>
                        <a:pt x="22" y="7"/>
                        <a:pt x="22" y="7"/>
                      </a:cubicBezTo>
                      <a:lnTo>
                        <a:pt x="22" y="0"/>
                      </a:lnTo>
                      <a:close/>
                    </a:path>
                  </a:pathLst>
                </a:custGeom>
                <a:solidFill>
                  <a:srgbClr val="ACACAC"/>
                </a:solidFill>
                <a:ln>
                  <a:noFill/>
                </a:ln>
                <a:effectLst/>
                <a:extLst>
                  <a:ext uri="{91240B29-F687-4F45-9708-019B960494DF}">
                    <a14:hiddenLine xmlns:a14="http://schemas.microsoft.com/office/drawing/2010/main" w="9525" cap="flat" cmpd="sng">
                      <a:solidFill>
                        <a:schemeClr val="tx1"/>
                      </a:solidFill>
                      <a:prstDash val="solid"/>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endParaRPr lang="ja-JP" altLang="en-US">
                    <a:latin typeface="Meiryo UI" panose="020B0604030504040204" pitchFamily="50" charset="-128"/>
                    <a:ea typeface="Meiryo UI" panose="020B0604030504040204" pitchFamily="50" charset="-128"/>
                  </a:endParaRPr>
                </a:p>
              </p:txBody>
            </p:sp>
            <p:sp>
              <p:nvSpPr>
                <p:cNvPr id="469" name="Freeform 828">
                  <a:extLst>
                    <a:ext uri="{FF2B5EF4-FFF2-40B4-BE49-F238E27FC236}">
                      <a16:creationId xmlns:a16="http://schemas.microsoft.com/office/drawing/2014/main" id="{F4EE4106-5438-46E0-8F6F-900548F3C59D}"/>
                    </a:ext>
                  </a:extLst>
                </p:cNvPr>
                <p:cNvSpPr>
                  <a:spLocks noChangeAspect="1"/>
                </p:cNvSpPr>
                <p:nvPr/>
              </p:nvSpPr>
              <p:spPr bwMode="gray">
                <a:xfrm>
                  <a:off x="1382" y="1470"/>
                  <a:ext cx="52" cy="14"/>
                </a:xfrm>
                <a:custGeom>
                  <a:avLst/>
                  <a:gdLst>
                    <a:gd name="T0" fmla="*/ 22 w 22"/>
                    <a:gd name="T1" fmla="*/ 0 h 6"/>
                    <a:gd name="T2" fmla="*/ 0 w 22"/>
                    <a:gd name="T3" fmla="*/ 0 h 6"/>
                    <a:gd name="T4" fmla="*/ 0 w 22"/>
                    <a:gd name="T5" fmla="*/ 6 h 6"/>
                    <a:gd name="T6" fmla="*/ 22 w 22"/>
                    <a:gd name="T7" fmla="*/ 6 h 6"/>
                    <a:gd name="T8" fmla="*/ 22 w 22"/>
                    <a:gd name="T9" fmla="*/ 0 h 6"/>
                  </a:gdLst>
                  <a:ahLst/>
                  <a:cxnLst>
                    <a:cxn ang="0">
                      <a:pos x="T0" y="T1"/>
                    </a:cxn>
                    <a:cxn ang="0">
                      <a:pos x="T2" y="T3"/>
                    </a:cxn>
                    <a:cxn ang="0">
                      <a:pos x="T4" y="T5"/>
                    </a:cxn>
                    <a:cxn ang="0">
                      <a:pos x="T6" y="T7"/>
                    </a:cxn>
                    <a:cxn ang="0">
                      <a:pos x="T8" y="T9"/>
                    </a:cxn>
                  </a:cxnLst>
                  <a:rect l="0" t="0" r="r" b="b"/>
                  <a:pathLst>
                    <a:path w="22" h="6">
                      <a:moveTo>
                        <a:pt x="22" y="0"/>
                      </a:moveTo>
                      <a:cubicBezTo>
                        <a:pt x="0" y="0"/>
                        <a:pt x="0" y="0"/>
                        <a:pt x="0" y="0"/>
                      </a:cubicBezTo>
                      <a:cubicBezTo>
                        <a:pt x="0" y="2"/>
                        <a:pt x="0" y="4"/>
                        <a:pt x="0" y="6"/>
                      </a:cubicBezTo>
                      <a:cubicBezTo>
                        <a:pt x="22" y="6"/>
                        <a:pt x="22" y="6"/>
                        <a:pt x="22" y="6"/>
                      </a:cubicBezTo>
                      <a:lnTo>
                        <a:pt x="22" y="0"/>
                      </a:lnTo>
                      <a:close/>
                    </a:path>
                  </a:pathLst>
                </a:custGeom>
                <a:solidFill>
                  <a:srgbClr val="ACACAC"/>
                </a:solidFill>
                <a:ln>
                  <a:noFill/>
                </a:ln>
                <a:effectLst/>
                <a:extLst>
                  <a:ext uri="{91240B29-F687-4F45-9708-019B960494DF}">
                    <a14:hiddenLine xmlns:a14="http://schemas.microsoft.com/office/drawing/2010/main" w="9525" cap="flat" cmpd="sng">
                      <a:solidFill>
                        <a:schemeClr val="tx1"/>
                      </a:solidFill>
                      <a:prstDash val="solid"/>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endParaRPr lang="ja-JP" altLang="en-US">
                    <a:latin typeface="Meiryo UI" panose="020B0604030504040204" pitchFamily="50" charset="-128"/>
                    <a:ea typeface="Meiryo UI" panose="020B0604030504040204" pitchFamily="50" charset="-128"/>
                  </a:endParaRPr>
                </a:p>
              </p:txBody>
            </p:sp>
            <p:sp>
              <p:nvSpPr>
                <p:cNvPr id="470" name="Freeform 829">
                  <a:extLst>
                    <a:ext uri="{FF2B5EF4-FFF2-40B4-BE49-F238E27FC236}">
                      <a16:creationId xmlns:a16="http://schemas.microsoft.com/office/drawing/2014/main" id="{3F30675E-F78A-4303-BFA8-EFB276DB4AE9}"/>
                    </a:ext>
                  </a:extLst>
                </p:cNvPr>
                <p:cNvSpPr>
                  <a:spLocks noChangeAspect="1"/>
                </p:cNvSpPr>
                <p:nvPr/>
              </p:nvSpPr>
              <p:spPr bwMode="gray">
                <a:xfrm>
                  <a:off x="1382" y="1506"/>
                  <a:ext cx="52" cy="16"/>
                </a:xfrm>
                <a:custGeom>
                  <a:avLst/>
                  <a:gdLst>
                    <a:gd name="T0" fmla="*/ 22 w 22"/>
                    <a:gd name="T1" fmla="*/ 0 h 7"/>
                    <a:gd name="T2" fmla="*/ 0 w 22"/>
                    <a:gd name="T3" fmla="*/ 0 h 7"/>
                    <a:gd name="T4" fmla="*/ 0 w 22"/>
                    <a:gd name="T5" fmla="*/ 7 h 7"/>
                    <a:gd name="T6" fmla="*/ 22 w 22"/>
                    <a:gd name="T7" fmla="*/ 7 h 7"/>
                    <a:gd name="T8" fmla="*/ 22 w 22"/>
                    <a:gd name="T9" fmla="*/ 0 h 7"/>
                  </a:gdLst>
                  <a:ahLst/>
                  <a:cxnLst>
                    <a:cxn ang="0">
                      <a:pos x="T0" y="T1"/>
                    </a:cxn>
                    <a:cxn ang="0">
                      <a:pos x="T2" y="T3"/>
                    </a:cxn>
                    <a:cxn ang="0">
                      <a:pos x="T4" y="T5"/>
                    </a:cxn>
                    <a:cxn ang="0">
                      <a:pos x="T6" y="T7"/>
                    </a:cxn>
                    <a:cxn ang="0">
                      <a:pos x="T8" y="T9"/>
                    </a:cxn>
                  </a:cxnLst>
                  <a:rect l="0" t="0" r="r" b="b"/>
                  <a:pathLst>
                    <a:path w="22" h="7">
                      <a:moveTo>
                        <a:pt x="22" y="0"/>
                      </a:moveTo>
                      <a:cubicBezTo>
                        <a:pt x="0" y="0"/>
                        <a:pt x="0" y="0"/>
                        <a:pt x="0" y="0"/>
                      </a:cubicBezTo>
                      <a:cubicBezTo>
                        <a:pt x="0" y="3"/>
                        <a:pt x="0" y="5"/>
                        <a:pt x="0" y="7"/>
                      </a:cubicBezTo>
                      <a:cubicBezTo>
                        <a:pt x="22" y="7"/>
                        <a:pt x="22" y="7"/>
                        <a:pt x="22" y="7"/>
                      </a:cubicBezTo>
                      <a:lnTo>
                        <a:pt x="22" y="0"/>
                      </a:lnTo>
                      <a:close/>
                    </a:path>
                  </a:pathLst>
                </a:custGeom>
                <a:solidFill>
                  <a:srgbClr val="ACACAC"/>
                </a:solidFill>
                <a:ln>
                  <a:noFill/>
                </a:ln>
                <a:effectLst/>
                <a:extLst>
                  <a:ext uri="{91240B29-F687-4F45-9708-019B960494DF}">
                    <a14:hiddenLine xmlns:a14="http://schemas.microsoft.com/office/drawing/2010/main" w="9525" cap="flat" cmpd="sng">
                      <a:solidFill>
                        <a:schemeClr val="tx1"/>
                      </a:solidFill>
                      <a:prstDash val="solid"/>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endParaRPr lang="ja-JP" altLang="en-US">
                    <a:latin typeface="Meiryo UI" panose="020B0604030504040204" pitchFamily="50" charset="-128"/>
                    <a:ea typeface="Meiryo UI" panose="020B0604030504040204" pitchFamily="50" charset="-128"/>
                  </a:endParaRPr>
                </a:p>
              </p:txBody>
            </p:sp>
            <p:sp>
              <p:nvSpPr>
                <p:cNvPr id="471" name="Freeform 830">
                  <a:extLst>
                    <a:ext uri="{FF2B5EF4-FFF2-40B4-BE49-F238E27FC236}">
                      <a16:creationId xmlns:a16="http://schemas.microsoft.com/office/drawing/2014/main" id="{04B58A59-5A78-4DFE-A12C-FD4F125ABFE0}"/>
                    </a:ext>
                  </a:extLst>
                </p:cNvPr>
                <p:cNvSpPr>
                  <a:spLocks noChangeAspect="1"/>
                </p:cNvSpPr>
                <p:nvPr/>
              </p:nvSpPr>
              <p:spPr bwMode="gray">
                <a:xfrm>
                  <a:off x="1382" y="1544"/>
                  <a:ext cx="52" cy="16"/>
                </a:xfrm>
                <a:custGeom>
                  <a:avLst/>
                  <a:gdLst>
                    <a:gd name="T0" fmla="*/ 22 w 22"/>
                    <a:gd name="T1" fmla="*/ 0 h 7"/>
                    <a:gd name="T2" fmla="*/ 0 w 22"/>
                    <a:gd name="T3" fmla="*/ 0 h 7"/>
                    <a:gd name="T4" fmla="*/ 0 w 22"/>
                    <a:gd name="T5" fmla="*/ 7 h 7"/>
                    <a:gd name="T6" fmla="*/ 22 w 22"/>
                    <a:gd name="T7" fmla="*/ 7 h 7"/>
                    <a:gd name="T8" fmla="*/ 22 w 22"/>
                    <a:gd name="T9" fmla="*/ 0 h 7"/>
                  </a:gdLst>
                  <a:ahLst/>
                  <a:cxnLst>
                    <a:cxn ang="0">
                      <a:pos x="T0" y="T1"/>
                    </a:cxn>
                    <a:cxn ang="0">
                      <a:pos x="T2" y="T3"/>
                    </a:cxn>
                    <a:cxn ang="0">
                      <a:pos x="T4" y="T5"/>
                    </a:cxn>
                    <a:cxn ang="0">
                      <a:pos x="T6" y="T7"/>
                    </a:cxn>
                    <a:cxn ang="0">
                      <a:pos x="T8" y="T9"/>
                    </a:cxn>
                  </a:cxnLst>
                  <a:rect l="0" t="0" r="r" b="b"/>
                  <a:pathLst>
                    <a:path w="22" h="7">
                      <a:moveTo>
                        <a:pt x="22" y="0"/>
                      </a:moveTo>
                      <a:cubicBezTo>
                        <a:pt x="0" y="0"/>
                        <a:pt x="0" y="0"/>
                        <a:pt x="0" y="0"/>
                      </a:cubicBezTo>
                      <a:cubicBezTo>
                        <a:pt x="0" y="2"/>
                        <a:pt x="0" y="4"/>
                        <a:pt x="0" y="7"/>
                      </a:cubicBezTo>
                      <a:cubicBezTo>
                        <a:pt x="22" y="7"/>
                        <a:pt x="22" y="7"/>
                        <a:pt x="22" y="7"/>
                      </a:cubicBezTo>
                      <a:lnTo>
                        <a:pt x="22" y="0"/>
                      </a:lnTo>
                      <a:close/>
                    </a:path>
                  </a:pathLst>
                </a:custGeom>
                <a:solidFill>
                  <a:srgbClr val="ACACAC"/>
                </a:solidFill>
                <a:ln>
                  <a:noFill/>
                </a:ln>
                <a:effectLst/>
                <a:extLst>
                  <a:ext uri="{91240B29-F687-4F45-9708-019B960494DF}">
                    <a14:hiddenLine xmlns:a14="http://schemas.microsoft.com/office/drawing/2010/main" w="9525" cap="flat" cmpd="sng">
                      <a:solidFill>
                        <a:schemeClr val="tx1"/>
                      </a:solidFill>
                      <a:prstDash val="solid"/>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endParaRPr lang="ja-JP" altLang="en-US">
                    <a:latin typeface="Meiryo UI" panose="020B0604030504040204" pitchFamily="50" charset="-128"/>
                    <a:ea typeface="Meiryo UI" panose="020B0604030504040204" pitchFamily="50" charset="-128"/>
                  </a:endParaRPr>
                </a:p>
              </p:txBody>
            </p:sp>
            <p:sp>
              <p:nvSpPr>
                <p:cNvPr id="472" name="Freeform 831">
                  <a:extLst>
                    <a:ext uri="{FF2B5EF4-FFF2-40B4-BE49-F238E27FC236}">
                      <a16:creationId xmlns:a16="http://schemas.microsoft.com/office/drawing/2014/main" id="{8375FFCD-A7E8-460C-969A-57A69E7B1C4E}"/>
                    </a:ext>
                  </a:extLst>
                </p:cNvPr>
                <p:cNvSpPr>
                  <a:spLocks noChangeAspect="1"/>
                </p:cNvSpPr>
                <p:nvPr/>
              </p:nvSpPr>
              <p:spPr bwMode="gray">
                <a:xfrm>
                  <a:off x="1382" y="1581"/>
                  <a:ext cx="52" cy="14"/>
                </a:xfrm>
                <a:custGeom>
                  <a:avLst/>
                  <a:gdLst>
                    <a:gd name="T0" fmla="*/ 22 w 22"/>
                    <a:gd name="T1" fmla="*/ 0 h 6"/>
                    <a:gd name="T2" fmla="*/ 0 w 22"/>
                    <a:gd name="T3" fmla="*/ 0 h 6"/>
                    <a:gd name="T4" fmla="*/ 0 w 22"/>
                    <a:gd name="T5" fmla="*/ 6 h 6"/>
                    <a:gd name="T6" fmla="*/ 22 w 22"/>
                    <a:gd name="T7" fmla="*/ 6 h 6"/>
                    <a:gd name="T8" fmla="*/ 22 w 22"/>
                    <a:gd name="T9" fmla="*/ 0 h 6"/>
                  </a:gdLst>
                  <a:ahLst/>
                  <a:cxnLst>
                    <a:cxn ang="0">
                      <a:pos x="T0" y="T1"/>
                    </a:cxn>
                    <a:cxn ang="0">
                      <a:pos x="T2" y="T3"/>
                    </a:cxn>
                    <a:cxn ang="0">
                      <a:pos x="T4" y="T5"/>
                    </a:cxn>
                    <a:cxn ang="0">
                      <a:pos x="T6" y="T7"/>
                    </a:cxn>
                    <a:cxn ang="0">
                      <a:pos x="T8" y="T9"/>
                    </a:cxn>
                  </a:cxnLst>
                  <a:rect l="0" t="0" r="r" b="b"/>
                  <a:pathLst>
                    <a:path w="22" h="6">
                      <a:moveTo>
                        <a:pt x="22" y="0"/>
                      </a:moveTo>
                      <a:cubicBezTo>
                        <a:pt x="0" y="0"/>
                        <a:pt x="0" y="0"/>
                        <a:pt x="0" y="0"/>
                      </a:cubicBezTo>
                      <a:cubicBezTo>
                        <a:pt x="0" y="2"/>
                        <a:pt x="0" y="4"/>
                        <a:pt x="0" y="6"/>
                      </a:cubicBezTo>
                      <a:cubicBezTo>
                        <a:pt x="22" y="6"/>
                        <a:pt x="22" y="6"/>
                        <a:pt x="22" y="6"/>
                      </a:cubicBezTo>
                      <a:lnTo>
                        <a:pt x="22" y="0"/>
                      </a:lnTo>
                      <a:close/>
                    </a:path>
                  </a:pathLst>
                </a:custGeom>
                <a:solidFill>
                  <a:srgbClr val="ACACAC"/>
                </a:solidFill>
                <a:ln>
                  <a:noFill/>
                </a:ln>
                <a:effectLst/>
                <a:extLst>
                  <a:ext uri="{91240B29-F687-4F45-9708-019B960494DF}">
                    <a14:hiddenLine xmlns:a14="http://schemas.microsoft.com/office/drawing/2010/main" w="9525" cap="flat" cmpd="sng">
                      <a:solidFill>
                        <a:schemeClr val="tx1"/>
                      </a:solidFill>
                      <a:prstDash val="solid"/>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endParaRPr lang="ja-JP" altLang="en-US">
                    <a:latin typeface="Meiryo UI" panose="020B0604030504040204" pitchFamily="50" charset="-128"/>
                    <a:ea typeface="Meiryo UI" panose="020B0604030504040204" pitchFamily="50" charset="-128"/>
                  </a:endParaRPr>
                </a:p>
              </p:txBody>
            </p:sp>
            <p:sp>
              <p:nvSpPr>
                <p:cNvPr id="473" name="Freeform 832">
                  <a:extLst>
                    <a:ext uri="{FF2B5EF4-FFF2-40B4-BE49-F238E27FC236}">
                      <a16:creationId xmlns:a16="http://schemas.microsoft.com/office/drawing/2014/main" id="{3F0B401E-BDF4-4217-A6C5-FD2DEBDB9751}"/>
                    </a:ext>
                  </a:extLst>
                </p:cNvPr>
                <p:cNvSpPr>
                  <a:spLocks noChangeAspect="1"/>
                </p:cNvSpPr>
                <p:nvPr/>
              </p:nvSpPr>
              <p:spPr bwMode="gray">
                <a:xfrm>
                  <a:off x="1382" y="1617"/>
                  <a:ext cx="52" cy="16"/>
                </a:xfrm>
                <a:custGeom>
                  <a:avLst/>
                  <a:gdLst>
                    <a:gd name="T0" fmla="*/ 22 w 22"/>
                    <a:gd name="T1" fmla="*/ 0 h 7"/>
                    <a:gd name="T2" fmla="*/ 0 w 22"/>
                    <a:gd name="T3" fmla="*/ 0 h 7"/>
                    <a:gd name="T4" fmla="*/ 0 w 22"/>
                    <a:gd name="T5" fmla="*/ 7 h 7"/>
                    <a:gd name="T6" fmla="*/ 22 w 22"/>
                    <a:gd name="T7" fmla="*/ 7 h 7"/>
                    <a:gd name="T8" fmla="*/ 22 w 22"/>
                    <a:gd name="T9" fmla="*/ 0 h 7"/>
                  </a:gdLst>
                  <a:ahLst/>
                  <a:cxnLst>
                    <a:cxn ang="0">
                      <a:pos x="T0" y="T1"/>
                    </a:cxn>
                    <a:cxn ang="0">
                      <a:pos x="T2" y="T3"/>
                    </a:cxn>
                    <a:cxn ang="0">
                      <a:pos x="T4" y="T5"/>
                    </a:cxn>
                    <a:cxn ang="0">
                      <a:pos x="T6" y="T7"/>
                    </a:cxn>
                    <a:cxn ang="0">
                      <a:pos x="T8" y="T9"/>
                    </a:cxn>
                  </a:cxnLst>
                  <a:rect l="0" t="0" r="r" b="b"/>
                  <a:pathLst>
                    <a:path w="22" h="7">
                      <a:moveTo>
                        <a:pt x="22" y="0"/>
                      </a:moveTo>
                      <a:cubicBezTo>
                        <a:pt x="0" y="0"/>
                        <a:pt x="0" y="0"/>
                        <a:pt x="0" y="0"/>
                      </a:cubicBezTo>
                      <a:cubicBezTo>
                        <a:pt x="0" y="2"/>
                        <a:pt x="0" y="5"/>
                        <a:pt x="0" y="7"/>
                      </a:cubicBezTo>
                      <a:cubicBezTo>
                        <a:pt x="22" y="7"/>
                        <a:pt x="22" y="7"/>
                        <a:pt x="22" y="7"/>
                      </a:cubicBezTo>
                      <a:lnTo>
                        <a:pt x="22" y="0"/>
                      </a:lnTo>
                      <a:close/>
                    </a:path>
                  </a:pathLst>
                </a:custGeom>
                <a:solidFill>
                  <a:srgbClr val="ACACAC"/>
                </a:solidFill>
                <a:ln>
                  <a:noFill/>
                </a:ln>
                <a:effectLst/>
                <a:extLst>
                  <a:ext uri="{91240B29-F687-4F45-9708-019B960494DF}">
                    <a14:hiddenLine xmlns:a14="http://schemas.microsoft.com/office/drawing/2010/main" w="9525" cap="flat" cmpd="sng">
                      <a:solidFill>
                        <a:schemeClr val="tx1"/>
                      </a:solidFill>
                      <a:prstDash val="solid"/>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endParaRPr lang="ja-JP" altLang="en-US">
                    <a:latin typeface="Meiryo UI" panose="020B0604030504040204" pitchFamily="50" charset="-128"/>
                    <a:ea typeface="Meiryo UI" panose="020B0604030504040204" pitchFamily="50" charset="-128"/>
                  </a:endParaRPr>
                </a:p>
              </p:txBody>
            </p:sp>
            <p:sp>
              <p:nvSpPr>
                <p:cNvPr id="474" name="Freeform 833">
                  <a:extLst>
                    <a:ext uri="{FF2B5EF4-FFF2-40B4-BE49-F238E27FC236}">
                      <a16:creationId xmlns:a16="http://schemas.microsoft.com/office/drawing/2014/main" id="{E07A01E3-50E2-416C-B2CE-651938EEBCD5}"/>
                    </a:ext>
                  </a:extLst>
                </p:cNvPr>
                <p:cNvSpPr>
                  <a:spLocks noChangeAspect="1"/>
                </p:cNvSpPr>
                <p:nvPr/>
              </p:nvSpPr>
              <p:spPr bwMode="gray">
                <a:xfrm>
                  <a:off x="1382" y="1655"/>
                  <a:ext cx="52" cy="16"/>
                </a:xfrm>
                <a:custGeom>
                  <a:avLst/>
                  <a:gdLst>
                    <a:gd name="T0" fmla="*/ 22 w 22"/>
                    <a:gd name="T1" fmla="*/ 0 h 7"/>
                    <a:gd name="T2" fmla="*/ 0 w 22"/>
                    <a:gd name="T3" fmla="*/ 0 h 7"/>
                    <a:gd name="T4" fmla="*/ 0 w 22"/>
                    <a:gd name="T5" fmla="*/ 7 h 7"/>
                    <a:gd name="T6" fmla="*/ 22 w 22"/>
                    <a:gd name="T7" fmla="*/ 7 h 7"/>
                    <a:gd name="T8" fmla="*/ 22 w 22"/>
                    <a:gd name="T9" fmla="*/ 0 h 7"/>
                  </a:gdLst>
                  <a:ahLst/>
                  <a:cxnLst>
                    <a:cxn ang="0">
                      <a:pos x="T0" y="T1"/>
                    </a:cxn>
                    <a:cxn ang="0">
                      <a:pos x="T2" y="T3"/>
                    </a:cxn>
                    <a:cxn ang="0">
                      <a:pos x="T4" y="T5"/>
                    </a:cxn>
                    <a:cxn ang="0">
                      <a:pos x="T6" y="T7"/>
                    </a:cxn>
                    <a:cxn ang="0">
                      <a:pos x="T8" y="T9"/>
                    </a:cxn>
                  </a:cxnLst>
                  <a:rect l="0" t="0" r="r" b="b"/>
                  <a:pathLst>
                    <a:path w="22" h="7">
                      <a:moveTo>
                        <a:pt x="22" y="0"/>
                      </a:moveTo>
                      <a:cubicBezTo>
                        <a:pt x="0" y="0"/>
                        <a:pt x="0" y="0"/>
                        <a:pt x="0" y="0"/>
                      </a:cubicBezTo>
                      <a:cubicBezTo>
                        <a:pt x="0" y="2"/>
                        <a:pt x="0" y="4"/>
                        <a:pt x="0" y="7"/>
                      </a:cubicBezTo>
                      <a:cubicBezTo>
                        <a:pt x="22" y="7"/>
                        <a:pt x="22" y="7"/>
                        <a:pt x="22" y="7"/>
                      </a:cubicBezTo>
                      <a:lnTo>
                        <a:pt x="22" y="0"/>
                      </a:lnTo>
                      <a:close/>
                    </a:path>
                  </a:pathLst>
                </a:custGeom>
                <a:solidFill>
                  <a:srgbClr val="ACACAC"/>
                </a:solidFill>
                <a:ln>
                  <a:noFill/>
                </a:ln>
                <a:effectLst/>
                <a:extLst>
                  <a:ext uri="{91240B29-F687-4F45-9708-019B960494DF}">
                    <a14:hiddenLine xmlns:a14="http://schemas.microsoft.com/office/drawing/2010/main" w="9525" cap="flat" cmpd="sng">
                      <a:solidFill>
                        <a:schemeClr val="tx1"/>
                      </a:solidFill>
                      <a:prstDash val="solid"/>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endParaRPr lang="ja-JP" altLang="en-US">
                    <a:latin typeface="Meiryo UI" panose="020B0604030504040204" pitchFamily="50" charset="-128"/>
                    <a:ea typeface="Meiryo UI" panose="020B0604030504040204" pitchFamily="50" charset="-128"/>
                  </a:endParaRPr>
                </a:p>
              </p:txBody>
            </p:sp>
            <p:sp>
              <p:nvSpPr>
                <p:cNvPr id="475" name="Freeform 834">
                  <a:extLst>
                    <a:ext uri="{FF2B5EF4-FFF2-40B4-BE49-F238E27FC236}">
                      <a16:creationId xmlns:a16="http://schemas.microsoft.com/office/drawing/2014/main" id="{CB9A7F1A-A2CD-4E5F-B7B8-C2062F03478C}"/>
                    </a:ext>
                  </a:extLst>
                </p:cNvPr>
                <p:cNvSpPr>
                  <a:spLocks noChangeAspect="1"/>
                </p:cNvSpPr>
                <p:nvPr/>
              </p:nvSpPr>
              <p:spPr bwMode="gray">
                <a:xfrm>
                  <a:off x="1382" y="1692"/>
                  <a:ext cx="52" cy="14"/>
                </a:xfrm>
                <a:custGeom>
                  <a:avLst/>
                  <a:gdLst>
                    <a:gd name="T0" fmla="*/ 22 w 22"/>
                    <a:gd name="T1" fmla="*/ 0 h 6"/>
                    <a:gd name="T2" fmla="*/ 0 w 22"/>
                    <a:gd name="T3" fmla="*/ 0 h 6"/>
                    <a:gd name="T4" fmla="*/ 0 w 22"/>
                    <a:gd name="T5" fmla="*/ 6 h 6"/>
                    <a:gd name="T6" fmla="*/ 22 w 22"/>
                    <a:gd name="T7" fmla="*/ 6 h 6"/>
                    <a:gd name="T8" fmla="*/ 22 w 22"/>
                    <a:gd name="T9" fmla="*/ 0 h 6"/>
                  </a:gdLst>
                  <a:ahLst/>
                  <a:cxnLst>
                    <a:cxn ang="0">
                      <a:pos x="T0" y="T1"/>
                    </a:cxn>
                    <a:cxn ang="0">
                      <a:pos x="T2" y="T3"/>
                    </a:cxn>
                    <a:cxn ang="0">
                      <a:pos x="T4" y="T5"/>
                    </a:cxn>
                    <a:cxn ang="0">
                      <a:pos x="T6" y="T7"/>
                    </a:cxn>
                    <a:cxn ang="0">
                      <a:pos x="T8" y="T9"/>
                    </a:cxn>
                  </a:cxnLst>
                  <a:rect l="0" t="0" r="r" b="b"/>
                  <a:pathLst>
                    <a:path w="22" h="6">
                      <a:moveTo>
                        <a:pt x="22" y="0"/>
                      </a:moveTo>
                      <a:cubicBezTo>
                        <a:pt x="0" y="0"/>
                        <a:pt x="0" y="0"/>
                        <a:pt x="0" y="0"/>
                      </a:cubicBezTo>
                      <a:cubicBezTo>
                        <a:pt x="0" y="2"/>
                        <a:pt x="0" y="4"/>
                        <a:pt x="0" y="6"/>
                      </a:cubicBezTo>
                      <a:cubicBezTo>
                        <a:pt x="22" y="6"/>
                        <a:pt x="22" y="6"/>
                        <a:pt x="22" y="6"/>
                      </a:cubicBezTo>
                      <a:lnTo>
                        <a:pt x="22" y="0"/>
                      </a:lnTo>
                      <a:close/>
                    </a:path>
                  </a:pathLst>
                </a:custGeom>
                <a:solidFill>
                  <a:srgbClr val="ACACAC"/>
                </a:solidFill>
                <a:ln>
                  <a:noFill/>
                </a:ln>
                <a:effectLst/>
                <a:extLst>
                  <a:ext uri="{91240B29-F687-4F45-9708-019B960494DF}">
                    <a14:hiddenLine xmlns:a14="http://schemas.microsoft.com/office/drawing/2010/main" w="9525" cap="flat" cmpd="sng">
                      <a:solidFill>
                        <a:schemeClr val="tx1"/>
                      </a:solidFill>
                      <a:prstDash val="solid"/>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endParaRPr lang="ja-JP" altLang="en-US">
                    <a:latin typeface="Meiryo UI" panose="020B0604030504040204" pitchFamily="50" charset="-128"/>
                    <a:ea typeface="Meiryo UI" panose="020B0604030504040204" pitchFamily="50" charset="-128"/>
                  </a:endParaRPr>
                </a:p>
              </p:txBody>
            </p:sp>
            <p:sp>
              <p:nvSpPr>
                <p:cNvPr id="476" name="Freeform 835">
                  <a:extLst>
                    <a:ext uri="{FF2B5EF4-FFF2-40B4-BE49-F238E27FC236}">
                      <a16:creationId xmlns:a16="http://schemas.microsoft.com/office/drawing/2014/main" id="{4183E527-AB1C-4EF5-961D-773C4928C1B0}"/>
                    </a:ext>
                  </a:extLst>
                </p:cNvPr>
                <p:cNvSpPr>
                  <a:spLocks noChangeAspect="1"/>
                </p:cNvSpPr>
                <p:nvPr/>
              </p:nvSpPr>
              <p:spPr bwMode="gray">
                <a:xfrm>
                  <a:off x="1382" y="1728"/>
                  <a:ext cx="52" cy="16"/>
                </a:xfrm>
                <a:custGeom>
                  <a:avLst/>
                  <a:gdLst>
                    <a:gd name="T0" fmla="*/ 22 w 22"/>
                    <a:gd name="T1" fmla="*/ 0 h 7"/>
                    <a:gd name="T2" fmla="*/ 0 w 22"/>
                    <a:gd name="T3" fmla="*/ 0 h 7"/>
                    <a:gd name="T4" fmla="*/ 0 w 22"/>
                    <a:gd name="T5" fmla="*/ 7 h 7"/>
                    <a:gd name="T6" fmla="*/ 22 w 22"/>
                    <a:gd name="T7" fmla="*/ 7 h 7"/>
                    <a:gd name="T8" fmla="*/ 22 w 22"/>
                    <a:gd name="T9" fmla="*/ 0 h 7"/>
                  </a:gdLst>
                  <a:ahLst/>
                  <a:cxnLst>
                    <a:cxn ang="0">
                      <a:pos x="T0" y="T1"/>
                    </a:cxn>
                    <a:cxn ang="0">
                      <a:pos x="T2" y="T3"/>
                    </a:cxn>
                    <a:cxn ang="0">
                      <a:pos x="T4" y="T5"/>
                    </a:cxn>
                    <a:cxn ang="0">
                      <a:pos x="T6" y="T7"/>
                    </a:cxn>
                    <a:cxn ang="0">
                      <a:pos x="T8" y="T9"/>
                    </a:cxn>
                  </a:cxnLst>
                  <a:rect l="0" t="0" r="r" b="b"/>
                  <a:pathLst>
                    <a:path w="22" h="7">
                      <a:moveTo>
                        <a:pt x="22" y="0"/>
                      </a:moveTo>
                      <a:cubicBezTo>
                        <a:pt x="0" y="0"/>
                        <a:pt x="0" y="0"/>
                        <a:pt x="0" y="0"/>
                      </a:cubicBezTo>
                      <a:cubicBezTo>
                        <a:pt x="0" y="2"/>
                        <a:pt x="0" y="5"/>
                        <a:pt x="0" y="7"/>
                      </a:cubicBezTo>
                      <a:cubicBezTo>
                        <a:pt x="22" y="7"/>
                        <a:pt x="22" y="7"/>
                        <a:pt x="22" y="7"/>
                      </a:cubicBezTo>
                      <a:lnTo>
                        <a:pt x="22" y="0"/>
                      </a:lnTo>
                      <a:close/>
                    </a:path>
                  </a:pathLst>
                </a:custGeom>
                <a:solidFill>
                  <a:srgbClr val="ACACAC"/>
                </a:solidFill>
                <a:ln>
                  <a:noFill/>
                </a:ln>
                <a:effectLst/>
                <a:extLst>
                  <a:ext uri="{91240B29-F687-4F45-9708-019B960494DF}">
                    <a14:hiddenLine xmlns:a14="http://schemas.microsoft.com/office/drawing/2010/main" w="9525" cap="flat" cmpd="sng">
                      <a:solidFill>
                        <a:schemeClr val="tx1"/>
                      </a:solidFill>
                      <a:prstDash val="solid"/>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endParaRPr lang="ja-JP" altLang="en-US">
                    <a:latin typeface="Meiryo UI" panose="020B0604030504040204" pitchFamily="50" charset="-128"/>
                    <a:ea typeface="Meiryo UI" panose="020B0604030504040204" pitchFamily="50" charset="-128"/>
                  </a:endParaRPr>
                </a:p>
              </p:txBody>
            </p:sp>
            <p:sp>
              <p:nvSpPr>
                <p:cNvPr id="477" name="Freeform 836">
                  <a:extLst>
                    <a:ext uri="{FF2B5EF4-FFF2-40B4-BE49-F238E27FC236}">
                      <a16:creationId xmlns:a16="http://schemas.microsoft.com/office/drawing/2014/main" id="{D9AE21B1-0335-4C30-A620-20D0198ABC0F}"/>
                    </a:ext>
                  </a:extLst>
                </p:cNvPr>
                <p:cNvSpPr>
                  <a:spLocks noChangeAspect="1"/>
                </p:cNvSpPr>
                <p:nvPr/>
              </p:nvSpPr>
              <p:spPr bwMode="gray">
                <a:xfrm>
                  <a:off x="1382" y="1766"/>
                  <a:ext cx="52" cy="14"/>
                </a:xfrm>
                <a:custGeom>
                  <a:avLst/>
                  <a:gdLst>
                    <a:gd name="T0" fmla="*/ 22 w 22"/>
                    <a:gd name="T1" fmla="*/ 0 h 6"/>
                    <a:gd name="T2" fmla="*/ 0 w 22"/>
                    <a:gd name="T3" fmla="*/ 0 h 6"/>
                    <a:gd name="T4" fmla="*/ 0 w 22"/>
                    <a:gd name="T5" fmla="*/ 6 h 6"/>
                    <a:gd name="T6" fmla="*/ 22 w 22"/>
                    <a:gd name="T7" fmla="*/ 6 h 6"/>
                    <a:gd name="T8" fmla="*/ 22 w 22"/>
                    <a:gd name="T9" fmla="*/ 0 h 6"/>
                  </a:gdLst>
                  <a:ahLst/>
                  <a:cxnLst>
                    <a:cxn ang="0">
                      <a:pos x="T0" y="T1"/>
                    </a:cxn>
                    <a:cxn ang="0">
                      <a:pos x="T2" y="T3"/>
                    </a:cxn>
                    <a:cxn ang="0">
                      <a:pos x="T4" y="T5"/>
                    </a:cxn>
                    <a:cxn ang="0">
                      <a:pos x="T6" y="T7"/>
                    </a:cxn>
                    <a:cxn ang="0">
                      <a:pos x="T8" y="T9"/>
                    </a:cxn>
                  </a:cxnLst>
                  <a:rect l="0" t="0" r="r" b="b"/>
                  <a:pathLst>
                    <a:path w="22" h="6">
                      <a:moveTo>
                        <a:pt x="22" y="0"/>
                      </a:moveTo>
                      <a:cubicBezTo>
                        <a:pt x="0" y="0"/>
                        <a:pt x="0" y="0"/>
                        <a:pt x="0" y="0"/>
                      </a:cubicBezTo>
                      <a:cubicBezTo>
                        <a:pt x="0" y="2"/>
                        <a:pt x="0" y="4"/>
                        <a:pt x="0" y="6"/>
                      </a:cubicBezTo>
                      <a:cubicBezTo>
                        <a:pt x="22" y="6"/>
                        <a:pt x="22" y="6"/>
                        <a:pt x="22" y="6"/>
                      </a:cubicBezTo>
                      <a:lnTo>
                        <a:pt x="22" y="0"/>
                      </a:lnTo>
                      <a:close/>
                    </a:path>
                  </a:pathLst>
                </a:custGeom>
                <a:solidFill>
                  <a:srgbClr val="ACACAC"/>
                </a:solidFill>
                <a:ln>
                  <a:noFill/>
                </a:ln>
                <a:effectLst/>
                <a:extLst>
                  <a:ext uri="{91240B29-F687-4F45-9708-019B960494DF}">
                    <a14:hiddenLine xmlns:a14="http://schemas.microsoft.com/office/drawing/2010/main" w="9525" cap="flat" cmpd="sng">
                      <a:solidFill>
                        <a:schemeClr val="tx1"/>
                      </a:solidFill>
                      <a:prstDash val="solid"/>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endParaRPr lang="ja-JP" altLang="en-US">
                    <a:latin typeface="Meiryo UI" panose="020B0604030504040204" pitchFamily="50" charset="-128"/>
                    <a:ea typeface="Meiryo UI" panose="020B0604030504040204" pitchFamily="50" charset="-128"/>
                  </a:endParaRPr>
                </a:p>
              </p:txBody>
            </p:sp>
            <p:sp>
              <p:nvSpPr>
                <p:cNvPr id="478" name="Freeform 837">
                  <a:extLst>
                    <a:ext uri="{FF2B5EF4-FFF2-40B4-BE49-F238E27FC236}">
                      <a16:creationId xmlns:a16="http://schemas.microsoft.com/office/drawing/2014/main" id="{4953F82C-9607-4A2B-B7B7-94D92D2EBD49}"/>
                    </a:ext>
                  </a:extLst>
                </p:cNvPr>
                <p:cNvSpPr>
                  <a:spLocks noChangeAspect="1"/>
                </p:cNvSpPr>
                <p:nvPr/>
              </p:nvSpPr>
              <p:spPr bwMode="gray">
                <a:xfrm>
                  <a:off x="1382" y="1801"/>
                  <a:ext cx="52" cy="17"/>
                </a:xfrm>
                <a:custGeom>
                  <a:avLst/>
                  <a:gdLst>
                    <a:gd name="T0" fmla="*/ 22 w 22"/>
                    <a:gd name="T1" fmla="*/ 0 h 7"/>
                    <a:gd name="T2" fmla="*/ 0 w 22"/>
                    <a:gd name="T3" fmla="*/ 0 h 7"/>
                    <a:gd name="T4" fmla="*/ 0 w 22"/>
                    <a:gd name="T5" fmla="*/ 7 h 7"/>
                    <a:gd name="T6" fmla="*/ 22 w 22"/>
                    <a:gd name="T7" fmla="*/ 7 h 7"/>
                    <a:gd name="T8" fmla="*/ 22 w 22"/>
                    <a:gd name="T9" fmla="*/ 0 h 7"/>
                  </a:gdLst>
                  <a:ahLst/>
                  <a:cxnLst>
                    <a:cxn ang="0">
                      <a:pos x="T0" y="T1"/>
                    </a:cxn>
                    <a:cxn ang="0">
                      <a:pos x="T2" y="T3"/>
                    </a:cxn>
                    <a:cxn ang="0">
                      <a:pos x="T4" y="T5"/>
                    </a:cxn>
                    <a:cxn ang="0">
                      <a:pos x="T6" y="T7"/>
                    </a:cxn>
                    <a:cxn ang="0">
                      <a:pos x="T8" y="T9"/>
                    </a:cxn>
                  </a:cxnLst>
                  <a:rect l="0" t="0" r="r" b="b"/>
                  <a:pathLst>
                    <a:path w="22" h="7">
                      <a:moveTo>
                        <a:pt x="22" y="0"/>
                      </a:moveTo>
                      <a:cubicBezTo>
                        <a:pt x="0" y="0"/>
                        <a:pt x="0" y="0"/>
                        <a:pt x="0" y="0"/>
                      </a:cubicBezTo>
                      <a:cubicBezTo>
                        <a:pt x="0" y="3"/>
                        <a:pt x="0" y="5"/>
                        <a:pt x="0" y="7"/>
                      </a:cubicBezTo>
                      <a:cubicBezTo>
                        <a:pt x="22" y="7"/>
                        <a:pt x="22" y="7"/>
                        <a:pt x="22" y="7"/>
                      </a:cubicBezTo>
                      <a:lnTo>
                        <a:pt x="22" y="0"/>
                      </a:lnTo>
                      <a:close/>
                    </a:path>
                  </a:pathLst>
                </a:custGeom>
                <a:solidFill>
                  <a:srgbClr val="ACACAC"/>
                </a:solidFill>
                <a:ln>
                  <a:noFill/>
                </a:ln>
                <a:effectLst/>
                <a:extLst>
                  <a:ext uri="{91240B29-F687-4F45-9708-019B960494DF}">
                    <a14:hiddenLine xmlns:a14="http://schemas.microsoft.com/office/drawing/2010/main" w="9525" cap="flat" cmpd="sng">
                      <a:solidFill>
                        <a:schemeClr val="tx1"/>
                      </a:solidFill>
                      <a:prstDash val="solid"/>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endParaRPr lang="ja-JP" altLang="en-US">
                    <a:latin typeface="Meiryo UI" panose="020B0604030504040204" pitchFamily="50" charset="-128"/>
                    <a:ea typeface="Meiryo UI" panose="020B0604030504040204" pitchFamily="50" charset="-128"/>
                  </a:endParaRPr>
                </a:p>
              </p:txBody>
            </p:sp>
            <p:sp>
              <p:nvSpPr>
                <p:cNvPr id="479" name="Freeform 838">
                  <a:extLst>
                    <a:ext uri="{FF2B5EF4-FFF2-40B4-BE49-F238E27FC236}">
                      <a16:creationId xmlns:a16="http://schemas.microsoft.com/office/drawing/2014/main" id="{DE97DDDB-450B-40FD-8F2D-56FC18FCFE10}"/>
                    </a:ext>
                  </a:extLst>
                </p:cNvPr>
                <p:cNvSpPr>
                  <a:spLocks noChangeAspect="1"/>
                </p:cNvSpPr>
                <p:nvPr/>
              </p:nvSpPr>
              <p:spPr bwMode="gray">
                <a:xfrm>
                  <a:off x="1382" y="1839"/>
                  <a:ext cx="52" cy="16"/>
                </a:xfrm>
                <a:custGeom>
                  <a:avLst/>
                  <a:gdLst>
                    <a:gd name="T0" fmla="*/ 22 w 22"/>
                    <a:gd name="T1" fmla="*/ 0 h 7"/>
                    <a:gd name="T2" fmla="*/ 0 w 22"/>
                    <a:gd name="T3" fmla="*/ 0 h 7"/>
                    <a:gd name="T4" fmla="*/ 0 w 22"/>
                    <a:gd name="T5" fmla="*/ 7 h 7"/>
                    <a:gd name="T6" fmla="*/ 22 w 22"/>
                    <a:gd name="T7" fmla="*/ 7 h 7"/>
                    <a:gd name="T8" fmla="*/ 22 w 22"/>
                    <a:gd name="T9" fmla="*/ 0 h 7"/>
                  </a:gdLst>
                  <a:ahLst/>
                  <a:cxnLst>
                    <a:cxn ang="0">
                      <a:pos x="T0" y="T1"/>
                    </a:cxn>
                    <a:cxn ang="0">
                      <a:pos x="T2" y="T3"/>
                    </a:cxn>
                    <a:cxn ang="0">
                      <a:pos x="T4" y="T5"/>
                    </a:cxn>
                    <a:cxn ang="0">
                      <a:pos x="T6" y="T7"/>
                    </a:cxn>
                    <a:cxn ang="0">
                      <a:pos x="T8" y="T9"/>
                    </a:cxn>
                  </a:cxnLst>
                  <a:rect l="0" t="0" r="r" b="b"/>
                  <a:pathLst>
                    <a:path w="22" h="7">
                      <a:moveTo>
                        <a:pt x="22" y="0"/>
                      </a:moveTo>
                      <a:cubicBezTo>
                        <a:pt x="0" y="0"/>
                        <a:pt x="0" y="0"/>
                        <a:pt x="0" y="0"/>
                      </a:cubicBezTo>
                      <a:cubicBezTo>
                        <a:pt x="0" y="2"/>
                        <a:pt x="0" y="5"/>
                        <a:pt x="0" y="7"/>
                      </a:cubicBezTo>
                      <a:cubicBezTo>
                        <a:pt x="22" y="7"/>
                        <a:pt x="22" y="7"/>
                        <a:pt x="22" y="7"/>
                      </a:cubicBezTo>
                      <a:lnTo>
                        <a:pt x="22" y="0"/>
                      </a:lnTo>
                      <a:close/>
                    </a:path>
                  </a:pathLst>
                </a:custGeom>
                <a:solidFill>
                  <a:srgbClr val="ACACAC"/>
                </a:solidFill>
                <a:ln>
                  <a:noFill/>
                </a:ln>
                <a:effectLst/>
                <a:extLst>
                  <a:ext uri="{91240B29-F687-4F45-9708-019B960494DF}">
                    <a14:hiddenLine xmlns:a14="http://schemas.microsoft.com/office/drawing/2010/main" w="9525" cap="flat" cmpd="sng">
                      <a:solidFill>
                        <a:schemeClr val="tx1"/>
                      </a:solidFill>
                      <a:prstDash val="solid"/>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endParaRPr lang="ja-JP" altLang="en-US">
                    <a:latin typeface="Meiryo UI" panose="020B0604030504040204" pitchFamily="50" charset="-128"/>
                    <a:ea typeface="Meiryo UI" panose="020B0604030504040204" pitchFamily="50" charset="-128"/>
                  </a:endParaRPr>
                </a:p>
              </p:txBody>
            </p:sp>
            <p:sp>
              <p:nvSpPr>
                <p:cNvPr id="480" name="Freeform 839">
                  <a:extLst>
                    <a:ext uri="{FF2B5EF4-FFF2-40B4-BE49-F238E27FC236}">
                      <a16:creationId xmlns:a16="http://schemas.microsoft.com/office/drawing/2014/main" id="{3F257E9C-15E5-4CF4-BAA0-A1A8B5143617}"/>
                    </a:ext>
                  </a:extLst>
                </p:cNvPr>
                <p:cNvSpPr>
                  <a:spLocks noChangeAspect="1"/>
                </p:cNvSpPr>
                <p:nvPr/>
              </p:nvSpPr>
              <p:spPr bwMode="gray">
                <a:xfrm>
                  <a:off x="1382" y="1877"/>
                  <a:ext cx="52" cy="14"/>
                </a:xfrm>
                <a:custGeom>
                  <a:avLst/>
                  <a:gdLst>
                    <a:gd name="T0" fmla="*/ 22 w 22"/>
                    <a:gd name="T1" fmla="*/ 0 h 6"/>
                    <a:gd name="T2" fmla="*/ 0 w 22"/>
                    <a:gd name="T3" fmla="*/ 0 h 6"/>
                    <a:gd name="T4" fmla="*/ 0 w 22"/>
                    <a:gd name="T5" fmla="*/ 6 h 6"/>
                    <a:gd name="T6" fmla="*/ 22 w 22"/>
                    <a:gd name="T7" fmla="*/ 6 h 6"/>
                    <a:gd name="T8" fmla="*/ 22 w 22"/>
                    <a:gd name="T9" fmla="*/ 0 h 6"/>
                  </a:gdLst>
                  <a:ahLst/>
                  <a:cxnLst>
                    <a:cxn ang="0">
                      <a:pos x="T0" y="T1"/>
                    </a:cxn>
                    <a:cxn ang="0">
                      <a:pos x="T2" y="T3"/>
                    </a:cxn>
                    <a:cxn ang="0">
                      <a:pos x="T4" y="T5"/>
                    </a:cxn>
                    <a:cxn ang="0">
                      <a:pos x="T6" y="T7"/>
                    </a:cxn>
                    <a:cxn ang="0">
                      <a:pos x="T8" y="T9"/>
                    </a:cxn>
                  </a:cxnLst>
                  <a:rect l="0" t="0" r="r" b="b"/>
                  <a:pathLst>
                    <a:path w="22" h="6">
                      <a:moveTo>
                        <a:pt x="22" y="0"/>
                      </a:moveTo>
                      <a:cubicBezTo>
                        <a:pt x="0" y="0"/>
                        <a:pt x="0" y="0"/>
                        <a:pt x="0" y="0"/>
                      </a:cubicBezTo>
                      <a:cubicBezTo>
                        <a:pt x="0" y="2"/>
                        <a:pt x="0" y="4"/>
                        <a:pt x="0" y="6"/>
                      </a:cubicBezTo>
                      <a:cubicBezTo>
                        <a:pt x="22" y="6"/>
                        <a:pt x="22" y="6"/>
                        <a:pt x="22" y="6"/>
                      </a:cubicBezTo>
                      <a:lnTo>
                        <a:pt x="22" y="0"/>
                      </a:lnTo>
                      <a:close/>
                    </a:path>
                  </a:pathLst>
                </a:custGeom>
                <a:solidFill>
                  <a:srgbClr val="ACACAC"/>
                </a:solidFill>
                <a:ln>
                  <a:noFill/>
                </a:ln>
                <a:effectLst/>
                <a:extLst>
                  <a:ext uri="{91240B29-F687-4F45-9708-019B960494DF}">
                    <a14:hiddenLine xmlns:a14="http://schemas.microsoft.com/office/drawing/2010/main" w="9525" cap="flat" cmpd="sng">
                      <a:solidFill>
                        <a:schemeClr val="tx1"/>
                      </a:solidFill>
                      <a:prstDash val="solid"/>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endParaRPr lang="ja-JP" altLang="en-US">
                    <a:latin typeface="Meiryo UI" panose="020B0604030504040204" pitchFamily="50" charset="-128"/>
                    <a:ea typeface="Meiryo UI" panose="020B0604030504040204" pitchFamily="50" charset="-128"/>
                  </a:endParaRPr>
                </a:p>
              </p:txBody>
            </p:sp>
            <p:sp>
              <p:nvSpPr>
                <p:cNvPr id="481" name="Freeform 840">
                  <a:extLst>
                    <a:ext uri="{FF2B5EF4-FFF2-40B4-BE49-F238E27FC236}">
                      <a16:creationId xmlns:a16="http://schemas.microsoft.com/office/drawing/2014/main" id="{23A84256-36CD-4D1E-A655-D2F7C85AE4BB}"/>
                    </a:ext>
                  </a:extLst>
                </p:cNvPr>
                <p:cNvSpPr>
                  <a:spLocks noChangeAspect="1"/>
                </p:cNvSpPr>
                <p:nvPr/>
              </p:nvSpPr>
              <p:spPr bwMode="gray">
                <a:xfrm>
                  <a:off x="1541" y="1137"/>
                  <a:ext cx="52" cy="17"/>
                </a:xfrm>
                <a:custGeom>
                  <a:avLst/>
                  <a:gdLst>
                    <a:gd name="T0" fmla="*/ 0 w 22"/>
                    <a:gd name="T1" fmla="*/ 7 h 7"/>
                    <a:gd name="T2" fmla="*/ 22 w 22"/>
                    <a:gd name="T3" fmla="*/ 7 h 7"/>
                    <a:gd name="T4" fmla="*/ 22 w 22"/>
                    <a:gd name="T5" fmla="*/ 0 h 7"/>
                    <a:gd name="T6" fmla="*/ 0 w 22"/>
                    <a:gd name="T7" fmla="*/ 0 h 7"/>
                    <a:gd name="T8" fmla="*/ 0 w 22"/>
                    <a:gd name="T9" fmla="*/ 7 h 7"/>
                  </a:gdLst>
                  <a:ahLst/>
                  <a:cxnLst>
                    <a:cxn ang="0">
                      <a:pos x="T0" y="T1"/>
                    </a:cxn>
                    <a:cxn ang="0">
                      <a:pos x="T2" y="T3"/>
                    </a:cxn>
                    <a:cxn ang="0">
                      <a:pos x="T4" y="T5"/>
                    </a:cxn>
                    <a:cxn ang="0">
                      <a:pos x="T6" y="T7"/>
                    </a:cxn>
                    <a:cxn ang="0">
                      <a:pos x="T8" y="T9"/>
                    </a:cxn>
                  </a:cxnLst>
                  <a:rect l="0" t="0" r="r" b="b"/>
                  <a:pathLst>
                    <a:path w="22" h="7">
                      <a:moveTo>
                        <a:pt x="0" y="7"/>
                      </a:moveTo>
                      <a:cubicBezTo>
                        <a:pt x="22" y="7"/>
                        <a:pt x="22" y="7"/>
                        <a:pt x="22" y="7"/>
                      </a:cubicBezTo>
                      <a:cubicBezTo>
                        <a:pt x="22" y="4"/>
                        <a:pt x="22" y="2"/>
                        <a:pt x="22" y="0"/>
                      </a:cubicBezTo>
                      <a:cubicBezTo>
                        <a:pt x="0" y="0"/>
                        <a:pt x="0" y="0"/>
                        <a:pt x="0" y="0"/>
                      </a:cubicBezTo>
                      <a:lnTo>
                        <a:pt x="0" y="7"/>
                      </a:lnTo>
                      <a:close/>
                    </a:path>
                  </a:pathLst>
                </a:custGeom>
                <a:solidFill>
                  <a:srgbClr val="ACACAC"/>
                </a:solidFill>
                <a:ln>
                  <a:noFill/>
                </a:ln>
                <a:effectLst/>
                <a:extLst>
                  <a:ext uri="{91240B29-F687-4F45-9708-019B960494DF}">
                    <a14:hiddenLine xmlns:a14="http://schemas.microsoft.com/office/drawing/2010/main" w="9525" cap="flat" cmpd="sng">
                      <a:solidFill>
                        <a:schemeClr val="tx1"/>
                      </a:solidFill>
                      <a:prstDash val="solid"/>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endParaRPr lang="ja-JP" altLang="en-US">
                    <a:latin typeface="Meiryo UI" panose="020B0604030504040204" pitchFamily="50" charset="-128"/>
                    <a:ea typeface="Meiryo UI" panose="020B0604030504040204" pitchFamily="50" charset="-128"/>
                  </a:endParaRPr>
                </a:p>
              </p:txBody>
            </p:sp>
            <p:sp>
              <p:nvSpPr>
                <p:cNvPr id="482" name="Freeform 841">
                  <a:extLst>
                    <a:ext uri="{FF2B5EF4-FFF2-40B4-BE49-F238E27FC236}">
                      <a16:creationId xmlns:a16="http://schemas.microsoft.com/office/drawing/2014/main" id="{79EE662D-C4D1-415F-B683-D74AE176A7FF}"/>
                    </a:ext>
                  </a:extLst>
                </p:cNvPr>
                <p:cNvSpPr>
                  <a:spLocks noChangeAspect="1"/>
                </p:cNvSpPr>
                <p:nvPr/>
              </p:nvSpPr>
              <p:spPr bwMode="gray">
                <a:xfrm>
                  <a:off x="1541" y="1175"/>
                  <a:ext cx="52" cy="14"/>
                </a:xfrm>
                <a:custGeom>
                  <a:avLst/>
                  <a:gdLst>
                    <a:gd name="T0" fmla="*/ 0 w 22"/>
                    <a:gd name="T1" fmla="*/ 6 h 6"/>
                    <a:gd name="T2" fmla="*/ 22 w 22"/>
                    <a:gd name="T3" fmla="*/ 6 h 6"/>
                    <a:gd name="T4" fmla="*/ 22 w 22"/>
                    <a:gd name="T5" fmla="*/ 0 h 6"/>
                    <a:gd name="T6" fmla="*/ 0 w 22"/>
                    <a:gd name="T7" fmla="*/ 0 h 6"/>
                    <a:gd name="T8" fmla="*/ 0 w 22"/>
                    <a:gd name="T9" fmla="*/ 6 h 6"/>
                  </a:gdLst>
                  <a:ahLst/>
                  <a:cxnLst>
                    <a:cxn ang="0">
                      <a:pos x="T0" y="T1"/>
                    </a:cxn>
                    <a:cxn ang="0">
                      <a:pos x="T2" y="T3"/>
                    </a:cxn>
                    <a:cxn ang="0">
                      <a:pos x="T4" y="T5"/>
                    </a:cxn>
                    <a:cxn ang="0">
                      <a:pos x="T6" y="T7"/>
                    </a:cxn>
                    <a:cxn ang="0">
                      <a:pos x="T8" y="T9"/>
                    </a:cxn>
                  </a:cxnLst>
                  <a:rect l="0" t="0" r="r" b="b"/>
                  <a:pathLst>
                    <a:path w="22" h="6">
                      <a:moveTo>
                        <a:pt x="0" y="6"/>
                      </a:moveTo>
                      <a:cubicBezTo>
                        <a:pt x="22" y="6"/>
                        <a:pt x="22" y="6"/>
                        <a:pt x="22" y="6"/>
                      </a:cubicBezTo>
                      <a:cubicBezTo>
                        <a:pt x="22" y="4"/>
                        <a:pt x="22" y="2"/>
                        <a:pt x="22" y="0"/>
                      </a:cubicBezTo>
                      <a:cubicBezTo>
                        <a:pt x="0" y="0"/>
                        <a:pt x="0" y="0"/>
                        <a:pt x="0" y="0"/>
                      </a:cubicBezTo>
                      <a:lnTo>
                        <a:pt x="0" y="6"/>
                      </a:lnTo>
                      <a:close/>
                    </a:path>
                  </a:pathLst>
                </a:custGeom>
                <a:solidFill>
                  <a:srgbClr val="ACACAC"/>
                </a:solidFill>
                <a:ln>
                  <a:noFill/>
                </a:ln>
                <a:effectLst/>
                <a:extLst>
                  <a:ext uri="{91240B29-F687-4F45-9708-019B960494DF}">
                    <a14:hiddenLine xmlns:a14="http://schemas.microsoft.com/office/drawing/2010/main" w="9525" cap="flat" cmpd="sng">
                      <a:solidFill>
                        <a:schemeClr val="tx1"/>
                      </a:solidFill>
                      <a:prstDash val="solid"/>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endParaRPr lang="ja-JP" altLang="en-US">
                    <a:latin typeface="Meiryo UI" panose="020B0604030504040204" pitchFamily="50" charset="-128"/>
                    <a:ea typeface="Meiryo UI" panose="020B0604030504040204" pitchFamily="50" charset="-128"/>
                  </a:endParaRPr>
                </a:p>
              </p:txBody>
            </p:sp>
            <p:sp>
              <p:nvSpPr>
                <p:cNvPr id="483" name="Freeform 842">
                  <a:extLst>
                    <a:ext uri="{FF2B5EF4-FFF2-40B4-BE49-F238E27FC236}">
                      <a16:creationId xmlns:a16="http://schemas.microsoft.com/office/drawing/2014/main" id="{7B84CFE1-6F80-493C-971B-4807C5708C21}"/>
                    </a:ext>
                  </a:extLst>
                </p:cNvPr>
                <p:cNvSpPr>
                  <a:spLocks noChangeAspect="1"/>
                </p:cNvSpPr>
                <p:nvPr/>
              </p:nvSpPr>
              <p:spPr bwMode="gray">
                <a:xfrm>
                  <a:off x="1541" y="1210"/>
                  <a:ext cx="52" cy="17"/>
                </a:xfrm>
                <a:custGeom>
                  <a:avLst/>
                  <a:gdLst>
                    <a:gd name="T0" fmla="*/ 0 w 22"/>
                    <a:gd name="T1" fmla="*/ 7 h 7"/>
                    <a:gd name="T2" fmla="*/ 22 w 22"/>
                    <a:gd name="T3" fmla="*/ 7 h 7"/>
                    <a:gd name="T4" fmla="*/ 22 w 22"/>
                    <a:gd name="T5" fmla="*/ 0 h 7"/>
                    <a:gd name="T6" fmla="*/ 0 w 22"/>
                    <a:gd name="T7" fmla="*/ 0 h 7"/>
                    <a:gd name="T8" fmla="*/ 0 w 22"/>
                    <a:gd name="T9" fmla="*/ 7 h 7"/>
                  </a:gdLst>
                  <a:ahLst/>
                  <a:cxnLst>
                    <a:cxn ang="0">
                      <a:pos x="T0" y="T1"/>
                    </a:cxn>
                    <a:cxn ang="0">
                      <a:pos x="T2" y="T3"/>
                    </a:cxn>
                    <a:cxn ang="0">
                      <a:pos x="T4" y="T5"/>
                    </a:cxn>
                    <a:cxn ang="0">
                      <a:pos x="T6" y="T7"/>
                    </a:cxn>
                    <a:cxn ang="0">
                      <a:pos x="T8" y="T9"/>
                    </a:cxn>
                  </a:cxnLst>
                  <a:rect l="0" t="0" r="r" b="b"/>
                  <a:pathLst>
                    <a:path w="22" h="7">
                      <a:moveTo>
                        <a:pt x="0" y="7"/>
                      </a:moveTo>
                      <a:cubicBezTo>
                        <a:pt x="22" y="7"/>
                        <a:pt x="22" y="7"/>
                        <a:pt x="22" y="7"/>
                      </a:cubicBezTo>
                      <a:cubicBezTo>
                        <a:pt x="22" y="5"/>
                        <a:pt x="22" y="2"/>
                        <a:pt x="22" y="0"/>
                      </a:cubicBezTo>
                      <a:cubicBezTo>
                        <a:pt x="0" y="0"/>
                        <a:pt x="0" y="0"/>
                        <a:pt x="0" y="0"/>
                      </a:cubicBezTo>
                      <a:lnTo>
                        <a:pt x="0" y="7"/>
                      </a:lnTo>
                      <a:close/>
                    </a:path>
                  </a:pathLst>
                </a:custGeom>
                <a:solidFill>
                  <a:srgbClr val="ACACAC"/>
                </a:solidFill>
                <a:ln>
                  <a:noFill/>
                </a:ln>
                <a:effectLst/>
                <a:extLst>
                  <a:ext uri="{91240B29-F687-4F45-9708-019B960494DF}">
                    <a14:hiddenLine xmlns:a14="http://schemas.microsoft.com/office/drawing/2010/main" w="9525" cap="flat" cmpd="sng">
                      <a:solidFill>
                        <a:schemeClr val="tx1"/>
                      </a:solidFill>
                      <a:prstDash val="solid"/>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endParaRPr lang="ja-JP" altLang="en-US">
                    <a:latin typeface="Meiryo UI" panose="020B0604030504040204" pitchFamily="50" charset="-128"/>
                    <a:ea typeface="Meiryo UI" panose="020B0604030504040204" pitchFamily="50" charset="-128"/>
                  </a:endParaRPr>
                </a:p>
              </p:txBody>
            </p:sp>
            <p:sp>
              <p:nvSpPr>
                <p:cNvPr id="484" name="Freeform 843">
                  <a:extLst>
                    <a:ext uri="{FF2B5EF4-FFF2-40B4-BE49-F238E27FC236}">
                      <a16:creationId xmlns:a16="http://schemas.microsoft.com/office/drawing/2014/main" id="{D4DF1B37-92DB-4245-9D27-6DC2446653D0}"/>
                    </a:ext>
                  </a:extLst>
                </p:cNvPr>
                <p:cNvSpPr>
                  <a:spLocks noChangeAspect="1"/>
                </p:cNvSpPr>
                <p:nvPr/>
              </p:nvSpPr>
              <p:spPr bwMode="gray">
                <a:xfrm>
                  <a:off x="1541" y="1248"/>
                  <a:ext cx="52" cy="17"/>
                </a:xfrm>
                <a:custGeom>
                  <a:avLst/>
                  <a:gdLst>
                    <a:gd name="T0" fmla="*/ 0 w 22"/>
                    <a:gd name="T1" fmla="*/ 7 h 7"/>
                    <a:gd name="T2" fmla="*/ 22 w 22"/>
                    <a:gd name="T3" fmla="*/ 7 h 7"/>
                    <a:gd name="T4" fmla="*/ 22 w 22"/>
                    <a:gd name="T5" fmla="*/ 0 h 7"/>
                    <a:gd name="T6" fmla="*/ 0 w 22"/>
                    <a:gd name="T7" fmla="*/ 0 h 7"/>
                    <a:gd name="T8" fmla="*/ 0 w 22"/>
                    <a:gd name="T9" fmla="*/ 7 h 7"/>
                  </a:gdLst>
                  <a:ahLst/>
                  <a:cxnLst>
                    <a:cxn ang="0">
                      <a:pos x="T0" y="T1"/>
                    </a:cxn>
                    <a:cxn ang="0">
                      <a:pos x="T2" y="T3"/>
                    </a:cxn>
                    <a:cxn ang="0">
                      <a:pos x="T4" y="T5"/>
                    </a:cxn>
                    <a:cxn ang="0">
                      <a:pos x="T6" y="T7"/>
                    </a:cxn>
                    <a:cxn ang="0">
                      <a:pos x="T8" y="T9"/>
                    </a:cxn>
                  </a:cxnLst>
                  <a:rect l="0" t="0" r="r" b="b"/>
                  <a:pathLst>
                    <a:path w="22" h="7">
                      <a:moveTo>
                        <a:pt x="0" y="7"/>
                      </a:moveTo>
                      <a:cubicBezTo>
                        <a:pt x="22" y="7"/>
                        <a:pt x="22" y="7"/>
                        <a:pt x="22" y="7"/>
                      </a:cubicBezTo>
                      <a:cubicBezTo>
                        <a:pt x="22" y="4"/>
                        <a:pt x="22" y="2"/>
                        <a:pt x="22" y="0"/>
                      </a:cubicBezTo>
                      <a:cubicBezTo>
                        <a:pt x="0" y="0"/>
                        <a:pt x="0" y="0"/>
                        <a:pt x="0" y="0"/>
                      </a:cubicBezTo>
                      <a:lnTo>
                        <a:pt x="0" y="7"/>
                      </a:lnTo>
                      <a:close/>
                    </a:path>
                  </a:pathLst>
                </a:custGeom>
                <a:solidFill>
                  <a:srgbClr val="ACACAC"/>
                </a:solidFill>
                <a:ln>
                  <a:noFill/>
                </a:ln>
                <a:effectLst/>
                <a:extLst>
                  <a:ext uri="{91240B29-F687-4F45-9708-019B960494DF}">
                    <a14:hiddenLine xmlns:a14="http://schemas.microsoft.com/office/drawing/2010/main" w="9525" cap="flat" cmpd="sng">
                      <a:solidFill>
                        <a:schemeClr val="tx1"/>
                      </a:solidFill>
                      <a:prstDash val="solid"/>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endParaRPr lang="ja-JP" altLang="en-US">
                    <a:latin typeface="Meiryo UI" panose="020B0604030504040204" pitchFamily="50" charset="-128"/>
                    <a:ea typeface="Meiryo UI" panose="020B0604030504040204" pitchFamily="50" charset="-128"/>
                  </a:endParaRPr>
                </a:p>
              </p:txBody>
            </p:sp>
            <p:sp>
              <p:nvSpPr>
                <p:cNvPr id="485" name="Freeform 844">
                  <a:extLst>
                    <a:ext uri="{FF2B5EF4-FFF2-40B4-BE49-F238E27FC236}">
                      <a16:creationId xmlns:a16="http://schemas.microsoft.com/office/drawing/2014/main" id="{E8521DC4-A006-4C3C-B142-EE1772C67364}"/>
                    </a:ext>
                  </a:extLst>
                </p:cNvPr>
                <p:cNvSpPr>
                  <a:spLocks noChangeAspect="1"/>
                </p:cNvSpPr>
                <p:nvPr/>
              </p:nvSpPr>
              <p:spPr bwMode="gray">
                <a:xfrm>
                  <a:off x="1541" y="1286"/>
                  <a:ext cx="52" cy="14"/>
                </a:xfrm>
                <a:custGeom>
                  <a:avLst/>
                  <a:gdLst>
                    <a:gd name="T0" fmla="*/ 0 w 22"/>
                    <a:gd name="T1" fmla="*/ 6 h 6"/>
                    <a:gd name="T2" fmla="*/ 22 w 22"/>
                    <a:gd name="T3" fmla="*/ 6 h 6"/>
                    <a:gd name="T4" fmla="*/ 22 w 22"/>
                    <a:gd name="T5" fmla="*/ 0 h 6"/>
                    <a:gd name="T6" fmla="*/ 0 w 22"/>
                    <a:gd name="T7" fmla="*/ 0 h 6"/>
                    <a:gd name="T8" fmla="*/ 0 w 22"/>
                    <a:gd name="T9" fmla="*/ 6 h 6"/>
                  </a:gdLst>
                  <a:ahLst/>
                  <a:cxnLst>
                    <a:cxn ang="0">
                      <a:pos x="T0" y="T1"/>
                    </a:cxn>
                    <a:cxn ang="0">
                      <a:pos x="T2" y="T3"/>
                    </a:cxn>
                    <a:cxn ang="0">
                      <a:pos x="T4" y="T5"/>
                    </a:cxn>
                    <a:cxn ang="0">
                      <a:pos x="T6" y="T7"/>
                    </a:cxn>
                    <a:cxn ang="0">
                      <a:pos x="T8" y="T9"/>
                    </a:cxn>
                  </a:cxnLst>
                  <a:rect l="0" t="0" r="r" b="b"/>
                  <a:pathLst>
                    <a:path w="22" h="6">
                      <a:moveTo>
                        <a:pt x="0" y="6"/>
                      </a:moveTo>
                      <a:cubicBezTo>
                        <a:pt x="22" y="6"/>
                        <a:pt x="22" y="6"/>
                        <a:pt x="22" y="6"/>
                      </a:cubicBezTo>
                      <a:cubicBezTo>
                        <a:pt x="22" y="4"/>
                        <a:pt x="22" y="2"/>
                        <a:pt x="22" y="0"/>
                      </a:cubicBezTo>
                      <a:cubicBezTo>
                        <a:pt x="0" y="0"/>
                        <a:pt x="0" y="0"/>
                        <a:pt x="0" y="0"/>
                      </a:cubicBezTo>
                      <a:lnTo>
                        <a:pt x="0" y="6"/>
                      </a:lnTo>
                      <a:close/>
                    </a:path>
                  </a:pathLst>
                </a:custGeom>
                <a:solidFill>
                  <a:srgbClr val="ACACAC"/>
                </a:solidFill>
                <a:ln>
                  <a:noFill/>
                </a:ln>
                <a:effectLst/>
                <a:extLst>
                  <a:ext uri="{91240B29-F687-4F45-9708-019B960494DF}">
                    <a14:hiddenLine xmlns:a14="http://schemas.microsoft.com/office/drawing/2010/main" w="9525" cap="flat" cmpd="sng">
                      <a:solidFill>
                        <a:schemeClr val="tx1"/>
                      </a:solidFill>
                      <a:prstDash val="solid"/>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endParaRPr lang="ja-JP" altLang="en-US">
                    <a:latin typeface="Meiryo UI" panose="020B0604030504040204" pitchFamily="50" charset="-128"/>
                    <a:ea typeface="Meiryo UI" panose="020B0604030504040204" pitchFamily="50" charset="-128"/>
                  </a:endParaRPr>
                </a:p>
              </p:txBody>
            </p:sp>
            <p:sp>
              <p:nvSpPr>
                <p:cNvPr id="486" name="Freeform 845">
                  <a:extLst>
                    <a:ext uri="{FF2B5EF4-FFF2-40B4-BE49-F238E27FC236}">
                      <a16:creationId xmlns:a16="http://schemas.microsoft.com/office/drawing/2014/main" id="{B6391D2A-B421-4DBC-A1BF-F0005C23B89F}"/>
                    </a:ext>
                  </a:extLst>
                </p:cNvPr>
                <p:cNvSpPr>
                  <a:spLocks noChangeAspect="1"/>
                </p:cNvSpPr>
                <p:nvPr/>
              </p:nvSpPr>
              <p:spPr bwMode="gray">
                <a:xfrm>
                  <a:off x="1541" y="1321"/>
                  <a:ext cx="52" cy="17"/>
                </a:xfrm>
                <a:custGeom>
                  <a:avLst/>
                  <a:gdLst>
                    <a:gd name="T0" fmla="*/ 0 w 22"/>
                    <a:gd name="T1" fmla="*/ 7 h 7"/>
                    <a:gd name="T2" fmla="*/ 22 w 22"/>
                    <a:gd name="T3" fmla="*/ 7 h 7"/>
                    <a:gd name="T4" fmla="*/ 22 w 22"/>
                    <a:gd name="T5" fmla="*/ 0 h 7"/>
                    <a:gd name="T6" fmla="*/ 0 w 22"/>
                    <a:gd name="T7" fmla="*/ 0 h 7"/>
                    <a:gd name="T8" fmla="*/ 0 w 22"/>
                    <a:gd name="T9" fmla="*/ 7 h 7"/>
                  </a:gdLst>
                  <a:ahLst/>
                  <a:cxnLst>
                    <a:cxn ang="0">
                      <a:pos x="T0" y="T1"/>
                    </a:cxn>
                    <a:cxn ang="0">
                      <a:pos x="T2" y="T3"/>
                    </a:cxn>
                    <a:cxn ang="0">
                      <a:pos x="T4" y="T5"/>
                    </a:cxn>
                    <a:cxn ang="0">
                      <a:pos x="T6" y="T7"/>
                    </a:cxn>
                    <a:cxn ang="0">
                      <a:pos x="T8" y="T9"/>
                    </a:cxn>
                  </a:cxnLst>
                  <a:rect l="0" t="0" r="r" b="b"/>
                  <a:pathLst>
                    <a:path w="22" h="7">
                      <a:moveTo>
                        <a:pt x="0" y="7"/>
                      </a:moveTo>
                      <a:cubicBezTo>
                        <a:pt x="22" y="7"/>
                        <a:pt x="22" y="7"/>
                        <a:pt x="22" y="7"/>
                      </a:cubicBezTo>
                      <a:cubicBezTo>
                        <a:pt x="22" y="5"/>
                        <a:pt x="22" y="2"/>
                        <a:pt x="22" y="0"/>
                      </a:cubicBezTo>
                      <a:cubicBezTo>
                        <a:pt x="0" y="0"/>
                        <a:pt x="0" y="0"/>
                        <a:pt x="0" y="0"/>
                      </a:cubicBezTo>
                      <a:lnTo>
                        <a:pt x="0" y="7"/>
                      </a:lnTo>
                      <a:close/>
                    </a:path>
                  </a:pathLst>
                </a:custGeom>
                <a:solidFill>
                  <a:srgbClr val="ACACAC"/>
                </a:solidFill>
                <a:ln>
                  <a:noFill/>
                </a:ln>
                <a:effectLst/>
                <a:extLst>
                  <a:ext uri="{91240B29-F687-4F45-9708-019B960494DF}">
                    <a14:hiddenLine xmlns:a14="http://schemas.microsoft.com/office/drawing/2010/main" w="9525" cap="flat" cmpd="sng">
                      <a:solidFill>
                        <a:schemeClr val="tx1"/>
                      </a:solidFill>
                      <a:prstDash val="solid"/>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endParaRPr lang="ja-JP" altLang="en-US">
                    <a:latin typeface="Meiryo UI" panose="020B0604030504040204" pitchFamily="50" charset="-128"/>
                    <a:ea typeface="Meiryo UI" panose="020B0604030504040204" pitchFamily="50" charset="-128"/>
                  </a:endParaRPr>
                </a:p>
              </p:txBody>
            </p:sp>
            <p:sp>
              <p:nvSpPr>
                <p:cNvPr id="487" name="Freeform 846">
                  <a:extLst>
                    <a:ext uri="{FF2B5EF4-FFF2-40B4-BE49-F238E27FC236}">
                      <a16:creationId xmlns:a16="http://schemas.microsoft.com/office/drawing/2014/main" id="{6FB867B0-7DF5-4435-829E-F187B4CE7959}"/>
                    </a:ext>
                  </a:extLst>
                </p:cNvPr>
                <p:cNvSpPr>
                  <a:spLocks noChangeAspect="1"/>
                </p:cNvSpPr>
                <p:nvPr/>
              </p:nvSpPr>
              <p:spPr bwMode="gray">
                <a:xfrm>
                  <a:off x="1541" y="1359"/>
                  <a:ext cx="52" cy="14"/>
                </a:xfrm>
                <a:custGeom>
                  <a:avLst/>
                  <a:gdLst>
                    <a:gd name="T0" fmla="*/ 0 w 22"/>
                    <a:gd name="T1" fmla="*/ 6 h 6"/>
                    <a:gd name="T2" fmla="*/ 22 w 22"/>
                    <a:gd name="T3" fmla="*/ 6 h 6"/>
                    <a:gd name="T4" fmla="*/ 22 w 22"/>
                    <a:gd name="T5" fmla="*/ 0 h 6"/>
                    <a:gd name="T6" fmla="*/ 0 w 22"/>
                    <a:gd name="T7" fmla="*/ 0 h 6"/>
                    <a:gd name="T8" fmla="*/ 0 w 22"/>
                    <a:gd name="T9" fmla="*/ 6 h 6"/>
                  </a:gdLst>
                  <a:ahLst/>
                  <a:cxnLst>
                    <a:cxn ang="0">
                      <a:pos x="T0" y="T1"/>
                    </a:cxn>
                    <a:cxn ang="0">
                      <a:pos x="T2" y="T3"/>
                    </a:cxn>
                    <a:cxn ang="0">
                      <a:pos x="T4" y="T5"/>
                    </a:cxn>
                    <a:cxn ang="0">
                      <a:pos x="T6" y="T7"/>
                    </a:cxn>
                    <a:cxn ang="0">
                      <a:pos x="T8" y="T9"/>
                    </a:cxn>
                  </a:cxnLst>
                  <a:rect l="0" t="0" r="r" b="b"/>
                  <a:pathLst>
                    <a:path w="22" h="6">
                      <a:moveTo>
                        <a:pt x="0" y="6"/>
                      </a:moveTo>
                      <a:cubicBezTo>
                        <a:pt x="22" y="6"/>
                        <a:pt x="22" y="6"/>
                        <a:pt x="22" y="6"/>
                      </a:cubicBezTo>
                      <a:cubicBezTo>
                        <a:pt x="22" y="4"/>
                        <a:pt x="22" y="2"/>
                        <a:pt x="22" y="0"/>
                      </a:cubicBezTo>
                      <a:cubicBezTo>
                        <a:pt x="0" y="0"/>
                        <a:pt x="0" y="0"/>
                        <a:pt x="0" y="0"/>
                      </a:cubicBezTo>
                      <a:lnTo>
                        <a:pt x="0" y="6"/>
                      </a:lnTo>
                      <a:close/>
                    </a:path>
                  </a:pathLst>
                </a:custGeom>
                <a:solidFill>
                  <a:srgbClr val="ACACAC"/>
                </a:solidFill>
                <a:ln>
                  <a:noFill/>
                </a:ln>
                <a:effectLst/>
                <a:extLst>
                  <a:ext uri="{91240B29-F687-4F45-9708-019B960494DF}">
                    <a14:hiddenLine xmlns:a14="http://schemas.microsoft.com/office/drawing/2010/main" w="9525" cap="flat" cmpd="sng">
                      <a:solidFill>
                        <a:schemeClr val="tx1"/>
                      </a:solidFill>
                      <a:prstDash val="solid"/>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endParaRPr lang="ja-JP" altLang="en-US">
                    <a:latin typeface="Meiryo UI" panose="020B0604030504040204" pitchFamily="50" charset="-128"/>
                    <a:ea typeface="Meiryo UI" panose="020B0604030504040204" pitchFamily="50" charset="-128"/>
                  </a:endParaRPr>
                </a:p>
              </p:txBody>
            </p:sp>
            <p:sp>
              <p:nvSpPr>
                <p:cNvPr id="488" name="Freeform 847">
                  <a:extLst>
                    <a:ext uri="{FF2B5EF4-FFF2-40B4-BE49-F238E27FC236}">
                      <a16:creationId xmlns:a16="http://schemas.microsoft.com/office/drawing/2014/main" id="{82784525-5E7E-4367-A14B-5C993C7759B8}"/>
                    </a:ext>
                  </a:extLst>
                </p:cNvPr>
                <p:cNvSpPr>
                  <a:spLocks noChangeAspect="1"/>
                </p:cNvSpPr>
                <p:nvPr/>
              </p:nvSpPr>
              <p:spPr bwMode="gray">
                <a:xfrm>
                  <a:off x="1541" y="1395"/>
                  <a:ext cx="52" cy="16"/>
                </a:xfrm>
                <a:custGeom>
                  <a:avLst/>
                  <a:gdLst>
                    <a:gd name="T0" fmla="*/ 0 w 22"/>
                    <a:gd name="T1" fmla="*/ 7 h 7"/>
                    <a:gd name="T2" fmla="*/ 22 w 22"/>
                    <a:gd name="T3" fmla="*/ 7 h 7"/>
                    <a:gd name="T4" fmla="*/ 22 w 22"/>
                    <a:gd name="T5" fmla="*/ 0 h 7"/>
                    <a:gd name="T6" fmla="*/ 0 w 22"/>
                    <a:gd name="T7" fmla="*/ 0 h 7"/>
                    <a:gd name="T8" fmla="*/ 0 w 22"/>
                    <a:gd name="T9" fmla="*/ 7 h 7"/>
                  </a:gdLst>
                  <a:ahLst/>
                  <a:cxnLst>
                    <a:cxn ang="0">
                      <a:pos x="T0" y="T1"/>
                    </a:cxn>
                    <a:cxn ang="0">
                      <a:pos x="T2" y="T3"/>
                    </a:cxn>
                    <a:cxn ang="0">
                      <a:pos x="T4" y="T5"/>
                    </a:cxn>
                    <a:cxn ang="0">
                      <a:pos x="T6" y="T7"/>
                    </a:cxn>
                    <a:cxn ang="0">
                      <a:pos x="T8" y="T9"/>
                    </a:cxn>
                  </a:cxnLst>
                  <a:rect l="0" t="0" r="r" b="b"/>
                  <a:pathLst>
                    <a:path w="22" h="7">
                      <a:moveTo>
                        <a:pt x="0" y="7"/>
                      </a:moveTo>
                      <a:cubicBezTo>
                        <a:pt x="22" y="7"/>
                        <a:pt x="22" y="7"/>
                        <a:pt x="22" y="7"/>
                      </a:cubicBezTo>
                      <a:cubicBezTo>
                        <a:pt x="22" y="5"/>
                        <a:pt x="22" y="3"/>
                        <a:pt x="22" y="0"/>
                      </a:cubicBezTo>
                      <a:cubicBezTo>
                        <a:pt x="0" y="0"/>
                        <a:pt x="0" y="0"/>
                        <a:pt x="0" y="0"/>
                      </a:cubicBezTo>
                      <a:lnTo>
                        <a:pt x="0" y="7"/>
                      </a:lnTo>
                      <a:close/>
                    </a:path>
                  </a:pathLst>
                </a:custGeom>
                <a:solidFill>
                  <a:srgbClr val="ACACAC"/>
                </a:solidFill>
                <a:ln>
                  <a:noFill/>
                </a:ln>
                <a:effectLst/>
                <a:extLst>
                  <a:ext uri="{91240B29-F687-4F45-9708-019B960494DF}">
                    <a14:hiddenLine xmlns:a14="http://schemas.microsoft.com/office/drawing/2010/main" w="9525" cap="flat" cmpd="sng">
                      <a:solidFill>
                        <a:schemeClr val="tx1"/>
                      </a:solidFill>
                      <a:prstDash val="solid"/>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endParaRPr lang="ja-JP" altLang="en-US">
                    <a:latin typeface="Meiryo UI" panose="020B0604030504040204" pitchFamily="50" charset="-128"/>
                    <a:ea typeface="Meiryo UI" panose="020B0604030504040204" pitchFamily="50" charset="-128"/>
                  </a:endParaRPr>
                </a:p>
              </p:txBody>
            </p:sp>
            <p:sp>
              <p:nvSpPr>
                <p:cNvPr id="489" name="Freeform 848">
                  <a:extLst>
                    <a:ext uri="{FF2B5EF4-FFF2-40B4-BE49-F238E27FC236}">
                      <a16:creationId xmlns:a16="http://schemas.microsoft.com/office/drawing/2014/main" id="{E1848985-5997-4D6F-8A80-D4C22FBC51D2}"/>
                    </a:ext>
                  </a:extLst>
                </p:cNvPr>
                <p:cNvSpPr>
                  <a:spLocks noChangeAspect="1"/>
                </p:cNvSpPr>
                <p:nvPr/>
              </p:nvSpPr>
              <p:spPr bwMode="gray">
                <a:xfrm>
                  <a:off x="1541" y="1433"/>
                  <a:ext cx="52" cy="16"/>
                </a:xfrm>
                <a:custGeom>
                  <a:avLst/>
                  <a:gdLst>
                    <a:gd name="T0" fmla="*/ 0 w 22"/>
                    <a:gd name="T1" fmla="*/ 7 h 7"/>
                    <a:gd name="T2" fmla="*/ 22 w 22"/>
                    <a:gd name="T3" fmla="*/ 7 h 7"/>
                    <a:gd name="T4" fmla="*/ 22 w 22"/>
                    <a:gd name="T5" fmla="*/ 0 h 7"/>
                    <a:gd name="T6" fmla="*/ 0 w 22"/>
                    <a:gd name="T7" fmla="*/ 0 h 7"/>
                    <a:gd name="T8" fmla="*/ 0 w 22"/>
                    <a:gd name="T9" fmla="*/ 7 h 7"/>
                  </a:gdLst>
                  <a:ahLst/>
                  <a:cxnLst>
                    <a:cxn ang="0">
                      <a:pos x="T0" y="T1"/>
                    </a:cxn>
                    <a:cxn ang="0">
                      <a:pos x="T2" y="T3"/>
                    </a:cxn>
                    <a:cxn ang="0">
                      <a:pos x="T4" y="T5"/>
                    </a:cxn>
                    <a:cxn ang="0">
                      <a:pos x="T6" y="T7"/>
                    </a:cxn>
                    <a:cxn ang="0">
                      <a:pos x="T8" y="T9"/>
                    </a:cxn>
                  </a:cxnLst>
                  <a:rect l="0" t="0" r="r" b="b"/>
                  <a:pathLst>
                    <a:path w="22" h="7">
                      <a:moveTo>
                        <a:pt x="0" y="7"/>
                      </a:moveTo>
                      <a:cubicBezTo>
                        <a:pt x="22" y="7"/>
                        <a:pt x="22" y="7"/>
                        <a:pt x="22" y="7"/>
                      </a:cubicBezTo>
                      <a:cubicBezTo>
                        <a:pt x="22" y="5"/>
                        <a:pt x="22" y="2"/>
                        <a:pt x="22" y="0"/>
                      </a:cubicBezTo>
                      <a:cubicBezTo>
                        <a:pt x="0" y="0"/>
                        <a:pt x="0" y="0"/>
                        <a:pt x="0" y="0"/>
                      </a:cubicBezTo>
                      <a:lnTo>
                        <a:pt x="0" y="7"/>
                      </a:lnTo>
                      <a:close/>
                    </a:path>
                  </a:pathLst>
                </a:custGeom>
                <a:solidFill>
                  <a:srgbClr val="ACACAC"/>
                </a:solidFill>
                <a:ln>
                  <a:noFill/>
                </a:ln>
                <a:effectLst/>
                <a:extLst>
                  <a:ext uri="{91240B29-F687-4F45-9708-019B960494DF}">
                    <a14:hiddenLine xmlns:a14="http://schemas.microsoft.com/office/drawing/2010/main" w="9525" cap="flat" cmpd="sng">
                      <a:solidFill>
                        <a:schemeClr val="tx1"/>
                      </a:solidFill>
                      <a:prstDash val="solid"/>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endParaRPr lang="ja-JP" altLang="en-US">
                    <a:latin typeface="Meiryo UI" panose="020B0604030504040204" pitchFamily="50" charset="-128"/>
                    <a:ea typeface="Meiryo UI" panose="020B0604030504040204" pitchFamily="50" charset="-128"/>
                  </a:endParaRPr>
                </a:p>
              </p:txBody>
            </p:sp>
            <p:sp>
              <p:nvSpPr>
                <p:cNvPr id="490" name="Freeform 849">
                  <a:extLst>
                    <a:ext uri="{FF2B5EF4-FFF2-40B4-BE49-F238E27FC236}">
                      <a16:creationId xmlns:a16="http://schemas.microsoft.com/office/drawing/2014/main" id="{7DE16A5B-037B-4616-91E4-D26690645CCE}"/>
                    </a:ext>
                  </a:extLst>
                </p:cNvPr>
                <p:cNvSpPr>
                  <a:spLocks noChangeAspect="1"/>
                </p:cNvSpPr>
                <p:nvPr/>
              </p:nvSpPr>
              <p:spPr bwMode="gray">
                <a:xfrm>
                  <a:off x="1541" y="1470"/>
                  <a:ext cx="52" cy="14"/>
                </a:xfrm>
                <a:custGeom>
                  <a:avLst/>
                  <a:gdLst>
                    <a:gd name="T0" fmla="*/ 0 w 22"/>
                    <a:gd name="T1" fmla="*/ 6 h 6"/>
                    <a:gd name="T2" fmla="*/ 22 w 22"/>
                    <a:gd name="T3" fmla="*/ 6 h 6"/>
                    <a:gd name="T4" fmla="*/ 22 w 22"/>
                    <a:gd name="T5" fmla="*/ 0 h 6"/>
                    <a:gd name="T6" fmla="*/ 0 w 22"/>
                    <a:gd name="T7" fmla="*/ 0 h 6"/>
                    <a:gd name="T8" fmla="*/ 0 w 22"/>
                    <a:gd name="T9" fmla="*/ 6 h 6"/>
                  </a:gdLst>
                  <a:ahLst/>
                  <a:cxnLst>
                    <a:cxn ang="0">
                      <a:pos x="T0" y="T1"/>
                    </a:cxn>
                    <a:cxn ang="0">
                      <a:pos x="T2" y="T3"/>
                    </a:cxn>
                    <a:cxn ang="0">
                      <a:pos x="T4" y="T5"/>
                    </a:cxn>
                    <a:cxn ang="0">
                      <a:pos x="T6" y="T7"/>
                    </a:cxn>
                    <a:cxn ang="0">
                      <a:pos x="T8" y="T9"/>
                    </a:cxn>
                  </a:cxnLst>
                  <a:rect l="0" t="0" r="r" b="b"/>
                  <a:pathLst>
                    <a:path w="22" h="6">
                      <a:moveTo>
                        <a:pt x="0" y="6"/>
                      </a:moveTo>
                      <a:cubicBezTo>
                        <a:pt x="22" y="6"/>
                        <a:pt x="22" y="6"/>
                        <a:pt x="22" y="6"/>
                      </a:cubicBezTo>
                      <a:cubicBezTo>
                        <a:pt x="22" y="4"/>
                        <a:pt x="22" y="2"/>
                        <a:pt x="22" y="0"/>
                      </a:cubicBezTo>
                      <a:cubicBezTo>
                        <a:pt x="0" y="0"/>
                        <a:pt x="0" y="0"/>
                        <a:pt x="0" y="0"/>
                      </a:cubicBezTo>
                      <a:lnTo>
                        <a:pt x="0" y="6"/>
                      </a:lnTo>
                      <a:close/>
                    </a:path>
                  </a:pathLst>
                </a:custGeom>
                <a:solidFill>
                  <a:srgbClr val="ACACAC"/>
                </a:solidFill>
                <a:ln>
                  <a:noFill/>
                </a:ln>
                <a:effectLst/>
                <a:extLst>
                  <a:ext uri="{91240B29-F687-4F45-9708-019B960494DF}">
                    <a14:hiddenLine xmlns:a14="http://schemas.microsoft.com/office/drawing/2010/main" w="9525" cap="flat" cmpd="sng">
                      <a:solidFill>
                        <a:schemeClr val="tx1"/>
                      </a:solidFill>
                      <a:prstDash val="solid"/>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endParaRPr lang="ja-JP" altLang="en-US">
                    <a:latin typeface="Meiryo UI" panose="020B0604030504040204" pitchFamily="50" charset="-128"/>
                    <a:ea typeface="Meiryo UI" panose="020B0604030504040204" pitchFamily="50" charset="-128"/>
                  </a:endParaRPr>
                </a:p>
              </p:txBody>
            </p:sp>
            <p:sp>
              <p:nvSpPr>
                <p:cNvPr id="491" name="Freeform 850">
                  <a:extLst>
                    <a:ext uri="{FF2B5EF4-FFF2-40B4-BE49-F238E27FC236}">
                      <a16:creationId xmlns:a16="http://schemas.microsoft.com/office/drawing/2014/main" id="{F5850197-1D01-418E-A6DB-1D0D89EDC20B}"/>
                    </a:ext>
                  </a:extLst>
                </p:cNvPr>
                <p:cNvSpPr>
                  <a:spLocks noChangeAspect="1"/>
                </p:cNvSpPr>
                <p:nvPr/>
              </p:nvSpPr>
              <p:spPr bwMode="gray">
                <a:xfrm>
                  <a:off x="1541" y="1506"/>
                  <a:ext cx="52" cy="16"/>
                </a:xfrm>
                <a:custGeom>
                  <a:avLst/>
                  <a:gdLst>
                    <a:gd name="T0" fmla="*/ 0 w 22"/>
                    <a:gd name="T1" fmla="*/ 7 h 7"/>
                    <a:gd name="T2" fmla="*/ 22 w 22"/>
                    <a:gd name="T3" fmla="*/ 7 h 7"/>
                    <a:gd name="T4" fmla="*/ 22 w 22"/>
                    <a:gd name="T5" fmla="*/ 0 h 7"/>
                    <a:gd name="T6" fmla="*/ 0 w 22"/>
                    <a:gd name="T7" fmla="*/ 0 h 7"/>
                    <a:gd name="T8" fmla="*/ 0 w 22"/>
                    <a:gd name="T9" fmla="*/ 7 h 7"/>
                  </a:gdLst>
                  <a:ahLst/>
                  <a:cxnLst>
                    <a:cxn ang="0">
                      <a:pos x="T0" y="T1"/>
                    </a:cxn>
                    <a:cxn ang="0">
                      <a:pos x="T2" y="T3"/>
                    </a:cxn>
                    <a:cxn ang="0">
                      <a:pos x="T4" y="T5"/>
                    </a:cxn>
                    <a:cxn ang="0">
                      <a:pos x="T6" y="T7"/>
                    </a:cxn>
                    <a:cxn ang="0">
                      <a:pos x="T8" y="T9"/>
                    </a:cxn>
                  </a:cxnLst>
                  <a:rect l="0" t="0" r="r" b="b"/>
                  <a:pathLst>
                    <a:path w="22" h="7">
                      <a:moveTo>
                        <a:pt x="0" y="7"/>
                      </a:moveTo>
                      <a:cubicBezTo>
                        <a:pt x="22" y="7"/>
                        <a:pt x="22" y="7"/>
                        <a:pt x="22" y="7"/>
                      </a:cubicBezTo>
                      <a:cubicBezTo>
                        <a:pt x="22" y="5"/>
                        <a:pt x="22" y="3"/>
                        <a:pt x="22" y="0"/>
                      </a:cubicBezTo>
                      <a:cubicBezTo>
                        <a:pt x="0" y="0"/>
                        <a:pt x="0" y="0"/>
                        <a:pt x="0" y="0"/>
                      </a:cubicBezTo>
                      <a:lnTo>
                        <a:pt x="0" y="7"/>
                      </a:lnTo>
                      <a:close/>
                    </a:path>
                  </a:pathLst>
                </a:custGeom>
                <a:solidFill>
                  <a:srgbClr val="ACACAC"/>
                </a:solidFill>
                <a:ln>
                  <a:noFill/>
                </a:ln>
                <a:effectLst/>
                <a:extLst>
                  <a:ext uri="{91240B29-F687-4F45-9708-019B960494DF}">
                    <a14:hiddenLine xmlns:a14="http://schemas.microsoft.com/office/drawing/2010/main" w="9525" cap="flat" cmpd="sng">
                      <a:solidFill>
                        <a:schemeClr val="tx1"/>
                      </a:solidFill>
                      <a:prstDash val="solid"/>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endParaRPr lang="ja-JP" altLang="en-US">
                    <a:latin typeface="Meiryo UI" panose="020B0604030504040204" pitchFamily="50" charset="-128"/>
                    <a:ea typeface="Meiryo UI" panose="020B0604030504040204" pitchFamily="50" charset="-128"/>
                  </a:endParaRPr>
                </a:p>
              </p:txBody>
            </p:sp>
            <p:sp>
              <p:nvSpPr>
                <p:cNvPr id="492" name="Freeform 851">
                  <a:extLst>
                    <a:ext uri="{FF2B5EF4-FFF2-40B4-BE49-F238E27FC236}">
                      <a16:creationId xmlns:a16="http://schemas.microsoft.com/office/drawing/2014/main" id="{6B992738-E0B3-4D57-BEB6-6C6848268B5B}"/>
                    </a:ext>
                  </a:extLst>
                </p:cNvPr>
                <p:cNvSpPr>
                  <a:spLocks noChangeAspect="1"/>
                </p:cNvSpPr>
                <p:nvPr/>
              </p:nvSpPr>
              <p:spPr bwMode="gray">
                <a:xfrm>
                  <a:off x="1541" y="1544"/>
                  <a:ext cx="52" cy="16"/>
                </a:xfrm>
                <a:custGeom>
                  <a:avLst/>
                  <a:gdLst>
                    <a:gd name="T0" fmla="*/ 0 w 22"/>
                    <a:gd name="T1" fmla="*/ 7 h 7"/>
                    <a:gd name="T2" fmla="*/ 22 w 22"/>
                    <a:gd name="T3" fmla="*/ 7 h 7"/>
                    <a:gd name="T4" fmla="*/ 22 w 22"/>
                    <a:gd name="T5" fmla="*/ 0 h 7"/>
                    <a:gd name="T6" fmla="*/ 0 w 22"/>
                    <a:gd name="T7" fmla="*/ 0 h 7"/>
                    <a:gd name="T8" fmla="*/ 0 w 22"/>
                    <a:gd name="T9" fmla="*/ 7 h 7"/>
                  </a:gdLst>
                  <a:ahLst/>
                  <a:cxnLst>
                    <a:cxn ang="0">
                      <a:pos x="T0" y="T1"/>
                    </a:cxn>
                    <a:cxn ang="0">
                      <a:pos x="T2" y="T3"/>
                    </a:cxn>
                    <a:cxn ang="0">
                      <a:pos x="T4" y="T5"/>
                    </a:cxn>
                    <a:cxn ang="0">
                      <a:pos x="T6" y="T7"/>
                    </a:cxn>
                    <a:cxn ang="0">
                      <a:pos x="T8" y="T9"/>
                    </a:cxn>
                  </a:cxnLst>
                  <a:rect l="0" t="0" r="r" b="b"/>
                  <a:pathLst>
                    <a:path w="22" h="7">
                      <a:moveTo>
                        <a:pt x="0" y="7"/>
                      </a:moveTo>
                      <a:cubicBezTo>
                        <a:pt x="22" y="7"/>
                        <a:pt x="22" y="7"/>
                        <a:pt x="22" y="7"/>
                      </a:cubicBezTo>
                      <a:cubicBezTo>
                        <a:pt x="22" y="4"/>
                        <a:pt x="22" y="2"/>
                        <a:pt x="22" y="0"/>
                      </a:cubicBezTo>
                      <a:cubicBezTo>
                        <a:pt x="0" y="0"/>
                        <a:pt x="0" y="0"/>
                        <a:pt x="0" y="0"/>
                      </a:cubicBezTo>
                      <a:lnTo>
                        <a:pt x="0" y="7"/>
                      </a:lnTo>
                      <a:close/>
                    </a:path>
                  </a:pathLst>
                </a:custGeom>
                <a:solidFill>
                  <a:srgbClr val="ACACAC"/>
                </a:solidFill>
                <a:ln>
                  <a:noFill/>
                </a:ln>
                <a:effectLst/>
                <a:extLst>
                  <a:ext uri="{91240B29-F687-4F45-9708-019B960494DF}">
                    <a14:hiddenLine xmlns:a14="http://schemas.microsoft.com/office/drawing/2010/main" w="9525" cap="flat" cmpd="sng">
                      <a:solidFill>
                        <a:schemeClr val="tx1"/>
                      </a:solidFill>
                      <a:prstDash val="solid"/>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endParaRPr lang="ja-JP" altLang="en-US">
                    <a:latin typeface="Meiryo UI" panose="020B0604030504040204" pitchFamily="50" charset="-128"/>
                    <a:ea typeface="Meiryo UI" panose="020B0604030504040204" pitchFamily="50" charset="-128"/>
                  </a:endParaRPr>
                </a:p>
              </p:txBody>
            </p:sp>
            <p:sp>
              <p:nvSpPr>
                <p:cNvPr id="493" name="Freeform 852">
                  <a:extLst>
                    <a:ext uri="{FF2B5EF4-FFF2-40B4-BE49-F238E27FC236}">
                      <a16:creationId xmlns:a16="http://schemas.microsoft.com/office/drawing/2014/main" id="{9B5BE918-C44F-4173-ACBE-15DEE64B5DBC}"/>
                    </a:ext>
                  </a:extLst>
                </p:cNvPr>
                <p:cNvSpPr>
                  <a:spLocks noChangeAspect="1"/>
                </p:cNvSpPr>
                <p:nvPr/>
              </p:nvSpPr>
              <p:spPr bwMode="gray">
                <a:xfrm>
                  <a:off x="1541" y="1581"/>
                  <a:ext cx="52" cy="14"/>
                </a:xfrm>
                <a:custGeom>
                  <a:avLst/>
                  <a:gdLst>
                    <a:gd name="T0" fmla="*/ 0 w 22"/>
                    <a:gd name="T1" fmla="*/ 6 h 6"/>
                    <a:gd name="T2" fmla="*/ 22 w 22"/>
                    <a:gd name="T3" fmla="*/ 6 h 6"/>
                    <a:gd name="T4" fmla="*/ 22 w 22"/>
                    <a:gd name="T5" fmla="*/ 0 h 6"/>
                    <a:gd name="T6" fmla="*/ 0 w 22"/>
                    <a:gd name="T7" fmla="*/ 0 h 6"/>
                    <a:gd name="T8" fmla="*/ 0 w 22"/>
                    <a:gd name="T9" fmla="*/ 6 h 6"/>
                  </a:gdLst>
                  <a:ahLst/>
                  <a:cxnLst>
                    <a:cxn ang="0">
                      <a:pos x="T0" y="T1"/>
                    </a:cxn>
                    <a:cxn ang="0">
                      <a:pos x="T2" y="T3"/>
                    </a:cxn>
                    <a:cxn ang="0">
                      <a:pos x="T4" y="T5"/>
                    </a:cxn>
                    <a:cxn ang="0">
                      <a:pos x="T6" y="T7"/>
                    </a:cxn>
                    <a:cxn ang="0">
                      <a:pos x="T8" y="T9"/>
                    </a:cxn>
                  </a:cxnLst>
                  <a:rect l="0" t="0" r="r" b="b"/>
                  <a:pathLst>
                    <a:path w="22" h="6">
                      <a:moveTo>
                        <a:pt x="0" y="6"/>
                      </a:moveTo>
                      <a:cubicBezTo>
                        <a:pt x="22" y="6"/>
                        <a:pt x="22" y="6"/>
                        <a:pt x="22" y="6"/>
                      </a:cubicBezTo>
                      <a:cubicBezTo>
                        <a:pt x="22" y="4"/>
                        <a:pt x="22" y="2"/>
                        <a:pt x="22" y="0"/>
                      </a:cubicBezTo>
                      <a:cubicBezTo>
                        <a:pt x="0" y="0"/>
                        <a:pt x="0" y="0"/>
                        <a:pt x="0" y="0"/>
                      </a:cubicBezTo>
                      <a:lnTo>
                        <a:pt x="0" y="6"/>
                      </a:lnTo>
                      <a:close/>
                    </a:path>
                  </a:pathLst>
                </a:custGeom>
                <a:solidFill>
                  <a:srgbClr val="ACACAC"/>
                </a:solidFill>
                <a:ln>
                  <a:noFill/>
                </a:ln>
                <a:effectLst/>
                <a:extLst>
                  <a:ext uri="{91240B29-F687-4F45-9708-019B960494DF}">
                    <a14:hiddenLine xmlns:a14="http://schemas.microsoft.com/office/drawing/2010/main" w="9525" cap="flat" cmpd="sng">
                      <a:solidFill>
                        <a:schemeClr val="tx1"/>
                      </a:solidFill>
                      <a:prstDash val="solid"/>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endParaRPr lang="ja-JP" altLang="en-US">
                    <a:latin typeface="Meiryo UI" panose="020B0604030504040204" pitchFamily="50" charset="-128"/>
                    <a:ea typeface="Meiryo UI" panose="020B0604030504040204" pitchFamily="50" charset="-128"/>
                  </a:endParaRPr>
                </a:p>
              </p:txBody>
            </p:sp>
            <p:sp>
              <p:nvSpPr>
                <p:cNvPr id="494" name="Freeform 853">
                  <a:extLst>
                    <a:ext uri="{FF2B5EF4-FFF2-40B4-BE49-F238E27FC236}">
                      <a16:creationId xmlns:a16="http://schemas.microsoft.com/office/drawing/2014/main" id="{8E207846-A365-4D18-A5DE-2D5BE14DB47A}"/>
                    </a:ext>
                  </a:extLst>
                </p:cNvPr>
                <p:cNvSpPr>
                  <a:spLocks noChangeAspect="1"/>
                </p:cNvSpPr>
                <p:nvPr/>
              </p:nvSpPr>
              <p:spPr bwMode="gray">
                <a:xfrm>
                  <a:off x="1541" y="1617"/>
                  <a:ext cx="52" cy="16"/>
                </a:xfrm>
                <a:custGeom>
                  <a:avLst/>
                  <a:gdLst>
                    <a:gd name="T0" fmla="*/ 0 w 22"/>
                    <a:gd name="T1" fmla="*/ 7 h 7"/>
                    <a:gd name="T2" fmla="*/ 22 w 22"/>
                    <a:gd name="T3" fmla="*/ 7 h 7"/>
                    <a:gd name="T4" fmla="*/ 22 w 22"/>
                    <a:gd name="T5" fmla="*/ 0 h 7"/>
                    <a:gd name="T6" fmla="*/ 0 w 22"/>
                    <a:gd name="T7" fmla="*/ 0 h 7"/>
                    <a:gd name="T8" fmla="*/ 0 w 22"/>
                    <a:gd name="T9" fmla="*/ 7 h 7"/>
                  </a:gdLst>
                  <a:ahLst/>
                  <a:cxnLst>
                    <a:cxn ang="0">
                      <a:pos x="T0" y="T1"/>
                    </a:cxn>
                    <a:cxn ang="0">
                      <a:pos x="T2" y="T3"/>
                    </a:cxn>
                    <a:cxn ang="0">
                      <a:pos x="T4" y="T5"/>
                    </a:cxn>
                    <a:cxn ang="0">
                      <a:pos x="T6" y="T7"/>
                    </a:cxn>
                    <a:cxn ang="0">
                      <a:pos x="T8" y="T9"/>
                    </a:cxn>
                  </a:cxnLst>
                  <a:rect l="0" t="0" r="r" b="b"/>
                  <a:pathLst>
                    <a:path w="22" h="7">
                      <a:moveTo>
                        <a:pt x="0" y="7"/>
                      </a:moveTo>
                      <a:cubicBezTo>
                        <a:pt x="22" y="7"/>
                        <a:pt x="22" y="7"/>
                        <a:pt x="22" y="7"/>
                      </a:cubicBezTo>
                      <a:cubicBezTo>
                        <a:pt x="22" y="5"/>
                        <a:pt x="22" y="2"/>
                        <a:pt x="22" y="0"/>
                      </a:cubicBezTo>
                      <a:cubicBezTo>
                        <a:pt x="0" y="0"/>
                        <a:pt x="0" y="0"/>
                        <a:pt x="0" y="0"/>
                      </a:cubicBezTo>
                      <a:lnTo>
                        <a:pt x="0" y="7"/>
                      </a:lnTo>
                      <a:close/>
                    </a:path>
                  </a:pathLst>
                </a:custGeom>
                <a:solidFill>
                  <a:srgbClr val="ACACAC"/>
                </a:solidFill>
                <a:ln>
                  <a:noFill/>
                </a:ln>
                <a:effectLst/>
                <a:extLst>
                  <a:ext uri="{91240B29-F687-4F45-9708-019B960494DF}">
                    <a14:hiddenLine xmlns:a14="http://schemas.microsoft.com/office/drawing/2010/main" w="9525" cap="flat" cmpd="sng">
                      <a:solidFill>
                        <a:schemeClr val="tx1"/>
                      </a:solidFill>
                      <a:prstDash val="solid"/>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endParaRPr lang="ja-JP" altLang="en-US">
                    <a:latin typeface="Meiryo UI" panose="020B0604030504040204" pitchFamily="50" charset="-128"/>
                    <a:ea typeface="Meiryo UI" panose="020B0604030504040204" pitchFamily="50" charset="-128"/>
                  </a:endParaRPr>
                </a:p>
              </p:txBody>
            </p:sp>
            <p:sp>
              <p:nvSpPr>
                <p:cNvPr id="495" name="Freeform 854">
                  <a:extLst>
                    <a:ext uri="{FF2B5EF4-FFF2-40B4-BE49-F238E27FC236}">
                      <a16:creationId xmlns:a16="http://schemas.microsoft.com/office/drawing/2014/main" id="{848B7241-3A48-4C1B-8607-06057E62CF58}"/>
                    </a:ext>
                  </a:extLst>
                </p:cNvPr>
                <p:cNvSpPr>
                  <a:spLocks noChangeAspect="1"/>
                </p:cNvSpPr>
                <p:nvPr/>
              </p:nvSpPr>
              <p:spPr bwMode="gray">
                <a:xfrm>
                  <a:off x="1541" y="1655"/>
                  <a:ext cx="52" cy="16"/>
                </a:xfrm>
                <a:custGeom>
                  <a:avLst/>
                  <a:gdLst>
                    <a:gd name="T0" fmla="*/ 0 w 22"/>
                    <a:gd name="T1" fmla="*/ 7 h 7"/>
                    <a:gd name="T2" fmla="*/ 22 w 22"/>
                    <a:gd name="T3" fmla="*/ 7 h 7"/>
                    <a:gd name="T4" fmla="*/ 22 w 22"/>
                    <a:gd name="T5" fmla="*/ 0 h 7"/>
                    <a:gd name="T6" fmla="*/ 0 w 22"/>
                    <a:gd name="T7" fmla="*/ 0 h 7"/>
                    <a:gd name="T8" fmla="*/ 0 w 22"/>
                    <a:gd name="T9" fmla="*/ 7 h 7"/>
                  </a:gdLst>
                  <a:ahLst/>
                  <a:cxnLst>
                    <a:cxn ang="0">
                      <a:pos x="T0" y="T1"/>
                    </a:cxn>
                    <a:cxn ang="0">
                      <a:pos x="T2" y="T3"/>
                    </a:cxn>
                    <a:cxn ang="0">
                      <a:pos x="T4" y="T5"/>
                    </a:cxn>
                    <a:cxn ang="0">
                      <a:pos x="T6" y="T7"/>
                    </a:cxn>
                    <a:cxn ang="0">
                      <a:pos x="T8" y="T9"/>
                    </a:cxn>
                  </a:cxnLst>
                  <a:rect l="0" t="0" r="r" b="b"/>
                  <a:pathLst>
                    <a:path w="22" h="7">
                      <a:moveTo>
                        <a:pt x="0" y="7"/>
                      </a:moveTo>
                      <a:cubicBezTo>
                        <a:pt x="22" y="7"/>
                        <a:pt x="22" y="7"/>
                        <a:pt x="22" y="7"/>
                      </a:cubicBezTo>
                      <a:cubicBezTo>
                        <a:pt x="22" y="4"/>
                        <a:pt x="22" y="2"/>
                        <a:pt x="22" y="0"/>
                      </a:cubicBezTo>
                      <a:cubicBezTo>
                        <a:pt x="0" y="0"/>
                        <a:pt x="0" y="0"/>
                        <a:pt x="0" y="0"/>
                      </a:cubicBezTo>
                      <a:lnTo>
                        <a:pt x="0" y="7"/>
                      </a:lnTo>
                      <a:close/>
                    </a:path>
                  </a:pathLst>
                </a:custGeom>
                <a:solidFill>
                  <a:srgbClr val="ACACAC"/>
                </a:solidFill>
                <a:ln>
                  <a:noFill/>
                </a:ln>
                <a:effectLst/>
                <a:extLst>
                  <a:ext uri="{91240B29-F687-4F45-9708-019B960494DF}">
                    <a14:hiddenLine xmlns:a14="http://schemas.microsoft.com/office/drawing/2010/main" w="9525" cap="flat" cmpd="sng">
                      <a:solidFill>
                        <a:schemeClr val="tx1"/>
                      </a:solidFill>
                      <a:prstDash val="solid"/>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endParaRPr lang="ja-JP" altLang="en-US">
                    <a:latin typeface="Meiryo UI" panose="020B0604030504040204" pitchFamily="50" charset="-128"/>
                    <a:ea typeface="Meiryo UI" panose="020B0604030504040204" pitchFamily="50" charset="-128"/>
                  </a:endParaRPr>
                </a:p>
              </p:txBody>
            </p:sp>
            <p:sp>
              <p:nvSpPr>
                <p:cNvPr id="496" name="Freeform 855">
                  <a:extLst>
                    <a:ext uri="{FF2B5EF4-FFF2-40B4-BE49-F238E27FC236}">
                      <a16:creationId xmlns:a16="http://schemas.microsoft.com/office/drawing/2014/main" id="{A889D847-1CC3-4AD7-9208-35AE885EDA2D}"/>
                    </a:ext>
                  </a:extLst>
                </p:cNvPr>
                <p:cNvSpPr>
                  <a:spLocks noChangeAspect="1"/>
                </p:cNvSpPr>
                <p:nvPr/>
              </p:nvSpPr>
              <p:spPr bwMode="gray">
                <a:xfrm>
                  <a:off x="1541" y="1692"/>
                  <a:ext cx="52" cy="14"/>
                </a:xfrm>
                <a:custGeom>
                  <a:avLst/>
                  <a:gdLst>
                    <a:gd name="T0" fmla="*/ 0 w 22"/>
                    <a:gd name="T1" fmla="*/ 6 h 6"/>
                    <a:gd name="T2" fmla="*/ 22 w 22"/>
                    <a:gd name="T3" fmla="*/ 6 h 6"/>
                    <a:gd name="T4" fmla="*/ 22 w 22"/>
                    <a:gd name="T5" fmla="*/ 0 h 6"/>
                    <a:gd name="T6" fmla="*/ 0 w 22"/>
                    <a:gd name="T7" fmla="*/ 0 h 6"/>
                    <a:gd name="T8" fmla="*/ 0 w 22"/>
                    <a:gd name="T9" fmla="*/ 6 h 6"/>
                  </a:gdLst>
                  <a:ahLst/>
                  <a:cxnLst>
                    <a:cxn ang="0">
                      <a:pos x="T0" y="T1"/>
                    </a:cxn>
                    <a:cxn ang="0">
                      <a:pos x="T2" y="T3"/>
                    </a:cxn>
                    <a:cxn ang="0">
                      <a:pos x="T4" y="T5"/>
                    </a:cxn>
                    <a:cxn ang="0">
                      <a:pos x="T6" y="T7"/>
                    </a:cxn>
                    <a:cxn ang="0">
                      <a:pos x="T8" y="T9"/>
                    </a:cxn>
                  </a:cxnLst>
                  <a:rect l="0" t="0" r="r" b="b"/>
                  <a:pathLst>
                    <a:path w="22" h="6">
                      <a:moveTo>
                        <a:pt x="0" y="6"/>
                      </a:moveTo>
                      <a:cubicBezTo>
                        <a:pt x="22" y="6"/>
                        <a:pt x="22" y="6"/>
                        <a:pt x="22" y="6"/>
                      </a:cubicBezTo>
                      <a:cubicBezTo>
                        <a:pt x="22" y="4"/>
                        <a:pt x="22" y="2"/>
                        <a:pt x="22" y="0"/>
                      </a:cubicBezTo>
                      <a:cubicBezTo>
                        <a:pt x="0" y="0"/>
                        <a:pt x="0" y="0"/>
                        <a:pt x="0" y="0"/>
                      </a:cubicBezTo>
                      <a:lnTo>
                        <a:pt x="0" y="6"/>
                      </a:lnTo>
                      <a:close/>
                    </a:path>
                  </a:pathLst>
                </a:custGeom>
                <a:solidFill>
                  <a:srgbClr val="ACACAC"/>
                </a:solidFill>
                <a:ln>
                  <a:noFill/>
                </a:ln>
                <a:effectLst/>
                <a:extLst>
                  <a:ext uri="{91240B29-F687-4F45-9708-019B960494DF}">
                    <a14:hiddenLine xmlns:a14="http://schemas.microsoft.com/office/drawing/2010/main" w="9525" cap="flat" cmpd="sng">
                      <a:solidFill>
                        <a:schemeClr val="tx1"/>
                      </a:solidFill>
                      <a:prstDash val="solid"/>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endParaRPr lang="ja-JP" altLang="en-US">
                    <a:latin typeface="Meiryo UI" panose="020B0604030504040204" pitchFamily="50" charset="-128"/>
                    <a:ea typeface="Meiryo UI" panose="020B0604030504040204" pitchFamily="50" charset="-128"/>
                  </a:endParaRPr>
                </a:p>
              </p:txBody>
            </p:sp>
            <p:sp>
              <p:nvSpPr>
                <p:cNvPr id="497" name="Freeform 856">
                  <a:extLst>
                    <a:ext uri="{FF2B5EF4-FFF2-40B4-BE49-F238E27FC236}">
                      <a16:creationId xmlns:a16="http://schemas.microsoft.com/office/drawing/2014/main" id="{1B73ABF7-02FA-46B4-B769-DF3F86DA6C81}"/>
                    </a:ext>
                  </a:extLst>
                </p:cNvPr>
                <p:cNvSpPr>
                  <a:spLocks noChangeAspect="1"/>
                </p:cNvSpPr>
                <p:nvPr/>
              </p:nvSpPr>
              <p:spPr bwMode="gray">
                <a:xfrm>
                  <a:off x="1541" y="1728"/>
                  <a:ext cx="52" cy="16"/>
                </a:xfrm>
                <a:custGeom>
                  <a:avLst/>
                  <a:gdLst>
                    <a:gd name="T0" fmla="*/ 0 w 22"/>
                    <a:gd name="T1" fmla="*/ 7 h 7"/>
                    <a:gd name="T2" fmla="*/ 22 w 22"/>
                    <a:gd name="T3" fmla="*/ 7 h 7"/>
                    <a:gd name="T4" fmla="*/ 22 w 22"/>
                    <a:gd name="T5" fmla="*/ 0 h 7"/>
                    <a:gd name="T6" fmla="*/ 0 w 22"/>
                    <a:gd name="T7" fmla="*/ 0 h 7"/>
                    <a:gd name="T8" fmla="*/ 0 w 22"/>
                    <a:gd name="T9" fmla="*/ 7 h 7"/>
                  </a:gdLst>
                  <a:ahLst/>
                  <a:cxnLst>
                    <a:cxn ang="0">
                      <a:pos x="T0" y="T1"/>
                    </a:cxn>
                    <a:cxn ang="0">
                      <a:pos x="T2" y="T3"/>
                    </a:cxn>
                    <a:cxn ang="0">
                      <a:pos x="T4" y="T5"/>
                    </a:cxn>
                    <a:cxn ang="0">
                      <a:pos x="T6" y="T7"/>
                    </a:cxn>
                    <a:cxn ang="0">
                      <a:pos x="T8" y="T9"/>
                    </a:cxn>
                  </a:cxnLst>
                  <a:rect l="0" t="0" r="r" b="b"/>
                  <a:pathLst>
                    <a:path w="22" h="7">
                      <a:moveTo>
                        <a:pt x="0" y="7"/>
                      </a:moveTo>
                      <a:cubicBezTo>
                        <a:pt x="22" y="7"/>
                        <a:pt x="22" y="7"/>
                        <a:pt x="22" y="7"/>
                      </a:cubicBezTo>
                      <a:cubicBezTo>
                        <a:pt x="22" y="5"/>
                        <a:pt x="22" y="2"/>
                        <a:pt x="22" y="0"/>
                      </a:cubicBezTo>
                      <a:cubicBezTo>
                        <a:pt x="0" y="0"/>
                        <a:pt x="0" y="0"/>
                        <a:pt x="0" y="0"/>
                      </a:cubicBezTo>
                      <a:lnTo>
                        <a:pt x="0" y="7"/>
                      </a:lnTo>
                      <a:close/>
                    </a:path>
                  </a:pathLst>
                </a:custGeom>
                <a:solidFill>
                  <a:srgbClr val="ACACAC"/>
                </a:solidFill>
                <a:ln>
                  <a:noFill/>
                </a:ln>
                <a:effectLst/>
                <a:extLst>
                  <a:ext uri="{91240B29-F687-4F45-9708-019B960494DF}">
                    <a14:hiddenLine xmlns:a14="http://schemas.microsoft.com/office/drawing/2010/main" w="9525" cap="flat" cmpd="sng">
                      <a:solidFill>
                        <a:schemeClr val="tx1"/>
                      </a:solidFill>
                      <a:prstDash val="solid"/>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endParaRPr lang="ja-JP" altLang="en-US">
                    <a:latin typeface="Meiryo UI" panose="020B0604030504040204" pitchFamily="50" charset="-128"/>
                    <a:ea typeface="Meiryo UI" panose="020B0604030504040204" pitchFamily="50" charset="-128"/>
                  </a:endParaRPr>
                </a:p>
              </p:txBody>
            </p:sp>
            <p:sp>
              <p:nvSpPr>
                <p:cNvPr id="498" name="Freeform 857">
                  <a:extLst>
                    <a:ext uri="{FF2B5EF4-FFF2-40B4-BE49-F238E27FC236}">
                      <a16:creationId xmlns:a16="http://schemas.microsoft.com/office/drawing/2014/main" id="{3FFE81A3-C0C3-4D5D-938C-CB00297B44D8}"/>
                    </a:ext>
                  </a:extLst>
                </p:cNvPr>
                <p:cNvSpPr>
                  <a:spLocks noChangeAspect="1"/>
                </p:cNvSpPr>
                <p:nvPr/>
              </p:nvSpPr>
              <p:spPr bwMode="gray">
                <a:xfrm>
                  <a:off x="1541" y="1766"/>
                  <a:ext cx="52" cy="14"/>
                </a:xfrm>
                <a:custGeom>
                  <a:avLst/>
                  <a:gdLst>
                    <a:gd name="T0" fmla="*/ 0 w 22"/>
                    <a:gd name="T1" fmla="*/ 6 h 6"/>
                    <a:gd name="T2" fmla="*/ 22 w 22"/>
                    <a:gd name="T3" fmla="*/ 6 h 6"/>
                    <a:gd name="T4" fmla="*/ 22 w 22"/>
                    <a:gd name="T5" fmla="*/ 0 h 6"/>
                    <a:gd name="T6" fmla="*/ 0 w 22"/>
                    <a:gd name="T7" fmla="*/ 0 h 6"/>
                    <a:gd name="T8" fmla="*/ 0 w 22"/>
                    <a:gd name="T9" fmla="*/ 6 h 6"/>
                  </a:gdLst>
                  <a:ahLst/>
                  <a:cxnLst>
                    <a:cxn ang="0">
                      <a:pos x="T0" y="T1"/>
                    </a:cxn>
                    <a:cxn ang="0">
                      <a:pos x="T2" y="T3"/>
                    </a:cxn>
                    <a:cxn ang="0">
                      <a:pos x="T4" y="T5"/>
                    </a:cxn>
                    <a:cxn ang="0">
                      <a:pos x="T6" y="T7"/>
                    </a:cxn>
                    <a:cxn ang="0">
                      <a:pos x="T8" y="T9"/>
                    </a:cxn>
                  </a:cxnLst>
                  <a:rect l="0" t="0" r="r" b="b"/>
                  <a:pathLst>
                    <a:path w="22" h="6">
                      <a:moveTo>
                        <a:pt x="0" y="6"/>
                      </a:moveTo>
                      <a:cubicBezTo>
                        <a:pt x="22" y="6"/>
                        <a:pt x="22" y="6"/>
                        <a:pt x="22" y="6"/>
                      </a:cubicBezTo>
                      <a:cubicBezTo>
                        <a:pt x="22" y="4"/>
                        <a:pt x="22" y="2"/>
                        <a:pt x="22" y="0"/>
                      </a:cubicBezTo>
                      <a:cubicBezTo>
                        <a:pt x="0" y="0"/>
                        <a:pt x="0" y="0"/>
                        <a:pt x="0" y="0"/>
                      </a:cubicBezTo>
                      <a:lnTo>
                        <a:pt x="0" y="6"/>
                      </a:lnTo>
                      <a:close/>
                    </a:path>
                  </a:pathLst>
                </a:custGeom>
                <a:solidFill>
                  <a:srgbClr val="ACACAC"/>
                </a:solidFill>
                <a:ln>
                  <a:noFill/>
                </a:ln>
                <a:effectLst/>
                <a:extLst>
                  <a:ext uri="{91240B29-F687-4F45-9708-019B960494DF}">
                    <a14:hiddenLine xmlns:a14="http://schemas.microsoft.com/office/drawing/2010/main" w="9525" cap="flat" cmpd="sng">
                      <a:solidFill>
                        <a:schemeClr val="tx1"/>
                      </a:solidFill>
                      <a:prstDash val="solid"/>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endParaRPr lang="ja-JP" altLang="en-US">
                    <a:latin typeface="Meiryo UI" panose="020B0604030504040204" pitchFamily="50" charset="-128"/>
                    <a:ea typeface="Meiryo UI" panose="020B0604030504040204" pitchFamily="50" charset="-128"/>
                  </a:endParaRPr>
                </a:p>
              </p:txBody>
            </p:sp>
            <p:sp>
              <p:nvSpPr>
                <p:cNvPr id="499" name="Freeform 858">
                  <a:extLst>
                    <a:ext uri="{FF2B5EF4-FFF2-40B4-BE49-F238E27FC236}">
                      <a16:creationId xmlns:a16="http://schemas.microsoft.com/office/drawing/2014/main" id="{6FD5C2D7-9159-4C0D-9B64-F8E034D8B532}"/>
                    </a:ext>
                  </a:extLst>
                </p:cNvPr>
                <p:cNvSpPr>
                  <a:spLocks noChangeAspect="1"/>
                </p:cNvSpPr>
                <p:nvPr/>
              </p:nvSpPr>
              <p:spPr bwMode="gray">
                <a:xfrm>
                  <a:off x="1541" y="1801"/>
                  <a:ext cx="52" cy="17"/>
                </a:xfrm>
                <a:custGeom>
                  <a:avLst/>
                  <a:gdLst>
                    <a:gd name="T0" fmla="*/ 0 w 22"/>
                    <a:gd name="T1" fmla="*/ 7 h 7"/>
                    <a:gd name="T2" fmla="*/ 22 w 22"/>
                    <a:gd name="T3" fmla="*/ 7 h 7"/>
                    <a:gd name="T4" fmla="*/ 22 w 22"/>
                    <a:gd name="T5" fmla="*/ 0 h 7"/>
                    <a:gd name="T6" fmla="*/ 0 w 22"/>
                    <a:gd name="T7" fmla="*/ 0 h 7"/>
                    <a:gd name="T8" fmla="*/ 0 w 22"/>
                    <a:gd name="T9" fmla="*/ 7 h 7"/>
                  </a:gdLst>
                  <a:ahLst/>
                  <a:cxnLst>
                    <a:cxn ang="0">
                      <a:pos x="T0" y="T1"/>
                    </a:cxn>
                    <a:cxn ang="0">
                      <a:pos x="T2" y="T3"/>
                    </a:cxn>
                    <a:cxn ang="0">
                      <a:pos x="T4" y="T5"/>
                    </a:cxn>
                    <a:cxn ang="0">
                      <a:pos x="T6" y="T7"/>
                    </a:cxn>
                    <a:cxn ang="0">
                      <a:pos x="T8" y="T9"/>
                    </a:cxn>
                  </a:cxnLst>
                  <a:rect l="0" t="0" r="r" b="b"/>
                  <a:pathLst>
                    <a:path w="22" h="7">
                      <a:moveTo>
                        <a:pt x="0" y="7"/>
                      </a:moveTo>
                      <a:cubicBezTo>
                        <a:pt x="22" y="7"/>
                        <a:pt x="22" y="7"/>
                        <a:pt x="22" y="7"/>
                      </a:cubicBezTo>
                      <a:cubicBezTo>
                        <a:pt x="22" y="5"/>
                        <a:pt x="22" y="3"/>
                        <a:pt x="22" y="0"/>
                      </a:cubicBezTo>
                      <a:cubicBezTo>
                        <a:pt x="0" y="0"/>
                        <a:pt x="0" y="0"/>
                        <a:pt x="0" y="0"/>
                      </a:cubicBezTo>
                      <a:lnTo>
                        <a:pt x="0" y="7"/>
                      </a:lnTo>
                      <a:close/>
                    </a:path>
                  </a:pathLst>
                </a:custGeom>
                <a:solidFill>
                  <a:srgbClr val="ACACAC"/>
                </a:solidFill>
                <a:ln>
                  <a:noFill/>
                </a:ln>
                <a:effectLst/>
                <a:extLst>
                  <a:ext uri="{91240B29-F687-4F45-9708-019B960494DF}">
                    <a14:hiddenLine xmlns:a14="http://schemas.microsoft.com/office/drawing/2010/main" w="9525" cap="flat" cmpd="sng">
                      <a:solidFill>
                        <a:schemeClr val="tx1"/>
                      </a:solidFill>
                      <a:prstDash val="solid"/>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endParaRPr lang="ja-JP" altLang="en-US">
                    <a:latin typeface="Meiryo UI" panose="020B0604030504040204" pitchFamily="50" charset="-128"/>
                    <a:ea typeface="Meiryo UI" panose="020B0604030504040204" pitchFamily="50" charset="-128"/>
                  </a:endParaRPr>
                </a:p>
              </p:txBody>
            </p:sp>
            <p:sp>
              <p:nvSpPr>
                <p:cNvPr id="500" name="Freeform 859">
                  <a:extLst>
                    <a:ext uri="{FF2B5EF4-FFF2-40B4-BE49-F238E27FC236}">
                      <a16:creationId xmlns:a16="http://schemas.microsoft.com/office/drawing/2014/main" id="{427E925F-0BB0-4A2D-9CC2-0004526B2AE9}"/>
                    </a:ext>
                  </a:extLst>
                </p:cNvPr>
                <p:cNvSpPr>
                  <a:spLocks noChangeAspect="1"/>
                </p:cNvSpPr>
                <p:nvPr/>
              </p:nvSpPr>
              <p:spPr bwMode="gray">
                <a:xfrm>
                  <a:off x="1541" y="1839"/>
                  <a:ext cx="52" cy="16"/>
                </a:xfrm>
                <a:custGeom>
                  <a:avLst/>
                  <a:gdLst>
                    <a:gd name="T0" fmla="*/ 0 w 22"/>
                    <a:gd name="T1" fmla="*/ 7 h 7"/>
                    <a:gd name="T2" fmla="*/ 22 w 22"/>
                    <a:gd name="T3" fmla="*/ 7 h 7"/>
                    <a:gd name="T4" fmla="*/ 22 w 22"/>
                    <a:gd name="T5" fmla="*/ 0 h 7"/>
                    <a:gd name="T6" fmla="*/ 0 w 22"/>
                    <a:gd name="T7" fmla="*/ 0 h 7"/>
                    <a:gd name="T8" fmla="*/ 0 w 22"/>
                    <a:gd name="T9" fmla="*/ 7 h 7"/>
                  </a:gdLst>
                  <a:ahLst/>
                  <a:cxnLst>
                    <a:cxn ang="0">
                      <a:pos x="T0" y="T1"/>
                    </a:cxn>
                    <a:cxn ang="0">
                      <a:pos x="T2" y="T3"/>
                    </a:cxn>
                    <a:cxn ang="0">
                      <a:pos x="T4" y="T5"/>
                    </a:cxn>
                    <a:cxn ang="0">
                      <a:pos x="T6" y="T7"/>
                    </a:cxn>
                    <a:cxn ang="0">
                      <a:pos x="T8" y="T9"/>
                    </a:cxn>
                  </a:cxnLst>
                  <a:rect l="0" t="0" r="r" b="b"/>
                  <a:pathLst>
                    <a:path w="22" h="7">
                      <a:moveTo>
                        <a:pt x="0" y="7"/>
                      </a:moveTo>
                      <a:cubicBezTo>
                        <a:pt x="22" y="7"/>
                        <a:pt x="22" y="7"/>
                        <a:pt x="22" y="7"/>
                      </a:cubicBezTo>
                      <a:cubicBezTo>
                        <a:pt x="22" y="5"/>
                        <a:pt x="22" y="2"/>
                        <a:pt x="22" y="0"/>
                      </a:cubicBezTo>
                      <a:cubicBezTo>
                        <a:pt x="0" y="0"/>
                        <a:pt x="0" y="0"/>
                        <a:pt x="0" y="0"/>
                      </a:cubicBezTo>
                      <a:lnTo>
                        <a:pt x="0" y="7"/>
                      </a:lnTo>
                      <a:close/>
                    </a:path>
                  </a:pathLst>
                </a:custGeom>
                <a:solidFill>
                  <a:srgbClr val="ACACAC"/>
                </a:solidFill>
                <a:ln>
                  <a:noFill/>
                </a:ln>
                <a:effectLst/>
                <a:extLst>
                  <a:ext uri="{91240B29-F687-4F45-9708-019B960494DF}">
                    <a14:hiddenLine xmlns:a14="http://schemas.microsoft.com/office/drawing/2010/main" w="9525" cap="flat" cmpd="sng">
                      <a:solidFill>
                        <a:schemeClr val="tx1"/>
                      </a:solidFill>
                      <a:prstDash val="solid"/>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endParaRPr lang="ja-JP" altLang="en-US">
                    <a:latin typeface="Meiryo UI" panose="020B0604030504040204" pitchFamily="50" charset="-128"/>
                    <a:ea typeface="Meiryo UI" panose="020B0604030504040204" pitchFamily="50" charset="-128"/>
                  </a:endParaRPr>
                </a:p>
              </p:txBody>
            </p:sp>
            <p:sp>
              <p:nvSpPr>
                <p:cNvPr id="501" name="Freeform 860">
                  <a:extLst>
                    <a:ext uri="{FF2B5EF4-FFF2-40B4-BE49-F238E27FC236}">
                      <a16:creationId xmlns:a16="http://schemas.microsoft.com/office/drawing/2014/main" id="{43802A6B-6ADC-4695-857D-CCDB3895A9A3}"/>
                    </a:ext>
                  </a:extLst>
                </p:cNvPr>
                <p:cNvSpPr>
                  <a:spLocks noChangeAspect="1"/>
                </p:cNvSpPr>
                <p:nvPr/>
              </p:nvSpPr>
              <p:spPr bwMode="gray">
                <a:xfrm>
                  <a:off x="1541" y="1877"/>
                  <a:ext cx="52" cy="14"/>
                </a:xfrm>
                <a:custGeom>
                  <a:avLst/>
                  <a:gdLst>
                    <a:gd name="T0" fmla="*/ 0 w 22"/>
                    <a:gd name="T1" fmla="*/ 6 h 6"/>
                    <a:gd name="T2" fmla="*/ 22 w 22"/>
                    <a:gd name="T3" fmla="*/ 6 h 6"/>
                    <a:gd name="T4" fmla="*/ 22 w 22"/>
                    <a:gd name="T5" fmla="*/ 0 h 6"/>
                    <a:gd name="T6" fmla="*/ 0 w 22"/>
                    <a:gd name="T7" fmla="*/ 0 h 6"/>
                    <a:gd name="T8" fmla="*/ 0 w 22"/>
                    <a:gd name="T9" fmla="*/ 6 h 6"/>
                  </a:gdLst>
                  <a:ahLst/>
                  <a:cxnLst>
                    <a:cxn ang="0">
                      <a:pos x="T0" y="T1"/>
                    </a:cxn>
                    <a:cxn ang="0">
                      <a:pos x="T2" y="T3"/>
                    </a:cxn>
                    <a:cxn ang="0">
                      <a:pos x="T4" y="T5"/>
                    </a:cxn>
                    <a:cxn ang="0">
                      <a:pos x="T6" y="T7"/>
                    </a:cxn>
                    <a:cxn ang="0">
                      <a:pos x="T8" y="T9"/>
                    </a:cxn>
                  </a:cxnLst>
                  <a:rect l="0" t="0" r="r" b="b"/>
                  <a:pathLst>
                    <a:path w="22" h="6">
                      <a:moveTo>
                        <a:pt x="0" y="6"/>
                      </a:moveTo>
                      <a:cubicBezTo>
                        <a:pt x="22" y="6"/>
                        <a:pt x="22" y="6"/>
                        <a:pt x="22" y="6"/>
                      </a:cubicBezTo>
                      <a:cubicBezTo>
                        <a:pt x="22" y="4"/>
                        <a:pt x="22" y="2"/>
                        <a:pt x="22" y="0"/>
                      </a:cubicBezTo>
                      <a:cubicBezTo>
                        <a:pt x="0" y="0"/>
                        <a:pt x="0" y="0"/>
                        <a:pt x="0" y="0"/>
                      </a:cubicBezTo>
                      <a:lnTo>
                        <a:pt x="0" y="6"/>
                      </a:lnTo>
                      <a:close/>
                    </a:path>
                  </a:pathLst>
                </a:custGeom>
                <a:solidFill>
                  <a:srgbClr val="ACACAC"/>
                </a:solidFill>
                <a:ln>
                  <a:noFill/>
                </a:ln>
                <a:effectLst/>
                <a:extLst>
                  <a:ext uri="{91240B29-F687-4F45-9708-019B960494DF}">
                    <a14:hiddenLine xmlns:a14="http://schemas.microsoft.com/office/drawing/2010/main" w="9525" cap="flat" cmpd="sng">
                      <a:solidFill>
                        <a:schemeClr val="tx1"/>
                      </a:solidFill>
                      <a:prstDash val="solid"/>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endParaRPr lang="ja-JP" altLang="en-US">
                    <a:latin typeface="Meiryo UI" panose="020B0604030504040204" pitchFamily="50" charset="-128"/>
                    <a:ea typeface="Meiryo UI" panose="020B0604030504040204" pitchFamily="50" charset="-128"/>
                  </a:endParaRPr>
                </a:p>
              </p:txBody>
            </p:sp>
            <p:sp>
              <p:nvSpPr>
                <p:cNvPr id="502" name="Freeform 861">
                  <a:extLst>
                    <a:ext uri="{FF2B5EF4-FFF2-40B4-BE49-F238E27FC236}">
                      <a16:creationId xmlns:a16="http://schemas.microsoft.com/office/drawing/2014/main" id="{EF1AB254-0407-4255-B8F2-10EE6FDCEA45}"/>
                    </a:ext>
                  </a:extLst>
                </p:cNvPr>
                <p:cNvSpPr>
                  <a:spLocks noChangeAspect="1"/>
                </p:cNvSpPr>
                <p:nvPr/>
              </p:nvSpPr>
              <p:spPr bwMode="gray">
                <a:xfrm>
                  <a:off x="1382" y="1912"/>
                  <a:ext cx="52" cy="17"/>
                </a:xfrm>
                <a:custGeom>
                  <a:avLst/>
                  <a:gdLst>
                    <a:gd name="T0" fmla="*/ 22 w 22"/>
                    <a:gd name="T1" fmla="*/ 0 h 7"/>
                    <a:gd name="T2" fmla="*/ 0 w 22"/>
                    <a:gd name="T3" fmla="*/ 0 h 7"/>
                    <a:gd name="T4" fmla="*/ 0 w 22"/>
                    <a:gd name="T5" fmla="*/ 7 h 7"/>
                    <a:gd name="T6" fmla="*/ 22 w 22"/>
                    <a:gd name="T7" fmla="*/ 7 h 7"/>
                    <a:gd name="T8" fmla="*/ 22 w 22"/>
                    <a:gd name="T9" fmla="*/ 0 h 7"/>
                  </a:gdLst>
                  <a:ahLst/>
                  <a:cxnLst>
                    <a:cxn ang="0">
                      <a:pos x="T0" y="T1"/>
                    </a:cxn>
                    <a:cxn ang="0">
                      <a:pos x="T2" y="T3"/>
                    </a:cxn>
                    <a:cxn ang="0">
                      <a:pos x="T4" y="T5"/>
                    </a:cxn>
                    <a:cxn ang="0">
                      <a:pos x="T6" y="T7"/>
                    </a:cxn>
                    <a:cxn ang="0">
                      <a:pos x="T8" y="T9"/>
                    </a:cxn>
                  </a:cxnLst>
                  <a:rect l="0" t="0" r="r" b="b"/>
                  <a:pathLst>
                    <a:path w="22" h="7">
                      <a:moveTo>
                        <a:pt x="22" y="0"/>
                      </a:moveTo>
                      <a:cubicBezTo>
                        <a:pt x="0" y="0"/>
                        <a:pt x="0" y="0"/>
                        <a:pt x="0" y="0"/>
                      </a:cubicBezTo>
                      <a:cubicBezTo>
                        <a:pt x="0" y="3"/>
                        <a:pt x="0" y="5"/>
                        <a:pt x="0" y="7"/>
                      </a:cubicBezTo>
                      <a:cubicBezTo>
                        <a:pt x="22" y="7"/>
                        <a:pt x="22" y="7"/>
                        <a:pt x="22" y="7"/>
                      </a:cubicBezTo>
                      <a:lnTo>
                        <a:pt x="22" y="0"/>
                      </a:lnTo>
                      <a:close/>
                    </a:path>
                  </a:pathLst>
                </a:custGeom>
                <a:solidFill>
                  <a:srgbClr val="ACACAC"/>
                </a:solidFill>
                <a:ln>
                  <a:noFill/>
                </a:ln>
                <a:effectLst/>
                <a:extLst>
                  <a:ext uri="{91240B29-F687-4F45-9708-019B960494DF}">
                    <a14:hiddenLine xmlns:a14="http://schemas.microsoft.com/office/drawing/2010/main" w="9525" cap="flat" cmpd="sng">
                      <a:solidFill>
                        <a:schemeClr val="tx1"/>
                      </a:solidFill>
                      <a:prstDash val="solid"/>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endParaRPr lang="ja-JP" altLang="en-US">
                    <a:latin typeface="Meiryo UI" panose="020B0604030504040204" pitchFamily="50" charset="-128"/>
                    <a:ea typeface="Meiryo UI" panose="020B0604030504040204" pitchFamily="50" charset="-128"/>
                  </a:endParaRPr>
                </a:p>
              </p:txBody>
            </p:sp>
            <p:sp>
              <p:nvSpPr>
                <p:cNvPr id="503" name="Freeform 862">
                  <a:extLst>
                    <a:ext uri="{FF2B5EF4-FFF2-40B4-BE49-F238E27FC236}">
                      <a16:creationId xmlns:a16="http://schemas.microsoft.com/office/drawing/2014/main" id="{1993F955-FFC4-4EB7-B802-7025D9C4D809}"/>
                    </a:ext>
                  </a:extLst>
                </p:cNvPr>
                <p:cNvSpPr>
                  <a:spLocks noChangeAspect="1"/>
                </p:cNvSpPr>
                <p:nvPr/>
              </p:nvSpPr>
              <p:spPr bwMode="gray">
                <a:xfrm>
                  <a:off x="1541" y="1912"/>
                  <a:ext cx="52" cy="17"/>
                </a:xfrm>
                <a:custGeom>
                  <a:avLst/>
                  <a:gdLst>
                    <a:gd name="T0" fmla="*/ 0 w 22"/>
                    <a:gd name="T1" fmla="*/ 7 h 7"/>
                    <a:gd name="T2" fmla="*/ 22 w 22"/>
                    <a:gd name="T3" fmla="*/ 7 h 7"/>
                    <a:gd name="T4" fmla="*/ 22 w 22"/>
                    <a:gd name="T5" fmla="*/ 0 h 7"/>
                    <a:gd name="T6" fmla="*/ 0 w 22"/>
                    <a:gd name="T7" fmla="*/ 0 h 7"/>
                    <a:gd name="T8" fmla="*/ 0 w 22"/>
                    <a:gd name="T9" fmla="*/ 7 h 7"/>
                  </a:gdLst>
                  <a:ahLst/>
                  <a:cxnLst>
                    <a:cxn ang="0">
                      <a:pos x="T0" y="T1"/>
                    </a:cxn>
                    <a:cxn ang="0">
                      <a:pos x="T2" y="T3"/>
                    </a:cxn>
                    <a:cxn ang="0">
                      <a:pos x="T4" y="T5"/>
                    </a:cxn>
                    <a:cxn ang="0">
                      <a:pos x="T6" y="T7"/>
                    </a:cxn>
                    <a:cxn ang="0">
                      <a:pos x="T8" y="T9"/>
                    </a:cxn>
                  </a:cxnLst>
                  <a:rect l="0" t="0" r="r" b="b"/>
                  <a:pathLst>
                    <a:path w="22" h="7">
                      <a:moveTo>
                        <a:pt x="0" y="7"/>
                      </a:moveTo>
                      <a:cubicBezTo>
                        <a:pt x="22" y="7"/>
                        <a:pt x="22" y="7"/>
                        <a:pt x="22" y="7"/>
                      </a:cubicBezTo>
                      <a:cubicBezTo>
                        <a:pt x="22" y="5"/>
                        <a:pt x="22" y="3"/>
                        <a:pt x="22" y="0"/>
                      </a:cubicBezTo>
                      <a:cubicBezTo>
                        <a:pt x="0" y="0"/>
                        <a:pt x="0" y="0"/>
                        <a:pt x="0" y="0"/>
                      </a:cubicBezTo>
                      <a:lnTo>
                        <a:pt x="0" y="7"/>
                      </a:lnTo>
                      <a:close/>
                    </a:path>
                  </a:pathLst>
                </a:custGeom>
                <a:solidFill>
                  <a:srgbClr val="ACACAC"/>
                </a:solidFill>
                <a:ln>
                  <a:noFill/>
                </a:ln>
                <a:effectLst/>
                <a:extLst>
                  <a:ext uri="{91240B29-F687-4F45-9708-019B960494DF}">
                    <a14:hiddenLine xmlns:a14="http://schemas.microsoft.com/office/drawing/2010/main" w="9525" cap="flat" cmpd="sng">
                      <a:solidFill>
                        <a:schemeClr val="tx1"/>
                      </a:solidFill>
                      <a:prstDash val="solid"/>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endParaRPr lang="ja-JP" altLang="en-US">
                    <a:latin typeface="Meiryo UI" panose="020B0604030504040204" pitchFamily="50" charset="-128"/>
                    <a:ea typeface="Meiryo UI" panose="020B0604030504040204" pitchFamily="50" charset="-128"/>
                  </a:endParaRPr>
                </a:p>
              </p:txBody>
            </p:sp>
          </p:grpSp>
          <p:grpSp>
            <p:nvGrpSpPr>
              <p:cNvPr id="428" name="Group 863">
                <a:extLst>
                  <a:ext uri="{FF2B5EF4-FFF2-40B4-BE49-F238E27FC236}">
                    <a16:creationId xmlns:a16="http://schemas.microsoft.com/office/drawing/2014/main" id="{AD71D8C3-0BD9-4DF5-9961-F9ABD559BE4A}"/>
                  </a:ext>
                </a:extLst>
              </p:cNvPr>
              <p:cNvGrpSpPr>
                <a:grpSpLocks noChangeAspect="1"/>
              </p:cNvGrpSpPr>
              <p:nvPr/>
            </p:nvGrpSpPr>
            <p:grpSpPr bwMode="auto">
              <a:xfrm>
                <a:off x="1382" y="1017"/>
                <a:ext cx="211" cy="760"/>
                <a:chOff x="1685" y="2898"/>
                <a:chExt cx="211" cy="760"/>
              </a:xfrm>
            </p:grpSpPr>
            <p:sp>
              <p:nvSpPr>
                <p:cNvPr id="429" name="Freeform 864">
                  <a:extLst>
                    <a:ext uri="{FF2B5EF4-FFF2-40B4-BE49-F238E27FC236}">
                      <a16:creationId xmlns:a16="http://schemas.microsoft.com/office/drawing/2014/main" id="{8C0AD3A2-746C-4C35-8E50-6C618A922C8D}"/>
                    </a:ext>
                  </a:extLst>
                </p:cNvPr>
                <p:cNvSpPr>
                  <a:spLocks noChangeAspect="1"/>
                </p:cNvSpPr>
                <p:nvPr/>
              </p:nvSpPr>
              <p:spPr bwMode="gray">
                <a:xfrm>
                  <a:off x="1704" y="3202"/>
                  <a:ext cx="33" cy="17"/>
                </a:xfrm>
                <a:custGeom>
                  <a:avLst/>
                  <a:gdLst>
                    <a:gd name="T0" fmla="*/ 33 w 33"/>
                    <a:gd name="T1" fmla="*/ 0 h 17"/>
                    <a:gd name="T2" fmla="*/ 15 w 33"/>
                    <a:gd name="T3" fmla="*/ 0 h 17"/>
                    <a:gd name="T4" fmla="*/ 0 w 33"/>
                    <a:gd name="T5" fmla="*/ 17 h 17"/>
                    <a:gd name="T6" fmla="*/ 33 w 33"/>
                    <a:gd name="T7" fmla="*/ 17 h 17"/>
                    <a:gd name="T8" fmla="*/ 33 w 33"/>
                    <a:gd name="T9" fmla="*/ 0 h 17"/>
                  </a:gdLst>
                  <a:ahLst/>
                  <a:cxnLst>
                    <a:cxn ang="0">
                      <a:pos x="T0" y="T1"/>
                    </a:cxn>
                    <a:cxn ang="0">
                      <a:pos x="T2" y="T3"/>
                    </a:cxn>
                    <a:cxn ang="0">
                      <a:pos x="T4" y="T5"/>
                    </a:cxn>
                    <a:cxn ang="0">
                      <a:pos x="T6" y="T7"/>
                    </a:cxn>
                    <a:cxn ang="0">
                      <a:pos x="T8" y="T9"/>
                    </a:cxn>
                  </a:cxnLst>
                  <a:rect l="0" t="0" r="r" b="b"/>
                  <a:pathLst>
                    <a:path w="33" h="17">
                      <a:moveTo>
                        <a:pt x="33" y="0"/>
                      </a:moveTo>
                      <a:lnTo>
                        <a:pt x="15" y="0"/>
                      </a:lnTo>
                      <a:lnTo>
                        <a:pt x="0" y="17"/>
                      </a:lnTo>
                      <a:lnTo>
                        <a:pt x="33" y="17"/>
                      </a:lnTo>
                      <a:lnTo>
                        <a:pt x="33" y="0"/>
                      </a:lnTo>
                      <a:close/>
                    </a:path>
                  </a:pathLst>
                </a:custGeom>
                <a:solidFill>
                  <a:srgbClr val="E1E1E1"/>
                </a:solidFill>
                <a:ln>
                  <a:noFill/>
                </a:ln>
                <a:effectLst/>
                <a:extLst>
                  <a:ext uri="{91240B29-F687-4F45-9708-019B960494DF}">
                    <a14:hiddenLine xmlns:a14="http://schemas.microsoft.com/office/drawing/2010/main" w="9525" cap="flat" cmpd="sng">
                      <a:solidFill>
                        <a:schemeClr val="tx1"/>
                      </a:solidFill>
                      <a:prstDash val="solid"/>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endParaRPr lang="ja-JP" altLang="en-US">
                    <a:latin typeface="Meiryo UI" panose="020B0604030504040204" pitchFamily="50" charset="-128"/>
                    <a:ea typeface="Meiryo UI" panose="020B0604030504040204" pitchFamily="50" charset="-128"/>
                  </a:endParaRPr>
                </a:p>
              </p:txBody>
            </p:sp>
            <p:sp>
              <p:nvSpPr>
                <p:cNvPr id="430" name="Freeform 865">
                  <a:extLst>
                    <a:ext uri="{FF2B5EF4-FFF2-40B4-BE49-F238E27FC236}">
                      <a16:creationId xmlns:a16="http://schemas.microsoft.com/office/drawing/2014/main" id="{BBFE77AD-534F-48F4-BB7B-42A04A387F72}"/>
                    </a:ext>
                  </a:extLst>
                </p:cNvPr>
                <p:cNvSpPr>
                  <a:spLocks noChangeAspect="1"/>
                </p:cNvSpPr>
                <p:nvPr/>
              </p:nvSpPr>
              <p:spPr bwMode="gray">
                <a:xfrm>
                  <a:off x="1685" y="3240"/>
                  <a:ext cx="38" cy="14"/>
                </a:xfrm>
                <a:custGeom>
                  <a:avLst/>
                  <a:gdLst>
                    <a:gd name="T0" fmla="*/ 10 w 16"/>
                    <a:gd name="T1" fmla="*/ 6 h 6"/>
                    <a:gd name="T2" fmla="*/ 16 w 16"/>
                    <a:gd name="T3" fmla="*/ 0 h 6"/>
                    <a:gd name="T4" fmla="*/ 0 w 16"/>
                    <a:gd name="T5" fmla="*/ 0 h 6"/>
                    <a:gd name="T6" fmla="*/ 0 w 16"/>
                    <a:gd name="T7" fmla="*/ 0 h 6"/>
                    <a:gd name="T8" fmla="*/ 0 w 16"/>
                    <a:gd name="T9" fmla="*/ 6 h 6"/>
                    <a:gd name="T10" fmla="*/ 10 w 16"/>
                    <a:gd name="T11" fmla="*/ 6 h 6"/>
                  </a:gdLst>
                  <a:ahLst/>
                  <a:cxnLst>
                    <a:cxn ang="0">
                      <a:pos x="T0" y="T1"/>
                    </a:cxn>
                    <a:cxn ang="0">
                      <a:pos x="T2" y="T3"/>
                    </a:cxn>
                    <a:cxn ang="0">
                      <a:pos x="T4" y="T5"/>
                    </a:cxn>
                    <a:cxn ang="0">
                      <a:pos x="T6" y="T7"/>
                    </a:cxn>
                    <a:cxn ang="0">
                      <a:pos x="T8" y="T9"/>
                    </a:cxn>
                    <a:cxn ang="0">
                      <a:pos x="T10" y="T11"/>
                    </a:cxn>
                  </a:cxnLst>
                  <a:rect l="0" t="0" r="r" b="b"/>
                  <a:pathLst>
                    <a:path w="16" h="6">
                      <a:moveTo>
                        <a:pt x="10" y="6"/>
                      </a:moveTo>
                      <a:cubicBezTo>
                        <a:pt x="16" y="0"/>
                        <a:pt x="16" y="0"/>
                        <a:pt x="16" y="0"/>
                      </a:cubicBezTo>
                      <a:cubicBezTo>
                        <a:pt x="0" y="0"/>
                        <a:pt x="0" y="0"/>
                        <a:pt x="0" y="0"/>
                      </a:cubicBezTo>
                      <a:cubicBezTo>
                        <a:pt x="0" y="0"/>
                        <a:pt x="0" y="0"/>
                        <a:pt x="0" y="0"/>
                      </a:cubicBezTo>
                      <a:cubicBezTo>
                        <a:pt x="0" y="2"/>
                        <a:pt x="0" y="4"/>
                        <a:pt x="0" y="6"/>
                      </a:cubicBezTo>
                      <a:lnTo>
                        <a:pt x="10" y="6"/>
                      </a:lnTo>
                      <a:close/>
                    </a:path>
                  </a:pathLst>
                </a:custGeom>
                <a:solidFill>
                  <a:srgbClr val="E1E1E1"/>
                </a:solidFill>
                <a:ln>
                  <a:noFill/>
                </a:ln>
                <a:effectLst/>
                <a:extLst>
                  <a:ext uri="{91240B29-F687-4F45-9708-019B960494DF}">
                    <a14:hiddenLine xmlns:a14="http://schemas.microsoft.com/office/drawing/2010/main" w="9525" cap="flat" cmpd="sng">
                      <a:solidFill>
                        <a:schemeClr val="tx1"/>
                      </a:solidFill>
                      <a:prstDash val="solid"/>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endParaRPr lang="ja-JP" altLang="en-US">
                    <a:latin typeface="Meiryo UI" panose="020B0604030504040204" pitchFamily="50" charset="-128"/>
                    <a:ea typeface="Meiryo UI" panose="020B0604030504040204" pitchFamily="50" charset="-128"/>
                  </a:endParaRPr>
                </a:p>
              </p:txBody>
            </p:sp>
            <p:sp>
              <p:nvSpPr>
                <p:cNvPr id="431" name="Freeform 866">
                  <a:extLst>
                    <a:ext uri="{FF2B5EF4-FFF2-40B4-BE49-F238E27FC236}">
                      <a16:creationId xmlns:a16="http://schemas.microsoft.com/office/drawing/2014/main" id="{AFF5BB90-01E5-431B-A44C-9F944E887A4E}"/>
                    </a:ext>
                  </a:extLst>
                </p:cNvPr>
                <p:cNvSpPr>
                  <a:spLocks noChangeAspect="1"/>
                </p:cNvSpPr>
                <p:nvPr/>
              </p:nvSpPr>
              <p:spPr bwMode="gray">
                <a:xfrm>
                  <a:off x="1685" y="3276"/>
                  <a:ext cx="5" cy="7"/>
                </a:xfrm>
                <a:custGeom>
                  <a:avLst/>
                  <a:gdLst>
                    <a:gd name="T0" fmla="*/ 0 w 2"/>
                    <a:gd name="T1" fmla="*/ 3 h 3"/>
                    <a:gd name="T2" fmla="*/ 2 w 2"/>
                    <a:gd name="T3" fmla="*/ 0 h 3"/>
                    <a:gd name="T4" fmla="*/ 0 w 2"/>
                    <a:gd name="T5" fmla="*/ 0 h 3"/>
                    <a:gd name="T6" fmla="*/ 0 w 2"/>
                    <a:gd name="T7" fmla="*/ 3 h 3"/>
                  </a:gdLst>
                  <a:ahLst/>
                  <a:cxnLst>
                    <a:cxn ang="0">
                      <a:pos x="T0" y="T1"/>
                    </a:cxn>
                    <a:cxn ang="0">
                      <a:pos x="T2" y="T3"/>
                    </a:cxn>
                    <a:cxn ang="0">
                      <a:pos x="T4" y="T5"/>
                    </a:cxn>
                    <a:cxn ang="0">
                      <a:pos x="T6" y="T7"/>
                    </a:cxn>
                  </a:cxnLst>
                  <a:rect l="0" t="0" r="r" b="b"/>
                  <a:pathLst>
                    <a:path w="2" h="3">
                      <a:moveTo>
                        <a:pt x="0" y="3"/>
                      </a:moveTo>
                      <a:cubicBezTo>
                        <a:pt x="2" y="0"/>
                        <a:pt x="2" y="0"/>
                        <a:pt x="2" y="0"/>
                      </a:cubicBezTo>
                      <a:cubicBezTo>
                        <a:pt x="0" y="0"/>
                        <a:pt x="0" y="0"/>
                        <a:pt x="0" y="0"/>
                      </a:cubicBezTo>
                      <a:cubicBezTo>
                        <a:pt x="0" y="1"/>
                        <a:pt x="0" y="2"/>
                        <a:pt x="0" y="3"/>
                      </a:cubicBezTo>
                      <a:close/>
                    </a:path>
                  </a:pathLst>
                </a:custGeom>
                <a:solidFill>
                  <a:srgbClr val="E1E1E1"/>
                </a:solidFill>
                <a:ln>
                  <a:noFill/>
                </a:ln>
                <a:effectLst/>
                <a:extLst>
                  <a:ext uri="{91240B29-F687-4F45-9708-019B960494DF}">
                    <a14:hiddenLine xmlns:a14="http://schemas.microsoft.com/office/drawing/2010/main" w="9525" cap="flat" cmpd="sng">
                      <a:solidFill>
                        <a:schemeClr val="tx1"/>
                      </a:solidFill>
                      <a:prstDash val="solid"/>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endParaRPr lang="ja-JP" altLang="en-US">
                    <a:latin typeface="Meiryo UI" panose="020B0604030504040204" pitchFamily="50" charset="-128"/>
                    <a:ea typeface="Meiryo UI" panose="020B0604030504040204" pitchFamily="50" charset="-128"/>
                  </a:endParaRPr>
                </a:p>
              </p:txBody>
            </p:sp>
            <p:sp>
              <p:nvSpPr>
                <p:cNvPr id="432" name="Freeform 867">
                  <a:extLst>
                    <a:ext uri="{FF2B5EF4-FFF2-40B4-BE49-F238E27FC236}">
                      <a16:creationId xmlns:a16="http://schemas.microsoft.com/office/drawing/2014/main" id="{FD0A4B0C-F09D-4A4B-AA8C-2C3895C653FC}"/>
                    </a:ext>
                  </a:extLst>
                </p:cNvPr>
                <p:cNvSpPr>
                  <a:spLocks noChangeAspect="1"/>
                </p:cNvSpPr>
                <p:nvPr/>
              </p:nvSpPr>
              <p:spPr bwMode="gray">
                <a:xfrm>
                  <a:off x="1872" y="3018"/>
                  <a:ext cx="24" cy="17"/>
                </a:xfrm>
                <a:custGeom>
                  <a:avLst/>
                  <a:gdLst>
                    <a:gd name="T0" fmla="*/ 10 w 10"/>
                    <a:gd name="T1" fmla="*/ 0 h 7"/>
                    <a:gd name="T2" fmla="*/ 6 w 10"/>
                    <a:gd name="T3" fmla="*/ 0 h 7"/>
                    <a:gd name="T4" fmla="*/ 0 w 10"/>
                    <a:gd name="T5" fmla="*/ 7 h 7"/>
                    <a:gd name="T6" fmla="*/ 10 w 10"/>
                    <a:gd name="T7" fmla="*/ 7 h 7"/>
                    <a:gd name="T8" fmla="*/ 10 w 10"/>
                    <a:gd name="T9" fmla="*/ 0 h 7"/>
                  </a:gdLst>
                  <a:ahLst/>
                  <a:cxnLst>
                    <a:cxn ang="0">
                      <a:pos x="T0" y="T1"/>
                    </a:cxn>
                    <a:cxn ang="0">
                      <a:pos x="T2" y="T3"/>
                    </a:cxn>
                    <a:cxn ang="0">
                      <a:pos x="T4" y="T5"/>
                    </a:cxn>
                    <a:cxn ang="0">
                      <a:pos x="T6" y="T7"/>
                    </a:cxn>
                    <a:cxn ang="0">
                      <a:pos x="T8" y="T9"/>
                    </a:cxn>
                  </a:cxnLst>
                  <a:rect l="0" t="0" r="r" b="b"/>
                  <a:pathLst>
                    <a:path w="10" h="7">
                      <a:moveTo>
                        <a:pt x="10" y="0"/>
                      </a:moveTo>
                      <a:cubicBezTo>
                        <a:pt x="6" y="0"/>
                        <a:pt x="6" y="0"/>
                        <a:pt x="6" y="0"/>
                      </a:cubicBezTo>
                      <a:cubicBezTo>
                        <a:pt x="0" y="7"/>
                        <a:pt x="0" y="7"/>
                        <a:pt x="0" y="7"/>
                      </a:cubicBezTo>
                      <a:cubicBezTo>
                        <a:pt x="10" y="7"/>
                        <a:pt x="10" y="7"/>
                        <a:pt x="10" y="7"/>
                      </a:cubicBezTo>
                      <a:cubicBezTo>
                        <a:pt x="10" y="4"/>
                        <a:pt x="10" y="2"/>
                        <a:pt x="10" y="0"/>
                      </a:cubicBezTo>
                      <a:close/>
                    </a:path>
                  </a:pathLst>
                </a:custGeom>
                <a:solidFill>
                  <a:srgbClr val="E1E1E1"/>
                </a:solidFill>
                <a:ln>
                  <a:noFill/>
                </a:ln>
                <a:effectLst/>
                <a:extLst>
                  <a:ext uri="{91240B29-F687-4F45-9708-019B960494DF}">
                    <a14:hiddenLine xmlns:a14="http://schemas.microsoft.com/office/drawing/2010/main" w="9525" cap="flat" cmpd="sng">
                      <a:solidFill>
                        <a:schemeClr val="tx1"/>
                      </a:solidFill>
                      <a:prstDash val="solid"/>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endParaRPr lang="ja-JP" altLang="en-US">
                    <a:latin typeface="Meiryo UI" panose="020B0604030504040204" pitchFamily="50" charset="-128"/>
                    <a:ea typeface="Meiryo UI" panose="020B0604030504040204" pitchFamily="50" charset="-128"/>
                  </a:endParaRPr>
                </a:p>
              </p:txBody>
            </p:sp>
            <p:sp>
              <p:nvSpPr>
                <p:cNvPr id="433" name="Freeform 868">
                  <a:extLst>
                    <a:ext uri="{FF2B5EF4-FFF2-40B4-BE49-F238E27FC236}">
                      <a16:creationId xmlns:a16="http://schemas.microsoft.com/office/drawing/2014/main" id="{9026A536-AB29-4F86-870B-46CEBD8AD428}"/>
                    </a:ext>
                  </a:extLst>
                </p:cNvPr>
                <p:cNvSpPr>
                  <a:spLocks noChangeAspect="1"/>
                </p:cNvSpPr>
                <p:nvPr/>
              </p:nvSpPr>
              <p:spPr bwMode="gray">
                <a:xfrm>
                  <a:off x="1844" y="3056"/>
                  <a:ext cx="47" cy="14"/>
                </a:xfrm>
                <a:custGeom>
                  <a:avLst/>
                  <a:gdLst>
                    <a:gd name="T0" fmla="*/ 33 w 47"/>
                    <a:gd name="T1" fmla="*/ 14 h 14"/>
                    <a:gd name="T2" fmla="*/ 47 w 47"/>
                    <a:gd name="T3" fmla="*/ 0 h 14"/>
                    <a:gd name="T4" fmla="*/ 9 w 47"/>
                    <a:gd name="T5" fmla="*/ 0 h 14"/>
                    <a:gd name="T6" fmla="*/ 0 w 47"/>
                    <a:gd name="T7" fmla="*/ 10 h 14"/>
                    <a:gd name="T8" fmla="*/ 0 w 47"/>
                    <a:gd name="T9" fmla="*/ 14 h 14"/>
                    <a:gd name="T10" fmla="*/ 33 w 47"/>
                    <a:gd name="T11" fmla="*/ 14 h 14"/>
                  </a:gdLst>
                  <a:ahLst/>
                  <a:cxnLst>
                    <a:cxn ang="0">
                      <a:pos x="T0" y="T1"/>
                    </a:cxn>
                    <a:cxn ang="0">
                      <a:pos x="T2" y="T3"/>
                    </a:cxn>
                    <a:cxn ang="0">
                      <a:pos x="T4" y="T5"/>
                    </a:cxn>
                    <a:cxn ang="0">
                      <a:pos x="T6" y="T7"/>
                    </a:cxn>
                    <a:cxn ang="0">
                      <a:pos x="T8" y="T9"/>
                    </a:cxn>
                    <a:cxn ang="0">
                      <a:pos x="T10" y="T11"/>
                    </a:cxn>
                  </a:cxnLst>
                  <a:rect l="0" t="0" r="r" b="b"/>
                  <a:pathLst>
                    <a:path w="47" h="14">
                      <a:moveTo>
                        <a:pt x="33" y="14"/>
                      </a:moveTo>
                      <a:lnTo>
                        <a:pt x="47" y="0"/>
                      </a:lnTo>
                      <a:lnTo>
                        <a:pt x="9" y="0"/>
                      </a:lnTo>
                      <a:lnTo>
                        <a:pt x="0" y="10"/>
                      </a:lnTo>
                      <a:lnTo>
                        <a:pt x="0" y="14"/>
                      </a:lnTo>
                      <a:lnTo>
                        <a:pt x="33" y="14"/>
                      </a:lnTo>
                      <a:close/>
                    </a:path>
                  </a:pathLst>
                </a:custGeom>
                <a:solidFill>
                  <a:srgbClr val="E1E1E1"/>
                </a:solidFill>
                <a:ln>
                  <a:noFill/>
                </a:ln>
                <a:effectLst/>
                <a:extLst>
                  <a:ext uri="{91240B29-F687-4F45-9708-019B960494DF}">
                    <a14:hiddenLine xmlns:a14="http://schemas.microsoft.com/office/drawing/2010/main" w="9525" cap="flat" cmpd="sng">
                      <a:solidFill>
                        <a:schemeClr val="tx1"/>
                      </a:solidFill>
                      <a:prstDash val="solid"/>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endParaRPr lang="ja-JP" altLang="en-US">
                    <a:latin typeface="Meiryo UI" panose="020B0604030504040204" pitchFamily="50" charset="-128"/>
                    <a:ea typeface="Meiryo UI" panose="020B0604030504040204" pitchFamily="50" charset="-128"/>
                  </a:endParaRPr>
                </a:p>
              </p:txBody>
            </p:sp>
            <p:sp>
              <p:nvSpPr>
                <p:cNvPr id="434" name="Freeform 869">
                  <a:extLst>
                    <a:ext uri="{FF2B5EF4-FFF2-40B4-BE49-F238E27FC236}">
                      <a16:creationId xmlns:a16="http://schemas.microsoft.com/office/drawing/2014/main" id="{CE10848D-69A7-4694-AF03-11A72E1D4D94}"/>
                    </a:ext>
                  </a:extLst>
                </p:cNvPr>
                <p:cNvSpPr>
                  <a:spLocks noChangeAspect="1"/>
                </p:cNvSpPr>
                <p:nvPr/>
              </p:nvSpPr>
              <p:spPr bwMode="gray">
                <a:xfrm>
                  <a:off x="1844" y="3091"/>
                  <a:ext cx="14" cy="17"/>
                </a:xfrm>
                <a:custGeom>
                  <a:avLst/>
                  <a:gdLst>
                    <a:gd name="T0" fmla="*/ 0 w 14"/>
                    <a:gd name="T1" fmla="*/ 17 h 17"/>
                    <a:gd name="T2" fmla="*/ 14 w 14"/>
                    <a:gd name="T3" fmla="*/ 0 h 17"/>
                    <a:gd name="T4" fmla="*/ 0 w 14"/>
                    <a:gd name="T5" fmla="*/ 0 h 17"/>
                    <a:gd name="T6" fmla="*/ 0 w 14"/>
                    <a:gd name="T7" fmla="*/ 17 h 17"/>
                  </a:gdLst>
                  <a:ahLst/>
                  <a:cxnLst>
                    <a:cxn ang="0">
                      <a:pos x="T0" y="T1"/>
                    </a:cxn>
                    <a:cxn ang="0">
                      <a:pos x="T2" y="T3"/>
                    </a:cxn>
                    <a:cxn ang="0">
                      <a:pos x="T4" y="T5"/>
                    </a:cxn>
                    <a:cxn ang="0">
                      <a:pos x="T6" y="T7"/>
                    </a:cxn>
                  </a:cxnLst>
                  <a:rect l="0" t="0" r="r" b="b"/>
                  <a:pathLst>
                    <a:path w="14" h="17">
                      <a:moveTo>
                        <a:pt x="0" y="17"/>
                      </a:moveTo>
                      <a:lnTo>
                        <a:pt x="14" y="0"/>
                      </a:lnTo>
                      <a:lnTo>
                        <a:pt x="0" y="0"/>
                      </a:lnTo>
                      <a:lnTo>
                        <a:pt x="0" y="17"/>
                      </a:lnTo>
                      <a:close/>
                    </a:path>
                  </a:pathLst>
                </a:custGeom>
                <a:solidFill>
                  <a:srgbClr val="E1E1E1"/>
                </a:solidFill>
                <a:ln>
                  <a:noFill/>
                </a:ln>
                <a:effectLst/>
                <a:extLst>
                  <a:ext uri="{91240B29-F687-4F45-9708-019B960494DF}">
                    <a14:hiddenLine xmlns:a14="http://schemas.microsoft.com/office/drawing/2010/main" w="9525" cap="flat" cmpd="sng">
                      <a:solidFill>
                        <a:schemeClr val="tx1"/>
                      </a:solidFill>
                      <a:prstDash val="solid"/>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endParaRPr lang="ja-JP" altLang="en-US">
                    <a:latin typeface="Meiryo UI" panose="020B0604030504040204" pitchFamily="50" charset="-128"/>
                    <a:ea typeface="Meiryo UI" panose="020B0604030504040204" pitchFamily="50" charset="-128"/>
                  </a:endParaRPr>
                </a:p>
              </p:txBody>
            </p:sp>
            <p:sp>
              <p:nvSpPr>
                <p:cNvPr id="435" name="Freeform 870">
                  <a:extLst>
                    <a:ext uri="{FF2B5EF4-FFF2-40B4-BE49-F238E27FC236}">
                      <a16:creationId xmlns:a16="http://schemas.microsoft.com/office/drawing/2014/main" id="{27C1D902-C05C-414C-9FCA-B14386499B37}"/>
                    </a:ext>
                  </a:extLst>
                </p:cNvPr>
                <p:cNvSpPr>
                  <a:spLocks noChangeAspect="1"/>
                </p:cNvSpPr>
                <p:nvPr/>
              </p:nvSpPr>
              <p:spPr bwMode="gray">
                <a:xfrm>
                  <a:off x="1733" y="3401"/>
                  <a:ext cx="4" cy="2"/>
                </a:xfrm>
                <a:custGeom>
                  <a:avLst/>
                  <a:gdLst>
                    <a:gd name="T0" fmla="*/ 4 w 4"/>
                    <a:gd name="T1" fmla="*/ 0 h 2"/>
                    <a:gd name="T2" fmla="*/ 0 w 4"/>
                    <a:gd name="T3" fmla="*/ 2 h 2"/>
                    <a:gd name="T4" fmla="*/ 4 w 4"/>
                    <a:gd name="T5" fmla="*/ 2 h 2"/>
                    <a:gd name="T6" fmla="*/ 4 w 4"/>
                    <a:gd name="T7" fmla="*/ 0 h 2"/>
                  </a:gdLst>
                  <a:ahLst/>
                  <a:cxnLst>
                    <a:cxn ang="0">
                      <a:pos x="T0" y="T1"/>
                    </a:cxn>
                    <a:cxn ang="0">
                      <a:pos x="T2" y="T3"/>
                    </a:cxn>
                    <a:cxn ang="0">
                      <a:pos x="T4" y="T5"/>
                    </a:cxn>
                    <a:cxn ang="0">
                      <a:pos x="T6" y="T7"/>
                    </a:cxn>
                  </a:cxnLst>
                  <a:rect l="0" t="0" r="r" b="b"/>
                  <a:pathLst>
                    <a:path w="4" h="2">
                      <a:moveTo>
                        <a:pt x="4" y="0"/>
                      </a:moveTo>
                      <a:lnTo>
                        <a:pt x="0" y="2"/>
                      </a:lnTo>
                      <a:lnTo>
                        <a:pt x="4" y="2"/>
                      </a:lnTo>
                      <a:lnTo>
                        <a:pt x="4" y="0"/>
                      </a:lnTo>
                      <a:close/>
                    </a:path>
                  </a:pathLst>
                </a:custGeom>
                <a:solidFill>
                  <a:srgbClr val="E1E1E1"/>
                </a:solidFill>
                <a:ln>
                  <a:noFill/>
                </a:ln>
                <a:effectLst/>
                <a:extLst>
                  <a:ext uri="{91240B29-F687-4F45-9708-019B960494DF}">
                    <a14:hiddenLine xmlns:a14="http://schemas.microsoft.com/office/drawing/2010/main" w="9525" cap="flat" cmpd="sng">
                      <a:solidFill>
                        <a:schemeClr val="tx1"/>
                      </a:solidFill>
                      <a:prstDash val="solid"/>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endParaRPr lang="ja-JP" altLang="en-US">
                    <a:latin typeface="Meiryo UI" panose="020B0604030504040204" pitchFamily="50" charset="-128"/>
                    <a:ea typeface="Meiryo UI" panose="020B0604030504040204" pitchFamily="50" charset="-128"/>
                  </a:endParaRPr>
                </a:p>
              </p:txBody>
            </p:sp>
            <p:sp>
              <p:nvSpPr>
                <p:cNvPr id="436" name="Freeform 871">
                  <a:extLst>
                    <a:ext uri="{FF2B5EF4-FFF2-40B4-BE49-F238E27FC236}">
                      <a16:creationId xmlns:a16="http://schemas.microsoft.com/office/drawing/2014/main" id="{9158BC0C-5A19-411F-881A-B65E9FB298AA}"/>
                    </a:ext>
                  </a:extLst>
                </p:cNvPr>
                <p:cNvSpPr>
                  <a:spLocks noChangeAspect="1"/>
                </p:cNvSpPr>
                <p:nvPr/>
              </p:nvSpPr>
              <p:spPr bwMode="gray">
                <a:xfrm>
                  <a:off x="1700" y="3425"/>
                  <a:ext cx="37" cy="16"/>
                </a:xfrm>
                <a:custGeom>
                  <a:avLst/>
                  <a:gdLst>
                    <a:gd name="T0" fmla="*/ 37 w 37"/>
                    <a:gd name="T1" fmla="*/ 0 h 16"/>
                    <a:gd name="T2" fmla="*/ 14 w 37"/>
                    <a:gd name="T3" fmla="*/ 0 h 16"/>
                    <a:gd name="T4" fmla="*/ 0 w 37"/>
                    <a:gd name="T5" fmla="*/ 16 h 16"/>
                    <a:gd name="T6" fmla="*/ 37 w 37"/>
                    <a:gd name="T7" fmla="*/ 16 h 16"/>
                    <a:gd name="T8" fmla="*/ 37 w 37"/>
                    <a:gd name="T9" fmla="*/ 0 h 16"/>
                  </a:gdLst>
                  <a:ahLst/>
                  <a:cxnLst>
                    <a:cxn ang="0">
                      <a:pos x="T0" y="T1"/>
                    </a:cxn>
                    <a:cxn ang="0">
                      <a:pos x="T2" y="T3"/>
                    </a:cxn>
                    <a:cxn ang="0">
                      <a:pos x="T4" y="T5"/>
                    </a:cxn>
                    <a:cxn ang="0">
                      <a:pos x="T6" y="T7"/>
                    </a:cxn>
                    <a:cxn ang="0">
                      <a:pos x="T8" y="T9"/>
                    </a:cxn>
                  </a:cxnLst>
                  <a:rect l="0" t="0" r="r" b="b"/>
                  <a:pathLst>
                    <a:path w="37" h="16">
                      <a:moveTo>
                        <a:pt x="37" y="0"/>
                      </a:moveTo>
                      <a:lnTo>
                        <a:pt x="14" y="0"/>
                      </a:lnTo>
                      <a:lnTo>
                        <a:pt x="0" y="16"/>
                      </a:lnTo>
                      <a:lnTo>
                        <a:pt x="37" y="16"/>
                      </a:lnTo>
                      <a:lnTo>
                        <a:pt x="37" y="0"/>
                      </a:lnTo>
                      <a:close/>
                    </a:path>
                  </a:pathLst>
                </a:custGeom>
                <a:solidFill>
                  <a:srgbClr val="E1E1E1"/>
                </a:solidFill>
                <a:ln>
                  <a:noFill/>
                </a:ln>
                <a:effectLst/>
                <a:extLst>
                  <a:ext uri="{91240B29-F687-4F45-9708-019B960494DF}">
                    <a14:hiddenLine xmlns:a14="http://schemas.microsoft.com/office/drawing/2010/main" w="9525" cap="flat" cmpd="sng">
                      <a:solidFill>
                        <a:schemeClr val="tx1"/>
                      </a:solidFill>
                      <a:prstDash val="solid"/>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endParaRPr lang="ja-JP" altLang="en-US">
                    <a:latin typeface="Meiryo UI" panose="020B0604030504040204" pitchFamily="50" charset="-128"/>
                    <a:ea typeface="Meiryo UI" panose="020B0604030504040204" pitchFamily="50" charset="-128"/>
                  </a:endParaRPr>
                </a:p>
              </p:txBody>
            </p:sp>
            <p:sp>
              <p:nvSpPr>
                <p:cNvPr id="437" name="Freeform 872">
                  <a:extLst>
                    <a:ext uri="{FF2B5EF4-FFF2-40B4-BE49-F238E27FC236}">
                      <a16:creationId xmlns:a16="http://schemas.microsoft.com/office/drawing/2014/main" id="{08D24F6F-7FF0-4C5C-9C06-2BED4849AABE}"/>
                    </a:ext>
                  </a:extLst>
                </p:cNvPr>
                <p:cNvSpPr>
                  <a:spLocks noChangeAspect="1"/>
                </p:cNvSpPr>
                <p:nvPr/>
              </p:nvSpPr>
              <p:spPr bwMode="gray">
                <a:xfrm>
                  <a:off x="1685" y="3462"/>
                  <a:ext cx="52" cy="14"/>
                </a:xfrm>
                <a:custGeom>
                  <a:avLst/>
                  <a:gdLst>
                    <a:gd name="T0" fmla="*/ 22 w 22"/>
                    <a:gd name="T1" fmla="*/ 0 h 6"/>
                    <a:gd name="T2" fmla="*/ 0 w 22"/>
                    <a:gd name="T3" fmla="*/ 0 h 6"/>
                    <a:gd name="T4" fmla="*/ 0 w 22"/>
                    <a:gd name="T5" fmla="*/ 6 h 6"/>
                    <a:gd name="T6" fmla="*/ 22 w 22"/>
                    <a:gd name="T7" fmla="*/ 6 h 6"/>
                    <a:gd name="T8" fmla="*/ 22 w 22"/>
                    <a:gd name="T9" fmla="*/ 0 h 6"/>
                  </a:gdLst>
                  <a:ahLst/>
                  <a:cxnLst>
                    <a:cxn ang="0">
                      <a:pos x="T0" y="T1"/>
                    </a:cxn>
                    <a:cxn ang="0">
                      <a:pos x="T2" y="T3"/>
                    </a:cxn>
                    <a:cxn ang="0">
                      <a:pos x="T4" y="T5"/>
                    </a:cxn>
                    <a:cxn ang="0">
                      <a:pos x="T6" y="T7"/>
                    </a:cxn>
                    <a:cxn ang="0">
                      <a:pos x="T8" y="T9"/>
                    </a:cxn>
                  </a:cxnLst>
                  <a:rect l="0" t="0" r="r" b="b"/>
                  <a:pathLst>
                    <a:path w="22" h="6">
                      <a:moveTo>
                        <a:pt x="22" y="0"/>
                      </a:moveTo>
                      <a:cubicBezTo>
                        <a:pt x="0" y="0"/>
                        <a:pt x="0" y="0"/>
                        <a:pt x="0" y="0"/>
                      </a:cubicBezTo>
                      <a:cubicBezTo>
                        <a:pt x="0" y="2"/>
                        <a:pt x="0" y="4"/>
                        <a:pt x="0" y="6"/>
                      </a:cubicBezTo>
                      <a:cubicBezTo>
                        <a:pt x="22" y="6"/>
                        <a:pt x="22" y="6"/>
                        <a:pt x="22" y="6"/>
                      </a:cubicBezTo>
                      <a:lnTo>
                        <a:pt x="22" y="0"/>
                      </a:lnTo>
                      <a:close/>
                    </a:path>
                  </a:pathLst>
                </a:custGeom>
                <a:solidFill>
                  <a:srgbClr val="E1E1E1"/>
                </a:solidFill>
                <a:ln>
                  <a:noFill/>
                </a:ln>
                <a:effectLst/>
                <a:extLst>
                  <a:ext uri="{91240B29-F687-4F45-9708-019B960494DF}">
                    <a14:hiddenLine xmlns:a14="http://schemas.microsoft.com/office/drawing/2010/main" w="9525" cap="flat" cmpd="sng">
                      <a:solidFill>
                        <a:schemeClr val="tx1"/>
                      </a:solidFill>
                      <a:prstDash val="solid"/>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endParaRPr lang="ja-JP" altLang="en-US">
                    <a:latin typeface="Meiryo UI" panose="020B0604030504040204" pitchFamily="50" charset="-128"/>
                    <a:ea typeface="Meiryo UI" panose="020B0604030504040204" pitchFamily="50" charset="-128"/>
                  </a:endParaRPr>
                </a:p>
              </p:txBody>
            </p:sp>
            <p:sp>
              <p:nvSpPr>
                <p:cNvPr id="438" name="Freeform 873">
                  <a:extLst>
                    <a:ext uri="{FF2B5EF4-FFF2-40B4-BE49-F238E27FC236}">
                      <a16:creationId xmlns:a16="http://schemas.microsoft.com/office/drawing/2014/main" id="{4F050713-20AF-4BEA-B6F1-DA6D232A4F23}"/>
                    </a:ext>
                  </a:extLst>
                </p:cNvPr>
                <p:cNvSpPr>
                  <a:spLocks noChangeAspect="1"/>
                </p:cNvSpPr>
                <p:nvPr/>
              </p:nvSpPr>
              <p:spPr bwMode="gray">
                <a:xfrm>
                  <a:off x="1685" y="3498"/>
                  <a:ext cx="38" cy="16"/>
                </a:xfrm>
                <a:custGeom>
                  <a:avLst/>
                  <a:gdLst>
                    <a:gd name="T0" fmla="*/ 0 w 16"/>
                    <a:gd name="T1" fmla="*/ 0 h 7"/>
                    <a:gd name="T2" fmla="*/ 0 w 16"/>
                    <a:gd name="T3" fmla="*/ 7 h 7"/>
                    <a:gd name="T4" fmla="*/ 10 w 16"/>
                    <a:gd name="T5" fmla="*/ 7 h 7"/>
                    <a:gd name="T6" fmla="*/ 16 w 16"/>
                    <a:gd name="T7" fmla="*/ 0 h 7"/>
                    <a:gd name="T8" fmla="*/ 0 w 16"/>
                    <a:gd name="T9" fmla="*/ 0 h 7"/>
                  </a:gdLst>
                  <a:ahLst/>
                  <a:cxnLst>
                    <a:cxn ang="0">
                      <a:pos x="T0" y="T1"/>
                    </a:cxn>
                    <a:cxn ang="0">
                      <a:pos x="T2" y="T3"/>
                    </a:cxn>
                    <a:cxn ang="0">
                      <a:pos x="T4" y="T5"/>
                    </a:cxn>
                    <a:cxn ang="0">
                      <a:pos x="T6" y="T7"/>
                    </a:cxn>
                    <a:cxn ang="0">
                      <a:pos x="T8" y="T9"/>
                    </a:cxn>
                  </a:cxnLst>
                  <a:rect l="0" t="0" r="r" b="b"/>
                  <a:pathLst>
                    <a:path w="16" h="7">
                      <a:moveTo>
                        <a:pt x="0" y="0"/>
                      </a:moveTo>
                      <a:cubicBezTo>
                        <a:pt x="0" y="2"/>
                        <a:pt x="0" y="5"/>
                        <a:pt x="0" y="7"/>
                      </a:cubicBezTo>
                      <a:cubicBezTo>
                        <a:pt x="10" y="7"/>
                        <a:pt x="10" y="7"/>
                        <a:pt x="10" y="7"/>
                      </a:cubicBezTo>
                      <a:cubicBezTo>
                        <a:pt x="16" y="0"/>
                        <a:pt x="16" y="0"/>
                        <a:pt x="16" y="0"/>
                      </a:cubicBezTo>
                      <a:lnTo>
                        <a:pt x="0" y="0"/>
                      </a:lnTo>
                      <a:close/>
                    </a:path>
                  </a:pathLst>
                </a:custGeom>
                <a:solidFill>
                  <a:srgbClr val="E1E1E1"/>
                </a:solidFill>
                <a:ln>
                  <a:noFill/>
                </a:ln>
                <a:effectLst/>
                <a:extLst>
                  <a:ext uri="{91240B29-F687-4F45-9708-019B960494DF}">
                    <a14:hiddenLine xmlns:a14="http://schemas.microsoft.com/office/drawing/2010/main" w="9525" cap="flat" cmpd="sng">
                      <a:solidFill>
                        <a:schemeClr val="tx1"/>
                      </a:solidFill>
                      <a:prstDash val="solid"/>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endParaRPr lang="ja-JP" altLang="en-US">
                    <a:latin typeface="Meiryo UI" panose="020B0604030504040204" pitchFamily="50" charset="-128"/>
                    <a:ea typeface="Meiryo UI" panose="020B0604030504040204" pitchFamily="50" charset="-128"/>
                  </a:endParaRPr>
                </a:p>
              </p:txBody>
            </p:sp>
            <p:sp>
              <p:nvSpPr>
                <p:cNvPr id="439" name="Freeform 874">
                  <a:extLst>
                    <a:ext uri="{FF2B5EF4-FFF2-40B4-BE49-F238E27FC236}">
                      <a16:creationId xmlns:a16="http://schemas.microsoft.com/office/drawing/2014/main" id="{4025E55D-2D2E-4B8E-B7E9-8D0B5659EB4C}"/>
                    </a:ext>
                  </a:extLst>
                </p:cNvPr>
                <p:cNvSpPr>
                  <a:spLocks noChangeAspect="1"/>
                </p:cNvSpPr>
                <p:nvPr/>
              </p:nvSpPr>
              <p:spPr bwMode="gray">
                <a:xfrm>
                  <a:off x="1685" y="3536"/>
                  <a:ext cx="5" cy="7"/>
                </a:xfrm>
                <a:custGeom>
                  <a:avLst/>
                  <a:gdLst>
                    <a:gd name="T0" fmla="*/ 0 w 2"/>
                    <a:gd name="T1" fmla="*/ 0 h 3"/>
                    <a:gd name="T2" fmla="*/ 0 w 2"/>
                    <a:gd name="T3" fmla="*/ 3 h 3"/>
                    <a:gd name="T4" fmla="*/ 2 w 2"/>
                    <a:gd name="T5" fmla="*/ 0 h 3"/>
                    <a:gd name="T6" fmla="*/ 0 w 2"/>
                    <a:gd name="T7" fmla="*/ 0 h 3"/>
                  </a:gdLst>
                  <a:ahLst/>
                  <a:cxnLst>
                    <a:cxn ang="0">
                      <a:pos x="T0" y="T1"/>
                    </a:cxn>
                    <a:cxn ang="0">
                      <a:pos x="T2" y="T3"/>
                    </a:cxn>
                    <a:cxn ang="0">
                      <a:pos x="T4" y="T5"/>
                    </a:cxn>
                    <a:cxn ang="0">
                      <a:pos x="T6" y="T7"/>
                    </a:cxn>
                  </a:cxnLst>
                  <a:rect l="0" t="0" r="r" b="b"/>
                  <a:pathLst>
                    <a:path w="2" h="3">
                      <a:moveTo>
                        <a:pt x="0" y="0"/>
                      </a:moveTo>
                      <a:cubicBezTo>
                        <a:pt x="0" y="1"/>
                        <a:pt x="0" y="2"/>
                        <a:pt x="0" y="3"/>
                      </a:cubicBezTo>
                      <a:cubicBezTo>
                        <a:pt x="2" y="0"/>
                        <a:pt x="2" y="0"/>
                        <a:pt x="2" y="0"/>
                      </a:cubicBezTo>
                      <a:lnTo>
                        <a:pt x="0" y="0"/>
                      </a:lnTo>
                      <a:close/>
                    </a:path>
                  </a:pathLst>
                </a:custGeom>
                <a:solidFill>
                  <a:srgbClr val="E1E1E1"/>
                </a:solidFill>
                <a:ln>
                  <a:noFill/>
                </a:ln>
                <a:effectLst/>
                <a:extLst>
                  <a:ext uri="{91240B29-F687-4F45-9708-019B960494DF}">
                    <a14:hiddenLine xmlns:a14="http://schemas.microsoft.com/office/drawing/2010/main" w="9525" cap="flat" cmpd="sng">
                      <a:solidFill>
                        <a:schemeClr val="tx1"/>
                      </a:solidFill>
                      <a:prstDash val="solid"/>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endParaRPr lang="ja-JP" altLang="en-US">
                    <a:latin typeface="Meiryo UI" panose="020B0604030504040204" pitchFamily="50" charset="-128"/>
                    <a:ea typeface="Meiryo UI" panose="020B0604030504040204" pitchFamily="50" charset="-128"/>
                  </a:endParaRPr>
                </a:p>
              </p:txBody>
            </p:sp>
            <p:sp>
              <p:nvSpPr>
                <p:cNvPr id="440" name="Freeform 875">
                  <a:extLst>
                    <a:ext uri="{FF2B5EF4-FFF2-40B4-BE49-F238E27FC236}">
                      <a16:creationId xmlns:a16="http://schemas.microsoft.com/office/drawing/2014/main" id="{592DF42A-E3F9-47CB-88D8-8EC15EB80DE5}"/>
                    </a:ext>
                  </a:extLst>
                </p:cNvPr>
                <p:cNvSpPr>
                  <a:spLocks noChangeAspect="1"/>
                </p:cNvSpPr>
                <p:nvPr/>
              </p:nvSpPr>
              <p:spPr bwMode="gray">
                <a:xfrm>
                  <a:off x="1867" y="3240"/>
                  <a:ext cx="29" cy="14"/>
                </a:xfrm>
                <a:custGeom>
                  <a:avLst/>
                  <a:gdLst>
                    <a:gd name="T0" fmla="*/ 12 w 12"/>
                    <a:gd name="T1" fmla="*/ 0 h 6"/>
                    <a:gd name="T2" fmla="*/ 6 w 12"/>
                    <a:gd name="T3" fmla="*/ 0 h 6"/>
                    <a:gd name="T4" fmla="*/ 0 w 12"/>
                    <a:gd name="T5" fmla="*/ 6 h 6"/>
                    <a:gd name="T6" fmla="*/ 12 w 12"/>
                    <a:gd name="T7" fmla="*/ 6 h 6"/>
                    <a:gd name="T8" fmla="*/ 12 w 12"/>
                    <a:gd name="T9" fmla="*/ 0 h 6"/>
                  </a:gdLst>
                  <a:ahLst/>
                  <a:cxnLst>
                    <a:cxn ang="0">
                      <a:pos x="T0" y="T1"/>
                    </a:cxn>
                    <a:cxn ang="0">
                      <a:pos x="T2" y="T3"/>
                    </a:cxn>
                    <a:cxn ang="0">
                      <a:pos x="T4" y="T5"/>
                    </a:cxn>
                    <a:cxn ang="0">
                      <a:pos x="T6" y="T7"/>
                    </a:cxn>
                    <a:cxn ang="0">
                      <a:pos x="T8" y="T9"/>
                    </a:cxn>
                  </a:cxnLst>
                  <a:rect l="0" t="0" r="r" b="b"/>
                  <a:pathLst>
                    <a:path w="12" h="6">
                      <a:moveTo>
                        <a:pt x="12" y="0"/>
                      </a:moveTo>
                      <a:cubicBezTo>
                        <a:pt x="6" y="0"/>
                        <a:pt x="6" y="0"/>
                        <a:pt x="6" y="0"/>
                      </a:cubicBezTo>
                      <a:cubicBezTo>
                        <a:pt x="0" y="6"/>
                        <a:pt x="0" y="6"/>
                        <a:pt x="0" y="6"/>
                      </a:cubicBezTo>
                      <a:cubicBezTo>
                        <a:pt x="12" y="6"/>
                        <a:pt x="12" y="6"/>
                        <a:pt x="12" y="6"/>
                      </a:cubicBezTo>
                      <a:cubicBezTo>
                        <a:pt x="12" y="4"/>
                        <a:pt x="12" y="2"/>
                        <a:pt x="12" y="0"/>
                      </a:cubicBezTo>
                      <a:close/>
                    </a:path>
                  </a:pathLst>
                </a:custGeom>
                <a:solidFill>
                  <a:srgbClr val="E1E1E1"/>
                </a:solidFill>
                <a:ln>
                  <a:noFill/>
                </a:ln>
                <a:effectLst/>
                <a:extLst>
                  <a:ext uri="{91240B29-F687-4F45-9708-019B960494DF}">
                    <a14:hiddenLine xmlns:a14="http://schemas.microsoft.com/office/drawing/2010/main" w="9525" cap="flat" cmpd="sng">
                      <a:solidFill>
                        <a:schemeClr val="tx1"/>
                      </a:solidFill>
                      <a:prstDash val="solid"/>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endParaRPr lang="ja-JP" altLang="en-US">
                    <a:latin typeface="Meiryo UI" panose="020B0604030504040204" pitchFamily="50" charset="-128"/>
                    <a:ea typeface="Meiryo UI" panose="020B0604030504040204" pitchFamily="50" charset="-128"/>
                  </a:endParaRPr>
                </a:p>
              </p:txBody>
            </p:sp>
            <p:sp>
              <p:nvSpPr>
                <p:cNvPr id="441" name="Freeform 876">
                  <a:extLst>
                    <a:ext uri="{FF2B5EF4-FFF2-40B4-BE49-F238E27FC236}">
                      <a16:creationId xmlns:a16="http://schemas.microsoft.com/office/drawing/2014/main" id="{79E10A46-5AF9-4B2A-8103-21207218355E}"/>
                    </a:ext>
                  </a:extLst>
                </p:cNvPr>
                <p:cNvSpPr>
                  <a:spLocks noChangeAspect="1"/>
                </p:cNvSpPr>
                <p:nvPr/>
              </p:nvSpPr>
              <p:spPr bwMode="gray">
                <a:xfrm>
                  <a:off x="1844" y="3276"/>
                  <a:ext cx="52" cy="16"/>
                </a:xfrm>
                <a:custGeom>
                  <a:avLst/>
                  <a:gdLst>
                    <a:gd name="T0" fmla="*/ 22 w 22"/>
                    <a:gd name="T1" fmla="*/ 7 h 7"/>
                    <a:gd name="T2" fmla="*/ 22 w 22"/>
                    <a:gd name="T3" fmla="*/ 0 h 7"/>
                    <a:gd name="T4" fmla="*/ 2 w 22"/>
                    <a:gd name="T5" fmla="*/ 0 h 7"/>
                    <a:gd name="T6" fmla="*/ 0 w 22"/>
                    <a:gd name="T7" fmla="*/ 3 h 7"/>
                    <a:gd name="T8" fmla="*/ 0 w 22"/>
                    <a:gd name="T9" fmla="*/ 7 h 7"/>
                    <a:gd name="T10" fmla="*/ 22 w 22"/>
                    <a:gd name="T11" fmla="*/ 7 h 7"/>
                  </a:gdLst>
                  <a:ahLst/>
                  <a:cxnLst>
                    <a:cxn ang="0">
                      <a:pos x="T0" y="T1"/>
                    </a:cxn>
                    <a:cxn ang="0">
                      <a:pos x="T2" y="T3"/>
                    </a:cxn>
                    <a:cxn ang="0">
                      <a:pos x="T4" y="T5"/>
                    </a:cxn>
                    <a:cxn ang="0">
                      <a:pos x="T6" y="T7"/>
                    </a:cxn>
                    <a:cxn ang="0">
                      <a:pos x="T8" y="T9"/>
                    </a:cxn>
                    <a:cxn ang="0">
                      <a:pos x="T10" y="T11"/>
                    </a:cxn>
                  </a:cxnLst>
                  <a:rect l="0" t="0" r="r" b="b"/>
                  <a:pathLst>
                    <a:path w="22" h="7">
                      <a:moveTo>
                        <a:pt x="22" y="7"/>
                      </a:moveTo>
                      <a:cubicBezTo>
                        <a:pt x="22" y="5"/>
                        <a:pt x="22" y="3"/>
                        <a:pt x="22" y="0"/>
                      </a:cubicBezTo>
                      <a:cubicBezTo>
                        <a:pt x="2" y="0"/>
                        <a:pt x="2" y="0"/>
                        <a:pt x="2" y="0"/>
                      </a:cubicBezTo>
                      <a:cubicBezTo>
                        <a:pt x="0" y="3"/>
                        <a:pt x="0" y="3"/>
                        <a:pt x="0" y="3"/>
                      </a:cubicBezTo>
                      <a:cubicBezTo>
                        <a:pt x="0" y="7"/>
                        <a:pt x="0" y="7"/>
                        <a:pt x="0" y="7"/>
                      </a:cubicBezTo>
                      <a:lnTo>
                        <a:pt x="22" y="7"/>
                      </a:lnTo>
                      <a:close/>
                    </a:path>
                  </a:pathLst>
                </a:custGeom>
                <a:solidFill>
                  <a:srgbClr val="E1E1E1"/>
                </a:solidFill>
                <a:ln>
                  <a:noFill/>
                </a:ln>
                <a:effectLst/>
                <a:extLst>
                  <a:ext uri="{91240B29-F687-4F45-9708-019B960494DF}">
                    <a14:hiddenLine xmlns:a14="http://schemas.microsoft.com/office/drawing/2010/main" w="9525" cap="flat" cmpd="sng">
                      <a:solidFill>
                        <a:schemeClr val="tx1"/>
                      </a:solidFill>
                      <a:prstDash val="solid"/>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endParaRPr lang="ja-JP" altLang="en-US">
                    <a:latin typeface="Meiryo UI" panose="020B0604030504040204" pitchFamily="50" charset="-128"/>
                    <a:ea typeface="Meiryo UI" panose="020B0604030504040204" pitchFamily="50" charset="-128"/>
                  </a:endParaRPr>
                </a:p>
              </p:txBody>
            </p:sp>
            <p:sp>
              <p:nvSpPr>
                <p:cNvPr id="442" name="Freeform 877">
                  <a:extLst>
                    <a:ext uri="{FF2B5EF4-FFF2-40B4-BE49-F238E27FC236}">
                      <a16:creationId xmlns:a16="http://schemas.microsoft.com/office/drawing/2014/main" id="{B11261F7-9263-4421-A200-BF4F5064CBE3}"/>
                    </a:ext>
                  </a:extLst>
                </p:cNvPr>
                <p:cNvSpPr>
                  <a:spLocks noChangeAspect="1"/>
                </p:cNvSpPr>
                <p:nvPr/>
              </p:nvSpPr>
              <p:spPr bwMode="gray">
                <a:xfrm>
                  <a:off x="1844" y="3314"/>
                  <a:ext cx="47" cy="16"/>
                </a:xfrm>
                <a:custGeom>
                  <a:avLst/>
                  <a:gdLst>
                    <a:gd name="T0" fmla="*/ 0 w 47"/>
                    <a:gd name="T1" fmla="*/ 16 h 16"/>
                    <a:gd name="T2" fmla="*/ 33 w 47"/>
                    <a:gd name="T3" fmla="*/ 16 h 16"/>
                    <a:gd name="T4" fmla="*/ 47 w 47"/>
                    <a:gd name="T5" fmla="*/ 0 h 16"/>
                    <a:gd name="T6" fmla="*/ 0 w 47"/>
                    <a:gd name="T7" fmla="*/ 0 h 16"/>
                    <a:gd name="T8" fmla="*/ 0 w 47"/>
                    <a:gd name="T9" fmla="*/ 16 h 16"/>
                  </a:gdLst>
                  <a:ahLst/>
                  <a:cxnLst>
                    <a:cxn ang="0">
                      <a:pos x="T0" y="T1"/>
                    </a:cxn>
                    <a:cxn ang="0">
                      <a:pos x="T2" y="T3"/>
                    </a:cxn>
                    <a:cxn ang="0">
                      <a:pos x="T4" y="T5"/>
                    </a:cxn>
                    <a:cxn ang="0">
                      <a:pos x="T6" y="T7"/>
                    </a:cxn>
                    <a:cxn ang="0">
                      <a:pos x="T8" y="T9"/>
                    </a:cxn>
                  </a:cxnLst>
                  <a:rect l="0" t="0" r="r" b="b"/>
                  <a:pathLst>
                    <a:path w="47" h="16">
                      <a:moveTo>
                        <a:pt x="0" y="16"/>
                      </a:moveTo>
                      <a:lnTo>
                        <a:pt x="33" y="16"/>
                      </a:lnTo>
                      <a:lnTo>
                        <a:pt x="47" y="0"/>
                      </a:lnTo>
                      <a:lnTo>
                        <a:pt x="0" y="0"/>
                      </a:lnTo>
                      <a:lnTo>
                        <a:pt x="0" y="16"/>
                      </a:lnTo>
                      <a:close/>
                    </a:path>
                  </a:pathLst>
                </a:custGeom>
                <a:solidFill>
                  <a:srgbClr val="E1E1E1"/>
                </a:solidFill>
                <a:ln>
                  <a:noFill/>
                </a:ln>
                <a:effectLst/>
                <a:extLst>
                  <a:ext uri="{91240B29-F687-4F45-9708-019B960494DF}">
                    <a14:hiddenLine xmlns:a14="http://schemas.microsoft.com/office/drawing/2010/main" w="9525" cap="flat" cmpd="sng">
                      <a:solidFill>
                        <a:schemeClr val="tx1"/>
                      </a:solidFill>
                      <a:prstDash val="solid"/>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endParaRPr lang="ja-JP" altLang="en-US">
                    <a:latin typeface="Meiryo UI" panose="020B0604030504040204" pitchFamily="50" charset="-128"/>
                    <a:ea typeface="Meiryo UI" panose="020B0604030504040204" pitchFamily="50" charset="-128"/>
                  </a:endParaRPr>
                </a:p>
              </p:txBody>
            </p:sp>
            <p:sp>
              <p:nvSpPr>
                <p:cNvPr id="443" name="Freeform 878">
                  <a:extLst>
                    <a:ext uri="{FF2B5EF4-FFF2-40B4-BE49-F238E27FC236}">
                      <a16:creationId xmlns:a16="http://schemas.microsoft.com/office/drawing/2014/main" id="{777F7E29-4897-454A-8E8D-9E950A4FBF7D}"/>
                    </a:ext>
                  </a:extLst>
                </p:cNvPr>
                <p:cNvSpPr>
                  <a:spLocks noChangeAspect="1"/>
                </p:cNvSpPr>
                <p:nvPr/>
              </p:nvSpPr>
              <p:spPr bwMode="gray">
                <a:xfrm>
                  <a:off x="1844" y="3351"/>
                  <a:ext cx="14" cy="14"/>
                </a:xfrm>
                <a:custGeom>
                  <a:avLst/>
                  <a:gdLst>
                    <a:gd name="T0" fmla="*/ 0 w 14"/>
                    <a:gd name="T1" fmla="*/ 14 h 14"/>
                    <a:gd name="T2" fmla="*/ 14 w 14"/>
                    <a:gd name="T3" fmla="*/ 0 h 14"/>
                    <a:gd name="T4" fmla="*/ 0 w 14"/>
                    <a:gd name="T5" fmla="*/ 0 h 14"/>
                    <a:gd name="T6" fmla="*/ 0 w 14"/>
                    <a:gd name="T7" fmla="*/ 14 h 14"/>
                  </a:gdLst>
                  <a:ahLst/>
                  <a:cxnLst>
                    <a:cxn ang="0">
                      <a:pos x="T0" y="T1"/>
                    </a:cxn>
                    <a:cxn ang="0">
                      <a:pos x="T2" y="T3"/>
                    </a:cxn>
                    <a:cxn ang="0">
                      <a:pos x="T4" y="T5"/>
                    </a:cxn>
                    <a:cxn ang="0">
                      <a:pos x="T6" y="T7"/>
                    </a:cxn>
                  </a:cxnLst>
                  <a:rect l="0" t="0" r="r" b="b"/>
                  <a:pathLst>
                    <a:path w="14" h="14">
                      <a:moveTo>
                        <a:pt x="0" y="14"/>
                      </a:moveTo>
                      <a:lnTo>
                        <a:pt x="14" y="0"/>
                      </a:lnTo>
                      <a:lnTo>
                        <a:pt x="0" y="0"/>
                      </a:lnTo>
                      <a:lnTo>
                        <a:pt x="0" y="14"/>
                      </a:lnTo>
                      <a:close/>
                    </a:path>
                  </a:pathLst>
                </a:custGeom>
                <a:solidFill>
                  <a:srgbClr val="E1E1E1"/>
                </a:solidFill>
                <a:ln>
                  <a:noFill/>
                </a:ln>
                <a:effectLst/>
                <a:extLst>
                  <a:ext uri="{91240B29-F687-4F45-9708-019B960494DF}">
                    <a14:hiddenLine xmlns:a14="http://schemas.microsoft.com/office/drawing/2010/main" w="9525" cap="flat" cmpd="sng">
                      <a:solidFill>
                        <a:schemeClr val="tx1"/>
                      </a:solidFill>
                      <a:prstDash val="solid"/>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endParaRPr lang="ja-JP" altLang="en-US">
                    <a:latin typeface="Meiryo UI" panose="020B0604030504040204" pitchFamily="50" charset="-128"/>
                    <a:ea typeface="Meiryo UI" panose="020B0604030504040204" pitchFamily="50" charset="-128"/>
                  </a:endParaRPr>
                </a:p>
              </p:txBody>
            </p:sp>
            <p:sp>
              <p:nvSpPr>
                <p:cNvPr id="444" name="Freeform 879">
                  <a:extLst>
                    <a:ext uri="{FF2B5EF4-FFF2-40B4-BE49-F238E27FC236}">
                      <a16:creationId xmlns:a16="http://schemas.microsoft.com/office/drawing/2014/main" id="{89EB4E4F-E422-46FD-A646-19A2966B7B25}"/>
                    </a:ext>
                  </a:extLst>
                </p:cNvPr>
                <p:cNvSpPr>
                  <a:spLocks noChangeAspect="1"/>
                </p:cNvSpPr>
                <p:nvPr/>
              </p:nvSpPr>
              <p:spPr bwMode="gray">
                <a:xfrm>
                  <a:off x="1719" y="3536"/>
                  <a:ext cx="18" cy="16"/>
                </a:xfrm>
                <a:custGeom>
                  <a:avLst/>
                  <a:gdLst>
                    <a:gd name="T0" fmla="*/ 18 w 18"/>
                    <a:gd name="T1" fmla="*/ 0 h 16"/>
                    <a:gd name="T2" fmla="*/ 14 w 18"/>
                    <a:gd name="T3" fmla="*/ 0 h 16"/>
                    <a:gd name="T4" fmla="*/ 0 w 18"/>
                    <a:gd name="T5" fmla="*/ 16 h 16"/>
                    <a:gd name="T6" fmla="*/ 18 w 18"/>
                    <a:gd name="T7" fmla="*/ 16 h 16"/>
                    <a:gd name="T8" fmla="*/ 18 w 18"/>
                    <a:gd name="T9" fmla="*/ 0 h 16"/>
                  </a:gdLst>
                  <a:ahLst/>
                  <a:cxnLst>
                    <a:cxn ang="0">
                      <a:pos x="T0" y="T1"/>
                    </a:cxn>
                    <a:cxn ang="0">
                      <a:pos x="T2" y="T3"/>
                    </a:cxn>
                    <a:cxn ang="0">
                      <a:pos x="T4" y="T5"/>
                    </a:cxn>
                    <a:cxn ang="0">
                      <a:pos x="T6" y="T7"/>
                    </a:cxn>
                    <a:cxn ang="0">
                      <a:pos x="T8" y="T9"/>
                    </a:cxn>
                  </a:cxnLst>
                  <a:rect l="0" t="0" r="r" b="b"/>
                  <a:pathLst>
                    <a:path w="18" h="16">
                      <a:moveTo>
                        <a:pt x="18" y="0"/>
                      </a:moveTo>
                      <a:lnTo>
                        <a:pt x="14" y="0"/>
                      </a:lnTo>
                      <a:lnTo>
                        <a:pt x="0" y="16"/>
                      </a:lnTo>
                      <a:lnTo>
                        <a:pt x="18" y="16"/>
                      </a:lnTo>
                      <a:lnTo>
                        <a:pt x="18" y="0"/>
                      </a:lnTo>
                      <a:close/>
                    </a:path>
                  </a:pathLst>
                </a:custGeom>
                <a:solidFill>
                  <a:srgbClr val="E1E1E1"/>
                </a:solidFill>
                <a:ln>
                  <a:noFill/>
                </a:ln>
                <a:effectLst/>
                <a:extLst>
                  <a:ext uri="{91240B29-F687-4F45-9708-019B960494DF}">
                    <a14:hiddenLine xmlns:a14="http://schemas.microsoft.com/office/drawing/2010/main" w="9525" cap="flat" cmpd="sng">
                      <a:solidFill>
                        <a:schemeClr val="tx1"/>
                      </a:solidFill>
                      <a:prstDash val="solid"/>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endParaRPr lang="ja-JP" altLang="en-US">
                    <a:latin typeface="Meiryo UI" panose="020B0604030504040204" pitchFamily="50" charset="-128"/>
                    <a:ea typeface="Meiryo UI" panose="020B0604030504040204" pitchFamily="50" charset="-128"/>
                  </a:endParaRPr>
                </a:p>
              </p:txBody>
            </p:sp>
            <p:sp>
              <p:nvSpPr>
                <p:cNvPr id="445" name="Freeform 880">
                  <a:extLst>
                    <a:ext uri="{FF2B5EF4-FFF2-40B4-BE49-F238E27FC236}">
                      <a16:creationId xmlns:a16="http://schemas.microsoft.com/office/drawing/2014/main" id="{A88CC036-93F6-41CE-A54E-5B3012BE6BF0}"/>
                    </a:ext>
                  </a:extLst>
                </p:cNvPr>
                <p:cNvSpPr>
                  <a:spLocks noChangeAspect="1"/>
                </p:cNvSpPr>
                <p:nvPr/>
              </p:nvSpPr>
              <p:spPr bwMode="gray">
                <a:xfrm>
                  <a:off x="1685" y="3573"/>
                  <a:ext cx="52" cy="14"/>
                </a:xfrm>
                <a:custGeom>
                  <a:avLst/>
                  <a:gdLst>
                    <a:gd name="T0" fmla="*/ 22 w 22"/>
                    <a:gd name="T1" fmla="*/ 6 h 6"/>
                    <a:gd name="T2" fmla="*/ 22 w 22"/>
                    <a:gd name="T3" fmla="*/ 0 h 6"/>
                    <a:gd name="T4" fmla="*/ 6 w 22"/>
                    <a:gd name="T5" fmla="*/ 0 h 6"/>
                    <a:gd name="T6" fmla="*/ 0 w 22"/>
                    <a:gd name="T7" fmla="*/ 6 h 6"/>
                    <a:gd name="T8" fmla="*/ 0 w 22"/>
                    <a:gd name="T9" fmla="*/ 6 h 6"/>
                    <a:gd name="T10" fmla="*/ 22 w 22"/>
                    <a:gd name="T11" fmla="*/ 6 h 6"/>
                  </a:gdLst>
                  <a:ahLst/>
                  <a:cxnLst>
                    <a:cxn ang="0">
                      <a:pos x="T0" y="T1"/>
                    </a:cxn>
                    <a:cxn ang="0">
                      <a:pos x="T2" y="T3"/>
                    </a:cxn>
                    <a:cxn ang="0">
                      <a:pos x="T4" y="T5"/>
                    </a:cxn>
                    <a:cxn ang="0">
                      <a:pos x="T6" y="T7"/>
                    </a:cxn>
                    <a:cxn ang="0">
                      <a:pos x="T8" y="T9"/>
                    </a:cxn>
                    <a:cxn ang="0">
                      <a:pos x="T10" y="T11"/>
                    </a:cxn>
                  </a:cxnLst>
                  <a:rect l="0" t="0" r="r" b="b"/>
                  <a:pathLst>
                    <a:path w="22" h="6">
                      <a:moveTo>
                        <a:pt x="22" y="6"/>
                      </a:moveTo>
                      <a:cubicBezTo>
                        <a:pt x="22" y="0"/>
                        <a:pt x="22" y="0"/>
                        <a:pt x="22" y="0"/>
                      </a:cubicBezTo>
                      <a:cubicBezTo>
                        <a:pt x="6" y="0"/>
                        <a:pt x="6" y="0"/>
                        <a:pt x="6" y="0"/>
                      </a:cubicBezTo>
                      <a:cubicBezTo>
                        <a:pt x="0" y="6"/>
                        <a:pt x="0" y="6"/>
                        <a:pt x="0" y="6"/>
                      </a:cubicBezTo>
                      <a:cubicBezTo>
                        <a:pt x="0" y="6"/>
                        <a:pt x="0" y="6"/>
                        <a:pt x="0" y="6"/>
                      </a:cubicBezTo>
                      <a:lnTo>
                        <a:pt x="22" y="6"/>
                      </a:lnTo>
                      <a:close/>
                    </a:path>
                  </a:pathLst>
                </a:custGeom>
                <a:solidFill>
                  <a:srgbClr val="E1E1E1"/>
                </a:solidFill>
                <a:ln>
                  <a:noFill/>
                </a:ln>
                <a:effectLst/>
                <a:extLst>
                  <a:ext uri="{91240B29-F687-4F45-9708-019B960494DF}">
                    <a14:hiddenLine xmlns:a14="http://schemas.microsoft.com/office/drawing/2010/main" w="9525" cap="flat" cmpd="sng">
                      <a:solidFill>
                        <a:schemeClr val="tx1"/>
                      </a:solidFill>
                      <a:prstDash val="solid"/>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endParaRPr lang="ja-JP" altLang="en-US">
                    <a:latin typeface="Meiryo UI" panose="020B0604030504040204" pitchFamily="50" charset="-128"/>
                    <a:ea typeface="Meiryo UI" panose="020B0604030504040204" pitchFamily="50" charset="-128"/>
                  </a:endParaRPr>
                </a:p>
              </p:txBody>
            </p:sp>
            <p:sp>
              <p:nvSpPr>
                <p:cNvPr id="446" name="Freeform 881">
                  <a:extLst>
                    <a:ext uri="{FF2B5EF4-FFF2-40B4-BE49-F238E27FC236}">
                      <a16:creationId xmlns:a16="http://schemas.microsoft.com/office/drawing/2014/main" id="{FAD2BF77-72CB-4D5D-9A84-608D039BC6E6}"/>
                    </a:ext>
                  </a:extLst>
                </p:cNvPr>
                <p:cNvSpPr>
                  <a:spLocks noChangeAspect="1"/>
                </p:cNvSpPr>
                <p:nvPr/>
              </p:nvSpPr>
              <p:spPr bwMode="gray">
                <a:xfrm>
                  <a:off x="1685" y="3609"/>
                  <a:ext cx="45" cy="16"/>
                </a:xfrm>
                <a:custGeom>
                  <a:avLst/>
                  <a:gdLst>
                    <a:gd name="T0" fmla="*/ 0 w 19"/>
                    <a:gd name="T1" fmla="*/ 7 h 7"/>
                    <a:gd name="T2" fmla="*/ 13 w 19"/>
                    <a:gd name="T3" fmla="*/ 7 h 7"/>
                    <a:gd name="T4" fmla="*/ 19 w 19"/>
                    <a:gd name="T5" fmla="*/ 0 h 7"/>
                    <a:gd name="T6" fmla="*/ 0 w 19"/>
                    <a:gd name="T7" fmla="*/ 0 h 7"/>
                    <a:gd name="T8" fmla="*/ 0 w 19"/>
                    <a:gd name="T9" fmla="*/ 7 h 7"/>
                  </a:gdLst>
                  <a:ahLst/>
                  <a:cxnLst>
                    <a:cxn ang="0">
                      <a:pos x="T0" y="T1"/>
                    </a:cxn>
                    <a:cxn ang="0">
                      <a:pos x="T2" y="T3"/>
                    </a:cxn>
                    <a:cxn ang="0">
                      <a:pos x="T4" y="T5"/>
                    </a:cxn>
                    <a:cxn ang="0">
                      <a:pos x="T6" y="T7"/>
                    </a:cxn>
                    <a:cxn ang="0">
                      <a:pos x="T8" y="T9"/>
                    </a:cxn>
                  </a:cxnLst>
                  <a:rect l="0" t="0" r="r" b="b"/>
                  <a:pathLst>
                    <a:path w="19" h="7">
                      <a:moveTo>
                        <a:pt x="0" y="7"/>
                      </a:moveTo>
                      <a:cubicBezTo>
                        <a:pt x="13" y="7"/>
                        <a:pt x="13" y="7"/>
                        <a:pt x="13" y="7"/>
                      </a:cubicBezTo>
                      <a:cubicBezTo>
                        <a:pt x="19" y="0"/>
                        <a:pt x="19" y="0"/>
                        <a:pt x="19" y="0"/>
                      </a:cubicBezTo>
                      <a:cubicBezTo>
                        <a:pt x="0" y="0"/>
                        <a:pt x="0" y="0"/>
                        <a:pt x="0" y="0"/>
                      </a:cubicBezTo>
                      <a:cubicBezTo>
                        <a:pt x="0" y="2"/>
                        <a:pt x="0" y="5"/>
                        <a:pt x="0" y="7"/>
                      </a:cubicBezTo>
                      <a:close/>
                    </a:path>
                  </a:pathLst>
                </a:custGeom>
                <a:solidFill>
                  <a:srgbClr val="E1E1E1"/>
                </a:solidFill>
                <a:ln>
                  <a:noFill/>
                </a:ln>
                <a:effectLst/>
                <a:extLst>
                  <a:ext uri="{91240B29-F687-4F45-9708-019B960494DF}">
                    <a14:hiddenLine xmlns:a14="http://schemas.microsoft.com/office/drawing/2010/main" w="9525" cap="flat" cmpd="sng">
                      <a:solidFill>
                        <a:schemeClr val="tx1"/>
                      </a:solidFill>
                      <a:prstDash val="solid"/>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endParaRPr lang="ja-JP" altLang="en-US">
                    <a:latin typeface="Meiryo UI" panose="020B0604030504040204" pitchFamily="50" charset="-128"/>
                    <a:ea typeface="Meiryo UI" panose="020B0604030504040204" pitchFamily="50" charset="-128"/>
                  </a:endParaRPr>
                </a:p>
              </p:txBody>
            </p:sp>
            <p:sp>
              <p:nvSpPr>
                <p:cNvPr id="447" name="Freeform 882">
                  <a:extLst>
                    <a:ext uri="{FF2B5EF4-FFF2-40B4-BE49-F238E27FC236}">
                      <a16:creationId xmlns:a16="http://schemas.microsoft.com/office/drawing/2014/main" id="{038B518A-E2FA-41DC-B74D-24BAD70CE028}"/>
                    </a:ext>
                  </a:extLst>
                </p:cNvPr>
                <p:cNvSpPr>
                  <a:spLocks noChangeAspect="1"/>
                </p:cNvSpPr>
                <p:nvPr/>
              </p:nvSpPr>
              <p:spPr bwMode="gray">
                <a:xfrm>
                  <a:off x="1685" y="3647"/>
                  <a:ext cx="10" cy="11"/>
                </a:xfrm>
                <a:custGeom>
                  <a:avLst/>
                  <a:gdLst>
                    <a:gd name="T0" fmla="*/ 0 w 4"/>
                    <a:gd name="T1" fmla="*/ 5 h 5"/>
                    <a:gd name="T2" fmla="*/ 4 w 4"/>
                    <a:gd name="T3" fmla="*/ 0 h 5"/>
                    <a:gd name="T4" fmla="*/ 0 w 4"/>
                    <a:gd name="T5" fmla="*/ 0 h 5"/>
                    <a:gd name="T6" fmla="*/ 0 w 4"/>
                    <a:gd name="T7" fmla="*/ 5 h 5"/>
                  </a:gdLst>
                  <a:ahLst/>
                  <a:cxnLst>
                    <a:cxn ang="0">
                      <a:pos x="T0" y="T1"/>
                    </a:cxn>
                    <a:cxn ang="0">
                      <a:pos x="T2" y="T3"/>
                    </a:cxn>
                    <a:cxn ang="0">
                      <a:pos x="T4" y="T5"/>
                    </a:cxn>
                    <a:cxn ang="0">
                      <a:pos x="T6" y="T7"/>
                    </a:cxn>
                  </a:cxnLst>
                  <a:rect l="0" t="0" r="r" b="b"/>
                  <a:pathLst>
                    <a:path w="4" h="5">
                      <a:moveTo>
                        <a:pt x="0" y="5"/>
                      </a:moveTo>
                      <a:cubicBezTo>
                        <a:pt x="4" y="0"/>
                        <a:pt x="4" y="0"/>
                        <a:pt x="4" y="0"/>
                      </a:cubicBezTo>
                      <a:cubicBezTo>
                        <a:pt x="0" y="0"/>
                        <a:pt x="0" y="0"/>
                        <a:pt x="0" y="0"/>
                      </a:cubicBezTo>
                      <a:cubicBezTo>
                        <a:pt x="0" y="1"/>
                        <a:pt x="0" y="3"/>
                        <a:pt x="0" y="5"/>
                      </a:cubicBezTo>
                      <a:close/>
                    </a:path>
                  </a:pathLst>
                </a:custGeom>
                <a:solidFill>
                  <a:srgbClr val="E1E1E1"/>
                </a:solidFill>
                <a:ln>
                  <a:noFill/>
                </a:ln>
                <a:effectLst/>
                <a:extLst>
                  <a:ext uri="{91240B29-F687-4F45-9708-019B960494DF}">
                    <a14:hiddenLine xmlns:a14="http://schemas.microsoft.com/office/drawing/2010/main" w="9525" cap="flat" cmpd="sng">
                      <a:solidFill>
                        <a:schemeClr val="tx1"/>
                      </a:solidFill>
                      <a:prstDash val="solid"/>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endParaRPr lang="ja-JP" altLang="en-US">
                    <a:latin typeface="Meiryo UI" panose="020B0604030504040204" pitchFamily="50" charset="-128"/>
                    <a:ea typeface="Meiryo UI" panose="020B0604030504040204" pitchFamily="50" charset="-128"/>
                  </a:endParaRPr>
                </a:p>
              </p:txBody>
            </p:sp>
            <p:sp>
              <p:nvSpPr>
                <p:cNvPr id="448" name="Freeform 883">
                  <a:extLst>
                    <a:ext uri="{FF2B5EF4-FFF2-40B4-BE49-F238E27FC236}">
                      <a16:creationId xmlns:a16="http://schemas.microsoft.com/office/drawing/2014/main" id="{F1C7FDDB-5CA2-4F97-954B-3D29921893B3}"/>
                    </a:ext>
                  </a:extLst>
                </p:cNvPr>
                <p:cNvSpPr>
                  <a:spLocks noChangeAspect="1"/>
                </p:cNvSpPr>
                <p:nvPr/>
              </p:nvSpPr>
              <p:spPr bwMode="gray">
                <a:xfrm>
                  <a:off x="1886" y="3356"/>
                  <a:ext cx="10" cy="9"/>
                </a:xfrm>
                <a:custGeom>
                  <a:avLst/>
                  <a:gdLst>
                    <a:gd name="T0" fmla="*/ 4 w 4"/>
                    <a:gd name="T1" fmla="*/ 4 h 4"/>
                    <a:gd name="T2" fmla="*/ 4 w 4"/>
                    <a:gd name="T3" fmla="*/ 0 h 4"/>
                    <a:gd name="T4" fmla="*/ 0 w 4"/>
                    <a:gd name="T5" fmla="*/ 4 h 4"/>
                    <a:gd name="T6" fmla="*/ 4 w 4"/>
                    <a:gd name="T7" fmla="*/ 4 h 4"/>
                  </a:gdLst>
                  <a:ahLst/>
                  <a:cxnLst>
                    <a:cxn ang="0">
                      <a:pos x="T0" y="T1"/>
                    </a:cxn>
                    <a:cxn ang="0">
                      <a:pos x="T2" y="T3"/>
                    </a:cxn>
                    <a:cxn ang="0">
                      <a:pos x="T4" y="T5"/>
                    </a:cxn>
                    <a:cxn ang="0">
                      <a:pos x="T6" y="T7"/>
                    </a:cxn>
                  </a:cxnLst>
                  <a:rect l="0" t="0" r="r" b="b"/>
                  <a:pathLst>
                    <a:path w="4" h="4">
                      <a:moveTo>
                        <a:pt x="4" y="4"/>
                      </a:moveTo>
                      <a:cubicBezTo>
                        <a:pt x="4" y="3"/>
                        <a:pt x="4" y="1"/>
                        <a:pt x="4" y="0"/>
                      </a:cubicBezTo>
                      <a:cubicBezTo>
                        <a:pt x="0" y="4"/>
                        <a:pt x="0" y="4"/>
                        <a:pt x="0" y="4"/>
                      </a:cubicBezTo>
                      <a:lnTo>
                        <a:pt x="4" y="4"/>
                      </a:lnTo>
                      <a:close/>
                    </a:path>
                  </a:pathLst>
                </a:custGeom>
                <a:solidFill>
                  <a:srgbClr val="E1E1E1"/>
                </a:solidFill>
                <a:ln>
                  <a:noFill/>
                </a:ln>
                <a:effectLst/>
                <a:extLst>
                  <a:ext uri="{91240B29-F687-4F45-9708-019B960494DF}">
                    <a14:hiddenLine xmlns:a14="http://schemas.microsoft.com/office/drawing/2010/main" w="9525" cap="flat" cmpd="sng">
                      <a:solidFill>
                        <a:schemeClr val="tx1"/>
                      </a:solidFill>
                      <a:prstDash val="solid"/>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endParaRPr lang="ja-JP" altLang="en-US">
                    <a:latin typeface="Meiryo UI" panose="020B0604030504040204" pitchFamily="50" charset="-128"/>
                    <a:ea typeface="Meiryo UI" panose="020B0604030504040204" pitchFamily="50" charset="-128"/>
                  </a:endParaRPr>
                </a:p>
              </p:txBody>
            </p:sp>
            <p:sp>
              <p:nvSpPr>
                <p:cNvPr id="449" name="Freeform 884">
                  <a:extLst>
                    <a:ext uri="{FF2B5EF4-FFF2-40B4-BE49-F238E27FC236}">
                      <a16:creationId xmlns:a16="http://schemas.microsoft.com/office/drawing/2014/main" id="{50C559F8-3245-4A2B-AEA3-FB7620D59019}"/>
                    </a:ext>
                  </a:extLst>
                </p:cNvPr>
                <p:cNvSpPr>
                  <a:spLocks noChangeAspect="1"/>
                </p:cNvSpPr>
                <p:nvPr/>
              </p:nvSpPr>
              <p:spPr bwMode="gray">
                <a:xfrm>
                  <a:off x="1853" y="3387"/>
                  <a:ext cx="43" cy="16"/>
                </a:xfrm>
                <a:custGeom>
                  <a:avLst/>
                  <a:gdLst>
                    <a:gd name="T0" fmla="*/ 18 w 18"/>
                    <a:gd name="T1" fmla="*/ 7 h 7"/>
                    <a:gd name="T2" fmla="*/ 18 w 18"/>
                    <a:gd name="T3" fmla="*/ 0 h 7"/>
                    <a:gd name="T4" fmla="*/ 6 w 18"/>
                    <a:gd name="T5" fmla="*/ 0 h 7"/>
                    <a:gd name="T6" fmla="*/ 0 w 18"/>
                    <a:gd name="T7" fmla="*/ 7 h 7"/>
                    <a:gd name="T8" fmla="*/ 18 w 18"/>
                    <a:gd name="T9" fmla="*/ 7 h 7"/>
                  </a:gdLst>
                  <a:ahLst/>
                  <a:cxnLst>
                    <a:cxn ang="0">
                      <a:pos x="T0" y="T1"/>
                    </a:cxn>
                    <a:cxn ang="0">
                      <a:pos x="T2" y="T3"/>
                    </a:cxn>
                    <a:cxn ang="0">
                      <a:pos x="T4" y="T5"/>
                    </a:cxn>
                    <a:cxn ang="0">
                      <a:pos x="T6" y="T7"/>
                    </a:cxn>
                    <a:cxn ang="0">
                      <a:pos x="T8" y="T9"/>
                    </a:cxn>
                  </a:cxnLst>
                  <a:rect l="0" t="0" r="r" b="b"/>
                  <a:pathLst>
                    <a:path w="18" h="7">
                      <a:moveTo>
                        <a:pt x="18" y="7"/>
                      </a:moveTo>
                      <a:cubicBezTo>
                        <a:pt x="18" y="5"/>
                        <a:pt x="18" y="3"/>
                        <a:pt x="18" y="0"/>
                      </a:cubicBezTo>
                      <a:cubicBezTo>
                        <a:pt x="6" y="0"/>
                        <a:pt x="6" y="0"/>
                        <a:pt x="6" y="0"/>
                      </a:cubicBezTo>
                      <a:cubicBezTo>
                        <a:pt x="0" y="7"/>
                        <a:pt x="0" y="7"/>
                        <a:pt x="0" y="7"/>
                      </a:cubicBezTo>
                      <a:lnTo>
                        <a:pt x="18" y="7"/>
                      </a:lnTo>
                      <a:close/>
                    </a:path>
                  </a:pathLst>
                </a:custGeom>
                <a:solidFill>
                  <a:srgbClr val="E1E1E1"/>
                </a:solidFill>
                <a:ln>
                  <a:noFill/>
                </a:ln>
                <a:effectLst/>
                <a:extLst>
                  <a:ext uri="{91240B29-F687-4F45-9708-019B960494DF}">
                    <a14:hiddenLine xmlns:a14="http://schemas.microsoft.com/office/drawing/2010/main" w="9525" cap="flat" cmpd="sng">
                      <a:solidFill>
                        <a:schemeClr val="tx1"/>
                      </a:solidFill>
                      <a:prstDash val="solid"/>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endParaRPr lang="ja-JP" altLang="en-US">
                    <a:latin typeface="Meiryo UI" panose="020B0604030504040204" pitchFamily="50" charset="-128"/>
                    <a:ea typeface="Meiryo UI" panose="020B0604030504040204" pitchFamily="50" charset="-128"/>
                  </a:endParaRPr>
                </a:p>
              </p:txBody>
            </p:sp>
            <p:sp>
              <p:nvSpPr>
                <p:cNvPr id="450" name="Freeform 885">
                  <a:extLst>
                    <a:ext uri="{FF2B5EF4-FFF2-40B4-BE49-F238E27FC236}">
                      <a16:creationId xmlns:a16="http://schemas.microsoft.com/office/drawing/2014/main" id="{568B5B7C-2E72-42C7-921C-083BC14B6B94}"/>
                    </a:ext>
                  </a:extLst>
                </p:cNvPr>
                <p:cNvSpPr>
                  <a:spLocks noChangeAspect="1"/>
                </p:cNvSpPr>
                <p:nvPr/>
              </p:nvSpPr>
              <p:spPr bwMode="gray">
                <a:xfrm>
                  <a:off x="1844" y="3425"/>
                  <a:ext cx="52" cy="16"/>
                </a:xfrm>
                <a:custGeom>
                  <a:avLst/>
                  <a:gdLst>
                    <a:gd name="T0" fmla="*/ 0 w 22"/>
                    <a:gd name="T1" fmla="*/ 0 h 7"/>
                    <a:gd name="T2" fmla="*/ 0 w 22"/>
                    <a:gd name="T3" fmla="*/ 7 h 7"/>
                    <a:gd name="T4" fmla="*/ 16 w 22"/>
                    <a:gd name="T5" fmla="*/ 7 h 7"/>
                    <a:gd name="T6" fmla="*/ 22 w 22"/>
                    <a:gd name="T7" fmla="*/ 1 h 7"/>
                    <a:gd name="T8" fmla="*/ 22 w 22"/>
                    <a:gd name="T9" fmla="*/ 0 h 7"/>
                    <a:gd name="T10" fmla="*/ 0 w 22"/>
                    <a:gd name="T11" fmla="*/ 0 h 7"/>
                  </a:gdLst>
                  <a:ahLst/>
                  <a:cxnLst>
                    <a:cxn ang="0">
                      <a:pos x="T0" y="T1"/>
                    </a:cxn>
                    <a:cxn ang="0">
                      <a:pos x="T2" y="T3"/>
                    </a:cxn>
                    <a:cxn ang="0">
                      <a:pos x="T4" y="T5"/>
                    </a:cxn>
                    <a:cxn ang="0">
                      <a:pos x="T6" y="T7"/>
                    </a:cxn>
                    <a:cxn ang="0">
                      <a:pos x="T8" y="T9"/>
                    </a:cxn>
                    <a:cxn ang="0">
                      <a:pos x="T10" y="T11"/>
                    </a:cxn>
                  </a:cxnLst>
                  <a:rect l="0" t="0" r="r" b="b"/>
                  <a:pathLst>
                    <a:path w="22" h="7">
                      <a:moveTo>
                        <a:pt x="0" y="0"/>
                      </a:moveTo>
                      <a:cubicBezTo>
                        <a:pt x="0" y="7"/>
                        <a:pt x="0" y="7"/>
                        <a:pt x="0" y="7"/>
                      </a:cubicBezTo>
                      <a:cubicBezTo>
                        <a:pt x="16" y="7"/>
                        <a:pt x="16" y="7"/>
                        <a:pt x="16" y="7"/>
                      </a:cubicBezTo>
                      <a:cubicBezTo>
                        <a:pt x="22" y="1"/>
                        <a:pt x="22" y="1"/>
                        <a:pt x="22" y="1"/>
                      </a:cubicBezTo>
                      <a:cubicBezTo>
                        <a:pt x="22" y="0"/>
                        <a:pt x="22" y="0"/>
                        <a:pt x="22" y="0"/>
                      </a:cubicBezTo>
                      <a:lnTo>
                        <a:pt x="0" y="0"/>
                      </a:lnTo>
                      <a:close/>
                    </a:path>
                  </a:pathLst>
                </a:custGeom>
                <a:solidFill>
                  <a:srgbClr val="E1E1E1"/>
                </a:solidFill>
                <a:ln>
                  <a:noFill/>
                </a:ln>
                <a:effectLst/>
                <a:extLst>
                  <a:ext uri="{91240B29-F687-4F45-9708-019B960494DF}">
                    <a14:hiddenLine xmlns:a14="http://schemas.microsoft.com/office/drawing/2010/main" w="9525" cap="flat" cmpd="sng">
                      <a:solidFill>
                        <a:schemeClr val="tx1"/>
                      </a:solidFill>
                      <a:prstDash val="solid"/>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endParaRPr lang="ja-JP" altLang="en-US">
                    <a:latin typeface="Meiryo UI" panose="020B0604030504040204" pitchFamily="50" charset="-128"/>
                    <a:ea typeface="Meiryo UI" panose="020B0604030504040204" pitchFamily="50" charset="-128"/>
                  </a:endParaRPr>
                </a:p>
              </p:txBody>
            </p:sp>
            <p:sp>
              <p:nvSpPr>
                <p:cNvPr id="451" name="Freeform 886">
                  <a:extLst>
                    <a:ext uri="{FF2B5EF4-FFF2-40B4-BE49-F238E27FC236}">
                      <a16:creationId xmlns:a16="http://schemas.microsoft.com/office/drawing/2014/main" id="{F3EE79F2-36E7-44A6-ACEC-C0BA497059FB}"/>
                    </a:ext>
                  </a:extLst>
                </p:cNvPr>
                <p:cNvSpPr>
                  <a:spLocks noChangeAspect="1"/>
                </p:cNvSpPr>
                <p:nvPr/>
              </p:nvSpPr>
              <p:spPr bwMode="gray">
                <a:xfrm>
                  <a:off x="1844" y="3462"/>
                  <a:ext cx="19" cy="14"/>
                </a:xfrm>
                <a:custGeom>
                  <a:avLst/>
                  <a:gdLst>
                    <a:gd name="T0" fmla="*/ 0 w 19"/>
                    <a:gd name="T1" fmla="*/ 14 h 14"/>
                    <a:gd name="T2" fmla="*/ 5 w 19"/>
                    <a:gd name="T3" fmla="*/ 14 h 14"/>
                    <a:gd name="T4" fmla="*/ 19 w 19"/>
                    <a:gd name="T5" fmla="*/ 0 h 14"/>
                    <a:gd name="T6" fmla="*/ 0 w 19"/>
                    <a:gd name="T7" fmla="*/ 0 h 14"/>
                    <a:gd name="T8" fmla="*/ 0 w 19"/>
                    <a:gd name="T9" fmla="*/ 14 h 14"/>
                  </a:gdLst>
                  <a:ahLst/>
                  <a:cxnLst>
                    <a:cxn ang="0">
                      <a:pos x="T0" y="T1"/>
                    </a:cxn>
                    <a:cxn ang="0">
                      <a:pos x="T2" y="T3"/>
                    </a:cxn>
                    <a:cxn ang="0">
                      <a:pos x="T4" y="T5"/>
                    </a:cxn>
                    <a:cxn ang="0">
                      <a:pos x="T6" y="T7"/>
                    </a:cxn>
                    <a:cxn ang="0">
                      <a:pos x="T8" y="T9"/>
                    </a:cxn>
                  </a:cxnLst>
                  <a:rect l="0" t="0" r="r" b="b"/>
                  <a:pathLst>
                    <a:path w="19" h="14">
                      <a:moveTo>
                        <a:pt x="0" y="14"/>
                      </a:moveTo>
                      <a:lnTo>
                        <a:pt x="5" y="14"/>
                      </a:lnTo>
                      <a:lnTo>
                        <a:pt x="19" y="0"/>
                      </a:lnTo>
                      <a:lnTo>
                        <a:pt x="0" y="0"/>
                      </a:lnTo>
                      <a:lnTo>
                        <a:pt x="0" y="14"/>
                      </a:lnTo>
                      <a:close/>
                    </a:path>
                  </a:pathLst>
                </a:custGeom>
                <a:solidFill>
                  <a:srgbClr val="E1E1E1"/>
                </a:solidFill>
                <a:ln>
                  <a:noFill/>
                </a:ln>
                <a:effectLst/>
                <a:extLst>
                  <a:ext uri="{91240B29-F687-4F45-9708-019B960494DF}">
                    <a14:hiddenLine xmlns:a14="http://schemas.microsoft.com/office/drawing/2010/main" w="9525" cap="flat" cmpd="sng">
                      <a:solidFill>
                        <a:schemeClr val="tx1"/>
                      </a:solidFill>
                      <a:prstDash val="solid"/>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endParaRPr lang="ja-JP" altLang="en-US">
                    <a:latin typeface="Meiryo UI" panose="020B0604030504040204" pitchFamily="50" charset="-128"/>
                    <a:ea typeface="Meiryo UI" panose="020B0604030504040204" pitchFamily="50" charset="-128"/>
                  </a:endParaRPr>
                </a:p>
              </p:txBody>
            </p:sp>
            <p:sp>
              <p:nvSpPr>
                <p:cNvPr id="452" name="Freeform 887">
                  <a:extLst>
                    <a:ext uri="{FF2B5EF4-FFF2-40B4-BE49-F238E27FC236}">
                      <a16:creationId xmlns:a16="http://schemas.microsoft.com/office/drawing/2014/main" id="{7C406B33-E8D0-425A-A75C-7D6CCE127CD5}"/>
                    </a:ext>
                  </a:extLst>
                </p:cNvPr>
                <p:cNvSpPr>
                  <a:spLocks noChangeAspect="1"/>
                </p:cNvSpPr>
                <p:nvPr/>
              </p:nvSpPr>
              <p:spPr bwMode="gray">
                <a:xfrm>
                  <a:off x="1771" y="3134"/>
                  <a:ext cx="40" cy="87"/>
                </a:xfrm>
                <a:custGeom>
                  <a:avLst/>
                  <a:gdLst>
                    <a:gd name="T0" fmla="*/ 40 w 40"/>
                    <a:gd name="T1" fmla="*/ 0 h 87"/>
                    <a:gd name="T2" fmla="*/ 0 w 40"/>
                    <a:gd name="T3" fmla="*/ 45 h 87"/>
                    <a:gd name="T4" fmla="*/ 0 w 40"/>
                    <a:gd name="T5" fmla="*/ 87 h 87"/>
                    <a:gd name="T6" fmla="*/ 40 w 40"/>
                    <a:gd name="T7" fmla="*/ 43 h 87"/>
                    <a:gd name="T8" fmla="*/ 40 w 40"/>
                    <a:gd name="T9" fmla="*/ 0 h 87"/>
                  </a:gdLst>
                  <a:ahLst/>
                  <a:cxnLst>
                    <a:cxn ang="0">
                      <a:pos x="T0" y="T1"/>
                    </a:cxn>
                    <a:cxn ang="0">
                      <a:pos x="T2" y="T3"/>
                    </a:cxn>
                    <a:cxn ang="0">
                      <a:pos x="T4" y="T5"/>
                    </a:cxn>
                    <a:cxn ang="0">
                      <a:pos x="T6" y="T7"/>
                    </a:cxn>
                    <a:cxn ang="0">
                      <a:pos x="T8" y="T9"/>
                    </a:cxn>
                  </a:cxnLst>
                  <a:rect l="0" t="0" r="r" b="b"/>
                  <a:pathLst>
                    <a:path w="40" h="87">
                      <a:moveTo>
                        <a:pt x="40" y="0"/>
                      </a:moveTo>
                      <a:lnTo>
                        <a:pt x="0" y="45"/>
                      </a:lnTo>
                      <a:lnTo>
                        <a:pt x="0" y="87"/>
                      </a:lnTo>
                      <a:lnTo>
                        <a:pt x="40" y="43"/>
                      </a:lnTo>
                      <a:lnTo>
                        <a:pt x="40" y="0"/>
                      </a:lnTo>
                      <a:close/>
                    </a:path>
                  </a:pathLst>
                </a:custGeom>
                <a:solidFill>
                  <a:srgbClr val="E1E1E1"/>
                </a:solidFill>
                <a:ln>
                  <a:noFill/>
                </a:ln>
                <a:effectLst/>
                <a:extLst>
                  <a:ext uri="{91240B29-F687-4F45-9708-019B960494DF}">
                    <a14:hiddenLine xmlns:a14="http://schemas.microsoft.com/office/drawing/2010/main" w="9525" cap="flat" cmpd="sng">
                      <a:solidFill>
                        <a:schemeClr val="tx1"/>
                      </a:solidFill>
                      <a:prstDash val="solid"/>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endParaRPr lang="ja-JP" altLang="en-US">
                    <a:latin typeface="Meiryo UI" panose="020B0604030504040204" pitchFamily="50" charset="-128"/>
                    <a:ea typeface="Meiryo UI" panose="020B0604030504040204" pitchFamily="50" charset="-128"/>
                  </a:endParaRPr>
                </a:p>
              </p:txBody>
            </p:sp>
            <p:sp>
              <p:nvSpPr>
                <p:cNvPr id="453" name="Freeform 888">
                  <a:extLst>
                    <a:ext uri="{FF2B5EF4-FFF2-40B4-BE49-F238E27FC236}">
                      <a16:creationId xmlns:a16="http://schemas.microsoft.com/office/drawing/2014/main" id="{7CA8AB85-D752-4717-8CE5-FC8A5B8078A1}"/>
                    </a:ext>
                  </a:extLst>
                </p:cNvPr>
                <p:cNvSpPr>
                  <a:spLocks noChangeAspect="1"/>
                </p:cNvSpPr>
                <p:nvPr/>
              </p:nvSpPr>
              <p:spPr bwMode="gray">
                <a:xfrm>
                  <a:off x="1771" y="3349"/>
                  <a:ext cx="40" cy="130"/>
                </a:xfrm>
                <a:custGeom>
                  <a:avLst/>
                  <a:gdLst>
                    <a:gd name="T0" fmla="*/ 40 w 40"/>
                    <a:gd name="T1" fmla="*/ 0 h 130"/>
                    <a:gd name="T2" fmla="*/ 0 w 40"/>
                    <a:gd name="T3" fmla="*/ 47 h 130"/>
                    <a:gd name="T4" fmla="*/ 0 w 40"/>
                    <a:gd name="T5" fmla="*/ 130 h 130"/>
                    <a:gd name="T6" fmla="*/ 40 w 40"/>
                    <a:gd name="T7" fmla="*/ 85 h 130"/>
                    <a:gd name="T8" fmla="*/ 40 w 40"/>
                    <a:gd name="T9" fmla="*/ 0 h 130"/>
                  </a:gdLst>
                  <a:ahLst/>
                  <a:cxnLst>
                    <a:cxn ang="0">
                      <a:pos x="T0" y="T1"/>
                    </a:cxn>
                    <a:cxn ang="0">
                      <a:pos x="T2" y="T3"/>
                    </a:cxn>
                    <a:cxn ang="0">
                      <a:pos x="T4" y="T5"/>
                    </a:cxn>
                    <a:cxn ang="0">
                      <a:pos x="T6" y="T7"/>
                    </a:cxn>
                    <a:cxn ang="0">
                      <a:pos x="T8" y="T9"/>
                    </a:cxn>
                  </a:cxnLst>
                  <a:rect l="0" t="0" r="r" b="b"/>
                  <a:pathLst>
                    <a:path w="40" h="130">
                      <a:moveTo>
                        <a:pt x="40" y="0"/>
                      </a:moveTo>
                      <a:lnTo>
                        <a:pt x="0" y="47"/>
                      </a:lnTo>
                      <a:lnTo>
                        <a:pt x="0" y="130"/>
                      </a:lnTo>
                      <a:lnTo>
                        <a:pt x="40" y="85"/>
                      </a:lnTo>
                      <a:lnTo>
                        <a:pt x="40" y="0"/>
                      </a:lnTo>
                      <a:close/>
                    </a:path>
                  </a:pathLst>
                </a:custGeom>
                <a:solidFill>
                  <a:srgbClr val="E1E1E1"/>
                </a:solidFill>
                <a:ln>
                  <a:noFill/>
                </a:ln>
                <a:effectLst/>
                <a:extLst>
                  <a:ext uri="{91240B29-F687-4F45-9708-019B960494DF}">
                    <a14:hiddenLine xmlns:a14="http://schemas.microsoft.com/office/drawing/2010/main" w="9525" cap="flat" cmpd="sng">
                      <a:solidFill>
                        <a:schemeClr val="tx1"/>
                      </a:solidFill>
                      <a:prstDash val="solid"/>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endParaRPr lang="ja-JP" altLang="en-US">
                    <a:latin typeface="Meiryo UI" panose="020B0604030504040204" pitchFamily="50" charset="-128"/>
                    <a:ea typeface="Meiryo UI" panose="020B0604030504040204" pitchFamily="50" charset="-128"/>
                  </a:endParaRPr>
                </a:p>
              </p:txBody>
            </p:sp>
            <p:sp>
              <p:nvSpPr>
                <p:cNvPr id="454" name="Freeform 889">
                  <a:extLst>
                    <a:ext uri="{FF2B5EF4-FFF2-40B4-BE49-F238E27FC236}">
                      <a16:creationId xmlns:a16="http://schemas.microsoft.com/office/drawing/2014/main" id="{DE5A127B-6338-4AB5-B3AE-6EBB2A027322}"/>
                    </a:ext>
                  </a:extLst>
                </p:cNvPr>
                <p:cNvSpPr>
                  <a:spLocks noChangeAspect="1"/>
                </p:cNvSpPr>
                <p:nvPr/>
              </p:nvSpPr>
              <p:spPr bwMode="gray">
                <a:xfrm>
                  <a:off x="1771" y="3481"/>
                  <a:ext cx="40" cy="116"/>
                </a:xfrm>
                <a:custGeom>
                  <a:avLst/>
                  <a:gdLst>
                    <a:gd name="T0" fmla="*/ 0 w 40"/>
                    <a:gd name="T1" fmla="*/ 45 h 116"/>
                    <a:gd name="T2" fmla="*/ 0 w 40"/>
                    <a:gd name="T3" fmla="*/ 116 h 116"/>
                    <a:gd name="T4" fmla="*/ 40 w 40"/>
                    <a:gd name="T5" fmla="*/ 71 h 116"/>
                    <a:gd name="T6" fmla="*/ 40 w 40"/>
                    <a:gd name="T7" fmla="*/ 0 h 116"/>
                    <a:gd name="T8" fmla="*/ 0 w 40"/>
                    <a:gd name="T9" fmla="*/ 45 h 116"/>
                  </a:gdLst>
                  <a:ahLst/>
                  <a:cxnLst>
                    <a:cxn ang="0">
                      <a:pos x="T0" y="T1"/>
                    </a:cxn>
                    <a:cxn ang="0">
                      <a:pos x="T2" y="T3"/>
                    </a:cxn>
                    <a:cxn ang="0">
                      <a:pos x="T4" y="T5"/>
                    </a:cxn>
                    <a:cxn ang="0">
                      <a:pos x="T6" y="T7"/>
                    </a:cxn>
                    <a:cxn ang="0">
                      <a:pos x="T8" y="T9"/>
                    </a:cxn>
                  </a:cxnLst>
                  <a:rect l="0" t="0" r="r" b="b"/>
                  <a:pathLst>
                    <a:path w="40" h="116">
                      <a:moveTo>
                        <a:pt x="0" y="45"/>
                      </a:moveTo>
                      <a:lnTo>
                        <a:pt x="0" y="116"/>
                      </a:lnTo>
                      <a:lnTo>
                        <a:pt x="40" y="71"/>
                      </a:lnTo>
                      <a:lnTo>
                        <a:pt x="40" y="0"/>
                      </a:lnTo>
                      <a:lnTo>
                        <a:pt x="0" y="45"/>
                      </a:lnTo>
                      <a:close/>
                    </a:path>
                  </a:pathLst>
                </a:custGeom>
                <a:solidFill>
                  <a:srgbClr val="E1E1E1"/>
                </a:solidFill>
                <a:ln>
                  <a:noFill/>
                </a:ln>
                <a:effectLst/>
                <a:extLst>
                  <a:ext uri="{91240B29-F687-4F45-9708-019B960494DF}">
                    <a14:hiddenLine xmlns:a14="http://schemas.microsoft.com/office/drawing/2010/main" w="9525" cap="flat" cmpd="sng">
                      <a:solidFill>
                        <a:schemeClr val="tx1"/>
                      </a:solidFill>
                      <a:prstDash val="solid"/>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endParaRPr lang="ja-JP" altLang="en-US">
                    <a:latin typeface="Meiryo UI" panose="020B0604030504040204" pitchFamily="50" charset="-128"/>
                    <a:ea typeface="Meiryo UI" panose="020B0604030504040204" pitchFamily="50" charset="-128"/>
                  </a:endParaRPr>
                </a:p>
              </p:txBody>
            </p:sp>
            <p:sp>
              <p:nvSpPr>
                <p:cNvPr id="455" name="Freeform 890">
                  <a:extLst>
                    <a:ext uri="{FF2B5EF4-FFF2-40B4-BE49-F238E27FC236}">
                      <a16:creationId xmlns:a16="http://schemas.microsoft.com/office/drawing/2014/main" id="{AEA1811E-DD59-42AD-8806-2EA188792DFC}"/>
                    </a:ext>
                  </a:extLst>
                </p:cNvPr>
                <p:cNvSpPr>
                  <a:spLocks noChangeAspect="1"/>
                </p:cNvSpPr>
                <p:nvPr/>
              </p:nvSpPr>
              <p:spPr bwMode="gray">
                <a:xfrm>
                  <a:off x="1794" y="2898"/>
                  <a:ext cx="71" cy="54"/>
                </a:xfrm>
                <a:custGeom>
                  <a:avLst/>
                  <a:gdLst>
                    <a:gd name="T0" fmla="*/ 71 w 71"/>
                    <a:gd name="T1" fmla="*/ 0 h 54"/>
                    <a:gd name="T2" fmla="*/ 50 w 71"/>
                    <a:gd name="T3" fmla="*/ 0 h 54"/>
                    <a:gd name="T4" fmla="*/ 0 w 71"/>
                    <a:gd name="T5" fmla="*/ 54 h 54"/>
                    <a:gd name="T6" fmla="*/ 38 w 71"/>
                    <a:gd name="T7" fmla="*/ 54 h 54"/>
                    <a:gd name="T8" fmla="*/ 71 w 71"/>
                    <a:gd name="T9" fmla="*/ 19 h 54"/>
                    <a:gd name="T10" fmla="*/ 71 w 71"/>
                    <a:gd name="T11" fmla="*/ 0 h 54"/>
                  </a:gdLst>
                  <a:ahLst/>
                  <a:cxnLst>
                    <a:cxn ang="0">
                      <a:pos x="T0" y="T1"/>
                    </a:cxn>
                    <a:cxn ang="0">
                      <a:pos x="T2" y="T3"/>
                    </a:cxn>
                    <a:cxn ang="0">
                      <a:pos x="T4" y="T5"/>
                    </a:cxn>
                    <a:cxn ang="0">
                      <a:pos x="T6" y="T7"/>
                    </a:cxn>
                    <a:cxn ang="0">
                      <a:pos x="T8" y="T9"/>
                    </a:cxn>
                    <a:cxn ang="0">
                      <a:pos x="T10" y="T11"/>
                    </a:cxn>
                  </a:cxnLst>
                  <a:rect l="0" t="0" r="r" b="b"/>
                  <a:pathLst>
                    <a:path w="71" h="54">
                      <a:moveTo>
                        <a:pt x="71" y="0"/>
                      </a:moveTo>
                      <a:lnTo>
                        <a:pt x="50" y="0"/>
                      </a:lnTo>
                      <a:lnTo>
                        <a:pt x="0" y="54"/>
                      </a:lnTo>
                      <a:lnTo>
                        <a:pt x="38" y="54"/>
                      </a:lnTo>
                      <a:lnTo>
                        <a:pt x="71" y="19"/>
                      </a:lnTo>
                      <a:lnTo>
                        <a:pt x="71" y="0"/>
                      </a:lnTo>
                      <a:close/>
                    </a:path>
                  </a:pathLst>
                </a:custGeom>
                <a:solidFill>
                  <a:srgbClr val="E1E1E1"/>
                </a:solidFill>
                <a:ln>
                  <a:noFill/>
                </a:ln>
                <a:effectLst/>
                <a:extLst>
                  <a:ext uri="{91240B29-F687-4F45-9708-019B960494DF}">
                    <a14:hiddenLine xmlns:a14="http://schemas.microsoft.com/office/drawing/2010/main" w="9525" cap="flat" cmpd="sng">
                      <a:solidFill>
                        <a:schemeClr val="tx1"/>
                      </a:solidFill>
                      <a:prstDash val="solid"/>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endParaRPr lang="ja-JP" altLang="en-US">
                    <a:latin typeface="Meiryo UI" panose="020B0604030504040204" pitchFamily="50" charset="-128"/>
                    <a:ea typeface="Meiryo UI" panose="020B0604030504040204" pitchFamily="50" charset="-128"/>
                  </a:endParaRPr>
                </a:p>
              </p:txBody>
            </p:sp>
            <p:sp>
              <p:nvSpPr>
                <p:cNvPr id="456" name="Freeform 891">
                  <a:extLst>
                    <a:ext uri="{FF2B5EF4-FFF2-40B4-BE49-F238E27FC236}">
                      <a16:creationId xmlns:a16="http://schemas.microsoft.com/office/drawing/2014/main" id="{C9277CF2-0D1F-4BEF-A38E-E3E86E22580D}"/>
                    </a:ext>
                  </a:extLst>
                </p:cNvPr>
                <p:cNvSpPr>
                  <a:spLocks noChangeAspect="1"/>
                </p:cNvSpPr>
                <p:nvPr/>
              </p:nvSpPr>
              <p:spPr bwMode="gray">
                <a:xfrm>
                  <a:off x="1747" y="2952"/>
                  <a:ext cx="68" cy="33"/>
                </a:xfrm>
                <a:custGeom>
                  <a:avLst/>
                  <a:gdLst>
                    <a:gd name="T0" fmla="*/ 28 w 68"/>
                    <a:gd name="T1" fmla="*/ 0 h 33"/>
                    <a:gd name="T2" fmla="*/ 0 w 68"/>
                    <a:gd name="T3" fmla="*/ 33 h 33"/>
                    <a:gd name="T4" fmla="*/ 38 w 68"/>
                    <a:gd name="T5" fmla="*/ 33 h 33"/>
                    <a:gd name="T6" fmla="*/ 68 w 68"/>
                    <a:gd name="T7" fmla="*/ 0 h 33"/>
                    <a:gd name="T8" fmla="*/ 28 w 68"/>
                    <a:gd name="T9" fmla="*/ 0 h 33"/>
                  </a:gdLst>
                  <a:ahLst/>
                  <a:cxnLst>
                    <a:cxn ang="0">
                      <a:pos x="T0" y="T1"/>
                    </a:cxn>
                    <a:cxn ang="0">
                      <a:pos x="T2" y="T3"/>
                    </a:cxn>
                    <a:cxn ang="0">
                      <a:pos x="T4" y="T5"/>
                    </a:cxn>
                    <a:cxn ang="0">
                      <a:pos x="T6" y="T7"/>
                    </a:cxn>
                    <a:cxn ang="0">
                      <a:pos x="T8" y="T9"/>
                    </a:cxn>
                  </a:cxnLst>
                  <a:rect l="0" t="0" r="r" b="b"/>
                  <a:pathLst>
                    <a:path w="68" h="33">
                      <a:moveTo>
                        <a:pt x="28" y="0"/>
                      </a:moveTo>
                      <a:lnTo>
                        <a:pt x="0" y="33"/>
                      </a:lnTo>
                      <a:lnTo>
                        <a:pt x="38" y="33"/>
                      </a:lnTo>
                      <a:lnTo>
                        <a:pt x="68" y="0"/>
                      </a:lnTo>
                      <a:lnTo>
                        <a:pt x="28" y="0"/>
                      </a:lnTo>
                      <a:close/>
                    </a:path>
                  </a:pathLst>
                </a:custGeom>
                <a:solidFill>
                  <a:srgbClr val="E1E1E1"/>
                </a:solidFill>
                <a:ln>
                  <a:noFill/>
                </a:ln>
                <a:effectLst/>
                <a:extLst>
                  <a:ext uri="{91240B29-F687-4F45-9708-019B960494DF}">
                    <a14:hiddenLine xmlns:a14="http://schemas.microsoft.com/office/drawing/2010/main" w="9525" cap="flat" cmpd="sng">
                      <a:solidFill>
                        <a:schemeClr val="tx1"/>
                      </a:solidFill>
                      <a:prstDash val="solid"/>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endParaRPr lang="ja-JP" altLang="en-US">
                    <a:latin typeface="Meiryo UI" panose="020B0604030504040204" pitchFamily="50" charset="-128"/>
                    <a:ea typeface="Meiryo UI" panose="020B0604030504040204" pitchFamily="50" charset="-128"/>
                  </a:endParaRPr>
                </a:p>
              </p:txBody>
            </p:sp>
          </p:grpSp>
        </p:grpSp>
        <p:grpSp>
          <p:nvGrpSpPr>
            <p:cNvPr id="113" name="Group 892">
              <a:extLst>
                <a:ext uri="{FF2B5EF4-FFF2-40B4-BE49-F238E27FC236}">
                  <a16:creationId xmlns:a16="http://schemas.microsoft.com/office/drawing/2014/main" id="{6D855CA5-D132-4E7D-9A2F-41BCE551FCC3}"/>
                </a:ext>
              </a:extLst>
            </p:cNvPr>
            <p:cNvGrpSpPr>
              <a:grpSpLocks/>
            </p:cNvGrpSpPr>
            <p:nvPr/>
          </p:nvGrpSpPr>
          <p:grpSpPr bwMode="auto">
            <a:xfrm>
              <a:off x="824" y="618"/>
              <a:ext cx="253" cy="1370"/>
              <a:chOff x="824" y="618"/>
              <a:chExt cx="253" cy="1370"/>
            </a:xfrm>
          </p:grpSpPr>
          <p:grpSp>
            <p:nvGrpSpPr>
              <p:cNvPr id="278" name="Group 893">
                <a:extLst>
                  <a:ext uri="{FF2B5EF4-FFF2-40B4-BE49-F238E27FC236}">
                    <a16:creationId xmlns:a16="http://schemas.microsoft.com/office/drawing/2014/main" id="{F9EBBE84-6566-4579-AB6B-9E6BF2A0D7E7}"/>
                  </a:ext>
                </a:extLst>
              </p:cNvPr>
              <p:cNvGrpSpPr>
                <a:grpSpLocks/>
              </p:cNvGrpSpPr>
              <p:nvPr/>
            </p:nvGrpSpPr>
            <p:grpSpPr bwMode="auto">
              <a:xfrm>
                <a:off x="824" y="618"/>
                <a:ext cx="253" cy="1370"/>
                <a:chOff x="824" y="618"/>
                <a:chExt cx="253" cy="1370"/>
              </a:xfrm>
            </p:grpSpPr>
            <p:grpSp>
              <p:nvGrpSpPr>
                <p:cNvPr id="327" name="Group 894">
                  <a:extLst>
                    <a:ext uri="{FF2B5EF4-FFF2-40B4-BE49-F238E27FC236}">
                      <a16:creationId xmlns:a16="http://schemas.microsoft.com/office/drawing/2014/main" id="{BF0A916B-CBF9-4F41-AB28-208BBC1CB9D3}"/>
                    </a:ext>
                  </a:extLst>
                </p:cNvPr>
                <p:cNvGrpSpPr>
                  <a:grpSpLocks noChangeAspect="1"/>
                </p:cNvGrpSpPr>
                <p:nvPr/>
              </p:nvGrpSpPr>
              <p:grpSpPr bwMode="auto">
                <a:xfrm>
                  <a:off x="824" y="618"/>
                  <a:ext cx="253" cy="1370"/>
                  <a:chOff x="1676" y="2528"/>
                  <a:chExt cx="253" cy="1370"/>
                </a:xfrm>
              </p:grpSpPr>
              <p:sp>
                <p:nvSpPr>
                  <p:cNvPr id="425" name="Freeform 895">
                    <a:extLst>
                      <a:ext uri="{FF2B5EF4-FFF2-40B4-BE49-F238E27FC236}">
                        <a16:creationId xmlns:a16="http://schemas.microsoft.com/office/drawing/2014/main" id="{08ED6563-D2BE-4BD8-B470-0E54CFDAA419}"/>
                      </a:ext>
                    </a:extLst>
                  </p:cNvPr>
                  <p:cNvSpPr>
                    <a:spLocks noChangeAspect="1"/>
                  </p:cNvSpPr>
                  <p:nvPr/>
                </p:nvSpPr>
                <p:spPr bwMode="gray">
                  <a:xfrm>
                    <a:off x="1676" y="2528"/>
                    <a:ext cx="253" cy="1370"/>
                  </a:xfrm>
                  <a:custGeom>
                    <a:avLst/>
                    <a:gdLst>
                      <a:gd name="T0" fmla="*/ 92 w 107"/>
                      <a:gd name="T1" fmla="*/ 77 h 580"/>
                      <a:gd name="T2" fmla="*/ 92 w 107"/>
                      <a:gd name="T3" fmla="*/ 51 h 580"/>
                      <a:gd name="T4" fmla="*/ 79 w 107"/>
                      <a:gd name="T5" fmla="*/ 51 h 580"/>
                      <a:gd name="T6" fmla="*/ 79 w 107"/>
                      <a:gd name="T7" fmla="*/ 23 h 580"/>
                      <a:gd name="T8" fmla="*/ 59 w 107"/>
                      <a:gd name="T9" fmla="*/ 23 h 580"/>
                      <a:gd name="T10" fmla="*/ 59 w 107"/>
                      <a:gd name="T11" fmla="*/ 0 h 580"/>
                      <a:gd name="T12" fmla="*/ 47 w 107"/>
                      <a:gd name="T13" fmla="*/ 0 h 580"/>
                      <a:gd name="T14" fmla="*/ 47 w 107"/>
                      <a:gd name="T15" fmla="*/ 23 h 580"/>
                      <a:gd name="T16" fmla="*/ 28 w 107"/>
                      <a:gd name="T17" fmla="*/ 23 h 580"/>
                      <a:gd name="T18" fmla="*/ 28 w 107"/>
                      <a:gd name="T19" fmla="*/ 51 h 580"/>
                      <a:gd name="T20" fmla="*/ 15 w 107"/>
                      <a:gd name="T21" fmla="*/ 51 h 580"/>
                      <a:gd name="T22" fmla="*/ 15 w 107"/>
                      <a:gd name="T23" fmla="*/ 77 h 580"/>
                      <a:gd name="T24" fmla="*/ 0 w 107"/>
                      <a:gd name="T25" fmla="*/ 77 h 580"/>
                      <a:gd name="T26" fmla="*/ 0 w 107"/>
                      <a:gd name="T27" fmla="*/ 580 h 580"/>
                      <a:gd name="T28" fmla="*/ 107 w 107"/>
                      <a:gd name="T29" fmla="*/ 580 h 580"/>
                      <a:gd name="T30" fmla="*/ 107 w 107"/>
                      <a:gd name="T31" fmla="*/ 77 h 580"/>
                      <a:gd name="T32" fmla="*/ 92 w 107"/>
                      <a:gd name="T33" fmla="*/ 77 h 5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07" h="580">
                        <a:moveTo>
                          <a:pt x="92" y="77"/>
                        </a:moveTo>
                        <a:cubicBezTo>
                          <a:pt x="92" y="74"/>
                          <a:pt x="92" y="51"/>
                          <a:pt x="92" y="51"/>
                        </a:cubicBezTo>
                        <a:cubicBezTo>
                          <a:pt x="92" y="51"/>
                          <a:pt x="82" y="51"/>
                          <a:pt x="79" y="51"/>
                        </a:cubicBezTo>
                        <a:cubicBezTo>
                          <a:pt x="79" y="47"/>
                          <a:pt x="79" y="23"/>
                          <a:pt x="79" y="23"/>
                        </a:cubicBezTo>
                        <a:cubicBezTo>
                          <a:pt x="79" y="23"/>
                          <a:pt x="63" y="23"/>
                          <a:pt x="59" y="23"/>
                        </a:cubicBezTo>
                        <a:cubicBezTo>
                          <a:pt x="59" y="20"/>
                          <a:pt x="59" y="0"/>
                          <a:pt x="59" y="0"/>
                        </a:cubicBezTo>
                        <a:cubicBezTo>
                          <a:pt x="47" y="0"/>
                          <a:pt x="47" y="0"/>
                          <a:pt x="47" y="0"/>
                        </a:cubicBezTo>
                        <a:cubicBezTo>
                          <a:pt x="47" y="0"/>
                          <a:pt x="47" y="20"/>
                          <a:pt x="47" y="23"/>
                        </a:cubicBezTo>
                        <a:cubicBezTo>
                          <a:pt x="44" y="23"/>
                          <a:pt x="28" y="23"/>
                          <a:pt x="28" y="23"/>
                        </a:cubicBezTo>
                        <a:cubicBezTo>
                          <a:pt x="28" y="23"/>
                          <a:pt x="28" y="47"/>
                          <a:pt x="28" y="51"/>
                        </a:cubicBezTo>
                        <a:cubicBezTo>
                          <a:pt x="25" y="51"/>
                          <a:pt x="15" y="51"/>
                          <a:pt x="15" y="51"/>
                        </a:cubicBezTo>
                        <a:cubicBezTo>
                          <a:pt x="15" y="51"/>
                          <a:pt x="15" y="74"/>
                          <a:pt x="15" y="77"/>
                        </a:cubicBezTo>
                        <a:cubicBezTo>
                          <a:pt x="12" y="77"/>
                          <a:pt x="0" y="77"/>
                          <a:pt x="0" y="77"/>
                        </a:cubicBezTo>
                        <a:cubicBezTo>
                          <a:pt x="0" y="580"/>
                          <a:pt x="0" y="580"/>
                          <a:pt x="0" y="580"/>
                        </a:cubicBezTo>
                        <a:cubicBezTo>
                          <a:pt x="107" y="580"/>
                          <a:pt x="107" y="580"/>
                          <a:pt x="107" y="580"/>
                        </a:cubicBezTo>
                        <a:cubicBezTo>
                          <a:pt x="107" y="77"/>
                          <a:pt x="107" y="77"/>
                          <a:pt x="107" y="77"/>
                        </a:cubicBezTo>
                        <a:cubicBezTo>
                          <a:pt x="107" y="77"/>
                          <a:pt x="95" y="77"/>
                          <a:pt x="92" y="7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latin typeface="Meiryo UI" panose="020B0604030504040204" pitchFamily="50" charset="-128"/>
                      <a:ea typeface="Meiryo UI" panose="020B0604030504040204" pitchFamily="50" charset="-128"/>
                    </a:endParaRPr>
                  </a:p>
                </p:txBody>
              </p:sp>
              <p:sp>
                <p:nvSpPr>
                  <p:cNvPr id="426" name="Freeform 896">
                    <a:extLst>
                      <a:ext uri="{FF2B5EF4-FFF2-40B4-BE49-F238E27FC236}">
                        <a16:creationId xmlns:a16="http://schemas.microsoft.com/office/drawing/2014/main" id="{1C402F5B-E34D-49DF-9CEC-64B9D8812347}"/>
                      </a:ext>
                    </a:extLst>
                  </p:cNvPr>
                  <p:cNvSpPr>
                    <a:spLocks noChangeAspect="1"/>
                  </p:cNvSpPr>
                  <p:nvPr/>
                </p:nvSpPr>
                <p:spPr bwMode="gray">
                  <a:xfrm>
                    <a:off x="1686" y="2537"/>
                    <a:ext cx="233" cy="1351"/>
                  </a:xfrm>
                  <a:custGeom>
                    <a:avLst/>
                    <a:gdLst>
                      <a:gd name="T0" fmla="*/ 84 w 99"/>
                      <a:gd name="T1" fmla="*/ 51 h 572"/>
                      <a:gd name="T2" fmla="*/ 71 w 99"/>
                      <a:gd name="T3" fmla="*/ 51 h 572"/>
                      <a:gd name="T4" fmla="*/ 71 w 99"/>
                      <a:gd name="T5" fmla="*/ 23 h 572"/>
                      <a:gd name="T6" fmla="*/ 51 w 99"/>
                      <a:gd name="T7" fmla="*/ 23 h 572"/>
                      <a:gd name="T8" fmla="*/ 51 w 99"/>
                      <a:gd name="T9" fmla="*/ 0 h 572"/>
                      <a:gd name="T10" fmla="*/ 47 w 99"/>
                      <a:gd name="T11" fmla="*/ 0 h 572"/>
                      <a:gd name="T12" fmla="*/ 47 w 99"/>
                      <a:gd name="T13" fmla="*/ 23 h 572"/>
                      <a:gd name="T14" fmla="*/ 28 w 99"/>
                      <a:gd name="T15" fmla="*/ 23 h 572"/>
                      <a:gd name="T16" fmla="*/ 28 w 99"/>
                      <a:gd name="T17" fmla="*/ 51 h 572"/>
                      <a:gd name="T18" fmla="*/ 15 w 99"/>
                      <a:gd name="T19" fmla="*/ 51 h 572"/>
                      <a:gd name="T20" fmla="*/ 15 w 99"/>
                      <a:gd name="T21" fmla="*/ 77 h 572"/>
                      <a:gd name="T22" fmla="*/ 0 w 99"/>
                      <a:gd name="T23" fmla="*/ 77 h 572"/>
                      <a:gd name="T24" fmla="*/ 0 w 99"/>
                      <a:gd name="T25" fmla="*/ 572 h 572"/>
                      <a:gd name="T26" fmla="*/ 99 w 99"/>
                      <a:gd name="T27" fmla="*/ 572 h 572"/>
                      <a:gd name="T28" fmla="*/ 99 w 99"/>
                      <a:gd name="T29" fmla="*/ 77 h 572"/>
                      <a:gd name="T30" fmla="*/ 84 w 99"/>
                      <a:gd name="T31" fmla="*/ 77 h 572"/>
                      <a:gd name="T32" fmla="*/ 84 w 99"/>
                      <a:gd name="T33" fmla="*/ 51 h 5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99" h="572">
                        <a:moveTo>
                          <a:pt x="84" y="51"/>
                        </a:moveTo>
                        <a:cubicBezTo>
                          <a:pt x="81" y="51"/>
                          <a:pt x="71" y="51"/>
                          <a:pt x="71" y="51"/>
                        </a:cubicBezTo>
                        <a:cubicBezTo>
                          <a:pt x="71" y="51"/>
                          <a:pt x="71" y="26"/>
                          <a:pt x="71" y="23"/>
                        </a:cubicBezTo>
                        <a:cubicBezTo>
                          <a:pt x="68" y="23"/>
                          <a:pt x="51" y="23"/>
                          <a:pt x="51" y="23"/>
                        </a:cubicBezTo>
                        <a:cubicBezTo>
                          <a:pt x="51" y="23"/>
                          <a:pt x="51" y="3"/>
                          <a:pt x="51" y="0"/>
                        </a:cubicBezTo>
                        <a:cubicBezTo>
                          <a:pt x="50" y="0"/>
                          <a:pt x="49" y="0"/>
                          <a:pt x="47" y="0"/>
                        </a:cubicBezTo>
                        <a:cubicBezTo>
                          <a:pt x="47" y="3"/>
                          <a:pt x="47" y="23"/>
                          <a:pt x="47" y="23"/>
                        </a:cubicBezTo>
                        <a:cubicBezTo>
                          <a:pt x="47" y="23"/>
                          <a:pt x="31" y="23"/>
                          <a:pt x="28" y="23"/>
                        </a:cubicBezTo>
                        <a:cubicBezTo>
                          <a:pt x="28" y="26"/>
                          <a:pt x="28" y="51"/>
                          <a:pt x="28" y="51"/>
                        </a:cubicBezTo>
                        <a:cubicBezTo>
                          <a:pt x="28" y="51"/>
                          <a:pt x="18" y="51"/>
                          <a:pt x="15" y="51"/>
                        </a:cubicBezTo>
                        <a:cubicBezTo>
                          <a:pt x="15" y="54"/>
                          <a:pt x="15" y="77"/>
                          <a:pt x="15" y="77"/>
                        </a:cubicBezTo>
                        <a:cubicBezTo>
                          <a:pt x="15" y="77"/>
                          <a:pt x="3" y="77"/>
                          <a:pt x="0" y="77"/>
                        </a:cubicBezTo>
                        <a:cubicBezTo>
                          <a:pt x="0" y="81"/>
                          <a:pt x="0" y="568"/>
                          <a:pt x="0" y="572"/>
                        </a:cubicBezTo>
                        <a:cubicBezTo>
                          <a:pt x="4" y="572"/>
                          <a:pt x="95" y="572"/>
                          <a:pt x="99" y="572"/>
                        </a:cubicBezTo>
                        <a:cubicBezTo>
                          <a:pt x="99" y="568"/>
                          <a:pt x="99" y="81"/>
                          <a:pt x="99" y="77"/>
                        </a:cubicBezTo>
                        <a:cubicBezTo>
                          <a:pt x="96" y="77"/>
                          <a:pt x="84" y="77"/>
                          <a:pt x="84" y="77"/>
                        </a:cubicBezTo>
                        <a:cubicBezTo>
                          <a:pt x="84" y="77"/>
                          <a:pt x="84" y="54"/>
                          <a:pt x="84" y="51"/>
                        </a:cubicBezTo>
                        <a:close/>
                      </a:path>
                    </a:pathLst>
                  </a:custGeom>
                  <a:solidFill>
                    <a:srgbClr val="7E7E7E"/>
                  </a:solidFill>
                  <a:ln>
                    <a:noFill/>
                  </a:ln>
                  <a:effectLst/>
                  <a:extLst>
                    <a:ext uri="{91240B29-F687-4F45-9708-019B960494DF}">
                      <a14:hiddenLine xmlns:a14="http://schemas.microsoft.com/office/drawing/2010/main" w="9525" cap="flat" cmpd="sng">
                        <a:solidFill>
                          <a:schemeClr val="tx1"/>
                        </a:solidFill>
                        <a:prstDash val="solid"/>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endParaRPr lang="ja-JP" altLang="en-US">
                      <a:latin typeface="Meiryo UI" panose="020B0604030504040204" pitchFamily="50" charset="-128"/>
                      <a:ea typeface="Meiryo UI" panose="020B0604030504040204" pitchFamily="50" charset="-128"/>
                    </a:endParaRPr>
                  </a:p>
                </p:txBody>
              </p:sp>
            </p:grpSp>
            <p:sp>
              <p:nvSpPr>
                <p:cNvPr id="328" name="Rectangle 897">
                  <a:extLst>
                    <a:ext uri="{FF2B5EF4-FFF2-40B4-BE49-F238E27FC236}">
                      <a16:creationId xmlns:a16="http://schemas.microsoft.com/office/drawing/2014/main" id="{C1CC78AA-B03D-43FE-BDAA-391CF0600807}"/>
                    </a:ext>
                  </a:extLst>
                </p:cNvPr>
                <p:cNvSpPr>
                  <a:spLocks noChangeAspect="1" noChangeArrowheads="1"/>
                </p:cNvSpPr>
                <p:nvPr/>
              </p:nvSpPr>
              <p:spPr bwMode="gray">
                <a:xfrm>
                  <a:off x="869" y="866"/>
                  <a:ext cx="24" cy="21"/>
                </a:xfrm>
                <a:prstGeom prst="rect">
                  <a:avLst/>
                </a:prstGeom>
                <a:solidFill>
                  <a:srgbClr val="ACACAC"/>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endParaRPr lang="ja-JP" altLang="en-US">
                    <a:latin typeface="Meiryo UI" panose="020B0604030504040204" pitchFamily="50" charset="-128"/>
                    <a:ea typeface="Meiryo UI" panose="020B0604030504040204" pitchFamily="50" charset="-128"/>
                  </a:endParaRPr>
                </a:p>
              </p:txBody>
            </p:sp>
            <p:sp>
              <p:nvSpPr>
                <p:cNvPr id="329" name="Rectangle 898">
                  <a:extLst>
                    <a:ext uri="{FF2B5EF4-FFF2-40B4-BE49-F238E27FC236}">
                      <a16:creationId xmlns:a16="http://schemas.microsoft.com/office/drawing/2014/main" id="{089BBE2E-2368-4D2A-9F32-4B28C3AE7414}"/>
                    </a:ext>
                  </a:extLst>
                </p:cNvPr>
                <p:cNvSpPr>
                  <a:spLocks noChangeAspect="1" noChangeArrowheads="1"/>
                </p:cNvSpPr>
                <p:nvPr/>
              </p:nvSpPr>
              <p:spPr bwMode="gray">
                <a:xfrm>
                  <a:off x="916" y="866"/>
                  <a:ext cx="24" cy="21"/>
                </a:xfrm>
                <a:prstGeom prst="rect">
                  <a:avLst/>
                </a:prstGeom>
                <a:solidFill>
                  <a:srgbClr val="ACACAC"/>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endParaRPr lang="ja-JP" altLang="en-US">
                    <a:latin typeface="Meiryo UI" panose="020B0604030504040204" pitchFamily="50" charset="-128"/>
                    <a:ea typeface="Meiryo UI" panose="020B0604030504040204" pitchFamily="50" charset="-128"/>
                  </a:endParaRPr>
                </a:p>
              </p:txBody>
            </p:sp>
            <p:sp>
              <p:nvSpPr>
                <p:cNvPr id="330" name="Rectangle 899">
                  <a:extLst>
                    <a:ext uri="{FF2B5EF4-FFF2-40B4-BE49-F238E27FC236}">
                      <a16:creationId xmlns:a16="http://schemas.microsoft.com/office/drawing/2014/main" id="{EA678C87-0EE8-49E8-977C-9609E27C1252}"/>
                    </a:ext>
                  </a:extLst>
                </p:cNvPr>
                <p:cNvSpPr>
                  <a:spLocks noChangeAspect="1" noChangeArrowheads="1"/>
                </p:cNvSpPr>
                <p:nvPr/>
              </p:nvSpPr>
              <p:spPr bwMode="gray">
                <a:xfrm>
                  <a:off x="963" y="866"/>
                  <a:ext cx="24" cy="21"/>
                </a:xfrm>
                <a:prstGeom prst="rect">
                  <a:avLst/>
                </a:prstGeom>
                <a:solidFill>
                  <a:srgbClr val="ACACAC"/>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endParaRPr lang="ja-JP" altLang="en-US">
                    <a:latin typeface="Meiryo UI" panose="020B0604030504040204" pitchFamily="50" charset="-128"/>
                    <a:ea typeface="Meiryo UI" panose="020B0604030504040204" pitchFamily="50" charset="-128"/>
                  </a:endParaRPr>
                </a:p>
              </p:txBody>
            </p:sp>
            <p:sp>
              <p:nvSpPr>
                <p:cNvPr id="331" name="Rectangle 900">
                  <a:extLst>
                    <a:ext uri="{FF2B5EF4-FFF2-40B4-BE49-F238E27FC236}">
                      <a16:creationId xmlns:a16="http://schemas.microsoft.com/office/drawing/2014/main" id="{E14688BB-97E3-4DAF-9723-45338969AE52}"/>
                    </a:ext>
                  </a:extLst>
                </p:cNvPr>
                <p:cNvSpPr>
                  <a:spLocks noChangeAspect="1" noChangeArrowheads="1"/>
                </p:cNvSpPr>
                <p:nvPr/>
              </p:nvSpPr>
              <p:spPr bwMode="gray">
                <a:xfrm>
                  <a:off x="1008" y="866"/>
                  <a:ext cx="24" cy="21"/>
                </a:xfrm>
                <a:prstGeom prst="rect">
                  <a:avLst/>
                </a:prstGeom>
                <a:solidFill>
                  <a:srgbClr val="ACACAC"/>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endParaRPr lang="ja-JP" altLang="en-US">
                    <a:latin typeface="Meiryo UI" panose="020B0604030504040204" pitchFamily="50" charset="-128"/>
                    <a:ea typeface="Meiryo UI" panose="020B0604030504040204" pitchFamily="50" charset="-128"/>
                  </a:endParaRPr>
                </a:p>
              </p:txBody>
            </p:sp>
            <p:sp>
              <p:nvSpPr>
                <p:cNvPr id="332" name="Rectangle 901">
                  <a:extLst>
                    <a:ext uri="{FF2B5EF4-FFF2-40B4-BE49-F238E27FC236}">
                      <a16:creationId xmlns:a16="http://schemas.microsoft.com/office/drawing/2014/main" id="{DCFC72C0-1D37-40AB-B48E-90FB0083D999}"/>
                    </a:ext>
                  </a:extLst>
                </p:cNvPr>
                <p:cNvSpPr>
                  <a:spLocks noChangeAspect="1" noChangeArrowheads="1"/>
                </p:cNvSpPr>
                <p:nvPr/>
              </p:nvSpPr>
              <p:spPr bwMode="gray">
                <a:xfrm>
                  <a:off x="869" y="911"/>
                  <a:ext cx="24" cy="21"/>
                </a:xfrm>
                <a:prstGeom prst="rect">
                  <a:avLst/>
                </a:prstGeom>
                <a:solidFill>
                  <a:srgbClr val="ACACAC"/>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endParaRPr lang="ja-JP" altLang="en-US">
                    <a:latin typeface="Meiryo UI" panose="020B0604030504040204" pitchFamily="50" charset="-128"/>
                    <a:ea typeface="Meiryo UI" panose="020B0604030504040204" pitchFamily="50" charset="-128"/>
                  </a:endParaRPr>
                </a:p>
              </p:txBody>
            </p:sp>
            <p:sp>
              <p:nvSpPr>
                <p:cNvPr id="333" name="Rectangle 902">
                  <a:extLst>
                    <a:ext uri="{FF2B5EF4-FFF2-40B4-BE49-F238E27FC236}">
                      <a16:creationId xmlns:a16="http://schemas.microsoft.com/office/drawing/2014/main" id="{449059E4-0944-42AB-BE50-173376F8828C}"/>
                    </a:ext>
                  </a:extLst>
                </p:cNvPr>
                <p:cNvSpPr>
                  <a:spLocks noChangeAspect="1" noChangeArrowheads="1"/>
                </p:cNvSpPr>
                <p:nvPr/>
              </p:nvSpPr>
              <p:spPr bwMode="gray">
                <a:xfrm>
                  <a:off x="916" y="911"/>
                  <a:ext cx="24" cy="21"/>
                </a:xfrm>
                <a:prstGeom prst="rect">
                  <a:avLst/>
                </a:prstGeom>
                <a:solidFill>
                  <a:srgbClr val="ACACAC"/>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endParaRPr lang="ja-JP" altLang="en-US">
                    <a:latin typeface="Meiryo UI" panose="020B0604030504040204" pitchFamily="50" charset="-128"/>
                    <a:ea typeface="Meiryo UI" panose="020B0604030504040204" pitchFamily="50" charset="-128"/>
                  </a:endParaRPr>
                </a:p>
              </p:txBody>
            </p:sp>
            <p:sp>
              <p:nvSpPr>
                <p:cNvPr id="334" name="Rectangle 903">
                  <a:extLst>
                    <a:ext uri="{FF2B5EF4-FFF2-40B4-BE49-F238E27FC236}">
                      <a16:creationId xmlns:a16="http://schemas.microsoft.com/office/drawing/2014/main" id="{3FA51DFB-E4FC-4B43-8B05-133665100A31}"/>
                    </a:ext>
                  </a:extLst>
                </p:cNvPr>
                <p:cNvSpPr>
                  <a:spLocks noChangeAspect="1" noChangeArrowheads="1"/>
                </p:cNvSpPr>
                <p:nvPr/>
              </p:nvSpPr>
              <p:spPr bwMode="gray">
                <a:xfrm>
                  <a:off x="963" y="911"/>
                  <a:ext cx="24" cy="21"/>
                </a:xfrm>
                <a:prstGeom prst="rect">
                  <a:avLst/>
                </a:prstGeom>
                <a:solidFill>
                  <a:srgbClr val="ACACAC"/>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endParaRPr lang="ja-JP" altLang="en-US">
                    <a:latin typeface="Meiryo UI" panose="020B0604030504040204" pitchFamily="50" charset="-128"/>
                    <a:ea typeface="Meiryo UI" panose="020B0604030504040204" pitchFamily="50" charset="-128"/>
                  </a:endParaRPr>
                </a:p>
              </p:txBody>
            </p:sp>
            <p:sp>
              <p:nvSpPr>
                <p:cNvPr id="335" name="Rectangle 904">
                  <a:extLst>
                    <a:ext uri="{FF2B5EF4-FFF2-40B4-BE49-F238E27FC236}">
                      <a16:creationId xmlns:a16="http://schemas.microsoft.com/office/drawing/2014/main" id="{A5308C7E-99DA-49BE-8FC2-E71D5BA548AC}"/>
                    </a:ext>
                  </a:extLst>
                </p:cNvPr>
                <p:cNvSpPr>
                  <a:spLocks noChangeAspect="1" noChangeArrowheads="1"/>
                </p:cNvSpPr>
                <p:nvPr/>
              </p:nvSpPr>
              <p:spPr bwMode="gray">
                <a:xfrm>
                  <a:off x="1008" y="911"/>
                  <a:ext cx="24" cy="21"/>
                </a:xfrm>
                <a:prstGeom prst="rect">
                  <a:avLst/>
                </a:prstGeom>
                <a:solidFill>
                  <a:srgbClr val="ACACAC"/>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endParaRPr lang="ja-JP" altLang="en-US">
                    <a:latin typeface="Meiryo UI" panose="020B0604030504040204" pitchFamily="50" charset="-128"/>
                    <a:ea typeface="Meiryo UI" panose="020B0604030504040204" pitchFamily="50" charset="-128"/>
                  </a:endParaRPr>
                </a:p>
              </p:txBody>
            </p:sp>
            <p:sp>
              <p:nvSpPr>
                <p:cNvPr id="336" name="Rectangle 905">
                  <a:extLst>
                    <a:ext uri="{FF2B5EF4-FFF2-40B4-BE49-F238E27FC236}">
                      <a16:creationId xmlns:a16="http://schemas.microsoft.com/office/drawing/2014/main" id="{73E1371E-BC6A-4371-B13C-7666DF98A599}"/>
                    </a:ext>
                  </a:extLst>
                </p:cNvPr>
                <p:cNvSpPr>
                  <a:spLocks noChangeAspect="1" noChangeArrowheads="1"/>
                </p:cNvSpPr>
                <p:nvPr/>
              </p:nvSpPr>
              <p:spPr bwMode="gray">
                <a:xfrm>
                  <a:off x="869" y="956"/>
                  <a:ext cx="24" cy="21"/>
                </a:xfrm>
                <a:prstGeom prst="rect">
                  <a:avLst/>
                </a:prstGeom>
                <a:solidFill>
                  <a:srgbClr val="ACACAC"/>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endParaRPr lang="ja-JP" altLang="en-US">
                    <a:latin typeface="Meiryo UI" panose="020B0604030504040204" pitchFamily="50" charset="-128"/>
                    <a:ea typeface="Meiryo UI" panose="020B0604030504040204" pitchFamily="50" charset="-128"/>
                  </a:endParaRPr>
                </a:p>
              </p:txBody>
            </p:sp>
            <p:sp>
              <p:nvSpPr>
                <p:cNvPr id="337" name="Rectangle 906">
                  <a:extLst>
                    <a:ext uri="{FF2B5EF4-FFF2-40B4-BE49-F238E27FC236}">
                      <a16:creationId xmlns:a16="http://schemas.microsoft.com/office/drawing/2014/main" id="{0C2BE2AE-5FF4-4CCA-B754-B1B7CEB42DC6}"/>
                    </a:ext>
                  </a:extLst>
                </p:cNvPr>
                <p:cNvSpPr>
                  <a:spLocks noChangeAspect="1" noChangeArrowheads="1"/>
                </p:cNvSpPr>
                <p:nvPr/>
              </p:nvSpPr>
              <p:spPr bwMode="gray">
                <a:xfrm>
                  <a:off x="916" y="956"/>
                  <a:ext cx="24" cy="21"/>
                </a:xfrm>
                <a:prstGeom prst="rect">
                  <a:avLst/>
                </a:prstGeom>
                <a:solidFill>
                  <a:srgbClr val="ACACAC"/>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endParaRPr lang="ja-JP" altLang="en-US">
                    <a:latin typeface="Meiryo UI" panose="020B0604030504040204" pitchFamily="50" charset="-128"/>
                    <a:ea typeface="Meiryo UI" panose="020B0604030504040204" pitchFamily="50" charset="-128"/>
                  </a:endParaRPr>
                </a:p>
              </p:txBody>
            </p:sp>
            <p:sp>
              <p:nvSpPr>
                <p:cNvPr id="338" name="Rectangle 907">
                  <a:extLst>
                    <a:ext uri="{FF2B5EF4-FFF2-40B4-BE49-F238E27FC236}">
                      <a16:creationId xmlns:a16="http://schemas.microsoft.com/office/drawing/2014/main" id="{3786FCEB-A198-459C-A03C-0416E34E1525}"/>
                    </a:ext>
                  </a:extLst>
                </p:cNvPr>
                <p:cNvSpPr>
                  <a:spLocks noChangeAspect="1" noChangeArrowheads="1"/>
                </p:cNvSpPr>
                <p:nvPr/>
              </p:nvSpPr>
              <p:spPr bwMode="gray">
                <a:xfrm>
                  <a:off x="963" y="956"/>
                  <a:ext cx="24" cy="21"/>
                </a:xfrm>
                <a:prstGeom prst="rect">
                  <a:avLst/>
                </a:prstGeom>
                <a:solidFill>
                  <a:srgbClr val="ACACAC"/>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endParaRPr lang="ja-JP" altLang="en-US">
                    <a:latin typeface="Meiryo UI" panose="020B0604030504040204" pitchFamily="50" charset="-128"/>
                    <a:ea typeface="Meiryo UI" panose="020B0604030504040204" pitchFamily="50" charset="-128"/>
                  </a:endParaRPr>
                </a:p>
              </p:txBody>
            </p:sp>
            <p:sp>
              <p:nvSpPr>
                <p:cNvPr id="339" name="Rectangle 908">
                  <a:extLst>
                    <a:ext uri="{FF2B5EF4-FFF2-40B4-BE49-F238E27FC236}">
                      <a16:creationId xmlns:a16="http://schemas.microsoft.com/office/drawing/2014/main" id="{465DF1C6-0E6A-4226-B61D-5FA83BC4CCD4}"/>
                    </a:ext>
                  </a:extLst>
                </p:cNvPr>
                <p:cNvSpPr>
                  <a:spLocks noChangeAspect="1" noChangeArrowheads="1"/>
                </p:cNvSpPr>
                <p:nvPr/>
              </p:nvSpPr>
              <p:spPr bwMode="gray">
                <a:xfrm>
                  <a:off x="1008" y="956"/>
                  <a:ext cx="24" cy="21"/>
                </a:xfrm>
                <a:prstGeom prst="rect">
                  <a:avLst/>
                </a:prstGeom>
                <a:solidFill>
                  <a:srgbClr val="ACACAC"/>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endParaRPr lang="ja-JP" altLang="en-US">
                    <a:latin typeface="Meiryo UI" panose="020B0604030504040204" pitchFamily="50" charset="-128"/>
                    <a:ea typeface="Meiryo UI" panose="020B0604030504040204" pitchFamily="50" charset="-128"/>
                  </a:endParaRPr>
                </a:p>
              </p:txBody>
            </p:sp>
            <p:sp>
              <p:nvSpPr>
                <p:cNvPr id="340" name="Rectangle 909">
                  <a:extLst>
                    <a:ext uri="{FF2B5EF4-FFF2-40B4-BE49-F238E27FC236}">
                      <a16:creationId xmlns:a16="http://schemas.microsoft.com/office/drawing/2014/main" id="{232623FC-E9C1-4D16-BB2A-CD73FA73A9BF}"/>
                    </a:ext>
                  </a:extLst>
                </p:cNvPr>
                <p:cNvSpPr>
                  <a:spLocks noChangeAspect="1" noChangeArrowheads="1"/>
                </p:cNvSpPr>
                <p:nvPr/>
              </p:nvSpPr>
              <p:spPr bwMode="gray">
                <a:xfrm>
                  <a:off x="869" y="1003"/>
                  <a:ext cx="24" cy="21"/>
                </a:xfrm>
                <a:prstGeom prst="rect">
                  <a:avLst/>
                </a:prstGeom>
                <a:solidFill>
                  <a:srgbClr val="ACACAC"/>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endParaRPr lang="ja-JP" altLang="en-US">
                    <a:latin typeface="Meiryo UI" panose="020B0604030504040204" pitchFamily="50" charset="-128"/>
                    <a:ea typeface="Meiryo UI" panose="020B0604030504040204" pitchFamily="50" charset="-128"/>
                  </a:endParaRPr>
                </a:p>
              </p:txBody>
            </p:sp>
            <p:sp>
              <p:nvSpPr>
                <p:cNvPr id="341" name="Rectangle 910">
                  <a:extLst>
                    <a:ext uri="{FF2B5EF4-FFF2-40B4-BE49-F238E27FC236}">
                      <a16:creationId xmlns:a16="http://schemas.microsoft.com/office/drawing/2014/main" id="{D873F75C-384D-4969-82AE-B9A7C0B04407}"/>
                    </a:ext>
                  </a:extLst>
                </p:cNvPr>
                <p:cNvSpPr>
                  <a:spLocks noChangeAspect="1" noChangeArrowheads="1"/>
                </p:cNvSpPr>
                <p:nvPr/>
              </p:nvSpPr>
              <p:spPr bwMode="gray">
                <a:xfrm>
                  <a:off x="916" y="1003"/>
                  <a:ext cx="24" cy="21"/>
                </a:xfrm>
                <a:prstGeom prst="rect">
                  <a:avLst/>
                </a:prstGeom>
                <a:solidFill>
                  <a:srgbClr val="ACACAC"/>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endParaRPr lang="ja-JP" altLang="en-US">
                    <a:latin typeface="Meiryo UI" panose="020B0604030504040204" pitchFamily="50" charset="-128"/>
                    <a:ea typeface="Meiryo UI" panose="020B0604030504040204" pitchFamily="50" charset="-128"/>
                  </a:endParaRPr>
                </a:p>
              </p:txBody>
            </p:sp>
            <p:sp>
              <p:nvSpPr>
                <p:cNvPr id="342" name="Rectangle 911">
                  <a:extLst>
                    <a:ext uri="{FF2B5EF4-FFF2-40B4-BE49-F238E27FC236}">
                      <a16:creationId xmlns:a16="http://schemas.microsoft.com/office/drawing/2014/main" id="{CBFA852A-F075-4E59-8A8C-76712B81F66E}"/>
                    </a:ext>
                  </a:extLst>
                </p:cNvPr>
                <p:cNvSpPr>
                  <a:spLocks noChangeAspect="1" noChangeArrowheads="1"/>
                </p:cNvSpPr>
                <p:nvPr/>
              </p:nvSpPr>
              <p:spPr bwMode="gray">
                <a:xfrm>
                  <a:off x="963" y="1003"/>
                  <a:ext cx="24" cy="21"/>
                </a:xfrm>
                <a:prstGeom prst="rect">
                  <a:avLst/>
                </a:prstGeom>
                <a:solidFill>
                  <a:srgbClr val="ACACAC"/>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endParaRPr lang="ja-JP" altLang="en-US">
                    <a:latin typeface="Meiryo UI" panose="020B0604030504040204" pitchFamily="50" charset="-128"/>
                    <a:ea typeface="Meiryo UI" panose="020B0604030504040204" pitchFamily="50" charset="-128"/>
                  </a:endParaRPr>
                </a:p>
              </p:txBody>
            </p:sp>
            <p:sp>
              <p:nvSpPr>
                <p:cNvPr id="343" name="Rectangle 912">
                  <a:extLst>
                    <a:ext uri="{FF2B5EF4-FFF2-40B4-BE49-F238E27FC236}">
                      <a16:creationId xmlns:a16="http://schemas.microsoft.com/office/drawing/2014/main" id="{431CE986-75BF-4A27-828B-052992083253}"/>
                    </a:ext>
                  </a:extLst>
                </p:cNvPr>
                <p:cNvSpPr>
                  <a:spLocks noChangeAspect="1" noChangeArrowheads="1"/>
                </p:cNvSpPr>
                <p:nvPr/>
              </p:nvSpPr>
              <p:spPr bwMode="gray">
                <a:xfrm>
                  <a:off x="1008" y="1003"/>
                  <a:ext cx="24" cy="21"/>
                </a:xfrm>
                <a:prstGeom prst="rect">
                  <a:avLst/>
                </a:prstGeom>
                <a:solidFill>
                  <a:srgbClr val="ACACAC"/>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endParaRPr lang="ja-JP" altLang="en-US">
                    <a:latin typeface="Meiryo UI" panose="020B0604030504040204" pitchFamily="50" charset="-128"/>
                    <a:ea typeface="Meiryo UI" panose="020B0604030504040204" pitchFamily="50" charset="-128"/>
                  </a:endParaRPr>
                </a:p>
              </p:txBody>
            </p:sp>
            <p:sp>
              <p:nvSpPr>
                <p:cNvPr id="344" name="Rectangle 913">
                  <a:extLst>
                    <a:ext uri="{FF2B5EF4-FFF2-40B4-BE49-F238E27FC236}">
                      <a16:creationId xmlns:a16="http://schemas.microsoft.com/office/drawing/2014/main" id="{54E1183E-39B0-4253-99FB-244B045BBD95}"/>
                    </a:ext>
                  </a:extLst>
                </p:cNvPr>
                <p:cNvSpPr>
                  <a:spLocks noChangeAspect="1" noChangeArrowheads="1"/>
                </p:cNvSpPr>
                <p:nvPr/>
              </p:nvSpPr>
              <p:spPr bwMode="gray">
                <a:xfrm>
                  <a:off x="869" y="1048"/>
                  <a:ext cx="24" cy="21"/>
                </a:xfrm>
                <a:prstGeom prst="rect">
                  <a:avLst/>
                </a:prstGeom>
                <a:solidFill>
                  <a:srgbClr val="ACACAC"/>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endParaRPr lang="ja-JP" altLang="en-US">
                    <a:latin typeface="Meiryo UI" panose="020B0604030504040204" pitchFamily="50" charset="-128"/>
                    <a:ea typeface="Meiryo UI" panose="020B0604030504040204" pitchFamily="50" charset="-128"/>
                  </a:endParaRPr>
                </a:p>
              </p:txBody>
            </p:sp>
            <p:sp>
              <p:nvSpPr>
                <p:cNvPr id="345" name="Rectangle 914">
                  <a:extLst>
                    <a:ext uri="{FF2B5EF4-FFF2-40B4-BE49-F238E27FC236}">
                      <a16:creationId xmlns:a16="http://schemas.microsoft.com/office/drawing/2014/main" id="{C16DB664-5CC4-4799-9A81-0E090CBCFB5C}"/>
                    </a:ext>
                  </a:extLst>
                </p:cNvPr>
                <p:cNvSpPr>
                  <a:spLocks noChangeAspect="1" noChangeArrowheads="1"/>
                </p:cNvSpPr>
                <p:nvPr/>
              </p:nvSpPr>
              <p:spPr bwMode="gray">
                <a:xfrm>
                  <a:off x="916" y="1048"/>
                  <a:ext cx="24" cy="21"/>
                </a:xfrm>
                <a:prstGeom prst="rect">
                  <a:avLst/>
                </a:prstGeom>
                <a:solidFill>
                  <a:srgbClr val="ACACAC"/>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endParaRPr lang="ja-JP" altLang="en-US">
                    <a:latin typeface="Meiryo UI" panose="020B0604030504040204" pitchFamily="50" charset="-128"/>
                    <a:ea typeface="Meiryo UI" panose="020B0604030504040204" pitchFamily="50" charset="-128"/>
                  </a:endParaRPr>
                </a:p>
              </p:txBody>
            </p:sp>
            <p:sp>
              <p:nvSpPr>
                <p:cNvPr id="346" name="Rectangle 915">
                  <a:extLst>
                    <a:ext uri="{FF2B5EF4-FFF2-40B4-BE49-F238E27FC236}">
                      <a16:creationId xmlns:a16="http://schemas.microsoft.com/office/drawing/2014/main" id="{973E935F-8967-4CB2-B9D7-EEEB10A062A0}"/>
                    </a:ext>
                  </a:extLst>
                </p:cNvPr>
                <p:cNvSpPr>
                  <a:spLocks noChangeAspect="1" noChangeArrowheads="1"/>
                </p:cNvSpPr>
                <p:nvPr/>
              </p:nvSpPr>
              <p:spPr bwMode="gray">
                <a:xfrm>
                  <a:off x="963" y="1048"/>
                  <a:ext cx="24" cy="21"/>
                </a:xfrm>
                <a:prstGeom prst="rect">
                  <a:avLst/>
                </a:prstGeom>
                <a:solidFill>
                  <a:srgbClr val="ACACAC"/>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endParaRPr lang="ja-JP" altLang="en-US">
                    <a:latin typeface="Meiryo UI" panose="020B0604030504040204" pitchFamily="50" charset="-128"/>
                    <a:ea typeface="Meiryo UI" panose="020B0604030504040204" pitchFamily="50" charset="-128"/>
                  </a:endParaRPr>
                </a:p>
              </p:txBody>
            </p:sp>
            <p:sp>
              <p:nvSpPr>
                <p:cNvPr id="347" name="Rectangle 916">
                  <a:extLst>
                    <a:ext uri="{FF2B5EF4-FFF2-40B4-BE49-F238E27FC236}">
                      <a16:creationId xmlns:a16="http://schemas.microsoft.com/office/drawing/2014/main" id="{31C1C7DE-F7C1-4E58-9FCD-DF3EA396FEF1}"/>
                    </a:ext>
                  </a:extLst>
                </p:cNvPr>
                <p:cNvSpPr>
                  <a:spLocks noChangeAspect="1" noChangeArrowheads="1"/>
                </p:cNvSpPr>
                <p:nvPr/>
              </p:nvSpPr>
              <p:spPr bwMode="gray">
                <a:xfrm>
                  <a:off x="1008" y="1048"/>
                  <a:ext cx="24" cy="21"/>
                </a:xfrm>
                <a:prstGeom prst="rect">
                  <a:avLst/>
                </a:prstGeom>
                <a:solidFill>
                  <a:srgbClr val="ACACAC"/>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endParaRPr lang="ja-JP" altLang="en-US">
                    <a:latin typeface="Meiryo UI" panose="020B0604030504040204" pitchFamily="50" charset="-128"/>
                    <a:ea typeface="Meiryo UI" panose="020B0604030504040204" pitchFamily="50" charset="-128"/>
                  </a:endParaRPr>
                </a:p>
              </p:txBody>
            </p:sp>
            <p:sp>
              <p:nvSpPr>
                <p:cNvPr id="348" name="Rectangle 917">
                  <a:extLst>
                    <a:ext uri="{FF2B5EF4-FFF2-40B4-BE49-F238E27FC236}">
                      <a16:creationId xmlns:a16="http://schemas.microsoft.com/office/drawing/2014/main" id="{D333AA25-1C75-448F-B939-569B5F7A9E1B}"/>
                    </a:ext>
                  </a:extLst>
                </p:cNvPr>
                <p:cNvSpPr>
                  <a:spLocks noChangeAspect="1" noChangeArrowheads="1"/>
                </p:cNvSpPr>
                <p:nvPr/>
              </p:nvSpPr>
              <p:spPr bwMode="gray">
                <a:xfrm>
                  <a:off x="869" y="1093"/>
                  <a:ext cx="24" cy="21"/>
                </a:xfrm>
                <a:prstGeom prst="rect">
                  <a:avLst/>
                </a:prstGeom>
                <a:solidFill>
                  <a:srgbClr val="ACACAC"/>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endParaRPr lang="ja-JP" altLang="en-US">
                    <a:latin typeface="Meiryo UI" panose="020B0604030504040204" pitchFamily="50" charset="-128"/>
                    <a:ea typeface="Meiryo UI" panose="020B0604030504040204" pitchFamily="50" charset="-128"/>
                  </a:endParaRPr>
                </a:p>
              </p:txBody>
            </p:sp>
            <p:sp>
              <p:nvSpPr>
                <p:cNvPr id="349" name="Rectangle 918">
                  <a:extLst>
                    <a:ext uri="{FF2B5EF4-FFF2-40B4-BE49-F238E27FC236}">
                      <a16:creationId xmlns:a16="http://schemas.microsoft.com/office/drawing/2014/main" id="{BD15CCC1-7A0B-42AD-86EB-9690171230B0}"/>
                    </a:ext>
                  </a:extLst>
                </p:cNvPr>
                <p:cNvSpPr>
                  <a:spLocks noChangeAspect="1" noChangeArrowheads="1"/>
                </p:cNvSpPr>
                <p:nvPr/>
              </p:nvSpPr>
              <p:spPr bwMode="gray">
                <a:xfrm>
                  <a:off x="916" y="1093"/>
                  <a:ext cx="24" cy="21"/>
                </a:xfrm>
                <a:prstGeom prst="rect">
                  <a:avLst/>
                </a:prstGeom>
                <a:solidFill>
                  <a:srgbClr val="ACACAC"/>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endParaRPr lang="ja-JP" altLang="en-US">
                    <a:latin typeface="Meiryo UI" panose="020B0604030504040204" pitchFamily="50" charset="-128"/>
                    <a:ea typeface="Meiryo UI" panose="020B0604030504040204" pitchFamily="50" charset="-128"/>
                  </a:endParaRPr>
                </a:p>
              </p:txBody>
            </p:sp>
            <p:sp>
              <p:nvSpPr>
                <p:cNvPr id="350" name="Rectangle 919">
                  <a:extLst>
                    <a:ext uri="{FF2B5EF4-FFF2-40B4-BE49-F238E27FC236}">
                      <a16:creationId xmlns:a16="http://schemas.microsoft.com/office/drawing/2014/main" id="{CDCF4DD2-DC09-468B-8CBD-08B03416C416}"/>
                    </a:ext>
                  </a:extLst>
                </p:cNvPr>
                <p:cNvSpPr>
                  <a:spLocks noChangeAspect="1" noChangeArrowheads="1"/>
                </p:cNvSpPr>
                <p:nvPr/>
              </p:nvSpPr>
              <p:spPr bwMode="gray">
                <a:xfrm>
                  <a:off x="963" y="1093"/>
                  <a:ext cx="24" cy="21"/>
                </a:xfrm>
                <a:prstGeom prst="rect">
                  <a:avLst/>
                </a:prstGeom>
                <a:solidFill>
                  <a:srgbClr val="ACACAC"/>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endParaRPr lang="ja-JP" altLang="en-US">
                    <a:latin typeface="Meiryo UI" panose="020B0604030504040204" pitchFamily="50" charset="-128"/>
                    <a:ea typeface="Meiryo UI" panose="020B0604030504040204" pitchFamily="50" charset="-128"/>
                  </a:endParaRPr>
                </a:p>
              </p:txBody>
            </p:sp>
            <p:sp>
              <p:nvSpPr>
                <p:cNvPr id="351" name="Rectangle 920">
                  <a:extLst>
                    <a:ext uri="{FF2B5EF4-FFF2-40B4-BE49-F238E27FC236}">
                      <a16:creationId xmlns:a16="http://schemas.microsoft.com/office/drawing/2014/main" id="{D84D3DD8-DDBD-439D-81A9-45BA65EE1504}"/>
                    </a:ext>
                  </a:extLst>
                </p:cNvPr>
                <p:cNvSpPr>
                  <a:spLocks noChangeAspect="1" noChangeArrowheads="1"/>
                </p:cNvSpPr>
                <p:nvPr/>
              </p:nvSpPr>
              <p:spPr bwMode="gray">
                <a:xfrm>
                  <a:off x="1008" y="1093"/>
                  <a:ext cx="24" cy="21"/>
                </a:xfrm>
                <a:prstGeom prst="rect">
                  <a:avLst/>
                </a:prstGeom>
                <a:solidFill>
                  <a:srgbClr val="ACACAC"/>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endParaRPr lang="ja-JP" altLang="en-US">
                    <a:latin typeface="Meiryo UI" panose="020B0604030504040204" pitchFamily="50" charset="-128"/>
                    <a:ea typeface="Meiryo UI" panose="020B0604030504040204" pitchFamily="50" charset="-128"/>
                  </a:endParaRPr>
                </a:p>
              </p:txBody>
            </p:sp>
            <p:sp>
              <p:nvSpPr>
                <p:cNvPr id="352" name="Rectangle 921">
                  <a:extLst>
                    <a:ext uri="{FF2B5EF4-FFF2-40B4-BE49-F238E27FC236}">
                      <a16:creationId xmlns:a16="http://schemas.microsoft.com/office/drawing/2014/main" id="{EA15B10C-8537-4717-AE78-49107947E0D8}"/>
                    </a:ext>
                  </a:extLst>
                </p:cNvPr>
                <p:cNvSpPr>
                  <a:spLocks noChangeAspect="1" noChangeArrowheads="1"/>
                </p:cNvSpPr>
                <p:nvPr/>
              </p:nvSpPr>
              <p:spPr bwMode="gray">
                <a:xfrm>
                  <a:off x="869" y="1137"/>
                  <a:ext cx="24" cy="22"/>
                </a:xfrm>
                <a:prstGeom prst="rect">
                  <a:avLst/>
                </a:prstGeom>
                <a:solidFill>
                  <a:srgbClr val="ACACAC"/>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endParaRPr lang="ja-JP" altLang="en-US">
                    <a:latin typeface="Meiryo UI" panose="020B0604030504040204" pitchFamily="50" charset="-128"/>
                    <a:ea typeface="Meiryo UI" panose="020B0604030504040204" pitchFamily="50" charset="-128"/>
                  </a:endParaRPr>
                </a:p>
              </p:txBody>
            </p:sp>
            <p:sp>
              <p:nvSpPr>
                <p:cNvPr id="353" name="Rectangle 922">
                  <a:extLst>
                    <a:ext uri="{FF2B5EF4-FFF2-40B4-BE49-F238E27FC236}">
                      <a16:creationId xmlns:a16="http://schemas.microsoft.com/office/drawing/2014/main" id="{96EC625E-C3B8-4F1D-B9B7-8FEDE84B19D1}"/>
                    </a:ext>
                  </a:extLst>
                </p:cNvPr>
                <p:cNvSpPr>
                  <a:spLocks noChangeAspect="1" noChangeArrowheads="1"/>
                </p:cNvSpPr>
                <p:nvPr/>
              </p:nvSpPr>
              <p:spPr bwMode="gray">
                <a:xfrm>
                  <a:off x="916" y="1137"/>
                  <a:ext cx="24" cy="22"/>
                </a:xfrm>
                <a:prstGeom prst="rect">
                  <a:avLst/>
                </a:prstGeom>
                <a:solidFill>
                  <a:srgbClr val="ACACAC"/>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endParaRPr lang="ja-JP" altLang="en-US">
                    <a:latin typeface="Meiryo UI" panose="020B0604030504040204" pitchFamily="50" charset="-128"/>
                    <a:ea typeface="Meiryo UI" panose="020B0604030504040204" pitchFamily="50" charset="-128"/>
                  </a:endParaRPr>
                </a:p>
              </p:txBody>
            </p:sp>
            <p:sp>
              <p:nvSpPr>
                <p:cNvPr id="354" name="Rectangle 923">
                  <a:extLst>
                    <a:ext uri="{FF2B5EF4-FFF2-40B4-BE49-F238E27FC236}">
                      <a16:creationId xmlns:a16="http://schemas.microsoft.com/office/drawing/2014/main" id="{677CE467-863C-43FF-A36F-01B6E6BA5046}"/>
                    </a:ext>
                  </a:extLst>
                </p:cNvPr>
                <p:cNvSpPr>
                  <a:spLocks noChangeAspect="1" noChangeArrowheads="1"/>
                </p:cNvSpPr>
                <p:nvPr/>
              </p:nvSpPr>
              <p:spPr bwMode="gray">
                <a:xfrm>
                  <a:off x="963" y="1137"/>
                  <a:ext cx="24" cy="22"/>
                </a:xfrm>
                <a:prstGeom prst="rect">
                  <a:avLst/>
                </a:prstGeom>
                <a:solidFill>
                  <a:srgbClr val="ACACAC"/>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endParaRPr lang="ja-JP" altLang="en-US">
                    <a:latin typeface="Meiryo UI" panose="020B0604030504040204" pitchFamily="50" charset="-128"/>
                    <a:ea typeface="Meiryo UI" panose="020B0604030504040204" pitchFamily="50" charset="-128"/>
                  </a:endParaRPr>
                </a:p>
              </p:txBody>
            </p:sp>
            <p:sp>
              <p:nvSpPr>
                <p:cNvPr id="355" name="Rectangle 924">
                  <a:extLst>
                    <a:ext uri="{FF2B5EF4-FFF2-40B4-BE49-F238E27FC236}">
                      <a16:creationId xmlns:a16="http://schemas.microsoft.com/office/drawing/2014/main" id="{2C162E00-8555-49F0-B1AA-E3CE9B54C67A}"/>
                    </a:ext>
                  </a:extLst>
                </p:cNvPr>
                <p:cNvSpPr>
                  <a:spLocks noChangeAspect="1" noChangeArrowheads="1"/>
                </p:cNvSpPr>
                <p:nvPr/>
              </p:nvSpPr>
              <p:spPr bwMode="gray">
                <a:xfrm>
                  <a:off x="1008" y="1137"/>
                  <a:ext cx="24" cy="22"/>
                </a:xfrm>
                <a:prstGeom prst="rect">
                  <a:avLst/>
                </a:prstGeom>
                <a:solidFill>
                  <a:srgbClr val="ACACAC"/>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endParaRPr lang="ja-JP" altLang="en-US">
                    <a:latin typeface="Meiryo UI" panose="020B0604030504040204" pitchFamily="50" charset="-128"/>
                    <a:ea typeface="Meiryo UI" panose="020B0604030504040204" pitchFamily="50" charset="-128"/>
                  </a:endParaRPr>
                </a:p>
              </p:txBody>
            </p:sp>
            <p:sp>
              <p:nvSpPr>
                <p:cNvPr id="356" name="Rectangle 925">
                  <a:extLst>
                    <a:ext uri="{FF2B5EF4-FFF2-40B4-BE49-F238E27FC236}">
                      <a16:creationId xmlns:a16="http://schemas.microsoft.com/office/drawing/2014/main" id="{3C8E51E2-C457-4022-86AE-F30869F0AE96}"/>
                    </a:ext>
                  </a:extLst>
                </p:cNvPr>
                <p:cNvSpPr>
                  <a:spLocks noChangeAspect="1" noChangeArrowheads="1"/>
                </p:cNvSpPr>
                <p:nvPr/>
              </p:nvSpPr>
              <p:spPr bwMode="gray">
                <a:xfrm>
                  <a:off x="869" y="1182"/>
                  <a:ext cx="24" cy="24"/>
                </a:xfrm>
                <a:prstGeom prst="rect">
                  <a:avLst/>
                </a:prstGeom>
                <a:solidFill>
                  <a:srgbClr val="ACACAC"/>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endParaRPr lang="ja-JP" altLang="en-US">
                    <a:latin typeface="Meiryo UI" panose="020B0604030504040204" pitchFamily="50" charset="-128"/>
                    <a:ea typeface="Meiryo UI" panose="020B0604030504040204" pitchFamily="50" charset="-128"/>
                  </a:endParaRPr>
                </a:p>
              </p:txBody>
            </p:sp>
            <p:sp>
              <p:nvSpPr>
                <p:cNvPr id="357" name="Rectangle 926">
                  <a:extLst>
                    <a:ext uri="{FF2B5EF4-FFF2-40B4-BE49-F238E27FC236}">
                      <a16:creationId xmlns:a16="http://schemas.microsoft.com/office/drawing/2014/main" id="{DE64EA0B-6C2A-45CE-A2C1-4B928C55FCFA}"/>
                    </a:ext>
                  </a:extLst>
                </p:cNvPr>
                <p:cNvSpPr>
                  <a:spLocks noChangeAspect="1" noChangeArrowheads="1"/>
                </p:cNvSpPr>
                <p:nvPr/>
              </p:nvSpPr>
              <p:spPr bwMode="gray">
                <a:xfrm>
                  <a:off x="916" y="1182"/>
                  <a:ext cx="24" cy="24"/>
                </a:xfrm>
                <a:prstGeom prst="rect">
                  <a:avLst/>
                </a:prstGeom>
                <a:solidFill>
                  <a:srgbClr val="ACACAC"/>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endParaRPr lang="ja-JP" altLang="en-US">
                    <a:latin typeface="Meiryo UI" panose="020B0604030504040204" pitchFamily="50" charset="-128"/>
                    <a:ea typeface="Meiryo UI" panose="020B0604030504040204" pitchFamily="50" charset="-128"/>
                  </a:endParaRPr>
                </a:p>
              </p:txBody>
            </p:sp>
            <p:sp>
              <p:nvSpPr>
                <p:cNvPr id="358" name="Rectangle 927">
                  <a:extLst>
                    <a:ext uri="{FF2B5EF4-FFF2-40B4-BE49-F238E27FC236}">
                      <a16:creationId xmlns:a16="http://schemas.microsoft.com/office/drawing/2014/main" id="{4B58B26C-A48B-4F99-9FA1-79B8F4A39C01}"/>
                    </a:ext>
                  </a:extLst>
                </p:cNvPr>
                <p:cNvSpPr>
                  <a:spLocks noChangeAspect="1" noChangeArrowheads="1"/>
                </p:cNvSpPr>
                <p:nvPr/>
              </p:nvSpPr>
              <p:spPr bwMode="gray">
                <a:xfrm>
                  <a:off x="963" y="1182"/>
                  <a:ext cx="24" cy="24"/>
                </a:xfrm>
                <a:prstGeom prst="rect">
                  <a:avLst/>
                </a:prstGeom>
                <a:solidFill>
                  <a:srgbClr val="ACACAC"/>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endParaRPr lang="ja-JP" altLang="en-US">
                    <a:latin typeface="Meiryo UI" panose="020B0604030504040204" pitchFamily="50" charset="-128"/>
                    <a:ea typeface="Meiryo UI" panose="020B0604030504040204" pitchFamily="50" charset="-128"/>
                  </a:endParaRPr>
                </a:p>
              </p:txBody>
            </p:sp>
            <p:sp>
              <p:nvSpPr>
                <p:cNvPr id="359" name="Rectangle 928">
                  <a:extLst>
                    <a:ext uri="{FF2B5EF4-FFF2-40B4-BE49-F238E27FC236}">
                      <a16:creationId xmlns:a16="http://schemas.microsoft.com/office/drawing/2014/main" id="{0229F827-9929-4654-A41A-85EE9D54F104}"/>
                    </a:ext>
                  </a:extLst>
                </p:cNvPr>
                <p:cNvSpPr>
                  <a:spLocks noChangeAspect="1" noChangeArrowheads="1"/>
                </p:cNvSpPr>
                <p:nvPr/>
              </p:nvSpPr>
              <p:spPr bwMode="gray">
                <a:xfrm>
                  <a:off x="1008" y="1182"/>
                  <a:ext cx="24" cy="24"/>
                </a:xfrm>
                <a:prstGeom prst="rect">
                  <a:avLst/>
                </a:prstGeom>
                <a:solidFill>
                  <a:srgbClr val="ACACAC"/>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endParaRPr lang="ja-JP" altLang="en-US">
                    <a:latin typeface="Meiryo UI" panose="020B0604030504040204" pitchFamily="50" charset="-128"/>
                    <a:ea typeface="Meiryo UI" panose="020B0604030504040204" pitchFamily="50" charset="-128"/>
                  </a:endParaRPr>
                </a:p>
              </p:txBody>
            </p:sp>
            <p:sp>
              <p:nvSpPr>
                <p:cNvPr id="360" name="Rectangle 929">
                  <a:extLst>
                    <a:ext uri="{FF2B5EF4-FFF2-40B4-BE49-F238E27FC236}">
                      <a16:creationId xmlns:a16="http://schemas.microsoft.com/office/drawing/2014/main" id="{16577ADC-E268-456F-9D48-5C6415E22FB0}"/>
                    </a:ext>
                  </a:extLst>
                </p:cNvPr>
                <p:cNvSpPr>
                  <a:spLocks noChangeAspect="1" noChangeArrowheads="1"/>
                </p:cNvSpPr>
                <p:nvPr/>
              </p:nvSpPr>
              <p:spPr bwMode="gray">
                <a:xfrm>
                  <a:off x="869" y="1230"/>
                  <a:ext cx="24" cy="21"/>
                </a:xfrm>
                <a:prstGeom prst="rect">
                  <a:avLst/>
                </a:prstGeom>
                <a:solidFill>
                  <a:srgbClr val="ACACAC"/>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endParaRPr lang="ja-JP" altLang="en-US">
                    <a:latin typeface="Meiryo UI" panose="020B0604030504040204" pitchFamily="50" charset="-128"/>
                    <a:ea typeface="Meiryo UI" panose="020B0604030504040204" pitchFamily="50" charset="-128"/>
                  </a:endParaRPr>
                </a:p>
              </p:txBody>
            </p:sp>
            <p:sp>
              <p:nvSpPr>
                <p:cNvPr id="361" name="Rectangle 930">
                  <a:extLst>
                    <a:ext uri="{FF2B5EF4-FFF2-40B4-BE49-F238E27FC236}">
                      <a16:creationId xmlns:a16="http://schemas.microsoft.com/office/drawing/2014/main" id="{AB075935-4DFC-4C7B-983D-F4B4997BDB9E}"/>
                    </a:ext>
                  </a:extLst>
                </p:cNvPr>
                <p:cNvSpPr>
                  <a:spLocks noChangeAspect="1" noChangeArrowheads="1"/>
                </p:cNvSpPr>
                <p:nvPr/>
              </p:nvSpPr>
              <p:spPr bwMode="gray">
                <a:xfrm>
                  <a:off x="916" y="1230"/>
                  <a:ext cx="24" cy="21"/>
                </a:xfrm>
                <a:prstGeom prst="rect">
                  <a:avLst/>
                </a:prstGeom>
                <a:solidFill>
                  <a:srgbClr val="ACACAC"/>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endParaRPr lang="ja-JP" altLang="en-US">
                    <a:latin typeface="Meiryo UI" panose="020B0604030504040204" pitchFamily="50" charset="-128"/>
                    <a:ea typeface="Meiryo UI" panose="020B0604030504040204" pitchFamily="50" charset="-128"/>
                  </a:endParaRPr>
                </a:p>
              </p:txBody>
            </p:sp>
            <p:sp>
              <p:nvSpPr>
                <p:cNvPr id="362" name="Rectangle 931">
                  <a:extLst>
                    <a:ext uri="{FF2B5EF4-FFF2-40B4-BE49-F238E27FC236}">
                      <a16:creationId xmlns:a16="http://schemas.microsoft.com/office/drawing/2014/main" id="{3302C89F-6FE9-4AAC-86D5-48D905736399}"/>
                    </a:ext>
                  </a:extLst>
                </p:cNvPr>
                <p:cNvSpPr>
                  <a:spLocks noChangeAspect="1" noChangeArrowheads="1"/>
                </p:cNvSpPr>
                <p:nvPr/>
              </p:nvSpPr>
              <p:spPr bwMode="gray">
                <a:xfrm>
                  <a:off x="963" y="1230"/>
                  <a:ext cx="24" cy="21"/>
                </a:xfrm>
                <a:prstGeom prst="rect">
                  <a:avLst/>
                </a:prstGeom>
                <a:solidFill>
                  <a:srgbClr val="ACACAC"/>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endParaRPr lang="ja-JP" altLang="en-US">
                    <a:latin typeface="Meiryo UI" panose="020B0604030504040204" pitchFamily="50" charset="-128"/>
                    <a:ea typeface="Meiryo UI" panose="020B0604030504040204" pitchFamily="50" charset="-128"/>
                  </a:endParaRPr>
                </a:p>
              </p:txBody>
            </p:sp>
            <p:sp>
              <p:nvSpPr>
                <p:cNvPr id="363" name="Rectangle 932">
                  <a:extLst>
                    <a:ext uri="{FF2B5EF4-FFF2-40B4-BE49-F238E27FC236}">
                      <a16:creationId xmlns:a16="http://schemas.microsoft.com/office/drawing/2014/main" id="{363707A1-70B8-4ECB-95AF-93E10438A34B}"/>
                    </a:ext>
                  </a:extLst>
                </p:cNvPr>
                <p:cNvSpPr>
                  <a:spLocks noChangeAspect="1" noChangeArrowheads="1"/>
                </p:cNvSpPr>
                <p:nvPr/>
              </p:nvSpPr>
              <p:spPr bwMode="gray">
                <a:xfrm>
                  <a:off x="1008" y="1230"/>
                  <a:ext cx="24" cy="21"/>
                </a:xfrm>
                <a:prstGeom prst="rect">
                  <a:avLst/>
                </a:prstGeom>
                <a:solidFill>
                  <a:srgbClr val="ACACAC"/>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endParaRPr lang="ja-JP" altLang="en-US">
                    <a:latin typeface="Meiryo UI" panose="020B0604030504040204" pitchFamily="50" charset="-128"/>
                    <a:ea typeface="Meiryo UI" panose="020B0604030504040204" pitchFamily="50" charset="-128"/>
                  </a:endParaRPr>
                </a:p>
              </p:txBody>
            </p:sp>
            <p:sp>
              <p:nvSpPr>
                <p:cNvPr id="364" name="Rectangle 933">
                  <a:extLst>
                    <a:ext uri="{FF2B5EF4-FFF2-40B4-BE49-F238E27FC236}">
                      <a16:creationId xmlns:a16="http://schemas.microsoft.com/office/drawing/2014/main" id="{7A3131D5-7E64-4D07-BD41-4952BC178D5B}"/>
                    </a:ext>
                  </a:extLst>
                </p:cNvPr>
                <p:cNvSpPr>
                  <a:spLocks noChangeAspect="1" noChangeArrowheads="1"/>
                </p:cNvSpPr>
                <p:nvPr/>
              </p:nvSpPr>
              <p:spPr bwMode="gray">
                <a:xfrm>
                  <a:off x="869" y="1274"/>
                  <a:ext cx="24" cy="22"/>
                </a:xfrm>
                <a:prstGeom prst="rect">
                  <a:avLst/>
                </a:prstGeom>
                <a:solidFill>
                  <a:srgbClr val="ACACAC"/>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endParaRPr lang="ja-JP" altLang="en-US">
                    <a:latin typeface="Meiryo UI" panose="020B0604030504040204" pitchFamily="50" charset="-128"/>
                    <a:ea typeface="Meiryo UI" panose="020B0604030504040204" pitchFamily="50" charset="-128"/>
                  </a:endParaRPr>
                </a:p>
              </p:txBody>
            </p:sp>
            <p:sp>
              <p:nvSpPr>
                <p:cNvPr id="365" name="Rectangle 934">
                  <a:extLst>
                    <a:ext uri="{FF2B5EF4-FFF2-40B4-BE49-F238E27FC236}">
                      <a16:creationId xmlns:a16="http://schemas.microsoft.com/office/drawing/2014/main" id="{A81358F3-5FD1-4C8D-A8E3-14AFBAF2B40A}"/>
                    </a:ext>
                  </a:extLst>
                </p:cNvPr>
                <p:cNvSpPr>
                  <a:spLocks noChangeAspect="1" noChangeArrowheads="1"/>
                </p:cNvSpPr>
                <p:nvPr/>
              </p:nvSpPr>
              <p:spPr bwMode="gray">
                <a:xfrm>
                  <a:off x="916" y="1274"/>
                  <a:ext cx="24" cy="22"/>
                </a:xfrm>
                <a:prstGeom prst="rect">
                  <a:avLst/>
                </a:prstGeom>
                <a:solidFill>
                  <a:srgbClr val="ACACAC"/>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endParaRPr lang="ja-JP" altLang="en-US">
                    <a:latin typeface="Meiryo UI" panose="020B0604030504040204" pitchFamily="50" charset="-128"/>
                    <a:ea typeface="Meiryo UI" panose="020B0604030504040204" pitchFamily="50" charset="-128"/>
                  </a:endParaRPr>
                </a:p>
              </p:txBody>
            </p:sp>
            <p:sp>
              <p:nvSpPr>
                <p:cNvPr id="366" name="Rectangle 935">
                  <a:extLst>
                    <a:ext uri="{FF2B5EF4-FFF2-40B4-BE49-F238E27FC236}">
                      <a16:creationId xmlns:a16="http://schemas.microsoft.com/office/drawing/2014/main" id="{088F69B3-04A1-48C1-83EA-338F9C720554}"/>
                    </a:ext>
                  </a:extLst>
                </p:cNvPr>
                <p:cNvSpPr>
                  <a:spLocks noChangeAspect="1" noChangeArrowheads="1"/>
                </p:cNvSpPr>
                <p:nvPr/>
              </p:nvSpPr>
              <p:spPr bwMode="gray">
                <a:xfrm>
                  <a:off x="963" y="1274"/>
                  <a:ext cx="24" cy="22"/>
                </a:xfrm>
                <a:prstGeom prst="rect">
                  <a:avLst/>
                </a:prstGeom>
                <a:solidFill>
                  <a:srgbClr val="ACACAC"/>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endParaRPr lang="ja-JP" altLang="en-US">
                    <a:latin typeface="Meiryo UI" panose="020B0604030504040204" pitchFamily="50" charset="-128"/>
                    <a:ea typeface="Meiryo UI" panose="020B0604030504040204" pitchFamily="50" charset="-128"/>
                  </a:endParaRPr>
                </a:p>
              </p:txBody>
            </p:sp>
            <p:sp>
              <p:nvSpPr>
                <p:cNvPr id="367" name="Rectangle 936">
                  <a:extLst>
                    <a:ext uri="{FF2B5EF4-FFF2-40B4-BE49-F238E27FC236}">
                      <a16:creationId xmlns:a16="http://schemas.microsoft.com/office/drawing/2014/main" id="{AF62ECDB-9D23-4FB5-85BE-B8785D7151BE}"/>
                    </a:ext>
                  </a:extLst>
                </p:cNvPr>
                <p:cNvSpPr>
                  <a:spLocks noChangeAspect="1" noChangeArrowheads="1"/>
                </p:cNvSpPr>
                <p:nvPr/>
              </p:nvSpPr>
              <p:spPr bwMode="gray">
                <a:xfrm>
                  <a:off x="1008" y="1274"/>
                  <a:ext cx="24" cy="22"/>
                </a:xfrm>
                <a:prstGeom prst="rect">
                  <a:avLst/>
                </a:prstGeom>
                <a:solidFill>
                  <a:srgbClr val="ACACAC"/>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endParaRPr lang="ja-JP" altLang="en-US">
                    <a:latin typeface="Meiryo UI" panose="020B0604030504040204" pitchFamily="50" charset="-128"/>
                    <a:ea typeface="Meiryo UI" panose="020B0604030504040204" pitchFamily="50" charset="-128"/>
                  </a:endParaRPr>
                </a:p>
              </p:txBody>
            </p:sp>
            <p:sp>
              <p:nvSpPr>
                <p:cNvPr id="368" name="Rectangle 937">
                  <a:extLst>
                    <a:ext uri="{FF2B5EF4-FFF2-40B4-BE49-F238E27FC236}">
                      <a16:creationId xmlns:a16="http://schemas.microsoft.com/office/drawing/2014/main" id="{88AF801D-62C8-40E4-89EF-152673CC400F}"/>
                    </a:ext>
                  </a:extLst>
                </p:cNvPr>
                <p:cNvSpPr>
                  <a:spLocks noChangeAspect="1" noChangeArrowheads="1"/>
                </p:cNvSpPr>
                <p:nvPr/>
              </p:nvSpPr>
              <p:spPr bwMode="gray">
                <a:xfrm>
                  <a:off x="869" y="1319"/>
                  <a:ext cx="24" cy="22"/>
                </a:xfrm>
                <a:prstGeom prst="rect">
                  <a:avLst/>
                </a:prstGeom>
                <a:solidFill>
                  <a:srgbClr val="ACACAC"/>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endParaRPr lang="ja-JP" altLang="en-US">
                    <a:latin typeface="Meiryo UI" panose="020B0604030504040204" pitchFamily="50" charset="-128"/>
                    <a:ea typeface="Meiryo UI" panose="020B0604030504040204" pitchFamily="50" charset="-128"/>
                  </a:endParaRPr>
                </a:p>
              </p:txBody>
            </p:sp>
            <p:sp>
              <p:nvSpPr>
                <p:cNvPr id="369" name="Rectangle 938">
                  <a:extLst>
                    <a:ext uri="{FF2B5EF4-FFF2-40B4-BE49-F238E27FC236}">
                      <a16:creationId xmlns:a16="http://schemas.microsoft.com/office/drawing/2014/main" id="{18ED1C11-995B-47BA-BA3E-30EB011D95F1}"/>
                    </a:ext>
                  </a:extLst>
                </p:cNvPr>
                <p:cNvSpPr>
                  <a:spLocks noChangeAspect="1" noChangeArrowheads="1"/>
                </p:cNvSpPr>
                <p:nvPr/>
              </p:nvSpPr>
              <p:spPr bwMode="gray">
                <a:xfrm>
                  <a:off x="916" y="1319"/>
                  <a:ext cx="24" cy="22"/>
                </a:xfrm>
                <a:prstGeom prst="rect">
                  <a:avLst/>
                </a:prstGeom>
                <a:solidFill>
                  <a:srgbClr val="ACACAC"/>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endParaRPr lang="ja-JP" altLang="en-US">
                    <a:latin typeface="Meiryo UI" panose="020B0604030504040204" pitchFamily="50" charset="-128"/>
                    <a:ea typeface="Meiryo UI" panose="020B0604030504040204" pitchFamily="50" charset="-128"/>
                  </a:endParaRPr>
                </a:p>
              </p:txBody>
            </p:sp>
            <p:sp>
              <p:nvSpPr>
                <p:cNvPr id="370" name="Rectangle 939">
                  <a:extLst>
                    <a:ext uri="{FF2B5EF4-FFF2-40B4-BE49-F238E27FC236}">
                      <a16:creationId xmlns:a16="http://schemas.microsoft.com/office/drawing/2014/main" id="{1DC4A96C-4013-4150-AEA6-69F4F47E3999}"/>
                    </a:ext>
                  </a:extLst>
                </p:cNvPr>
                <p:cNvSpPr>
                  <a:spLocks noChangeAspect="1" noChangeArrowheads="1"/>
                </p:cNvSpPr>
                <p:nvPr/>
              </p:nvSpPr>
              <p:spPr bwMode="gray">
                <a:xfrm>
                  <a:off x="963" y="1319"/>
                  <a:ext cx="24" cy="22"/>
                </a:xfrm>
                <a:prstGeom prst="rect">
                  <a:avLst/>
                </a:prstGeom>
                <a:solidFill>
                  <a:srgbClr val="ACACAC"/>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endParaRPr lang="ja-JP" altLang="en-US">
                    <a:latin typeface="Meiryo UI" panose="020B0604030504040204" pitchFamily="50" charset="-128"/>
                    <a:ea typeface="Meiryo UI" panose="020B0604030504040204" pitchFamily="50" charset="-128"/>
                  </a:endParaRPr>
                </a:p>
              </p:txBody>
            </p:sp>
            <p:sp>
              <p:nvSpPr>
                <p:cNvPr id="371" name="Rectangle 940">
                  <a:extLst>
                    <a:ext uri="{FF2B5EF4-FFF2-40B4-BE49-F238E27FC236}">
                      <a16:creationId xmlns:a16="http://schemas.microsoft.com/office/drawing/2014/main" id="{2254F216-65BD-47BF-8FE2-D1CB55BED0FD}"/>
                    </a:ext>
                  </a:extLst>
                </p:cNvPr>
                <p:cNvSpPr>
                  <a:spLocks noChangeAspect="1" noChangeArrowheads="1"/>
                </p:cNvSpPr>
                <p:nvPr/>
              </p:nvSpPr>
              <p:spPr bwMode="gray">
                <a:xfrm>
                  <a:off x="1008" y="1319"/>
                  <a:ext cx="24" cy="22"/>
                </a:xfrm>
                <a:prstGeom prst="rect">
                  <a:avLst/>
                </a:prstGeom>
                <a:solidFill>
                  <a:srgbClr val="ACACAC"/>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endParaRPr lang="ja-JP" altLang="en-US">
                    <a:latin typeface="Meiryo UI" panose="020B0604030504040204" pitchFamily="50" charset="-128"/>
                    <a:ea typeface="Meiryo UI" panose="020B0604030504040204" pitchFamily="50" charset="-128"/>
                  </a:endParaRPr>
                </a:p>
              </p:txBody>
            </p:sp>
            <p:sp>
              <p:nvSpPr>
                <p:cNvPr id="372" name="Rectangle 941">
                  <a:extLst>
                    <a:ext uri="{FF2B5EF4-FFF2-40B4-BE49-F238E27FC236}">
                      <a16:creationId xmlns:a16="http://schemas.microsoft.com/office/drawing/2014/main" id="{086B4DEB-A541-437B-8521-7B968A426682}"/>
                    </a:ext>
                  </a:extLst>
                </p:cNvPr>
                <p:cNvSpPr>
                  <a:spLocks noChangeAspect="1" noChangeArrowheads="1"/>
                </p:cNvSpPr>
                <p:nvPr/>
              </p:nvSpPr>
              <p:spPr bwMode="gray">
                <a:xfrm>
                  <a:off x="869" y="1364"/>
                  <a:ext cx="24" cy="24"/>
                </a:xfrm>
                <a:prstGeom prst="rect">
                  <a:avLst/>
                </a:prstGeom>
                <a:solidFill>
                  <a:srgbClr val="ACACAC"/>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endParaRPr lang="ja-JP" altLang="en-US">
                    <a:latin typeface="Meiryo UI" panose="020B0604030504040204" pitchFamily="50" charset="-128"/>
                    <a:ea typeface="Meiryo UI" panose="020B0604030504040204" pitchFamily="50" charset="-128"/>
                  </a:endParaRPr>
                </a:p>
              </p:txBody>
            </p:sp>
            <p:sp>
              <p:nvSpPr>
                <p:cNvPr id="373" name="Rectangle 942">
                  <a:extLst>
                    <a:ext uri="{FF2B5EF4-FFF2-40B4-BE49-F238E27FC236}">
                      <a16:creationId xmlns:a16="http://schemas.microsoft.com/office/drawing/2014/main" id="{6C7AABCC-06E0-4418-9C13-660BD55275B3}"/>
                    </a:ext>
                  </a:extLst>
                </p:cNvPr>
                <p:cNvSpPr>
                  <a:spLocks noChangeAspect="1" noChangeArrowheads="1"/>
                </p:cNvSpPr>
                <p:nvPr/>
              </p:nvSpPr>
              <p:spPr bwMode="gray">
                <a:xfrm>
                  <a:off x="916" y="1364"/>
                  <a:ext cx="24" cy="24"/>
                </a:xfrm>
                <a:prstGeom prst="rect">
                  <a:avLst/>
                </a:prstGeom>
                <a:solidFill>
                  <a:srgbClr val="ACACAC"/>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endParaRPr lang="ja-JP" altLang="en-US">
                    <a:latin typeface="Meiryo UI" panose="020B0604030504040204" pitchFamily="50" charset="-128"/>
                    <a:ea typeface="Meiryo UI" panose="020B0604030504040204" pitchFamily="50" charset="-128"/>
                  </a:endParaRPr>
                </a:p>
              </p:txBody>
            </p:sp>
            <p:sp>
              <p:nvSpPr>
                <p:cNvPr id="374" name="Rectangle 943">
                  <a:extLst>
                    <a:ext uri="{FF2B5EF4-FFF2-40B4-BE49-F238E27FC236}">
                      <a16:creationId xmlns:a16="http://schemas.microsoft.com/office/drawing/2014/main" id="{AD168055-F596-4578-A334-C0DB7BCB90C6}"/>
                    </a:ext>
                  </a:extLst>
                </p:cNvPr>
                <p:cNvSpPr>
                  <a:spLocks noChangeAspect="1" noChangeArrowheads="1"/>
                </p:cNvSpPr>
                <p:nvPr/>
              </p:nvSpPr>
              <p:spPr bwMode="gray">
                <a:xfrm>
                  <a:off x="963" y="1364"/>
                  <a:ext cx="24" cy="24"/>
                </a:xfrm>
                <a:prstGeom prst="rect">
                  <a:avLst/>
                </a:prstGeom>
                <a:solidFill>
                  <a:srgbClr val="ACACAC"/>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endParaRPr lang="ja-JP" altLang="en-US">
                    <a:latin typeface="Meiryo UI" panose="020B0604030504040204" pitchFamily="50" charset="-128"/>
                    <a:ea typeface="Meiryo UI" panose="020B0604030504040204" pitchFamily="50" charset="-128"/>
                  </a:endParaRPr>
                </a:p>
              </p:txBody>
            </p:sp>
            <p:sp>
              <p:nvSpPr>
                <p:cNvPr id="375" name="Rectangle 944">
                  <a:extLst>
                    <a:ext uri="{FF2B5EF4-FFF2-40B4-BE49-F238E27FC236}">
                      <a16:creationId xmlns:a16="http://schemas.microsoft.com/office/drawing/2014/main" id="{0C31A1C0-281C-43ED-85DE-4C0A5311D8A5}"/>
                    </a:ext>
                  </a:extLst>
                </p:cNvPr>
                <p:cNvSpPr>
                  <a:spLocks noChangeAspect="1" noChangeArrowheads="1"/>
                </p:cNvSpPr>
                <p:nvPr/>
              </p:nvSpPr>
              <p:spPr bwMode="gray">
                <a:xfrm>
                  <a:off x="1008" y="1364"/>
                  <a:ext cx="24" cy="24"/>
                </a:xfrm>
                <a:prstGeom prst="rect">
                  <a:avLst/>
                </a:prstGeom>
                <a:solidFill>
                  <a:srgbClr val="ACACAC"/>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endParaRPr lang="ja-JP" altLang="en-US">
                    <a:latin typeface="Meiryo UI" panose="020B0604030504040204" pitchFamily="50" charset="-128"/>
                    <a:ea typeface="Meiryo UI" panose="020B0604030504040204" pitchFamily="50" charset="-128"/>
                  </a:endParaRPr>
                </a:p>
              </p:txBody>
            </p:sp>
            <p:sp>
              <p:nvSpPr>
                <p:cNvPr id="376" name="Rectangle 945">
                  <a:extLst>
                    <a:ext uri="{FF2B5EF4-FFF2-40B4-BE49-F238E27FC236}">
                      <a16:creationId xmlns:a16="http://schemas.microsoft.com/office/drawing/2014/main" id="{DD37FF88-D074-4578-8443-137CC45421E4}"/>
                    </a:ext>
                  </a:extLst>
                </p:cNvPr>
                <p:cNvSpPr>
                  <a:spLocks noChangeAspect="1" noChangeArrowheads="1"/>
                </p:cNvSpPr>
                <p:nvPr/>
              </p:nvSpPr>
              <p:spPr bwMode="gray">
                <a:xfrm>
                  <a:off x="869" y="1412"/>
                  <a:ext cx="24" cy="21"/>
                </a:xfrm>
                <a:prstGeom prst="rect">
                  <a:avLst/>
                </a:prstGeom>
                <a:solidFill>
                  <a:srgbClr val="ACACAC"/>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endParaRPr lang="ja-JP" altLang="en-US">
                    <a:latin typeface="Meiryo UI" panose="020B0604030504040204" pitchFamily="50" charset="-128"/>
                    <a:ea typeface="Meiryo UI" panose="020B0604030504040204" pitchFamily="50" charset="-128"/>
                  </a:endParaRPr>
                </a:p>
              </p:txBody>
            </p:sp>
            <p:sp>
              <p:nvSpPr>
                <p:cNvPr id="377" name="Rectangle 946">
                  <a:extLst>
                    <a:ext uri="{FF2B5EF4-FFF2-40B4-BE49-F238E27FC236}">
                      <a16:creationId xmlns:a16="http://schemas.microsoft.com/office/drawing/2014/main" id="{54631AD8-0CE6-4773-9C67-F916F0BAB655}"/>
                    </a:ext>
                  </a:extLst>
                </p:cNvPr>
                <p:cNvSpPr>
                  <a:spLocks noChangeAspect="1" noChangeArrowheads="1"/>
                </p:cNvSpPr>
                <p:nvPr/>
              </p:nvSpPr>
              <p:spPr bwMode="gray">
                <a:xfrm>
                  <a:off x="916" y="1412"/>
                  <a:ext cx="24" cy="21"/>
                </a:xfrm>
                <a:prstGeom prst="rect">
                  <a:avLst/>
                </a:prstGeom>
                <a:solidFill>
                  <a:srgbClr val="ACACAC"/>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endParaRPr lang="ja-JP" altLang="en-US">
                    <a:latin typeface="Meiryo UI" panose="020B0604030504040204" pitchFamily="50" charset="-128"/>
                    <a:ea typeface="Meiryo UI" panose="020B0604030504040204" pitchFamily="50" charset="-128"/>
                  </a:endParaRPr>
                </a:p>
              </p:txBody>
            </p:sp>
            <p:sp>
              <p:nvSpPr>
                <p:cNvPr id="378" name="Rectangle 947">
                  <a:extLst>
                    <a:ext uri="{FF2B5EF4-FFF2-40B4-BE49-F238E27FC236}">
                      <a16:creationId xmlns:a16="http://schemas.microsoft.com/office/drawing/2014/main" id="{3B580613-02DB-43BE-A8D0-365CED9C09A6}"/>
                    </a:ext>
                  </a:extLst>
                </p:cNvPr>
                <p:cNvSpPr>
                  <a:spLocks noChangeAspect="1" noChangeArrowheads="1"/>
                </p:cNvSpPr>
                <p:nvPr/>
              </p:nvSpPr>
              <p:spPr bwMode="gray">
                <a:xfrm>
                  <a:off x="963" y="1412"/>
                  <a:ext cx="24" cy="21"/>
                </a:xfrm>
                <a:prstGeom prst="rect">
                  <a:avLst/>
                </a:prstGeom>
                <a:solidFill>
                  <a:srgbClr val="ACACAC"/>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endParaRPr lang="ja-JP" altLang="en-US">
                    <a:latin typeface="Meiryo UI" panose="020B0604030504040204" pitchFamily="50" charset="-128"/>
                    <a:ea typeface="Meiryo UI" panose="020B0604030504040204" pitchFamily="50" charset="-128"/>
                  </a:endParaRPr>
                </a:p>
              </p:txBody>
            </p:sp>
            <p:sp>
              <p:nvSpPr>
                <p:cNvPr id="379" name="Rectangle 948">
                  <a:extLst>
                    <a:ext uri="{FF2B5EF4-FFF2-40B4-BE49-F238E27FC236}">
                      <a16:creationId xmlns:a16="http://schemas.microsoft.com/office/drawing/2014/main" id="{982FE55E-163C-4187-A497-2C7300C970A0}"/>
                    </a:ext>
                  </a:extLst>
                </p:cNvPr>
                <p:cNvSpPr>
                  <a:spLocks noChangeAspect="1" noChangeArrowheads="1"/>
                </p:cNvSpPr>
                <p:nvPr/>
              </p:nvSpPr>
              <p:spPr bwMode="gray">
                <a:xfrm>
                  <a:off x="1008" y="1412"/>
                  <a:ext cx="24" cy="21"/>
                </a:xfrm>
                <a:prstGeom prst="rect">
                  <a:avLst/>
                </a:prstGeom>
                <a:solidFill>
                  <a:srgbClr val="ACACAC"/>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endParaRPr lang="ja-JP" altLang="en-US">
                    <a:latin typeface="Meiryo UI" panose="020B0604030504040204" pitchFamily="50" charset="-128"/>
                    <a:ea typeface="Meiryo UI" panose="020B0604030504040204" pitchFamily="50" charset="-128"/>
                  </a:endParaRPr>
                </a:p>
              </p:txBody>
            </p:sp>
            <p:sp>
              <p:nvSpPr>
                <p:cNvPr id="380" name="Rectangle 949">
                  <a:extLst>
                    <a:ext uri="{FF2B5EF4-FFF2-40B4-BE49-F238E27FC236}">
                      <a16:creationId xmlns:a16="http://schemas.microsoft.com/office/drawing/2014/main" id="{31A4C55C-51D9-44AE-815E-85D8919C1932}"/>
                    </a:ext>
                  </a:extLst>
                </p:cNvPr>
                <p:cNvSpPr>
                  <a:spLocks noChangeAspect="1" noChangeArrowheads="1"/>
                </p:cNvSpPr>
                <p:nvPr/>
              </p:nvSpPr>
              <p:spPr bwMode="gray">
                <a:xfrm>
                  <a:off x="869" y="1456"/>
                  <a:ext cx="24" cy="22"/>
                </a:xfrm>
                <a:prstGeom prst="rect">
                  <a:avLst/>
                </a:prstGeom>
                <a:solidFill>
                  <a:srgbClr val="ACACAC"/>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endParaRPr lang="ja-JP" altLang="en-US">
                    <a:latin typeface="Meiryo UI" panose="020B0604030504040204" pitchFamily="50" charset="-128"/>
                    <a:ea typeface="Meiryo UI" panose="020B0604030504040204" pitchFamily="50" charset="-128"/>
                  </a:endParaRPr>
                </a:p>
              </p:txBody>
            </p:sp>
            <p:sp>
              <p:nvSpPr>
                <p:cNvPr id="381" name="Rectangle 950">
                  <a:extLst>
                    <a:ext uri="{FF2B5EF4-FFF2-40B4-BE49-F238E27FC236}">
                      <a16:creationId xmlns:a16="http://schemas.microsoft.com/office/drawing/2014/main" id="{0E5D6B80-FAE1-4AB5-A881-F38164DC4C5B}"/>
                    </a:ext>
                  </a:extLst>
                </p:cNvPr>
                <p:cNvSpPr>
                  <a:spLocks noChangeAspect="1" noChangeArrowheads="1"/>
                </p:cNvSpPr>
                <p:nvPr/>
              </p:nvSpPr>
              <p:spPr bwMode="gray">
                <a:xfrm>
                  <a:off x="916" y="1456"/>
                  <a:ext cx="24" cy="22"/>
                </a:xfrm>
                <a:prstGeom prst="rect">
                  <a:avLst/>
                </a:prstGeom>
                <a:solidFill>
                  <a:srgbClr val="ACACAC"/>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endParaRPr lang="ja-JP" altLang="en-US">
                    <a:latin typeface="Meiryo UI" panose="020B0604030504040204" pitchFamily="50" charset="-128"/>
                    <a:ea typeface="Meiryo UI" panose="020B0604030504040204" pitchFamily="50" charset="-128"/>
                  </a:endParaRPr>
                </a:p>
              </p:txBody>
            </p:sp>
            <p:sp>
              <p:nvSpPr>
                <p:cNvPr id="382" name="Rectangle 951">
                  <a:extLst>
                    <a:ext uri="{FF2B5EF4-FFF2-40B4-BE49-F238E27FC236}">
                      <a16:creationId xmlns:a16="http://schemas.microsoft.com/office/drawing/2014/main" id="{7AEDD1FD-E472-43E1-96E2-97B36D198012}"/>
                    </a:ext>
                  </a:extLst>
                </p:cNvPr>
                <p:cNvSpPr>
                  <a:spLocks noChangeAspect="1" noChangeArrowheads="1"/>
                </p:cNvSpPr>
                <p:nvPr/>
              </p:nvSpPr>
              <p:spPr bwMode="gray">
                <a:xfrm>
                  <a:off x="963" y="1456"/>
                  <a:ext cx="24" cy="22"/>
                </a:xfrm>
                <a:prstGeom prst="rect">
                  <a:avLst/>
                </a:prstGeom>
                <a:solidFill>
                  <a:srgbClr val="ACACAC"/>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endParaRPr lang="ja-JP" altLang="en-US">
                    <a:latin typeface="Meiryo UI" panose="020B0604030504040204" pitchFamily="50" charset="-128"/>
                    <a:ea typeface="Meiryo UI" panose="020B0604030504040204" pitchFamily="50" charset="-128"/>
                  </a:endParaRPr>
                </a:p>
              </p:txBody>
            </p:sp>
            <p:sp>
              <p:nvSpPr>
                <p:cNvPr id="383" name="Rectangle 952">
                  <a:extLst>
                    <a:ext uri="{FF2B5EF4-FFF2-40B4-BE49-F238E27FC236}">
                      <a16:creationId xmlns:a16="http://schemas.microsoft.com/office/drawing/2014/main" id="{94CC1F8C-74D3-492C-A4BC-1E3818B87BFD}"/>
                    </a:ext>
                  </a:extLst>
                </p:cNvPr>
                <p:cNvSpPr>
                  <a:spLocks noChangeAspect="1" noChangeArrowheads="1"/>
                </p:cNvSpPr>
                <p:nvPr/>
              </p:nvSpPr>
              <p:spPr bwMode="gray">
                <a:xfrm>
                  <a:off x="1008" y="1456"/>
                  <a:ext cx="24" cy="22"/>
                </a:xfrm>
                <a:prstGeom prst="rect">
                  <a:avLst/>
                </a:prstGeom>
                <a:solidFill>
                  <a:srgbClr val="ACACAC"/>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endParaRPr lang="ja-JP" altLang="en-US">
                    <a:latin typeface="Meiryo UI" panose="020B0604030504040204" pitchFamily="50" charset="-128"/>
                    <a:ea typeface="Meiryo UI" panose="020B0604030504040204" pitchFamily="50" charset="-128"/>
                  </a:endParaRPr>
                </a:p>
              </p:txBody>
            </p:sp>
            <p:sp>
              <p:nvSpPr>
                <p:cNvPr id="384" name="Rectangle 953">
                  <a:extLst>
                    <a:ext uri="{FF2B5EF4-FFF2-40B4-BE49-F238E27FC236}">
                      <a16:creationId xmlns:a16="http://schemas.microsoft.com/office/drawing/2014/main" id="{F02F5F21-83A9-4240-9F10-7DA727D5CDA5}"/>
                    </a:ext>
                  </a:extLst>
                </p:cNvPr>
                <p:cNvSpPr>
                  <a:spLocks noChangeAspect="1" noChangeArrowheads="1"/>
                </p:cNvSpPr>
                <p:nvPr/>
              </p:nvSpPr>
              <p:spPr bwMode="gray">
                <a:xfrm>
                  <a:off x="869" y="1501"/>
                  <a:ext cx="24" cy="22"/>
                </a:xfrm>
                <a:prstGeom prst="rect">
                  <a:avLst/>
                </a:prstGeom>
                <a:solidFill>
                  <a:srgbClr val="ACACAC"/>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endParaRPr lang="ja-JP" altLang="en-US">
                    <a:latin typeface="Meiryo UI" panose="020B0604030504040204" pitchFamily="50" charset="-128"/>
                    <a:ea typeface="Meiryo UI" panose="020B0604030504040204" pitchFamily="50" charset="-128"/>
                  </a:endParaRPr>
                </a:p>
              </p:txBody>
            </p:sp>
            <p:sp>
              <p:nvSpPr>
                <p:cNvPr id="385" name="Rectangle 954">
                  <a:extLst>
                    <a:ext uri="{FF2B5EF4-FFF2-40B4-BE49-F238E27FC236}">
                      <a16:creationId xmlns:a16="http://schemas.microsoft.com/office/drawing/2014/main" id="{FA0AE84D-58C2-4373-85B2-F70F28FB7195}"/>
                    </a:ext>
                  </a:extLst>
                </p:cNvPr>
                <p:cNvSpPr>
                  <a:spLocks noChangeAspect="1" noChangeArrowheads="1"/>
                </p:cNvSpPr>
                <p:nvPr/>
              </p:nvSpPr>
              <p:spPr bwMode="gray">
                <a:xfrm>
                  <a:off x="916" y="1501"/>
                  <a:ext cx="24" cy="22"/>
                </a:xfrm>
                <a:prstGeom prst="rect">
                  <a:avLst/>
                </a:prstGeom>
                <a:solidFill>
                  <a:srgbClr val="ACACAC"/>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endParaRPr lang="ja-JP" altLang="en-US">
                    <a:latin typeface="Meiryo UI" panose="020B0604030504040204" pitchFamily="50" charset="-128"/>
                    <a:ea typeface="Meiryo UI" panose="020B0604030504040204" pitchFamily="50" charset="-128"/>
                  </a:endParaRPr>
                </a:p>
              </p:txBody>
            </p:sp>
            <p:sp>
              <p:nvSpPr>
                <p:cNvPr id="386" name="Rectangle 955">
                  <a:extLst>
                    <a:ext uri="{FF2B5EF4-FFF2-40B4-BE49-F238E27FC236}">
                      <a16:creationId xmlns:a16="http://schemas.microsoft.com/office/drawing/2014/main" id="{0EA4DA0F-E909-4D09-865F-E62D584A9A62}"/>
                    </a:ext>
                  </a:extLst>
                </p:cNvPr>
                <p:cNvSpPr>
                  <a:spLocks noChangeAspect="1" noChangeArrowheads="1"/>
                </p:cNvSpPr>
                <p:nvPr/>
              </p:nvSpPr>
              <p:spPr bwMode="gray">
                <a:xfrm>
                  <a:off x="963" y="1501"/>
                  <a:ext cx="24" cy="22"/>
                </a:xfrm>
                <a:prstGeom prst="rect">
                  <a:avLst/>
                </a:prstGeom>
                <a:solidFill>
                  <a:srgbClr val="ACACAC"/>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endParaRPr lang="ja-JP" altLang="en-US">
                    <a:latin typeface="Meiryo UI" panose="020B0604030504040204" pitchFamily="50" charset="-128"/>
                    <a:ea typeface="Meiryo UI" panose="020B0604030504040204" pitchFamily="50" charset="-128"/>
                  </a:endParaRPr>
                </a:p>
              </p:txBody>
            </p:sp>
            <p:sp>
              <p:nvSpPr>
                <p:cNvPr id="387" name="Rectangle 956">
                  <a:extLst>
                    <a:ext uri="{FF2B5EF4-FFF2-40B4-BE49-F238E27FC236}">
                      <a16:creationId xmlns:a16="http://schemas.microsoft.com/office/drawing/2014/main" id="{40079661-D163-4B0E-AE1A-909ADE94881F}"/>
                    </a:ext>
                  </a:extLst>
                </p:cNvPr>
                <p:cNvSpPr>
                  <a:spLocks noChangeAspect="1" noChangeArrowheads="1"/>
                </p:cNvSpPr>
                <p:nvPr/>
              </p:nvSpPr>
              <p:spPr bwMode="gray">
                <a:xfrm>
                  <a:off x="1008" y="1501"/>
                  <a:ext cx="24" cy="22"/>
                </a:xfrm>
                <a:prstGeom prst="rect">
                  <a:avLst/>
                </a:prstGeom>
                <a:solidFill>
                  <a:srgbClr val="ACACAC"/>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endParaRPr lang="ja-JP" altLang="en-US">
                    <a:latin typeface="Meiryo UI" panose="020B0604030504040204" pitchFamily="50" charset="-128"/>
                    <a:ea typeface="Meiryo UI" panose="020B0604030504040204" pitchFamily="50" charset="-128"/>
                  </a:endParaRPr>
                </a:p>
              </p:txBody>
            </p:sp>
            <p:sp>
              <p:nvSpPr>
                <p:cNvPr id="388" name="Rectangle 957">
                  <a:extLst>
                    <a:ext uri="{FF2B5EF4-FFF2-40B4-BE49-F238E27FC236}">
                      <a16:creationId xmlns:a16="http://schemas.microsoft.com/office/drawing/2014/main" id="{73471563-8131-41BC-A754-218BEA54ACC0}"/>
                    </a:ext>
                  </a:extLst>
                </p:cNvPr>
                <p:cNvSpPr>
                  <a:spLocks noChangeAspect="1" noChangeArrowheads="1"/>
                </p:cNvSpPr>
                <p:nvPr/>
              </p:nvSpPr>
              <p:spPr bwMode="gray">
                <a:xfrm>
                  <a:off x="869" y="1546"/>
                  <a:ext cx="24" cy="21"/>
                </a:xfrm>
                <a:prstGeom prst="rect">
                  <a:avLst/>
                </a:prstGeom>
                <a:solidFill>
                  <a:srgbClr val="ACACAC"/>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endParaRPr lang="ja-JP" altLang="en-US">
                    <a:latin typeface="Meiryo UI" panose="020B0604030504040204" pitchFamily="50" charset="-128"/>
                    <a:ea typeface="Meiryo UI" panose="020B0604030504040204" pitchFamily="50" charset="-128"/>
                  </a:endParaRPr>
                </a:p>
              </p:txBody>
            </p:sp>
            <p:sp>
              <p:nvSpPr>
                <p:cNvPr id="389" name="Rectangle 958">
                  <a:extLst>
                    <a:ext uri="{FF2B5EF4-FFF2-40B4-BE49-F238E27FC236}">
                      <a16:creationId xmlns:a16="http://schemas.microsoft.com/office/drawing/2014/main" id="{12FA999A-92F6-4291-BCE9-2361BEC9C183}"/>
                    </a:ext>
                  </a:extLst>
                </p:cNvPr>
                <p:cNvSpPr>
                  <a:spLocks noChangeAspect="1" noChangeArrowheads="1"/>
                </p:cNvSpPr>
                <p:nvPr/>
              </p:nvSpPr>
              <p:spPr bwMode="gray">
                <a:xfrm>
                  <a:off x="916" y="1546"/>
                  <a:ext cx="24" cy="21"/>
                </a:xfrm>
                <a:prstGeom prst="rect">
                  <a:avLst/>
                </a:prstGeom>
                <a:solidFill>
                  <a:srgbClr val="ACACAC"/>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endParaRPr lang="ja-JP" altLang="en-US">
                    <a:latin typeface="Meiryo UI" panose="020B0604030504040204" pitchFamily="50" charset="-128"/>
                    <a:ea typeface="Meiryo UI" panose="020B0604030504040204" pitchFamily="50" charset="-128"/>
                  </a:endParaRPr>
                </a:p>
              </p:txBody>
            </p:sp>
            <p:sp>
              <p:nvSpPr>
                <p:cNvPr id="390" name="Rectangle 959">
                  <a:extLst>
                    <a:ext uri="{FF2B5EF4-FFF2-40B4-BE49-F238E27FC236}">
                      <a16:creationId xmlns:a16="http://schemas.microsoft.com/office/drawing/2014/main" id="{5AC22946-4E3F-4880-A881-6A52804D191E}"/>
                    </a:ext>
                  </a:extLst>
                </p:cNvPr>
                <p:cNvSpPr>
                  <a:spLocks noChangeAspect="1" noChangeArrowheads="1"/>
                </p:cNvSpPr>
                <p:nvPr/>
              </p:nvSpPr>
              <p:spPr bwMode="gray">
                <a:xfrm>
                  <a:off x="963" y="1546"/>
                  <a:ext cx="24" cy="21"/>
                </a:xfrm>
                <a:prstGeom prst="rect">
                  <a:avLst/>
                </a:prstGeom>
                <a:solidFill>
                  <a:srgbClr val="ACACAC"/>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endParaRPr lang="ja-JP" altLang="en-US">
                    <a:latin typeface="Meiryo UI" panose="020B0604030504040204" pitchFamily="50" charset="-128"/>
                    <a:ea typeface="Meiryo UI" panose="020B0604030504040204" pitchFamily="50" charset="-128"/>
                  </a:endParaRPr>
                </a:p>
              </p:txBody>
            </p:sp>
            <p:sp>
              <p:nvSpPr>
                <p:cNvPr id="391" name="Rectangle 960">
                  <a:extLst>
                    <a:ext uri="{FF2B5EF4-FFF2-40B4-BE49-F238E27FC236}">
                      <a16:creationId xmlns:a16="http://schemas.microsoft.com/office/drawing/2014/main" id="{51804E9C-F56B-4BE5-807F-04C0CDEC80F2}"/>
                    </a:ext>
                  </a:extLst>
                </p:cNvPr>
                <p:cNvSpPr>
                  <a:spLocks noChangeAspect="1" noChangeArrowheads="1"/>
                </p:cNvSpPr>
                <p:nvPr/>
              </p:nvSpPr>
              <p:spPr bwMode="gray">
                <a:xfrm>
                  <a:off x="1008" y="1546"/>
                  <a:ext cx="24" cy="21"/>
                </a:xfrm>
                <a:prstGeom prst="rect">
                  <a:avLst/>
                </a:prstGeom>
                <a:solidFill>
                  <a:srgbClr val="ACACAC"/>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endParaRPr lang="ja-JP" altLang="en-US">
                    <a:latin typeface="Meiryo UI" panose="020B0604030504040204" pitchFamily="50" charset="-128"/>
                    <a:ea typeface="Meiryo UI" panose="020B0604030504040204" pitchFamily="50" charset="-128"/>
                  </a:endParaRPr>
                </a:p>
              </p:txBody>
            </p:sp>
            <p:sp>
              <p:nvSpPr>
                <p:cNvPr id="392" name="Rectangle 961">
                  <a:extLst>
                    <a:ext uri="{FF2B5EF4-FFF2-40B4-BE49-F238E27FC236}">
                      <a16:creationId xmlns:a16="http://schemas.microsoft.com/office/drawing/2014/main" id="{64CFDD88-C4F1-4B4B-A2A5-BDAE66DFC9B7}"/>
                    </a:ext>
                  </a:extLst>
                </p:cNvPr>
                <p:cNvSpPr>
                  <a:spLocks noChangeAspect="1" noChangeArrowheads="1"/>
                </p:cNvSpPr>
                <p:nvPr/>
              </p:nvSpPr>
              <p:spPr bwMode="gray">
                <a:xfrm>
                  <a:off x="869" y="1593"/>
                  <a:ext cx="24" cy="22"/>
                </a:xfrm>
                <a:prstGeom prst="rect">
                  <a:avLst/>
                </a:prstGeom>
                <a:solidFill>
                  <a:srgbClr val="ACACAC"/>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endParaRPr lang="ja-JP" altLang="en-US">
                    <a:latin typeface="Meiryo UI" panose="020B0604030504040204" pitchFamily="50" charset="-128"/>
                    <a:ea typeface="Meiryo UI" panose="020B0604030504040204" pitchFamily="50" charset="-128"/>
                  </a:endParaRPr>
                </a:p>
              </p:txBody>
            </p:sp>
            <p:sp>
              <p:nvSpPr>
                <p:cNvPr id="393" name="Rectangle 962">
                  <a:extLst>
                    <a:ext uri="{FF2B5EF4-FFF2-40B4-BE49-F238E27FC236}">
                      <a16:creationId xmlns:a16="http://schemas.microsoft.com/office/drawing/2014/main" id="{F9ED3891-8345-43A8-B7DF-AA4D6DCF6D91}"/>
                    </a:ext>
                  </a:extLst>
                </p:cNvPr>
                <p:cNvSpPr>
                  <a:spLocks noChangeAspect="1" noChangeArrowheads="1"/>
                </p:cNvSpPr>
                <p:nvPr/>
              </p:nvSpPr>
              <p:spPr bwMode="gray">
                <a:xfrm>
                  <a:off x="916" y="1593"/>
                  <a:ext cx="24" cy="22"/>
                </a:xfrm>
                <a:prstGeom prst="rect">
                  <a:avLst/>
                </a:prstGeom>
                <a:solidFill>
                  <a:srgbClr val="ACACAC"/>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endParaRPr lang="ja-JP" altLang="en-US">
                    <a:latin typeface="Meiryo UI" panose="020B0604030504040204" pitchFamily="50" charset="-128"/>
                    <a:ea typeface="Meiryo UI" panose="020B0604030504040204" pitchFamily="50" charset="-128"/>
                  </a:endParaRPr>
                </a:p>
              </p:txBody>
            </p:sp>
            <p:sp>
              <p:nvSpPr>
                <p:cNvPr id="394" name="Rectangle 963">
                  <a:extLst>
                    <a:ext uri="{FF2B5EF4-FFF2-40B4-BE49-F238E27FC236}">
                      <a16:creationId xmlns:a16="http://schemas.microsoft.com/office/drawing/2014/main" id="{C58F40B1-883B-4E40-9774-62405C87B093}"/>
                    </a:ext>
                  </a:extLst>
                </p:cNvPr>
                <p:cNvSpPr>
                  <a:spLocks noChangeAspect="1" noChangeArrowheads="1"/>
                </p:cNvSpPr>
                <p:nvPr/>
              </p:nvSpPr>
              <p:spPr bwMode="gray">
                <a:xfrm>
                  <a:off x="963" y="1593"/>
                  <a:ext cx="24" cy="22"/>
                </a:xfrm>
                <a:prstGeom prst="rect">
                  <a:avLst/>
                </a:prstGeom>
                <a:solidFill>
                  <a:srgbClr val="ACACAC"/>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endParaRPr lang="ja-JP" altLang="en-US">
                    <a:latin typeface="Meiryo UI" panose="020B0604030504040204" pitchFamily="50" charset="-128"/>
                    <a:ea typeface="Meiryo UI" panose="020B0604030504040204" pitchFamily="50" charset="-128"/>
                  </a:endParaRPr>
                </a:p>
              </p:txBody>
            </p:sp>
            <p:sp>
              <p:nvSpPr>
                <p:cNvPr id="395" name="Rectangle 964">
                  <a:extLst>
                    <a:ext uri="{FF2B5EF4-FFF2-40B4-BE49-F238E27FC236}">
                      <a16:creationId xmlns:a16="http://schemas.microsoft.com/office/drawing/2014/main" id="{4E413909-693D-449B-99B7-AFA3C7266CE3}"/>
                    </a:ext>
                  </a:extLst>
                </p:cNvPr>
                <p:cNvSpPr>
                  <a:spLocks noChangeAspect="1" noChangeArrowheads="1"/>
                </p:cNvSpPr>
                <p:nvPr/>
              </p:nvSpPr>
              <p:spPr bwMode="gray">
                <a:xfrm>
                  <a:off x="1008" y="1593"/>
                  <a:ext cx="24" cy="22"/>
                </a:xfrm>
                <a:prstGeom prst="rect">
                  <a:avLst/>
                </a:prstGeom>
                <a:solidFill>
                  <a:srgbClr val="ACACAC"/>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endParaRPr lang="ja-JP" altLang="en-US">
                    <a:latin typeface="Meiryo UI" panose="020B0604030504040204" pitchFamily="50" charset="-128"/>
                    <a:ea typeface="Meiryo UI" panose="020B0604030504040204" pitchFamily="50" charset="-128"/>
                  </a:endParaRPr>
                </a:p>
              </p:txBody>
            </p:sp>
            <p:sp>
              <p:nvSpPr>
                <p:cNvPr id="396" name="Rectangle 965">
                  <a:extLst>
                    <a:ext uri="{FF2B5EF4-FFF2-40B4-BE49-F238E27FC236}">
                      <a16:creationId xmlns:a16="http://schemas.microsoft.com/office/drawing/2014/main" id="{5F5F31A6-C71B-469A-9CBE-2FE1CFEF25EA}"/>
                    </a:ext>
                  </a:extLst>
                </p:cNvPr>
                <p:cNvSpPr>
                  <a:spLocks noChangeAspect="1" noChangeArrowheads="1"/>
                </p:cNvSpPr>
                <p:nvPr/>
              </p:nvSpPr>
              <p:spPr bwMode="gray">
                <a:xfrm>
                  <a:off x="869" y="1638"/>
                  <a:ext cx="24" cy="22"/>
                </a:xfrm>
                <a:prstGeom prst="rect">
                  <a:avLst/>
                </a:prstGeom>
                <a:solidFill>
                  <a:srgbClr val="ACACAC"/>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endParaRPr lang="ja-JP" altLang="en-US">
                    <a:latin typeface="Meiryo UI" panose="020B0604030504040204" pitchFamily="50" charset="-128"/>
                    <a:ea typeface="Meiryo UI" panose="020B0604030504040204" pitchFamily="50" charset="-128"/>
                  </a:endParaRPr>
                </a:p>
              </p:txBody>
            </p:sp>
            <p:sp>
              <p:nvSpPr>
                <p:cNvPr id="397" name="Rectangle 966">
                  <a:extLst>
                    <a:ext uri="{FF2B5EF4-FFF2-40B4-BE49-F238E27FC236}">
                      <a16:creationId xmlns:a16="http://schemas.microsoft.com/office/drawing/2014/main" id="{1D9CB6FE-B972-4319-8EDB-2B841F4B5520}"/>
                    </a:ext>
                  </a:extLst>
                </p:cNvPr>
                <p:cNvSpPr>
                  <a:spLocks noChangeAspect="1" noChangeArrowheads="1"/>
                </p:cNvSpPr>
                <p:nvPr/>
              </p:nvSpPr>
              <p:spPr bwMode="gray">
                <a:xfrm>
                  <a:off x="916" y="1638"/>
                  <a:ext cx="24" cy="22"/>
                </a:xfrm>
                <a:prstGeom prst="rect">
                  <a:avLst/>
                </a:prstGeom>
                <a:solidFill>
                  <a:srgbClr val="ACACAC"/>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endParaRPr lang="ja-JP" altLang="en-US">
                    <a:latin typeface="Meiryo UI" panose="020B0604030504040204" pitchFamily="50" charset="-128"/>
                    <a:ea typeface="Meiryo UI" panose="020B0604030504040204" pitchFamily="50" charset="-128"/>
                  </a:endParaRPr>
                </a:p>
              </p:txBody>
            </p:sp>
            <p:sp>
              <p:nvSpPr>
                <p:cNvPr id="398" name="Rectangle 967">
                  <a:extLst>
                    <a:ext uri="{FF2B5EF4-FFF2-40B4-BE49-F238E27FC236}">
                      <a16:creationId xmlns:a16="http://schemas.microsoft.com/office/drawing/2014/main" id="{91CD5F7D-5142-4F4F-A06A-9615A41DE6B6}"/>
                    </a:ext>
                  </a:extLst>
                </p:cNvPr>
                <p:cNvSpPr>
                  <a:spLocks noChangeAspect="1" noChangeArrowheads="1"/>
                </p:cNvSpPr>
                <p:nvPr/>
              </p:nvSpPr>
              <p:spPr bwMode="gray">
                <a:xfrm>
                  <a:off x="963" y="1638"/>
                  <a:ext cx="24" cy="22"/>
                </a:xfrm>
                <a:prstGeom prst="rect">
                  <a:avLst/>
                </a:prstGeom>
                <a:solidFill>
                  <a:srgbClr val="ACACAC"/>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endParaRPr lang="ja-JP" altLang="en-US">
                    <a:latin typeface="Meiryo UI" panose="020B0604030504040204" pitchFamily="50" charset="-128"/>
                    <a:ea typeface="Meiryo UI" panose="020B0604030504040204" pitchFamily="50" charset="-128"/>
                  </a:endParaRPr>
                </a:p>
              </p:txBody>
            </p:sp>
            <p:sp>
              <p:nvSpPr>
                <p:cNvPr id="399" name="Rectangle 968">
                  <a:extLst>
                    <a:ext uri="{FF2B5EF4-FFF2-40B4-BE49-F238E27FC236}">
                      <a16:creationId xmlns:a16="http://schemas.microsoft.com/office/drawing/2014/main" id="{27440085-0026-4659-9B04-B0918232823B}"/>
                    </a:ext>
                  </a:extLst>
                </p:cNvPr>
                <p:cNvSpPr>
                  <a:spLocks noChangeAspect="1" noChangeArrowheads="1"/>
                </p:cNvSpPr>
                <p:nvPr/>
              </p:nvSpPr>
              <p:spPr bwMode="gray">
                <a:xfrm>
                  <a:off x="1008" y="1638"/>
                  <a:ext cx="24" cy="22"/>
                </a:xfrm>
                <a:prstGeom prst="rect">
                  <a:avLst/>
                </a:prstGeom>
                <a:solidFill>
                  <a:srgbClr val="ACACAC"/>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endParaRPr lang="ja-JP" altLang="en-US">
                    <a:latin typeface="Meiryo UI" panose="020B0604030504040204" pitchFamily="50" charset="-128"/>
                    <a:ea typeface="Meiryo UI" panose="020B0604030504040204" pitchFamily="50" charset="-128"/>
                  </a:endParaRPr>
                </a:p>
              </p:txBody>
            </p:sp>
            <p:sp>
              <p:nvSpPr>
                <p:cNvPr id="400" name="Rectangle 969">
                  <a:extLst>
                    <a:ext uri="{FF2B5EF4-FFF2-40B4-BE49-F238E27FC236}">
                      <a16:creationId xmlns:a16="http://schemas.microsoft.com/office/drawing/2014/main" id="{19AE4431-0C0D-4FE4-B093-F418CD9D485D}"/>
                    </a:ext>
                  </a:extLst>
                </p:cNvPr>
                <p:cNvSpPr>
                  <a:spLocks noChangeAspect="1" noChangeArrowheads="1"/>
                </p:cNvSpPr>
                <p:nvPr/>
              </p:nvSpPr>
              <p:spPr bwMode="gray">
                <a:xfrm>
                  <a:off x="869" y="1683"/>
                  <a:ext cx="24" cy="21"/>
                </a:xfrm>
                <a:prstGeom prst="rect">
                  <a:avLst/>
                </a:prstGeom>
                <a:solidFill>
                  <a:srgbClr val="ACACAC"/>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endParaRPr lang="ja-JP" altLang="en-US">
                    <a:latin typeface="Meiryo UI" panose="020B0604030504040204" pitchFamily="50" charset="-128"/>
                    <a:ea typeface="Meiryo UI" panose="020B0604030504040204" pitchFamily="50" charset="-128"/>
                  </a:endParaRPr>
                </a:p>
              </p:txBody>
            </p:sp>
            <p:sp>
              <p:nvSpPr>
                <p:cNvPr id="401" name="Rectangle 970">
                  <a:extLst>
                    <a:ext uri="{FF2B5EF4-FFF2-40B4-BE49-F238E27FC236}">
                      <a16:creationId xmlns:a16="http://schemas.microsoft.com/office/drawing/2014/main" id="{A6DEC39B-2927-4880-B4A0-3492F037F286}"/>
                    </a:ext>
                  </a:extLst>
                </p:cNvPr>
                <p:cNvSpPr>
                  <a:spLocks noChangeAspect="1" noChangeArrowheads="1"/>
                </p:cNvSpPr>
                <p:nvPr/>
              </p:nvSpPr>
              <p:spPr bwMode="gray">
                <a:xfrm>
                  <a:off x="916" y="1683"/>
                  <a:ext cx="24" cy="21"/>
                </a:xfrm>
                <a:prstGeom prst="rect">
                  <a:avLst/>
                </a:prstGeom>
                <a:solidFill>
                  <a:srgbClr val="ACACAC"/>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endParaRPr lang="ja-JP" altLang="en-US">
                    <a:latin typeface="Meiryo UI" panose="020B0604030504040204" pitchFamily="50" charset="-128"/>
                    <a:ea typeface="Meiryo UI" panose="020B0604030504040204" pitchFamily="50" charset="-128"/>
                  </a:endParaRPr>
                </a:p>
              </p:txBody>
            </p:sp>
            <p:sp>
              <p:nvSpPr>
                <p:cNvPr id="402" name="Rectangle 971">
                  <a:extLst>
                    <a:ext uri="{FF2B5EF4-FFF2-40B4-BE49-F238E27FC236}">
                      <a16:creationId xmlns:a16="http://schemas.microsoft.com/office/drawing/2014/main" id="{ACCBFB9F-44BA-451D-8767-EA04079D9B7F}"/>
                    </a:ext>
                  </a:extLst>
                </p:cNvPr>
                <p:cNvSpPr>
                  <a:spLocks noChangeAspect="1" noChangeArrowheads="1"/>
                </p:cNvSpPr>
                <p:nvPr/>
              </p:nvSpPr>
              <p:spPr bwMode="gray">
                <a:xfrm>
                  <a:off x="963" y="1683"/>
                  <a:ext cx="24" cy="21"/>
                </a:xfrm>
                <a:prstGeom prst="rect">
                  <a:avLst/>
                </a:prstGeom>
                <a:solidFill>
                  <a:srgbClr val="ACACAC"/>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endParaRPr lang="ja-JP" altLang="en-US">
                    <a:latin typeface="Meiryo UI" panose="020B0604030504040204" pitchFamily="50" charset="-128"/>
                    <a:ea typeface="Meiryo UI" panose="020B0604030504040204" pitchFamily="50" charset="-128"/>
                  </a:endParaRPr>
                </a:p>
              </p:txBody>
            </p:sp>
            <p:sp>
              <p:nvSpPr>
                <p:cNvPr id="403" name="Rectangle 972">
                  <a:extLst>
                    <a:ext uri="{FF2B5EF4-FFF2-40B4-BE49-F238E27FC236}">
                      <a16:creationId xmlns:a16="http://schemas.microsoft.com/office/drawing/2014/main" id="{05402EF9-BAC3-410E-A671-27FE75C70063}"/>
                    </a:ext>
                  </a:extLst>
                </p:cNvPr>
                <p:cNvSpPr>
                  <a:spLocks noChangeAspect="1" noChangeArrowheads="1"/>
                </p:cNvSpPr>
                <p:nvPr/>
              </p:nvSpPr>
              <p:spPr bwMode="gray">
                <a:xfrm>
                  <a:off x="1008" y="1683"/>
                  <a:ext cx="24" cy="21"/>
                </a:xfrm>
                <a:prstGeom prst="rect">
                  <a:avLst/>
                </a:prstGeom>
                <a:solidFill>
                  <a:srgbClr val="ACACAC"/>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endParaRPr lang="ja-JP" altLang="en-US">
                    <a:latin typeface="Meiryo UI" panose="020B0604030504040204" pitchFamily="50" charset="-128"/>
                    <a:ea typeface="Meiryo UI" panose="020B0604030504040204" pitchFamily="50" charset="-128"/>
                  </a:endParaRPr>
                </a:p>
              </p:txBody>
            </p:sp>
            <p:sp>
              <p:nvSpPr>
                <p:cNvPr id="404" name="Rectangle 973">
                  <a:extLst>
                    <a:ext uri="{FF2B5EF4-FFF2-40B4-BE49-F238E27FC236}">
                      <a16:creationId xmlns:a16="http://schemas.microsoft.com/office/drawing/2014/main" id="{1939A19A-4324-4D29-9B42-4E97C46266D5}"/>
                    </a:ext>
                  </a:extLst>
                </p:cNvPr>
                <p:cNvSpPr>
                  <a:spLocks noChangeAspect="1" noChangeArrowheads="1"/>
                </p:cNvSpPr>
                <p:nvPr/>
              </p:nvSpPr>
              <p:spPr bwMode="gray">
                <a:xfrm>
                  <a:off x="869" y="1728"/>
                  <a:ext cx="24" cy="21"/>
                </a:xfrm>
                <a:prstGeom prst="rect">
                  <a:avLst/>
                </a:prstGeom>
                <a:solidFill>
                  <a:srgbClr val="ACACAC"/>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endParaRPr lang="ja-JP" altLang="en-US">
                    <a:latin typeface="Meiryo UI" panose="020B0604030504040204" pitchFamily="50" charset="-128"/>
                    <a:ea typeface="Meiryo UI" panose="020B0604030504040204" pitchFamily="50" charset="-128"/>
                  </a:endParaRPr>
                </a:p>
              </p:txBody>
            </p:sp>
            <p:sp>
              <p:nvSpPr>
                <p:cNvPr id="405" name="Rectangle 974">
                  <a:extLst>
                    <a:ext uri="{FF2B5EF4-FFF2-40B4-BE49-F238E27FC236}">
                      <a16:creationId xmlns:a16="http://schemas.microsoft.com/office/drawing/2014/main" id="{83416B31-B421-435C-A23A-05DA91B44106}"/>
                    </a:ext>
                  </a:extLst>
                </p:cNvPr>
                <p:cNvSpPr>
                  <a:spLocks noChangeAspect="1" noChangeArrowheads="1"/>
                </p:cNvSpPr>
                <p:nvPr/>
              </p:nvSpPr>
              <p:spPr bwMode="gray">
                <a:xfrm>
                  <a:off x="916" y="1728"/>
                  <a:ext cx="24" cy="21"/>
                </a:xfrm>
                <a:prstGeom prst="rect">
                  <a:avLst/>
                </a:prstGeom>
                <a:solidFill>
                  <a:srgbClr val="ACACAC"/>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endParaRPr lang="ja-JP" altLang="en-US">
                    <a:latin typeface="Meiryo UI" panose="020B0604030504040204" pitchFamily="50" charset="-128"/>
                    <a:ea typeface="Meiryo UI" panose="020B0604030504040204" pitchFamily="50" charset="-128"/>
                  </a:endParaRPr>
                </a:p>
              </p:txBody>
            </p:sp>
            <p:sp>
              <p:nvSpPr>
                <p:cNvPr id="406" name="Rectangle 975">
                  <a:extLst>
                    <a:ext uri="{FF2B5EF4-FFF2-40B4-BE49-F238E27FC236}">
                      <a16:creationId xmlns:a16="http://schemas.microsoft.com/office/drawing/2014/main" id="{6E0AC3D0-38DF-40D0-984D-BBCE76E6346C}"/>
                    </a:ext>
                  </a:extLst>
                </p:cNvPr>
                <p:cNvSpPr>
                  <a:spLocks noChangeAspect="1" noChangeArrowheads="1"/>
                </p:cNvSpPr>
                <p:nvPr/>
              </p:nvSpPr>
              <p:spPr bwMode="gray">
                <a:xfrm>
                  <a:off x="963" y="1728"/>
                  <a:ext cx="24" cy="21"/>
                </a:xfrm>
                <a:prstGeom prst="rect">
                  <a:avLst/>
                </a:prstGeom>
                <a:solidFill>
                  <a:srgbClr val="ACACAC"/>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endParaRPr lang="ja-JP" altLang="en-US">
                    <a:latin typeface="Meiryo UI" panose="020B0604030504040204" pitchFamily="50" charset="-128"/>
                    <a:ea typeface="Meiryo UI" panose="020B0604030504040204" pitchFamily="50" charset="-128"/>
                  </a:endParaRPr>
                </a:p>
              </p:txBody>
            </p:sp>
            <p:sp>
              <p:nvSpPr>
                <p:cNvPr id="407" name="Rectangle 976">
                  <a:extLst>
                    <a:ext uri="{FF2B5EF4-FFF2-40B4-BE49-F238E27FC236}">
                      <a16:creationId xmlns:a16="http://schemas.microsoft.com/office/drawing/2014/main" id="{1B7D002A-C044-407B-897B-81E0CD23B954}"/>
                    </a:ext>
                  </a:extLst>
                </p:cNvPr>
                <p:cNvSpPr>
                  <a:spLocks noChangeAspect="1" noChangeArrowheads="1"/>
                </p:cNvSpPr>
                <p:nvPr/>
              </p:nvSpPr>
              <p:spPr bwMode="gray">
                <a:xfrm>
                  <a:off x="1008" y="1728"/>
                  <a:ext cx="24" cy="21"/>
                </a:xfrm>
                <a:prstGeom prst="rect">
                  <a:avLst/>
                </a:prstGeom>
                <a:solidFill>
                  <a:srgbClr val="ACACAC"/>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endParaRPr lang="ja-JP" altLang="en-US">
                    <a:latin typeface="Meiryo UI" panose="020B0604030504040204" pitchFamily="50" charset="-128"/>
                    <a:ea typeface="Meiryo UI" panose="020B0604030504040204" pitchFamily="50" charset="-128"/>
                  </a:endParaRPr>
                </a:p>
              </p:txBody>
            </p:sp>
            <p:sp>
              <p:nvSpPr>
                <p:cNvPr id="408" name="Rectangle 977">
                  <a:extLst>
                    <a:ext uri="{FF2B5EF4-FFF2-40B4-BE49-F238E27FC236}">
                      <a16:creationId xmlns:a16="http://schemas.microsoft.com/office/drawing/2014/main" id="{F39B6458-5133-4319-A223-110014E8C4A5}"/>
                    </a:ext>
                  </a:extLst>
                </p:cNvPr>
                <p:cNvSpPr>
                  <a:spLocks noChangeAspect="1" noChangeArrowheads="1"/>
                </p:cNvSpPr>
                <p:nvPr/>
              </p:nvSpPr>
              <p:spPr bwMode="gray">
                <a:xfrm>
                  <a:off x="869" y="1775"/>
                  <a:ext cx="24" cy="22"/>
                </a:xfrm>
                <a:prstGeom prst="rect">
                  <a:avLst/>
                </a:prstGeom>
                <a:solidFill>
                  <a:srgbClr val="ACACAC"/>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endParaRPr lang="ja-JP" altLang="en-US">
                    <a:latin typeface="Meiryo UI" panose="020B0604030504040204" pitchFamily="50" charset="-128"/>
                    <a:ea typeface="Meiryo UI" panose="020B0604030504040204" pitchFamily="50" charset="-128"/>
                  </a:endParaRPr>
                </a:p>
              </p:txBody>
            </p:sp>
            <p:sp>
              <p:nvSpPr>
                <p:cNvPr id="409" name="Rectangle 978">
                  <a:extLst>
                    <a:ext uri="{FF2B5EF4-FFF2-40B4-BE49-F238E27FC236}">
                      <a16:creationId xmlns:a16="http://schemas.microsoft.com/office/drawing/2014/main" id="{DE245919-12DF-41B6-BA2A-DE18D120E224}"/>
                    </a:ext>
                  </a:extLst>
                </p:cNvPr>
                <p:cNvSpPr>
                  <a:spLocks noChangeAspect="1" noChangeArrowheads="1"/>
                </p:cNvSpPr>
                <p:nvPr/>
              </p:nvSpPr>
              <p:spPr bwMode="gray">
                <a:xfrm>
                  <a:off x="916" y="1775"/>
                  <a:ext cx="24" cy="22"/>
                </a:xfrm>
                <a:prstGeom prst="rect">
                  <a:avLst/>
                </a:prstGeom>
                <a:solidFill>
                  <a:srgbClr val="ACACAC"/>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endParaRPr lang="ja-JP" altLang="en-US">
                    <a:latin typeface="Meiryo UI" panose="020B0604030504040204" pitchFamily="50" charset="-128"/>
                    <a:ea typeface="Meiryo UI" panose="020B0604030504040204" pitchFamily="50" charset="-128"/>
                  </a:endParaRPr>
                </a:p>
              </p:txBody>
            </p:sp>
            <p:sp>
              <p:nvSpPr>
                <p:cNvPr id="410" name="Rectangle 979">
                  <a:extLst>
                    <a:ext uri="{FF2B5EF4-FFF2-40B4-BE49-F238E27FC236}">
                      <a16:creationId xmlns:a16="http://schemas.microsoft.com/office/drawing/2014/main" id="{541019EC-6B85-4B3E-963E-4668292831A2}"/>
                    </a:ext>
                  </a:extLst>
                </p:cNvPr>
                <p:cNvSpPr>
                  <a:spLocks noChangeAspect="1" noChangeArrowheads="1"/>
                </p:cNvSpPr>
                <p:nvPr/>
              </p:nvSpPr>
              <p:spPr bwMode="gray">
                <a:xfrm>
                  <a:off x="963" y="1775"/>
                  <a:ext cx="24" cy="22"/>
                </a:xfrm>
                <a:prstGeom prst="rect">
                  <a:avLst/>
                </a:prstGeom>
                <a:solidFill>
                  <a:srgbClr val="ACACAC"/>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endParaRPr lang="ja-JP" altLang="en-US">
                    <a:latin typeface="Meiryo UI" panose="020B0604030504040204" pitchFamily="50" charset="-128"/>
                    <a:ea typeface="Meiryo UI" panose="020B0604030504040204" pitchFamily="50" charset="-128"/>
                  </a:endParaRPr>
                </a:p>
              </p:txBody>
            </p:sp>
            <p:sp>
              <p:nvSpPr>
                <p:cNvPr id="411" name="Rectangle 980">
                  <a:extLst>
                    <a:ext uri="{FF2B5EF4-FFF2-40B4-BE49-F238E27FC236}">
                      <a16:creationId xmlns:a16="http://schemas.microsoft.com/office/drawing/2014/main" id="{8AC3DAD0-C728-4753-B5CB-76810A597FFF}"/>
                    </a:ext>
                  </a:extLst>
                </p:cNvPr>
                <p:cNvSpPr>
                  <a:spLocks noChangeAspect="1" noChangeArrowheads="1"/>
                </p:cNvSpPr>
                <p:nvPr/>
              </p:nvSpPr>
              <p:spPr bwMode="gray">
                <a:xfrm>
                  <a:off x="1008" y="1775"/>
                  <a:ext cx="24" cy="22"/>
                </a:xfrm>
                <a:prstGeom prst="rect">
                  <a:avLst/>
                </a:prstGeom>
                <a:solidFill>
                  <a:srgbClr val="ACACAC"/>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endParaRPr lang="ja-JP" altLang="en-US">
                    <a:latin typeface="Meiryo UI" panose="020B0604030504040204" pitchFamily="50" charset="-128"/>
                    <a:ea typeface="Meiryo UI" panose="020B0604030504040204" pitchFamily="50" charset="-128"/>
                  </a:endParaRPr>
                </a:p>
              </p:txBody>
            </p:sp>
            <p:sp>
              <p:nvSpPr>
                <p:cNvPr id="412" name="Rectangle 981">
                  <a:extLst>
                    <a:ext uri="{FF2B5EF4-FFF2-40B4-BE49-F238E27FC236}">
                      <a16:creationId xmlns:a16="http://schemas.microsoft.com/office/drawing/2014/main" id="{F35B29B3-FFCD-43A4-8D2A-86DA74B83E3D}"/>
                    </a:ext>
                  </a:extLst>
                </p:cNvPr>
                <p:cNvSpPr>
                  <a:spLocks noChangeAspect="1" noChangeArrowheads="1"/>
                </p:cNvSpPr>
                <p:nvPr/>
              </p:nvSpPr>
              <p:spPr bwMode="gray">
                <a:xfrm>
                  <a:off x="869" y="1820"/>
                  <a:ext cx="24" cy="21"/>
                </a:xfrm>
                <a:prstGeom prst="rect">
                  <a:avLst/>
                </a:prstGeom>
                <a:solidFill>
                  <a:srgbClr val="ACACAC"/>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endParaRPr lang="ja-JP" altLang="en-US">
                    <a:latin typeface="Meiryo UI" panose="020B0604030504040204" pitchFamily="50" charset="-128"/>
                    <a:ea typeface="Meiryo UI" panose="020B0604030504040204" pitchFamily="50" charset="-128"/>
                  </a:endParaRPr>
                </a:p>
              </p:txBody>
            </p:sp>
            <p:sp>
              <p:nvSpPr>
                <p:cNvPr id="413" name="Rectangle 982">
                  <a:extLst>
                    <a:ext uri="{FF2B5EF4-FFF2-40B4-BE49-F238E27FC236}">
                      <a16:creationId xmlns:a16="http://schemas.microsoft.com/office/drawing/2014/main" id="{A07275C8-757A-4D64-BD17-BB98FC33DF92}"/>
                    </a:ext>
                  </a:extLst>
                </p:cNvPr>
                <p:cNvSpPr>
                  <a:spLocks noChangeAspect="1" noChangeArrowheads="1"/>
                </p:cNvSpPr>
                <p:nvPr/>
              </p:nvSpPr>
              <p:spPr bwMode="gray">
                <a:xfrm>
                  <a:off x="916" y="1820"/>
                  <a:ext cx="24" cy="21"/>
                </a:xfrm>
                <a:prstGeom prst="rect">
                  <a:avLst/>
                </a:prstGeom>
                <a:solidFill>
                  <a:srgbClr val="ACACAC"/>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endParaRPr lang="ja-JP" altLang="en-US">
                    <a:latin typeface="Meiryo UI" panose="020B0604030504040204" pitchFamily="50" charset="-128"/>
                    <a:ea typeface="Meiryo UI" panose="020B0604030504040204" pitchFamily="50" charset="-128"/>
                  </a:endParaRPr>
                </a:p>
              </p:txBody>
            </p:sp>
            <p:sp>
              <p:nvSpPr>
                <p:cNvPr id="414" name="Rectangle 983">
                  <a:extLst>
                    <a:ext uri="{FF2B5EF4-FFF2-40B4-BE49-F238E27FC236}">
                      <a16:creationId xmlns:a16="http://schemas.microsoft.com/office/drawing/2014/main" id="{CD973F80-7721-48CB-BEEF-A509E45E1A75}"/>
                    </a:ext>
                  </a:extLst>
                </p:cNvPr>
                <p:cNvSpPr>
                  <a:spLocks noChangeAspect="1" noChangeArrowheads="1"/>
                </p:cNvSpPr>
                <p:nvPr/>
              </p:nvSpPr>
              <p:spPr bwMode="gray">
                <a:xfrm>
                  <a:off x="963" y="1820"/>
                  <a:ext cx="24" cy="21"/>
                </a:xfrm>
                <a:prstGeom prst="rect">
                  <a:avLst/>
                </a:prstGeom>
                <a:solidFill>
                  <a:srgbClr val="ACACAC"/>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endParaRPr lang="ja-JP" altLang="en-US">
                    <a:latin typeface="Meiryo UI" panose="020B0604030504040204" pitchFamily="50" charset="-128"/>
                    <a:ea typeface="Meiryo UI" panose="020B0604030504040204" pitchFamily="50" charset="-128"/>
                  </a:endParaRPr>
                </a:p>
              </p:txBody>
            </p:sp>
            <p:sp>
              <p:nvSpPr>
                <p:cNvPr id="415" name="Rectangle 984">
                  <a:extLst>
                    <a:ext uri="{FF2B5EF4-FFF2-40B4-BE49-F238E27FC236}">
                      <a16:creationId xmlns:a16="http://schemas.microsoft.com/office/drawing/2014/main" id="{302A75F3-1708-4AB7-892C-BA238B1C77A5}"/>
                    </a:ext>
                  </a:extLst>
                </p:cNvPr>
                <p:cNvSpPr>
                  <a:spLocks noChangeAspect="1" noChangeArrowheads="1"/>
                </p:cNvSpPr>
                <p:nvPr/>
              </p:nvSpPr>
              <p:spPr bwMode="gray">
                <a:xfrm>
                  <a:off x="1008" y="1820"/>
                  <a:ext cx="24" cy="21"/>
                </a:xfrm>
                <a:prstGeom prst="rect">
                  <a:avLst/>
                </a:prstGeom>
                <a:solidFill>
                  <a:srgbClr val="ACACAC"/>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endParaRPr lang="ja-JP" altLang="en-US">
                    <a:latin typeface="Meiryo UI" panose="020B0604030504040204" pitchFamily="50" charset="-128"/>
                    <a:ea typeface="Meiryo UI" panose="020B0604030504040204" pitchFamily="50" charset="-128"/>
                  </a:endParaRPr>
                </a:p>
              </p:txBody>
            </p:sp>
            <p:sp>
              <p:nvSpPr>
                <p:cNvPr id="416" name="Rectangle 985">
                  <a:extLst>
                    <a:ext uri="{FF2B5EF4-FFF2-40B4-BE49-F238E27FC236}">
                      <a16:creationId xmlns:a16="http://schemas.microsoft.com/office/drawing/2014/main" id="{869F8B5D-1D29-4FE7-B16B-A4B229E901B9}"/>
                    </a:ext>
                  </a:extLst>
                </p:cNvPr>
                <p:cNvSpPr>
                  <a:spLocks noChangeAspect="1" noChangeArrowheads="1"/>
                </p:cNvSpPr>
                <p:nvPr/>
              </p:nvSpPr>
              <p:spPr bwMode="gray">
                <a:xfrm>
                  <a:off x="869" y="1865"/>
                  <a:ext cx="24" cy="21"/>
                </a:xfrm>
                <a:prstGeom prst="rect">
                  <a:avLst/>
                </a:prstGeom>
                <a:solidFill>
                  <a:srgbClr val="ACACAC"/>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endParaRPr lang="ja-JP" altLang="en-US">
                    <a:latin typeface="Meiryo UI" panose="020B0604030504040204" pitchFamily="50" charset="-128"/>
                    <a:ea typeface="Meiryo UI" panose="020B0604030504040204" pitchFamily="50" charset="-128"/>
                  </a:endParaRPr>
                </a:p>
              </p:txBody>
            </p:sp>
            <p:sp>
              <p:nvSpPr>
                <p:cNvPr id="417" name="Rectangle 986">
                  <a:extLst>
                    <a:ext uri="{FF2B5EF4-FFF2-40B4-BE49-F238E27FC236}">
                      <a16:creationId xmlns:a16="http://schemas.microsoft.com/office/drawing/2014/main" id="{105B08E7-FAC3-41D7-A804-506712FD5767}"/>
                    </a:ext>
                  </a:extLst>
                </p:cNvPr>
                <p:cNvSpPr>
                  <a:spLocks noChangeAspect="1" noChangeArrowheads="1"/>
                </p:cNvSpPr>
                <p:nvPr/>
              </p:nvSpPr>
              <p:spPr bwMode="gray">
                <a:xfrm>
                  <a:off x="916" y="1865"/>
                  <a:ext cx="24" cy="21"/>
                </a:xfrm>
                <a:prstGeom prst="rect">
                  <a:avLst/>
                </a:prstGeom>
                <a:solidFill>
                  <a:srgbClr val="ACACAC"/>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endParaRPr lang="ja-JP" altLang="en-US">
                    <a:latin typeface="Meiryo UI" panose="020B0604030504040204" pitchFamily="50" charset="-128"/>
                    <a:ea typeface="Meiryo UI" panose="020B0604030504040204" pitchFamily="50" charset="-128"/>
                  </a:endParaRPr>
                </a:p>
              </p:txBody>
            </p:sp>
            <p:sp>
              <p:nvSpPr>
                <p:cNvPr id="418" name="Rectangle 987">
                  <a:extLst>
                    <a:ext uri="{FF2B5EF4-FFF2-40B4-BE49-F238E27FC236}">
                      <a16:creationId xmlns:a16="http://schemas.microsoft.com/office/drawing/2014/main" id="{07C07805-EA3F-4282-AF26-19C7C9E322F1}"/>
                    </a:ext>
                  </a:extLst>
                </p:cNvPr>
                <p:cNvSpPr>
                  <a:spLocks noChangeAspect="1" noChangeArrowheads="1"/>
                </p:cNvSpPr>
                <p:nvPr/>
              </p:nvSpPr>
              <p:spPr bwMode="gray">
                <a:xfrm>
                  <a:off x="963" y="1865"/>
                  <a:ext cx="24" cy="21"/>
                </a:xfrm>
                <a:prstGeom prst="rect">
                  <a:avLst/>
                </a:prstGeom>
                <a:solidFill>
                  <a:srgbClr val="ACACAC"/>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endParaRPr lang="ja-JP" altLang="en-US">
                    <a:latin typeface="Meiryo UI" panose="020B0604030504040204" pitchFamily="50" charset="-128"/>
                    <a:ea typeface="Meiryo UI" panose="020B0604030504040204" pitchFamily="50" charset="-128"/>
                  </a:endParaRPr>
                </a:p>
              </p:txBody>
            </p:sp>
            <p:sp>
              <p:nvSpPr>
                <p:cNvPr id="419" name="Rectangle 988">
                  <a:extLst>
                    <a:ext uri="{FF2B5EF4-FFF2-40B4-BE49-F238E27FC236}">
                      <a16:creationId xmlns:a16="http://schemas.microsoft.com/office/drawing/2014/main" id="{38BCD809-38DC-482F-81C5-54D209661273}"/>
                    </a:ext>
                  </a:extLst>
                </p:cNvPr>
                <p:cNvSpPr>
                  <a:spLocks noChangeAspect="1" noChangeArrowheads="1"/>
                </p:cNvSpPr>
                <p:nvPr/>
              </p:nvSpPr>
              <p:spPr bwMode="gray">
                <a:xfrm>
                  <a:off x="1008" y="1865"/>
                  <a:ext cx="24" cy="21"/>
                </a:xfrm>
                <a:prstGeom prst="rect">
                  <a:avLst/>
                </a:prstGeom>
                <a:solidFill>
                  <a:srgbClr val="ACACAC"/>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endParaRPr lang="ja-JP" altLang="en-US">
                    <a:latin typeface="Meiryo UI" panose="020B0604030504040204" pitchFamily="50" charset="-128"/>
                    <a:ea typeface="Meiryo UI" panose="020B0604030504040204" pitchFamily="50" charset="-128"/>
                  </a:endParaRPr>
                </a:p>
              </p:txBody>
            </p:sp>
            <p:sp>
              <p:nvSpPr>
                <p:cNvPr id="420" name="Rectangle 989">
                  <a:extLst>
                    <a:ext uri="{FF2B5EF4-FFF2-40B4-BE49-F238E27FC236}">
                      <a16:creationId xmlns:a16="http://schemas.microsoft.com/office/drawing/2014/main" id="{F3138451-052C-4062-B00F-CAB86B220EB6}"/>
                    </a:ext>
                  </a:extLst>
                </p:cNvPr>
                <p:cNvSpPr>
                  <a:spLocks noChangeAspect="1" noChangeArrowheads="1"/>
                </p:cNvSpPr>
                <p:nvPr/>
              </p:nvSpPr>
              <p:spPr bwMode="gray">
                <a:xfrm>
                  <a:off x="869" y="1910"/>
                  <a:ext cx="24" cy="21"/>
                </a:xfrm>
                <a:prstGeom prst="rect">
                  <a:avLst/>
                </a:prstGeom>
                <a:solidFill>
                  <a:srgbClr val="ACACAC"/>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endParaRPr lang="ja-JP" altLang="en-US">
                    <a:latin typeface="Meiryo UI" panose="020B0604030504040204" pitchFamily="50" charset="-128"/>
                    <a:ea typeface="Meiryo UI" panose="020B0604030504040204" pitchFamily="50" charset="-128"/>
                  </a:endParaRPr>
                </a:p>
              </p:txBody>
            </p:sp>
            <p:sp>
              <p:nvSpPr>
                <p:cNvPr id="421" name="Rectangle 990">
                  <a:extLst>
                    <a:ext uri="{FF2B5EF4-FFF2-40B4-BE49-F238E27FC236}">
                      <a16:creationId xmlns:a16="http://schemas.microsoft.com/office/drawing/2014/main" id="{A35EC740-B968-41F0-B37C-F8099319434A}"/>
                    </a:ext>
                  </a:extLst>
                </p:cNvPr>
                <p:cNvSpPr>
                  <a:spLocks noChangeAspect="1" noChangeArrowheads="1"/>
                </p:cNvSpPr>
                <p:nvPr/>
              </p:nvSpPr>
              <p:spPr bwMode="gray">
                <a:xfrm>
                  <a:off x="916" y="1910"/>
                  <a:ext cx="24" cy="21"/>
                </a:xfrm>
                <a:prstGeom prst="rect">
                  <a:avLst/>
                </a:prstGeom>
                <a:solidFill>
                  <a:srgbClr val="ACACAC"/>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endParaRPr lang="ja-JP" altLang="en-US">
                    <a:latin typeface="Meiryo UI" panose="020B0604030504040204" pitchFamily="50" charset="-128"/>
                    <a:ea typeface="Meiryo UI" panose="020B0604030504040204" pitchFamily="50" charset="-128"/>
                  </a:endParaRPr>
                </a:p>
              </p:txBody>
            </p:sp>
            <p:sp>
              <p:nvSpPr>
                <p:cNvPr id="422" name="Rectangle 991">
                  <a:extLst>
                    <a:ext uri="{FF2B5EF4-FFF2-40B4-BE49-F238E27FC236}">
                      <a16:creationId xmlns:a16="http://schemas.microsoft.com/office/drawing/2014/main" id="{6228FCE4-0642-4441-9005-930E7F128AED}"/>
                    </a:ext>
                  </a:extLst>
                </p:cNvPr>
                <p:cNvSpPr>
                  <a:spLocks noChangeAspect="1" noChangeArrowheads="1"/>
                </p:cNvSpPr>
                <p:nvPr/>
              </p:nvSpPr>
              <p:spPr bwMode="gray">
                <a:xfrm>
                  <a:off x="963" y="1910"/>
                  <a:ext cx="24" cy="21"/>
                </a:xfrm>
                <a:prstGeom prst="rect">
                  <a:avLst/>
                </a:prstGeom>
                <a:solidFill>
                  <a:srgbClr val="ACACAC"/>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endParaRPr lang="ja-JP" altLang="en-US">
                    <a:latin typeface="Meiryo UI" panose="020B0604030504040204" pitchFamily="50" charset="-128"/>
                    <a:ea typeface="Meiryo UI" panose="020B0604030504040204" pitchFamily="50" charset="-128"/>
                  </a:endParaRPr>
                </a:p>
              </p:txBody>
            </p:sp>
            <p:sp>
              <p:nvSpPr>
                <p:cNvPr id="423" name="Rectangle 992">
                  <a:extLst>
                    <a:ext uri="{FF2B5EF4-FFF2-40B4-BE49-F238E27FC236}">
                      <a16:creationId xmlns:a16="http://schemas.microsoft.com/office/drawing/2014/main" id="{0AB92B57-05F8-4063-BA20-A38AE6340FA4}"/>
                    </a:ext>
                  </a:extLst>
                </p:cNvPr>
                <p:cNvSpPr>
                  <a:spLocks noChangeAspect="1" noChangeArrowheads="1"/>
                </p:cNvSpPr>
                <p:nvPr/>
              </p:nvSpPr>
              <p:spPr bwMode="gray">
                <a:xfrm>
                  <a:off x="1008" y="1910"/>
                  <a:ext cx="24" cy="21"/>
                </a:xfrm>
                <a:prstGeom prst="rect">
                  <a:avLst/>
                </a:prstGeom>
                <a:solidFill>
                  <a:srgbClr val="ACACAC"/>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endParaRPr lang="ja-JP" altLang="en-US">
                    <a:latin typeface="Meiryo UI" panose="020B0604030504040204" pitchFamily="50" charset="-128"/>
                    <a:ea typeface="Meiryo UI" panose="020B0604030504040204" pitchFamily="50" charset="-128"/>
                  </a:endParaRPr>
                </a:p>
              </p:txBody>
            </p:sp>
            <p:sp>
              <p:nvSpPr>
                <p:cNvPr id="424" name="Freeform 993">
                  <a:extLst>
                    <a:ext uri="{FF2B5EF4-FFF2-40B4-BE49-F238E27FC236}">
                      <a16:creationId xmlns:a16="http://schemas.microsoft.com/office/drawing/2014/main" id="{054807A2-C376-4616-B9BC-3060B8FC24B4}"/>
                    </a:ext>
                  </a:extLst>
                </p:cNvPr>
                <p:cNvSpPr>
                  <a:spLocks noChangeAspect="1"/>
                </p:cNvSpPr>
                <p:nvPr/>
              </p:nvSpPr>
              <p:spPr bwMode="gray">
                <a:xfrm>
                  <a:off x="963" y="1638"/>
                  <a:ext cx="3" cy="3"/>
                </a:xfrm>
                <a:custGeom>
                  <a:avLst/>
                  <a:gdLst>
                    <a:gd name="T0" fmla="*/ 0 w 3"/>
                    <a:gd name="T1" fmla="*/ 3 h 3"/>
                    <a:gd name="T2" fmla="*/ 3 w 3"/>
                    <a:gd name="T3" fmla="*/ 0 h 3"/>
                    <a:gd name="T4" fmla="*/ 0 w 3"/>
                    <a:gd name="T5" fmla="*/ 0 h 3"/>
                    <a:gd name="T6" fmla="*/ 0 w 3"/>
                    <a:gd name="T7" fmla="*/ 3 h 3"/>
                  </a:gdLst>
                  <a:ahLst/>
                  <a:cxnLst>
                    <a:cxn ang="0">
                      <a:pos x="T0" y="T1"/>
                    </a:cxn>
                    <a:cxn ang="0">
                      <a:pos x="T2" y="T3"/>
                    </a:cxn>
                    <a:cxn ang="0">
                      <a:pos x="T4" y="T5"/>
                    </a:cxn>
                    <a:cxn ang="0">
                      <a:pos x="T6" y="T7"/>
                    </a:cxn>
                  </a:cxnLst>
                  <a:rect l="0" t="0" r="r" b="b"/>
                  <a:pathLst>
                    <a:path w="3" h="3">
                      <a:moveTo>
                        <a:pt x="0" y="3"/>
                      </a:moveTo>
                      <a:lnTo>
                        <a:pt x="3" y="0"/>
                      </a:lnTo>
                      <a:lnTo>
                        <a:pt x="0" y="0"/>
                      </a:lnTo>
                      <a:lnTo>
                        <a:pt x="0" y="3"/>
                      </a:lnTo>
                      <a:close/>
                    </a:path>
                  </a:pathLst>
                </a:custGeom>
                <a:solidFill>
                  <a:srgbClr val="ACACAC"/>
                </a:solidFill>
                <a:ln>
                  <a:noFill/>
                </a:ln>
                <a:effectLst/>
                <a:extLst>
                  <a:ext uri="{91240B29-F687-4F45-9708-019B960494DF}">
                    <a14:hiddenLine xmlns:a14="http://schemas.microsoft.com/office/drawing/2010/main" w="9525" cap="flat" cmpd="sng">
                      <a:solidFill>
                        <a:schemeClr val="tx1"/>
                      </a:solidFill>
                      <a:prstDash val="solid"/>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endParaRPr lang="ja-JP" altLang="en-US">
                    <a:latin typeface="Meiryo UI" panose="020B0604030504040204" pitchFamily="50" charset="-128"/>
                    <a:ea typeface="Meiryo UI" panose="020B0604030504040204" pitchFamily="50" charset="-128"/>
                  </a:endParaRPr>
                </a:p>
              </p:txBody>
            </p:sp>
          </p:grpSp>
          <p:grpSp>
            <p:nvGrpSpPr>
              <p:cNvPr id="279" name="Group 994">
                <a:extLst>
                  <a:ext uri="{FF2B5EF4-FFF2-40B4-BE49-F238E27FC236}">
                    <a16:creationId xmlns:a16="http://schemas.microsoft.com/office/drawing/2014/main" id="{23D04E14-9CF5-4C7B-9A01-C6644792C5F9}"/>
                  </a:ext>
                </a:extLst>
              </p:cNvPr>
              <p:cNvGrpSpPr>
                <a:grpSpLocks noChangeAspect="1"/>
              </p:cNvGrpSpPr>
              <p:nvPr/>
            </p:nvGrpSpPr>
            <p:grpSpPr bwMode="auto">
              <a:xfrm>
                <a:off x="869" y="1003"/>
                <a:ext cx="163" cy="883"/>
                <a:chOff x="1721" y="2913"/>
                <a:chExt cx="163" cy="883"/>
              </a:xfrm>
            </p:grpSpPr>
            <p:sp>
              <p:nvSpPr>
                <p:cNvPr id="280" name="Freeform 995">
                  <a:extLst>
                    <a:ext uri="{FF2B5EF4-FFF2-40B4-BE49-F238E27FC236}">
                      <a16:creationId xmlns:a16="http://schemas.microsoft.com/office/drawing/2014/main" id="{FCF63077-DCF5-4C9A-A8D1-2EA3815E9625}"/>
                    </a:ext>
                  </a:extLst>
                </p:cNvPr>
                <p:cNvSpPr>
                  <a:spLocks noChangeAspect="1"/>
                </p:cNvSpPr>
                <p:nvPr/>
              </p:nvSpPr>
              <p:spPr bwMode="gray">
                <a:xfrm>
                  <a:off x="1860" y="3047"/>
                  <a:ext cx="24" cy="22"/>
                </a:xfrm>
                <a:custGeom>
                  <a:avLst/>
                  <a:gdLst>
                    <a:gd name="T0" fmla="*/ 24 w 24"/>
                    <a:gd name="T1" fmla="*/ 22 h 22"/>
                    <a:gd name="T2" fmla="*/ 24 w 24"/>
                    <a:gd name="T3" fmla="*/ 0 h 22"/>
                    <a:gd name="T4" fmla="*/ 10 w 24"/>
                    <a:gd name="T5" fmla="*/ 0 h 22"/>
                    <a:gd name="T6" fmla="*/ 0 w 24"/>
                    <a:gd name="T7" fmla="*/ 10 h 22"/>
                    <a:gd name="T8" fmla="*/ 0 w 24"/>
                    <a:gd name="T9" fmla="*/ 22 h 22"/>
                    <a:gd name="T10" fmla="*/ 24 w 24"/>
                    <a:gd name="T11" fmla="*/ 22 h 22"/>
                  </a:gdLst>
                  <a:ahLst/>
                  <a:cxnLst>
                    <a:cxn ang="0">
                      <a:pos x="T0" y="T1"/>
                    </a:cxn>
                    <a:cxn ang="0">
                      <a:pos x="T2" y="T3"/>
                    </a:cxn>
                    <a:cxn ang="0">
                      <a:pos x="T4" y="T5"/>
                    </a:cxn>
                    <a:cxn ang="0">
                      <a:pos x="T6" y="T7"/>
                    </a:cxn>
                    <a:cxn ang="0">
                      <a:pos x="T8" y="T9"/>
                    </a:cxn>
                    <a:cxn ang="0">
                      <a:pos x="T10" y="T11"/>
                    </a:cxn>
                  </a:cxnLst>
                  <a:rect l="0" t="0" r="r" b="b"/>
                  <a:pathLst>
                    <a:path w="24" h="22">
                      <a:moveTo>
                        <a:pt x="24" y="22"/>
                      </a:moveTo>
                      <a:lnTo>
                        <a:pt x="24" y="0"/>
                      </a:lnTo>
                      <a:lnTo>
                        <a:pt x="10" y="0"/>
                      </a:lnTo>
                      <a:lnTo>
                        <a:pt x="0" y="10"/>
                      </a:lnTo>
                      <a:lnTo>
                        <a:pt x="0" y="22"/>
                      </a:lnTo>
                      <a:lnTo>
                        <a:pt x="24" y="22"/>
                      </a:lnTo>
                      <a:close/>
                    </a:path>
                  </a:pathLst>
                </a:custGeom>
                <a:solidFill>
                  <a:srgbClr val="E1E1E1"/>
                </a:solidFill>
                <a:ln>
                  <a:noFill/>
                </a:ln>
                <a:effectLst/>
                <a:extLst>
                  <a:ext uri="{91240B29-F687-4F45-9708-019B960494DF}">
                    <a14:hiddenLine xmlns:a14="http://schemas.microsoft.com/office/drawing/2010/main" w="9525" cap="flat"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endParaRPr lang="ja-JP" altLang="en-US">
                    <a:latin typeface="Meiryo UI" panose="020B0604030504040204" pitchFamily="50" charset="-128"/>
                    <a:ea typeface="Meiryo UI" panose="020B0604030504040204" pitchFamily="50" charset="-128"/>
                  </a:endParaRPr>
                </a:p>
              </p:txBody>
            </p:sp>
            <p:sp>
              <p:nvSpPr>
                <p:cNvPr id="281" name="Freeform 996">
                  <a:extLst>
                    <a:ext uri="{FF2B5EF4-FFF2-40B4-BE49-F238E27FC236}">
                      <a16:creationId xmlns:a16="http://schemas.microsoft.com/office/drawing/2014/main" id="{8E7E4BA5-F5EA-43DC-BAE2-1F679C1F679E}"/>
                    </a:ext>
                  </a:extLst>
                </p:cNvPr>
                <p:cNvSpPr>
                  <a:spLocks noChangeAspect="1"/>
                </p:cNvSpPr>
                <p:nvPr/>
              </p:nvSpPr>
              <p:spPr bwMode="gray">
                <a:xfrm>
                  <a:off x="1815" y="3092"/>
                  <a:ext cx="24" cy="24"/>
                </a:xfrm>
                <a:custGeom>
                  <a:avLst/>
                  <a:gdLst>
                    <a:gd name="T0" fmla="*/ 24 w 24"/>
                    <a:gd name="T1" fmla="*/ 24 h 24"/>
                    <a:gd name="T2" fmla="*/ 24 w 24"/>
                    <a:gd name="T3" fmla="*/ 0 h 24"/>
                    <a:gd name="T4" fmla="*/ 15 w 24"/>
                    <a:gd name="T5" fmla="*/ 0 h 24"/>
                    <a:gd name="T6" fmla="*/ 0 w 24"/>
                    <a:gd name="T7" fmla="*/ 17 h 24"/>
                    <a:gd name="T8" fmla="*/ 0 w 24"/>
                    <a:gd name="T9" fmla="*/ 24 h 24"/>
                    <a:gd name="T10" fmla="*/ 24 w 24"/>
                    <a:gd name="T11" fmla="*/ 24 h 24"/>
                  </a:gdLst>
                  <a:ahLst/>
                  <a:cxnLst>
                    <a:cxn ang="0">
                      <a:pos x="T0" y="T1"/>
                    </a:cxn>
                    <a:cxn ang="0">
                      <a:pos x="T2" y="T3"/>
                    </a:cxn>
                    <a:cxn ang="0">
                      <a:pos x="T4" y="T5"/>
                    </a:cxn>
                    <a:cxn ang="0">
                      <a:pos x="T6" y="T7"/>
                    </a:cxn>
                    <a:cxn ang="0">
                      <a:pos x="T8" y="T9"/>
                    </a:cxn>
                    <a:cxn ang="0">
                      <a:pos x="T10" y="T11"/>
                    </a:cxn>
                  </a:cxnLst>
                  <a:rect l="0" t="0" r="r" b="b"/>
                  <a:pathLst>
                    <a:path w="24" h="24">
                      <a:moveTo>
                        <a:pt x="24" y="24"/>
                      </a:moveTo>
                      <a:lnTo>
                        <a:pt x="24" y="0"/>
                      </a:lnTo>
                      <a:lnTo>
                        <a:pt x="15" y="0"/>
                      </a:lnTo>
                      <a:lnTo>
                        <a:pt x="0" y="17"/>
                      </a:lnTo>
                      <a:lnTo>
                        <a:pt x="0" y="24"/>
                      </a:lnTo>
                      <a:lnTo>
                        <a:pt x="24" y="24"/>
                      </a:lnTo>
                      <a:close/>
                    </a:path>
                  </a:pathLst>
                </a:custGeom>
                <a:solidFill>
                  <a:srgbClr val="E1E1E1"/>
                </a:solidFill>
                <a:ln>
                  <a:noFill/>
                </a:ln>
                <a:effectLst/>
                <a:extLst>
                  <a:ext uri="{91240B29-F687-4F45-9708-019B960494DF}">
                    <a14:hiddenLine xmlns:a14="http://schemas.microsoft.com/office/drawing/2010/main" w="9525" cap="flat"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endParaRPr lang="ja-JP" altLang="en-US">
                    <a:latin typeface="Meiryo UI" panose="020B0604030504040204" pitchFamily="50" charset="-128"/>
                    <a:ea typeface="Meiryo UI" panose="020B0604030504040204" pitchFamily="50" charset="-128"/>
                  </a:endParaRPr>
                </a:p>
              </p:txBody>
            </p:sp>
            <p:sp>
              <p:nvSpPr>
                <p:cNvPr id="282" name="Freeform 997">
                  <a:extLst>
                    <a:ext uri="{FF2B5EF4-FFF2-40B4-BE49-F238E27FC236}">
                      <a16:creationId xmlns:a16="http://schemas.microsoft.com/office/drawing/2014/main" id="{27D53545-51E0-4D7D-827A-6F604F75A5EB}"/>
                    </a:ext>
                  </a:extLst>
                </p:cNvPr>
                <p:cNvSpPr>
                  <a:spLocks noChangeAspect="1"/>
                </p:cNvSpPr>
                <p:nvPr/>
              </p:nvSpPr>
              <p:spPr bwMode="gray">
                <a:xfrm>
                  <a:off x="1860" y="3092"/>
                  <a:ext cx="19" cy="22"/>
                </a:xfrm>
                <a:custGeom>
                  <a:avLst/>
                  <a:gdLst>
                    <a:gd name="T0" fmla="*/ 0 w 19"/>
                    <a:gd name="T1" fmla="*/ 22 h 22"/>
                    <a:gd name="T2" fmla="*/ 19 w 19"/>
                    <a:gd name="T3" fmla="*/ 0 h 22"/>
                    <a:gd name="T4" fmla="*/ 0 w 19"/>
                    <a:gd name="T5" fmla="*/ 0 h 22"/>
                    <a:gd name="T6" fmla="*/ 0 w 19"/>
                    <a:gd name="T7" fmla="*/ 22 h 22"/>
                  </a:gdLst>
                  <a:ahLst/>
                  <a:cxnLst>
                    <a:cxn ang="0">
                      <a:pos x="T0" y="T1"/>
                    </a:cxn>
                    <a:cxn ang="0">
                      <a:pos x="T2" y="T3"/>
                    </a:cxn>
                    <a:cxn ang="0">
                      <a:pos x="T4" y="T5"/>
                    </a:cxn>
                    <a:cxn ang="0">
                      <a:pos x="T6" y="T7"/>
                    </a:cxn>
                  </a:cxnLst>
                  <a:rect l="0" t="0" r="r" b="b"/>
                  <a:pathLst>
                    <a:path w="19" h="22">
                      <a:moveTo>
                        <a:pt x="0" y="22"/>
                      </a:moveTo>
                      <a:lnTo>
                        <a:pt x="19" y="0"/>
                      </a:lnTo>
                      <a:lnTo>
                        <a:pt x="0" y="0"/>
                      </a:lnTo>
                      <a:lnTo>
                        <a:pt x="0" y="22"/>
                      </a:lnTo>
                      <a:close/>
                    </a:path>
                  </a:pathLst>
                </a:custGeom>
                <a:solidFill>
                  <a:srgbClr val="E1E1E1"/>
                </a:solidFill>
                <a:ln>
                  <a:noFill/>
                </a:ln>
                <a:effectLst/>
                <a:extLst>
                  <a:ext uri="{91240B29-F687-4F45-9708-019B960494DF}">
                    <a14:hiddenLine xmlns:a14="http://schemas.microsoft.com/office/drawing/2010/main" w="9525" cap="flat"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endParaRPr lang="ja-JP" altLang="en-US">
                    <a:latin typeface="Meiryo UI" panose="020B0604030504040204" pitchFamily="50" charset="-128"/>
                    <a:ea typeface="Meiryo UI" panose="020B0604030504040204" pitchFamily="50" charset="-128"/>
                  </a:endParaRPr>
                </a:p>
              </p:txBody>
            </p:sp>
            <p:sp>
              <p:nvSpPr>
                <p:cNvPr id="283" name="Freeform 998">
                  <a:extLst>
                    <a:ext uri="{FF2B5EF4-FFF2-40B4-BE49-F238E27FC236}">
                      <a16:creationId xmlns:a16="http://schemas.microsoft.com/office/drawing/2014/main" id="{EE80CDAE-C439-4968-84FE-3117ABA0CD02}"/>
                    </a:ext>
                  </a:extLst>
                </p:cNvPr>
                <p:cNvSpPr>
                  <a:spLocks noChangeAspect="1"/>
                </p:cNvSpPr>
                <p:nvPr/>
              </p:nvSpPr>
              <p:spPr bwMode="gray">
                <a:xfrm>
                  <a:off x="1768" y="3140"/>
                  <a:ext cx="24" cy="21"/>
                </a:xfrm>
                <a:custGeom>
                  <a:avLst/>
                  <a:gdLst>
                    <a:gd name="T0" fmla="*/ 24 w 24"/>
                    <a:gd name="T1" fmla="*/ 21 h 21"/>
                    <a:gd name="T2" fmla="*/ 24 w 24"/>
                    <a:gd name="T3" fmla="*/ 0 h 21"/>
                    <a:gd name="T4" fmla="*/ 19 w 24"/>
                    <a:gd name="T5" fmla="*/ 0 h 21"/>
                    <a:gd name="T6" fmla="*/ 0 w 24"/>
                    <a:gd name="T7" fmla="*/ 21 h 21"/>
                    <a:gd name="T8" fmla="*/ 0 w 24"/>
                    <a:gd name="T9" fmla="*/ 21 h 21"/>
                    <a:gd name="T10" fmla="*/ 24 w 24"/>
                    <a:gd name="T11" fmla="*/ 21 h 21"/>
                  </a:gdLst>
                  <a:ahLst/>
                  <a:cxnLst>
                    <a:cxn ang="0">
                      <a:pos x="T0" y="T1"/>
                    </a:cxn>
                    <a:cxn ang="0">
                      <a:pos x="T2" y="T3"/>
                    </a:cxn>
                    <a:cxn ang="0">
                      <a:pos x="T4" y="T5"/>
                    </a:cxn>
                    <a:cxn ang="0">
                      <a:pos x="T6" y="T7"/>
                    </a:cxn>
                    <a:cxn ang="0">
                      <a:pos x="T8" y="T9"/>
                    </a:cxn>
                    <a:cxn ang="0">
                      <a:pos x="T10" y="T11"/>
                    </a:cxn>
                  </a:cxnLst>
                  <a:rect l="0" t="0" r="r" b="b"/>
                  <a:pathLst>
                    <a:path w="24" h="21">
                      <a:moveTo>
                        <a:pt x="24" y="21"/>
                      </a:moveTo>
                      <a:lnTo>
                        <a:pt x="24" y="0"/>
                      </a:lnTo>
                      <a:lnTo>
                        <a:pt x="19" y="0"/>
                      </a:lnTo>
                      <a:lnTo>
                        <a:pt x="0" y="21"/>
                      </a:lnTo>
                      <a:lnTo>
                        <a:pt x="0" y="21"/>
                      </a:lnTo>
                      <a:lnTo>
                        <a:pt x="24" y="21"/>
                      </a:lnTo>
                      <a:close/>
                    </a:path>
                  </a:pathLst>
                </a:custGeom>
                <a:solidFill>
                  <a:srgbClr val="E1E1E1"/>
                </a:solidFill>
                <a:ln>
                  <a:noFill/>
                </a:ln>
                <a:effectLst/>
                <a:extLst>
                  <a:ext uri="{91240B29-F687-4F45-9708-019B960494DF}">
                    <a14:hiddenLine xmlns:a14="http://schemas.microsoft.com/office/drawing/2010/main" w="9525" cap="flat"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endParaRPr lang="ja-JP" altLang="en-US">
                    <a:latin typeface="Meiryo UI" panose="020B0604030504040204" pitchFamily="50" charset="-128"/>
                    <a:ea typeface="Meiryo UI" panose="020B0604030504040204" pitchFamily="50" charset="-128"/>
                  </a:endParaRPr>
                </a:p>
              </p:txBody>
            </p:sp>
            <p:sp>
              <p:nvSpPr>
                <p:cNvPr id="284" name="Freeform 999">
                  <a:extLst>
                    <a:ext uri="{FF2B5EF4-FFF2-40B4-BE49-F238E27FC236}">
                      <a16:creationId xmlns:a16="http://schemas.microsoft.com/office/drawing/2014/main" id="{4B51FB83-BFC1-4AE3-8EBD-8D7C8DBB9278}"/>
                    </a:ext>
                  </a:extLst>
                </p:cNvPr>
                <p:cNvSpPr>
                  <a:spLocks noChangeAspect="1"/>
                </p:cNvSpPr>
                <p:nvPr/>
              </p:nvSpPr>
              <p:spPr bwMode="gray">
                <a:xfrm>
                  <a:off x="1815" y="3140"/>
                  <a:ext cx="24" cy="21"/>
                </a:xfrm>
                <a:custGeom>
                  <a:avLst/>
                  <a:gdLst>
                    <a:gd name="T0" fmla="*/ 0 w 24"/>
                    <a:gd name="T1" fmla="*/ 0 h 21"/>
                    <a:gd name="T2" fmla="*/ 0 w 24"/>
                    <a:gd name="T3" fmla="*/ 21 h 21"/>
                    <a:gd name="T4" fmla="*/ 5 w 24"/>
                    <a:gd name="T5" fmla="*/ 21 h 21"/>
                    <a:gd name="T6" fmla="*/ 24 w 24"/>
                    <a:gd name="T7" fmla="*/ 0 h 21"/>
                    <a:gd name="T8" fmla="*/ 24 w 24"/>
                    <a:gd name="T9" fmla="*/ 0 h 21"/>
                    <a:gd name="T10" fmla="*/ 0 w 24"/>
                    <a:gd name="T11" fmla="*/ 0 h 21"/>
                  </a:gdLst>
                  <a:ahLst/>
                  <a:cxnLst>
                    <a:cxn ang="0">
                      <a:pos x="T0" y="T1"/>
                    </a:cxn>
                    <a:cxn ang="0">
                      <a:pos x="T2" y="T3"/>
                    </a:cxn>
                    <a:cxn ang="0">
                      <a:pos x="T4" y="T5"/>
                    </a:cxn>
                    <a:cxn ang="0">
                      <a:pos x="T6" y="T7"/>
                    </a:cxn>
                    <a:cxn ang="0">
                      <a:pos x="T8" y="T9"/>
                    </a:cxn>
                    <a:cxn ang="0">
                      <a:pos x="T10" y="T11"/>
                    </a:cxn>
                  </a:cxnLst>
                  <a:rect l="0" t="0" r="r" b="b"/>
                  <a:pathLst>
                    <a:path w="24" h="21">
                      <a:moveTo>
                        <a:pt x="0" y="0"/>
                      </a:moveTo>
                      <a:lnTo>
                        <a:pt x="0" y="21"/>
                      </a:lnTo>
                      <a:lnTo>
                        <a:pt x="5" y="21"/>
                      </a:lnTo>
                      <a:lnTo>
                        <a:pt x="24" y="0"/>
                      </a:lnTo>
                      <a:lnTo>
                        <a:pt x="24" y="0"/>
                      </a:lnTo>
                      <a:lnTo>
                        <a:pt x="0" y="0"/>
                      </a:lnTo>
                      <a:close/>
                    </a:path>
                  </a:pathLst>
                </a:custGeom>
                <a:solidFill>
                  <a:srgbClr val="E1E1E1"/>
                </a:solidFill>
                <a:ln>
                  <a:noFill/>
                </a:ln>
                <a:effectLst/>
                <a:extLst>
                  <a:ext uri="{91240B29-F687-4F45-9708-019B960494DF}">
                    <a14:hiddenLine xmlns:a14="http://schemas.microsoft.com/office/drawing/2010/main" w="9525" cap="flat"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endParaRPr lang="ja-JP" altLang="en-US">
                    <a:latin typeface="Meiryo UI" panose="020B0604030504040204" pitchFamily="50" charset="-128"/>
                    <a:ea typeface="Meiryo UI" panose="020B0604030504040204" pitchFamily="50" charset="-128"/>
                  </a:endParaRPr>
                </a:p>
              </p:txBody>
            </p:sp>
            <p:sp>
              <p:nvSpPr>
                <p:cNvPr id="285" name="Freeform 1000">
                  <a:extLst>
                    <a:ext uri="{FF2B5EF4-FFF2-40B4-BE49-F238E27FC236}">
                      <a16:creationId xmlns:a16="http://schemas.microsoft.com/office/drawing/2014/main" id="{35B7D63B-3D7A-4FA5-BBE1-8AD5D9BE3412}"/>
                    </a:ext>
                  </a:extLst>
                </p:cNvPr>
                <p:cNvSpPr>
                  <a:spLocks noChangeAspect="1"/>
                </p:cNvSpPr>
                <p:nvPr/>
              </p:nvSpPr>
              <p:spPr bwMode="gray">
                <a:xfrm>
                  <a:off x="1728" y="3187"/>
                  <a:ext cx="17" cy="19"/>
                </a:xfrm>
                <a:custGeom>
                  <a:avLst/>
                  <a:gdLst>
                    <a:gd name="T0" fmla="*/ 17 w 17"/>
                    <a:gd name="T1" fmla="*/ 0 h 19"/>
                    <a:gd name="T2" fmla="*/ 0 w 17"/>
                    <a:gd name="T3" fmla="*/ 19 h 19"/>
                    <a:gd name="T4" fmla="*/ 17 w 17"/>
                    <a:gd name="T5" fmla="*/ 19 h 19"/>
                    <a:gd name="T6" fmla="*/ 17 w 17"/>
                    <a:gd name="T7" fmla="*/ 0 h 19"/>
                  </a:gdLst>
                  <a:ahLst/>
                  <a:cxnLst>
                    <a:cxn ang="0">
                      <a:pos x="T0" y="T1"/>
                    </a:cxn>
                    <a:cxn ang="0">
                      <a:pos x="T2" y="T3"/>
                    </a:cxn>
                    <a:cxn ang="0">
                      <a:pos x="T4" y="T5"/>
                    </a:cxn>
                    <a:cxn ang="0">
                      <a:pos x="T6" y="T7"/>
                    </a:cxn>
                  </a:cxnLst>
                  <a:rect l="0" t="0" r="r" b="b"/>
                  <a:pathLst>
                    <a:path w="17" h="19">
                      <a:moveTo>
                        <a:pt x="17" y="0"/>
                      </a:moveTo>
                      <a:lnTo>
                        <a:pt x="0" y="19"/>
                      </a:lnTo>
                      <a:lnTo>
                        <a:pt x="17" y="19"/>
                      </a:lnTo>
                      <a:lnTo>
                        <a:pt x="17" y="0"/>
                      </a:lnTo>
                      <a:close/>
                    </a:path>
                  </a:pathLst>
                </a:custGeom>
                <a:solidFill>
                  <a:srgbClr val="E1E1E1"/>
                </a:solidFill>
                <a:ln>
                  <a:noFill/>
                </a:ln>
                <a:effectLst/>
                <a:extLst>
                  <a:ext uri="{91240B29-F687-4F45-9708-019B960494DF}">
                    <a14:hiddenLine xmlns:a14="http://schemas.microsoft.com/office/drawing/2010/main" w="9525" cap="flat"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endParaRPr lang="ja-JP" altLang="en-US">
                    <a:latin typeface="Meiryo UI" panose="020B0604030504040204" pitchFamily="50" charset="-128"/>
                    <a:ea typeface="Meiryo UI" panose="020B0604030504040204" pitchFamily="50" charset="-128"/>
                  </a:endParaRPr>
                </a:p>
              </p:txBody>
            </p:sp>
            <p:sp>
              <p:nvSpPr>
                <p:cNvPr id="286" name="Freeform 1001">
                  <a:extLst>
                    <a:ext uri="{FF2B5EF4-FFF2-40B4-BE49-F238E27FC236}">
                      <a16:creationId xmlns:a16="http://schemas.microsoft.com/office/drawing/2014/main" id="{5C5F3780-3A66-425E-9C38-8E6DC7A15AE4}"/>
                    </a:ext>
                  </a:extLst>
                </p:cNvPr>
                <p:cNvSpPr>
                  <a:spLocks noChangeAspect="1"/>
                </p:cNvSpPr>
                <p:nvPr/>
              </p:nvSpPr>
              <p:spPr bwMode="gray">
                <a:xfrm>
                  <a:off x="1768" y="3184"/>
                  <a:ext cx="24" cy="22"/>
                </a:xfrm>
                <a:custGeom>
                  <a:avLst/>
                  <a:gdLst>
                    <a:gd name="T0" fmla="*/ 0 w 24"/>
                    <a:gd name="T1" fmla="*/ 0 h 22"/>
                    <a:gd name="T2" fmla="*/ 0 w 24"/>
                    <a:gd name="T3" fmla="*/ 22 h 22"/>
                    <a:gd name="T4" fmla="*/ 10 w 24"/>
                    <a:gd name="T5" fmla="*/ 22 h 22"/>
                    <a:gd name="T6" fmla="*/ 24 w 24"/>
                    <a:gd name="T7" fmla="*/ 8 h 22"/>
                    <a:gd name="T8" fmla="*/ 24 w 24"/>
                    <a:gd name="T9" fmla="*/ 0 h 22"/>
                    <a:gd name="T10" fmla="*/ 0 w 24"/>
                    <a:gd name="T11" fmla="*/ 0 h 22"/>
                  </a:gdLst>
                  <a:ahLst/>
                  <a:cxnLst>
                    <a:cxn ang="0">
                      <a:pos x="T0" y="T1"/>
                    </a:cxn>
                    <a:cxn ang="0">
                      <a:pos x="T2" y="T3"/>
                    </a:cxn>
                    <a:cxn ang="0">
                      <a:pos x="T4" y="T5"/>
                    </a:cxn>
                    <a:cxn ang="0">
                      <a:pos x="T6" y="T7"/>
                    </a:cxn>
                    <a:cxn ang="0">
                      <a:pos x="T8" y="T9"/>
                    </a:cxn>
                    <a:cxn ang="0">
                      <a:pos x="T10" y="T11"/>
                    </a:cxn>
                  </a:cxnLst>
                  <a:rect l="0" t="0" r="r" b="b"/>
                  <a:pathLst>
                    <a:path w="24" h="22">
                      <a:moveTo>
                        <a:pt x="0" y="0"/>
                      </a:moveTo>
                      <a:lnTo>
                        <a:pt x="0" y="22"/>
                      </a:lnTo>
                      <a:lnTo>
                        <a:pt x="10" y="22"/>
                      </a:lnTo>
                      <a:lnTo>
                        <a:pt x="24" y="8"/>
                      </a:lnTo>
                      <a:lnTo>
                        <a:pt x="24" y="0"/>
                      </a:lnTo>
                      <a:lnTo>
                        <a:pt x="0" y="0"/>
                      </a:lnTo>
                      <a:close/>
                    </a:path>
                  </a:pathLst>
                </a:custGeom>
                <a:solidFill>
                  <a:srgbClr val="E1E1E1"/>
                </a:solidFill>
                <a:ln>
                  <a:noFill/>
                </a:ln>
                <a:effectLst/>
                <a:extLst>
                  <a:ext uri="{91240B29-F687-4F45-9708-019B960494DF}">
                    <a14:hiddenLine xmlns:a14="http://schemas.microsoft.com/office/drawing/2010/main" w="9525" cap="flat"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endParaRPr lang="ja-JP" altLang="en-US">
                    <a:latin typeface="Meiryo UI" panose="020B0604030504040204" pitchFamily="50" charset="-128"/>
                    <a:ea typeface="Meiryo UI" panose="020B0604030504040204" pitchFamily="50" charset="-128"/>
                  </a:endParaRPr>
                </a:p>
              </p:txBody>
            </p:sp>
            <p:sp>
              <p:nvSpPr>
                <p:cNvPr id="287" name="Freeform 1002">
                  <a:extLst>
                    <a:ext uri="{FF2B5EF4-FFF2-40B4-BE49-F238E27FC236}">
                      <a16:creationId xmlns:a16="http://schemas.microsoft.com/office/drawing/2014/main" id="{B0F78BDB-D1D3-4F47-BBCB-3FA3A1DB5F81}"/>
                    </a:ext>
                  </a:extLst>
                </p:cNvPr>
                <p:cNvSpPr>
                  <a:spLocks noChangeAspect="1"/>
                </p:cNvSpPr>
                <p:nvPr/>
              </p:nvSpPr>
              <p:spPr bwMode="gray">
                <a:xfrm>
                  <a:off x="1721" y="3229"/>
                  <a:ext cx="24" cy="22"/>
                </a:xfrm>
                <a:custGeom>
                  <a:avLst/>
                  <a:gdLst>
                    <a:gd name="T0" fmla="*/ 0 w 24"/>
                    <a:gd name="T1" fmla="*/ 0 h 22"/>
                    <a:gd name="T2" fmla="*/ 0 w 24"/>
                    <a:gd name="T3" fmla="*/ 22 h 22"/>
                    <a:gd name="T4" fmla="*/ 16 w 24"/>
                    <a:gd name="T5" fmla="*/ 22 h 22"/>
                    <a:gd name="T6" fmla="*/ 24 w 24"/>
                    <a:gd name="T7" fmla="*/ 12 h 22"/>
                    <a:gd name="T8" fmla="*/ 24 w 24"/>
                    <a:gd name="T9" fmla="*/ 0 h 22"/>
                    <a:gd name="T10" fmla="*/ 0 w 24"/>
                    <a:gd name="T11" fmla="*/ 0 h 22"/>
                  </a:gdLst>
                  <a:ahLst/>
                  <a:cxnLst>
                    <a:cxn ang="0">
                      <a:pos x="T0" y="T1"/>
                    </a:cxn>
                    <a:cxn ang="0">
                      <a:pos x="T2" y="T3"/>
                    </a:cxn>
                    <a:cxn ang="0">
                      <a:pos x="T4" y="T5"/>
                    </a:cxn>
                    <a:cxn ang="0">
                      <a:pos x="T6" y="T7"/>
                    </a:cxn>
                    <a:cxn ang="0">
                      <a:pos x="T8" y="T9"/>
                    </a:cxn>
                    <a:cxn ang="0">
                      <a:pos x="T10" y="T11"/>
                    </a:cxn>
                  </a:cxnLst>
                  <a:rect l="0" t="0" r="r" b="b"/>
                  <a:pathLst>
                    <a:path w="24" h="22">
                      <a:moveTo>
                        <a:pt x="0" y="0"/>
                      </a:moveTo>
                      <a:lnTo>
                        <a:pt x="0" y="22"/>
                      </a:lnTo>
                      <a:lnTo>
                        <a:pt x="16" y="22"/>
                      </a:lnTo>
                      <a:lnTo>
                        <a:pt x="24" y="12"/>
                      </a:lnTo>
                      <a:lnTo>
                        <a:pt x="24" y="0"/>
                      </a:lnTo>
                      <a:lnTo>
                        <a:pt x="0" y="0"/>
                      </a:lnTo>
                      <a:close/>
                    </a:path>
                  </a:pathLst>
                </a:custGeom>
                <a:solidFill>
                  <a:srgbClr val="E1E1E1"/>
                </a:solidFill>
                <a:ln>
                  <a:noFill/>
                </a:ln>
                <a:effectLst/>
                <a:extLst>
                  <a:ext uri="{91240B29-F687-4F45-9708-019B960494DF}">
                    <a14:hiddenLine xmlns:a14="http://schemas.microsoft.com/office/drawing/2010/main" w="9525" cap="flat"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endParaRPr lang="ja-JP" altLang="en-US">
                    <a:latin typeface="Meiryo UI" panose="020B0604030504040204" pitchFamily="50" charset="-128"/>
                    <a:ea typeface="Meiryo UI" panose="020B0604030504040204" pitchFamily="50" charset="-128"/>
                  </a:endParaRPr>
                </a:p>
              </p:txBody>
            </p:sp>
            <p:sp>
              <p:nvSpPr>
                <p:cNvPr id="288" name="Freeform 1003">
                  <a:extLst>
                    <a:ext uri="{FF2B5EF4-FFF2-40B4-BE49-F238E27FC236}">
                      <a16:creationId xmlns:a16="http://schemas.microsoft.com/office/drawing/2014/main" id="{A2B95590-E4CF-4930-B05F-46C58EDAB967}"/>
                    </a:ext>
                  </a:extLst>
                </p:cNvPr>
                <p:cNvSpPr>
                  <a:spLocks noChangeAspect="1"/>
                </p:cNvSpPr>
                <p:nvPr/>
              </p:nvSpPr>
              <p:spPr bwMode="gray">
                <a:xfrm>
                  <a:off x="1860" y="2913"/>
                  <a:ext cx="24" cy="21"/>
                </a:xfrm>
                <a:custGeom>
                  <a:avLst/>
                  <a:gdLst>
                    <a:gd name="T0" fmla="*/ 24 w 24"/>
                    <a:gd name="T1" fmla="*/ 21 h 21"/>
                    <a:gd name="T2" fmla="*/ 24 w 24"/>
                    <a:gd name="T3" fmla="*/ 0 h 21"/>
                    <a:gd name="T4" fmla="*/ 17 w 24"/>
                    <a:gd name="T5" fmla="*/ 0 h 21"/>
                    <a:gd name="T6" fmla="*/ 0 w 24"/>
                    <a:gd name="T7" fmla="*/ 16 h 21"/>
                    <a:gd name="T8" fmla="*/ 0 w 24"/>
                    <a:gd name="T9" fmla="*/ 21 h 21"/>
                    <a:gd name="T10" fmla="*/ 24 w 24"/>
                    <a:gd name="T11" fmla="*/ 21 h 21"/>
                  </a:gdLst>
                  <a:ahLst/>
                  <a:cxnLst>
                    <a:cxn ang="0">
                      <a:pos x="T0" y="T1"/>
                    </a:cxn>
                    <a:cxn ang="0">
                      <a:pos x="T2" y="T3"/>
                    </a:cxn>
                    <a:cxn ang="0">
                      <a:pos x="T4" y="T5"/>
                    </a:cxn>
                    <a:cxn ang="0">
                      <a:pos x="T6" y="T7"/>
                    </a:cxn>
                    <a:cxn ang="0">
                      <a:pos x="T8" y="T9"/>
                    </a:cxn>
                    <a:cxn ang="0">
                      <a:pos x="T10" y="T11"/>
                    </a:cxn>
                  </a:cxnLst>
                  <a:rect l="0" t="0" r="r" b="b"/>
                  <a:pathLst>
                    <a:path w="24" h="21">
                      <a:moveTo>
                        <a:pt x="24" y="21"/>
                      </a:moveTo>
                      <a:lnTo>
                        <a:pt x="24" y="0"/>
                      </a:lnTo>
                      <a:lnTo>
                        <a:pt x="17" y="0"/>
                      </a:lnTo>
                      <a:lnTo>
                        <a:pt x="0" y="16"/>
                      </a:lnTo>
                      <a:lnTo>
                        <a:pt x="0" y="21"/>
                      </a:lnTo>
                      <a:lnTo>
                        <a:pt x="24" y="21"/>
                      </a:lnTo>
                      <a:close/>
                    </a:path>
                  </a:pathLst>
                </a:custGeom>
                <a:solidFill>
                  <a:srgbClr val="E1E1E1"/>
                </a:solidFill>
                <a:ln>
                  <a:noFill/>
                </a:ln>
                <a:effectLst/>
                <a:extLst>
                  <a:ext uri="{91240B29-F687-4F45-9708-019B960494DF}">
                    <a14:hiddenLine xmlns:a14="http://schemas.microsoft.com/office/drawing/2010/main" w="9525" cap="flat"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endParaRPr lang="ja-JP" altLang="en-US">
                    <a:latin typeface="Meiryo UI" panose="020B0604030504040204" pitchFamily="50" charset="-128"/>
                    <a:ea typeface="Meiryo UI" panose="020B0604030504040204" pitchFamily="50" charset="-128"/>
                  </a:endParaRPr>
                </a:p>
              </p:txBody>
            </p:sp>
            <p:sp>
              <p:nvSpPr>
                <p:cNvPr id="289" name="Freeform 1004">
                  <a:extLst>
                    <a:ext uri="{FF2B5EF4-FFF2-40B4-BE49-F238E27FC236}">
                      <a16:creationId xmlns:a16="http://schemas.microsoft.com/office/drawing/2014/main" id="{A93449AD-EF73-4924-AECC-A32156BADB9A}"/>
                    </a:ext>
                  </a:extLst>
                </p:cNvPr>
                <p:cNvSpPr>
                  <a:spLocks noChangeAspect="1"/>
                </p:cNvSpPr>
                <p:nvPr/>
              </p:nvSpPr>
              <p:spPr bwMode="gray">
                <a:xfrm>
                  <a:off x="1818" y="2958"/>
                  <a:ext cx="21" cy="21"/>
                </a:xfrm>
                <a:custGeom>
                  <a:avLst/>
                  <a:gdLst>
                    <a:gd name="T0" fmla="*/ 21 w 21"/>
                    <a:gd name="T1" fmla="*/ 0 h 21"/>
                    <a:gd name="T2" fmla="*/ 19 w 21"/>
                    <a:gd name="T3" fmla="*/ 0 h 21"/>
                    <a:gd name="T4" fmla="*/ 0 w 21"/>
                    <a:gd name="T5" fmla="*/ 21 h 21"/>
                    <a:gd name="T6" fmla="*/ 21 w 21"/>
                    <a:gd name="T7" fmla="*/ 21 h 21"/>
                    <a:gd name="T8" fmla="*/ 21 w 21"/>
                    <a:gd name="T9" fmla="*/ 0 h 21"/>
                  </a:gdLst>
                  <a:ahLst/>
                  <a:cxnLst>
                    <a:cxn ang="0">
                      <a:pos x="T0" y="T1"/>
                    </a:cxn>
                    <a:cxn ang="0">
                      <a:pos x="T2" y="T3"/>
                    </a:cxn>
                    <a:cxn ang="0">
                      <a:pos x="T4" y="T5"/>
                    </a:cxn>
                    <a:cxn ang="0">
                      <a:pos x="T6" y="T7"/>
                    </a:cxn>
                    <a:cxn ang="0">
                      <a:pos x="T8" y="T9"/>
                    </a:cxn>
                  </a:cxnLst>
                  <a:rect l="0" t="0" r="r" b="b"/>
                  <a:pathLst>
                    <a:path w="21" h="21">
                      <a:moveTo>
                        <a:pt x="21" y="0"/>
                      </a:moveTo>
                      <a:lnTo>
                        <a:pt x="19" y="0"/>
                      </a:lnTo>
                      <a:lnTo>
                        <a:pt x="0" y="21"/>
                      </a:lnTo>
                      <a:lnTo>
                        <a:pt x="21" y="21"/>
                      </a:lnTo>
                      <a:lnTo>
                        <a:pt x="21" y="0"/>
                      </a:lnTo>
                      <a:close/>
                    </a:path>
                  </a:pathLst>
                </a:custGeom>
                <a:solidFill>
                  <a:srgbClr val="E1E1E1"/>
                </a:solidFill>
                <a:ln>
                  <a:noFill/>
                </a:ln>
                <a:effectLst/>
                <a:extLst>
                  <a:ext uri="{91240B29-F687-4F45-9708-019B960494DF}">
                    <a14:hiddenLine xmlns:a14="http://schemas.microsoft.com/office/drawing/2010/main" w="9525" cap="flat"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endParaRPr lang="ja-JP" altLang="en-US">
                    <a:latin typeface="Meiryo UI" panose="020B0604030504040204" pitchFamily="50" charset="-128"/>
                    <a:ea typeface="Meiryo UI" panose="020B0604030504040204" pitchFamily="50" charset="-128"/>
                  </a:endParaRPr>
                </a:p>
              </p:txBody>
            </p:sp>
            <p:sp>
              <p:nvSpPr>
                <p:cNvPr id="290" name="Rectangle 1005">
                  <a:extLst>
                    <a:ext uri="{FF2B5EF4-FFF2-40B4-BE49-F238E27FC236}">
                      <a16:creationId xmlns:a16="http://schemas.microsoft.com/office/drawing/2014/main" id="{C6D114BE-A011-404B-8E3B-17CC821D3EB0}"/>
                    </a:ext>
                  </a:extLst>
                </p:cNvPr>
                <p:cNvSpPr>
                  <a:spLocks noChangeAspect="1" noChangeArrowheads="1"/>
                </p:cNvSpPr>
                <p:nvPr/>
              </p:nvSpPr>
              <p:spPr bwMode="gray">
                <a:xfrm>
                  <a:off x="1860" y="2958"/>
                  <a:ext cx="24" cy="21"/>
                </a:xfrm>
                <a:prstGeom prst="rect">
                  <a:avLst/>
                </a:prstGeom>
                <a:solidFill>
                  <a:srgbClr val="E1E1E1"/>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endParaRPr lang="ja-JP" altLang="en-US">
                    <a:latin typeface="Meiryo UI" panose="020B0604030504040204" pitchFamily="50" charset="-128"/>
                    <a:ea typeface="Meiryo UI" panose="020B0604030504040204" pitchFamily="50" charset="-128"/>
                  </a:endParaRPr>
                </a:p>
              </p:txBody>
            </p:sp>
            <p:sp>
              <p:nvSpPr>
                <p:cNvPr id="291" name="Freeform 1006">
                  <a:extLst>
                    <a:ext uri="{FF2B5EF4-FFF2-40B4-BE49-F238E27FC236}">
                      <a16:creationId xmlns:a16="http://schemas.microsoft.com/office/drawing/2014/main" id="{50EC6DC3-8E3B-4AD1-8AB6-903170FBA0BA}"/>
                    </a:ext>
                  </a:extLst>
                </p:cNvPr>
                <p:cNvSpPr>
                  <a:spLocks noChangeAspect="1"/>
                </p:cNvSpPr>
                <p:nvPr/>
              </p:nvSpPr>
              <p:spPr bwMode="gray">
                <a:xfrm>
                  <a:off x="1775" y="3007"/>
                  <a:ext cx="17" cy="17"/>
                </a:xfrm>
                <a:custGeom>
                  <a:avLst/>
                  <a:gdLst>
                    <a:gd name="T0" fmla="*/ 17 w 17"/>
                    <a:gd name="T1" fmla="*/ 0 h 17"/>
                    <a:gd name="T2" fmla="*/ 0 w 17"/>
                    <a:gd name="T3" fmla="*/ 17 h 17"/>
                    <a:gd name="T4" fmla="*/ 17 w 17"/>
                    <a:gd name="T5" fmla="*/ 17 h 17"/>
                    <a:gd name="T6" fmla="*/ 17 w 17"/>
                    <a:gd name="T7" fmla="*/ 0 h 17"/>
                  </a:gdLst>
                  <a:ahLst/>
                  <a:cxnLst>
                    <a:cxn ang="0">
                      <a:pos x="T0" y="T1"/>
                    </a:cxn>
                    <a:cxn ang="0">
                      <a:pos x="T2" y="T3"/>
                    </a:cxn>
                    <a:cxn ang="0">
                      <a:pos x="T4" y="T5"/>
                    </a:cxn>
                    <a:cxn ang="0">
                      <a:pos x="T6" y="T7"/>
                    </a:cxn>
                  </a:cxnLst>
                  <a:rect l="0" t="0" r="r" b="b"/>
                  <a:pathLst>
                    <a:path w="17" h="17">
                      <a:moveTo>
                        <a:pt x="17" y="0"/>
                      </a:moveTo>
                      <a:lnTo>
                        <a:pt x="0" y="17"/>
                      </a:lnTo>
                      <a:lnTo>
                        <a:pt x="17" y="17"/>
                      </a:lnTo>
                      <a:lnTo>
                        <a:pt x="17" y="0"/>
                      </a:lnTo>
                      <a:close/>
                    </a:path>
                  </a:pathLst>
                </a:custGeom>
                <a:solidFill>
                  <a:srgbClr val="E1E1E1"/>
                </a:solidFill>
                <a:ln>
                  <a:noFill/>
                </a:ln>
                <a:effectLst/>
                <a:extLst>
                  <a:ext uri="{91240B29-F687-4F45-9708-019B960494DF}">
                    <a14:hiddenLine xmlns:a14="http://schemas.microsoft.com/office/drawing/2010/main" w="9525" cap="flat"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endParaRPr lang="ja-JP" altLang="en-US">
                    <a:latin typeface="Meiryo UI" panose="020B0604030504040204" pitchFamily="50" charset="-128"/>
                    <a:ea typeface="Meiryo UI" panose="020B0604030504040204" pitchFamily="50" charset="-128"/>
                  </a:endParaRPr>
                </a:p>
              </p:txBody>
            </p:sp>
            <p:sp>
              <p:nvSpPr>
                <p:cNvPr id="292" name="Rectangle 1007">
                  <a:extLst>
                    <a:ext uri="{FF2B5EF4-FFF2-40B4-BE49-F238E27FC236}">
                      <a16:creationId xmlns:a16="http://schemas.microsoft.com/office/drawing/2014/main" id="{09A2D6E6-E5EA-471E-B655-CFA9B1353D9F}"/>
                    </a:ext>
                  </a:extLst>
                </p:cNvPr>
                <p:cNvSpPr>
                  <a:spLocks noChangeAspect="1" noChangeArrowheads="1"/>
                </p:cNvSpPr>
                <p:nvPr/>
              </p:nvSpPr>
              <p:spPr bwMode="gray">
                <a:xfrm>
                  <a:off x="1815" y="3003"/>
                  <a:ext cx="24" cy="21"/>
                </a:xfrm>
                <a:prstGeom prst="rect">
                  <a:avLst/>
                </a:prstGeom>
                <a:solidFill>
                  <a:srgbClr val="E1E1E1"/>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endParaRPr lang="ja-JP" altLang="en-US">
                    <a:latin typeface="Meiryo UI" panose="020B0604030504040204" pitchFamily="50" charset="-128"/>
                    <a:ea typeface="Meiryo UI" panose="020B0604030504040204" pitchFamily="50" charset="-128"/>
                  </a:endParaRPr>
                </a:p>
              </p:txBody>
            </p:sp>
            <p:sp>
              <p:nvSpPr>
                <p:cNvPr id="293" name="Freeform 1008">
                  <a:extLst>
                    <a:ext uri="{FF2B5EF4-FFF2-40B4-BE49-F238E27FC236}">
                      <a16:creationId xmlns:a16="http://schemas.microsoft.com/office/drawing/2014/main" id="{DF736106-260E-4F51-AF9F-342C0902ED90}"/>
                    </a:ext>
                  </a:extLst>
                </p:cNvPr>
                <p:cNvSpPr>
                  <a:spLocks noChangeAspect="1"/>
                </p:cNvSpPr>
                <p:nvPr/>
              </p:nvSpPr>
              <p:spPr bwMode="gray">
                <a:xfrm>
                  <a:off x="1860" y="3003"/>
                  <a:ext cx="12" cy="11"/>
                </a:xfrm>
                <a:custGeom>
                  <a:avLst/>
                  <a:gdLst>
                    <a:gd name="T0" fmla="*/ 0 w 12"/>
                    <a:gd name="T1" fmla="*/ 11 h 11"/>
                    <a:gd name="T2" fmla="*/ 12 w 12"/>
                    <a:gd name="T3" fmla="*/ 0 h 11"/>
                    <a:gd name="T4" fmla="*/ 0 w 12"/>
                    <a:gd name="T5" fmla="*/ 0 h 11"/>
                    <a:gd name="T6" fmla="*/ 0 w 12"/>
                    <a:gd name="T7" fmla="*/ 11 h 11"/>
                  </a:gdLst>
                  <a:ahLst/>
                  <a:cxnLst>
                    <a:cxn ang="0">
                      <a:pos x="T0" y="T1"/>
                    </a:cxn>
                    <a:cxn ang="0">
                      <a:pos x="T2" y="T3"/>
                    </a:cxn>
                    <a:cxn ang="0">
                      <a:pos x="T4" y="T5"/>
                    </a:cxn>
                    <a:cxn ang="0">
                      <a:pos x="T6" y="T7"/>
                    </a:cxn>
                  </a:cxnLst>
                  <a:rect l="0" t="0" r="r" b="b"/>
                  <a:pathLst>
                    <a:path w="12" h="11">
                      <a:moveTo>
                        <a:pt x="0" y="11"/>
                      </a:moveTo>
                      <a:lnTo>
                        <a:pt x="12" y="0"/>
                      </a:lnTo>
                      <a:lnTo>
                        <a:pt x="0" y="0"/>
                      </a:lnTo>
                      <a:lnTo>
                        <a:pt x="0" y="11"/>
                      </a:lnTo>
                      <a:close/>
                    </a:path>
                  </a:pathLst>
                </a:custGeom>
                <a:solidFill>
                  <a:srgbClr val="E1E1E1"/>
                </a:solidFill>
                <a:ln>
                  <a:noFill/>
                </a:ln>
                <a:effectLst/>
                <a:extLst>
                  <a:ext uri="{91240B29-F687-4F45-9708-019B960494DF}">
                    <a14:hiddenLine xmlns:a14="http://schemas.microsoft.com/office/drawing/2010/main" w="9525" cap="flat"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endParaRPr lang="ja-JP" altLang="en-US">
                    <a:latin typeface="Meiryo UI" panose="020B0604030504040204" pitchFamily="50" charset="-128"/>
                    <a:ea typeface="Meiryo UI" panose="020B0604030504040204" pitchFamily="50" charset="-128"/>
                  </a:endParaRPr>
                </a:p>
              </p:txBody>
            </p:sp>
            <p:sp>
              <p:nvSpPr>
                <p:cNvPr id="294" name="Freeform 1009">
                  <a:extLst>
                    <a:ext uri="{FF2B5EF4-FFF2-40B4-BE49-F238E27FC236}">
                      <a16:creationId xmlns:a16="http://schemas.microsoft.com/office/drawing/2014/main" id="{9CA1EA77-9CF4-4830-88CB-D0AF84884C6E}"/>
                    </a:ext>
                  </a:extLst>
                </p:cNvPr>
                <p:cNvSpPr>
                  <a:spLocks noChangeAspect="1"/>
                </p:cNvSpPr>
                <p:nvPr/>
              </p:nvSpPr>
              <p:spPr bwMode="gray">
                <a:xfrm>
                  <a:off x="1735" y="3057"/>
                  <a:ext cx="10" cy="12"/>
                </a:xfrm>
                <a:custGeom>
                  <a:avLst/>
                  <a:gdLst>
                    <a:gd name="T0" fmla="*/ 10 w 10"/>
                    <a:gd name="T1" fmla="*/ 0 h 12"/>
                    <a:gd name="T2" fmla="*/ 0 w 10"/>
                    <a:gd name="T3" fmla="*/ 12 h 12"/>
                    <a:gd name="T4" fmla="*/ 10 w 10"/>
                    <a:gd name="T5" fmla="*/ 12 h 12"/>
                    <a:gd name="T6" fmla="*/ 10 w 10"/>
                    <a:gd name="T7" fmla="*/ 0 h 12"/>
                  </a:gdLst>
                  <a:ahLst/>
                  <a:cxnLst>
                    <a:cxn ang="0">
                      <a:pos x="T0" y="T1"/>
                    </a:cxn>
                    <a:cxn ang="0">
                      <a:pos x="T2" y="T3"/>
                    </a:cxn>
                    <a:cxn ang="0">
                      <a:pos x="T4" y="T5"/>
                    </a:cxn>
                    <a:cxn ang="0">
                      <a:pos x="T6" y="T7"/>
                    </a:cxn>
                  </a:cxnLst>
                  <a:rect l="0" t="0" r="r" b="b"/>
                  <a:pathLst>
                    <a:path w="10" h="12">
                      <a:moveTo>
                        <a:pt x="10" y="0"/>
                      </a:moveTo>
                      <a:lnTo>
                        <a:pt x="0" y="12"/>
                      </a:lnTo>
                      <a:lnTo>
                        <a:pt x="10" y="12"/>
                      </a:lnTo>
                      <a:lnTo>
                        <a:pt x="10" y="0"/>
                      </a:lnTo>
                      <a:close/>
                    </a:path>
                  </a:pathLst>
                </a:custGeom>
                <a:solidFill>
                  <a:srgbClr val="E1E1E1"/>
                </a:solidFill>
                <a:ln>
                  <a:noFill/>
                </a:ln>
                <a:effectLst/>
                <a:extLst>
                  <a:ext uri="{91240B29-F687-4F45-9708-019B960494DF}">
                    <a14:hiddenLine xmlns:a14="http://schemas.microsoft.com/office/drawing/2010/main" w="9525" cap="flat"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endParaRPr lang="ja-JP" altLang="en-US">
                    <a:latin typeface="Meiryo UI" panose="020B0604030504040204" pitchFamily="50" charset="-128"/>
                    <a:ea typeface="Meiryo UI" panose="020B0604030504040204" pitchFamily="50" charset="-128"/>
                  </a:endParaRPr>
                </a:p>
              </p:txBody>
            </p:sp>
            <p:sp>
              <p:nvSpPr>
                <p:cNvPr id="295" name="Rectangle 1010">
                  <a:extLst>
                    <a:ext uri="{FF2B5EF4-FFF2-40B4-BE49-F238E27FC236}">
                      <a16:creationId xmlns:a16="http://schemas.microsoft.com/office/drawing/2014/main" id="{63253B5A-E015-491C-ACB2-6BC5BB4E26B6}"/>
                    </a:ext>
                  </a:extLst>
                </p:cNvPr>
                <p:cNvSpPr>
                  <a:spLocks noChangeAspect="1" noChangeArrowheads="1"/>
                </p:cNvSpPr>
                <p:nvPr/>
              </p:nvSpPr>
              <p:spPr bwMode="gray">
                <a:xfrm>
                  <a:off x="1768" y="3047"/>
                  <a:ext cx="24" cy="22"/>
                </a:xfrm>
                <a:prstGeom prst="rect">
                  <a:avLst/>
                </a:prstGeom>
                <a:solidFill>
                  <a:srgbClr val="E1E1E1"/>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endParaRPr lang="ja-JP" altLang="en-US">
                    <a:latin typeface="Meiryo UI" panose="020B0604030504040204" pitchFamily="50" charset="-128"/>
                    <a:ea typeface="Meiryo UI" panose="020B0604030504040204" pitchFamily="50" charset="-128"/>
                  </a:endParaRPr>
                </a:p>
              </p:txBody>
            </p:sp>
            <p:sp>
              <p:nvSpPr>
                <p:cNvPr id="296" name="Freeform 1011">
                  <a:extLst>
                    <a:ext uri="{FF2B5EF4-FFF2-40B4-BE49-F238E27FC236}">
                      <a16:creationId xmlns:a16="http://schemas.microsoft.com/office/drawing/2014/main" id="{61A836E3-E915-4972-8352-6A8CDE82C25B}"/>
                    </a:ext>
                  </a:extLst>
                </p:cNvPr>
                <p:cNvSpPr>
                  <a:spLocks noChangeAspect="1"/>
                </p:cNvSpPr>
                <p:nvPr/>
              </p:nvSpPr>
              <p:spPr bwMode="gray">
                <a:xfrm>
                  <a:off x="1815" y="3047"/>
                  <a:ext cx="17" cy="19"/>
                </a:xfrm>
                <a:custGeom>
                  <a:avLst/>
                  <a:gdLst>
                    <a:gd name="T0" fmla="*/ 0 w 17"/>
                    <a:gd name="T1" fmla="*/ 19 h 19"/>
                    <a:gd name="T2" fmla="*/ 17 w 17"/>
                    <a:gd name="T3" fmla="*/ 0 h 19"/>
                    <a:gd name="T4" fmla="*/ 0 w 17"/>
                    <a:gd name="T5" fmla="*/ 0 h 19"/>
                    <a:gd name="T6" fmla="*/ 0 w 17"/>
                    <a:gd name="T7" fmla="*/ 19 h 19"/>
                  </a:gdLst>
                  <a:ahLst/>
                  <a:cxnLst>
                    <a:cxn ang="0">
                      <a:pos x="T0" y="T1"/>
                    </a:cxn>
                    <a:cxn ang="0">
                      <a:pos x="T2" y="T3"/>
                    </a:cxn>
                    <a:cxn ang="0">
                      <a:pos x="T4" y="T5"/>
                    </a:cxn>
                    <a:cxn ang="0">
                      <a:pos x="T6" y="T7"/>
                    </a:cxn>
                  </a:cxnLst>
                  <a:rect l="0" t="0" r="r" b="b"/>
                  <a:pathLst>
                    <a:path w="17" h="19">
                      <a:moveTo>
                        <a:pt x="0" y="19"/>
                      </a:moveTo>
                      <a:lnTo>
                        <a:pt x="17" y="0"/>
                      </a:lnTo>
                      <a:lnTo>
                        <a:pt x="0" y="0"/>
                      </a:lnTo>
                      <a:lnTo>
                        <a:pt x="0" y="19"/>
                      </a:lnTo>
                      <a:close/>
                    </a:path>
                  </a:pathLst>
                </a:custGeom>
                <a:solidFill>
                  <a:srgbClr val="E1E1E1"/>
                </a:solidFill>
                <a:ln>
                  <a:noFill/>
                </a:ln>
                <a:effectLst/>
                <a:extLst>
                  <a:ext uri="{91240B29-F687-4F45-9708-019B960494DF}">
                    <a14:hiddenLine xmlns:a14="http://schemas.microsoft.com/office/drawing/2010/main" w="9525" cap="flat"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endParaRPr lang="ja-JP" altLang="en-US">
                    <a:latin typeface="Meiryo UI" panose="020B0604030504040204" pitchFamily="50" charset="-128"/>
                    <a:ea typeface="Meiryo UI" panose="020B0604030504040204" pitchFamily="50" charset="-128"/>
                  </a:endParaRPr>
                </a:p>
              </p:txBody>
            </p:sp>
            <p:sp>
              <p:nvSpPr>
                <p:cNvPr id="297" name="Rectangle 1012">
                  <a:extLst>
                    <a:ext uri="{FF2B5EF4-FFF2-40B4-BE49-F238E27FC236}">
                      <a16:creationId xmlns:a16="http://schemas.microsoft.com/office/drawing/2014/main" id="{F9E503DC-894E-4481-BED7-D968FE66AB47}"/>
                    </a:ext>
                  </a:extLst>
                </p:cNvPr>
                <p:cNvSpPr>
                  <a:spLocks noChangeAspect="1" noChangeArrowheads="1"/>
                </p:cNvSpPr>
                <p:nvPr/>
              </p:nvSpPr>
              <p:spPr bwMode="gray">
                <a:xfrm>
                  <a:off x="1721" y="3092"/>
                  <a:ext cx="24" cy="24"/>
                </a:xfrm>
                <a:prstGeom prst="rect">
                  <a:avLst/>
                </a:prstGeom>
                <a:solidFill>
                  <a:srgbClr val="E1E1E1"/>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endParaRPr lang="ja-JP" altLang="en-US">
                    <a:latin typeface="Meiryo UI" panose="020B0604030504040204" pitchFamily="50" charset="-128"/>
                    <a:ea typeface="Meiryo UI" panose="020B0604030504040204" pitchFamily="50" charset="-128"/>
                  </a:endParaRPr>
                </a:p>
              </p:txBody>
            </p:sp>
            <p:sp>
              <p:nvSpPr>
                <p:cNvPr id="298" name="Freeform 1013">
                  <a:extLst>
                    <a:ext uri="{FF2B5EF4-FFF2-40B4-BE49-F238E27FC236}">
                      <a16:creationId xmlns:a16="http://schemas.microsoft.com/office/drawing/2014/main" id="{704FB944-1FB1-408A-9BBF-5DB5B9BF2B97}"/>
                    </a:ext>
                  </a:extLst>
                </p:cNvPr>
                <p:cNvSpPr>
                  <a:spLocks noChangeAspect="1"/>
                </p:cNvSpPr>
                <p:nvPr/>
              </p:nvSpPr>
              <p:spPr bwMode="gray">
                <a:xfrm>
                  <a:off x="1768" y="3092"/>
                  <a:ext cx="21" cy="24"/>
                </a:xfrm>
                <a:custGeom>
                  <a:avLst/>
                  <a:gdLst>
                    <a:gd name="T0" fmla="*/ 0 w 21"/>
                    <a:gd name="T1" fmla="*/ 24 h 24"/>
                    <a:gd name="T2" fmla="*/ 3 w 21"/>
                    <a:gd name="T3" fmla="*/ 24 h 24"/>
                    <a:gd name="T4" fmla="*/ 21 w 21"/>
                    <a:gd name="T5" fmla="*/ 0 h 24"/>
                    <a:gd name="T6" fmla="*/ 0 w 21"/>
                    <a:gd name="T7" fmla="*/ 0 h 24"/>
                    <a:gd name="T8" fmla="*/ 0 w 21"/>
                    <a:gd name="T9" fmla="*/ 24 h 24"/>
                  </a:gdLst>
                  <a:ahLst/>
                  <a:cxnLst>
                    <a:cxn ang="0">
                      <a:pos x="T0" y="T1"/>
                    </a:cxn>
                    <a:cxn ang="0">
                      <a:pos x="T2" y="T3"/>
                    </a:cxn>
                    <a:cxn ang="0">
                      <a:pos x="T4" y="T5"/>
                    </a:cxn>
                    <a:cxn ang="0">
                      <a:pos x="T6" y="T7"/>
                    </a:cxn>
                    <a:cxn ang="0">
                      <a:pos x="T8" y="T9"/>
                    </a:cxn>
                  </a:cxnLst>
                  <a:rect l="0" t="0" r="r" b="b"/>
                  <a:pathLst>
                    <a:path w="21" h="24">
                      <a:moveTo>
                        <a:pt x="0" y="24"/>
                      </a:moveTo>
                      <a:lnTo>
                        <a:pt x="3" y="24"/>
                      </a:lnTo>
                      <a:lnTo>
                        <a:pt x="21" y="0"/>
                      </a:lnTo>
                      <a:lnTo>
                        <a:pt x="0" y="0"/>
                      </a:lnTo>
                      <a:lnTo>
                        <a:pt x="0" y="24"/>
                      </a:lnTo>
                      <a:close/>
                    </a:path>
                  </a:pathLst>
                </a:custGeom>
                <a:solidFill>
                  <a:srgbClr val="E1E1E1"/>
                </a:solidFill>
                <a:ln>
                  <a:noFill/>
                </a:ln>
                <a:effectLst/>
                <a:extLst>
                  <a:ext uri="{91240B29-F687-4F45-9708-019B960494DF}">
                    <a14:hiddenLine xmlns:a14="http://schemas.microsoft.com/office/drawing/2010/main" w="9525" cap="flat"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endParaRPr lang="ja-JP" altLang="en-US">
                    <a:latin typeface="Meiryo UI" panose="020B0604030504040204" pitchFamily="50" charset="-128"/>
                    <a:ea typeface="Meiryo UI" panose="020B0604030504040204" pitchFamily="50" charset="-128"/>
                  </a:endParaRPr>
                </a:p>
              </p:txBody>
            </p:sp>
            <p:sp>
              <p:nvSpPr>
                <p:cNvPr id="299" name="Freeform 1014">
                  <a:extLst>
                    <a:ext uri="{FF2B5EF4-FFF2-40B4-BE49-F238E27FC236}">
                      <a16:creationId xmlns:a16="http://schemas.microsoft.com/office/drawing/2014/main" id="{69C4E4C9-5836-49E3-B796-4C7D5378CD82}"/>
                    </a:ext>
                  </a:extLst>
                </p:cNvPr>
                <p:cNvSpPr>
                  <a:spLocks noChangeAspect="1"/>
                </p:cNvSpPr>
                <p:nvPr/>
              </p:nvSpPr>
              <p:spPr bwMode="gray">
                <a:xfrm>
                  <a:off x="1721" y="3140"/>
                  <a:ext cx="24" cy="21"/>
                </a:xfrm>
                <a:custGeom>
                  <a:avLst/>
                  <a:gdLst>
                    <a:gd name="T0" fmla="*/ 0 w 24"/>
                    <a:gd name="T1" fmla="*/ 0 h 21"/>
                    <a:gd name="T2" fmla="*/ 0 w 24"/>
                    <a:gd name="T3" fmla="*/ 21 h 21"/>
                    <a:gd name="T4" fmla="*/ 7 w 24"/>
                    <a:gd name="T5" fmla="*/ 21 h 21"/>
                    <a:gd name="T6" fmla="*/ 24 w 24"/>
                    <a:gd name="T7" fmla="*/ 2 h 21"/>
                    <a:gd name="T8" fmla="*/ 24 w 24"/>
                    <a:gd name="T9" fmla="*/ 0 h 21"/>
                    <a:gd name="T10" fmla="*/ 0 w 24"/>
                    <a:gd name="T11" fmla="*/ 0 h 21"/>
                  </a:gdLst>
                  <a:ahLst/>
                  <a:cxnLst>
                    <a:cxn ang="0">
                      <a:pos x="T0" y="T1"/>
                    </a:cxn>
                    <a:cxn ang="0">
                      <a:pos x="T2" y="T3"/>
                    </a:cxn>
                    <a:cxn ang="0">
                      <a:pos x="T4" y="T5"/>
                    </a:cxn>
                    <a:cxn ang="0">
                      <a:pos x="T6" y="T7"/>
                    </a:cxn>
                    <a:cxn ang="0">
                      <a:pos x="T8" y="T9"/>
                    </a:cxn>
                    <a:cxn ang="0">
                      <a:pos x="T10" y="T11"/>
                    </a:cxn>
                  </a:cxnLst>
                  <a:rect l="0" t="0" r="r" b="b"/>
                  <a:pathLst>
                    <a:path w="24" h="21">
                      <a:moveTo>
                        <a:pt x="0" y="0"/>
                      </a:moveTo>
                      <a:lnTo>
                        <a:pt x="0" y="21"/>
                      </a:lnTo>
                      <a:lnTo>
                        <a:pt x="7" y="21"/>
                      </a:lnTo>
                      <a:lnTo>
                        <a:pt x="24" y="2"/>
                      </a:lnTo>
                      <a:lnTo>
                        <a:pt x="24" y="0"/>
                      </a:lnTo>
                      <a:lnTo>
                        <a:pt x="0" y="0"/>
                      </a:lnTo>
                      <a:close/>
                    </a:path>
                  </a:pathLst>
                </a:custGeom>
                <a:solidFill>
                  <a:srgbClr val="E1E1E1"/>
                </a:solidFill>
                <a:ln>
                  <a:noFill/>
                </a:ln>
                <a:effectLst/>
                <a:extLst>
                  <a:ext uri="{91240B29-F687-4F45-9708-019B960494DF}">
                    <a14:hiddenLine xmlns:a14="http://schemas.microsoft.com/office/drawing/2010/main" w="9525" cap="flat"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endParaRPr lang="ja-JP" altLang="en-US">
                    <a:latin typeface="Meiryo UI" panose="020B0604030504040204" pitchFamily="50" charset="-128"/>
                    <a:ea typeface="Meiryo UI" panose="020B0604030504040204" pitchFamily="50" charset="-128"/>
                  </a:endParaRPr>
                </a:p>
              </p:txBody>
            </p:sp>
            <p:grpSp>
              <p:nvGrpSpPr>
                <p:cNvPr id="300" name="Group 1015">
                  <a:extLst>
                    <a:ext uri="{FF2B5EF4-FFF2-40B4-BE49-F238E27FC236}">
                      <a16:creationId xmlns:a16="http://schemas.microsoft.com/office/drawing/2014/main" id="{656A1678-7B40-4E28-9149-368E7FE45027}"/>
                    </a:ext>
                  </a:extLst>
                </p:cNvPr>
                <p:cNvGrpSpPr>
                  <a:grpSpLocks noChangeAspect="1"/>
                </p:cNvGrpSpPr>
                <p:nvPr/>
              </p:nvGrpSpPr>
              <p:grpSpPr bwMode="auto">
                <a:xfrm>
                  <a:off x="1721" y="3333"/>
                  <a:ext cx="163" cy="463"/>
                  <a:chOff x="1721" y="3333"/>
                  <a:chExt cx="163" cy="463"/>
                </a:xfrm>
              </p:grpSpPr>
              <p:sp>
                <p:nvSpPr>
                  <p:cNvPr id="301" name="Freeform 1016">
                    <a:extLst>
                      <a:ext uri="{FF2B5EF4-FFF2-40B4-BE49-F238E27FC236}">
                        <a16:creationId xmlns:a16="http://schemas.microsoft.com/office/drawing/2014/main" id="{F5C3909D-3D5B-46A5-A0DF-2593B4C3E224}"/>
                      </a:ext>
                    </a:extLst>
                  </p:cNvPr>
                  <p:cNvSpPr>
                    <a:spLocks noChangeAspect="1"/>
                  </p:cNvSpPr>
                  <p:nvPr/>
                </p:nvSpPr>
                <p:spPr bwMode="gray">
                  <a:xfrm>
                    <a:off x="1874" y="3558"/>
                    <a:ext cx="10" cy="12"/>
                  </a:xfrm>
                  <a:custGeom>
                    <a:avLst/>
                    <a:gdLst>
                      <a:gd name="T0" fmla="*/ 10 w 10"/>
                      <a:gd name="T1" fmla="*/ 0 h 12"/>
                      <a:gd name="T2" fmla="*/ 0 w 10"/>
                      <a:gd name="T3" fmla="*/ 12 h 12"/>
                      <a:gd name="T4" fmla="*/ 10 w 10"/>
                      <a:gd name="T5" fmla="*/ 12 h 12"/>
                      <a:gd name="T6" fmla="*/ 10 w 10"/>
                      <a:gd name="T7" fmla="*/ 0 h 12"/>
                    </a:gdLst>
                    <a:ahLst/>
                    <a:cxnLst>
                      <a:cxn ang="0">
                        <a:pos x="T0" y="T1"/>
                      </a:cxn>
                      <a:cxn ang="0">
                        <a:pos x="T2" y="T3"/>
                      </a:cxn>
                      <a:cxn ang="0">
                        <a:pos x="T4" y="T5"/>
                      </a:cxn>
                      <a:cxn ang="0">
                        <a:pos x="T6" y="T7"/>
                      </a:cxn>
                    </a:cxnLst>
                    <a:rect l="0" t="0" r="r" b="b"/>
                    <a:pathLst>
                      <a:path w="10" h="12">
                        <a:moveTo>
                          <a:pt x="10" y="0"/>
                        </a:moveTo>
                        <a:lnTo>
                          <a:pt x="0" y="12"/>
                        </a:lnTo>
                        <a:lnTo>
                          <a:pt x="10" y="12"/>
                        </a:lnTo>
                        <a:lnTo>
                          <a:pt x="10" y="0"/>
                        </a:lnTo>
                        <a:close/>
                      </a:path>
                    </a:pathLst>
                  </a:custGeom>
                  <a:solidFill>
                    <a:srgbClr val="E1E1E1"/>
                  </a:solidFill>
                  <a:ln>
                    <a:noFill/>
                  </a:ln>
                  <a:effectLst/>
                  <a:extLst>
                    <a:ext uri="{91240B29-F687-4F45-9708-019B960494DF}">
                      <a14:hiddenLine xmlns:a14="http://schemas.microsoft.com/office/drawing/2010/main" w="9525" cap="flat"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endParaRPr lang="ja-JP" altLang="en-US">
                      <a:latin typeface="Meiryo UI" panose="020B0604030504040204" pitchFamily="50" charset="-128"/>
                      <a:ea typeface="Meiryo UI" panose="020B0604030504040204" pitchFamily="50" charset="-128"/>
                    </a:endParaRPr>
                  </a:p>
                </p:txBody>
              </p:sp>
              <p:sp>
                <p:nvSpPr>
                  <p:cNvPr id="302" name="Freeform 1017">
                    <a:extLst>
                      <a:ext uri="{FF2B5EF4-FFF2-40B4-BE49-F238E27FC236}">
                        <a16:creationId xmlns:a16="http://schemas.microsoft.com/office/drawing/2014/main" id="{7E5E9873-29C1-4B34-8352-99732068DD53}"/>
                      </a:ext>
                    </a:extLst>
                  </p:cNvPr>
                  <p:cNvSpPr>
                    <a:spLocks noChangeAspect="1"/>
                  </p:cNvSpPr>
                  <p:nvPr/>
                </p:nvSpPr>
                <p:spPr bwMode="gray">
                  <a:xfrm>
                    <a:off x="1832" y="3610"/>
                    <a:ext cx="7" cy="4"/>
                  </a:xfrm>
                  <a:custGeom>
                    <a:avLst/>
                    <a:gdLst>
                      <a:gd name="T0" fmla="*/ 7 w 7"/>
                      <a:gd name="T1" fmla="*/ 0 h 4"/>
                      <a:gd name="T2" fmla="*/ 0 w 7"/>
                      <a:gd name="T3" fmla="*/ 4 h 4"/>
                      <a:gd name="T4" fmla="*/ 7 w 7"/>
                      <a:gd name="T5" fmla="*/ 4 h 4"/>
                      <a:gd name="T6" fmla="*/ 7 w 7"/>
                      <a:gd name="T7" fmla="*/ 0 h 4"/>
                    </a:gdLst>
                    <a:ahLst/>
                    <a:cxnLst>
                      <a:cxn ang="0">
                        <a:pos x="T0" y="T1"/>
                      </a:cxn>
                      <a:cxn ang="0">
                        <a:pos x="T2" y="T3"/>
                      </a:cxn>
                      <a:cxn ang="0">
                        <a:pos x="T4" y="T5"/>
                      </a:cxn>
                      <a:cxn ang="0">
                        <a:pos x="T6" y="T7"/>
                      </a:cxn>
                    </a:cxnLst>
                    <a:rect l="0" t="0" r="r" b="b"/>
                    <a:pathLst>
                      <a:path w="7" h="4">
                        <a:moveTo>
                          <a:pt x="7" y="0"/>
                        </a:moveTo>
                        <a:lnTo>
                          <a:pt x="0" y="4"/>
                        </a:lnTo>
                        <a:lnTo>
                          <a:pt x="7" y="4"/>
                        </a:lnTo>
                        <a:lnTo>
                          <a:pt x="7" y="0"/>
                        </a:lnTo>
                        <a:close/>
                      </a:path>
                    </a:pathLst>
                  </a:custGeom>
                  <a:solidFill>
                    <a:srgbClr val="E1E1E1"/>
                  </a:solidFill>
                  <a:ln>
                    <a:noFill/>
                  </a:ln>
                  <a:effectLst/>
                  <a:extLst>
                    <a:ext uri="{91240B29-F687-4F45-9708-019B960494DF}">
                      <a14:hiddenLine xmlns:a14="http://schemas.microsoft.com/office/drawing/2010/main" w="9525" cap="flat"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endParaRPr lang="ja-JP" altLang="en-US">
                      <a:latin typeface="Meiryo UI" panose="020B0604030504040204" pitchFamily="50" charset="-128"/>
                      <a:ea typeface="Meiryo UI" panose="020B0604030504040204" pitchFamily="50" charset="-128"/>
                    </a:endParaRPr>
                  </a:p>
                </p:txBody>
              </p:sp>
              <p:sp>
                <p:nvSpPr>
                  <p:cNvPr id="303" name="Rectangle 1018">
                    <a:extLst>
                      <a:ext uri="{FF2B5EF4-FFF2-40B4-BE49-F238E27FC236}">
                        <a16:creationId xmlns:a16="http://schemas.microsoft.com/office/drawing/2014/main" id="{40077A2B-349E-4D5F-96FC-4746FECEEF97}"/>
                      </a:ext>
                    </a:extLst>
                  </p:cNvPr>
                  <p:cNvSpPr>
                    <a:spLocks noChangeAspect="1" noChangeArrowheads="1"/>
                  </p:cNvSpPr>
                  <p:nvPr/>
                </p:nvSpPr>
                <p:spPr bwMode="gray">
                  <a:xfrm>
                    <a:off x="1860" y="3593"/>
                    <a:ext cx="24" cy="21"/>
                  </a:xfrm>
                  <a:prstGeom prst="rect">
                    <a:avLst/>
                  </a:prstGeom>
                  <a:solidFill>
                    <a:srgbClr val="E1E1E1"/>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endParaRPr lang="ja-JP" altLang="en-US">
                      <a:latin typeface="Meiryo UI" panose="020B0604030504040204" pitchFamily="50" charset="-128"/>
                      <a:ea typeface="Meiryo UI" panose="020B0604030504040204" pitchFamily="50" charset="-128"/>
                    </a:endParaRPr>
                  </a:p>
                </p:txBody>
              </p:sp>
              <p:sp>
                <p:nvSpPr>
                  <p:cNvPr id="304" name="Rectangle 1019">
                    <a:extLst>
                      <a:ext uri="{FF2B5EF4-FFF2-40B4-BE49-F238E27FC236}">
                        <a16:creationId xmlns:a16="http://schemas.microsoft.com/office/drawing/2014/main" id="{1A6224D7-BEA3-42B1-9A52-29F51C87B4E1}"/>
                      </a:ext>
                    </a:extLst>
                  </p:cNvPr>
                  <p:cNvSpPr>
                    <a:spLocks noChangeAspect="1" noChangeArrowheads="1"/>
                  </p:cNvSpPr>
                  <p:nvPr/>
                </p:nvSpPr>
                <p:spPr bwMode="gray">
                  <a:xfrm>
                    <a:off x="1815" y="3638"/>
                    <a:ext cx="24" cy="21"/>
                  </a:xfrm>
                  <a:prstGeom prst="rect">
                    <a:avLst/>
                  </a:prstGeom>
                  <a:solidFill>
                    <a:srgbClr val="E1E1E1"/>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endParaRPr lang="ja-JP" altLang="en-US">
                      <a:latin typeface="Meiryo UI" panose="020B0604030504040204" pitchFamily="50" charset="-128"/>
                      <a:ea typeface="Meiryo UI" panose="020B0604030504040204" pitchFamily="50" charset="-128"/>
                    </a:endParaRPr>
                  </a:p>
                </p:txBody>
              </p:sp>
              <p:sp>
                <p:nvSpPr>
                  <p:cNvPr id="305" name="Freeform 1020">
                    <a:extLst>
                      <a:ext uri="{FF2B5EF4-FFF2-40B4-BE49-F238E27FC236}">
                        <a16:creationId xmlns:a16="http://schemas.microsoft.com/office/drawing/2014/main" id="{CB8A15B3-B0B5-4F0F-8F6A-A99A40EB4678}"/>
                      </a:ext>
                    </a:extLst>
                  </p:cNvPr>
                  <p:cNvSpPr>
                    <a:spLocks noChangeAspect="1"/>
                  </p:cNvSpPr>
                  <p:nvPr/>
                </p:nvSpPr>
                <p:spPr bwMode="gray">
                  <a:xfrm>
                    <a:off x="1860" y="3638"/>
                    <a:ext cx="24" cy="21"/>
                  </a:xfrm>
                  <a:custGeom>
                    <a:avLst/>
                    <a:gdLst>
                      <a:gd name="T0" fmla="*/ 0 w 24"/>
                      <a:gd name="T1" fmla="*/ 0 h 21"/>
                      <a:gd name="T2" fmla="*/ 0 w 24"/>
                      <a:gd name="T3" fmla="*/ 21 h 21"/>
                      <a:gd name="T4" fmla="*/ 7 w 24"/>
                      <a:gd name="T5" fmla="*/ 21 h 21"/>
                      <a:gd name="T6" fmla="*/ 24 w 24"/>
                      <a:gd name="T7" fmla="*/ 5 h 21"/>
                      <a:gd name="T8" fmla="*/ 24 w 24"/>
                      <a:gd name="T9" fmla="*/ 0 h 21"/>
                      <a:gd name="T10" fmla="*/ 0 w 24"/>
                      <a:gd name="T11" fmla="*/ 0 h 21"/>
                    </a:gdLst>
                    <a:ahLst/>
                    <a:cxnLst>
                      <a:cxn ang="0">
                        <a:pos x="T0" y="T1"/>
                      </a:cxn>
                      <a:cxn ang="0">
                        <a:pos x="T2" y="T3"/>
                      </a:cxn>
                      <a:cxn ang="0">
                        <a:pos x="T4" y="T5"/>
                      </a:cxn>
                      <a:cxn ang="0">
                        <a:pos x="T6" y="T7"/>
                      </a:cxn>
                      <a:cxn ang="0">
                        <a:pos x="T8" y="T9"/>
                      </a:cxn>
                      <a:cxn ang="0">
                        <a:pos x="T10" y="T11"/>
                      </a:cxn>
                    </a:cxnLst>
                    <a:rect l="0" t="0" r="r" b="b"/>
                    <a:pathLst>
                      <a:path w="24" h="21">
                        <a:moveTo>
                          <a:pt x="0" y="0"/>
                        </a:moveTo>
                        <a:lnTo>
                          <a:pt x="0" y="21"/>
                        </a:lnTo>
                        <a:lnTo>
                          <a:pt x="7" y="21"/>
                        </a:lnTo>
                        <a:lnTo>
                          <a:pt x="24" y="5"/>
                        </a:lnTo>
                        <a:lnTo>
                          <a:pt x="24" y="0"/>
                        </a:lnTo>
                        <a:lnTo>
                          <a:pt x="0" y="0"/>
                        </a:lnTo>
                        <a:close/>
                      </a:path>
                    </a:pathLst>
                  </a:custGeom>
                  <a:solidFill>
                    <a:srgbClr val="E1E1E1"/>
                  </a:solidFill>
                  <a:ln>
                    <a:noFill/>
                  </a:ln>
                  <a:effectLst/>
                  <a:extLst>
                    <a:ext uri="{91240B29-F687-4F45-9708-019B960494DF}">
                      <a14:hiddenLine xmlns:a14="http://schemas.microsoft.com/office/drawing/2010/main" w="9525" cap="flat"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endParaRPr lang="ja-JP" altLang="en-US">
                      <a:latin typeface="Meiryo UI" panose="020B0604030504040204" pitchFamily="50" charset="-128"/>
                      <a:ea typeface="Meiryo UI" panose="020B0604030504040204" pitchFamily="50" charset="-128"/>
                    </a:endParaRPr>
                  </a:p>
                </p:txBody>
              </p:sp>
              <p:sp>
                <p:nvSpPr>
                  <p:cNvPr id="306" name="Freeform 1021">
                    <a:extLst>
                      <a:ext uri="{FF2B5EF4-FFF2-40B4-BE49-F238E27FC236}">
                        <a16:creationId xmlns:a16="http://schemas.microsoft.com/office/drawing/2014/main" id="{85D50C8C-C1C5-4307-8B8B-0CA61463A36C}"/>
                      </a:ext>
                    </a:extLst>
                  </p:cNvPr>
                  <p:cNvSpPr>
                    <a:spLocks noChangeAspect="1"/>
                  </p:cNvSpPr>
                  <p:nvPr/>
                </p:nvSpPr>
                <p:spPr bwMode="gray">
                  <a:xfrm>
                    <a:off x="1768" y="3685"/>
                    <a:ext cx="24" cy="22"/>
                  </a:xfrm>
                  <a:custGeom>
                    <a:avLst/>
                    <a:gdLst>
                      <a:gd name="T0" fmla="*/ 24 w 24"/>
                      <a:gd name="T1" fmla="*/ 22 h 22"/>
                      <a:gd name="T2" fmla="*/ 24 w 24"/>
                      <a:gd name="T3" fmla="*/ 0 h 22"/>
                      <a:gd name="T4" fmla="*/ 3 w 24"/>
                      <a:gd name="T5" fmla="*/ 0 h 22"/>
                      <a:gd name="T6" fmla="*/ 0 w 24"/>
                      <a:gd name="T7" fmla="*/ 0 h 22"/>
                      <a:gd name="T8" fmla="*/ 0 w 24"/>
                      <a:gd name="T9" fmla="*/ 22 h 22"/>
                      <a:gd name="T10" fmla="*/ 24 w 24"/>
                      <a:gd name="T11" fmla="*/ 22 h 22"/>
                    </a:gdLst>
                    <a:ahLst/>
                    <a:cxnLst>
                      <a:cxn ang="0">
                        <a:pos x="T0" y="T1"/>
                      </a:cxn>
                      <a:cxn ang="0">
                        <a:pos x="T2" y="T3"/>
                      </a:cxn>
                      <a:cxn ang="0">
                        <a:pos x="T4" y="T5"/>
                      </a:cxn>
                      <a:cxn ang="0">
                        <a:pos x="T6" y="T7"/>
                      </a:cxn>
                      <a:cxn ang="0">
                        <a:pos x="T8" y="T9"/>
                      </a:cxn>
                      <a:cxn ang="0">
                        <a:pos x="T10" y="T11"/>
                      </a:cxn>
                    </a:cxnLst>
                    <a:rect l="0" t="0" r="r" b="b"/>
                    <a:pathLst>
                      <a:path w="24" h="22">
                        <a:moveTo>
                          <a:pt x="24" y="22"/>
                        </a:moveTo>
                        <a:lnTo>
                          <a:pt x="24" y="0"/>
                        </a:lnTo>
                        <a:lnTo>
                          <a:pt x="3" y="0"/>
                        </a:lnTo>
                        <a:lnTo>
                          <a:pt x="0" y="0"/>
                        </a:lnTo>
                        <a:lnTo>
                          <a:pt x="0" y="22"/>
                        </a:lnTo>
                        <a:lnTo>
                          <a:pt x="24" y="22"/>
                        </a:lnTo>
                        <a:close/>
                      </a:path>
                    </a:pathLst>
                  </a:custGeom>
                  <a:solidFill>
                    <a:srgbClr val="E1E1E1"/>
                  </a:solidFill>
                  <a:ln>
                    <a:noFill/>
                  </a:ln>
                  <a:effectLst/>
                  <a:extLst>
                    <a:ext uri="{91240B29-F687-4F45-9708-019B960494DF}">
                      <a14:hiddenLine xmlns:a14="http://schemas.microsoft.com/office/drawing/2010/main" w="9525" cap="flat"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endParaRPr lang="ja-JP" altLang="en-US">
                      <a:latin typeface="Meiryo UI" panose="020B0604030504040204" pitchFamily="50" charset="-128"/>
                      <a:ea typeface="Meiryo UI" panose="020B0604030504040204" pitchFamily="50" charset="-128"/>
                    </a:endParaRPr>
                  </a:p>
                </p:txBody>
              </p:sp>
              <p:sp>
                <p:nvSpPr>
                  <p:cNvPr id="307" name="Freeform 1022">
                    <a:extLst>
                      <a:ext uri="{FF2B5EF4-FFF2-40B4-BE49-F238E27FC236}">
                        <a16:creationId xmlns:a16="http://schemas.microsoft.com/office/drawing/2014/main" id="{C33B4B0A-10FB-477E-8F4C-6F62AFB31154}"/>
                      </a:ext>
                    </a:extLst>
                  </p:cNvPr>
                  <p:cNvSpPr>
                    <a:spLocks noChangeAspect="1"/>
                  </p:cNvSpPr>
                  <p:nvPr/>
                </p:nvSpPr>
                <p:spPr bwMode="gray">
                  <a:xfrm>
                    <a:off x="1815" y="3685"/>
                    <a:ext cx="24" cy="22"/>
                  </a:xfrm>
                  <a:custGeom>
                    <a:avLst/>
                    <a:gdLst>
                      <a:gd name="T0" fmla="*/ 0 w 24"/>
                      <a:gd name="T1" fmla="*/ 0 h 22"/>
                      <a:gd name="T2" fmla="*/ 0 w 24"/>
                      <a:gd name="T3" fmla="*/ 22 h 22"/>
                      <a:gd name="T4" fmla="*/ 12 w 24"/>
                      <a:gd name="T5" fmla="*/ 22 h 22"/>
                      <a:gd name="T6" fmla="*/ 24 w 24"/>
                      <a:gd name="T7" fmla="*/ 7 h 22"/>
                      <a:gd name="T8" fmla="*/ 24 w 24"/>
                      <a:gd name="T9" fmla="*/ 0 h 22"/>
                      <a:gd name="T10" fmla="*/ 0 w 24"/>
                      <a:gd name="T11" fmla="*/ 0 h 22"/>
                    </a:gdLst>
                    <a:ahLst/>
                    <a:cxnLst>
                      <a:cxn ang="0">
                        <a:pos x="T0" y="T1"/>
                      </a:cxn>
                      <a:cxn ang="0">
                        <a:pos x="T2" y="T3"/>
                      </a:cxn>
                      <a:cxn ang="0">
                        <a:pos x="T4" y="T5"/>
                      </a:cxn>
                      <a:cxn ang="0">
                        <a:pos x="T6" y="T7"/>
                      </a:cxn>
                      <a:cxn ang="0">
                        <a:pos x="T8" y="T9"/>
                      </a:cxn>
                      <a:cxn ang="0">
                        <a:pos x="T10" y="T11"/>
                      </a:cxn>
                    </a:cxnLst>
                    <a:rect l="0" t="0" r="r" b="b"/>
                    <a:pathLst>
                      <a:path w="24" h="22">
                        <a:moveTo>
                          <a:pt x="0" y="0"/>
                        </a:moveTo>
                        <a:lnTo>
                          <a:pt x="0" y="22"/>
                        </a:lnTo>
                        <a:lnTo>
                          <a:pt x="12" y="22"/>
                        </a:lnTo>
                        <a:lnTo>
                          <a:pt x="24" y="7"/>
                        </a:lnTo>
                        <a:lnTo>
                          <a:pt x="24" y="0"/>
                        </a:lnTo>
                        <a:lnTo>
                          <a:pt x="0" y="0"/>
                        </a:lnTo>
                        <a:close/>
                      </a:path>
                    </a:pathLst>
                  </a:custGeom>
                  <a:solidFill>
                    <a:srgbClr val="E1E1E1"/>
                  </a:solidFill>
                  <a:ln>
                    <a:noFill/>
                  </a:ln>
                  <a:effectLst/>
                  <a:extLst>
                    <a:ext uri="{91240B29-F687-4F45-9708-019B960494DF}">
                      <a14:hiddenLine xmlns:a14="http://schemas.microsoft.com/office/drawing/2010/main" w="9525" cap="flat"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endParaRPr lang="ja-JP" altLang="en-US">
                      <a:latin typeface="Meiryo UI" panose="020B0604030504040204" pitchFamily="50" charset="-128"/>
                      <a:ea typeface="Meiryo UI" panose="020B0604030504040204" pitchFamily="50" charset="-128"/>
                    </a:endParaRPr>
                  </a:p>
                </p:txBody>
              </p:sp>
              <p:sp>
                <p:nvSpPr>
                  <p:cNvPr id="308" name="Freeform 1023">
                    <a:extLst>
                      <a:ext uri="{FF2B5EF4-FFF2-40B4-BE49-F238E27FC236}">
                        <a16:creationId xmlns:a16="http://schemas.microsoft.com/office/drawing/2014/main" id="{8A6BE8DC-3E23-475E-8A95-DC508BC2AAAA}"/>
                      </a:ext>
                    </a:extLst>
                  </p:cNvPr>
                  <p:cNvSpPr>
                    <a:spLocks noChangeAspect="1"/>
                  </p:cNvSpPr>
                  <p:nvPr/>
                </p:nvSpPr>
                <p:spPr bwMode="gray">
                  <a:xfrm>
                    <a:off x="1721" y="3730"/>
                    <a:ext cx="24" cy="21"/>
                  </a:xfrm>
                  <a:custGeom>
                    <a:avLst/>
                    <a:gdLst>
                      <a:gd name="T0" fmla="*/ 24 w 24"/>
                      <a:gd name="T1" fmla="*/ 21 h 21"/>
                      <a:gd name="T2" fmla="*/ 24 w 24"/>
                      <a:gd name="T3" fmla="*/ 0 h 21"/>
                      <a:gd name="T4" fmla="*/ 7 w 24"/>
                      <a:gd name="T5" fmla="*/ 0 h 21"/>
                      <a:gd name="T6" fmla="*/ 0 w 24"/>
                      <a:gd name="T7" fmla="*/ 7 h 21"/>
                      <a:gd name="T8" fmla="*/ 0 w 24"/>
                      <a:gd name="T9" fmla="*/ 21 h 21"/>
                      <a:gd name="T10" fmla="*/ 24 w 24"/>
                      <a:gd name="T11" fmla="*/ 21 h 21"/>
                    </a:gdLst>
                    <a:ahLst/>
                    <a:cxnLst>
                      <a:cxn ang="0">
                        <a:pos x="T0" y="T1"/>
                      </a:cxn>
                      <a:cxn ang="0">
                        <a:pos x="T2" y="T3"/>
                      </a:cxn>
                      <a:cxn ang="0">
                        <a:pos x="T4" y="T5"/>
                      </a:cxn>
                      <a:cxn ang="0">
                        <a:pos x="T6" y="T7"/>
                      </a:cxn>
                      <a:cxn ang="0">
                        <a:pos x="T8" y="T9"/>
                      </a:cxn>
                      <a:cxn ang="0">
                        <a:pos x="T10" y="T11"/>
                      </a:cxn>
                    </a:cxnLst>
                    <a:rect l="0" t="0" r="r" b="b"/>
                    <a:pathLst>
                      <a:path w="24" h="21">
                        <a:moveTo>
                          <a:pt x="24" y="21"/>
                        </a:moveTo>
                        <a:lnTo>
                          <a:pt x="24" y="0"/>
                        </a:lnTo>
                        <a:lnTo>
                          <a:pt x="7" y="0"/>
                        </a:lnTo>
                        <a:lnTo>
                          <a:pt x="0" y="7"/>
                        </a:lnTo>
                        <a:lnTo>
                          <a:pt x="0" y="21"/>
                        </a:lnTo>
                        <a:lnTo>
                          <a:pt x="24" y="21"/>
                        </a:lnTo>
                        <a:close/>
                      </a:path>
                    </a:pathLst>
                  </a:custGeom>
                  <a:solidFill>
                    <a:srgbClr val="E1E1E1"/>
                  </a:solidFill>
                  <a:ln>
                    <a:noFill/>
                  </a:ln>
                  <a:effectLst/>
                  <a:extLst>
                    <a:ext uri="{91240B29-F687-4F45-9708-019B960494DF}">
                      <a14:hiddenLine xmlns:a14="http://schemas.microsoft.com/office/drawing/2010/main" w="9525" cap="flat"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endParaRPr lang="ja-JP" altLang="en-US">
                      <a:latin typeface="Meiryo UI" panose="020B0604030504040204" pitchFamily="50" charset="-128"/>
                      <a:ea typeface="Meiryo UI" panose="020B0604030504040204" pitchFamily="50" charset="-128"/>
                    </a:endParaRPr>
                  </a:p>
                </p:txBody>
              </p:sp>
              <p:sp>
                <p:nvSpPr>
                  <p:cNvPr id="309" name="Freeform 1024">
                    <a:extLst>
                      <a:ext uri="{FF2B5EF4-FFF2-40B4-BE49-F238E27FC236}">
                        <a16:creationId xmlns:a16="http://schemas.microsoft.com/office/drawing/2014/main" id="{35F57157-6076-47FF-A707-25592C1BEDB8}"/>
                      </a:ext>
                    </a:extLst>
                  </p:cNvPr>
                  <p:cNvSpPr>
                    <a:spLocks noChangeAspect="1"/>
                  </p:cNvSpPr>
                  <p:nvPr/>
                </p:nvSpPr>
                <p:spPr bwMode="gray">
                  <a:xfrm>
                    <a:off x="1768" y="3730"/>
                    <a:ext cx="24" cy="21"/>
                  </a:xfrm>
                  <a:custGeom>
                    <a:avLst/>
                    <a:gdLst>
                      <a:gd name="T0" fmla="*/ 0 w 24"/>
                      <a:gd name="T1" fmla="*/ 0 h 21"/>
                      <a:gd name="T2" fmla="*/ 0 w 24"/>
                      <a:gd name="T3" fmla="*/ 21 h 21"/>
                      <a:gd name="T4" fmla="*/ 17 w 24"/>
                      <a:gd name="T5" fmla="*/ 21 h 21"/>
                      <a:gd name="T6" fmla="*/ 24 w 24"/>
                      <a:gd name="T7" fmla="*/ 14 h 21"/>
                      <a:gd name="T8" fmla="*/ 24 w 24"/>
                      <a:gd name="T9" fmla="*/ 0 h 21"/>
                      <a:gd name="T10" fmla="*/ 0 w 24"/>
                      <a:gd name="T11" fmla="*/ 0 h 21"/>
                    </a:gdLst>
                    <a:ahLst/>
                    <a:cxnLst>
                      <a:cxn ang="0">
                        <a:pos x="T0" y="T1"/>
                      </a:cxn>
                      <a:cxn ang="0">
                        <a:pos x="T2" y="T3"/>
                      </a:cxn>
                      <a:cxn ang="0">
                        <a:pos x="T4" y="T5"/>
                      </a:cxn>
                      <a:cxn ang="0">
                        <a:pos x="T6" y="T7"/>
                      </a:cxn>
                      <a:cxn ang="0">
                        <a:pos x="T8" y="T9"/>
                      </a:cxn>
                      <a:cxn ang="0">
                        <a:pos x="T10" y="T11"/>
                      </a:cxn>
                    </a:cxnLst>
                    <a:rect l="0" t="0" r="r" b="b"/>
                    <a:pathLst>
                      <a:path w="24" h="21">
                        <a:moveTo>
                          <a:pt x="0" y="0"/>
                        </a:moveTo>
                        <a:lnTo>
                          <a:pt x="0" y="21"/>
                        </a:lnTo>
                        <a:lnTo>
                          <a:pt x="17" y="21"/>
                        </a:lnTo>
                        <a:lnTo>
                          <a:pt x="24" y="14"/>
                        </a:lnTo>
                        <a:lnTo>
                          <a:pt x="24" y="0"/>
                        </a:lnTo>
                        <a:lnTo>
                          <a:pt x="0" y="0"/>
                        </a:lnTo>
                        <a:close/>
                      </a:path>
                    </a:pathLst>
                  </a:custGeom>
                  <a:solidFill>
                    <a:srgbClr val="E1E1E1"/>
                  </a:solidFill>
                  <a:ln>
                    <a:noFill/>
                  </a:ln>
                  <a:effectLst/>
                  <a:extLst>
                    <a:ext uri="{91240B29-F687-4F45-9708-019B960494DF}">
                      <a14:hiddenLine xmlns:a14="http://schemas.microsoft.com/office/drawing/2010/main" w="9525" cap="flat"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endParaRPr lang="ja-JP" altLang="en-US">
                      <a:latin typeface="Meiryo UI" panose="020B0604030504040204" pitchFamily="50" charset="-128"/>
                      <a:ea typeface="Meiryo UI" panose="020B0604030504040204" pitchFamily="50" charset="-128"/>
                    </a:endParaRPr>
                  </a:p>
                </p:txBody>
              </p:sp>
              <p:sp>
                <p:nvSpPr>
                  <p:cNvPr id="310" name="Freeform 1025">
                    <a:extLst>
                      <a:ext uri="{FF2B5EF4-FFF2-40B4-BE49-F238E27FC236}">
                        <a16:creationId xmlns:a16="http://schemas.microsoft.com/office/drawing/2014/main" id="{12CD014A-565A-44AA-8169-9EE87290C6D6}"/>
                      </a:ext>
                    </a:extLst>
                  </p:cNvPr>
                  <p:cNvSpPr>
                    <a:spLocks noChangeAspect="1"/>
                  </p:cNvSpPr>
                  <p:nvPr/>
                </p:nvSpPr>
                <p:spPr bwMode="gray">
                  <a:xfrm>
                    <a:off x="1721" y="3775"/>
                    <a:ext cx="24" cy="21"/>
                  </a:xfrm>
                  <a:custGeom>
                    <a:avLst/>
                    <a:gdLst>
                      <a:gd name="T0" fmla="*/ 0 w 24"/>
                      <a:gd name="T1" fmla="*/ 0 h 21"/>
                      <a:gd name="T2" fmla="*/ 0 w 24"/>
                      <a:gd name="T3" fmla="*/ 21 h 21"/>
                      <a:gd name="T4" fmla="*/ 24 w 24"/>
                      <a:gd name="T5" fmla="*/ 21 h 21"/>
                      <a:gd name="T6" fmla="*/ 24 w 24"/>
                      <a:gd name="T7" fmla="*/ 21 h 21"/>
                      <a:gd name="T8" fmla="*/ 24 w 24"/>
                      <a:gd name="T9" fmla="*/ 0 h 21"/>
                      <a:gd name="T10" fmla="*/ 0 w 24"/>
                      <a:gd name="T11" fmla="*/ 0 h 21"/>
                    </a:gdLst>
                    <a:ahLst/>
                    <a:cxnLst>
                      <a:cxn ang="0">
                        <a:pos x="T0" y="T1"/>
                      </a:cxn>
                      <a:cxn ang="0">
                        <a:pos x="T2" y="T3"/>
                      </a:cxn>
                      <a:cxn ang="0">
                        <a:pos x="T4" y="T5"/>
                      </a:cxn>
                      <a:cxn ang="0">
                        <a:pos x="T6" y="T7"/>
                      </a:cxn>
                      <a:cxn ang="0">
                        <a:pos x="T8" y="T9"/>
                      </a:cxn>
                      <a:cxn ang="0">
                        <a:pos x="T10" y="T11"/>
                      </a:cxn>
                    </a:cxnLst>
                    <a:rect l="0" t="0" r="r" b="b"/>
                    <a:pathLst>
                      <a:path w="24" h="21">
                        <a:moveTo>
                          <a:pt x="0" y="0"/>
                        </a:moveTo>
                        <a:lnTo>
                          <a:pt x="0" y="21"/>
                        </a:lnTo>
                        <a:lnTo>
                          <a:pt x="24" y="21"/>
                        </a:lnTo>
                        <a:lnTo>
                          <a:pt x="24" y="21"/>
                        </a:lnTo>
                        <a:lnTo>
                          <a:pt x="24" y="0"/>
                        </a:lnTo>
                        <a:lnTo>
                          <a:pt x="0" y="0"/>
                        </a:lnTo>
                        <a:close/>
                      </a:path>
                    </a:pathLst>
                  </a:custGeom>
                  <a:solidFill>
                    <a:srgbClr val="E1E1E1"/>
                  </a:solidFill>
                  <a:ln>
                    <a:noFill/>
                  </a:ln>
                  <a:effectLst/>
                  <a:extLst>
                    <a:ext uri="{91240B29-F687-4F45-9708-019B960494DF}">
                      <a14:hiddenLine xmlns:a14="http://schemas.microsoft.com/office/drawing/2010/main" w="9525" cap="flat"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endParaRPr lang="ja-JP" altLang="en-US">
                      <a:latin typeface="Meiryo UI" panose="020B0604030504040204" pitchFamily="50" charset="-128"/>
                      <a:ea typeface="Meiryo UI" panose="020B0604030504040204" pitchFamily="50" charset="-128"/>
                    </a:endParaRPr>
                  </a:p>
                </p:txBody>
              </p:sp>
              <p:sp>
                <p:nvSpPr>
                  <p:cNvPr id="311" name="Freeform 1026">
                    <a:extLst>
                      <a:ext uri="{FF2B5EF4-FFF2-40B4-BE49-F238E27FC236}">
                        <a16:creationId xmlns:a16="http://schemas.microsoft.com/office/drawing/2014/main" id="{0B26EED5-C2C6-4141-9A77-684987DB1965}"/>
                      </a:ext>
                    </a:extLst>
                  </p:cNvPr>
                  <p:cNvSpPr>
                    <a:spLocks noChangeAspect="1"/>
                  </p:cNvSpPr>
                  <p:nvPr/>
                </p:nvSpPr>
                <p:spPr bwMode="gray">
                  <a:xfrm>
                    <a:off x="1877" y="3333"/>
                    <a:ext cx="7" cy="10"/>
                  </a:xfrm>
                  <a:custGeom>
                    <a:avLst/>
                    <a:gdLst>
                      <a:gd name="T0" fmla="*/ 7 w 7"/>
                      <a:gd name="T1" fmla="*/ 0 h 10"/>
                      <a:gd name="T2" fmla="*/ 0 w 7"/>
                      <a:gd name="T3" fmla="*/ 10 h 10"/>
                      <a:gd name="T4" fmla="*/ 7 w 7"/>
                      <a:gd name="T5" fmla="*/ 10 h 10"/>
                      <a:gd name="T6" fmla="*/ 7 w 7"/>
                      <a:gd name="T7" fmla="*/ 0 h 10"/>
                    </a:gdLst>
                    <a:ahLst/>
                    <a:cxnLst>
                      <a:cxn ang="0">
                        <a:pos x="T0" y="T1"/>
                      </a:cxn>
                      <a:cxn ang="0">
                        <a:pos x="T2" y="T3"/>
                      </a:cxn>
                      <a:cxn ang="0">
                        <a:pos x="T4" y="T5"/>
                      </a:cxn>
                      <a:cxn ang="0">
                        <a:pos x="T6" y="T7"/>
                      </a:cxn>
                    </a:cxnLst>
                    <a:rect l="0" t="0" r="r" b="b"/>
                    <a:pathLst>
                      <a:path w="7" h="10">
                        <a:moveTo>
                          <a:pt x="7" y="0"/>
                        </a:moveTo>
                        <a:lnTo>
                          <a:pt x="0" y="10"/>
                        </a:lnTo>
                        <a:lnTo>
                          <a:pt x="7" y="10"/>
                        </a:lnTo>
                        <a:lnTo>
                          <a:pt x="7" y="0"/>
                        </a:lnTo>
                        <a:close/>
                      </a:path>
                    </a:pathLst>
                  </a:custGeom>
                  <a:solidFill>
                    <a:srgbClr val="E1E1E1"/>
                  </a:solidFill>
                  <a:ln>
                    <a:noFill/>
                  </a:ln>
                  <a:effectLst/>
                  <a:extLst>
                    <a:ext uri="{91240B29-F687-4F45-9708-019B960494DF}">
                      <a14:hiddenLine xmlns:a14="http://schemas.microsoft.com/office/drawing/2010/main" w="9525" cap="flat"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endParaRPr lang="ja-JP" altLang="en-US">
                      <a:latin typeface="Meiryo UI" panose="020B0604030504040204" pitchFamily="50" charset="-128"/>
                      <a:ea typeface="Meiryo UI" panose="020B0604030504040204" pitchFamily="50" charset="-128"/>
                    </a:endParaRPr>
                  </a:p>
                </p:txBody>
              </p:sp>
              <p:sp>
                <p:nvSpPr>
                  <p:cNvPr id="312" name="Freeform 1027">
                    <a:extLst>
                      <a:ext uri="{FF2B5EF4-FFF2-40B4-BE49-F238E27FC236}">
                        <a16:creationId xmlns:a16="http://schemas.microsoft.com/office/drawing/2014/main" id="{8ECB60FB-193C-4CEF-B83D-BEF307827D26}"/>
                      </a:ext>
                    </a:extLst>
                  </p:cNvPr>
                  <p:cNvSpPr>
                    <a:spLocks noChangeAspect="1"/>
                  </p:cNvSpPr>
                  <p:nvPr/>
                </p:nvSpPr>
                <p:spPr bwMode="gray">
                  <a:xfrm>
                    <a:off x="1834" y="3383"/>
                    <a:ext cx="5" cy="5"/>
                  </a:xfrm>
                  <a:custGeom>
                    <a:avLst/>
                    <a:gdLst>
                      <a:gd name="T0" fmla="*/ 5 w 5"/>
                      <a:gd name="T1" fmla="*/ 0 h 5"/>
                      <a:gd name="T2" fmla="*/ 0 w 5"/>
                      <a:gd name="T3" fmla="*/ 5 h 5"/>
                      <a:gd name="T4" fmla="*/ 5 w 5"/>
                      <a:gd name="T5" fmla="*/ 5 h 5"/>
                      <a:gd name="T6" fmla="*/ 5 w 5"/>
                      <a:gd name="T7" fmla="*/ 0 h 5"/>
                    </a:gdLst>
                    <a:ahLst/>
                    <a:cxnLst>
                      <a:cxn ang="0">
                        <a:pos x="T0" y="T1"/>
                      </a:cxn>
                      <a:cxn ang="0">
                        <a:pos x="T2" y="T3"/>
                      </a:cxn>
                      <a:cxn ang="0">
                        <a:pos x="T4" y="T5"/>
                      </a:cxn>
                      <a:cxn ang="0">
                        <a:pos x="T6" y="T7"/>
                      </a:cxn>
                    </a:cxnLst>
                    <a:rect l="0" t="0" r="r" b="b"/>
                    <a:pathLst>
                      <a:path w="5" h="5">
                        <a:moveTo>
                          <a:pt x="5" y="0"/>
                        </a:moveTo>
                        <a:lnTo>
                          <a:pt x="0" y="5"/>
                        </a:lnTo>
                        <a:lnTo>
                          <a:pt x="5" y="5"/>
                        </a:lnTo>
                        <a:lnTo>
                          <a:pt x="5" y="0"/>
                        </a:lnTo>
                        <a:close/>
                      </a:path>
                    </a:pathLst>
                  </a:custGeom>
                  <a:solidFill>
                    <a:srgbClr val="E1E1E1"/>
                  </a:solidFill>
                  <a:ln>
                    <a:noFill/>
                  </a:ln>
                  <a:effectLst/>
                  <a:extLst>
                    <a:ext uri="{91240B29-F687-4F45-9708-019B960494DF}">
                      <a14:hiddenLine xmlns:a14="http://schemas.microsoft.com/office/drawing/2010/main" w="9525" cap="flat"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endParaRPr lang="ja-JP" altLang="en-US">
                      <a:latin typeface="Meiryo UI" panose="020B0604030504040204" pitchFamily="50" charset="-128"/>
                      <a:ea typeface="Meiryo UI" panose="020B0604030504040204" pitchFamily="50" charset="-128"/>
                    </a:endParaRPr>
                  </a:p>
                </p:txBody>
              </p:sp>
              <p:sp>
                <p:nvSpPr>
                  <p:cNvPr id="313" name="Rectangle 1028">
                    <a:extLst>
                      <a:ext uri="{FF2B5EF4-FFF2-40B4-BE49-F238E27FC236}">
                        <a16:creationId xmlns:a16="http://schemas.microsoft.com/office/drawing/2014/main" id="{FBC8771C-448E-40B1-A565-F6C6DFBB3D5E}"/>
                      </a:ext>
                    </a:extLst>
                  </p:cNvPr>
                  <p:cNvSpPr>
                    <a:spLocks noChangeAspect="1" noChangeArrowheads="1"/>
                  </p:cNvSpPr>
                  <p:nvPr/>
                </p:nvSpPr>
                <p:spPr bwMode="gray">
                  <a:xfrm>
                    <a:off x="1860" y="3366"/>
                    <a:ext cx="24" cy="22"/>
                  </a:xfrm>
                  <a:prstGeom prst="rect">
                    <a:avLst/>
                  </a:prstGeom>
                  <a:solidFill>
                    <a:srgbClr val="E1E1E1"/>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endParaRPr lang="ja-JP" altLang="en-US">
                      <a:latin typeface="Meiryo UI" panose="020B0604030504040204" pitchFamily="50" charset="-128"/>
                      <a:ea typeface="Meiryo UI" panose="020B0604030504040204" pitchFamily="50" charset="-128"/>
                    </a:endParaRPr>
                  </a:p>
                </p:txBody>
              </p:sp>
              <p:sp>
                <p:nvSpPr>
                  <p:cNvPr id="314" name="Rectangle 1029">
                    <a:extLst>
                      <a:ext uri="{FF2B5EF4-FFF2-40B4-BE49-F238E27FC236}">
                        <a16:creationId xmlns:a16="http://schemas.microsoft.com/office/drawing/2014/main" id="{F666C71A-E382-4223-A4D6-D5FB3C7C9A03}"/>
                      </a:ext>
                    </a:extLst>
                  </p:cNvPr>
                  <p:cNvSpPr>
                    <a:spLocks noChangeAspect="1" noChangeArrowheads="1"/>
                  </p:cNvSpPr>
                  <p:nvPr/>
                </p:nvSpPr>
                <p:spPr bwMode="gray">
                  <a:xfrm>
                    <a:off x="1815" y="3411"/>
                    <a:ext cx="24" cy="22"/>
                  </a:xfrm>
                  <a:prstGeom prst="rect">
                    <a:avLst/>
                  </a:prstGeom>
                  <a:solidFill>
                    <a:srgbClr val="E1E1E1"/>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endParaRPr lang="ja-JP" altLang="en-US">
                      <a:latin typeface="Meiryo UI" panose="020B0604030504040204" pitchFamily="50" charset="-128"/>
                      <a:ea typeface="Meiryo UI" panose="020B0604030504040204" pitchFamily="50" charset="-128"/>
                    </a:endParaRPr>
                  </a:p>
                </p:txBody>
              </p:sp>
              <p:sp>
                <p:nvSpPr>
                  <p:cNvPr id="315" name="Rectangle 1030">
                    <a:extLst>
                      <a:ext uri="{FF2B5EF4-FFF2-40B4-BE49-F238E27FC236}">
                        <a16:creationId xmlns:a16="http://schemas.microsoft.com/office/drawing/2014/main" id="{509ADBB4-A5EC-4E63-9901-9546B915AF01}"/>
                      </a:ext>
                    </a:extLst>
                  </p:cNvPr>
                  <p:cNvSpPr>
                    <a:spLocks noChangeAspect="1" noChangeArrowheads="1"/>
                  </p:cNvSpPr>
                  <p:nvPr/>
                </p:nvSpPr>
                <p:spPr bwMode="gray">
                  <a:xfrm>
                    <a:off x="1860" y="3411"/>
                    <a:ext cx="24" cy="22"/>
                  </a:xfrm>
                  <a:prstGeom prst="rect">
                    <a:avLst/>
                  </a:prstGeom>
                  <a:solidFill>
                    <a:srgbClr val="E1E1E1"/>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endParaRPr lang="ja-JP" altLang="en-US">
                      <a:latin typeface="Meiryo UI" panose="020B0604030504040204" pitchFamily="50" charset="-128"/>
                      <a:ea typeface="Meiryo UI" panose="020B0604030504040204" pitchFamily="50" charset="-128"/>
                    </a:endParaRPr>
                  </a:p>
                </p:txBody>
              </p:sp>
              <p:sp>
                <p:nvSpPr>
                  <p:cNvPr id="316" name="Freeform 1031">
                    <a:extLst>
                      <a:ext uri="{FF2B5EF4-FFF2-40B4-BE49-F238E27FC236}">
                        <a16:creationId xmlns:a16="http://schemas.microsoft.com/office/drawing/2014/main" id="{4D0CD2DA-0F8F-4AC1-B673-7E69925F300A}"/>
                      </a:ext>
                    </a:extLst>
                  </p:cNvPr>
                  <p:cNvSpPr>
                    <a:spLocks noChangeAspect="1"/>
                  </p:cNvSpPr>
                  <p:nvPr/>
                </p:nvSpPr>
                <p:spPr bwMode="gray">
                  <a:xfrm>
                    <a:off x="1768" y="3456"/>
                    <a:ext cx="24" cy="21"/>
                  </a:xfrm>
                  <a:custGeom>
                    <a:avLst/>
                    <a:gdLst>
                      <a:gd name="T0" fmla="*/ 24 w 24"/>
                      <a:gd name="T1" fmla="*/ 21 h 21"/>
                      <a:gd name="T2" fmla="*/ 24 w 24"/>
                      <a:gd name="T3" fmla="*/ 0 h 21"/>
                      <a:gd name="T4" fmla="*/ 5 w 24"/>
                      <a:gd name="T5" fmla="*/ 0 h 21"/>
                      <a:gd name="T6" fmla="*/ 0 w 24"/>
                      <a:gd name="T7" fmla="*/ 5 h 21"/>
                      <a:gd name="T8" fmla="*/ 0 w 24"/>
                      <a:gd name="T9" fmla="*/ 21 h 21"/>
                      <a:gd name="T10" fmla="*/ 24 w 24"/>
                      <a:gd name="T11" fmla="*/ 21 h 21"/>
                    </a:gdLst>
                    <a:ahLst/>
                    <a:cxnLst>
                      <a:cxn ang="0">
                        <a:pos x="T0" y="T1"/>
                      </a:cxn>
                      <a:cxn ang="0">
                        <a:pos x="T2" y="T3"/>
                      </a:cxn>
                      <a:cxn ang="0">
                        <a:pos x="T4" y="T5"/>
                      </a:cxn>
                      <a:cxn ang="0">
                        <a:pos x="T6" y="T7"/>
                      </a:cxn>
                      <a:cxn ang="0">
                        <a:pos x="T8" y="T9"/>
                      </a:cxn>
                      <a:cxn ang="0">
                        <a:pos x="T10" y="T11"/>
                      </a:cxn>
                    </a:cxnLst>
                    <a:rect l="0" t="0" r="r" b="b"/>
                    <a:pathLst>
                      <a:path w="24" h="21">
                        <a:moveTo>
                          <a:pt x="24" y="21"/>
                        </a:moveTo>
                        <a:lnTo>
                          <a:pt x="24" y="0"/>
                        </a:lnTo>
                        <a:lnTo>
                          <a:pt x="5" y="0"/>
                        </a:lnTo>
                        <a:lnTo>
                          <a:pt x="0" y="5"/>
                        </a:lnTo>
                        <a:lnTo>
                          <a:pt x="0" y="21"/>
                        </a:lnTo>
                        <a:lnTo>
                          <a:pt x="24" y="21"/>
                        </a:lnTo>
                        <a:close/>
                      </a:path>
                    </a:pathLst>
                  </a:custGeom>
                  <a:solidFill>
                    <a:srgbClr val="E1E1E1"/>
                  </a:solidFill>
                  <a:ln>
                    <a:noFill/>
                  </a:ln>
                  <a:effectLst/>
                  <a:extLst>
                    <a:ext uri="{91240B29-F687-4F45-9708-019B960494DF}">
                      <a14:hiddenLine xmlns:a14="http://schemas.microsoft.com/office/drawing/2010/main" w="9525" cap="flat"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endParaRPr lang="ja-JP" altLang="en-US">
                      <a:latin typeface="Meiryo UI" panose="020B0604030504040204" pitchFamily="50" charset="-128"/>
                      <a:ea typeface="Meiryo UI" panose="020B0604030504040204" pitchFamily="50" charset="-128"/>
                    </a:endParaRPr>
                  </a:p>
                </p:txBody>
              </p:sp>
              <p:sp>
                <p:nvSpPr>
                  <p:cNvPr id="317" name="Rectangle 1032">
                    <a:extLst>
                      <a:ext uri="{FF2B5EF4-FFF2-40B4-BE49-F238E27FC236}">
                        <a16:creationId xmlns:a16="http://schemas.microsoft.com/office/drawing/2014/main" id="{80516D9D-C6AC-4FCC-B70C-9EAA0CF82868}"/>
                      </a:ext>
                    </a:extLst>
                  </p:cNvPr>
                  <p:cNvSpPr>
                    <a:spLocks noChangeAspect="1" noChangeArrowheads="1"/>
                  </p:cNvSpPr>
                  <p:nvPr/>
                </p:nvSpPr>
                <p:spPr bwMode="gray">
                  <a:xfrm>
                    <a:off x="1815" y="3456"/>
                    <a:ext cx="24" cy="21"/>
                  </a:xfrm>
                  <a:prstGeom prst="rect">
                    <a:avLst/>
                  </a:prstGeom>
                  <a:solidFill>
                    <a:srgbClr val="E1E1E1"/>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endParaRPr lang="ja-JP" altLang="en-US">
                      <a:latin typeface="Meiryo UI" panose="020B0604030504040204" pitchFamily="50" charset="-128"/>
                      <a:ea typeface="Meiryo UI" panose="020B0604030504040204" pitchFamily="50" charset="-128"/>
                    </a:endParaRPr>
                  </a:p>
                </p:txBody>
              </p:sp>
              <p:sp>
                <p:nvSpPr>
                  <p:cNvPr id="318" name="Freeform 1033">
                    <a:extLst>
                      <a:ext uri="{FF2B5EF4-FFF2-40B4-BE49-F238E27FC236}">
                        <a16:creationId xmlns:a16="http://schemas.microsoft.com/office/drawing/2014/main" id="{8A7BD30A-C0DA-48FB-8992-1BEB1E982E7E}"/>
                      </a:ext>
                    </a:extLst>
                  </p:cNvPr>
                  <p:cNvSpPr>
                    <a:spLocks noChangeAspect="1"/>
                  </p:cNvSpPr>
                  <p:nvPr/>
                </p:nvSpPr>
                <p:spPr bwMode="gray">
                  <a:xfrm>
                    <a:off x="1860" y="3456"/>
                    <a:ext cx="24" cy="21"/>
                  </a:xfrm>
                  <a:custGeom>
                    <a:avLst/>
                    <a:gdLst>
                      <a:gd name="T0" fmla="*/ 0 w 24"/>
                      <a:gd name="T1" fmla="*/ 0 h 21"/>
                      <a:gd name="T2" fmla="*/ 0 w 24"/>
                      <a:gd name="T3" fmla="*/ 21 h 21"/>
                      <a:gd name="T4" fmla="*/ 19 w 24"/>
                      <a:gd name="T5" fmla="*/ 21 h 21"/>
                      <a:gd name="T6" fmla="*/ 24 w 24"/>
                      <a:gd name="T7" fmla="*/ 17 h 21"/>
                      <a:gd name="T8" fmla="*/ 24 w 24"/>
                      <a:gd name="T9" fmla="*/ 0 h 21"/>
                      <a:gd name="T10" fmla="*/ 0 w 24"/>
                      <a:gd name="T11" fmla="*/ 0 h 21"/>
                    </a:gdLst>
                    <a:ahLst/>
                    <a:cxnLst>
                      <a:cxn ang="0">
                        <a:pos x="T0" y="T1"/>
                      </a:cxn>
                      <a:cxn ang="0">
                        <a:pos x="T2" y="T3"/>
                      </a:cxn>
                      <a:cxn ang="0">
                        <a:pos x="T4" y="T5"/>
                      </a:cxn>
                      <a:cxn ang="0">
                        <a:pos x="T6" y="T7"/>
                      </a:cxn>
                      <a:cxn ang="0">
                        <a:pos x="T8" y="T9"/>
                      </a:cxn>
                      <a:cxn ang="0">
                        <a:pos x="T10" y="T11"/>
                      </a:cxn>
                    </a:cxnLst>
                    <a:rect l="0" t="0" r="r" b="b"/>
                    <a:pathLst>
                      <a:path w="24" h="21">
                        <a:moveTo>
                          <a:pt x="0" y="0"/>
                        </a:moveTo>
                        <a:lnTo>
                          <a:pt x="0" y="21"/>
                        </a:lnTo>
                        <a:lnTo>
                          <a:pt x="19" y="21"/>
                        </a:lnTo>
                        <a:lnTo>
                          <a:pt x="24" y="17"/>
                        </a:lnTo>
                        <a:lnTo>
                          <a:pt x="24" y="0"/>
                        </a:lnTo>
                        <a:lnTo>
                          <a:pt x="0" y="0"/>
                        </a:lnTo>
                        <a:close/>
                      </a:path>
                    </a:pathLst>
                  </a:custGeom>
                  <a:solidFill>
                    <a:srgbClr val="E1E1E1"/>
                  </a:solidFill>
                  <a:ln>
                    <a:noFill/>
                  </a:ln>
                  <a:effectLst/>
                  <a:extLst>
                    <a:ext uri="{91240B29-F687-4F45-9708-019B960494DF}">
                      <a14:hiddenLine xmlns:a14="http://schemas.microsoft.com/office/drawing/2010/main" w="9525" cap="flat"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endParaRPr lang="ja-JP" altLang="en-US">
                      <a:latin typeface="Meiryo UI" panose="020B0604030504040204" pitchFamily="50" charset="-128"/>
                      <a:ea typeface="Meiryo UI" panose="020B0604030504040204" pitchFamily="50" charset="-128"/>
                    </a:endParaRPr>
                  </a:p>
                </p:txBody>
              </p:sp>
              <p:sp>
                <p:nvSpPr>
                  <p:cNvPr id="319" name="Freeform 1034">
                    <a:extLst>
                      <a:ext uri="{FF2B5EF4-FFF2-40B4-BE49-F238E27FC236}">
                        <a16:creationId xmlns:a16="http://schemas.microsoft.com/office/drawing/2014/main" id="{F7E43224-25F4-4496-96DE-01E10DBBEFD5}"/>
                      </a:ext>
                    </a:extLst>
                  </p:cNvPr>
                  <p:cNvSpPr>
                    <a:spLocks noChangeAspect="1"/>
                  </p:cNvSpPr>
                  <p:nvPr/>
                </p:nvSpPr>
                <p:spPr bwMode="gray">
                  <a:xfrm>
                    <a:off x="1721" y="3503"/>
                    <a:ext cx="24" cy="22"/>
                  </a:xfrm>
                  <a:custGeom>
                    <a:avLst/>
                    <a:gdLst>
                      <a:gd name="T0" fmla="*/ 24 w 24"/>
                      <a:gd name="T1" fmla="*/ 22 h 22"/>
                      <a:gd name="T2" fmla="*/ 24 w 24"/>
                      <a:gd name="T3" fmla="*/ 0 h 22"/>
                      <a:gd name="T4" fmla="*/ 9 w 24"/>
                      <a:gd name="T5" fmla="*/ 0 h 22"/>
                      <a:gd name="T6" fmla="*/ 0 w 24"/>
                      <a:gd name="T7" fmla="*/ 10 h 22"/>
                      <a:gd name="T8" fmla="*/ 0 w 24"/>
                      <a:gd name="T9" fmla="*/ 22 h 22"/>
                      <a:gd name="T10" fmla="*/ 24 w 24"/>
                      <a:gd name="T11" fmla="*/ 22 h 22"/>
                    </a:gdLst>
                    <a:ahLst/>
                    <a:cxnLst>
                      <a:cxn ang="0">
                        <a:pos x="T0" y="T1"/>
                      </a:cxn>
                      <a:cxn ang="0">
                        <a:pos x="T2" y="T3"/>
                      </a:cxn>
                      <a:cxn ang="0">
                        <a:pos x="T4" y="T5"/>
                      </a:cxn>
                      <a:cxn ang="0">
                        <a:pos x="T6" y="T7"/>
                      </a:cxn>
                      <a:cxn ang="0">
                        <a:pos x="T8" y="T9"/>
                      </a:cxn>
                      <a:cxn ang="0">
                        <a:pos x="T10" y="T11"/>
                      </a:cxn>
                    </a:cxnLst>
                    <a:rect l="0" t="0" r="r" b="b"/>
                    <a:pathLst>
                      <a:path w="24" h="22">
                        <a:moveTo>
                          <a:pt x="24" y="22"/>
                        </a:moveTo>
                        <a:lnTo>
                          <a:pt x="24" y="0"/>
                        </a:lnTo>
                        <a:lnTo>
                          <a:pt x="9" y="0"/>
                        </a:lnTo>
                        <a:lnTo>
                          <a:pt x="0" y="10"/>
                        </a:lnTo>
                        <a:lnTo>
                          <a:pt x="0" y="22"/>
                        </a:lnTo>
                        <a:lnTo>
                          <a:pt x="24" y="22"/>
                        </a:lnTo>
                        <a:close/>
                      </a:path>
                    </a:pathLst>
                  </a:custGeom>
                  <a:solidFill>
                    <a:srgbClr val="E1E1E1"/>
                  </a:solidFill>
                  <a:ln>
                    <a:noFill/>
                  </a:ln>
                  <a:effectLst/>
                  <a:extLst>
                    <a:ext uri="{91240B29-F687-4F45-9708-019B960494DF}">
                      <a14:hiddenLine xmlns:a14="http://schemas.microsoft.com/office/drawing/2010/main" w="9525" cap="flat"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endParaRPr lang="ja-JP" altLang="en-US">
                      <a:latin typeface="Meiryo UI" panose="020B0604030504040204" pitchFamily="50" charset="-128"/>
                      <a:ea typeface="Meiryo UI" panose="020B0604030504040204" pitchFamily="50" charset="-128"/>
                    </a:endParaRPr>
                  </a:p>
                </p:txBody>
              </p:sp>
              <p:sp>
                <p:nvSpPr>
                  <p:cNvPr id="320" name="Rectangle 1035">
                    <a:extLst>
                      <a:ext uri="{FF2B5EF4-FFF2-40B4-BE49-F238E27FC236}">
                        <a16:creationId xmlns:a16="http://schemas.microsoft.com/office/drawing/2014/main" id="{D99D2126-B5CD-4922-85D9-CF3B56775B5E}"/>
                      </a:ext>
                    </a:extLst>
                  </p:cNvPr>
                  <p:cNvSpPr>
                    <a:spLocks noChangeAspect="1" noChangeArrowheads="1"/>
                  </p:cNvSpPr>
                  <p:nvPr/>
                </p:nvSpPr>
                <p:spPr bwMode="gray">
                  <a:xfrm>
                    <a:off x="1768" y="3503"/>
                    <a:ext cx="24" cy="22"/>
                  </a:xfrm>
                  <a:prstGeom prst="rect">
                    <a:avLst/>
                  </a:prstGeom>
                  <a:solidFill>
                    <a:srgbClr val="E1E1E1"/>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endParaRPr lang="ja-JP" altLang="en-US">
                      <a:latin typeface="Meiryo UI" panose="020B0604030504040204" pitchFamily="50" charset="-128"/>
                      <a:ea typeface="Meiryo UI" panose="020B0604030504040204" pitchFamily="50" charset="-128"/>
                    </a:endParaRPr>
                  </a:p>
                </p:txBody>
              </p:sp>
              <p:sp>
                <p:nvSpPr>
                  <p:cNvPr id="321" name="Rectangle 1036">
                    <a:extLst>
                      <a:ext uri="{FF2B5EF4-FFF2-40B4-BE49-F238E27FC236}">
                        <a16:creationId xmlns:a16="http://schemas.microsoft.com/office/drawing/2014/main" id="{DF82310F-CC31-4E89-AB8D-B2040B828002}"/>
                      </a:ext>
                    </a:extLst>
                  </p:cNvPr>
                  <p:cNvSpPr>
                    <a:spLocks noChangeAspect="1" noChangeArrowheads="1"/>
                  </p:cNvSpPr>
                  <p:nvPr/>
                </p:nvSpPr>
                <p:spPr bwMode="gray">
                  <a:xfrm>
                    <a:off x="1815" y="3503"/>
                    <a:ext cx="24" cy="22"/>
                  </a:xfrm>
                  <a:prstGeom prst="rect">
                    <a:avLst/>
                  </a:prstGeom>
                  <a:solidFill>
                    <a:srgbClr val="E1E1E1"/>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endParaRPr lang="ja-JP" altLang="en-US">
                      <a:latin typeface="Meiryo UI" panose="020B0604030504040204" pitchFamily="50" charset="-128"/>
                      <a:ea typeface="Meiryo UI" panose="020B0604030504040204" pitchFamily="50" charset="-128"/>
                    </a:endParaRPr>
                  </a:p>
                </p:txBody>
              </p:sp>
              <p:sp>
                <p:nvSpPr>
                  <p:cNvPr id="322" name="Rectangle 1037">
                    <a:extLst>
                      <a:ext uri="{FF2B5EF4-FFF2-40B4-BE49-F238E27FC236}">
                        <a16:creationId xmlns:a16="http://schemas.microsoft.com/office/drawing/2014/main" id="{FBD7F7CC-4C59-4E8D-AD44-594CDB544971}"/>
                      </a:ext>
                    </a:extLst>
                  </p:cNvPr>
                  <p:cNvSpPr>
                    <a:spLocks noChangeAspect="1" noChangeArrowheads="1"/>
                  </p:cNvSpPr>
                  <p:nvPr/>
                </p:nvSpPr>
                <p:spPr bwMode="gray">
                  <a:xfrm>
                    <a:off x="1721" y="3548"/>
                    <a:ext cx="24" cy="22"/>
                  </a:xfrm>
                  <a:prstGeom prst="rect">
                    <a:avLst/>
                  </a:prstGeom>
                  <a:solidFill>
                    <a:srgbClr val="E1E1E1"/>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endParaRPr lang="ja-JP" altLang="en-US">
                      <a:latin typeface="Meiryo UI" panose="020B0604030504040204" pitchFamily="50" charset="-128"/>
                      <a:ea typeface="Meiryo UI" panose="020B0604030504040204" pitchFamily="50" charset="-128"/>
                    </a:endParaRPr>
                  </a:p>
                </p:txBody>
              </p:sp>
              <p:sp>
                <p:nvSpPr>
                  <p:cNvPr id="323" name="Rectangle 1038">
                    <a:extLst>
                      <a:ext uri="{FF2B5EF4-FFF2-40B4-BE49-F238E27FC236}">
                        <a16:creationId xmlns:a16="http://schemas.microsoft.com/office/drawing/2014/main" id="{29290BB9-A527-438E-AC38-54192197D1B5}"/>
                      </a:ext>
                    </a:extLst>
                  </p:cNvPr>
                  <p:cNvSpPr>
                    <a:spLocks noChangeAspect="1" noChangeArrowheads="1"/>
                  </p:cNvSpPr>
                  <p:nvPr/>
                </p:nvSpPr>
                <p:spPr bwMode="gray">
                  <a:xfrm>
                    <a:off x="1768" y="3548"/>
                    <a:ext cx="24" cy="22"/>
                  </a:xfrm>
                  <a:prstGeom prst="rect">
                    <a:avLst/>
                  </a:prstGeom>
                  <a:solidFill>
                    <a:srgbClr val="E1E1E1"/>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endParaRPr lang="ja-JP" altLang="en-US">
                      <a:latin typeface="Meiryo UI" panose="020B0604030504040204" pitchFamily="50" charset="-128"/>
                      <a:ea typeface="Meiryo UI" panose="020B0604030504040204" pitchFamily="50" charset="-128"/>
                    </a:endParaRPr>
                  </a:p>
                </p:txBody>
              </p:sp>
              <p:sp>
                <p:nvSpPr>
                  <p:cNvPr id="324" name="Rectangle 1039">
                    <a:extLst>
                      <a:ext uri="{FF2B5EF4-FFF2-40B4-BE49-F238E27FC236}">
                        <a16:creationId xmlns:a16="http://schemas.microsoft.com/office/drawing/2014/main" id="{0933FA6E-7DA9-423E-8893-4944332B46BF}"/>
                      </a:ext>
                    </a:extLst>
                  </p:cNvPr>
                  <p:cNvSpPr>
                    <a:spLocks noChangeAspect="1" noChangeArrowheads="1"/>
                  </p:cNvSpPr>
                  <p:nvPr/>
                </p:nvSpPr>
                <p:spPr bwMode="gray">
                  <a:xfrm>
                    <a:off x="1721" y="3593"/>
                    <a:ext cx="24" cy="21"/>
                  </a:xfrm>
                  <a:prstGeom prst="rect">
                    <a:avLst/>
                  </a:prstGeom>
                  <a:solidFill>
                    <a:srgbClr val="E1E1E1"/>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endParaRPr lang="ja-JP" altLang="en-US">
                      <a:latin typeface="Meiryo UI" panose="020B0604030504040204" pitchFamily="50" charset="-128"/>
                      <a:ea typeface="Meiryo UI" panose="020B0604030504040204" pitchFamily="50" charset="-128"/>
                    </a:endParaRPr>
                  </a:p>
                </p:txBody>
              </p:sp>
              <p:sp>
                <p:nvSpPr>
                  <p:cNvPr id="325" name="Freeform 1040">
                    <a:extLst>
                      <a:ext uri="{FF2B5EF4-FFF2-40B4-BE49-F238E27FC236}">
                        <a16:creationId xmlns:a16="http://schemas.microsoft.com/office/drawing/2014/main" id="{3B8AF81E-F84D-43BF-94A8-2FB2E0CB23ED}"/>
                      </a:ext>
                    </a:extLst>
                  </p:cNvPr>
                  <p:cNvSpPr>
                    <a:spLocks noChangeAspect="1"/>
                  </p:cNvSpPr>
                  <p:nvPr/>
                </p:nvSpPr>
                <p:spPr bwMode="gray">
                  <a:xfrm>
                    <a:off x="1768" y="3593"/>
                    <a:ext cx="7" cy="10"/>
                  </a:xfrm>
                  <a:custGeom>
                    <a:avLst/>
                    <a:gdLst>
                      <a:gd name="T0" fmla="*/ 0 w 7"/>
                      <a:gd name="T1" fmla="*/ 10 h 10"/>
                      <a:gd name="T2" fmla="*/ 7 w 7"/>
                      <a:gd name="T3" fmla="*/ 0 h 10"/>
                      <a:gd name="T4" fmla="*/ 0 w 7"/>
                      <a:gd name="T5" fmla="*/ 0 h 10"/>
                      <a:gd name="T6" fmla="*/ 0 w 7"/>
                      <a:gd name="T7" fmla="*/ 10 h 10"/>
                    </a:gdLst>
                    <a:ahLst/>
                    <a:cxnLst>
                      <a:cxn ang="0">
                        <a:pos x="T0" y="T1"/>
                      </a:cxn>
                      <a:cxn ang="0">
                        <a:pos x="T2" y="T3"/>
                      </a:cxn>
                      <a:cxn ang="0">
                        <a:pos x="T4" y="T5"/>
                      </a:cxn>
                      <a:cxn ang="0">
                        <a:pos x="T6" y="T7"/>
                      </a:cxn>
                    </a:cxnLst>
                    <a:rect l="0" t="0" r="r" b="b"/>
                    <a:pathLst>
                      <a:path w="7" h="10">
                        <a:moveTo>
                          <a:pt x="0" y="10"/>
                        </a:moveTo>
                        <a:lnTo>
                          <a:pt x="7" y="0"/>
                        </a:lnTo>
                        <a:lnTo>
                          <a:pt x="0" y="0"/>
                        </a:lnTo>
                        <a:lnTo>
                          <a:pt x="0" y="10"/>
                        </a:lnTo>
                        <a:close/>
                      </a:path>
                    </a:pathLst>
                  </a:custGeom>
                  <a:solidFill>
                    <a:srgbClr val="E1E1E1"/>
                  </a:solidFill>
                  <a:ln>
                    <a:noFill/>
                  </a:ln>
                  <a:effectLst/>
                  <a:extLst>
                    <a:ext uri="{91240B29-F687-4F45-9708-019B960494DF}">
                      <a14:hiddenLine xmlns:a14="http://schemas.microsoft.com/office/drawing/2010/main" w="9525" cap="flat"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endParaRPr lang="ja-JP" altLang="en-US">
                      <a:latin typeface="Meiryo UI" panose="020B0604030504040204" pitchFamily="50" charset="-128"/>
                      <a:ea typeface="Meiryo UI" panose="020B0604030504040204" pitchFamily="50" charset="-128"/>
                    </a:endParaRPr>
                  </a:p>
                </p:txBody>
              </p:sp>
              <p:sp>
                <p:nvSpPr>
                  <p:cNvPr id="326" name="Freeform 1041">
                    <a:extLst>
                      <a:ext uri="{FF2B5EF4-FFF2-40B4-BE49-F238E27FC236}">
                        <a16:creationId xmlns:a16="http://schemas.microsoft.com/office/drawing/2014/main" id="{2D3E967C-D13A-4993-8A64-BCD3790B71D3}"/>
                      </a:ext>
                    </a:extLst>
                  </p:cNvPr>
                  <p:cNvSpPr>
                    <a:spLocks noChangeAspect="1"/>
                  </p:cNvSpPr>
                  <p:nvPr/>
                </p:nvSpPr>
                <p:spPr bwMode="gray">
                  <a:xfrm>
                    <a:off x="1721" y="3638"/>
                    <a:ext cx="14" cy="14"/>
                  </a:xfrm>
                  <a:custGeom>
                    <a:avLst/>
                    <a:gdLst>
                      <a:gd name="T0" fmla="*/ 0 w 14"/>
                      <a:gd name="T1" fmla="*/ 14 h 14"/>
                      <a:gd name="T2" fmla="*/ 14 w 14"/>
                      <a:gd name="T3" fmla="*/ 0 h 14"/>
                      <a:gd name="T4" fmla="*/ 0 w 14"/>
                      <a:gd name="T5" fmla="*/ 0 h 14"/>
                      <a:gd name="T6" fmla="*/ 0 w 14"/>
                      <a:gd name="T7" fmla="*/ 14 h 14"/>
                    </a:gdLst>
                    <a:ahLst/>
                    <a:cxnLst>
                      <a:cxn ang="0">
                        <a:pos x="T0" y="T1"/>
                      </a:cxn>
                      <a:cxn ang="0">
                        <a:pos x="T2" y="T3"/>
                      </a:cxn>
                      <a:cxn ang="0">
                        <a:pos x="T4" y="T5"/>
                      </a:cxn>
                      <a:cxn ang="0">
                        <a:pos x="T6" y="T7"/>
                      </a:cxn>
                    </a:cxnLst>
                    <a:rect l="0" t="0" r="r" b="b"/>
                    <a:pathLst>
                      <a:path w="14" h="14">
                        <a:moveTo>
                          <a:pt x="0" y="14"/>
                        </a:moveTo>
                        <a:lnTo>
                          <a:pt x="14" y="0"/>
                        </a:lnTo>
                        <a:lnTo>
                          <a:pt x="0" y="0"/>
                        </a:lnTo>
                        <a:lnTo>
                          <a:pt x="0" y="14"/>
                        </a:lnTo>
                        <a:close/>
                      </a:path>
                    </a:pathLst>
                  </a:custGeom>
                  <a:solidFill>
                    <a:srgbClr val="E1E1E1"/>
                  </a:solidFill>
                  <a:ln>
                    <a:noFill/>
                  </a:ln>
                  <a:effectLst/>
                  <a:extLst>
                    <a:ext uri="{91240B29-F687-4F45-9708-019B960494DF}">
                      <a14:hiddenLine xmlns:a14="http://schemas.microsoft.com/office/drawing/2010/main" w="9525" cap="flat"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endParaRPr lang="ja-JP" altLang="en-US">
                      <a:latin typeface="Meiryo UI" panose="020B0604030504040204" pitchFamily="50" charset="-128"/>
                      <a:ea typeface="Meiryo UI" panose="020B0604030504040204" pitchFamily="50" charset="-128"/>
                    </a:endParaRPr>
                  </a:p>
                </p:txBody>
              </p:sp>
            </p:grpSp>
          </p:grpSp>
        </p:grpSp>
        <p:grpSp>
          <p:nvGrpSpPr>
            <p:cNvPr id="114" name="Group 1042">
              <a:extLst>
                <a:ext uri="{FF2B5EF4-FFF2-40B4-BE49-F238E27FC236}">
                  <a16:creationId xmlns:a16="http://schemas.microsoft.com/office/drawing/2014/main" id="{2E75FDC6-04E9-477E-8848-9901403B1F68}"/>
                </a:ext>
              </a:extLst>
            </p:cNvPr>
            <p:cNvGrpSpPr>
              <a:grpSpLocks/>
            </p:cNvGrpSpPr>
            <p:nvPr/>
          </p:nvGrpSpPr>
          <p:grpSpPr bwMode="auto">
            <a:xfrm>
              <a:off x="1156" y="1595"/>
              <a:ext cx="560" cy="393"/>
              <a:chOff x="1156" y="1595"/>
              <a:chExt cx="560" cy="393"/>
            </a:xfrm>
          </p:grpSpPr>
          <p:grpSp>
            <p:nvGrpSpPr>
              <p:cNvPr id="184" name="Group 1043">
                <a:extLst>
                  <a:ext uri="{FF2B5EF4-FFF2-40B4-BE49-F238E27FC236}">
                    <a16:creationId xmlns:a16="http://schemas.microsoft.com/office/drawing/2014/main" id="{87D5B7AC-C051-4F4A-A308-0D535244DBED}"/>
                  </a:ext>
                </a:extLst>
              </p:cNvPr>
              <p:cNvGrpSpPr>
                <a:grpSpLocks/>
              </p:cNvGrpSpPr>
              <p:nvPr/>
            </p:nvGrpSpPr>
            <p:grpSpPr bwMode="auto">
              <a:xfrm>
                <a:off x="1156" y="1595"/>
                <a:ext cx="560" cy="393"/>
                <a:chOff x="1156" y="1595"/>
                <a:chExt cx="560" cy="393"/>
              </a:xfrm>
            </p:grpSpPr>
            <p:sp>
              <p:nvSpPr>
                <p:cNvPr id="221" name="Freeform 1044">
                  <a:extLst>
                    <a:ext uri="{FF2B5EF4-FFF2-40B4-BE49-F238E27FC236}">
                      <a16:creationId xmlns:a16="http://schemas.microsoft.com/office/drawing/2014/main" id="{38483744-9CA3-4423-B9B2-CC362282D713}"/>
                    </a:ext>
                  </a:extLst>
                </p:cNvPr>
                <p:cNvSpPr>
                  <a:spLocks noChangeAspect="1"/>
                </p:cNvSpPr>
                <p:nvPr/>
              </p:nvSpPr>
              <p:spPr bwMode="gray">
                <a:xfrm>
                  <a:off x="1156" y="1595"/>
                  <a:ext cx="560" cy="393"/>
                </a:xfrm>
                <a:custGeom>
                  <a:avLst/>
                  <a:gdLst>
                    <a:gd name="T0" fmla="*/ 207 w 237"/>
                    <a:gd name="T1" fmla="*/ 21 h 166"/>
                    <a:gd name="T2" fmla="*/ 207 w 237"/>
                    <a:gd name="T3" fmla="*/ 0 h 166"/>
                    <a:gd name="T4" fmla="*/ 29 w 237"/>
                    <a:gd name="T5" fmla="*/ 0 h 166"/>
                    <a:gd name="T6" fmla="*/ 29 w 237"/>
                    <a:gd name="T7" fmla="*/ 21 h 166"/>
                    <a:gd name="T8" fmla="*/ 0 w 237"/>
                    <a:gd name="T9" fmla="*/ 21 h 166"/>
                    <a:gd name="T10" fmla="*/ 0 w 237"/>
                    <a:gd name="T11" fmla="*/ 166 h 166"/>
                    <a:gd name="T12" fmla="*/ 237 w 237"/>
                    <a:gd name="T13" fmla="*/ 166 h 166"/>
                    <a:gd name="T14" fmla="*/ 237 w 237"/>
                    <a:gd name="T15" fmla="*/ 21 h 166"/>
                    <a:gd name="T16" fmla="*/ 207 w 237"/>
                    <a:gd name="T17" fmla="*/ 21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7" h="166">
                      <a:moveTo>
                        <a:pt x="207" y="21"/>
                      </a:moveTo>
                      <a:cubicBezTo>
                        <a:pt x="207" y="18"/>
                        <a:pt x="207" y="0"/>
                        <a:pt x="207" y="0"/>
                      </a:cubicBezTo>
                      <a:cubicBezTo>
                        <a:pt x="29" y="0"/>
                        <a:pt x="29" y="0"/>
                        <a:pt x="29" y="0"/>
                      </a:cubicBezTo>
                      <a:cubicBezTo>
                        <a:pt x="29" y="0"/>
                        <a:pt x="29" y="18"/>
                        <a:pt x="29" y="21"/>
                      </a:cubicBezTo>
                      <a:cubicBezTo>
                        <a:pt x="26" y="21"/>
                        <a:pt x="0" y="21"/>
                        <a:pt x="0" y="21"/>
                      </a:cubicBezTo>
                      <a:cubicBezTo>
                        <a:pt x="0" y="166"/>
                        <a:pt x="0" y="166"/>
                        <a:pt x="0" y="166"/>
                      </a:cubicBezTo>
                      <a:cubicBezTo>
                        <a:pt x="237" y="166"/>
                        <a:pt x="237" y="166"/>
                        <a:pt x="237" y="166"/>
                      </a:cubicBezTo>
                      <a:cubicBezTo>
                        <a:pt x="237" y="21"/>
                        <a:pt x="237" y="21"/>
                        <a:pt x="237" y="21"/>
                      </a:cubicBezTo>
                      <a:cubicBezTo>
                        <a:pt x="237" y="21"/>
                        <a:pt x="211" y="21"/>
                        <a:pt x="207" y="2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latin typeface="Meiryo UI" panose="020B0604030504040204" pitchFamily="50" charset="-128"/>
                    <a:ea typeface="Meiryo UI" panose="020B0604030504040204" pitchFamily="50" charset="-128"/>
                  </a:endParaRPr>
                </a:p>
              </p:txBody>
            </p:sp>
            <p:sp>
              <p:nvSpPr>
                <p:cNvPr id="222" name="Freeform 1045">
                  <a:extLst>
                    <a:ext uri="{FF2B5EF4-FFF2-40B4-BE49-F238E27FC236}">
                      <a16:creationId xmlns:a16="http://schemas.microsoft.com/office/drawing/2014/main" id="{41F363CF-D53D-4B28-898A-844669F1E64F}"/>
                    </a:ext>
                  </a:extLst>
                </p:cNvPr>
                <p:cNvSpPr>
                  <a:spLocks noChangeAspect="1"/>
                </p:cNvSpPr>
                <p:nvPr/>
              </p:nvSpPr>
              <p:spPr bwMode="gray">
                <a:xfrm>
                  <a:off x="1165" y="1605"/>
                  <a:ext cx="541" cy="373"/>
                </a:xfrm>
                <a:custGeom>
                  <a:avLst/>
                  <a:gdLst>
                    <a:gd name="T0" fmla="*/ 199 w 229"/>
                    <a:gd name="T1" fmla="*/ 0 h 158"/>
                    <a:gd name="T2" fmla="*/ 29 w 229"/>
                    <a:gd name="T3" fmla="*/ 0 h 158"/>
                    <a:gd name="T4" fmla="*/ 29 w 229"/>
                    <a:gd name="T5" fmla="*/ 21 h 158"/>
                    <a:gd name="T6" fmla="*/ 0 w 229"/>
                    <a:gd name="T7" fmla="*/ 21 h 158"/>
                    <a:gd name="T8" fmla="*/ 0 w 229"/>
                    <a:gd name="T9" fmla="*/ 158 h 158"/>
                    <a:gd name="T10" fmla="*/ 229 w 229"/>
                    <a:gd name="T11" fmla="*/ 158 h 158"/>
                    <a:gd name="T12" fmla="*/ 229 w 229"/>
                    <a:gd name="T13" fmla="*/ 21 h 158"/>
                    <a:gd name="T14" fmla="*/ 199 w 229"/>
                    <a:gd name="T15" fmla="*/ 21 h 158"/>
                    <a:gd name="T16" fmla="*/ 199 w 229"/>
                    <a:gd name="T17" fmla="*/ 0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9" h="158">
                      <a:moveTo>
                        <a:pt x="199" y="0"/>
                      </a:moveTo>
                      <a:cubicBezTo>
                        <a:pt x="195" y="0"/>
                        <a:pt x="33" y="0"/>
                        <a:pt x="29" y="0"/>
                      </a:cubicBezTo>
                      <a:cubicBezTo>
                        <a:pt x="29" y="4"/>
                        <a:pt x="29" y="21"/>
                        <a:pt x="29" y="21"/>
                      </a:cubicBezTo>
                      <a:cubicBezTo>
                        <a:pt x="29" y="21"/>
                        <a:pt x="3" y="21"/>
                        <a:pt x="0" y="21"/>
                      </a:cubicBezTo>
                      <a:cubicBezTo>
                        <a:pt x="0" y="25"/>
                        <a:pt x="0" y="154"/>
                        <a:pt x="0" y="158"/>
                      </a:cubicBezTo>
                      <a:cubicBezTo>
                        <a:pt x="4" y="158"/>
                        <a:pt x="225" y="158"/>
                        <a:pt x="229" y="158"/>
                      </a:cubicBezTo>
                      <a:cubicBezTo>
                        <a:pt x="229" y="154"/>
                        <a:pt x="229" y="25"/>
                        <a:pt x="229" y="21"/>
                      </a:cubicBezTo>
                      <a:cubicBezTo>
                        <a:pt x="225" y="21"/>
                        <a:pt x="199" y="21"/>
                        <a:pt x="199" y="21"/>
                      </a:cubicBezTo>
                      <a:cubicBezTo>
                        <a:pt x="199" y="21"/>
                        <a:pt x="199" y="4"/>
                        <a:pt x="199" y="0"/>
                      </a:cubicBezTo>
                      <a:close/>
                    </a:path>
                  </a:pathLst>
                </a:custGeom>
                <a:solidFill>
                  <a:srgbClr val="7E7E7E"/>
                </a:solidFill>
                <a:ln>
                  <a:noFill/>
                </a:ln>
                <a:effectLst/>
                <a:extLst>
                  <a:ext uri="{91240B29-F687-4F45-9708-019B960494DF}">
                    <a14:hiddenLine xmlns:a14="http://schemas.microsoft.com/office/drawing/2010/main" w="9525" cap="flat" cmpd="sng">
                      <a:solidFill>
                        <a:schemeClr val="tx1"/>
                      </a:solidFill>
                      <a:prstDash val="solid"/>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endParaRPr lang="ja-JP" altLang="en-US">
                    <a:latin typeface="Meiryo UI" panose="020B0604030504040204" pitchFamily="50" charset="-128"/>
                    <a:ea typeface="Meiryo UI" panose="020B0604030504040204" pitchFamily="50" charset="-128"/>
                  </a:endParaRPr>
                </a:p>
              </p:txBody>
            </p:sp>
            <p:sp>
              <p:nvSpPr>
                <p:cNvPr id="223" name="Rectangle 1046">
                  <a:extLst>
                    <a:ext uri="{FF2B5EF4-FFF2-40B4-BE49-F238E27FC236}">
                      <a16:creationId xmlns:a16="http://schemas.microsoft.com/office/drawing/2014/main" id="{F3438E67-D949-4B7B-8ACD-339A6499A06C}"/>
                    </a:ext>
                  </a:extLst>
                </p:cNvPr>
                <p:cNvSpPr>
                  <a:spLocks noChangeAspect="1" noChangeArrowheads="1"/>
                </p:cNvSpPr>
                <p:nvPr/>
              </p:nvSpPr>
              <p:spPr bwMode="gray">
                <a:xfrm>
                  <a:off x="1472" y="1699"/>
                  <a:ext cx="29" cy="24"/>
                </a:xfrm>
                <a:prstGeom prst="rect">
                  <a:avLst/>
                </a:prstGeom>
                <a:solidFill>
                  <a:srgbClr val="ACACAC"/>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endParaRPr lang="ja-JP" altLang="en-US">
                    <a:latin typeface="Meiryo UI" panose="020B0604030504040204" pitchFamily="50" charset="-128"/>
                    <a:ea typeface="Meiryo UI" panose="020B0604030504040204" pitchFamily="50" charset="-128"/>
                  </a:endParaRPr>
                </a:p>
              </p:txBody>
            </p:sp>
            <p:sp>
              <p:nvSpPr>
                <p:cNvPr id="224" name="Rectangle 1047">
                  <a:extLst>
                    <a:ext uri="{FF2B5EF4-FFF2-40B4-BE49-F238E27FC236}">
                      <a16:creationId xmlns:a16="http://schemas.microsoft.com/office/drawing/2014/main" id="{3502AD86-12DC-44E4-B540-1F7BAE6ECB13}"/>
                    </a:ext>
                  </a:extLst>
                </p:cNvPr>
                <p:cNvSpPr>
                  <a:spLocks noChangeAspect="1" noChangeArrowheads="1"/>
                </p:cNvSpPr>
                <p:nvPr/>
              </p:nvSpPr>
              <p:spPr bwMode="gray">
                <a:xfrm>
                  <a:off x="1522" y="1699"/>
                  <a:ext cx="31" cy="24"/>
                </a:xfrm>
                <a:prstGeom prst="rect">
                  <a:avLst/>
                </a:prstGeom>
                <a:solidFill>
                  <a:srgbClr val="ACACAC"/>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endParaRPr lang="ja-JP" altLang="en-US">
                    <a:latin typeface="Meiryo UI" panose="020B0604030504040204" pitchFamily="50" charset="-128"/>
                    <a:ea typeface="Meiryo UI" panose="020B0604030504040204" pitchFamily="50" charset="-128"/>
                  </a:endParaRPr>
                </a:p>
              </p:txBody>
            </p:sp>
            <p:sp>
              <p:nvSpPr>
                <p:cNvPr id="225" name="Rectangle 1048">
                  <a:extLst>
                    <a:ext uri="{FF2B5EF4-FFF2-40B4-BE49-F238E27FC236}">
                      <a16:creationId xmlns:a16="http://schemas.microsoft.com/office/drawing/2014/main" id="{A89FF860-B848-472D-B17F-E91E04EEA000}"/>
                    </a:ext>
                  </a:extLst>
                </p:cNvPr>
                <p:cNvSpPr>
                  <a:spLocks noChangeAspect="1" noChangeArrowheads="1"/>
                </p:cNvSpPr>
                <p:nvPr/>
              </p:nvSpPr>
              <p:spPr bwMode="gray">
                <a:xfrm>
                  <a:off x="1574" y="1699"/>
                  <a:ext cx="31" cy="24"/>
                </a:xfrm>
                <a:prstGeom prst="rect">
                  <a:avLst/>
                </a:prstGeom>
                <a:solidFill>
                  <a:srgbClr val="ACACAC"/>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endParaRPr lang="ja-JP" altLang="en-US">
                    <a:latin typeface="Meiryo UI" panose="020B0604030504040204" pitchFamily="50" charset="-128"/>
                    <a:ea typeface="Meiryo UI" panose="020B0604030504040204" pitchFamily="50" charset="-128"/>
                  </a:endParaRPr>
                </a:p>
              </p:txBody>
            </p:sp>
            <p:sp>
              <p:nvSpPr>
                <p:cNvPr id="226" name="Rectangle 1049">
                  <a:extLst>
                    <a:ext uri="{FF2B5EF4-FFF2-40B4-BE49-F238E27FC236}">
                      <a16:creationId xmlns:a16="http://schemas.microsoft.com/office/drawing/2014/main" id="{040ACB53-CF69-4F96-9BF8-A61365C0033D}"/>
                    </a:ext>
                  </a:extLst>
                </p:cNvPr>
                <p:cNvSpPr>
                  <a:spLocks noChangeAspect="1" noChangeArrowheads="1"/>
                </p:cNvSpPr>
                <p:nvPr/>
              </p:nvSpPr>
              <p:spPr bwMode="gray">
                <a:xfrm>
                  <a:off x="1626" y="1699"/>
                  <a:ext cx="30" cy="24"/>
                </a:xfrm>
                <a:prstGeom prst="rect">
                  <a:avLst/>
                </a:prstGeom>
                <a:solidFill>
                  <a:srgbClr val="ACACAC"/>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endParaRPr lang="ja-JP" altLang="en-US">
                    <a:latin typeface="Meiryo UI" panose="020B0604030504040204" pitchFamily="50" charset="-128"/>
                    <a:ea typeface="Meiryo UI" panose="020B0604030504040204" pitchFamily="50" charset="-128"/>
                  </a:endParaRPr>
                </a:p>
              </p:txBody>
            </p:sp>
            <p:sp>
              <p:nvSpPr>
                <p:cNvPr id="227" name="Rectangle 1050">
                  <a:extLst>
                    <a:ext uri="{FF2B5EF4-FFF2-40B4-BE49-F238E27FC236}">
                      <a16:creationId xmlns:a16="http://schemas.microsoft.com/office/drawing/2014/main" id="{97531AB3-DA1E-403A-BA6E-1407CA27BA30}"/>
                    </a:ext>
                  </a:extLst>
                </p:cNvPr>
                <p:cNvSpPr>
                  <a:spLocks noChangeAspect="1" noChangeArrowheads="1"/>
                </p:cNvSpPr>
                <p:nvPr/>
              </p:nvSpPr>
              <p:spPr bwMode="gray">
                <a:xfrm>
                  <a:off x="1472" y="1742"/>
                  <a:ext cx="29" cy="23"/>
                </a:xfrm>
                <a:prstGeom prst="rect">
                  <a:avLst/>
                </a:prstGeom>
                <a:solidFill>
                  <a:srgbClr val="ACACAC"/>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endParaRPr lang="ja-JP" altLang="en-US">
                    <a:latin typeface="Meiryo UI" panose="020B0604030504040204" pitchFamily="50" charset="-128"/>
                    <a:ea typeface="Meiryo UI" panose="020B0604030504040204" pitchFamily="50" charset="-128"/>
                  </a:endParaRPr>
                </a:p>
              </p:txBody>
            </p:sp>
            <p:sp>
              <p:nvSpPr>
                <p:cNvPr id="228" name="Rectangle 1051">
                  <a:extLst>
                    <a:ext uri="{FF2B5EF4-FFF2-40B4-BE49-F238E27FC236}">
                      <a16:creationId xmlns:a16="http://schemas.microsoft.com/office/drawing/2014/main" id="{5D33BF9C-270A-4939-A8A3-8FD889C414D3}"/>
                    </a:ext>
                  </a:extLst>
                </p:cNvPr>
                <p:cNvSpPr>
                  <a:spLocks noChangeAspect="1" noChangeArrowheads="1"/>
                </p:cNvSpPr>
                <p:nvPr/>
              </p:nvSpPr>
              <p:spPr bwMode="gray">
                <a:xfrm>
                  <a:off x="1522" y="1742"/>
                  <a:ext cx="31" cy="23"/>
                </a:xfrm>
                <a:prstGeom prst="rect">
                  <a:avLst/>
                </a:prstGeom>
                <a:solidFill>
                  <a:srgbClr val="ACACAC"/>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endParaRPr lang="ja-JP" altLang="en-US">
                    <a:latin typeface="Meiryo UI" panose="020B0604030504040204" pitchFamily="50" charset="-128"/>
                    <a:ea typeface="Meiryo UI" panose="020B0604030504040204" pitchFamily="50" charset="-128"/>
                  </a:endParaRPr>
                </a:p>
              </p:txBody>
            </p:sp>
            <p:sp>
              <p:nvSpPr>
                <p:cNvPr id="229" name="Rectangle 1052">
                  <a:extLst>
                    <a:ext uri="{FF2B5EF4-FFF2-40B4-BE49-F238E27FC236}">
                      <a16:creationId xmlns:a16="http://schemas.microsoft.com/office/drawing/2014/main" id="{453B48CB-427B-45B5-BCDE-178BD0F5865F}"/>
                    </a:ext>
                  </a:extLst>
                </p:cNvPr>
                <p:cNvSpPr>
                  <a:spLocks noChangeAspect="1" noChangeArrowheads="1"/>
                </p:cNvSpPr>
                <p:nvPr/>
              </p:nvSpPr>
              <p:spPr bwMode="gray">
                <a:xfrm>
                  <a:off x="1574" y="1742"/>
                  <a:ext cx="31" cy="23"/>
                </a:xfrm>
                <a:prstGeom prst="rect">
                  <a:avLst/>
                </a:prstGeom>
                <a:solidFill>
                  <a:srgbClr val="ACACAC"/>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endParaRPr lang="ja-JP" altLang="en-US">
                    <a:latin typeface="Meiryo UI" panose="020B0604030504040204" pitchFamily="50" charset="-128"/>
                    <a:ea typeface="Meiryo UI" panose="020B0604030504040204" pitchFamily="50" charset="-128"/>
                  </a:endParaRPr>
                </a:p>
              </p:txBody>
            </p:sp>
            <p:sp>
              <p:nvSpPr>
                <p:cNvPr id="230" name="Rectangle 1053">
                  <a:extLst>
                    <a:ext uri="{FF2B5EF4-FFF2-40B4-BE49-F238E27FC236}">
                      <a16:creationId xmlns:a16="http://schemas.microsoft.com/office/drawing/2014/main" id="{496F60A5-73C2-49AF-98F3-67E88A5E92B9}"/>
                    </a:ext>
                  </a:extLst>
                </p:cNvPr>
                <p:cNvSpPr>
                  <a:spLocks noChangeAspect="1" noChangeArrowheads="1"/>
                </p:cNvSpPr>
                <p:nvPr/>
              </p:nvSpPr>
              <p:spPr bwMode="gray">
                <a:xfrm>
                  <a:off x="1626" y="1742"/>
                  <a:ext cx="30" cy="23"/>
                </a:xfrm>
                <a:prstGeom prst="rect">
                  <a:avLst/>
                </a:prstGeom>
                <a:solidFill>
                  <a:srgbClr val="ACACAC"/>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endParaRPr lang="ja-JP" altLang="en-US">
                    <a:latin typeface="Meiryo UI" panose="020B0604030504040204" pitchFamily="50" charset="-128"/>
                    <a:ea typeface="Meiryo UI" panose="020B0604030504040204" pitchFamily="50" charset="-128"/>
                  </a:endParaRPr>
                </a:p>
              </p:txBody>
            </p:sp>
            <p:sp>
              <p:nvSpPr>
                <p:cNvPr id="231" name="Rectangle 1054">
                  <a:extLst>
                    <a:ext uri="{FF2B5EF4-FFF2-40B4-BE49-F238E27FC236}">
                      <a16:creationId xmlns:a16="http://schemas.microsoft.com/office/drawing/2014/main" id="{90C6EA84-50CA-4BD0-963B-34500F429463}"/>
                    </a:ext>
                  </a:extLst>
                </p:cNvPr>
                <p:cNvSpPr>
                  <a:spLocks noChangeAspect="1" noChangeArrowheads="1"/>
                </p:cNvSpPr>
                <p:nvPr/>
              </p:nvSpPr>
              <p:spPr bwMode="gray">
                <a:xfrm>
                  <a:off x="1472" y="1784"/>
                  <a:ext cx="29" cy="24"/>
                </a:xfrm>
                <a:prstGeom prst="rect">
                  <a:avLst/>
                </a:prstGeom>
                <a:solidFill>
                  <a:srgbClr val="ACACAC"/>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endParaRPr lang="ja-JP" altLang="en-US">
                    <a:latin typeface="Meiryo UI" panose="020B0604030504040204" pitchFamily="50" charset="-128"/>
                    <a:ea typeface="Meiryo UI" panose="020B0604030504040204" pitchFamily="50" charset="-128"/>
                  </a:endParaRPr>
                </a:p>
              </p:txBody>
            </p:sp>
            <p:sp>
              <p:nvSpPr>
                <p:cNvPr id="232" name="Rectangle 1055">
                  <a:extLst>
                    <a:ext uri="{FF2B5EF4-FFF2-40B4-BE49-F238E27FC236}">
                      <a16:creationId xmlns:a16="http://schemas.microsoft.com/office/drawing/2014/main" id="{1BE76F9C-852F-4C7C-836A-F7EDA7FC773E}"/>
                    </a:ext>
                  </a:extLst>
                </p:cNvPr>
                <p:cNvSpPr>
                  <a:spLocks noChangeAspect="1" noChangeArrowheads="1"/>
                </p:cNvSpPr>
                <p:nvPr/>
              </p:nvSpPr>
              <p:spPr bwMode="gray">
                <a:xfrm>
                  <a:off x="1522" y="1784"/>
                  <a:ext cx="31" cy="24"/>
                </a:xfrm>
                <a:prstGeom prst="rect">
                  <a:avLst/>
                </a:prstGeom>
                <a:solidFill>
                  <a:srgbClr val="ACACAC"/>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endParaRPr lang="ja-JP" altLang="en-US">
                    <a:latin typeface="Meiryo UI" panose="020B0604030504040204" pitchFamily="50" charset="-128"/>
                    <a:ea typeface="Meiryo UI" panose="020B0604030504040204" pitchFamily="50" charset="-128"/>
                  </a:endParaRPr>
                </a:p>
              </p:txBody>
            </p:sp>
            <p:sp>
              <p:nvSpPr>
                <p:cNvPr id="233" name="Rectangle 1056">
                  <a:extLst>
                    <a:ext uri="{FF2B5EF4-FFF2-40B4-BE49-F238E27FC236}">
                      <a16:creationId xmlns:a16="http://schemas.microsoft.com/office/drawing/2014/main" id="{26AA59D7-498F-42B8-89E6-61A343C81C72}"/>
                    </a:ext>
                  </a:extLst>
                </p:cNvPr>
                <p:cNvSpPr>
                  <a:spLocks noChangeAspect="1" noChangeArrowheads="1"/>
                </p:cNvSpPr>
                <p:nvPr/>
              </p:nvSpPr>
              <p:spPr bwMode="gray">
                <a:xfrm>
                  <a:off x="1574" y="1784"/>
                  <a:ext cx="31" cy="24"/>
                </a:xfrm>
                <a:prstGeom prst="rect">
                  <a:avLst/>
                </a:prstGeom>
                <a:solidFill>
                  <a:srgbClr val="ACACAC"/>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endParaRPr lang="ja-JP" altLang="en-US">
                    <a:latin typeface="Meiryo UI" panose="020B0604030504040204" pitchFamily="50" charset="-128"/>
                    <a:ea typeface="Meiryo UI" panose="020B0604030504040204" pitchFamily="50" charset="-128"/>
                  </a:endParaRPr>
                </a:p>
              </p:txBody>
            </p:sp>
            <p:sp>
              <p:nvSpPr>
                <p:cNvPr id="234" name="Rectangle 1057">
                  <a:extLst>
                    <a:ext uri="{FF2B5EF4-FFF2-40B4-BE49-F238E27FC236}">
                      <a16:creationId xmlns:a16="http://schemas.microsoft.com/office/drawing/2014/main" id="{9312EC95-AAF6-4985-8BCE-7541D934D97E}"/>
                    </a:ext>
                  </a:extLst>
                </p:cNvPr>
                <p:cNvSpPr>
                  <a:spLocks noChangeAspect="1" noChangeArrowheads="1"/>
                </p:cNvSpPr>
                <p:nvPr/>
              </p:nvSpPr>
              <p:spPr bwMode="gray">
                <a:xfrm>
                  <a:off x="1626" y="1784"/>
                  <a:ext cx="30" cy="24"/>
                </a:xfrm>
                <a:prstGeom prst="rect">
                  <a:avLst/>
                </a:prstGeom>
                <a:solidFill>
                  <a:srgbClr val="ACACAC"/>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endParaRPr lang="ja-JP" altLang="en-US">
                    <a:latin typeface="Meiryo UI" panose="020B0604030504040204" pitchFamily="50" charset="-128"/>
                    <a:ea typeface="Meiryo UI" panose="020B0604030504040204" pitchFamily="50" charset="-128"/>
                  </a:endParaRPr>
                </a:p>
              </p:txBody>
            </p:sp>
            <p:sp>
              <p:nvSpPr>
                <p:cNvPr id="235" name="Rectangle 1058">
                  <a:extLst>
                    <a:ext uri="{FF2B5EF4-FFF2-40B4-BE49-F238E27FC236}">
                      <a16:creationId xmlns:a16="http://schemas.microsoft.com/office/drawing/2014/main" id="{B1399975-08E3-414F-BB59-7BFA1A031F9E}"/>
                    </a:ext>
                  </a:extLst>
                </p:cNvPr>
                <p:cNvSpPr>
                  <a:spLocks noChangeAspect="1" noChangeArrowheads="1"/>
                </p:cNvSpPr>
                <p:nvPr/>
              </p:nvSpPr>
              <p:spPr bwMode="gray">
                <a:xfrm>
                  <a:off x="1472" y="1827"/>
                  <a:ext cx="29" cy="24"/>
                </a:xfrm>
                <a:prstGeom prst="rect">
                  <a:avLst/>
                </a:prstGeom>
                <a:solidFill>
                  <a:srgbClr val="ACACAC"/>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endParaRPr lang="ja-JP" altLang="en-US">
                    <a:latin typeface="Meiryo UI" panose="020B0604030504040204" pitchFamily="50" charset="-128"/>
                    <a:ea typeface="Meiryo UI" panose="020B0604030504040204" pitchFamily="50" charset="-128"/>
                  </a:endParaRPr>
                </a:p>
              </p:txBody>
            </p:sp>
            <p:sp>
              <p:nvSpPr>
                <p:cNvPr id="236" name="Rectangle 1059">
                  <a:extLst>
                    <a:ext uri="{FF2B5EF4-FFF2-40B4-BE49-F238E27FC236}">
                      <a16:creationId xmlns:a16="http://schemas.microsoft.com/office/drawing/2014/main" id="{DF729350-0EBE-4802-9F46-944C36005231}"/>
                    </a:ext>
                  </a:extLst>
                </p:cNvPr>
                <p:cNvSpPr>
                  <a:spLocks noChangeAspect="1" noChangeArrowheads="1"/>
                </p:cNvSpPr>
                <p:nvPr/>
              </p:nvSpPr>
              <p:spPr bwMode="gray">
                <a:xfrm>
                  <a:off x="1522" y="1827"/>
                  <a:ext cx="31" cy="24"/>
                </a:xfrm>
                <a:prstGeom prst="rect">
                  <a:avLst/>
                </a:prstGeom>
                <a:solidFill>
                  <a:srgbClr val="ACACAC"/>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endParaRPr lang="ja-JP" altLang="en-US">
                    <a:latin typeface="Meiryo UI" panose="020B0604030504040204" pitchFamily="50" charset="-128"/>
                    <a:ea typeface="Meiryo UI" panose="020B0604030504040204" pitchFamily="50" charset="-128"/>
                  </a:endParaRPr>
                </a:p>
              </p:txBody>
            </p:sp>
            <p:sp>
              <p:nvSpPr>
                <p:cNvPr id="237" name="Rectangle 1060">
                  <a:extLst>
                    <a:ext uri="{FF2B5EF4-FFF2-40B4-BE49-F238E27FC236}">
                      <a16:creationId xmlns:a16="http://schemas.microsoft.com/office/drawing/2014/main" id="{36E9CC7E-357A-4D9C-A9D9-90526C962E4D}"/>
                    </a:ext>
                  </a:extLst>
                </p:cNvPr>
                <p:cNvSpPr>
                  <a:spLocks noChangeAspect="1" noChangeArrowheads="1"/>
                </p:cNvSpPr>
                <p:nvPr/>
              </p:nvSpPr>
              <p:spPr bwMode="gray">
                <a:xfrm>
                  <a:off x="1574" y="1827"/>
                  <a:ext cx="31" cy="24"/>
                </a:xfrm>
                <a:prstGeom prst="rect">
                  <a:avLst/>
                </a:prstGeom>
                <a:solidFill>
                  <a:srgbClr val="ACACAC"/>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endParaRPr lang="ja-JP" altLang="en-US">
                    <a:latin typeface="Meiryo UI" panose="020B0604030504040204" pitchFamily="50" charset="-128"/>
                    <a:ea typeface="Meiryo UI" panose="020B0604030504040204" pitchFamily="50" charset="-128"/>
                  </a:endParaRPr>
                </a:p>
              </p:txBody>
            </p:sp>
            <p:sp>
              <p:nvSpPr>
                <p:cNvPr id="238" name="Rectangle 1061">
                  <a:extLst>
                    <a:ext uri="{FF2B5EF4-FFF2-40B4-BE49-F238E27FC236}">
                      <a16:creationId xmlns:a16="http://schemas.microsoft.com/office/drawing/2014/main" id="{5E089D15-33C6-4C2A-B76E-2E9ACE048DDD}"/>
                    </a:ext>
                  </a:extLst>
                </p:cNvPr>
                <p:cNvSpPr>
                  <a:spLocks noChangeAspect="1" noChangeArrowheads="1"/>
                </p:cNvSpPr>
                <p:nvPr/>
              </p:nvSpPr>
              <p:spPr bwMode="gray">
                <a:xfrm>
                  <a:off x="1626" y="1827"/>
                  <a:ext cx="30" cy="24"/>
                </a:xfrm>
                <a:prstGeom prst="rect">
                  <a:avLst/>
                </a:prstGeom>
                <a:solidFill>
                  <a:srgbClr val="ACACAC"/>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endParaRPr lang="ja-JP" altLang="en-US">
                    <a:latin typeface="Meiryo UI" panose="020B0604030504040204" pitchFamily="50" charset="-128"/>
                    <a:ea typeface="Meiryo UI" panose="020B0604030504040204" pitchFamily="50" charset="-128"/>
                  </a:endParaRPr>
                </a:p>
              </p:txBody>
            </p:sp>
            <p:sp>
              <p:nvSpPr>
                <p:cNvPr id="239" name="Rectangle 1062">
                  <a:extLst>
                    <a:ext uri="{FF2B5EF4-FFF2-40B4-BE49-F238E27FC236}">
                      <a16:creationId xmlns:a16="http://schemas.microsoft.com/office/drawing/2014/main" id="{CB38EC0B-8098-4596-87CA-04331D9C7318}"/>
                    </a:ext>
                  </a:extLst>
                </p:cNvPr>
                <p:cNvSpPr>
                  <a:spLocks noChangeAspect="1" noChangeArrowheads="1"/>
                </p:cNvSpPr>
                <p:nvPr/>
              </p:nvSpPr>
              <p:spPr bwMode="gray">
                <a:xfrm>
                  <a:off x="1472" y="1869"/>
                  <a:ext cx="29" cy="24"/>
                </a:xfrm>
                <a:prstGeom prst="rect">
                  <a:avLst/>
                </a:prstGeom>
                <a:solidFill>
                  <a:srgbClr val="ACACAC"/>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endParaRPr lang="ja-JP" altLang="en-US">
                    <a:latin typeface="Meiryo UI" panose="020B0604030504040204" pitchFamily="50" charset="-128"/>
                    <a:ea typeface="Meiryo UI" panose="020B0604030504040204" pitchFamily="50" charset="-128"/>
                  </a:endParaRPr>
                </a:p>
              </p:txBody>
            </p:sp>
            <p:sp>
              <p:nvSpPr>
                <p:cNvPr id="240" name="Rectangle 1063">
                  <a:extLst>
                    <a:ext uri="{FF2B5EF4-FFF2-40B4-BE49-F238E27FC236}">
                      <a16:creationId xmlns:a16="http://schemas.microsoft.com/office/drawing/2014/main" id="{0B3E4CCC-6ED8-43E8-B756-90DC42894D70}"/>
                    </a:ext>
                  </a:extLst>
                </p:cNvPr>
                <p:cNvSpPr>
                  <a:spLocks noChangeAspect="1" noChangeArrowheads="1"/>
                </p:cNvSpPr>
                <p:nvPr/>
              </p:nvSpPr>
              <p:spPr bwMode="gray">
                <a:xfrm>
                  <a:off x="1522" y="1869"/>
                  <a:ext cx="31" cy="24"/>
                </a:xfrm>
                <a:prstGeom prst="rect">
                  <a:avLst/>
                </a:prstGeom>
                <a:solidFill>
                  <a:srgbClr val="ACACAC"/>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endParaRPr lang="ja-JP" altLang="en-US">
                    <a:latin typeface="Meiryo UI" panose="020B0604030504040204" pitchFamily="50" charset="-128"/>
                    <a:ea typeface="Meiryo UI" panose="020B0604030504040204" pitchFamily="50" charset="-128"/>
                  </a:endParaRPr>
                </a:p>
              </p:txBody>
            </p:sp>
            <p:sp>
              <p:nvSpPr>
                <p:cNvPr id="241" name="Rectangle 1064">
                  <a:extLst>
                    <a:ext uri="{FF2B5EF4-FFF2-40B4-BE49-F238E27FC236}">
                      <a16:creationId xmlns:a16="http://schemas.microsoft.com/office/drawing/2014/main" id="{2FFB483A-2AFD-4253-978D-93E8E1EBE374}"/>
                    </a:ext>
                  </a:extLst>
                </p:cNvPr>
                <p:cNvSpPr>
                  <a:spLocks noChangeAspect="1" noChangeArrowheads="1"/>
                </p:cNvSpPr>
                <p:nvPr/>
              </p:nvSpPr>
              <p:spPr bwMode="gray">
                <a:xfrm>
                  <a:off x="1574" y="1869"/>
                  <a:ext cx="31" cy="24"/>
                </a:xfrm>
                <a:prstGeom prst="rect">
                  <a:avLst/>
                </a:prstGeom>
                <a:solidFill>
                  <a:srgbClr val="ACACAC"/>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endParaRPr lang="ja-JP" altLang="en-US">
                    <a:latin typeface="Meiryo UI" panose="020B0604030504040204" pitchFamily="50" charset="-128"/>
                    <a:ea typeface="Meiryo UI" panose="020B0604030504040204" pitchFamily="50" charset="-128"/>
                  </a:endParaRPr>
                </a:p>
              </p:txBody>
            </p:sp>
            <p:sp>
              <p:nvSpPr>
                <p:cNvPr id="242" name="Rectangle 1065">
                  <a:extLst>
                    <a:ext uri="{FF2B5EF4-FFF2-40B4-BE49-F238E27FC236}">
                      <a16:creationId xmlns:a16="http://schemas.microsoft.com/office/drawing/2014/main" id="{8570E154-D389-43B2-82B9-D27E003D8E94}"/>
                    </a:ext>
                  </a:extLst>
                </p:cNvPr>
                <p:cNvSpPr>
                  <a:spLocks noChangeAspect="1" noChangeArrowheads="1"/>
                </p:cNvSpPr>
                <p:nvPr/>
              </p:nvSpPr>
              <p:spPr bwMode="gray">
                <a:xfrm>
                  <a:off x="1626" y="1869"/>
                  <a:ext cx="30" cy="24"/>
                </a:xfrm>
                <a:prstGeom prst="rect">
                  <a:avLst/>
                </a:prstGeom>
                <a:solidFill>
                  <a:srgbClr val="ACACAC"/>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endParaRPr lang="ja-JP" altLang="en-US">
                    <a:latin typeface="Meiryo UI" panose="020B0604030504040204" pitchFamily="50" charset="-128"/>
                    <a:ea typeface="Meiryo UI" panose="020B0604030504040204" pitchFamily="50" charset="-128"/>
                  </a:endParaRPr>
                </a:p>
              </p:txBody>
            </p:sp>
            <p:sp>
              <p:nvSpPr>
                <p:cNvPr id="243" name="Rectangle 1066">
                  <a:extLst>
                    <a:ext uri="{FF2B5EF4-FFF2-40B4-BE49-F238E27FC236}">
                      <a16:creationId xmlns:a16="http://schemas.microsoft.com/office/drawing/2014/main" id="{3723E099-93D9-4A02-9B2E-5921F7BADB50}"/>
                    </a:ext>
                  </a:extLst>
                </p:cNvPr>
                <p:cNvSpPr>
                  <a:spLocks noChangeAspect="1" noChangeArrowheads="1"/>
                </p:cNvSpPr>
                <p:nvPr/>
              </p:nvSpPr>
              <p:spPr bwMode="gray">
                <a:xfrm>
                  <a:off x="1472" y="1912"/>
                  <a:ext cx="29" cy="26"/>
                </a:xfrm>
                <a:prstGeom prst="rect">
                  <a:avLst/>
                </a:prstGeom>
                <a:solidFill>
                  <a:srgbClr val="ACACAC"/>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endParaRPr lang="ja-JP" altLang="en-US">
                    <a:latin typeface="Meiryo UI" panose="020B0604030504040204" pitchFamily="50" charset="-128"/>
                    <a:ea typeface="Meiryo UI" panose="020B0604030504040204" pitchFamily="50" charset="-128"/>
                  </a:endParaRPr>
                </a:p>
              </p:txBody>
            </p:sp>
            <p:sp>
              <p:nvSpPr>
                <p:cNvPr id="244" name="Rectangle 1067">
                  <a:extLst>
                    <a:ext uri="{FF2B5EF4-FFF2-40B4-BE49-F238E27FC236}">
                      <a16:creationId xmlns:a16="http://schemas.microsoft.com/office/drawing/2014/main" id="{90DF2B16-BF26-46EB-9C35-888952DE5836}"/>
                    </a:ext>
                  </a:extLst>
                </p:cNvPr>
                <p:cNvSpPr>
                  <a:spLocks noChangeAspect="1" noChangeArrowheads="1"/>
                </p:cNvSpPr>
                <p:nvPr/>
              </p:nvSpPr>
              <p:spPr bwMode="gray">
                <a:xfrm>
                  <a:off x="1522" y="1912"/>
                  <a:ext cx="31" cy="26"/>
                </a:xfrm>
                <a:prstGeom prst="rect">
                  <a:avLst/>
                </a:prstGeom>
                <a:solidFill>
                  <a:srgbClr val="ACACAC"/>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endParaRPr lang="ja-JP" altLang="en-US">
                    <a:latin typeface="Meiryo UI" panose="020B0604030504040204" pitchFamily="50" charset="-128"/>
                    <a:ea typeface="Meiryo UI" panose="020B0604030504040204" pitchFamily="50" charset="-128"/>
                  </a:endParaRPr>
                </a:p>
              </p:txBody>
            </p:sp>
            <p:sp>
              <p:nvSpPr>
                <p:cNvPr id="245" name="Rectangle 1068">
                  <a:extLst>
                    <a:ext uri="{FF2B5EF4-FFF2-40B4-BE49-F238E27FC236}">
                      <a16:creationId xmlns:a16="http://schemas.microsoft.com/office/drawing/2014/main" id="{2F735A9B-B41A-4FDB-B75D-BDB35DBFF3BF}"/>
                    </a:ext>
                  </a:extLst>
                </p:cNvPr>
                <p:cNvSpPr>
                  <a:spLocks noChangeAspect="1" noChangeArrowheads="1"/>
                </p:cNvSpPr>
                <p:nvPr/>
              </p:nvSpPr>
              <p:spPr bwMode="gray">
                <a:xfrm>
                  <a:off x="1574" y="1912"/>
                  <a:ext cx="31" cy="26"/>
                </a:xfrm>
                <a:prstGeom prst="rect">
                  <a:avLst/>
                </a:prstGeom>
                <a:solidFill>
                  <a:srgbClr val="ACACAC"/>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endParaRPr lang="ja-JP" altLang="en-US">
                    <a:latin typeface="Meiryo UI" panose="020B0604030504040204" pitchFamily="50" charset="-128"/>
                    <a:ea typeface="Meiryo UI" panose="020B0604030504040204" pitchFamily="50" charset="-128"/>
                  </a:endParaRPr>
                </a:p>
              </p:txBody>
            </p:sp>
            <p:sp>
              <p:nvSpPr>
                <p:cNvPr id="246" name="Rectangle 1069">
                  <a:extLst>
                    <a:ext uri="{FF2B5EF4-FFF2-40B4-BE49-F238E27FC236}">
                      <a16:creationId xmlns:a16="http://schemas.microsoft.com/office/drawing/2014/main" id="{8C4444E4-37ED-44E4-BFAB-98F6A2E328A9}"/>
                    </a:ext>
                  </a:extLst>
                </p:cNvPr>
                <p:cNvSpPr>
                  <a:spLocks noChangeAspect="1" noChangeArrowheads="1"/>
                </p:cNvSpPr>
                <p:nvPr/>
              </p:nvSpPr>
              <p:spPr bwMode="gray">
                <a:xfrm>
                  <a:off x="1626" y="1912"/>
                  <a:ext cx="30" cy="26"/>
                </a:xfrm>
                <a:prstGeom prst="rect">
                  <a:avLst/>
                </a:prstGeom>
                <a:solidFill>
                  <a:srgbClr val="ACACAC"/>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endParaRPr lang="ja-JP" altLang="en-US">
                    <a:latin typeface="Meiryo UI" panose="020B0604030504040204" pitchFamily="50" charset="-128"/>
                    <a:ea typeface="Meiryo UI" panose="020B0604030504040204" pitchFamily="50" charset="-128"/>
                  </a:endParaRPr>
                </a:p>
              </p:txBody>
            </p:sp>
            <p:sp>
              <p:nvSpPr>
                <p:cNvPr id="247" name="Rectangle 1070">
                  <a:extLst>
                    <a:ext uri="{FF2B5EF4-FFF2-40B4-BE49-F238E27FC236}">
                      <a16:creationId xmlns:a16="http://schemas.microsoft.com/office/drawing/2014/main" id="{D3C93D66-F00A-4561-AC61-4298D056DE96}"/>
                    </a:ext>
                  </a:extLst>
                </p:cNvPr>
                <p:cNvSpPr>
                  <a:spLocks noChangeAspect="1" noChangeArrowheads="1"/>
                </p:cNvSpPr>
                <p:nvPr/>
              </p:nvSpPr>
              <p:spPr bwMode="gray">
                <a:xfrm>
                  <a:off x="1316" y="1699"/>
                  <a:ext cx="31" cy="24"/>
                </a:xfrm>
                <a:prstGeom prst="rect">
                  <a:avLst/>
                </a:prstGeom>
                <a:solidFill>
                  <a:srgbClr val="ACACAC"/>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endParaRPr lang="ja-JP" altLang="en-US">
                    <a:latin typeface="Meiryo UI" panose="020B0604030504040204" pitchFamily="50" charset="-128"/>
                    <a:ea typeface="Meiryo UI" panose="020B0604030504040204" pitchFamily="50" charset="-128"/>
                  </a:endParaRPr>
                </a:p>
              </p:txBody>
            </p:sp>
            <p:sp>
              <p:nvSpPr>
                <p:cNvPr id="248" name="Rectangle 1071">
                  <a:extLst>
                    <a:ext uri="{FF2B5EF4-FFF2-40B4-BE49-F238E27FC236}">
                      <a16:creationId xmlns:a16="http://schemas.microsoft.com/office/drawing/2014/main" id="{5C7F4C36-3F0B-45A2-9451-86B0DCBBDD9A}"/>
                    </a:ext>
                  </a:extLst>
                </p:cNvPr>
                <p:cNvSpPr>
                  <a:spLocks noChangeAspect="1" noChangeArrowheads="1"/>
                </p:cNvSpPr>
                <p:nvPr/>
              </p:nvSpPr>
              <p:spPr bwMode="gray">
                <a:xfrm>
                  <a:off x="1368" y="1699"/>
                  <a:ext cx="31" cy="24"/>
                </a:xfrm>
                <a:prstGeom prst="rect">
                  <a:avLst/>
                </a:prstGeom>
                <a:solidFill>
                  <a:srgbClr val="ACACAC"/>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endParaRPr lang="ja-JP" altLang="en-US">
                    <a:latin typeface="Meiryo UI" panose="020B0604030504040204" pitchFamily="50" charset="-128"/>
                    <a:ea typeface="Meiryo UI" panose="020B0604030504040204" pitchFamily="50" charset="-128"/>
                  </a:endParaRPr>
                </a:p>
              </p:txBody>
            </p:sp>
            <p:sp>
              <p:nvSpPr>
                <p:cNvPr id="249" name="Rectangle 1072">
                  <a:extLst>
                    <a:ext uri="{FF2B5EF4-FFF2-40B4-BE49-F238E27FC236}">
                      <a16:creationId xmlns:a16="http://schemas.microsoft.com/office/drawing/2014/main" id="{0599FD65-404E-4EEE-AE30-3826EBF94C10}"/>
                    </a:ext>
                  </a:extLst>
                </p:cNvPr>
                <p:cNvSpPr>
                  <a:spLocks noChangeAspect="1" noChangeArrowheads="1"/>
                </p:cNvSpPr>
                <p:nvPr/>
              </p:nvSpPr>
              <p:spPr bwMode="gray">
                <a:xfrm>
                  <a:off x="1420" y="1699"/>
                  <a:ext cx="29" cy="24"/>
                </a:xfrm>
                <a:prstGeom prst="rect">
                  <a:avLst/>
                </a:prstGeom>
                <a:solidFill>
                  <a:srgbClr val="ACACAC"/>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endParaRPr lang="ja-JP" altLang="en-US">
                    <a:latin typeface="Meiryo UI" panose="020B0604030504040204" pitchFamily="50" charset="-128"/>
                    <a:ea typeface="Meiryo UI" panose="020B0604030504040204" pitchFamily="50" charset="-128"/>
                  </a:endParaRPr>
                </a:p>
              </p:txBody>
            </p:sp>
            <p:sp>
              <p:nvSpPr>
                <p:cNvPr id="250" name="Rectangle 1073">
                  <a:extLst>
                    <a:ext uri="{FF2B5EF4-FFF2-40B4-BE49-F238E27FC236}">
                      <a16:creationId xmlns:a16="http://schemas.microsoft.com/office/drawing/2014/main" id="{0C398C64-456D-463A-8DD8-7F139AFB6518}"/>
                    </a:ext>
                  </a:extLst>
                </p:cNvPr>
                <p:cNvSpPr>
                  <a:spLocks noChangeAspect="1" noChangeArrowheads="1"/>
                </p:cNvSpPr>
                <p:nvPr/>
              </p:nvSpPr>
              <p:spPr bwMode="gray">
                <a:xfrm>
                  <a:off x="1316" y="1742"/>
                  <a:ext cx="31" cy="23"/>
                </a:xfrm>
                <a:prstGeom prst="rect">
                  <a:avLst/>
                </a:prstGeom>
                <a:solidFill>
                  <a:srgbClr val="ACACAC"/>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endParaRPr lang="ja-JP" altLang="en-US">
                    <a:latin typeface="Meiryo UI" panose="020B0604030504040204" pitchFamily="50" charset="-128"/>
                    <a:ea typeface="Meiryo UI" panose="020B0604030504040204" pitchFamily="50" charset="-128"/>
                  </a:endParaRPr>
                </a:p>
              </p:txBody>
            </p:sp>
            <p:sp>
              <p:nvSpPr>
                <p:cNvPr id="251" name="Rectangle 1074">
                  <a:extLst>
                    <a:ext uri="{FF2B5EF4-FFF2-40B4-BE49-F238E27FC236}">
                      <a16:creationId xmlns:a16="http://schemas.microsoft.com/office/drawing/2014/main" id="{64A4D68D-B8D5-4C7F-AC99-C5D0C1C7EEC0}"/>
                    </a:ext>
                  </a:extLst>
                </p:cNvPr>
                <p:cNvSpPr>
                  <a:spLocks noChangeAspect="1" noChangeArrowheads="1"/>
                </p:cNvSpPr>
                <p:nvPr/>
              </p:nvSpPr>
              <p:spPr bwMode="gray">
                <a:xfrm>
                  <a:off x="1368" y="1742"/>
                  <a:ext cx="31" cy="23"/>
                </a:xfrm>
                <a:prstGeom prst="rect">
                  <a:avLst/>
                </a:prstGeom>
                <a:solidFill>
                  <a:srgbClr val="ACACAC"/>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endParaRPr lang="ja-JP" altLang="en-US">
                    <a:latin typeface="Meiryo UI" panose="020B0604030504040204" pitchFamily="50" charset="-128"/>
                    <a:ea typeface="Meiryo UI" panose="020B0604030504040204" pitchFamily="50" charset="-128"/>
                  </a:endParaRPr>
                </a:p>
              </p:txBody>
            </p:sp>
            <p:sp>
              <p:nvSpPr>
                <p:cNvPr id="252" name="Rectangle 1075">
                  <a:extLst>
                    <a:ext uri="{FF2B5EF4-FFF2-40B4-BE49-F238E27FC236}">
                      <a16:creationId xmlns:a16="http://schemas.microsoft.com/office/drawing/2014/main" id="{AE80F51A-51E2-4E37-9B71-4B1FC17099DB}"/>
                    </a:ext>
                  </a:extLst>
                </p:cNvPr>
                <p:cNvSpPr>
                  <a:spLocks noChangeAspect="1" noChangeArrowheads="1"/>
                </p:cNvSpPr>
                <p:nvPr/>
              </p:nvSpPr>
              <p:spPr bwMode="gray">
                <a:xfrm>
                  <a:off x="1420" y="1742"/>
                  <a:ext cx="29" cy="23"/>
                </a:xfrm>
                <a:prstGeom prst="rect">
                  <a:avLst/>
                </a:prstGeom>
                <a:solidFill>
                  <a:srgbClr val="ACACAC"/>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endParaRPr lang="ja-JP" altLang="en-US">
                    <a:latin typeface="Meiryo UI" panose="020B0604030504040204" pitchFamily="50" charset="-128"/>
                    <a:ea typeface="Meiryo UI" panose="020B0604030504040204" pitchFamily="50" charset="-128"/>
                  </a:endParaRPr>
                </a:p>
              </p:txBody>
            </p:sp>
            <p:sp>
              <p:nvSpPr>
                <p:cNvPr id="253" name="Rectangle 1076">
                  <a:extLst>
                    <a:ext uri="{FF2B5EF4-FFF2-40B4-BE49-F238E27FC236}">
                      <a16:creationId xmlns:a16="http://schemas.microsoft.com/office/drawing/2014/main" id="{EDE4BDA1-451D-4AF3-9C58-5D0E9842E180}"/>
                    </a:ext>
                  </a:extLst>
                </p:cNvPr>
                <p:cNvSpPr>
                  <a:spLocks noChangeAspect="1" noChangeArrowheads="1"/>
                </p:cNvSpPr>
                <p:nvPr/>
              </p:nvSpPr>
              <p:spPr bwMode="gray">
                <a:xfrm>
                  <a:off x="1316" y="1784"/>
                  <a:ext cx="31" cy="24"/>
                </a:xfrm>
                <a:prstGeom prst="rect">
                  <a:avLst/>
                </a:prstGeom>
                <a:solidFill>
                  <a:srgbClr val="ACACAC"/>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endParaRPr lang="ja-JP" altLang="en-US">
                    <a:latin typeface="Meiryo UI" panose="020B0604030504040204" pitchFamily="50" charset="-128"/>
                    <a:ea typeface="Meiryo UI" panose="020B0604030504040204" pitchFamily="50" charset="-128"/>
                  </a:endParaRPr>
                </a:p>
              </p:txBody>
            </p:sp>
            <p:sp>
              <p:nvSpPr>
                <p:cNvPr id="254" name="Rectangle 1077">
                  <a:extLst>
                    <a:ext uri="{FF2B5EF4-FFF2-40B4-BE49-F238E27FC236}">
                      <a16:creationId xmlns:a16="http://schemas.microsoft.com/office/drawing/2014/main" id="{524B0A06-72F2-4016-8F0C-4A237610CA13}"/>
                    </a:ext>
                  </a:extLst>
                </p:cNvPr>
                <p:cNvSpPr>
                  <a:spLocks noChangeAspect="1" noChangeArrowheads="1"/>
                </p:cNvSpPr>
                <p:nvPr/>
              </p:nvSpPr>
              <p:spPr bwMode="gray">
                <a:xfrm>
                  <a:off x="1368" y="1784"/>
                  <a:ext cx="31" cy="24"/>
                </a:xfrm>
                <a:prstGeom prst="rect">
                  <a:avLst/>
                </a:prstGeom>
                <a:solidFill>
                  <a:srgbClr val="ACACAC"/>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endParaRPr lang="ja-JP" altLang="en-US">
                    <a:latin typeface="Meiryo UI" panose="020B0604030504040204" pitchFamily="50" charset="-128"/>
                    <a:ea typeface="Meiryo UI" panose="020B0604030504040204" pitchFamily="50" charset="-128"/>
                  </a:endParaRPr>
                </a:p>
              </p:txBody>
            </p:sp>
            <p:sp>
              <p:nvSpPr>
                <p:cNvPr id="255" name="Rectangle 1078">
                  <a:extLst>
                    <a:ext uri="{FF2B5EF4-FFF2-40B4-BE49-F238E27FC236}">
                      <a16:creationId xmlns:a16="http://schemas.microsoft.com/office/drawing/2014/main" id="{BA19413E-C4F8-442A-A8DA-4C35F5BD36C8}"/>
                    </a:ext>
                  </a:extLst>
                </p:cNvPr>
                <p:cNvSpPr>
                  <a:spLocks noChangeAspect="1" noChangeArrowheads="1"/>
                </p:cNvSpPr>
                <p:nvPr/>
              </p:nvSpPr>
              <p:spPr bwMode="gray">
                <a:xfrm>
                  <a:off x="1420" y="1784"/>
                  <a:ext cx="29" cy="24"/>
                </a:xfrm>
                <a:prstGeom prst="rect">
                  <a:avLst/>
                </a:prstGeom>
                <a:solidFill>
                  <a:srgbClr val="ACACAC"/>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endParaRPr lang="ja-JP" altLang="en-US">
                    <a:latin typeface="Meiryo UI" panose="020B0604030504040204" pitchFamily="50" charset="-128"/>
                    <a:ea typeface="Meiryo UI" panose="020B0604030504040204" pitchFamily="50" charset="-128"/>
                  </a:endParaRPr>
                </a:p>
              </p:txBody>
            </p:sp>
            <p:sp>
              <p:nvSpPr>
                <p:cNvPr id="256" name="Rectangle 1079">
                  <a:extLst>
                    <a:ext uri="{FF2B5EF4-FFF2-40B4-BE49-F238E27FC236}">
                      <a16:creationId xmlns:a16="http://schemas.microsoft.com/office/drawing/2014/main" id="{EC9F4947-323B-4340-8D46-262145B33A76}"/>
                    </a:ext>
                  </a:extLst>
                </p:cNvPr>
                <p:cNvSpPr>
                  <a:spLocks noChangeAspect="1" noChangeArrowheads="1"/>
                </p:cNvSpPr>
                <p:nvPr/>
              </p:nvSpPr>
              <p:spPr bwMode="gray">
                <a:xfrm>
                  <a:off x="1316" y="1827"/>
                  <a:ext cx="31" cy="24"/>
                </a:xfrm>
                <a:prstGeom prst="rect">
                  <a:avLst/>
                </a:prstGeom>
                <a:solidFill>
                  <a:srgbClr val="ACACAC"/>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endParaRPr lang="ja-JP" altLang="en-US">
                    <a:latin typeface="Meiryo UI" panose="020B0604030504040204" pitchFamily="50" charset="-128"/>
                    <a:ea typeface="Meiryo UI" panose="020B0604030504040204" pitchFamily="50" charset="-128"/>
                  </a:endParaRPr>
                </a:p>
              </p:txBody>
            </p:sp>
            <p:sp>
              <p:nvSpPr>
                <p:cNvPr id="257" name="Rectangle 1080">
                  <a:extLst>
                    <a:ext uri="{FF2B5EF4-FFF2-40B4-BE49-F238E27FC236}">
                      <a16:creationId xmlns:a16="http://schemas.microsoft.com/office/drawing/2014/main" id="{6A781DCD-18E0-42DF-B5E3-4B5786DC6722}"/>
                    </a:ext>
                  </a:extLst>
                </p:cNvPr>
                <p:cNvSpPr>
                  <a:spLocks noChangeAspect="1" noChangeArrowheads="1"/>
                </p:cNvSpPr>
                <p:nvPr/>
              </p:nvSpPr>
              <p:spPr bwMode="gray">
                <a:xfrm>
                  <a:off x="1368" y="1827"/>
                  <a:ext cx="31" cy="24"/>
                </a:xfrm>
                <a:prstGeom prst="rect">
                  <a:avLst/>
                </a:prstGeom>
                <a:solidFill>
                  <a:srgbClr val="ACACAC"/>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endParaRPr lang="ja-JP" altLang="en-US">
                    <a:latin typeface="Meiryo UI" panose="020B0604030504040204" pitchFamily="50" charset="-128"/>
                    <a:ea typeface="Meiryo UI" panose="020B0604030504040204" pitchFamily="50" charset="-128"/>
                  </a:endParaRPr>
                </a:p>
              </p:txBody>
            </p:sp>
            <p:sp>
              <p:nvSpPr>
                <p:cNvPr id="258" name="Rectangle 1081">
                  <a:extLst>
                    <a:ext uri="{FF2B5EF4-FFF2-40B4-BE49-F238E27FC236}">
                      <a16:creationId xmlns:a16="http://schemas.microsoft.com/office/drawing/2014/main" id="{5BA079C5-C12C-465D-A149-30040FFBB3AB}"/>
                    </a:ext>
                  </a:extLst>
                </p:cNvPr>
                <p:cNvSpPr>
                  <a:spLocks noChangeAspect="1" noChangeArrowheads="1"/>
                </p:cNvSpPr>
                <p:nvPr/>
              </p:nvSpPr>
              <p:spPr bwMode="gray">
                <a:xfrm>
                  <a:off x="1420" y="1827"/>
                  <a:ext cx="29" cy="24"/>
                </a:xfrm>
                <a:prstGeom prst="rect">
                  <a:avLst/>
                </a:prstGeom>
                <a:solidFill>
                  <a:srgbClr val="ACACAC"/>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endParaRPr lang="ja-JP" altLang="en-US">
                    <a:latin typeface="Meiryo UI" panose="020B0604030504040204" pitchFamily="50" charset="-128"/>
                    <a:ea typeface="Meiryo UI" panose="020B0604030504040204" pitchFamily="50" charset="-128"/>
                  </a:endParaRPr>
                </a:p>
              </p:txBody>
            </p:sp>
            <p:sp>
              <p:nvSpPr>
                <p:cNvPr id="259" name="Rectangle 1082">
                  <a:extLst>
                    <a:ext uri="{FF2B5EF4-FFF2-40B4-BE49-F238E27FC236}">
                      <a16:creationId xmlns:a16="http://schemas.microsoft.com/office/drawing/2014/main" id="{D4FA253F-CC36-4F16-B35F-E54D27A2D730}"/>
                    </a:ext>
                  </a:extLst>
                </p:cNvPr>
                <p:cNvSpPr>
                  <a:spLocks noChangeAspect="1" noChangeArrowheads="1"/>
                </p:cNvSpPr>
                <p:nvPr/>
              </p:nvSpPr>
              <p:spPr bwMode="gray">
                <a:xfrm>
                  <a:off x="1316" y="1869"/>
                  <a:ext cx="31" cy="24"/>
                </a:xfrm>
                <a:prstGeom prst="rect">
                  <a:avLst/>
                </a:prstGeom>
                <a:solidFill>
                  <a:srgbClr val="ACACAC"/>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endParaRPr lang="ja-JP" altLang="en-US">
                    <a:latin typeface="Meiryo UI" panose="020B0604030504040204" pitchFamily="50" charset="-128"/>
                    <a:ea typeface="Meiryo UI" panose="020B0604030504040204" pitchFamily="50" charset="-128"/>
                  </a:endParaRPr>
                </a:p>
              </p:txBody>
            </p:sp>
            <p:sp>
              <p:nvSpPr>
                <p:cNvPr id="260" name="Rectangle 1083">
                  <a:extLst>
                    <a:ext uri="{FF2B5EF4-FFF2-40B4-BE49-F238E27FC236}">
                      <a16:creationId xmlns:a16="http://schemas.microsoft.com/office/drawing/2014/main" id="{8F747382-7D0D-4941-8228-33B302F5731C}"/>
                    </a:ext>
                  </a:extLst>
                </p:cNvPr>
                <p:cNvSpPr>
                  <a:spLocks noChangeAspect="1" noChangeArrowheads="1"/>
                </p:cNvSpPr>
                <p:nvPr/>
              </p:nvSpPr>
              <p:spPr bwMode="gray">
                <a:xfrm>
                  <a:off x="1368" y="1869"/>
                  <a:ext cx="31" cy="24"/>
                </a:xfrm>
                <a:prstGeom prst="rect">
                  <a:avLst/>
                </a:prstGeom>
                <a:solidFill>
                  <a:srgbClr val="ACACAC"/>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endParaRPr lang="ja-JP" altLang="en-US">
                    <a:latin typeface="Meiryo UI" panose="020B0604030504040204" pitchFamily="50" charset="-128"/>
                    <a:ea typeface="Meiryo UI" panose="020B0604030504040204" pitchFamily="50" charset="-128"/>
                  </a:endParaRPr>
                </a:p>
              </p:txBody>
            </p:sp>
            <p:sp>
              <p:nvSpPr>
                <p:cNvPr id="261" name="Rectangle 1084">
                  <a:extLst>
                    <a:ext uri="{FF2B5EF4-FFF2-40B4-BE49-F238E27FC236}">
                      <a16:creationId xmlns:a16="http://schemas.microsoft.com/office/drawing/2014/main" id="{B6560FCA-F5F0-4D85-AE0C-ECBC01E50848}"/>
                    </a:ext>
                  </a:extLst>
                </p:cNvPr>
                <p:cNvSpPr>
                  <a:spLocks noChangeAspect="1" noChangeArrowheads="1"/>
                </p:cNvSpPr>
                <p:nvPr/>
              </p:nvSpPr>
              <p:spPr bwMode="gray">
                <a:xfrm>
                  <a:off x="1420" y="1869"/>
                  <a:ext cx="29" cy="24"/>
                </a:xfrm>
                <a:prstGeom prst="rect">
                  <a:avLst/>
                </a:prstGeom>
                <a:solidFill>
                  <a:srgbClr val="ACACAC"/>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endParaRPr lang="ja-JP" altLang="en-US">
                    <a:latin typeface="Meiryo UI" panose="020B0604030504040204" pitchFamily="50" charset="-128"/>
                    <a:ea typeface="Meiryo UI" panose="020B0604030504040204" pitchFamily="50" charset="-128"/>
                  </a:endParaRPr>
                </a:p>
              </p:txBody>
            </p:sp>
            <p:sp>
              <p:nvSpPr>
                <p:cNvPr id="262" name="Rectangle 1085">
                  <a:extLst>
                    <a:ext uri="{FF2B5EF4-FFF2-40B4-BE49-F238E27FC236}">
                      <a16:creationId xmlns:a16="http://schemas.microsoft.com/office/drawing/2014/main" id="{94CE573A-8609-4FEC-BBB1-A5A9C8AA8877}"/>
                    </a:ext>
                  </a:extLst>
                </p:cNvPr>
                <p:cNvSpPr>
                  <a:spLocks noChangeAspect="1" noChangeArrowheads="1"/>
                </p:cNvSpPr>
                <p:nvPr/>
              </p:nvSpPr>
              <p:spPr bwMode="gray">
                <a:xfrm>
                  <a:off x="1316" y="1912"/>
                  <a:ext cx="31" cy="26"/>
                </a:xfrm>
                <a:prstGeom prst="rect">
                  <a:avLst/>
                </a:prstGeom>
                <a:solidFill>
                  <a:srgbClr val="ACACAC"/>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endParaRPr lang="ja-JP" altLang="en-US">
                    <a:latin typeface="Meiryo UI" panose="020B0604030504040204" pitchFamily="50" charset="-128"/>
                    <a:ea typeface="Meiryo UI" panose="020B0604030504040204" pitchFamily="50" charset="-128"/>
                  </a:endParaRPr>
                </a:p>
              </p:txBody>
            </p:sp>
            <p:sp>
              <p:nvSpPr>
                <p:cNvPr id="263" name="Rectangle 1086">
                  <a:extLst>
                    <a:ext uri="{FF2B5EF4-FFF2-40B4-BE49-F238E27FC236}">
                      <a16:creationId xmlns:a16="http://schemas.microsoft.com/office/drawing/2014/main" id="{57F7F3C2-705D-4045-8A87-6CA0EB055E71}"/>
                    </a:ext>
                  </a:extLst>
                </p:cNvPr>
                <p:cNvSpPr>
                  <a:spLocks noChangeAspect="1" noChangeArrowheads="1"/>
                </p:cNvSpPr>
                <p:nvPr/>
              </p:nvSpPr>
              <p:spPr bwMode="gray">
                <a:xfrm>
                  <a:off x="1368" y="1912"/>
                  <a:ext cx="31" cy="26"/>
                </a:xfrm>
                <a:prstGeom prst="rect">
                  <a:avLst/>
                </a:prstGeom>
                <a:solidFill>
                  <a:srgbClr val="ACACAC"/>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endParaRPr lang="ja-JP" altLang="en-US">
                    <a:latin typeface="Meiryo UI" panose="020B0604030504040204" pitchFamily="50" charset="-128"/>
                    <a:ea typeface="Meiryo UI" panose="020B0604030504040204" pitchFamily="50" charset="-128"/>
                  </a:endParaRPr>
                </a:p>
              </p:txBody>
            </p:sp>
            <p:sp>
              <p:nvSpPr>
                <p:cNvPr id="264" name="Rectangle 1087">
                  <a:extLst>
                    <a:ext uri="{FF2B5EF4-FFF2-40B4-BE49-F238E27FC236}">
                      <a16:creationId xmlns:a16="http://schemas.microsoft.com/office/drawing/2014/main" id="{A19CD5D8-0619-4478-BF72-48836B49FDFD}"/>
                    </a:ext>
                  </a:extLst>
                </p:cNvPr>
                <p:cNvSpPr>
                  <a:spLocks noChangeAspect="1" noChangeArrowheads="1"/>
                </p:cNvSpPr>
                <p:nvPr/>
              </p:nvSpPr>
              <p:spPr bwMode="gray">
                <a:xfrm>
                  <a:off x="1420" y="1912"/>
                  <a:ext cx="29" cy="26"/>
                </a:xfrm>
                <a:prstGeom prst="rect">
                  <a:avLst/>
                </a:prstGeom>
                <a:solidFill>
                  <a:srgbClr val="ACACAC"/>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endParaRPr lang="ja-JP" altLang="en-US">
                    <a:latin typeface="Meiryo UI" panose="020B0604030504040204" pitchFamily="50" charset="-128"/>
                    <a:ea typeface="Meiryo UI" panose="020B0604030504040204" pitchFamily="50" charset="-128"/>
                  </a:endParaRPr>
                </a:p>
              </p:txBody>
            </p:sp>
            <p:sp>
              <p:nvSpPr>
                <p:cNvPr id="265" name="Rectangle 1088">
                  <a:extLst>
                    <a:ext uri="{FF2B5EF4-FFF2-40B4-BE49-F238E27FC236}">
                      <a16:creationId xmlns:a16="http://schemas.microsoft.com/office/drawing/2014/main" id="{2BAAEE38-543D-4084-9C74-021EC09CE9A0}"/>
                    </a:ext>
                  </a:extLst>
                </p:cNvPr>
                <p:cNvSpPr>
                  <a:spLocks noChangeAspect="1" noChangeArrowheads="1"/>
                </p:cNvSpPr>
                <p:nvPr/>
              </p:nvSpPr>
              <p:spPr bwMode="gray">
                <a:xfrm>
                  <a:off x="1215" y="1699"/>
                  <a:ext cx="28" cy="24"/>
                </a:xfrm>
                <a:prstGeom prst="rect">
                  <a:avLst/>
                </a:prstGeom>
                <a:solidFill>
                  <a:srgbClr val="ACACAC"/>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endParaRPr lang="ja-JP" altLang="en-US">
                    <a:latin typeface="Meiryo UI" panose="020B0604030504040204" pitchFamily="50" charset="-128"/>
                    <a:ea typeface="Meiryo UI" panose="020B0604030504040204" pitchFamily="50" charset="-128"/>
                  </a:endParaRPr>
                </a:p>
              </p:txBody>
            </p:sp>
            <p:sp>
              <p:nvSpPr>
                <p:cNvPr id="266" name="Rectangle 1089">
                  <a:extLst>
                    <a:ext uri="{FF2B5EF4-FFF2-40B4-BE49-F238E27FC236}">
                      <a16:creationId xmlns:a16="http://schemas.microsoft.com/office/drawing/2014/main" id="{564712DC-95FB-462F-8FCE-36ED487CE9FD}"/>
                    </a:ext>
                  </a:extLst>
                </p:cNvPr>
                <p:cNvSpPr>
                  <a:spLocks noChangeAspect="1" noChangeArrowheads="1"/>
                </p:cNvSpPr>
                <p:nvPr/>
              </p:nvSpPr>
              <p:spPr bwMode="gray">
                <a:xfrm>
                  <a:off x="1267" y="1699"/>
                  <a:ext cx="28" cy="24"/>
                </a:xfrm>
                <a:prstGeom prst="rect">
                  <a:avLst/>
                </a:prstGeom>
                <a:solidFill>
                  <a:srgbClr val="ACACAC"/>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endParaRPr lang="ja-JP" altLang="en-US">
                    <a:latin typeface="Meiryo UI" panose="020B0604030504040204" pitchFamily="50" charset="-128"/>
                    <a:ea typeface="Meiryo UI" panose="020B0604030504040204" pitchFamily="50" charset="-128"/>
                  </a:endParaRPr>
                </a:p>
              </p:txBody>
            </p:sp>
            <p:sp>
              <p:nvSpPr>
                <p:cNvPr id="267" name="Rectangle 1090">
                  <a:extLst>
                    <a:ext uri="{FF2B5EF4-FFF2-40B4-BE49-F238E27FC236}">
                      <a16:creationId xmlns:a16="http://schemas.microsoft.com/office/drawing/2014/main" id="{88ABDF2A-169C-4087-A7FC-5394CA5497A2}"/>
                    </a:ext>
                  </a:extLst>
                </p:cNvPr>
                <p:cNvSpPr>
                  <a:spLocks noChangeAspect="1" noChangeArrowheads="1"/>
                </p:cNvSpPr>
                <p:nvPr/>
              </p:nvSpPr>
              <p:spPr bwMode="gray">
                <a:xfrm>
                  <a:off x="1215" y="1742"/>
                  <a:ext cx="28" cy="23"/>
                </a:xfrm>
                <a:prstGeom prst="rect">
                  <a:avLst/>
                </a:prstGeom>
                <a:solidFill>
                  <a:srgbClr val="ACACAC"/>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endParaRPr lang="ja-JP" altLang="en-US">
                    <a:latin typeface="Meiryo UI" panose="020B0604030504040204" pitchFamily="50" charset="-128"/>
                    <a:ea typeface="Meiryo UI" panose="020B0604030504040204" pitchFamily="50" charset="-128"/>
                  </a:endParaRPr>
                </a:p>
              </p:txBody>
            </p:sp>
            <p:sp>
              <p:nvSpPr>
                <p:cNvPr id="268" name="Rectangle 1091">
                  <a:extLst>
                    <a:ext uri="{FF2B5EF4-FFF2-40B4-BE49-F238E27FC236}">
                      <a16:creationId xmlns:a16="http://schemas.microsoft.com/office/drawing/2014/main" id="{EE07F776-5016-45F6-8DD6-8EBBE9B87A12}"/>
                    </a:ext>
                  </a:extLst>
                </p:cNvPr>
                <p:cNvSpPr>
                  <a:spLocks noChangeAspect="1" noChangeArrowheads="1"/>
                </p:cNvSpPr>
                <p:nvPr/>
              </p:nvSpPr>
              <p:spPr bwMode="gray">
                <a:xfrm>
                  <a:off x="1267" y="1742"/>
                  <a:ext cx="28" cy="23"/>
                </a:xfrm>
                <a:prstGeom prst="rect">
                  <a:avLst/>
                </a:prstGeom>
                <a:solidFill>
                  <a:srgbClr val="ACACAC"/>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endParaRPr lang="ja-JP" altLang="en-US">
                    <a:latin typeface="Meiryo UI" panose="020B0604030504040204" pitchFamily="50" charset="-128"/>
                    <a:ea typeface="Meiryo UI" panose="020B0604030504040204" pitchFamily="50" charset="-128"/>
                  </a:endParaRPr>
                </a:p>
              </p:txBody>
            </p:sp>
            <p:sp>
              <p:nvSpPr>
                <p:cNvPr id="269" name="Rectangle 1092">
                  <a:extLst>
                    <a:ext uri="{FF2B5EF4-FFF2-40B4-BE49-F238E27FC236}">
                      <a16:creationId xmlns:a16="http://schemas.microsoft.com/office/drawing/2014/main" id="{0F5E9715-80B8-4B93-9E53-CDF163ABE020}"/>
                    </a:ext>
                  </a:extLst>
                </p:cNvPr>
                <p:cNvSpPr>
                  <a:spLocks noChangeAspect="1" noChangeArrowheads="1"/>
                </p:cNvSpPr>
                <p:nvPr/>
              </p:nvSpPr>
              <p:spPr bwMode="gray">
                <a:xfrm>
                  <a:off x="1215" y="1784"/>
                  <a:ext cx="28" cy="24"/>
                </a:xfrm>
                <a:prstGeom prst="rect">
                  <a:avLst/>
                </a:prstGeom>
                <a:solidFill>
                  <a:srgbClr val="ACACAC"/>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endParaRPr lang="ja-JP" altLang="en-US">
                    <a:latin typeface="Meiryo UI" panose="020B0604030504040204" pitchFamily="50" charset="-128"/>
                    <a:ea typeface="Meiryo UI" panose="020B0604030504040204" pitchFamily="50" charset="-128"/>
                  </a:endParaRPr>
                </a:p>
              </p:txBody>
            </p:sp>
            <p:sp>
              <p:nvSpPr>
                <p:cNvPr id="270" name="Rectangle 1093">
                  <a:extLst>
                    <a:ext uri="{FF2B5EF4-FFF2-40B4-BE49-F238E27FC236}">
                      <a16:creationId xmlns:a16="http://schemas.microsoft.com/office/drawing/2014/main" id="{D456845B-E3FA-4435-AB5F-02EDB7EFB252}"/>
                    </a:ext>
                  </a:extLst>
                </p:cNvPr>
                <p:cNvSpPr>
                  <a:spLocks noChangeAspect="1" noChangeArrowheads="1"/>
                </p:cNvSpPr>
                <p:nvPr/>
              </p:nvSpPr>
              <p:spPr bwMode="gray">
                <a:xfrm>
                  <a:off x="1267" y="1784"/>
                  <a:ext cx="28" cy="24"/>
                </a:xfrm>
                <a:prstGeom prst="rect">
                  <a:avLst/>
                </a:prstGeom>
                <a:solidFill>
                  <a:srgbClr val="ACACAC"/>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endParaRPr lang="ja-JP" altLang="en-US">
                    <a:latin typeface="Meiryo UI" panose="020B0604030504040204" pitchFamily="50" charset="-128"/>
                    <a:ea typeface="Meiryo UI" panose="020B0604030504040204" pitchFamily="50" charset="-128"/>
                  </a:endParaRPr>
                </a:p>
              </p:txBody>
            </p:sp>
            <p:sp>
              <p:nvSpPr>
                <p:cNvPr id="271" name="Rectangle 1094">
                  <a:extLst>
                    <a:ext uri="{FF2B5EF4-FFF2-40B4-BE49-F238E27FC236}">
                      <a16:creationId xmlns:a16="http://schemas.microsoft.com/office/drawing/2014/main" id="{32318C6C-2D68-4F64-9F9D-47DB58DC38ED}"/>
                    </a:ext>
                  </a:extLst>
                </p:cNvPr>
                <p:cNvSpPr>
                  <a:spLocks noChangeAspect="1" noChangeArrowheads="1"/>
                </p:cNvSpPr>
                <p:nvPr/>
              </p:nvSpPr>
              <p:spPr bwMode="gray">
                <a:xfrm>
                  <a:off x="1215" y="1827"/>
                  <a:ext cx="28" cy="24"/>
                </a:xfrm>
                <a:prstGeom prst="rect">
                  <a:avLst/>
                </a:prstGeom>
                <a:solidFill>
                  <a:srgbClr val="ACACAC"/>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endParaRPr lang="ja-JP" altLang="en-US">
                    <a:latin typeface="Meiryo UI" panose="020B0604030504040204" pitchFamily="50" charset="-128"/>
                    <a:ea typeface="Meiryo UI" panose="020B0604030504040204" pitchFamily="50" charset="-128"/>
                  </a:endParaRPr>
                </a:p>
              </p:txBody>
            </p:sp>
            <p:sp>
              <p:nvSpPr>
                <p:cNvPr id="272" name="Rectangle 1095">
                  <a:extLst>
                    <a:ext uri="{FF2B5EF4-FFF2-40B4-BE49-F238E27FC236}">
                      <a16:creationId xmlns:a16="http://schemas.microsoft.com/office/drawing/2014/main" id="{2F1B34E4-462D-46AB-A439-7ABE2643EE0A}"/>
                    </a:ext>
                  </a:extLst>
                </p:cNvPr>
                <p:cNvSpPr>
                  <a:spLocks noChangeAspect="1" noChangeArrowheads="1"/>
                </p:cNvSpPr>
                <p:nvPr/>
              </p:nvSpPr>
              <p:spPr bwMode="gray">
                <a:xfrm>
                  <a:off x="1267" y="1827"/>
                  <a:ext cx="28" cy="24"/>
                </a:xfrm>
                <a:prstGeom prst="rect">
                  <a:avLst/>
                </a:prstGeom>
                <a:solidFill>
                  <a:srgbClr val="ACACAC"/>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endParaRPr lang="ja-JP" altLang="en-US">
                    <a:latin typeface="Meiryo UI" panose="020B0604030504040204" pitchFamily="50" charset="-128"/>
                    <a:ea typeface="Meiryo UI" panose="020B0604030504040204" pitchFamily="50" charset="-128"/>
                  </a:endParaRPr>
                </a:p>
              </p:txBody>
            </p:sp>
            <p:sp>
              <p:nvSpPr>
                <p:cNvPr id="273" name="Rectangle 1096">
                  <a:extLst>
                    <a:ext uri="{FF2B5EF4-FFF2-40B4-BE49-F238E27FC236}">
                      <a16:creationId xmlns:a16="http://schemas.microsoft.com/office/drawing/2014/main" id="{786348DD-C6EC-4394-8CFD-5AA19E2B5B7C}"/>
                    </a:ext>
                  </a:extLst>
                </p:cNvPr>
                <p:cNvSpPr>
                  <a:spLocks noChangeAspect="1" noChangeArrowheads="1"/>
                </p:cNvSpPr>
                <p:nvPr/>
              </p:nvSpPr>
              <p:spPr bwMode="gray">
                <a:xfrm>
                  <a:off x="1215" y="1869"/>
                  <a:ext cx="28" cy="24"/>
                </a:xfrm>
                <a:prstGeom prst="rect">
                  <a:avLst/>
                </a:prstGeom>
                <a:solidFill>
                  <a:srgbClr val="ACACAC"/>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endParaRPr lang="ja-JP" altLang="en-US">
                    <a:latin typeface="Meiryo UI" panose="020B0604030504040204" pitchFamily="50" charset="-128"/>
                    <a:ea typeface="Meiryo UI" panose="020B0604030504040204" pitchFamily="50" charset="-128"/>
                  </a:endParaRPr>
                </a:p>
              </p:txBody>
            </p:sp>
            <p:sp>
              <p:nvSpPr>
                <p:cNvPr id="274" name="Rectangle 1097">
                  <a:extLst>
                    <a:ext uri="{FF2B5EF4-FFF2-40B4-BE49-F238E27FC236}">
                      <a16:creationId xmlns:a16="http://schemas.microsoft.com/office/drawing/2014/main" id="{980B85B6-72A1-4D7C-8F3B-414B67872995}"/>
                    </a:ext>
                  </a:extLst>
                </p:cNvPr>
                <p:cNvSpPr>
                  <a:spLocks noChangeAspect="1" noChangeArrowheads="1"/>
                </p:cNvSpPr>
                <p:nvPr/>
              </p:nvSpPr>
              <p:spPr bwMode="gray">
                <a:xfrm>
                  <a:off x="1267" y="1869"/>
                  <a:ext cx="28" cy="24"/>
                </a:xfrm>
                <a:prstGeom prst="rect">
                  <a:avLst/>
                </a:prstGeom>
                <a:solidFill>
                  <a:srgbClr val="ACACAC"/>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endParaRPr lang="ja-JP" altLang="en-US">
                    <a:latin typeface="Meiryo UI" panose="020B0604030504040204" pitchFamily="50" charset="-128"/>
                    <a:ea typeface="Meiryo UI" panose="020B0604030504040204" pitchFamily="50" charset="-128"/>
                  </a:endParaRPr>
                </a:p>
              </p:txBody>
            </p:sp>
            <p:sp>
              <p:nvSpPr>
                <p:cNvPr id="275" name="Rectangle 1098">
                  <a:extLst>
                    <a:ext uri="{FF2B5EF4-FFF2-40B4-BE49-F238E27FC236}">
                      <a16:creationId xmlns:a16="http://schemas.microsoft.com/office/drawing/2014/main" id="{12BBE878-7645-4D57-ABC8-7BE94E4001B0}"/>
                    </a:ext>
                  </a:extLst>
                </p:cNvPr>
                <p:cNvSpPr>
                  <a:spLocks noChangeAspect="1" noChangeArrowheads="1"/>
                </p:cNvSpPr>
                <p:nvPr/>
              </p:nvSpPr>
              <p:spPr bwMode="gray">
                <a:xfrm>
                  <a:off x="1215" y="1912"/>
                  <a:ext cx="28" cy="26"/>
                </a:xfrm>
                <a:prstGeom prst="rect">
                  <a:avLst/>
                </a:prstGeom>
                <a:solidFill>
                  <a:srgbClr val="ACACAC"/>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endParaRPr lang="ja-JP" altLang="en-US">
                    <a:latin typeface="Meiryo UI" panose="020B0604030504040204" pitchFamily="50" charset="-128"/>
                    <a:ea typeface="Meiryo UI" panose="020B0604030504040204" pitchFamily="50" charset="-128"/>
                  </a:endParaRPr>
                </a:p>
              </p:txBody>
            </p:sp>
            <p:sp>
              <p:nvSpPr>
                <p:cNvPr id="276" name="Rectangle 1099">
                  <a:extLst>
                    <a:ext uri="{FF2B5EF4-FFF2-40B4-BE49-F238E27FC236}">
                      <a16:creationId xmlns:a16="http://schemas.microsoft.com/office/drawing/2014/main" id="{051E11E5-FE09-4CE6-ADC5-FAF50574999B}"/>
                    </a:ext>
                  </a:extLst>
                </p:cNvPr>
                <p:cNvSpPr>
                  <a:spLocks noChangeAspect="1" noChangeArrowheads="1"/>
                </p:cNvSpPr>
                <p:nvPr/>
              </p:nvSpPr>
              <p:spPr bwMode="gray">
                <a:xfrm>
                  <a:off x="1267" y="1912"/>
                  <a:ext cx="28" cy="26"/>
                </a:xfrm>
                <a:prstGeom prst="rect">
                  <a:avLst/>
                </a:prstGeom>
                <a:solidFill>
                  <a:srgbClr val="ACACAC"/>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endParaRPr lang="ja-JP" altLang="en-US">
                    <a:latin typeface="Meiryo UI" panose="020B0604030504040204" pitchFamily="50" charset="-128"/>
                    <a:ea typeface="Meiryo UI" panose="020B0604030504040204" pitchFamily="50" charset="-128"/>
                  </a:endParaRPr>
                </a:p>
              </p:txBody>
            </p:sp>
            <p:sp>
              <p:nvSpPr>
                <p:cNvPr id="277" name="Freeform 1100">
                  <a:extLst>
                    <a:ext uri="{FF2B5EF4-FFF2-40B4-BE49-F238E27FC236}">
                      <a16:creationId xmlns:a16="http://schemas.microsoft.com/office/drawing/2014/main" id="{0AC568E5-ABAC-4EA8-B132-6266034A89C1}"/>
                    </a:ext>
                  </a:extLst>
                </p:cNvPr>
                <p:cNvSpPr>
                  <a:spLocks noChangeAspect="1"/>
                </p:cNvSpPr>
                <p:nvPr/>
              </p:nvSpPr>
              <p:spPr bwMode="gray">
                <a:xfrm>
                  <a:off x="1446" y="1806"/>
                  <a:ext cx="3" cy="2"/>
                </a:xfrm>
                <a:custGeom>
                  <a:avLst/>
                  <a:gdLst>
                    <a:gd name="T0" fmla="*/ 3 w 3"/>
                    <a:gd name="T1" fmla="*/ 0 h 2"/>
                    <a:gd name="T2" fmla="*/ 0 w 3"/>
                    <a:gd name="T3" fmla="*/ 2 h 2"/>
                    <a:gd name="T4" fmla="*/ 3 w 3"/>
                    <a:gd name="T5" fmla="*/ 2 h 2"/>
                    <a:gd name="T6" fmla="*/ 3 w 3"/>
                    <a:gd name="T7" fmla="*/ 0 h 2"/>
                  </a:gdLst>
                  <a:ahLst/>
                  <a:cxnLst>
                    <a:cxn ang="0">
                      <a:pos x="T0" y="T1"/>
                    </a:cxn>
                    <a:cxn ang="0">
                      <a:pos x="T2" y="T3"/>
                    </a:cxn>
                    <a:cxn ang="0">
                      <a:pos x="T4" y="T5"/>
                    </a:cxn>
                    <a:cxn ang="0">
                      <a:pos x="T6" y="T7"/>
                    </a:cxn>
                  </a:cxnLst>
                  <a:rect l="0" t="0" r="r" b="b"/>
                  <a:pathLst>
                    <a:path w="3" h="2">
                      <a:moveTo>
                        <a:pt x="3" y="0"/>
                      </a:moveTo>
                      <a:lnTo>
                        <a:pt x="0" y="2"/>
                      </a:lnTo>
                      <a:lnTo>
                        <a:pt x="3" y="2"/>
                      </a:lnTo>
                      <a:lnTo>
                        <a:pt x="3" y="0"/>
                      </a:lnTo>
                      <a:close/>
                    </a:path>
                  </a:pathLst>
                </a:custGeom>
                <a:solidFill>
                  <a:srgbClr val="ACACAC"/>
                </a:solidFill>
                <a:ln>
                  <a:noFill/>
                </a:ln>
                <a:effectLst/>
                <a:extLst>
                  <a:ext uri="{91240B29-F687-4F45-9708-019B960494DF}">
                    <a14:hiddenLine xmlns:a14="http://schemas.microsoft.com/office/drawing/2010/main" w="9525" cap="flat" cmpd="sng">
                      <a:solidFill>
                        <a:schemeClr val="tx1"/>
                      </a:solidFill>
                      <a:prstDash val="solid"/>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endParaRPr lang="ja-JP" altLang="en-US">
                    <a:latin typeface="Meiryo UI" panose="020B0604030504040204" pitchFamily="50" charset="-128"/>
                    <a:ea typeface="Meiryo UI" panose="020B0604030504040204" pitchFamily="50" charset="-128"/>
                  </a:endParaRPr>
                </a:p>
              </p:txBody>
            </p:sp>
          </p:grpSp>
          <p:grpSp>
            <p:nvGrpSpPr>
              <p:cNvPr id="185" name="Group 1101">
                <a:extLst>
                  <a:ext uri="{FF2B5EF4-FFF2-40B4-BE49-F238E27FC236}">
                    <a16:creationId xmlns:a16="http://schemas.microsoft.com/office/drawing/2014/main" id="{640650CD-130F-4D65-B9EF-3E009D72D0A3}"/>
                  </a:ext>
                </a:extLst>
              </p:cNvPr>
              <p:cNvGrpSpPr>
                <a:grpSpLocks noChangeAspect="1"/>
              </p:cNvGrpSpPr>
              <p:nvPr/>
            </p:nvGrpSpPr>
            <p:grpSpPr bwMode="auto">
              <a:xfrm>
                <a:off x="1215" y="1699"/>
                <a:ext cx="441" cy="239"/>
                <a:chOff x="1596" y="3491"/>
                <a:chExt cx="441" cy="239"/>
              </a:xfrm>
            </p:grpSpPr>
            <p:sp>
              <p:nvSpPr>
                <p:cNvPr id="186" name="Freeform 1102">
                  <a:extLst>
                    <a:ext uri="{FF2B5EF4-FFF2-40B4-BE49-F238E27FC236}">
                      <a16:creationId xmlns:a16="http://schemas.microsoft.com/office/drawing/2014/main" id="{E3FC223C-117E-4F5C-8216-543D66B008F4}"/>
                    </a:ext>
                  </a:extLst>
                </p:cNvPr>
                <p:cNvSpPr>
                  <a:spLocks noChangeAspect="1"/>
                </p:cNvSpPr>
                <p:nvPr/>
              </p:nvSpPr>
              <p:spPr bwMode="gray">
                <a:xfrm>
                  <a:off x="2028" y="3548"/>
                  <a:ext cx="9" cy="9"/>
                </a:xfrm>
                <a:custGeom>
                  <a:avLst/>
                  <a:gdLst>
                    <a:gd name="T0" fmla="*/ 9 w 9"/>
                    <a:gd name="T1" fmla="*/ 0 h 9"/>
                    <a:gd name="T2" fmla="*/ 0 w 9"/>
                    <a:gd name="T3" fmla="*/ 9 h 9"/>
                    <a:gd name="T4" fmla="*/ 9 w 9"/>
                    <a:gd name="T5" fmla="*/ 9 h 9"/>
                    <a:gd name="T6" fmla="*/ 9 w 9"/>
                    <a:gd name="T7" fmla="*/ 0 h 9"/>
                  </a:gdLst>
                  <a:ahLst/>
                  <a:cxnLst>
                    <a:cxn ang="0">
                      <a:pos x="T0" y="T1"/>
                    </a:cxn>
                    <a:cxn ang="0">
                      <a:pos x="T2" y="T3"/>
                    </a:cxn>
                    <a:cxn ang="0">
                      <a:pos x="T4" y="T5"/>
                    </a:cxn>
                    <a:cxn ang="0">
                      <a:pos x="T6" y="T7"/>
                    </a:cxn>
                  </a:cxnLst>
                  <a:rect l="0" t="0" r="r" b="b"/>
                  <a:pathLst>
                    <a:path w="9" h="9">
                      <a:moveTo>
                        <a:pt x="9" y="0"/>
                      </a:moveTo>
                      <a:lnTo>
                        <a:pt x="0" y="9"/>
                      </a:lnTo>
                      <a:lnTo>
                        <a:pt x="9" y="9"/>
                      </a:lnTo>
                      <a:lnTo>
                        <a:pt x="9" y="0"/>
                      </a:lnTo>
                      <a:close/>
                    </a:path>
                  </a:pathLst>
                </a:custGeom>
                <a:solidFill>
                  <a:srgbClr val="E1E1E1"/>
                </a:solidFill>
                <a:ln>
                  <a:noFill/>
                </a:ln>
                <a:effectLst/>
                <a:extLst>
                  <a:ext uri="{91240B29-F687-4F45-9708-019B960494DF}">
                    <a14:hiddenLine xmlns:a14="http://schemas.microsoft.com/office/drawing/2010/main" w="9525" cap="flat" cmpd="sng">
                      <a:solidFill>
                        <a:schemeClr val="tx1"/>
                      </a:solidFill>
                      <a:prstDash val="solid"/>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endParaRPr lang="ja-JP" altLang="en-US">
                    <a:latin typeface="Meiryo UI" panose="020B0604030504040204" pitchFamily="50" charset="-128"/>
                    <a:ea typeface="Meiryo UI" panose="020B0604030504040204" pitchFamily="50" charset="-128"/>
                  </a:endParaRPr>
                </a:p>
              </p:txBody>
            </p:sp>
            <p:sp>
              <p:nvSpPr>
                <p:cNvPr id="187" name="Freeform 1103">
                  <a:extLst>
                    <a:ext uri="{FF2B5EF4-FFF2-40B4-BE49-F238E27FC236}">
                      <a16:creationId xmlns:a16="http://schemas.microsoft.com/office/drawing/2014/main" id="{3E3427DE-53EB-4E1E-8B7C-320F021EF5ED}"/>
                    </a:ext>
                  </a:extLst>
                </p:cNvPr>
                <p:cNvSpPr>
                  <a:spLocks noChangeAspect="1"/>
                </p:cNvSpPr>
                <p:nvPr/>
              </p:nvSpPr>
              <p:spPr bwMode="gray">
                <a:xfrm>
                  <a:off x="2007" y="3576"/>
                  <a:ext cx="30" cy="24"/>
                </a:xfrm>
                <a:custGeom>
                  <a:avLst/>
                  <a:gdLst>
                    <a:gd name="T0" fmla="*/ 19 w 30"/>
                    <a:gd name="T1" fmla="*/ 24 h 24"/>
                    <a:gd name="T2" fmla="*/ 30 w 30"/>
                    <a:gd name="T3" fmla="*/ 15 h 24"/>
                    <a:gd name="T4" fmla="*/ 30 w 30"/>
                    <a:gd name="T5" fmla="*/ 0 h 24"/>
                    <a:gd name="T6" fmla="*/ 5 w 30"/>
                    <a:gd name="T7" fmla="*/ 0 h 24"/>
                    <a:gd name="T8" fmla="*/ 0 w 30"/>
                    <a:gd name="T9" fmla="*/ 5 h 24"/>
                    <a:gd name="T10" fmla="*/ 0 w 30"/>
                    <a:gd name="T11" fmla="*/ 24 h 24"/>
                    <a:gd name="T12" fmla="*/ 19 w 30"/>
                    <a:gd name="T13" fmla="*/ 24 h 24"/>
                  </a:gdLst>
                  <a:ahLst/>
                  <a:cxnLst>
                    <a:cxn ang="0">
                      <a:pos x="T0" y="T1"/>
                    </a:cxn>
                    <a:cxn ang="0">
                      <a:pos x="T2" y="T3"/>
                    </a:cxn>
                    <a:cxn ang="0">
                      <a:pos x="T4" y="T5"/>
                    </a:cxn>
                    <a:cxn ang="0">
                      <a:pos x="T6" y="T7"/>
                    </a:cxn>
                    <a:cxn ang="0">
                      <a:pos x="T8" y="T9"/>
                    </a:cxn>
                    <a:cxn ang="0">
                      <a:pos x="T10" y="T11"/>
                    </a:cxn>
                    <a:cxn ang="0">
                      <a:pos x="T12" y="T13"/>
                    </a:cxn>
                  </a:cxnLst>
                  <a:rect l="0" t="0" r="r" b="b"/>
                  <a:pathLst>
                    <a:path w="30" h="24">
                      <a:moveTo>
                        <a:pt x="19" y="24"/>
                      </a:moveTo>
                      <a:lnTo>
                        <a:pt x="30" y="15"/>
                      </a:lnTo>
                      <a:lnTo>
                        <a:pt x="30" y="0"/>
                      </a:lnTo>
                      <a:lnTo>
                        <a:pt x="5" y="0"/>
                      </a:lnTo>
                      <a:lnTo>
                        <a:pt x="0" y="5"/>
                      </a:lnTo>
                      <a:lnTo>
                        <a:pt x="0" y="24"/>
                      </a:lnTo>
                      <a:lnTo>
                        <a:pt x="19" y="24"/>
                      </a:lnTo>
                      <a:close/>
                    </a:path>
                  </a:pathLst>
                </a:custGeom>
                <a:solidFill>
                  <a:srgbClr val="E1E1E1"/>
                </a:solidFill>
                <a:ln>
                  <a:noFill/>
                </a:ln>
                <a:effectLst/>
                <a:extLst>
                  <a:ext uri="{91240B29-F687-4F45-9708-019B960494DF}">
                    <a14:hiddenLine xmlns:a14="http://schemas.microsoft.com/office/drawing/2010/main" w="9525" cap="flat" cmpd="sng">
                      <a:solidFill>
                        <a:schemeClr val="tx1"/>
                      </a:solidFill>
                      <a:prstDash val="solid"/>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endParaRPr lang="ja-JP" altLang="en-US">
                    <a:latin typeface="Meiryo UI" panose="020B0604030504040204" pitchFamily="50" charset="-128"/>
                    <a:ea typeface="Meiryo UI" panose="020B0604030504040204" pitchFamily="50" charset="-128"/>
                  </a:endParaRPr>
                </a:p>
              </p:txBody>
            </p:sp>
            <p:sp>
              <p:nvSpPr>
                <p:cNvPr id="188" name="Freeform 1104">
                  <a:extLst>
                    <a:ext uri="{FF2B5EF4-FFF2-40B4-BE49-F238E27FC236}">
                      <a16:creationId xmlns:a16="http://schemas.microsoft.com/office/drawing/2014/main" id="{9E9CDD22-B878-4819-9FEE-C5E47AC13621}"/>
                    </a:ext>
                  </a:extLst>
                </p:cNvPr>
                <p:cNvSpPr>
                  <a:spLocks noChangeAspect="1"/>
                </p:cNvSpPr>
                <p:nvPr/>
              </p:nvSpPr>
              <p:spPr bwMode="gray">
                <a:xfrm>
                  <a:off x="1955" y="3619"/>
                  <a:ext cx="31" cy="24"/>
                </a:xfrm>
                <a:custGeom>
                  <a:avLst/>
                  <a:gdLst>
                    <a:gd name="T0" fmla="*/ 31 w 31"/>
                    <a:gd name="T1" fmla="*/ 24 h 24"/>
                    <a:gd name="T2" fmla="*/ 31 w 31"/>
                    <a:gd name="T3" fmla="*/ 0 h 24"/>
                    <a:gd name="T4" fmla="*/ 16 w 31"/>
                    <a:gd name="T5" fmla="*/ 0 h 24"/>
                    <a:gd name="T6" fmla="*/ 0 w 31"/>
                    <a:gd name="T7" fmla="*/ 19 h 24"/>
                    <a:gd name="T8" fmla="*/ 0 w 31"/>
                    <a:gd name="T9" fmla="*/ 24 h 24"/>
                    <a:gd name="T10" fmla="*/ 31 w 31"/>
                    <a:gd name="T11" fmla="*/ 24 h 24"/>
                  </a:gdLst>
                  <a:ahLst/>
                  <a:cxnLst>
                    <a:cxn ang="0">
                      <a:pos x="T0" y="T1"/>
                    </a:cxn>
                    <a:cxn ang="0">
                      <a:pos x="T2" y="T3"/>
                    </a:cxn>
                    <a:cxn ang="0">
                      <a:pos x="T4" y="T5"/>
                    </a:cxn>
                    <a:cxn ang="0">
                      <a:pos x="T6" y="T7"/>
                    </a:cxn>
                    <a:cxn ang="0">
                      <a:pos x="T8" y="T9"/>
                    </a:cxn>
                    <a:cxn ang="0">
                      <a:pos x="T10" y="T11"/>
                    </a:cxn>
                  </a:cxnLst>
                  <a:rect l="0" t="0" r="r" b="b"/>
                  <a:pathLst>
                    <a:path w="31" h="24">
                      <a:moveTo>
                        <a:pt x="31" y="24"/>
                      </a:moveTo>
                      <a:lnTo>
                        <a:pt x="31" y="0"/>
                      </a:lnTo>
                      <a:lnTo>
                        <a:pt x="16" y="0"/>
                      </a:lnTo>
                      <a:lnTo>
                        <a:pt x="0" y="19"/>
                      </a:lnTo>
                      <a:lnTo>
                        <a:pt x="0" y="24"/>
                      </a:lnTo>
                      <a:lnTo>
                        <a:pt x="31" y="24"/>
                      </a:lnTo>
                      <a:close/>
                    </a:path>
                  </a:pathLst>
                </a:custGeom>
                <a:solidFill>
                  <a:srgbClr val="E1E1E1"/>
                </a:solidFill>
                <a:ln>
                  <a:noFill/>
                </a:ln>
                <a:effectLst/>
                <a:extLst>
                  <a:ext uri="{91240B29-F687-4F45-9708-019B960494DF}">
                    <a14:hiddenLine xmlns:a14="http://schemas.microsoft.com/office/drawing/2010/main" w="9525" cap="flat" cmpd="sng">
                      <a:solidFill>
                        <a:schemeClr val="tx1"/>
                      </a:solidFill>
                      <a:prstDash val="solid"/>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endParaRPr lang="ja-JP" altLang="en-US">
                    <a:latin typeface="Meiryo UI" panose="020B0604030504040204" pitchFamily="50" charset="-128"/>
                    <a:ea typeface="Meiryo UI" panose="020B0604030504040204" pitchFamily="50" charset="-128"/>
                  </a:endParaRPr>
                </a:p>
              </p:txBody>
            </p:sp>
            <p:sp>
              <p:nvSpPr>
                <p:cNvPr id="189" name="Freeform 1105">
                  <a:extLst>
                    <a:ext uri="{FF2B5EF4-FFF2-40B4-BE49-F238E27FC236}">
                      <a16:creationId xmlns:a16="http://schemas.microsoft.com/office/drawing/2014/main" id="{64786303-A360-4FAF-8966-C1AE2A2DBD36}"/>
                    </a:ext>
                  </a:extLst>
                </p:cNvPr>
                <p:cNvSpPr>
                  <a:spLocks noChangeAspect="1"/>
                </p:cNvSpPr>
                <p:nvPr/>
              </p:nvSpPr>
              <p:spPr bwMode="gray">
                <a:xfrm>
                  <a:off x="2007" y="3619"/>
                  <a:ext cx="2" cy="5"/>
                </a:xfrm>
                <a:custGeom>
                  <a:avLst/>
                  <a:gdLst>
                    <a:gd name="T0" fmla="*/ 0 w 2"/>
                    <a:gd name="T1" fmla="*/ 5 h 5"/>
                    <a:gd name="T2" fmla="*/ 2 w 2"/>
                    <a:gd name="T3" fmla="*/ 0 h 5"/>
                    <a:gd name="T4" fmla="*/ 0 w 2"/>
                    <a:gd name="T5" fmla="*/ 0 h 5"/>
                    <a:gd name="T6" fmla="*/ 0 w 2"/>
                    <a:gd name="T7" fmla="*/ 5 h 5"/>
                  </a:gdLst>
                  <a:ahLst/>
                  <a:cxnLst>
                    <a:cxn ang="0">
                      <a:pos x="T0" y="T1"/>
                    </a:cxn>
                    <a:cxn ang="0">
                      <a:pos x="T2" y="T3"/>
                    </a:cxn>
                    <a:cxn ang="0">
                      <a:pos x="T4" y="T5"/>
                    </a:cxn>
                    <a:cxn ang="0">
                      <a:pos x="T6" y="T7"/>
                    </a:cxn>
                  </a:cxnLst>
                  <a:rect l="0" t="0" r="r" b="b"/>
                  <a:pathLst>
                    <a:path w="2" h="5">
                      <a:moveTo>
                        <a:pt x="0" y="5"/>
                      </a:moveTo>
                      <a:lnTo>
                        <a:pt x="2" y="0"/>
                      </a:lnTo>
                      <a:lnTo>
                        <a:pt x="0" y="0"/>
                      </a:lnTo>
                      <a:lnTo>
                        <a:pt x="0" y="5"/>
                      </a:lnTo>
                      <a:close/>
                    </a:path>
                  </a:pathLst>
                </a:custGeom>
                <a:solidFill>
                  <a:srgbClr val="E1E1E1"/>
                </a:solidFill>
                <a:ln>
                  <a:noFill/>
                </a:ln>
                <a:effectLst/>
                <a:extLst>
                  <a:ext uri="{91240B29-F687-4F45-9708-019B960494DF}">
                    <a14:hiddenLine xmlns:a14="http://schemas.microsoft.com/office/drawing/2010/main" w="9525" cap="flat" cmpd="sng">
                      <a:solidFill>
                        <a:schemeClr val="tx1"/>
                      </a:solidFill>
                      <a:prstDash val="solid"/>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endParaRPr lang="ja-JP" altLang="en-US">
                    <a:latin typeface="Meiryo UI" panose="020B0604030504040204" pitchFamily="50" charset="-128"/>
                    <a:ea typeface="Meiryo UI" panose="020B0604030504040204" pitchFamily="50" charset="-128"/>
                  </a:endParaRPr>
                </a:p>
              </p:txBody>
            </p:sp>
            <p:sp>
              <p:nvSpPr>
                <p:cNvPr id="190" name="Freeform 1106">
                  <a:extLst>
                    <a:ext uri="{FF2B5EF4-FFF2-40B4-BE49-F238E27FC236}">
                      <a16:creationId xmlns:a16="http://schemas.microsoft.com/office/drawing/2014/main" id="{C2082EB6-00A8-4306-8211-737999930A44}"/>
                    </a:ext>
                  </a:extLst>
                </p:cNvPr>
                <p:cNvSpPr>
                  <a:spLocks noChangeAspect="1"/>
                </p:cNvSpPr>
                <p:nvPr/>
              </p:nvSpPr>
              <p:spPr bwMode="gray">
                <a:xfrm>
                  <a:off x="1912" y="3661"/>
                  <a:ext cx="22" cy="24"/>
                </a:xfrm>
                <a:custGeom>
                  <a:avLst/>
                  <a:gdLst>
                    <a:gd name="T0" fmla="*/ 22 w 22"/>
                    <a:gd name="T1" fmla="*/ 0 h 24"/>
                    <a:gd name="T2" fmla="*/ 22 w 22"/>
                    <a:gd name="T3" fmla="*/ 0 h 24"/>
                    <a:gd name="T4" fmla="*/ 0 w 22"/>
                    <a:gd name="T5" fmla="*/ 24 h 24"/>
                    <a:gd name="T6" fmla="*/ 22 w 22"/>
                    <a:gd name="T7" fmla="*/ 24 h 24"/>
                    <a:gd name="T8" fmla="*/ 22 w 22"/>
                    <a:gd name="T9" fmla="*/ 0 h 24"/>
                  </a:gdLst>
                  <a:ahLst/>
                  <a:cxnLst>
                    <a:cxn ang="0">
                      <a:pos x="T0" y="T1"/>
                    </a:cxn>
                    <a:cxn ang="0">
                      <a:pos x="T2" y="T3"/>
                    </a:cxn>
                    <a:cxn ang="0">
                      <a:pos x="T4" y="T5"/>
                    </a:cxn>
                    <a:cxn ang="0">
                      <a:pos x="T6" y="T7"/>
                    </a:cxn>
                    <a:cxn ang="0">
                      <a:pos x="T8" y="T9"/>
                    </a:cxn>
                  </a:cxnLst>
                  <a:rect l="0" t="0" r="r" b="b"/>
                  <a:pathLst>
                    <a:path w="22" h="24">
                      <a:moveTo>
                        <a:pt x="22" y="0"/>
                      </a:moveTo>
                      <a:lnTo>
                        <a:pt x="22" y="0"/>
                      </a:lnTo>
                      <a:lnTo>
                        <a:pt x="0" y="24"/>
                      </a:lnTo>
                      <a:lnTo>
                        <a:pt x="22" y="24"/>
                      </a:lnTo>
                      <a:lnTo>
                        <a:pt x="22" y="0"/>
                      </a:lnTo>
                      <a:close/>
                    </a:path>
                  </a:pathLst>
                </a:custGeom>
                <a:solidFill>
                  <a:srgbClr val="E1E1E1"/>
                </a:solidFill>
                <a:ln>
                  <a:noFill/>
                </a:ln>
                <a:effectLst/>
                <a:extLst>
                  <a:ext uri="{91240B29-F687-4F45-9708-019B960494DF}">
                    <a14:hiddenLine xmlns:a14="http://schemas.microsoft.com/office/drawing/2010/main" w="9525" cap="flat" cmpd="sng">
                      <a:solidFill>
                        <a:schemeClr val="tx1"/>
                      </a:solidFill>
                      <a:prstDash val="solid"/>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endParaRPr lang="ja-JP" altLang="en-US">
                    <a:latin typeface="Meiryo UI" panose="020B0604030504040204" pitchFamily="50" charset="-128"/>
                    <a:ea typeface="Meiryo UI" panose="020B0604030504040204" pitchFamily="50" charset="-128"/>
                  </a:endParaRPr>
                </a:p>
              </p:txBody>
            </p:sp>
            <p:sp>
              <p:nvSpPr>
                <p:cNvPr id="191" name="Freeform 1107">
                  <a:extLst>
                    <a:ext uri="{FF2B5EF4-FFF2-40B4-BE49-F238E27FC236}">
                      <a16:creationId xmlns:a16="http://schemas.microsoft.com/office/drawing/2014/main" id="{B5D98BEA-3A73-4EAC-970E-DCA4B02E72A0}"/>
                    </a:ext>
                  </a:extLst>
                </p:cNvPr>
                <p:cNvSpPr>
                  <a:spLocks noChangeAspect="1"/>
                </p:cNvSpPr>
                <p:nvPr/>
              </p:nvSpPr>
              <p:spPr bwMode="gray">
                <a:xfrm>
                  <a:off x="1955" y="3661"/>
                  <a:ext cx="16" cy="19"/>
                </a:xfrm>
                <a:custGeom>
                  <a:avLst/>
                  <a:gdLst>
                    <a:gd name="T0" fmla="*/ 0 w 16"/>
                    <a:gd name="T1" fmla="*/ 19 h 19"/>
                    <a:gd name="T2" fmla="*/ 16 w 16"/>
                    <a:gd name="T3" fmla="*/ 0 h 19"/>
                    <a:gd name="T4" fmla="*/ 0 w 16"/>
                    <a:gd name="T5" fmla="*/ 0 h 19"/>
                    <a:gd name="T6" fmla="*/ 0 w 16"/>
                    <a:gd name="T7" fmla="*/ 19 h 19"/>
                  </a:gdLst>
                  <a:ahLst/>
                  <a:cxnLst>
                    <a:cxn ang="0">
                      <a:pos x="T0" y="T1"/>
                    </a:cxn>
                    <a:cxn ang="0">
                      <a:pos x="T2" y="T3"/>
                    </a:cxn>
                    <a:cxn ang="0">
                      <a:pos x="T4" y="T5"/>
                    </a:cxn>
                    <a:cxn ang="0">
                      <a:pos x="T6" y="T7"/>
                    </a:cxn>
                  </a:cxnLst>
                  <a:rect l="0" t="0" r="r" b="b"/>
                  <a:pathLst>
                    <a:path w="16" h="19">
                      <a:moveTo>
                        <a:pt x="0" y="19"/>
                      </a:moveTo>
                      <a:lnTo>
                        <a:pt x="16" y="0"/>
                      </a:lnTo>
                      <a:lnTo>
                        <a:pt x="0" y="0"/>
                      </a:lnTo>
                      <a:lnTo>
                        <a:pt x="0" y="19"/>
                      </a:lnTo>
                      <a:close/>
                    </a:path>
                  </a:pathLst>
                </a:custGeom>
                <a:solidFill>
                  <a:srgbClr val="E1E1E1"/>
                </a:solidFill>
                <a:ln>
                  <a:noFill/>
                </a:ln>
                <a:effectLst/>
                <a:extLst>
                  <a:ext uri="{91240B29-F687-4F45-9708-019B960494DF}">
                    <a14:hiddenLine xmlns:a14="http://schemas.microsoft.com/office/drawing/2010/main" w="9525" cap="flat" cmpd="sng">
                      <a:solidFill>
                        <a:schemeClr val="tx1"/>
                      </a:solidFill>
                      <a:prstDash val="solid"/>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endParaRPr lang="ja-JP" altLang="en-US">
                    <a:latin typeface="Meiryo UI" panose="020B0604030504040204" pitchFamily="50" charset="-128"/>
                    <a:ea typeface="Meiryo UI" panose="020B0604030504040204" pitchFamily="50" charset="-128"/>
                  </a:endParaRPr>
                </a:p>
              </p:txBody>
            </p:sp>
            <p:sp>
              <p:nvSpPr>
                <p:cNvPr id="192" name="Freeform 1108">
                  <a:extLst>
                    <a:ext uri="{FF2B5EF4-FFF2-40B4-BE49-F238E27FC236}">
                      <a16:creationId xmlns:a16="http://schemas.microsoft.com/office/drawing/2014/main" id="{5E0EBAB3-E226-4FA1-8BF6-78317FC1DD99}"/>
                    </a:ext>
                  </a:extLst>
                </p:cNvPr>
                <p:cNvSpPr>
                  <a:spLocks noChangeAspect="1"/>
                </p:cNvSpPr>
                <p:nvPr/>
              </p:nvSpPr>
              <p:spPr bwMode="gray">
                <a:xfrm>
                  <a:off x="1872" y="3718"/>
                  <a:ext cx="10" cy="12"/>
                </a:xfrm>
                <a:custGeom>
                  <a:avLst/>
                  <a:gdLst>
                    <a:gd name="T0" fmla="*/ 10 w 10"/>
                    <a:gd name="T1" fmla="*/ 0 h 12"/>
                    <a:gd name="T2" fmla="*/ 0 w 10"/>
                    <a:gd name="T3" fmla="*/ 12 h 12"/>
                    <a:gd name="T4" fmla="*/ 10 w 10"/>
                    <a:gd name="T5" fmla="*/ 12 h 12"/>
                    <a:gd name="T6" fmla="*/ 10 w 10"/>
                    <a:gd name="T7" fmla="*/ 0 h 12"/>
                  </a:gdLst>
                  <a:ahLst/>
                  <a:cxnLst>
                    <a:cxn ang="0">
                      <a:pos x="T0" y="T1"/>
                    </a:cxn>
                    <a:cxn ang="0">
                      <a:pos x="T2" y="T3"/>
                    </a:cxn>
                    <a:cxn ang="0">
                      <a:pos x="T4" y="T5"/>
                    </a:cxn>
                    <a:cxn ang="0">
                      <a:pos x="T6" y="T7"/>
                    </a:cxn>
                  </a:cxnLst>
                  <a:rect l="0" t="0" r="r" b="b"/>
                  <a:pathLst>
                    <a:path w="10" h="12">
                      <a:moveTo>
                        <a:pt x="10" y="0"/>
                      </a:moveTo>
                      <a:lnTo>
                        <a:pt x="0" y="12"/>
                      </a:lnTo>
                      <a:lnTo>
                        <a:pt x="10" y="12"/>
                      </a:lnTo>
                      <a:lnTo>
                        <a:pt x="10" y="0"/>
                      </a:lnTo>
                      <a:close/>
                    </a:path>
                  </a:pathLst>
                </a:custGeom>
                <a:solidFill>
                  <a:srgbClr val="E1E1E1"/>
                </a:solidFill>
                <a:ln>
                  <a:noFill/>
                </a:ln>
                <a:effectLst/>
                <a:extLst>
                  <a:ext uri="{91240B29-F687-4F45-9708-019B960494DF}">
                    <a14:hiddenLine xmlns:a14="http://schemas.microsoft.com/office/drawing/2010/main" w="9525" cap="flat" cmpd="sng">
                      <a:solidFill>
                        <a:schemeClr val="tx1"/>
                      </a:solidFill>
                      <a:prstDash val="solid"/>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endParaRPr lang="ja-JP" altLang="en-US">
                    <a:latin typeface="Meiryo UI" panose="020B0604030504040204" pitchFamily="50" charset="-128"/>
                    <a:ea typeface="Meiryo UI" panose="020B0604030504040204" pitchFamily="50" charset="-128"/>
                  </a:endParaRPr>
                </a:p>
              </p:txBody>
            </p:sp>
            <p:sp>
              <p:nvSpPr>
                <p:cNvPr id="193" name="Freeform 1109">
                  <a:extLst>
                    <a:ext uri="{FF2B5EF4-FFF2-40B4-BE49-F238E27FC236}">
                      <a16:creationId xmlns:a16="http://schemas.microsoft.com/office/drawing/2014/main" id="{1E24ECCF-0829-4F70-BDA9-415C7B8E5C25}"/>
                    </a:ext>
                  </a:extLst>
                </p:cNvPr>
                <p:cNvSpPr>
                  <a:spLocks noChangeAspect="1"/>
                </p:cNvSpPr>
                <p:nvPr/>
              </p:nvSpPr>
              <p:spPr bwMode="gray">
                <a:xfrm>
                  <a:off x="1903" y="3704"/>
                  <a:ext cx="31" cy="26"/>
                </a:xfrm>
                <a:custGeom>
                  <a:avLst/>
                  <a:gdLst>
                    <a:gd name="T0" fmla="*/ 0 w 31"/>
                    <a:gd name="T1" fmla="*/ 26 h 26"/>
                    <a:gd name="T2" fmla="*/ 7 w 31"/>
                    <a:gd name="T3" fmla="*/ 26 h 26"/>
                    <a:gd name="T4" fmla="*/ 31 w 31"/>
                    <a:gd name="T5" fmla="*/ 0 h 26"/>
                    <a:gd name="T6" fmla="*/ 0 w 31"/>
                    <a:gd name="T7" fmla="*/ 0 h 26"/>
                    <a:gd name="T8" fmla="*/ 0 w 31"/>
                    <a:gd name="T9" fmla="*/ 26 h 26"/>
                  </a:gdLst>
                  <a:ahLst/>
                  <a:cxnLst>
                    <a:cxn ang="0">
                      <a:pos x="T0" y="T1"/>
                    </a:cxn>
                    <a:cxn ang="0">
                      <a:pos x="T2" y="T3"/>
                    </a:cxn>
                    <a:cxn ang="0">
                      <a:pos x="T4" y="T5"/>
                    </a:cxn>
                    <a:cxn ang="0">
                      <a:pos x="T6" y="T7"/>
                    </a:cxn>
                    <a:cxn ang="0">
                      <a:pos x="T8" y="T9"/>
                    </a:cxn>
                  </a:cxnLst>
                  <a:rect l="0" t="0" r="r" b="b"/>
                  <a:pathLst>
                    <a:path w="31" h="26">
                      <a:moveTo>
                        <a:pt x="0" y="26"/>
                      </a:moveTo>
                      <a:lnTo>
                        <a:pt x="7" y="26"/>
                      </a:lnTo>
                      <a:lnTo>
                        <a:pt x="31" y="0"/>
                      </a:lnTo>
                      <a:lnTo>
                        <a:pt x="0" y="0"/>
                      </a:lnTo>
                      <a:lnTo>
                        <a:pt x="0" y="26"/>
                      </a:lnTo>
                      <a:close/>
                    </a:path>
                  </a:pathLst>
                </a:custGeom>
                <a:solidFill>
                  <a:srgbClr val="E1E1E1"/>
                </a:solidFill>
                <a:ln>
                  <a:noFill/>
                </a:ln>
                <a:effectLst/>
                <a:extLst>
                  <a:ext uri="{91240B29-F687-4F45-9708-019B960494DF}">
                    <a14:hiddenLine xmlns:a14="http://schemas.microsoft.com/office/drawing/2010/main" w="9525" cap="flat" cmpd="sng">
                      <a:solidFill>
                        <a:schemeClr val="tx1"/>
                      </a:solidFill>
                      <a:prstDash val="solid"/>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endParaRPr lang="ja-JP" altLang="en-US">
                    <a:latin typeface="Meiryo UI" panose="020B0604030504040204" pitchFamily="50" charset="-128"/>
                    <a:ea typeface="Meiryo UI" panose="020B0604030504040204" pitchFamily="50" charset="-128"/>
                  </a:endParaRPr>
                </a:p>
              </p:txBody>
            </p:sp>
            <p:sp>
              <p:nvSpPr>
                <p:cNvPr id="194" name="Freeform 1110">
                  <a:extLst>
                    <a:ext uri="{FF2B5EF4-FFF2-40B4-BE49-F238E27FC236}">
                      <a16:creationId xmlns:a16="http://schemas.microsoft.com/office/drawing/2014/main" id="{905CA8AC-1291-42FC-8201-615F8F9B0434}"/>
                    </a:ext>
                  </a:extLst>
                </p:cNvPr>
                <p:cNvSpPr>
                  <a:spLocks noChangeAspect="1"/>
                </p:cNvSpPr>
                <p:nvPr/>
              </p:nvSpPr>
              <p:spPr bwMode="gray">
                <a:xfrm>
                  <a:off x="1697" y="3491"/>
                  <a:ext cx="31" cy="24"/>
                </a:xfrm>
                <a:custGeom>
                  <a:avLst/>
                  <a:gdLst>
                    <a:gd name="T0" fmla="*/ 31 w 31"/>
                    <a:gd name="T1" fmla="*/ 24 h 24"/>
                    <a:gd name="T2" fmla="*/ 31 w 31"/>
                    <a:gd name="T3" fmla="*/ 0 h 24"/>
                    <a:gd name="T4" fmla="*/ 7 w 31"/>
                    <a:gd name="T5" fmla="*/ 0 h 24"/>
                    <a:gd name="T6" fmla="*/ 0 w 31"/>
                    <a:gd name="T7" fmla="*/ 7 h 24"/>
                    <a:gd name="T8" fmla="*/ 0 w 31"/>
                    <a:gd name="T9" fmla="*/ 24 h 24"/>
                    <a:gd name="T10" fmla="*/ 31 w 31"/>
                    <a:gd name="T11" fmla="*/ 24 h 24"/>
                  </a:gdLst>
                  <a:ahLst/>
                  <a:cxnLst>
                    <a:cxn ang="0">
                      <a:pos x="T0" y="T1"/>
                    </a:cxn>
                    <a:cxn ang="0">
                      <a:pos x="T2" y="T3"/>
                    </a:cxn>
                    <a:cxn ang="0">
                      <a:pos x="T4" y="T5"/>
                    </a:cxn>
                    <a:cxn ang="0">
                      <a:pos x="T6" y="T7"/>
                    </a:cxn>
                    <a:cxn ang="0">
                      <a:pos x="T8" y="T9"/>
                    </a:cxn>
                    <a:cxn ang="0">
                      <a:pos x="T10" y="T11"/>
                    </a:cxn>
                  </a:cxnLst>
                  <a:rect l="0" t="0" r="r" b="b"/>
                  <a:pathLst>
                    <a:path w="31" h="24">
                      <a:moveTo>
                        <a:pt x="31" y="24"/>
                      </a:moveTo>
                      <a:lnTo>
                        <a:pt x="31" y="0"/>
                      </a:lnTo>
                      <a:lnTo>
                        <a:pt x="7" y="0"/>
                      </a:lnTo>
                      <a:lnTo>
                        <a:pt x="0" y="7"/>
                      </a:lnTo>
                      <a:lnTo>
                        <a:pt x="0" y="24"/>
                      </a:lnTo>
                      <a:lnTo>
                        <a:pt x="31" y="24"/>
                      </a:lnTo>
                      <a:close/>
                    </a:path>
                  </a:pathLst>
                </a:custGeom>
                <a:solidFill>
                  <a:srgbClr val="E1E1E1"/>
                </a:solidFill>
                <a:ln>
                  <a:noFill/>
                </a:ln>
                <a:effectLst/>
                <a:extLst>
                  <a:ext uri="{91240B29-F687-4F45-9708-019B960494DF}">
                    <a14:hiddenLine xmlns:a14="http://schemas.microsoft.com/office/drawing/2010/main" w="9525" cap="flat" cmpd="sng">
                      <a:solidFill>
                        <a:schemeClr val="tx1"/>
                      </a:solidFill>
                      <a:prstDash val="solid"/>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endParaRPr lang="ja-JP" altLang="en-US">
                    <a:latin typeface="Meiryo UI" panose="020B0604030504040204" pitchFamily="50" charset="-128"/>
                    <a:ea typeface="Meiryo UI" panose="020B0604030504040204" pitchFamily="50" charset="-128"/>
                  </a:endParaRPr>
                </a:p>
              </p:txBody>
            </p:sp>
            <p:sp>
              <p:nvSpPr>
                <p:cNvPr id="195" name="Freeform 1111">
                  <a:extLst>
                    <a:ext uri="{FF2B5EF4-FFF2-40B4-BE49-F238E27FC236}">
                      <a16:creationId xmlns:a16="http://schemas.microsoft.com/office/drawing/2014/main" id="{3AD74B60-69E8-4CCE-A97B-A11D3EF5E95F}"/>
                    </a:ext>
                  </a:extLst>
                </p:cNvPr>
                <p:cNvSpPr>
                  <a:spLocks noChangeAspect="1"/>
                </p:cNvSpPr>
                <p:nvPr/>
              </p:nvSpPr>
              <p:spPr bwMode="gray">
                <a:xfrm>
                  <a:off x="1749" y="3491"/>
                  <a:ext cx="31" cy="24"/>
                </a:xfrm>
                <a:custGeom>
                  <a:avLst/>
                  <a:gdLst>
                    <a:gd name="T0" fmla="*/ 0 w 31"/>
                    <a:gd name="T1" fmla="*/ 0 h 24"/>
                    <a:gd name="T2" fmla="*/ 0 w 31"/>
                    <a:gd name="T3" fmla="*/ 24 h 24"/>
                    <a:gd name="T4" fmla="*/ 10 w 31"/>
                    <a:gd name="T5" fmla="*/ 24 h 24"/>
                    <a:gd name="T6" fmla="*/ 31 w 31"/>
                    <a:gd name="T7" fmla="*/ 3 h 24"/>
                    <a:gd name="T8" fmla="*/ 31 w 31"/>
                    <a:gd name="T9" fmla="*/ 0 h 24"/>
                    <a:gd name="T10" fmla="*/ 0 w 31"/>
                    <a:gd name="T11" fmla="*/ 0 h 24"/>
                  </a:gdLst>
                  <a:ahLst/>
                  <a:cxnLst>
                    <a:cxn ang="0">
                      <a:pos x="T0" y="T1"/>
                    </a:cxn>
                    <a:cxn ang="0">
                      <a:pos x="T2" y="T3"/>
                    </a:cxn>
                    <a:cxn ang="0">
                      <a:pos x="T4" y="T5"/>
                    </a:cxn>
                    <a:cxn ang="0">
                      <a:pos x="T6" y="T7"/>
                    </a:cxn>
                    <a:cxn ang="0">
                      <a:pos x="T8" y="T9"/>
                    </a:cxn>
                    <a:cxn ang="0">
                      <a:pos x="T10" y="T11"/>
                    </a:cxn>
                  </a:cxnLst>
                  <a:rect l="0" t="0" r="r" b="b"/>
                  <a:pathLst>
                    <a:path w="31" h="24">
                      <a:moveTo>
                        <a:pt x="0" y="0"/>
                      </a:moveTo>
                      <a:lnTo>
                        <a:pt x="0" y="24"/>
                      </a:lnTo>
                      <a:lnTo>
                        <a:pt x="10" y="24"/>
                      </a:lnTo>
                      <a:lnTo>
                        <a:pt x="31" y="3"/>
                      </a:lnTo>
                      <a:lnTo>
                        <a:pt x="31" y="0"/>
                      </a:lnTo>
                      <a:lnTo>
                        <a:pt x="0" y="0"/>
                      </a:lnTo>
                      <a:close/>
                    </a:path>
                  </a:pathLst>
                </a:custGeom>
                <a:solidFill>
                  <a:srgbClr val="E1E1E1"/>
                </a:solidFill>
                <a:ln>
                  <a:noFill/>
                </a:ln>
                <a:effectLst/>
                <a:extLst>
                  <a:ext uri="{91240B29-F687-4F45-9708-019B960494DF}">
                    <a14:hiddenLine xmlns:a14="http://schemas.microsoft.com/office/drawing/2010/main" w="9525" cap="flat" cmpd="sng">
                      <a:solidFill>
                        <a:schemeClr val="tx1"/>
                      </a:solidFill>
                      <a:prstDash val="solid"/>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endParaRPr lang="ja-JP" altLang="en-US">
                    <a:latin typeface="Meiryo UI" panose="020B0604030504040204" pitchFamily="50" charset="-128"/>
                    <a:ea typeface="Meiryo UI" panose="020B0604030504040204" pitchFamily="50" charset="-128"/>
                  </a:endParaRPr>
                </a:p>
              </p:txBody>
            </p:sp>
            <p:sp>
              <p:nvSpPr>
                <p:cNvPr id="196" name="Freeform 1112">
                  <a:extLst>
                    <a:ext uri="{FF2B5EF4-FFF2-40B4-BE49-F238E27FC236}">
                      <a16:creationId xmlns:a16="http://schemas.microsoft.com/office/drawing/2014/main" id="{B384C45A-1622-4C4E-AAC2-BDC01F71AE9B}"/>
                    </a:ext>
                  </a:extLst>
                </p:cNvPr>
                <p:cNvSpPr>
                  <a:spLocks noChangeAspect="1"/>
                </p:cNvSpPr>
                <p:nvPr/>
              </p:nvSpPr>
              <p:spPr bwMode="gray">
                <a:xfrm>
                  <a:off x="1697" y="3534"/>
                  <a:ext cx="31" cy="23"/>
                </a:xfrm>
                <a:custGeom>
                  <a:avLst/>
                  <a:gdLst>
                    <a:gd name="T0" fmla="*/ 0 w 31"/>
                    <a:gd name="T1" fmla="*/ 0 h 23"/>
                    <a:gd name="T2" fmla="*/ 0 w 31"/>
                    <a:gd name="T3" fmla="*/ 23 h 23"/>
                    <a:gd name="T4" fmla="*/ 24 w 31"/>
                    <a:gd name="T5" fmla="*/ 23 h 23"/>
                    <a:gd name="T6" fmla="*/ 31 w 31"/>
                    <a:gd name="T7" fmla="*/ 16 h 23"/>
                    <a:gd name="T8" fmla="*/ 31 w 31"/>
                    <a:gd name="T9" fmla="*/ 0 h 23"/>
                    <a:gd name="T10" fmla="*/ 0 w 31"/>
                    <a:gd name="T11" fmla="*/ 0 h 23"/>
                  </a:gdLst>
                  <a:ahLst/>
                  <a:cxnLst>
                    <a:cxn ang="0">
                      <a:pos x="T0" y="T1"/>
                    </a:cxn>
                    <a:cxn ang="0">
                      <a:pos x="T2" y="T3"/>
                    </a:cxn>
                    <a:cxn ang="0">
                      <a:pos x="T4" y="T5"/>
                    </a:cxn>
                    <a:cxn ang="0">
                      <a:pos x="T6" y="T7"/>
                    </a:cxn>
                    <a:cxn ang="0">
                      <a:pos x="T8" y="T9"/>
                    </a:cxn>
                    <a:cxn ang="0">
                      <a:pos x="T10" y="T11"/>
                    </a:cxn>
                  </a:cxnLst>
                  <a:rect l="0" t="0" r="r" b="b"/>
                  <a:pathLst>
                    <a:path w="31" h="23">
                      <a:moveTo>
                        <a:pt x="0" y="0"/>
                      </a:moveTo>
                      <a:lnTo>
                        <a:pt x="0" y="23"/>
                      </a:lnTo>
                      <a:lnTo>
                        <a:pt x="24" y="23"/>
                      </a:lnTo>
                      <a:lnTo>
                        <a:pt x="31" y="16"/>
                      </a:lnTo>
                      <a:lnTo>
                        <a:pt x="31" y="0"/>
                      </a:lnTo>
                      <a:lnTo>
                        <a:pt x="0" y="0"/>
                      </a:lnTo>
                      <a:close/>
                    </a:path>
                  </a:pathLst>
                </a:custGeom>
                <a:solidFill>
                  <a:srgbClr val="E1E1E1"/>
                </a:solidFill>
                <a:ln>
                  <a:noFill/>
                </a:ln>
                <a:effectLst/>
                <a:extLst>
                  <a:ext uri="{91240B29-F687-4F45-9708-019B960494DF}">
                    <a14:hiddenLine xmlns:a14="http://schemas.microsoft.com/office/drawing/2010/main" w="9525" cap="flat" cmpd="sng">
                      <a:solidFill>
                        <a:schemeClr val="tx1"/>
                      </a:solidFill>
                      <a:prstDash val="solid"/>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endParaRPr lang="ja-JP" altLang="en-US">
                    <a:latin typeface="Meiryo UI" panose="020B0604030504040204" pitchFamily="50" charset="-128"/>
                    <a:ea typeface="Meiryo UI" panose="020B0604030504040204" pitchFamily="50" charset="-128"/>
                  </a:endParaRPr>
                </a:p>
              </p:txBody>
            </p:sp>
            <p:sp>
              <p:nvSpPr>
                <p:cNvPr id="197" name="Freeform 1113">
                  <a:extLst>
                    <a:ext uri="{FF2B5EF4-FFF2-40B4-BE49-F238E27FC236}">
                      <a16:creationId xmlns:a16="http://schemas.microsoft.com/office/drawing/2014/main" id="{748C8C9F-35C1-4256-A262-F0C2A6DDAD0C}"/>
                    </a:ext>
                  </a:extLst>
                </p:cNvPr>
                <p:cNvSpPr>
                  <a:spLocks noChangeAspect="1"/>
                </p:cNvSpPr>
                <p:nvPr/>
              </p:nvSpPr>
              <p:spPr bwMode="gray">
                <a:xfrm>
                  <a:off x="1697" y="3576"/>
                  <a:ext cx="7" cy="7"/>
                </a:xfrm>
                <a:custGeom>
                  <a:avLst/>
                  <a:gdLst>
                    <a:gd name="T0" fmla="*/ 0 w 7"/>
                    <a:gd name="T1" fmla="*/ 7 h 7"/>
                    <a:gd name="T2" fmla="*/ 7 w 7"/>
                    <a:gd name="T3" fmla="*/ 0 h 7"/>
                    <a:gd name="T4" fmla="*/ 0 w 7"/>
                    <a:gd name="T5" fmla="*/ 0 h 7"/>
                    <a:gd name="T6" fmla="*/ 0 w 7"/>
                    <a:gd name="T7" fmla="*/ 7 h 7"/>
                  </a:gdLst>
                  <a:ahLst/>
                  <a:cxnLst>
                    <a:cxn ang="0">
                      <a:pos x="T0" y="T1"/>
                    </a:cxn>
                    <a:cxn ang="0">
                      <a:pos x="T2" y="T3"/>
                    </a:cxn>
                    <a:cxn ang="0">
                      <a:pos x="T4" y="T5"/>
                    </a:cxn>
                    <a:cxn ang="0">
                      <a:pos x="T6" y="T7"/>
                    </a:cxn>
                  </a:cxnLst>
                  <a:rect l="0" t="0" r="r" b="b"/>
                  <a:pathLst>
                    <a:path w="7" h="7">
                      <a:moveTo>
                        <a:pt x="0" y="7"/>
                      </a:moveTo>
                      <a:lnTo>
                        <a:pt x="7" y="0"/>
                      </a:lnTo>
                      <a:lnTo>
                        <a:pt x="0" y="0"/>
                      </a:lnTo>
                      <a:lnTo>
                        <a:pt x="0" y="7"/>
                      </a:lnTo>
                      <a:close/>
                    </a:path>
                  </a:pathLst>
                </a:custGeom>
                <a:solidFill>
                  <a:srgbClr val="E1E1E1"/>
                </a:solidFill>
                <a:ln>
                  <a:noFill/>
                </a:ln>
                <a:effectLst/>
                <a:extLst>
                  <a:ext uri="{91240B29-F687-4F45-9708-019B960494DF}">
                    <a14:hiddenLine xmlns:a14="http://schemas.microsoft.com/office/drawing/2010/main" w="9525" cap="flat" cmpd="sng">
                      <a:solidFill>
                        <a:schemeClr val="tx1"/>
                      </a:solidFill>
                      <a:prstDash val="solid"/>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endParaRPr lang="ja-JP" altLang="en-US">
                    <a:latin typeface="Meiryo UI" panose="020B0604030504040204" pitchFamily="50" charset="-128"/>
                    <a:ea typeface="Meiryo UI" panose="020B0604030504040204" pitchFamily="50" charset="-128"/>
                  </a:endParaRPr>
                </a:p>
              </p:txBody>
            </p:sp>
            <p:sp>
              <p:nvSpPr>
                <p:cNvPr id="198" name="Freeform 1114">
                  <a:extLst>
                    <a:ext uri="{FF2B5EF4-FFF2-40B4-BE49-F238E27FC236}">
                      <a16:creationId xmlns:a16="http://schemas.microsoft.com/office/drawing/2014/main" id="{28515928-FB2B-46C0-9A77-A09ABE620123}"/>
                    </a:ext>
                  </a:extLst>
                </p:cNvPr>
                <p:cNvSpPr>
                  <a:spLocks noChangeAspect="1"/>
                </p:cNvSpPr>
                <p:nvPr/>
              </p:nvSpPr>
              <p:spPr bwMode="gray">
                <a:xfrm>
                  <a:off x="1648" y="3534"/>
                  <a:ext cx="28" cy="23"/>
                </a:xfrm>
                <a:custGeom>
                  <a:avLst/>
                  <a:gdLst>
                    <a:gd name="T0" fmla="*/ 28 w 28"/>
                    <a:gd name="T1" fmla="*/ 23 h 23"/>
                    <a:gd name="T2" fmla="*/ 28 w 28"/>
                    <a:gd name="T3" fmla="*/ 0 h 23"/>
                    <a:gd name="T4" fmla="*/ 19 w 28"/>
                    <a:gd name="T5" fmla="*/ 0 h 23"/>
                    <a:gd name="T6" fmla="*/ 0 w 28"/>
                    <a:gd name="T7" fmla="*/ 21 h 23"/>
                    <a:gd name="T8" fmla="*/ 0 w 28"/>
                    <a:gd name="T9" fmla="*/ 23 h 23"/>
                    <a:gd name="T10" fmla="*/ 28 w 28"/>
                    <a:gd name="T11" fmla="*/ 23 h 23"/>
                  </a:gdLst>
                  <a:ahLst/>
                  <a:cxnLst>
                    <a:cxn ang="0">
                      <a:pos x="T0" y="T1"/>
                    </a:cxn>
                    <a:cxn ang="0">
                      <a:pos x="T2" y="T3"/>
                    </a:cxn>
                    <a:cxn ang="0">
                      <a:pos x="T4" y="T5"/>
                    </a:cxn>
                    <a:cxn ang="0">
                      <a:pos x="T6" y="T7"/>
                    </a:cxn>
                    <a:cxn ang="0">
                      <a:pos x="T8" y="T9"/>
                    </a:cxn>
                    <a:cxn ang="0">
                      <a:pos x="T10" y="T11"/>
                    </a:cxn>
                  </a:cxnLst>
                  <a:rect l="0" t="0" r="r" b="b"/>
                  <a:pathLst>
                    <a:path w="28" h="23">
                      <a:moveTo>
                        <a:pt x="28" y="23"/>
                      </a:moveTo>
                      <a:lnTo>
                        <a:pt x="28" y="0"/>
                      </a:lnTo>
                      <a:lnTo>
                        <a:pt x="19" y="0"/>
                      </a:lnTo>
                      <a:lnTo>
                        <a:pt x="0" y="21"/>
                      </a:lnTo>
                      <a:lnTo>
                        <a:pt x="0" y="23"/>
                      </a:lnTo>
                      <a:lnTo>
                        <a:pt x="28" y="23"/>
                      </a:lnTo>
                      <a:close/>
                    </a:path>
                  </a:pathLst>
                </a:custGeom>
                <a:solidFill>
                  <a:srgbClr val="E1E1E1"/>
                </a:solidFill>
                <a:ln>
                  <a:noFill/>
                </a:ln>
                <a:effectLst/>
                <a:extLst>
                  <a:ext uri="{91240B29-F687-4F45-9708-019B960494DF}">
                    <a14:hiddenLine xmlns:a14="http://schemas.microsoft.com/office/drawing/2010/main" w="9525" cap="flat" cmpd="sng">
                      <a:solidFill>
                        <a:schemeClr val="tx1"/>
                      </a:solidFill>
                      <a:prstDash val="solid"/>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endParaRPr lang="ja-JP" altLang="en-US">
                    <a:latin typeface="Meiryo UI" panose="020B0604030504040204" pitchFamily="50" charset="-128"/>
                    <a:ea typeface="Meiryo UI" panose="020B0604030504040204" pitchFamily="50" charset="-128"/>
                  </a:endParaRPr>
                </a:p>
              </p:txBody>
            </p:sp>
            <p:sp>
              <p:nvSpPr>
                <p:cNvPr id="199" name="Freeform 1115">
                  <a:extLst>
                    <a:ext uri="{FF2B5EF4-FFF2-40B4-BE49-F238E27FC236}">
                      <a16:creationId xmlns:a16="http://schemas.microsoft.com/office/drawing/2014/main" id="{FEE3EA07-DE1A-4DA1-99DE-E8C115993218}"/>
                    </a:ext>
                  </a:extLst>
                </p:cNvPr>
                <p:cNvSpPr>
                  <a:spLocks noChangeAspect="1"/>
                </p:cNvSpPr>
                <p:nvPr/>
              </p:nvSpPr>
              <p:spPr bwMode="gray">
                <a:xfrm>
                  <a:off x="1605" y="3579"/>
                  <a:ext cx="19" cy="21"/>
                </a:xfrm>
                <a:custGeom>
                  <a:avLst/>
                  <a:gdLst>
                    <a:gd name="T0" fmla="*/ 19 w 19"/>
                    <a:gd name="T1" fmla="*/ 0 h 21"/>
                    <a:gd name="T2" fmla="*/ 0 w 19"/>
                    <a:gd name="T3" fmla="*/ 21 h 21"/>
                    <a:gd name="T4" fmla="*/ 19 w 19"/>
                    <a:gd name="T5" fmla="*/ 21 h 21"/>
                    <a:gd name="T6" fmla="*/ 19 w 19"/>
                    <a:gd name="T7" fmla="*/ 0 h 21"/>
                  </a:gdLst>
                  <a:ahLst/>
                  <a:cxnLst>
                    <a:cxn ang="0">
                      <a:pos x="T0" y="T1"/>
                    </a:cxn>
                    <a:cxn ang="0">
                      <a:pos x="T2" y="T3"/>
                    </a:cxn>
                    <a:cxn ang="0">
                      <a:pos x="T4" y="T5"/>
                    </a:cxn>
                    <a:cxn ang="0">
                      <a:pos x="T6" y="T7"/>
                    </a:cxn>
                  </a:cxnLst>
                  <a:rect l="0" t="0" r="r" b="b"/>
                  <a:pathLst>
                    <a:path w="19" h="21">
                      <a:moveTo>
                        <a:pt x="19" y="0"/>
                      </a:moveTo>
                      <a:lnTo>
                        <a:pt x="0" y="21"/>
                      </a:lnTo>
                      <a:lnTo>
                        <a:pt x="19" y="21"/>
                      </a:lnTo>
                      <a:lnTo>
                        <a:pt x="19" y="0"/>
                      </a:lnTo>
                      <a:close/>
                    </a:path>
                  </a:pathLst>
                </a:custGeom>
                <a:solidFill>
                  <a:srgbClr val="E1E1E1"/>
                </a:solidFill>
                <a:ln>
                  <a:noFill/>
                </a:ln>
                <a:effectLst/>
                <a:extLst>
                  <a:ext uri="{91240B29-F687-4F45-9708-019B960494DF}">
                    <a14:hiddenLine xmlns:a14="http://schemas.microsoft.com/office/drawing/2010/main" w="9525" cap="flat" cmpd="sng">
                      <a:solidFill>
                        <a:schemeClr val="tx1"/>
                      </a:solidFill>
                      <a:prstDash val="solid"/>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endParaRPr lang="ja-JP" altLang="en-US">
                    <a:latin typeface="Meiryo UI" panose="020B0604030504040204" pitchFamily="50" charset="-128"/>
                    <a:ea typeface="Meiryo UI" panose="020B0604030504040204" pitchFamily="50" charset="-128"/>
                  </a:endParaRPr>
                </a:p>
              </p:txBody>
            </p:sp>
            <p:sp>
              <p:nvSpPr>
                <p:cNvPr id="200" name="Rectangle 1116">
                  <a:extLst>
                    <a:ext uri="{FF2B5EF4-FFF2-40B4-BE49-F238E27FC236}">
                      <a16:creationId xmlns:a16="http://schemas.microsoft.com/office/drawing/2014/main" id="{958B9C2D-B6A4-4BE0-BCE2-AF044362758A}"/>
                    </a:ext>
                  </a:extLst>
                </p:cNvPr>
                <p:cNvSpPr>
                  <a:spLocks noChangeAspect="1" noChangeArrowheads="1"/>
                </p:cNvSpPr>
                <p:nvPr/>
              </p:nvSpPr>
              <p:spPr bwMode="gray">
                <a:xfrm>
                  <a:off x="1648" y="3576"/>
                  <a:ext cx="28" cy="24"/>
                </a:xfrm>
                <a:prstGeom prst="rect">
                  <a:avLst/>
                </a:prstGeom>
                <a:solidFill>
                  <a:srgbClr val="E1E1E1"/>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endParaRPr lang="ja-JP" altLang="en-US">
                    <a:latin typeface="Meiryo UI" panose="020B0604030504040204" pitchFamily="50" charset="-128"/>
                    <a:ea typeface="Meiryo UI" panose="020B0604030504040204" pitchFamily="50" charset="-128"/>
                  </a:endParaRPr>
                </a:p>
              </p:txBody>
            </p:sp>
            <p:sp>
              <p:nvSpPr>
                <p:cNvPr id="201" name="Rectangle 1117">
                  <a:extLst>
                    <a:ext uri="{FF2B5EF4-FFF2-40B4-BE49-F238E27FC236}">
                      <a16:creationId xmlns:a16="http://schemas.microsoft.com/office/drawing/2014/main" id="{30B1DC0F-F018-4DF9-9D18-9FF3EB4BE85F}"/>
                    </a:ext>
                  </a:extLst>
                </p:cNvPr>
                <p:cNvSpPr>
                  <a:spLocks noChangeAspect="1" noChangeArrowheads="1"/>
                </p:cNvSpPr>
                <p:nvPr/>
              </p:nvSpPr>
              <p:spPr bwMode="gray">
                <a:xfrm>
                  <a:off x="1596" y="3619"/>
                  <a:ext cx="28" cy="24"/>
                </a:xfrm>
                <a:prstGeom prst="rect">
                  <a:avLst/>
                </a:prstGeom>
                <a:solidFill>
                  <a:srgbClr val="E1E1E1"/>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endParaRPr lang="ja-JP" altLang="en-US">
                    <a:latin typeface="Meiryo UI" panose="020B0604030504040204" pitchFamily="50" charset="-128"/>
                    <a:ea typeface="Meiryo UI" panose="020B0604030504040204" pitchFamily="50" charset="-128"/>
                  </a:endParaRPr>
                </a:p>
              </p:txBody>
            </p:sp>
            <p:sp>
              <p:nvSpPr>
                <p:cNvPr id="202" name="Freeform 1118">
                  <a:extLst>
                    <a:ext uri="{FF2B5EF4-FFF2-40B4-BE49-F238E27FC236}">
                      <a16:creationId xmlns:a16="http://schemas.microsoft.com/office/drawing/2014/main" id="{9C423677-F0E1-47F7-A7CD-9873D455D8B4}"/>
                    </a:ext>
                  </a:extLst>
                </p:cNvPr>
                <p:cNvSpPr>
                  <a:spLocks noChangeAspect="1"/>
                </p:cNvSpPr>
                <p:nvPr/>
              </p:nvSpPr>
              <p:spPr bwMode="gray">
                <a:xfrm>
                  <a:off x="1648" y="3619"/>
                  <a:ext cx="16" cy="21"/>
                </a:xfrm>
                <a:custGeom>
                  <a:avLst/>
                  <a:gdLst>
                    <a:gd name="T0" fmla="*/ 0 w 16"/>
                    <a:gd name="T1" fmla="*/ 0 h 21"/>
                    <a:gd name="T2" fmla="*/ 0 w 16"/>
                    <a:gd name="T3" fmla="*/ 21 h 21"/>
                    <a:gd name="T4" fmla="*/ 16 w 16"/>
                    <a:gd name="T5" fmla="*/ 0 h 21"/>
                    <a:gd name="T6" fmla="*/ 0 w 16"/>
                    <a:gd name="T7" fmla="*/ 0 h 21"/>
                  </a:gdLst>
                  <a:ahLst/>
                  <a:cxnLst>
                    <a:cxn ang="0">
                      <a:pos x="T0" y="T1"/>
                    </a:cxn>
                    <a:cxn ang="0">
                      <a:pos x="T2" y="T3"/>
                    </a:cxn>
                    <a:cxn ang="0">
                      <a:pos x="T4" y="T5"/>
                    </a:cxn>
                    <a:cxn ang="0">
                      <a:pos x="T6" y="T7"/>
                    </a:cxn>
                  </a:cxnLst>
                  <a:rect l="0" t="0" r="r" b="b"/>
                  <a:pathLst>
                    <a:path w="16" h="21">
                      <a:moveTo>
                        <a:pt x="0" y="0"/>
                      </a:moveTo>
                      <a:lnTo>
                        <a:pt x="0" y="21"/>
                      </a:lnTo>
                      <a:lnTo>
                        <a:pt x="16" y="0"/>
                      </a:lnTo>
                      <a:lnTo>
                        <a:pt x="0" y="0"/>
                      </a:lnTo>
                      <a:close/>
                    </a:path>
                  </a:pathLst>
                </a:custGeom>
                <a:solidFill>
                  <a:srgbClr val="E1E1E1"/>
                </a:solidFill>
                <a:ln>
                  <a:noFill/>
                </a:ln>
                <a:effectLst/>
                <a:extLst>
                  <a:ext uri="{91240B29-F687-4F45-9708-019B960494DF}">
                    <a14:hiddenLine xmlns:a14="http://schemas.microsoft.com/office/drawing/2010/main" w="9525" cap="flat" cmpd="sng">
                      <a:solidFill>
                        <a:schemeClr val="tx1"/>
                      </a:solidFill>
                      <a:prstDash val="solid"/>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endParaRPr lang="ja-JP" altLang="en-US">
                    <a:latin typeface="Meiryo UI" panose="020B0604030504040204" pitchFamily="50" charset="-128"/>
                    <a:ea typeface="Meiryo UI" panose="020B0604030504040204" pitchFamily="50" charset="-128"/>
                  </a:endParaRPr>
                </a:p>
              </p:txBody>
            </p:sp>
            <p:sp>
              <p:nvSpPr>
                <p:cNvPr id="203" name="Freeform 1119">
                  <a:extLst>
                    <a:ext uri="{FF2B5EF4-FFF2-40B4-BE49-F238E27FC236}">
                      <a16:creationId xmlns:a16="http://schemas.microsoft.com/office/drawing/2014/main" id="{D2E1A102-0D62-4C90-93CA-0C6D9CA022FA}"/>
                    </a:ext>
                  </a:extLst>
                </p:cNvPr>
                <p:cNvSpPr>
                  <a:spLocks noChangeAspect="1"/>
                </p:cNvSpPr>
                <p:nvPr/>
              </p:nvSpPr>
              <p:spPr bwMode="gray">
                <a:xfrm>
                  <a:off x="1596" y="3661"/>
                  <a:ext cx="28" cy="24"/>
                </a:xfrm>
                <a:custGeom>
                  <a:avLst/>
                  <a:gdLst>
                    <a:gd name="T0" fmla="*/ 0 w 28"/>
                    <a:gd name="T1" fmla="*/ 0 h 24"/>
                    <a:gd name="T2" fmla="*/ 0 w 28"/>
                    <a:gd name="T3" fmla="*/ 24 h 24"/>
                    <a:gd name="T4" fmla="*/ 9 w 28"/>
                    <a:gd name="T5" fmla="*/ 24 h 24"/>
                    <a:gd name="T6" fmla="*/ 28 w 28"/>
                    <a:gd name="T7" fmla="*/ 3 h 24"/>
                    <a:gd name="T8" fmla="*/ 28 w 28"/>
                    <a:gd name="T9" fmla="*/ 0 h 24"/>
                    <a:gd name="T10" fmla="*/ 0 w 28"/>
                    <a:gd name="T11" fmla="*/ 0 h 24"/>
                  </a:gdLst>
                  <a:ahLst/>
                  <a:cxnLst>
                    <a:cxn ang="0">
                      <a:pos x="T0" y="T1"/>
                    </a:cxn>
                    <a:cxn ang="0">
                      <a:pos x="T2" y="T3"/>
                    </a:cxn>
                    <a:cxn ang="0">
                      <a:pos x="T4" y="T5"/>
                    </a:cxn>
                    <a:cxn ang="0">
                      <a:pos x="T6" y="T7"/>
                    </a:cxn>
                    <a:cxn ang="0">
                      <a:pos x="T8" y="T9"/>
                    </a:cxn>
                    <a:cxn ang="0">
                      <a:pos x="T10" y="T11"/>
                    </a:cxn>
                  </a:cxnLst>
                  <a:rect l="0" t="0" r="r" b="b"/>
                  <a:pathLst>
                    <a:path w="28" h="24">
                      <a:moveTo>
                        <a:pt x="0" y="0"/>
                      </a:moveTo>
                      <a:lnTo>
                        <a:pt x="0" y="24"/>
                      </a:lnTo>
                      <a:lnTo>
                        <a:pt x="9" y="24"/>
                      </a:lnTo>
                      <a:lnTo>
                        <a:pt x="28" y="3"/>
                      </a:lnTo>
                      <a:lnTo>
                        <a:pt x="28" y="0"/>
                      </a:lnTo>
                      <a:lnTo>
                        <a:pt x="0" y="0"/>
                      </a:lnTo>
                      <a:close/>
                    </a:path>
                  </a:pathLst>
                </a:custGeom>
                <a:solidFill>
                  <a:srgbClr val="E1E1E1"/>
                </a:solidFill>
                <a:ln>
                  <a:noFill/>
                </a:ln>
                <a:effectLst/>
                <a:extLst>
                  <a:ext uri="{91240B29-F687-4F45-9708-019B960494DF}">
                    <a14:hiddenLine xmlns:a14="http://schemas.microsoft.com/office/drawing/2010/main" w="9525" cap="flat" cmpd="sng">
                      <a:solidFill>
                        <a:schemeClr val="tx1"/>
                      </a:solidFill>
                      <a:prstDash val="solid"/>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endParaRPr lang="ja-JP" altLang="en-US">
                    <a:latin typeface="Meiryo UI" panose="020B0604030504040204" pitchFamily="50" charset="-128"/>
                    <a:ea typeface="Meiryo UI" panose="020B0604030504040204" pitchFamily="50" charset="-128"/>
                  </a:endParaRPr>
                </a:p>
              </p:txBody>
            </p:sp>
            <p:sp>
              <p:nvSpPr>
                <p:cNvPr id="204" name="Freeform 1120">
                  <a:extLst>
                    <a:ext uri="{FF2B5EF4-FFF2-40B4-BE49-F238E27FC236}">
                      <a16:creationId xmlns:a16="http://schemas.microsoft.com/office/drawing/2014/main" id="{CFD0D82B-D3B5-41B7-BEF9-B3B06CE73C56}"/>
                    </a:ext>
                  </a:extLst>
                </p:cNvPr>
                <p:cNvSpPr>
                  <a:spLocks noChangeAspect="1"/>
                </p:cNvSpPr>
                <p:nvPr/>
              </p:nvSpPr>
              <p:spPr bwMode="gray">
                <a:xfrm>
                  <a:off x="1905" y="3491"/>
                  <a:ext cx="29" cy="24"/>
                </a:xfrm>
                <a:custGeom>
                  <a:avLst/>
                  <a:gdLst>
                    <a:gd name="T0" fmla="*/ 29 w 29"/>
                    <a:gd name="T1" fmla="*/ 0 h 24"/>
                    <a:gd name="T2" fmla="*/ 21 w 29"/>
                    <a:gd name="T3" fmla="*/ 0 h 24"/>
                    <a:gd name="T4" fmla="*/ 0 w 29"/>
                    <a:gd name="T5" fmla="*/ 24 h 24"/>
                    <a:gd name="T6" fmla="*/ 29 w 29"/>
                    <a:gd name="T7" fmla="*/ 24 h 24"/>
                    <a:gd name="T8" fmla="*/ 29 w 29"/>
                    <a:gd name="T9" fmla="*/ 0 h 24"/>
                  </a:gdLst>
                  <a:ahLst/>
                  <a:cxnLst>
                    <a:cxn ang="0">
                      <a:pos x="T0" y="T1"/>
                    </a:cxn>
                    <a:cxn ang="0">
                      <a:pos x="T2" y="T3"/>
                    </a:cxn>
                    <a:cxn ang="0">
                      <a:pos x="T4" y="T5"/>
                    </a:cxn>
                    <a:cxn ang="0">
                      <a:pos x="T6" y="T7"/>
                    </a:cxn>
                    <a:cxn ang="0">
                      <a:pos x="T8" y="T9"/>
                    </a:cxn>
                  </a:cxnLst>
                  <a:rect l="0" t="0" r="r" b="b"/>
                  <a:pathLst>
                    <a:path w="29" h="24">
                      <a:moveTo>
                        <a:pt x="29" y="0"/>
                      </a:moveTo>
                      <a:lnTo>
                        <a:pt x="21" y="0"/>
                      </a:lnTo>
                      <a:lnTo>
                        <a:pt x="0" y="24"/>
                      </a:lnTo>
                      <a:lnTo>
                        <a:pt x="29" y="24"/>
                      </a:lnTo>
                      <a:lnTo>
                        <a:pt x="29" y="0"/>
                      </a:lnTo>
                      <a:close/>
                    </a:path>
                  </a:pathLst>
                </a:custGeom>
                <a:solidFill>
                  <a:srgbClr val="E1E1E1"/>
                </a:solidFill>
                <a:ln>
                  <a:noFill/>
                </a:ln>
                <a:effectLst/>
                <a:extLst>
                  <a:ext uri="{91240B29-F687-4F45-9708-019B960494DF}">
                    <a14:hiddenLine xmlns:a14="http://schemas.microsoft.com/office/drawing/2010/main" w="9525" cap="flat" cmpd="sng">
                      <a:solidFill>
                        <a:schemeClr val="tx1"/>
                      </a:solidFill>
                      <a:prstDash val="solid"/>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endParaRPr lang="ja-JP" altLang="en-US">
                    <a:latin typeface="Meiryo UI" panose="020B0604030504040204" pitchFamily="50" charset="-128"/>
                    <a:ea typeface="Meiryo UI" panose="020B0604030504040204" pitchFamily="50" charset="-128"/>
                  </a:endParaRPr>
                </a:p>
              </p:txBody>
            </p:sp>
            <p:sp>
              <p:nvSpPr>
                <p:cNvPr id="205" name="Rectangle 1121">
                  <a:extLst>
                    <a:ext uri="{FF2B5EF4-FFF2-40B4-BE49-F238E27FC236}">
                      <a16:creationId xmlns:a16="http://schemas.microsoft.com/office/drawing/2014/main" id="{98977D4A-FB0D-4E0A-8ABF-C76239B3523D}"/>
                    </a:ext>
                  </a:extLst>
                </p:cNvPr>
                <p:cNvSpPr>
                  <a:spLocks noChangeAspect="1" noChangeArrowheads="1"/>
                </p:cNvSpPr>
                <p:nvPr/>
              </p:nvSpPr>
              <p:spPr bwMode="gray">
                <a:xfrm>
                  <a:off x="1955" y="3491"/>
                  <a:ext cx="31" cy="24"/>
                </a:xfrm>
                <a:prstGeom prst="rect">
                  <a:avLst/>
                </a:prstGeom>
                <a:solidFill>
                  <a:srgbClr val="E1E1E1"/>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endParaRPr lang="ja-JP" altLang="en-US">
                    <a:latin typeface="Meiryo UI" panose="020B0604030504040204" pitchFamily="50" charset="-128"/>
                    <a:ea typeface="Meiryo UI" panose="020B0604030504040204" pitchFamily="50" charset="-128"/>
                  </a:endParaRPr>
                </a:p>
              </p:txBody>
            </p:sp>
            <p:sp>
              <p:nvSpPr>
                <p:cNvPr id="206" name="Freeform 1122">
                  <a:extLst>
                    <a:ext uri="{FF2B5EF4-FFF2-40B4-BE49-F238E27FC236}">
                      <a16:creationId xmlns:a16="http://schemas.microsoft.com/office/drawing/2014/main" id="{E7CE9AE1-F19B-417F-B3C8-CBB44BBBBFC2}"/>
                    </a:ext>
                  </a:extLst>
                </p:cNvPr>
                <p:cNvSpPr>
                  <a:spLocks noChangeAspect="1"/>
                </p:cNvSpPr>
                <p:nvPr/>
              </p:nvSpPr>
              <p:spPr bwMode="gray">
                <a:xfrm>
                  <a:off x="2007" y="3491"/>
                  <a:ext cx="21" cy="24"/>
                </a:xfrm>
                <a:custGeom>
                  <a:avLst/>
                  <a:gdLst>
                    <a:gd name="T0" fmla="*/ 0 w 21"/>
                    <a:gd name="T1" fmla="*/ 24 h 24"/>
                    <a:gd name="T2" fmla="*/ 0 w 21"/>
                    <a:gd name="T3" fmla="*/ 24 h 24"/>
                    <a:gd name="T4" fmla="*/ 21 w 21"/>
                    <a:gd name="T5" fmla="*/ 0 h 24"/>
                    <a:gd name="T6" fmla="*/ 0 w 21"/>
                    <a:gd name="T7" fmla="*/ 0 h 24"/>
                    <a:gd name="T8" fmla="*/ 0 w 21"/>
                    <a:gd name="T9" fmla="*/ 24 h 24"/>
                  </a:gdLst>
                  <a:ahLst/>
                  <a:cxnLst>
                    <a:cxn ang="0">
                      <a:pos x="T0" y="T1"/>
                    </a:cxn>
                    <a:cxn ang="0">
                      <a:pos x="T2" y="T3"/>
                    </a:cxn>
                    <a:cxn ang="0">
                      <a:pos x="T4" y="T5"/>
                    </a:cxn>
                    <a:cxn ang="0">
                      <a:pos x="T6" y="T7"/>
                    </a:cxn>
                    <a:cxn ang="0">
                      <a:pos x="T8" y="T9"/>
                    </a:cxn>
                  </a:cxnLst>
                  <a:rect l="0" t="0" r="r" b="b"/>
                  <a:pathLst>
                    <a:path w="21" h="24">
                      <a:moveTo>
                        <a:pt x="0" y="24"/>
                      </a:moveTo>
                      <a:lnTo>
                        <a:pt x="0" y="24"/>
                      </a:lnTo>
                      <a:lnTo>
                        <a:pt x="21" y="0"/>
                      </a:lnTo>
                      <a:lnTo>
                        <a:pt x="0" y="0"/>
                      </a:lnTo>
                      <a:lnTo>
                        <a:pt x="0" y="24"/>
                      </a:lnTo>
                      <a:close/>
                    </a:path>
                  </a:pathLst>
                </a:custGeom>
                <a:solidFill>
                  <a:srgbClr val="E1E1E1"/>
                </a:solidFill>
                <a:ln>
                  <a:noFill/>
                </a:ln>
                <a:effectLst/>
                <a:extLst>
                  <a:ext uri="{91240B29-F687-4F45-9708-019B960494DF}">
                    <a14:hiddenLine xmlns:a14="http://schemas.microsoft.com/office/drawing/2010/main" w="9525" cap="flat" cmpd="sng">
                      <a:solidFill>
                        <a:schemeClr val="tx1"/>
                      </a:solidFill>
                      <a:prstDash val="solid"/>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endParaRPr lang="ja-JP" altLang="en-US">
                    <a:latin typeface="Meiryo UI" panose="020B0604030504040204" pitchFamily="50" charset="-128"/>
                    <a:ea typeface="Meiryo UI" panose="020B0604030504040204" pitchFamily="50" charset="-128"/>
                  </a:endParaRPr>
                </a:p>
              </p:txBody>
            </p:sp>
            <p:sp>
              <p:nvSpPr>
                <p:cNvPr id="207" name="Freeform 1123">
                  <a:extLst>
                    <a:ext uri="{FF2B5EF4-FFF2-40B4-BE49-F238E27FC236}">
                      <a16:creationId xmlns:a16="http://schemas.microsoft.com/office/drawing/2014/main" id="{A2BF2605-245A-4D97-B21D-5D9B281EBD6E}"/>
                    </a:ext>
                  </a:extLst>
                </p:cNvPr>
                <p:cNvSpPr>
                  <a:spLocks noChangeAspect="1"/>
                </p:cNvSpPr>
                <p:nvPr/>
              </p:nvSpPr>
              <p:spPr bwMode="gray">
                <a:xfrm>
                  <a:off x="1867" y="3541"/>
                  <a:ext cx="15" cy="16"/>
                </a:xfrm>
                <a:custGeom>
                  <a:avLst/>
                  <a:gdLst>
                    <a:gd name="T0" fmla="*/ 15 w 15"/>
                    <a:gd name="T1" fmla="*/ 0 h 16"/>
                    <a:gd name="T2" fmla="*/ 0 w 15"/>
                    <a:gd name="T3" fmla="*/ 16 h 16"/>
                    <a:gd name="T4" fmla="*/ 15 w 15"/>
                    <a:gd name="T5" fmla="*/ 16 h 16"/>
                    <a:gd name="T6" fmla="*/ 15 w 15"/>
                    <a:gd name="T7" fmla="*/ 0 h 16"/>
                  </a:gdLst>
                  <a:ahLst/>
                  <a:cxnLst>
                    <a:cxn ang="0">
                      <a:pos x="T0" y="T1"/>
                    </a:cxn>
                    <a:cxn ang="0">
                      <a:pos x="T2" y="T3"/>
                    </a:cxn>
                    <a:cxn ang="0">
                      <a:pos x="T4" y="T5"/>
                    </a:cxn>
                    <a:cxn ang="0">
                      <a:pos x="T6" y="T7"/>
                    </a:cxn>
                  </a:cxnLst>
                  <a:rect l="0" t="0" r="r" b="b"/>
                  <a:pathLst>
                    <a:path w="15" h="16">
                      <a:moveTo>
                        <a:pt x="15" y="0"/>
                      </a:moveTo>
                      <a:lnTo>
                        <a:pt x="0" y="16"/>
                      </a:lnTo>
                      <a:lnTo>
                        <a:pt x="15" y="16"/>
                      </a:lnTo>
                      <a:lnTo>
                        <a:pt x="15" y="0"/>
                      </a:lnTo>
                      <a:close/>
                    </a:path>
                  </a:pathLst>
                </a:custGeom>
                <a:solidFill>
                  <a:srgbClr val="E1E1E1"/>
                </a:solidFill>
                <a:ln>
                  <a:noFill/>
                </a:ln>
                <a:effectLst/>
                <a:extLst>
                  <a:ext uri="{91240B29-F687-4F45-9708-019B960494DF}">
                    <a14:hiddenLine xmlns:a14="http://schemas.microsoft.com/office/drawing/2010/main" w="9525" cap="flat" cmpd="sng">
                      <a:solidFill>
                        <a:schemeClr val="tx1"/>
                      </a:solidFill>
                      <a:prstDash val="solid"/>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endParaRPr lang="ja-JP" altLang="en-US">
                    <a:latin typeface="Meiryo UI" panose="020B0604030504040204" pitchFamily="50" charset="-128"/>
                    <a:ea typeface="Meiryo UI" panose="020B0604030504040204" pitchFamily="50" charset="-128"/>
                  </a:endParaRPr>
                </a:p>
              </p:txBody>
            </p:sp>
            <p:sp>
              <p:nvSpPr>
                <p:cNvPr id="208" name="Rectangle 1124">
                  <a:extLst>
                    <a:ext uri="{FF2B5EF4-FFF2-40B4-BE49-F238E27FC236}">
                      <a16:creationId xmlns:a16="http://schemas.microsoft.com/office/drawing/2014/main" id="{D6EB1D7E-BAAC-42B9-B0BF-D36EC51C890D}"/>
                    </a:ext>
                  </a:extLst>
                </p:cNvPr>
                <p:cNvSpPr>
                  <a:spLocks noChangeAspect="1" noChangeArrowheads="1"/>
                </p:cNvSpPr>
                <p:nvPr/>
              </p:nvSpPr>
              <p:spPr bwMode="gray">
                <a:xfrm>
                  <a:off x="1903" y="3534"/>
                  <a:ext cx="31" cy="23"/>
                </a:xfrm>
                <a:prstGeom prst="rect">
                  <a:avLst/>
                </a:prstGeom>
                <a:solidFill>
                  <a:srgbClr val="E1E1E1"/>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endParaRPr lang="ja-JP" altLang="en-US">
                    <a:latin typeface="Meiryo UI" panose="020B0604030504040204" pitchFamily="50" charset="-128"/>
                    <a:ea typeface="Meiryo UI" panose="020B0604030504040204" pitchFamily="50" charset="-128"/>
                  </a:endParaRPr>
                </a:p>
              </p:txBody>
            </p:sp>
            <p:sp>
              <p:nvSpPr>
                <p:cNvPr id="209" name="Freeform 1125">
                  <a:extLst>
                    <a:ext uri="{FF2B5EF4-FFF2-40B4-BE49-F238E27FC236}">
                      <a16:creationId xmlns:a16="http://schemas.microsoft.com/office/drawing/2014/main" id="{CB04D237-3BA9-40CA-902F-51F2CC710D86}"/>
                    </a:ext>
                  </a:extLst>
                </p:cNvPr>
                <p:cNvSpPr>
                  <a:spLocks noChangeAspect="1"/>
                </p:cNvSpPr>
                <p:nvPr/>
              </p:nvSpPr>
              <p:spPr bwMode="gray">
                <a:xfrm>
                  <a:off x="1955" y="3534"/>
                  <a:ext cx="31" cy="23"/>
                </a:xfrm>
                <a:custGeom>
                  <a:avLst/>
                  <a:gdLst>
                    <a:gd name="T0" fmla="*/ 0 w 31"/>
                    <a:gd name="T1" fmla="*/ 0 h 23"/>
                    <a:gd name="T2" fmla="*/ 0 w 31"/>
                    <a:gd name="T3" fmla="*/ 23 h 23"/>
                    <a:gd name="T4" fmla="*/ 14 w 31"/>
                    <a:gd name="T5" fmla="*/ 23 h 23"/>
                    <a:gd name="T6" fmla="*/ 31 w 31"/>
                    <a:gd name="T7" fmla="*/ 7 h 23"/>
                    <a:gd name="T8" fmla="*/ 31 w 31"/>
                    <a:gd name="T9" fmla="*/ 0 h 23"/>
                    <a:gd name="T10" fmla="*/ 0 w 31"/>
                    <a:gd name="T11" fmla="*/ 0 h 23"/>
                  </a:gdLst>
                  <a:ahLst/>
                  <a:cxnLst>
                    <a:cxn ang="0">
                      <a:pos x="T0" y="T1"/>
                    </a:cxn>
                    <a:cxn ang="0">
                      <a:pos x="T2" y="T3"/>
                    </a:cxn>
                    <a:cxn ang="0">
                      <a:pos x="T4" y="T5"/>
                    </a:cxn>
                    <a:cxn ang="0">
                      <a:pos x="T6" y="T7"/>
                    </a:cxn>
                    <a:cxn ang="0">
                      <a:pos x="T8" y="T9"/>
                    </a:cxn>
                    <a:cxn ang="0">
                      <a:pos x="T10" y="T11"/>
                    </a:cxn>
                  </a:cxnLst>
                  <a:rect l="0" t="0" r="r" b="b"/>
                  <a:pathLst>
                    <a:path w="31" h="23">
                      <a:moveTo>
                        <a:pt x="0" y="0"/>
                      </a:moveTo>
                      <a:lnTo>
                        <a:pt x="0" y="23"/>
                      </a:lnTo>
                      <a:lnTo>
                        <a:pt x="14" y="23"/>
                      </a:lnTo>
                      <a:lnTo>
                        <a:pt x="31" y="7"/>
                      </a:lnTo>
                      <a:lnTo>
                        <a:pt x="31" y="0"/>
                      </a:lnTo>
                      <a:lnTo>
                        <a:pt x="0" y="0"/>
                      </a:lnTo>
                      <a:close/>
                    </a:path>
                  </a:pathLst>
                </a:custGeom>
                <a:solidFill>
                  <a:srgbClr val="E1E1E1"/>
                </a:solidFill>
                <a:ln>
                  <a:noFill/>
                </a:ln>
                <a:effectLst/>
                <a:extLst>
                  <a:ext uri="{91240B29-F687-4F45-9708-019B960494DF}">
                    <a14:hiddenLine xmlns:a14="http://schemas.microsoft.com/office/drawing/2010/main" w="9525" cap="flat" cmpd="sng">
                      <a:solidFill>
                        <a:schemeClr val="tx1"/>
                      </a:solidFill>
                      <a:prstDash val="solid"/>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endParaRPr lang="ja-JP" altLang="en-US">
                    <a:latin typeface="Meiryo UI" panose="020B0604030504040204" pitchFamily="50" charset="-128"/>
                    <a:ea typeface="Meiryo UI" panose="020B0604030504040204" pitchFamily="50" charset="-128"/>
                  </a:endParaRPr>
                </a:p>
              </p:txBody>
            </p:sp>
            <p:sp>
              <p:nvSpPr>
                <p:cNvPr id="210" name="Rectangle 1126">
                  <a:extLst>
                    <a:ext uri="{FF2B5EF4-FFF2-40B4-BE49-F238E27FC236}">
                      <a16:creationId xmlns:a16="http://schemas.microsoft.com/office/drawing/2014/main" id="{8078FF36-D893-475A-B1F1-D1099A0DF895}"/>
                    </a:ext>
                  </a:extLst>
                </p:cNvPr>
                <p:cNvSpPr>
                  <a:spLocks noChangeAspect="1" noChangeArrowheads="1"/>
                </p:cNvSpPr>
                <p:nvPr/>
              </p:nvSpPr>
              <p:spPr bwMode="gray">
                <a:xfrm>
                  <a:off x="1853" y="3576"/>
                  <a:ext cx="29" cy="24"/>
                </a:xfrm>
                <a:prstGeom prst="rect">
                  <a:avLst/>
                </a:prstGeom>
                <a:solidFill>
                  <a:srgbClr val="E1E1E1"/>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endParaRPr lang="ja-JP" altLang="en-US">
                    <a:latin typeface="Meiryo UI" panose="020B0604030504040204" pitchFamily="50" charset="-128"/>
                    <a:ea typeface="Meiryo UI" panose="020B0604030504040204" pitchFamily="50" charset="-128"/>
                  </a:endParaRPr>
                </a:p>
              </p:txBody>
            </p:sp>
            <p:sp>
              <p:nvSpPr>
                <p:cNvPr id="211" name="Freeform 1127">
                  <a:extLst>
                    <a:ext uri="{FF2B5EF4-FFF2-40B4-BE49-F238E27FC236}">
                      <a16:creationId xmlns:a16="http://schemas.microsoft.com/office/drawing/2014/main" id="{25D7CE18-15F4-4BA2-A8E6-7A1888E4078C}"/>
                    </a:ext>
                  </a:extLst>
                </p:cNvPr>
                <p:cNvSpPr>
                  <a:spLocks noChangeAspect="1"/>
                </p:cNvSpPr>
                <p:nvPr/>
              </p:nvSpPr>
              <p:spPr bwMode="gray">
                <a:xfrm>
                  <a:off x="1903" y="3576"/>
                  <a:ext cx="31" cy="24"/>
                </a:xfrm>
                <a:custGeom>
                  <a:avLst/>
                  <a:gdLst>
                    <a:gd name="T0" fmla="*/ 0 w 31"/>
                    <a:gd name="T1" fmla="*/ 0 h 24"/>
                    <a:gd name="T2" fmla="*/ 0 w 31"/>
                    <a:gd name="T3" fmla="*/ 24 h 24"/>
                    <a:gd name="T4" fmla="*/ 28 w 31"/>
                    <a:gd name="T5" fmla="*/ 24 h 24"/>
                    <a:gd name="T6" fmla="*/ 31 w 31"/>
                    <a:gd name="T7" fmla="*/ 22 h 24"/>
                    <a:gd name="T8" fmla="*/ 31 w 31"/>
                    <a:gd name="T9" fmla="*/ 0 h 24"/>
                    <a:gd name="T10" fmla="*/ 0 w 31"/>
                    <a:gd name="T11" fmla="*/ 0 h 24"/>
                  </a:gdLst>
                  <a:ahLst/>
                  <a:cxnLst>
                    <a:cxn ang="0">
                      <a:pos x="T0" y="T1"/>
                    </a:cxn>
                    <a:cxn ang="0">
                      <a:pos x="T2" y="T3"/>
                    </a:cxn>
                    <a:cxn ang="0">
                      <a:pos x="T4" y="T5"/>
                    </a:cxn>
                    <a:cxn ang="0">
                      <a:pos x="T6" y="T7"/>
                    </a:cxn>
                    <a:cxn ang="0">
                      <a:pos x="T8" y="T9"/>
                    </a:cxn>
                    <a:cxn ang="0">
                      <a:pos x="T10" y="T11"/>
                    </a:cxn>
                  </a:cxnLst>
                  <a:rect l="0" t="0" r="r" b="b"/>
                  <a:pathLst>
                    <a:path w="31" h="24">
                      <a:moveTo>
                        <a:pt x="0" y="0"/>
                      </a:moveTo>
                      <a:lnTo>
                        <a:pt x="0" y="24"/>
                      </a:lnTo>
                      <a:lnTo>
                        <a:pt x="28" y="24"/>
                      </a:lnTo>
                      <a:lnTo>
                        <a:pt x="31" y="22"/>
                      </a:lnTo>
                      <a:lnTo>
                        <a:pt x="31" y="0"/>
                      </a:lnTo>
                      <a:lnTo>
                        <a:pt x="0" y="0"/>
                      </a:lnTo>
                      <a:close/>
                    </a:path>
                  </a:pathLst>
                </a:custGeom>
                <a:solidFill>
                  <a:srgbClr val="E1E1E1"/>
                </a:solidFill>
                <a:ln>
                  <a:noFill/>
                </a:ln>
                <a:effectLst/>
                <a:extLst>
                  <a:ext uri="{91240B29-F687-4F45-9708-019B960494DF}">
                    <a14:hiddenLine xmlns:a14="http://schemas.microsoft.com/office/drawing/2010/main" w="9525" cap="flat" cmpd="sng">
                      <a:solidFill>
                        <a:schemeClr val="tx1"/>
                      </a:solidFill>
                      <a:prstDash val="solid"/>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endParaRPr lang="ja-JP" altLang="en-US">
                    <a:latin typeface="Meiryo UI" panose="020B0604030504040204" pitchFamily="50" charset="-128"/>
                    <a:ea typeface="Meiryo UI" panose="020B0604030504040204" pitchFamily="50" charset="-128"/>
                  </a:endParaRPr>
                </a:p>
              </p:txBody>
            </p:sp>
            <p:sp>
              <p:nvSpPr>
                <p:cNvPr id="212" name="Rectangle 1128">
                  <a:extLst>
                    <a:ext uri="{FF2B5EF4-FFF2-40B4-BE49-F238E27FC236}">
                      <a16:creationId xmlns:a16="http://schemas.microsoft.com/office/drawing/2014/main" id="{D4CF4BD7-270F-4299-AF03-499C7DB1F688}"/>
                    </a:ext>
                  </a:extLst>
                </p:cNvPr>
                <p:cNvSpPr>
                  <a:spLocks noChangeAspect="1" noChangeArrowheads="1"/>
                </p:cNvSpPr>
                <p:nvPr/>
              </p:nvSpPr>
              <p:spPr bwMode="gray">
                <a:xfrm>
                  <a:off x="1853" y="3619"/>
                  <a:ext cx="29" cy="24"/>
                </a:xfrm>
                <a:prstGeom prst="rect">
                  <a:avLst/>
                </a:prstGeom>
                <a:solidFill>
                  <a:srgbClr val="E1E1E1"/>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endParaRPr lang="ja-JP" altLang="en-US">
                    <a:latin typeface="Meiryo UI" panose="020B0604030504040204" pitchFamily="50" charset="-128"/>
                    <a:ea typeface="Meiryo UI" panose="020B0604030504040204" pitchFamily="50" charset="-128"/>
                  </a:endParaRPr>
                </a:p>
              </p:txBody>
            </p:sp>
            <p:sp>
              <p:nvSpPr>
                <p:cNvPr id="213" name="Freeform 1129">
                  <a:extLst>
                    <a:ext uri="{FF2B5EF4-FFF2-40B4-BE49-F238E27FC236}">
                      <a16:creationId xmlns:a16="http://schemas.microsoft.com/office/drawing/2014/main" id="{B6A76B3B-C239-4C3A-AF3F-29EAB0429885}"/>
                    </a:ext>
                  </a:extLst>
                </p:cNvPr>
                <p:cNvSpPr>
                  <a:spLocks noChangeAspect="1"/>
                </p:cNvSpPr>
                <p:nvPr/>
              </p:nvSpPr>
              <p:spPr bwMode="gray">
                <a:xfrm>
                  <a:off x="1903" y="3619"/>
                  <a:ext cx="9" cy="12"/>
                </a:xfrm>
                <a:custGeom>
                  <a:avLst/>
                  <a:gdLst>
                    <a:gd name="T0" fmla="*/ 0 w 9"/>
                    <a:gd name="T1" fmla="*/ 12 h 12"/>
                    <a:gd name="T2" fmla="*/ 9 w 9"/>
                    <a:gd name="T3" fmla="*/ 0 h 12"/>
                    <a:gd name="T4" fmla="*/ 0 w 9"/>
                    <a:gd name="T5" fmla="*/ 0 h 12"/>
                    <a:gd name="T6" fmla="*/ 0 w 9"/>
                    <a:gd name="T7" fmla="*/ 12 h 12"/>
                  </a:gdLst>
                  <a:ahLst/>
                  <a:cxnLst>
                    <a:cxn ang="0">
                      <a:pos x="T0" y="T1"/>
                    </a:cxn>
                    <a:cxn ang="0">
                      <a:pos x="T2" y="T3"/>
                    </a:cxn>
                    <a:cxn ang="0">
                      <a:pos x="T4" y="T5"/>
                    </a:cxn>
                    <a:cxn ang="0">
                      <a:pos x="T6" y="T7"/>
                    </a:cxn>
                  </a:cxnLst>
                  <a:rect l="0" t="0" r="r" b="b"/>
                  <a:pathLst>
                    <a:path w="9" h="12">
                      <a:moveTo>
                        <a:pt x="0" y="12"/>
                      </a:moveTo>
                      <a:lnTo>
                        <a:pt x="9" y="0"/>
                      </a:lnTo>
                      <a:lnTo>
                        <a:pt x="0" y="0"/>
                      </a:lnTo>
                      <a:lnTo>
                        <a:pt x="0" y="12"/>
                      </a:lnTo>
                      <a:close/>
                    </a:path>
                  </a:pathLst>
                </a:custGeom>
                <a:solidFill>
                  <a:srgbClr val="E1E1E1"/>
                </a:solidFill>
                <a:ln>
                  <a:noFill/>
                </a:ln>
                <a:effectLst/>
                <a:extLst>
                  <a:ext uri="{91240B29-F687-4F45-9708-019B960494DF}">
                    <a14:hiddenLine xmlns:a14="http://schemas.microsoft.com/office/drawing/2010/main" w="9525" cap="flat" cmpd="sng">
                      <a:solidFill>
                        <a:schemeClr val="tx1"/>
                      </a:solidFill>
                      <a:prstDash val="solid"/>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endParaRPr lang="ja-JP" altLang="en-US">
                    <a:latin typeface="Meiryo UI" panose="020B0604030504040204" pitchFamily="50" charset="-128"/>
                    <a:ea typeface="Meiryo UI" panose="020B0604030504040204" pitchFamily="50" charset="-128"/>
                  </a:endParaRPr>
                </a:p>
              </p:txBody>
            </p:sp>
            <p:sp>
              <p:nvSpPr>
                <p:cNvPr id="214" name="Freeform 1130">
                  <a:extLst>
                    <a:ext uri="{FF2B5EF4-FFF2-40B4-BE49-F238E27FC236}">
                      <a16:creationId xmlns:a16="http://schemas.microsoft.com/office/drawing/2014/main" id="{42DAADD6-BBEF-4A1B-A2D7-EE2630EEBD03}"/>
                    </a:ext>
                  </a:extLst>
                </p:cNvPr>
                <p:cNvSpPr>
                  <a:spLocks noChangeAspect="1"/>
                </p:cNvSpPr>
                <p:nvPr/>
              </p:nvSpPr>
              <p:spPr bwMode="gray">
                <a:xfrm>
                  <a:off x="1853" y="3661"/>
                  <a:ext cx="21" cy="24"/>
                </a:xfrm>
                <a:custGeom>
                  <a:avLst/>
                  <a:gdLst>
                    <a:gd name="T0" fmla="*/ 0 w 21"/>
                    <a:gd name="T1" fmla="*/ 24 h 24"/>
                    <a:gd name="T2" fmla="*/ 0 w 21"/>
                    <a:gd name="T3" fmla="*/ 24 h 24"/>
                    <a:gd name="T4" fmla="*/ 21 w 21"/>
                    <a:gd name="T5" fmla="*/ 0 h 24"/>
                    <a:gd name="T6" fmla="*/ 0 w 21"/>
                    <a:gd name="T7" fmla="*/ 0 h 24"/>
                    <a:gd name="T8" fmla="*/ 0 w 21"/>
                    <a:gd name="T9" fmla="*/ 24 h 24"/>
                  </a:gdLst>
                  <a:ahLst/>
                  <a:cxnLst>
                    <a:cxn ang="0">
                      <a:pos x="T0" y="T1"/>
                    </a:cxn>
                    <a:cxn ang="0">
                      <a:pos x="T2" y="T3"/>
                    </a:cxn>
                    <a:cxn ang="0">
                      <a:pos x="T4" y="T5"/>
                    </a:cxn>
                    <a:cxn ang="0">
                      <a:pos x="T6" y="T7"/>
                    </a:cxn>
                    <a:cxn ang="0">
                      <a:pos x="T8" y="T9"/>
                    </a:cxn>
                  </a:cxnLst>
                  <a:rect l="0" t="0" r="r" b="b"/>
                  <a:pathLst>
                    <a:path w="21" h="24">
                      <a:moveTo>
                        <a:pt x="0" y="24"/>
                      </a:moveTo>
                      <a:lnTo>
                        <a:pt x="0" y="24"/>
                      </a:lnTo>
                      <a:lnTo>
                        <a:pt x="21" y="0"/>
                      </a:lnTo>
                      <a:lnTo>
                        <a:pt x="0" y="0"/>
                      </a:lnTo>
                      <a:lnTo>
                        <a:pt x="0" y="24"/>
                      </a:lnTo>
                      <a:close/>
                    </a:path>
                  </a:pathLst>
                </a:custGeom>
                <a:solidFill>
                  <a:srgbClr val="E1E1E1"/>
                </a:solidFill>
                <a:ln>
                  <a:noFill/>
                </a:ln>
                <a:effectLst/>
                <a:extLst>
                  <a:ext uri="{91240B29-F687-4F45-9708-019B960494DF}">
                    <a14:hiddenLine xmlns:a14="http://schemas.microsoft.com/office/drawing/2010/main" w="9525" cap="flat" cmpd="sng">
                      <a:solidFill>
                        <a:schemeClr val="tx1"/>
                      </a:solidFill>
                      <a:prstDash val="solid"/>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endParaRPr lang="ja-JP" altLang="en-US">
                    <a:latin typeface="Meiryo UI" panose="020B0604030504040204" pitchFamily="50" charset="-128"/>
                    <a:ea typeface="Meiryo UI" panose="020B0604030504040204" pitchFamily="50" charset="-128"/>
                  </a:endParaRPr>
                </a:p>
              </p:txBody>
            </p:sp>
            <p:sp>
              <p:nvSpPr>
                <p:cNvPr id="215" name="Freeform 1131">
                  <a:extLst>
                    <a:ext uri="{FF2B5EF4-FFF2-40B4-BE49-F238E27FC236}">
                      <a16:creationId xmlns:a16="http://schemas.microsoft.com/office/drawing/2014/main" id="{7C444655-8E1D-4DCB-A6F0-D6A70AD1624A}"/>
                    </a:ext>
                  </a:extLst>
                </p:cNvPr>
                <p:cNvSpPr>
                  <a:spLocks noChangeAspect="1"/>
                </p:cNvSpPr>
                <p:nvPr/>
              </p:nvSpPr>
              <p:spPr bwMode="gray">
                <a:xfrm>
                  <a:off x="1801" y="3619"/>
                  <a:ext cx="29" cy="24"/>
                </a:xfrm>
                <a:custGeom>
                  <a:avLst/>
                  <a:gdLst>
                    <a:gd name="T0" fmla="*/ 29 w 29"/>
                    <a:gd name="T1" fmla="*/ 24 h 24"/>
                    <a:gd name="T2" fmla="*/ 29 w 29"/>
                    <a:gd name="T3" fmla="*/ 0 h 24"/>
                    <a:gd name="T4" fmla="*/ 10 w 29"/>
                    <a:gd name="T5" fmla="*/ 0 h 24"/>
                    <a:gd name="T6" fmla="*/ 0 w 29"/>
                    <a:gd name="T7" fmla="*/ 12 h 24"/>
                    <a:gd name="T8" fmla="*/ 0 w 29"/>
                    <a:gd name="T9" fmla="*/ 24 h 24"/>
                    <a:gd name="T10" fmla="*/ 29 w 29"/>
                    <a:gd name="T11" fmla="*/ 24 h 24"/>
                  </a:gdLst>
                  <a:ahLst/>
                  <a:cxnLst>
                    <a:cxn ang="0">
                      <a:pos x="T0" y="T1"/>
                    </a:cxn>
                    <a:cxn ang="0">
                      <a:pos x="T2" y="T3"/>
                    </a:cxn>
                    <a:cxn ang="0">
                      <a:pos x="T4" y="T5"/>
                    </a:cxn>
                    <a:cxn ang="0">
                      <a:pos x="T6" y="T7"/>
                    </a:cxn>
                    <a:cxn ang="0">
                      <a:pos x="T8" y="T9"/>
                    </a:cxn>
                    <a:cxn ang="0">
                      <a:pos x="T10" y="T11"/>
                    </a:cxn>
                  </a:cxnLst>
                  <a:rect l="0" t="0" r="r" b="b"/>
                  <a:pathLst>
                    <a:path w="29" h="24">
                      <a:moveTo>
                        <a:pt x="29" y="24"/>
                      </a:moveTo>
                      <a:lnTo>
                        <a:pt x="29" y="0"/>
                      </a:lnTo>
                      <a:lnTo>
                        <a:pt x="10" y="0"/>
                      </a:lnTo>
                      <a:lnTo>
                        <a:pt x="0" y="12"/>
                      </a:lnTo>
                      <a:lnTo>
                        <a:pt x="0" y="24"/>
                      </a:lnTo>
                      <a:lnTo>
                        <a:pt x="29" y="24"/>
                      </a:lnTo>
                      <a:close/>
                    </a:path>
                  </a:pathLst>
                </a:custGeom>
                <a:solidFill>
                  <a:srgbClr val="E1E1E1"/>
                </a:solidFill>
                <a:ln>
                  <a:noFill/>
                </a:ln>
                <a:effectLst/>
                <a:extLst>
                  <a:ext uri="{91240B29-F687-4F45-9708-019B960494DF}">
                    <a14:hiddenLine xmlns:a14="http://schemas.microsoft.com/office/drawing/2010/main" w="9525" cap="flat" cmpd="sng">
                      <a:solidFill>
                        <a:schemeClr val="tx1"/>
                      </a:solidFill>
                      <a:prstDash val="solid"/>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endParaRPr lang="ja-JP" altLang="en-US">
                    <a:latin typeface="Meiryo UI" panose="020B0604030504040204" pitchFamily="50" charset="-128"/>
                    <a:ea typeface="Meiryo UI" panose="020B0604030504040204" pitchFamily="50" charset="-128"/>
                  </a:endParaRPr>
                </a:p>
              </p:txBody>
            </p:sp>
            <p:sp>
              <p:nvSpPr>
                <p:cNvPr id="216" name="Freeform 1132">
                  <a:extLst>
                    <a:ext uri="{FF2B5EF4-FFF2-40B4-BE49-F238E27FC236}">
                      <a16:creationId xmlns:a16="http://schemas.microsoft.com/office/drawing/2014/main" id="{7ADC0A54-9DC2-4513-864B-DBB782471816}"/>
                    </a:ext>
                  </a:extLst>
                </p:cNvPr>
                <p:cNvSpPr>
                  <a:spLocks noChangeAspect="1"/>
                </p:cNvSpPr>
                <p:nvPr/>
              </p:nvSpPr>
              <p:spPr bwMode="gray">
                <a:xfrm>
                  <a:off x="1752" y="3661"/>
                  <a:ext cx="28" cy="24"/>
                </a:xfrm>
                <a:custGeom>
                  <a:avLst/>
                  <a:gdLst>
                    <a:gd name="T0" fmla="*/ 28 w 28"/>
                    <a:gd name="T1" fmla="*/ 0 h 24"/>
                    <a:gd name="T2" fmla="*/ 21 w 28"/>
                    <a:gd name="T3" fmla="*/ 0 h 24"/>
                    <a:gd name="T4" fmla="*/ 0 w 28"/>
                    <a:gd name="T5" fmla="*/ 24 h 24"/>
                    <a:gd name="T6" fmla="*/ 28 w 28"/>
                    <a:gd name="T7" fmla="*/ 24 h 24"/>
                    <a:gd name="T8" fmla="*/ 28 w 28"/>
                    <a:gd name="T9" fmla="*/ 0 h 24"/>
                  </a:gdLst>
                  <a:ahLst/>
                  <a:cxnLst>
                    <a:cxn ang="0">
                      <a:pos x="T0" y="T1"/>
                    </a:cxn>
                    <a:cxn ang="0">
                      <a:pos x="T2" y="T3"/>
                    </a:cxn>
                    <a:cxn ang="0">
                      <a:pos x="T4" y="T5"/>
                    </a:cxn>
                    <a:cxn ang="0">
                      <a:pos x="T6" y="T7"/>
                    </a:cxn>
                    <a:cxn ang="0">
                      <a:pos x="T8" y="T9"/>
                    </a:cxn>
                  </a:cxnLst>
                  <a:rect l="0" t="0" r="r" b="b"/>
                  <a:pathLst>
                    <a:path w="28" h="24">
                      <a:moveTo>
                        <a:pt x="28" y="0"/>
                      </a:moveTo>
                      <a:lnTo>
                        <a:pt x="21" y="0"/>
                      </a:lnTo>
                      <a:lnTo>
                        <a:pt x="0" y="24"/>
                      </a:lnTo>
                      <a:lnTo>
                        <a:pt x="28" y="24"/>
                      </a:lnTo>
                      <a:lnTo>
                        <a:pt x="28" y="0"/>
                      </a:lnTo>
                      <a:close/>
                    </a:path>
                  </a:pathLst>
                </a:custGeom>
                <a:solidFill>
                  <a:srgbClr val="E1E1E1"/>
                </a:solidFill>
                <a:ln>
                  <a:noFill/>
                </a:ln>
                <a:effectLst/>
                <a:extLst>
                  <a:ext uri="{91240B29-F687-4F45-9708-019B960494DF}">
                    <a14:hiddenLine xmlns:a14="http://schemas.microsoft.com/office/drawing/2010/main" w="9525" cap="flat" cmpd="sng">
                      <a:solidFill>
                        <a:schemeClr val="tx1"/>
                      </a:solidFill>
                      <a:prstDash val="solid"/>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endParaRPr lang="ja-JP" altLang="en-US">
                    <a:latin typeface="Meiryo UI" panose="020B0604030504040204" pitchFamily="50" charset="-128"/>
                    <a:ea typeface="Meiryo UI" panose="020B0604030504040204" pitchFamily="50" charset="-128"/>
                  </a:endParaRPr>
                </a:p>
              </p:txBody>
            </p:sp>
            <p:sp>
              <p:nvSpPr>
                <p:cNvPr id="217" name="Rectangle 1133">
                  <a:extLst>
                    <a:ext uri="{FF2B5EF4-FFF2-40B4-BE49-F238E27FC236}">
                      <a16:creationId xmlns:a16="http://schemas.microsoft.com/office/drawing/2014/main" id="{90C899C6-76CA-4E96-AED0-FC56D1273398}"/>
                    </a:ext>
                  </a:extLst>
                </p:cNvPr>
                <p:cNvSpPr>
                  <a:spLocks noChangeAspect="1" noChangeArrowheads="1"/>
                </p:cNvSpPr>
                <p:nvPr/>
              </p:nvSpPr>
              <p:spPr bwMode="gray">
                <a:xfrm>
                  <a:off x="1801" y="3661"/>
                  <a:ext cx="29" cy="24"/>
                </a:xfrm>
                <a:prstGeom prst="rect">
                  <a:avLst/>
                </a:prstGeom>
                <a:solidFill>
                  <a:srgbClr val="E1E1E1"/>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endParaRPr lang="ja-JP" altLang="en-US">
                    <a:latin typeface="Meiryo UI" panose="020B0604030504040204" pitchFamily="50" charset="-128"/>
                    <a:ea typeface="Meiryo UI" panose="020B0604030504040204" pitchFamily="50" charset="-128"/>
                  </a:endParaRPr>
                </a:p>
              </p:txBody>
            </p:sp>
            <p:sp>
              <p:nvSpPr>
                <p:cNvPr id="218" name="Freeform 1134">
                  <a:extLst>
                    <a:ext uri="{FF2B5EF4-FFF2-40B4-BE49-F238E27FC236}">
                      <a16:creationId xmlns:a16="http://schemas.microsoft.com/office/drawing/2014/main" id="{1432ADB5-451B-4F71-8300-A575D07235D6}"/>
                    </a:ext>
                  </a:extLst>
                </p:cNvPr>
                <p:cNvSpPr>
                  <a:spLocks noChangeAspect="1"/>
                </p:cNvSpPr>
                <p:nvPr/>
              </p:nvSpPr>
              <p:spPr bwMode="gray">
                <a:xfrm>
                  <a:off x="1711" y="3711"/>
                  <a:ext cx="17" cy="19"/>
                </a:xfrm>
                <a:custGeom>
                  <a:avLst/>
                  <a:gdLst>
                    <a:gd name="T0" fmla="*/ 17 w 17"/>
                    <a:gd name="T1" fmla="*/ 0 h 19"/>
                    <a:gd name="T2" fmla="*/ 0 w 17"/>
                    <a:gd name="T3" fmla="*/ 19 h 19"/>
                    <a:gd name="T4" fmla="*/ 17 w 17"/>
                    <a:gd name="T5" fmla="*/ 19 h 19"/>
                    <a:gd name="T6" fmla="*/ 17 w 17"/>
                    <a:gd name="T7" fmla="*/ 0 h 19"/>
                  </a:gdLst>
                  <a:ahLst/>
                  <a:cxnLst>
                    <a:cxn ang="0">
                      <a:pos x="T0" y="T1"/>
                    </a:cxn>
                    <a:cxn ang="0">
                      <a:pos x="T2" y="T3"/>
                    </a:cxn>
                    <a:cxn ang="0">
                      <a:pos x="T4" y="T5"/>
                    </a:cxn>
                    <a:cxn ang="0">
                      <a:pos x="T6" y="T7"/>
                    </a:cxn>
                  </a:cxnLst>
                  <a:rect l="0" t="0" r="r" b="b"/>
                  <a:pathLst>
                    <a:path w="17" h="19">
                      <a:moveTo>
                        <a:pt x="17" y="0"/>
                      </a:moveTo>
                      <a:lnTo>
                        <a:pt x="0" y="19"/>
                      </a:lnTo>
                      <a:lnTo>
                        <a:pt x="17" y="19"/>
                      </a:lnTo>
                      <a:lnTo>
                        <a:pt x="17" y="0"/>
                      </a:lnTo>
                      <a:close/>
                    </a:path>
                  </a:pathLst>
                </a:custGeom>
                <a:solidFill>
                  <a:srgbClr val="E1E1E1"/>
                </a:solidFill>
                <a:ln>
                  <a:noFill/>
                </a:ln>
                <a:effectLst/>
                <a:extLst>
                  <a:ext uri="{91240B29-F687-4F45-9708-019B960494DF}">
                    <a14:hiddenLine xmlns:a14="http://schemas.microsoft.com/office/drawing/2010/main" w="9525" cap="flat" cmpd="sng">
                      <a:solidFill>
                        <a:schemeClr val="tx1"/>
                      </a:solidFill>
                      <a:prstDash val="solid"/>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endParaRPr lang="ja-JP" altLang="en-US">
                    <a:latin typeface="Meiryo UI" panose="020B0604030504040204" pitchFamily="50" charset="-128"/>
                    <a:ea typeface="Meiryo UI" panose="020B0604030504040204" pitchFamily="50" charset="-128"/>
                  </a:endParaRPr>
                </a:p>
              </p:txBody>
            </p:sp>
            <p:sp>
              <p:nvSpPr>
                <p:cNvPr id="219" name="Rectangle 1135">
                  <a:extLst>
                    <a:ext uri="{FF2B5EF4-FFF2-40B4-BE49-F238E27FC236}">
                      <a16:creationId xmlns:a16="http://schemas.microsoft.com/office/drawing/2014/main" id="{4D89F8C7-F372-42CC-A93B-F86B292861B7}"/>
                    </a:ext>
                  </a:extLst>
                </p:cNvPr>
                <p:cNvSpPr>
                  <a:spLocks noChangeAspect="1" noChangeArrowheads="1"/>
                </p:cNvSpPr>
                <p:nvPr/>
              </p:nvSpPr>
              <p:spPr bwMode="gray">
                <a:xfrm>
                  <a:off x="1749" y="3704"/>
                  <a:ext cx="31" cy="26"/>
                </a:xfrm>
                <a:prstGeom prst="rect">
                  <a:avLst/>
                </a:prstGeom>
                <a:solidFill>
                  <a:srgbClr val="E1E1E1"/>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endParaRPr lang="ja-JP" altLang="en-US">
                    <a:latin typeface="Meiryo UI" panose="020B0604030504040204" pitchFamily="50" charset="-128"/>
                    <a:ea typeface="Meiryo UI" panose="020B0604030504040204" pitchFamily="50" charset="-128"/>
                  </a:endParaRPr>
                </a:p>
              </p:txBody>
            </p:sp>
            <p:sp>
              <p:nvSpPr>
                <p:cNvPr id="220" name="Freeform 1136">
                  <a:extLst>
                    <a:ext uri="{FF2B5EF4-FFF2-40B4-BE49-F238E27FC236}">
                      <a16:creationId xmlns:a16="http://schemas.microsoft.com/office/drawing/2014/main" id="{D1E1112E-C2C2-4D6B-9EBD-BF0517DF7C1F}"/>
                    </a:ext>
                  </a:extLst>
                </p:cNvPr>
                <p:cNvSpPr>
                  <a:spLocks noChangeAspect="1"/>
                </p:cNvSpPr>
                <p:nvPr/>
              </p:nvSpPr>
              <p:spPr bwMode="gray">
                <a:xfrm>
                  <a:off x="1801" y="3704"/>
                  <a:ext cx="29" cy="26"/>
                </a:xfrm>
                <a:custGeom>
                  <a:avLst/>
                  <a:gdLst>
                    <a:gd name="T0" fmla="*/ 0 w 29"/>
                    <a:gd name="T1" fmla="*/ 0 h 26"/>
                    <a:gd name="T2" fmla="*/ 0 w 29"/>
                    <a:gd name="T3" fmla="*/ 26 h 26"/>
                    <a:gd name="T4" fmla="*/ 12 w 29"/>
                    <a:gd name="T5" fmla="*/ 26 h 26"/>
                    <a:gd name="T6" fmla="*/ 29 w 29"/>
                    <a:gd name="T7" fmla="*/ 7 h 26"/>
                    <a:gd name="T8" fmla="*/ 29 w 29"/>
                    <a:gd name="T9" fmla="*/ 0 h 26"/>
                    <a:gd name="T10" fmla="*/ 0 w 29"/>
                    <a:gd name="T11" fmla="*/ 0 h 26"/>
                  </a:gdLst>
                  <a:ahLst/>
                  <a:cxnLst>
                    <a:cxn ang="0">
                      <a:pos x="T0" y="T1"/>
                    </a:cxn>
                    <a:cxn ang="0">
                      <a:pos x="T2" y="T3"/>
                    </a:cxn>
                    <a:cxn ang="0">
                      <a:pos x="T4" y="T5"/>
                    </a:cxn>
                    <a:cxn ang="0">
                      <a:pos x="T6" y="T7"/>
                    </a:cxn>
                    <a:cxn ang="0">
                      <a:pos x="T8" y="T9"/>
                    </a:cxn>
                    <a:cxn ang="0">
                      <a:pos x="T10" y="T11"/>
                    </a:cxn>
                  </a:cxnLst>
                  <a:rect l="0" t="0" r="r" b="b"/>
                  <a:pathLst>
                    <a:path w="29" h="26">
                      <a:moveTo>
                        <a:pt x="0" y="0"/>
                      </a:moveTo>
                      <a:lnTo>
                        <a:pt x="0" y="26"/>
                      </a:lnTo>
                      <a:lnTo>
                        <a:pt x="12" y="26"/>
                      </a:lnTo>
                      <a:lnTo>
                        <a:pt x="29" y="7"/>
                      </a:lnTo>
                      <a:lnTo>
                        <a:pt x="29" y="0"/>
                      </a:lnTo>
                      <a:lnTo>
                        <a:pt x="0" y="0"/>
                      </a:lnTo>
                      <a:close/>
                    </a:path>
                  </a:pathLst>
                </a:custGeom>
                <a:solidFill>
                  <a:srgbClr val="E1E1E1"/>
                </a:solidFill>
                <a:ln>
                  <a:noFill/>
                </a:ln>
                <a:effectLst/>
                <a:extLst>
                  <a:ext uri="{91240B29-F687-4F45-9708-019B960494DF}">
                    <a14:hiddenLine xmlns:a14="http://schemas.microsoft.com/office/drawing/2010/main" w="9525" cap="flat" cmpd="sng">
                      <a:solidFill>
                        <a:schemeClr val="tx1"/>
                      </a:solidFill>
                      <a:prstDash val="solid"/>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endParaRPr lang="ja-JP" altLang="en-US">
                    <a:latin typeface="Meiryo UI" panose="020B0604030504040204" pitchFamily="50" charset="-128"/>
                    <a:ea typeface="Meiryo UI" panose="020B0604030504040204" pitchFamily="50" charset="-128"/>
                  </a:endParaRPr>
                </a:p>
              </p:txBody>
            </p:sp>
          </p:grpSp>
        </p:grpSp>
        <p:grpSp>
          <p:nvGrpSpPr>
            <p:cNvPr id="115" name="Group 1137">
              <a:extLst>
                <a:ext uri="{FF2B5EF4-FFF2-40B4-BE49-F238E27FC236}">
                  <a16:creationId xmlns:a16="http://schemas.microsoft.com/office/drawing/2014/main" id="{EEE8A257-E7CD-4239-A65F-CE45E4F2B5F5}"/>
                </a:ext>
              </a:extLst>
            </p:cNvPr>
            <p:cNvGrpSpPr>
              <a:grpSpLocks/>
            </p:cNvGrpSpPr>
            <p:nvPr/>
          </p:nvGrpSpPr>
          <p:grpSpPr bwMode="auto">
            <a:xfrm>
              <a:off x="1461" y="1081"/>
              <a:ext cx="636" cy="907"/>
              <a:chOff x="1461" y="1081"/>
              <a:chExt cx="636" cy="907"/>
            </a:xfrm>
          </p:grpSpPr>
          <p:grpSp>
            <p:nvGrpSpPr>
              <p:cNvPr id="116" name="Group 1138">
                <a:extLst>
                  <a:ext uri="{FF2B5EF4-FFF2-40B4-BE49-F238E27FC236}">
                    <a16:creationId xmlns:a16="http://schemas.microsoft.com/office/drawing/2014/main" id="{81AD8C7D-BB70-49E1-8202-44FB7CC508DC}"/>
                  </a:ext>
                </a:extLst>
              </p:cNvPr>
              <p:cNvGrpSpPr>
                <a:grpSpLocks/>
              </p:cNvGrpSpPr>
              <p:nvPr/>
            </p:nvGrpSpPr>
            <p:grpSpPr bwMode="auto">
              <a:xfrm>
                <a:off x="1461" y="1081"/>
                <a:ext cx="636" cy="907"/>
                <a:chOff x="1461" y="1081"/>
                <a:chExt cx="636" cy="907"/>
              </a:xfrm>
            </p:grpSpPr>
            <p:sp>
              <p:nvSpPr>
                <p:cNvPr id="159" name="Freeform 1139">
                  <a:extLst>
                    <a:ext uri="{FF2B5EF4-FFF2-40B4-BE49-F238E27FC236}">
                      <a16:creationId xmlns:a16="http://schemas.microsoft.com/office/drawing/2014/main" id="{B5EC796F-A162-42AA-A7B2-04A539440938}"/>
                    </a:ext>
                  </a:extLst>
                </p:cNvPr>
                <p:cNvSpPr>
                  <a:spLocks noChangeAspect="1"/>
                </p:cNvSpPr>
                <p:nvPr/>
              </p:nvSpPr>
              <p:spPr bwMode="gray">
                <a:xfrm>
                  <a:off x="1461" y="1081"/>
                  <a:ext cx="636" cy="907"/>
                </a:xfrm>
                <a:custGeom>
                  <a:avLst/>
                  <a:gdLst>
                    <a:gd name="T0" fmla="*/ 205 w 269"/>
                    <a:gd name="T1" fmla="*/ 0 h 384"/>
                    <a:gd name="T2" fmla="*/ 179 w 269"/>
                    <a:gd name="T3" fmla="*/ 25 h 384"/>
                    <a:gd name="T4" fmla="*/ 137 w 269"/>
                    <a:gd name="T5" fmla="*/ 25 h 384"/>
                    <a:gd name="T6" fmla="*/ 137 w 269"/>
                    <a:gd name="T7" fmla="*/ 288 h 384"/>
                    <a:gd name="T8" fmla="*/ 0 w 269"/>
                    <a:gd name="T9" fmla="*/ 288 h 384"/>
                    <a:gd name="T10" fmla="*/ 0 w 269"/>
                    <a:gd name="T11" fmla="*/ 384 h 384"/>
                    <a:gd name="T12" fmla="*/ 269 w 269"/>
                    <a:gd name="T13" fmla="*/ 384 h 384"/>
                    <a:gd name="T14" fmla="*/ 269 w 269"/>
                    <a:gd name="T15" fmla="*/ 0 h 384"/>
                    <a:gd name="T16" fmla="*/ 205 w 269"/>
                    <a:gd name="T17" fmla="*/ 0 h 3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69" h="384">
                      <a:moveTo>
                        <a:pt x="205" y="0"/>
                      </a:moveTo>
                      <a:cubicBezTo>
                        <a:pt x="205" y="0"/>
                        <a:pt x="182" y="23"/>
                        <a:pt x="179" y="25"/>
                      </a:cubicBezTo>
                      <a:cubicBezTo>
                        <a:pt x="176" y="25"/>
                        <a:pt x="137" y="25"/>
                        <a:pt x="137" y="25"/>
                      </a:cubicBezTo>
                      <a:cubicBezTo>
                        <a:pt x="137" y="25"/>
                        <a:pt x="137" y="281"/>
                        <a:pt x="137" y="288"/>
                      </a:cubicBezTo>
                      <a:cubicBezTo>
                        <a:pt x="129" y="288"/>
                        <a:pt x="0" y="288"/>
                        <a:pt x="0" y="288"/>
                      </a:cubicBezTo>
                      <a:cubicBezTo>
                        <a:pt x="0" y="384"/>
                        <a:pt x="0" y="384"/>
                        <a:pt x="0" y="384"/>
                      </a:cubicBezTo>
                      <a:cubicBezTo>
                        <a:pt x="269" y="384"/>
                        <a:pt x="269" y="384"/>
                        <a:pt x="269" y="384"/>
                      </a:cubicBezTo>
                      <a:cubicBezTo>
                        <a:pt x="269" y="0"/>
                        <a:pt x="269" y="0"/>
                        <a:pt x="269" y="0"/>
                      </a:cubicBezTo>
                      <a:lnTo>
                        <a:pt x="205"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latin typeface="Meiryo UI" panose="020B0604030504040204" pitchFamily="50" charset="-128"/>
                    <a:ea typeface="Meiryo UI" panose="020B0604030504040204" pitchFamily="50" charset="-128"/>
                  </a:endParaRPr>
                </a:p>
              </p:txBody>
            </p:sp>
            <p:sp>
              <p:nvSpPr>
                <p:cNvPr id="160" name="Rectangle 1140">
                  <a:extLst>
                    <a:ext uri="{FF2B5EF4-FFF2-40B4-BE49-F238E27FC236}">
                      <a16:creationId xmlns:a16="http://schemas.microsoft.com/office/drawing/2014/main" id="{13330A96-E341-4960-A91A-288594262379}"/>
                    </a:ext>
                  </a:extLst>
                </p:cNvPr>
                <p:cNvSpPr>
                  <a:spLocks noChangeAspect="1" noChangeArrowheads="1"/>
                </p:cNvSpPr>
                <p:nvPr/>
              </p:nvSpPr>
              <p:spPr bwMode="gray">
                <a:xfrm>
                  <a:off x="1794" y="1213"/>
                  <a:ext cx="293" cy="558"/>
                </a:xfrm>
                <a:prstGeom prst="rect">
                  <a:avLst/>
                </a:prstGeom>
                <a:solidFill>
                  <a:srgbClr val="ACACAC"/>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endParaRPr lang="ja-JP" altLang="en-US">
                    <a:latin typeface="Meiryo UI" panose="020B0604030504040204" pitchFamily="50" charset="-128"/>
                    <a:ea typeface="Meiryo UI" panose="020B0604030504040204" pitchFamily="50" charset="-128"/>
                  </a:endParaRPr>
                </a:p>
              </p:txBody>
            </p:sp>
            <p:sp>
              <p:nvSpPr>
                <p:cNvPr id="161" name="Rectangle 1141">
                  <a:extLst>
                    <a:ext uri="{FF2B5EF4-FFF2-40B4-BE49-F238E27FC236}">
                      <a16:creationId xmlns:a16="http://schemas.microsoft.com/office/drawing/2014/main" id="{2149CC9D-8A12-4603-903B-6687FC731890}"/>
                    </a:ext>
                  </a:extLst>
                </p:cNvPr>
                <p:cNvSpPr>
                  <a:spLocks noChangeAspect="1" noChangeArrowheads="1"/>
                </p:cNvSpPr>
                <p:nvPr/>
              </p:nvSpPr>
              <p:spPr bwMode="gray">
                <a:xfrm>
                  <a:off x="1471" y="1771"/>
                  <a:ext cx="616" cy="208"/>
                </a:xfrm>
                <a:prstGeom prst="rect">
                  <a:avLst/>
                </a:prstGeom>
                <a:solidFill>
                  <a:srgbClr val="7E7E7E"/>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endParaRPr lang="ja-JP" altLang="en-US">
                    <a:latin typeface="Meiryo UI" panose="020B0604030504040204" pitchFamily="50" charset="-128"/>
                    <a:ea typeface="Meiryo UI" panose="020B0604030504040204" pitchFamily="50" charset="-128"/>
                  </a:endParaRPr>
                </a:p>
              </p:txBody>
            </p:sp>
            <p:sp>
              <p:nvSpPr>
                <p:cNvPr id="162" name="Rectangle 1142">
                  <a:extLst>
                    <a:ext uri="{FF2B5EF4-FFF2-40B4-BE49-F238E27FC236}">
                      <a16:creationId xmlns:a16="http://schemas.microsoft.com/office/drawing/2014/main" id="{28E6FA47-F88A-47BE-9680-4B7051CF46A8}"/>
                    </a:ext>
                  </a:extLst>
                </p:cNvPr>
                <p:cNvSpPr>
                  <a:spLocks noChangeAspect="1" noChangeArrowheads="1"/>
                </p:cNvSpPr>
                <p:nvPr/>
              </p:nvSpPr>
              <p:spPr bwMode="gray">
                <a:xfrm>
                  <a:off x="1471" y="1811"/>
                  <a:ext cx="616" cy="23"/>
                </a:xfrm>
                <a:prstGeom prst="rect">
                  <a:avLst/>
                </a:prstGeom>
                <a:solidFill>
                  <a:srgbClr val="ACACAC"/>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endParaRPr lang="ja-JP" altLang="en-US">
                    <a:latin typeface="Meiryo UI" panose="020B0604030504040204" pitchFamily="50" charset="-128"/>
                    <a:ea typeface="Meiryo UI" panose="020B0604030504040204" pitchFamily="50" charset="-128"/>
                  </a:endParaRPr>
                </a:p>
              </p:txBody>
            </p:sp>
            <p:sp>
              <p:nvSpPr>
                <p:cNvPr id="163" name="Rectangle 1143">
                  <a:extLst>
                    <a:ext uri="{FF2B5EF4-FFF2-40B4-BE49-F238E27FC236}">
                      <a16:creationId xmlns:a16="http://schemas.microsoft.com/office/drawing/2014/main" id="{AD9B9888-1ED3-43A7-A63E-6F6A25ECCF91}"/>
                    </a:ext>
                  </a:extLst>
                </p:cNvPr>
                <p:cNvSpPr>
                  <a:spLocks noChangeAspect="1" noChangeArrowheads="1"/>
                </p:cNvSpPr>
                <p:nvPr/>
              </p:nvSpPr>
              <p:spPr bwMode="gray">
                <a:xfrm>
                  <a:off x="1506" y="1898"/>
                  <a:ext cx="71" cy="81"/>
                </a:xfrm>
                <a:prstGeom prst="rect">
                  <a:avLst/>
                </a:prstGeom>
                <a:solidFill>
                  <a:srgbClr val="ACACAC"/>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endParaRPr lang="ja-JP" altLang="en-US">
                    <a:latin typeface="Meiryo UI" panose="020B0604030504040204" pitchFamily="50" charset="-128"/>
                    <a:ea typeface="Meiryo UI" panose="020B0604030504040204" pitchFamily="50" charset="-128"/>
                  </a:endParaRPr>
                </a:p>
              </p:txBody>
            </p:sp>
            <p:sp>
              <p:nvSpPr>
                <p:cNvPr id="164" name="Rectangle 1144">
                  <a:extLst>
                    <a:ext uri="{FF2B5EF4-FFF2-40B4-BE49-F238E27FC236}">
                      <a16:creationId xmlns:a16="http://schemas.microsoft.com/office/drawing/2014/main" id="{55C15C34-8F51-43E6-8B0B-8E5955E0F2E1}"/>
                    </a:ext>
                  </a:extLst>
                </p:cNvPr>
                <p:cNvSpPr>
                  <a:spLocks noChangeAspect="1" noChangeArrowheads="1"/>
                </p:cNvSpPr>
                <p:nvPr/>
              </p:nvSpPr>
              <p:spPr bwMode="gray">
                <a:xfrm>
                  <a:off x="1600" y="1898"/>
                  <a:ext cx="71" cy="81"/>
                </a:xfrm>
                <a:prstGeom prst="rect">
                  <a:avLst/>
                </a:prstGeom>
                <a:solidFill>
                  <a:srgbClr val="ACACAC"/>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endParaRPr lang="ja-JP" altLang="en-US">
                    <a:latin typeface="Meiryo UI" panose="020B0604030504040204" pitchFamily="50" charset="-128"/>
                    <a:ea typeface="Meiryo UI" panose="020B0604030504040204" pitchFamily="50" charset="-128"/>
                  </a:endParaRPr>
                </a:p>
              </p:txBody>
            </p:sp>
            <p:sp>
              <p:nvSpPr>
                <p:cNvPr id="165" name="Rectangle 1145">
                  <a:extLst>
                    <a:ext uri="{FF2B5EF4-FFF2-40B4-BE49-F238E27FC236}">
                      <a16:creationId xmlns:a16="http://schemas.microsoft.com/office/drawing/2014/main" id="{702E1F74-0362-4048-A400-06A2B51BCA56}"/>
                    </a:ext>
                  </a:extLst>
                </p:cNvPr>
                <p:cNvSpPr>
                  <a:spLocks noChangeAspect="1" noChangeArrowheads="1"/>
                </p:cNvSpPr>
                <p:nvPr/>
              </p:nvSpPr>
              <p:spPr bwMode="gray">
                <a:xfrm>
                  <a:off x="1697" y="1898"/>
                  <a:ext cx="69" cy="81"/>
                </a:xfrm>
                <a:prstGeom prst="rect">
                  <a:avLst/>
                </a:prstGeom>
                <a:solidFill>
                  <a:srgbClr val="ACACAC"/>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endParaRPr lang="ja-JP" altLang="en-US">
                    <a:latin typeface="Meiryo UI" panose="020B0604030504040204" pitchFamily="50" charset="-128"/>
                    <a:ea typeface="Meiryo UI" panose="020B0604030504040204" pitchFamily="50" charset="-128"/>
                  </a:endParaRPr>
                </a:p>
              </p:txBody>
            </p:sp>
            <p:sp>
              <p:nvSpPr>
                <p:cNvPr id="166" name="Rectangle 1146">
                  <a:extLst>
                    <a:ext uri="{FF2B5EF4-FFF2-40B4-BE49-F238E27FC236}">
                      <a16:creationId xmlns:a16="http://schemas.microsoft.com/office/drawing/2014/main" id="{27487F48-F502-45F1-9878-742B9DB76CB8}"/>
                    </a:ext>
                  </a:extLst>
                </p:cNvPr>
                <p:cNvSpPr>
                  <a:spLocks noChangeAspect="1" noChangeArrowheads="1"/>
                </p:cNvSpPr>
                <p:nvPr/>
              </p:nvSpPr>
              <p:spPr bwMode="gray">
                <a:xfrm>
                  <a:off x="1792" y="1898"/>
                  <a:ext cx="71" cy="81"/>
                </a:xfrm>
                <a:prstGeom prst="rect">
                  <a:avLst/>
                </a:prstGeom>
                <a:solidFill>
                  <a:srgbClr val="ACACAC"/>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endParaRPr lang="ja-JP" altLang="en-US">
                    <a:latin typeface="Meiryo UI" panose="020B0604030504040204" pitchFamily="50" charset="-128"/>
                    <a:ea typeface="Meiryo UI" panose="020B0604030504040204" pitchFamily="50" charset="-128"/>
                  </a:endParaRPr>
                </a:p>
              </p:txBody>
            </p:sp>
            <p:sp>
              <p:nvSpPr>
                <p:cNvPr id="167" name="Rectangle 1147">
                  <a:extLst>
                    <a:ext uri="{FF2B5EF4-FFF2-40B4-BE49-F238E27FC236}">
                      <a16:creationId xmlns:a16="http://schemas.microsoft.com/office/drawing/2014/main" id="{E894141F-9BB2-4642-A711-DAB56C9DBE2D}"/>
                    </a:ext>
                  </a:extLst>
                </p:cNvPr>
                <p:cNvSpPr>
                  <a:spLocks noChangeAspect="1" noChangeArrowheads="1"/>
                </p:cNvSpPr>
                <p:nvPr/>
              </p:nvSpPr>
              <p:spPr bwMode="gray">
                <a:xfrm>
                  <a:off x="1886" y="1898"/>
                  <a:ext cx="71" cy="81"/>
                </a:xfrm>
                <a:prstGeom prst="rect">
                  <a:avLst/>
                </a:prstGeom>
                <a:solidFill>
                  <a:srgbClr val="ACACAC"/>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endParaRPr lang="ja-JP" altLang="en-US">
                    <a:latin typeface="Meiryo UI" panose="020B0604030504040204" pitchFamily="50" charset="-128"/>
                    <a:ea typeface="Meiryo UI" panose="020B0604030504040204" pitchFamily="50" charset="-128"/>
                  </a:endParaRPr>
                </a:p>
              </p:txBody>
            </p:sp>
            <p:sp>
              <p:nvSpPr>
                <p:cNvPr id="168" name="Rectangle 1148">
                  <a:extLst>
                    <a:ext uri="{FF2B5EF4-FFF2-40B4-BE49-F238E27FC236}">
                      <a16:creationId xmlns:a16="http://schemas.microsoft.com/office/drawing/2014/main" id="{38B0C50C-3907-4071-AEB3-D39A215BD7D3}"/>
                    </a:ext>
                  </a:extLst>
                </p:cNvPr>
                <p:cNvSpPr>
                  <a:spLocks noChangeAspect="1" noChangeArrowheads="1"/>
                </p:cNvSpPr>
                <p:nvPr/>
              </p:nvSpPr>
              <p:spPr bwMode="gray">
                <a:xfrm>
                  <a:off x="1981" y="1898"/>
                  <a:ext cx="71" cy="81"/>
                </a:xfrm>
                <a:prstGeom prst="rect">
                  <a:avLst/>
                </a:prstGeom>
                <a:solidFill>
                  <a:srgbClr val="ACACAC"/>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endParaRPr lang="ja-JP" altLang="en-US">
                    <a:latin typeface="Meiryo UI" panose="020B0604030504040204" pitchFamily="50" charset="-128"/>
                    <a:ea typeface="Meiryo UI" panose="020B0604030504040204" pitchFamily="50" charset="-128"/>
                  </a:endParaRPr>
                </a:p>
              </p:txBody>
            </p:sp>
            <p:sp>
              <p:nvSpPr>
                <p:cNvPr id="169" name="Freeform 1149">
                  <a:extLst>
                    <a:ext uri="{FF2B5EF4-FFF2-40B4-BE49-F238E27FC236}">
                      <a16:creationId xmlns:a16="http://schemas.microsoft.com/office/drawing/2014/main" id="{6DDDE6E1-7A18-4985-A689-C2243B8FC9E3}"/>
                    </a:ext>
                  </a:extLst>
                </p:cNvPr>
                <p:cNvSpPr>
                  <a:spLocks noChangeAspect="1"/>
                </p:cNvSpPr>
                <p:nvPr/>
              </p:nvSpPr>
              <p:spPr bwMode="gray">
                <a:xfrm>
                  <a:off x="1794" y="1090"/>
                  <a:ext cx="293" cy="123"/>
                </a:xfrm>
                <a:custGeom>
                  <a:avLst/>
                  <a:gdLst>
                    <a:gd name="T0" fmla="*/ 293 w 293"/>
                    <a:gd name="T1" fmla="*/ 0 h 123"/>
                    <a:gd name="T2" fmla="*/ 154 w 293"/>
                    <a:gd name="T3" fmla="*/ 0 h 123"/>
                    <a:gd name="T4" fmla="*/ 95 w 293"/>
                    <a:gd name="T5" fmla="*/ 60 h 123"/>
                    <a:gd name="T6" fmla="*/ 0 w 293"/>
                    <a:gd name="T7" fmla="*/ 60 h 123"/>
                    <a:gd name="T8" fmla="*/ 0 w 293"/>
                    <a:gd name="T9" fmla="*/ 123 h 123"/>
                    <a:gd name="T10" fmla="*/ 293 w 293"/>
                    <a:gd name="T11" fmla="*/ 123 h 123"/>
                    <a:gd name="T12" fmla="*/ 293 w 293"/>
                    <a:gd name="T13" fmla="*/ 0 h 123"/>
                  </a:gdLst>
                  <a:ahLst/>
                  <a:cxnLst>
                    <a:cxn ang="0">
                      <a:pos x="T0" y="T1"/>
                    </a:cxn>
                    <a:cxn ang="0">
                      <a:pos x="T2" y="T3"/>
                    </a:cxn>
                    <a:cxn ang="0">
                      <a:pos x="T4" y="T5"/>
                    </a:cxn>
                    <a:cxn ang="0">
                      <a:pos x="T6" y="T7"/>
                    </a:cxn>
                    <a:cxn ang="0">
                      <a:pos x="T8" y="T9"/>
                    </a:cxn>
                    <a:cxn ang="0">
                      <a:pos x="T10" y="T11"/>
                    </a:cxn>
                    <a:cxn ang="0">
                      <a:pos x="T12" y="T13"/>
                    </a:cxn>
                  </a:cxnLst>
                  <a:rect l="0" t="0" r="r" b="b"/>
                  <a:pathLst>
                    <a:path w="293" h="123">
                      <a:moveTo>
                        <a:pt x="293" y="0"/>
                      </a:moveTo>
                      <a:lnTo>
                        <a:pt x="154" y="0"/>
                      </a:lnTo>
                      <a:lnTo>
                        <a:pt x="95" y="60"/>
                      </a:lnTo>
                      <a:lnTo>
                        <a:pt x="0" y="60"/>
                      </a:lnTo>
                      <a:lnTo>
                        <a:pt x="0" y="123"/>
                      </a:lnTo>
                      <a:lnTo>
                        <a:pt x="293" y="123"/>
                      </a:lnTo>
                      <a:lnTo>
                        <a:pt x="293" y="0"/>
                      </a:lnTo>
                      <a:close/>
                    </a:path>
                  </a:pathLst>
                </a:custGeom>
                <a:solidFill>
                  <a:srgbClr val="7E7E7E"/>
                </a:solidFill>
                <a:ln>
                  <a:noFill/>
                </a:ln>
                <a:effectLst/>
                <a:extLst>
                  <a:ext uri="{91240B29-F687-4F45-9708-019B960494DF}">
                    <a14:hiddenLine xmlns:a14="http://schemas.microsoft.com/office/drawing/2010/main" w="9525" cap="flat" cmpd="sng">
                      <a:solidFill>
                        <a:schemeClr val="tx1"/>
                      </a:solidFill>
                      <a:prstDash val="solid"/>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endParaRPr lang="ja-JP" altLang="en-US">
                    <a:latin typeface="Meiryo UI" panose="020B0604030504040204" pitchFamily="50" charset="-128"/>
                    <a:ea typeface="Meiryo UI" panose="020B0604030504040204" pitchFamily="50" charset="-128"/>
                  </a:endParaRPr>
                </a:p>
              </p:txBody>
            </p:sp>
            <p:sp>
              <p:nvSpPr>
                <p:cNvPr id="170" name="Rectangle 1150">
                  <a:extLst>
                    <a:ext uri="{FF2B5EF4-FFF2-40B4-BE49-F238E27FC236}">
                      <a16:creationId xmlns:a16="http://schemas.microsoft.com/office/drawing/2014/main" id="{6BBF7731-80BE-40AF-8906-391832BA6D2D}"/>
                    </a:ext>
                  </a:extLst>
                </p:cNvPr>
                <p:cNvSpPr>
                  <a:spLocks noChangeAspect="1" noChangeArrowheads="1"/>
                </p:cNvSpPr>
                <p:nvPr/>
              </p:nvSpPr>
              <p:spPr bwMode="gray">
                <a:xfrm>
                  <a:off x="1794" y="1239"/>
                  <a:ext cx="293" cy="14"/>
                </a:xfrm>
                <a:prstGeom prst="rect">
                  <a:avLst/>
                </a:prstGeom>
                <a:solidFill>
                  <a:srgbClr val="7E7E7E"/>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endParaRPr lang="ja-JP" altLang="en-US">
                    <a:latin typeface="Meiryo UI" panose="020B0604030504040204" pitchFamily="50" charset="-128"/>
                    <a:ea typeface="Meiryo UI" panose="020B0604030504040204" pitchFamily="50" charset="-128"/>
                  </a:endParaRPr>
                </a:p>
              </p:txBody>
            </p:sp>
            <p:sp>
              <p:nvSpPr>
                <p:cNvPr id="171" name="Rectangle 1151">
                  <a:extLst>
                    <a:ext uri="{FF2B5EF4-FFF2-40B4-BE49-F238E27FC236}">
                      <a16:creationId xmlns:a16="http://schemas.microsoft.com/office/drawing/2014/main" id="{76122D5C-6F52-4A6F-AEE3-CEFE434C450E}"/>
                    </a:ext>
                  </a:extLst>
                </p:cNvPr>
                <p:cNvSpPr>
                  <a:spLocks noChangeAspect="1" noChangeArrowheads="1"/>
                </p:cNvSpPr>
                <p:nvPr/>
              </p:nvSpPr>
              <p:spPr bwMode="gray">
                <a:xfrm>
                  <a:off x="1794" y="1277"/>
                  <a:ext cx="293" cy="14"/>
                </a:xfrm>
                <a:prstGeom prst="rect">
                  <a:avLst/>
                </a:prstGeom>
                <a:solidFill>
                  <a:srgbClr val="7E7E7E"/>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endParaRPr lang="ja-JP" altLang="en-US">
                    <a:latin typeface="Meiryo UI" panose="020B0604030504040204" pitchFamily="50" charset="-128"/>
                    <a:ea typeface="Meiryo UI" panose="020B0604030504040204" pitchFamily="50" charset="-128"/>
                  </a:endParaRPr>
                </a:p>
              </p:txBody>
            </p:sp>
            <p:sp>
              <p:nvSpPr>
                <p:cNvPr id="172" name="Rectangle 1152">
                  <a:extLst>
                    <a:ext uri="{FF2B5EF4-FFF2-40B4-BE49-F238E27FC236}">
                      <a16:creationId xmlns:a16="http://schemas.microsoft.com/office/drawing/2014/main" id="{D5C8B25B-2DC9-4967-B227-CFA3E5087285}"/>
                    </a:ext>
                  </a:extLst>
                </p:cNvPr>
                <p:cNvSpPr>
                  <a:spLocks noChangeAspect="1" noChangeArrowheads="1"/>
                </p:cNvSpPr>
                <p:nvPr/>
              </p:nvSpPr>
              <p:spPr bwMode="gray">
                <a:xfrm>
                  <a:off x="1794" y="1315"/>
                  <a:ext cx="293" cy="14"/>
                </a:xfrm>
                <a:prstGeom prst="rect">
                  <a:avLst/>
                </a:prstGeom>
                <a:solidFill>
                  <a:srgbClr val="7E7E7E"/>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endParaRPr lang="ja-JP" altLang="en-US">
                    <a:latin typeface="Meiryo UI" panose="020B0604030504040204" pitchFamily="50" charset="-128"/>
                    <a:ea typeface="Meiryo UI" panose="020B0604030504040204" pitchFamily="50" charset="-128"/>
                  </a:endParaRPr>
                </a:p>
              </p:txBody>
            </p:sp>
            <p:sp>
              <p:nvSpPr>
                <p:cNvPr id="173" name="Rectangle 1153">
                  <a:extLst>
                    <a:ext uri="{FF2B5EF4-FFF2-40B4-BE49-F238E27FC236}">
                      <a16:creationId xmlns:a16="http://schemas.microsoft.com/office/drawing/2014/main" id="{DE455A4E-1918-40CE-A8A9-15FB2D673E8D}"/>
                    </a:ext>
                  </a:extLst>
                </p:cNvPr>
                <p:cNvSpPr>
                  <a:spLocks noChangeAspect="1" noChangeArrowheads="1"/>
                </p:cNvSpPr>
                <p:nvPr/>
              </p:nvSpPr>
              <p:spPr bwMode="gray">
                <a:xfrm>
                  <a:off x="1794" y="1353"/>
                  <a:ext cx="293" cy="14"/>
                </a:xfrm>
                <a:prstGeom prst="rect">
                  <a:avLst/>
                </a:prstGeom>
                <a:solidFill>
                  <a:srgbClr val="7E7E7E"/>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endParaRPr lang="ja-JP" altLang="en-US">
                    <a:latin typeface="Meiryo UI" panose="020B0604030504040204" pitchFamily="50" charset="-128"/>
                    <a:ea typeface="Meiryo UI" panose="020B0604030504040204" pitchFamily="50" charset="-128"/>
                  </a:endParaRPr>
                </a:p>
              </p:txBody>
            </p:sp>
            <p:sp>
              <p:nvSpPr>
                <p:cNvPr id="174" name="Rectangle 1154">
                  <a:extLst>
                    <a:ext uri="{FF2B5EF4-FFF2-40B4-BE49-F238E27FC236}">
                      <a16:creationId xmlns:a16="http://schemas.microsoft.com/office/drawing/2014/main" id="{645EC541-8E04-4642-90AF-CD9054ADB73D}"/>
                    </a:ext>
                  </a:extLst>
                </p:cNvPr>
                <p:cNvSpPr>
                  <a:spLocks noChangeAspect="1" noChangeArrowheads="1"/>
                </p:cNvSpPr>
                <p:nvPr/>
              </p:nvSpPr>
              <p:spPr bwMode="gray">
                <a:xfrm>
                  <a:off x="1794" y="1390"/>
                  <a:ext cx="293" cy="15"/>
                </a:xfrm>
                <a:prstGeom prst="rect">
                  <a:avLst/>
                </a:prstGeom>
                <a:solidFill>
                  <a:srgbClr val="7E7E7E"/>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endParaRPr lang="ja-JP" altLang="en-US">
                    <a:latin typeface="Meiryo UI" panose="020B0604030504040204" pitchFamily="50" charset="-128"/>
                    <a:ea typeface="Meiryo UI" panose="020B0604030504040204" pitchFamily="50" charset="-128"/>
                  </a:endParaRPr>
                </a:p>
              </p:txBody>
            </p:sp>
            <p:sp>
              <p:nvSpPr>
                <p:cNvPr id="175" name="Rectangle 1155">
                  <a:extLst>
                    <a:ext uri="{FF2B5EF4-FFF2-40B4-BE49-F238E27FC236}">
                      <a16:creationId xmlns:a16="http://schemas.microsoft.com/office/drawing/2014/main" id="{9E9B1149-39DE-4896-9B2B-A27DF13A23E1}"/>
                    </a:ext>
                  </a:extLst>
                </p:cNvPr>
                <p:cNvSpPr>
                  <a:spLocks noChangeAspect="1" noChangeArrowheads="1"/>
                </p:cNvSpPr>
                <p:nvPr/>
              </p:nvSpPr>
              <p:spPr bwMode="gray">
                <a:xfrm>
                  <a:off x="1794" y="1428"/>
                  <a:ext cx="293" cy="14"/>
                </a:xfrm>
                <a:prstGeom prst="rect">
                  <a:avLst/>
                </a:prstGeom>
                <a:solidFill>
                  <a:srgbClr val="7E7E7E"/>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endParaRPr lang="ja-JP" altLang="en-US">
                    <a:latin typeface="Meiryo UI" panose="020B0604030504040204" pitchFamily="50" charset="-128"/>
                    <a:ea typeface="Meiryo UI" panose="020B0604030504040204" pitchFamily="50" charset="-128"/>
                  </a:endParaRPr>
                </a:p>
              </p:txBody>
            </p:sp>
            <p:sp>
              <p:nvSpPr>
                <p:cNvPr id="176" name="Rectangle 1156">
                  <a:extLst>
                    <a:ext uri="{FF2B5EF4-FFF2-40B4-BE49-F238E27FC236}">
                      <a16:creationId xmlns:a16="http://schemas.microsoft.com/office/drawing/2014/main" id="{AA782C03-8368-4475-BB58-5A01429EB95D}"/>
                    </a:ext>
                  </a:extLst>
                </p:cNvPr>
                <p:cNvSpPr>
                  <a:spLocks noChangeAspect="1" noChangeArrowheads="1"/>
                </p:cNvSpPr>
                <p:nvPr/>
              </p:nvSpPr>
              <p:spPr bwMode="gray">
                <a:xfrm>
                  <a:off x="1794" y="1466"/>
                  <a:ext cx="293" cy="14"/>
                </a:xfrm>
                <a:prstGeom prst="rect">
                  <a:avLst/>
                </a:prstGeom>
                <a:solidFill>
                  <a:srgbClr val="7E7E7E"/>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endParaRPr lang="ja-JP" altLang="en-US">
                    <a:latin typeface="Meiryo UI" panose="020B0604030504040204" pitchFamily="50" charset="-128"/>
                    <a:ea typeface="Meiryo UI" panose="020B0604030504040204" pitchFamily="50" charset="-128"/>
                  </a:endParaRPr>
                </a:p>
              </p:txBody>
            </p:sp>
            <p:sp>
              <p:nvSpPr>
                <p:cNvPr id="177" name="Rectangle 1157">
                  <a:extLst>
                    <a:ext uri="{FF2B5EF4-FFF2-40B4-BE49-F238E27FC236}">
                      <a16:creationId xmlns:a16="http://schemas.microsoft.com/office/drawing/2014/main" id="{FCD189EF-46B9-4049-948A-FC52364BB9FA}"/>
                    </a:ext>
                  </a:extLst>
                </p:cNvPr>
                <p:cNvSpPr>
                  <a:spLocks noChangeAspect="1" noChangeArrowheads="1"/>
                </p:cNvSpPr>
                <p:nvPr/>
              </p:nvSpPr>
              <p:spPr bwMode="gray">
                <a:xfrm>
                  <a:off x="1794" y="1504"/>
                  <a:ext cx="293" cy="14"/>
                </a:xfrm>
                <a:prstGeom prst="rect">
                  <a:avLst/>
                </a:prstGeom>
                <a:solidFill>
                  <a:srgbClr val="7E7E7E"/>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endParaRPr lang="ja-JP" altLang="en-US">
                    <a:latin typeface="Meiryo UI" panose="020B0604030504040204" pitchFamily="50" charset="-128"/>
                    <a:ea typeface="Meiryo UI" panose="020B0604030504040204" pitchFamily="50" charset="-128"/>
                  </a:endParaRPr>
                </a:p>
              </p:txBody>
            </p:sp>
            <p:sp>
              <p:nvSpPr>
                <p:cNvPr id="178" name="Rectangle 1158">
                  <a:extLst>
                    <a:ext uri="{FF2B5EF4-FFF2-40B4-BE49-F238E27FC236}">
                      <a16:creationId xmlns:a16="http://schemas.microsoft.com/office/drawing/2014/main" id="{C82E9252-0E49-4292-BD4C-6A5BCCD4DB3F}"/>
                    </a:ext>
                  </a:extLst>
                </p:cNvPr>
                <p:cNvSpPr>
                  <a:spLocks noChangeAspect="1" noChangeArrowheads="1"/>
                </p:cNvSpPr>
                <p:nvPr/>
              </p:nvSpPr>
              <p:spPr bwMode="gray">
                <a:xfrm>
                  <a:off x="1794" y="1542"/>
                  <a:ext cx="293" cy="14"/>
                </a:xfrm>
                <a:prstGeom prst="rect">
                  <a:avLst/>
                </a:prstGeom>
                <a:solidFill>
                  <a:srgbClr val="7E7E7E"/>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endParaRPr lang="ja-JP" altLang="en-US">
                    <a:latin typeface="Meiryo UI" panose="020B0604030504040204" pitchFamily="50" charset="-128"/>
                    <a:ea typeface="Meiryo UI" panose="020B0604030504040204" pitchFamily="50" charset="-128"/>
                  </a:endParaRPr>
                </a:p>
              </p:txBody>
            </p:sp>
            <p:sp>
              <p:nvSpPr>
                <p:cNvPr id="179" name="Rectangle 1159">
                  <a:extLst>
                    <a:ext uri="{FF2B5EF4-FFF2-40B4-BE49-F238E27FC236}">
                      <a16:creationId xmlns:a16="http://schemas.microsoft.com/office/drawing/2014/main" id="{0FB83EBF-AA68-4F9C-B6A7-21E0CDD4F1BC}"/>
                    </a:ext>
                  </a:extLst>
                </p:cNvPr>
                <p:cNvSpPr>
                  <a:spLocks noChangeAspect="1" noChangeArrowheads="1"/>
                </p:cNvSpPr>
                <p:nvPr/>
              </p:nvSpPr>
              <p:spPr bwMode="gray">
                <a:xfrm>
                  <a:off x="1794" y="1579"/>
                  <a:ext cx="293" cy="15"/>
                </a:xfrm>
                <a:prstGeom prst="rect">
                  <a:avLst/>
                </a:prstGeom>
                <a:solidFill>
                  <a:srgbClr val="7E7E7E"/>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endParaRPr lang="ja-JP" altLang="en-US">
                    <a:latin typeface="Meiryo UI" panose="020B0604030504040204" pitchFamily="50" charset="-128"/>
                    <a:ea typeface="Meiryo UI" panose="020B0604030504040204" pitchFamily="50" charset="-128"/>
                  </a:endParaRPr>
                </a:p>
              </p:txBody>
            </p:sp>
            <p:sp>
              <p:nvSpPr>
                <p:cNvPr id="180" name="Rectangle 1160">
                  <a:extLst>
                    <a:ext uri="{FF2B5EF4-FFF2-40B4-BE49-F238E27FC236}">
                      <a16:creationId xmlns:a16="http://schemas.microsoft.com/office/drawing/2014/main" id="{A714D8F6-FA6B-4B5E-821B-BA6E2152B9C0}"/>
                    </a:ext>
                  </a:extLst>
                </p:cNvPr>
                <p:cNvSpPr>
                  <a:spLocks noChangeAspect="1" noChangeArrowheads="1"/>
                </p:cNvSpPr>
                <p:nvPr/>
              </p:nvSpPr>
              <p:spPr bwMode="gray">
                <a:xfrm>
                  <a:off x="1794" y="1617"/>
                  <a:ext cx="293" cy="14"/>
                </a:xfrm>
                <a:prstGeom prst="rect">
                  <a:avLst/>
                </a:prstGeom>
                <a:solidFill>
                  <a:srgbClr val="7E7E7E"/>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endParaRPr lang="ja-JP" altLang="en-US">
                    <a:latin typeface="Meiryo UI" panose="020B0604030504040204" pitchFamily="50" charset="-128"/>
                    <a:ea typeface="Meiryo UI" panose="020B0604030504040204" pitchFamily="50" charset="-128"/>
                  </a:endParaRPr>
                </a:p>
              </p:txBody>
            </p:sp>
            <p:sp>
              <p:nvSpPr>
                <p:cNvPr id="181" name="Rectangle 1161">
                  <a:extLst>
                    <a:ext uri="{FF2B5EF4-FFF2-40B4-BE49-F238E27FC236}">
                      <a16:creationId xmlns:a16="http://schemas.microsoft.com/office/drawing/2014/main" id="{8778EC86-3B3D-43A1-93AA-80066E49328A}"/>
                    </a:ext>
                  </a:extLst>
                </p:cNvPr>
                <p:cNvSpPr>
                  <a:spLocks noChangeAspect="1" noChangeArrowheads="1"/>
                </p:cNvSpPr>
                <p:nvPr/>
              </p:nvSpPr>
              <p:spPr bwMode="gray">
                <a:xfrm>
                  <a:off x="1794" y="1655"/>
                  <a:ext cx="293" cy="14"/>
                </a:xfrm>
                <a:prstGeom prst="rect">
                  <a:avLst/>
                </a:prstGeom>
                <a:solidFill>
                  <a:srgbClr val="7E7E7E"/>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endParaRPr lang="ja-JP" altLang="en-US">
                    <a:latin typeface="Meiryo UI" panose="020B0604030504040204" pitchFamily="50" charset="-128"/>
                    <a:ea typeface="Meiryo UI" panose="020B0604030504040204" pitchFamily="50" charset="-128"/>
                  </a:endParaRPr>
                </a:p>
              </p:txBody>
            </p:sp>
            <p:sp>
              <p:nvSpPr>
                <p:cNvPr id="182" name="Rectangle 1162">
                  <a:extLst>
                    <a:ext uri="{FF2B5EF4-FFF2-40B4-BE49-F238E27FC236}">
                      <a16:creationId xmlns:a16="http://schemas.microsoft.com/office/drawing/2014/main" id="{726105E0-494A-4B24-9CBA-FF81C31342EA}"/>
                    </a:ext>
                  </a:extLst>
                </p:cNvPr>
                <p:cNvSpPr>
                  <a:spLocks noChangeAspect="1" noChangeArrowheads="1"/>
                </p:cNvSpPr>
                <p:nvPr/>
              </p:nvSpPr>
              <p:spPr bwMode="gray">
                <a:xfrm>
                  <a:off x="1794" y="1693"/>
                  <a:ext cx="293" cy="14"/>
                </a:xfrm>
                <a:prstGeom prst="rect">
                  <a:avLst/>
                </a:prstGeom>
                <a:solidFill>
                  <a:srgbClr val="7E7E7E"/>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endParaRPr lang="ja-JP" altLang="en-US">
                    <a:latin typeface="Meiryo UI" panose="020B0604030504040204" pitchFamily="50" charset="-128"/>
                    <a:ea typeface="Meiryo UI" panose="020B0604030504040204" pitchFamily="50" charset="-128"/>
                  </a:endParaRPr>
                </a:p>
              </p:txBody>
            </p:sp>
            <p:sp>
              <p:nvSpPr>
                <p:cNvPr id="183" name="Rectangle 1163">
                  <a:extLst>
                    <a:ext uri="{FF2B5EF4-FFF2-40B4-BE49-F238E27FC236}">
                      <a16:creationId xmlns:a16="http://schemas.microsoft.com/office/drawing/2014/main" id="{EBFD38EE-D8AE-4DC8-9B95-B1F5E99EBAEF}"/>
                    </a:ext>
                  </a:extLst>
                </p:cNvPr>
                <p:cNvSpPr>
                  <a:spLocks noChangeAspect="1" noChangeArrowheads="1"/>
                </p:cNvSpPr>
                <p:nvPr/>
              </p:nvSpPr>
              <p:spPr bwMode="gray">
                <a:xfrm>
                  <a:off x="1794" y="1731"/>
                  <a:ext cx="293" cy="14"/>
                </a:xfrm>
                <a:prstGeom prst="rect">
                  <a:avLst/>
                </a:prstGeom>
                <a:solidFill>
                  <a:srgbClr val="7E7E7E"/>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endParaRPr lang="ja-JP" altLang="en-US">
                    <a:latin typeface="Meiryo UI" panose="020B0604030504040204" pitchFamily="50" charset="-128"/>
                    <a:ea typeface="Meiryo UI" panose="020B0604030504040204" pitchFamily="50" charset="-128"/>
                  </a:endParaRPr>
                </a:p>
              </p:txBody>
            </p:sp>
          </p:grpSp>
          <p:grpSp>
            <p:nvGrpSpPr>
              <p:cNvPr id="117" name="Group 1164">
                <a:extLst>
                  <a:ext uri="{FF2B5EF4-FFF2-40B4-BE49-F238E27FC236}">
                    <a16:creationId xmlns:a16="http://schemas.microsoft.com/office/drawing/2014/main" id="{E0366C91-B3D0-4151-A977-040ADE1D339E}"/>
                  </a:ext>
                </a:extLst>
              </p:cNvPr>
              <p:cNvGrpSpPr>
                <a:grpSpLocks noChangeAspect="1"/>
              </p:cNvGrpSpPr>
              <p:nvPr/>
            </p:nvGrpSpPr>
            <p:grpSpPr bwMode="auto">
              <a:xfrm>
                <a:off x="1471" y="1213"/>
                <a:ext cx="617" cy="766"/>
                <a:chOff x="1776" y="3025"/>
                <a:chExt cx="617" cy="766"/>
              </a:xfrm>
            </p:grpSpPr>
            <p:sp>
              <p:nvSpPr>
                <p:cNvPr id="118" name="Freeform 1165">
                  <a:extLst>
                    <a:ext uri="{FF2B5EF4-FFF2-40B4-BE49-F238E27FC236}">
                      <a16:creationId xmlns:a16="http://schemas.microsoft.com/office/drawing/2014/main" id="{96BE64F4-6DEC-465A-A073-9FB522BABD16}"/>
                    </a:ext>
                  </a:extLst>
                </p:cNvPr>
                <p:cNvSpPr>
                  <a:spLocks noChangeAspect="1"/>
                </p:cNvSpPr>
                <p:nvPr/>
              </p:nvSpPr>
              <p:spPr bwMode="gray">
                <a:xfrm>
                  <a:off x="2104" y="3254"/>
                  <a:ext cx="111" cy="24"/>
                </a:xfrm>
                <a:custGeom>
                  <a:avLst/>
                  <a:gdLst>
                    <a:gd name="T0" fmla="*/ 111 w 111"/>
                    <a:gd name="T1" fmla="*/ 0 h 24"/>
                    <a:gd name="T2" fmla="*/ 21 w 111"/>
                    <a:gd name="T3" fmla="*/ 0 h 24"/>
                    <a:gd name="T4" fmla="*/ 0 w 111"/>
                    <a:gd name="T5" fmla="*/ 24 h 24"/>
                    <a:gd name="T6" fmla="*/ 90 w 111"/>
                    <a:gd name="T7" fmla="*/ 24 h 24"/>
                    <a:gd name="T8" fmla="*/ 111 w 111"/>
                    <a:gd name="T9" fmla="*/ 0 h 24"/>
                  </a:gdLst>
                  <a:ahLst/>
                  <a:cxnLst>
                    <a:cxn ang="0">
                      <a:pos x="T0" y="T1"/>
                    </a:cxn>
                    <a:cxn ang="0">
                      <a:pos x="T2" y="T3"/>
                    </a:cxn>
                    <a:cxn ang="0">
                      <a:pos x="T4" y="T5"/>
                    </a:cxn>
                    <a:cxn ang="0">
                      <a:pos x="T6" y="T7"/>
                    </a:cxn>
                    <a:cxn ang="0">
                      <a:pos x="T8" y="T9"/>
                    </a:cxn>
                  </a:cxnLst>
                  <a:rect l="0" t="0" r="r" b="b"/>
                  <a:pathLst>
                    <a:path w="111" h="24">
                      <a:moveTo>
                        <a:pt x="111" y="0"/>
                      </a:moveTo>
                      <a:lnTo>
                        <a:pt x="21" y="0"/>
                      </a:lnTo>
                      <a:lnTo>
                        <a:pt x="0" y="24"/>
                      </a:lnTo>
                      <a:lnTo>
                        <a:pt x="90" y="24"/>
                      </a:lnTo>
                      <a:lnTo>
                        <a:pt x="111" y="0"/>
                      </a:lnTo>
                      <a:close/>
                    </a:path>
                  </a:pathLst>
                </a:custGeom>
                <a:solidFill>
                  <a:srgbClr val="E1E1E1"/>
                </a:solidFill>
                <a:ln>
                  <a:noFill/>
                </a:ln>
                <a:effectLst/>
                <a:extLst>
                  <a:ext uri="{91240B29-F687-4F45-9708-019B960494DF}">
                    <a14:hiddenLine xmlns:a14="http://schemas.microsoft.com/office/drawing/2010/main" w="9525" cap="flat" cmpd="sng">
                      <a:solidFill>
                        <a:schemeClr val="tx1"/>
                      </a:solidFill>
                      <a:prstDash val="solid"/>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endParaRPr lang="ja-JP" altLang="en-US">
                    <a:latin typeface="Meiryo UI" panose="020B0604030504040204" pitchFamily="50" charset="-128"/>
                    <a:ea typeface="Meiryo UI" panose="020B0604030504040204" pitchFamily="50" charset="-128"/>
                  </a:endParaRPr>
                </a:p>
              </p:txBody>
            </p:sp>
            <p:sp>
              <p:nvSpPr>
                <p:cNvPr id="119" name="Freeform 1166">
                  <a:extLst>
                    <a:ext uri="{FF2B5EF4-FFF2-40B4-BE49-F238E27FC236}">
                      <a16:creationId xmlns:a16="http://schemas.microsoft.com/office/drawing/2014/main" id="{070215E5-DA4F-4E78-8241-2B55F155AF74}"/>
                    </a:ext>
                  </a:extLst>
                </p:cNvPr>
                <p:cNvSpPr>
                  <a:spLocks noChangeAspect="1"/>
                </p:cNvSpPr>
                <p:nvPr/>
              </p:nvSpPr>
              <p:spPr bwMode="gray">
                <a:xfrm>
                  <a:off x="2099" y="3292"/>
                  <a:ext cx="81" cy="24"/>
                </a:xfrm>
                <a:custGeom>
                  <a:avLst/>
                  <a:gdLst>
                    <a:gd name="T0" fmla="*/ 81 w 81"/>
                    <a:gd name="T1" fmla="*/ 0 h 24"/>
                    <a:gd name="T2" fmla="*/ 0 w 81"/>
                    <a:gd name="T3" fmla="*/ 0 h 24"/>
                    <a:gd name="T4" fmla="*/ 0 w 81"/>
                    <a:gd name="T5" fmla="*/ 24 h 24"/>
                    <a:gd name="T6" fmla="*/ 59 w 81"/>
                    <a:gd name="T7" fmla="*/ 24 h 24"/>
                    <a:gd name="T8" fmla="*/ 81 w 81"/>
                    <a:gd name="T9" fmla="*/ 0 h 24"/>
                  </a:gdLst>
                  <a:ahLst/>
                  <a:cxnLst>
                    <a:cxn ang="0">
                      <a:pos x="T0" y="T1"/>
                    </a:cxn>
                    <a:cxn ang="0">
                      <a:pos x="T2" y="T3"/>
                    </a:cxn>
                    <a:cxn ang="0">
                      <a:pos x="T4" y="T5"/>
                    </a:cxn>
                    <a:cxn ang="0">
                      <a:pos x="T6" y="T7"/>
                    </a:cxn>
                    <a:cxn ang="0">
                      <a:pos x="T8" y="T9"/>
                    </a:cxn>
                  </a:cxnLst>
                  <a:rect l="0" t="0" r="r" b="b"/>
                  <a:pathLst>
                    <a:path w="81" h="24">
                      <a:moveTo>
                        <a:pt x="81" y="0"/>
                      </a:moveTo>
                      <a:lnTo>
                        <a:pt x="0" y="0"/>
                      </a:lnTo>
                      <a:lnTo>
                        <a:pt x="0" y="24"/>
                      </a:lnTo>
                      <a:lnTo>
                        <a:pt x="59" y="24"/>
                      </a:lnTo>
                      <a:lnTo>
                        <a:pt x="81" y="0"/>
                      </a:lnTo>
                      <a:close/>
                    </a:path>
                  </a:pathLst>
                </a:custGeom>
                <a:solidFill>
                  <a:srgbClr val="E1E1E1"/>
                </a:solidFill>
                <a:ln>
                  <a:noFill/>
                </a:ln>
                <a:effectLst/>
                <a:extLst>
                  <a:ext uri="{91240B29-F687-4F45-9708-019B960494DF}">
                    <a14:hiddenLine xmlns:a14="http://schemas.microsoft.com/office/drawing/2010/main" w="9525" cap="flat" cmpd="sng">
                      <a:solidFill>
                        <a:schemeClr val="tx1"/>
                      </a:solidFill>
                      <a:prstDash val="solid"/>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endParaRPr lang="ja-JP" altLang="en-US">
                    <a:latin typeface="Meiryo UI" panose="020B0604030504040204" pitchFamily="50" charset="-128"/>
                    <a:ea typeface="Meiryo UI" panose="020B0604030504040204" pitchFamily="50" charset="-128"/>
                  </a:endParaRPr>
                </a:p>
              </p:txBody>
            </p:sp>
            <p:sp>
              <p:nvSpPr>
                <p:cNvPr id="120" name="Freeform 1167">
                  <a:extLst>
                    <a:ext uri="{FF2B5EF4-FFF2-40B4-BE49-F238E27FC236}">
                      <a16:creationId xmlns:a16="http://schemas.microsoft.com/office/drawing/2014/main" id="{02A37849-D6A1-4827-ABC3-7783D17772E8}"/>
                    </a:ext>
                  </a:extLst>
                </p:cNvPr>
                <p:cNvSpPr>
                  <a:spLocks noChangeAspect="1"/>
                </p:cNvSpPr>
                <p:nvPr/>
              </p:nvSpPr>
              <p:spPr bwMode="gray">
                <a:xfrm>
                  <a:off x="2099" y="3330"/>
                  <a:ext cx="47" cy="24"/>
                </a:xfrm>
                <a:custGeom>
                  <a:avLst/>
                  <a:gdLst>
                    <a:gd name="T0" fmla="*/ 47 w 47"/>
                    <a:gd name="T1" fmla="*/ 0 h 24"/>
                    <a:gd name="T2" fmla="*/ 0 w 47"/>
                    <a:gd name="T3" fmla="*/ 0 h 24"/>
                    <a:gd name="T4" fmla="*/ 0 w 47"/>
                    <a:gd name="T5" fmla="*/ 24 h 24"/>
                    <a:gd name="T6" fmla="*/ 26 w 47"/>
                    <a:gd name="T7" fmla="*/ 24 h 24"/>
                    <a:gd name="T8" fmla="*/ 47 w 47"/>
                    <a:gd name="T9" fmla="*/ 0 h 24"/>
                  </a:gdLst>
                  <a:ahLst/>
                  <a:cxnLst>
                    <a:cxn ang="0">
                      <a:pos x="T0" y="T1"/>
                    </a:cxn>
                    <a:cxn ang="0">
                      <a:pos x="T2" y="T3"/>
                    </a:cxn>
                    <a:cxn ang="0">
                      <a:pos x="T4" y="T5"/>
                    </a:cxn>
                    <a:cxn ang="0">
                      <a:pos x="T6" y="T7"/>
                    </a:cxn>
                    <a:cxn ang="0">
                      <a:pos x="T8" y="T9"/>
                    </a:cxn>
                  </a:cxnLst>
                  <a:rect l="0" t="0" r="r" b="b"/>
                  <a:pathLst>
                    <a:path w="47" h="24">
                      <a:moveTo>
                        <a:pt x="47" y="0"/>
                      </a:moveTo>
                      <a:lnTo>
                        <a:pt x="0" y="0"/>
                      </a:lnTo>
                      <a:lnTo>
                        <a:pt x="0" y="24"/>
                      </a:lnTo>
                      <a:lnTo>
                        <a:pt x="26" y="24"/>
                      </a:lnTo>
                      <a:lnTo>
                        <a:pt x="47" y="0"/>
                      </a:lnTo>
                      <a:close/>
                    </a:path>
                  </a:pathLst>
                </a:custGeom>
                <a:solidFill>
                  <a:srgbClr val="E1E1E1"/>
                </a:solidFill>
                <a:ln>
                  <a:noFill/>
                </a:ln>
                <a:effectLst/>
                <a:extLst>
                  <a:ext uri="{91240B29-F687-4F45-9708-019B960494DF}">
                    <a14:hiddenLine xmlns:a14="http://schemas.microsoft.com/office/drawing/2010/main" w="9525" cap="flat" cmpd="sng">
                      <a:solidFill>
                        <a:schemeClr val="tx1"/>
                      </a:solidFill>
                      <a:prstDash val="solid"/>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endParaRPr lang="ja-JP" altLang="en-US">
                    <a:latin typeface="Meiryo UI" panose="020B0604030504040204" pitchFamily="50" charset="-128"/>
                    <a:ea typeface="Meiryo UI" panose="020B0604030504040204" pitchFamily="50" charset="-128"/>
                  </a:endParaRPr>
                </a:p>
              </p:txBody>
            </p:sp>
            <p:sp>
              <p:nvSpPr>
                <p:cNvPr id="121" name="Freeform 1168">
                  <a:extLst>
                    <a:ext uri="{FF2B5EF4-FFF2-40B4-BE49-F238E27FC236}">
                      <a16:creationId xmlns:a16="http://schemas.microsoft.com/office/drawing/2014/main" id="{AAA6D328-DB2C-46DE-9AD4-7DB2F409A6C9}"/>
                    </a:ext>
                  </a:extLst>
                </p:cNvPr>
                <p:cNvSpPr>
                  <a:spLocks noChangeAspect="1"/>
                </p:cNvSpPr>
                <p:nvPr/>
              </p:nvSpPr>
              <p:spPr bwMode="gray">
                <a:xfrm>
                  <a:off x="2099" y="3368"/>
                  <a:ext cx="12" cy="16"/>
                </a:xfrm>
                <a:custGeom>
                  <a:avLst/>
                  <a:gdLst>
                    <a:gd name="T0" fmla="*/ 0 w 12"/>
                    <a:gd name="T1" fmla="*/ 16 h 16"/>
                    <a:gd name="T2" fmla="*/ 12 w 12"/>
                    <a:gd name="T3" fmla="*/ 0 h 16"/>
                    <a:gd name="T4" fmla="*/ 0 w 12"/>
                    <a:gd name="T5" fmla="*/ 0 h 16"/>
                    <a:gd name="T6" fmla="*/ 0 w 12"/>
                    <a:gd name="T7" fmla="*/ 16 h 16"/>
                  </a:gdLst>
                  <a:ahLst/>
                  <a:cxnLst>
                    <a:cxn ang="0">
                      <a:pos x="T0" y="T1"/>
                    </a:cxn>
                    <a:cxn ang="0">
                      <a:pos x="T2" y="T3"/>
                    </a:cxn>
                    <a:cxn ang="0">
                      <a:pos x="T4" y="T5"/>
                    </a:cxn>
                    <a:cxn ang="0">
                      <a:pos x="T6" y="T7"/>
                    </a:cxn>
                  </a:cxnLst>
                  <a:rect l="0" t="0" r="r" b="b"/>
                  <a:pathLst>
                    <a:path w="12" h="16">
                      <a:moveTo>
                        <a:pt x="0" y="16"/>
                      </a:moveTo>
                      <a:lnTo>
                        <a:pt x="12" y="0"/>
                      </a:lnTo>
                      <a:lnTo>
                        <a:pt x="0" y="0"/>
                      </a:lnTo>
                      <a:lnTo>
                        <a:pt x="0" y="16"/>
                      </a:lnTo>
                      <a:close/>
                    </a:path>
                  </a:pathLst>
                </a:custGeom>
                <a:solidFill>
                  <a:srgbClr val="E1E1E1"/>
                </a:solidFill>
                <a:ln>
                  <a:noFill/>
                </a:ln>
                <a:effectLst/>
                <a:extLst>
                  <a:ext uri="{91240B29-F687-4F45-9708-019B960494DF}">
                    <a14:hiddenLine xmlns:a14="http://schemas.microsoft.com/office/drawing/2010/main" w="9525" cap="flat" cmpd="sng">
                      <a:solidFill>
                        <a:schemeClr val="tx1"/>
                      </a:solidFill>
                      <a:prstDash val="solid"/>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endParaRPr lang="ja-JP" altLang="en-US">
                    <a:latin typeface="Meiryo UI" panose="020B0604030504040204" pitchFamily="50" charset="-128"/>
                    <a:ea typeface="Meiryo UI" panose="020B0604030504040204" pitchFamily="50" charset="-128"/>
                  </a:endParaRPr>
                </a:p>
              </p:txBody>
            </p:sp>
            <p:sp>
              <p:nvSpPr>
                <p:cNvPr id="122" name="Freeform 1169">
                  <a:extLst>
                    <a:ext uri="{FF2B5EF4-FFF2-40B4-BE49-F238E27FC236}">
                      <a16:creationId xmlns:a16="http://schemas.microsoft.com/office/drawing/2014/main" id="{5FF0FA65-8597-4998-81A4-41C51ADC7415}"/>
                    </a:ext>
                  </a:extLst>
                </p:cNvPr>
                <p:cNvSpPr>
                  <a:spLocks noChangeAspect="1"/>
                </p:cNvSpPr>
                <p:nvPr/>
              </p:nvSpPr>
              <p:spPr bwMode="gray">
                <a:xfrm>
                  <a:off x="2208" y="3141"/>
                  <a:ext cx="109" cy="24"/>
                </a:xfrm>
                <a:custGeom>
                  <a:avLst/>
                  <a:gdLst>
                    <a:gd name="T0" fmla="*/ 109 w 109"/>
                    <a:gd name="T1" fmla="*/ 0 h 24"/>
                    <a:gd name="T2" fmla="*/ 21 w 109"/>
                    <a:gd name="T3" fmla="*/ 0 h 24"/>
                    <a:gd name="T4" fmla="*/ 0 w 109"/>
                    <a:gd name="T5" fmla="*/ 24 h 24"/>
                    <a:gd name="T6" fmla="*/ 87 w 109"/>
                    <a:gd name="T7" fmla="*/ 24 h 24"/>
                    <a:gd name="T8" fmla="*/ 109 w 109"/>
                    <a:gd name="T9" fmla="*/ 0 h 24"/>
                  </a:gdLst>
                  <a:ahLst/>
                  <a:cxnLst>
                    <a:cxn ang="0">
                      <a:pos x="T0" y="T1"/>
                    </a:cxn>
                    <a:cxn ang="0">
                      <a:pos x="T2" y="T3"/>
                    </a:cxn>
                    <a:cxn ang="0">
                      <a:pos x="T4" y="T5"/>
                    </a:cxn>
                    <a:cxn ang="0">
                      <a:pos x="T6" y="T7"/>
                    </a:cxn>
                    <a:cxn ang="0">
                      <a:pos x="T8" y="T9"/>
                    </a:cxn>
                  </a:cxnLst>
                  <a:rect l="0" t="0" r="r" b="b"/>
                  <a:pathLst>
                    <a:path w="109" h="24">
                      <a:moveTo>
                        <a:pt x="109" y="0"/>
                      </a:moveTo>
                      <a:lnTo>
                        <a:pt x="21" y="0"/>
                      </a:lnTo>
                      <a:lnTo>
                        <a:pt x="0" y="24"/>
                      </a:lnTo>
                      <a:lnTo>
                        <a:pt x="87" y="24"/>
                      </a:lnTo>
                      <a:lnTo>
                        <a:pt x="109" y="0"/>
                      </a:lnTo>
                      <a:close/>
                    </a:path>
                  </a:pathLst>
                </a:custGeom>
                <a:solidFill>
                  <a:srgbClr val="E1E1E1"/>
                </a:solidFill>
                <a:ln>
                  <a:noFill/>
                </a:ln>
                <a:effectLst/>
                <a:extLst>
                  <a:ext uri="{91240B29-F687-4F45-9708-019B960494DF}">
                    <a14:hiddenLine xmlns:a14="http://schemas.microsoft.com/office/drawing/2010/main" w="9525" cap="flat" cmpd="sng">
                      <a:solidFill>
                        <a:schemeClr val="tx1"/>
                      </a:solidFill>
                      <a:prstDash val="solid"/>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endParaRPr lang="ja-JP" altLang="en-US">
                    <a:latin typeface="Meiryo UI" panose="020B0604030504040204" pitchFamily="50" charset="-128"/>
                    <a:ea typeface="Meiryo UI" panose="020B0604030504040204" pitchFamily="50" charset="-128"/>
                  </a:endParaRPr>
                </a:p>
              </p:txBody>
            </p:sp>
            <p:sp>
              <p:nvSpPr>
                <p:cNvPr id="123" name="Freeform 1170">
                  <a:extLst>
                    <a:ext uri="{FF2B5EF4-FFF2-40B4-BE49-F238E27FC236}">
                      <a16:creationId xmlns:a16="http://schemas.microsoft.com/office/drawing/2014/main" id="{B4E5FBA7-789F-4493-8AFF-69AC83FFEB68}"/>
                    </a:ext>
                  </a:extLst>
                </p:cNvPr>
                <p:cNvSpPr>
                  <a:spLocks noChangeAspect="1"/>
                </p:cNvSpPr>
                <p:nvPr/>
              </p:nvSpPr>
              <p:spPr bwMode="gray">
                <a:xfrm>
                  <a:off x="2241" y="3103"/>
                  <a:ext cx="111" cy="24"/>
                </a:xfrm>
                <a:custGeom>
                  <a:avLst/>
                  <a:gdLst>
                    <a:gd name="T0" fmla="*/ 0 w 111"/>
                    <a:gd name="T1" fmla="*/ 24 h 24"/>
                    <a:gd name="T2" fmla="*/ 90 w 111"/>
                    <a:gd name="T3" fmla="*/ 24 h 24"/>
                    <a:gd name="T4" fmla="*/ 111 w 111"/>
                    <a:gd name="T5" fmla="*/ 0 h 24"/>
                    <a:gd name="T6" fmla="*/ 21 w 111"/>
                    <a:gd name="T7" fmla="*/ 0 h 24"/>
                    <a:gd name="T8" fmla="*/ 0 w 111"/>
                    <a:gd name="T9" fmla="*/ 24 h 24"/>
                  </a:gdLst>
                  <a:ahLst/>
                  <a:cxnLst>
                    <a:cxn ang="0">
                      <a:pos x="T0" y="T1"/>
                    </a:cxn>
                    <a:cxn ang="0">
                      <a:pos x="T2" y="T3"/>
                    </a:cxn>
                    <a:cxn ang="0">
                      <a:pos x="T4" y="T5"/>
                    </a:cxn>
                    <a:cxn ang="0">
                      <a:pos x="T6" y="T7"/>
                    </a:cxn>
                    <a:cxn ang="0">
                      <a:pos x="T8" y="T9"/>
                    </a:cxn>
                  </a:cxnLst>
                  <a:rect l="0" t="0" r="r" b="b"/>
                  <a:pathLst>
                    <a:path w="111" h="24">
                      <a:moveTo>
                        <a:pt x="0" y="24"/>
                      </a:moveTo>
                      <a:lnTo>
                        <a:pt x="90" y="24"/>
                      </a:lnTo>
                      <a:lnTo>
                        <a:pt x="111" y="0"/>
                      </a:lnTo>
                      <a:lnTo>
                        <a:pt x="21" y="0"/>
                      </a:lnTo>
                      <a:lnTo>
                        <a:pt x="0" y="24"/>
                      </a:lnTo>
                      <a:close/>
                    </a:path>
                  </a:pathLst>
                </a:custGeom>
                <a:solidFill>
                  <a:srgbClr val="E1E1E1"/>
                </a:solidFill>
                <a:ln>
                  <a:noFill/>
                </a:ln>
                <a:effectLst/>
                <a:extLst>
                  <a:ext uri="{91240B29-F687-4F45-9708-019B960494DF}">
                    <a14:hiddenLine xmlns:a14="http://schemas.microsoft.com/office/drawing/2010/main" w="9525" cap="flat" cmpd="sng">
                      <a:solidFill>
                        <a:schemeClr val="tx1"/>
                      </a:solidFill>
                      <a:prstDash val="solid"/>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endParaRPr lang="ja-JP" altLang="en-US">
                    <a:latin typeface="Meiryo UI" panose="020B0604030504040204" pitchFamily="50" charset="-128"/>
                    <a:ea typeface="Meiryo UI" panose="020B0604030504040204" pitchFamily="50" charset="-128"/>
                  </a:endParaRPr>
                </a:p>
              </p:txBody>
            </p:sp>
            <p:sp>
              <p:nvSpPr>
                <p:cNvPr id="124" name="Freeform 1171">
                  <a:extLst>
                    <a:ext uri="{FF2B5EF4-FFF2-40B4-BE49-F238E27FC236}">
                      <a16:creationId xmlns:a16="http://schemas.microsoft.com/office/drawing/2014/main" id="{53EEBEEC-4A57-485A-B872-3E233CDD412A}"/>
                    </a:ext>
                  </a:extLst>
                </p:cNvPr>
                <p:cNvSpPr>
                  <a:spLocks noChangeAspect="1"/>
                </p:cNvSpPr>
                <p:nvPr/>
              </p:nvSpPr>
              <p:spPr bwMode="gray">
                <a:xfrm>
                  <a:off x="2276" y="3065"/>
                  <a:ext cx="109" cy="24"/>
                </a:xfrm>
                <a:custGeom>
                  <a:avLst/>
                  <a:gdLst>
                    <a:gd name="T0" fmla="*/ 0 w 109"/>
                    <a:gd name="T1" fmla="*/ 24 h 24"/>
                    <a:gd name="T2" fmla="*/ 88 w 109"/>
                    <a:gd name="T3" fmla="*/ 24 h 24"/>
                    <a:gd name="T4" fmla="*/ 109 w 109"/>
                    <a:gd name="T5" fmla="*/ 0 h 24"/>
                    <a:gd name="T6" fmla="*/ 22 w 109"/>
                    <a:gd name="T7" fmla="*/ 0 h 24"/>
                    <a:gd name="T8" fmla="*/ 0 w 109"/>
                    <a:gd name="T9" fmla="*/ 24 h 24"/>
                  </a:gdLst>
                  <a:ahLst/>
                  <a:cxnLst>
                    <a:cxn ang="0">
                      <a:pos x="T0" y="T1"/>
                    </a:cxn>
                    <a:cxn ang="0">
                      <a:pos x="T2" y="T3"/>
                    </a:cxn>
                    <a:cxn ang="0">
                      <a:pos x="T4" y="T5"/>
                    </a:cxn>
                    <a:cxn ang="0">
                      <a:pos x="T6" y="T7"/>
                    </a:cxn>
                    <a:cxn ang="0">
                      <a:pos x="T8" y="T9"/>
                    </a:cxn>
                  </a:cxnLst>
                  <a:rect l="0" t="0" r="r" b="b"/>
                  <a:pathLst>
                    <a:path w="109" h="24">
                      <a:moveTo>
                        <a:pt x="0" y="24"/>
                      </a:moveTo>
                      <a:lnTo>
                        <a:pt x="88" y="24"/>
                      </a:lnTo>
                      <a:lnTo>
                        <a:pt x="109" y="0"/>
                      </a:lnTo>
                      <a:lnTo>
                        <a:pt x="22" y="0"/>
                      </a:lnTo>
                      <a:lnTo>
                        <a:pt x="0" y="24"/>
                      </a:lnTo>
                      <a:close/>
                    </a:path>
                  </a:pathLst>
                </a:custGeom>
                <a:solidFill>
                  <a:srgbClr val="E1E1E1"/>
                </a:solidFill>
                <a:ln>
                  <a:noFill/>
                </a:ln>
                <a:effectLst/>
                <a:extLst>
                  <a:ext uri="{91240B29-F687-4F45-9708-019B960494DF}">
                    <a14:hiddenLine xmlns:a14="http://schemas.microsoft.com/office/drawing/2010/main" w="9525" cap="flat" cmpd="sng">
                      <a:solidFill>
                        <a:schemeClr val="tx1"/>
                      </a:solidFill>
                      <a:prstDash val="solid"/>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endParaRPr lang="ja-JP" altLang="en-US">
                    <a:latin typeface="Meiryo UI" panose="020B0604030504040204" pitchFamily="50" charset="-128"/>
                    <a:ea typeface="Meiryo UI" panose="020B0604030504040204" pitchFamily="50" charset="-128"/>
                  </a:endParaRPr>
                </a:p>
              </p:txBody>
            </p:sp>
            <p:sp>
              <p:nvSpPr>
                <p:cNvPr id="125" name="Freeform 1172">
                  <a:extLst>
                    <a:ext uri="{FF2B5EF4-FFF2-40B4-BE49-F238E27FC236}">
                      <a16:creationId xmlns:a16="http://schemas.microsoft.com/office/drawing/2014/main" id="{F6A2A949-E0EF-48EC-B18D-314FB6CD628A}"/>
                    </a:ext>
                  </a:extLst>
                </p:cNvPr>
                <p:cNvSpPr>
                  <a:spLocks noChangeAspect="1"/>
                </p:cNvSpPr>
                <p:nvPr/>
              </p:nvSpPr>
              <p:spPr bwMode="gray">
                <a:xfrm>
                  <a:off x="2309" y="3025"/>
                  <a:ext cx="83" cy="26"/>
                </a:xfrm>
                <a:custGeom>
                  <a:avLst/>
                  <a:gdLst>
                    <a:gd name="T0" fmla="*/ 24 w 83"/>
                    <a:gd name="T1" fmla="*/ 0 h 26"/>
                    <a:gd name="T2" fmla="*/ 0 w 83"/>
                    <a:gd name="T3" fmla="*/ 26 h 26"/>
                    <a:gd name="T4" fmla="*/ 83 w 83"/>
                    <a:gd name="T5" fmla="*/ 26 h 26"/>
                    <a:gd name="T6" fmla="*/ 83 w 83"/>
                    <a:gd name="T7" fmla="*/ 0 h 26"/>
                    <a:gd name="T8" fmla="*/ 24 w 83"/>
                    <a:gd name="T9" fmla="*/ 0 h 26"/>
                  </a:gdLst>
                  <a:ahLst/>
                  <a:cxnLst>
                    <a:cxn ang="0">
                      <a:pos x="T0" y="T1"/>
                    </a:cxn>
                    <a:cxn ang="0">
                      <a:pos x="T2" y="T3"/>
                    </a:cxn>
                    <a:cxn ang="0">
                      <a:pos x="T4" y="T5"/>
                    </a:cxn>
                    <a:cxn ang="0">
                      <a:pos x="T6" y="T7"/>
                    </a:cxn>
                    <a:cxn ang="0">
                      <a:pos x="T8" y="T9"/>
                    </a:cxn>
                  </a:cxnLst>
                  <a:rect l="0" t="0" r="r" b="b"/>
                  <a:pathLst>
                    <a:path w="83" h="26">
                      <a:moveTo>
                        <a:pt x="24" y="0"/>
                      </a:moveTo>
                      <a:lnTo>
                        <a:pt x="0" y="26"/>
                      </a:lnTo>
                      <a:lnTo>
                        <a:pt x="83" y="26"/>
                      </a:lnTo>
                      <a:lnTo>
                        <a:pt x="83" y="0"/>
                      </a:lnTo>
                      <a:lnTo>
                        <a:pt x="24" y="0"/>
                      </a:lnTo>
                      <a:close/>
                    </a:path>
                  </a:pathLst>
                </a:custGeom>
                <a:solidFill>
                  <a:srgbClr val="E1E1E1"/>
                </a:solidFill>
                <a:ln>
                  <a:noFill/>
                </a:ln>
                <a:effectLst/>
                <a:extLst>
                  <a:ext uri="{91240B29-F687-4F45-9708-019B960494DF}">
                    <a14:hiddenLine xmlns:a14="http://schemas.microsoft.com/office/drawing/2010/main" w="9525" cap="flat" cmpd="sng">
                      <a:solidFill>
                        <a:schemeClr val="tx1"/>
                      </a:solidFill>
                      <a:prstDash val="solid"/>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endParaRPr lang="ja-JP" altLang="en-US">
                    <a:latin typeface="Meiryo UI" panose="020B0604030504040204" pitchFamily="50" charset="-128"/>
                    <a:ea typeface="Meiryo UI" panose="020B0604030504040204" pitchFamily="50" charset="-128"/>
                  </a:endParaRPr>
                </a:p>
              </p:txBody>
            </p:sp>
            <p:sp>
              <p:nvSpPr>
                <p:cNvPr id="126" name="Freeform 1173">
                  <a:extLst>
                    <a:ext uri="{FF2B5EF4-FFF2-40B4-BE49-F238E27FC236}">
                      <a16:creationId xmlns:a16="http://schemas.microsoft.com/office/drawing/2014/main" id="{427BE1D5-BD6D-47DE-BA12-7B68DD1B506A}"/>
                    </a:ext>
                  </a:extLst>
                </p:cNvPr>
                <p:cNvSpPr>
                  <a:spLocks noChangeAspect="1"/>
                </p:cNvSpPr>
                <p:nvPr/>
              </p:nvSpPr>
              <p:spPr bwMode="gray">
                <a:xfrm>
                  <a:off x="2139" y="3217"/>
                  <a:ext cx="109" cy="23"/>
                </a:xfrm>
                <a:custGeom>
                  <a:avLst/>
                  <a:gdLst>
                    <a:gd name="T0" fmla="*/ 109 w 109"/>
                    <a:gd name="T1" fmla="*/ 0 h 23"/>
                    <a:gd name="T2" fmla="*/ 22 w 109"/>
                    <a:gd name="T3" fmla="*/ 0 h 23"/>
                    <a:gd name="T4" fmla="*/ 0 w 109"/>
                    <a:gd name="T5" fmla="*/ 23 h 23"/>
                    <a:gd name="T6" fmla="*/ 88 w 109"/>
                    <a:gd name="T7" fmla="*/ 23 h 23"/>
                    <a:gd name="T8" fmla="*/ 109 w 109"/>
                    <a:gd name="T9" fmla="*/ 0 h 23"/>
                  </a:gdLst>
                  <a:ahLst/>
                  <a:cxnLst>
                    <a:cxn ang="0">
                      <a:pos x="T0" y="T1"/>
                    </a:cxn>
                    <a:cxn ang="0">
                      <a:pos x="T2" y="T3"/>
                    </a:cxn>
                    <a:cxn ang="0">
                      <a:pos x="T4" y="T5"/>
                    </a:cxn>
                    <a:cxn ang="0">
                      <a:pos x="T6" y="T7"/>
                    </a:cxn>
                    <a:cxn ang="0">
                      <a:pos x="T8" y="T9"/>
                    </a:cxn>
                  </a:cxnLst>
                  <a:rect l="0" t="0" r="r" b="b"/>
                  <a:pathLst>
                    <a:path w="109" h="23">
                      <a:moveTo>
                        <a:pt x="109" y="0"/>
                      </a:moveTo>
                      <a:lnTo>
                        <a:pt x="22" y="0"/>
                      </a:lnTo>
                      <a:lnTo>
                        <a:pt x="0" y="23"/>
                      </a:lnTo>
                      <a:lnTo>
                        <a:pt x="88" y="23"/>
                      </a:lnTo>
                      <a:lnTo>
                        <a:pt x="109" y="0"/>
                      </a:lnTo>
                      <a:close/>
                    </a:path>
                  </a:pathLst>
                </a:custGeom>
                <a:solidFill>
                  <a:srgbClr val="E1E1E1"/>
                </a:solidFill>
                <a:ln>
                  <a:noFill/>
                </a:ln>
                <a:effectLst/>
                <a:extLst>
                  <a:ext uri="{91240B29-F687-4F45-9708-019B960494DF}">
                    <a14:hiddenLine xmlns:a14="http://schemas.microsoft.com/office/drawing/2010/main" w="9525" cap="flat" cmpd="sng">
                      <a:solidFill>
                        <a:schemeClr val="tx1"/>
                      </a:solidFill>
                      <a:prstDash val="solid"/>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endParaRPr lang="ja-JP" altLang="en-US">
                    <a:latin typeface="Meiryo UI" panose="020B0604030504040204" pitchFamily="50" charset="-128"/>
                    <a:ea typeface="Meiryo UI" panose="020B0604030504040204" pitchFamily="50" charset="-128"/>
                  </a:endParaRPr>
                </a:p>
              </p:txBody>
            </p:sp>
            <p:sp>
              <p:nvSpPr>
                <p:cNvPr id="127" name="Freeform 1174">
                  <a:extLst>
                    <a:ext uri="{FF2B5EF4-FFF2-40B4-BE49-F238E27FC236}">
                      <a16:creationId xmlns:a16="http://schemas.microsoft.com/office/drawing/2014/main" id="{F897A7D3-5976-4DD0-A1B4-0EBD53001C7F}"/>
                    </a:ext>
                  </a:extLst>
                </p:cNvPr>
                <p:cNvSpPr>
                  <a:spLocks noChangeAspect="1"/>
                </p:cNvSpPr>
                <p:nvPr/>
              </p:nvSpPr>
              <p:spPr bwMode="gray">
                <a:xfrm>
                  <a:off x="2172" y="3179"/>
                  <a:ext cx="111" cy="23"/>
                </a:xfrm>
                <a:custGeom>
                  <a:avLst/>
                  <a:gdLst>
                    <a:gd name="T0" fmla="*/ 111 w 111"/>
                    <a:gd name="T1" fmla="*/ 0 h 23"/>
                    <a:gd name="T2" fmla="*/ 22 w 111"/>
                    <a:gd name="T3" fmla="*/ 0 h 23"/>
                    <a:gd name="T4" fmla="*/ 0 w 111"/>
                    <a:gd name="T5" fmla="*/ 23 h 23"/>
                    <a:gd name="T6" fmla="*/ 90 w 111"/>
                    <a:gd name="T7" fmla="*/ 23 h 23"/>
                    <a:gd name="T8" fmla="*/ 111 w 111"/>
                    <a:gd name="T9" fmla="*/ 0 h 23"/>
                  </a:gdLst>
                  <a:ahLst/>
                  <a:cxnLst>
                    <a:cxn ang="0">
                      <a:pos x="T0" y="T1"/>
                    </a:cxn>
                    <a:cxn ang="0">
                      <a:pos x="T2" y="T3"/>
                    </a:cxn>
                    <a:cxn ang="0">
                      <a:pos x="T4" y="T5"/>
                    </a:cxn>
                    <a:cxn ang="0">
                      <a:pos x="T6" y="T7"/>
                    </a:cxn>
                    <a:cxn ang="0">
                      <a:pos x="T8" y="T9"/>
                    </a:cxn>
                  </a:cxnLst>
                  <a:rect l="0" t="0" r="r" b="b"/>
                  <a:pathLst>
                    <a:path w="111" h="23">
                      <a:moveTo>
                        <a:pt x="111" y="0"/>
                      </a:moveTo>
                      <a:lnTo>
                        <a:pt x="22" y="0"/>
                      </a:lnTo>
                      <a:lnTo>
                        <a:pt x="0" y="23"/>
                      </a:lnTo>
                      <a:lnTo>
                        <a:pt x="90" y="23"/>
                      </a:lnTo>
                      <a:lnTo>
                        <a:pt x="111" y="0"/>
                      </a:lnTo>
                      <a:close/>
                    </a:path>
                  </a:pathLst>
                </a:custGeom>
                <a:solidFill>
                  <a:srgbClr val="E1E1E1"/>
                </a:solidFill>
                <a:ln>
                  <a:noFill/>
                </a:ln>
                <a:effectLst/>
                <a:extLst>
                  <a:ext uri="{91240B29-F687-4F45-9708-019B960494DF}">
                    <a14:hiddenLine xmlns:a14="http://schemas.microsoft.com/office/drawing/2010/main" w="9525" cap="flat" cmpd="sng">
                      <a:solidFill>
                        <a:schemeClr val="tx1"/>
                      </a:solidFill>
                      <a:prstDash val="solid"/>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endParaRPr lang="ja-JP" altLang="en-US">
                    <a:latin typeface="Meiryo UI" panose="020B0604030504040204" pitchFamily="50" charset="-128"/>
                    <a:ea typeface="Meiryo UI" panose="020B0604030504040204" pitchFamily="50" charset="-128"/>
                  </a:endParaRPr>
                </a:p>
              </p:txBody>
            </p:sp>
            <p:sp>
              <p:nvSpPr>
                <p:cNvPr id="128" name="Freeform 1175">
                  <a:extLst>
                    <a:ext uri="{FF2B5EF4-FFF2-40B4-BE49-F238E27FC236}">
                      <a16:creationId xmlns:a16="http://schemas.microsoft.com/office/drawing/2014/main" id="{0277BFDF-813D-4A47-A997-600A7B92AED6}"/>
                    </a:ext>
                  </a:extLst>
                </p:cNvPr>
                <p:cNvSpPr>
                  <a:spLocks noChangeAspect="1"/>
                </p:cNvSpPr>
                <p:nvPr/>
              </p:nvSpPr>
              <p:spPr bwMode="gray">
                <a:xfrm>
                  <a:off x="1776" y="3623"/>
                  <a:ext cx="106" cy="23"/>
                </a:xfrm>
                <a:custGeom>
                  <a:avLst/>
                  <a:gdLst>
                    <a:gd name="T0" fmla="*/ 106 w 106"/>
                    <a:gd name="T1" fmla="*/ 0 h 23"/>
                    <a:gd name="T2" fmla="*/ 16 w 106"/>
                    <a:gd name="T3" fmla="*/ 0 h 23"/>
                    <a:gd name="T4" fmla="*/ 0 w 106"/>
                    <a:gd name="T5" fmla="*/ 19 h 23"/>
                    <a:gd name="T6" fmla="*/ 0 w 106"/>
                    <a:gd name="T7" fmla="*/ 23 h 23"/>
                    <a:gd name="T8" fmla="*/ 82 w 106"/>
                    <a:gd name="T9" fmla="*/ 23 h 23"/>
                    <a:gd name="T10" fmla="*/ 106 w 106"/>
                    <a:gd name="T11" fmla="*/ 0 h 23"/>
                  </a:gdLst>
                  <a:ahLst/>
                  <a:cxnLst>
                    <a:cxn ang="0">
                      <a:pos x="T0" y="T1"/>
                    </a:cxn>
                    <a:cxn ang="0">
                      <a:pos x="T2" y="T3"/>
                    </a:cxn>
                    <a:cxn ang="0">
                      <a:pos x="T4" y="T5"/>
                    </a:cxn>
                    <a:cxn ang="0">
                      <a:pos x="T6" y="T7"/>
                    </a:cxn>
                    <a:cxn ang="0">
                      <a:pos x="T8" y="T9"/>
                    </a:cxn>
                    <a:cxn ang="0">
                      <a:pos x="T10" y="T11"/>
                    </a:cxn>
                  </a:cxnLst>
                  <a:rect l="0" t="0" r="r" b="b"/>
                  <a:pathLst>
                    <a:path w="106" h="23">
                      <a:moveTo>
                        <a:pt x="106" y="0"/>
                      </a:moveTo>
                      <a:lnTo>
                        <a:pt x="16" y="0"/>
                      </a:lnTo>
                      <a:lnTo>
                        <a:pt x="0" y="19"/>
                      </a:lnTo>
                      <a:lnTo>
                        <a:pt x="0" y="23"/>
                      </a:lnTo>
                      <a:lnTo>
                        <a:pt x="82" y="23"/>
                      </a:lnTo>
                      <a:lnTo>
                        <a:pt x="106" y="0"/>
                      </a:lnTo>
                      <a:close/>
                    </a:path>
                  </a:pathLst>
                </a:custGeom>
                <a:solidFill>
                  <a:srgbClr val="E1E1E1"/>
                </a:solidFill>
                <a:ln>
                  <a:noFill/>
                </a:ln>
                <a:effectLst/>
                <a:extLst>
                  <a:ext uri="{91240B29-F687-4F45-9708-019B960494DF}">
                    <a14:hiddenLine xmlns:a14="http://schemas.microsoft.com/office/drawing/2010/main" w="9525" cap="flat" cmpd="sng">
                      <a:solidFill>
                        <a:schemeClr val="tx1"/>
                      </a:solidFill>
                      <a:prstDash val="solid"/>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endParaRPr lang="ja-JP" altLang="en-US">
                    <a:latin typeface="Meiryo UI" panose="020B0604030504040204" pitchFamily="50" charset="-128"/>
                    <a:ea typeface="Meiryo UI" panose="020B0604030504040204" pitchFamily="50" charset="-128"/>
                  </a:endParaRPr>
                </a:p>
              </p:txBody>
            </p:sp>
            <p:sp>
              <p:nvSpPr>
                <p:cNvPr id="129" name="Freeform 1176">
                  <a:extLst>
                    <a:ext uri="{FF2B5EF4-FFF2-40B4-BE49-F238E27FC236}">
                      <a16:creationId xmlns:a16="http://schemas.microsoft.com/office/drawing/2014/main" id="{8C52B8BA-D532-483D-B422-D1E4376BB341}"/>
                    </a:ext>
                  </a:extLst>
                </p:cNvPr>
                <p:cNvSpPr>
                  <a:spLocks noChangeAspect="1"/>
                </p:cNvSpPr>
                <p:nvPr/>
              </p:nvSpPr>
              <p:spPr bwMode="gray">
                <a:xfrm>
                  <a:off x="2380" y="3115"/>
                  <a:ext cx="12" cy="12"/>
                </a:xfrm>
                <a:custGeom>
                  <a:avLst/>
                  <a:gdLst>
                    <a:gd name="T0" fmla="*/ 12 w 12"/>
                    <a:gd name="T1" fmla="*/ 0 h 12"/>
                    <a:gd name="T2" fmla="*/ 0 w 12"/>
                    <a:gd name="T3" fmla="*/ 12 h 12"/>
                    <a:gd name="T4" fmla="*/ 12 w 12"/>
                    <a:gd name="T5" fmla="*/ 12 h 12"/>
                    <a:gd name="T6" fmla="*/ 12 w 12"/>
                    <a:gd name="T7" fmla="*/ 0 h 12"/>
                  </a:gdLst>
                  <a:ahLst/>
                  <a:cxnLst>
                    <a:cxn ang="0">
                      <a:pos x="T0" y="T1"/>
                    </a:cxn>
                    <a:cxn ang="0">
                      <a:pos x="T2" y="T3"/>
                    </a:cxn>
                    <a:cxn ang="0">
                      <a:pos x="T4" y="T5"/>
                    </a:cxn>
                    <a:cxn ang="0">
                      <a:pos x="T6" y="T7"/>
                    </a:cxn>
                  </a:cxnLst>
                  <a:rect l="0" t="0" r="r" b="b"/>
                  <a:pathLst>
                    <a:path w="12" h="12">
                      <a:moveTo>
                        <a:pt x="12" y="0"/>
                      </a:moveTo>
                      <a:lnTo>
                        <a:pt x="0" y="12"/>
                      </a:lnTo>
                      <a:lnTo>
                        <a:pt x="12" y="12"/>
                      </a:lnTo>
                      <a:lnTo>
                        <a:pt x="12" y="0"/>
                      </a:lnTo>
                      <a:close/>
                    </a:path>
                  </a:pathLst>
                </a:custGeom>
                <a:solidFill>
                  <a:srgbClr val="E1E1E1"/>
                </a:solidFill>
                <a:ln>
                  <a:noFill/>
                </a:ln>
                <a:effectLst/>
                <a:extLst>
                  <a:ext uri="{91240B29-F687-4F45-9708-019B960494DF}">
                    <a14:hiddenLine xmlns:a14="http://schemas.microsoft.com/office/drawing/2010/main" w="9525" cap="flat" cmpd="sng">
                      <a:solidFill>
                        <a:schemeClr val="tx1"/>
                      </a:solidFill>
                      <a:prstDash val="solid"/>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endParaRPr lang="ja-JP" altLang="en-US">
                    <a:latin typeface="Meiryo UI" panose="020B0604030504040204" pitchFamily="50" charset="-128"/>
                    <a:ea typeface="Meiryo UI" panose="020B0604030504040204" pitchFamily="50" charset="-128"/>
                  </a:endParaRPr>
                </a:p>
              </p:txBody>
            </p:sp>
            <p:sp>
              <p:nvSpPr>
                <p:cNvPr id="130" name="Freeform 1177">
                  <a:extLst>
                    <a:ext uri="{FF2B5EF4-FFF2-40B4-BE49-F238E27FC236}">
                      <a16:creationId xmlns:a16="http://schemas.microsoft.com/office/drawing/2014/main" id="{B35AE0D5-C914-482A-B96E-37FD4934B3D7}"/>
                    </a:ext>
                  </a:extLst>
                </p:cNvPr>
                <p:cNvSpPr>
                  <a:spLocks noChangeAspect="1"/>
                </p:cNvSpPr>
                <p:nvPr/>
              </p:nvSpPr>
              <p:spPr bwMode="gray">
                <a:xfrm>
                  <a:off x="2106" y="3406"/>
                  <a:ext cx="74" cy="23"/>
                </a:xfrm>
                <a:custGeom>
                  <a:avLst/>
                  <a:gdLst>
                    <a:gd name="T0" fmla="*/ 74 w 74"/>
                    <a:gd name="T1" fmla="*/ 0 h 23"/>
                    <a:gd name="T2" fmla="*/ 22 w 74"/>
                    <a:gd name="T3" fmla="*/ 0 h 23"/>
                    <a:gd name="T4" fmla="*/ 0 w 74"/>
                    <a:gd name="T5" fmla="*/ 23 h 23"/>
                    <a:gd name="T6" fmla="*/ 52 w 74"/>
                    <a:gd name="T7" fmla="*/ 23 h 23"/>
                    <a:gd name="T8" fmla="*/ 74 w 74"/>
                    <a:gd name="T9" fmla="*/ 0 h 23"/>
                  </a:gdLst>
                  <a:ahLst/>
                  <a:cxnLst>
                    <a:cxn ang="0">
                      <a:pos x="T0" y="T1"/>
                    </a:cxn>
                    <a:cxn ang="0">
                      <a:pos x="T2" y="T3"/>
                    </a:cxn>
                    <a:cxn ang="0">
                      <a:pos x="T4" y="T5"/>
                    </a:cxn>
                    <a:cxn ang="0">
                      <a:pos x="T6" y="T7"/>
                    </a:cxn>
                    <a:cxn ang="0">
                      <a:pos x="T8" y="T9"/>
                    </a:cxn>
                  </a:cxnLst>
                  <a:rect l="0" t="0" r="r" b="b"/>
                  <a:pathLst>
                    <a:path w="74" h="23">
                      <a:moveTo>
                        <a:pt x="74" y="0"/>
                      </a:moveTo>
                      <a:lnTo>
                        <a:pt x="22" y="0"/>
                      </a:lnTo>
                      <a:lnTo>
                        <a:pt x="0" y="23"/>
                      </a:lnTo>
                      <a:lnTo>
                        <a:pt x="52" y="23"/>
                      </a:lnTo>
                      <a:lnTo>
                        <a:pt x="74" y="0"/>
                      </a:lnTo>
                      <a:close/>
                    </a:path>
                  </a:pathLst>
                </a:custGeom>
                <a:solidFill>
                  <a:srgbClr val="E1E1E1"/>
                </a:solidFill>
                <a:ln>
                  <a:noFill/>
                </a:ln>
                <a:effectLst/>
                <a:extLst>
                  <a:ext uri="{91240B29-F687-4F45-9708-019B960494DF}">
                    <a14:hiddenLine xmlns:a14="http://schemas.microsoft.com/office/drawing/2010/main" w="9525" cap="flat" cmpd="sng">
                      <a:solidFill>
                        <a:schemeClr val="tx1"/>
                      </a:solidFill>
                      <a:prstDash val="solid"/>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endParaRPr lang="ja-JP" altLang="en-US">
                    <a:latin typeface="Meiryo UI" panose="020B0604030504040204" pitchFamily="50" charset="-128"/>
                    <a:ea typeface="Meiryo UI" panose="020B0604030504040204" pitchFamily="50" charset="-128"/>
                  </a:endParaRPr>
                </a:p>
              </p:txBody>
            </p:sp>
            <p:sp>
              <p:nvSpPr>
                <p:cNvPr id="131" name="Freeform 1178">
                  <a:extLst>
                    <a:ext uri="{FF2B5EF4-FFF2-40B4-BE49-F238E27FC236}">
                      <a16:creationId xmlns:a16="http://schemas.microsoft.com/office/drawing/2014/main" id="{2E325A90-9FAC-4B97-AD4F-E00DE1430CDA}"/>
                    </a:ext>
                  </a:extLst>
                </p:cNvPr>
                <p:cNvSpPr>
                  <a:spLocks noChangeAspect="1"/>
                </p:cNvSpPr>
                <p:nvPr/>
              </p:nvSpPr>
              <p:spPr bwMode="gray">
                <a:xfrm>
                  <a:off x="2142" y="3368"/>
                  <a:ext cx="71" cy="23"/>
                </a:xfrm>
                <a:custGeom>
                  <a:avLst/>
                  <a:gdLst>
                    <a:gd name="T0" fmla="*/ 71 w 71"/>
                    <a:gd name="T1" fmla="*/ 0 h 23"/>
                    <a:gd name="T2" fmla="*/ 21 w 71"/>
                    <a:gd name="T3" fmla="*/ 0 h 23"/>
                    <a:gd name="T4" fmla="*/ 0 w 71"/>
                    <a:gd name="T5" fmla="*/ 23 h 23"/>
                    <a:gd name="T6" fmla="*/ 49 w 71"/>
                    <a:gd name="T7" fmla="*/ 23 h 23"/>
                    <a:gd name="T8" fmla="*/ 71 w 71"/>
                    <a:gd name="T9" fmla="*/ 0 h 23"/>
                  </a:gdLst>
                  <a:ahLst/>
                  <a:cxnLst>
                    <a:cxn ang="0">
                      <a:pos x="T0" y="T1"/>
                    </a:cxn>
                    <a:cxn ang="0">
                      <a:pos x="T2" y="T3"/>
                    </a:cxn>
                    <a:cxn ang="0">
                      <a:pos x="T4" y="T5"/>
                    </a:cxn>
                    <a:cxn ang="0">
                      <a:pos x="T6" y="T7"/>
                    </a:cxn>
                    <a:cxn ang="0">
                      <a:pos x="T8" y="T9"/>
                    </a:cxn>
                  </a:cxnLst>
                  <a:rect l="0" t="0" r="r" b="b"/>
                  <a:pathLst>
                    <a:path w="71" h="23">
                      <a:moveTo>
                        <a:pt x="71" y="0"/>
                      </a:moveTo>
                      <a:lnTo>
                        <a:pt x="21" y="0"/>
                      </a:lnTo>
                      <a:lnTo>
                        <a:pt x="0" y="23"/>
                      </a:lnTo>
                      <a:lnTo>
                        <a:pt x="49" y="23"/>
                      </a:lnTo>
                      <a:lnTo>
                        <a:pt x="71" y="0"/>
                      </a:lnTo>
                      <a:close/>
                    </a:path>
                  </a:pathLst>
                </a:custGeom>
                <a:solidFill>
                  <a:srgbClr val="E1E1E1"/>
                </a:solidFill>
                <a:ln>
                  <a:noFill/>
                </a:ln>
                <a:effectLst/>
                <a:extLst>
                  <a:ext uri="{91240B29-F687-4F45-9708-019B960494DF}">
                    <a14:hiddenLine xmlns:a14="http://schemas.microsoft.com/office/drawing/2010/main" w="9525" cap="flat" cmpd="sng">
                      <a:solidFill>
                        <a:schemeClr val="tx1"/>
                      </a:solidFill>
                      <a:prstDash val="solid"/>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endParaRPr lang="ja-JP" altLang="en-US">
                    <a:latin typeface="Meiryo UI" panose="020B0604030504040204" pitchFamily="50" charset="-128"/>
                    <a:ea typeface="Meiryo UI" panose="020B0604030504040204" pitchFamily="50" charset="-128"/>
                  </a:endParaRPr>
                </a:p>
              </p:txBody>
            </p:sp>
            <p:sp>
              <p:nvSpPr>
                <p:cNvPr id="132" name="Freeform 1179">
                  <a:extLst>
                    <a:ext uri="{FF2B5EF4-FFF2-40B4-BE49-F238E27FC236}">
                      <a16:creationId xmlns:a16="http://schemas.microsoft.com/office/drawing/2014/main" id="{BFCE0A62-3C5C-42E6-A934-E72B94A9C8C7}"/>
                    </a:ext>
                  </a:extLst>
                </p:cNvPr>
                <p:cNvSpPr>
                  <a:spLocks noChangeAspect="1"/>
                </p:cNvSpPr>
                <p:nvPr/>
              </p:nvSpPr>
              <p:spPr bwMode="gray">
                <a:xfrm>
                  <a:off x="2099" y="3481"/>
                  <a:ext cx="12" cy="14"/>
                </a:xfrm>
                <a:custGeom>
                  <a:avLst/>
                  <a:gdLst>
                    <a:gd name="T0" fmla="*/ 0 w 12"/>
                    <a:gd name="T1" fmla="*/ 14 h 14"/>
                    <a:gd name="T2" fmla="*/ 12 w 12"/>
                    <a:gd name="T3" fmla="*/ 0 h 14"/>
                    <a:gd name="T4" fmla="*/ 0 w 12"/>
                    <a:gd name="T5" fmla="*/ 0 h 14"/>
                    <a:gd name="T6" fmla="*/ 0 w 12"/>
                    <a:gd name="T7" fmla="*/ 14 h 14"/>
                  </a:gdLst>
                  <a:ahLst/>
                  <a:cxnLst>
                    <a:cxn ang="0">
                      <a:pos x="T0" y="T1"/>
                    </a:cxn>
                    <a:cxn ang="0">
                      <a:pos x="T2" y="T3"/>
                    </a:cxn>
                    <a:cxn ang="0">
                      <a:pos x="T4" y="T5"/>
                    </a:cxn>
                    <a:cxn ang="0">
                      <a:pos x="T6" y="T7"/>
                    </a:cxn>
                  </a:cxnLst>
                  <a:rect l="0" t="0" r="r" b="b"/>
                  <a:pathLst>
                    <a:path w="12" h="14">
                      <a:moveTo>
                        <a:pt x="0" y="14"/>
                      </a:moveTo>
                      <a:lnTo>
                        <a:pt x="12" y="0"/>
                      </a:lnTo>
                      <a:lnTo>
                        <a:pt x="0" y="0"/>
                      </a:lnTo>
                      <a:lnTo>
                        <a:pt x="0" y="14"/>
                      </a:lnTo>
                      <a:close/>
                    </a:path>
                  </a:pathLst>
                </a:custGeom>
                <a:solidFill>
                  <a:srgbClr val="E1E1E1"/>
                </a:solidFill>
                <a:ln>
                  <a:noFill/>
                </a:ln>
                <a:effectLst/>
                <a:extLst>
                  <a:ext uri="{91240B29-F687-4F45-9708-019B960494DF}">
                    <a14:hiddenLine xmlns:a14="http://schemas.microsoft.com/office/drawing/2010/main" w="9525" cap="flat" cmpd="sng">
                      <a:solidFill>
                        <a:schemeClr val="tx1"/>
                      </a:solidFill>
                      <a:prstDash val="solid"/>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endParaRPr lang="ja-JP" altLang="en-US">
                    <a:latin typeface="Meiryo UI" panose="020B0604030504040204" pitchFamily="50" charset="-128"/>
                    <a:ea typeface="Meiryo UI" panose="020B0604030504040204" pitchFamily="50" charset="-128"/>
                  </a:endParaRPr>
                </a:p>
              </p:txBody>
            </p:sp>
            <p:sp>
              <p:nvSpPr>
                <p:cNvPr id="133" name="Freeform 1180">
                  <a:extLst>
                    <a:ext uri="{FF2B5EF4-FFF2-40B4-BE49-F238E27FC236}">
                      <a16:creationId xmlns:a16="http://schemas.microsoft.com/office/drawing/2014/main" id="{9C8941E0-EB8E-4BB2-A599-91A72D5CA7DC}"/>
                    </a:ext>
                  </a:extLst>
                </p:cNvPr>
                <p:cNvSpPr>
                  <a:spLocks noChangeAspect="1"/>
                </p:cNvSpPr>
                <p:nvPr/>
              </p:nvSpPr>
              <p:spPr bwMode="gray">
                <a:xfrm>
                  <a:off x="2099" y="3443"/>
                  <a:ext cx="45" cy="24"/>
                </a:xfrm>
                <a:custGeom>
                  <a:avLst/>
                  <a:gdLst>
                    <a:gd name="T0" fmla="*/ 45 w 45"/>
                    <a:gd name="T1" fmla="*/ 0 h 24"/>
                    <a:gd name="T2" fmla="*/ 0 w 45"/>
                    <a:gd name="T3" fmla="*/ 0 h 24"/>
                    <a:gd name="T4" fmla="*/ 0 w 45"/>
                    <a:gd name="T5" fmla="*/ 24 h 24"/>
                    <a:gd name="T6" fmla="*/ 24 w 45"/>
                    <a:gd name="T7" fmla="*/ 24 h 24"/>
                    <a:gd name="T8" fmla="*/ 45 w 45"/>
                    <a:gd name="T9" fmla="*/ 0 h 24"/>
                  </a:gdLst>
                  <a:ahLst/>
                  <a:cxnLst>
                    <a:cxn ang="0">
                      <a:pos x="T0" y="T1"/>
                    </a:cxn>
                    <a:cxn ang="0">
                      <a:pos x="T2" y="T3"/>
                    </a:cxn>
                    <a:cxn ang="0">
                      <a:pos x="T4" y="T5"/>
                    </a:cxn>
                    <a:cxn ang="0">
                      <a:pos x="T6" y="T7"/>
                    </a:cxn>
                    <a:cxn ang="0">
                      <a:pos x="T8" y="T9"/>
                    </a:cxn>
                  </a:cxnLst>
                  <a:rect l="0" t="0" r="r" b="b"/>
                  <a:pathLst>
                    <a:path w="45" h="24">
                      <a:moveTo>
                        <a:pt x="45" y="0"/>
                      </a:moveTo>
                      <a:lnTo>
                        <a:pt x="0" y="0"/>
                      </a:lnTo>
                      <a:lnTo>
                        <a:pt x="0" y="24"/>
                      </a:lnTo>
                      <a:lnTo>
                        <a:pt x="24" y="24"/>
                      </a:lnTo>
                      <a:lnTo>
                        <a:pt x="45" y="0"/>
                      </a:lnTo>
                      <a:close/>
                    </a:path>
                  </a:pathLst>
                </a:custGeom>
                <a:solidFill>
                  <a:srgbClr val="E1E1E1"/>
                </a:solidFill>
                <a:ln>
                  <a:noFill/>
                </a:ln>
                <a:effectLst/>
                <a:extLst>
                  <a:ext uri="{91240B29-F687-4F45-9708-019B960494DF}">
                    <a14:hiddenLine xmlns:a14="http://schemas.microsoft.com/office/drawing/2010/main" w="9525" cap="flat" cmpd="sng">
                      <a:solidFill>
                        <a:schemeClr val="tx1"/>
                      </a:solidFill>
                      <a:prstDash val="solid"/>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endParaRPr lang="ja-JP" altLang="en-US">
                    <a:latin typeface="Meiryo UI" panose="020B0604030504040204" pitchFamily="50" charset="-128"/>
                    <a:ea typeface="Meiryo UI" panose="020B0604030504040204" pitchFamily="50" charset="-128"/>
                  </a:endParaRPr>
                </a:p>
              </p:txBody>
            </p:sp>
            <p:sp>
              <p:nvSpPr>
                <p:cNvPr id="134" name="Freeform 1181">
                  <a:extLst>
                    <a:ext uri="{FF2B5EF4-FFF2-40B4-BE49-F238E27FC236}">
                      <a16:creationId xmlns:a16="http://schemas.microsoft.com/office/drawing/2014/main" id="{AB28B1CB-F199-4E65-BD7B-1CE8CBD00546}"/>
                    </a:ext>
                  </a:extLst>
                </p:cNvPr>
                <p:cNvSpPr>
                  <a:spLocks noChangeAspect="1"/>
                </p:cNvSpPr>
                <p:nvPr/>
              </p:nvSpPr>
              <p:spPr bwMode="gray">
                <a:xfrm>
                  <a:off x="2175" y="3330"/>
                  <a:ext cx="73" cy="24"/>
                </a:xfrm>
                <a:custGeom>
                  <a:avLst/>
                  <a:gdLst>
                    <a:gd name="T0" fmla="*/ 0 w 73"/>
                    <a:gd name="T1" fmla="*/ 24 h 24"/>
                    <a:gd name="T2" fmla="*/ 52 w 73"/>
                    <a:gd name="T3" fmla="*/ 24 h 24"/>
                    <a:gd name="T4" fmla="*/ 73 w 73"/>
                    <a:gd name="T5" fmla="*/ 0 h 24"/>
                    <a:gd name="T6" fmla="*/ 21 w 73"/>
                    <a:gd name="T7" fmla="*/ 0 h 24"/>
                    <a:gd name="T8" fmla="*/ 0 w 73"/>
                    <a:gd name="T9" fmla="*/ 24 h 24"/>
                  </a:gdLst>
                  <a:ahLst/>
                  <a:cxnLst>
                    <a:cxn ang="0">
                      <a:pos x="T0" y="T1"/>
                    </a:cxn>
                    <a:cxn ang="0">
                      <a:pos x="T2" y="T3"/>
                    </a:cxn>
                    <a:cxn ang="0">
                      <a:pos x="T4" y="T5"/>
                    </a:cxn>
                    <a:cxn ang="0">
                      <a:pos x="T6" y="T7"/>
                    </a:cxn>
                    <a:cxn ang="0">
                      <a:pos x="T8" y="T9"/>
                    </a:cxn>
                  </a:cxnLst>
                  <a:rect l="0" t="0" r="r" b="b"/>
                  <a:pathLst>
                    <a:path w="73" h="24">
                      <a:moveTo>
                        <a:pt x="0" y="24"/>
                      </a:moveTo>
                      <a:lnTo>
                        <a:pt x="52" y="24"/>
                      </a:lnTo>
                      <a:lnTo>
                        <a:pt x="73" y="0"/>
                      </a:lnTo>
                      <a:lnTo>
                        <a:pt x="21" y="0"/>
                      </a:lnTo>
                      <a:lnTo>
                        <a:pt x="0" y="24"/>
                      </a:lnTo>
                      <a:close/>
                    </a:path>
                  </a:pathLst>
                </a:custGeom>
                <a:solidFill>
                  <a:srgbClr val="E1E1E1"/>
                </a:solidFill>
                <a:ln>
                  <a:noFill/>
                </a:ln>
                <a:effectLst/>
                <a:extLst>
                  <a:ext uri="{91240B29-F687-4F45-9708-019B960494DF}">
                    <a14:hiddenLine xmlns:a14="http://schemas.microsoft.com/office/drawing/2010/main" w="9525" cap="flat" cmpd="sng">
                      <a:solidFill>
                        <a:schemeClr val="tx1"/>
                      </a:solidFill>
                      <a:prstDash val="solid"/>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endParaRPr lang="ja-JP" altLang="en-US">
                    <a:latin typeface="Meiryo UI" panose="020B0604030504040204" pitchFamily="50" charset="-128"/>
                    <a:ea typeface="Meiryo UI" panose="020B0604030504040204" pitchFamily="50" charset="-128"/>
                  </a:endParaRPr>
                </a:p>
              </p:txBody>
            </p:sp>
            <p:sp>
              <p:nvSpPr>
                <p:cNvPr id="135" name="Freeform 1182">
                  <a:extLst>
                    <a:ext uri="{FF2B5EF4-FFF2-40B4-BE49-F238E27FC236}">
                      <a16:creationId xmlns:a16="http://schemas.microsoft.com/office/drawing/2014/main" id="{425230C9-44D1-4C30-8977-7E343BE63D3D}"/>
                    </a:ext>
                  </a:extLst>
                </p:cNvPr>
                <p:cNvSpPr>
                  <a:spLocks noChangeAspect="1"/>
                </p:cNvSpPr>
                <p:nvPr/>
              </p:nvSpPr>
              <p:spPr bwMode="gray">
                <a:xfrm>
                  <a:off x="2312" y="3179"/>
                  <a:ext cx="73" cy="23"/>
                </a:xfrm>
                <a:custGeom>
                  <a:avLst/>
                  <a:gdLst>
                    <a:gd name="T0" fmla="*/ 0 w 73"/>
                    <a:gd name="T1" fmla="*/ 23 h 23"/>
                    <a:gd name="T2" fmla="*/ 52 w 73"/>
                    <a:gd name="T3" fmla="*/ 23 h 23"/>
                    <a:gd name="T4" fmla="*/ 73 w 73"/>
                    <a:gd name="T5" fmla="*/ 0 h 23"/>
                    <a:gd name="T6" fmla="*/ 21 w 73"/>
                    <a:gd name="T7" fmla="*/ 0 h 23"/>
                    <a:gd name="T8" fmla="*/ 0 w 73"/>
                    <a:gd name="T9" fmla="*/ 23 h 23"/>
                  </a:gdLst>
                  <a:ahLst/>
                  <a:cxnLst>
                    <a:cxn ang="0">
                      <a:pos x="T0" y="T1"/>
                    </a:cxn>
                    <a:cxn ang="0">
                      <a:pos x="T2" y="T3"/>
                    </a:cxn>
                    <a:cxn ang="0">
                      <a:pos x="T4" y="T5"/>
                    </a:cxn>
                    <a:cxn ang="0">
                      <a:pos x="T6" y="T7"/>
                    </a:cxn>
                    <a:cxn ang="0">
                      <a:pos x="T8" y="T9"/>
                    </a:cxn>
                  </a:cxnLst>
                  <a:rect l="0" t="0" r="r" b="b"/>
                  <a:pathLst>
                    <a:path w="73" h="23">
                      <a:moveTo>
                        <a:pt x="0" y="23"/>
                      </a:moveTo>
                      <a:lnTo>
                        <a:pt x="52" y="23"/>
                      </a:lnTo>
                      <a:lnTo>
                        <a:pt x="73" y="0"/>
                      </a:lnTo>
                      <a:lnTo>
                        <a:pt x="21" y="0"/>
                      </a:lnTo>
                      <a:lnTo>
                        <a:pt x="0" y="23"/>
                      </a:lnTo>
                      <a:close/>
                    </a:path>
                  </a:pathLst>
                </a:custGeom>
                <a:solidFill>
                  <a:srgbClr val="E1E1E1"/>
                </a:solidFill>
                <a:ln>
                  <a:noFill/>
                </a:ln>
                <a:effectLst/>
                <a:extLst>
                  <a:ext uri="{91240B29-F687-4F45-9708-019B960494DF}">
                    <a14:hiddenLine xmlns:a14="http://schemas.microsoft.com/office/drawing/2010/main" w="9525" cap="flat" cmpd="sng">
                      <a:solidFill>
                        <a:schemeClr val="tx1"/>
                      </a:solidFill>
                      <a:prstDash val="solid"/>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endParaRPr lang="ja-JP" altLang="en-US">
                    <a:latin typeface="Meiryo UI" panose="020B0604030504040204" pitchFamily="50" charset="-128"/>
                    <a:ea typeface="Meiryo UI" panose="020B0604030504040204" pitchFamily="50" charset="-128"/>
                  </a:endParaRPr>
                </a:p>
              </p:txBody>
            </p:sp>
            <p:sp>
              <p:nvSpPr>
                <p:cNvPr id="136" name="Freeform 1183">
                  <a:extLst>
                    <a:ext uri="{FF2B5EF4-FFF2-40B4-BE49-F238E27FC236}">
                      <a16:creationId xmlns:a16="http://schemas.microsoft.com/office/drawing/2014/main" id="{774A8F8D-D176-493D-9942-09DED4E394CD}"/>
                    </a:ext>
                  </a:extLst>
                </p:cNvPr>
                <p:cNvSpPr>
                  <a:spLocks noChangeAspect="1"/>
                </p:cNvSpPr>
                <p:nvPr/>
              </p:nvSpPr>
              <p:spPr bwMode="gray">
                <a:xfrm>
                  <a:off x="2279" y="3217"/>
                  <a:ext cx="73" cy="23"/>
                </a:xfrm>
                <a:custGeom>
                  <a:avLst/>
                  <a:gdLst>
                    <a:gd name="T0" fmla="*/ 0 w 73"/>
                    <a:gd name="T1" fmla="*/ 23 h 23"/>
                    <a:gd name="T2" fmla="*/ 49 w 73"/>
                    <a:gd name="T3" fmla="*/ 23 h 23"/>
                    <a:gd name="T4" fmla="*/ 73 w 73"/>
                    <a:gd name="T5" fmla="*/ 0 h 23"/>
                    <a:gd name="T6" fmla="*/ 21 w 73"/>
                    <a:gd name="T7" fmla="*/ 0 h 23"/>
                    <a:gd name="T8" fmla="*/ 0 w 73"/>
                    <a:gd name="T9" fmla="*/ 23 h 23"/>
                  </a:gdLst>
                  <a:ahLst/>
                  <a:cxnLst>
                    <a:cxn ang="0">
                      <a:pos x="T0" y="T1"/>
                    </a:cxn>
                    <a:cxn ang="0">
                      <a:pos x="T2" y="T3"/>
                    </a:cxn>
                    <a:cxn ang="0">
                      <a:pos x="T4" y="T5"/>
                    </a:cxn>
                    <a:cxn ang="0">
                      <a:pos x="T6" y="T7"/>
                    </a:cxn>
                    <a:cxn ang="0">
                      <a:pos x="T8" y="T9"/>
                    </a:cxn>
                  </a:cxnLst>
                  <a:rect l="0" t="0" r="r" b="b"/>
                  <a:pathLst>
                    <a:path w="73" h="23">
                      <a:moveTo>
                        <a:pt x="0" y="23"/>
                      </a:moveTo>
                      <a:lnTo>
                        <a:pt x="49" y="23"/>
                      </a:lnTo>
                      <a:lnTo>
                        <a:pt x="73" y="0"/>
                      </a:lnTo>
                      <a:lnTo>
                        <a:pt x="21" y="0"/>
                      </a:lnTo>
                      <a:lnTo>
                        <a:pt x="0" y="23"/>
                      </a:lnTo>
                      <a:close/>
                    </a:path>
                  </a:pathLst>
                </a:custGeom>
                <a:solidFill>
                  <a:srgbClr val="E1E1E1"/>
                </a:solidFill>
                <a:ln>
                  <a:noFill/>
                </a:ln>
                <a:effectLst/>
                <a:extLst>
                  <a:ext uri="{91240B29-F687-4F45-9708-019B960494DF}">
                    <a14:hiddenLine xmlns:a14="http://schemas.microsoft.com/office/drawing/2010/main" w="9525" cap="flat" cmpd="sng">
                      <a:solidFill>
                        <a:schemeClr val="tx1"/>
                      </a:solidFill>
                      <a:prstDash val="solid"/>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endParaRPr lang="ja-JP" altLang="en-US">
                    <a:latin typeface="Meiryo UI" panose="020B0604030504040204" pitchFamily="50" charset="-128"/>
                    <a:ea typeface="Meiryo UI" panose="020B0604030504040204" pitchFamily="50" charset="-128"/>
                  </a:endParaRPr>
                </a:p>
              </p:txBody>
            </p:sp>
            <p:sp>
              <p:nvSpPr>
                <p:cNvPr id="137" name="Freeform 1184">
                  <a:extLst>
                    <a:ext uri="{FF2B5EF4-FFF2-40B4-BE49-F238E27FC236}">
                      <a16:creationId xmlns:a16="http://schemas.microsoft.com/office/drawing/2014/main" id="{7546D8FC-92F9-4FD1-B44A-8F554F796EC4}"/>
                    </a:ext>
                  </a:extLst>
                </p:cNvPr>
                <p:cNvSpPr>
                  <a:spLocks noChangeAspect="1"/>
                </p:cNvSpPr>
                <p:nvPr/>
              </p:nvSpPr>
              <p:spPr bwMode="gray">
                <a:xfrm>
                  <a:off x="2210" y="3292"/>
                  <a:ext cx="73" cy="24"/>
                </a:xfrm>
                <a:custGeom>
                  <a:avLst/>
                  <a:gdLst>
                    <a:gd name="T0" fmla="*/ 0 w 73"/>
                    <a:gd name="T1" fmla="*/ 24 h 24"/>
                    <a:gd name="T2" fmla="*/ 50 w 73"/>
                    <a:gd name="T3" fmla="*/ 24 h 24"/>
                    <a:gd name="T4" fmla="*/ 73 w 73"/>
                    <a:gd name="T5" fmla="*/ 0 h 24"/>
                    <a:gd name="T6" fmla="*/ 22 w 73"/>
                    <a:gd name="T7" fmla="*/ 0 h 24"/>
                    <a:gd name="T8" fmla="*/ 0 w 73"/>
                    <a:gd name="T9" fmla="*/ 24 h 24"/>
                  </a:gdLst>
                  <a:ahLst/>
                  <a:cxnLst>
                    <a:cxn ang="0">
                      <a:pos x="T0" y="T1"/>
                    </a:cxn>
                    <a:cxn ang="0">
                      <a:pos x="T2" y="T3"/>
                    </a:cxn>
                    <a:cxn ang="0">
                      <a:pos x="T4" y="T5"/>
                    </a:cxn>
                    <a:cxn ang="0">
                      <a:pos x="T6" y="T7"/>
                    </a:cxn>
                    <a:cxn ang="0">
                      <a:pos x="T8" y="T9"/>
                    </a:cxn>
                  </a:cxnLst>
                  <a:rect l="0" t="0" r="r" b="b"/>
                  <a:pathLst>
                    <a:path w="73" h="24">
                      <a:moveTo>
                        <a:pt x="0" y="24"/>
                      </a:moveTo>
                      <a:lnTo>
                        <a:pt x="50" y="24"/>
                      </a:lnTo>
                      <a:lnTo>
                        <a:pt x="73" y="0"/>
                      </a:lnTo>
                      <a:lnTo>
                        <a:pt x="22" y="0"/>
                      </a:lnTo>
                      <a:lnTo>
                        <a:pt x="0" y="24"/>
                      </a:lnTo>
                      <a:close/>
                    </a:path>
                  </a:pathLst>
                </a:custGeom>
                <a:solidFill>
                  <a:srgbClr val="E1E1E1"/>
                </a:solidFill>
                <a:ln>
                  <a:noFill/>
                </a:ln>
                <a:effectLst/>
                <a:extLst>
                  <a:ext uri="{91240B29-F687-4F45-9708-019B960494DF}">
                    <a14:hiddenLine xmlns:a14="http://schemas.microsoft.com/office/drawing/2010/main" w="9525" cap="flat" cmpd="sng">
                      <a:solidFill>
                        <a:schemeClr val="tx1"/>
                      </a:solidFill>
                      <a:prstDash val="solid"/>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endParaRPr lang="ja-JP" altLang="en-US">
                    <a:latin typeface="Meiryo UI" panose="020B0604030504040204" pitchFamily="50" charset="-128"/>
                    <a:ea typeface="Meiryo UI" panose="020B0604030504040204" pitchFamily="50" charset="-128"/>
                  </a:endParaRPr>
                </a:p>
              </p:txBody>
            </p:sp>
            <p:sp>
              <p:nvSpPr>
                <p:cNvPr id="138" name="Freeform 1185">
                  <a:extLst>
                    <a:ext uri="{FF2B5EF4-FFF2-40B4-BE49-F238E27FC236}">
                      <a16:creationId xmlns:a16="http://schemas.microsoft.com/office/drawing/2014/main" id="{9955AAB5-642E-46B1-AC3D-47FF5B13A464}"/>
                    </a:ext>
                  </a:extLst>
                </p:cNvPr>
                <p:cNvSpPr>
                  <a:spLocks noChangeAspect="1"/>
                </p:cNvSpPr>
                <p:nvPr/>
              </p:nvSpPr>
              <p:spPr bwMode="gray">
                <a:xfrm>
                  <a:off x="2347" y="3141"/>
                  <a:ext cx="45" cy="24"/>
                </a:xfrm>
                <a:custGeom>
                  <a:avLst/>
                  <a:gdLst>
                    <a:gd name="T0" fmla="*/ 0 w 45"/>
                    <a:gd name="T1" fmla="*/ 24 h 24"/>
                    <a:gd name="T2" fmla="*/ 45 w 45"/>
                    <a:gd name="T3" fmla="*/ 24 h 24"/>
                    <a:gd name="T4" fmla="*/ 45 w 45"/>
                    <a:gd name="T5" fmla="*/ 0 h 24"/>
                    <a:gd name="T6" fmla="*/ 22 w 45"/>
                    <a:gd name="T7" fmla="*/ 0 h 24"/>
                    <a:gd name="T8" fmla="*/ 0 w 45"/>
                    <a:gd name="T9" fmla="*/ 24 h 24"/>
                  </a:gdLst>
                  <a:ahLst/>
                  <a:cxnLst>
                    <a:cxn ang="0">
                      <a:pos x="T0" y="T1"/>
                    </a:cxn>
                    <a:cxn ang="0">
                      <a:pos x="T2" y="T3"/>
                    </a:cxn>
                    <a:cxn ang="0">
                      <a:pos x="T4" y="T5"/>
                    </a:cxn>
                    <a:cxn ang="0">
                      <a:pos x="T6" y="T7"/>
                    </a:cxn>
                    <a:cxn ang="0">
                      <a:pos x="T8" y="T9"/>
                    </a:cxn>
                  </a:cxnLst>
                  <a:rect l="0" t="0" r="r" b="b"/>
                  <a:pathLst>
                    <a:path w="45" h="24">
                      <a:moveTo>
                        <a:pt x="0" y="24"/>
                      </a:moveTo>
                      <a:lnTo>
                        <a:pt x="45" y="24"/>
                      </a:lnTo>
                      <a:lnTo>
                        <a:pt x="45" y="0"/>
                      </a:lnTo>
                      <a:lnTo>
                        <a:pt x="22" y="0"/>
                      </a:lnTo>
                      <a:lnTo>
                        <a:pt x="0" y="24"/>
                      </a:lnTo>
                      <a:close/>
                    </a:path>
                  </a:pathLst>
                </a:custGeom>
                <a:solidFill>
                  <a:srgbClr val="E1E1E1"/>
                </a:solidFill>
                <a:ln>
                  <a:noFill/>
                </a:ln>
                <a:effectLst/>
                <a:extLst>
                  <a:ext uri="{91240B29-F687-4F45-9708-019B960494DF}">
                    <a14:hiddenLine xmlns:a14="http://schemas.microsoft.com/office/drawing/2010/main" w="9525" cap="flat" cmpd="sng">
                      <a:solidFill>
                        <a:schemeClr val="tx1"/>
                      </a:solidFill>
                      <a:prstDash val="solid"/>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endParaRPr lang="ja-JP" altLang="en-US">
                    <a:latin typeface="Meiryo UI" panose="020B0604030504040204" pitchFamily="50" charset="-128"/>
                    <a:ea typeface="Meiryo UI" panose="020B0604030504040204" pitchFamily="50" charset="-128"/>
                  </a:endParaRPr>
                </a:p>
              </p:txBody>
            </p:sp>
            <p:sp>
              <p:nvSpPr>
                <p:cNvPr id="139" name="Freeform 1186">
                  <a:extLst>
                    <a:ext uri="{FF2B5EF4-FFF2-40B4-BE49-F238E27FC236}">
                      <a16:creationId xmlns:a16="http://schemas.microsoft.com/office/drawing/2014/main" id="{B31F0208-DF74-40C2-B6D5-ED85F301D943}"/>
                    </a:ext>
                  </a:extLst>
                </p:cNvPr>
                <p:cNvSpPr>
                  <a:spLocks noChangeAspect="1"/>
                </p:cNvSpPr>
                <p:nvPr/>
              </p:nvSpPr>
              <p:spPr bwMode="gray">
                <a:xfrm>
                  <a:off x="2243" y="3254"/>
                  <a:ext cx="74" cy="24"/>
                </a:xfrm>
                <a:custGeom>
                  <a:avLst/>
                  <a:gdLst>
                    <a:gd name="T0" fmla="*/ 0 w 74"/>
                    <a:gd name="T1" fmla="*/ 24 h 24"/>
                    <a:gd name="T2" fmla="*/ 52 w 74"/>
                    <a:gd name="T3" fmla="*/ 24 h 24"/>
                    <a:gd name="T4" fmla="*/ 74 w 74"/>
                    <a:gd name="T5" fmla="*/ 0 h 24"/>
                    <a:gd name="T6" fmla="*/ 22 w 74"/>
                    <a:gd name="T7" fmla="*/ 0 h 24"/>
                    <a:gd name="T8" fmla="*/ 0 w 74"/>
                    <a:gd name="T9" fmla="*/ 24 h 24"/>
                  </a:gdLst>
                  <a:ahLst/>
                  <a:cxnLst>
                    <a:cxn ang="0">
                      <a:pos x="T0" y="T1"/>
                    </a:cxn>
                    <a:cxn ang="0">
                      <a:pos x="T2" y="T3"/>
                    </a:cxn>
                    <a:cxn ang="0">
                      <a:pos x="T4" y="T5"/>
                    </a:cxn>
                    <a:cxn ang="0">
                      <a:pos x="T6" y="T7"/>
                    </a:cxn>
                    <a:cxn ang="0">
                      <a:pos x="T8" y="T9"/>
                    </a:cxn>
                  </a:cxnLst>
                  <a:rect l="0" t="0" r="r" b="b"/>
                  <a:pathLst>
                    <a:path w="74" h="24">
                      <a:moveTo>
                        <a:pt x="0" y="24"/>
                      </a:moveTo>
                      <a:lnTo>
                        <a:pt x="52" y="24"/>
                      </a:lnTo>
                      <a:lnTo>
                        <a:pt x="74" y="0"/>
                      </a:lnTo>
                      <a:lnTo>
                        <a:pt x="22" y="0"/>
                      </a:lnTo>
                      <a:lnTo>
                        <a:pt x="0" y="24"/>
                      </a:lnTo>
                      <a:close/>
                    </a:path>
                  </a:pathLst>
                </a:custGeom>
                <a:solidFill>
                  <a:srgbClr val="E1E1E1"/>
                </a:solidFill>
                <a:ln>
                  <a:noFill/>
                </a:ln>
                <a:effectLst/>
                <a:extLst>
                  <a:ext uri="{91240B29-F687-4F45-9708-019B960494DF}">
                    <a14:hiddenLine xmlns:a14="http://schemas.microsoft.com/office/drawing/2010/main" w="9525" cap="flat" cmpd="sng">
                      <a:solidFill>
                        <a:schemeClr val="tx1"/>
                      </a:solidFill>
                      <a:prstDash val="solid"/>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endParaRPr lang="ja-JP" altLang="en-US">
                    <a:latin typeface="Meiryo UI" panose="020B0604030504040204" pitchFamily="50" charset="-128"/>
                    <a:ea typeface="Meiryo UI" panose="020B0604030504040204" pitchFamily="50" charset="-128"/>
                  </a:endParaRPr>
                </a:p>
              </p:txBody>
            </p:sp>
            <p:sp>
              <p:nvSpPr>
                <p:cNvPr id="140" name="Freeform 1187">
                  <a:extLst>
                    <a:ext uri="{FF2B5EF4-FFF2-40B4-BE49-F238E27FC236}">
                      <a16:creationId xmlns:a16="http://schemas.microsoft.com/office/drawing/2014/main" id="{73CCD1C0-0502-42F7-8B56-4D09D1261559}"/>
                    </a:ext>
                  </a:extLst>
                </p:cNvPr>
                <p:cNvSpPr>
                  <a:spLocks noChangeAspect="1"/>
                </p:cNvSpPr>
                <p:nvPr/>
              </p:nvSpPr>
              <p:spPr bwMode="gray">
                <a:xfrm>
                  <a:off x="1910" y="3623"/>
                  <a:ext cx="73" cy="23"/>
                </a:xfrm>
                <a:custGeom>
                  <a:avLst/>
                  <a:gdLst>
                    <a:gd name="T0" fmla="*/ 0 w 73"/>
                    <a:gd name="T1" fmla="*/ 23 h 23"/>
                    <a:gd name="T2" fmla="*/ 50 w 73"/>
                    <a:gd name="T3" fmla="*/ 23 h 23"/>
                    <a:gd name="T4" fmla="*/ 73 w 73"/>
                    <a:gd name="T5" fmla="*/ 0 h 23"/>
                    <a:gd name="T6" fmla="*/ 21 w 73"/>
                    <a:gd name="T7" fmla="*/ 0 h 23"/>
                    <a:gd name="T8" fmla="*/ 0 w 73"/>
                    <a:gd name="T9" fmla="*/ 23 h 23"/>
                  </a:gdLst>
                  <a:ahLst/>
                  <a:cxnLst>
                    <a:cxn ang="0">
                      <a:pos x="T0" y="T1"/>
                    </a:cxn>
                    <a:cxn ang="0">
                      <a:pos x="T2" y="T3"/>
                    </a:cxn>
                    <a:cxn ang="0">
                      <a:pos x="T4" y="T5"/>
                    </a:cxn>
                    <a:cxn ang="0">
                      <a:pos x="T6" y="T7"/>
                    </a:cxn>
                    <a:cxn ang="0">
                      <a:pos x="T8" y="T9"/>
                    </a:cxn>
                  </a:cxnLst>
                  <a:rect l="0" t="0" r="r" b="b"/>
                  <a:pathLst>
                    <a:path w="73" h="23">
                      <a:moveTo>
                        <a:pt x="0" y="23"/>
                      </a:moveTo>
                      <a:lnTo>
                        <a:pt x="50" y="23"/>
                      </a:lnTo>
                      <a:lnTo>
                        <a:pt x="73" y="0"/>
                      </a:lnTo>
                      <a:lnTo>
                        <a:pt x="21" y="0"/>
                      </a:lnTo>
                      <a:lnTo>
                        <a:pt x="0" y="23"/>
                      </a:lnTo>
                      <a:close/>
                    </a:path>
                  </a:pathLst>
                </a:custGeom>
                <a:solidFill>
                  <a:srgbClr val="E1E1E1"/>
                </a:solidFill>
                <a:ln>
                  <a:noFill/>
                </a:ln>
                <a:effectLst/>
                <a:extLst>
                  <a:ext uri="{91240B29-F687-4F45-9708-019B960494DF}">
                    <a14:hiddenLine xmlns:a14="http://schemas.microsoft.com/office/drawing/2010/main" w="9525" cap="flat" cmpd="sng">
                      <a:solidFill>
                        <a:schemeClr val="tx1"/>
                      </a:solidFill>
                      <a:prstDash val="solid"/>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endParaRPr lang="ja-JP" altLang="en-US">
                    <a:latin typeface="Meiryo UI" panose="020B0604030504040204" pitchFamily="50" charset="-128"/>
                    <a:ea typeface="Meiryo UI" panose="020B0604030504040204" pitchFamily="50" charset="-128"/>
                  </a:endParaRPr>
                </a:p>
              </p:txBody>
            </p:sp>
            <p:sp>
              <p:nvSpPr>
                <p:cNvPr id="141" name="Freeform 1188">
                  <a:extLst>
                    <a:ext uri="{FF2B5EF4-FFF2-40B4-BE49-F238E27FC236}">
                      <a16:creationId xmlns:a16="http://schemas.microsoft.com/office/drawing/2014/main" id="{CBFC90A1-F27A-4A07-BD8A-88856302CF14}"/>
                    </a:ext>
                  </a:extLst>
                </p:cNvPr>
                <p:cNvSpPr>
                  <a:spLocks noChangeAspect="1"/>
                </p:cNvSpPr>
                <p:nvPr/>
              </p:nvSpPr>
              <p:spPr bwMode="gray">
                <a:xfrm>
                  <a:off x="1811" y="3710"/>
                  <a:ext cx="71" cy="81"/>
                </a:xfrm>
                <a:custGeom>
                  <a:avLst/>
                  <a:gdLst>
                    <a:gd name="T0" fmla="*/ 0 w 71"/>
                    <a:gd name="T1" fmla="*/ 45 h 81"/>
                    <a:gd name="T2" fmla="*/ 0 w 71"/>
                    <a:gd name="T3" fmla="*/ 81 h 81"/>
                    <a:gd name="T4" fmla="*/ 19 w 71"/>
                    <a:gd name="T5" fmla="*/ 81 h 81"/>
                    <a:gd name="T6" fmla="*/ 71 w 71"/>
                    <a:gd name="T7" fmla="*/ 24 h 81"/>
                    <a:gd name="T8" fmla="*/ 71 w 71"/>
                    <a:gd name="T9" fmla="*/ 0 h 81"/>
                    <a:gd name="T10" fmla="*/ 43 w 71"/>
                    <a:gd name="T11" fmla="*/ 0 h 81"/>
                    <a:gd name="T12" fmla="*/ 0 w 71"/>
                    <a:gd name="T13" fmla="*/ 45 h 81"/>
                  </a:gdLst>
                  <a:ahLst/>
                  <a:cxnLst>
                    <a:cxn ang="0">
                      <a:pos x="T0" y="T1"/>
                    </a:cxn>
                    <a:cxn ang="0">
                      <a:pos x="T2" y="T3"/>
                    </a:cxn>
                    <a:cxn ang="0">
                      <a:pos x="T4" y="T5"/>
                    </a:cxn>
                    <a:cxn ang="0">
                      <a:pos x="T6" y="T7"/>
                    </a:cxn>
                    <a:cxn ang="0">
                      <a:pos x="T8" y="T9"/>
                    </a:cxn>
                    <a:cxn ang="0">
                      <a:pos x="T10" y="T11"/>
                    </a:cxn>
                    <a:cxn ang="0">
                      <a:pos x="T12" y="T13"/>
                    </a:cxn>
                  </a:cxnLst>
                  <a:rect l="0" t="0" r="r" b="b"/>
                  <a:pathLst>
                    <a:path w="71" h="81">
                      <a:moveTo>
                        <a:pt x="0" y="45"/>
                      </a:moveTo>
                      <a:lnTo>
                        <a:pt x="0" y="81"/>
                      </a:lnTo>
                      <a:lnTo>
                        <a:pt x="19" y="81"/>
                      </a:lnTo>
                      <a:lnTo>
                        <a:pt x="71" y="24"/>
                      </a:lnTo>
                      <a:lnTo>
                        <a:pt x="71" y="0"/>
                      </a:lnTo>
                      <a:lnTo>
                        <a:pt x="43" y="0"/>
                      </a:lnTo>
                      <a:lnTo>
                        <a:pt x="0" y="45"/>
                      </a:lnTo>
                      <a:close/>
                    </a:path>
                  </a:pathLst>
                </a:custGeom>
                <a:solidFill>
                  <a:srgbClr val="E1E1E1"/>
                </a:solidFill>
                <a:ln>
                  <a:noFill/>
                </a:ln>
                <a:effectLst/>
                <a:extLst>
                  <a:ext uri="{91240B29-F687-4F45-9708-019B960494DF}">
                    <a14:hiddenLine xmlns:a14="http://schemas.microsoft.com/office/drawing/2010/main" w="9525" cap="flat" cmpd="sng">
                      <a:solidFill>
                        <a:schemeClr val="tx1"/>
                      </a:solidFill>
                      <a:prstDash val="solid"/>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endParaRPr lang="ja-JP" altLang="en-US">
                    <a:latin typeface="Meiryo UI" panose="020B0604030504040204" pitchFamily="50" charset="-128"/>
                    <a:ea typeface="Meiryo UI" panose="020B0604030504040204" pitchFamily="50" charset="-128"/>
                  </a:endParaRPr>
                </a:p>
              </p:txBody>
            </p:sp>
            <p:sp>
              <p:nvSpPr>
                <p:cNvPr id="142" name="Freeform 1189">
                  <a:extLst>
                    <a:ext uri="{FF2B5EF4-FFF2-40B4-BE49-F238E27FC236}">
                      <a16:creationId xmlns:a16="http://schemas.microsoft.com/office/drawing/2014/main" id="{4BBCC559-7DBE-4EB3-A96C-EE9B057465F7}"/>
                    </a:ext>
                  </a:extLst>
                </p:cNvPr>
                <p:cNvSpPr>
                  <a:spLocks noChangeAspect="1"/>
                </p:cNvSpPr>
                <p:nvPr/>
              </p:nvSpPr>
              <p:spPr bwMode="gray">
                <a:xfrm>
                  <a:off x="2182" y="3557"/>
                  <a:ext cx="101" cy="26"/>
                </a:xfrm>
                <a:custGeom>
                  <a:avLst/>
                  <a:gdLst>
                    <a:gd name="T0" fmla="*/ 0 w 101"/>
                    <a:gd name="T1" fmla="*/ 26 h 26"/>
                    <a:gd name="T2" fmla="*/ 78 w 101"/>
                    <a:gd name="T3" fmla="*/ 26 h 26"/>
                    <a:gd name="T4" fmla="*/ 101 w 101"/>
                    <a:gd name="T5" fmla="*/ 0 h 26"/>
                    <a:gd name="T6" fmla="*/ 24 w 101"/>
                    <a:gd name="T7" fmla="*/ 0 h 26"/>
                    <a:gd name="T8" fmla="*/ 0 w 101"/>
                    <a:gd name="T9" fmla="*/ 26 h 26"/>
                  </a:gdLst>
                  <a:ahLst/>
                  <a:cxnLst>
                    <a:cxn ang="0">
                      <a:pos x="T0" y="T1"/>
                    </a:cxn>
                    <a:cxn ang="0">
                      <a:pos x="T2" y="T3"/>
                    </a:cxn>
                    <a:cxn ang="0">
                      <a:pos x="T4" y="T5"/>
                    </a:cxn>
                    <a:cxn ang="0">
                      <a:pos x="T6" y="T7"/>
                    </a:cxn>
                    <a:cxn ang="0">
                      <a:pos x="T8" y="T9"/>
                    </a:cxn>
                  </a:cxnLst>
                  <a:rect l="0" t="0" r="r" b="b"/>
                  <a:pathLst>
                    <a:path w="101" h="26">
                      <a:moveTo>
                        <a:pt x="0" y="26"/>
                      </a:moveTo>
                      <a:lnTo>
                        <a:pt x="78" y="26"/>
                      </a:lnTo>
                      <a:lnTo>
                        <a:pt x="101" y="0"/>
                      </a:lnTo>
                      <a:lnTo>
                        <a:pt x="24" y="0"/>
                      </a:lnTo>
                      <a:lnTo>
                        <a:pt x="0" y="26"/>
                      </a:lnTo>
                      <a:close/>
                    </a:path>
                  </a:pathLst>
                </a:custGeom>
                <a:solidFill>
                  <a:srgbClr val="E1E1E1"/>
                </a:solidFill>
                <a:ln>
                  <a:noFill/>
                </a:ln>
                <a:effectLst/>
                <a:extLst>
                  <a:ext uri="{91240B29-F687-4F45-9708-019B960494DF}">
                    <a14:hiddenLine xmlns:a14="http://schemas.microsoft.com/office/drawing/2010/main" w="9525" cap="flat" cmpd="sng">
                      <a:solidFill>
                        <a:schemeClr val="tx1"/>
                      </a:solidFill>
                      <a:prstDash val="solid"/>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endParaRPr lang="ja-JP" altLang="en-US">
                    <a:latin typeface="Meiryo UI" panose="020B0604030504040204" pitchFamily="50" charset="-128"/>
                    <a:ea typeface="Meiryo UI" panose="020B0604030504040204" pitchFamily="50" charset="-128"/>
                  </a:endParaRPr>
                </a:p>
              </p:txBody>
            </p:sp>
            <p:sp>
              <p:nvSpPr>
                <p:cNvPr id="143" name="Freeform 1190">
                  <a:extLst>
                    <a:ext uri="{FF2B5EF4-FFF2-40B4-BE49-F238E27FC236}">
                      <a16:creationId xmlns:a16="http://schemas.microsoft.com/office/drawing/2014/main" id="{1352D053-9B8E-4085-BEF4-C05373160E01}"/>
                    </a:ext>
                  </a:extLst>
                </p:cNvPr>
                <p:cNvSpPr>
                  <a:spLocks noChangeAspect="1"/>
                </p:cNvSpPr>
                <p:nvPr/>
              </p:nvSpPr>
              <p:spPr bwMode="gray">
                <a:xfrm>
                  <a:off x="2390" y="3351"/>
                  <a:ext cx="2" cy="3"/>
                </a:xfrm>
                <a:custGeom>
                  <a:avLst/>
                  <a:gdLst>
                    <a:gd name="T0" fmla="*/ 2 w 2"/>
                    <a:gd name="T1" fmla="*/ 0 h 3"/>
                    <a:gd name="T2" fmla="*/ 0 w 2"/>
                    <a:gd name="T3" fmla="*/ 3 h 3"/>
                    <a:gd name="T4" fmla="*/ 2 w 2"/>
                    <a:gd name="T5" fmla="*/ 3 h 3"/>
                    <a:gd name="T6" fmla="*/ 2 w 2"/>
                    <a:gd name="T7" fmla="*/ 0 h 3"/>
                  </a:gdLst>
                  <a:ahLst/>
                  <a:cxnLst>
                    <a:cxn ang="0">
                      <a:pos x="T0" y="T1"/>
                    </a:cxn>
                    <a:cxn ang="0">
                      <a:pos x="T2" y="T3"/>
                    </a:cxn>
                    <a:cxn ang="0">
                      <a:pos x="T4" y="T5"/>
                    </a:cxn>
                    <a:cxn ang="0">
                      <a:pos x="T6" y="T7"/>
                    </a:cxn>
                  </a:cxnLst>
                  <a:rect l="0" t="0" r="r" b="b"/>
                  <a:pathLst>
                    <a:path w="2" h="3">
                      <a:moveTo>
                        <a:pt x="2" y="0"/>
                      </a:moveTo>
                      <a:lnTo>
                        <a:pt x="0" y="3"/>
                      </a:lnTo>
                      <a:lnTo>
                        <a:pt x="2" y="3"/>
                      </a:lnTo>
                      <a:lnTo>
                        <a:pt x="2" y="0"/>
                      </a:lnTo>
                      <a:close/>
                    </a:path>
                  </a:pathLst>
                </a:custGeom>
                <a:solidFill>
                  <a:srgbClr val="E1E1E1"/>
                </a:solidFill>
                <a:ln>
                  <a:noFill/>
                </a:ln>
                <a:effectLst/>
                <a:extLst>
                  <a:ext uri="{91240B29-F687-4F45-9708-019B960494DF}">
                    <a14:hiddenLine xmlns:a14="http://schemas.microsoft.com/office/drawing/2010/main" w="9525" cap="flat" cmpd="sng">
                      <a:solidFill>
                        <a:schemeClr val="tx1"/>
                      </a:solidFill>
                      <a:prstDash val="solid"/>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endParaRPr lang="ja-JP" altLang="en-US">
                    <a:latin typeface="Meiryo UI" panose="020B0604030504040204" pitchFamily="50" charset="-128"/>
                    <a:ea typeface="Meiryo UI" panose="020B0604030504040204" pitchFamily="50" charset="-128"/>
                  </a:endParaRPr>
                </a:p>
              </p:txBody>
            </p:sp>
            <p:sp>
              <p:nvSpPr>
                <p:cNvPr id="144" name="Freeform 1191">
                  <a:extLst>
                    <a:ext uri="{FF2B5EF4-FFF2-40B4-BE49-F238E27FC236}">
                      <a16:creationId xmlns:a16="http://schemas.microsoft.com/office/drawing/2014/main" id="{F42AFCCF-4119-446D-A795-5A9E9056D604}"/>
                    </a:ext>
                  </a:extLst>
                </p:cNvPr>
                <p:cNvSpPr>
                  <a:spLocks noChangeAspect="1"/>
                </p:cNvSpPr>
                <p:nvPr/>
              </p:nvSpPr>
              <p:spPr bwMode="gray">
                <a:xfrm>
                  <a:off x="2220" y="3519"/>
                  <a:ext cx="97" cy="24"/>
                </a:xfrm>
                <a:custGeom>
                  <a:avLst/>
                  <a:gdLst>
                    <a:gd name="T0" fmla="*/ 97 w 97"/>
                    <a:gd name="T1" fmla="*/ 0 h 24"/>
                    <a:gd name="T2" fmla="*/ 21 w 97"/>
                    <a:gd name="T3" fmla="*/ 0 h 24"/>
                    <a:gd name="T4" fmla="*/ 0 w 97"/>
                    <a:gd name="T5" fmla="*/ 24 h 24"/>
                    <a:gd name="T6" fmla="*/ 75 w 97"/>
                    <a:gd name="T7" fmla="*/ 24 h 24"/>
                    <a:gd name="T8" fmla="*/ 97 w 97"/>
                    <a:gd name="T9" fmla="*/ 0 h 24"/>
                  </a:gdLst>
                  <a:ahLst/>
                  <a:cxnLst>
                    <a:cxn ang="0">
                      <a:pos x="T0" y="T1"/>
                    </a:cxn>
                    <a:cxn ang="0">
                      <a:pos x="T2" y="T3"/>
                    </a:cxn>
                    <a:cxn ang="0">
                      <a:pos x="T4" y="T5"/>
                    </a:cxn>
                    <a:cxn ang="0">
                      <a:pos x="T6" y="T7"/>
                    </a:cxn>
                    <a:cxn ang="0">
                      <a:pos x="T8" y="T9"/>
                    </a:cxn>
                  </a:cxnLst>
                  <a:rect l="0" t="0" r="r" b="b"/>
                  <a:pathLst>
                    <a:path w="97" h="24">
                      <a:moveTo>
                        <a:pt x="97" y="0"/>
                      </a:moveTo>
                      <a:lnTo>
                        <a:pt x="21" y="0"/>
                      </a:lnTo>
                      <a:lnTo>
                        <a:pt x="0" y="24"/>
                      </a:lnTo>
                      <a:lnTo>
                        <a:pt x="75" y="24"/>
                      </a:lnTo>
                      <a:lnTo>
                        <a:pt x="97" y="0"/>
                      </a:lnTo>
                      <a:close/>
                    </a:path>
                  </a:pathLst>
                </a:custGeom>
                <a:solidFill>
                  <a:srgbClr val="E1E1E1"/>
                </a:solidFill>
                <a:ln>
                  <a:noFill/>
                </a:ln>
                <a:effectLst/>
                <a:extLst>
                  <a:ext uri="{91240B29-F687-4F45-9708-019B960494DF}">
                    <a14:hiddenLine xmlns:a14="http://schemas.microsoft.com/office/drawing/2010/main" w="9525" cap="flat" cmpd="sng">
                      <a:solidFill>
                        <a:schemeClr val="tx1"/>
                      </a:solidFill>
                      <a:prstDash val="solid"/>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endParaRPr lang="ja-JP" altLang="en-US">
                    <a:latin typeface="Meiryo UI" panose="020B0604030504040204" pitchFamily="50" charset="-128"/>
                    <a:ea typeface="Meiryo UI" panose="020B0604030504040204" pitchFamily="50" charset="-128"/>
                  </a:endParaRPr>
                </a:p>
              </p:txBody>
            </p:sp>
            <p:sp>
              <p:nvSpPr>
                <p:cNvPr id="145" name="Freeform 1192">
                  <a:extLst>
                    <a:ext uri="{FF2B5EF4-FFF2-40B4-BE49-F238E27FC236}">
                      <a16:creationId xmlns:a16="http://schemas.microsoft.com/office/drawing/2014/main" id="{E8B4DD2F-48BB-4455-87BD-7E153657AF25}"/>
                    </a:ext>
                  </a:extLst>
                </p:cNvPr>
                <p:cNvSpPr>
                  <a:spLocks noChangeAspect="1"/>
                </p:cNvSpPr>
                <p:nvPr/>
              </p:nvSpPr>
              <p:spPr bwMode="gray">
                <a:xfrm>
                  <a:off x="2288" y="3443"/>
                  <a:ext cx="97" cy="24"/>
                </a:xfrm>
                <a:custGeom>
                  <a:avLst/>
                  <a:gdLst>
                    <a:gd name="T0" fmla="*/ 0 w 97"/>
                    <a:gd name="T1" fmla="*/ 24 h 24"/>
                    <a:gd name="T2" fmla="*/ 76 w 97"/>
                    <a:gd name="T3" fmla="*/ 24 h 24"/>
                    <a:gd name="T4" fmla="*/ 97 w 97"/>
                    <a:gd name="T5" fmla="*/ 0 h 24"/>
                    <a:gd name="T6" fmla="*/ 21 w 97"/>
                    <a:gd name="T7" fmla="*/ 0 h 24"/>
                    <a:gd name="T8" fmla="*/ 0 w 97"/>
                    <a:gd name="T9" fmla="*/ 24 h 24"/>
                  </a:gdLst>
                  <a:ahLst/>
                  <a:cxnLst>
                    <a:cxn ang="0">
                      <a:pos x="T0" y="T1"/>
                    </a:cxn>
                    <a:cxn ang="0">
                      <a:pos x="T2" y="T3"/>
                    </a:cxn>
                    <a:cxn ang="0">
                      <a:pos x="T4" y="T5"/>
                    </a:cxn>
                    <a:cxn ang="0">
                      <a:pos x="T6" y="T7"/>
                    </a:cxn>
                    <a:cxn ang="0">
                      <a:pos x="T8" y="T9"/>
                    </a:cxn>
                  </a:cxnLst>
                  <a:rect l="0" t="0" r="r" b="b"/>
                  <a:pathLst>
                    <a:path w="97" h="24">
                      <a:moveTo>
                        <a:pt x="0" y="24"/>
                      </a:moveTo>
                      <a:lnTo>
                        <a:pt x="76" y="24"/>
                      </a:lnTo>
                      <a:lnTo>
                        <a:pt x="97" y="0"/>
                      </a:lnTo>
                      <a:lnTo>
                        <a:pt x="21" y="0"/>
                      </a:lnTo>
                      <a:lnTo>
                        <a:pt x="0" y="24"/>
                      </a:lnTo>
                      <a:close/>
                    </a:path>
                  </a:pathLst>
                </a:custGeom>
                <a:solidFill>
                  <a:srgbClr val="E1E1E1"/>
                </a:solidFill>
                <a:ln>
                  <a:noFill/>
                </a:ln>
                <a:effectLst/>
                <a:extLst>
                  <a:ext uri="{91240B29-F687-4F45-9708-019B960494DF}">
                    <a14:hiddenLine xmlns:a14="http://schemas.microsoft.com/office/drawing/2010/main" w="9525" cap="flat" cmpd="sng">
                      <a:solidFill>
                        <a:schemeClr val="tx1"/>
                      </a:solidFill>
                      <a:prstDash val="solid"/>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endParaRPr lang="ja-JP" altLang="en-US">
                    <a:latin typeface="Meiryo UI" panose="020B0604030504040204" pitchFamily="50" charset="-128"/>
                    <a:ea typeface="Meiryo UI" panose="020B0604030504040204" pitchFamily="50" charset="-128"/>
                  </a:endParaRPr>
                </a:p>
              </p:txBody>
            </p:sp>
            <p:sp>
              <p:nvSpPr>
                <p:cNvPr id="146" name="Freeform 1193">
                  <a:extLst>
                    <a:ext uri="{FF2B5EF4-FFF2-40B4-BE49-F238E27FC236}">
                      <a16:creationId xmlns:a16="http://schemas.microsoft.com/office/drawing/2014/main" id="{DB19A102-31F1-4583-83C2-4FB3D60055E5}"/>
                    </a:ext>
                  </a:extLst>
                </p:cNvPr>
                <p:cNvSpPr>
                  <a:spLocks noChangeAspect="1"/>
                </p:cNvSpPr>
                <p:nvPr/>
              </p:nvSpPr>
              <p:spPr bwMode="gray">
                <a:xfrm>
                  <a:off x="2253" y="3481"/>
                  <a:ext cx="99" cy="24"/>
                </a:xfrm>
                <a:custGeom>
                  <a:avLst/>
                  <a:gdLst>
                    <a:gd name="T0" fmla="*/ 0 w 99"/>
                    <a:gd name="T1" fmla="*/ 24 h 24"/>
                    <a:gd name="T2" fmla="*/ 78 w 99"/>
                    <a:gd name="T3" fmla="*/ 24 h 24"/>
                    <a:gd name="T4" fmla="*/ 99 w 99"/>
                    <a:gd name="T5" fmla="*/ 0 h 24"/>
                    <a:gd name="T6" fmla="*/ 21 w 99"/>
                    <a:gd name="T7" fmla="*/ 0 h 24"/>
                    <a:gd name="T8" fmla="*/ 0 w 99"/>
                    <a:gd name="T9" fmla="*/ 24 h 24"/>
                  </a:gdLst>
                  <a:ahLst/>
                  <a:cxnLst>
                    <a:cxn ang="0">
                      <a:pos x="T0" y="T1"/>
                    </a:cxn>
                    <a:cxn ang="0">
                      <a:pos x="T2" y="T3"/>
                    </a:cxn>
                    <a:cxn ang="0">
                      <a:pos x="T4" y="T5"/>
                    </a:cxn>
                    <a:cxn ang="0">
                      <a:pos x="T6" y="T7"/>
                    </a:cxn>
                    <a:cxn ang="0">
                      <a:pos x="T8" y="T9"/>
                    </a:cxn>
                  </a:cxnLst>
                  <a:rect l="0" t="0" r="r" b="b"/>
                  <a:pathLst>
                    <a:path w="99" h="24">
                      <a:moveTo>
                        <a:pt x="0" y="24"/>
                      </a:moveTo>
                      <a:lnTo>
                        <a:pt x="78" y="24"/>
                      </a:lnTo>
                      <a:lnTo>
                        <a:pt x="99" y="0"/>
                      </a:lnTo>
                      <a:lnTo>
                        <a:pt x="21" y="0"/>
                      </a:lnTo>
                      <a:lnTo>
                        <a:pt x="0" y="24"/>
                      </a:lnTo>
                      <a:close/>
                    </a:path>
                  </a:pathLst>
                </a:custGeom>
                <a:solidFill>
                  <a:srgbClr val="E1E1E1"/>
                </a:solidFill>
                <a:ln>
                  <a:noFill/>
                </a:ln>
                <a:effectLst/>
                <a:extLst>
                  <a:ext uri="{91240B29-F687-4F45-9708-019B960494DF}">
                    <a14:hiddenLine xmlns:a14="http://schemas.microsoft.com/office/drawing/2010/main" w="9525" cap="flat" cmpd="sng">
                      <a:solidFill>
                        <a:schemeClr val="tx1"/>
                      </a:solidFill>
                      <a:prstDash val="solid"/>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endParaRPr lang="ja-JP" altLang="en-US">
                    <a:latin typeface="Meiryo UI" panose="020B0604030504040204" pitchFamily="50" charset="-128"/>
                    <a:ea typeface="Meiryo UI" panose="020B0604030504040204" pitchFamily="50" charset="-128"/>
                  </a:endParaRPr>
                </a:p>
              </p:txBody>
            </p:sp>
            <p:sp>
              <p:nvSpPr>
                <p:cNvPr id="147" name="Freeform 1194">
                  <a:extLst>
                    <a:ext uri="{FF2B5EF4-FFF2-40B4-BE49-F238E27FC236}">
                      <a16:creationId xmlns:a16="http://schemas.microsoft.com/office/drawing/2014/main" id="{B266ACB7-A4DC-48AA-8207-263782790F79}"/>
                    </a:ext>
                  </a:extLst>
                </p:cNvPr>
                <p:cNvSpPr>
                  <a:spLocks noChangeAspect="1"/>
                </p:cNvSpPr>
                <p:nvPr/>
              </p:nvSpPr>
              <p:spPr bwMode="gray">
                <a:xfrm>
                  <a:off x="2321" y="3406"/>
                  <a:ext cx="71" cy="23"/>
                </a:xfrm>
                <a:custGeom>
                  <a:avLst/>
                  <a:gdLst>
                    <a:gd name="T0" fmla="*/ 0 w 71"/>
                    <a:gd name="T1" fmla="*/ 23 h 23"/>
                    <a:gd name="T2" fmla="*/ 71 w 71"/>
                    <a:gd name="T3" fmla="*/ 23 h 23"/>
                    <a:gd name="T4" fmla="*/ 71 w 71"/>
                    <a:gd name="T5" fmla="*/ 0 h 23"/>
                    <a:gd name="T6" fmla="*/ 22 w 71"/>
                    <a:gd name="T7" fmla="*/ 0 h 23"/>
                    <a:gd name="T8" fmla="*/ 0 w 71"/>
                    <a:gd name="T9" fmla="*/ 23 h 23"/>
                  </a:gdLst>
                  <a:ahLst/>
                  <a:cxnLst>
                    <a:cxn ang="0">
                      <a:pos x="T0" y="T1"/>
                    </a:cxn>
                    <a:cxn ang="0">
                      <a:pos x="T2" y="T3"/>
                    </a:cxn>
                    <a:cxn ang="0">
                      <a:pos x="T4" y="T5"/>
                    </a:cxn>
                    <a:cxn ang="0">
                      <a:pos x="T6" y="T7"/>
                    </a:cxn>
                    <a:cxn ang="0">
                      <a:pos x="T8" y="T9"/>
                    </a:cxn>
                  </a:cxnLst>
                  <a:rect l="0" t="0" r="r" b="b"/>
                  <a:pathLst>
                    <a:path w="71" h="23">
                      <a:moveTo>
                        <a:pt x="0" y="23"/>
                      </a:moveTo>
                      <a:lnTo>
                        <a:pt x="71" y="23"/>
                      </a:lnTo>
                      <a:lnTo>
                        <a:pt x="71" y="0"/>
                      </a:lnTo>
                      <a:lnTo>
                        <a:pt x="22" y="0"/>
                      </a:lnTo>
                      <a:lnTo>
                        <a:pt x="0" y="23"/>
                      </a:lnTo>
                      <a:close/>
                    </a:path>
                  </a:pathLst>
                </a:custGeom>
                <a:solidFill>
                  <a:srgbClr val="E1E1E1"/>
                </a:solidFill>
                <a:ln>
                  <a:noFill/>
                </a:ln>
                <a:effectLst/>
                <a:extLst>
                  <a:ext uri="{91240B29-F687-4F45-9708-019B960494DF}">
                    <a14:hiddenLine xmlns:a14="http://schemas.microsoft.com/office/drawing/2010/main" w="9525" cap="flat" cmpd="sng">
                      <a:solidFill>
                        <a:schemeClr val="tx1"/>
                      </a:solidFill>
                      <a:prstDash val="solid"/>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endParaRPr lang="ja-JP" altLang="en-US">
                    <a:latin typeface="Meiryo UI" panose="020B0604030504040204" pitchFamily="50" charset="-128"/>
                    <a:ea typeface="Meiryo UI" panose="020B0604030504040204" pitchFamily="50" charset="-128"/>
                  </a:endParaRPr>
                </a:p>
              </p:txBody>
            </p:sp>
            <p:sp>
              <p:nvSpPr>
                <p:cNvPr id="148" name="Freeform 1195">
                  <a:extLst>
                    <a:ext uri="{FF2B5EF4-FFF2-40B4-BE49-F238E27FC236}">
                      <a16:creationId xmlns:a16="http://schemas.microsoft.com/office/drawing/2014/main" id="{C2F415C9-DAD7-4FDA-8686-D685D0C1944D}"/>
                    </a:ext>
                  </a:extLst>
                </p:cNvPr>
                <p:cNvSpPr>
                  <a:spLocks noChangeAspect="1"/>
                </p:cNvSpPr>
                <p:nvPr/>
              </p:nvSpPr>
              <p:spPr bwMode="gray">
                <a:xfrm>
                  <a:off x="2357" y="3368"/>
                  <a:ext cx="35" cy="23"/>
                </a:xfrm>
                <a:custGeom>
                  <a:avLst/>
                  <a:gdLst>
                    <a:gd name="T0" fmla="*/ 0 w 35"/>
                    <a:gd name="T1" fmla="*/ 23 h 23"/>
                    <a:gd name="T2" fmla="*/ 35 w 35"/>
                    <a:gd name="T3" fmla="*/ 23 h 23"/>
                    <a:gd name="T4" fmla="*/ 35 w 35"/>
                    <a:gd name="T5" fmla="*/ 0 h 23"/>
                    <a:gd name="T6" fmla="*/ 21 w 35"/>
                    <a:gd name="T7" fmla="*/ 0 h 23"/>
                    <a:gd name="T8" fmla="*/ 0 w 35"/>
                    <a:gd name="T9" fmla="*/ 23 h 23"/>
                  </a:gdLst>
                  <a:ahLst/>
                  <a:cxnLst>
                    <a:cxn ang="0">
                      <a:pos x="T0" y="T1"/>
                    </a:cxn>
                    <a:cxn ang="0">
                      <a:pos x="T2" y="T3"/>
                    </a:cxn>
                    <a:cxn ang="0">
                      <a:pos x="T4" y="T5"/>
                    </a:cxn>
                    <a:cxn ang="0">
                      <a:pos x="T6" y="T7"/>
                    </a:cxn>
                    <a:cxn ang="0">
                      <a:pos x="T8" y="T9"/>
                    </a:cxn>
                  </a:cxnLst>
                  <a:rect l="0" t="0" r="r" b="b"/>
                  <a:pathLst>
                    <a:path w="35" h="23">
                      <a:moveTo>
                        <a:pt x="0" y="23"/>
                      </a:moveTo>
                      <a:lnTo>
                        <a:pt x="35" y="23"/>
                      </a:lnTo>
                      <a:lnTo>
                        <a:pt x="35" y="0"/>
                      </a:lnTo>
                      <a:lnTo>
                        <a:pt x="21" y="0"/>
                      </a:lnTo>
                      <a:lnTo>
                        <a:pt x="0" y="23"/>
                      </a:lnTo>
                      <a:close/>
                    </a:path>
                  </a:pathLst>
                </a:custGeom>
                <a:solidFill>
                  <a:srgbClr val="E1E1E1"/>
                </a:solidFill>
                <a:ln>
                  <a:noFill/>
                </a:ln>
                <a:effectLst/>
                <a:extLst>
                  <a:ext uri="{91240B29-F687-4F45-9708-019B960494DF}">
                    <a14:hiddenLine xmlns:a14="http://schemas.microsoft.com/office/drawing/2010/main" w="9525" cap="flat" cmpd="sng">
                      <a:solidFill>
                        <a:schemeClr val="tx1"/>
                      </a:solidFill>
                      <a:prstDash val="solid"/>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endParaRPr lang="ja-JP" altLang="en-US">
                    <a:latin typeface="Meiryo UI" panose="020B0604030504040204" pitchFamily="50" charset="-128"/>
                    <a:ea typeface="Meiryo UI" panose="020B0604030504040204" pitchFamily="50" charset="-128"/>
                  </a:endParaRPr>
                </a:p>
              </p:txBody>
            </p:sp>
            <p:sp>
              <p:nvSpPr>
                <p:cNvPr id="149" name="Freeform 1196">
                  <a:extLst>
                    <a:ext uri="{FF2B5EF4-FFF2-40B4-BE49-F238E27FC236}">
                      <a16:creationId xmlns:a16="http://schemas.microsoft.com/office/drawing/2014/main" id="{E56FEAE3-5148-4B60-AFDC-65BE0CC5C722}"/>
                    </a:ext>
                  </a:extLst>
                </p:cNvPr>
                <p:cNvSpPr>
                  <a:spLocks noChangeAspect="1"/>
                </p:cNvSpPr>
                <p:nvPr/>
              </p:nvSpPr>
              <p:spPr bwMode="gray">
                <a:xfrm>
                  <a:off x="2125" y="3623"/>
                  <a:ext cx="97" cy="23"/>
                </a:xfrm>
                <a:custGeom>
                  <a:avLst/>
                  <a:gdLst>
                    <a:gd name="T0" fmla="*/ 97 w 97"/>
                    <a:gd name="T1" fmla="*/ 0 h 23"/>
                    <a:gd name="T2" fmla="*/ 21 w 97"/>
                    <a:gd name="T3" fmla="*/ 0 h 23"/>
                    <a:gd name="T4" fmla="*/ 0 w 97"/>
                    <a:gd name="T5" fmla="*/ 23 h 23"/>
                    <a:gd name="T6" fmla="*/ 76 w 97"/>
                    <a:gd name="T7" fmla="*/ 23 h 23"/>
                    <a:gd name="T8" fmla="*/ 97 w 97"/>
                    <a:gd name="T9" fmla="*/ 0 h 23"/>
                  </a:gdLst>
                  <a:ahLst/>
                  <a:cxnLst>
                    <a:cxn ang="0">
                      <a:pos x="T0" y="T1"/>
                    </a:cxn>
                    <a:cxn ang="0">
                      <a:pos x="T2" y="T3"/>
                    </a:cxn>
                    <a:cxn ang="0">
                      <a:pos x="T4" y="T5"/>
                    </a:cxn>
                    <a:cxn ang="0">
                      <a:pos x="T6" y="T7"/>
                    </a:cxn>
                    <a:cxn ang="0">
                      <a:pos x="T8" y="T9"/>
                    </a:cxn>
                  </a:cxnLst>
                  <a:rect l="0" t="0" r="r" b="b"/>
                  <a:pathLst>
                    <a:path w="97" h="23">
                      <a:moveTo>
                        <a:pt x="97" y="0"/>
                      </a:moveTo>
                      <a:lnTo>
                        <a:pt x="21" y="0"/>
                      </a:lnTo>
                      <a:lnTo>
                        <a:pt x="0" y="23"/>
                      </a:lnTo>
                      <a:lnTo>
                        <a:pt x="76" y="23"/>
                      </a:lnTo>
                      <a:lnTo>
                        <a:pt x="97" y="0"/>
                      </a:lnTo>
                      <a:close/>
                    </a:path>
                  </a:pathLst>
                </a:custGeom>
                <a:solidFill>
                  <a:srgbClr val="E1E1E1"/>
                </a:solidFill>
                <a:ln>
                  <a:noFill/>
                </a:ln>
                <a:effectLst/>
                <a:extLst>
                  <a:ext uri="{91240B29-F687-4F45-9708-019B960494DF}">
                    <a14:hiddenLine xmlns:a14="http://schemas.microsoft.com/office/drawing/2010/main" w="9525" cap="flat" cmpd="sng">
                      <a:solidFill>
                        <a:schemeClr val="tx1"/>
                      </a:solidFill>
                      <a:prstDash val="solid"/>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endParaRPr lang="ja-JP" altLang="en-US">
                    <a:latin typeface="Meiryo UI" panose="020B0604030504040204" pitchFamily="50" charset="-128"/>
                    <a:ea typeface="Meiryo UI" panose="020B0604030504040204" pitchFamily="50" charset="-128"/>
                  </a:endParaRPr>
                </a:p>
              </p:txBody>
            </p:sp>
            <p:sp>
              <p:nvSpPr>
                <p:cNvPr id="150" name="Freeform 1197">
                  <a:extLst>
                    <a:ext uri="{FF2B5EF4-FFF2-40B4-BE49-F238E27FC236}">
                      <a16:creationId xmlns:a16="http://schemas.microsoft.com/office/drawing/2014/main" id="{700AB2BA-9D46-4CCF-A54A-7BAC5E35DE37}"/>
                    </a:ext>
                  </a:extLst>
                </p:cNvPr>
                <p:cNvSpPr>
                  <a:spLocks noChangeAspect="1"/>
                </p:cNvSpPr>
                <p:nvPr/>
              </p:nvSpPr>
              <p:spPr bwMode="gray">
                <a:xfrm>
                  <a:off x="2002" y="3710"/>
                  <a:ext cx="69" cy="81"/>
                </a:xfrm>
                <a:custGeom>
                  <a:avLst/>
                  <a:gdLst>
                    <a:gd name="T0" fmla="*/ 0 w 69"/>
                    <a:gd name="T1" fmla="*/ 73 h 81"/>
                    <a:gd name="T2" fmla="*/ 0 w 69"/>
                    <a:gd name="T3" fmla="*/ 81 h 81"/>
                    <a:gd name="T4" fmla="*/ 69 w 69"/>
                    <a:gd name="T5" fmla="*/ 81 h 81"/>
                    <a:gd name="T6" fmla="*/ 69 w 69"/>
                    <a:gd name="T7" fmla="*/ 81 h 81"/>
                    <a:gd name="T8" fmla="*/ 69 w 69"/>
                    <a:gd name="T9" fmla="*/ 0 h 81"/>
                    <a:gd name="T10" fmla="*/ 67 w 69"/>
                    <a:gd name="T11" fmla="*/ 0 h 81"/>
                    <a:gd name="T12" fmla="*/ 0 w 69"/>
                    <a:gd name="T13" fmla="*/ 73 h 81"/>
                  </a:gdLst>
                  <a:ahLst/>
                  <a:cxnLst>
                    <a:cxn ang="0">
                      <a:pos x="T0" y="T1"/>
                    </a:cxn>
                    <a:cxn ang="0">
                      <a:pos x="T2" y="T3"/>
                    </a:cxn>
                    <a:cxn ang="0">
                      <a:pos x="T4" y="T5"/>
                    </a:cxn>
                    <a:cxn ang="0">
                      <a:pos x="T6" y="T7"/>
                    </a:cxn>
                    <a:cxn ang="0">
                      <a:pos x="T8" y="T9"/>
                    </a:cxn>
                    <a:cxn ang="0">
                      <a:pos x="T10" y="T11"/>
                    </a:cxn>
                    <a:cxn ang="0">
                      <a:pos x="T12" y="T13"/>
                    </a:cxn>
                  </a:cxnLst>
                  <a:rect l="0" t="0" r="r" b="b"/>
                  <a:pathLst>
                    <a:path w="69" h="81">
                      <a:moveTo>
                        <a:pt x="0" y="73"/>
                      </a:moveTo>
                      <a:lnTo>
                        <a:pt x="0" y="81"/>
                      </a:lnTo>
                      <a:lnTo>
                        <a:pt x="69" y="81"/>
                      </a:lnTo>
                      <a:lnTo>
                        <a:pt x="69" y="81"/>
                      </a:lnTo>
                      <a:lnTo>
                        <a:pt x="69" y="0"/>
                      </a:lnTo>
                      <a:lnTo>
                        <a:pt x="67" y="0"/>
                      </a:lnTo>
                      <a:lnTo>
                        <a:pt x="0" y="73"/>
                      </a:lnTo>
                      <a:close/>
                    </a:path>
                  </a:pathLst>
                </a:custGeom>
                <a:solidFill>
                  <a:srgbClr val="E1E1E1"/>
                </a:solidFill>
                <a:ln>
                  <a:noFill/>
                </a:ln>
                <a:effectLst/>
                <a:extLst>
                  <a:ext uri="{91240B29-F687-4F45-9708-019B960494DF}">
                    <a14:hiddenLine xmlns:a14="http://schemas.microsoft.com/office/drawing/2010/main" w="9525" cap="flat" cmpd="sng">
                      <a:solidFill>
                        <a:schemeClr val="tx1"/>
                      </a:solidFill>
                      <a:prstDash val="solid"/>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endParaRPr lang="ja-JP" altLang="en-US">
                    <a:latin typeface="Meiryo UI" panose="020B0604030504040204" pitchFamily="50" charset="-128"/>
                    <a:ea typeface="Meiryo UI" panose="020B0604030504040204" pitchFamily="50" charset="-128"/>
                  </a:endParaRPr>
                </a:p>
              </p:txBody>
            </p:sp>
            <p:sp>
              <p:nvSpPr>
                <p:cNvPr id="151" name="Freeform 1198">
                  <a:extLst>
                    <a:ext uri="{FF2B5EF4-FFF2-40B4-BE49-F238E27FC236}">
                      <a16:creationId xmlns:a16="http://schemas.microsoft.com/office/drawing/2014/main" id="{09078E9F-FD50-4935-A280-5E2F79BE5D1A}"/>
                    </a:ext>
                  </a:extLst>
                </p:cNvPr>
                <p:cNvSpPr>
                  <a:spLocks noChangeAspect="1"/>
                </p:cNvSpPr>
                <p:nvPr/>
              </p:nvSpPr>
              <p:spPr bwMode="gray">
                <a:xfrm>
                  <a:off x="2097" y="3710"/>
                  <a:ext cx="47" cy="52"/>
                </a:xfrm>
                <a:custGeom>
                  <a:avLst/>
                  <a:gdLst>
                    <a:gd name="T0" fmla="*/ 0 w 47"/>
                    <a:gd name="T1" fmla="*/ 0 h 52"/>
                    <a:gd name="T2" fmla="*/ 0 w 47"/>
                    <a:gd name="T3" fmla="*/ 52 h 52"/>
                    <a:gd name="T4" fmla="*/ 47 w 47"/>
                    <a:gd name="T5" fmla="*/ 0 h 52"/>
                    <a:gd name="T6" fmla="*/ 0 w 47"/>
                    <a:gd name="T7" fmla="*/ 0 h 52"/>
                  </a:gdLst>
                  <a:ahLst/>
                  <a:cxnLst>
                    <a:cxn ang="0">
                      <a:pos x="T0" y="T1"/>
                    </a:cxn>
                    <a:cxn ang="0">
                      <a:pos x="T2" y="T3"/>
                    </a:cxn>
                    <a:cxn ang="0">
                      <a:pos x="T4" y="T5"/>
                    </a:cxn>
                    <a:cxn ang="0">
                      <a:pos x="T6" y="T7"/>
                    </a:cxn>
                  </a:cxnLst>
                  <a:rect l="0" t="0" r="r" b="b"/>
                  <a:pathLst>
                    <a:path w="47" h="52">
                      <a:moveTo>
                        <a:pt x="0" y="0"/>
                      </a:moveTo>
                      <a:lnTo>
                        <a:pt x="0" y="52"/>
                      </a:lnTo>
                      <a:lnTo>
                        <a:pt x="47" y="0"/>
                      </a:lnTo>
                      <a:lnTo>
                        <a:pt x="0" y="0"/>
                      </a:lnTo>
                      <a:close/>
                    </a:path>
                  </a:pathLst>
                </a:custGeom>
                <a:solidFill>
                  <a:srgbClr val="E1E1E1"/>
                </a:solidFill>
                <a:ln>
                  <a:noFill/>
                </a:ln>
                <a:effectLst/>
                <a:extLst>
                  <a:ext uri="{91240B29-F687-4F45-9708-019B960494DF}">
                    <a14:hiddenLine xmlns:a14="http://schemas.microsoft.com/office/drawing/2010/main" w="9525" cap="flat" cmpd="sng">
                      <a:solidFill>
                        <a:schemeClr val="tx1"/>
                      </a:solidFill>
                      <a:prstDash val="solid"/>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endParaRPr lang="ja-JP" altLang="en-US">
                    <a:latin typeface="Meiryo UI" panose="020B0604030504040204" pitchFamily="50" charset="-128"/>
                    <a:ea typeface="Meiryo UI" panose="020B0604030504040204" pitchFamily="50" charset="-128"/>
                  </a:endParaRPr>
                </a:p>
              </p:txBody>
            </p:sp>
            <p:sp>
              <p:nvSpPr>
                <p:cNvPr id="152" name="Rectangle 1199">
                  <a:extLst>
                    <a:ext uri="{FF2B5EF4-FFF2-40B4-BE49-F238E27FC236}">
                      <a16:creationId xmlns:a16="http://schemas.microsoft.com/office/drawing/2014/main" id="{4F08627E-5BE3-4B03-9033-8DA22FC4AA7A}"/>
                    </a:ext>
                  </a:extLst>
                </p:cNvPr>
                <p:cNvSpPr>
                  <a:spLocks noChangeAspect="1" noChangeArrowheads="1"/>
                </p:cNvSpPr>
                <p:nvPr/>
              </p:nvSpPr>
              <p:spPr bwMode="gray">
                <a:xfrm>
                  <a:off x="2392" y="3505"/>
                  <a:ext cx="1" cy="1"/>
                </a:xfrm>
                <a:prstGeom prst="rect">
                  <a:avLst/>
                </a:prstGeom>
                <a:solidFill>
                  <a:srgbClr val="E1E1E1"/>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endParaRPr lang="ja-JP" altLang="en-US">
                    <a:latin typeface="Meiryo UI" panose="020B0604030504040204" pitchFamily="50" charset="-128"/>
                    <a:ea typeface="Meiryo UI" panose="020B0604030504040204" pitchFamily="50" charset="-128"/>
                  </a:endParaRPr>
                </a:p>
              </p:txBody>
            </p:sp>
            <p:sp>
              <p:nvSpPr>
                <p:cNvPr id="153" name="Freeform 1200">
                  <a:extLst>
                    <a:ext uri="{FF2B5EF4-FFF2-40B4-BE49-F238E27FC236}">
                      <a16:creationId xmlns:a16="http://schemas.microsoft.com/office/drawing/2014/main" id="{9E2F65FD-93AD-4698-AC29-FBBA975DD3DA}"/>
                    </a:ext>
                  </a:extLst>
                </p:cNvPr>
                <p:cNvSpPr>
                  <a:spLocks noChangeAspect="1"/>
                </p:cNvSpPr>
                <p:nvPr/>
              </p:nvSpPr>
              <p:spPr bwMode="gray">
                <a:xfrm>
                  <a:off x="2359" y="3519"/>
                  <a:ext cx="33" cy="24"/>
                </a:xfrm>
                <a:custGeom>
                  <a:avLst/>
                  <a:gdLst>
                    <a:gd name="T0" fmla="*/ 0 w 33"/>
                    <a:gd name="T1" fmla="*/ 24 h 24"/>
                    <a:gd name="T2" fmla="*/ 33 w 33"/>
                    <a:gd name="T3" fmla="*/ 24 h 24"/>
                    <a:gd name="T4" fmla="*/ 33 w 33"/>
                    <a:gd name="T5" fmla="*/ 0 h 24"/>
                    <a:gd name="T6" fmla="*/ 21 w 33"/>
                    <a:gd name="T7" fmla="*/ 0 h 24"/>
                    <a:gd name="T8" fmla="*/ 0 w 33"/>
                    <a:gd name="T9" fmla="*/ 24 h 24"/>
                  </a:gdLst>
                  <a:ahLst/>
                  <a:cxnLst>
                    <a:cxn ang="0">
                      <a:pos x="T0" y="T1"/>
                    </a:cxn>
                    <a:cxn ang="0">
                      <a:pos x="T2" y="T3"/>
                    </a:cxn>
                    <a:cxn ang="0">
                      <a:pos x="T4" y="T5"/>
                    </a:cxn>
                    <a:cxn ang="0">
                      <a:pos x="T6" y="T7"/>
                    </a:cxn>
                    <a:cxn ang="0">
                      <a:pos x="T8" y="T9"/>
                    </a:cxn>
                  </a:cxnLst>
                  <a:rect l="0" t="0" r="r" b="b"/>
                  <a:pathLst>
                    <a:path w="33" h="24">
                      <a:moveTo>
                        <a:pt x="0" y="24"/>
                      </a:moveTo>
                      <a:lnTo>
                        <a:pt x="33" y="24"/>
                      </a:lnTo>
                      <a:lnTo>
                        <a:pt x="33" y="0"/>
                      </a:lnTo>
                      <a:lnTo>
                        <a:pt x="21" y="0"/>
                      </a:lnTo>
                      <a:lnTo>
                        <a:pt x="0" y="24"/>
                      </a:lnTo>
                      <a:close/>
                    </a:path>
                  </a:pathLst>
                </a:custGeom>
                <a:solidFill>
                  <a:srgbClr val="E1E1E1"/>
                </a:solidFill>
                <a:ln>
                  <a:noFill/>
                </a:ln>
                <a:effectLst/>
                <a:extLst>
                  <a:ext uri="{91240B29-F687-4F45-9708-019B960494DF}">
                    <a14:hiddenLine xmlns:a14="http://schemas.microsoft.com/office/drawing/2010/main" w="9525" cap="flat" cmpd="sng">
                      <a:solidFill>
                        <a:schemeClr val="tx1"/>
                      </a:solidFill>
                      <a:prstDash val="solid"/>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endParaRPr lang="ja-JP" altLang="en-US">
                    <a:latin typeface="Meiryo UI" panose="020B0604030504040204" pitchFamily="50" charset="-128"/>
                    <a:ea typeface="Meiryo UI" panose="020B0604030504040204" pitchFamily="50" charset="-128"/>
                  </a:endParaRPr>
                </a:p>
              </p:txBody>
            </p:sp>
            <p:sp>
              <p:nvSpPr>
                <p:cNvPr id="154" name="Freeform 1201">
                  <a:extLst>
                    <a:ext uri="{FF2B5EF4-FFF2-40B4-BE49-F238E27FC236}">
                      <a16:creationId xmlns:a16="http://schemas.microsoft.com/office/drawing/2014/main" id="{8D690B92-5316-4952-94B9-426D2C6F206B}"/>
                    </a:ext>
                  </a:extLst>
                </p:cNvPr>
                <p:cNvSpPr>
                  <a:spLocks noChangeAspect="1"/>
                </p:cNvSpPr>
                <p:nvPr/>
              </p:nvSpPr>
              <p:spPr bwMode="gray">
                <a:xfrm>
                  <a:off x="2321" y="3557"/>
                  <a:ext cx="71" cy="26"/>
                </a:xfrm>
                <a:custGeom>
                  <a:avLst/>
                  <a:gdLst>
                    <a:gd name="T0" fmla="*/ 0 w 71"/>
                    <a:gd name="T1" fmla="*/ 26 h 26"/>
                    <a:gd name="T2" fmla="*/ 71 w 71"/>
                    <a:gd name="T3" fmla="*/ 26 h 26"/>
                    <a:gd name="T4" fmla="*/ 71 w 71"/>
                    <a:gd name="T5" fmla="*/ 0 h 26"/>
                    <a:gd name="T6" fmla="*/ 24 w 71"/>
                    <a:gd name="T7" fmla="*/ 0 h 26"/>
                    <a:gd name="T8" fmla="*/ 0 w 71"/>
                    <a:gd name="T9" fmla="*/ 26 h 26"/>
                  </a:gdLst>
                  <a:ahLst/>
                  <a:cxnLst>
                    <a:cxn ang="0">
                      <a:pos x="T0" y="T1"/>
                    </a:cxn>
                    <a:cxn ang="0">
                      <a:pos x="T2" y="T3"/>
                    </a:cxn>
                    <a:cxn ang="0">
                      <a:pos x="T4" y="T5"/>
                    </a:cxn>
                    <a:cxn ang="0">
                      <a:pos x="T6" y="T7"/>
                    </a:cxn>
                    <a:cxn ang="0">
                      <a:pos x="T8" y="T9"/>
                    </a:cxn>
                  </a:cxnLst>
                  <a:rect l="0" t="0" r="r" b="b"/>
                  <a:pathLst>
                    <a:path w="71" h="26">
                      <a:moveTo>
                        <a:pt x="0" y="26"/>
                      </a:moveTo>
                      <a:lnTo>
                        <a:pt x="71" y="26"/>
                      </a:lnTo>
                      <a:lnTo>
                        <a:pt x="71" y="0"/>
                      </a:lnTo>
                      <a:lnTo>
                        <a:pt x="24" y="0"/>
                      </a:lnTo>
                      <a:lnTo>
                        <a:pt x="0" y="26"/>
                      </a:lnTo>
                      <a:close/>
                    </a:path>
                  </a:pathLst>
                </a:custGeom>
                <a:solidFill>
                  <a:srgbClr val="E1E1E1"/>
                </a:solidFill>
                <a:ln>
                  <a:noFill/>
                </a:ln>
                <a:effectLst/>
                <a:extLst>
                  <a:ext uri="{91240B29-F687-4F45-9708-019B960494DF}">
                    <a14:hiddenLine xmlns:a14="http://schemas.microsoft.com/office/drawing/2010/main" w="9525" cap="flat" cmpd="sng">
                      <a:solidFill>
                        <a:schemeClr val="tx1"/>
                      </a:solidFill>
                      <a:prstDash val="solid"/>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endParaRPr lang="ja-JP" altLang="en-US">
                    <a:latin typeface="Meiryo UI" panose="020B0604030504040204" pitchFamily="50" charset="-128"/>
                    <a:ea typeface="Meiryo UI" panose="020B0604030504040204" pitchFamily="50" charset="-128"/>
                  </a:endParaRPr>
                </a:p>
              </p:txBody>
            </p:sp>
            <p:sp>
              <p:nvSpPr>
                <p:cNvPr id="155" name="Freeform 1202">
                  <a:extLst>
                    <a:ext uri="{FF2B5EF4-FFF2-40B4-BE49-F238E27FC236}">
                      <a16:creationId xmlns:a16="http://schemas.microsoft.com/office/drawing/2014/main" id="{2DE61373-A51A-40AB-ABA2-8FADF0650DB3}"/>
                    </a:ext>
                  </a:extLst>
                </p:cNvPr>
                <p:cNvSpPr>
                  <a:spLocks noChangeAspect="1"/>
                </p:cNvSpPr>
                <p:nvPr/>
              </p:nvSpPr>
              <p:spPr bwMode="gray">
                <a:xfrm>
                  <a:off x="2265" y="3623"/>
                  <a:ext cx="122" cy="23"/>
                </a:xfrm>
                <a:custGeom>
                  <a:avLst/>
                  <a:gdLst>
                    <a:gd name="T0" fmla="*/ 0 w 122"/>
                    <a:gd name="T1" fmla="*/ 23 h 23"/>
                    <a:gd name="T2" fmla="*/ 101 w 122"/>
                    <a:gd name="T3" fmla="*/ 23 h 23"/>
                    <a:gd name="T4" fmla="*/ 122 w 122"/>
                    <a:gd name="T5" fmla="*/ 0 h 23"/>
                    <a:gd name="T6" fmla="*/ 21 w 122"/>
                    <a:gd name="T7" fmla="*/ 0 h 23"/>
                    <a:gd name="T8" fmla="*/ 0 w 122"/>
                    <a:gd name="T9" fmla="*/ 23 h 23"/>
                  </a:gdLst>
                  <a:ahLst/>
                  <a:cxnLst>
                    <a:cxn ang="0">
                      <a:pos x="T0" y="T1"/>
                    </a:cxn>
                    <a:cxn ang="0">
                      <a:pos x="T2" y="T3"/>
                    </a:cxn>
                    <a:cxn ang="0">
                      <a:pos x="T4" y="T5"/>
                    </a:cxn>
                    <a:cxn ang="0">
                      <a:pos x="T6" y="T7"/>
                    </a:cxn>
                    <a:cxn ang="0">
                      <a:pos x="T8" y="T9"/>
                    </a:cxn>
                  </a:cxnLst>
                  <a:rect l="0" t="0" r="r" b="b"/>
                  <a:pathLst>
                    <a:path w="122" h="23">
                      <a:moveTo>
                        <a:pt x="0" y="23"/>
                      </a:moveTo>
                      <a:lnTo>
                        <a:pt x="101" y="23"/>
                      </a:lnTo>
                      <a:lnTo>
                        <a:pt x="122" y="0"/>
                      </a:lnTo>
                      <a:lnTo>
                        <a:pt x="21" y="0"/>
                      </a:lnTo>
                      <a:lnTo>
                        <a:pt x="0" y="23"/>
                      </a:lnTo>
                      <a:close/>
                    </a:path>
                  </a:pathLst>
                </a:custGeom>
                <a:solidFill>
                  <a:srgbClr val="E1E1E1"/>
                </a:solidFill>
                <a:ln>
                  <a:noFill/>
                </a:ln>
                <a:effectLst/>
                <a:extLst>
                  <a:ext uri="{91240B29-F687-4F45-9708-019B960494DF}">
                    <a14:hiddenLine xmlns:a14="http://schemas.microsoft.com/office/drawing/2010/main" w="9525" cap="flat" cmpd="sng">
                      <a:solidFill>
                        <a:schemeClr val="tx1"/>
                      </a:solidFill>
                      <a:prstDash val="solid"/>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endParaRPr lang="ja-JP" altLang="en-US">
                    <a:latin typeface="Meiryo UI" panose="020B0604030504040204" pitchFamily="50" charset="-128"/>
                    <a:ea typeface="Meiryo UI" panose="020B0604030504040204" pitchFamily="50" charset="-128"/>
                  </a:endParaRPr>
                </a:p>
              </p:txBody>
            </p:sp>
            <p:sp>
              <p:nvSpPr>
                <p:cNvPr id="156" name="Freeform 1203">
                  <a:extLst>
                    <a:ext uri="{FF2B5EF4-FFF2-40B4-BE49-F238E27FC236}">
                      <a16:creationId xmlns:a16="http://schemas.microsoft.com/office/drawing/2014/main" id="{5E7DAABD-DE56-45C2-9560-566E89DD518B}"/>
                    </a:ext>
                  </a:extLst>
                </p:cNvPr>
                <p:cNvSpPr>
                  <a:spLocks noChangeAspect="1"/>
                </p:cNvSpPr>
                <p:nvPr/>
              </p:nvSpPr>
              <p:spPr bwMode="gray">
                <a:xfrm>
                  <a:off x="2132" y="3755"/>
                  <a:ext cx="36" cy="36"/>
                </a:xfrm>
                <a:custGeom>
                  <a:avLst/>
                  <a:gdLst>
                    <a:gd name="T0" fmla="*/ 36 w 36"/>
                    <a:gd name="T1" fmla="*/ 36 h 36"/>
                    <a:gd name="T2" fmla="*/ 36 w 36"/>
                    <a:gd name="T3" fmla="*/ 0 h 36"/>
                    <a:gd name="T4" fmla="*/ 0 w 36"/>
                    <a:gd name="T5" fmla="*/ 36 h 36"/>
                    <a:gd name="T6" fmla="*/ 36 w 36"/>
                    <a:gd name="T7" fmla="*/ 36 h 36"/>
                  </a:gdLst>
                  <a:ahLst/>
                  <a:cxnLst>
                    <a:cxn ang="0">
                      <a:pos x="T0" y="T1"/>
                    </a:cxn>
                    <a:cxn ang="0">
                      <a:pos x="T2" y="T3"/>
                    </a:cxn>
                    <a:cxn ang="0">
                      <a:pos x="T4" y="T5"/>
                    </a:cxn>
                    <a:cxn ang="0">
                      <a:pos x="T6" y="T7"/>
                    </a:cxn>
                  </a:cxnLst>
                  <a:rect l="0" t="0" r="r" b="b"/>
                  <a:pathLst>
                    <a:path w="36" h="36">
                      <a:moveTo>
                        <a:pt x="36" y="36"/>
                      </a:moveTo>
                      <a:lnTo>
                        <a:pt x="36" y="0"/>
                      </a:lnTo>
                      <a:lnTo>
                        <a:pt x="0" y="36"/>
                      </a:lnTo>
                      <a:lnTo>
                        <a:pt x="36" y="36"/>
                      </a:lnTo>
                      <a:close/>
                    </a:path>
                  </a:pathLst>
                </a:custGeom>
                <a:solidFill>
                  <a:srgbClr val="E1E1E1"/>
                </a:solidFill>
                <a:ln>
                  <a:noFill/>
                </a:ln>
                <a:effectLst/>
                <a:extLst>
                  <a:ext uri="{91240B29-F687-4F45-9708-019B960494DF}">
                    <a14:hiddenLine xmlns:a14="http://schemas.microsoft.com/office/drawing/2010/main" w="9525" cap="flat" cmpd="sng">
                      <a:solidFill>
                        <a:schemeClr val="tx1"/>
                      </a:solidFill>
                      <a:prstDash val="solid"/>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endParaRPr lang="ja-JP" altLang="en-US">
                    <a:latin typeface="Meiryo UI" panose="020B0604030504040204" pitchFamily="50" charset="-128"/>
                    <a:ea typeface="Meiryo UI" panose="020B0604030504040204" pitchFamily="50" charset="-128"/>
                  </a:endParaRPr>
                </a:p>
              </p:txBody>
            </p:sp>
            <p:sp>
              <p:nvSpPr>
                <p:cNvPr id="157" name="Freeform 1204">
                  <a:extLst>
                    <a:ext uri="{FF2B5EF4-FFF2-40B4-BE49-F238E27FC236}">
                      <a16:creationId xmlns:a16="http://schemas.microsoft.com/office/drawing/2014/main" id="{6EE39393-879B-4341-BA83-9FB9B5216C1A}"/>
                    </a:ext>
                  </a:extLst>
                </p:cNvPr>
                <p:cNvSpPr>
                  <a:spLocks noChangeAspect="1"/>
                </p:cNvSpPr>
                <p:nvPr/>
              </p:nvSpPr>
              <p:spPr bwMode="gray">
                <a:xfrm>
                  <a:off x="2191" y="3710"/>
                  <a:ext cx="71" cy="81"/>
                </a:xfrm>
                <a:custGeom>
                  <a:avLst/>
                  <a:gdLst>
                    <a:gd name="T0" fmla="*/ 0 w 71"/>
                    <a:gd name="T1" fmla="*/ 17 h 81"/>
                    <a:gd name="T2" fmla="*/ 0 w 71"/>
                    <a:gd name="T3" fmla="*/ 81 h 81"/>
                    <a:gd name="T4" fmla="*/ 45 w 71"/>
                    <a:gd name="T5" fmla="*/ 81 h 81"/>
                    <a:gd name="T6" fmla="*/ 71 w 71"/>
                    <a:gd name="T7" fmla="*/ 52 h 81"/>
                    <a:gd name="T8" fmla="*/ 71 w 71"/>
                    <a:gd name="T9" fmla="*/ 0 h 81"/>
                    <a:gd name="T10" fmla="*/ 17 w 71"/>
                    <a:gd name="T11" fmla="*/ 0 h 81"/>
                    <a:gd name="T12" fmla="*/ 0 w 71"/>
                    <a:gd name="T13" fmla="*/ 17 h 81"/>
                  </a:gdLst>
                  <a:ahLst/>
                  <a:cxnLst>
                    <a:cxn ang="0">
                      <a:pos x="T0" y="T1"/>
                    </a:cxn>
                    <a:cxn ang="0">
                      <a:pos x="T2" y="T3"/>
                    </a:cxn>
                    <a:cxn ang="0">
                      <a:pos x="T4" y="T5"/>
                    </a:cxn>
                    <a:cxn ang="0">
                      <a:pos x="T6" y="T7"/>
                    </a:cxn>
                    <a:cxn ang="0">
                      <a:pos x="T8" y="T9"/>
                    </a:cxn>
                    <a:cxn ang="0">
                      <a:pos x="T10" y="T11"/>
                    </a:cxn>
                    <a:cxn ang="0">
                      <a:pos x="T12" y="T13"/>
                    </a:cxn>
                  </a:cxnLst>
                  <a:rect l="0" t="0" r="r" b="b"/>
                  <a:pathLst>
                    <a:path w="71" h="81">
                      <a:moveTo>
                        <a:pt x="0" y="17"/>
                      </a:moveTo>
                      <a:lnTo>
                        <a:pt x="0" y="81"/>
                      </a:lnTo>
                      <a:lnTo>
                        <a:pt x="45" y="81"/>
                      </a:lnTo>
                      <a:lnTo>
                        <a:pt x="71" y="52"/>
                      </a:lnTo>
                      <a:lnTo>
                        <a:pt x="71" y="0"/>
                      </a:lnTo>
                      <a:lnTo>
                        <a:pt x="17" y="0"/>
                      </a:lnTo>
                      <a:lnTo>
                        <a:pt x="0" y="17"/>
                      </a:lnTo>
                      <a:close/>
                    </a:path>
                  </a:pathLst>
                </a:custGeom>
                <a:solidFill>
                  <a:srgbClr val="E1E1E1"/>
                </a:solidFill>
                <a:ln>
                  <a:noFill/>
                </a:ln>
                <a:effectLst/>
                <a:extLst>
                  <a:ext uri="{91240B29-F687-4F45-9708-019B960494DF}">
                    <a14:hiddenLine xmlns:a14="http://schemas.microsoft.com/office/drawing/2010/main" w="9525" cap="flat" cmpd="sng">
                      <a:solidFill>
                        <a:schemeClr val="tx1"/>
                      </a:solidFill>
                      <a:prstDash val="solid"/>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endParaRPr lang="ja-JP" altLang="en-US">
                    <a:latin typeface="Meiryo UI" panose="020B0604030504040204" pitchFamily="50" charset="-128"/>
                    <a:ea typeface="Meiryo UI" panose="020B0604030504040204" pitchFamily="50" charset="-128"/>
                  </a:endParaRPr>
                </a:p>
              </p:txBody>
            </p:sp>
            <p:sp>
              <p:nvSpPr>
                <p:cNvPr id="158" name="Freeform 1205">
                  <a:extLst>
                    <a:ext uri="{FF2B5EF4-FFF2-40B4-BE49-F238E27FC236}">
                      <a16:creationId xmlns:a16="http://schemas.microsoft.com/office/drawing/2014/main" id="{B6B98B16-1C5A-4BEC-8620-8DCE1B4EE0DA}"/>
                    </a:ext>
                  </a:extLst>
                </p:cNvPr>
                <p:cNvSpPr>
                  <a:spLocks noChangeAspect="1"/>
                </p:cNvSpPr>
                <p:nvPr/>
              </p:nvSpPr>
              <p:spPr bwMode="gray">
                <a:xfrm>
                  <a:off x="2286" y="3710"/>
                  <a:ext cx="23" cy="26"/>
                </a:xfrm>
                <a:custGeom>
                  <a:avLst/>
                  <a:gdLst>
                    <a:gd name="T0" fmla="*/ 0 w 23"/>
                    <a:gd name="T1" fmla="*/ 26 h 26"/>
                    <a:gd name="T2" fmla="*/ 23 w 23"/>
                    <a:gd name="T3" fmla="*/ 0 h 26"/>
                    <a:gd name="T4" fmla="*/ 0 w 23"/>
                    <a:gd name="T5" fmla="*/ 0 h 26"/>
                    <a:gd name="T6" fmla="*/ 0 w 23"/>
                    <a:gd name="T7" fmla="*/ 26 h 26"/>
                  </a:gdLst>
                  <a:ahLst/>
                  <a:cxnLst>
                    <a:cxn ang="0">
                      <a:pos x="T0" y="T1"/>
                    </a:cxn>
                    <a:cxn ang="0">
                      <a:pos x="T2" y="T3"/>
                    </a:cxn>
                    <a:cxn ang="0">
                      <a:pos x="T4" y="T5"/>
                    </a:cxn>
                    <a:cxn ang="0">
                      <a:pos x="T6" y="T7"/>
                    </a:cxn>
                  </a:cxnLst>
                  <a:rect l="0" t="0" r="r" b="b"/>
                  <a:pathLst>
                    <a:path w="23" h="26">
                      <a:moveTo>
                        <a:pt x="0" y="26"/>
                      </a:moveTo>
                      <a:lnTo>
                        <a:pt x="23" y="0"/>
                      </a:lnTo>
                      <a:lnTo>
                        <a:pt x="0" y="0"/>
                      </a:lnTo>
                      <a:lnTo>
                        <a:pt x="0" y="26"/>
                      </a:lnTo>
                      <a:close/>
                    </a:path>
                  </a:pathLst>
                </a:custGeom>
                <a:solidFill>
                  <a:srgbClr val="E1E1E1"/>
                </a:solidFill>
                <a:ln>
                  <a:noFill/>
                </a:ln>
                <a:effectLst/>
                <a:extLst>
                  <a:ext uri="{91240B29-F687-4F45-9708-019B960494DF}">
                    <a14:hiddenLine xmlns:a14="http://schemas.microsoft.com/office/drawing/2010/main" w="9525" cap="flat" cmpd="sng">
                      <a:solidFill>
                        <a:schemeClr val="tx1"/>
                      </a:solidFill>
                      <a:prstDash val="solid"/>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p>
                  <a:endParaRPr lang="ja-JP" altLang="en-US">
                    <a:latin typeface="Meiryo UI" panose="020B0604030504040204" pitchFamily="50" charset="-128"/>
                    <a:ea typeface="Meiryo UI" panose="020B0604030504040204" pitchFamily="50" charset="-128"/>
                  </a:endParaRPr>
                </a:p>
              </p:txBody>
            </p:sp>
          </p:grpSp>
        </p:grpSp>
      </p:grpSp>
      <p:grpSp>
        <p:nvGrpSpPr>
          <p:cNvPr id="585" name="Group 51">
            <a:extLst>
              <a:ext uri="{FF2B5EF4-FFF2-40B4-BE49-F238E27FC236}">
                <a16:creationId xmlns:a16="http://schemas.microsoft.com/office/drawing/2014/main" id="{BB95AF9F-D72A-48AD-A4B1-0624B2348770}"/>
              </a:ext>
            </a:extLst>
          </p:cNvPr>
          <p:cNvGrpSpPr>
            <a:grpSpLocks noChangeAspect="1"/>
          </p:cNvGrpSpPr>
          <p:nvPr/>
        </p:nvGrpSpPr>
        <p:grpSpPr bwMode="auto">
          <a:xfrm rot="325607">
            <a:off x="3560657" y="4769929"/>
            <a:ext cx="598662" cy="650244"/>
            <a:chOff x="308" y="1000"/>
            <a:chExt cx="766" cy="832"/>
          </a:xfrm>
        </p:grpSpPr>
        <p:sp>
          <p:nvSpPr>
            <p:cNvPr id="586" name="AutoShape 52">
              <a:extLst>
                <a:ext uri="{FF2B5EF4-FFF2-40B4-BE49-F238E27FC236}">
                  <a16:creationId xmlns:a16="http://schemas.microsoft.com/office/drawing/2014/main" id="{B8855F36-7D76-4432-9E1C-D5DC8A61E3DD}"/>
                </a:ext>
              </a:extLst>
            </p:cNvPr>
            <p:cNvSpPr>
              <a:spLocks noChangeAspect="1" noChangeArrowheads="1" noTextEdit="1"/>
            </p:cNvSpPr>
            <p:nvPr/>
          </p:nvSpPr>
          <p:spPr bwMode="gray">
            <a:xfrm>
              <a:off x="308" y="1000"/>
              <a:ext cx="766" cy="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latin typeface="Meiryo UI" panose="020B0604030504040204" pitchFamily="50" charset="-128"/>
                <a:ea typeface="Meiryo UI" panose="020B0604030504040204" pitchFamily="50" charset="-128"/>
              </a:endParaRPr>
            </a:p>
          </p:txBody>
        </p:sp>
        <p:sp>
          <p:nvSpPr>
            <p:cNvPr id="587" name="Freeform 53">
              <a:extLst>
                <a:ext uri="{FF2B5EF4-FFF2-40B4-BE49-F238E27FC236}">
                  <a16:creationId xmlns:a16="http://schemas.microsoft.com/office/drawing/2014/main" id="{62783CFA-517D-49E4-BB46-14A4E9F6FF02}"/>
                </a:ext>
              </a:extLst>
            </p:cNvPr>
            <p:cNvSpPr>
              <a:spLocks noChangeAspect="1"/>
            </p:cNvSpPr>
            <p:nvPr/>
          </p:nvSpPr>
          <p:spPr bwMode="gray">
            <a:xfrm>
              <a:off x="308" y="1388"/>
              <a:ext cx="766" cy="442"/>
            </a:xfrm>
            <a:custGeom>
              <a:avLst/>
              <a:gdLst>
                <a:gd name="T0" fmla="*/ 519 w 766"/>
                <a:gd name="T1" fmla="*/ 126 h 442"/>
                <a:gd name="T2" fmla="*/ 519 w 766"/>
                <a:gd name="T3" fmla="*/ 0 h 442"/>
                <a:gd name="T4" fmla="*/ 267 w 766"/>
                <a:gd name="T5" fmla="*/ 128 h 442"/>
                <a:gd name="T6" fmla="*/ 267 w 766"/>
                <a:gd name="T7" fmla="*/ 0 h 442"/>
                <a:gd name="T8" fmla="*/ 0 w 766"/>
                <a:gd name="T9" fmla="*/ 137 h 442"/>
                <a:gd name="T10" fmla="*/ 0 w 766"/>
                <a:gd name="T11" fmla="*/ 442 h 442"/>
                <a:gd name="T12" fmla="*/ 251 w 766"/>
                <a:gd name="T13" fmla="*/ 442 h 442"/>
                <a:gd name="T14" fmla="*/ 267 w 766"/>
                <a:gd name="T15" fmla="*/ 442 h 442"/>
                <a:gd name="T16" fmla="*/ 499 w 766"/>
                <a:gd name="T17" fmla="*/ 442 h 442"/>
                <a:gd name="T18" fmla="*/ 519 w 766"/>
                <a:gd name="T19" fmla="*/ 442 h 442"/>
                <a:gd name="T20" fmla="*/ 766 w 766"/>
                <a:gd name="T21" fmla="*/ 442 h 442"/>
                <a:gd name="T22" fmla="*/ 766 w 766"/>
                <a:gd name="T23" fmla="*/ 0 h 442"/>
                <a:gd name="T24" fmla="*/ 519 w 766"/>
                <a:gd name="T25" fmla="*/ 126 h 4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66" h="442">
                  <a:moveTo>
                    <a:pt x="519" y="126"/>
                  </a:moveTo>
                  <a:lnTo>
                    <a:pt x="519" y="0"/>
                  </a:lnTo>
                  <a:lnTo>
                    <a:pt x="267" y="128"/>
                  </a:lnTo>
                  <a:lnTo>
                    <a:pt x="267" y="0"/>
                  </a:lnTo>
                  <a:lnTo>
                    <a:pt x="0" y="137"/>
                  </a:lnTo>
                  <a:lnTo>
                    <a:pt x="0" y="442"/>
                  </a:lnTo>
                  <a:lnTo>
                    <a:pt x="251" y="442"/>
                  </a:lnTo>
                  <a:lnTo>
                    <a:pt x="267" y="442"/>
                  </a:lnTo>
                  <a:lnTo>
                    <a:pt x="499" y="442"/>
                  </a:lnTo>
                  <a:lnTo>
                    <a:pt x="519" y="442"/>
                  </a:lnTo>
                  <a:lnTo>
                    <a:pt x="766" y="442"/>
                  </a:lnTo>
                  <a:lnTo>
                    <a:pt x="766" y="0"/>
                  </a:lnTo>
                  <a:lnTo>
                    <a:pt x="519" y="126"/>
                  </a:lnTo>
                  <a:close/>
                </a:path>
              </a:pathLst>
            </a:custGeom>
            <a:solidFill>
              <a:srgbClr val="647E9E"/>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latin typeface="Meiryo UI" panose="020B0604030504040204" pitchFamily="50" charset="-128"/>
                <a:ea typeface="Meiryo UI" panose="020B0604030504040204" pitchFamily="50" charset="-128"/>
              </a:endParaRPr>
            </a:p>
          </p:txBody>
        </p:sp>
        <p:sp>
          <p:nvSpPr>
            <p:cNvPr id="588" name="Rectangle 54">
              <a:extLst>
                <a:ext uri="{FF2B5EF4-FFF2-40B4-BE49-F238E27FC236}">
                  <a16:creationId xmlns:a16="http://schemas.microsoft.com/office/drawing/2014/main" id="{7F6F499B-E149-4725-BC56-D25BECE2B688}"/>
                </a:ext>
              </a:extLst>
            </p:cNvPr>
            <p:cNvSpPr>
              <a:spLocks noChangeAspect="1" noChangeArrowheads="1"/>
            </p:cNvSpPr>
            <p:nvPr/>
          </p:nvSpPr>
          <p:spPr bwMode="gray">
            <a:xfrm>
              <a:off x="483" y="1643"/>
              <a:ext cx="70" cy="68"/>
            </a:xfrm>
            <a:prstGeom prst="rect">
              <a:avLst/>
            </a:prstGeom>
            <a:solidFill>
              <a:srgbClr val="96A8C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latin typeface="Meiryo UI" panose="020B0604030504040204" pitchFamily="50" charset="-128"/>
                <a:ea typeface="Meiryo UI" panose="020B0604030504040204" pitchFamily="50" charset="-128"/>
              </a:endParaRPr>
            </a:p>
          </p:txBody>
        </p:sp>
        <p:sp>
          <p:nvSpPr>
            <p:cNvPr id="589" name="Rectangle 55">
              <a:extLst>
                <a:ext uri="{FF2B5EF4-FFF2-40B4-BE49-F238E27FC236}">
                  <a16:creationId xmlns:a16="http://schemas.microsoft.com/office/drawing/2014/main" id="{E50B44A1-A6BA-48E1-A7CD-F2385F97BE52}"/>
                </a:ext>
              </a:extLst>
            </p:cNvPr>
            <p:cNvSpPr>
              <a:spLocks noChangeAspect="1" noChangeArrowheads="1"/>
            </p:cNvSpPr>
            <p:nvPr/>
          </p:nvSpPr>
          <p:spPr bwMode="gray">
            <a:xfrm>
              <a:off x="664" y="1643"/>
              <a:ext cx="70" cy="68"/>
            </a:xfrm>
            <a:prstGeom prst="rect">
              <a:avLst/>
            </a:prstGeom>
            <a:solidFill>
              <a:srgbClr val="96A8C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latin typeface="Meiryo UI" panose="020B0604030504040204" pitchFamily="50" charset="-128"/>
                <a:ea typeface="Meiryo UI" panose="020B0604030504040204" pitchFamily="50" charset="-128"/>
              </a:endParaRPr>
            </a:p>
          </p:txBody>
        </p:sp>
        <p:sp>
          <p:nvSpPr>
            <p:cNvPr id="590" name="Rectangle 56">
              <a:extLst>
                <a:ext uri="{FF2B5EF4-FFF2-40B4-BE49-F238E27FC236}">
                  <a16:creationId xmlns:a16="http://schemas.microsoft.com/office/drawing/2014/main" id="{61712E5A-3486-4D98-AF45-008A7E6ED5A3}"/>
                </a:ext>
              </a:extLst>
            </p:cNvPr>
            <p:cNvSpPr>
              <a:spLocks noChangeAspect="1" noChangeArrowheads="1"/>
            </p:cNvSpPr>
            <p:nvPr/>
          </p:nvSpPr>
          <p:spPr bwMode="gray">
            <a:xfrm>
              <a:off x="845" y="1643"/>
              <a:ext cx="70" cy="68"/>
            </a:xfrm>
            <a:prstGeom prst="rect">
              <a:avLst/>
            </a:prstGeom>
            <a:solidFill>
              <a:srgbClr val="96A8C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latin typeface="Meiryo UI" panose="020B0604030504040204" pitchFamily="50" charset="-128"/>
                <a:ea typeface="Meiryo UI" panose="020B0604030504040204" pitchFamily="50" charset="-128"/>
              </a:endParaRPr>
            </a:p>
          </p:txBody>
        </p:sp>
        <p:sp>
          <p:nvSpPr>
            <p:cNvPr id="591" name="Rectangle 57">
              <a:extLst>
                <a:ext uri="{FF2B5EF4-FFF2-40B4-BE49-F238E27FC236}">
                  <a16:creationId xmlns:a16="http://schemas.microsoft.com/office/drawing/2014/main" id="{09277531-3DB9-4C4D-8CEF-537219F72AA0}"/>
                </a:ext>
              </a:extLst>
            </p:cNvPr>
            <p:cNvSpPr>
              <a:spLocks noChangeAspect="1" noChangeArrowheads="1"/>
            </p:cNvSpPr>
            <p:nvPr/>
          </p:nvSpPr>
          <p:spPr bwMode="gray">
            <a:xfrm>
              <a:off x="915" y="1277"/>
              <a:ext cx="54" cy="231"/>
            </a:xfrm>
            <a:prstGeom prst="rect">
              <a:avLst/>
            </a:prstGeom>
            <a:solidFill>
              <a:srgbClr val="647E9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latin typeface="Meiryo UI" panose="020B0604030504040204" pitchFamily="50" charset="-128"/>
                <a:ea typeface="Meiryo UI" panose="020B0604030504040204" pitchFamily="50" charset="-128"/>
              </a:endParaRPr>
            </a:p>
          </p:txBody>
        </p:sp>
        <p:sp>
          <p:nvSpPr>
            <p:cNvPr id="592" name="Freeform 58">
              <a:extLst>
                <a:ext uri="{FF2B5EF4-FFF2-40B4-BE49-F238E27FC236}">
                  <a16:creationId xmlns:a16="http://schemas.microsoft.com/office/drawing/2014/main" id="{7ED32877-5857-4E1A-B839-08DFBFE2DD1B}"/>
                </a:ext>
              </a:extLst>
            </p:cNvPr>
            <p:cNvSpPr>
              <a:spLocks noChangeAspect="1"/>
            </p:cNvSpPr>
            <p:nvPr/>
          </p:nvSpPr>
          <p:spPr bwMode="gray">
            <a:xfrm>
              <a:off x="433" y="1002"/>
              <a:ext cx="536" cy="257"/>
            </a:xfrm>
            <a:custGeom>
              <a:avLst/>
              <a:gdLst>
                <a:gd name="T0" fmla="*/ 0 w 267"/>
                <a:gd name="T1" fmla="*/ 0 h 128"/>
                <a:gd name="T2" fmla="*/ 0 w 267"/>
                <a:gd name="T3" fmla="*/ 7 h 128"/>
                <a:gd name="T4" fmla="*/ 81 w 267"/>
                <a:gd name="T5" fmla="*/ 7 h 128"/>
                <a:gd name="T6" fmla="*/ 126 w 267"/>
                <a:gd name="T7" fmla="*/ 43 h 128"/>
                <a:gd name="T8" fmla="*/ 127 w 267"/>
                <a:gd name="T9" fmla="*/ 46 h 128"/>
                <a:gd name="T10" fmla="*/ 151 w 267"/>
                <a:gd name="T11" fmla="*/ 46 h 128"/>
                <a:gd name="T12" fmla="*/ 179 w 267"/>
                <a:gd name="T13" fmla="*/ 74 h 128"/>
                <a:gd name="T14" fmla="*/ 179 w 267"/>
                <a:gd name="T15" fmla="*/ 82 h 128"/>
                <a:gd name="T16" fmla="*/ 231 w 267"/>
                <a:gd name="T17" fmla="*/ 82 h 128"/>
                <a:gd name="T18" fmla="*/ 260 w 267"/>
                <a:gd name="T19" fmla="*/ 111 h 128"/>
                <a:gd name="T20" fmla="*/ 260 w 267"/>
                <a:gd name="T21" fmla="*/ 128 h 128"/>
                <a:gd name="T22" fmla="*/ 267 w 267"/>
                <a:gd name="T23" fmla="*/ 128 h 128"/>
                <a:gd name="T24" fmla="*/ 267 w 267"/>
                <a:gd name="T25" fmla="*/ 111 h 128"/>
                <a:gd name="T26" fmla="*/ 231 w 267"/>
                <a:gd name="T27" fmla="*/ 75 h 128"/>
                <a:gd name="T28" fmla="*/ 186 w 267"/>
                <a:gd name="T29" fmla="*/ 75 h 128"/>
                <a:gd name="T30" fmla="*/ 186 w 267"/>
                <a:gd name="T31" fmla="*/ 74 h 128"/>
                <a:gd name="T32" fmla="*/ 151 w 267"/>
                <a:gd name="T33" fmla="*/ 39 h 128"/>
                <a:gd name="T34" fmla="*/ 132 w 267"/>
                <a:gd name="T35" fmla="*/ 39 h 128"/>
                <a:gd name="T36" fmla="*/ 81 w 267"/>
                <a:gd name="T37" fmla="*/ 0 h 128"/>
                <a:gd name="T38" fmla="*/ 0 w 267"/>
                <a:gd name="T39" fmla="*/ 0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67" h="128">
                  <a:moveTo>
                    <a:pt x="0" y="0"/>
                  </a:moveTo>
                  <a:cubicBezTo>
                    <a:pt x="0" y="7"/>
                    <a:pt x="0" y="7"/>
                    <a:pt x="0" y="7"/>
                  </a:cubicBezTo>
                  <a:cubicBezTo>
                    <a:pt x="81" y="7"/>
                    <a:pt x="81" y="7"/>
                    <a:pt x="81" y="7"/>
                  </a:cubicBezTo>
                  <a:cubicBezTo>
                    <a:pt x="102" y="7"/>
                    <a:pt x="121" y="22"/>
                    <a:pt x="126" y="43"/>
                  </a:cubicBezTo>
                  <a:cubicBezTo>
                    <a:pt x="127" y="46"/>
                    <a:pt x="127" y="46"/>
                    <a:pt x="127" y="46"/>
                  </a:cubicBezTo>
                  <a:cubicBezTo>
                    <a:pt x="151" y="46"/>
                    <a:pt x="151" y="46"/>
                    <a:pt x="151" y="46"/>
                  </a:cubicBezTo>
                  <a:cubicBezTo>
                    <a:pt x="166" y="46"/>
                    <a:pt x="179" y="59"/>
                    <a:pt x="179" y="74"/>
                  </a:cubicBezTo>
                  <a:cubicBezTo>
                    <a:pt x="179" y="82"/>
                    <a:pt x="179" y="82"/>
                    <a:pt x="179" y="82"/>
                  </a:cubicBezTo>
                  <a:cubicBezTo>
                    <a:pt x="231" y="82"/>
                    <a:pt x="231" y="82"/>
                    <a:pt x="231" y="82"/>
                  </a:cubicBezTo>
                  <a:cubicBezTo>
                    <a:pt x="247" y="82"/>
                    <a:pt x="260" y="95"/>
                    <a:pt x="260" y="111"/>
                  </a:cubicBezTo>
                  <a:cubicBezTo>
                    <a:pt x="260" y="128"/>
                    <a:pt x="260" y="128"/>
                    <a:pt x="260" y="128"/>
                  </a:cubicBezTo>
                  <a:cubicBezTo>
                    <a:pt x="267" y="128"/>
                    <a:pt x="267" y="128"/>
                    <a:pt x="267" y="128"/>
                  </a:cubicBezTo>
                  <a:cubicBezTo>
                    <a:pt x="267" y="111"/>
                    <a:pt x="267" y="111"/>
                    <a:pt x="267" y="111"/>
                  </a:cubicBezTo>
                  <a:cubicBezTo>
                    <a:pt x="267" y="91"/>
                    <a:pt x="250" y="75"/>
                    <a:pt x="231" y="75"/>
                  </a:cubicBezTo>
                  <a:cubicBezTo>
                    <a:pt x="231" y="75"/>
                    <a:pt x="192" y="75"/>
                    <a:pt x="186" y="75"/>
                  </a:cubicBezTo>
                  <a:cubicBezTo>
                    <a:pt x="186" y="74"/>
                    <a:pt x="186" y="74"/>
                    <a:pt x="186" y="74"/>
                  </a:cubicBezTo>
                  <a:cubicBezTo>
                    <a:pt x="186" y="54"/>
                    <a:pt x="170" y="39"/>
                    <a:pt x="151" y="39"/>
                  </a:cubicBezTo>
                  <a:cubicBezTo>
                    <a:pt x="151" y="39"/>
                    <a:pt x="137" y="39"/>
                    <a:pt x="132" y="39"/>
                  </a:cubicBezTo>
                  <a:cubicBezTo>
                    <a:pt x="126" y="16"/>
                    <a:pt x="105" y="0"/>
                    <a:pt x="81" y="0"/>
                  </a:cubicBezTo>
                  <a:lnTo>
                    <a:pt x="0" y="0"/>
                  </a:lnTo>
                  <a:close/>
                </a:path>
              </a:pathLst>
            </a:custGeom>
            <a:solidFill>
              <a:srgbClr val="96A8C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latin typeface="Meiryo UI" panose="020B0604030504040204" pitchFamily="50" charset="-128"/>
                <a:ea typeface="Meiryo UI" panose="020B0604030504040204" pitchFamily="50" charset="-128"/>
              </a:endParaRPr>
            </a:p>
          </p:txBody>
        </p:sp>
        <p:sp>
          <p:nvSpPr>
            <p:cNvPr id="593" name="Freeform 59">
              <a:extLst>
                <a:ext uri="{FF2B5EF4-FFF2-40B4-BE49-F238E27FC236}">
                  <a16:creationId xmlns:a16="http://schemas.microsoft.com/office/drawing/2014/main" id="{BDDF1E90-A2C4-4003-BA1E-83CC7C3E6AE9}"/>
                </a:ext>
              </a:extLst>
            </p:cNvPr>
            <p:cNvSpPr>
              <a:spLocks noChangeAspect="1"/>
            </p:cNvSpPr>
            <p:nvPr/>
          </p:nvSpPr>
          <p:spPr bwMode="gray">
            <a:xfrm>
              <a:off x="433" y="1127"/>
              <a:ext cx="500" cy="132"/>
            </a:xfrm>
            <a:custGeom>
              <a:avLst/>
              <a:gdLst>
                <a:gd name="T0" fmla="*/ 229 w 249"/>
                <a:gd name="T1" fmla="*/ 45 h 66"/>
                <a:gd name="T2" fmla="*/ 169 w 249"/>
                <a:gd name="T3" fmla="*/ 45 h 66"/>
                <a:gd name="T4" fmla="*/ 149 w 249"/>
                <a:gd name="T5" fmla="*/ 26 h 66"/>
                <a:gd name="T6" fmla="*/ 86 w 249"/>
                <a:gd name="T7" fmla="*/ 26 h 66"/>
                <a:gd name="T8" fmla="*/ 56 w 249"/>
                <a:gd name="T9" fmla="*/ 0 h 66"/>
                <a:gd name="T10" fmla="*/ 0 w 249"/>
                <a:gd name="T11" fmla="*/ 0 h 66"/>
                <a:gd name="T12" fmla="*/ 0 w 249"/>
                <a:gd name="T13" fmla="*/ 7 h 66"/>
                <a:gd name="T14" fmla="*/ 56 w 249"/>
                <a:gd name="T15" fmla="*/ 7 h 66"/>
                <a:gd name="T16" fmla="*/ 79 w 249"/>
                <a:gd name="T17" fmla="*/ 26 h 66"/>
                <a:gd name="T18" fmla="*/ 79 w 249"/>
                <a:gd name="T19" fmla="*/ 29 h 66"/>
                <a:gd name="T20" fmla="*/ 79 w 249"/>
                <a:gd name="T21" fmla="*/ 33 h 66"/>
                <a:gd name="T22" fmla="*/ 86 w 249"/>
                <a:gd name="T23" fmla="*/ 33 h 66"/>
                <a:gd name="T24" fmla="*/ 149 w 249"/>
                <a:gd name="T25" fmla="*/ 33 h 66"/>
                <a:gd name="T26" fmla="*/ 161 w 249"/>
                <a:gd name="T27" fmla="*/ 45 h 66"/>
                <a:gd name="T28" fmla="*/ 162 w 249"/>
                <a:gd name="T29" fmla="*/ 46 h 66"/>
                <a:gd name="T30" fmla="*/ 162 w 249"/>
                <a:gd name="T31" fmla="*/ 52 h 66"/>
                <a:gd name="T32" fmla="*/ 169 w 249"/>
                <a:gd name="T33" fmla="*/ 52 h 66"/>
                <a:gd name="T34" fmla="*/ 229 w 249"/>
                <a:gd name="T35" fmla="*/ 52 h 66"/>
                <a:gd name="T36" fmla="*/ 242 w 249"/>
                <a:gd name="T37" fmla="*/ 65 h 66"/>
                <a:gd name="T38" fmla="*/ 242 w 249"/>
                <a:gd name="T39" fmla="*/ 66 h 66"/>
                <a:gd name="T40" fmla="*/ 249 w 249"/>
                <a:gd name="T41" fmla="*/ 66 h 66"/>
                <a:gd name="T42" fmla="*/ 249 w 249"/>
                <a:gd name="T43" fmla="*/ 65 h 66"/>
                <a:gd name="T44" fmla="*/ 229 w 249"/>
                <a:gd name="T45" fmla="*/ 45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49" h="66">
                  <a:moveTo>
                    <a:pt x="229" y="45"/>
                  </a:moveTo>
                  <a:cubicBezTo>
                    <a:pt x="169" y="45"/>
                    <a:pt x="169" y="45"/>
                    <a:pt x="169" y="45"/>
                  </a:cubicBezTo>
                  <a:cubicBezTo>
                    <a:pt x="168" y="35"/>
                    <a:pt x="159" y="26"/>
                    <a:pt x="149" y="26"/>
                  </a:cubicBezTo>
                  <a:cubicBezTo>
                    <a:pt x="86" y="26"/>
                    <a:pt x="86" y="26"/>
                    <a:pt x="86" y="26"/>
                  </a:cubicBezTo>
                  <a:cubicBezTo>
                    <a:pt x="84" y="11"/>
                    <a:pt x="72" y="0"/>
                    <a:pt x="56" y="0"/>
                  </a:cubicBezTo>
                  <a:cubicBezTo>
                    <a:pt x="0" y="0"/>
                    <a:pt x="0" y="0"/>
                    <a:pt x="0" y="0"/>
                  </a:cubicBezTo>
                  <a:cubicBezTo>
                    <a:pt x="0" y="7"/>
                    <a:pt x="0" y="7"/>
                    <a:pt x="0" y="7"/>
                  </a:cubicBezTo>
                  <a:cubicBezTo>
                    <a:pt x="56" y="7"/>
                    <a:pt x="56" y="7"/>
                    <a:pt x="56" y="7"/>
                  </a:cubicBezTo>
                  <a:cubicBezTo>
                    <a:pt x="67" y="7"/>
                    <a:pt x="77" y="15"/>
                    <a:pt x="79" y="26"/>
                  </a:cubicBezTo>
                  <a:cubicBezTo>
                    <a:pt x="79" y="27"/>
                    <a:pt x="79" y="28"/>
                    <a:pt x="79" y="29"/>
                  </a:cubicBezTo>
                  <a:cubicBezTo>
                    <a:pt x="79" y="30"/>
                    <a:pt x="79" y="32"/>
                    <a:pt x="79" y="33"/>
                  </a:cubicBezTo>
                  <a:cubicBezTo>
                    <a:pt x="81" y="33"/>
                    <a:pt x="83" y="33"/>
                    <a:pt x="86" y="33"/>
                  </a:cubicBezTo>
                  <a:cubicBezTo>
                    <a:pt x="110" y="33"/>
                    <a:pt x="149" y="33"/>
                    <a:pt x="149" y="33"/>
                  </a:cubicBezTo>
                  <a:cubicBezTo>
                    <a:pt x="155" y="33"/>
                    <a:pt x="161" y="38"/>
                    <a:pt x="161" y="45"/>
                  </a:cubicBezTo>
                  <a:cubicBezTo>
                    <a:pt x="161" y="45"/>
                    <a:pt x="162" y="46"/>
                    <a:pt x="162" y="46"/>
                  </a:cubicBezTo>
                  <a:cubicBezTo>
                    <a:pt x="162" y="46"/>
                    <a:pt x="162" y="50"/>
                    <a:pt x="162" y="52"/>
                  </a:cubicBezTo>
                  <a:cubicBezTo>
                    <a:pt x="163" y="52"/>
                    <a:pt x="165" y="52"/>
                    <a:pt x="169" y="52"/>
                  </a:cubicBezTo>
                  <a:cubicBezTo>
                    <a:pt x="186" y="52"/>
                    <a:pt x="229" y="52"/>
                    <a:pt x="229" y="52"/>
                  </a:cubicBezTo>
                  <a:cubicBezTo>
                    <a:pt x="236" y="52"/>
                    <a:pt x="242" y="58"/>
                    <a:pt x="242" y="65"/>
                  </a:cubicBezTo>
                  <a:cubicBezTo>
                    <a:pt x="242" y="66"/>
                    <a:pt x="242" y="66"/>
                    <a:pt x="242" y="66"/>
                  </a:cubicBezTo>
                  <a:cubicBezTo>
                    <a:pt x="249" y="66"/>
                    <a:pt x="249" y="66"/>
                    <a:pt x="249" y="66"/>
                  </a:cubicBezTo>
                  <a:cubicBezTo>
                    <a:pt x="249" y="65"/>
                    <a:pt x="249" y="65"/>
                    <a:pt x="249" y="65"/>
                  </a:cubicBezTo>
                  <a:cubicBezTo>
                    <a:pt x="249" y="55"/>
                    <a:pt x="239" y="45"/>
                    <a:pt x="229" y="45"/>
                  </a:cubicBezTo>
                  <a:close/>
                </a:path>
              </a:pathLst>
            </a:custGeom>
            <a:solidFill>
              <a:srgbClr val="96A8C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latin typeface="Meiryo UI" panose="020B0604030504040204" pitchFamily="50" charset="-128"/>
                <a:ea typeface="Meiryo UI" panose="020B0604030504040204" pitchFamily="50" charset="-128"/>
              </a:endParaRPr>
            </a:p>
          </p:txBody>
        </p:sp>
      </p:grpSp>
      <p:sp>
        <p:nvSpPr>
          <p:cNvPr id="594" name="正方形/長方形 593">
            <a:extLst>
              <a:ext uri="{FF2B5EF4-FFF2-40B4-BE49-F238E27FC236}">
                <a16:creationId xmlns:a16="http://schemas.microsoft.com/office/drawing/2014/main" id="{684D53AD-073A-4805-AEF5-7EA356D73812}"/>
              </a:ext>
            </a:extLst>
          </p:cNvPr>
          <p:cNvSpPr/>
          <p:nvPr/>
        </p:nvSpPr>
        <p:spPr>
          <a:xfrm>
            <a:off x="1556184" y="4011362"/>
            <a:ext cx="3015816" cy="695771"/>
          </a:xfrm>
          <a:prstGeom prst="rect">
            <a:avLst/>
          </a:prstGeom>
          <a:solidFill>
            <a:schemeClr val="accent4">
              <a:lumMod val="60000"/>
              <a:lumOff val="4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200" dirty="0">
                <a:solidFill>
                  <a:schemeClr val="tx1"/>
                </a:solidFill>
                <a:latin typeface="Meiryo UI" panose="020B0604030504040204" pitchFamily="50" charset="-128"/>
                <a:ea typeface="Meiryo UI" panose="020B0604030504040204" pitchFamily="50" charset="-128"/>
              </a:rPr>
              <a:t>全世界のトリチウム存在量</a:t>
            </a:r>
            <a:endParaRPr kumimoji="1" lang="en-US" altLang="ja-JP" sz="1200" dirty="0">
              <a:solidFill>
                <a:schemeClr val="tx1"/>
              </a:solidFill>
              <a:latin typeface="Meiryo UI" panose="020B0604030504040204" pitchFamily="50" charset="-128"/>
              <a:ea typeface="Meiryo UI" panose="020B0604030504040204" pitchFamily="50" charset="-128"/>
            </a:endParaRPr>
          </a:p>
          <a:p>
            <a:pPr algn="ctr"/>
            <a:r>
              <a:rPr kumimoji="1" lang="en-US" altLang="ja-JP" sz="1200" b="1" dirty="0">
                <a:solidFill>
                  <a:schemeClr val="tx1"/>
                </a:solidFill>
                <a:latin typeface="Meiryo UI" panose="020B0604030504040204" pitchFamily="50" charset="-128"/>
                <a:ea typeface="Meiryo UI" panose="020B0604030504040204" pitchFamily="50" charset="-128"/>
              </a:rPr>
              <a:t>1.0</a:t>
            </a:r>
            <a:r>
              <a:rPr kumimoji="1" lang="ja-JP" altLang="en-US" sz="1200" b="1" dirty="0">
                <a:solidFill>
                  <a:schemeClr val="tx1"/>
                </a:solidFill>
                <a:latin typeface="Meiryo UI" panose="020B0604030504040204" pitchFamily="50" charset="-128"/>
                <a:ea typeface="Meiryo UI" panose="020B0604030504040204" pitchFamily="50" charset="-128"/>
              </a:rPr>
              <a:t>～</a:t>
            </a:r>
            <a:r>
              <a:rPr kumimoji="1" lang="en-US" altLang="ja-JP" sz="1200" b="1" dirty="0">
                <a:solidFill>
                  <a:schemeClr val="tx1"/>
                </a:solidFill>
                <a:latin typeface="Meiryo UI" panose="020B0604030504040204" pitchFamily="50" charset="-128"/>
                <a:ea typeface="Meiryo UI" panose="020B0604030504040204" pitchFamily="50" charset="-128"/>
              </a:rPr>
              <a:t>1.3×10</a:t>
            </a:r>
            <a:r>
              <a:rPr kumimoji="1" lang="en-US" altLang="ja-JP" sz="1200" b="1" baseline="30000" dirty="0">
                <a:solidFill>
                  <a:schemeClr val="tx1"/>
                </a:solidFill>
                <a:latin typeface="Meiryo UI" panose="020B0604030504040204" pitchFamily="50" charset="-128"/>
                <a:ea typeface="Meiryo UI" panose="020B0604030504040204" pitchFamily="50" charset="-128"/>
              </a:rPr>
              <a:t>18</a:t>
            </a:r>
            <a:r>
              <a:rPr kumimoji="1" lang="en-US" altLang="ja-JP" sz="1200" b="1" dirty="0">
                <a:solidFill>
                  <a:schemeClr val="tx1"/>
                </a:solidFill>
                <a:latin typeface="Meiryo UI" panose="020B0604030504040204" pitchFamily="50" charset="-128"/>
                <a:ea typeface="Meiryo UI" panose="020B0604030504040204" pitchFamily="50" charset="-128"/>
              </a:rPr>
              <a:t> </a:t>
            </a:r>
            <a:r>
              <a:rPr kumimoji="1" lang="ja-JP" altLang="en-US" sz="1200" b="1" dirty="0">
                <a:solidFill>
                  <a:schemeClr val="tx1"/>
                </a:solidFill>
                <a:latin typeface="Meiryo UI" panose="020B0604030504040204" pitchFamily="50" charset="-128"/>
                <a:ea typeface="Meiryo UI" panose="020B0604030504040204" pitchFamily="50" charset="-128"/>
              </a:rPr>
              <a:t>＋ </a:t>
            </a:r>
            <a:r>
              <a:rPr kumimoji="1" lang="en-US" altLang="ja-JP" sz="1200" b="1" dirty="0">
                <a:solidFill>
                  <a:schemeClr val="tx1"/>
                </a:solidFill>
                <a:latin typeface="Meiryo UI" panose="020B0604030504040204" pitchFamily="50" charset="-128"/>
                <a:ea typeface="Meiryo UI" panose="020B0604030504040204" pitchFamily="50" charset="-128"/>
              </a:rPr>
              <a:t>~10×10</a:t>
            </a:r>
            <a:r>
              <a:rPr kumimoji="1" lang="en-US" altLang="ja-JP" sz="1200" b="1" baseline="30000" dirty="0">
                <a:solidFill>
                  <a:schemeClr val="tx1"/>
                </a:solidFill>
                <a:latin typeface="Meiryo UI" panose="020B0604030504040204" pitchFamily="50" charset="-128"/>
                <a:ea typeface="Meiryo UI" panose="020B0604030504040204" pitchFamily="50" charset="-128"/>
              </a:rPr>
              <a:t>18</a:t>
            </a:r>
            <a:r>
              <a:rPr kumimoji="1" lang="en-US" altLang="ja-JP" sz="1200" b="1" dirty="0">
                <a:solidFill>
                  <a:schemeClr val="tx1"/>
                </a:solidFill>
                <a:latin typeface="Meiryo UI" panose="020B0604030504040204" pitchFamily="50" charset="-128"/>
                <a:ea typeface="Meiryo UI" panose="020B0604030504040204" pitchFamily="50" charset="-128"/>
              </a:rPr>
              <a:t> Bq </a:t>
            </a:r>
            <a:r>
              <a:rPr kumimoji="1" lang="ja-JP" altLang="en-US" sz="1200" b="1" dirty="0">
                <a:solidFill>
                  <a:schemeClr val="tx1"/>
                </a:solidFill>
                <a:latin typeface="Meiryo UI" panose="020B0604030504040204" pitchFamily="50" charset="-128"/>
                <a:ea typeface="Meiryo UI" panose="020B0604030504040204" pitchFamily="50" charset="-128"/>
              </a:rPr>
              <a:t>程度（</a:t>
            </a:r>
            <a:r>
              <a:rPr kumimoji="1" lang="en-US" altLang="ja-JP" sz="1200" b="1" dirty="0">
                <a:solidFill>
                  <a:schemeClr val="tx1"/>
                </a:solidFill>
                <a:latin typeface="Meiryo UI" panose="020B0604030504040204" pitchFamily="50" charset="-128"/>
                <a:ea typeface="Meiryo UI" panose="020B0604030504040204" pitchFamily="50" charset="-128"/>
              </a:rPr>
              <a:t>2010</a:t>
            </a:r>
            <a:r>
              <a:rPr kumimoji="1" lang="ja-JP" altLang="en-US" sz="1200" b="1" dirty="0">
                <a:solidFill>
                  <a:schemeClr val="tx1"/>
                </a:solidFill>
                <a:latin typeface="Meiryo UI" panose="020B0604030504040204" pitchFamily="50" charset="-128"/>
                <a:ea typeface="Meiryo UI" panose="020B0604030504040204" pitchFamily="50" charset="-128"/>
              </a:rPr>
              <a:t>年時点）</a:t>
            </a:r>
          </a:p>
        </p:txBody>
      </p:sp>
      <p:sp>
        <p:nvSpPr>
          <p:cNvPr id="595" name="正方形/長方形 594">
            <a:extLst>
              <a:ext uri="{FF2B5EF4-FFF2-40B4-BE49-F238E27FC236}">
                <a16:creationId xmlns:a16="http://schemas.microsoft.com/office/drawing/2014/main" id="{27DD3112-5FB2-4191-8AEB-85F2F41DC9DE}"/>
              </a:ext>
            </a:extLst>
          </p:cNvPr>
          <p:cNvSpPr/>
          <p:nvPr/>
        </p:nvSpPr>
        <p:spPr>
          <a:xfrm>
            <a:off x="2017426" y="5465583"/>
            <a:ext cx="810045" cy="207884"/>
          </a:xfrm>
          <a:prstGeom prst="rect">
            <a:avLst/>
          </a:prstGeom>
          <a:solidFill>
            <a:schemeClr val="accent4">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050" dirty="0">
                <a:solidFill>
                  <a:schemeClr val="tx1"/>
                </a:solidFill>
                <a:latin typeface="Meiryo UI" panose="020B0604030504040204" pitchFamily="50" charset="-128"/>
                <a:ea typeface="Meiryo UI" panose="020B0604030504040204" pitchFamily="50" charset="-128"/>
              </a:rPr>
              <a:t>消費製品</a:t>
            </a:r>
          </a:p>
        </p:txBody>
      </p:sp>
      <p:sp>
        <p:nvSpPr>
          <p:cNvPr id="596" name="正方形/長方形 595">
            <a:extLst>
              <a:ext uri="{FF2B5EF4-FFF2-40B4-BE49-F238E27FC236}">
                <a16:creationId xmlns:a16="http://schemas.microsoft.com/office/drawing/2014/main" id="{49E94FE2-8555-406A-BBD5-5AE76497A00F}"/>
              </a:ext>
            </a:extLst>
          </p:cNvPr>
          <p:cNvSpPr/>
          <p:nvPr/>
        </p:nvSpPr>
        <p:spPr>
          <a:xfrm>
            <a:off x="2228189" y="3264701"/>
            <a:ext cx="2484005" cy="429916"/>
          </a:xfrm>
          <a:prstGeom prst="rect">
            <a:avLst/>
          </a:prstGeom>
          <a:solidFill>
            <a:schemeClr val="accent2">
              <a:lumMod val="40000"/>
              <a:lumOff val="6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200" dirty="0">
                <a:solidFill>
                  <a:schemeClr val="tx1"/>
                </a:solidFill>
                <a:latin typeface="Meiryo UI" panose="020B0604030504040204" pitchFamily="50" charset="-128"/>
                <a:ea typeface="Meiryo UI" panose="020B0604030504040204" pitchFamily="50" charset="-128"/>
              </a:rPr>
              <a:t>大気中核実験（</a:t>
            </a:r>
            <a:r>
              <a:rPr kumimoji="1" lang="en-US" altLang="ja-JP" sz="1200" dirty="0">
                <a:solidFill>
                  <a:schemeClr val="tx1"/>
                </a:solidFill>
                <a:latin typeface="Meiryo UI" panose="020B0604030504040204" pitchFamily="50" charset="-128"/>
                <a:ea typeface="Meiryo UI" panose="020B0604030504040204" pitchFamily="50" charset="-128"/>
              </a:rPr>
              <a:t>1945</a:t>
            </a:r>
            <a:r>
              <a:rPr kumimoji="1" lang="ja-JP" altLang="en-US" sz="1200" dirty="0">
                <a:solidFill>
                  <a:schemeClr val="tx1"/>
                </a:solidFill>
                <a:latin typeface="Meiryo UI" panose="020B0604030504040204" pitchFamily="50" charset="-128"/>
                <a:ea typeface="Meiryo UI" panose="020B0604030504040204" pitchFamily="50" charset="-128"/>
              </a:rPr>
              <a:t>年～</a:t>
            </a:r>
            <a:r>
              <a:rPr kumimoji="1" lang="en-US" altLang="ja-JP" sz="1200" dirty="0">
                <a:solidFill>
                  <a:schemeClr val="tx1"/>
                </a:solidFill>
                <a:latin typeface="Meiryo UI" panose="020B0604030504040204" pitchFamily="50" charset="-128"/>
                <a:ea typeface="Meiryo UI" panose="020B0604030504040204" pitchFamily="50" charset="-128"/>
              </a:rPr>
              <a:t>63</a:t>
            </a:r>
            <a:r>
              <a:rPr kumimoji="1" lang="ja-JP" altLang="en-US" sz="1200" dirty="0">
                <a:solidFill>
                  <a:schemeClr val="tx1"/>
                </a:solidFill>
                <a:latin typeface="Meiryo UI" panose="020B0604030504040204" pitchFamily="50" charset="-128"/>
                <a:ea typeface="Meiryo UI" panose="020B0604030504040204" pitchFamily="50" charset="-128"/>
              </a:rPr>
              <a:t>年）</a:t>
            </a:r>
            <a:endParaRPr kumimoji="1" lang="en-US" altLang="ja-JP" sz="1200" dirty="0">
              <a:solidFill>
                <a:schemeClr val="tx1"/>
              </a:solidFill>
              <a:latin typeface="Meiryo UI" panose="020B0604030504040204" pitchFamily="50" charset="-128"/>
              <a:ea typeface="Meiryo UI" panose="020B0604030504040204" pitchFamily="50" charset="-128"/>
            </a:endParaRPr>
          </a:p>
          <a:p>
            <a:pPr algn="ctr"/>
            <a:r>
              <a:rPr kumimoji="1" lang="en-US" altLang="ja-JP" sz="1200" b="1" dirty="0">
                <a:solidFill>
                  <a:schemeClr val="tx1"/>
                </a:solidFill>
                <a:latin typeface="Meiryo UI" panose="020B0604030504040204" pitchFamily="50" charset="-128"/>
                <a:ea typeface="Meiryo UI" panose="020B0604030504040204" pitchFamily="50" charset="-128"/>
              </a:rPr>
              <a:t>1.8</a:t>
            </a:r>
            <a:r>
              <a:rPr kumimoji="1" lang="ja-JP" altLang="en-US" sz="1200" b="1" dirty="0">
                <a:solidFill>
                  <a:schemeClr val="tx1"/>
                </a:solidFill>
                <a:latin typeface="Meiryo UI" panose="020B0604030504040204" pitchFamily="50" charset="-128"/>
                <a:ea typeface="Meiryo UI" panose="020B0604030504040204" pitchFamily="50" charset="-128"/>
              </a:rPr>
              <a:t>～</a:t>
            </a:r>
            <a:r>
              <a:rPr kumimoji="1" lang="en-US" altLang="ja-JP" sz="1200" b="1" dirty="0">
                <a:solidFill>
                  <a:schemeClr val="tx1"/>
                </a:solidFill>
                <a:latin typeface="Meiryo UI" panose="020B0604030504040204" pitchFamily="50" charset="-128"/>
                <a:ea typeface="Meiryo UI" panose="020B0604030504040204" pitchFamily="50" charset="-128"/>
              </a:rPr>
              <a:t>2.4×10</a:t>
            </a:r>
            <a:r>
              <a:rPr kumimoji="1" lang="en-US" altLang="ja-JP" sz="1200" b="1" baseline="30000" dirty="0">
                <a:solidFill>
                  <a:schemeClr val="tx1"/>
                </a:solidFill>
                <a:latin typeface="Meiryo UI" panose="020B0604030504040204" pitchFamily="50" charset="-128"/>
                <a:ea typeface="Meiryo UI" panose="020B0604030504040204" pitchFamily="50" charset="-128"/>
              </a:rPr>
              <a:t>20</a:t>
            </a:r>
            <a:r>
              <a:rPr kumimoji="1" lang="en-US" altLang="ja-JP" sz="1200" b="1" dirty="0">
                <a:solidFill>
                  <a:schemeClr val="tx1"/>
                </a:solidFill>
                <a:latin typeface="Meiryo UI" panose="020B0604030504040204" pitchFamily="50" charset="-128"/>
                <a:ea typeface="Meiryo UI" panose="020B0604030504040204" pitchFamily="50" charset="-128"/>
              </a:rPr>
              <a:t> Bq </a:t>
            </a:r>
            <a:r>
              <a:rPr kumimoji="1" lang="ja-JP" altLang="en-US" sz="1200" b="1" dirty="0">
                <a:solidFill>
                  <a:schemeClr val="tx1"/>
                </a:solidFill>
                <a:latin typeface="Meiryo UI" panose="020B0604030504040204" pitchFamily="50" charset="-128"/>
                <a:ea typeface="Meiryo UI" panose="020B0604030504040204" pitchFamily="50" charset="-128"/>
              </a:rPr>
              <a:t>程度</a:t>
            </a:r>
          </a:p>
        </p:txBody>
      </p:sp>
      <p:cxnSp>
        <p:nvCxnSpPr>
          <p:cNvPr id="598" name="直線矢印コネクタ 597">
            <a:extLst>
              <a:ext uri="{FF2B5EF4-FFF2-40B4-BE49-F238E27FC236}">
                <a16:creationId xmlns:a16="http://schemas.microsoft.com/office/drawing/2014/main" id="{5361A33C-067F-405D-B55F-E349B6F43C4F}"/>
              </a:ext>
            </a:extLst>
          </p:cNvPr>
          <p:cNvCxnSpPr/>
          <p:nvPr/>
        </p:nvCxnSpPr>
        <p:spPr>
          <a:xfrm>
            <a:off x="2659002" y="3739801"/>
            <a:ext cx="0" cy="252000"/>
          </a:xfrm>
          <a:prstGeom prst="straightConnector1">
            <a:avLst/>
          </a:prstGeom>
          <a:ln w="28575">
            <a:solidFill>
              <a:schemeClr val="tx1">
                <a:lumMod val="50000"/>
                <a:lumOff val="50000"/>
              </a:schemeClr>
            </a:solidFill>
            <a:prstDash val="sysDot"/>
            <a:tailEnd type="triangle"/>
          </a:ln>
        </p:spPr>
        <p:style>
          <a:lnRef idx="1">
            <a:schemeClr val="accent1"/>
          </a:lnRef>
          <a:fillRef idx="0">
            <a:schemeClr val="accent1"/>
          </a:fillRef>
          <a:effectRef idx="0">
            <a:schemeClr val="accent1"/>
          </a:effectRef>
          <a:fontRef idx="minor">
            <a:schemeClr val="tx1"/>
          </a:fontRef>
        </p:style>
      </p:cxnSp>
      <p:sp>
        <p:nvSpPr>
          <p:cNvPr id="599" name="正方形/長方形 598">
            <a:extLst>
              <a:ext uri="{FF2B5EF4-FFF2-40B4-BE49-F238E27FC236}">
                <a16:creationId xmlns:a16="http://schemas.microsoft.com/office/drawing/2014/main" id="{D7FBF601-758C-4443-8700-A1B8F2EF5388}"/>
              </a:ext>
            </a:extLst>
          </p:cNvPr>
          <p:cNvSpPr/>
          <p:nvPr/>
        </p:nvSpPr>
        <p:spPr>
          <a:xfrm>
            <a:off x="289860" y="3295871"/>
            <a:ext cx="1660995" cy="564771"/>
          </a:xfrm>
          <a:prstGeom prst="rect">
            <a:avLst/>
          </a:prstGeom>
          <a:solidFill>
            <a:schemeClr val="accent4">
              <a:lumMod val="40000"/>
              <a:lumOff val="6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200" dirty="0">
                <a:solidFill>
                  <a:schemeClr val="tx1"/>
                </a:solidFill>
                <a:latin typeface="Meiryo UI" panose="020B0604030504040204" pitchFamily="50" charset="-128"/>
                <a:ea typeface="Meiryo UI" panose="020B0604030504040204" pitchFamily="50" charset="-128"/>
              </a:rPr>
              <a:t>宇宙線による生成</a:t>
            </a:r>
            <a:endParaRPr kumimoji="1" lang="en-US" altLang="ja-JP" sz="1200" dirty="0">
              <a:solidFill>
                <a:schemeClr val="tx1"/>
              </a:solidFill>
              <a:latin typeface="Meiryo UI" panose="020B0604030504040204" pitchFamily="50" charset="-128"/>
              <a:ea typeface="Meiryo UI" panose="020B0604030504040204" pitchFamily="50" charset="-128"/>
            </a:endParaRPr>
          </a:p>
          <a:p>
            <a:pPr algn="ctr"/>
            <a:r>
              <a:rPr kumimoji="1" lang="en-US" altLang="ja-JP" sz="1200" b="1" dirty="0">
                <a:solidFill>
                  <a:schemeClr val="tx1"/>
                </a:solidFill>
                <a:latin typeface="Meiryo UI" panose="020B0604030504040204" pitchFamily="50" charset="-128"/>
                <a:ea typeface="Meiryo UI" panose="020B0604030504040204" pitchFamily="50" charset="-128"/>
              </a:rPr>
              <a:t>7×10</a:t>
            </a:r>
            <a:r>
              <a:rPr kumimoji="1" lang="en-US" altLang="ja-JP" sz="1200" b="1" baseline="30000" dirty="0">
                <a:solidFill>
                  <a:schemeClr val="tx1"/>
                </a:solidFill>
                <a:latin typeface="Meiryo UI" panose="020B0604030504040204" pitchFamily="50" charset="-128"/>
                <a:ea typeface="Meiryo UI" panose="020B0604030504040204" pitchFamily="50" charset="-128"/>
              </a:rPr>
              <a:t>16</a:t>
            </a:r>
            <a:r>
              <a:rPr kumimoji="1" lang="en-US" altLang="ja-JP" sz="1200" b="1" dirty="0">
                <a:solidFill>
                  <a:schemeClr val="tx1"/>
                </a:solidFill>
                <a:latin typeface="Meiryo UI" panose="020B0604030504040204" pitchFamily="50" charset="-128"/>
                <a:ea typeface="Meiryo UI" panose="020B0604030504040204" pitchFamily="50" charset="-128"/>
              </a:rPr>
              <a:t> Bq/y </a:t>
            </a:r>
            <a:r>
              <a:rPr kumimoji="1" lang="ja-JP" altLang="en-US" sz="1200" b="1" dirty="0">
                <a:solidFill>
                  <a:schemeClr val="tx1"/>
                </a:solidFill>
                <a:latin typeface="Meiryo UI" panose="020B0604030504040204" pitchFamily="50" charset="-128"/>
                <a:ea typeface="Meiryo UI" panose="020B0604030504040204" pitchFamily="50" charset="-128"/>
              </a:rPr>
              <a:t>程度</a:t>
            </a:r>
          </a:p>
        </p:txBody>
      </p:sp>
      <p:sp>
        <p:nvSpPr>
          <p:cNvPr id="600" name="正方形/長方形 599">
            <a:extLst>
              <a:ext uri="{FF2B5EF4-FFF2-40B4-BE49-F238E27FC236}">
                <a16:creationId xmlns:a16="http://schemas.microsoft.com/office/drawing/2014/main" id="{91DEA1FA-FB70-4586-AF3E-62F90475C555}"/>
              </a:ext>
            </a:extLst>
          </p:cNvPr>
          <p:cNvSpPr/>
          <p:nvPr/>
        </p:nvSpPr>
        <p:spPr>
          <a:xfrm>
            <a:off x="794914" y="5681169"/>
            <a:ext cx="1003629" cy="207884"/>
          </a:xfrm>
          <a:prstGeom prst="rect">
            <a:avLst/>
          </a:prstGeom>
          <a:solidFill>
            <a:schemeClr val="accent4">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050" dirty="0">
                <a:solidFill>
                  <a:schemeClr val="tx1"/>
                </a:solidFill>
                <a:latin typeface="Meiryo UI" panose="020B0604030504040204" pitchFamily="50" charset="-128"/>
                <a:ea typeface="Meiryo UI" panose="020B0604030504040204" pitchFamily="50" charset="-128"/>
              </a:rPr>
              <a:t>地殻での生成</a:t>
            </a:r>
          </a:p>
        </p:txBody>
      </p:sp>
      <p:sp>
        <p:nvSpPr>
          <p:cNvPr id="601" name="正方形/長方形 600">
            <a:extLst>
              <a:ext uri="{FF2B5EF4-FFF2-40B4-BE49-F238E27FC236}">
                <a16:creationId xmlns:a16="http://schemas.microsoft.com/office/drawing/2014/main" id="{DD2C7906-A141-4F75-9187-0DAA61C4EFF5}"/>
              </a:ext>
            </a:extLst>
          </p:cNvPr>
          <p:cNvSpPr/>
          <p:nvPr/>
        </p:nvSpPr>
        <p:spPr>
          <a:xfrm>
            <a:off x="3108480" y="5514860"/>
            <a:ext cx="1073685" cy="207884"/>
          </a:xfrm>
          <a:prstGeom prst="rect">
            <a:avLst/>
          </a:prstGeom>
          <a:solidFill>
            <a:schemeClr val="accent4">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050" dirty="0">
                <a:solidFill>
                  <a:schemeClr val="tx1"/>
                </a:solidFill>
                <a:latin typeface="Meiryo UI" panose="020B0604030504040204" pitchFamily="50" charset="-128"/>
                <a:ea typeface="Meiryo UI" panose="020B0604030504040204" pitchFamily="50" charset="-128"/>
              </a:rPr>
              <a:t>原子力施設</a:t>
            </a:r>
          </a:p>
        </p:txBody>
      </p:sp>
      <p:cxnSp>
        <p:nvCxnSpPr>
          <p:cNvPr id="602" name="直線矢印コネクタ 601">
            <a:extLst>
              <a:ext uri="{FF2B5EF4-FFF2-40B4-BE49-F238E27FC236}">
                <a16:creationId xmlns:a16="http://schemas.microsoft.com/office/drawing/2014/main" id="{6DD18E2D-06A9-40FB-8CB0-F1B8C777FAD9}"/>
              </a:ext>
            </a:extLst>
          </p:cNvPr>
          <p:cNvCxnSpPr>
            <a:cxnSpLocks/>
          </p:cNvCxnSpPr>
          <p:nvPr/>
        </p:nvCxnSpPr>
        <p:spPr>
          <a:xfrm flipV="1">
            <a:off x="1361109" y="4741712"/>
            <a:ext cx="479082" cy="681165"/>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605" name="直線矢印コネクタ 604">
            <a:extLst>
              <a:ext uri="{FF2B5EF4-FFF2-40B4-BE49-F238E27FC236}">
                <a16:creationId xmlns:a16="http://schemas.microsoft.com/office/drawing/2014/main" id="{F0BBDC5A-ED24-4024-8825-B3B4F2937008}"/>
              </a:ext>
            </a:extLst>
          </p:cNvPr>
          <p:cNvCxnSpPr>
            <a:cxnSpLocks/>
          </p:cNvCxnSpPr>
          <p:nvPr/>
        </p:nvCxnSpPr>
        <p:spPr>
          <a:xfrm flipV="1">
            <a:off x="2379239" y="4740538"/>
            <a:ext cx="119220" cy="550291"/>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608" name="直線矢印コネクタ 607">
            <a:extLst>
              <a:ext uri="{FF2B5EF4-FFF2-40B4-BE49-F238E27FC236}">
                <a16:creationId xmlns:a16="http://schemas.microsoft.com/office/drawing/2014/main" id="{B59715FF-C23A-4E69-AE04-01B0C8405D26}"/>
              </a:ext>
            </a:extLst>
          </p:cNvPr>
          <p:cNvCxnSpPr>
            <a:cxnSpLocks/>
          </p:cNvCxnSpPr>
          <p:nvPr/>
        </p:nvCxnSpPr>
        <p:spPr>
          <a:xfrm flipH="1" flipV="1">
            <a:off x="3084949" y="4733106"/>
            <a:ext cx="357641" cy="508610"/>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612" name="コネクタ: カギ線 611">
            <a:extLst>
              <a:ext uri="{FF2B5EF4-FFF2-40B4-BE49-F238E27FC236}">
                <a16:creationId xmlns:a16="http://schemas.microsoft.com/office/drawing/2014/main" id="{60AA90A4-2400-4319-BF82-125ED715948D}"/>
              </a:ext>
            </a:extLst>
          </p:cNvPr>
          <p:cNvCxnSpPr/>
          <p:nvPr/>
        </p:nvCxnSpPr>
        <p:spPr>
          <a:xfrm>
            <a:off x="912594" y="3966339"/>
            <a:ext cx="552450" cy="302795"/>
          </a:xfrm>
          <a:prstGeom prst="bentConnector3">
            <a:avLst>
              <a:gd name="adj1" fmla="val 575"/>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614" name="テキスト ボックス 613">
            <a:extLst>
              <a:ext uri="{FF2B5EF4-FFF2-40B4-BE49-F238E27FC236}">
                <a16:creationId xmlns:a16="http://schemas.microsoft.com/office/drawing/2014/main" id="{382475A5-1F38-4428-A9A4-AB288ABEA1E5}"/>
              </a:ext>
            </a:extLst>
          </p:cNvPr>
          <p:cNvSpPr txBox="1"/>
          <p:nvPr/>
        </p:nvSpPr>
        <p:spPr>
          <a:xfrm>
            <a:off x="586302" y="5944002"/>
            <a:ext cx="4246065" cy="307777"/>
          </a:xfrm>
          <a:prstGeom prst="rect">
            <a:avLst/>
          </a:prstGeom>
          <a:noFill/>
        </p:spPr>
        <p:txBody>
          <a:bodyPr wrap="square" rtlCol="0">
            <a:spAutoFit/>
          </a:bodyPr>
          <a:lstStyle/>
          <a:p>
            <a:pPr algn="ctr"/>
            <a:r>
              <a:rPr kumimoji="1" lang="ja-JP" altLang="en-US" sz="1400" b="1" dirty="0">
                <a:latin typeface="Meiryo UI" panose="020B0604030504040204" pitchFamily="50" charset="-128"/>
                <a:ea typeface="Meiryo UI" panose="020B0604030504040204" pitchFamily="50" charset="-128"/>
              </a:rPr>
              <a:t>図　トリチウム生成量・存在量</a:t>
            </a:r>
          </a:p>
        </p:txBody>
      </p:sp>
      <p:sp>
        <p:nvSpPr>
          <p:cNvPr id="615" name="テキスト ボックス 614">
            <a:extLst>
              <a:ext uri="{FF2B5EF4-FFF2-40B4-BE49-F238E27FC236}">
                <a16:creationId xmlns:a16="http://schemas.microsoft.com/office/drawing/2014/main" id="{52E5EB20-AE3A-41E8-9903-90CF9E16FD72}"/>
              </a:ext>
            </a:extLst>
          </p:cNvPr>
          <p:cNvSpPr txBox="1"/>
          <p:nvPr/>
        </p:nvSpPr>
        <p:spPr>
          <a:xfrm>
            <a:off x="5410451" y="5920412"/>
            <a:ext cx="3383688" cy="307777"/>
          </a:xfrm>
          <a:prstGeom prst="rect">
            <a:avLst/>
          </a:prstGeom>
          <a:noFill/>
        </p:spPr>
        <p:txBody>
          <a:bodyPr wrap="square" rtlCol="0">
            <a:spAutoFit/>
          </a:bodyPr>
          <a:lstStyle/>
          <a:p>
            <a:pPr algn="ctr"/>
            <a:r>
              <a:rPr kumimoji="1" lang="ja-JP" altLang="en-US" sz="1400" b="1" dirty="0">
                <a:latin typeface="Meiryo UI" panose="020B0604030504040204" pitchFamily="50" charset="-128"/>
                <a:ea typeface="Meiryo UI" panose="020B0604030504040204" pitchFamily="50" charset="-128"/>
              </a:rPr>
              <a:t>図　人体中に含まれる放射性核種の量</a:t>
            </a:r>
          </a:p>
        </p:txBody>
      </p:sp>
      <p:sp>
        <p:nvSpPr>
          <p:cNvPr id="616" name="正方形/長方形 615">
            <a:extLst>
              <a:ext uri="{FF2B5EF4-FFF2-40B4-BE49-F238E27FC236}">
                <a16:creationId xmlns:a16="http://schemas.microsoft.com/office/drawing/2014/main" id="{74736F42-55C8-45E7-B75E-5E96740DB904}"/>
              </a:ext>
            </a:extLst>
          </p:cNvPr>
          <p:cNvSpPr/>
          <p:nvPr/>
        </p:nvSpPr>
        <p:spPr>
          <a:xfrm>
            <a:off x="4340868" y="4994039"/>
            <a:ext cx="1079195" cy="407905"/>
          </a:xfrm>
          <a:prstGeom prst="rect">
            <a:avLst/>
          </a:prstGeom>
          <a:solidFill>
            <a:schemeClr val="accent1">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200" dirty="0">
                <a:solidFill>
                  <a:schemeClr val="tx1"/>
                </a:solidFill>
                <a:latin typeface="Meiryo UI" panose="020B0604030504040204" pitchFamily="50" charset="-128"/>
                <a:ea typeface="Meiryo UI" panose="020B0604030504040204" pitchFamily="50" charset="-128"/>
              </a:rPr>
              <a:t>海中濃度：</a:t>
            </a:r>
            <a:endParaRPr kumimoji="1" lang="en-US" altLang="ja-JP" sz="1200" dirty="0">
              <a:solidFill>
                <a:schemeClr val="tx1"/>
              </a:solidFill>
              <a:latin typeface="Meiryo UI" panose="020B0604030504040204" pitchFamily="50" charset="-128"/>
              <a:ea typeface="Meiryo UI" panose="020B0604030504040204" pitchFamily="50" charset="-128"/>
            </a:endParaRPr>
          </a:p>
          <a:p>
            <a:pPr algn="ctr"/>
            <a:r>
              <a:rPr kumimoji="1" lang="en-US" altLang="ja-JP" sz="1200" dirty="0">
                <a:solidFill>
                  <a:schemeClr val="tx1"/>
                </a:solidFill>
                <a:latin typeface="Meiryo UI" panose="020B0604030504040204" pitchFamily="50" charset="-128"/>
                <a:ea typeface="Meiryo UI" panose="020B0604030504040204" pitchFamily="50" charset="-128"/>
              </a:rPr>
              <a:t>1 Bq/l </a:t>
            </a:r>
            <a:r>
              <a:rPr kumimoji="1" lang="ja-JP" altLang="en-US" sz="1200" dirty="0">
                <a:solidFill>
                  <a:schemeClr val="tx1"/>
                </a:solidFill>
                <a:latin typeface="Meiryo UI" panose="020B0604030504040204" pitchFamily="50" charset="-128"/>
                <a:ea typeface="Meiryo UI" panose="020B0604030504040204" pitchFamily="50" charset="-128"/>
              </a:rPr>
              <a:t>程度</a:t>
            </a:r>
          </a:p>
        </p:txBody>
      </p:sp>
      <p:sp>
        <p:nvSpPr>
          <p:cNvPr id="622" name="楕円 621">
            <a:extLst>
              <a:ext uri="{FF2B5EF4-FFF2-40B4-BE49-F238E27FC236}">
                <a16:creationId xmlns:a16="http://schemas.microsoft.com/office/drawing/2014/main" id="{EDE75140-F9F2-4873-A1DB-09F69F8D0DB1}"/>
              </a:ext>
            </a:extLst>
          </p:cNvPr>
          <p:cNvSpPr/>
          <p:nvPr/>
        </p:nvSpPr>
        <p:spPr>
          <a:xfrm rot="935584">
            <a:off x="4387198" y="5498481"/>
            <a:ext cx="822890" cy="207884"/>
          </a:xfrm>
          <a:prstGeom prst="ellipse">
            <a:avLst/>
          </a:prstGeom>
          <a:pattFill prst="wave">
            <a:fgClr>
              <a:srgbClr val="0070C0"/>
            </a:fgClr>
            <a:bgClr>
              <a:schemeClr val="bg1"/>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71890610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81C1CDA-8276-4784-9AC2-BD48DDA03E3D}"/>
              </a:ext>
            </a:extLst>
          </p:cNvPr>
          <p:cNvSpPr>
            <a:spLocks noGrp="1"/>
          </p:cNvSpPr>
          <p:nvPr>
            <p:ph type="title"/>
          </p:nvPr>
        </p:nvSpPr>
        <p:spPr>
          <a:xfrm>
            <a:off x="388416" y="2694650"/>
            <a:ext cx="8755583" cy="718166"/>
          </a:xfrm>
        </p:spPr>
        <p:txBody>
          <a:bodyPr>
            <a:noAutofit/>
          </a:bodyPr>
          <a:lstStyle/>
          <a:p>
            <a:r>
              <a:rPr lang="ja-JP" altLang="en-US" sz="2800" dirty="0">
                <a:latin typeface="Meiryo UI" panose="020B0604030504040204" pitchFamily="50" charset="-128"/>
                <a:ea typeface="Meiryo UI" panose="020B0604030504040204" pitchFamily="50" charset="-128"/>
              </a:rPr>
              <a:t>２</a:t>
            </a:r>
            <a:r>
              <a:rPr kumimoji="1" lang="en-US" altLang="ja-JP" sz="2800" dirty="0">
                <a:latin typeface="Meiryo UI" panose="020B0604030504040204" pitchFamily="50" charset="-128"/>
                <a:ea typeface="Meiryo UI" panose="020B0604030504040204" pitchFamily="50" charset="-128"/>
              </a:rPr>
              <a:t>.</a:t>
            </a:r>
            <a:r>
              <a:rPr lang="ja-JP" altLang="en-US" sz="2800" dirty="0">
                <a:latin typeface="Meiryo UI" panose="020B0604030504040204" pitchFamily="50" charset="-128"/>
                <a:ea typeface="Meiryo UI" panose="020B0604030504040204" pitchFamily="50" charset="-128"/>
              </a:rPr>
              <a:t>原子力発電所におけるトリチウムの生成と取扱い</a:t>
            </a:r>
            <a:endParaRPr kumimoji="1" lang="ja-JP" altLang="en-US" sz="2800" dirty="0">
              <a:latin typeface="Meiryo UI" panose="020B0604030504040204" pitchFamily="50" charset="-128"/>
              <a:ea typeface="Meiryo UI" panose="020B0604030504040204" pitchFamily="50" charset="-128"/>
            </a:endParaRPr>
          </a:p>
        </p:txBody>
      </p:sp>
      <p:sp>
        <p:nvSpPr>
          <p:cNvPr id="3" name="テキスト プレースホルダー 2">
            <a:extLst>
              <a:ext uri="{FF2B5EF4-FFF2-40B4-BE49-F238E27FC236}">
                <a16:creationId xmlns:a16="http://schemas.microsoft.com/office/drawing/2014/main" id="{41563003-F42B-4521-B0AB-1126190878AD}"/>
              </a:ext>
            </a:extLst>
          </p:cNvPr>
          <p:cNvSpPr>
            <a:spLocks noGrp="1"/>
          </p:cNvSpPr>
          <p:nvPr>
            <p:ph type="body" idx="1"/>
          </p:nvPr>
        </p:nvSpPr>
        <p:spPr/>
        <p:txBody>
          <a:bodyPr>
            <a:normAutofit fontScale="92500" lnSpcReduction="10000"/>
          </a:bodyPr>
          <a:lstStyle/>
          <a:p>
            <a:endParaRPr kumimoji="1" lang="ja-JP" altLang="en-US">
              <a:latin typeface="Meiryo UI" panose="020B0604030504040204" pitchFamily="50" charset="-128"/>
              <a:ea typeface="Meiryo UI" panose="020B0604030504040204" pitchFamily="50" charset="-128"/>
            </a:endParaRPr>
          </a:p>
        </p:txBody>
      </p:sp>
      <p:sp>
        <p:nvSpPr>
          <p:cNvPr id="4" name="スライド番号プレースホルダー 3">
            <a:extLst>
              <a:ext uri="{FF2B5EF4-FFF2-40B4-BE49-F238E27FC236}">
                <a16:creationId xmlns:a16="http://schemas.microsoft.com/office/drawing/2014/main" id="{692C98DF-7090-4830-97C2-E14FA39BA866}"/>
              </a:ext>
            </a:extLst>
          </p:cNvPr>
          <p:cNvSpPr>
            <a:spLocks noGrp="1"/>
          </p:cNvSpPr>
          <p:nvPr>
            <p:ph type="sldNum" sz="quarter" idx="12"/>
          </p:nvPr>
        </p:nvSpPr>
        <p:spPr/>
        <p:txBody>
          <a:bodyPr/>
          <a:lstStyle/>
          <a:p>
            <a:fld id="{787F0561-F29F-4014-88F6-9EE3D1B23701}" type="slidenum">
              <a:rPr kumimoji="1" lang="ja-JP" altLang="en-US" smtClean="0">
                <a:latin typeface="Meiryo UI" panose="020B0604030504040204" pitchFamily="50" charset="-128"/>
                <a:ea typeface="Meiryo UI" panose="020B0604030504040204" pitchFamily="50" charset="-128"/>
              </a:rPr>
              <a:pPr/>
              <a:t>7</a:t>
            </a:fld>
            <a:endParaRPr kumimoji="1" lang="ja-JP" altLang="en-US">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57097178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正方形/長方形 7">
            <a:extLst>
              <a:ext uri="{FF2B5EF4-FFF2-40B4-BE49-F238E27FC236}">
                <a16:creationId xmlns:a16="http://schemas.microsoft.com/office/drawing/2014/main" id="{4E2A6ACA-7E58-416B-AE00-7E5251190FF5}"/>
              </a:ext>
            </a:extLst>
          </p:cNvPr>
          <p:cNvSpPr/>
          <p:nvPr/>
        </p:nvSpPr>
        <p:spPr>
          <a:xfrm>
            <a:off x="328515" y="3275077"/>
            <a:ext cx="3018692" cy="2371082"/>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eiryo UI" panose="020B0604030504040204" pitchFamily="50" charset="-128"/>
              <a:ea typeface="Meiryo UI" panose="020B0604030504040204" pitchFamily="50" charset="-128"/>
            </a:endParaRPr>
          </a:p>
        </p:txBody>
      </p:sp>
      <p:sp>
        <p:nvSpPr>
          <p:cNvPr id="2" name="タイトル 1">
            <a:extLst>
              <a:ext uri="{FF2B5EF4-FFF2-40B4-BE49-F238E27FC236}">
                <a16:creationId xmlns:a16="http://schemas.microsoft.com/office/drawing/2014/main" id="{58D20457-6617-4431-9136-64674BE6E1A3}"/>
              </a:ext>
            </a:extLst>
          </p:cNvPr>
          <p:cNvSpPr>
            <a:spLocks noGrp="1"/>
          </p:cNvSpPr>
          <p:nvPr>
            <p:ph type="title"/>
          </p:nvPr>
        </p:nvSpPr>
        <p:spPr/>
        <p:txBody>
          <a:bodyPr/>
          <a:lstStyle/>
          <a:p>
            <a:r>
              <a:rPr kumimoji="1" lang="en-US" altLang="ja-JP" dirty="0"/>
              <a:t>2.1 </a:t>
            </a:r>
            <a:r>
              <a:rPr kumimoji="1" lang="ja-JP" altLang="en-US" dirty="0"/>
              <a:t>原子力発電所におけるトリチウムの生成理由</a:t>
            </a:r>
          </a:p>
        </p:txBody>
      </p:sp>
      <p:sp>
        <p:nvSpPr>
          <p:cNvPr id="4" name="正方形/長方形 3">
            <a:extLst>
              <a:ext uri="{FF2B5EF4-FFF2-40B4-BE49-F238E27FC236}">
                <a16:creationId xmlns:a16="http://schemas.microsoft.com/office/drawing/2014/main" id="{271F3960-E06B-4544-9BF6-974CD2039EBE}"/>
              </a:ext>
            </a:extLst>
          </p:cNvPr>
          <p:cNvSpPr/>
          <p:nvPr/>
        </p:nvSpPr>
        <p:spPr>
          <a:xfrm>
            <a:off x="370936" y="1175814"/>
            <a:ext cx="8402128" cy="1749105"/>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buFont typeface="Wingdings" panose="05000000000000000000" pitchFamily="2" charset="2"/>
              <a:buChar char="l"/>
            </a:pPr>
            <a:r>
              <a:rPr kumimoji="1" lang="en-US" altLang="ja-JP" dirty="0">
                <a:solidFill>
                  <a:schemeClr val="tx1"/>
                </a:solidFill>
                <a:latin typeface="Meiryo UI" panose="020B0604030504040204" pitchFamily="50" charset="-128"/>
                <a:ea typeface="Meiryo UI" panose="020B0604030504040204" pitchFamily="50" charset="-128"/>
              </a:rPr>
              <a:t>BWR</a:t>
            </a:r>
            <a:r>
              <a:rPr kumimoji="1" lang="ja-JP" altLang="ja-JP" dirty="0">
                <a:solidFill>
                  <a:schemeClr val="tx1"/>
                </a:solidFill>
                <a:latin typeface="Meiryo UI" panose="020B0604030504040204" pitchFamily="50" charset="-128"/>
                <a:ea typeface="Meiryo UI" panose="020B0604030504040204" pitchFamily="50" charset="-128"/>
              </a:rPr>
              <a:t>（</a:t>
            </a:r>
            <a:r>
              <a:rPr kumimoji="1" lang="ja-JP" altLang="en-US" dirty="0">
                <a:solidFill>
                  <a:schemeClr val="tx1"/>
                </a:solidFill>
                <a:latin typeface="Meiryo UI" panose="020B0604030504040204" pitchFamily="50" charset="-128"/>
                <a:ea typeface="Meiryo UI" panose="020B0604030504040204" pitchFamily="50" charset="-128"/>
              </a:rPr>
              <a:t>福島第一原子力発電所</a:t>
            </a:r>
            <a:r>
              <a:rPr kumimoji="1" lang="ja-JP" altLang="ja-JP" dirty="0">
                <a:solidFill>
                  <a:schemeClr val="tx1"/>
                </a:solidFill>
                <a:latin typeface="Meiryo UI" panose="020B0604030504040204" pitchFamily="50" charset="-128"/>
                <a:ea typeface="Meiryo UI" panose="020B0604030504040204" pitchFamily="50" charset="-128"/>
              </a:rPr>
              <a:t>と同じ炉型）におけるトリチウムの生成要因は以下の</a:t>
            </a:r>
            <a:r>
              <a:rPr kumimoji="1" lang="en-US" altLang="ja-JP" dirty="0">
                <a:solidFill>
                  <a:schemeClr val="tx1"/>
                </a:solidFill>
                <a:latin typeface="Meiryo UI" panose="020B0604030504040204" pitchFamily="50" charset="-128"/>
                <a:ea typeface="Meiryo UI" panose="020B0604030504040204" pitchFamily="50" charset="-128"/>
              </a:rPr>
              <a:t>3</a:t>
            </a:r>
            <a:r>
              <a:rPr kumimoji="1" lang="ja-JP" altLang="ja-JP" dirty="0">
                <a:solidFill>
                  <a:schemeClr val="tx1"/>
                </a:solidFill>
                <a:latin typeface="Meiryo UI" panose="020B0604030504040204" pitchFamily="50" charset="-128"/>
                <a:ea typeface="Meiryo UI" panose="020B0604030504040204" pitchFamily="50" charset="-128"/>
              </a:rPr>
              <a:t>つ。</a:t>
            </a:r>
            <a:endParaRPr kumimoji="1" lang="en-US" altLang="ja-JP" dirty="0">
              <a:solidFill>
                <a:schemeClr val="tx1"/>
              </a:solidFill>
              <a:latin typeface="Meiryo UI" panose="020B0604030504040204" pitchFamily="50" charset="-128"/>
              <a:ea typeface="Meiryo UI" panose="020B0604030504040204" pitchFamily="50" charset="-128"/>
            </a:endParaRPr>
          </a:p>
          <a:p>
            <a:pPr marL="800100" lvl="1" indent="-342900">
              <a:buFont typeface="+mj-ea"/>
              <a:buAutoNum type="circleNumDbPlain"/>
            </a:pPr>
            <a:r>
              <a:rPr kumimoji="1" lang="ja-JP" altLang="ja-JP" dirty="0">
                <a:solidFill>
                  <a:schemeClr val="tx1"/>
                </a:solidFill>
                <a:latin typeface="Meiryo UI" panose="020B0604030504040204" pitchFamily="50" charset="-128"/>
                <a:ea typeface="Meiryo UI" panose="020B0604030504040204" pitchFamily="50" charset="-128"/>
              </a:rPr>
              <a:t>燃料の三体核分裂（ウランが核分裂により</a:t>
            </a:r>
            <a:r>
              <a:rPr kumimoji="1" lang="en-US" altLang="ja-JP" dirty="0">
                <a:solidFill>
                  <a:schemeClr val="tx1"/>
                </a:solidFill>
                <a:latin typeface="Meiryo UI" panose="020B0604030504040204" pitchFamily="50" charset="-128"/>
                <a:ea typeface="Meiryo UI" panose="020B0604030504040204" pitchFamily="50" charset="-128"/>
              </a:rPr>
              <a:t>3</a:t>
            </a:r>
            <a:r>
              <a:rPr kumimoji="1" lang="ja-JP" altLang="ja-JP" dirty="0" err="1">
                <a:solidFill>
                  <a:schemeClr val="tx1"/>
                </a:solidFill>
                <a:latin typeface="Meiryo UI" panose="020B0604030504040204" pitchFamily="50" charset="-128"/>
                <a:ea typeface="Meiryo UI" panose="020B0604030504040204" pitchFamily="50" charset="-128"/>
              </a:rPr>
              <a:t>つの</a:t>
            </a:r>
            <a:r>
              <a:rPr kumimoji="1" lang="ja-JP" altLang="ja-JP" dirty="0">
                <a:solidFill>
                  <a:schemeClr val="tx1"/>
                </a:solidFill>
                <a:latin typeface="Meiryo UI" panose="020B0604030504040204" pitchFamily="50" charset="-128"/>
                <a:ea typeface="Meiryo UI" panose="020B0604030504040204" pitchFamily="50" charset="-128"/>
              </a:rPr>
              <a:t>破片に割れる反応）による生成</a:t>
            </a:r>
            <a:endParaRPr kumimoji="1" lang="en-US" altLang="ja-JP" dirty="0">
              <a:solidFill>
                <a:schemeClr val="tx1"/>
              </a:solidFill>
              <a:latin typeface="Meiryo UI" panose="020B0604030504040204" pitchFamily="50" charset="-128"/>
              <a:ea typeface="Meiryo UI" panose="020B0604030504040204" pitchFamily="50" charset="-128"/>
            </a:endParaRPr>
          </a:p>
          <a:p>
            <a:pPr marL="800100" lvl="1" indent="-342900">
              <a:buFont typeface="+mj-ea"/>
              <a:buAutoNum type="circleNumDbPlain"/>
            </a:pPr>
            <a:r>
              <a:rPr kumimoji="1" lang="ja-JP" altLang="ja-JP" dirty="0">
                <a:solidFill>
                  <a:schemeClr val="tx1"/>
                </a:solidFill>
                <a:latin typeface="Meiryo UI" panose="020B0604030504040204" pitchFamily="50" charset="-128"/>
                <a:ea typeface="Meiryo UI" panose="020B0604030504040204" pitchFamily="50" charset="-128"/>
              </a:rPr>
              <a:t>ボロンカーバイド（炭化ホウ素）制御棒に含まれるホウ素</a:t>
            </a:r>
            <a:r>
              <a:rPr kumimoji="1" lang="en-US" altLang="ja-JP" dirty="0">
                <a:solidFill>
                  <a:schemeClr val="tx1"/>
                </a:solidFill>
                <a:latin typeface="Meiryo UI" panose="020B0604030504040204" pitchFamily="50" charset="-128"/>
                <a:ea typeface="Meiryo UI" panose="020B0604030504040204" pitchFamily="50" charset="-128"/>
              </a:rPr>
              <a:t>-10</a:t>
            </a:r>
            <a:r>
              <a:rPr kumimoji="1" lang="ja-JP" altLang="ja-JP" dirty="0">
                <a:solidFill>
                  <a:schemeClr val="tx1"/>
                </a:solidFill>
                <a:latin typeface="Meiryo UI" panose="020B0604030504040204" pitchFamily="50" charset="-128"/>
                <a:ea typeface="Meiryo UI" panose="020B0604030504040204" pitchFamily="50" charset="-128"/>
              </a:rPr>
              <a:t>の中性子照射による生成</a:t>
            </a:r>
            <a:endParaRPr kumimoji="1" lang="en-US" altLang="ja-JP" dirty="0">
              <a:solidFill>
                <a:schemeClr val="tx1"/>
              </a:solidFill>
              <a:latin typeface="Meiryo UI" panose="020B0604030504040204" pitchFamily="50" charset="-128"/>
              <a:ea typeface="Meiryo UI" panose="020B0604030504040204" pitchFamily="50" charset="-128"/>
            </a:endParaRPr>
          </a:p>
          <a:p>
            <a:pPr marL="800100" lvl="1" indent="-342900">
              <a:buFont typeface="+mj-ea"/>
              <a:buAutoNum type="circleNumDbPlain"/>
            </a:pPr>
            <a:r>
              <a:rPr kumimoji="1" lang="ja-JP" altLang="ja-JP" dirty="0">
                <a:solidFill>
                  <a:schemeClr val="tx1"/>
                </a:solidFill>
                <a:latin typeface="Meiryo UI" panose="020B0604030504040204" pitchFamily="50" charset="-128"/>
                <a:ea typeface="Meiryo UI" panose="020B0604030504040204" pitchFamily="50" charset="-128"/>
              </a:rPr>
              <a:t>炉水の放射化（重水や不純物としてのリチウム等への中性子照射による生成）</a:t>
            </a:r>
          </a:p>
        </p:txBody>
      </p:sp>
      <p:sp>
        <p:nvSpPr>
          <p:cNvPr id="5" name="スライド番号プレースホルダー 4">
            <a:extLst>
              <a:ext uri="{FF2B5EF4-FFF2-40B4-BE49-F238E27FC236}">
                <a16:creationId xmlns:a16="http://schemas.microsoft.com/office/drawing/2014/main" id="{68AF8F48-9921-43BD-8392-73F831F48924}"/>
              </a:ext>
            </a:extLst>
          </p:cNvPr>
          <p:cNvSpPr>
            <a:spLocks noGrp="1"/>
          </p:cNvSpPr>
          <p:nvPr>
            <p:ph type="sldNum" sz="quarter" idx="12"/>
          </p:nvPr>
        </p:nvSpPr>
        <p:spPr/>
        <p:txBody>
          <a:bodyPr/>
          <a:lstStyle/>
          <a:p>
            <a:fld id="{787F0561-F29F-4014-88F6-9EE3D1B23701}" type="slidenum">
              <a:rPr kumimoji="1" lang="ja-JP" altLang="en-US" smtClean="0">
                <a:latin typeface="Meiryo UI" panose="020B0604030504040204" pitchFamily="50" charset="-128"/>
                <a:ea typeface="Meiryo UI" panose="020B0604030504040204" pitchFamily="50" charset="-128"/>
              </a:rPr>
              <a:pPr/>
              <a:t>8</a:t>
            </a:fld>
            <a:endParaRPr kumimoji="1" lang="ja-JP" altLang="en-US">
              <a:latin typeface="Meiryo UI" panose="020B0604030504040204" pitchFamily="50" charset="-128"/>
              <a:ea typeface="Meiryo UI" panose="020B0604030504040204" pitchFamily="50" charset="-128"/>
            </a:endParaRPr>
          </a:p>
        </p:txBody>
      </p:sp>
      <p:sp>
        <p:nvSpPr>
          <p:cNvPr id="6" name="コンテンツ プレースホルダー 2">
            <a:extLst>
              <a:ext uri="{FF2B5EF4-FFF2-40B4-BE49-F238E27FC236}">
                <a16:creationId xmlns:a16="http://schemas.microsoft.com/office/drawing/2014/main" id="{308D7D47-D762-4E92-B76E-D191C07A6880}"/>
              </a:ext>
            </a:extLst>
          </p:cNvPr>
          <p:cNvSpPr txBox="1">
            <a:spLocks/>
          </p:cNvSpPr>
          <p:nvPr/>
        </p:nvSpPr>
        <p:spPr>
          <a:xfrm>
            <a:off x="290650" y="787125"/>
            <a:ext cx="8383346" cy="472331"/>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1800" kern="1200">
                <a:solidFill>
                  <a:schemeClr val="tx1"/>
                </a:solidFill>
                <a:latin typeface="Meiryo UI" panose="020B0604030504040204" pitchFamily="50" charset="-128"/>
                <a:ea typeface="Meiryo UI" panose="020B0604030504040204" pitchFamily="50" charset="-128"/>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eiryo UI" panose="020B0604030504040204" pitchFamily="50" charset="-128"/>
                <a:ea typeface="Meiryo UI" panose="020B0604030504040204" pitchFamily="50" charset="-128"/>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eiryo UI" panose="020B0604030504040204" pitchFamily="50" charset="-128"/>
                <a:ea typeface="Meiryo UI" panose="020B0604030504040204" pitchFamily="50" charset="-128"/>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eiryo UI" panose="020B0604030504040204" pitchFamily="50" charset="-128"/>
                <a:ea typeface="Meiryo UI" panose="020B0604030504040204" pitchFamily="50" charset="-128"/>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eiryo UI" panose="020B0604030504040204" pitchFamily="50" charset="-128"/>
                <a:ea typeface="Meiryo UI" panose="020B0604030504040204" pitchFamily="50" charset="-128"/>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None/>
            </a:pPr>
            <a:r>
              <a:rPr lang="ja-JP" altLang="en-US" dirty="0"/>
              <a:t>何故、トリチウムが発生するの？</a:t>
            </a:r>
          </a:p>
        </p:txBody>
      </p:sp>
      <p:sp>
        <p:nvSpPr>
          <p:cNvPr id="3" name="テキスト ボックス 2">
            <a:extLst>
              <a:ext uri="{FF2B5EF4-FFF2-40B4-BE49-F238E27FC236}">
                <a16:creationId xmlns:a16="http://schemas.microsoft.com/office/drawing/2014/main" id="{F62140DF-AB99-42FB-BEBB-8E67FD6EA263}"/>
              </a:ext>
            </a:extLst>
          </p:cNvPr>
          <p:cNvSpPr txBox="1"/>
          <p:nvPr/>
        </p:nvSpPr>
        <p:spPr>
          <a:xfrm>
            <a:off x="364639" y="6308210"/>
            <a:ext cx="7922362" cy="577081"/>
          </a:xfrm>
          <a:prstGeom prst="rect">
            <a:avLst/>
          </a:prstGeom>
          <a:noFill/>
        </p:spPr>
        <p:txBody>
          <a:bodyPr wrap="none" rtlCol="0">
            <a:spAutoFit/>
          </a:bodyPr>
          <a:lstStyle/>
          <a:p>
            <a:r>
              <a:rPr lang="ja-JP" altLang="en-US" sz="1050" dirty="0">
                <a:latin typeface="Meiryo UI" panose="020B0604030504040204" pitchFamily="50" charset="-128"/>
                <a:ea typeface="Meiryo UI" panose="020B0604030504040204" pitchFamily="50" charset="-128"/>
              </a:rPr>
              <a:t>「</a:t>
            </a:r>
            <a:r>
              <a:rPr lang="ja-JP" altLang="ja-JP" sz="1050" dirty="0">
                <a:latin typeface="Meiryo UI" panose="020B0604030504040204" pitchFamily="50" charset="-128"/>
                <a:ea typeface="Meiryo UI" panose="020B0604030504040204" pitchFamily="50" charset="-128"/>
              </a:rPr>
              <a:t>トリチウム水タスクフォース</a:t>
            </a:r>
            <a:r>
              <a:rPr lang="ja-JP" altLang="en-US" sz="1050" dirty="0">
                <a:latin typeface="Meiryo UI" panose="020B0604030504040204" pitchFamily="50" charset="-128"/>
                <a:ea typeface="Meiryo UI" panose="020B0604030504040204" pitchFamily="50" charset="-128"/>
              </a:rPr>
              <a:t>、ト</a:t>
            </a:r>
            <a:r>
              <a:rPr lang="ja-JP" altLang="ja-JP" sz="1050" dirty="0">
                <a:latin typeface="Meiryo UI" panose="020B0604030504040204" pitchFamily="50" charset="-128"/>
                <a:ea typeface="Meiryo UI" panose="020B0604030504040204" pitchFamily="50" charset="-128"/>
              </a:rPr>
              <a:t>リチウム水タスクフォース報告書</a:t>
            </a:r>
            <a:r>
              <a:rPr lang="ja-JP" altLang="en-US" sz="1050" dirty="0">
                <a:latin typeface="Meiryo UI" panose="020B0604030504040204" pitchFamily="50" charset="-128"/>
                <a:ea typeface="Meiryo UI" panose="020B0604030504040204" pitchFamily="50" charset="-128"/>
              </a:rPr>
              <a:t>　</a:t>
            </a:r>
            <a:r>
              <a:rPr lang="ja-JP" altLang="ja-JP" sz="1050" dirty="0">
                <a:latin typeface="Meiryo UI" panose="020B0604030504040204" pitchFamily="50" charset="-128"/>
                <a:ea typeface="Meiryo UI" panose="020B0604030504040204" pitchFamily="50" charset="-128"/>
              </a:rPr>
              <a:t>参考資料</a:t>
            </a:r>
            <a:r>
              <a:rPr lang="en-US" altLang="ja-JP" sz="1050" dirty="0">
                <a:latin typeface="Meiryo UI" panose="020B0604030504040204" pitchFamily="50" charset="-128"/>
                <a:ea typeface="Meiryo UI" panose="020B0604030504040204" pitchFamily="50" charset="-128"/>
              </a:rPr>
              <a:t>7</a:t>
            </a:r>
            <a:r>
              <a:rPr lang="ja-JP" altLang="en-US" sz="1050" dirty="0" err="1">
                <a:latin typeface="Meiryo UI" panose="020B0604030504040204" pitchFamily="50" charset="-128"/>
                <a:ea typeface="Meiryo UI" panose="020B0604030504040204" pitchFamily="50" charset="-128"/>
              </a:rPr>
              <a:t>、</a:t>
            </a:r>
            <a:r>
              <a:rPr kumimoji="1" lang="en-US" altLang="ja-JP" sz="1050" dirty="0">
                <a:latin typeface="Meiryo UI" panose="020B0604030504040204" pitchFamily="50" charset="-128"/>
                <a:ea typeface="Meiryo UI" panose="020B0604030504040204" pitchFamily="50" charset="-128"/>
              </a:rPr>
              <a:t> P.14</a:t>
            </a:r>
            <a:r>
              <a:rPr kumimoji="1" lang="ja-JP" altLang="en-US" sz="1050" dirty="0" err="1">
                <a:latin typeface="Meiryo UI" panose="020B0604030504040204" pitchFamily="50" charset="-128"/>
                <a:ea typeface="Meiryo UI" panose="020B0604030504040204" pitchFamily="50" charset="-128"/>
              </a:rPr>
              <a:t>、</a:t>
            </a:r>
            <a:r>
              <a:rPr lang="ja-JP" altLang="en-US" sz="1050" dirty="0">
                <a:latin typeface="Meiryo UI" panose="020B0604030504040204" pitchFamily="50" charset="-128"/>
                <a:ea typeface="Meiryo UI" panose="020B0604030504040204" pitchFamily="50" charset="-128"/>
              </a:rPr>
              <a:t>平成</a:t>
            </a:r>
            <a:r>
              <a:rPr lang="en-US" altLang="ja-JP" sz="1050" dirty="0">
                <a:latin typeface="Meiryo UI" panose="020B0604030504040204" pitchFamily="50" charset="-128"/>
                <a:ea typeface="Meiryo UI" panose="020B0604030504040204" pitchFamily="50" charset="-128"/>
              </a:rPr>
              <a:t>28</a:t>
            </a:r>
            <a:r>
              <a:rPr lang="ja-JP" altLang="en-US" sz="1050" dirty="0">
                <a:latin typeface="Meiryo UI" panose="020B0604030504040204" pitchFamily="50" charset="-128"/>
                <a:ea typeface="Meiryo UI" panose="020B0604030504040204" pitchFamily="50" charset="-128"/>
              </a:rPr>
              <a:t>年</a:t>
            </a:r>
            <a:r>
              <a:rPr lang="en-US" altLang="ja-JP" sz="1050" dirty="0">
                <a:latin typeface="Meiryo UI" panose="020B0604030504040204" pitchFamily="50" charset="-128"/>
                <a:ea typeface="Meiryo UI" panose="020B0604030504040204" pitchFamily="50" charset="-128"/>
              </a:rPr>
              <a:t>6</a:t>
            </a:r>
            <a:r>
              <a:rPr lang="ja-JP" altLang="ja-JP" sz="1050" dirty="0">
                <a:latin typeface="Meiryo UI" panose="020B0604030504040204" pitchFamily="50" charset="-128"/>
                <a:ea typeface="Meiryo UI" panose="020B0604030504040204" pitchFamily="50" charset="-128"/>
              </a:rPr>
              <a:t>月</a:t>
            </a:r>
            <a:r>
              <a:rPr lang="ja-JP" altLang="en-US" sz="1050" dirty="0">
                <a:latin typeface="Meiryo UI" panose="020B0604030504040204" pitchFamily="50" charset="-128"/>
                <a:ea typeface="Meiryo UI" panose="020B0604030504040204" pitchFamily="50" charset="-128"/>
              </a:rPr>
              <a:t>」</a:t>
            </a:r>
            <a:endParaRPr lang="en-US" altLang="ja-JP" sz="1050" dirty="0">
              <a:latin typeface="Meiryo UI" panose="020B0604030504040204" pitchFamily="50" charset="-128"/>
              <a:ea typeface="Meiryo UI" panose="020B0604030504040204" pitchFamily="50" charset="-128"/>
            </a:endParaRPr>
          </a:p>
          <a:p>
            <a:r>
              <a:rPr kumimoji="1" lang="ja-JP" altLang="en-US" sz="1050" dirty="0">
                <a:latin typeface="Meiryo UI" panose="020B0604030504040204" pitchFamily="50" charset="-128"/>
                <a:ea typeface="Meiryo UI" panose="020B0604030504040204" pitchFamily="50" charset="-128"/>
                <a:sym typeface="Wingdings" panose="05000000000000000000" pitchFamily="2" charset="2"/>
              </a:rPr>
              <a:t>「</a:t>
            </a:r>
            <a:r>
              <a:rPr lang="ja-JP" altLang="en-US" sz="1050" dirty="0">
                <a:latin typeface="Meiryo UI" panose="020B0604030504040204" pitchFamily="50" charset="-128"/>
                <a:ea typeface="Meiryo UI" panose="020B0604030504040204" pitchFamily="50" charset="-128"/>
                <a:sym typeface="Wingdings" panose="05000000000000000000" pitchFamily="2" charset="2"/>
              </a:rPr>
              <a:t>（一財</a:t>
            </a:r>
            <a:r>
              <a:rPr lang="ja-JP" altLang="en-US" sz="1050" dirty="0">
                <a:latin typeface="Meiryo UI" panose="020B0604030504040204" pitchFamily="50" charset="-128"/>
                <a:ea typeface="Meiryo UI" panose="020B0604030504040204" pitchFamily="50" charset="-128"/>
              </a:rPr>
              <a:t>）</a:t>
            </a:r>
            <a:r>
              <a:rPr kumimoji="1" lang="ja-JP" altLang="en-US" sz="1050" dirty="0">
                <a:latin typeface="Meiryo UI" panose="020B0604030504040204" pitchFamily="50" charset="-128"/>
                <a:ea typeface="Meiryo UI" panose="020B0604030504040204" pitchFamily="50" charset="-128"/>
              </a:rPr>
              <a:t>日本原子力文化財団「原子力・エネルギー図面集」、閲覧日：平成</a:t>
            </a:r>
            <a:r>
              <a:rPr kumimoji="1" lang="en-US" altLang="ja-JP" sz="1050" dirty="0">
                <a:latin typeface="Meiryo UI" panose="020B0604030504040204" pitchFamily="50" charset="-128"/>
                <a:ea typeface="Meiryo UI" panose="020B0604030504040204" pitchFamily="50" charset="-128"/>
              </a:rPr>
              <a:t>31</a:t>
            </a:r>
            <a:r>
              <a:rPr kumimoji="1" lang="ja-JP" altLang="en-US" sz="1050" dirty="0">
                <a:latin typeface="Meiryo UI" panose="020B0604030504040204" pitchFamily="50" charset="-128"/>
                <a:ea typeface="Meiryo UI" panose="020B0604030504040204" pitchFamily="50" charset="-128"/>
              </a:rPr>
              <a:t>年</a:t>
            </a:r>
            <a:r>
              <a:rPr kumimoji="1" lang="en-US" altLang="ja-JP" sz="1050" dirty="0">
                <a:latin typeface="Meiryo UI" panose="020B0604030504040204" pitchFamily="50" charset="-128"/>
                <a:ea typeface="Meiryo UI" panose="020B0604030504040204" pitchFamily="50" charset="-128"/>
              </a:rPr>
              <a:t>1</a:t>
            </a:r>
            <a:r>
              <a:rPr kumimoji="1" lang="ja-JP" altLang="en-US" sz="1050" dirty="0">
                <a:latin typeface="Meiryo UI" panose="020B0604030504040204" pitchFamily="50" charset="-128"/>
                <a:ea typeface="Meiryo UI" panose="020B0604030504040204" pitchFamily="50" charset="-128"/>
              </a:rPr>
              <a:t>月</a:t>
            </a:r>
            <a:r>
              <a:rPr kumimoji="1" lang="en-US" altLang="ja-JP" sz="1050" dirty="0">
                <a:latin typeface="Meiryo UI" panose="020B0604030504040204" pitchFamily="50" charset="-128"/>
                <a:ea typeface="Meiryo UI" panose="020B0604030504040204" pitchFamily="50" charset="-128"/>
              </a:rPr>
              <a:t>28</a:t>
            </a:r>
            <a:r>
              <a:rPr kumimoji="1" lang="ja-JP" altLang="en-US" sz="1050" dirty="0">
                <a:latin typeface="Meiryo UI" panose="020B0604030504040204" pitchFamily="50" charset="-128"/>
                <a:ea typeface="Meiryo UI" panose="020B0604030504040204" pitchFamily="50" charset="-128"/>
              </a:rPr>
              <a:t>日、</a:t>
            </a:r>
            <a:r>
              <a:rPr kumimoji="1" lang="en-US" altLang="ja-JP" sz="1050" dirty="0">
                <a:latin typeface="Meiryo UI" panose="020B0604030504040204" pitchFamily="50" charset="-128"/>
                <a:ea typeface="Meiryo UI" panose="020B0604030504040204" pitchFamily="50" charset="-128"/>
                <a:hlinkClick r:id="rId2"/>
              </a:rPr>
              <a:t>https://www.ene100.jp/zumen/5-1-6</a:t>
            </a:r>
            <a:r>
              <a:rPr kumimoji="1" lang="ja-JP" altLang="en-US" sz="1050" dirty="0">
                <a:latin typeface="Meiryo UI" panose="020B0604030504040204" pitchFamily="50" charset="-128"/>
                <a:ea typeface="Meiryo UI" panose="020B0604030504040204" pitchFamily="50" charset="-128"/>
              </a:rPr>
              <a:t>」</a:t>
            </a:r>
            <a:endParaRPr kumimoji="1" lang="en-US" altLang="ja-JP" sz="1050" dirty="0">
              <a:latin typeface="Meiryo UI" panose="020B0604030504040204" pitchFamily="50" charset="-128"/>
              <a:ea typeface="Meiryo UI" panose="020B0604030504040204" pitchFamily="50" charset="-128"/>
            </a:endParaRPr>
          </a:p>
          <a:p>
            <a:r>
              <a:rPr kumimoji="1" lang="ja-JP" altLang="en-US" sz="1050" dirty="0">
                <a:latin typeface="Meiryo UI" panose="020B0604030504040204" pitchFamily="50" charset="-128"/>
                <a:ea typeface="Meiryo UI" panose="020B0604030504040204" pitchFamily="50" charset="-128"/>
              </a:rPr>
              <a:t>より作成</a:t>
            </a:r>
          </a:p>
        </p:txBody>
      </p:sp>
      <p:sp>
        <p:nvSpPr>
          <p:cNvPr id="12" name="テキスト ボックス 11">
            <a:extLst>
              <a:ext uri="{FF2B5EF4-FFF2-40B4-BE49-F238E27FC236}">
                <a16:creationId xmlns:a16="http://schemas.microsoft.com/office/drawing/2014/main" id="{F93944FB-75D8-4FCF-8D9A-D3A6051DDDD6}"/>
              </a:ext>
            </a:extLst>
          </p:cNvPr>
          <p:cNvSpPr txBox="1"/>
          <p:nvPr/>
        </p:nvSpPr>
        <p:spPr>
          <a:xfrm>
            <a:off x="814517" y="5456856"/>
            <a:ext cx="2031325" cy="369332"/>
          </a:xfrm>
          <a:prstGeom prst="rect">
            <a:avLst/>
          </a:prstGeom>
          <a:solidFill>
            <a:schemeClr val="bg1"/>
          </a:solidFill>
          <a:ln w="12700">
            <a:solidFill>
              <a:schemeClr val="accent5">
                <a:lumMod val="75000"/>
              </a:schemeClr>
            </a:solidFill>
          </a:ln>
        </p:spPr>
        <p:txBody>
          <a:bodyPr wrap="none" rtlCol="0">
            <a:spAutoFit/>
          </a:bodyPr>
          <a:lstStyle/>
          <a:p>
            <a:pPr algn="ctr"/>
            <a:r>
              <a:rPr kumimoji="1" lang="ja-JP" altLang="en-US" dirty="0">
                <a:latin typeface="Meiryo UI" panose="020B0604030504040204" pitchFamily="50" charset="-128"/>
                <a:ea typeface="Meiryo UI" panose="020B0604030504040204" pitchFamily="50" charset="-128"/>
              </a:rPr>
              <a:t>燃料の三体核分裂</a:t>
            </a:r>
          </a:p>
        </p:txBody>
      </p:sp>
      <p:sp>
        <p:nvSpPr>
          <p:cNvPr id="15" name="楕円 14">
            <a:extLst>
              <a:ext uri="{FF2B5EF4-FFF2-40B4-BE49-F238E27FC236}">
                <a16:creationId xmlns:a16="http://schemas.microsoft.com/office/drawing/2014/main" id="{BC00626A-C720-4D97-A042-66D43F0503B5}"/>
              </a:ext>
            </a:extLst>
          </p:cNvPr>
          <p:cNvSpPr/>
          <p:nvPr/>
        </p:nvSpPr>
        <p:spPr>
          <a:xfrm>
            <a:off x="919344" y="4112387"/>
            <a:ext cx="589309" cy="589309"/>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eiryo UI" panose="020B0604030504040204" pitchFamily="50" charset="-128"/>
              <a:ea typeface="Meiryo UI" panose="020B0604030504040204" pitchFamily="50" charset="-128"/>
            </a:endParaRPr>
          </a:p>
        </p:txBody>
      </p:sp>
      <p:sp>
        <p:nvSpPr>
          <p:cNvPr id="16" name="楕円 15">
            <a:extLst>
              <a:ext uri="{FF2B5EF4-FFF2-40B4-BE49-F238E27FC236}">
                <a16:creationId xmlns:a16="http://schemas.microsoft.com/office/drawing/2014/main" id="{D4B34FF1-AEAD-4580-887A-BA00E992D5B3}"/>
              </a:ext>
            </a:extLst>
          </p:cNvPr>
          <p:cNvSpPr/>
          <p:nvPr/>
        </p:nvSpPr>
        <p:spPr>
          <a:xfrm>
            <a:off x="541858" y="3585424"/>
            <a:ext cx="141076" cy="141076"/>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eiryo UI" panose="020B0604030504040204" pitchFamily="50" charset="-128"/>
              <a:ea typeface="Meiryo UI" panose="020B0604030504040204" pitchFamily="50" charset="-128"/>
            </a:endParaRPr>
          </a:p>
        </p:txBody>
      </p:sp>
      <p:cxnSp>
        <p:nvCxnSpPr>
          <p:cNvPr id="18" name="直線矢印コネクタ 17">
            <a:extLst>
              <a:ext uri="{FF2B5EF4-FFF2-40B4-BE49-F238E27FC236}">
                <a16:creationId xmlns:a16="http://schemas.microsoft.com/office/drawing/2014/main" id="{0F34153D-4DB0-4C01-A2AA-F019E45027AD}"/>
              </a:ext>
            </a:extLst>
          </p:cNvPr>
          <p:cNvCxnSpPr>
            <a:cxnSpLocks/>
          </p:cNvCxnSpPr>
          <p:nvPr/>
        </p:nvCxnSpPr>
        <p:spPr>
          <a:xfrm>
            <a:off x="716219" y="3755316"/>
            <a:ext cx="276708" cy="347021"/>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0" name="テキスト ボックス 19">
            <a:extLst>
              <a:ext uri="{FF2B5EF4-FFF2-40B4-BE49-F238E27FC236}">
                <a16:creationId xmlns:a16="http://schemas.microsoft.com/office/drawing/2014/main" id="{5F47857A-3544-4921-9821-16AABFDAEA0F}"/>
              </a:ext>
            </a:extLst>
          </p:cNvPr>
          <p:cNvSpPr txBox="1"/>
          <p:nvPr/>
        </p:nvSpPr>
        <p:spPr>
          <a:xfrm>
            <a:off x="1037507" y="4227610"/>
            <a:ext cx="352982" cy="369332"/>
          </a:xfrm>
          <a:prstGeom prst="rect">
            <a:avLst/>
          </a:prstGeom>
          <a:noFill/>
        </p:spPr>
        <p:txBody>
          <a:bodyPr wrap="none" rtlCol="0">
            <a:spAutoFit/>
          </a:bodyPr>
          <a:lstStyle/>
          <a:p>
            <a:r>
              <a:rPr kumimoji="1" lang="en-US" altLang="ja-JP" dirty="0">
                <a:latin typeface="Meiryo UI" panose="020B0604030504040204" pitchFamily="50" charset="-128"/>
                <a:ea typeface="Meiryo UI" panose="020B0604030504040204" pitchFamily="50" charset="-128"/>
              </a:rPr>
              <a:t>U</a:t>
            </a:r>
            <a:endParaRPr kumimoji="1" lang="ja-JP" altLang="en-US" dirty="0">
              <a:latin typeface="Meiryo UI" panose="020B0604030504040204" pitchFamily="50" charset="-128"/>
              <a:ea typeface="Meiryo UI" panose="020B0604030504040204" pitchFamily="50" charset="-128"/>
            </a:endParaRPr>
          </a:p>
        </p:txBody>
      </p:sp>
      <p:sp>
        <p:nvSpPr>
          <p:cNvPr id="21" name="テキスト ボックス 20">
            <a:extLst>
              <a:ext uri="{FF2B5EF4-FFF2-40B4-BE49-F238E27FC236}">
                <a16:creationId xmlns:a16="http://schemas.microsoft.com/office/drawing/2014/main" id="{F060636E-0986-4A0E-BD17-57CC05F5AE4D}"/>
              </a:ext>
            </a:extLst>
          </p:cNvPr>
          <p:cNvSpPr txBox="1"/>
          <p:nvPr/>
        </p:nvSpPr>
        <p:spPr>
          <a:xfrm>
            <a:off x="320643" y="3323047"/>
            <a:ext cx="646331" cy="276999"/>
          </a:xfrm>
          <a:prstGeom prst="rect">
            <a:avLst/>
          </a:prstGeom>
          <a:noFill/>
        </p:spPr>
        <p:txBody>
          <a:bodyPr wrap="none" rtlCol="0">
            <a:spAutoFit/>
          </a:bodyPr>
          <a:lstStyle/>
          <a:p>
            <a:r>
              <a:rPr kumimoji="1" lang="ja-JP" altLang="en-US" sz="1200" dirty="0">
                <a:latin typeface="Meiryo UI" panose="020B0604030504040204" pitchFamily="50" charset="-128"/>
                <a:ea typeface="Meiryo UI" panose="020B0604030504040204" pitchFamily="50" charset="-128"/>
              </a:rPr>
              <a:t>中性子</a:t>
            </a:r>
          </a:p>
        </p:txBody>
      </p:sp>
      <p:cxnSp>
        <p:nvCxnSpPr>
          <p:cNvPr id="22" name="直線矢印コネクタ 21">
            <a:extLst>
              <a:ext uri="{FF2B5EF4-FFF2-40B4-BE49-F238E27FC236}">
                <a16:creationId xmlns:a16="http://schemas.microsoft.com/office/drawing/2014/main" id="{5FA42FAF-03BA-4464-BDFF-7DD774BE8DF5}"/>
              </a:ext>
            </a:extLst>
          </p:cNvPr>
          <p:cNvCxnSpPr/>
          <p:nvPr/>
        </p:nvCxnSpPr>
        <p:spPr>
          <a:xfrm>
            <a:off x="1626767" y="4623369"/>
            <a:ext cx="370342" cy="36354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3" name="直線矢印コネクタ 22">
            <a:extLst>
              <a:ext uri="{FF2B5EF4-FFF2-40B4-BE49-F238E27FC236}">
                <a16:creationId xmlns:a16="http://schemas.microsoft.com/office/drawing/2014/main" id="{7FD0C7CB-2A54-427A-8A6E-2E0FCF97DC3E}"/>
              </a:ext>
            </a:extLst>
          </p:cNvPr>
          <p:cNvCxnSpPr>
            <a:cxnSpLocks/>
          </p:cNvCxnSpPr>
          <p:nvPr/>
        </p:nvCxnSpPr>
        <p:spPr>
          <a:xfrm flipV="1">
            <a:off x="1628058" y="4222154"/>
            <a:ext cx="439395" cy="175592"/>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7" name="直線矢印コネクタ 26">
            <a:extLst>
              <a:ext uri="{FF2B5EF4-FFF2-40B4-BE49-F238E27FC236}">
                <a16:creationId xmlns:a16="http://schemas.microsoft.com/office/drawing/2014/main" id="{A1850D78-7930-4D9B-96FD-1E96383217EC}"/>
              </a:ext>
            </a:extLst>
          </p:cNvPr>
          <p:cNvCxnSpPr>
            <a:cxnSpLocks/>
          </p:cNvCxnSpPr>
          <p:nvPr/>
        </p:nvCxnSpPr>
        <p:spPr>
          <a:xfrm flipV="1">
            <a:off x="1628058" y="3774533"/>
            <a:ext cx="370342" cy="36354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31" name="楕円 30">
            <a:extLst>
              <a:ext uri="{FF2B5EF4-FFF2-40B4-BE49-F238E27FC236}">
                <a16:creationId xmlns:a16="http://schemas.microsoft.com/office/drawing/2014/main" id="{9B23660F-29AA-4FE4-842F-E3EF19502E6C}"/>
              </a:ext>
            </a:extLst>
          </p:cNvPr>
          <p:cNvSpPr/>
          <p:nvPr/>
        </p:nvSpPr>
        <p:spPr>
          <a:xfrm>
            <a:off x="2067453" y="3438964"/>
            <a:ext cx="370342" cy="370342"/>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eiryo UI" panose="020B0604030504040204" pitchFamily="50" charset="-128"/>
              <a:ea typeface="Meiryo UI" panose="020B0604030504040204" pitchFamily="50" charset="-128"/>
            </a:endParaRPr>
          </a:p>
        </p:txBody>
      </p:sp>
      <p:sp>
        <p:nvSpPr>
          <p:cNvPr id="32" name="楕円 31">
            <a:extLst>
              <a:ext uri="{FF2B5EF4-FFF2-40B4-BE49-F238E27FC236}">
                <a16:creationId xmlns:a16="http://schemas.microsoft.com/office/drawing/2014/main" id="{398BC635-3797-4126-8080-8F6781A1B70A}"/>
              </a:ext>
            </a:extLst>
          </p:cNvPr>
          <p:cNvSpPr/>
          <p:nvPr/>
        </p:nvSpPr>
        <p:spPr>
          <a:xfrm>
            <a:off x="2153974" y="3968967"/>
            <a:ext cx="370342" cy="370342"/>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eiryo UI" panose="020B0604030504040204" pitchFamily="50" charset="-128"/>
              <a:ea typeface="Meiryo UI" panose="020B0604030504040204" pitchFamily="50" charset="-128"/>
            </a:endParaRPr>
          </a:p>
        </p:txBody>
      </p:sp>
      <p:sp>
        <p:nvSpPr>
          <p:cNvPr id="33" name="右中かっこ 32">
            <a:extLst>
              <a:ext uri="{FF2B5EF4-FFF2-40B4-BE49-F238E27FC236}">
                <a16:creationId xmlns:a16="http://schemas.microsoft.com/office/drawing/2014/main" id="{BEF3E1E2-5909-4573-896D-F50C7F22953F}"/>
              </a:ext>
            </a:extLst>
          </p:cNvPr>
          <p:cNvSpPr/>
          <p:nvPr/>
        </p:nvSpPr>
        <p:spPr>
          <a:xfrm>
            <a:off x="2643721" y="3363014"/>
            <a:ext cx="141076" cy="1219903"/>
          </a:xfrm>
          <a:prstGeom prst="rightBrace">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latin typeface="Meiryo UI" panose="020B0604030504040204" pitchFamily="50" charset="-128"/>
              <a:ea typeface="Meiryo UI" panose="020B0604030504040204" pitchFamily="50" charset="-128"/>
            </a:endParaRPr>
          </a:p>
        </p:txBody>
      </p:sp>
      <p:sp>
        <p:nvSpPr>
          <p:cNvPr id="36" name="楕円 35">
            <a:extLst>
              <a:ext uri="{FF2B5EF4-FFF2-40B4-BE49-F238E27FC236}">
                <a16:creationId xmlns:a16="http://schemas.microsoft.com/office/drawing/2014/main" id="{28FD3718-BACE-4535-92FB-9FE2C49DE052}"/>
              </a:ext>
            </a:extLst>
          </p:cNvPr>
          <p:cNvSpPr/>
          <p:nvPr/>
        </p:nvSpPr>
        <p:spPr>
          <a:xfrm>
            <a:off x="2040541" y="4900837"/>
            <a:ext cx="310120" cy="310120"/>
          </a:xfrm>
          <a:prstGeom prst="ellipse">
            <a:avLst/>
          </a:prstGeom>
          <a:solidFill>
            <a:schemeClr val="bg1">
              <a:lumMod val="8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ysClr val="windowText" lastClr="000000"/>
              </a:solidFill>
              <a:latin typeface="Meiryo UI" panose="020B0604030504040204" pitchFamily="50" charset="-128"/>
              <a:ea typeface="Meiryo UI" panose="020B0604030504040204" pitchFamily="50" charset="-128"/>
            </a:endParaRPr>
          </a:p>
        </p:txBody>
      </p:sp>
      <p:sp>
        <p:nvSpPr>
          <p:cNvPr id="37" name="テキスト ボックス 36">
            <a:extLst>
              <a:ext uri="{FF2B5EF4-FFF2-40B4-BE49-F238E27FC236}">
                <a16:creationId xmlns:a16="http://schemas.microsoft.com/office/drawing/2014/main" id="{02C5F85A-4E69-4B81-85CB-058C4C9D4881}"/>
              </a:ext>
            </a:extLst>
          </p:cNvPr>
          <p:cNvSpPr txBox="1"/>
          <p:nvPr/>
        </p:nvSpPr>
        <p:spPr>
          <a:xfrm>
            <a:off x="1827627" y="5168652"/>
            <a:ext cx="742511" cy="276999"/>
          </a:xfrm>
          <a:prstGeom prst="rect">
            <a:avLst/>
          </a:prstGeom>
          <a:noFill/>
        </p:spPr>
        <p:txBody>
          <a:bodyPr wrap="none" rtlCol="0">
            <a:spAutoFit/>
          </a:bodyPr>
          <a:lstStyle/>
          <a:p>
            <a:r>
              <a:rPr kumimoji="1" lang="ja-JP" altLang="en-US" sz="1200" dirty="0">
                <a:latin typeface="Meiryo UI" panose="020B0604030504040204" pitchFamily="50" charset="-128"/>
                <a:ea typeface="Meiryo UI" panose="020B0604030504040204" pitchFamily="50" charset="-128"/>
              </a:rPr>
              <a:t>トリチウム</a:t>
            </a:r>
          </a:p>
        </p:txBody>
      </p:sp>
      <p:sp>
        <p:nvSpPr>
          <p:cNvPr id="38" name="テキスト ボックス 37">
            <a:extLst>
              <a:ext uri="{FF2B5EF4-FFF2-40B4-BE49-F238E27FC236}">
                <a16:creationId xmlns:a16="http://schemas.microsoft.com/office/drawing/2014/main" id="{B419E1F8-979D-45D8-A172-B223040E1838}"/>
              </a:ext>
            </a:extLst>
          </p:cNvPr>
          <p:cNvSpPr txBox="1"/>
          <p:nvPr/>
        </p:nvSpPr>
        <p:spPr>
          <a:xfrm>
            <a:off x="2759950" y="3726500"/>
            <a:ext cx="646331" cy="461665"/>
          </a:xfrm>
          <a:prstGeom prst="rect">
            <a:avLst/>
          </a:prstGeom>
          <a:noFill/>
        </p:spPr>
        <p:txBody>
          <a:bodyPr wrap="none" rtlCol="0">
            <a:spAutoFit/>
          </a:bodyPr>
          <a:lstStyle/>
          <a:p>
            <a:r>
              <a:rPr kumimoji="1" lang="ja-JP" altLang="en-US" sz="1200" dirty="0">
                <a:latin typeface="Meiryo UI" panose="020B0604030504040204" pitchFamily="50" charset="-128"/>
                <a:ea typeface="Meiryo UI" panose="020B0604030504040204" pitchFamily="50" charset="-128"/>
              </a:rPr>
              <a:t>核分裂</a:t>
            </a:r>
            <a:endParaRPr kumimoji="1" lang="en-US" altLang="ja-JP" sz="1200" dirty="0">
              <a:latin typeface="Meiryo UI" panose="020B0604030504040204" pitchFamily="50" charset="-128"/>
              <a:ea typeface="Meiryo UI" panose="020B0604030504040204" pitchFamily="50" charset="-128"/>
            </a:endParaRPr>
          </a:p>
          <a:p>
            <a:r>
              <a:rPr kumimoji="1" lang="ja-JP" altLang="en-US" sz="1200" dirty="0">
                <a:latin typeface="Meiryo UI" panose="020B0604030504040204" pitchFamily="50" charset="-128"/>
                <a:ea typeface="Meiryo UI" panose="020B0604030504040204" pitchFamily="50" charset="-128"/>
              </a:rPr>
              <a:t>生成物</a:t>
            </a:r>
          </a:p>
        </p:txBody>
      </p:sp>
      <p:pic>
        <p:nvPicPr>
          <p:cNvPr id="2050" name="Picture 2" descr="http://www.enecho.meti.go.jp/about/special/shared/img/pq0e-2avwgloy.png">
            <a:extLst>
              <a:ext uri="{FF2B5EF4-FFF2-40B4-BE49-F238E27FC236}">
                <a16:creationId xmlns:a16="http://schemas.microsoft.com/office/drawing/2014/main" id="{E84C4FEE-EC6C-420F-8D92-4F67932932C0}"/>
              </a:ext>
            </a:extLst>
          </p:cNvPr>
          <p:cNvPicPr>
            <a:picLocks noChangeAspect="1" noChangeArrowheads="1"/>
          </p:cNvPicPr>
          <p:nvPr/>
        </p:nvPicPr>
        <p:blipFill rotWithShape="1">
          <a:blip r:embed="rId3" cstate="print">
            <a:extLst>
              <a:ext uri="{28A0092B-C50C-407E-A947-70E740481C1C}">
                <a14:useLocalDpi xmlns:a14="http://schemas.microsoft.com/office/drawing/2010/main"/>
              </a:ext>
            </a:extLst>
          </a:blip>
          <a:srcRect/>
          <a:stretch/>
        </p:blipFill>
        <p:spPr bwMode="auto">
          <a:xfrm>
            <a:off x="3436671" y="3384017"/>
            <a:ext cx="2346159" cy="2371082"/>
          </a:xfrm>
          <a:prstGeom prst="rect">
            <a:avLst/>
          </a:prstGeom>
          <a:noFill/>
          <a:extLst>
            <a:ext uri="{909E8E84-426E-40DD-AFC4-6F175D3DCCD1}">
              <a14:hiddenFill xmlns:a14="http://schemas.microsoft.com/office/drawing/2010/main">
                <a:solidFill>
                  <a:srgbClr val="FFFFFF"/>
                </a:solidFill>
              </a14:hiddenFill>
            </a:ext>
          </a:extLst>
        </p:spPr>
      </p:pic>
      <p:cxnSp>
        <p:nvCxnSpPr>
          <p:cNvPr id="10" name="直線コネクタ 9">
            <a:extLst>
              <a:ext uri="{FF2B5EF4-FFF2-40B4-BE49-F238E27FC236}">
                <a16:creationId xmlns:a16="http://schemas.microsoft.com/office/drawing/2014/main" id="{F6BEB43B-B62A-4527-B594-38EA7AB23992}"/>
              </a:ext>
            </a:extLst>
          </p:cNvPr>
          <p:cNvCxnSpPr/>
          <p:nvPr/>
        </p:nvCxnSpPr>
        <p:spPr>
          <a:xfrm>
            <a:off x="3347207" y="3275077"/>
            <a:ext cx="1048624" cy="1446912"/>
          </a:xfrm>
          <a:prstGeom prst="line">
            <a:avLst/>
          </a:prstGeom>
          <a:ln>
            <a:solidFill>
              <a:schemeClr val="accent5">
                <a:lumMod val="50000"/>
              </a:schemeClr>
            </a:solidFill>
          </a:ln>
        </p:spPr>
        <p:style>
          <a:lnRef idx="1">
            <a:schemeClr val="accent1"/>
          </a:lnRef>
          <a:fillRef idx="0">
            <a:schemeClr val="accent1"/>
          </a:fillRef>
          <a:effectRef idx="0">
            <a:schemeClr val="accent1"/>
          </a:effectRef>
          <a:fontRef idx="minor">
            <a:schemeClr val="tx1"/>
          </a:fontRef>
        </p:style>
      </p:cxnSp>
      <p:cxnSp>
        <p:nvCxnSpPr>
          <p:cNvPr id="30" name="直線コネクタ 29">
            <a:extLst>
              <a:ext uri="{FF2B5EF4-FFF2-40B4-BE49-F238E27FC236}">
                <a16:creationId xmlns:a16="http://schemas.microsoft.com/office/drawing/2014/main" id="{D1DA9AF1-F6CB-4FFC-823E-27C1B9991229}"/>
              </a:ext>
            </a:extLst>
          </p:cNvPr>
          <p:cNvCxnSpPr>
            <a:cxnSpLocks/>
          </p:cNvCxnSpPr>
          <p:nvPr/>
        </p:nvCxnSpPr>
        <p:spPr>
          <a:xfrm flipV="1">
            <a:off x="3347207" y="4701696"/>
            <a:ext cx="1048624" cy="939827"/>
          </a:xfrm>
          <a:prstGeom prst="line">
            <a:avLst/>
          </a:prstGeom>
          <a:ln>
            <a:solidFill>
              <a:schemeClr val="accent5">
                <a:lumMod val="50000"/>
              </a:schemeClr>
            </a:solidFill>
          </a:ln>
        </p:spPr>
        <p:style>
          <a:lnRef idx="1">
            <a:schemeClr val="accent1"/>
          </a:lnRef>
          <a:fillRef idx="0">
            <a:schemeClr val="accent1"/>
          </a:fillRef>
          <a:effectRef idx="0">
            <a:schemeClr val="accent1"/>
          </a:effectRef>
          <a:fontRef idx="minor">
            <a:schemeClr val="tx1"/>
          </a:fontRef>
        </p:style>
      </p:cxnSp>
      <p:sp>
        <p:nvSpPr>
          <p:cNvPr id="34" name="正方形/長方形 33">
            <a:extLst>
              <a:ext uri="{FF2B5EF4-FFF2-40B4-BE49-F238E27FC236}">
                <a16:creationId xmlns:a16="http://schemas.microsoft.com/office/drawing/2014/main" id="{4880ED48-AE13-483F-85EF-5D49D2B490B0}"/>
              </a:ext>
            </a:extLst>
          </p:cNvPr>
          <p:cNvSpPr/>
          <p:nvPr/>
        </p:nvSpPr>
        <p:spPr>
          <a:xfrm>
            <a:off x="5703147" y="3129762"/>
            <a:ext cx="3018692" cy="1190272"/>
          </a:xfrm>
          <a:prstGeom prst="rect">
            <a:avLst/>
          </a:prstGeom>
          <a:solidFill>
            <a:schemeClr val="bg1"/>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eiryo UI" panose="020B0604030504040204" pitchFamily="50" charset="-128"/>
              <a:ea typeface="Meiryo UI" panose="020B0604030504040204" pitchFamily="50" charset="-128"/>
            </a:endParaRPr>
          </a:p>
        </p:txBody>
      </p:sp>
      <p:sp>
        <p:nvSpPr>
          <p:cNvPr id="35" name="正方形/長方形 34">
            <a:extLst>
              <a:ext uri="{FF2B5EF4-FFF2-40B4-BE49-F238E27FC236}">
                <a16:creationId xmlns:a16="http://schemas.microsoft.com/office/drawing/2014/main" id="{4EABD55E-A813-4589-BF5F-D8DE5D307681}"/>
              </a:ext>
            </a:extLst>
          </p:cNvPr>
          <p:cNvSpPr/>
          <p:nvPr/>
        </p:nvSpPr>
        <p:spPr>
          <a:xfrm>
            <a:off x="5703147" y="4616328"/>
            <a:ext cx="3018692" cy="1190272"/>
          </a:xfrm>
          <a:prstGeom prst="rect">
            <a:avLst/>
          </a:prstGeom>
          <a:solidFill>
            <a:schemeClr val="bg1"/>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eiryo UI" panose="020B0604030504040204" pitchFamily="50" charset="-128"/>
              <a:ea typeface="Meiryo UI" panose="020B0604030504040204" pitchFamily="50" charset="-128"/>
            </a:endParaRPr>
          </a:p>
        </p:txBody>
      </p:sp>
      <p:sp>
        <p:nvSpPr>
          <p:cNvPr id="14" name="テキスト ボックス 13">
            <a:extLst>
              <a:ext uri="{FF2B5EF4-FFF2-40B4-BE49-F238E27FC236}">
                <a16:creationId xmlns:a16="http://schemas.microsoft.com/office/drawing/2014/main" id="{C5E7100F-67B8-4F15-8C58-29BBD7E8D698}"/>
              </a:ext>
            </a:extLst>
          </p:cNvPr>
          <p:cNvSpPr txBox="1"/>
          <p:nvPr/>
        </p:nvSpPr>
        <p:spPr>
          <a:xfrm>
            <a:off x="6543079" y="5600441"/>
            <a:ext cx="1338828" cy="369332"/>
          </a:xfrm>
          <a:prstGeom prst="rect">
            <a:avLst/>
          </a:prstGeom>
          <a:solidFill>
            <a:schemeClr val="bg1"/>
          </a:solidFill>
          <a:ln>
            <a:solidFill>
              <a:schemeClr val="accent4"/>
            </a:solidFill>
          </a:ln>
        </p:spPr>
        <p:txBody>
          <a:bodyPr wrap="none" rtlCol="0">
            <a:spAutoFit/>
          </a:bodyPr>
          <a:lstStyle/>
          <a:p>
            <a:pPr algn="ctr"/>
            <a:r>
              <a:rPr kumimoji="1" lang="ja-JP" altLang="en-US" dirty="0">
                <a:latin typeface="Meiryo UI" panose="020B0604030504040204" pitchFamily="50" charset="-128"/>
                <a:ea typeface="Meiryo UI" panose="020B0604030504040204" pitchFamily="50" charset="-128"/>
              </a:rPr>
              <a:t>水の放射化</a:t>
            </a:r>
          </a:p>
        </p:txBody>
      </p:sp>
      <p:sp>
        <p:nvSpPr>
          <p:cNvPr id="13" name="テキスト ボックス 12">
            <a:extLst>
              <a:ext uri="{FF2B5EF4-FFF2-40B4-BE49-F238E27FC236}">
                <a16:creationId xmlns:a16="http://schemas.microsoft.com/office/drawing/2014/main" id="{EF1443EB-C2AF-48E4-868A-9CBDC70628A3}"/>
              </a:ext>
            </a:extLst>
          </p:cNvPr>
          <p:cNvSpPr txBox="1"/>
          <p:nvPr/>
        </p:nvSpPr>
        <p:spPr>
          <a:xfrm>
            <a:off x="6005839" y="4119841"/>
            <a:ext cx="2492990" cy="369332"/>
          </a:xfrm>
          <a:prstGeom prst="rect">
            <a:avLst/>
          </a:prstGeom>
          <a:solidFill>
            <a:schemeClr val="bg1"/>
          </a:solidFill>
          <a:ln>
            <a:solidFill>
              <a:srgbClr val="00B050"/>
            </a:solidFill>
          </a:ln>
        </p:spPr>
        <p:txBody>
          <a:bodyPr wrap="none" rtlCol="0">
            <a:spAutoFit/>
          </a:bodyPr>
          <a:lstStyle/>
          <a:p>
            <a:pPr algn="ctr"/>
            <a:r>
              <a:rPr kumimoji="1" lang="ja-JP" altLang="en-US" dirty="0">
                <a:latin typeface="Meiryo UI" panose="020B0604030504040204" pitchFamily="50" charset="-128"/>
                <a:ea typeface="Meiryo UI" panose="020B0604030504040204" pitchFamily="50" charset="-128"/>
              </a:rPr>
              <a:t>制御棒への中性子照射</a:t>
            </a:r>
          </a:p>
        </p:txBody>
      </p:sp>
      <p:sp>
        <p:nvSpPr>
          <p:cNvPr id="39" name="楕円 38">
            <a:extLst>
              <a:ext uri="{FF2B5EF4-FFF2-40B4-BE49-F238E27FC236}">
                <a16:creationId xmlns:a16="http://schemas.microsoft.com/office/drawing/2014/main" id="{BE32A3F7-8090-4B5A-A415-D940FFC28C0B}"/>
              </a:ext>
            </a:extLst>
          </p:cNvPr>
          <p:cNvSpPr/>
          <p:nvPr/>
        </p:nvSpPr>
        <p:spPr>
          <a:xfrm>
            <a:off x="6365899" y="3374102"/>
            <a:ext cx="589309" cy="589309"/>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eiryo UI" panose="020B0604030504040204" pitchFamily="50" charset="-128"/>
              <a:ea typeface="Meiryo UI" panose="020B0604030504040204" pitchFamily="50" charset="-128"/>
            </a:endParaRPr>
          </a:p>
        </p:txBody>
      </p:sp>
      <p:sp>
        <p:nvSpPr>
          <p:cNvPr id="40" name="楕円 39">
            <a:extLst>
              <a:ext uri="{FF2B5EF4-FFF2-40B4-BE49-F238E27FC236}">
                <a16:creationId xmlns:a16="http://schemas.microsoft.com/office/drawing/2014/main" id="{A919AB4E-870E-48A8-83C4-68BD7A5D5D47}"/>
              </a:ext>
            </a:extLst>
          </p:cNvPr>
          <p:cNvSpPr/>
          <p:nvPr/>
        </p:nvSpPr>
        <p:spPr>
          <a:xfrm>
            <a:off x="5881328" y="3273506"/>
            <a:ext cx="141076" cy="141076"/>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eiryo UI" panose="020B0604030504040204" pitchFamily="50" charset="-128"/>
              <a:ea typeface="Meiryo UI" panose="020B0604030504040204" pitchFamily="50" charset="-128"/>
            </a:endParaRPr>
          </a:p>
        </p:txBody>
      </p:sp>
      <p:cxnSp>
        <p:nvCxnSpPr>
          <p:cNvPr id="41" name="直線矢印コネクタ 40">
            <a:extLst>
              <a:ext uri="{FF2B5EF4-FFF2-40B4-BE49-F238E27FC236}">
                <a16:creationId xmlns:a16="http://schemas.microsoft.com/office/drawing/2014/main" id="{7E52B5F2-E678-42D0-85DD-ED17A2CB8D10}"/>
              </a:ext>
            </a:extLst>
          </p:cNvPr>
          <p:cNvCxnSpPr>
            <a:cxnSpLocks/>
          </p:cNvCxnSpPr>
          <p:nvPr/>
        </p:nvCxnSpPr>
        <p:spPr>
          <a:xfrm>
            <a:off x="6058951" y="3384017"/>
            <a:ext cx="313788" cy="166992"/>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42" name="テキスト ボックス 41">
            <a:extLst>
              <a:ext uri="{FF2B5EF4-FFF2-40B4-BE49-F238E27FC236}">
                <a16:creationId xmlns:a16="http://schemas.microsoft.com/office/drawing/2014/main" id="{AFF34F60-01B3-48DA-91FF-762500937A3C}"/>
              </a:ext>
            </a:extLst>
          </p:cNvPr>
          <p:cNvSpPr txBox="1"/>
          <p:nvPr/>
        </p:nvSpPr>
        <p:spPr>
          <a:xfrm>
            <a:off x="5628700" y="3441355"/>
            <a:ext cx="646331" cy="276999"/>
          </a:xfrm>
          <a:prstGeom prst="rect">
            <a:avLst/>
          </a:prstGeom>
          <a:noFill/>
        </p:spPr>
        <p:txBody>
          <a:bodyPr wrap="none" rtlCol="0">
            <a:spAutoFit/>
          </a:bodyPr>
          <a:lstStyle/>
          <a:p>
            <a:r>
              <a:rPr kumimoji="1" lang="ja-JP" altLang="en-US" sz="1200" dirty="0">
                <a:latin typeface="Meiryo UI" panose="020B0604030504040204" pitchFamily="50" charset="-128"/>
                <a:ea typeface="Meiryo UI" panose="020B0604030504040204" pitchFamily="50" charset="-128"/>
              </a:rPr>
              <a:t>中性子</a:t>
            </a:r>
          </a:p>
        </p:txBody>
      </p:sp>
      <p:sp>
        <p:nvSpPr>
          <p:cNvPr id="43" name="テキスト ボックス 42">
            <a:extLst>
              <a:ext uri="{FF2B5EF4-FFF2-40B4-BE49-F238E27FC236}">
                <a16:creationId xmlns:a16="http://schemas.microsoft.com/office/drawing/2014/main" id="{77D6F03E-C533-4D12-B800-38129B9D3C05}"/>
              </a:ext>
            </a:extLst>
          </p:cNvPr>
          <p:cNvSpPr txBox="1"/>
          <p:nvPr/>
        </p:nvSpPr>
        <p:spPr>
          <a:xfrm>
            <a:off x="6494867" y="3466319"/>
            <a:ext cx="340158" cy="369332"/>
          </a:xfrm>
          <a:prstGeom prst="rect">
            <a:avLst/>
          </a:prstGeom>
          <a:noFill/>
        </p:spPr>
        <p:txBody>
          <a:bodyPr wrap="none" rtlCol="0">
            <a:spAutoFit/>
          </a:bodyPr>
          <a:lstStyle/>
          <a:p>
            <a:r>
              <a:rPr kumimoji="1" lang="en-US" altLang="ja-JP" dirty="0">
                <a:latin typeface="Meiryo UI" panose="020B0604030504040204" pitchFamily="50" charset="-128"/>
                <a:ea typeface="Meiryo UI" panose="020B0604030504040204" pitchFamily="50" charset="-128"/>
              </a:rPr>
              <a:t>B</a:t>
            </a:r>
            <a:endParaRPr kumimoji="1" lang="ja-JP" altLang="en-US" dirty="0">
              <a:latin typeface="Meiryo UI" panose="020B0604030504040204" pitchFamily="50" charset="-128"/>
              <a:ea typeface="Meiryo UI" panose="020B0604030504040204" pitchFamily="50" charset="-128"/>
            </a:endParaRPr>
          </a:p>
        </p:txBody>
      </p:sp>
      <p:sp>
        <p:nvSpPr>
          <p:cNvPr id="44" name="楕円 43">
            <a:extLst>
              <a:ext uri="{FF2B5EF4-FFF2-40B4-BE49-F238E27FC236}">
                <a16:creationId xmlns:a16="http://schemas.microsoft.com/office/drawing/2014/main" id="{F1A91161-9738-4F14-839F-72D87EAB00D0}"/>
              </a:ext>
            </a:extLst>
          </p:cNvPr>
          <p:cNvSpPr/>
          <p:nvPr/>
        </p:nvSpPr>
        <p:spPr>
          <a:xfrm>
            <a:off x="7219598" y="3177843"/>
            <a:ext cx="370342" cy="370342"/>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eiryo UI" panose="020B0604030504040204" pitchFamily="50" charset="-128"/>
              <a:ea typeface="Meiryo UI" panose="020B0604030504040204" pitchFamily="50" charset="-128"/>
            </a:endParaRPr>
          </a:p>
        </p:txBody>
      </p:sp>
      <p:sp>
        <p:nvSpPr>
          <p:cNvPr id="45" name="楕円 44">
            <a:extLst>
              <a:ext uri="{FF2B5EF4-FFF2-40B4-BE49-F238E27FC236}">
                <a16:creationId xmlns:a16="http://schemas.microsoft.com/office/drawing/2014/main" id="{95746330-DD15-404A-9FBA-8DAABE6BABF5}"/>
              </a:ext>
            </a:extLst>
          </p:cNvPr>
          <p:cNvSpPr/>
          <p:nvPr/>
        </p:nvSpPr>
        <p:spPr>
          <a:xfrm>
            <a:off x="7610794" y="3436336"/>
            <a:ext cx="370342" cy="370342"/>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eiryo UI" panose="020B0604030504040204" pitchFamily="50" charset="-128"/>
              <a:ea typeface="Meiryo UI" panose="020B0604030504040204" pitchFamily="50" charset="-128"/>
            </a:endParaRPr>
          </a:p>
        </p:txBody>
      </p:sp>
      <p:sp>
        <p:nvSpPr>
          <p:cNvPr id="46" name="楕円 45">
            <a:extLst>
              <a:ext uri="{FF2B5EF4-FFF2-40B4-BE49-F238E27FC236}">
                <a16:creationId xmlns:a16="http://schemas.microsoft.com/office/drawing/2014/main" id="{850A9444-12B5-4748-9173-7CFD66EC5834}"/>
              </a:ext>
            </a:extLst>
          </p:cNvPr>
          <p:cNvSpPr/>
          <p:nvPr/>
        </p:nvSpPr>
        <p:spPr>
          <a:xfrm>
            <a:off x="7976881" y="3789921"/>
            <a:ext cx="310120" cy="310120"/>
          </a:xfrm>
          <a:prstGeom prst="ellipse">
            <a:avLst/>
          </a:prstGeom>
          <a:solidFill>
            <a:schemeClr val="bg1">
              <a:lumMod val="8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ysClr val="windowText" lastClr="000000"/>
              </a:solidFill>
              <a:latin typeface="Meiryo UI" panose="020B0604030504040204" pitchFamily="50" charset="-128"/>
              <a:ea typeface="Meiryo UI" panose="020B0604030504040204" pitchFamily="50" charset="-128"/>
            </a:endParaRPr>
          </a:p>
        </p:txBody>
      </p:sp>
      <p:cxnSp>
        <p:nvCxnSpPr>
          <p:cNvPr id="47" name="直線矢印コネクタ 46">
            <a:extLst>
              <a:ext uri="{FF2B5EF4-FFF2-40B4-BE49-F238E27FC236}">
                <a16:creationId xmlns:a16="http://schemas.microsoft.com/office/drawing/2014/main" id="{85ED72E2-D644-48EE-B837-6BF70185F0AD}"/>
              </a:ext>
            </a:extLst>
          </p:cNvPr>
          <p:cNvCxnSpPr>
            <a:cxnSpLocks/>
          </p:cNvCxnSpPr>
          <p:nvPr/>
        </p:nvCxnSpPr>
        <p:spPr>
          <a:xfrm flipV="1">
            <a:off x="6963178" y="3479451"/>
            <a:ext cx="235566" cy="58625"/>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48" name="直線矢印コネクタ 47">
            <a:extLst>
              <a:ext uri="{FF2B5EF4-FFF2-40B4-BE49-F238E27FC236}">
                <a16:creationId xmlns:a16="http://schemas.microsoft.com/office/drawing/2014/main" id="{28C3ABEF-6B3B-474B-8186-FB1A9170EF71}"/>
              </a:ext>
            </a:extLst>
          </p:cNvPr>
          <p:cNvCxnSpPr>
            <a:cxnSpLocks/>
          </p:cNvCxnSpPr>
          <p:nvPr/>
        </p:nvCxnSpPr>
        <p:spPr>
          <a:xfrm flipV="1">
            <a:off x="7040563" y="3662964"/>
            <a:ext cx="487333" cy="33224"/>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49" name="直線矢印コネクタ 48">
            <a:extLst>
              <a:ext uri="{FF2B5EF4-FFF2-40B4-BE49-F238E27FC236}">
                <a16:creationId xmlns:a16="http://schemas.microsoft.com/office/drawing/2014/main" id="{7A66891C-DCA4-4EEC-8889-8BBDC0980713}"/>
              </a:ext>
            </a:extLst>
          </p:cNvPr>
          <p:cNvCxnSpPr>
            <a:cxnSpLocks/>
          </p:cNvCxnSpPr>
          <p:nvPr/>
        </p:nvCxnSpPr>
        <p:spPr>
          <a:xfrm>
            <a:off x="7039334" y="3836730"/>
            <a:ext cx="842573" cy="91535"/>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52" name="テキスト ボックス 51">
            <a:extLst>
              <a:ext uri="{FF2B5EF4-FFF2-40B4-BE49-F238E27FC236}">
                <a16:creationId xmlns:a16="http://schemas.microsoft.com/office/drawing/2014/main" id="{9A9E4061-FC4A-418B-B12C-DB33EE644D12}"/>
              </a:ext>
            </a:extLst>
          </p:cNvPr>
          <p:cNvSpPr txBox="1"/>
          <p:nvPr/>
        </p:nvSpPr>
        <p:spPr>
          <a:xfrm>
            <a:off x="7169905" y="3164992"/>
            <a:ext cx="489236" cy="369332"/>
          </a:xfrm>
          <a:prstGeom prst="rect">
            <a:avLst/>
          </a:prstGeom>
          <a:noFill/>
        </p:spPr>
        <p:txBody>
          <a:bodyPr wrap="none" rtlCol="0">
            <a:spAutoFit/>
          </a:bodyPr>
          <a:lstStyle/>
          <a:p>
            <a:r>
              <a:rPr kumimoji="1" lang="en-US" altLang="ja-JP" dirty="0">
                <a:latin typeface="Meiryo UI" panose="020B0604030504040204" pitchFamily="50" charset="-128"/>
                <a:ea typeface="Meiryo UI" panose="020B0604030504040204" pitchFamily="50" charset="-128"/>
              </a:rPr>
              <a:t>He</a:t>
            </a:r>
            <a:endParaRPr kumimoji="1" lang="ja-JP" altLang="en-US" dirty="0">
              <a:latin typeface="Meiryo UI" panose="020B0604030504040204" pitchFamily="50" charset="-128"/>
              <a:ea typeface="Meiryo UI" panose="020B0604030504040204" pitchFamily="50" charset="-128"/>
            </a:endParaRPr>
          </a:p>
        </p:txBody>
      </p:sp>
      <p:sp>
        <p:nvSpPr>
          <p:cNvPr id="53" name="テキスト ボックス 52">
            <a:extLst>
              <a:ext uri="{FF2B5EF4-FFF2-40B4-BE49-F238E27FC236}">
                <a16:creationId xmlns:a16="http://schemas.microsoft.com/office/drawing/2014/main" id="{FA3042A2-E609-49DF-A507-18C53A2D735B}"/>
              </a:ext>
            </a:extLst>
          </p:cNvPr>
          <p:cNvSpPr txBox="1"/>
          <p:nvPr/>
        </p:nvSpPr>
        <p:spPr>
          <a:xfrm>
            <a:off x="7548750" y="3445303"/>
            <a:ext cx="489236" cy="369332"/>
          </a:xfrm>
          <a:prstGeom prst="rect">
            <a:avLst/>
          </a:prstGeom>
          <a:noFill/>
        </p:spPr>
        <p:txBody>
          <a:bodyPr wrap="none" rtlCol="0">
            <a:spAutoFit/>
          </a:bodyPr>
          <a:lstStyle/>
          <a:p>
            <a:r>
              <a:rPr kumimoji="1" lang="en-US" altLang="ja-JP" dirty="0">
                <a:latin typeface="Meiryo UI" panose="020B0604030504040204" pitchFamily="50" charset="-128"/>
                <a:ea typeface="Meiryo UI" panose="020B0604030504040204" pitchFamily="50" charset="-128"/>
              </a:rPr>
              <a:t>He</a:t>
            </a:r>
            <a:endParaRPr kumimoji="1" lang="ja-JP" altLang="en-US" dirty="0">
              <a:latin typeface="Meiryo UI" panose="020B0604030504040204" pitchFamily="50" charset="-128"/>
              <a:ea typeface="Meiryo UI" panose="020B0604030504040204" pitchFamily="50" charset="-128"/>
            </a:endParaRPr>
          </a:p>
        </p:txBody>
      </p:sp>
      <p:cxnSp>
        <p:nvCxnSpPr>
          <p:cNvPr id="54" name="直線コネクタ 53">
            <a:extLst>
              <a:ext uri="{FF2B5EF4-FFF2-40B4-BE49-F238E27FC236}">
                <a16:creationId xmlns:a16="http://schemas.microsoft.com/office/drawing/2014/main" id="{A7560986-E725-44B7-8117-BA4D3270936F}"/>
              </a:ext>
            </a:extLst>
          </p:cNvPr>
          <p:cNvCxnSpPr>
            <a:cxnSpLocks/>
          </p:cNvCxnSpPr>
          <p:nvPr/>
        </p:nvCxnSpPr>
        <p:spPr>
          <a:xfrm flipH="1">
            <a:off x="4682242" y="3105815"/>
            <a:ext cx="1020905" cy="1642617"/>
          </a:xfrm>
          <a:prstGeom prst="line">
            <a:avLst/>
          </a:prstGeom>
          <a:ln>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55" name="直線コネクタ 54">
            <a:extLst>
              <a:ext uri="{FF2B5EF4-FFF2-40B4-BE49-F238E27FC236}">
                <a16:creationId xmlns:a16="http://schemas.microsoft.com/office/drawing/2014/main" id="{F8C6C610-0CC8-43D1-99DB-4E4D4D740BDB}"/>
              </a:ext>
            </a:extLst>
          </p:cNvPr>
          <p:cNvCxnSpPr>
            <a:cxnSpLocks/>
          </p:cNvCxnSpPr>
          <p:nvPr/>
        </p:nvCxnSpPr>
        <p:spPr>
          <a:xfrm flipH="1">
            <a:off x="4654523" y="4301157"/>
            <a:ext cx="1048624" cy="466218"/>
          </a:xfrm>
          <a:prstGeom prst="line">
            <a:avLst/>
          </a:prstGeom>
          <a:ln>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61" name="直線コネクタ 60">
            <a:extLst>
              <a:ext uri="{FF2B5EF4-FFF2-40B4-BE49-F238E27FC236}">
                <a16:creationId xmlns:a16="http://schemas.microsoft.com/office/drawing/2014/main" id="{F6220C4D-B1B9-4734-A4EB-C41CEADF1915}"/>
              </a:ext>
            </a:extLst>
          </p:cNvPr>
          <p:cNvCxnSpPr>
            <a:cxnSpLocks/>
          </p:cNvCxnSpPr>
          <p:nvPr/>
        </p:nvCxnSpPr>
        <p:spPr>
          <a:xfrm flipH="1">
            <a:off x="4950372" y="4611761"/>
            <a:ext cx="768858" cy="355714"/>
          </a:xfrm>
          <a:prstGeom prst="line">
            <a:avLst/>
          </a:prstGeom>
          <a:ln>
            <a:solidFill>
              <a:schemeClr val="accent4"/>
            </a:solidFill>
          </a:ln>
        </p:spPr>
        <p:style>
          <a:lnRef idx="1">
            <a:schemeClr val="accent1"/>
          </a:lnRef>
          <a:fillRef idx="0">
            <a:schemeClr val="accent1"/>
          </a:fillRef>
          <a:effectRef idx="0">
            <a:schemeClr val="accent1"/>
          </a:effectRef>
          <a:fontRef idx="minor">
            <a:schemeClr val="tx1"/>
          </a:fontRef>
        </p:style>
      </p:cxnSp>
      <p:cxnSp>
        <p:nvCxnSpPr>
          <p:cNvPr id="62" name="直線コネクタ 61">
            <a:extLst>
              <a:ext uri="{FF2B5EF4-FFF2-40B4-BE49-F238E27FC236}">
                <a16:creationId xmlns:a16="http://schemas.microsoft.com/office/drawing/2014/main" id="{58AAA689-C879-4E6A-B986-BDD1CAA3852A}"/>
              </a:ext>
            </a:extLst>
          </p:cNvPr>
          <p:cNvCxnSpPr>
            <a:cxnSpLocks/>
          </p:cNvCxnSpPr>
          <p:nvPr/>
        </p:nvCxnSpPr>
        <p:spPr>
          <a:xfrm flipH="1" flipV="1">
            <a:off x="4950371" y="4954392"/>
            <a:ext cx="737792" cy="848104"/>
          </a:xfrm>
          <a:prstGeom prst="line">
            <a:avLst/>
          </a:prstGeom>
          <a:ln>
            <a:solidFill>
              <a:schemeClr val="accent4"/>
            </a:solidFill>
          </a:ln>
        </p:spPr>
        <p:style>
          <a:lnRef idx="1">
            <a:schemeClr val="accent1"/>
          </a:lnRef>
          <a:fillRef idx="0">
            <a:schemeClr val="accent1"/>
          </a:fillRef>
          <a:effectRef idx="0">
            <a:schemeClr val="accent1"/>
          </a:effectRef>
          <a:fontRef idx="minor">
            <a:schemeClr val="tx1"/>
          </a:fontRef>
        </p:style>
      </p:cxnSp>
      <p:sp>
        <p:nvSpPr>
          <p:cNvPr id="65" name="楕円 64">
            <a:extLst>
              <a:ext uri="{FF2B5EF4-FFF2-40B4-BE49-F238E27FC236}">
                <a16:creationId xmlns:a16="http://schemas.microsoft.com/office/drawing/2014/main" id="{A910EF5B-B96B-4E1A-A56D-2658D86EA4A5}"/>
              </a:ext>
            </a:extLst>
          </p:cNvPr>
          <p:cNvSpPr/>
          <p:nvPr/>
        </p:nvSpPr>
        <p:spPr>
          <a:xfrm>
            <a:off x="6337370" y="4924526"/>
            <a:ext cx="487032" cy="487032"/>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eiryo UI" panose="020B0604030504040204" pitchFamily="50" charset="-128"/>
              <a:ea typeface="Meiryo UI" panose="020B0604030504040204" pitchFamily="50" charset="-128"/>
            </a:endParaRPr>
          </a:p>
        </p:txBody>
      </p:sp>
      <p:sp>
        <p:nvSpPr>
          <p:cNvPr id="66" name="楕円 65">
            <a:extLst>
              <a:ext uri="{FF2B5EF4-FFF2-40B4-BE49-F238E27FC236}">
                <a16:creationId xmlns:a16="http://schemas.microsoft.com/office/drawing/2014/main" id="{48F5F905-B5DB-4631-8F60-35C9AFDB6499}"/>
              </a:ext>
            </a:extLst>
          </p:cNvPr>
          <p:cNvSpPr/>
          <p:nvPr/>
        </p:nvSpPr>
        <p:spPr>
          <a:xfrm>
            <a:off x="7659141" y="4926894"/>
            <a:ext cx="487032" cy="487032"/>
          </a:xfrm>
          <a:prstGeom prst="ellipse">
            <a:avLst/>
          </a:prstGeom>
          <a:solidFill>
            <a:schemeClr val="bg1">
              <a:lumMod val="8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eiryo UI" panose="020B0604030504040204" pitchFamily="50" charset="-128"/>
              <a:ea typeface="Meiryo UI" panose="020B0604030504040204" pitchFamily="50" charset="-128"/>
            </a:endParaRPr>
          </a:p>
        </p:txBody>
      </p:sp>
      <p:sp>
        <p:nvSpPr>
          <p:cNvPr id="67" name="楕円 66">
            <a:extLst>
              <a:ext uri="{FF2B5EF4-FFF2-40B4-BE49-F238E27FC236}">
                <a16:creationId xmlns:a16="http://schemas.microsoft.com/office/drawing/2014/main" id="{8CDA0D46-CBF8-41B1-8C72-405958B607FF}"/>
              </a:ext>
            </a:extLst>
          </p:cNvPr>
          <p:cNvSpPr/>
          <p:nvPr/>
        </p:nvSpPr>
        <p:spPr>
          <a:xfrm>
            <a:off x="5876261" y="4714929"/>
            <a:ext cx="141076" cy="141076"/>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eiryo UI" panose="020B0604030504040204" pitchFamily="50" charset="-128"/>
              <a:ea typeface="Meiryo UI" panose="020B0604030504040204" pitchFamily="50" charset="-128"/>
            </a:endParaRPr>
          </a:p>
        </p:txBody>
      </p:sp>
      <p:cxnSp>
        <p:nvCxnSpPr>
          <p:cNvPr id="68" name="直線矢印コネクタ 67">
            <a:extLst>
              <a:ext uri="{FF2B5EF4-FFF2-40B4-BE49-F238E27FC236}">
                <a16:creationId xmlns:a16="http://schemas.microsoft.com/office/drawing/2014/main" id="{A9A4D7EC-8FA3-4216-A33A-7A2CB6118D70}"/>
              </a:ext>
            </a:extLst>
          </p:cNvPr>
          <p:cNvCxnSpPr>
            <a:cxnSpLocks/>
          </p:cNvCxnSpPr>
          <p:nvPr/>
        </p:nvCxnSpPr>
        <p:spPr>
          <a:xfrm>
            <a:off x="6053884" y="4825440"/>
            <a:ext cx="313788" cy="166992"/>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69" name="テキスト ボックス 68">
            <a:extLst>
              <a:ext uri="{FF2B5EF4-FFF2-40B4-BE49-F238E27FC236}">
                <a16:creationId xmlns:a16="http://schemas.microsoft.com/office/drawing/2014/main" id="{1CBBD65D-1E21-4D09-9BBF-36488CB87FA4}"/>
              </a:ext>
            </a:extLst>
          </p:cNvPr>
          <p:cNvSpPr txBox="1"/>
          <p:nvPr/>
        </p:nvSpPr>
        <p:spPr>
          <a:xfrm>
            <a:off x="5623633" y="4882778"/>
            <a:ext cx="646331" cy="276999"/>
          </a:xfrm>
          <a:prstGeom prst="rect">
            <a:avLst/>
          </a:prstGeom>
          <a:noFill/>
        </p:spPr>
        <p:txBody>
          <a:bodyPr wrap="none" rtlCol="0">
            <a:spAutoFit/>
          </a:bodyPr>
          <a:lstStyle/>
          <a:p>
            <a:r>
              <a:rPr kumimoji="1" lang="ja-JP" altLang="en-US" sz="1200" dirty="0">
                <a:latin typeface="Meiryo UI" panose="020B0604030504040204" pitchFamily="50" charset="-128"/>
                <a:ea typeface="Meiryo UI" panose="020B0604030504040204" pitchFamily="50" charset="-128"/>
              </a:rPr>
              <a:t>中性子</a:t>
            </a:r>
          </a:p>
        </p:txBody>
      </p:sp>
      <p:sp>
        <p:nvSpPr>
          <p:cNvPr id="70" name="テキスト ボックス 69">
            <a:extLst>
              <a:ext uri="{FF2B5EF4-FFF2-40B4-BE49-F238E27FC236}">
                <a16:creationId xmlns:a16="http://schemas.microsoft.com/office/drawing/2014/main" id="{7AB8CAC8-7FCE-4E34-89A2-503F54B29D91}"/>
              </a:ext>
            </a:extLst>
          </p:cNvPr>
          <p:cNvSpPr txBox="1"/>
          <p:nvPr/>
        </p:nvSpPr>
        <p:spPr>
          <a:xfrm>
            <a:off x="6332673" y="4975111"/>
            <a:ext cx="452368" cy="369332"/>
          </a:xfrm>
          <a:prstGeom prst="rect">
            <a:avLst/>
          </a:prstGeom>
          <a:noFill/>
        </p:spPr>
        <p:txBody>
          <a:bodyPr wrap="none" rtlCol="0">
            <a:spAutoFit/>
          </a:bodyPr>
          <a:lstStyle/>
          <a:p>
            <a:r>
              <a:rPr kumimoji="1" lang="en-US" altLang="ja-JP" baseline="30000" dirty="0">
                <a:latin typeface="Meiryo UI" panose="020B0604030504040204" pitchFamily="50" charset="-128"/>
                <a:ea typeface="Meiryo UI" panose="020B0604030504040204" pitchFamily="50" charset="-128"/>
              </a:rPr>
              <a:t>2</a:t>
            </a:r>
            <a:r>
              <a:rPr kumimoji="1" lang="en-US" altLang="ja-JP" dirty="0">
                <a:latin typeface="Meiryo UI" panose="020B0604030504040204" pitchFamily="50" charset="-128"/>
                <a:ea typeface="Meiryo UI" panose="020B0604030504040204" pitchFamily="50" charset="-128"/>
              </a:rPr>
              <a:t>H</a:t>
            </a:r>
            <a:endParaRPr kumimoji="1" lang="ja-JP" altLang="en-US" dirty="0">
              <a:latin typeface="Meiryo UI" panose="020B0604030504040204" pitchFamily="50" charset="-128"/>
              <a:ea typeface="Meiryo UI" panose="020B0604030504040204" pitchFamily="50" charset="-128"/>
            </a:endParaRPr>
          </a:p>
        </p:txBody>
      </p:sp>
      <p:sp>
        <p:nvSpPr>
          <p:cNvPr id="71" name="テキスト ボックス 70">
            <a:extLst>
              <a:ext uri="{FF2B5EF4-FFF2-40B4-BE49-F238E27FC236}">
                <a16:creationId xmlns:a16="http://schemas.microsoft.com/office/drawing/2014/main" id="{60221660-CB90-4176-950C-36CB6A78DF24}"/>
              </a:ext>
            </a:extLst>
          </p:cNvPr>
          <p:cNvSpPr txBox="1"/>
          <p:nvPr/>
        </p:nvSpPr>
        <p:spPr>
          <a:xfrm>
            <a:off x="7659140" y="4985970"/>
            <a:ext cx="452368" cy="369332"/>
          </a:xfrm>
          <a:prstGeom prst="rect">
            <a:avLst/>
          </a:prstGeom>
          <a:noFill/>
        </p:spPr>
        <p:txBody>
          <a:bodyPr wrap="none" rtlCol="0">
            <a:spAutoFit/>
          </a:bodyPr>
          <a:lstStyle/>
          <a:p>
            <a:r>
              <a:rPr kumimoji="1" lang="en-US" altLang="ja-JP" baseline="30000" dirty="0">
                <a:latin typeface="Meiryo UI" panose="020B0604030504040204" pitchFamily="50" charset="-128"/>
                <a:ea typeface="Meiryo UI" panose="020B0604030504040204" pitchFamily="50" charset="-128"/>
              </a:rPr>
              <a:t>3</a:t>
            </a:r>
            <a:r>
              <a:rPr kumimoji="1" lang="en-US" altLang="ja-JP" dirty="0">
                <a:latin typeface="Meiryo UI" panose="020B0604030504040204" pitchFamily="50" charset="-128"/>
                <a:ea typeface="Meiryo UI" panose="020B0604030504040204" pitchFamily="50" charset="-128"/>
              </a:rPr>
              <a:t>H</a:t>
            </a:r>
            <a:endParaRPr kumimoji="1" lang="ja-JP" altLang="en-US" dirty="0">
              <a:latin typeface="Meiryo UI" panose="020B0604030504040204" pitchFamily="50" charset="-128"/>
              <a:ea typeface="Meiryo UI" panose="020B0604030504040204" pitchFamily="50" charset="-128"/>
            </a:endParaRPr>
          </a:p>
        </p:txBody>
      </p:sp>
      <p:cxnSp>
        <p:nvCxnSpPr>
          <p:cNvPr id="72" name="直線矢印コネクタ 71">
            <a:extLst>
              <a:ext uri="{FF2B5EF4-FFF2-40B4-BE49-F238E27FC236}">
                <a16:creationId xmlns:a16="http://schemas.microsoft.com/office/drawing/2014/main" id="{0665A49E-3905-4E28-90E4-B60E9BB4452F}"/>
              </a:ext>
            </a:extLst>
          </p:cNvPr>
          <p:cNvCxnSpPr>
            <a:cxnSpLocks/>
          </p:cNvCxnSpPr>
          <p:nvPr/>
        </p:nvCxnSpPr>
        <p:spPr>
          <a:xfrm>
            <a:off x="6884956" y="5162180"/>
            <a:ext cx="691909" cy="5862"/>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74" name="直線矢印コネクタ 73">
            <a:extLst>
              <a:ext uri="{FF2B5EF4-FFF2-40B4-BE49-F238E27FC236}">
                <a16:creationId xmlns:a16="http://schemas.microsoft.com/office/drawing/2014/main" id="{A7765D4B-9386-45AB-BD12-807C82F0E924}"/>
              </a:ext>
            </a:extLst>
          </p:cNvPr>
          <p:cNvCxnSpPr>
            <a:cxnSpLocks/>
          </p:cNvCxnSpPr>
          <p:nvPr/>
        </p:nvCxnSpPr>
        <p:spPr>
          <a:xfrm flipV="1">
            <a:off x="6903916" y="4812348"/>
            <a:ext cx="556704" cy="247306"/>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78" name="テキスト ボックス 77">
            <a:extLst>
              <a:ext uri="{FF2B5EF4-FFF2-40B4-BE49-F238E27FC236}">
                <a16:creationId xmlns:a16="http://schemas.microsoft.com/office/drawing/2014/main" id="{B7A9D7A6-CCC9-484F-9532-2CB714ED9C7F}"/>
              </a:ext>
            </a:extLst>
          </p:cNvPr>
          <p:cNvSpPr txBox="1"/>
          <p:nvPr/>
        </p:nvSpPr>
        <p:spPr>
          <a:xfrm>
            <a:off x="7476703" y="4595001"/>
            <a:ext cx="425116" cy="276999"/>
          </a:xfrm>
          <a:prstGeom prst="rect">
            <a:avLst/>
          </a:prstGeom>
          <a:noFill/>
        </p:spPr>
        <p:txBody>
          <a:bodyPr wrap="none" rtlCol="0">
            <a:spAutoFit/>
          </a:bodyPr>
          <a:lstStyle/>
          <a:p>
            <a:r>
              <a:rPr kumimoji="1" lang="en-US" altLang="ja-JP" sz="1200" dirty="0">
                <a:latin typeface="Meiryo UI" panose="020B0604030504040204" pitchFamily="50" charset="-128"/>
                <a:ea typeface="Meiryo UI" panose="020B0604030504040204" pitchFamily="50" charset="-128"/>
              </a:rPr>
              <a:t>γ</a:t>
            </a:r>
            <a:r>
              <a:rPr kumimoji="1" lang="ja-JP" altLang="en-US" sz="1200" dirty="0">
                <a:latin typeface="Meiryo UI" panose="020B0604030504040204" pitchFamily="50" charset="-128"/>
                <a:ea typeface="Meiryo UI" panose="020B0604030504040204" pitchFamily="50" charset="-128"/>
              </a:rPr>
              <a:t>線</a:t>
            </a:r>
          </a:p>
        </p:txBody>
      </p:sp>
      <p:sp>
        <p:nvSpPr>
          <p:cNvPr id="79" name="テキスト ボックス 78">
            <a:extLst>
              <a:ext uri="{FF2B5EF4-FFF2-40B4-BE49-F238E27FC236}">
                <a16:creationId xmlns:a16="http://schemas.microsoft.com/office/drawing/2014/main" id="{63042959-7D50-413E-8F2D-D76BF620D9D1}"/>
              </a:ext>
            </a:extLst>
          </p:cNvPr>
          <p:cNvSpPr txBox="1"/>
          <p:nvPr/>
        </p:nvSpPr>
        <p:spPr>
          <a:xfrm>
            <a:off x="7901819" y="3772672"/>
            <a:ext cx="452368" cy="369332"/>
          </a:xfrm>
          <a:prstGeom prst="rect">
            <a:avLst/>
          </a:prstGeom>
          <a:noFill/>
        </p:spPr>
        <p:txBody>
          <a:bodyPr wrap="none" rtlCol="0">
            <a:spAutoFit/>
          </a:bodyPr>
          <a:lstStyle/>
          <a:p>
            <a:r>
              <a:rPr kumimoji="1" lang="en-US" altLang="ja-JP" baseline="30000" dirty="0">
                <a:latin typeface="Meiryo UI" panose="020B0604030504040204" pitchFamily="50" charset="-128"/>
                <a:ea typeface="Meiryo UI" panose="020B0604030504040204" pitchFamily="50" charset="-128"/>
              </a:rPr>
              <a:t>3</a:t>
            </a:r>
            <a:r>
              <a:rPr kumimoji="1" lang="en-US" altLang="ja-JP" dirty="0">
                <a:latin typeface="Meiryo UI" panose="020B0604030504040204" pitchFamily="50" charset="-128"/>
                <a:ea typeface="Meiryo UI" panose="020B0604030504040204" pitchFamily="50" charset="-128"/>
              </a:rPr>
              <a:t>H</a:t>
            </a:r>
            <a:endParaRPr kumimoji="1" lang="ja-JP" altLang="en-US" dirty="0">
              <a:latin typeface="Meiryo UI" panose="020B0604030504040204" pitchFamily="50" charset="-128"/>
              <a:ea typeface="Meiryo UI" panose="020B0604030504040204" pitchFamily="50" charset="-128"/>
            </a:endParaRPr>
          </a:p>
        </p:txBody>
      </p:sp>
      <p:sp>
        <p:nvSpPr>
          <p:cNvPr id="80" name="テキスト ボックス 79">
            <a:extLst>
              <a:ext uri="{FF2B5EF4-FFF2-40B4-BE49-F238E27FC236}">
                <a16:creationId xmlns:a16="http://schemas.microsoft.com/office/drawing/2014/main" id="{EBE16BB2-336C-48B4-A05A-0CC78FC8E853}"/>
              </a:ext>
            </a:extLst>
          </p:cNvPr>
          <p:cNvSpPr txBox="1"/>
          <p:nvPr/>
        </p:nvSpPr>
        <p:spPr>
          <a:xfrm>
            <a:off x="1969417" y="4873141"/>
            <a:ext cx="452368" cy="369332"/>
          </a:xfrm>
          <a:prstGeom prst="rect">
            <a:avLst/>
          </a:prstGeom>
          <a:noFill/>
        </p:spPr>
        <p:txBody>
          <a:bodyPr wrap="none" rtlCol="0">
            <a:spAutoFit/>
          </a:bodyPr>
          <a:lstStyle/>
          <a:p>
            <a:r>
              <a:rPr kumimoji="1" lang="en-US" altLang="ja-JP" baseline="30000" dirty="0">
                <a:latin typeface="Meiryo UI" panose="020B0604030504040204" pitchFamily="50" charset="-128"/>
                <a:ea typeface="Meiryo UI" panose="020B0604030504040204" pitchFamily="50" charset="-128"/>
              </a:rPr>
              <a:t>3</a:t>
            </a:r>
            <a:r>
              <a:rPr kumimoji="1" lang="en-US" altLang="ja-JP" dirty="0">
                <a:latin typeface="Meiryo UI" panose="020B0604030504040204" pitchFamily="50" charset="-128"/>
                <a:ea typeface="Meiryo UI" panose="020B0604030504040204" pitchFamily="50" charset="-128"/>
              </a:rPr>
              <a:t>H</a:t>
            </a:r>
            <a:endParaRPr kumimoji="1" lang="ja-JP" altLang="en-US" dirty="0">
              <a:latin typeface="Meiryo UI" panose="020B0604030504040204" pitchFamily="50" charset="-128"/>
              <a:ea typeface="Meiryo UI" panose="020B0604030504040204" pitchFamily="50" charset="-128"/>
            </a:endParaRPr>
          </a:p>
        </p:txBody>
      </p:sp>
      <p:sp>
        <p:nvSpPr>
          <p:cNvPr id="60" name="コンテンツ プレースホルダー 2">
            <a:extLst>
              <a:ext uri="{FF2B5EF4-FFF2-40B4-BE49-F238E27FC236}">
                <a16:creationId xmlns:a16="http://schemas.microsoft.com/office/drawing/2014/main" id="{DF600AE8-86B2-4CB0-8B9A-30FA49864465}"/>
              </a:ext>
            </a:extLst>
          </p:cNvPr>
          <p:cNvSpPr txBox="1">
            <a:spLocks/>
          </p:cNvSpPr>
          <p:nvPr/>
        </p:nvSpPr>
        <p:spPr>
          <a:xfrm>
            <a:off x="3347207" y="5764221"/>
            <a:ext cx="2396692" cy="472331"/>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1800" kern="1200">
                <a:solidFill>
                  <a:schemeClr val="tx1"/>
                </a:solidFill>
                <a:latin typeface="Meiryo UI" panose="020B0604030504040204" pitchFamily="50" charset="-128"/>
                <a:ea typeface="Meiryo UI" panose="020B0604030504040204" pitchFamily="50" charset="-128"/>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eiryo UI" panose="020B0604030504040204" pitchFamily="50" charset="-128"/>
                <a:ea typeface="Meiryo UI" panose="020B0604030504040204" pitchFamily="50" charset="-128"/>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eiryo UI" panose="020B0604030504040204" pitchFamily="50" charset="-128"/>
                <a:ea typeface="Meiryo UI" panose="020B0604030504040204" pitchFamily="50" charset="-128"/>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eiryo UI" panose="020B0604030504040204" pitchFamily="50" charset="-128"/>
                <a:ea typeface="Meiryo UI" panose="020B0604030504040204" pitchFamily="50" charset="-128"/>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eiryo UI" panose="020B0604030504040204" pitchFamily="50" charset="-128"/>
                <a:ea typeface="Meiryo UI" panose="020B0604030504040204" pitchFamily="50" charset="-128"/>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lgn="ctr">
              <a:buNone/>
            </a:pPr>
            <a:r>
              <a:rPr lang="ja-JP" altLang="en-US" sz="1400" b="1" dirty="0"/>
              <a:t>図　</a:t>
            </a:r>
            <a:r>
              <a:rPr lang="en-US" altLang="ja-JP" sz="1400" b="1" dirty="0"/>
              <a:t>BWR</a:t>
            </a:r>
            <a:r>
              <a:rPr lang="ja-JP" altLang="en-US" sz="1400" b="1" dirty="0"/>
              <a:t>の原子炉圧力容器</a:t>
            </a:r>
          </a:p>
        </p:txBody>
      </p:sp>
      <p:sp>
        <p:nvSpPr>
          <p:cNvPr id="64" name="テキスト ボックス 63">
            <a:extLst>
              <a:ext uri="{FF2B5EF4-FFF2-40B4-BE49-F238E27FC236}">
                <a16:creationId xmlns:a16="http://schemas.microsoft.com/office/drawing/2014/main" id="{6A5FA4C9-5920-4B12-B6B7-B51A3EAF1E6E}"/>
              </a:ext>
            </a:extLst>
          </p:cNvPr>
          <p:cNvSpPr txBox="1"/>
          <p:nvPr/>
        </p:nvSpPr>
        <p:spPr>
          <a:xfrm>
            <a:off x="957740" y="4665707"/>
            <a:ext cx="519694" cy="276999"/>
          </a:xfrm>
          <a:prstGeom prst="rect">
            <a:avLst/>
          </a:prstGeom>
          <a:noFill/>
        </p:spPr>
        <p:txBody>
          <a:bodyPr wrap="none" rtlCol="0">
            <a:spAutoFit/>
          </a:bodyPr>
          <a:lstStyle/>
          <a:p>
            <a:r>
              <a:rPr kumimoji="1" lang="ja-JP" altLang="en-US" sz="1200" dirty="0">
                <a:latin typeface="Meiryo UI" panose="020B0604030504040204" pitchFamily="50" charset="-128"/>
                <a:ea typeface="Meiryo UI" panose="020B0604030504040204" pitchFamily="50" charset="-128"/>
              </a:rPr>
              <a:t>ウラン</a:t>
            </a:r>
          </a:p>
        </p:txBody>
      </p:sp>
      <p:sp>
        <p:nvSpPr>
          <p:cNvPr id="73" name="テキスト ボックス 72">
            <a:extLst>
              <a:ext uri="{FF2B5EF4-FFF2-40B4-BE49-F238E27FC236}">
                <a16:creationId xmlns:a16="http://schemas.microsoft.com/office/drawing/2014/main" id="{EEBEC0B1-F30D-4B8C-A017-8FC47257369E}"/>
              </a:ext>
            </a:extLst>
          </p:cNvPr>
          <p:cNvSpPr txBox="1"/>
          <p:nvPr/>
        </p:nvSpPr>
        <p:spPr>
          <a:xfrm>
            <a:off x="6385892" y="3902907"/>
            <a:ext cx="577402" cy="276999"/>
          </a:xfrm>
          <a:prstGeom prst="rect">
            <a:avLst/>
          </a:prstGeom>
          <a:noFill/>
        </p:spPr>
        <p:txBody>
          <a:bodyPr wrap="none" rtlCol="0">
            <a:spAutoFit/>
          </a:bodyPr>
          <a:lstStyle/>
          <a:p>
            <a:r>
              <a:rPr kumimoji="1" lang="ja-JP" altLang="en-US" sz="1200" dirty="0">
                <a:latin typeface="Meiryo UI" panose="020B0604030504040204" pitchFamily="50" charset="-128"/>
                <a:ea typeface="Meiryo UI" panose="020B0604030504040204" pitchFamily="50" charset="-128"/>
              </a:rPr>
              <a:t>ホウ素</a:t>
            </a:r>
          </a:p>
        </p:txBody>
      </p:sp>
      <p:sp>
        <p:nvSpPr>
          <p:cNvPr id="75" name="テキスト ボックス 74">
            <a:extLst>
              <a:ext uri="{FF2B5EF4-FFF2-40B4-BE49-F238E27FC236}">
                <a16:creationId xmlns:a16="http://schemas.microsoft.com/office/drawing/2014/main" id="{38D338B8-60F3-417D-9F92-75DA3005FBA5}"/>
              </a:ext>
            </a:extLst>
          </p:cNvPr>
          <p:cNvSpPr txBox="1"/>
          <p:nvPr/>
        </p:nvSpPr>
        <p:spPr>
          <a:xfrm>
            <a:off x="7538277" y="3150930"/>
            <a:ext cx="638316" cy="276999"/>
          </a:xfrm>
          <a:prstGeom prst="rect">
            <a:avLst/>
          </a:prstGeom>
          <a:noFill/>
        </p:spPr>
        <p:txBody>
          <a:bodyPr wrap="none" rtlCol="0">
            <a:spAutoFit/>
          </a:bodyPr>
          <a:lstStyle/>
          <a:p>
            <a:r>
              <a:rPr kumimoji="1" lang="ja-JP" altLang="en-US" sz="1200" dirty="0">
                <a:latin typeface="Meiryo UI" panose="020B0604030504040204" pitchFamily="50" charset="-128"/>
                <a:ea typeface="Meiryo UI" panose="020B0604030504040204" pitchFamily="50" charset="-128"/>
              </a:rPr>
              <a:t>ヘリウム</a:t>
            </a:r>
          </a:p>
        </p:txBody>
      </p:sp>
      <p:sp>
        <p:nvSpPr>
          <p:cNvPr id="76" name="テキスト ボックス 75">
            <a:extLst>
              <a:ext uri="{FF2B5EF4-FFF2-40B4-BE49-F238E27FC236}">
                <a16:creationId xmlns:a16="http://schemas.microsoft.com/office/drawing/2014/main" id="{AFF3C025-6A0B-48BF-A9B3-E988F9889151}"/>
              </a:ext>
            </a:extLst>
          </p:cNvPr>
          <p:cNvSpPr txBox="1"/>
          <p:nvPr/>
        </p:nvSpPr>
        <p:spPr>
          <a:xfrm>
            <a:off x="6271821" y="5367979"/>
            <a:ext cx="646331" cy="276999"/>
          </a:xfrm>
          <a:prstGeom prst="rect">
            <a:avLst/>
          </a:prstGeom>
          <a:noFill/>
        </p:spPr>
        <p:txBody>
          <a:bodyPr wrap="none" rtlCol="0">
            <a:spAutoFit/>
          </a:bodyPr>
          <a:lstStyle/>
          <a:p>
            <a:r>
              <a:rPr kumimoji="1" lang="ja-JP" altLang="en-US" sz="1200" dirty="0">
                <a:latin typeface="Meiryo UI" panose="020B0604030504040204" pitchFamily="50" charset="-128"/>
                <a:ea typeface="Meiryo UI" panose="020B0604030504040204" pitchFamily="50" charset="-128"/>
              </a:rPr>
              <a:t>重水素</a:t>
            </a:r>
          </a:p>
        </p:txBody>
      </p:sp>
    </p:spTree>
    <p:extLst>
      <p:ext uri="{BB962C8B-B14F-4D97-AF65-F5344CB8AC3E}">
        <p14:creationId xmlns:p14="http://schemas.microsoft.com/office/powerpoint/2010/main" val="246643965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8D20457-6617-4431-9136-64674BE6E1A3}"/>
              </a:ext>
            </a:extLst>
          </p:cNvPr>
          <p:cNvSpPr>
            <a:spLocks noGrp="1"/>
          </p:cNvSpPr>
          <p:nvPr>
            <p:ph type="title"/>
          </p:nvPr>
        </p:nvSpPr>
        <p:spPr/>
        <p:txBody>
          <a:bodyPr/>
          <a:lstStyle/>
          <a:p>
            <a:r>
              <a:rPr kumimoji="1" lang="en-US" altLang="ja-JP" dirty="0"/>
              <a:t>2.2 </a:t>
            </a:r>
            <a:r>
              <a:rPr kumimoji="1" lang="ja-JP" altLang="en-US" dirty="0"/>
              <a:t>原子力発電所におけるトリチウムの生成量</a:t>
            </a:r>
          </a:p>
        </p:txBody>
      </p:sp>
      <p:sp>
        <p:nvSpPr>
          <p:cNvPr id="4" name="正方形/長方形 3">
            <a:extLst>
              <a:ext uri="{FF2B5EF4-FFF2-40B4-BE49-F238E27FC236}">
                <a16:creationId xmlns:a16="http://schemas.microsoft.com/office/drawing/2014/main" id="{271F3960-E06B-4544-9BF6-974CD2039EBE}"/>
              </a:ext>
            </a:extLst>
          </p:cNvPr>
          <p:cNvSpPr/>
          <p:nvPr/>
        </p:nvSpPr>
        <p:spPr>
          <a:xfrm>
            <a:off x="370936" y="1175814"/>
            <a:ext cx="8402128" cy="2692179"/>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buFont typeface="Wingdings" panose="05000000000000000000" pitchFamily="2" charset="2"/>
              <a:buChar char="l"/>
            </a:pPr>
            <a:r>
              <a:rPr kumimoji="1" lang="en-US" altLang="ja-JP" dirty="0">
                <a:solidFill>
                  <a:schemeClr val="tx1"/>
                </a:solidFill>
                <a:latin typeface="Meiryo UI" panose="020B0604030504040204" pitchFamily="50" charset="-128"/>
                <a:ea typeface="Meiryo UI" panose="020B0604030504040204" pitchFamily="50" charset="-128"/>
              </a:rPr>
              <a:t>BWR</a:t>
            </a:r>
            <a:r>
              <a:rPr kumimoji="1" lang="ja-JP" altLang="ja-JP" dirty="0">
                <a:solidFill>
                  <a:schemeClr val="tx1"/>
                </a:solidFill>
                <a:latin typeface="Meiryo UI" panose="020B0604030504040204" pitchFamily="50" charset="-128"/>
                <a:ea typeface="Meiryo UI" panose="020B0604030504040204" pitchFamily="50" charset="-128"/>
              </a:rPr>
              <a:t>（</a:t>
            </a:r>
            <a:r>
              <a:rPr kumimoji="1" lang="ja-JP" altLang="en-US" dirty="0">
                <a:solidFill>
                  <a:schemeClr val="tx1"/>
                </a:solidFill>
                <a:latin typeface="Meiryo UI" panose="020B0604030504040204" pitchFamily="50" charset="-128"/>
                <a:ea typeface="Meiryo UI" panose="020B0604030504040204" pitchFamily="50" charset="-128"/>
              </a:rPr>
              <a:t>福島第一原子力発電所</a:t>
            </a:r>
            <a:r>
              <a:rPr kumimoji="1" lang="ja-JP" altLang="ja-JP" dirty="0">
                <a:solidFill>
                  <a:schemeClr val="tx1"/>
                </a:solidFill>
                <a:latin typeface="Meiryo UI" panose="020B0604030504040204" pitchFamily="50" charset="-128"/>
                <a:ea typeface="Meiryo UI" panose="020B0604030504040204" pitchFamily="50" charset="-128"/>
              </a:rPr>
              <a:t>と同じ炉型）におけるトリチウムの生成</a:t>
            </a:r>
            <a:r>
              <a:rPr kumimoji="1" lang="ja-JP" altLang="en-US" dirty="0">
                <a:solidFill>
                  <a:schemeClr val="tx1"/>
                </a:solidFill>
                <a:latin typeface="Meiryo UI" panose="020B0604030504040204" pitchFamily="50" charset="-128"/>
                <a:ea typeface="Meiryo UI" panose="020B0604030504040204" pitchFamily="50" charset="-128"/>
              </a:rPr>
              <a:t>量は生成要因毎に以下のとおり。</a:t>
            </a:r>
            <a:endParaRPr kumimoji="1" lang="en-US" altLang="ja-JP" dirty="0">
              <a:solidFill>
                <a:schemeClr val="tx1"/>
              </a:solidFill>
              <a:latin typeface="Meiryo UI" panose="020B0604030504040204" pitchFamily="50" charset="-128"/>
              <a:ea typeface="Meiryo UI" panose="020B0604030504040204" pitchFamily="50" charset="-128"/>
            </a:endParaRPr>
          </a:p>
          <a:p>
            <a:pPr marL="800100" lvl="1" indent="-342900">
              <a:buFont typeface="+mj-ea"/>
              <a:buAutoNum type="circleNumDbPlain"/>
            </a:pPr>
            <a:r>
              <a:rPr kumimoji="1" lang="ja-JP" altLang="ja-JP" dirty="0">
                <a:solidFill>
                  <a:schemeClr val="tx1"/>
                </a:solidFill>
                <a:latin typeface="Meiryo UI" panose="020B0604030504040204" pitchFamily="50" charset="-128"/>
                <a:ea typeface="Meiryo UI" panose="020B0604030504040204" pitchFamily="50" charset="-128"/>
              </a:rPr>
              <a:t>三体核分裂</a:t>
            </a:r>
            <a:r>
              <a:rPr kumimoji="1" lang="ja-JP" altLang="en-US" dirty="0">
                <a:solidFill>
                  <a:schemeClr val="tx1"/>
                </a:solidFill>
                <a:latin typeface="Meiryo UI" panose="020B0604030504040204" pitchFamily="50" charset="-128"/>
                <a:ea typeface="Meiryo UI" panose="020B0604030504040204" pitchFamily="50" charset="-128"/>
              </a:rPr>
              <a:t>：</a:t>
            </a:r>
            <a:r>
              <a:rPr kumimoji="1" lang="en-US" altLang="ja-JP" dirty="0">
                <a:solidFill>
                  <a:schemeClr val="tx1"/>
                </a:solidFill>
                <a:latin typeface="Meiryo UI" panose="020B0604030504040204" pitchFamily="50" charset="-128"/>
                <a:ea typeface="Meiryo UI" panose="020B0604030504040204" pitchFamily="50" charset="-128"/>
              </a:rPr>
              <a:t>110</a:t>
            </a:r>
            <a:r>
              <a:rPr kumimoji="1" lang="ja-JP" altLang="en-US" dirty="0">
                <a:solidFill>
                  <a:schemeClr val="tx1"/>
                </a:solidFill>
                <a:latin typeface="Meiryo UI" panose="020B0604030504040204" pitchFamily="50" charset="-128"/>
                <a:ea typeface="Meiryo UI" panose="020B0604030504040204" pitchFamily="50" charset="-128"/>
              </a:rPr>
              <a:t>万</a:t>
            </a:r>
            <a:r>
              <a:rPr kumimoji="1" lang="en-US" altLang="ja-JP" dirty="0">
                <a:solidFill>
                  <a:schemeClr val="tx1"/>
                </a:solidFill>
                <a:latin typeface="Meiryo UI" panose="020B0604030504040204" pitchFamily="50" charset="-128"/>
                <a:ea typeface="Meiryo UI" panose="020B0604030504040204" pitchFamily="50" charset="-128"/>
              </a:rPr>
              <a:t>kW</a:t>
            </a:r>
            <a:r>
              <a:rPr kumimoji="1" lang="ja-JP" altLang="en-US" dirty="0">
                <a:solidFill>
                  <a:schemeClr val="tx1"/>
                </a:solidFill>
                <a:latin typeface="Meiryo UI" panose="020B0604030504040204" pitchFamily="50" charset="-128"/>
                <a:ea typeface="Meiryo UI" panose="020B0604030504040204" pitchFamily="50" charset="-128"/>
              </a:rPr>
              <a:t>の</a:t>
            </a:r>
            <a:r>
              <a:rPr kumimoji="1" lang="en-US" altLang="ja-JP" dirty="0">
                <a:solidFill>
                  <a:schemeClr val="tx1"/>
                </a:solidFill>
                <a:latin typeface="Meiryo UI" panose="020B0604030504040204" pitchFamily="50" charset="-128"/>
                <a:ea typeface="Meiryo UI" panose="020B0604030504040204" pitchFamily="50" charset="-128"/>
              </a:rPr>
              <a:t>BWR</a:t>
            </a:r>
            <a:r>
              <a:rPr kumimoji="1" lang="ja-JP" altLang="en-US" dirty="0">
                <a:solidFill>
                  <a:schemeClr val="tx1"/>
                </a:solidFill>
                <a:latin typeface="Meiryo UI" panose="020B0604030504040204" pitchFamily="50" charset="-128"/>
                <a:ea typeface="Meiryo UI" panose="020B0604030504040204" pitchFamily="50" charset="-128"/>
              </a:rPr>
              <a:t>を</a:t>
            </a:r>
            <a:r>
              <a:rPr kumimoji="1" lang="en-US" altLang="ja-JP" dirty="0">
                <a:solidFill>
                  <a:schemeClr val="tx1"/>
                </a:solidFill>
                <a:latin typeface="Meiryo UI" panose="020B0604030504040204" pitchFamily="50" charset="-128"/>
                <a:ea typeface="Meiryo UI" panose="020B0604030504040204" pitchFamily="50" charset="-128"/>
              </a:rPr>
              <a:t>1</a:t>
            </a:r>
            <a:r>
              <a:rPr kumimoji="1" lang="ja-JP" altLang="en-US" dirty="0">
                <a:solidFill>
                  <a:schemeClr val="tx1"/>
                </a:solidFill>
                <a:latin typeface="Meiryo UI" panose="020B0604030504040204" pitchFamily="50" charset="-128"/>
                <a:ea typeface="Meiryo UI" panose="020B0604030504040204" pitchFamily="50" charset="-128"/>
              </a:rPr>
              <a:t>か月運転すると約</a:t>
            </a:r>
            <a:r>
              <a:rPr kumimoji="1" lang="en-US" altLang="ja-JP" dirty="0">
                <a:solidFill>
                  <a:schemeClr val="tx1"/>
                </a:solidFill>
                <a:latin typeface="Meiryo UI" panose="020B0604030504040204" pitchFamily="50" charset="-128"/>
                <a:ea typeface="Meiryo UI" panose="020B0604030504040204" pitchFamily="50" charset="-128"/>
              </a:rPr>
              <a:t>8.51×10</a:t>
            </a:r>
            <a:r>
              <a:rPr kumimoji="1" lang="en-US" altLang="ja-JP" baseline="30000" dirty="0">
                <a:solidFill>
                  <a:schemeClr val="tx1"/>
                </a:solidFill>
                <a:latin typeface="Meiryo UI" panose="020B0604030504040204" pitchFamily="50" charset="-128"/>
                <a:ea typeface="Meiryo UI" panose="020B0604030504040204" pitchFamily="50" charset="-128"/>
              </a:rPr>
              <a:t>13</a:t>
            </a:r>
            <a:r>
              <a:rPr kumimoji="1" lang="en-US" altLang="ja-JP" dirty="0">
                <a:solidFill>
                  <a:schemeClr val="tx1"/>
                </a:solidFill>
                <a:latin typeface="Meiryo UI" panose="020B0604030504040204" pitchFamily="50" charset="-128"/>
                <a:ea typeface="Meiryo UI" panose="020B0604030504040204" pitchFamily="50" charset="-128"/>
              </a:rPr>
              <a:t>Bq</a:t>
            </a:r>
            <a:r>
              <a:rPr kumimoji="1" lang="ja-JP" altLang="en-US" dirty="0">
                <a:solidFill>
                  <a:schemeClr val="tx1"/>
                </a:solidFill>
                <a:latin typeface="Meiryo UI" panose="020B0604030504040204" pitchFamily="50" charset="-128"/>
                <a:ea typeface="Meiryo UI" panose="020B0604030504040204" pitchFamily="50" charset="-128"/>
              </a:rPr>
              <a:t>生成。ただし、燃料棒が破損しなければほとんど炉水に放出されない。（炉水に移行する割合は～</a:t>
            </a:r>
            <a:r>
              <a:rPr kumimoji="1" lang="en-US" altLang="ja-JP" dirty="0">
                <a:solidFill>
                  <a:schemeClr val="tx1"/>
                </a:solidFill>
                <a:latin typeface="Meiryo UI" panose="020B0604030504040204" pitchFamily="50" charset="-128"/>
                <a:ea typeface="Meiryo UI" panose="020B0604030504040204" pitchFamily="50" charset="-128"/>
              </a:rPr>
              <a:t>10</a:t>
            </a:r>
            <a:r>
              <a:rPr kumimoji="1" lang="en-US" altLang="ja-JP" baseline="30000" dirty="0">
                <a:solidFill>
                  <a:schemeClr val="tx1"/>
                </a:solidFill>
                <a:latin typeface="Meiryo UI" panose="020B0604030504040204" pitchFamily="50" charset="-128"/>
                <a:ea typeface="Meiryo UI" panose="020B0604030504040204" pitchFamily="50" charset="-128"/>
              </a:rPr>
              <a:t>-4</a:t>
            </a:r>
            <a:r>
              <a:rPr kumimoji="1" lang="ja-JP" altLang="en-US" dirty="0">
                <a:solidFill>
                  <a:schemeClr val="tx1"/>
                </a:solidFill>
                <a:latin typeface="Meiryo UI" panose="020B0604030504040204" pitchFamily="50" charset="-128"/>
                <a:ea typeface="Meiryo UI" panose="020B0604030504040204" pitchFamily="50" charset="-128"/>
              </a:rPr>
              <a:t>）。</a:t>
            </a:r>
            <a:endParaRPr kumimoji="1" lang="en-US" altLang="ja-JP" dirty="0">
              <a:solidFill>
                <a:schemeClr val="tx1"/>
              </a:solidFill>
              <a:latin typeface="Meiryo UI" panose="020B0604030504040204" pitchFamily="50" charset="-128"/>
              <a:ea typeface="Meiryo UI" panose="020B0604030504040204" pitchFamily="50" charset="-128"/>
            </a:endParaRPr>
          </a:p>
          <a:p>
            <a:pPr marL="800100" lvl="1" indent="-342900">
              <a:buFont typeface="+mj-ea"/>
              <a:buAutoNum type="circleNumDbPlain"/>
            </a:pPr>
            <a:r>
              <a:rPr kumimoji="1" lang="ja-JP" altLang="en-US" dirty="0">
                <a:solidFill>
                  <a:schemeClr val="tx1"/>
                </a:solidFill>
                <a:latin typeface="Meiryo UI" panose="020B0604030504040204" pitchFamily="50" charset="-128"/>
                <a:ea typeface="Meiryo UI" panose="020B0604030504040204" pitchFamily="50" charset="-128"/>
              </a:rPr>
              <a:t>制御棒の中性子照射：制御棒に含まれるボロンカーバイドの</a:t>
            </a:r>
            <a:r>
              <a:rPr kumimoji="1" lang="en-US" altLang="ja-JP" dirty="0">
                <a:solidFill>
                  <a:schemeClr val="tx1"/>
                </a:solidFill>
                <a:latin typeface="Meiryo UI" panose="020B0604030504040204" pitchFamily="50" charset="-128"/>
                <a:ea typeface="Meiryo UI" panose="020B0604030504040204" pitchFamily="50" charset="-128"/>
              </a:rPr>
              <a:t>B</a:t>
            </a:r>
            <a:r>
              <a:rPr kumimoji="1" lang="en-US" altLang="ja-JP" baseline="30000" dirty="0">
                <a:solidFill>
                  <a:schemeClr val="tx1"/>
                </a:solidFill>
                <a:latin typeface="Meiryo UI" panose="020B0604030504040204" pitchFamily="50" charset="-128"/>
                <a:ea typeface="Meiryo UI" panose="020B0604030504040204" pitchFamily="50" charset="-128"/>
              </a:rPr>
              <a:t>10</a:t>
            </a:r>
            <a:r>
              <a:rPr kumimoji="1" lang="ja-JP" altLang="en-US" dirty="0">
                <a:solidFill>
                  <a:schemeClr val="tx1"/>
                </a:solidFill>
                <a:latin typeface="Meiryo UI" panose="020B0604030504040204" pitchFamily="50" charset="-128"/>
                <a:ea typeface="Meiryo UI" panose="020B0604030504040204" pitchFamily="50" charset="-128"/>
              </a:rPr>
              <a:t>が約半分に減少するまで照射された場合、多めに評価してボロンカーバイド</a:t>
            </a:r>
            <a:r>
              <a:rPr kumimoji="1" lang="en-US" altLang="ja-JP" dirty="0">
                <a:solidFill>
                  <a:schemeClr val="tx1"/>
                </a:solidFill>
                <a:latin typeface="Meiryo UI" panose="020B0604030504040204" pitchFamily="50" charset="-128"/>
                <a:ea typeface="Meiryo UI" panose="020B0604030504040204" pitchFamily="50" charset="-128"/>
              </a:rPr>
              <a:t>1</a:t>
            </a:r>
            <a:r>
              <a:rPr kumimoji="1" lang="ja-JP" altLang="en-US" dirty="0">
                <a:solidFill>
                  <a:schemeClr val="tx1"/>
                </a:solidFill>
                <a:latin typeface="Meiryo UI" panose="020B0604030504040204" pitchFamily="50" charset="-128"/>
                <a:ea typeface="Meiryo UI" panose="020B0604030504040204" pitchFamily="50" charset="-128"/>
              </a:rPr>
              <a:t>グラムあたり約</a:t>
            </a:r>
            <a:r>
              <a:rPr kumimoji="1" lang="en-US" altLang="ja-JP" dirty="0">
                <a:solidFill>
                  <a:schemeClr val="tx1"/>
                </a:solidFill>
                <a:latin typeface="Meiryo UI" panose="020B0604030504040204" pitchFamily="50" charset="-128"/>
                <a:ea typeface="Meiryo UI" panose="020B0604030504040204" pitchFamily="50" charset="-128"/>
              </a:rPr>
              <a:t>1.48×10</a:t>
            </a:r>
            <a:r>
              <a:rPr kumimoji="1" lang="en-US" altLang="ja-JP" baseline="30000" dirty="0">
                <a:solidFill>
                  <a:schemeClr val="tx1"/>
                </a:solidFill>
                <a:latin typeface="Meiryo UI" panose="020B0604030504040204" pitchFamily="50" charset="-128"/>
                <a:ea typeface="Meiryo UI" panose="020B0604030504040204" pitchFamily="50" charset="-128"/>
              </a:rPr>
              <a:t>9</a:t>
            </a:r>
            <a:r>
              <a:rPr kumimoji="1" lang="en-US" altLang="ja-JP" dirty="0">
                <a:solidFill>
                  <a:schemeClr val="tx1"/>
                </a:solidFill>
                <a:latin typeface="Meiryo UI" panose="020B0604030504040204" pitchFamily="50" charset="-128"/>
                <a:ea typeface="Meiryo UI" panose="020B0604030504040204" pitchFamily="50" charset="-128"/>
              </a:rPr>
              <a:t>Bq</a:t>
            </a:r>
            <a:r>
              <a:rPr kumimoji="1" lang="ja-JP" altLang="en-US" dirty="0">
                <a:solidFill>
                  <a:schemeClr val="tx1"/>
                </a:solidFill>
                <a:latin typeface="Meiryo UI" panose="020B0604030504040204" pitchFamily="50" charset="-128"/>
                <a:ea typeface="Meiryo UI" panose="020B0604030504040204" pitchFamily="50" charset="-128"/>
              </a:rPr>
              <a:t>生成。ただし、仮に制御棒が破損しても一度に放出されることはない。</a:t>
            </a:r>
            <a:endParaRPr kumimoji="1" lang="en-US" altLang="ja-JP" dirty="0">
              <a:solidFill>
                <a:schemeClr val="tx1"/>
              </a:solidFill>
              <a:latin typeface="Meiryo UI" panose="020B0604030504040204" pitchFamily="50" charset="-128"/>
              <a:ea typeface="Meiryo UI" panose="020B0604030504040204" pitchFamily="50" charset="-128"/>
            </a:endParaRPr>
          </a:p>
          <a:p>
            <a:pPr marL="800100" lvl="1" indent="-342900">
              <a:buFont typeface="+mj-ea"/>
              <a:buAutoNum type="circleNumDbPlain"/>
            </a:pPr>
            <a:r>
              <a:rPr kumimoji="1" lang="ja-JP" altLang="ja-JP" dirty="0">
                <a:solidFill>
                  <a:schemeClr val="tx1"/>
                </a:solidFill>
                <a:latin typeface="Meiryo UI" panose="020B0604030504040204" pitchFamily="50" charset="-128"/>
                <a:ea typeface="Meiryo UI" panose="020B0604030504040204" pitchFamily="50" charset="-128"/>
              </a:rPr>
              <a:t>炉水の放射化</a:t>
            </a:r>
            <a:r>
              <a:rPr kumimoji="1" lang="ja-JP" altLang="en-US" dirty="0">
                <a:solidFill>
                  <a:schemeClr val="tx1"/>
                </a:solidFill>
                <a:latin typeface="Meiryo UI" panose="020B0604030504040204" pitchFamily="50" charset="-128"/>
                <a:ea typeface="Meiryo UI" panose="020B0604030504040204" pitchFamily="50" charset="-128"/>
              </a:rPr>
              <a:t>：</a:t>
            </a:r>
            <a:r>
              <a:rPr kumimoji="1" lang="en-US" altLang="ja-JP" dirty="0">
                <a:solidFill>
                  <a:schemeClr val="tx1"/>
                </a:solidFill>
                <a:latin typeface="Meiryo UI" panose="020B0604030504040204" pitchFamily="50" charset="-128"/>
                <a:ea typeface="Meiryo UI" panose="020B0604030504040204" pitchFamily="50" charset="-128"/>
              </a:rPr>
              <a:t>110</a:t>
            </a:r>
            <a:r>
              <a:rPr kumimoji="1" lang="ja-JP" altLang="en-US" dirty="0">
                <a:solidFill>
                  <a:schemeClr val="tx1"/>
                </a:solidFill>
                <a:latin typeface="Meiryo UI" panose="020B0604030504040204" pitchFamily="50" charset="-128"/>
                <a:ea typeface="Meiryo UI" panose="020B0604030504040204" pitchFamily="50" charset="-128"/>
              </a:rPr>
              <a:t>万</a:t>
            </a:r>
            <a:r>
              <a:rPr kumimoji="1" lang="en-US" altLang="ja-JP" dirty="0">
                <a:solidFill>
                  <a:schemeClr val="tx1"/>
                </a:solidFill>
                <a:latin typeface="Meiryo UI" panose="020B0604030504040204" pitchFamily="50" charset="-128"/>
                <a:ea typeface="Meiryo UI" panose="020B0604030504040204" pitchFamily="50" charset="-128"/>
              </a:rPr>
              <a:t>kW</a:t>
            </a:r>
            <a:r>
              <a:rPr kumimoji="1" lang="ja-JP" altLang="en-US" dirty="0">
                <a:solidFill>
                  <a:schemeClr val="tx1"/>
                </a:solidFill>
                <a:latin typeface="Meiryo UI" panose="020B0604030504040204" pitchFamily="50" charset="-128"/>
                <a:ea typeface="Meiryo UI" panose="020B0604030504040204" pitchFamily="50" charset="-128"/>
              </a:rPr>
              <a:t>の</a:t>
            </a:r>
            <a:r>
              <a:rPr kumimoji="1" lang="en-US" altLang="ja-JP" dirty="0">
                <a:solidFill>
                  <a:schemeClr val="tx1"/>
                </a:solidFill>
                <a:latin typeface="Meiryo UI" panose="020B0604030504040204" pitchFamily="50" charset="-128"/>
                <a:ea typeface="Meiryo UI" panose="020B0604030504040204" pitchFamily="50" charset="-128"/>
              </a:rPr>
              <a:t>BWR</a:t>
            </a:r>
            <a:r>
              <a:rPr kumimoji="1" lang="ja-JP" altLang="en-US" dirty="0">
                <a:solidFill>
                  <a:schemeClr val="tx1"/>
                </a:solidFill>
                <a:latin typeface="Meiryo UI" panose="020B0604030504040204" pitchFamily="50" charset="-128"/>
                <a:ea typeface="Meiryo UI" panose="020B0604030504040204" pitchFamily="50" charset="-128"/>
              </a:rPr>
              <a:t>を</a:t>
            </a:r>
            <a:r>
              <a:rPr kumimoji="1" lang="en-US" altLang="ja-JP" dirty="0">
                <a:solidFill>
                  <a:schemeClr val="tx1"/>
                </a:solidFill>
                <a:latin typeface="Meiryo UI" panose="020B0604030504040204" pitchFamily="50" charset="-128"/>
                <a:ea typeface="Meiryo UI" panose="020B0604030504040204" pitchFamily="50" charset="-128"/>
              </a:rPr>
              <a:t>1</a:t>
            </a:r>
            <a:r>
              <a:rPr kumimoji="1" lang="ja-JP" altLang="en-US" dirty="0">
                <a:solidFill>
                  <a:schemeClr val="tx1"/>
                </a:solidFill>
                <a:latin typeface="Meiryo UI" panose="020B0604030504040204" pitchFamily="50" charset="-128"/>
                <a:ea typeface="Meiryo UI" panose="020B0604030504040204" pitchFamily="50" charset="-128"/>
              </a:rPr>
              <a:t>か月運転すると約</a:t>
            </a:r>
            <a:r>
              <a:rPr kumimoji="1" lang="en-US" altLang="ja-JP" dirty="0">
                <a:solidFill>
                  <a:schemeClr val="tx1"/>
                </a:solidFill>
                <a:latin typeface="Meiryo UI" panose="020B0604030504040204" pitchFamily="50" charset="-128"/>
                <a:ea typeface="Meiryo UI" panose="020B0604030504040204" pitchFamily="50" charset="-128"/>
              </a:rPr>
              <a:t>1.07×10</a:t>
            </a:r>
            <a:r>
              <a:rPr kumimoji="1" lang="en-US" altLang="ja-JP" baseline="30000" dirty="0">
                <a:solidFill>
                  <a:schemeClr val="tx1"/>
                </a:solidFill>
                <a:latin typeface="Meiryo UI" panose="020B0604030504040204" pitchFamily="50" charset="-128"/>
                <a:ea typeface="Meiryo UI" panose="020B0604030504040204" pitchFamily="50" charset="-128"/>
              </a:rPr>
              <a:t>10</a:t>
            </a:r>
            <a:r>
              <a:rPr kumimoji="1" lang="en-US" altLang="ja-JP" dirty="0">
                <a:solidFill>
                  <a:schemeClr val="tx1"/>
                </a:solidFill>
                <a:latin typeface="Meiryo UI" panose="020B0604030504040204" pitchFamily="50" charset="-128"/>
                <a:ea typeface="Meiryo UI" panose="020B0604030504040204" pitchFamily="50" charset="-128"/>
              </a:rPr>
              <a:t>Bq</a:t>
            </a:r>
            <a:r>
              <a:rPr kumimoji="1" lang="ja-JP" altLang="en-US" dirty="0">
                <a:solidFill>
                  <a:schemeClr val="tx1"/>
                </a:solidFill>
                <a:latin typeface="Meiryo UI" panose="020B0604030504040204" pitchFamily="50" charset="-128"/>
                <a:ea typeface="Meiryo UI" panose="020B0604030504040204" pitchFamily="50" charset="-128"/>
              </a:rPr>
              <a:t>生成。</a:t>
            </a:r>
            <a:endParaRPr kumimoji="1" lang="en-US" altLang="ja-JP" dirty="0">
              <a:solidFill>
                <a:schemeClr val="tx1"/>
              </a:solidFill>
              <a:latin typeface="Meiryo UI" panose="020B0604030504040204" pitchFamily="50" charset="-128"/>
              <a:ea typeface="Meiryo UI" panose="020B0604030504040204" pitchFamily="50" charset="-128"/>
            </a:endParaRPr>
          </a:p>
        </p:txBody>
      </p:sp>
      <p:sp>
        <p:nvSpPr>
          <p:cNvPr id="5" name="スライド番号プレースホルダー 4">
            <a:extLst>
              <a:ext uri="{FF2B5EF4-FFF2-40B4-BE49-F238E27FC236}">
                <a16:creationId xmlns:a16="http://schemas.microsoft.com/office/drawing/2014/main" id="{68AF8F48-9921-43BD-8392-73F831F48924}"/>
              </a:ext>
            </a:extLst>
          </p:cNvPr>
          <p:cNvSpPr>
            <a:spLocks noGrp="1"/>
          </p:cNvSpPr>
          <p:nvPr>
            <p:ph type="sldNum" sz="quarter" idx="12"/>
          </p:nvPr>
        </p:nvSpPr>
        <p:spPr/>
        <p:txBody>
          <a:bodyPr/>
          <a:lstStyle/>
          <a:p>
            <a:fld id="{787F0561-F29F-4014-88F6-9EE3D1B23701}" type="slidenum">
              <a:rPr kumimoji="1" lang="ja-JP" altLang="en-US" smtClean="0">
                <a:latin typeface="Meiryo UI" panose="020B0604030504040204" pitchFamily="50" charset="-128"/>
                <a:ea typeface="Meiryo UI" panose="020B0604030504040204" pitchFamily="50" charset="-128"/>
              </a:rPr>
              <a:pPr/>
              <a:t>9</a:t>
            </a:fld>
            <a:endParaRPr kumimoji="1" lang="ja-JP" altLang="en-US">
              <a:latin typeface="Meiryo UI" panose="020B0604030504040204" pitchFamily="50" charset="-128"/>
              <a:ea typeface="Meiryo UI" panose="020B0604030504040204" pitchFamily="50" charset="-128"/>
            </a:endParaRPr>
          </a:p>
        </p:txBody>
      </p:sp>
      <p:sp>
        <p:nvSpPr>
          <p:cNvPr id="6" name="コンテンツ プレースホルダー 2">
            <a:extLst>
              <a:ext uri="{FF2B5EF4-FFF2-40B4-BE49-F238E27FC236}">
                <a16:creationId xmlns:a16="http://schemas.microsoft.com/office/drawing/2014/main" id="{308D7D47-D762-4E92-B76E-D191C07A6880}"/>
              </a:ext>
            </a:extLst>
          </p:cNvPr>
          <p:cNvSpPr txBox="1">
            <a:spLocks/>
          </p:cNvSpPr>
          <p:nvPr/>
        </p:nvSpPr>
        <p:spPr>
          <a:xfrm>
            <a:off x="290650" y="787125"/>
            <a:ext cx="8383346" cy="472331"/>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1800" kern="1200">
                <a:solidFill>
                  <a:schemeClr val="tx1"/>
                </a:solidFill>
                <a:latin typeface="Meiryo UI" panose="020B0604030504040204" pitchFamily="50" charset="-128"/>
                <a:ea typeface="Meiryo UI" panose="020B0604030504040204" pitchFamily="50" charset="-128"/>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eiryo UI" panose="020B0604030504040204" pitchFamily="50" charset="-128"/>
                <a:ea typeface="Meiryo UI" panose="020B0604030504040204" pitchFamily="50" charset="-128"/>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eiryo UI" panose="020B0604030504040204" pitchFamily="50" charset="-128"/>
                <a:ea typeface="Meiryo UI" panose="020B0604030504040204" pitchFamily="50" charset="-128"/>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eiryo UI" panose="020B0604030504040204" pitchFamily="50" charset="-128"/>
                <a:ea typeface="Meiryo UI" panose="020B0604030504040204" pitchFamily="50" charset="-128"/>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eiryo UI" panose="020B0604030504040204" pitchFamily="50" charset="-128"/>
                <a:ea typeface="Meiryo UI" panose="020B0604030504040204" pitchFamily="50" charset="-128"/>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None/>
            </a:pPr>
            <a:r>
              <a:rPr lang="ja-JP" altLang="en-US" dirty="0"/>
              <a:t>どれくらいのトリチウムが発生するの？</a:t>
            </a:r>
          </a:p>
        </p:txBody>
      </p:sp>
      <p:sp>
        <p:nvSpPr>
          <p:cNvPr id="3" name="テキスト ボックス 2">
            <a:extLst>
              <a:ext uri="{FF2B5EF4-FFF2-40B4-BE49-F238E27FC236}">
                <a16:creationId xmlns:a16="http://schemas.microsoft.com/office/drawing/2014/main" id="{F62140DF-AB99-42FB-BEBB-8E67FD6EA263}"/>
              </a:ext>
            </a:extLst>
          </p:cNvPr>
          <p:cNvSpPr txBox="1"/>
          <p:nvPr/>
        </p:nvSpPr>
        <p:spPr>
          <a:xfrm>
            <a:off x="370936" y="6338261"/>
            <a:ext cx="5966698" cy="253916"/>
          </a:xfrm>
          <a:prstGeom prst="rect">
            <a:avLst/>
          </a:prstGeom>
          <a:noFill/>
        </p:spPr>
        <p:txBody>
          <a:bodyPr wrap="none" rtlCol="0">
            <a:spAutoFit/>
          </a:bodyPr>
          <a:lstStyle/>
          <a:p>
            <a:r>
              <a:rPr lang="ja-JP" altLang="en-US" sz="1050" dirty="0">
                <a:latin typeface="Meiryo UI" panose="020B0604030504040204" pitchFamily="50" charset="-128"/>
                <a:ea typeface="Meiryo UI" panose="020B0604030504040204" pitchFamily="50" charset="-128"/>
              </a:rPr>
              <a:t>「</a:t>
            </a:r>
            <a:r>
              <a:rPr lang="ja-JP" altLang="ja-JP" sz="1050" dirty="0">
                <a:latin typeface="Meiryo UI" panose="020B0604030504040204" pitchFamily="50" charset="-128"/>
                <a:ea typeface="Meiryo UI" panose="020B0604030504040204" pitchFamily="50" charset="-128"/>
              </a:rPr>
              <a:t>トリチウム水タスクフォース</a:t>
            </a:r>
            <a:r>
              <a:rPr lang="ja-JP" altLang="en-US" sz="1050" dirty="0">
                <a:latin typeface="Meiryo UI" panose="020B0604030504040204" pitchFamily="50" charset="-128"/>
                <a:ea typeface="Meiryo UI" panose="020B0604030504040204" pitchFamily="50" charset="-128"/>
              </a:rPr>
              <a:t>、</a:t>
            </a:r>
            <a:r>
              <a:rPr lang="ja-JP" altLang="ja-JP" sz="1050" dirty="0">
                <a:latin typeface="Meiryo UI" panose="020B0604030504040204" pitchFamily="50" charset="-128"/>
                <a:ea typeface="Meiryo UI" panose="020B0604030504040204" pitchFamily="50" charset="-128"/>
              </a:rPr>
              <a:t>トリチウム水タスクフォース報告書　参考資料</a:t>
            </a:r>
            <a:r>
              <a:rPr lang="en-US" altLang="ja-JP" sz="1050" dirty="0">
                <a:latin typeface="Meiryo UI" panose="020B0604030504040204" pitchFamily="50" charset="-128"/>
                <a:ea typeface="Meiryo UI" panose="020B0604030504040204" pitchFamily="50" charset="-128"/>
              </a:rPr>
              <a:t>7</a:t>
            </a:r>
            <a:r>
              <a:rPr lang="ja-JP" altLang="en-US" sz="1050" dirty="0" err="1">
                <a:latin typeface="Meiryo UI" panose="020B0604030504040204" pitchFamily="50" charset="-128"/>
                <a:ea typeface="Meiryo UI" panose="020B0604030504040204" pitchFamily="50" charset="-128"/>
              </a:rPr>
              <a:t>、</a:t>
            </a:r>
            <a:r>
              <a:rPr lang="en-US" altLang="ja-JP" sz="1050" dirty="0">
                <a:latin typeface="Meiryo UI" panose="020B0604030504040204" pitchFamily="50" charset="-128"/>
                <a:ea typeface="Meiryo UI" panose="020B0604030504040204" pitchFamily="50" charset="-128"/>
              </a:rPr>
              <a:t>P.14</a:t>
            </a:r>
            <a:r>
              <a:rPr lang="ja-JP" altLang="en-US" sz="1050" dirty="0" err="1">
                <a:latin typeface="Meiryo UI" panose="020B0604030504040204" pitchFamily="50" charset="-128"/>
                <a:ea typeface="Meiryo UI" panose="020B0604030504040204" pitchFamily="50" charset="-128"/>
              </a:rPr>
              <a:t>、</a:t>
            </a:r>
            <a:r>
              <a:rPr lang="ja-JP" altLang="en-US" sz="1050" dirty="0">
                <a:latin typeface="Meiryo UI" panose="020B0604030504040204" pitchFamily="50" charset="-128"/>
                <a:ea typeface="Meiryo UI" panose="020B0604030504040204" pitchFamily="50" charset="-128"/>
              </a:rPr>
              <a:t>平成</a:t>
            </a:r>
            <a:r>
              <a:rPr lang="en-US" altLang="ja-JP" sz="1050" dirty="0">
                <a:latin typeface="Meiryo UI" panose="020B0604030504040204" pitchFamily="50" charset="-128"/>
                <a:ea typeface="Meiryo UI" panose="020B0604030504040204" pitchFamily="50" charset="-128"/>
              </a:rPr>
              <a:t>28</a:t>
            </a:r>
            <a:r>
              <a:rPr lang="ja-JP" altLang="en-US" sz="1050" dirty="0">
                <a:latin typeface="Meiryo UI" panose="020B0604030504040204" pitchFamily="50" charset="-128"/>
                <a:ea typeface="Meiryo UI" panose="020B0604030504040204" pitchFamily="50" charset="-128"/>
              </a:rPr>
              <a:t>年</a:t>
            </a:r>
            <a:r>
              <a:rPr lang="en-US" altLang="ja-JP" sz="1050" dirty="0">
                <a:latin typeface="Meiryo UI" panose="020B0604030504040204" pitchFamily="50" charset="-128"/>
                <a:ea typeface="Meiryo UI" panose="020B0604030504040204" pitchFamily="50" charset="-128"/>
              </a:rPr>
              <a:t>6</a:t>
            </a:r>
            <a:r>
              <a:rPr lang="ja-JP" altLang="ja-JP" sz="1050" dirty="0">
                <a:latin typeface="Meiryo UI" panose="020B0604030504040204" pitchFamily="50" charset="-128"/>
                <a:ea typeface="Meiryo UI" panose="020B0604030504040204" pitchFamily="50" charset="-128"/>
              </a:rPr>
              <a:t>月</a:t>
            </a:r>
            <a:r>
              <a:rPr lang="ja-JP" altLang="en-US" sz="1050" dirty="0">
                <a:latin typeface="Meiryo UI" panose="020B0604030504040204" pitchFamily="50" charset="-128"/>
                <a:ea typeface="Meiryo UI" panose="020B0604030504040204" pitchFamily="50" charset="-128"/>
              </a:rPr>
              <a:t>」より作成</a:t>
            </a:r>
            <a:endParaRPr kumimoji="1" lang="ja-JP" altLang="en-US" sz="1050" dirty="0">
              <a:latin typeface="Meiryo UI" panose="020B0604030504040204" pitchFamily="50" charset="-128"/>
              <a:ea typeface="Meiryo UI" panose="020B0604030504040204" pitchFamily="50" charset="-128"/>
            </a:endParaRPr>
          </a:p>
        </p:txBody>
      </p:sp>
      <p:sp>
        <p:nvSpPr>
          <p:cNvPr id="14" name="コンテンツ プレースホルダー 2">
            <a:extLst>
              <a:ext uri="{FF2B5EF4-FFF2-40B4-BE49-F238E27FC236}">
                <a16:creationId xmlns:a16="http://schemas.microsoft.com/office/drawing/2014/main" id="{38718A38-7717-469B-B745-700480CACBFC}"/>
              </a:ext>
            </a:extLst>
          </p:cNvPr>
          <p:cNvSpPr txBox="1">
            <a:spLocks/>
          </p:cNvSpPr>
          <p:nvPr/>
        </p:nvSpPr>
        <p:spPr>
          <a:xfrm>
            <a:off x="176045" y="4487125"/>
            <a:ext cx="3487244" cy="472331"/>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1800" kern="1200">
                <a:solidFill>
                  <a:schemeClr val="tx1"/>
                </a:solidFill>
                <a:latin typeface="Meiryo UI" panose="020B0604030504040204" pitchFamily="50" charset="-128"/>
                <a:ea typeface="Meiryo UI" panose="020B0604030504040204" pitchFamily="50" charset="-128"/>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eiryo UI" panose="020B0604030504040204" pitchFamily="50" charset="-128"/>
                <a:ea typeface="Meiryo UI" panose="020B0604030504040204" pitchFamily="50" charset="-128"/>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eiryo UI" panose="020B0604030504040204" pitchFamily="50" charset="-128"/>
                <a:ea typeface="Meiryo UI" panose="020B0604030504040204" pitchFamily="50" charset="-128"/>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eiryo UI" panose="020B0604030504040204" pitchFamily="50" charset="-128"/>
                <a:ea typeface="Meiryo UI" panose="020B0604030504040204" pitchFamily="50" charset="-128"/>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eiryo UI" panose="020B0604030504040204" pitchFamily="50" charset="-128"/>
                <a:ea typeface="Meiryo UI" panose="020B0604030504040204" pitchFamily="50" charset="-128"/>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None/>
            </a:pPr>
            <a:r>
              <a:rPr lang="ja-JP" altLang="en-US" dirty="0"/>
              <a:t>①三体核分裂による生成量</a:t>
            </a:r>
          </a:p>
        </p:txBody>
      </p:sp>
      <p:sp>
        <p:nvSpPr>
          <p:cNvPr id="15" name="コンテンツ プレースホルダー 2">
            <a:extLst>
              <a:ext uri="{FF2B5EF4-FFF2-40B4-BE49-F238E27FC236}">
                <a16:creationId xmlns:a16="http://schemas.microsoft.com/office/drawing/2014/main" id="{28DEB121-9C1F-4E4B-9944-8D58C78FD40E}"/>
              </a:ext>
            </a:extLst>
          </p:cNvPr>
          <p:cNvSpPr txBox="1">
            <a:spLocks/>
          </p:cNvSpPr>
          <p:nvPr/>
        </p:nvSpPr>
        <p:spPr>
          <a:xfrm>
            <a:off x="176045" y="5442819"/>
            <a:ext cx="3487244" cy="472331"/>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1800" kern="1200">
                <a:solidFill>
                  <a:schemeClr val="tx1"/>
                </a:solidFill>
                <a:latin typeface="Meiryo UI" panose="020B0604030504040204" pitchFamily="50" charset="-128"/>
                <a:ea typeface="Meiryo UI" panose="020B0604030504040204" pitchFamily="50" charset="-128"/>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eiryo UI" panose="020B0604030504040204" pitchFamily="50" charset="-128"/>
                <a:ea typeface="Meiryo UI" panose="020B0604030504040204" pitchFamily="50" charset="-128"/>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eiryo UI" panose="020B0604030504040204" pitchFamily="50" charset="-128"/>
                <a:ea typeface="Meiryo UI" panose="020B0604030504040204" pitchFamily="50" charset="-128"/>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eiryo UI" panose="020B0604030504040204" pitchFamily="50" charset="-128"/>
                <a:ea typeface="Meiryo UI" panose="020B0604030504040204" pitchFamily="50" charset="-128"/>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eiryo UI" panose="020B0604030504040204" pitchFamily="50" charset="-128"/>
                <a:ea typeface="Meiryo UI" panose="020B0604030504040204" pitchFamily="50" charset="-128"/>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None/>
            </a:pPr>
            <a:r>
              <a:rPr lang="ja-JP" altLang="en-US" dirty="0"/>
              <a:t>③炉水の放射化による生成量</a:t>
            </a:r>
          </a:p>
        </p:txBody>
      </p:sp>
      <p:graphicFrame>
        <p:nvGraphicFramePr>
          <p:cNvPr id="8" name="表 7">
            <a:extLst>
              <a:ext uri="{FF2B5EF4-FFF2-40B4-BE49-F238E27FC236}">
                <a16:creationId xmlns:a16="http://schemas.microsoft.com/office/drawing/2014/main" id="{AC5D8B42-5785-4183-AD35-199A77DD0AEC}"/>
              </a:ext>
            </a:extLst>
          </p:cNvPr>
          <p:cNvGraphicFramePr>
            <a:graphicFrameLocks noGrp="1"/>
          </p:cNvGraphicFramePr>
          <p:nvPr>
            <p:extLst>
              <p:ext uri="{D42A27DB-BD31-4B8C-83A1-F6EECF244321}">
                <p14:modId xmlns:p14="http://schemas.microsoft.com/office/powerpoint/2010/main" val="4192468418"/>
              </p:ext>
            </p:extLst>
          </p:nvPr>
        </p:nvGraphicFramePr>
        <p:xfrm>
          <a:off x="3435093" y="4162830"/>
          <a:ext cx="5215464" cy="889000"/>
        </p:xfrm>
        <a:graphic>
          <a:graphicData uri="http://schemas.openxmlformats.org/drawingml/2006/table">
            <a:tbl>
              <a:tblPr firstRow="1" bandRow="1">
                <a:tableStyleId>{5940675A-B579-460E-94D1-54222C63F5DA}</a:tableStyleId>
              </a:tblPr>
              <a:tblGrid>
                <a:gridCol w="1381464">
                  <a:extLst>
                    <a:ext uri="{9D8B030D-6E8A-4147-A177-3AD203B41FA5}">
                      <a16:colId xmlns:a16="http://schemas.microsoft.com/office/drawing/2014/main" val="2927481595"/>
                    </a:ext>
                  </a:extLst>
                </a:gridCol>
                <a:gridCol w="1278000">
                  <a:extLst>
                    <a:ext uri="{9D8B030D-6E8A-4147-A177-3AD203B41FA5}">
                      <a16:colId xmlns:a16="http://schemas.microsoft.com/office/drawing/2014/main" val="1033498399"/>
                    </a:ext>
                  </a:extLst>
                </a:gridCol>
                <a:gridCol w="1278000">
                  <a:extLst>
                    <a:ext uri="{9D8B030D-6E8A-4147-A177-3AD203B41FA5}">
                      <a16:colId xmlns:a16="http://schemas.microsoft.com/office/drawing/2014/main" val="1490682190"/>
                    </a:ext>
                  </a:extLst>
                </a:gridCol>
                <a:gridCol w="1278000">
                  <a:extLst>
                    <a:ext uri="{9D8B030D-6E8A-4147-A177-3AD203B41FA5}">
                      <a16:colId xmlns:a16="http://schemas.microsoft.com/office/drawing/2014/main" val="3820997209"/>
                    </a:ext>
                  </a:extLst>
                </a:gridCol>
              </a:tblGrid>
              <a:tr h="370840">
                <a:tc>
                  <a:txBody>
                    <a:bodyPr/>
                    <a:lstStyle/>
                    <a:p>
                      <a:pPr algn="ctr"/>
                      <a:r>
                        <a:rPr kumimoji="1" lang="en-US" altLang="ja-JP" sz="1400" dirty="0">
                          <a:latin typeface="Meiryo UI" panose="020B0604030504040204" pitchFamily="50" charset="-128"/>
                          <a:ea typeface="Meiryo UI" panose="020B0604030504040204" pitchFamily="50" charset="-128"/>
                        </a:rPr>
                        <a:t>BWR</a:t>
                      </a:r>
                      <a:r>
                        <a:rPr kumimoji="1" lang="ja-JP" altLang="en-US" sz="1400" dirty="0">
                          <a:latin typeface="Meiryo UI" panose="020B0604030504040204" pitchFamily="50" charset="-128"/>
                          <a:ea typeface="Meiryo UI" panose="020B0604030504040204" pitchFamily="50" charset="-128"/>
                        </a:rPr>
                        <a:t>出力</a:t>
                      </a:r>
                    </a:p>
                  </a:txBody>
                  <a:tcPr anchor="ctr"/>
                </a:tc>
                <a:tc>
                  <a:txBody>
                    <a:bodyPr/>
                    <a:lstStyle/>
                    <a:p>
                      <a:pPr algn="ctr"/>
                      <a:r>
                        <a:rPr kumimoji="1" lang="en-US" altLang="ja-JP" sz="1400" dirty="0">
                          <a:latin typeface="Meiryo UI" panose="020B0604030504040204" pitchFamily="50" charset="-128"/>
                          <a:ea typeface="Meiryo UI" panose="020B0604030504040204" pitchFamily="50" charset="-128"/>
                        </a:rPr>
                        <a:t>50</a:t>
                      </a:r>
                      <a:r>
                        <a:rPr kumimoji="1" lang="ja-JP" altLang="en-US" sz="1400" dirty="0">
                          <a:latin typeface="Meiryo UI" panose="020B0604030504040204" pitchFamily="50" charset="-128"/>
                          <a:ea typeface="Meiryo UI" panose="020B0604030504040204" pitchFamily="50" charset="-128"/>
                        </a:rPr>
                        <a:t>万</a:t>
                      </a:r>
                      <a:r>
                        <a:rPr kumimoji="1" lang="en-US" altLang="ja-JP" sz="1400" dirty="0" err="1">
                          <a:latin typeface="Meiryo UI" panose="020B0604030504040204" pitchFamily="50" charset="-128"/>
                          <a:ea typeface="Meiryo UI" panose="020B0604030504040204" pitchFamily="50" charset="-128"/>
                        </a:rPr>
                        <a:t>kWe</a:t>
                      </a:r>
                      <a:endParaRPr kumimoji="1" lang="ja-JP" altLang="en-US" sz="1400" dirty="0">
                        <a:latin typeface="Meiryo UI" panose="020B0604030504040204" pitchFamily="50" charset="-128"/>
                        <a:ea typeface="Meiryo UI" panose="020B0604030504040204" pitchFamily="50" charset="-128"/>
                      </a:endParaRPr>
                    </a:p>
                  </a:txBody>
                  <a:tcPr anchor="ctr">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c>
                  <a:txBody>
                    <a:bodyPr/>
                    <a:lstStyle/>
                    <a:p>
                      <a:pPr algn="ctr"/>
                      <a:r>
                        <a:rPr kumimoji="1" lang="en-US" altLang="ja-JP" sz="1400" dirty="0">
                          <a:latin typeface="Meiryo UI" panose="020B0604030504040204" pitchFamily="50" charset="-128"/>
                          <a:ea typeface="Meiryo UI" panose="020B0604030504040204" pitchFamily="50" charset="-128"/>
                        </a:rPr>
                        <a:t>80</a:t>
                      </a:r>
                      <a:r>
                        <a:rPr kumimoji="1" lang="ja-JP" altLang="en-US" sz="1400" dirty="0">
                          <a:latin typeface="Meiryo UI" panose="020B0604030504040204" pitchFamily="50" charset="-128"/>
                          <a:ea typeface="Meiryo UI" panose="020B0604030504040204" pitchFamily="50" charset="-128"/>
                        </a:rPr>
                        <a:t>万</a:t>
                      </a:r>
                      <a:r>
                        <a:rPr kumimoji="1" lang="en-US" altLang="ja-JP" sz="1400" dirty="0" err="1">
                          <a:latin typeface="Meiryo UI" panose="020B0604030504040204" pitchFamily="50" charset="-128"/>
                          <a:ea typeface="Meiryo UI" panose="020B0604030504040204" pitchFamily="50" charset="-128"/>
                        </a:rPr>
                        <a:t>kWe</a:t>
                      </a:r>
                      <a:endParaRPr kumimoji="1" lang="ja-JP" altLang="en-US" sz="1400"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tcPr>
                </a:tc>
                <a:tc>
                  <a:txBody>
                    <a:bodyPr/>
                    <a:lstStyle/>
                    <a:p>
                      <a:pPr algn="ctr"/>
                      <a:r>
                        <a:rPr kumimoji="1" lang="en-US" altLang="ja-JP" sz="1400" dirty="0">
                          <a:latin typeface="Meiryo UI" panose="020B0604030504040204" pitchFamily="50" charset="-128"/>
                          <a:ea typeface="Meiryo UI" panose="020B0604030504040204" pitchFamily="50" charset="-128"/>
                        </a:rPr>
                        <a:t>110</a:t>
                      </a:r>
                      <a:r>
                        <a:rPr kumimoji="1" lang="ja-JP" altLang="en-US" sz="1400" dirty="0">
                          <a:latin typeface="Meiryo UI" panose="020B0604030504040204" pitchFamily="50" charset="-128"/>
                          <a:ea typeface="Meiryo UI" panose="020B0604030504040204" pitchFamily="50" charset="-128"/>
                        </a:rPr>
                        <a:t>万</a:t>
                      </a:r>
                      <a:r>
                        <a:rPr kumimoji="1" lang="en-US" altLang="ja-JP" sz="1400" dirty="0" err="1">
                          <a:latin typeface="Meiryo UI" panose="020B0604030504040204" pitchFamily="50" charset="-128"/>
                          <a:ea typeface="Meiryo UI" panose="020B0604030504040204" pitchFamily="50" charset="-128"/>
                        </a:rPr>
                        <a:t>kWe</a:t>
                      </a:r>
                      <a:endParaRPr kumimoji="1" lang="ja-JP" altLang="en-US" sz="1400" dirty="0">
                        <a:latin typeface="Meiryo UI" panose="020B0604030504040204" pitchFamily="50" charset="-128"/>
                        <a:ea typeface="Meiryo UI" panose="020B0604030504040204" pitchFamily="50" charset="-128"/>
                      </a:endParaRPr>
                    </a:p>
                  </a:txBody>
                  <a:tcPr anchor="ctr"/>
                </a:tc>
                <a:extLst>
                  <a:ext uri="{0D108BD9-81ED-4DB2-BD59-A6C34878D82A}">
                    <a16:rowId xmlns:a16="http://schemas.microsoft.com/office/drawing/2014/main" val="165203255"/>
                  </a:ext>
                </a:extLst>
              </a:tr>
              <a:tr h="370840">
                <a:tc>
                  <a:txBody>
                    <a:bodyPr/>
                    <a:lstStyle/>
                    <a:p>
                      <a:pPr algn="ctr"/>
                      <a:r>
                        <a:rPr kumimoji="1" lang="ja-JP" altLang="en-US" sz="1400" dirty="0">
                          <a:latin typeface="Meiryo UI" panose="020B0604030504040204" pitchFamily="50" charset="-128"/>
                          <a:ea typeface="Meiryo UI" panose="020B0604030504040204" pitchFamily="50" charset="-128"/>
                        </a:rPr>
                        <a:t>トリチウム生成量</a:t>
                      </a:r>
                      <a:r>
                        <a:rPr kumimoji="1" lang="en-US" altLang="ja-JP" sz="1400" dirty="0" err="1">
                          <a:latin typeface="Meiryo UI" panose="020B0604030504040204" pitchFamily="50" charset="-128"/>
                          <a:ea typeface="Meiryo UI" panose="020B0604030504040204" pitchFamily="50" charset="-128"/>
                        </a:rPr>
                        <a:t>Bq</a:t>
                      </a:r>
                      <a:r>
                        <a:rPr kumimoji="1" lang="en-US" altLang="ja-JP" sz="1400" dirty="0">
                          <a:latin typeface="Meiryo UI" panose="020B0604030504040204" pitchFamily="50" charset="-128"/>
                          <a:ea typeface="Meiryo UI" panose="020B0604030504040204" pitchFamily="50" charset="-128"/>
                        </a:rPr>
                        <a:t>/</a:t>
                      </a:r>
                      <a:r>
                        <a:rPr kumimoji="1" lang="ja-JP" altLang="en-US" sz="1400" dirty="0">
                          <a:latin typeface="Meiryo UI" panose="020B0604030504040204" pitchFamily="50" charset="-128"/>
                          <a:ea typeface="Meiryo UI" panose="020B0604030504040204" pitchFamily="50" charset="-128"/>
                        </a:rPr>
                        <a:t>月</a:t>
                      </a:r>
                    </a:p>
                  </a:txBody>
                  <a:tcPr anchor="ctr"/>
                </a:tc>
                <a:tc>
                  <a:txBody>
                    <a:bodyPr/>
                    <a:lstStyle/>
                    <a:p>
                      <a:pPr algn="ctr"/>
                      <a:r>
                        <a:rPr kumimoji="1" lang="en-US" altLang="ja-JP" sz="1400" dirty="0">
                          <a:latin typeface="Meiryo UI" panose="020B0604030504040204" pitchFamily="50" charset="-128"/>
                          <a:ea typeface="Meiryo UI" panose="020B0604030504040204" pitchFamily="50" charset="-128"/>
                        </a:rPr>
                        <a:t>4.07×10</a:t>
                      </a:r>
                      <a:r>
                        <a:rPr kumimoji="1" lang="en-US" altLang="ja-JP" sz="1400" baseline="30000" dirty="0">
                          <a:latin typeface="Meiryo UI" panose="020B0604030504040204" pitchFamily="50" charset="-128"/>
                          <a:ea typeface="Meiryo UI" panose="020B0604030504040204" pitchFamily="50" charset="-128"/>
                        </a:rPr>
                        <a:t>13</a:t>
                      </a:r>
                      <a:endParaRPr kumimoji="1" lang="ja-JP" altLang="en-US" sz="1400" baseline="30000" dirty="0">
                        <a:latin typeface="Meiryo UI" panose="020B0604030504040204" pitchFamily="50" charset="-128"/>
                        <a:ea typeface="Meiryo UI" panose="020B0604030504040204" pitchFamily="50" charset="-128"/>
                      </a:endParaRPr>
                    </a:p>
                  </a:txBody>
                  <a:tcPr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c>
                  <a:txBody>
                    <a:bodyPr/>
                    <a:lstStyle/>
                    <a:p>
                      <a:pPr algn="ctr"/>
                      <a:r>
                        <a:rPr kumimoji="1" lang="en-US" altLang="ja-JP" sz="1400" dirty="0">
                          <a:latin typeface="Meiryo UI" panose="020B0604030504040204" pitchFamily="50" charset="-128"/>
                          <a:ea typeface="Meiryo UI" panose="020B0604030504040204" pitchFamily="50" charset="-128"/>
                        </a:rPr>
                        <a:t>6.29×10</a:t>
                      </a:r>
                      <a:r>
                        <a:rPr kumimoji="1" lang="en-US" altLang="ja-JP" sz="1400" baseline="30000" dirty="0">
                          <a:latin typeface="Meiryo UI" panose="020B0604030504040204" pitchFamily="50" charset="-128"/>
                          <a:ea typeface="Meiryo UI" panose="020B0604030504040204" pitchFamily="50" charset="-128"/>
                        </a:rPr>
                        <a:t>13</a:t>
                      </a:r>
                      <a:endParaRPr kumimoji="1" lang="ja-JP" altLang="en-US" sz="1400"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tcPr>
                </a:tc>
                <a:tc>
                  <a:txBody>
                    <a:bodyPr/>
                    <a:lstStyle/>
                    <a:p>
                      <a:pPr algn="ctr"/>
                      <a:r>
                        <a:rPr kumimoji="1" lang="en-US" altLang="ja-JP" sz="1400" dirty="0">
                          <a:latin typeface="Meiryo UI" panose="020B0604030504040204" pitchFamily="50" charset="-128"/>
                          <a:ea typeface="Meiryo UI" panose="020B0604030504040204" pitchFamily="50" charset="-128"/>
                        </a:rPr>
                        <a:t>8.51×10</a:t>
                      </a:r>
                      <a:r>
                        <a:rPr kumimoji="1" lang="en-US" altLang="ja-JP" sz="1400" baseline="30000" dirty="0">
                          <a:latin typeface="Meiryo UI" panose="020B0604030504040204" pitchFamily="50" charset="-128"/>
                          <a:ea typeface="Meiryo UI" panose="020B0604030504040204" pitchFamily="50" charset="-128"/>
                        </a:rPr>
                        <a:t>13</a:t>
                      </a:r>
                      <a:endParaRPr kumimoji="1" lang="ja-JP" altLang="en-US" sz="1400" dirty="0">
                        <a:latin typeface="Meiryo UI" panose="020B0604030504040204" pitchFamily="50" charset="-128"/>
                        <a:ea typeface="Meiryo UI" panose="020B0604030504040204" pitchFamily="50" charset="-128"/>
                      </a:endParaRPr>
                    </a:p>
                  </a:txBody>
                  <a:tcPr anchor="ctr"/>
                </a:tc>
                <a:extLst>
                  <a:ext uri="{0D108BD9-81ED-4DB2-BD59-A6C34878D82A}">
                    <a16:rowId xmlns:a16="http://schemas.microsoft.com/office/drawing/2014/main" val="4213127376"/>
                  </a:ext>
                </a:extLst>
              </a:tr>
            </a:tbl>
          </a:graphicData>
        </a:graphic>
      </p:graphicFrame>
      <p:graphicFrame>
        <p:nvGraphicFramePr>
          <p:cNvPr id="13" name="表 12">
            <a:extLst>
              <a:ext uri="{FF2B5EF4-FFF2-40B4-BE49-F238E27FC236}">
                <a16:creationId xmlns:a16="http://schemas.microsoft.com/office/drawing/2014/main" id="{848B2155-01BA-4F4F-90DB-637101971CDC}"/>
              </a:ext>
            </a:extLst>
          </p:cNvPr>
          <p:cNvGraphicFramePr>
            <a:graphicFrameLocks noGrp="1"/>
          </p:cNvGraphicFramePr>
          <p:nvPr>
            <p:extLst>
              <p:ext uri="{D42A27DB-BD31-4B8C-83A1-F6EECF244321}">
                <p14:modId xmlns:p14="http://schemas.microsoft.com/office/powerpoint/2010/main" val="2213604946"/>
              </p:ext>
            </p:extLst>
          </p:nvPr>
        </p:nvGraphicFramePr>
        <p:xfrm>
          <a:off x="3435093" y="5219814"/>
          <a:ext cx="5215464" cy="889000"/>
        </p:xfrm>
        <a:graphic>
          <a:graphicData uri="http://schemas.openxmlformats.org/drawingml/2006/table">
            <a:tbl>
              <a:tblPr firstRow="1" bandRow="1">
                <a:tableStyleId>{5940675A-B579-460E-94D1-54222C63F5DA}</a:tableStyleId>
              </a:tblPr>
              <a:tblGrid>
                <a:gridCol w="1381464">
                  <a:extLst>
                    <a:ext uri="{9D8B030D-6E8A-4147-A177-3AD203B41FA5}">
                      <a16:colId xmlns:a16="http://schemas.microsoft.com/office/drawing/2014/main" val="2927481595"/>
                    </a:ext>
                  </a:extLst>
                </a:gridCol>
                <a:gridCol w="1278000">
                  <a:extLst>
                    <a:ext uri="{9D8B030D-6E8A-4147-A177-3AD203B41FA5}">
                      <a16:colId xmlns:a16="http://schemas.microsoft.com/office/drawing/2014/main" val="1033498399"/>
                    </a:ext>
                  </a:extLst>
                </a:gridCol>
                <a:gridCol w="1278000">
                  <a:extLst>
                    <a:ext uri="{9D8B030D-6E8A-4147-A177-3AD203B41FA5}">
                      <a16:colId xmlns:a16="http://schemas.microsoft.com/office/drawing/2014/main" val="1490682190"/>
                    </a:ext>
                  </a:extLst>
                </a:gridCol>
                <a:gridCol w="1278000">
                  <a:extLst>
                    <a:ext uri="{9D8B030D-6E8A-4147-A177-3AD203B41FA5}">
                      <a16:colId xmlns:a16="http://schemas.microsoft.com/office/drawing/2014/main" val="3820997209"/>
                    </a:ext>
                  </a:extLst>
                </a:gridCol>
              </a:tblGrid>
              <a:tr h="370840">
                <a:tc>
                  <a:txBody>
                    <a:bodyPr/>
                    <a:lstStyle/>
                    <a:p>
                      <a:pPr algn="ctr"/>
                      <a:r>
                        <a:rPr kumimoji="1" lang="en-US" altLang="ja-JP" sz="1400" dirty="0">
                          <a:latin typeface="Meiryo UI" panose="020B0604030504040204" pitchFamily="50" charset="-128"/>
                          <a:ea typeface="Meiryo UI" panose="020B0604030504040204" pitchFamily="50" charset="-128"/>
                        </a:rPr>
                        <a:t>BWR</a:t>
                      </a:r>
                      <a:r>
                        <a:rPr kumimoji="1" lang="ja-JP" altLang="en-US" sz="1400" dirty="0">
                          <a:latin typeface="Meiryo UI" panose="020B0604030504040204" pitchFamily="50" charset="-128"/>
                          <a:ea typeface="Meiryo UI" panose="020B0604030504040204" pitchFamily="50" charset="-128"/>
                        </a:rPr>
                        <a:t>出力</a:t>
                      </a:r>
                    </a:p>
                  </a:txBody>
                  <a:tcPr anchor="ctr"/>
                </a:tc>
                <a:tc>
                  <a:txBody>
                    <a:bodyPr/>
                    <a:lstStyle/>
                    <a:p>
                      <a:pPr algn="ctr"/>
                      <a:r>
                        <a:rPr kumimoji="1" lang="en-US" altLang="ja-JP" sz="1400" dirty="0">
                          <a:latin typeface="Meiryo UI" panose="020B0604030504040204" pitchFamily="50" charset="-128"/>
                          <a:ea typeface="Meiryo UI" panose="020B0604030504040204" pitchFamily="50" charset="-128"/>
                        </a:rPr>
                        <a:t>50</a:t>
                      </a:r>
                      <a:r>
                        <a:rPr kumimoji="1" lang="ja-JP" altLang="en-US" sz="1400" dirty="0">
                          <a:latin typeface="Meiryo UI" panose="020B0604030504040204" pitchFamily="50" charset="-128"/>
                          <a:ea typeface="Meiryo UI" panose="020B0604030504040204" pitchFamily="50" charset="-128"/>
                        </a:rPr>
                        <a:t>万</a:t>
                      </a:r>
                      <a:r>
                        <a:rPr kumimoji="1" lang="en-US" altLang="ja-JP" sz="1400" dirty="0" err="1">
                          <a:latin typeface="Meiryo UI" panose="020B0604030504040204" pitchFamily="50" charset="-128"/>
                          <a:ea typeface="Meiryo UI" panose="020B0604030504040204" pitchFamily="50" charset="-128"/>
                        </a:rPr>
                        <a:t>kWe</a:t>
                      </a:r>
                      <a:endParaRPr kumimoji="1" lang="ja-JP" altLang="en-US" sz="1400" dirty="0">
                        <a:latin typeface="Meiryo UI" panose="020B0604030504040204" pitchFamily="50" charset="-128"/>
                        <a:ea typeface="Meiryo UI" panose="020B0604030504040204" pitchFamily="50" charset="-128"/>
                      </a:endParaRPr>
                    </a:p>
                  </a:txBody>
                  <a:tcPr anchor="ctr"/>
                </a:tc>
                <a:tc>
                  <a:txBody>
                    <a:bodyPr/>
                    <a:lstStyle/>
                    <a:p>
                      <a:pPr algn="ctr"/>
                      <a:r>
                        <a:rPr kumimoji="1" lang="en-US" altLang="ja-JP" sz="1400" dirty="0">
                          <a:latin typeface="Meiryo UI" panose="020B0604030504040204" pitchFamily="50" charset="-128"/>
                          <a:ea typeface="Meiryo UI" panose="020B0604030504040204" pitchFamily="50" charset="-128"/>
                        </a:rPr>
                        <a:t>80</a:t>
                      </a:r>
                      <a:r>
                        <a:rPr kumimoji="1" lang="ja-JP" altLang="en-US" sz="1400" dirty="0">
                          <a:latin typeface="Meiryo UI" panose="020B0604030504040204" pitchFamily="50" charset="-128"/>
                          <a:ea typeface="Meiryo UI" panose="020B0604030504040204" pitchFamily="50" charset="-128"/>
                        </a:rPr>
                        <a:t>万</a:t>
                      </a:r>
                      <a:r>
                        <a:rPr kumimoji="1" lang="en-US" altLang="ja-JP" sz="1400" dirty="0" err="1">
                          <a:latin typeface="Meiryo UI" panose="020B0604030504040204" pitchFamily="50" charset="-128"/>
                          <a:ea typeface="Meiryo UI" panose="020B0604030504040204" pitchFamily="50" charset="-128"/>
                        </a:rPr>
                        <a:t>kWe</a:t>
                      </a:r>
                      <a:endParaRPr kumimoji="1" lang="ja-JP" altLang="en-US" sz="1400" dirty="0">
                        <a:latin typeface="Meiryo UI" panose="020B0604030504040204" pitchFamily="50" charset="-128"/>
                        <a:ea typeface="Meiryo UI" panose="020B0604030504040204" pitchFamily="50" charset="-128"/>
                      </a:endParaRPr>
                    </a:p>
                  </a:txBody>
                  <a:tcPr anchor="ctr"/>
                </a:tc>
                <a:tc>
                  <a:txBody>
                    <a:bodyPr/>
                    <a:lstStyle/>
                    <a:p>
                      <a:pPr algn="ctr"/>
                      <a:r>
                        <a:rPr kumimoji="1" lang="en-US" altLang="ja-JP" sz="1400" dirty="0">
                          <a:latin typeface="Meiryo UI" panose="020B0604030504040204" pitchFamily="50" charset="-128"/>
                          <a:ea typeface="Meiryo UI" panose="020B0604030504040204" pitchFamily="50" charset="-128"/>
                        </a:rPr>
                        <a:t>110</a:t>
                      </a:r>
                      <a:r>
                        <a:rPr kumimoji="1" lang="ja-JP" altLang="en-US" sz="1400" dirty="0">
                          <a:latin typeface="Meiryo UI" panose="020B0604030504040204" pitchFamily="50" charset="-128"/>
                          <a:ea typeface="Meiryo UI" panose="020B0604030504040204" pitchFamily="50" charset="-128"/>
                        </a:rPr>
                        <a:t>万</a:t>
                      </a:r>
                      <a:r>
                        <a:rPr kumimoji="1" lang="en-US" altLang="ja-JP" sz="1400" dirty="0" err="1">
                          <a:latin typeface="Meiryo UI" panose="020B0604030504040204" pitchFamily="50" charset="-128"/>
                          <a:ea typeface="Meiryo UI" panose="020B0604030504040204" pitchFamily="50" charset="-128"/>
                        </a:rPr>
                        <a:t>kWe</a:t>
                      </a:r>
                      <a:endParaRPr kumimoji="1" lang="ja-JP" altLang="en-US" sz="1400" dirty="0">
                        <a:latin typeface="Meiryo UI" panose="020B0604030504040204" pitchFamily="50" charset="-128"/>
                        <a:ea typeface="Meiryo UI" panose="020B0604030504040204" pitchFamily="50" charset="-128"/>
                      </a:endParaRPr>
                    </a:p>
                  </a:txBody>
                  <a:tcPr anchor="ctr"/>
                </a:tc>
                <a:extLst>
                  <a:ext uri="{0D108BD9-81ED-4DB2-BD59-A6C34878D82A}">
                    <a16:rowId xmlns:a16="http://schemas.microsoft.com/office/drawing/2014/main" val="165203255"/>
                  </a:ext>
                </a:extLst>
              </a:tr>
              <a:tr h="370840">
                <a:tc>
                  <a:txBody>
                    <a:bodyPr/>
                    <a:lstStyle/>
                    <a:p>
                      <a:pPr algn="ctr"/>
                      <a:r>
                        <a:rPr kumimoji="1" lang="ja-JP" altLang="en-US" sz="1400" dirty="0">
                          <a:latin typeface="Meiryo UI" panose="020B0604030504040204" pitchFamily="50" charset="-128"/>
                          <a:ea typeface="Meiryo UI" panose="020B0604030504040204" pitchFamily="50" charset="-128"/>
                        </a:rPr>
                        <a:t>トリチウム生成量</a:t>
                      </a:r>
                      <a:r>
                        <a:rPr kumimoji="1" lang="en-US" altLang="ja-JP" sz="1400" dirty="0" err="1">
                          <a:latin typeface="Meiryo UI" panose="020B0604030504040204" pitchFamily="50" charset="-128"/>
                          <a:ea typeface="Meiryo UI" panose="020B0604030504040204" pitchFamily="50" charset="-128"/>
                        </a:rPr>
                        <a:t>Bq</a:t>
                      </a:r>
                      <a:r>
                        <a:rPr kumimoji="1" lang="en-US" altLang="ja-JP" sz="1400" dirty="0">
                          <a:latin typeface="Meiryo UI" panose="020B0604030504040204" pitchFamily="50" charset="-128"/>
                          <a:ea typeface="Meiryo UI" panose="020B0604030504040204" pitchFamily="50" charset="-128"/>
                        </a:rPr>
                        <a:t>/</a:t>
                      </a:r>
                      <a:r>
                        <a:rPr kumimoji="1" lang="ja-JP" altLang="en-US" sz="1400" dirty="0">
                          <a:latin typeface="Meiryo UI" panose="020B0604030504040204" pitchFamily="50" charset="-128"/>
                          <a:ea typeface="Meiryo UI" panose="020B0604030504040204" pitchFamily="50" charset="-128"/>
                        </a:rPr>
                        <a:t>月</a:t>
                      </a:r>
                    </a:p>
                  </a:txBody>
                  <a:tcPr anchor="ctr"/>
                </a:tc>
                <a:tc>
                  <a:txBody>
                    <a:bodyPr/>
                    <a:lstStyle/>
                    <a:p>
                      <a:pPr algn="ctr"/>
                      <a:r>
                        <a:rPr kumimoji="1" lang="en-US" altLang="ja-JP" sz="1400" dirty="0">
                          <a:latin typeface="Meiryo UI" panose="020B0604030504040204" pitchFamily="50" charset="-128"/>
                          <a:ea typeface="Meiryo UI" panose="020B0604030504040204" pitchFamily="50" charset="-128"/>
                        </a:rPr>
                        <a:t>4.44×10</a:t>
                      </a:r>
                      <a:r>
                        <a:rPr kumimoji="1" lang="en-US" altLang="ja-JP" sz="1400" baseline="30000" dirty="0">
                          <a:latin typeface="Meiryo UI" panose="020B0604030504040204" pitchFamily="50" charset="-128"/>
                          <a:ea typeface="Meiryo UI" panose="020B0604030504040204" pitchFamily="50" charset="-128"/>
                        </a:rPr>
                        <a:t>9</a:t>
                      </a:r>
                      <a:endParaRPr kumimoji="1" lang="ja-JP" altLang="en-US" sz="1400" baseline="30000" dirty="0">
                        <a:latin typeface="Meiryo UI" panose="020B0604030504040204" pitchFamily="50" charset="-128"/>
                        <a:ea typeface="Meiryo UI" panose="020B0604030504040204" pitchFamily="50" charset="-128"/>
                      </a:endParaRPr>
                    </a:p>
                  </a:txBody>
                  <a:tcPr anchor="ctr"/>
                </a:tc>
                <a:tc>
                  <a:txBody>
                    <a:bodyPr/>
                    <a:lstStyle/>
                    <a:p>
                      <a:pPr algn="ctr"/>
                      <a:r>
                        <a:rPr kumimoji="1" lang="en-US" altLang="ja-JP" sz="1400" dirty="0">
                          <a:latin typeface="Meiryo UI" panose="020B0604030504040204" pitchFamily="50" charset="-128"/>
                          <a:ea typeface="Meiryo UI" panose="020B0604030504040204" pitchFamily="50" charset="-128"/>
                        </a:rPr>
                        <a:t>6.29×10</a:t>
                      </a:r>
                      <a:r>
                        <a:rPr kumimoji="1" lang="en-US" altLang="ja-JP" sz="1400" baseline="30000" dirty="0">
                          <a:latin typeface="Meiryo UI" panose="020B0604030504040204" pitchFamily="50" charset="-128"/>
                          <a:ea typeface="Meiryo UI" panose="020B0604030504040204" pitchFamily="50" charset="-128"/>
                        </a:rPr>
                        <a:t>9</a:t>
                      </a:r>
                      <a:endParaRPr kumimoji="1" lang="ja-JP" altLang="en-US" sz="1400" dirty="0">
                        <a:latin typeface="Meiryo UI" panose="020B0604030504040204" pitchFamily="50" charset="-128"/>
                        <a:ea typeface="Meiryo UI" panose="020B0604030504040204" pitchFamily="50" charset="-128"/>
                      </a:endParaRPr>
                    </a:p>
                  </a:txBody>
                  <a:tcPr anchor="ctr"/>
                </a:tc>
                <a:tc>
                  <a:txBody>
                    <a:bodyPr/>
                    <a:lstStyle/>
                    <a:p>
                      <a:pPr algn="ctr"/>
                      <a:r>
                        <a:rPr kumimoji="1" lang="en-US" altLang="ja-JP" sz="1400" dirty="0">
                          <a:latin typeface="Meiryo UI" panose="020B0604030504040204" pitchFamily="50" charset="-128"/>
                          <a:ea typeface="Meiryo UI" panose="020B0604030504040204" pitchFamily="50" charset="-128"/>
                        </a:rPr>
                        <a:t>1.07×10</a:t>
                      </a:r>
                      <a:r>
                        <a:rPr kumimoji="1" lang="en-US" altLang="ja-JP" sz="1400" baseline="30000" dirty="0">
                          <a:latin typeface="Meiryo UI" panose="020B0604030504040204" pitchFamily="50" charset="-128"/>
                          <a:ea typeface="Meiryo UI" panose="020B0604030504040204" pitchFamily="50" charset="-128"/>
                        </a:rPr>
                        <a:t>10</a:t>
                      </a:r>
                      <a:endParaRPr kumimoji="1" lang="ja-JP" altLang="en-US" sz="1400" dirty="0">
                        <a:latin typeface="Meiryo UI" panose="020B0604030504040204" pitchFamily="50" charset="-128"/>
                        <a:ea typeface="Meiryo UI" panose="020B0604030504040204" pitchFamily="50" charset="-128"/>
                      </a:endParaRPr>
                    </a:p>
                  </a:txBody>
                  <a:tcPr anchor="ctr"/>
                </a:tc>
                <a:extLst>
                  <a:ext uri="{0D108BD9-81ED-4DB2-BD59-A6C34878D82A}">
                    <a16:rowId xmlns:a16="http://schemas.microsoft.com/office/drawing/2014/main" val="4213127376"/>
                  </a:ext>
                </a:extLst>
              </a:tr>
            </a:tbl>
          </a:graphicData>
        </a:graphic>
      </p:graphicFrame>
    </p:spTree>
    <p:extLst>
      <p:ext uri="{BB962C8B-B14F-4D97-AF65-F5344CB8AC3E}">
        <p14:creationId xmlns:p14="http://schemas.microsoft.com/office/powerpoint/2010/main" val="1162110508"/>
      </p:ext>
    </p:extLst>
  </p:cSld>
  <p:clrMapOvr>
    <a:masterClrMapping/>
  </p:clrMapOvr>
</p:sld>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0</TotalTime>
  <Words>8091</Words>
  <Application>Microsoft Office PowerPoint</Application>
  <PresentationFormat>画面に合わせる (4:3)</PresentationFormat>
  <Paragraphs>978</Paragraphs>
  <Slides>47</Slides>
  <Notes>9</Notes>
  <HiddenSlides>0</HiddenSlides>
  <MMClips>0</MMClips>
  <ScaleCrop>false</ScaleCrop>
  <HeadingPairs>
    <vt:vector size="6" baseType="variant">
      <vt:variant>
        <vt:lpstr>使用されているフォント</vt:lpstr>
      </vt:variant>
      <vt:variant>
        <vt:i4>10</vt:i4>
      </vt:variant>
      <vt:variant>
        <vt:lpstr>テーマ</vt:lpstr>
      </vt:variant>
      <vt:variant>
        <vt:i4>1</vt:i4>
      </vt:variant>
      <vt:variant>
        <vt:lpstr>スライド タイトル</vt:lpstr>
      </vt:variant>
      <vt:variant>
        <vt:i4>47</vt:i4>
      </vt:variant>
    </vt:vector>
  </HeadingPairs>
  <TitlesOfParts>
    <vt:vector size="58" baseType="lpstr">
      <vt:lpstr>Meiryo UI</vt:lpstr>
      <vt:lpstr>Microsoft GothicNeo</vt:lpstr>
      <vt:lpstr>Yu Gothic UI Semilight</vt:lpstr>
      <vt:lpstr>メイリオ</vt:lpstr>
      <vt:lpstr>游ゴシック</vt:lpstr>
      <vt:lpstr>游ゴシック Light</vt:lpstr>
      <vt:lpstr>Arial</vt:lpstr>
      <vt:lpstr>Calibri</vt:lpstr>
      <vt:lpstr>Calibri Light</vt:lpstr>
      <vt:lpstr>Wingdings</vt:lpstr>
      <vt:lpstr>Office テーマ</vt:lpstr>
      <vt:lpstr>多核種除去設備等処理水　基礎資料</vt:lpstr>
      <vt:lpstr>PowerPoint プレゼンテーション</vt:lpstr>
      <vt:lpstr>１. トリチウムの基礎知識</vt:lpstr>
      <vt:lpstr>1.1 物性</vt:lpstr>
      <vt:lpstr>1.2 自然界での存在形態</vt:lpstr>
      <vt:lpstr>1.３ 生成量及び存在量</vt:lpstr>
      <vt:lpstr>２.原子力発電所におけるトリチウムの生成と取扱い</vt:lpstr>
      <vt:lpstr>2.1 原子力発電所におけるトリチウムの生成理由</vt:lpstr>
      <vt:lpstr>2.2 原子力発電所におけるトリチウムの生成量</vt:lpstr>
      <vt:lpstr>2.3 原子力発電所におけるトリチウムの処分方法</vt:lpstr>
      <vt:lpstr>2.4 原子力発電所におけるトリチウムの処分量(1/2)</vt:lpstr>
      <vt:lpstr>2.4 原子力発電所におけるトリチウムの処分量(2/2)</vt:lpstr>
      <vt:lpstr>2.5 原子力発電所におけるトリチウムのモニタリング</vt:lpstr>
      <vt:lpstr>2.6 原子力発電所周辺への環境影響</vt:lpstr>
      <vt:lpstr>3.福島第一原子力発電所における処理水</vt:lpstr>
      <vt:lpstr>3.1 福島第一原子力発電所の汚染水</vt:lpstr>
      <vt:lpstr>3.2 汚染水対策</vt:lpstr>
      <vt:lpstr>3.3 福島第一原子力発電所の処理水</vt:lpstr>
      <vt:lpstr>3.4 トリチウムの分離　</vt:lpstr>
      <vt:lpstr>3.5 半減期による減少</vt:lpstr>
      <vt:lpstr>3.6 処理水の処分方法案</vt:lpstr>
      <vt:lpstr>4. 放射線とトリチウムによる健康影響</vt:lpstr>
      <vt:lpstr>４.１ 放射線被ばくによる影響</vt:lpstr>
      <vt:lpstr>４.２ 確定的影響と確率的影響(1/2)</vt:lpstr>
      <vt:lpstr>４.２ 確定的影響と確率的影響(2/2)</vt:lpstr>
      <vt:lpstr>４.３ DNAの損傷と修復</vt:lpstr>
      <vt:lpstr>４.４ トリチウムによる内部被ばく、外部被ばくの影響</vt:lpstr>
      <vt:lpstr>４.５ 実効線量係数</vt:lpstr>
      <vt:lpstr>４.６ トリチウムの体内挙動</vt:lpstr>
      <vt:lpstr>４.７ トリチウムの核変換による影響</vt:lpstr>
      <vt:lpstr>４.８ トリチウムによる生体影響（動物実験）</vt:lpstr>
      <vt:lpstr>４.９　トリチウムによる生体影響（確定的影響事例）</vt:lpstr>
      <vt:lpstr>４.10　トリチウムによる生体影響（疫学研究）</vt:lpstr>
      <vt:lpstr>４.11　トリチウムによる水生生物影響（1/2）</vt:lpstr>
      <vt:lpstr>４. 11　トリチウムによる水生生物影響（2/2）</vt:lpstr>
      <vt:lpstr>5. トリチウムの環境影響</vt:lpstr>
      <vt:lpstr>5.1　環境中のトリチウムの挙動（1/2）</vt:lpstr>
      <vt:lpstr>5.1　環境中のトリチウムの挙動（2/2）</vt:lpstr>
      <vt:lpstr>5.2 トリチウムの測定方法の概要</vt:lpstr>
      <vt:lpstr>5.3 トリチウムの測定方法の特徴</vt:lpstr>
      <vt:lpstr>5.4 トリチウムの環境モニタリング</vt:lpstr>
      <vt:lpstr>5.5 トリチウムの環境モニタリング（福島県）</vt:lpstr>
      <vt:lpstr>5.6　国内外の規制基準（濃度）（1/2）</vt:lpstr>
      <vt:lpstr>5.6　国内外の規制基準（濃度）（2/2）</vt:lpstr>
      <vt:lpstr>5.7　国内外の規制（総量）</vt:lpstr>
      <vt:lpstr>5.８　国内外の規制基準（福島第一原子力発電所）</vt:lpstr>
      <vt:lpstr>5.９　国内外の濃度基準（飲料水）</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2020-03-04T05:16:39Z</dcterms:created>
  <dcterms:modified xsi:type="dcterms:W3CDTF">2020-03-05T02:39:25Z</dcterms:modified>
</cp:coreProperties>
</file>