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4"/>
  </p:sldMasterIdLst>
  <p:notesMasterIdLst>
    <p:notesMasterId r:id="rId6"/>
  </p:notesMasterIdLst>
  <p:handoutMasterIdLst>
    <p:handoutMasterId r:id="rId7"/>
  </p:handoutMasterIdLst>
  <p:sldIdLst>
    <p:sldId id="480" r:id="rId5"/>
  </p:sldIdLst>
  <p:sldSz cx="9906000" cy="6858000" type="A4"/>
  <p:notesSz cx="6735763" cy="9866313"/>
  <p:defaultTextStyle>
    <a:defPPr>
      <a:defRPr lang="ja-JP"/>
    </a:defPPr>
    <a:lvl1pPr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0000"/>
    <a:srgbClr val="CCECFF"/>
    <a:srgbClr val="66FFFF"/>
    <a:srgbClr val="00FF00"/>
    <a:srgbClr val="99FF99"/>
    <a:srgbClr val="00CC00"/>
    <a:srgbClr val="77777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2F64AB-0D54-4FD4-9CEC-D1E845EB9783}" v="2" dt="2025-06-10T02:07:07.9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4424" autoAdjust="0"/>
  </p:normalViewPr>
  <p:slideViewPr>
    <p:cSldViewPr snapToGrid="0">
      <p:cViewPr varScale="1">
        <p:scale>
          <a:sx n="110" d="100"/>
          <a:sy n="110" d="100"/>
        </p:scale>
        <p:origin x="2064"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1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922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2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91F71B1B-0379-46E3-B378-41871E88C7D8}" type="slidenum">
              <a:rPr lang="en-US" altLang="ja-JP"/>
              <a:pPr>
                <a:defRPr/>
              </a:pPr>
              <a:t>‹#›</a:t>
            </a:fld>
            <a:endParaRPr lang="en-US" altLang="ja-JP"/>
          </a:p>
        </p:txBody>
      </p:sp>
    </p:spTree>
    <p:extLst>
      <p:ext uri="{BB962C8B-B14F-4D97-AF65-F5344CB8AC3E}">
        <p14:creationId xmlns:p14="http://schemas.microsoft.com/office/powerpoint/2010/main" val="973903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6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7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1C546F61-0BF6-4282-88F8-B75D6A587F0E}" type="slidenum">
              <a:rPr lang="en-US" altLang="ja-JP"/>
              <a:pPr>
                <a:defRPr/>
              </a:pPr>
              <a:t>‹#›</a:t>
            </a:fld>
            <a:endParaRPr lang="en-US" altLang="ja-JP"/>
          </a:p>
        </p:txBody>
      </p:sp>
    </p:spTree>
    <p:extLst>
      <p:ext uri="{BB962C8B-B14F-4D97-AF65-F5344CB8AC3E}">
        <p14:creationId xmlns:p14="http://schemas.microsoft.com/office/powerpoint/2010/main" val="310287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DA4C3C5-F470-4CB2-B3D4-14D4FE3C09E1}"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xfrm>
            <a:off x="309563" y="69850"/>
            <a:ext cx="6116637" cy="4233863"/>
          </a:xfrm>
          <a:ln/>
        </p:spPr>
      </p:sp>
      <p:sp>
        <p:nvSpPr>
          <p:cNvPr id="6148" name="Rectangle 3"/>
          <p:cNvSpPr>
            <a:spLocks noGrp="1" noChangeArrowheads="1"/>
          </p:cNvSpPr>
          <p:nvPr>
            <p:ph type="body" idx="1"/>
          </p:nvPr>
        </p:nvSpPr>
        <p:spPr>
          <a:xfrm>
            <a:off x="33338" y="4357688"/>
            <a:ext cx="6669087" cy="5362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780510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0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6610" name="Rectangle 1026"/>
          <p:cNvSpPr>
            <a:spLocks noGrp="1" noChangeArrowheads="1"/>
          </p:cNvSpPr>
          <p:nvPr>
            <p:ph type="subTitle" idx="1"/>
          </p:nvPr>
        </p:nvSpPr>
        <p:spPr>
          <a:xfrm>
            <a:off x="1524000" y="3886200"/>
            <a:ext cx="6934200" cy="1752600"/>
          </a:xfrm>
        </p:spPr>
        <p:txBody>
          <a:bodyPr/>
          <a:lstStyle>
            <a:lvl1pPr marL="0" indent="0" algn="ctr">
              <a:buFontTx/>
              <a:buNone/>
              <a:defRPr/>
            </a:lvl1pPr>
          </a:lstStyle>
          <a:p>
            <a:r>
              <a:rPr lang="ja-JP" altLang="en-US"/>
              <a:t>マスタ サブタイトルの書式設定</a:t>
            </a:r>
          </a:p>
        </p:txBody>
      </p:sp>
      <p:sp>
        <p:nvSpPr>
          <p:cNvPr id="196615" name="Rectangle 1031"/>
          <p:cNvSpPr>
            <a:spLocks noGrp="1" noChangeArrowheads="1"/>
          </p:cNvSpPr>
          <p:nvPr>
            <p:ph type="ctrTitle"/>
          </p:nvPr>
        </p:nvSpPr>
        <p:spPr>
          <a:xfrm>
            <a:off x="762000" y="2286000"/>
            <a:ext cx="8382000" cy="1143000"/>
          </a:xfrm>
        </p:spPr>
        <p:txBody>
          <a:bodyPr/>
          <a:lstStyle>
            <a:lvl1pPr>
              <a:defRPr/>
            </a:lvl1pPr>
          </a:lstStyle>
          <a:p>
            <a:r>
              <a:rPr lang="ja-JP" altLang="en-US"/>
              <a:t>マスタ タイトルの書式設定</a:t>
            </a:r>
          </a:p>
        </p:txBody>
      </p:sp>
      <p:sp>
        <p:nvSpPr>
          <p:cNvPr id="5" name="Rectangle 1027"/>
          <p:cNvSpPr>
            <a:spLocks noGrp="1" noChangeArrowheads="1"/>
          </p:cNvSpPr>
          <p:nvPr>
            <p:ph type="dt" sz="half" idx="10"/>
          </p:nvPr>
        </p:nvSpPr>
        <p:spPr>
          <a:xfrm>
            <a:off x="762000" y="6248400"/>
            <a:ext cx="2057400" cy="457200"/>
          </a:xfrm>
        </p:spPr>
        <p:txBody>
          <a:bodyPr/>
          <a:lstStyle>
            <a:lvl1pPr>
              <a:defRPr/>
            </a:lvl1pPr>
          </a:lstStyle>
          <a:p>
            <a:pPr>
              <a:defRPr/>
            </a:pPr>
            <a:endParaRPr lang="en-US" altLang="ja-JP"/>
          </a:p>
        </p:txBody>
      </p:sp>
      <p:sp>
        <p:nvSpPr>
          <p:cNvPr id="6" name="Rectangle 1028"/>
          <p:cNvSpPr>
            <a:spLocks noGrp="1" noChangeArrowheads="1"/>
          </p:cNvSpPr>
          <p:nvPr>
            <p:ph type="ftr" sz="quarter" idx="11"/>
          </p:nvPr>
        </p:nvSpPr>
        <p:spPr>
          <a:xfrm>
            <a:off x="3429000" y="6248400"/>
            <a:ext cx="3048000" cy="457200"/>
          </a:xfrm>
        </p:spPr>
        <p:txBody>
          <a:bodyPr/>
          <a:lstStyle>
            <a:lvl1pPr>
              <a:defRPr/>
            </a:lvl1pPr>
          </a:lstStyle>
          <a:p>
            <a:pPr>
              <a:defRPr/>
            </a:pPr>
            <a:endParaRPr lang="en-US" altLang="ja-JP"/>
          </a:p>
        </p:txBody>
      </p:sp>
      <p:sp>
        <p:nvSpPr>
          <p:cNvPr id="7" name="Rectangle 1029"/>
          <p:cNvSpPr>
            <a:spLocks noGrp="1" noChangeArrowheads="1"/>
          </p:cNvSpPr>
          <p:nvPr>
            <p:ph type="sldNum" sz="quarter" idx="12"/>
          </p:nvPr>
        </p:nvSpPr>
        <p:spPr bwMode="auto">
          <a:xfrm>
            <a:off x="7086600" y="6248400"/>
            <a:ext cx="20574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a:defRPr/>
            </a:pPr>
            <a:fld id="{44236C1F-EDFC-46C1-ACDB-8BDD09AC3609}" type="slidenum">
              <a:rPr lang="en-US" altLang="ja-JP"/>
              <a:pPr>
                <a:defRPr/>
              </a:pPr>
              <a:t>‹#›</a:t>
            </a:fld>
            <a:endParaRPr lang="en-US" altLang="ja-JP"/>
          </a:p>
        </p:txBody>
      </p:sp>
    </p:spTree>
    <p:extLst>
      <p:ext uri="{BB962C8B-B14F-4D97-AF65-F5344CB8AC3E}">
        <p14:creationId xmlns:p14="http://schemas.microsoft.com/office/powerpoint/2010/main" val="271884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078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29500" y="0"/>
            <a:ext cx="2476500" cy="6096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0"/>
            <a:ext cx="7277100" cy="6096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13092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0"/>
            <a:ext cx="9906000" cy="609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52809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4451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7763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0943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578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30927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09675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32993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9078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ea typeface="ＭＳ Ｐゴシック" pitchFamily="50" charset="-128"/>
              </a:defRPr>
            </a:lvl1pPr>
          </a:lstStyle>
          <a:p>
            <a:pPr>
              <a:defRPr/>
            </a:pPr>
            <a:endParaRPr lang="en-US" altLang="ja-JP"/>
          </a:p>
        </p:txBody>
      </p:sp>
      <p:sp>
        <p:nvSpPr>
          <p:cNvPr id="2" name="Text Box 7"/>
          <p:cNvSpPr txBox="1">
            <a:spLocks noChangeArrowheads="1"/>
          </p:cNvSpPr>
          <p:nvPr userDrawn="1"/>
        </p:nvSpPr>
        <p:spPr bwMode="auto">
          <a:xfrm flipV="1">
            <a:off x="0" y="549275"/>
            <a:ext cx="9906000" cy="74613"/>
          </a:xfrm>
          <a:prstGeom prst="rect">
            <a:avLst/>
          </a:prstGeom>
          <a:solidFill>
            <a:srgbClr val="3399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anchor="ctr"/>
          <a:lstStyle>
            <a:lvl1pPr marL="900113" indent="-900113" algn="ctr" defTabSz="730250">
              <a:defRPr kumimoji="1" sz="1200">
                <a:solidFill>
                  <a:srgbClr val="CC0000"/>
                </a:solidFill>
                <a:latin typeface="Times New Roman" panose="02020603050405020304" pitchFamily="18" charset="0"/>
                <a:ea typeface="ＭＳ Ｐゴシック" panose="020B0600070205080204" pitchFamily="50" charset="-128"/>
              </a:defRPr>
            </a:lvl1pPr>
            <a:lvl2pPr marL="742950" indent="-285750" algn="ctr" defTabSz="730250">
              <a:defRPr kumimoji="1" sz="1200">
                <a:solidFill>
                  <a:srgbClr val="CC0000"/>
                </a:solidFill>
                <a:latin typeface="Times New Roman" panose="02020603050405020304" pitchFamily="18" charset="0"/>
                <a:ea typeface="ＭＳ Ｐゴシック" panose="020B0600070205080204" pitchFamily="50" charset="-128"/>
              </a:defRPr>
            </a:lvl2pPr>
            <a:lvl3pPr marL="11430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3pPr>
            <a:lvl4pPr marL="16002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4pPr>
            <a:lvl5pPr marL="20574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5pPr>
            <a:lvl6pPr marL="25146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6pPr>
            <a:lvl7pPr marL="29718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7pPr>
            <a:lvl8pPr marL="34290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8pPr>
            <a:lvl9pPr marL="38862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9pPr>
          </a:lstStyle>
          <a:p>
            <a:pPr eaLnBrk="1" hangingPunct="1">
              <a:lnSpc>
                <a:spcPct val="80000"/>
              </a:lnSpc>
              <a:defRPr/>
            </a:pPr>
            <a:endParaRPr lang="ja-JP" altLang="ja-JP" sz="2400" b="1">
              <a:solidFill>
                <a:schemeClr val="tx1"/>
              </a:solidFill>
              <a:latin typeface="Arial" panose="020B0604020202020204" pitchFamily="34" charset="0"/>
              <a:ea typeface="HG丸ｺﾞｼｯｸM-PRO" panose="020F0600000000000000" pitchFamily="50" charset="-128"/>
            </a:endParaRPr>
          </a:p>
        </p:txBody>
      </p:sp>
      <p:sp>
        <p:nvSpPr>
          <p:cNvPr id="1030" name="Rectangle 2"/>
          <p:cNvSpPr>
            <a:spLocks noGrp="1" noChangeArrowheads="1"/>
          </p:cNvSpPr>
          <p:nvPr>
            <p:ph type="title"/>
          </p:nvPr>
        </p:nvSpPr>
        <p:spPr bwMode="auto">
          <a:xfrm>
            <a:off x="0" y="0"/>
            <a:ext cx="990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1" name="Picture 1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9"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 id="2147484218" r:id="rId12"/>
  </p:sldLayoutIdLst>
  <p:txStyles>
    <p:titleStyle>
      <a:lvl1pPr algn="l" rtl="0" eaLnBrk="0" fontAlgn="base" hangingPunct="0">
        <a:spcBef>
          <a:spcPct val="0"/>
        </a:spcBef>
        <a:spcAft>
          <a:spcPct val="0"/>
        </a:spcAft>
        <a:defRPr kumimoji="1" sz="24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2pPr>
      <a:lvl3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3pPr>
      <a:lvl4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4pPr>
      <a:lvl5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5pPr>
      <a:lvl6pPr marL="4572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6pPr>
      <a:lvl7pPr marL="9144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7pPr>
      <a:lvl8pPr marL="13716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8pPr>
      <a:lvl9pPr marL="18288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47" name="Rectangle 107"/>
          <p:cNvSpPr>
            <a:spLocks noChangeArrowheads="1"/>
          </p:cNvSpPr>
          <p:nvPr/>
        </p:nvSpPr>
        <p:spPr bwMode="auto">
          <a:xfrm>
            <a:off x="-21034" y="164076"/>
            <a:ext cx="9906000" cy="415836"/>
          </a:xfrm>
          <a:prstGeom prst="rect">
            <a:avLst/>
          </a:prstGeom>
          <a:noFill/>
          <a:ln w="9525">
            <a:noFill/>
            <a:miter lim="800000"/>
            <a:headEnd/>
            <a:tailEnd/>
          </a:ln>
          <a:effectLst/>
        </p:spPr>
        <p:txBody>
          <a:bodyPr/>
          <a:lstStyle/>
          <a:p>
            <a:pPr eaLnBrk="1" hangingPunct="1">
              <a:defRPr/>
            </a:pPr>
            <a:r>
              <a:rPr lang="ja-JP" altLang="en-US" sz="2000" dirty="0">
                <a:solidFill>
                  <a:schemeClr val="tx2"/>
                </a:solidFill>
                <a:latin typeface="HG丸ｺﾞｼｯｸM-PRO" pitchFamily="50" charset="-128"/>
                <a:ea typeface="HG丸ｺﾞｼｯｸM-PRO" pitchFamily="50" charset="-128"/>
              </a:rPr>
              <a:t>事業名：○○○○○○○○○○○○○</a:t>
            </a:r>
            <a:endParaRPr lang="en-US" altLang="ja-JP" sz="2000" dirty="0">
              <a:solidFill>
                <a:schemeClr val="tx2"/>
              </a:solidFill>
              <a:latin typeface="HG丸ｺﾞｼｯｸM-PRO" pitchFamily="50" charset="-128"/>
              <a:ea typeface="HG丸ｺﾞｼｯｸM-PRO" pitchFamily="50" charset="-128"/>
            </a:endParaRPr>
          </a:p>
        </p:txBody>
      </p:sp>
      <p:sp>
        <p:nvSpPr>
          <p:cNvPr id="343" name="角丸四角形 342"/>
          <p:cNvSpPr/>
          <p:nvPr/>
        </p:nvSpPr>
        <p:spPr>
          <a:xfrm>
            <a:off x="57944" y="1784910"/>
            <a:ext cx="9748044" cy="3712299"/>
          </a:xfrm>
          <a:prstGeom prst="roundRect">
            <a:avLst>
              <a:gd name="adj" fmla="val 191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5131" name="テキスト ボックス 345"/>
          <p:cNvSpPr txBox="1">
            <a:spLocks noChangeArrowheads="1"/>
          </p:cNvSpPr>
          <p:nvPr/>
        </p:nvSpPr>
        <p:spPr bwMode="auto">
          <a:xfrm>
            <a:off x="4274288" y="1724507"/>
            <a:ext cx="1052623"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概要図</a:t>
            </a:r>
          </a:p>
        </p:txBody>
      </p:sp>
      <p:sp>
        <p:nvSpPr>
          <p:cNvPr id="101" name="角丸四角形 100"/>
          <p:cNvSpPr/>
          <p:nvPr/>
        </p:nvSpPr>
        <p:spPr>
          <a:xfrm>
            <a:off x="61913" y="744776"/>
            <a:ext cx="2591893" cy="945801"/>
          </a:xfrm>
          <a:prstGeom prst="roundRect">
            <a:avLst>
              <a:gd name="adj" fmla="val 539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2" name="テキスト ボックス 101"/>
          <p:cNvSpPr txBox="1"/>
          <p:nvPr/>
        </p:nvSpPr>
        <p:spPr>
          <a:xfrm>
            <a:off x="122238" y="686953"/>
            <a:ext cx="941387" cy="307975"/>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事業者</a:t>
            </a:r>
          </a:p>
        </p:txBody>
      </p:sp>
      <p:sp>
        <p:nvSpPr>
          <p:cNvPr id="104" name="角丸四角形 103"/>
          <p:cNvSpPr/>
          <p:nvPr/>
        </p:nvSpPr>
        <p:spPr>
          <a:xfrm>
            <a:off x="2714131" y="744776"/>
            <a:ext cx="7091857" cy="945801"/>
          </a:xfrm>
          <a:prstGeom prst="roundRect">
            <a:avLst>
              <a:gd name="adj" fmla="val 818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5" name="テキスト ボックス 104"/>
          <p:cNvSpPr txBox="1"/>
          <p:nvPr/>
        </p:nvSpPr>
        <p:spPr>
          <a:xfrm>
            <a:off x="2866091" y="650443"/>
            <a:ext cx="935038" cy="307777"/>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事業概要</a:t>
            </a:r>
          </a:p>
        </p:txBody>
      </p:sp>
      <p:sp>
        <p:nvSpPr>
          <p:cNvPr id="106" name="角丸四角形 105"/>
          <p:cNvSpPr/>
          <p:nvPr/>
        </p:nvSpPr>
        <p:spPr>
          <a:xfrm>
            <a:off x="70107" y="5557611"/>
            <a:ext cx="5591969" cy="1277143"/>
          </a:xfrm>
          <a:prstGeom prst="roundRect">
            <a:avLst>
              <a:gd name="adj" fmla="val 6449"/>
            </a:avLst>
          </a:prstGeom>
          <a:noFill/>
          <a:ln w="9525" cap="flat" cmpd="sng" algn="ctr">
            <a:solidFill>
              <a:sysClr val="windowText" lastClr="000000"/>
            </a:solidFill>
            <a:prstDash val="solid"/>
          </a:ln>
          <a:effectLst/>
        </p:spPr>
        <p:txBody>
          <a:bodyPr anchor="ctr"/>
          <a:lstStyle/>
          <a:p>
            <a:pPr>
              <a:defRPr/>
            </a:pP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p:txBody>
      </p:sp>
      <p:sp>
        <p:nvSpPr>
          <p:cNvPr id="107" name="テキスト ボックス 106"/>
          <p:cNvSpPr txBox="1"/>
          <p:nvPr/>
        </p:nvSpPr>
        <p:spPr>
          <a:xfrm>
            <a:off x="122238" y="5497211"/>
            <a:ext cx="719137"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特徴</a:t>
            </a:r>
          </a:p>
        </p:txBody>
      </p:sp>
      <p:sp>
        <p:nvSpPr>
          <p:cNvPr id="108" name="角丸四角形 107"/>
          <p:cNvSpPr/>
          <p:nvPr/>
        </p:nvSpPr>
        <p:spPr>
          <a:xfrm>
            <a:off x="5691982" y="5557612"/>
            <a:ext cx="4114006" cy="1277142"/>
          </a:xfrm>
          <a:prstGeom prst="roundRect">
            <a:avLst>
              <a:gd name="adj" fmla="val 4703"/>
            </a:avLst>
          </a:prstGeom>
          <a:noFill/>
          <a:ln w="9525" cap="flat" cmpd="sng" algn="ctr">
            <a:solidFill>
              <a:sysClr val="windowText" lastClr="000000"/>
            </a:solidFill>
            <a:prstDash val="solid"/>
          </a:ln>
          <a:effectLst/>
        </p:spPr>
        <p:txBody>
          <a:bodyPr anchor="ctr"/>
          <a:lstStyle/>
          <a:p>
            <a:pPr marL="171450" indent="-171450">
              <a:buFont typeface="Wingdings" panose="05000000000000000000" pitchFamily="2" charset="2"/>
              <a:buChar char="u"/>
              <a:defRPr/>
            </a:pP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en-US" altLang="ja-JP" kern="0" dirty="0">
                <a:solidFill>
                  <a:schemeClr val="tx1"/>
                </a:solidFill>
                <a:latin typeface="+mj-ea"/>
                <a:ea typeface="+mj-ea"/>
              </a:rPr>
              <a:t>CO</a:t>
            </a:r>
            <a:r>
              <a:rPr kumimoji="0" lang="ja-JP" altLang="en-US" kern="0" dirty="0">
                <a:solidFill>
                  <a:schemeClr val="tx1"/>
                </a:solidFill>
                <a:latin typeface="+mj-ea"/>
                <a:ea typeface="+mj-ea"/>
              </a:rPr>
              <a:t>₂削減量：○○</a:t>
            </a:r>
            <a:r>
              <a:rPr kumimoji="0" lang="en-US" altLang="ja-JP" kern="0" dirty="0">
                <a:solidFill>
                  <a:schemeClr val="tx1"/>
                </a:solidFill>
                <a:latin typeface="+mj-ea"/>
                <a:ea typeface="+mj-ea"/>
              </a:rPr>
              <a:t>t-CO</a:t>
            </a:r>
            <a:r>
              <a:rPr kumimoji="0" lang="ja-JP" altLang="en-US" kern="0" dirty="0">
                <a:solidFill>
                  <a:schemeClr val="tx1"/>
                </a:solidFill>
                <a:latin typeface="+mj-ea"/>
                <a:ea typeface="+mj-ea"/>
              </a:rPr>
              <a:t>₂／年（○％）削減</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実車率：○○％向上</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積載率：○○％向上</a:t>
            </a:r>
          </a:p>
        </p:txBody>
      </p:sp>
      <p:sp>
        <p:nvSpPr>
          <p:cNvPr id="109" name="テキスト ボックス 108"/>
          <p:cNvSpPr txBox="1"/>
          <p:nvPr/>
        </p:nvSpPr>
        <p:spPr>
          <a:xfrm>
            <a:off x="5714207" y="5497210"/>
            <a:ext cx="720725"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効果</a:t>
            </a:r>
          </a:p>
        </p:txBody>
      </p:sp>
      <p:sp>
        <p:nvSpPr>
          <p:cNvPr id="2" name="テキスト ボックス 1"/>
          <p:cNvSpPr txBox="1"/>
          <p:nvPr/>
        </p:nvSpPr>
        <p:spPr>
          <a:xfrm>
            <a:off x="1560839" y="2721628"/>
            <a:ext cx="7747934" cy="1554272"/>
          </a:xfrm>
          <a:prstGeom prst="rect">
            <a:avLst/>
          </a:prstGeom>
          <a:solidFill>
            <a:schemeClr val="bg1"/>
          </a:solidFill>
          <a:ln>
            <a:solidFill>
              <a:srgbClr val="FF0000"/>
            </a:solidFill>
          </a:ln>
        </p:spPr>
        <p:txBody>
          <a:bodyPr wrap="square" rtlCol="0">
            <a:spAutoFit/>
          </a:bodyPr>
          <a:lstStyle/>
          <a:p>
            <a:r>
              <a:rPr kumimoji="1" lang="ja-JP" altLang="en-US" sz="1800" dirty="0">
                <a:solidFill>
                  <a:schemeClr val="tx1"/>
                </a:solidFill>
              </a:rPr>
              <a:t>国交省と経産省からプレスリリースされている昨年度表彰案件の事業概要資料を参考に記入をお願いいたします。</a:t>
            </a:r>
            <a:endParaRPr lang="en-US" altLang="ja-JP" sz="1800" dirty="0">
              <a:solidFill>
                <a:schemeClr val="tx1"/>
              </a:solidFill>
            </a:endParaRPr>
          </a:p>
          <a:p>
            <a:r>
              <a:rPr kumimoji="1" lang="en-US" altLang="ja-JP" sz="500" dirty="0">
                <a:solidFill>
                  <a:schemeClr val="tx1"/>
                </a:solidFill>
              </a:rPr>
              <a:t> </a:t>
            </a:r>
          </a:p>
          <a:p>
            <a:r>
              <a:rPr kumimoji="1" lang="ja-JP" altLang="en-US" sz="1800" dirty="0">
                <a:solidFill>
                  <a:schemeClr val="tx1"/>
                </a:solidFill>
              </a:rPr>
              <a:t>令和</a:t>
            </a:r>
            <a:r>
              <a:rPr kumimoji="1" lang="en-US" altLang="ja-JP" sz="1800" dirty="0">
                <a:solidFill>
                  <a:schemeClr val="tx1"/>
                </a:solidFill>
              </a:rPr>
              <a:t>6</a:t>
            </a:r>
            <a:r>
              <a:rPr kumimoji="1" lang="ja-JP" altLang="en-US" sz="1800" dirty="0">
                <a:solidFill>
                  <a:schemeClr val="tx1"/>
                </a:solidFill>
              </a:rPr>
              <a:t>年度表彰　事業概要：</a:t>
            </a:r>
            <a:endParaRPr kumimoji="1" lang="en-US" altLang="ja-JP" sz="1800" dirty="0">
              <a:solidFill>
                <a:schemeClr val="tx1"/>
              </a:solidFill>
            </a:endParaRPr>
          </a:p>
          <a:p>
            <a:r>
              <a:rPr kumimoji="1" lang="ja-JP" altLang="en-US" sz="1800" dirty="0">
                <a:solidFill>
                  <a:schemeClr val="tx1"/>
                </a:solidFill>
              </a:rPr>
              <a:t>（国交省）</a:t>
            </a:r>
            <a:r>
              <a:rPr lang="en-US" altLang="ja-JP" sz="1800" dirty="0">
                <a:solidFill>
                  <a:schemeClr val="tx1"/>
                </a:solidFill>
              </a:rPr>
              <a:t>https://www.mlit.go.jp/report/press/content/001847388.pdf</a:t>
            </a:r>
          </a:p>
          <a:p>
            <a:r>
              <a:rPr kumimoji="1" lang="ja-JP" altLang="en-US" sz="1800" dirty="0">
                <a:solidFill>
                  <a:schemeClr val="tx1"/>
                </a:solidFill>
              </a:rPr>
              <a:t>（経産省）</a:t>
            </a:r>
            <a:r>
              <a:rPr kumimoji="1" lang="en-US" altLang="ja-JP" sz="1800" dirty="0">
                <a:solidFill>
                  <a:schemeClr val="tx1"/>
                </a:solidFill>
              </a:rPr>
              <a:t>https://www.meti.go.jp/press/2024/12/20241206002/20241206002-2.pdf</a:t>
            </a:r>
          </a:p>
        </p:txBody>
      </p:sp>
      <p:sp>
        <p:nvSpPr>
          <p:cNvPr id="3" name="テキスト ボックス 2"/>
          <p:cNvSpPr txBox="1"/>
          <p:nvPr/>
        </p:nvSpPr>
        <p:spPr>
          <a:xfrm>
            <a:off x="11094" y="-788"/>
            <a:ext cx="1195167" cy="307777"/>
          </a:xfrm>
          <a:prstGeom prst="rect">
            <a:avLst/>
          </a:prstGeom>
          <a:noFill/>
        </p:spPr>
        <p:txBody>
          <a:bodyPr wrap="square" rtlCol="0">
            <a:spAutoFi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令和</a:t>
            </a:r>
            <a:r>
              <a:rPr kumimoji="1" lang="en-US" altLang="ja-JP" sz="1400" b="1" dirty="0">
                <a:solidFill>
                  <a:schemeClr val="tx1"/>
                </a:solidFill>
                <a:latin typeface="HG丸ｺﾞｼｯｸM-PRO" panose="020F0600000000000000" pitchFamily="50" charset="-128"/>
                <a:ea typeface="HG丸ｺﾞｼｯｸM-PRO" panose="020F0600000000000000" pitchFamily="50" charset="-128"/>
              </a:rPr>
              <a:t>7</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年度</a:t>
            </a:r>
          </a:p>
        </p:txBody>
      </p:sp>
      <p:sp>
        <p:nvSpPr>
          <p:cNvPr id="15" name="テキスト ボックス 345"/>
          <p:cNvSpPr txBox="1">
            <a:spLocks noChangeArrowheads="1"/>
          </p:cNvSpPr>
          <p:nvPr/>
        </p:nvSpPr>
        <p:spPr bwMode="auto">
          <a:xfrm>
            <a:off x="82062" y="1824551"/>
            <a:ext cx="994586"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実施前</a:t>
            </a:r>
          </a:p>
        </p:txBody>
      </p:sp>
      <p:sp>
        <p:nvSpPr>
          <p:cNvPr id="16" name="テキスト ボックス 345"/>
          <p:cNvSpPr txBox="1">
            <a:spLocks noChangeArrowheads="1"/>
          </p:cNvSpPr>
          <p:nvPr/>
        </p:nvSpPr>
        <p:spPr bwMode="auto">
          <a:xfrm>
            <a:off x="95086" y="3673827"/>
            <a:ext cx="968539"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実施後</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HG丸ｺﾞｼｯｸM-PRO"/>
        <a:ea typeface="HG丸ｺﾞｼｯｸM-PRO"/>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FF"/>
        </a:solidFill>
        <a:ln w="31750" algn="ctr">
          <a:solidFill>
            <a:srgbClr val="FF0000"/>
          </a:solidFill>
          <a:round/>
          <a:headEnd/>
          <a:tailEnd/>
        </a:ln>
      </a:spPr>
      <a:bodyPr anchor="ctr"/>
      <a:lstStyle>
        <a:defPPr>
          <a:defRPr b="1" dirty="0" smtClean="0">
            <a:solidFill>
              <a:schemeClr val="tx1"/>
            </a:solidFill>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rgbClr val="CC0000"/>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47cdc3e-53dc-4fec-b50b-6d0fb9e24faf">
      <Terms xmlns="http://schemas.microsoft.com/office/infopath/2007/PartnerControls"/>
    </lcf76f155ced4ddcb4097134ff3c332f>
    <TaxCatchAll xmlns="ce29d33a-a603-4662-b02e-6bb4e8c17e3e" xsi:nil="true"/>
    <_x65e5__x4ed8__x3068__x6642__x523b_ xmlns="547cdc3e-53dc-4fec-b50b-6d0fb9e24faf" xsi:nil="true"/>
    <_x79fb__x52d5__x7528_ xmlns="547cdc3e-53dc-4fec-b50b-6d0fb9e24fa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EC8431F10A4B46A871FB4DCA84CF3F" ma:contentTypeVersion="16" ma:contentTypeDescription="新しいドキュメントを作成します。" ma:contentTypeScope="" ma:versionID="c24bdd7987fe6be66e6afa373cae1287">
  <xsd:schema xmlns:xsd="http://www.w3.org/2001/XMLSchema" xmlns:xs="http://www.w3.org/2001/XMLSchema" xmlns:p="http://schemas.microsoft.com/office/2006/metadata/properties" xmlns:ns2="547cdc3e-53dc-4fec-b50b-6d0fb9e24faf" xmlns:ns3="ce29d33a-a603-4662-b02e-6bb4e8c17e3e" targetNamespace="http://schemas.microsoft.com/office/2006/metadata/properties" ma:root="true" ma:fieldsID="cb9159820d4c7c4dc53b3bd2dfb11f53" ns2:_="" ns3:_="">
    <xsd:import namespace="547cdc3e-53dc-4fec-b50b-6d0fb9e24faf"/>
    <xsd:import namespace="ce29d33a-a603-4662-b02e-6bb4e8c17e3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_x79fb__x52d5__x7528_" minOccurs="0"/>
                <xsd:element ref="ns2:_x65e5__x4ed8__x3068__x6642__x523b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cdc3e-53dc-4fec-b50b-6d0fb9e24f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_x79fb__x52d5__x7528_" ma:index="21" nillable="true" ma:displayName="移動用" ma:format="Dropdown" ma:internalName="_x79fb__x52d5__x7528_">
      <xsd:simpleType>
        <xsd:restriction base="dms:Text">
          <xsd:maxLength value="255"/>
        </xsd:restriction>
      </xsd:simpleType>
    </xsd:element>
    <xsd:element name="_x65e5__x4ed8__x3068__x6642__x523b_" ma:index="22" nillable="true" ma:displayName="日付と時刻" ma:format="DateOnly" ma:internalName="_x65e5__x4ed8__x3068__x6642__x523b_">
      <xsd:simpleType>
        <xsd:restriction base="dms:DateTim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e29d33a-a603-4662-b02e-6bb4e8c17e3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8f8ff2fe-8275-4dc4-a88a-3c2ebde197f1}" ma:internalName="TaxCatchAll" ma:showField="CatchAllData" ma:web="ce29d33a-a603-4662-b02e-6bb4e8c17e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3FEC27-A241-42F1-B4C8-DE2B7995D54B}">
  <ds:schemaRefs>
    <ds:schemaRef ds:uri="547cdc3e-53dc-4fec-b50b-6d0fb9e24faf"/>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purl.org/dc/terms/"/>
    <ds:schemaRef ds:uri="http://purl.org/dc/elements/1.1/"/>
    <ds:schemaRef ds:uri="ce29d33a-a603-4662-b02e-6bb4e8c17e3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7905881-DE07-4C97-98F5-E0ACA75D066E}">
  <ds:schemaRefs>
    <ds:schemaRef ds:uri="http://schemas.microsoft.com/sharepoint/v3/contenttype/forms"/>
  </ds:schemaRefs>
</ds:datastoreItem>
</file>

<file path=customXml/itemProps3.xml><?xml version="1.0" encoding="utf-8"?>
<ds:datastoreItem xmlns:ds="http://schemas.openxmlformats.org/officeDocument/2006/customXml" ds:itemID="{40346A85-419C-4BFB-8AFD-DB76E91B16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cdc3e-53dc-4fec-b50b-6d0fb9e24faf"/>
    <ds:schemaRef ds:uri="ce29d33a-a603-4662-b02e-6bb4e8c17e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122</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Times New Roman</vt:lpstr>
      <vt:lpstr>Wingdings</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2020-06-29T10:48:11Z</dcterms:created>
  <dcterms:modified xsi:type="dcterms:W3CDTF">2025-06-10T02:07:08Z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0x010100EEEC8431F10A4B46A871FB4DCA84CF3F</vt:lpwstr>
  </property>
</Properties>
</file>