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300" r:id="rId2"/>
    <p:sldId id="302"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6600"/>
    <a:srgbClr val="967B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700" autoAdjust="0"/>
  </p:normalViewPr>
  <p:slideViewPr>
    <p:cSldViewPr>
      <p:cViewPr varScale="1">
        <p:scale>
          <a:sx n="82" d="100"/>
          <a:sy n="82" d="100"/>
        </p:scale>
        <p:origin x="127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786" cy="496967"/>
          </a:xfrm>
          <a:prstGeom prst="rect">
            <a:avLst/>
          </a:prstGeom>
        </p:spPr>
        <p:txBody>
          <a:bodyPr vert="horz" lIns="91420" tIns="45710" rIns="91420" bIns="4571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40" y="0"/>
            <a:ext cx="2949786" cy="496967"/>
          </a:xfrm>
          <a:prstGeom prst="rect">
            <a:avLst/>
          </a:prstGeom>
        </p:spPr>
        <p:txBody>
          <a:bodyPr vert="horz" lIns="91420" tIns="45710" rIns="91420" bIns="45710" rtlCol="0"/>
          <a:lstStyle>
            <a:lvl1pPr algn="r">
              <a:defRPr sz="1200"/>
            </a:lvl1pPr>
          </a:lstStyle>
          <a:p>
            <a:fld id="{5B2ED8BB-4543-4A82-9A09-0CEF24DA2ED7}" type="datetimeFigureOut">
              <a:rPr kumimoji="1" lang="ja-JP" altLang="en-US" smtClean="0"/>
              <a:t>2025/7/15</a:t>
            </a:fld>
            <a:endParaRPr kumimoji="1" lang="ja-JP" altLang="en-US"/>
          </a:p>
        </p:txBody>
      </p:sp>
      <p:sp>
        <p:nvSpPr>
          <p:cNvPr id="4" name="フッター プレースホルダー 3"/>
          <p:cNvSpPr>
            <a:spLocks noGrp="1"/>
          </p:cNvSpPr>
          <p:nvPr>
            <p:ph type="ftr" sz="quarter" idx="2"/>
          </p:nvPr>
        </p:nvSpPr>
        <p:spPr>
          <a:xfrm>
            <a:off x="3" y="9440647"/>
            <a:ext cx="2949786" cy="496967"/>
          </a:xfrm>
          <a:prstGeom prst="rect">
            <a:avLst/>
          </a:prstGeom>
        </p:spPr>
        <p:txBody>
          <a:bodyPr vert="horz" lIns="91420" tIns="45710" rIns="91420" bIns="4571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40" y="9440647"/>
            <a:ext cx="2949786" cy="496967"/>
          </a:xfrm>
          <a:prstGeom prst="rect">
            <a:avLst/>
          </a:prstGeom>
        </p:spPr>
        <p:txBody>
          <a:bodyPr vert="horz" lIns="91420" tIns="45710" rIns="91420" bIns="45710" rtlCol="0" anchor="b"/>
          <a:lstStyle>
            <a:lvl1pPr algn="r">
              <a:defRPr sz="1200"/>
            </a:lvl1pPr>
          </a:lstStyle>
          <a:p>
            <a:fld id="{B17A58B5-CBF3-4458-8ECC-30E8F997954C}" type="slidenum">
              <a:rPr kumimoji="1" lang="ja-JP" altLang="en-US" smtClean="0"/>
              <a:t>‹#›</a:t>
            </a:fld>
            <a:endParaRPr kumimoji="1" lang="ja-JP" altLang="en-US"/>
          </a:p>
        </p:txBody>
      </p:sp>
    </p:spTree>
    <p:extLst>
      <p:ext uri="{BB962C8B-B14F-4D97-AF65-F5344CB8AC3E}">
        <p14:creationId xmlns:p14="http://schemas.microsoft.com/office/powerpoint/2010/main" val="3063480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786" cy="496967"/>
          </a:xfrm>
          <a:prstGeom prst="rect">
            <a:avLst/>
          </a:prstGeom>
        </p:spPr>
        <p:txBody>
          <a:bodyPr vert="horz" lIns="91420" tIns="45710" rIns="91420" bIns="457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0"/>
            <a:ext cx="2949786" cy="496967"/>
          </a:xfrm>
          <a:prstGeom prst="rect">
            <a:avLst/>
          </a:prstGeom>
        </p:spPr>
        <p:txBody>
          <a:bodyPr vert="horz" lIns="91420" tIns="45710" rIns="91420" bIns="45710" rtlCol="0"/>
          <a:lstStyle>
            <a:lvl1pPr algn="r">
              <a:defRPr sz="1200"/>
            </a:lvl1pPr>
          </a:lstStyle>
          <a:p>
            <a:fld id="{8B9690F1-FF4A-40D3-AF93-0D613513AB82}" type="datetimeFigureOut">
              <a:rPr kumimoji="1" lang="ja-JP" altLang="en-US" smtClean="0"/>
              <a:t>2025/7/15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0" tIns="45710" rIns="91420" bIns="45710"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1420" tIns="45710" rIns="91420" bIns="4571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47"/>
            <a:ext cx="2949786" cy="496967"/>
          </a:xfrm>
          <a:prstGeom prst="rect">
            <a:avLst/>
          </a:prstGeom>
        </p:spPr>
        <p:txBody>
          <a:bodyPr vert="horz" lIns="91420" tIns="45710" rIns="91420" bIns="457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6" cy="496967"/>
          </a:xfrm>
          <a:prstGeom prst="rect">
            <a:avLst/>
          </a:prstGeom>
        </p:spPr>
        <p:txBody>
          <a:bodyPr vert="horz" lIns="91420" tIns="45710" rIns="91420" bIns="45710" rtlCol="0" anchor="b"/>
          <a:lstStyle>
            <a:lvl1pPr algn="r">
              <a:defRPr sz="1200"/>
            </a:lvl1pPr>
          </a:lstStyle>
          <a:p>
            <a:fld id="{FFB16707-5E08-48CA-9E79-9E62AB0932A0}" type="slidenum">
              <a:rPr kumimoji="1" lang="ja-JP" altLang="en-US" smtClean="0"/>
              <a:t>‹#›</a:t>
            </a:fld>
            <a:endParaRPr kumimoji="1" lang="ja-JP" altLang="en-US"/>
          </a:p>
        </p:txBody>
      </p:sp>
    </p:spTree>
    <p:extLst>
      <p:ext uri="{BB962C8B-B14F-4D97-AF65-F5344CB8AC3E}">
        <p14:creationId xmlns:p14="http://schemas.microsoft.com/office/powerpoint/2010/main" val="18948367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A1F8DBC-2AD9-4A7B-9147-D56FEDACDF54}" type="datetime1">
              <a:rPr kumimoji="1" lang="ja-JP" altLang="en-US" smtClean="0"/>
              <a:t>2025/7/15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4255916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BDCD88-8411-4AB3-B7A6-20D2F20F3E42}" type="datetime1">
              <a:rPr kumimoji="1" lang="ja-JP" altLang="en-US" smtClean="0"/>
              <a:t>2025/7/15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3659074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1007EA3-6593-4A69-857E-5CB8B9C98C26}" type="datetime1">
              <a:rPr kumimoji="1" lang="ja-JP" altLang="en-US" smtClean="0"/>
              <a:t>2025/7/15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2554911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0A12C3E-4175-4FDF-B484-F39C282BDC47}" type="datetime1">
              <a:rPr kumimoji="1" lang="ja-JP" altLang="en-US" smtClean="0"/>
              <a:t>2025/7/15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3460490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46945C9-1866-4C85-8762-001F623C28D7}" type="datetime1">
              <a:rPr kumimoji="1" lang="ja-JP" altLang="en-US" smtClean="0"/>
              <a:t>2025/7/15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1396516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274D360-52B0-4409-A67A-0443BF271D68}" type="datetime1">
              <a:rPr kumimoji="1" lang="ja-JP" altLang="en-US" smtClean="0"/>
              <a:t>2025/7/15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1677209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1BB4A1B-5872-4989-AE37-B904BAFC891A}" type="datetime1">
              <a:rPr kumimoji="1" lang="ja-JP" altLang="en-US" smtClean="0"/>
              <a:t>2025/7/15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2723337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413094C-8ADF-42B0-A350-F542E9852348}" type="datetime1">
              <a:rPr kumimoji="1" lang="ja-JP" altLang="en-US" smtClean="0"/>
              <a:t>2025/7/15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3076221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5044BBC-7CF9-4BD8-B3F4-B7BDA468E189}" type="datetime1">
              <a:rPr kumimoji="1" lang="ja-JP" altLang="en-US" smtClean="0"/>
              <a:t>2025/7/15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322784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AA26A5D-49ED-4B35-96FA-76EBA796709F}" type="datetime1">
              <a:rPr kumimoji="1" lang="ja-JP" altLang="en-US" smtClean="0"/>
              <a:t>2025/7/15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979988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6B22028-C1C8-4B7E-819B-9200CFDFC51A}" type="datetime1">
              <a:rPr kumimoji="1" lang="ja-JP" altLang="en-US" smtClean="0"/>
              <a:t>2025/7/15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4179175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B2D585-34D4-4CD4-AA86-6431B2513D0B}" type="datetime1">
              <a:rPr kumimoji="1" lang="ja-JP" altLang="en-US" smtClean="0"/>
              <a:t>2025/7/15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876284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881A43B8-CE08-44A9-BF7A-5A12193099B8}"/>
              </a:ext>
            </a:extLst>
          </p:cNvPr>
          <p:cNvSpPr txBox="1"/>
          <p:nvPr/>
        </p:nvSpPr>
        <p:spPr>
          <a:xfrm>
            <a:off x="357648" y="3467465"/>
            <a:ext cx="4298447" cy="3108543"/>
          </a:xfrm>
          <a:prstGeom prst="rect">
            <a:avLst/>
          </a:prstGeom>
          <a:noFill/>
          <a:ln>
            <a:solidFill>
              <a:schemeClr val="accent1"/>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技術等詳細及び社会的意義</a:t>
            </a:r>
            <a:r>
              <a:rPr kumimoji="1" lang="en-US" altLang="ja-JP"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・・・による測定方法は、・・・することができる。従来の・・・を用いた方法と比較して、・・・のため有用である。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本技術は、・・・できる技術である。昨今、問題が顕在化してきている・・・などでの活用が期待できる。</a:t>
            </a:r>
            <a:endParaRPr kumimoji="1" lang="en-US" altLang="ja-JP"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標準化（</a:t>
            </a:r>
            <a:r>
              <a:rPr kumimoji="1" lang="ja-JP" altLang="en-US" sz="1200" b="0" i="1" u="none" strike="noStrike" kern="100" cap="none" spc="0" normalizeH="0" baseline="0" noProof="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国際標準又はＪＩＳ）</a:t>
            </a: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する技術、サービスまたは評価・測定方法に関して、どのような技術、方法等が必要なのかについてご記載ください。</a:t>
            </a:r>
            <a:endPar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もしくは提案する当該標準化活動の取り巻く状況をご記載く</a:t>
            </a:r>
            <a:endPar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ださい。</a:t>
            </a:r>
            <a:endPar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また、そうした技術</a:t>
            </a:r>
            <a:r>
              <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製品</a:t>
            </a:r>
            <a:r>
              <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サービス等の標準化によって、ど</a:t>
            </a:r>
            <a:endPar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のような社会</a:t>
            </a:r>
            <a:r>
              <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市場</a:t>
            </a:r>
            <a:r>
              <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産業課題を解決するのかについて記載し</a:t>
            </a:r>
            <a:endPar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てください。</a:t>
            </a:r>
            <a:endPar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sz="1200" i="1" kern="100" dirty="0">
              <a:solidFill>
                <a:schemeClr val="accent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sz="1400" i="1" kern="100" dirty="0">
              <a:solidFill>
                <a:schemeClr val="accent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sz="1400" i="1" kern="100" dirty="0">
              <a:solidFill>
                <a:schemeClr val="accent1"/>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6" name="テキスト ボックス 25">
            <a:extLst>
              <a:ext uri="{FF2B5EF4-FFF2-40B4-BE49-F238E27FC236}">
                <a16:creationId xmlns:a16="http://schemas.microsoft.com/office/drawing/2014/main" id="{69F42071-0C27-4659-8A1D-C290110CA1C8}"/>
              </a:ext>
            </a:extLst>
          </p:cNvPr>
          <p:cNvSpPr txBox="1"/>
          <p:nvPr/>
        </p:nvSpPr>
        <p:spPr>
          <a:xfrm>
            <a:off x="4924173" y="4943798"/>
            <a:ext cx="4147818" cy="1600438"/>
          </a:xfrm>
          <a:prstGeom prst="rect">
            <a:avLst/>
          </a:prstGeom>
          <a:noFill/>
        </p:spPr>
        <p:txBody>
          <a:bodyPr wrap="square">
            <a:spAutoFit/>
          </a:bodyPr>
          <a:lstStyle/>
          <a:p>
            <a:r>
              <a:rPr lang="en-US" altLang="ja-JP" sz="1400" kern="100" dirty="0">
                <a:effectLst/>
                <a:latin typeface="+mn-ea"/>
                <a:cs typeface="Times New Roman" panose="02020603050405020304" pitchFamily="18" charset="0"/>
              </a:rPr>
              <a:t>【</a:t>
            </a:r>
            <a:r>
              <a:rPr lang="ja-JP" altLang="en-US" sz="1400" kern="100" dirty="0">
                <a:effectLst/>
                <a:latin typeface="+mn-ea"/>
                <a:cs typeface="Times New Roman" panose="02020603050405020304" pitchFamily="18" charset="0"/>
              </a:rPr>
              <a:t>標準化する項目</a:t>
            </a:r>
            <a:r>
              <a:rPr lang="ja-JP" altLang="en-US" sz="1400" kern="100">
                <a:effectLst/>
                <a:latin typeface="+mn-ea"/>
                <a:cs typeface="Times New Roman" panose="02020603050405020304" pitchFamily="18" charset="0"/>
              </a:rPr>
              <a:t>又は異業種</a:t>
            </a:r>
            <a:r>
              <a:rPr lang="ja-JP" altLang="en-US" sz="1400" kern="100" dirty="0">
                <a:effectLst/>
                <a:latin typeface="+mn-ea"/>
                <a:cs typeface="Times New Roman" panose="02020603050405020304" pitchFamily="18" charset="0"/>
              </a:rPr>
              <a:t>連携等において実行する具体的な標準化活動</a:t>
            </a:r>
            <a:r>
              <a:rPr lang="en-US" altLang="ja-JP" sz="1400" kern="100" dirty="0">
                <a:effectLst/>
                <a:latin typeface="+mn-ea"/>
                <a:cs typeface="Times New Roman" panose="02020603050405020304" pitchFamily="18" charset="0"/>
              </a:rPr>
              <a:t>】</a:t>
            </a:r>
            <a:r>
              <a:rPr lang="ja-JP" altLang="en-US" sz="1400" kern="100" dirty="0">
                <a:effectLst/>
                <a:latin typeface="+mn-ea"/>
                <a:cs typeface="Times New Roman" panose="02020603050405020304" pitchFamily="18" charset="0"/>
              </a:rPr>
              <a:t>（案）</a:t>
            </a:r>
          </a:p>
          <a:p>
            <a:r>
              <a:rPr lang="ja-JP" altLang="en-US" sz="1400" kern="100" dirty="0">
                <a:latin typeface="+mn-ea"/>
                <a:cs typeface="Times New Roman" panose="02020603050405020304" pitchFamily="18" charset="0"/>
              </a:rPr>
              <a:t>（１）</a:t>
            </a:r>
            <a:r>
              <a:rPr lang="ja-JP" altLang="en-US" sz="1400" kern="100" dirty="0">
                <a:effectLst/>
                <a:latin typeface="+mn-ea"/>
                <a:cs typeface="Times New Roman" panose="02020603050405020304" pitchFamily="18" charset="0"/>
              </a:rPr>
              <a:t>・・・・</a:t>
            </a:r>
            <a:r>
              <a:rPr lang="ja-JP" altLang="ja-JP" sz="1400" kern="100" dirty="0">
                <a:effectLst/>
                <a:latin typeface="+mn-ea"/>
                <a:cs typeface="Times New Roman" panose="02020603050405020304" pitchFamily="18" charset="0"/>
              </a:rPr>
              <a:t>の測定</a:t>
            </a:r>
            <a:r>
              <a:rPr lang="ja-JP" altLang="en-US" sz="1400" kern="100" dirty="0">
                <a:effectLst/>
                <a:latin typeface="+mn-ea"/>
                <a:cs typeface="Times New Roman" panose="02020603050405020304" pitchFamily="18" charset="0"/>
              </a:rPr>
              <a:t>方法</a:t>
            </a:r>
            <a:endParaRPr lang="en-US" altLang="ja-JP" sz="1400" kern="100" dirty="0">
              <a:latin typeface="+mn-ea"/>
              <a:cs typeface="Times New Roman" panose="02020603050405020304" pitchFamily="18" charset="0"/>
            </a:endParaRPr>
          </a:p>
          <a:p>
            <a:r>
              <a:rPr lang="ja-JP" altLang="en-US" sz="1400" kern="100" dirty="0">
                <a:effectLst/>
                <a:latin typeface="+mn-ea"/>
                <a:cs typeface="Times New Roman" panose="02020603050405020304" pitchFamily="18" charset="0"/>
              </a:rPr>
              <a:t>（２）・・・・</a:t>
            </a:r>
            <a:endParaRPr lang="en-US" altLang="ja-JP" sz="1400" kern="100" dirty="0">
              <a:effectLst/>
              <a:latin typeface="+mn-ea"/>
              <a:cs typeface="Times New Roman" panose="02020603050405020304" pitchFamily="18" charset="0"/>
            </a:endParaRPr>
          </a:p>
          <a:p>
            <a:r>
              <a:rPr lang="ja-JP" altLang="en-US" sz="1400" kern="100" dirty="0">
                <a:latin typeface="+mn-ea"/>
                <a:cs typeface="Times New Roman" panose="02020603050405020304" pitchFamily="18" charset="0"/>
              </a:rPr>
              <a:t>（３）・・・・</a:t>
            </a:r>
            <a:endParaRPr lang="en-US" altLang="ja-JP" sz="1400" kern="100" dirty="0">
              <a:latin typeface="+mn-ea"/>
              <a:cs typeface="Times New Roman" panose="02020603050405020304" pitchFamily="18" charset="0"/>
            </a:endParaRPr>
          </a:p>
          <a:p>
            <a:r>
              <a:rPr lang="ja-JP" altLang="en-US" sz="1400" kern="100" dirty="0">
                <a:effectLst/>
                <a:latin typeface="+mn-ea"/>
                <a:cs typeface="Times New Roman" panose="02020603050405020304" pitchFamily="18" charset="0"/>
              </a:rPr>
              <a:t>（４）・・・・</a:t>
            </a:r>
            <a:endParaRPr lang="en-US" altLang="ja-JP" sz="1400" kern="100" dirty="0">
              <a:effectLst/>
              <a:latin typeface="+mn-ea"/>
              <a:cs typeface="Times New Roman" panose="02020603050405020304" pitchFamily="18" charset="0"/>
            </a:endParaRPr>
          </a:p>
          <a:p>
            <a:r>
              <a:rPr lang="ja-JP" altLang="en-US" sz="1400" kern="100" dirty="0">
                <a:latin typeface="+mn-ea"/>
                <a:cs typeface="Times New Roman" panose="02020603050405020304" pitchFamily="18" charset="0"/>
              </a:rPr>
              <a:t>（５）・・・・</a:t>
            </a:r>
            <a:endParaRPr lang="en-US" altLang="ja-JP" sz="1400" kern="100" dirty="0">
              <a:effectLst/>
              <a:latin typeface="+mn-ea"/>
              <a:cs typeface="Times New Roman" panose="02020603050405020304" pitchFamily="18" charset="0"/>
            </a:endParaRPr>
          </a:p>
        </p:txBody>
      </p:sp>
      <p:sp>
        <p:nvSpPr>
          <p:cNvPr id="2" name="正方形/長方形 1"/>
          <p:cNvSpPr/>
          <p:nvPr/>
        </p:nvSpPr>
        <p:spPr>
          <a:xfrm>
            <a:off x="371489" y="390868"/>
            <a:ext cx="4270766" cy="13099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tabLst>
                <a:tab pos="3498850" algn="l"/>
              </a:tabLst>
            </a:pPr>
            <a:r>
              <a:rPr lang="ja-JP" altLang="en-US" b="1" dirty="0">
                <a:solidFill>
                  <a:schemeClr val="tx1"/>
                </a:solidFill>
                <a:latin typeface="+mn-ea"/>
              </a:rPr>
              <a:t>○○○○○○○○○○の標準化</a:t>
            </a:r>
            <a:endParaRPr lang="en-US" altLang="ja-JP" b="1" dirty="0">
              <a:solidFill>
                <a:schemeClr val="tx1"/>
              </a:solidFill>
              <a:latin typeface="+mn-ea"/>
            </a:endParaRPr>
          </a:p>
          <a:p>
            <a:pPr algn="ctr"/>
            <a:r>
              <a:rPr lang="ja-JP" altLang="en-US" dirty="0">
                <a:solidFill>
                  <a:schemeClr val="tx1"/>
                </a:solidFill>
                <a:latin typeface="+mn-ea"/>
              </a:rPr>
              <a:t>提案者名</a:t>
            </a:r>
            <a:endParaRPr lang="en-US" altLang="ja-JP" dirty="0">
              <a:solidFill>
                <a:schemeClr val="tx1"/>
              </a:solidFill>
              <a:latin typeface="+mn-ea"/>
            </a:endParaRPr>
          </a:p>
          <a:p>
            <a:pPr algn="ctr"/>
            <a:r>
              <a:rPr lang="en-US" altLang="ja-JP" sz="1400" dirty="0">
                <a:solidFill>
                  <a:schemeClr val="tx1"/>
                </a:solidFill>
                <a:latin typeface="+mn-ea"/>
              </a:rPr>
              <a:t>【</a:t>
            </a:r>
            <a:r>
              <a:rPr lang="ja-JP" altLang="en-US" sz="1400" dirty="0">
                <a:solidFill>
                  <a:schemeClr val="tx1"/>
                </a:solidFill>
                <a:latin typeface="+mn-ea"/>
              </a:rPr>
              <a:t>共同提案者がいる場合、共同提案者名</a:t>
            </a:r>
            <a:r>
              <a:rPr lang="en-US" altLang="ja-JP" sz="1400" dirty="0">
                <a:solidFill>
                  <a:schemeClr val="tx1"/>
                </a:solidFill>
                <a:latin typeface="+mn-ea"/>
              </a:rPr>
              <a:t>】</a:t>
            </a:r>
            <a:endParaRPr kumimoji="1" lang="en-US" altLang="ja-JP" dirty="0">
              <a:solidFill>
                <a:schemeClr val="tx1"/>
              </a:solidFill>
              <a:latin typeface="+mn-ea"/>
            </a:endParaRPr>
          </a:p>
        </p:txBody>
      </p:sp>
      <p:sp>
        <p:nvSpPr>
          <p:cNvPr id="25" name="テキスト ボックス 24">
            <a:extLst>
              <a:ext uri="{FF2B5EF4-FFF2-40B4-BE49-F238E27FC236}">
                <a16:creationId xmlns:a16="http://schemas.microsoft.com/office/drawing/2014/main" id="{881A43B8-CE08-44A9-BF7A-5A12193099B8}"/>
              </a:ext>
            </a:extLst>
          </p:cNvPr>
          <p:cNvSpPr txBox="1"/>
          <p:nvPr/>
        </p:nvSpPr>
        <p:spPr>
          <a:xfrm>
            <a:off x="323525" y="1809263"/>
            <a:ext cx="4298447" cy="1384995"/>
          </a:xfrm>
          <a:prstGeom prst="rect">
            <a:avLst/>
          </a:prstGeom>
          <a:noFill/>
          <a:ln>
            <a:solidFill>
              <a:schemeClr val="accent1"/>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en-US" altLang="ja-JP"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概要</a:t>
            </a:r>
            <a:r>
              <a:rPr kumimoji="1" lang="en-US" altLang="ja-JP"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標準化</a:t>
            </a:r>
            <a:r>
              <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標準化フィージビリティスタディ又はＪＩＳ開発又は想定する異業種連携等、各種標準化活動の概要</a:t>
            </a:r>
            <a:endPar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（どのような技術、評価方法等を標準化するのか、どのような調査を行うのか、どういう連携・継続的な標準化活動を行うのか）について、５行前後でご記載ください。</a:t>
            </a:r>
            <a:endPar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30" name="テキスト ボックス 29">
            <a:extLst>
              <a:ext uri="{FF2B5EF4-FFF2-40B4-BE49-F238E27FC236}">
                <a16:creationId xmlns:a16="http://schemas.microsoft.com/office/drawing/2014/main" id="{881A43B8-CE08-44A9-BF7A-5A12193099B8}"/>
              </a:ext>
            </a:extLst>
          </p:cNvPr>
          <p:cNvSpPr txBox="1"/>
          <p:nvPr/>
        </p:nvSpPr>
        <p:spPr>
          <a:xfrm>
            <a:off x="5276481" y="911773"/>
            <a:ext cx="3096344" cy="523220"/>
          </a:xfrm>
          <a:prstGeom prst="rect">
            <a:avLst/>
          </a:prstGeom>
          <a:noFill/>
        </p:spPr>
        <p:txBody>
          <a:bodyPr wrap="square" rtlCol="0">
            <a:spAutoFit/>
          </a:bodyPr>
          <a:lstStyle/>
          <a:p>
            <a:pPr marL="182563" indent="-182563"/>
            <a:r>
              <a:rPr lang="en-US" altLang="ja-JP" sz="1400" i="1" kern="100" dirty="0">
                <a:solidFill>
                  <a:schemeClr val="accent1"/>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i="1" kern="100" dirty="0">
                <a:solidFill>
                  <a:schemeClr val="accent1"/>
                </a:solidFill>
                <a:latin typeface="ＭＳ ゴシック" panose="020B0609070205080204" pitchFamily="49" charset="-128"/>
                <a:ea typeface="ＭＳ ゴシック" panose="020B0609070205080204" pitchFamily="49" charset="-128"/>
                <a:cs typeface="Times New Roman" panose="02020603050405020304" pitchFamily="18" charset="0"/>
              </a:rPr>
              <a:t>技術、標準化の内容を表す図、データ等を示してください。</a:t>
            </a:r>
          </a:p>
        </p:txBody>
      </p:sp>
      <p:sp>
        <p:nvSpPr>
          <p:cNvPr id="3" name="正方形/長方形 2"/>
          <p:cNvSpPr/>
          <p:nvPr/>
        </p:nvSpPr>
        <p:spPr>
          <a:xfrm>
            <a:off x="4924173" y="390868"/>
            <a:ext cx="4053774" cy="32611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75F3E7D-C760-479D-8E16-5A663F94B8AF}"/>
              </a:ext>
            </a:extLst>
          </p:cNvPr>
          <p:cNvSpPr txBox="1"/>
          <p:nvPr/>
        </p:nvSpPr>
        <p:spPr>
          <a:xfrm>
            <a:off x="4924172" y="3813159"/>
            <a:ext cx="4053773" cy="969496"/>
          </a:xfrm>
          <a:prstGeom prst="rect">
            <a:avLst/>
          </a:prstGeom>
          <a:noFill/>
          <a:ln w="6350">
            <a:solidFill>
              <a:schemeClr val="tx2">
                <a:lumMod val="40000"/>
                <a:lumOff val="60000"/>
              </a:schemeClr>
            </a:solidFill>
            <a:prstDash val="lgDash"/>
          </a:ln>
        </p:spPr>
        <p:txBody>
          <a:bodyPr wrap="square">
            <a:spAutoFit/>
          </a:bodyPr>
          <a:lstStyle/>
          <a:p>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対象となる規格の分類（該当項目に○をつけてください。分類の詳細は参考をご覧ください。複数可。）</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lang="en-US" altLang="ja-JP" sz="9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900" kern="100">
                <a:effectLst/>
                <a:latin typeface="メイリオ" panose="020B0604030504040204" pitchFamily="50" charset="-128"/>
                <a:ea typeface="メイリオ" panose="020B0604030504040204" pitchFamily="50" charset="-128"/>
                <a:cs typeface="Times New Roman" panose="02020603050405020304" pitchFamily="18" charset="0"/>
              </a:rPr>
              <a:t>標準開発、ＪＩＳ開発を行う場合、回答ください。</a:t>
            </a:r>
            <a:endParaRPr lang="en-US" alt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１．基本規格　２．用語規格　３．試験方法規格　</a:t>
            </a:r>
            <a:endPar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４．製品規格　５．プロセス規格　</a:t>
            </a:r>
            <a:endPar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655138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a:extLst>
              <a:ext uri="{FF2B5EF4-FFF2-40B4-BE49-F238E27FC236}">
                <a16:creationId xmlns:a16="http://schemas.microsoft.com/office/drawing/2014/main" id="{431D1AC8-83E1-46C5-8715-35CCC489304D}"/>
              </a:ext>
            </a:extLst>
          </p:cNvPr>
          <p:cNvSpPr txBox="1"/>
          <p:nvPr/>
        </p:nvSpPr>
        <p:spPr>
          <a:xfrm>
            <a:off x="4924172" y="3813159"/>
            <a:ext cx="4053773" cy="969496"/>
          </a:xfrm>
          <a:prstGeom prst="rect">
            <a:avLst/>
          </a:prstGeom>
          <a:noFill/>
          <a:ln w="6350">
            <a:solidFill>
              <a:schemeClr val="tx2">
                <a:lumMod val="40000"/>
                <a:lumOff val="60000"/>
              </a:schemeClr>
            </a:solidFill>
            <a:prstDash val="lgDash"/>
          </a:ln>
        </p:spPr>
        <p:txBody>
          <a:bodyPr wrap="square">
            <a:spAutoFit/>
          </a:bodyPr>
          <a:lstStyle/>
          <a:p>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対象となる規格の分類（該当項目に○をつけてください。分類の詳細は参考をご覧ください。複数可。）</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lang="en-US" altLang="ja-JP" sz="9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900" kern="100">
                <a:effectLst/>
                <a:latin typeface="メイリオ" panose="020B0604030504040204" pitchFamily="50" charset="-128"/>
                <a:ea typeface="メイリオ" panose="020B0604030504040204" pitchFamily="50" charset="-128"/>
                <a:cs typeface="Times New Roman" panose="02020603050405020304" pitchFamily="18" charset="0"/>
              </a:rPr>
              <a:t>標準開発、ＪＩＳ開発を行う場合、回答ください。</a:t>
            </a:r>
            <a:endParaRPr lang="en-US" alt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１．基本規格　２．用語規格　３．試験方法規格　</a:t>
            </a:r>
            <a:endPar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４．製品規格　５．プロセス規格　</a:t>
            </a:r>
            <a:endPar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3" name="テキスト ボックス 12">
            <a:extLst>
              <a:ext uri="{FF2B5EF4-FFF2-40B4-BE49-F238E27FC236}">
                <a16:creationId xmlns:a16="http://schemas.microsoft.com/office/drawing/2014/main" id="{881A43B8-CE08-44A9-BF7A-5A12193099B8}"/>
              </a:ext>
            </a:extLst>
          </p:cNvPr>
          <p:cNvSpPr txBox="1"/>
          <p:nvPr/>
        </p:nvSpPr>
        <p:spPr>
          <a:xfrm>
            <a:off x="323525" y="3429000"/>
            <a:ext cx="4298447" cy="3323987"/>
          </a:xfrm>
          <a:prstGeom prst="rect">
            <a:avLst/>
          </a:prstGeom>
          <a:noFill/>
          <a:ln>
            <a:solidFill>
              <a:schemeClr val="accent1"/>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技術等詳細及び社会的意義</a:t>
            </a:r>
            <a:r>
              <a:rPr kumimoji="1" lang="en-US" altLang="ja-JP"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この国際規格（</a:t>
            </a:r>
            <a:r>
              <a:rPr kumimoji="1" lang="en-US" altLang="ja-JP"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ISO 19916-1 </a:t>
            </a:r>
            <a:r>
              <a:rPr kumimoji="1" lang="ja-JP" altLang="en-US"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）は、真空ガラスに求められる性能（断熱性、耐候性など）を、その設計時の性能評価確認として実際の試験で確認するようなことを主目的とした内容となっている。</a:t>
            </a:r>
            <a:endParaRPr kumimoji="1" lang="en-US" altLang="ja-JP"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一方で、我が国の省エネ・住宅市場向けに広く普及していくためには、それぞれの顧客ニーズに合わせて、製造される真空ガラスが、満足のいく品質で数多く製造されることが確保される必要がある。また、こうした優れた真空ガラスが長期間使えるようにすることも必要となる。</a:t>
            </a:r>
            <a:endParaRPr kumimoji="1" lang="en-US" altLang="ja-JP"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そのため、断熱性、減圧の状態、耐候性などについて、その品質を確保するための試験・検査方法を、より詳細に盛り込んだ</a:t>
            </a:r>
            <a:r>
              <a:rPr kumimoji="1" lang="en-US" altLang="ja-JP"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JIS</a:t>
            </a:r>
            <a:r>
              <a:rPr kumimoji="1" lang="ja-JP" altLang="en-US"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を開発する。</a:t>
            </a:r>
            <a:endParaRPr lang="en-US" altLang="ja-JP" sz="1100" kern="100" dirty="0">
              <a:solidFill>
                <a:schemeClr val="accent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真空ガラスが普及すれば窓ガラスの断熱性を高めることによって、建物内を快適な温度に保つことに大きく貢献できる。また、急激な温度差が引き起こすと言われている、ヒートショックの回避にもつながる。本</a:t>
            </a:r>
            <a:r>
              <a:rPr kumimoji="1" lang="en-US" altLang="ja-JP"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JIS</a:t>
            </a:r>
            <a:r>
              <a:rPr kumimoji="1" lang="ja-JP" altLang="en-US"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により真空ガラスの品質が確保され、その普及が促進されることで、夏は涼しく、冬は暖かい快適な居住環境を、省エネルギーを推進しながら実現することが期待される。</a:t>
            </a:r>
            <a:endParaRPr kumimoji="1" lang="en-US" altLang="ja-JP"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6" name="テキスト ボックス 25">
            <a:extLst>
              <a:ext uri="{FF2B5EF4-FFF2-40B4-BE49-F238E27FC236}">
                <a16:creationId xmlns:a16="http://schemas.microsoft.com/office/drawing/2014/main" id="{69F42071-0C27-4659-8A1D-C290110CA1C8}"/>
              </a:ext>
            </a:extLst>
          </p:cNvPr>
          <p:cNvSpPr txBox="1"/>
          <p:nvPr/>
        </p:nvSpPr>
        <p:spPr>
          <a:xfrm>
            <a:off x="4924173" y="4943798"/>
            <a:ext cx="4147818" cy="800219"/>
          </a:xfrm>
          <a:prstGeom prst="rect">
            <a:avLst/>
          </a:prstGeom>
          <a:noFill/>
        </p:spPr>
        <p:txBody>
          <a:bodyPr wrap="square">
            <a:spAutoFit/>
          </a:bodyPr>
          <a:lstStyle/>
          <a:p>
            <a:r>
              <a:rPr lang="en-US" altLang="ja-JP" sz="1200" kern="100" dirty="0">
                <a:effectLst/>
                <a:latin typeface="+mn-ea"/>
                <a:cs typeface="Times New Roman" panose="02020603050405020304" pitchFamily="18" charset="0"/>
              </a:rPr>
              <a:t>【</a:t>
            </a:r>
            <a:r>
              <a:rPr lang="ja-JP" altLang="en-US" sz="1200" kern="100" dirty="0">
                <a:effectLst/>
                <a:latin typeface="+mn-ea"/>
                <a:cs typeface="Times New Roman" panose="02020603050405020304" pitchFamily="18" charset="0"/>
              </a:rPr>
              <a:t>標準化する項目又は異業種連携等において実行する具体的な標準化活動</a:t>
            </a:r>
            <a:r>
              <a:rPr lang="en-US" altLang="ja-JP" sz="1200" kern="100" dirty="0">
                <a:effectLst/>
                <a:latin typeface="+mn-ea"/>
                <a:cs typeface="Times New Roman" panose="02020603050405020304" pitchFamily="18" charset="0"/>
              </a:rPr>
              <a:t>】</a:t>
            </a:r>
            <a:r>
              <a:rPr lang="ja-JP" altLang="en-US" sz="1200" kern="100" dirty="0">
                <a:effectLst/>
                <a:latin typeface="+mn-ea"/>
                <a:cs typeface="Times New Roman" panose="02020603050405020304" pitchFamily="18" charset="0"/>
              </a:rPr>
              <a:t>（案）</a:t>
            </a:r>
          </a:p>
          <a:p>
            <a:r>
              <a:rPr lang="ja-JP" altLang="en-US" sz="1100" kern="100" dirty="0">
                <a:solidFill>
                  <a:schemeClr val="accent1"/>
                </a:solidFill>
                <a:latin typeface="+mn-ea"/>
                <a:cs typeface="Times New Roman" panose="02020603050405020304" pitchFamily="18" charset="0"/>
              </a:rPr>
              <a:t>（１）断熱性、減圧の状態、耐候性の測定方法</a:t>
            </a:r>
            <a:endParaRPr lang="en-US" altLang="ja-JP" sz="1100" kern="100" dirty="0">
              <a:solidFill>
                <a:schemeClr val="accent1"/>
              </a:solidFill>
              <a:latin typeface="+mn-ea"/>
              <a:cs typeface="Times New Roman" panose="02020603050405020304" pitchFamily="18" charset="0"/>
            </a:endParaRPr>
          </a:p>
          <a:p>
            <a:pPr algn="r"/>
            <a:r>
              <a:rPr lang="ja-JP" altLang="en-US" sz="1100" kern="100" dirty="0">
                <a:solidFill>
                  <a:schemeClr val="accent1"/>
                </a:solidFill>
                <a:effectLst/>
                <a:latin typeface="+mn-ea"/>
                <a:cs typeface="Times New Roman" panose="02020603050405020304" pitchFamily="18" charset="0"/>
              </a:rPr>
              <a:t>等</a:t>
            </a:r>
            <a:endParaRPr lang="en-US" altLang="ja-JP" sz="1100" kern="100" dirty="0">
              <a:solidFill>
                <a:schemeClr val="accent1"/>
              </a:solidFill>
              <a:effectLst/>
              <a:latin typeface="+mn-ea"/>
              <a:cs typeface="Times New Roman" panose="02020603050405020304" pitchFamily="18" charset="0"/>
            </a:endParaRPr>
          </a:p>
        </p:txBody>
      </p:sp>
      <p:sp>
        <p:nvSpPr>
          <p:cNvPr id="2" name="正方形/長方形 1"/>
          <p:cNvSpPr/>
          <p:nvPr/>
        </p:nvSpPr>
        <p:spPr>
          <a:xfrm>
            <a:off x="371489" y="390868"/>
            <a:ext cx="4270766" cy="13099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tabLst>
                <a:tab pos="3498850" algn="l"/>
              </a:tabLst>
            </a:pPr>
            <a:r>
              <a:rPr lang="ja-JP" altLang="en-US" b="1" dirty="0">
                <a:solidFill>
                  <a:schemeClr val="tx1"/>
                </a:solidFill>
                <a:latin typeface="+mn-ea"/>
              </a:rPr>
              <a:t>真空ガラスに関する</a:t>
            </a:r>
            <a:r>
              <a:rPr lang="en-US" altLang="ja-JP" b="1" dirty="0">
                <a:solidFill>
                  <a:schemeClr val="tx1"/>
                </a:solidFill>
                <a:latin typeface="+mn-ea"/>
              </a:rPr>
              <a:t>JIS</a:t>
            </a:r>
            <a:r>
              <a:rPr lang="ja-JP" altLang="en-US" b="1" dirty="0">
                <a:solidFill>
                  <a:schemeClr val="tx1"/>
                </a:solidFill>
                <a:latin typeface="+mn-ea"/>
              </a:rPr>
              <a:t>開発</a:t>
            </a:r>
            <a:endParaRPr lang="en-US" altLang="ja-JP" b="1" dirty="0">
              <a:solidFill>
                <a:schemeClr val="accent1"/>
              </a:solidFill>
              <a:latin typeface="+mn-ea"/>
            </a:endParaRPr>
          </a:p>
          <a:p>
            <a:pPr algn="ctr"/>
            <a:r>
              <a:rPr lang="ja-JP" altLang="en-US" dirty="0">
                <a:solidFill>
                  <a:schemeClr val="tx1"/>
                </a:solidFill>
                <a:latin typeface="+mn-ea"/>
              </a:rPr>
              <a:t>○○協会</a:t>
            </a:r>
            <a:endParaRPr lang="en-US" altLang="ja-JP" dirty="0">
              <a:solidFill>
                <a:schemeClr val="tx1"/>
              </a:solidFill>
              <a:latin typeface="+mn-ea"/>
            </a:endParaRPr>
          </a:p>
        </p:txBody>
      </p:sp>
      <p:sp>
        <p:nvSpPr>
          <p:cNvPr id="25" name="テキスト ボックス 24">
            <a:extLst>
              <a:ext uri="{FF2B5EF4-FFF2-40B4-BE49-F238E27FC236}">
                <a16:creationId xmlns:a16="http://schemas.microsoft.com/office/drawing/2014/main" id="{881A43B8-CE08-44A9-BF7A-5A12193099B8}"/>
              </a:ext>
            </a:extLst>
          </p:cNvPr>
          <p:cNvSpPr txBox="1"/>
          <p:nvPr/>
        </p:nvSpPr>
        <p:spPr>
          <a:xfrm>
            <a:off x="323525" y="1809263"/>
            <a:ext cx="4298447" cy="1461939"/>
          </a:xfrm>
          <a:prstGeom prst="rect">
            <a:avLst/>
          </a:prstGeom>
          <a:noFill/>
          <a:ln>
            <a:solidFill>
              <a:schemeClr val="accent1"/>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概要</a:t>
            </a:r>
            <a:r>
              <a:rPr kumimoji="1" lang="en-US" altLang="ja-JP"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日本企業が世界に先駆け製品化した真空ガラスの世界的な普及・拡大を目指し、日本は</a:t>
            </a:r>
            <a:r>
              <a:rPr kumimoji="1" lang="en-US" altLang="ja-JP"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ISO/TC160</a:t>
            </a:r>
            <a:r>
              <a:rPr kumimoji="1" lang="ja-JP" altLang="en-US"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に真空ガラスの国際規格化を提案し、</a:t>
            </a:r>
            <a:r>
              <a:rPr kumimoji="1" lang="en-US" altLang="ja-JP"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2018</a:t>
            </a:r>
            <a:r>
              <a:rPr kumimoji="1" lang="ja-JP" altLang="en-US"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年に真空ガラスの品質（断熱性、耐候性など）を確保するための試験・検査方法を定めた国際規格（</a:t>
            </a:r>
            <a:r>
              <a:rPr kumimoji="1" lang="en-US" altLang="ja-JP"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ISO 19916-1</a:t>
            </a:r>
            <a:r>
              <a:rPr kumimoji="1" lang="ja-JP" altLang="en-US"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）が発行した。</a:t>
            </a:r>
            <a:endParaRPr kumimoji="1" lang="en-US" altLang="ja-JP"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今般、日本国内の顧客ニーズを踏まえて、その品質を確保するための試験・検査方法を、より詳細に盛り込んだ</a:t>
            </a:r>
            <a:r>
              <a:rPr kumimoji="1" lang="en-US" altLang="ja-JP"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JIS</a:t>
            </a:r>
            <a:r>
              <a:rPr kumimoji="1" lang="ja-JP" altLang="en-US"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を開発する。</a:t>
            </a:r>
            <a:endParaRPr kumimoji="1" lang="en-US" altLang="ja-JP" sz="1100" b="0" i="0" u="none" strike="noStrike" kern="100" cap="none" spc="0" normalizeH="0" baseline="0" noProof="0" dirty="0">
              <a:ln>
                <a:noFill/>
              </a:ln>
              <a:solidFill>
                <a:schemeClr val="accent1"/>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3" name="正方形/長方形 2"/>
          <p:cNvSpPr/>
          <p:nvPr/>
        </p:nvSpPr>
        <p:spPr>
          <a:xfrm>
            <a:off x="4924173" y="390869"/>
            <a:ext cx="4053774" cy="32867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a:extLst>
              <a:ext uri="{FF2B5EF4-FFF2-40B4-BE49-F238E27FC236}">
                <a16:creationId xmlns:a16="http://schemas.microsoft.com/office/drawing/2014/main" id="{414652BA-6228-4732-B9D4-11DF2ED7CDE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1110" y="1000207"/>
            <a:ext cx="1892193" cy="2277645"/>
          </a:xfrm>
          <a:prstGeom prst="rect">
            <a:avLst/>
          </a:prstGeom>
          <a:noFill/>
          <a:ln>
            <a:noFill/>
          </a:ln>
        </p:spPr>
      </p:pic>
      <p:sp>
        <p:nvSpPr>
          <p:cNvPr id="9" name="テキスト ボックス 8">
            <a:extLst>
              <a:ext uri="{FF2B5EF4-FFF2-40B4-BE49-F238E27FC236}">
                <a16:creationId xmlns:a16="http://schemas.microsoft.com/office/drawing/2014/main" id="{47D5E3B2-19A4-44A7-AB38-46CAB75AF550}"/>
              </a:ext>
            </a:extLst>
          </p:cNvPr>
          <p:cNvSpPr txBox="1"/>
          <p:nvPr/>
        </p:nvSpPr>
        <p:spPr>
          <a:xfrm>
            <a:off x="5633566" y="552268"/>
            <a:ext cx="2304256" cy="307777"/>
          </a:xfrm>
          <a:prstGeom prst="rect">
            <a:avLst/>
          </a:prstGeom>
          <a:noFill/>
        </p:spPr>
        <p:txBody>
          <a:bodyPr wrap="square" rtlCol="0">
            <a:spAutoFit/>
          </a:bodyPr>
          <a:lstStyle/>
          <a:p>
            <a:pPr algn="ctr"/>
            <a:r>
              <a:rPr kumimoji="1" lang="ja-JP" altLang="en-US" sz="1400" b="1" u="sng" dirty="0">
                <a:latin typeface="Meiryo UI" panose="020B0604030504040204" pitchFamily="50" charset="-128"/>
                <a:ea typeface="Meiryo UI" panose="020B0604030504040204" pitchFamily="50" charset="-128"/>
              </a:rPr>
              <a:t>真空ガラスの構造と特長</a:t>
            </a:r>
          </a:p>
        </p:txBody>
      </p:sp>
      <p:sp>
        <p:nvSpPr>
          <p:cNvPr id="10" name="吹き出し: 四角形 9">
            <a:extLst>
              <a:ext uri="{FF2B5EF4-FFF2-40B4-BE49-F238E27FC236}">
                <a16:creationId xmlns:a16="http://schemas.microsoft.com/office/drawing/2014/main" id="{AF039706-3B22-4F39-B590-4FBAC452ED93}"/>
              </a:ext>
            </a:extLst>
          </p:cNvPr>
          <p:cNvSpPr/>
          <p:nvPr/>
        </p:nvSpPr>
        <p:spPr>
          <a:xfrm>
            <a:off x="6991725" y="1079461"/>
            <a:ext cx="1892193" cy="1792001"/>
          </a:xfrm>
          <a:prstGeom prst="wedgeRectCallout">
            <a:avLst>
              <a:gd name="adj1" fmla="val -60068"/>
              <a:gd name="adj2" fmla="val -15630"/>
            </a:avLst>
          </a:prstGeom>
        </p:spPr>
        <p:style>
          <a:lnRef idx="2">
            <a:schemeClr val="accent2"/>
          </a:lnRef>
          <a:fillRef idx="1">
            <a:schemeClr val="lt1"/>
          </a:fillRef>
          <a:effectRef idx="0">
            <a:schemeClr val="accent2"/>
          </a:effectRef>
          <a:fontRef idx="minor">
            <a:schemeClr val="dk1"/>
          </a:fontRef>
        </p:style>
        <p:txBody>
          <a:bodyPr rtlCol="0" anchor="ctr"/>
          <a:lstStyle/>
          <a:p>
            <a:pPr marL="182563" indent="-182563"/>
            <a:r>
              <a:rPr kumimoji="1" lang="ja-JP" altLang="en-US" sz="1100" dirty="0">
                <a:solidFill>
                  <a:schemeClr val="tx1"/>
                </a:solidFill>
              </a:rPr>
              <a:t>○２枚のガラス板に挟まれた空間を</a:t>
            </a:r>
            <a:r>
              <a:rPr kumimoji="1" lang="ja-JP" altLang="en-US" sz="1100" b="1" u="sng" dirty="0">
                <a:solidFill>
                  <a:schemeClr val="tx1"/>
                </a:solidFill>
              </a:rPr>
              <a:t>真空状態に減圧</a:t>
            </a:r>
            <a:r>
              <a:rPr kumimoji="1" lang="ja-JP" altLang="en-US" sz="1100" dirty="0">
                <a:solidFill>
                  <a:schemeClr val="tx1"/>
                </a:solidFill>
              </a:rPr>
              <a:t>することで、</a:t>
            </a:r>
            <a:r>
              <a:rPr kumimoji="1" lang="ja-JP" altLang="en-US" sz="1100" b="1" u="sng" dirty="0">
                <a:solidFill>
                  <a:schemeClr val="tx1"/>
                </a:solidFill>
              </a:rPr>
              <a:t>熱を遮断</a:t>
            </a:r>
            <a:endParaRPr kumimoji="1" lang="en-US" altLang="ja-JP" sz="1100" b="1" u="sng" dirty="0">
              <a:solidFill>
                <a:schemeClr val="tx1"/>
              </a:solidFill>
            </a:endParaRPr>
          </a:p>
          <a:p>
            <a:pPr marL="182563" indent="-182563"/>
            <a:r>
              <a:rPr kumimoji="1" lang="ja-JP" altLang="en-US" sz="1100" dirty="0">
                <a:solidFill>
                  <a:schemeClr val="tx1"/>
                </a:solidFill>
              </a:rPr>
              <a:t>　</a:t>
            </a:r>
            <a:r>
              <a:rPr kumimoji="1" lang="en-US" altLang="ja-JP" sz="1100" dirty="0">
                <a:solidFill>
                  <a:schemeClr val="tx1"/>
                </a:solidFill>
              </a:rPr>
              <a:t>※</a:t>
            </a:r>
            <a:r>
              <a:rPr kumimoji="1" lang="ja-JP" altLang="en-US" sz="1100" dirty="0">
                <a:solidFill>
                  <a:schemeClr val="tx1"/>
                </a:solidFill>
              </a:rPr>
              <a:t>究極の断熱性能を持つガラスと呼ばれる。</a:t>
            </a:r>
            <a:endParaRPr kumimoji="1" lang="en-US" altLang="ja-JP" sz="1100" dirty="0">
              <a:solidFill>
                <a:schemeClr val="tx1"/>
              </a:solidFill>
            </a:endParaRPr>
          </a:p>
          <a:p>
            <a:pPr marL="182563" indent="-182563"/>
            <a:endParaRPr kumimoji="1" lang="en-US" altLang="ja-JP" sz="1100" dirty="0">
              <a:solidFill>
                <a:schemeClr val="tx1"/>
              </a:solidFill>
            </a:endParaRPr>
          </a:p>
          <a:p>
            <a:pPr marL="182563" indent="-182563"/>
            <a:r>
              <a:rPr kumimoji="1" lang="ja-JP" altLang="en-US" sz="1100" dirty="0">
                <a:solidFill>
                  <a:schemeClr val="tx1"/>
                </a:solidFill>
              </a:rPr>
              <a:t>○窓ガラスの</a:t>
            </a:r>
            <a:r>
              <a:rPr kumimoji="1" lang="ja-JP" altLang="en-US" sz="1100" b="1" u="sng" dirty="0">
                <a:solidFill>
                  <a:schemeClr val="tx1"/>
                </a:solidFill>
              </a:rPr>
              <a:t>断熱性の向上</a:t>
            </a:r>
            <a:r>
              <a:rPr kumimoji="1" lang="ja-JP" altLang="en-US" sz="1100" dirty="0">
                <a:solidFill>
                  <a:schemeClr val="tx1"/>
                </a:solidFill>
              </a:rPr>
              <a:t>に寄与し、</a:t>
            </a:r>
            <a:r>
              <a:rPr kumimoji="1" lang="ja-JP" altLang="en-US" sz="1100" b="1" u="sng" dirty="0">
                <a:solidFill>
                  <a:schemeClr val="tx1"/>
                </a:solidFill>
              </a:rPr>
              <a:t>建物内を快適な温度に保つ</a:t>
            </a:r>
            <a:r>
              <a:rPr kumimoji="1" lang="ja-JP" altLang="en-US" sz="1100" dirty="0">
                <a:solidFill>
                  <a:schemeClr val="tx1"/>
                </a:solidFill>
              </a:rPr>
              <a:t>ことに、大きく貢献。</a:t>
            </a:r>
            <a:endParaRPr kumimoji="1" lang="en-US" altLang="ja-JP" sz="1100" dirty="0">
              <a:solidFill>
                <a:schemeClr val="tx1"/>
              </a:solidFill>
            </a:endParaRPr>
          </a:p>
        </p:txBody>
      </p:sp>
      <p:sp>
        <p:nvSpPr>
          <p:cNvPr id="11" name="テキスト ボックス 10">
            <a:extLst>
              <a:ext uri="{FF2B5EF4-FFF2-40B4-BE49-F238E27FC236}">
                <a16:creationId xmlns:a16="http://schemas.microsoft.com/office/drawing/2014/main" id="{07ACF697-694E-4A7D-AA01-215BB3E4E736}"/>
              </a:ext>
            </a:extLst>
          </p:cNvPr>
          <p:cNvSpPr txBox="1"/>
          <p:nvPr/>
        </p:nvSpPr>
        <p:spPr>
          <a:xfrm>
            <a:off x="4679995" y="5646114"/>
            <a:ext cx="4521937" cy="577081"/>
          </a:xfrm>
          <a:prstGeom prst="rect">
            <a:avLst/>
          </a:prstGeom>
          <a:noFill/>
        </p:spPr>
        <p:txBody>
          <a:bodyPr wrap="square">
            <a:spAutoFit/>
          </a:bodyPr>
          <a:lstStyle/>
          <a:p>
            <a:r>
              <a:rPr lang="en-US" altLang="ja-JP" sz="1050" kern="100" dirty="0">
                <a:latin typeface="+mn-ea"/>
                <a:cs typeface="Times New Roman" panose="02020603050405020304" pitchFamily="18" charset="0"/>
              </a:rPr>
              <a:t>※</a:t>
            </a:r>
            <a:r>
              <a:rPr lang="ja-JP" altLang="en-US" sz="1050" kern="100" dirty="0">
                <a:latin typeface="+mn-ea"/>
                <a:cs typeface="Times New Roman" panose="02020603050405020304" pitchFamily="18" charset="0"/>
              </a:rPr>
              <a:t>本</a:t>
            </a:r>
            <a:r>
              <a:rPr lang="en-US" altLang="ja-JP" sz="1050" kern="100" dirty="0">
                <a:latin typeface="+mn-ea"/>
                <a:cs typeface="Times New Roman" panose="02020603050405020304" pitchFamily="18" charset="0"/>
              </a:rPr>
              <a:t>JIS</a:t>
            </a:r>
            <a:r>
              <a:rPr lang="ja-JP" altLang="en-US" sz="1050" kern="100" dirty="0">
                <a:latin typeface="+mn-ea"/>
                <a:cs typeface="Times New Roman" panose="02020603050405020304" pitchFamily="18" charset="0"/>
              </a:rPr>
              <a:t>についての公表資料を基に、例示として、経産省作成。</a:t>
            </a:r>
            <a:endParaRPr lang="en-US" altLang="ja-JP" sz="1050" kern="100" dirty="0">
              <a:latin typeface="+mn-ea"/>
              <a:cs typeface="Times New Roman" panose="02020603050405020304" pitchFamily="18" charset="0"/>
            </a:endParaRPr>
          </a:p>
          <a:p>
            <a:r>
              <a:rPr lang="ja-JP" altLang="en-US" sz="1050" kern="100" dirty="0">
                <a:latin typeface="+mn-ea"/>
                <a:cs typeface="Times New Roman" panose="02020603050405020304" pitchFamily="18" charset="0"/>
              </a:rPr>
              <a:t>（出典）</a:t>
            </a:r>
            <a:r>
              <a:rPr lang="en-US" altLang="ja-JP" sz="1050" kern="100" dirty="0">
                <a:latin typeface="+mn-ea"/>
                <a:cs typeface="Times New Roman" panose="02020603050405020304" pitchFamily="18" charset="0"/>
              </a:rPr>
              <a:t>https://www.meti.go.jp/press/2021/01/20220120004/20220120004-2.pdf</a:t>
            </a:r>
          </a:p>
        </p:txBody>
      </p:sp>
      <p:sp>
        <p:nvSpPr>
          <p:cNvPr id="5" name="正方形/長方形 4">
            <a:extLst>
              <a:ext uri="{FF2B5EF4-FFF2-40B4-BE49-F238E27FC236}">
                <a16:creationId xmlns:a16="http://schemas.microsoft.com/office/drawing/2014/main" id="{A508A4DF-696D-4104-92A5-BC76CAAE09DE}"/>
              </a:ext>
            </a:extLst>
          </p:cNvPr>
          <p:cNvSpPr/>
          <p:nvPr/>
        </p:nvSpPr>
        <p:spPr>
          <a:xfrm>
            <a:off x="323525" y="1794201"/>
            <a:ext cx="4298448" cy="1502673"/>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吹き出し: 角を丸めた四角形 3">
            <a:extLst>
              <a:ext uri="{FF2B5EF4-FFF2-40B4-BE49-F238E27FC236}">
                <a16:creationId xmlns:a16="http://schemas.microsoft.com/office/drawing/2014/main" id="{4F63FF29-E2C8-42FF-A149-3C9F099C993C}"/>
              </a:ext>
            </a:extLst>
          </p:cNvPr>
          <p:cNvSpPr/>
          <p:nvPr/>
        </p:nvSpPr>
        <p:spPr>
          <a:xfrm>
            <a:off x="4219828" y="1080915"/>
            <a:ext cx="2368396" cy="438097"/>
          </a:xfrm>
          <a:prstGeom prst="wedgeRoundRectCallout">
            <a:avLst>
              <a:gd name="adj1" fmla="val -43521"/>
              <a:gd name="adj2" fmla="val 141603"/>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sz="800" dirty="0"/>
              <a:t>・</a:t>
            </a:r>
            <a:r>
              <a:rPr kumimoji="1" lang="ja-JP" altLang="en-US" sz="800" u="sng" dirty="0"/>
              <a:t>どのような技術、評価方法等を標準化するのか</a:t>
            </a:r>
            <a:endParaRPr kumimoji="1" lang="en-US" altLang="ja-JP" sz="800" u="sng" dirty="0"/>
          </a:p>
          <a:p>
            <a:r>
              <a:rPr kumimoji="1" lang="ja-JP" altLang="en-US" sz="800" dirty="0"/>
              <a:t>・どのような調査を行うのか</a:t>
            </a:r>
            <a:endParaRPr kumimoji="1" lang="en-US" altLang="ja-JP" sz="800" dirty="0"/>
          </a:p>
          <a:p>
            <a:r>
              <a:rPr kumimoji="1" lang="ja-JP" altLang="en-US" sz="800" dirty="0"/>
              <a:t>・どのような連携・継続的な標準化活動を行うのか</a:t>
            </a:r>
          </a:p>
        </p:txBody>
      </p:sp>
      <p:sp>
        <p:nvSpPr>
          <p:cNvPr id="6" name="正方形/長方形 5">
            <a:extLst>
              <a:ext uri="{FF2B5EF4-FFF2-40B4-BE49-F238E27FC236}">
                <a16:creationId xmlns:a16="http://schemas.microsoft.com/office/drawing/2014/main" id="{5A3ABEAB-9ABD-469C-A1E5-EB7B9BA426E0}"/>
              </a:ext>
            </a:extLst>
          </p:cNvPr>
          <p:cNvSpPr/>
          <p:nvPr/>
        </p:nvSpPr>
        <p:spPr>
          <a:xfrm>
            <a:off x="323525" y="3429000"/>
            <a:ext cx="4318730" cy="1726518"/>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吹き出し: 角を丸めた四角形 13">
            <a:extLst>
              <a:ext uri="{FF2B5EF4-FFF2-40B4-BE49-F238E27FC236}">
                <a16:creationId xmlns:a16="http://schemas.microsoft.com/office/drawing/2014/main" id="{29E2CCB0-C7C9-4653-BC1E-A7FD9CC6884F}"/>
              </a:ext>
            </a:extLst>
          </p:cNvPr>
          <p:cNvSpPr/>
          <p:nvPr/>
        </p:nvSpPr>
        <p:spPr>
          <a:xfrm>
            <a:off x="4815974" y="3910028"/>
            <a:ext cx="2188142" cy="307777"/>
          </a:xfrm>
          <a:prstGeom prst="wedgeRoundRectCallout">
            <a:avLst>
              <a:gd name="adj1" fmla="val -55808"/>
              <a:gd name="adj2" fmla="val 29237"/>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sz="800" dirty="0"/>
              <a:t>・標準化する技術、評価方法等を取り巻く状況</a:t>
            </a:r>
          </a:p>
        </p:txBody>
      </p:sp>
      <p:sp>
        <p:nvSpPr>
          <p:cNvPr id="19" name="正方形/長方形 18">
            <a:extLst>
              <a:ext uri="{FF2B5EF4-FFF2-40B4-BE49-F238E27FC236}">
                <a16:creationId xmlns:a16="http://schemas.microsoft.com/office/drawing/2014/main" id="{D7CA5ABC-244E-4134-90C6-44D72D452F16}"/>
              </a:ext>
            </a:extLst>
          </p:cNvPr>
          <p:cNvSpPr/>
          <p:nvPr/>
        </p:nvSpPr>
        <p:spPr>
          <a:xfrm>
            <a:off x="347507" y="5158595"/>
            <a:ext cx="4318730" cy="487519"/>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2412F479-BBFD-44AB-A2ED-71F4A588D107}"/>
              </a:ext>
            </a:extLst>
          </p:cNvPr>
          <p:cNvSpPr/>
          <p:nvPr/>
        </p:nvSpPr>
        <p:spPr>
          <a:xfrm>
            <a:off x="347507" y="5646114"/>
            <a:ext cx="4318730" cy="1106873"/>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吹き出し: 角を丸めた四角形 11">
            <a:extLst>
              <a:ext uri="{FF2B5EF4-FFF2-40B4-BE49-F238E27FC236}">
                <a16:creationId xmlns:a16="http://schemas.microsoft.com/office/drawing/2014/main" id="{9B56B856-7F29-4583-A99C-D2B2BAC4E2A7}"/>
              </a:ext>
            </a:extLst>
          </p:cNvPr>
          <p:cNvSpPr/>
          <p:nvPr/>
        </p:nvSpPr>
        <p:spPr>
          <a:xfrm>
            <a:off x="4815974" y="4373281"/>
            <a:ext cx="1928143" cy="338067"/>
          </a:xfrm>
          <a:prstGeom prst="wedgeRoundRectCallout">
            <a:avLst>
              <a:gd name="adj1" fmla="val -54816"/>
              <a:gd name="adj2" fmla="val 224218"/>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sz="800" dirty="0"/>
              <a:t>・標準化する技術、評価方法等に関して、</a:t>
            </a:r>
          </a:p>
          <a:p>
            <a:r>
              <a:rPr kumimoji="1" lang="ja-JP" altLang="en-US" sz="800" dirty="0"/>
              <a:t>どのような技術、方法等が必要なのか</a:t>
            </a:r>
          </a:p>
        </p:txBody>
      </p:sp>
      <p:sp>
        <p:nvSpPr>
          <p:cNvPr id="15" name="吹き出し: 角を丸めた四角形 14">
            <a:extLst>
              <a:ext uri="{FF2B5EF4-FFF2-40B4-BE49-F238E27FC236}">
                <a16:creationId xmlns:a16="http://schemas.microsoft.com/office/drawing/2014/main" id="{D04C4AA9-DF93-43CD-A895-901F68A5C030}"/>
              </a:ext>
            </a:extLst>
          </p:cNvPr>
          <p:cNvSpPr/>
          <p:nvPr/>
        </p:nvSpPr>
        <p:spPr>
          <a:xfrm>
            <a:off x="4679995" y="6204981"/>
            <a:ext cx="2432199" cy="403840"/>
          </a:xfrm>
          <a:prstGeom prst="wedgeRoundRectCallout">
            <a:avLst>
              <a:gd name="adj1" fmla="val -56301"/>
              <a:gd name="adj2" fmla="val -47164"/>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sz="800" dirty="0">
                <a:latin typeface="ＭＳ ゴシック" panose="020B0609070205080204" pitchFamily="49" charset="-128"/>
                <a:ea typeface="ＭＳ ゴシック" panose="020B0609070205080204" pitchFamily="49" charset="-128"/>
              </a:rPr>
              <a:t>・その技術、評価方法等の標準化によって、</a:t>
            </a:r>
            <a:endParaRPr kumimoji="1" lang="en-US" altLang="ja-JP" sz="800" dirty="0">
              <a:latin typeface="ＭＳ ゴシック" panose="020B0609070205080204" pitchFamily="49" charset="-128"/>
              <a:ea typeface="ＭＳ ゴシック" panose="020B0609070205080204" pitchFamily="49" charset="-128"/>
            </a:endParaRPr>
          </a:p>
          <a:p>
            <a:r>
              <a:rPr kumimoji="1" lang="ja-JP" altLang="en-US" sz="800" dirty="0">
                <a:latin typeface="ＭＳ ゴシック" panose="020B0609070205080204" pitchFamily="49" charset="-128"/>
                <a:ea typeface="ＭＳ ゴシック" panose="020B0609070205080204" pitchFamily="49" charset="-128"/>
              </a:rPr>
              <a:t>どのような社会</a:t>
            </a:r>
            <a:r>
              <a:rPr kumimoji="1" lang="en-US" altLang="ja-JP" sz="800" dirty="0">
                <a:latin typeface="ＭＳ ゴシック" panose="020B0609070205080204" pitchFamily="49" charset="-128"/>
                <a:ea typeface="ＭＳ ゴシック" panose="020B0609070205080204" pitchFamily="49" charset="-128"/>
              </a:rPr>
              <a:t>/</a:t>
            </a:r>
            <a:r>
              <a:rPr kumimoji="1" lang="ja-JP" altLang="en-US" sz="800" dirty="0">
                <a:latin typeface="ＭＳ ゴシック" panose="020B0609070205080204" pitchFamily="49" charset="-128"/>
                <a:ea typeface="ＭＳ ゴシック" panose="020B0609070205080204" pitchFamily="49" charset="-128"/>
              </a:rPr>
              <a:t>市場</a:t>
            </a:r>
            <a:r>
              <a:rPr kumimoji="1" lang="en-US" altLang="ja-JP" sz="800" dirty="0">
                <a:latin typeface="ＭＳ ゴシック" panose="020B0609070205080204" pitchFamily="49" charset="-128"/>
                <a:ea typeface="ＭＳ ゴシック" panose="020B0609070205080204" pitchFamily="49" charset="-128"/>
              </a:rPr>
              <a:t>/</a:t>
            </a:r>
            <a:r>
              <a:rPr kumimoji="1" lang="ja-JP" altLang="en-US" sz="800" dirty="0">
                <a:latin typeface="ＭＳ ゴシック" panose="020B0609070205080204" pitchFamily="49" charset="-128"/>
                <a:ea typeface="ＭＳ ゴシック" panose="020B0609070205080204" pitchFamily="49" charset="-128"/>
              </a:rPr>
              <a:t>産業課題を解決するのか</a:t>
            </a:r>
          </a:p>
        </p:txBody>
      </p:sp>
      <p:sp>
        <p:nvSpPr>
          <p:cNvPr id="22" name="テキスト ボックス 21">
            <a:extLst>
              <a:ext uri="{FF2B5EF4-FFF2-40B4-BE49-F238E27FC236}">
                <a16:creationId xmlns:a16="http://schemas.microsoft.com/office/drawing/2014/main" id="{100A8D44-C857-4D64-864D-84D0607184BD}"/>
              </a:ext>
            </a:extLst>
          </p:cNvPr>
          <p:cNvSpPr txBox="1"/>
          <p:nvPr/>
        </p:nvSpPr>
        <p:spPr>
          <a:xfrm>
            <a:off x="35496" y="61980"/>
            <a:ext cx="3480431" cy="369332"/>
          </a:xfrm>
          <a:prstGeom prst="rect">
            <a:avLst/>
          </a:prstGeom>
          <a:noFill/>
        </p:spPr>
        <p:txBody>
          <a:bodyPr wrap="square" rtlCol="0">
            <a:spAutoFit/>
          </a:bodyPr>
          <a:lstStyle/>
          <a:p>
            <a:r>
              <a:rPr kumimoji="1" lang="en-US" altLang="ja-JP" dirty="0">
                <a:solidFill>
                  <a:srgbClr val="FF0000"/>
                </a:solidFill>
              </a:rPr>
              <a:t>※</a:t>
            </a:r>
            <a:r>
              <a:rPr kumimoji="1" lang="ja-JP" altLang="en-US" dirty="0">
                <a:solidFill>
                  <a:srgbClr val="FF0000"/>
                </a:solidFill>
              </a:rPr>
              <a:t>作成例　提出時削除ください</a:t>
            </a:r>
          </a:p>
        </p:txBody>
      </p:sp>
    </p:spTree>
    <p:extLst>
      <p:ext uri="{BB962C8B-B14F-4D97-AF65-F5344CB8AC3E}">
        <p14:creationId xmlns:p14="http://schemas.microsoft.com/office/powerpoint/2010/main" val="21871408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1058</Words>
  <Application>Microsoft Office PowerPoint</Application>
  <PresentationFormat>画面に合わせる (4:3)</PresentationFormat>
  <Paragraphs>62</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ゴシック</vt:lpstr>
      <vt:lpstr>メイリオ</vt:lpstr>
      <vt:lpstr>Arial</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2025-07-15T05:07:58Z</dcterms:created>
  <dcterms:modified xsi:type="dcterms:W3CDTF">2025-07-15T05:09:32Z</dcterms:modified>
</cp:coreProperties>
</file>